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00" r:id="rId2"/>
    <p:sldMasterId id="2147483713" r:id="rId3"/>
  </p:sldMasterIdLst>
  <p:notesMasterIdLst>
    <p:notesMasterId r:id="rId98"/>
  </p:notesMasterIdLst>
  <p:sldIdLst>
    <p:sldId id="256" r:id="rId4"/>
    <p:sldId id="267" r:id="rId5"/>
    <p:sldId id="396" r:id="rId6"/>
    <p:sldId id="370" r:id="rId7"/>
    <p:sldId id="391" r:id="rId8"/>
    <p:sldId id="392" r:id="rId9"/>
    <p:sldId id="393" r:id="rId10"/>
    <p:sldId id="394" r:id="rId11"/>
    <p:sldId id="395" r:id="rId12"/>
    <p:sldId id="398" r:id="rId13"/>
    <p:sldId id="390" r:id="rId14"/>
    <p:sldId id="371" r:id="rId15"/>
    <p:sldId id="372" r:id="rId16"/>
    <p:sldId id="373" r:id="rId17"/>
    <p:sldId id="374" r:id="rId18"/>
    <p:sldId id="375" r:id="rId19"/>
    <p:sldId id="376" r:id="rId20"/>
    <p:sldId id="377" r:id="rId21"/>
    <p:sldId id="378" r:id="rId22"/>
    <p:sldId id="379" r:id="rId23"/>
    <p:sldId id="381" r:id="rId24"/>
    <p:sldId id="382" r:id="rId25"/>
    <p:sldId id="383" r:id="rId26"/>
    <p:sldId id="388" r:id="rId27"/>
    <p:sldId id="389" r:id="rId28"/>
    <p:sldId id="384" r:id="rId29"/>
    <p:sldId id="385" r:id="rId30"/>
    <p:sldId id="386" r:id="rId31"/>
    <p:sldId id="387" r:id="rId32"/>
    <p:sldId id="399" r:id="rId33"/>
    <p:sldId id="257" r:id="rId34"/>
    <p:sldId id="258" r:id="rId35"/>
    <p:sldId id="259" r:id="rId36"/>
    <p:sldId id="260" r:id="rId37"/>
    <p:sldId id="261" r:id="rId38"/>
    <p:sldId id="262" r:id="rId39"/>
    <p:sldId id="263" r:id="rId40"/>
    <p:sldId id="264" r:id="rId41"/>
    <p:sldId id="265" r:id="rId42"/>
    <p:sldId id="266" r:id="rId43"/>
    <p:sldId id="400" r:id="rId44"/>
    <p:sldId id="296" r:id="rId45"/>
    <p:sldId id="297" r:id="rId46"/>
    <p:sldId id="298" r:id="rId47"/>
    <p:sldId id="299" r:id="rId48"/>
    <p:sldId id="397" r:id="rId49"/>
    <p:sldId id="268" r:id="rId50"/>
    <p:sldId id="270" r:id="rId51"/>
    <p:sldId id="271" r:id="rId52"/>
    <p:sldId id="272" r:id="rId53"/>
    <p:sldId id="275" r:id="rId54"/>
    <p:sldId id="277" r:id="rId55"/>
    <p:sldId id="280" r:id="rId56"/>
    <p:sldId id="281" r:id="rId57"/>
    <p:sldId id="282" r:id="rId58"/>
    <p:sldId id="283" r:id="rId59"/>
    <p:sldId id="284" r:id="rId60"/>
    <p:sldId id="287" r:id="rId61"/>
    <p:sldId id="290" r:id="rId62"/>
    <p:sldId id="291" r:id="rId63"/>
    <p:sldId id="292" r:id="rId64"/>
    <p:sldId id="401" r:id="rId65"/>
    <p:sldId id="421" r:id="rId66"/>
    <p:sldId id="422" r:id="rId67"/>
    <p:sldId id="423" r:id="rId68"/>
    <p:sldId id="424" r:id="rId69"/>
    <p:sldId id="425" r:id="rId70"/>
    <p:sldId id="426" r:id="rId71"/>
    <p:sldId id="427" r:id="rId72"/>
    <p:sldId id="428" r:id="rId73"/>
    <p:sldId id="429" r:id="rId74"/>
    <p:sldId id="430" r:id="rId75"/>
    <p:sldId id="431" r:id="rId76"/>
    <p:sldId id="432" r:id="rId77"/>
    <p:sldId id="285" r:id="rId78"/>
    <p:sldId id="433" r:id="rId79"/>
    <p:sldId id="434" r:id="rId80"/>
    <p:sldId id="435" r:id="rId81"/>
    <p:sldId id="286" r:id="rId82"/>
    <p:sldId id="436" r:id="rId83"/>
    <p:sldId id="288" r:id="rId84"/>
    <p:sldId id="437" r:id="rId85"/>
    <p:sldId id="269" r:id="rId86"/>
    <p:sldId id="438" r:id="rId87"/>
    <p:sldId id="439" r:id="rId88"/>
    <p:sldId id="440" r:id="rId89"/>
    <p:sldId id="273" r:id="rId90"/>
    <p:sldId id="420" r:id="rId91"/>
    <p:sldId id="274" r:id="rId92"/>
    <p:sldId id="441" r:id="rId93"/>
    <p:sldId id="442" r:id="rId94"/>
    <p:sldId id="276" r:id="rId95"/>
    <p:sldId id="289" r:id="rId96"/>
    <p:sldId id="443"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5CD"/>
    <a:srgbClr val="EA7132"/>
    <a:srgbClr val="FEC29D"/>
    <a:srgbClr val="E9EDF0"/>
    <a:srgbClr val="FFF9DB"/>
    <a:srgbClr val="6FAED6"/>
    <a:srgbClr val="5D91B1"/>
    <a:srgbClr val="71B1D9"/>
    <a:srgbClr val="E9C6C2"/>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75158" autoAdjust="0"/>
  </p:normalViewPr>
  <p:slideViewPr>
    <p:cSldViewPr snapToGrid="0">
      <p:cViewPr varScale="1">
        <p:scale>
          <a:sx n="60" d="100"/>
          <a:sy n="60" d="100"/>
        </p:scale>
        <p:origin x="1493" y="53"/>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8AB52-0F75-6F44-A248-C1B8A026086D}" type="datetimeFigureOut">
              <a:rPr lang="en-US" smtClean="0"/>
              <a:t>3/17/2026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018E7-E681-C244-9599-CAFFFCA17C1A}" type="slidenum">
              <a:rPr lang="en-US" smtClean="0"/>
              <a:t>‹#›</a:t>
            </a:fld>
            <a:endParaRPr lang="en-US"/>
          </a:p>
        </p:txBody>
      </p:sp>
    </p:spTree>
    <p:extLst>
      <p:ext uri="{BB962C8B-B14F-4D97-AF65-F5344CB8AC3E}">
        <p14:creationId xmlns:p14="http://schemas.microsoft.com/office/powerpoint/2010/main" val="982789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018E7-E681-C244-9599-CAFFFCA17C1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6877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4E2BF-F8E4-5957-A65C-34E14DB880C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DCAB871-A845-C468-F74F-FDBDB10E094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E7201FA-4178-E9D1-A815-A3CE9CBF789A}"/>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a:extLst>
              <a:ext uri="{FF2B5EF4-FFF2-40B4-BE49-F238E27FC236}">
                <a16:creationId xmlns:a16="http://schemas.microsoft.com/office/drawing/2014/main" id="{D4E32BC5-2CF4-20B9-3D95-27BEB9528092}"/>
              </a:ext>
            </a:extLst>
          </p:cNvPr>
          <p:cNvSpPr>
            <a:spLocks noGrp="1"/>
          </p:cNvSpPr>
          <p:nvPr>
            <p:ph type="sldNum" sz="quarter" idx="5"/>
          </p:nvPr>
        </p:nvSpPr>
        <p:spPr/>
        <p:txBody>
          <a:bodyPr/>
          <a:lstStyle/>
          <a:p>
            <a:fld id="{98A018E7-E681-C244-9599-CAFFFCA17C1A}" type="slidenum">
              <a:rPr lang="en-US" smtClean="0"/>
              <a:t>11</a:t>
            </a:fld>
            <a:endParaRPr lang="en-US"/>
          </a:p>
        </p:txBody>
      </p:sp>
    </p:spTree>
    <p:extLst>
      <p:ext uri="{BB962C8B-B14F-4D97-AF65-F5344CB8AC3E}">
        <p14:creationId xmlns:p14="http://schemas.microsoft.com/office/powerpoint/2010/main" val="4231372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C62EF-33D3-40AB-736C-D57348E80BB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D473176-1DDA-68C1-C2AB-74E522C1054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593827D-C450-0BD7-D9CF-0325A48CFCD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636F178-3F1A-5A33-D9BB-0C506ED5DF02}"/>
              </a:ext>
            </a:extLst>
          </p:cNvPr>
          <p:cNvSpPr>
            <a:spLocks noGrp="1"/>
          </p:cNvSpPr>
          <p:nvPr>
            <p:ph type="sldNum" sz="quarter" idx="5"/>
          </p:nvPr>
        </p:nvSpPr>
        <p:spPr/>
        <p:txBody>
          <a:bodyPr/>
          <a:lstStyle/>
          <a:p>
            <a:fld id="{98A018E7-E681-C244-9599-CAFFFCA17C1A}" type="slidenum">
              <a:rPr lang="en-US" smtClean="0"/>
              <a:t>12</a:t>
            </a:fld>
            <a:endParaRPr lang="en-US"/>
          </a:p>
        </p:txBody>
      </p:sp>
    </p:spTree>
    <p:extLst>
      <p:ext uri="{BB962C8B-B14F-4D97-AF65-F5344CB8AC3E}">
        <p14:creationId xmlns:p14="http://schemas.microsoft.com/office/powerpoint/2010/main" val="2364303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3CEF1-BBB9-EEE7-3D5D-E5C92906E47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3D04322-9752-EA4A-D0AC-1F2242B68CB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5BC2637-1047-CDD4-EDCD-BF613844DFC3}"/>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2B9D876-8CF0-EC16-2112-6A20726C0A14}"/>
              </a:ext>
            </a:extLst>
          </p:cNvPr>
          <p:cNvSpPr>
            <a:spLocks noGrp="1"/>
          </p:cNvSpPr>
          <p:nvPr>
            <p:ph type="sldNum" sz="quarter" idx="5"/>
          </p:nvPr>
        </p:nvSpPr>
        <p:spPr/>
        <p:txBody>
          <a:bodyPr/>
          <a:lstStyle/>
          <a:p>
            <a:fld id="{98A018E7-E681-C244-9599-CAFFFCA17C1A}" type="slidenum">
              <a:rPr lang="en-US" smtClean="0"/>
              <a:t>13</a:t>
            </a:fld>
            <a:endParaRPr lang="en-US"/>
          </a:p>
        </p:txBody>
      </p:sp>
    </p:spTree>
    <p:extLst>
      <p:ext uri="{BB962C8B-B14F-4D97-AF65-F5344CB8AC3E}">
        <p14:creationId xmlns:p14="http://schemas.microsoft.com/office/powerpoint/2010/main" val="102565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18657-5D37-1EAF-BFFF-0C790112E21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C32648F-0313-4DA2-8871-83B88E9F96F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12ACB24-C24F-1DA5-CCF5-35CA21F7184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2DF6E38-1FE7-C53B-B258-4A1A3352D3FA}"/>
              </a:ext>
            </a:extLst>
          </p:cNvPr>
          <p:cNvSpPr>
            <a:spLocks noGrp="1"/>
          </p:cNvSpPr>
          <p:nvPr>
            <p:ph type="sldNum" sz="quarter" idx="5"/>
          </p:nvPr>
        </p:nvSpPr>
        <p:spPr/>
        <p:txBody>
          <a:bodyPr/>
          <a:lstStyle/>
          <a:p>
            <a:fld id="{98A018E7-E681-C244-9599-CAFFFCA17C1A}" type="slidenum">
              <a:rPr lang="en-US" smtClean="0"/>
              <a:t>14</a:t>
            </a:fld>
            <a:endParaRPr lang="en-US"/>
          </a:p>
        </p:txBody>
      </p:sp>
    </p:spTree>
    <p:extLst>
      <p:ext uri="{BB962C8B-B14F-4D97-AF65-F5344CB8AC3E}">
        <p14:creationId xmlns:p14="http://schemas.microsoft.com/office/powerpoint/2010/main" val="1841286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AD345-7CB7-E527-910C-F450888D257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0F849EE-C07B-259B-6E33-1A19C315A8F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B5C9A1B-8602-66B6-ACDF-17D5BBDCBA7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88A1406-2987-6805-B27A-F48AE28A210D}"/>
              </a:ext>
            </a:extLst>
          </p:cNvPr>
          <p:cNvSpPr>
            <a:spLocks noGrp="1"/>
          </p:cNvSpPr>
          <p:nvPr>
            <p:ph type="sldNum" sz="quarter" idx="5"/>
          </p:nvPr>
        </p:nvSpPr>
        <p:spPr/>
        <p:txBody>
          <a:bodyPr/>
          <a:lstStyle/>
          <a:p>
            <a:fld id="{98A018E7-E681-C244-9599-CAFFFCA17C1A}" type="slidenum">
              <a:rPr lang="en-US" smtClean="0"/>
              <a:t>15</a:t>
            </a:fld>
            <a:endParaRPr lang="en-US"/>
          </a:p>
        </p:txBody>
      </p:sp>
    </p:spTree>
    <p:extLst>
      <p:ext uri="{BB962C8B-B14F-4D97-AF65-F5344CB8AC3E}">
        <p14:creationId xmlns:p14="http://schemas.microsoft.com/office/powerpoint/2010/main" val="1629412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EAEE3-FCC2-6BDF-9408-9B1028302C6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7442977-C057-7C37-F800-2425D398B74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3484EE2-5B47-029F-1F76-EB71898A455A}"/>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44A11C1A-51F5-D53A-3F50-D0A7EE11EF6C}"/>
              </a:ext>
            </a:extLst>
          </p:cNvPr>
          <p:cNvSpPr>
            <a:spLocks noGrp="1"/>
          </p:cNvSpPr>
          <p:nvPr>
            <p:ph type="sldNum" sz="quarter" idx="5"/>
          </p:nvPr>
        </p:nvSpPr>
        <p:spPr/>
        <p:txBody>
          <a:bodyPr/>
          <a:lstStyle/>
          <a:p>
            <a:fld id="{98A018E7-E681-C244-9599-CAFFFCA17C1A}" type="slidenum">
              <a:rPr lang="en-US" smtClean="0"/>
              <a:t>16</a:t>
            </a:fld>
            <a:endParaRPr lang="en-US"/>
          </a:p>
        </p:txBody>
      </p:sp>
    </p:spTree>
    <p:extLst>
      <p:ext uri="{BB962C8B-B14F-4D97-AF65-F5344CB8AC3E}">
        <p14:creationId xmlns:p14="http://schemas.microsoft.com/office/powerpoint/2010/main" val="3384383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4C684-9043-8F11-FE94-ED5F567F131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9AFDAC8-F7A7-4254-8B6F-5EBD5A62682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DC3128A-8F38-8419-5353-0350D24FCAF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9D488F4-6B6D-425B-E3D3-88B85A4B18BA}"/>
              </a:ext>
            </a:extLst>
          </p:cNvPr>
          <p:cNvSpPr>
            <a:spLocks noGrp="1"/>
          </p:cNvSpPr>
          <p:nvPr>
            <p:ph type="sldNum" sz="quarter" idx="5"/>
          </p:nvPr>
        </p:nvSpPr>
        <p:spPr/>
        <p:txBody>
          <a:bodyPr/>
          <a:lstStyle/>
          <a:p>
            <a:fld id="{98A018E7-E681-C244-9599-CAFFFCA17C1A}" type="slidenum">
              <a:rPr lang="en-US" smtClean="0"/>
              <a:t>17</a:t>
            </a:fld>
            <a:endParaRPr lang="en-US"/>
          </a:p>
        </p:txBody>
      </p:sp>
    </p:spTree>
    <p:extLst>
      <p:ext uri="{BB962C8B-B14F-4D97-AF65-F5344CB8AC3E}">
        <p14:creationId xmlns:p14="http://schemas.microsoft.com/office/powerpoint/2010/main" val="4243387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48B0C-8891-B2DB-2F4C-6F9EF9A43B2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DF92945-85BA-C6F3-051D-54F9A4E5BF3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F530FEC-65D2-8BF5-8FEB-8D844CE45D4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AFB3C91-6D8F-5864-92CC-2C4998CF00D5}"/>
              </a:ext>
            </a:extLst>
          </p:cNvPr>
          <p:cNvSpPr>
            <a:spLocks noGrp="1"/>
          </p:cNvSpPr>
          <p:nvPr>
            <p:ph type="sldNum" sz="quarter" idx="5"/>
          </p:nvPr>
        </p:nvSpPr>
        <p:spPr/>
        <p:txBody>
          <a:bodyPr/>
          <a:lstStyle/>
          <a:p>
            <a:fld id="{98A018E7-E681-C244-9599-CAFFFCA17C1A}" type="slidenum">
              <a:rPr lang="en-US" smtClean="0"/>
              <a:t>18</a:t>
            </a:fld>
            <a:endParaRPr lang="en-US"/>
          </a:p>
        </p:txBody>
      </p:sp>
    </p:spTree>
    <p:extLst>
      <p:ext uri="{BB962C8B-B14F-4D97-AF65-F5344CB8AC3E}">
        <p14:creationId xmlns:p14="http://schemas.microsoft.com/office/powerpoint/2010/main" val="1747308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9DC83-7A53-D672-16A7-65346DF2113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7B7F4EB-56C9-4B76-ED36-749FFFAFD0C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ADB8182-F44B-C043-7236-54480479B36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9D03FDA-4587-E4D7-E9F2-B7BCF5DEF9EE}"/>
              </a:ext>
            </a:extLst>
          </p:cNvPr>
          <p:cNvSpPr>
            <a:spLocks noGrp="1"/>
          </p:cNvSpPr>
          <p:nvPr>
            <p:ph type="sldNum" sz="quarter" idx="5"/>
          </p:nvPr>
        </p:nvSpPr>
        <p:spPr/>
        <p:txBody>
          <a:bodyPr/>
          <a:lstStyle/>
          <a:p>
            <a:fld id="{98A018E7-E681-C244-9599-CAFFFCA17C1A}" type="slidenum">
              <a:rPr lang="en-US" smtClean="0"/>
              <a:t>19</a:t>
            </a:fld>
            <a:endParaRPr lang="en-US"/>
          </a:p>
        </p:txBody>
      </p:sp>
    </p:spTree>
    <p:extLst>
      <p:ext uri="{BB962C8B-B14F-4D97-AF65-F5344CB8AC3E}">
        <p14:creationId xmlns:p14="http://schemas.microsoft.com/office/powerpoint/2010/main" val="2710539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ECE44-C25A-1373-CF8E-3F694EC80D0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D1D8D43-776A-D5E1-4F24-96B9BE303E1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DAAC0C9-FEFA-1F69-5582-930489508B28}"/>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727798E-8F93-39B2-7CBE-1D37A20341D4}"/>
              </a:ext>
            </a:extLst>
          </p:cNvPr>
          <p:cNvSpPr>
            <a:spLocks noGrp="1"/>
          </p:cNvSpPr>
          <p:nvPr>
            <p:ph type="sldNum" sz="quarter" idx="5"/>
          </p:nvPr>
        </p:nvSpPr>
        <p:spPr/>
        <p:txBody>
          <a:bodyPr/>
          <a:lstStyle/>
          <a:p>
            <a:fld id="{98A018E7-E681-C244-9599-CAFFFCA17C1A}" type="slidenum">
              <a:rPr lang="en-US" smtClean="0"/>
              <a:t>20</a:t>
            </a:fld>
            <a:endParaRPr lang="en-US"/>
          </a:p>
        </p:txBody>
      </p:sp>
    </p:spTree>
    <p:extLst>
      <p:ext uri="{BB962C8B-B14F-4D97-AF65-F5344CB8AC3E}">
        <p14:creationId xmlns:p14="http://schemas.microsoft.com/office/powerpoint/2010/main" val="2964445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B5DC1-5753-279B-E422-49CB1E83F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EA114F-4210-B991-DD47-4571573265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C03280-430D-C65E-26F1-9A3987AF8D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F17E15-A41A-BF33-41DC-60C1AB0F18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018E7-E681-C244-9599-CAFFFCA17C1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618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2FEE2-A894-B808-6BBC-5DB8FE9F397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61D0D82-B59E-367B-C056-E564F677634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3E88FBA-8753-E440-BF0D-9133C24AD2D0}"/>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27CD5E16-4864-6E2F-DD76-D1B8AA0B1DD4}"/>
              </a:ext>
            </a:extLst>
          </p:cNvPr>
          <p:cNvSpPr>
            <a:spLocks noGrp="1"/>
          </p:cNvSpPr>
          <p:nvPr>
            <p:ph type="sldNum" sz="quarter" idx="5"/>
          </p:nvPr>
        </p:nvSpPr>
        <p:spPr/>
        <p:txBody>
          <a:bodyPr/>
          <a:lstStyle/>
          <a:p>
            <a:fld id="{98A018E7-E681-C244-9599-CAFFFCA17C1A}" type="slidenum">
              <a:rPr lang="en-US" smtClean="0"/>
              <a:t>21</a:t>
            </a:fld>
            <a:endParaRPr lang="en-US"/>
          </a:p>
        </p:txBody>
      </p:sp>
    </p:spTree>
    <p:extLst>
      <p:ext uri="{BB962C8B-B14F-4D97-AF65-F5344CB8AC3E}">
        <p14:creationId xmlns:p14="http://schemas.microsoft.com/office/powerpoint/2010/main" val="337862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87BD7-A7A9-6CEB-CF2E-7AA6258DF5C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F4B9AC8-B25C-EEA5-31EF-07C4F8F06D7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AC77DCF-37D6-1F6D-3558-45497C2421AF}"/>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0012296F-8714-BACD-FBE8-1F7B6DACB687}"/>
              </a:ext>
            </a:extLst>
          </p:cNvPr>
          <p:cNvSpPr>
            <a:spLocks noGrp="1"/>
          </p:cNvSpPr>
          <p:nvPr>
            <p:ph type="sldNum" sz="quarter" idx="5"/>
          </p:nvPr>
        </p:nvSpPr>
        <p:spPr/>
        <p:txBody>
          <a:bodyPr/>
          <a:lstStyle/>
          <a:p>
            <a:fld id="{98A018E7-E681-C244-9599-CAFFFCA17C1A}" type="slidenum">
              <a:rPr lang="en-US" smtClean="0"/>
              <a:t>22</a:t>
            </a:fld>
            <a:endParaRPr lang="en-US"/>
          </a:p>
        </p:txBody>
      </p:sp>
    </p:spTree>
    <p:extLst>
      <p:ext uri="{BB962C8B-B14F-4D97-AF65-F5344CB8AC3E}">
        <p14:creationId xmlns:p14="http://schemas.microsoft.com/office/powerpoint/2010/main" val="2556342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40627-BC97-8DD0-FEB2-E8E428233B1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E42935D-67E9-C527-A8DC-7CE431B3474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A6BF0BA-BA91-749D-57F5-9C67D102797E}"/>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FD32C9AB-5DDF-AAF9-1429-39C0D56BB138}"/>
              </a:ext>
            </a:extLst>
          </p:cNvPr>
          <p:cNvSpPr>
            <a:spLocks noGrp="1"/>
          </p:cNvSpPr>
          <p:nvPr>
            <p:ph type="sldNum" sz="quarter" idx="5"/>
          </p:nvPr>
        </p:nvSpPr>
        <p:spPr/>
        <p:txBody>
          <a:bodyPr/>
          <a:lstStyle/>
          <a:p>
            <a:fld id="{98A018E7-E681-C244-9599-CAFFFCA17C1A}" type="slidenum">
              <a:rPr lang="en-US" smtClean="0"/>
              <a:t>23</a:t>
            </a:fld>
            <a:endParaRPr lang="en-US"/>
          </a:p>
        </p:txBody>
      </p:sp>
    </p:spTree>
    <p:extLst>
      <p:ext uri="{BB962C8B-B14F-4D97-AF65-F5344CB8AC3E}">
        <p14:creationId xmlns:p14="http://schemas.microsoft.com/office/powerpoint/2010/main" val="125366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75E65-ADB5-5DBD-DDC8-9606AC9CC4D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8B8FFBF-99C5-F407-62CA-A68D31B890E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4AF6398-4000-8E90-EC88-C0B969C4CADF}"/>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42643C14-7FB8-2ABF-F40C-135483B14334}"/>
              </a:ext>
            </a:extLst>
          </p:cNvPr>
          <p:cNvSpPr>
            <a:spLocks noGrp="1"/>
          </p:cNvSpPr>
          <p:nvPr>
            <p:ph type="sldNum" sz="quarter" idx="5"/>
          </p:nvPr>
        </p:nvSpPr>
        <p:spPr/>
        <p:txBody>
          <a:bodyPr/>
          <a:lstStyle/>
          <a:p>
            <a:fld id="{98A018E7-E681-C244-9599-CAFFFCA17C1A}" type="slidenum">
              <a:rPr lang="en-US" smtClean="0"/>
              <a:t>24</a:t>
            </a:fld>
            <a:endParaRPr lang="en-US"/>
          </a:p>
        </p:txBody>
      </p:sp>
    </p:spTree>
    <p:extLst>
      <p:ext uri="{BB962C8B-B14F-4D97-AF65-F5344CB8AC3E}">
        <p14:creationId xmlns:p14="http://schemas.microsoft.com/office/powerpoint/2010/main" val="4063268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4F46A-F9B3-DCDA-C21E-9DA6B82CB52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8CF3EB1-F938-98BC-DDE5-4865D594554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640608C-7E82-3034-DCA8-DF96EBC9124C}"/>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7C05D289-0CB1-9E9B-1B05-5C4F98C8C009}"/>
              </a:ext>
            </a:extLst>
          </p:cNvPr>
          <p:cNvSpPr>
            <a:spLocks noGrp="1"/>
          </p:cNvSpPr>
          <p:nvPr>
            <p:ph type="sldNum" sz="quarter" idx="5"/>
          </p:nvPr>
        </p:nvSpPr>
        <p:spPr/>
        <p:txBody>
          <a:bodyPr/>
          <a:lstStyle/>
          <a:p>
            <a:fld id="{98A018E7-E681-C244-9599-CAFFFCA17C1A}" type="slidenum">
              <a:rPr lang="en-US" smtClean="0"/>
              <a:t>25</a:t>
            </a:fld>
            <a:endParaRPr lang="en-US"/>
          </a:p>
        </p:txBody>
      </p:sp>
    </p:spTree>
    <p:extLst>
      <p:ext uri="{BB962C8B-B14F-4D97-AF65-F5344CB8AC3E}">
        <p14:creationId xmlns:p14="http://schemas.microsoft.com/office/powerpoint/2010/main" val="2380749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657A1-FF3F-B624-45E2-4C157F215B7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AD157D3-646D-992A-E609-7C6165C2E5C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59A2472-86CB-F5AF-05B5-3A50E757F52B}"/>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B52DE7EB-4B2E-6F3A-717D-2351DFE8D8E1}"/>
              </a:ext>
            </a:extLst>
          </p:cNvPr>
          <p:cNvSpPr>
            <a:spLocks noGrp="1"/>
          </p:cNvSpPr>
          <p:nvPr>
            <p:ph type="sldNum" sz="quarter" idx="5"/>
          </p:nvPr>
        </p:nvSpPr>
        <p:spPr/>
        <p:txBody>
          <a:bodyPr/>
          <a:lstStyle/>
          <a:p>
            <a:fld id="{98A018E7-E681-C244-9599-CAFFFCA17C1A}" type="slidenum">
              <a:rPr lang="en-US" smtClean="0"/>
              <a:t>26</a:t>
            </a:fld>
            <a:endParaRPr lang="en-US"/>
          </a:p>
        </p:txBody>
      </p:sp>
    </p:spTree>
    <p:extLst>
      <p:ext uri="{BB962C8B-B14F-4D97-AF65-F5344CB8AC3E}">
        <p14:creationId xmlns:p14="http://schemas.microsoft.com/office/powerpoint/2010/main" val="301785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6DF60-2A94-87A0-A7C1-319AE873897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2C09EB-0E65-653D-CF27-A57768384C5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733C273-2BA6-6095-EC9C-24A8C829F1CC}"/>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AF1CB31D-DBE5-4881-75DC-79F07E86E277}"/>
              </a:ext>
            </a:extLst>
          </p:cNvPr>
          <p:cNvSpPr>
            <a:spLocks noGrp="1"/>
          </p:cNvSpPr>
          <p:nvPr>
            <p:ph type="sldNum" sz="quarter" idx="5"/>
          </p:nvPr>
        </p:nvSpPr>
        <p:spPr/>
        <p:txBody>
          <a:bodyPr/>
          <a:lstStyle/>
          <a:p>
            <a:fld id="{98A018E7-E681-C244-9599-CAFFFCA17C1A}" type="slidenum">
              <a:rPr lang="en-US" smtClean="0"/>
              <a:t>27</a:t>
            </a:fld>
            <a:endParaRPr lang="en-US"/>
          </a:p>
        </p:txBody>
      </p:sp>
    </p:spTree>
    <p:extLst>
      <p:ext uri="{BB962C8B-B14F-4D97-AF65-F5344CB8AC3E}">
        <p14:creationId xmlns:p14="http://schemas.microsoft.com/office/powerpoint/2010/main" val="2323622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57BDE-98FE-D818-6E7B-B477AB9ED14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7C25A93-70DD-1421-C3DC-64B1318E556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0CAFE33-CD87-70C0-D822-444AE9D5CEDF}"/>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A41B54D3-7CDC-194B-8D6B-6AEFF065BFDF}"/>
              </a:ext>
            </a:extLst>
          </p:cNvPr>
          <p:cNvSpPr>
            <a:spLocks noGrp="1"/>
          </p:cNvSpPr>
          <p:nvPr>
            <p:ph type="sldNum" sz="quarter" idx="5"/>
          </p:nvPr>
        </p:nvSpPr>
        <p:spPr/>
        <p:txBody>
          <a:bodyPr/>
          <a:lstStyle/>
          <a:p>
            <a:fld id="{98A018E7-E681-C244-9599-CAFFFCA17C1A}" type="slidenum">
              <a:rPr lang="en-US" smtClean="0"/>
              <a:t>28</a:t>
            </a:fld>
            <a:endParaRPr lang="en-US"/>
          </a:p>
        </p:txBody>
      </p:sp>
    </p:spTree>
    <p:extLst>
      <p:ext uri="{BB962C8B-B14F-4D97-AF65-F5344CB8AC3E}">
        <p14:creationId xmlns:p14="http://schemas.microsoft.com/office/powerpoint/2010/main" val="134765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E9467-6133-48A5-01E3-140E0DE3A4E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B8377CF-0CEC-9574-ECE0-29FCA4A32AF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A7C78FE-64A3-72E3-197E-27E4F231DB51}"/>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E73F8F2E-701A-CE52-4CC7-F063F29639B0}"/>
              </a:ext>
            </a:extLst>
          </p:cNvPr>
          <p:cNvSpPr>
            <a:spLocks noGrp="1"/>
          </p:cNvSpPr>
          <p:nvPr>
            <p:ph type="sldNum" sz="quarter" idx="5"/>
          </p:nvPr>
        </p:nvSpPr>
        <p:spPr/>
        <p:txBody>
          <a:bodyPr/>
          <a:lstStyle/>
          <a:p>
            <a:fld id="{98A018E7-E681-C244-9599-CAFFFCA17C1A}" type="slidenum">
              <a:rPr lang="en-US" smtClean="0"/>
              <a:t>29</a:t>
            </a:fld>
            <a:endParaRPr lang="en-US"/>
          </a:p>
        </p:txBody>
      </p:sp>
    </p:spTree>
    <p:extLst>
      <p:ext uri="{BB962C8B-B14F-4D97-AF65-F5344CB8AC3E}">
        <p14:creationId xmlns:p14="http://schemas.microsoft.com/office/powerpoint/2010/main" val="2496604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98A018E7-E681-C244-9599-CAFFFCA17C1A}" type="slidenum">
              <a:rPr lang="en-US" smtClean="0"/>
              <a:t>4</a:t>
            </a:fld>
            <a:endParaRPr lang="en-US"/>
          </a:p>
        </p:txBody>
      </p:sp>
    </p:spTree>
    <p:extLst>
      <p:ext uri="{BB962C8B-B14F-4D97-AF65-F5344CB8AC3E}">
        <p14:creationId xmlns:p14="http://schemas.microsoft.com/office/powerpoint/2010/main" val="3830070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4CD88-D729-502B-EB9E-817C879405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AA63C-C77A-05CB-7801-5E2A0110D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A31F89-A7B1-4854-E135-6F63CE38CF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39A875-052C-EFA8-906D-0DDA86B5BE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018E7-E681-C244-9599-CAFFFCA17C1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9779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 The Frozen Image Encoder (Left):</a:t>
            </a:r>
            <a:endParaRPr lang="en-US"/>
          </a:p>
          <a:p>
            <a:pPr marL="285750" indent="-285750">
              <a:buFont typeface="Arial"/>
              <a:buChar char="•"/>
            </a:pPr>
            <a:r>
              <a:rPr lang="en-US" b="1"/>
              <a:t>The Expert "Eyes":</a:t>
            </a:r>
            <a:r>
              <a:rPr lang="en-US"/>
              <a:t> The process starts with an image being fed into a pre-trained Image Encoder.</a:t>
            </a:r>
          </a:p>
          <a:p>
            <a:pPr marL="285750" indent="-285750">
              <a:buFont typeface="Arial"/>
              <a:buChar char="•"/>
            </a:pPr>
            <a:r>
              <a:rPr lang="en-US" b="1"/>
              <a:t>Frozen State:</a:t>
            </a:r>
            <a:r>
              <a:rPr lang="en-US"/>
              <a:t> Notice the snowflake icon. This means the encoder is "frozen"—we don't retrain it. We simply use it to extract a grid of visual features from the image.</a:t>
            </a:r>
            <a:endParaRPr lang="en-US">
              <a:ea typeface="Calibri"/>
              <a:cs typeface="Calibri"/>
            </a:endParaRPr>
          </a:p>
          <a:p>
            <a:r>
              <a:rPr lang="en-US" b="1"/>
              <a:t>2. Learned Queries (The Investigators):</a:t>
            </a:r>
            <a:endParaRPr lang="en-US"/>
          </a:p>
          <a:p>
            <a:pPr marL="285750" indent="-285750">
              <a:buFont typeface="Arial"/>
              <a:buChar char="•"/>
            </a:pPr>
            <a:r>
              <a:rPr lang="en-US" b="1"/>
              <a:t>The "Summary Team":</a:t>
            </a:r>
            <a:r>
              <a:rPr lang="en-US"/>
              <a:t> At the bottom of the yellow box, you see a set of "Learned Queries."</a:t>
            </a:r>
          </a:p>
          <a:p>
            <a:pPr marL="285750" indent="-285750">
              <a:buFont typeface="Arial"/>
              <a:buChar char="•"/>
            </a:pPr>
            <a:r>
              <a:rPr lang="en-US" b="1"/>
              <a:t>The Role:</a:t>
            </a:r>
            <a:r>
              <a:rPr lang="en-US"/>
              <a:t> Think of these as a team of 32 investigators. Their job is to look at the massive amount of data coming from the image and summarize it into a few small, high-quality "reports" that a language model can understand.</a:t>
            </a:r>
          </a:p>
          <a:p>
            <a:r>
              <a:rPr lang="en-US" b="1"/>
              <a:t>3. The Two-Stream Interaction (The Yellow Box):</a:t>
            </a:r>
            <a:endParaRPr lang="en-US"/>
          </a:p>
          <a:p>
            <a:pPr marL="285750" indent="-285750">
              <a:buFont typeface="Arial"/>
              <a:buChar char="•"/>
            </a:pPr>
            <a:r>
              <a:rPr lang="en-US" b="1"/>
              <a:t>Self-Attention (Internal Discussion):</a:t>
            </a:r>
            <a:r>
              <a:rPr lang="en-US"/>
              <a:t> First, the investigators talk to each other to make sure they aren't all looking at the same thing. They coordinate their efforts.</a:t>
            </a:r>
            <a:endParaRPr lang="en-US">
              <a:ea typeface="Calibri"/>
              <a:cs typeface="Calibri"/>
            </a:endParaRPr>
          </a:p>
          <a:p>
            <a:pPr marL="285750" indent="-285750">
              <a:buFont typeface="Arial"/>
              <a:buChar char="•"/>
            </a:pPr>
            <a:r>
              <a:rPr lang="en-US" b="1"/>
              <a:t>Cross-Attention (The Investigation):</a:t>
            </a:r>
            <a:r>
              <a:rPr lang="en-US"/>
              <a:t> This is the </a:t>
            </a:r>
            <a:r>
              <a:rPr lang="en-US" b="1"/>
              <a:t>most important part</a:t>
            </a:r>
            <a:r>
              <a:rPr lang="en-US"/>
              <a:t>. The investigators "scan" the data from the Image Encoder. They pick out only the details that are relevant to language, like colors, shapes, or text.</a:t>
            </a:r>
          </a:p>
          <a:p>
            <a:pPr marL="285750" indent="-285750">
              <a:buFont typeface="Arial"/>
              <a:buChar char="•"/>
            </a:pPr>
            <a:r>
              <a:rPr lang="en-US" b="1"/>
              <a:t>Input Text Stream:</a:t>
            </a:r>
            <a:r>
              <a:rPr lang="en-US"/>
              <a:t> On the right, the model can also take in text (like "a cat wearing sunglasses"). It uses </a:t>
            </a:r>
            <a:r>
              <a:rPr lang="en-US" b="1"/>
              <a:t>Attention Masking</a:t>
            </a:r>
            <a:r>
              <a:rPr lang="en-US"/>
              <a:t> to control how the text and the visual investigators interact during training.</a:t>
            </a:r>
          </a:p>
          <a:p>
            <a:r>
              <a:rPr lang="en-US" b="1"/>
              <a:t>4. The Training Goals (Top):</a:t>
            </a:r>
            <a:endParaRPr lang="en-US"/>
          </a:p>
          <a:p>
            <a:pPr marL="285750" indent="-285750">
              <a:buFont typeface="Arial"/>
              <a:buChar char="•"/>
            </a:pPr>
            <a:r>
              <a:rPr lang="en-US" b="1"/>
              <a:t>Matching &amp; Contrast:</a:t>
            </a:r>
            <a:r>
              <a:rPr lang="en-US"/>
              <a:t> At the top, you see three boxes: </a:t>
            </a:r>
            <a:r>
              <a:rPr lang="en-US" b="1"/>
              <a:t>Matching</a:t>
            </a:r>
            <a:r>
              <a:rPr lang="en-US"/>
              <a:t>, </a:t>
            </a:r>
            <a:r>
              <a:rPr lang="en-US" b="1"/>
              <a:t>Contrastive Learning</a:t>
            </a:r>
            <a:r>
              <a:rPr lang="en-US"/>
              <a:t>, and </a:t>
            </a:r>
            <a:r>
              <a:rPr lang="en-US" b="1"/>
              <a:t>Generation</a:t>
            </a:r>
            <a:r>
              <a:rPr lang="en-US"/>
              <a:t>. These are the "tests" the model takes during training to ensure the investigators are doing a good job.</a:t>
            </a:r>
            <a:endParaRPr lang="en-US">
              <a:ea typeface="Calibri"/>
              <a:cs typeface="Calibri"/>
            </a:endParaRPr>
          </a:p>
          <a:p>
            <a:pPr marL="285750" indent="-285750">
              <a:buFont typeface="Arial"/>
              <a:buChar char="•"/>
            </a:pPr>
            <a:r>
              <a:rPr lang="en-US" b="1"/>
              <a:t>Alignment:</a:t>
            </a:r>
            <a:r>
              <a:rPr lang="en-US"/>
              <a:t> They force the model to prove that it can tell if a caption matches an image and that it can generate the correct text based on what the investigators found.</a:t>
            </a:r>
          </a:p>
          <a:p>
            <a:r>
              <a:rPr lang="en-US" b="1"/>
              <a:t>5. The Output (The Bridge to the LLM):</a:t>
            </a:r>
            <a:endParaRPr lang="en-US"/>
          </a:p>
          <a:p>
            <a:pPr marL="285750" indent="-285750">
              <a:buFont typeface="Arial"/>
              <a:buChar char="•"/>
            </a:pPr>
            <a:r>
              <a:rPr lang="en-US" b="1"/>
              <a:t>The Result:</a:t>
            </a:r>
            <a:r>
              <a:rPr lang="en-US"/>
              <a:t> The final output of this whole process is a small set of "Visual Tokens."</a:t>
            </a:r>
            <a:endParaRPr lang="en-US">
              <a:ea typeface="Calibri"/>
              <a:cs typeface="Calibri"/>
            </a:endParaRPr>
          </a:p>
          <a:p>
            <a:pPr marL="285750" indent="-285750">
              <a:buFont typeface="Arial"/>
              <a:buChar char="•"/>
            </a:pPr>
            <a:r>
              <a:rPr lang="en-US" b="1"/>
              <a:t>The Connection:</a:t>
            </a:r>
            <a:r>
              <a:rPr lang="en-US"/>
              <a:t> These tokens are what finally get handed to the Large Language Model (LLM). The LLM reads these tokens as if they were just another few words of text.</a:t>
            </a:r>
          </a:p>
          <a:p>
            <a:r>
              <a:rPr lang="en-US" i="1"/>
              <a:t>The Q-Former acts like a filter. It takes a high-resolution, data-heavy image and shrinks it down into a tiny 'summary' that a language model can easily understand. It is the reason BLIP-2 is so much more efficient than previous models—it only passes the 'important' visual info to the brain."</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39A7A-3041-42CE-9DD6-F2EB0CB319F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4869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cross-attention architectures, vision and language are handled in </a:t>
            </a:r>
            <a:r>
              <a:rPr lang="en-US" b="1"/>
              <a:t>separate representation spaces</a:t>
            </a:r>
            <a:r>
              <a:rPr lang="en-US"/>
              <a:t>. This means that the model uses different neural networks to process visual inputs and textual inputs.</a:t>
            </a:r>
          </a:p>
          <a:p>
            <a:r>
              <a:rPr lang="en-US"/>
              <a:t>The </a:t>
            </a:r>
            <a:r>
              <a:rPr lang="en-US" b="1"/>
              <a:t>vision encoder</a:t>
            </a:r>
            <a:r>
              <a:rPr lang="en-US"/>
              <a:t> processes images and converts them into </a:t>
            </a:r>
            <a:r>
              <a:rPr lang="en-US" b="1"/>
              <a:t>visual embeddings</a:t>
            </a:r>
            <a:r>
              <a:rPr lang="en-US"/>
              <a:t>, which represent objects, textures, and spatial patterns in the image.</a:t>
            </a:r>
          </a:p>
          <a:p>
            <a:r>
              <a:rPr lang="en-US"/>
              <a:t>At the same time, the </a:t>
            </a:r>
            <a:r>
              <a:rPr lang="en-US" b="1"/>
              <a:t>language model</a:t>
            </a:r>
            <a:r>
              <a:rPr lang="en-US"/>
              <a:t> processes textual input and generates </a:t>
            </a:r>
            <a:r>
              <a:rPr lang="en-US" b="1"/>
              <a:t>text embeddings</a:t>
            </a:r>
            <a:r>
              <a:rPr lang="en-US"/>
              <a:t>, capturing semantic meaning and syntactic relationships between words.</a:t>
            </a:r>
          </a:p>
          <a:p>
            <a:r>
              <a:rPr lang="en-US"/>
              <a:t>Since these embeddings are created by different models, they exist in </a:t>
            </a:r>
            <a:r>
              <a:rPr lang="en-US" b="1"/>
              <a:t>separate representation spaces</a:t>
            </a:r>
            <a:r>
              <a:rPr lang="en-US"/>
              <a:t>. In other words, the features extracted from images and the features extracted from text are not directly aligned initially.</a:t>
            </a:r>
          </a:p>
          <a:p>
            <a:r>
              <a:rPr lang="en-US"/>
              <a:t>To allow interaction between these modalities, a </a:t>
            </a:r>
            <a:r>
              <a:rPr lang="en-US" b="1"/>
              <a:t>cross-attention module</a:t>
            </a:r>
            <a:r>
              <a:rPr lang="en-US"/>
              <a:t> is used. This module enables the language model to query relevant information from the visual embeddings.</a:t>
            </a:r>
          </a:p>
          <a:p>
            <a:r>
              <a:rPr lang="en-US"/>
              <a:t>The advantage of this design is that it allows the system to </a:t>
            </a:r>
            <a:r>
              <a:rPr lang="en-US" b="1"/>
              <a:t>reuse powerful pretrained models</a:t>
            </a:r>
            <a:r>
              <a:rPr lang="en-US"/>
              <a:t> for both vision and language without requiring them to be jointly trained from scratch.</a:t>
            </a:r>
          </a:p>
          <a:p>
            <a:r>
              <a:rPr lang="en-US"/>
              <a:t>However, because the representations are initially separate, the depth of interaction between modalities may be </a:t>
            </a:r>
            <a:r>
              <a:rPr lang="en-US" b="1"/>
              <a:t>more limited compared to architectures that use a unified multimodal token space</a:t>
            </a:r>
            <a:r>
              <a:rPr lang="en-US"/>
              <a:t>.</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39A7A-3041-42CE-9DD6-F2EB0CB319F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714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0AA85-C66E-8B03-FD01-98EFC8AC91D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3DCE562-A57B-8205-6E10-6B74A0EB446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65A1A49-E6B6-A279-763E-CF5392223DF8}"/>
              </a:ext>
            </a:extLst>
          </p:cNvPr>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p:txBody>
      </p:sp>
      <p:sp>
        <p:nvSpPr>
          <p:cNvPr id="4" name="灯片编号占位符 3">
            <a:extLst>
              <a:ext uri="{FF2B5EF4-FFF2-40B4-BE49-F238E27FC236}">
                <a16:creationId xmlns:a16="http://schemas.microsoft.com/office/drawing/2014/main" id="{3CE689B3-2DC9-E052-AE47-D06E2B4DED58}"/>
              </a:ext>
            </a:extLst>
          </p:cNvPr>
          <p:cNvSpPr>
            <a:spLocks noGrp="1"/>
          </p:cNvSpPr>
          <p:nvPr>
            <p:ph type="sldNum" sz="quarter" idx="5"/>
          </p:nvPr>
        </p:nvSpPr>
        <p:spPr/>
        <p:txBody>
          <a:bodyPr/>
          <a:lstStyle/>
          <a:p>
            <a:fld id="{98A018E7-E681-C244-9599-CAFFFCA17C1A}" type="slidenum">
              <a:rPr lang="en-US" smtClean="0"/>
              <a:t>5</a:t>
            </a:fld>
            <a:endParaRPr lang="en-US"/>
          </a:p>
        </p:txBody>
      </p:sp>
    </p:spTree>
    <p:extLst>
      <p:ext uri="{BB962C8B-B14F-4D97-AF65-F5344CB8AC3E}">
        <p14:creationId xmlns:p14="http://schemas.microsoft.com/office/powerpoint/2010/main" val="1733892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 vision and language spaces are separate rooms, the </a:t>
            </a:r>
            <a:r>
              <a:rPr lang="en-US" b="1"/>
              <a:t>Query-to-Image Attention</a:t>
            </a:r>
            <a:r>
              <a:rPr lang="en-US"/>
              <a:t> is the messenger running between them.</a:t>
            </a:r>
          </a:p>
          <a:p>
            <a:r>
              <a:rPr lang="en-US"/>
              <a:t>Instead of trying to shove the entire raw image into the language model, we use what we call </a:t>
            </a:r>
            <a:r>
              <a:rPr lang="en-US" b="1"/>
              <a:t>Learnable Queries</a:t>
            </a:r>
            <a:r>
              <a:rPr lang="en-US"/>
              <a:t>. Imagine these as a small team of investigators—usually around 32 to 64 tokens—that are specifically trained to look for 'language-relevant' information.</a:t>
            </a:r>
          </a:p>
          <a:p>
            <a:r>
              <a:rPr lang="en-US"/>
              <a:t>These queries use the </a:t>
            </a:r>
            <a:r>
              <a:rPr lang="en-US" b="1"/>
              <a:t>Cross-Attention</a:t>
            </a:r>
            <a:r>
              <a:rPr lang="en-US"/>
              <a:t> mechanism to scan the output of the vision encoder. They look at the millions of pixels and ask: 'What here is a cat?' or 'What does this text say?' The queries then 'soak up' that specific visual information. </a:t>
            </a:r>
          </a:p>
          <a:p>
            <a:r>
              <a:rPr lang="en-US"/>
              <a:t>“This diagram illustrates how query-to-image attention works in cross-attention architectures.</a:t>
            </a:r>
            <a:endParaRPr lang="en-US">
              <a:ea typeface="Calibri"/>
              <a:cs typeface="Calibri"/>
            </a:endParaRPr>
          </a:p>
          <a:p>
            <a:r>
              <a:rPr lang="en-US"/>
              <a:t>Step 1: The </a:t>
            </a:r>
            <a:r>
              <a:rPr lang="en-US" b="1"/>
              <a:t>image</a:t>
            </a:r>
            <a:r>
              <a:rPr lang="en-US"/>
              <a:t> is processed by the vision encoder, generating a set of </a:t>
            </a:r>
            <a:r>
              <a:rPr lang="en-US" b="1"/>
              <a:t>visual embeddings</a:t>
            </a:r>
            <a:r>
              <a:rPr lang="en-US"/>
              <a:t> representing different regions of the image.</a:t>
            </a:r>
            <a:endParaRPr lang="en-US">
              <a:ea typeface="Calibri"/>
              <a:cs typeface="Calibri"/>
            </a:endParaRPr>
          </a:p>
          <a:p>
            <a:r>
              <a:rPr lang="en-US"/>
              <a:t>Step 2: A small set of </a:t>
            </a:r>
            <a:r>
              <a:rPr lang="en-US" b="1"/>
              <a:t>learnable query tokens</a:t>
            </a:r>
            <a:r>
              <a:rPr lang="en-US"/>
              <a:t> is initialized. These queries are designed to extract relevant information from the visual embeddings.</a:t>
            </a:r>
          </a:p>
          <a:p>
            <a:r>
              <a:rPr lang="en-US"/>
              <a:t>Step 3: The queries use </a:t>
            </a:r>
            <a:r>
              <a:rPr lang="en-US" b="1"/>
              <a:t>cross-attention</a:t>
            </a:r>
            <a:r>
              <a:rPr lang="en-US"/>
              <a:t> to attend to the visual embeddings. This allows the model to selectively focus on important regions rather than processing all patches in the language model.</a:t>
            </a:r>
          </a:p>
          <a:p>
            <a:r>
              <a:rPr lang="en-US"/>
              <a:t>Step 4: The extracted visual information is combined with </a:t>
            </a:r>
            <a:r>
              <a:rPr lang="en-US" b="1"/>
              <a:t>text tokens</a:t>
            </a:r>
            <a:r>
              <a:rPr lang="en-US"/>
              <a:t> in the language model to produce outputs like captions, answers to questions, or instructions.</a:t>
            </a:r>
          </a:p>
          <a:p>
            <a:r>
              <a:rPr lang="en-US"/>
              <a:t>Using query tokens reduces computation and allows the system to maintain </a:t>
            </a:r>
            <a:r>
              <a:rPr lang="en-US" b="1"/>
              <a:t>modular separation</a:t>
            </a:r>
            <a:r>
              <a:rPr lang="en-US"/>
              <a:t> between the vision and language components while still enabling </a:t>
            </a:r>
            <a:r>
              <a:rPr lang="en-US" b="1"/>
              <a:t>effective cross-modal reasoning</a:t>
            </a:r>
            <a:r>
              <a:rPr lang="en-US"/>
              <a:t>.”</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39A7A-3041-42CE-9DD6-F2EB0CB319F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1662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Controlled information flow through query tokens is a </a:t>
            </a:r>
            <a:r>
              <a:rPr lang="en-US" b="1"/>
              <a:t>key design principle in BLIP-2 style cross-attention</a:t>
            </a:r>
            <a:r>
              <a:rPr lang="en-US"/>
              <a:t>.</a:t>
            </a:r>
          </a:p>
          <a:p>
            <a:r>
              <a:rPr lang="en-US"/>
              <a:t>Instead of directly feeding all visual embeddings into the language model, which can be extremely large for high-resolution images, a </a:t>
            </a:r>
            <a:r>
              <a:rPr lang="en-US" b="1"/>
              <a:t>small set of learnable queries</a:t>
            </a:r>
            <a:r>
              <a:rPr lang="en-US"/>
              <a:t> selectively extracts the most relevant visual features.</a:t>
            </a:r>
          </a:p>
          <a:p>
            <a:r>
              <a:rPr lang="en-US"/>
              <a:t>Each query acts as a </a:t>
            </a:r>
            <a:r>
              <a:rPr lang="en-US" b="1"/>
              <a:t>focused lens</a:t>
            </a:r>
            <a:r>
              <a:rPr lang="en-US"/>
              <a:t>, attending to certain image patches based on the task. For example, in a visual question answering scenario, queries may focus only on the objects or regions mentioned in the question.</a:t>
            </a:r>
          </a:p>
          <a:p>
            <a:pPr marL="171450" indent="-171450">
              <a:buFont typeface="Arial"/>
              <a:buChar char="•"/>
            </a:pPr>
            <a:r>
              <a:rPr lang="en-US" b="1"/>
              <a:t>Visual Feature Generation</a:t>
            </a:r>
            <a:endParaRPr lang="en-US"/>
          </a:p>
          <a:p>
            <a:pPr marL="171450" indent="-171450">
              <a:buFont typeface="Arial"/>
              <a:buChar char="•"/>
            </a:pPr>
            <a:r>
              <a:rPr lang="en-US"/>
              <a:t>The </a:t>
            </a:r>
            <a:r>
              <a:rPr lang="en-US" b="1"/>
              <a:t>vision encoder</a:t>
            </a:r>
            <a:r>
              <a:rPr lang="en-US"/>
              <a:t> processes the image and produces a large set of </a:t>
            </a:r>
            <a:r>
              <a:rPr lang="en-US" b="1"/>
              <a:t>visual feature embeddings</a:t>
            </a:r>
            <a:r>
              <a:rPr lang="en-US"/>
              <a:t> (patch tokens).</a:t>
            </a:r>
          </a:p>
          <a:p>
            <a:pPr marL="171450" indent="-171450">
              <a:buFont typeface="Arial"/>
              <a:buChar char="•"/>
            </a:pPr>
            <a:r>
              <a:rPr lang="en-US" b="1"/>
              <a:t>Learnable Query Tokens</a:t>
            </a:r>
            <a:endParaRPr lang="en-US"/>
          </a:p>
          <a:p>
            <a:pPr marL="171450" indent="-171450">
              <a:buFont typeface="Arial"/>
              <a:buChar char="•"/>
            </a:pPr>
            <a:r>
              <a:rPr lang="en-US"/>
              <a:t>A small set of </a:t>
            </a:r>
            <a:r>
              <a:rPr lang="en-US" b="1"/>
              <a:t>query tokens</a:t>
            </a:r>
            <a:r>
              <a:rPr lang="en-US"/>
              <a:t> (e.g., 32–64) is introduced.</a:t>
            </a:r>
          </a:p>
          <a:p>
            <a:pPr marL="171450" indent="-171450">
              <a:buFont typeface="Arial"/>
              <a:buChar char="•"/>
            </a:pPr>
            <a:r>
              <a:rPr lang="en-US"/>
              <a:t>These queries are </a:t>
            </a:r>
            <a:r>
              <a:rPr lang="en-US" b="1"/>
              <a:t>trainable parameters</a:t>
            </a:r>
            <a:r>
              <a:rPr lang="en-US"/>
              <a:t> that learn what visual information is important.</a:t>
            </a:r>
          </a:p>
          <a:p>
            <a:pPr marL="171450" indent="-171450">
              <a:buFont typeface="Arial"/>
              <a:buChar char="•"/>
            </a:pPr>
            <a:r>
              <a:rPr lang="en-US" b="1"/>
              <a:t>Cross-Attention Mechanism</a:t>
            </a:r>
            <a:endParaRPr lang="en-US"/>
          </a:p>
          <a:p>
            <a:pPr marL="171450" indent="-171450">
              <a:buFont typeface="Arial"/>
              <a:buChar char="•"/>
            </a:pPr>
            <a:r>
              <a:rPr lang="en-US"/>
              <a:t>Query tokens </a:t>
            </a:r>
            <a:r>
              <a:rPr lang="en-US" b="1"/>
              <a:t>attend to the visual feature tokens</a:t>
            </a:r>
            <a:r>
              <a:rPr lang="en-US"/>
              <a:t> using cross-attention.</a:t>
            </a:r>
          </a:p>
          <a:p>
            <a:pPr marL="171450" indent="-171450">
              <a:buFont typeface="Arial"/>
              <a:buChar char="•"/>
            </a:pPr>
            <a:r>
              <a:rPr lang="en-US"/>
              <a:t>Each query retrieves </a:t>
            </a:r>
            <a:r>
              <a:rPr lang="en-US" b="1"/>
              <a:t>relevant features from the image representation</a:t>
            </a:r>
            <a:r>
              <a:rPr lang="en-US"/>
              <a:t>.</a:t>
            </a:r>
          </a:p>
          <a:p>
            <a:pPr marL="171450" indent="-171450">
              <a:buFont typeface="Arial"/>
              <a:buChar char="•"/>
            </a:pPr>
            <a:r>
              <a:rPr lang="en-US" b="1"/>
              <a:t>Filtered Output</a:t>
            </a:r>
            <a:endParaRPr lang="en-US"/>
          </a:p>
          <a:p>
            <a:pPr marL="171450" indent="-171450">
              <a:buFont typeface="Arial"/>
              <a:buChar char="•"/>
            </a:pPr>
            <a:r>
              <a:rPr lang="en-US"/>
              <a:t>The selected information is compressed into </a:t>
            </a:r>
            <a:r>
              <a:rPr lang="en-US" b="1"/>
              <a:t>a small set of tokens</a:t>
            </a:r>
            <a:r>
              <a:rPr lang="en-US"/>
              <a:t>.</a:t>
            </a:r>
          </a:p>
          <a:p>
            <a:pPr marL="171450" indent="-171450">
              <a:buFont typeface="Arial"/>
              <a:buChar char="•"/>
            </a:pPr>
            <a:r>
              <a:rPr lang="en-US"/>
              <a:t>These tokens are passed to the </a:t>
            </a:r>
            <a:r>
              <a:rPr lang="en-US" b="1"/>
              <a:t>language model for reasoning and text generation</a:t>
            </a:r>
            <a:r>
              <a:rPr lang="en-US"/>
              <a:t>.</a:t>
            </a:r>
          </a:p>
          <a:p>
            <a:endParaRPr lang="en-US">
              <a:ea typeface="Calibri"/>
              <a:cs typeface="Calibri"/>
            </a:endParaRPr>
          </a:p>
          <a:p>
            <a:r>
              <a:rPr lang="en-US"/>
              <a:t>This design achieves multiple benefits:</a:t>
            </a:r>
          </a:p>
          <a:p>
            <a:pPr marL="171450" indent="-171450">
              <a:buFont typeface="Arial"/>
              <a:buChar char="•"/>
            </a:pPr>
            <a:r>
              <a:rPr lang="en-US" b="1"/>
              <a:t>Computational efficiency</a:t>
            </a:r>
            <a:r>
              <a:rPr lang="en-US"/>
              <a:t>: fewer tokens are processed in the decoder</a:t>
            </a:r>
          </a:p>
          <a:p>
            <a:pPr marL="171450" indent="-171450">
              <a:buFont typeface="Arial"/>
              <a:buChar char="•"/>
            </a:pPr>
            <a:r>
              <a:rPr lang="en-US" b="1"/>
              <a:t>Noise reduction</a:t>
            </a:r>
            <a:r>
              <a:rPr lang="en-US"/>
              <a:t>: irrelevant visual information is filtered out</a:t>
            </a:r>
          </a:p>
          <a:p>
            <a:pPr marL="171450" indent="-171450">
              <a:buFont typeface="Arial"/>
              <a:buChar char="•"/>
            </a:pPr>
            <a:r>
              <a:rPr lang="en-US" b="1"/>
              <a:t>Modularity</a:t>
            </a:r>
            <a:r>
              <a:rPr lang="en-US"/>
              <a:t>: the vision encoder and language decoder remain separate</a:t>
            </a:r>
          </a:p>
          <a:p>
            <a:pPr marL="171450" indent="-171450">
              <a:buFont typeface="Arial"/>
              <a:buChar char="•"/>
            </a:pPr>
            <a:r>
              <a:rPr lang="en-US" b="1"/>
              <a:t>Scalability</a:t>
            </a:r>
            <a:r>
              <a:rPr lang="en-US"/>
              <a:t>: same queries can be used for multiple tasks without retraining</a:t>
            </a:r>
          </a:p>
          <a:p>
            <a:r>
              <a:rPr lang="en-US"/>
              <a:t>In practice, the query outputs are </a:t>
            </a:r>
            <a:r>
              <a:rPr lang="en-US" b="1"/>
              <a:t>fused in the language model</a:t>
            </a:r>
            <a:r>
              <a:rPr lang="en-US"/>
              <a:t>, which then generates coherent and context-aware responses. This allows for </a:t>
            </a:r>
            <a:r>
              <a:rPr lang="en-US" b="1"/>
              <a:t>precise multimodal reasoning</a:t>
            </a:r>
            <a:r>
              <a:rPr lang="en-US"/>
              <a:t> even when images contain hundreds of patches or complex scenes.</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39A7A-3041-42CE-9DD6-F2EB0CB319F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553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b="1"/>
              <a:t>Image Tokens / Patch Tokens</a:t>
            </a:r>
            <a:endParaRPr lang="en-US" b="1">
              <a:ea typeface="Calibri"/>
              <a:cs typeface="Calibri"/>
            </a:endParaRPr>
          </a:p>
          <a:p>
            <a:pPr>
              <a:buFont typeface="Arial"/>
              <a:buChar char="•"/>
            </a:pPr>
            <a:r>
              <a:rPr lang="en-US"/>
              <a:t>The input image is split into </a:t>
            </a:r>
            <a:r>
              <a:rPr lang="en-US" b="1"/>
              <a:t>patch tokens</a:t>
            </a:r>
            <a:r>
              <a:rPr lang="en-US"/>
              <a:t> (small sections of the image).</a:t>
            </a:r>
          </a:p>
          <a:p>
            <a:pPr>
              <a:buFont typeface="Arial"/>
              <a:buChar char="•"/>
            </a:pPr>
            <a:r>
              <a:rPr lang="en-US"/>
              <a:t>Each patch token represents a portion of the image and is color-coded green in the diagram.</a:t>
            </a:r>
            <a:endParaRPr lang="en-US">
              <a:ea typeface="Calibri"/>
              <a:cs typeface="Calibri"/>
            </a:endParaRPr>
          </a:p>
          <a:p>
            <a:pPr>
              <a:buFont typeface="Arial"/>
              <a:buChar char="•"/>
            </a:pPr>
            <a:r>
              <a:rPr lang="en-US"/>
              <a:t>These tokens are </a:t>
            </a:r>
            <a:r>
              <a:rPr lang="en-US" b="1"/>
              <a:t>concatenated directly</a:t>
            </a:r>
            <a:r>
              <a:rPr lang="en-US"/>
              <a:t> with text tokens to form a single sequence.</a:t>
            </a:r>
          </a:p>
          <a:p>
            <a:pPr>
              <a:buFont typeface="Arial"/>
              <a:buChar char="•"/>
            </a:pPr>
            <a:r>
              <a:rPr lang="en-US" b="1"/>
              <a:t>Text Tokens</a:t>
            </a:r>
            <a:endParaRPr lang="en-US"/>
          </a:p>
          <a:p>
            <a:pPr>
              <a:buFont typeface="Arial"/>
              <a:buChar char="•"/>
            </a:pPr>
            <a:r>
              <a:rPr lang="en-US"/>
              <a:t>The input text (e.g., “There is a cat playing with a red ball on the grass.”) is tokenized into </a:t>
            </a:r>
            <a:r>
              <a:rPr lang="en-US" b="1"/>
              <a:t>text tokens</a:t>
            </a:r>
            <a:r>
              <a:rPr lang="en-US"/>
              <a:t>, color-coded blue.</a:t>
            </a:r>
          </a:p>
          <a:p>
            <a:pPr>
              <a:buFont typeface="Arial"/>
              <a:buChar char="•"/>
            </a:pPr>
            <a:r>
              <a:rPr lang="en-US"/>
              <a:t>Text tokens are combined in the </a:t>
            </a:r>
            <a:r>
              <a:rPr lang="en-US" b="1"/>
              <a:t>same sequence</a:t>
            </a:r>
            <a:r>
              <a:rPr lang="en-US"/>
              <a:t> as the image patch tokens.</a:t>
            </a:r>
          </a:p>
          <a:p>
            <a:pPr>
              <a:buFont typeface="Arial"/>
              <a:buChar char="•"/>
            </a:pPr>
            <a:r>
              <a:rPr lang="en-US" b="1"/>
              <a:t>Unified Token Space</a:t>
            </a:r>
            <a:endParaRPr lang="en-US"/>
          </a:p>
          <a:p>
            <a:pPr>
              <a:buFont typeface="Arial"/>
              <a:buChar char="•"/>
            </a:pPr>
            <a:r>
              <a:rPr lang="en-US"/>
              <a:t>Image and text tokens are </a:t>
            </a:r>
            <a:r>
              <a:rPr lang="en-US" b="1"/>
              <a:t>merged into one unified sequence</a:t>
            </a:r>
            <a:r>
              <a:rPr lang="en-US"/>
              <a:t>.</a:t>
            </a:r>
          </a:p>
          <a:p>
            <a:pPr>
              <a:buFont typeface="Arial"/>
              <a:buChar char="•"/>
            </a:pPr>
            <a:r>
              <a:rPr lang="en-US"/>
              <a:t>Every token, whether visual or textual, exists in a </a:t>
            </a:r>
            <a:r>
              <a:rPr lang="en-US" b="1"/>
              <a:t>shared embedding space</a:t>
            </a:r>
            <a:r>
              <a:rPr lang="en-US"/>
              <a:t>.</a:t>
            </a:r>
          </a:p>
          <a:p>
            <a:pPr>
              <a:buFont typeface="Arial"/>
              <a:buChar char="•"/>
            </a:pPr>
            <a:r>
              <a:rPr lang="en-US" b="1"/>
              <a:t>Transformer with Self-Attention</a:t>
            </a:r>
            <a:endParaRPr lang="en-US"/>
          </a:p>
          <a:p>
            <a:pPr>
              <a:buFont typeface="Arial"/>
              <a:buChar char="•"/>
            </a:pPr>
            <a:r>
              <a:rPr lang="en-US"/>
              <a:t>The transformer performs </a:t>
            </a:r>
            <a:r>
              <a:rPr lang="en-US" b="1"/>
              <a:t>self-attention over all tokens</a:t>
            </a:r>
            <a:r>
              <a:rPr lang="en-US"/>
              <a:t>.</a:t>
            </a:r>
          </a:p>
          <a:p>
            <a:pPr>
              <a:buFont typeface="Arial"/>
              <a:buChar char="•"/>
            </a:pPr>
            <a:r>
              <a:rPr lang="en-US"/>
              <a:t>This allows </a:t>
            </a:r>
            <a:r>
              <a:rPr lang="en-US" b="1"/>
              <a:t>bidirectional interaction</a:t>
            </a:r>
            <a:r>
              <a:rPr lang="en-US"/>
              <a:t>:</a:t>
            </a:r>
          </a:p>
          <a:p>
            <a:pPr lvl="1">
              <a:buFont typeface="Arial"/>
              <a:buChar char="•"/>
            </a:pPr>
            <a:r>
              <a:rPr lang="en-US"/>
              <a:t>Text tokens can attend to image tokens to gather visual context.</a:t>
            </a:r>
          </a:p>
          <a:p>
            <a:pPr lvl="1">
              <a:buFont typeface="Arial"/>
              <a:buChar char="•"/>
            </a:pPr>
            <a:r>
              <a:rPr lang="en-US"/>
              <a:t>Image tokens can attend to text tokens to understand linguistic context.</a:t>
            </a:r>
          </a:p>
          <a:p>
            <a:pPr>
              <a:buFont typeface="Arial"/>
              <a:buChar char="•"/>
            </a:pPr>
            <a:r>
              <a:rPr lang="en-US"/>
              <a:t>The arrows in the diagram illustrate the </a:t>
            </a:r>
            <a:r>
              <a:rPr lang="en-US" b="1"/>
              <a:t>full connectivity</a:t>
            </a:r>
            <a:r>
              <a:rPr lang="en-US"/>
              <a:t> between tokens.</a:t>
            </a:r>
          </a:p>
          <a:p>
            <a:pPr marL="171450" indent="-171450">
              <a:buFont typeface="Arial"/>
              <a:buChar char="•"/>
            </a:pPr>
            <a:endParaRPr lang="en-US"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39A7A-3041-42CE-9DD6-F2EB0CB319F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7494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What the diagram shows</a:t>
            </a:r>
            <a:endParaRPr lang="en-US"/>
          </a:p>
          <a:p>
            <a:r>
              <a:rPr lang="en-US"/>
              <a:t>The diagram illustrates how </a:t>
            </a:r>
            <a:r>
              <a:rPr lang="en-US" err="1"/>
              <a:t>LLaVA</a:t>
            </a:r>
            <a:r>
              <a:rPr lang="en-US"/>
              <a:t> (Large Language and Vision Assistant) bridges vision and language by converting both into a single shared sequence of tokens that a transformer can process uniformly.</a:t>
            </a:r>
          </a:p>
          <a:p>
            <a:br>
              <a:rPr lang="en-US"/>
            </a:br>
            <a:endParaRPr lang="en-US"/>
          </a:p>
          <a:p>
            <a:r>
              <a:rPr lang="en-US" b="1"/>
              <a:t>Left column — Image input</a:t>
            </a:r>
            <a:endParaRPr lang="en-US"/>
          </a:p>
          <a:p>
            <a:r>
              <a:rPr lang="en-US"/>
              <a:t>The image is first split into fixed-size patches (sky, fur, ball, ear, paw, </a:t>
            </a:r>
            <a:r>
              <a:rPr lang="en-US" err="1"/>
              <a:t>bg</a:t>
            </a:r>
            <a:r>
              <a:rPr lang="en-US"/>
              <a:t>). These patches are fed into a </a:t>
            </a:r>
            <a:r>
              <a:rPr lang="en-US" b="1"/>
              <a:t>vision encoder</a:t>
            </a:r>
            <a:r>
              <a:rPr lang="en-US"/>
              <a:t> (typically </a:t>
            </a:r>
            <a:r>
              <a:rPr lang="en-US" err="1"/>
              <a:t>ViT</a:t>
            </a:r>
            <a:r>
              <a:rPr lang="en-US"/>
              <a:t> or CLIP's image tower), which produces high-dimensional visual embeddings. Because those embeddings live in a different vector space than the language model's token embeddings, a </a:t>
            </a:r>
            <a:r>
              <a:rPr lang="en-US" b="1"/>
              <a:t>linear projection layer</a:t>
            </a:r>
            <a:r>
              <a:rPr lang="en-US"/>
              <a:t> (an MLP in later </a:t>
            </a:r>
            <a:r>
              <a:rPr lang="en-US" err="1"/>
              <a:t>LLaVA</a:t>
            </a:r>
            <a:r>
              <a:rPr lang="en-US"/>
              <a:t> versions) maps them down into the exact same d-dimensional space the LLM uses. The result is a row of </a:t>
            </a:r>
            <a:r>
              <a:rPr lang="en-US" b="1"/>
              <a:t>visual tokens V1–V6</a:t>
            </a:r>
            <a:r>
              <a:rPr lang="en-US"/>
              <a:t> that look, dimensionally, identical to word tokens.</a:t>
            </a:r>
          </a:p>
          <a:p>
            <a:br>
              <a:rPr lang="en-US"/>
            </a:br>
            <a:endParaRPr lang="en-US"/>
          </a:p>
          <a:p>
            <a:r>
              <a:rPr lang="en-US" b="1"/>
              <a:t>Middle column — Text input</a:t>
            </a:r>
            <a:endParaRPr lang="en-US"/>
          </a:p>
          <a:p>
            <a:r>
              <a:rPr lang="en-US"/>
              <a:t>The caption or prompt is processed through the LLM's standard </a:t>
            </a:r>
            <a:r>
              <a:rPr lang="en-US" b="1"/>
              <a:t>tokenizer</a:t>
            </a:r>
            <a:r>
              <a:rPr lang="en-US"/>
              <a:t> (BPE or </a:t>
            </a:r>
            <a:r>
              <a:rPr lang="en-US" err="1"/>
              <a:t>WordPiece</a:t>
            </a:r>
            <a:r>
              <a:rPr lang="en-US"/>
              <a:t>), then looked up in the </a:t>
            </a:r>
            <a:r>
              <a:rPr lang="en-US" b="1"/>
              <a:t>token embedding table</a:t>
            </a:r>
            <a:r>
              <a:rPr lang="en-US"/>
              <a:t> to produce vectors of the same d dimensions. The result is a row of </a:t>
            </a:r>
            <a:r>
              <a:rPr lang="en-US" b="1"/>
              <a:t>text tokens T1–T6</a:t>
            </a:r>
            <a:r>
              <a:rPr lang="en-US"/>
              <a:t>.</a:t>
            </a:r>
          </a:p>
          <a:p>
            <a:br>
              <a:rPr lang="en-US"/>
            </a:br>
            <a:endParaRPr lang="en-US"/>
          </a:p>
          <a:p>
            <a:r>
              <a:rPr lang="en-US" b="1"/>
              <a:t>Center — Concatenation into unified space</a:t>
            </a:r>
            <a:endParaRPr lang="en-US"/>
          </a:p>
          <a:p>
            <a:r>
              <a:rPr lang="en-US"/>
              <a:t>Both token rows are simply </a:t>
            </a:r>
            <a:r>
              <a:rPr lang="en-US" b="1"/>
              <a:t>concatenated</a:t>
            </a:r>
            <a:r>
              <a:rPr lang="en-US"/>
              <a:t> into one flat sequence: [V1, V2, V3, V4, V5, V6, T1, T2, T3, T4, T5, T6]. There is no separate vision branch at this point — it's just one long list of d-dimensional vectors. The amber box highlights this as the core architectural decision: treat everything as tokens.</a:t>
            </a:r>
          </a:p>
          <a:p>
            <a:br>
              <a:rPr lang="en-US"/>
            </a:br>
            <a:endParaRPr lang="en-US"/>
          </a:p>
          <a:p>
            <a:r>
              <a:rPr lang="en-US" b="1"/>
              <a:t>Right — Transformer self-attention</a:t>
            </a:r>
            <a:endParaRPr lang="en-US"/>
          </a:p>
          <a:p>
            <a:r>
              <a:rPr lang="en-US"/>
              <a:t>The unified sequence is passed into the transformer. The attention canvas shows the key mechanic: </a:t>
            </a:r>
            <a:r>
              <a:rPr lang="en-US" b="1"/>
              <a:t>token T3</a:t>
            </a:r>
            <a:r>
              <a:rPr lang="en-US"/>
              <a:t> (highlighted with an orange ring) sends attention arcs of varying thickness to every other token in the sequence. Thicker arcs mean stronger attention weights. Notice that T3 (a text token like "ball") attends strongly to the visual patch tokens representing the ball in the image — that's </a:t>
            </a:r>
            <a:r>
              <a:rPr lang="en-US" b="1"/>
              <a:t>cross-modal grounding</a:t>
            </a:r>
            <a:r>
              <a:rPr lang="en-US"/>
              <a:t> happening inside the attention mechanism. No special routing is needed; it emerges naturally because both token types share the same space.</a:t>
            </a:r>
          </a:p>
          <a:p>
            <a:br>
              <a:rPr lang="en-US"/>
            </a:br>
            <a:endParaRPr lang="en-US"/>
          </a:p>
          <a:p>
            <a:r>
              <a:rPr lang="en-US" b="1"/>
              <a:t>Bottom result cards</a:t>
            </a:r>
            <a:endParaRPr lang="en-US"/>
          </a:p>
          <a:p>
            <a:pPr marL="171450" indent="-171450">
              <a:buFont typeface="Arial"/>
              <a:buChar char="•"/>
            </a:pPr>
            <a:r>
              <a:rPr lang="en-US" b="1"/>
              <a:t>Shared visual representation</a:t>
            </a:r>
            <a:r>
              <a:rPr lang="en-US"/>
              <a:t> — after training, the linear projection has learned to place visual patch embeddings near their semantically corresponding text embeddings in the same vector space. "Ball patch" and the word "ball" end up geometrically close.</a:t>
            </a:r>
          </a:p>
          <a:p>
            <a:pPr marL="171450" indent="-171450">
              <a:buFont typeface="Arial"/>
              <a:buChar char="•"/>
            </a:pPr>
            <a:r>
              <a:rPr lang="en-US" b="1"/>
              <a:t>Cross-modal grounding</a:t>
            </a:r>
            <a:r>
              <a:rPr lang="en-US"/>
              <a:t> — the model learns which visual regions matter for which words, entirely through the attention mechanism over the unified sequence.</a:t>
            </a:r>
          </a:p>
          <a:p>
            <a:br>
              <a:rPr lang="en-US"/>
            </a:br>
            <a:endParaRPr lang="en-US"/>
          </a:p>
          <a:p>
            <a:r>
              <a:rPr lang="en-US" b="1"/>
              <a:t>The key insight</a:t>
            </a:r>
            <a:endParaRPr lang="en-US"/>
          </a:p>
          <a:p>
            <a:r>
              <a:rPr lang="en-US"/>
              <a:t>The elegance of this design is its simplicity: by forcing visual features through a projection that matches the LLM's embedding dimension, the entire architecture collapses to "it's all just tokens." The transformer doesn't need to know whether a token came from an image or text — it just runs attention over all of them equally.</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39A7A-3041-42CE-9DD6-F2EB0CB319F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340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What the diagram shows</a:t>
            </a:r>
            <a:endParaRPr lang="en-US"/>
          </a:p>
          <a:p>
            <a:r>
              <a:rPr lang="en-US"/>
              <a:t>The diagram illustrates how a multimodal model (like a vision-language-audio model) takes three completely different input types — an image, an audio clip, and a text prompt — and fuses them into a single flat token sequence before passing everything into one transformer. No separate processing branches, no late fusion — just one unified sequence.</a:t>
            </a:r>
          </a:p>
          <a:p>
            <a:br>
              <a:rPr lang="en-US"/>
            </a:br>
            <a:endParaRPr lang="en-US"/>
          </a:p>
          <a:p>
            <a:r>
              <a:rPr lang="en-US" b="1"/>
              <a:t>Top row — Three raw inputs</a:t>
            </a:r>
            <a:endParaRPr lang="en-US"/>
          </a:p>
          <a:p>
            <a:r>
              <a:rPr lang="en-US"/>
              <a:t>The pipeline starts with three modalities arriving simultaneously:</a:t>
            </a:r>
          </a:p>
          <a:p>
            <a:pPr marL="171450" indent="-171450">
              <a:buFont typeface="Arial"/>
              <a:buChar char="•"/>
            </a:pPr>
            <a:r>
              <a:rPr lang="en-US" b="1"/>
              <a:t>Image</a:t>
            </a:r>
            <a:r>
              <a:rPr lang="en-US"/>
              <a:t> is divided into 6 fixed-size patches (sky, fur, </a:t>
            </a:r>
            <a:r>
              <a:rPr lang="en-US" err="1"/>
              <a:t>bg</a:t>
            </a:r>
            <a:r>
              <a:rPr lang="en-US"/>
              <a:t>, ball, ear, paw). Each patch is a small crop of the original image, color-coded by content region.</a:t>
            </a:r>
          </a:p>
          <a:p>
            <a:pPr marL="171450" indent="-171450">
              <a:buFont typeface="Arial"/>
              <a:buChar char="•"/>
            </a:pPr>
            <a:r>
              <a:rPr lang="en-US" b="1"/>
              <a:t>Audio</a:t>
            </a:r>
            <a:r>
              <a:rPr lang="en-US"/>
              <a:t> arrives as a raw waveform — the jagged signal shown in the purple card represents frame-level audio features (e.g. mel spectrograms sliced into time windows).</a:t>
            </a:r>
          </a:p>
          <a:p>
            <a:pPr marL="171450" indent="-171450">
              <a:buFont typeface="Arial"/>
              <a:buChar char="•"/>
            </a:pPr>
            <a:r>
              <a:rPr lang="en-US" b="1"/>
              <a:t>Text</a:t>
            </a:r>
            <a:r>
              <a:rPr lang="en-US"/>
              <a:t> is the natural language prompt — "A cat playing with a red ball" — which will be broken into </a:t>
            </a:r>
            <a:r>
              <a:rPr lang="en-US" err="1"/>
              <a:t>subword</a:t>
            </a:r>
            <a:r>
              <a:rPr lang="en-US"/>
              <a:t> tokens.</a:t>
            </a:r>
          </a:p>
          <a:p>
            <a:r>
              <a:rPr lang="en-US"/>
              <a:t>These three inputs are fundamentally incompatible in their raw form. Images are pixel grids, audio is a time-series signal, text is discrete symbols. The entire point of the pipeline is to resolve this incompatibility.</a:t>
            </a:r>
          </a:p>
          <a:p>
            <a:br>
              <a:rPr lang="en-US"/>
            </a:br>
            <a:endParaRPr lang="en-US"/>
          </a:p>
          <a:p>
            <a:r>
              <a:rPr lang="en-US" b="1"/>
              <a:t>Encoder row — Modality-specific processing</a:t>
            </a:r>
            <a:endParaRPr lang="en-US"/>
          </a:p>
          <a:p>
            <a:r>
              <a:rPr lang="en-US"/>
              <a:t>Each input is routed through its own dedicated encoder:</a:t>
            </a:r>
          </a:p>
          <a:p>
            <a:pPr marL="171450" indent="-171450">
              <a:buFont typeface="Arial"/>
              <a:buChar char="•"/>
            </a:pPr>
            <a:r>
              <a:rPr lang="en-US" b="1"/>
              <a:t>Vision encoder (</a:t>
            </a:r>
            <a:r>
              <a:rPr lang="en-US" b="1" err="1"/>
              <a:t>ViT</a:t>
            </a:r>
            <a:r>
              <a:rPr lang="en-US" b="1"/>
              <a:t> / CLIP + projection)</a:t>
            </a:r>
            <a:r>
              <a:rPr lang="en-US"/>
              <a:t> — The image patches are fed into a Vision Transformer. Each patch becomes a high-dimensional embedding vector. A linear projection layer then maps those vectors down into the LLM's d-dimensional space.</a:t>
            </a:r>
          </a:p>
          <a:p>
            <a:pPr marL="171450" indent="-171450">
              <a:buFont typeface="Arial"/>
              <a:buChar char="•"/>
            </a:pPr>
            <a:r>
              <a:rPr lang="en-US" b="1"/>
              <a:t>Audio encoder (Whisper / wav2vec)</a:t>
            </a:r>
            <a:r>
              <a:rPr lang="en-US"/>
              <a:t> — The audio waveform is converted into frame-level feature vectors via a pretrained audio encoder. A similar projection maps these into the same d-dimensional space.</a:t>
            </a:r>
          </a:p>
          <a:p>
            <a:pPr marL="171450" indent="-171450">
              <a:buFont typeface="Arial"/>
              <a:buChar char="•"/>
            </a:pPr>
            <a:r>
              <a:rPr lang="en-US" b="1"/>
              <a:t>Tokenizer (BPE embeddings)</a:t>
            </a:r>
            <a:r>
              <a:rPr lang="en-US"/>
              <a:t> — The text is split into </a:t>
            </a:r>
            <a:r>
              <a:rPr lang="en-US" err="1"/>
              <a:t>subword</a:t>
            </a:r>
            <a:r>
              <a:rPr lang="en-US"/>
              <a:t> tokens, each looked up in the embedding table to produce d-dimensional vectors. No projection needed — text embeddings already live in the LLM's native space.</a:t>
            </a:r>
          </a:p>
          <a:p>
            <a:r>
              <a:rPr lang="en-US"/>
              <a:t>The critical outcome of this step: </a:t>
            </a:r>
            <a:r>
              <a:rPr lang="en-US" b="1"/>
              <a:t>all three encoders produce vectors of identical dimension d.</a:t>
            </a:r>
            <a:r>
              <a:rPr lang="en-US"/>
              <a:t> This is what makes concatenation possible.</a:t>
            </a:r>
          </a:p>
          <a:p>
            <a:br>
              <a:rPr lang="en-US"/>
            </a:br>
            <a:endParaRPr lang="en-US"/>
          </a:p>
          <a:p>
            <a:r>
              <a:rPr lang="en-US" b="1"/>
              <a:t>Token rows — All modalities now look the same</a:t>
            </a:r>
            <a:endParaRPr lang="en-US"/>
          </a:p>
          <a:p>
            <a:r>
              <a:rPr lang="en-US"/>
              <a:t>After encoding and projection:</a:t>
            </a:r>
          </a:p>
          <a:p>
            <a:pPr marL="171450" indent="-171450">
              <a:buFont typeface="Arial"/>
              <a:buChar char="•"/>
            </a:pPr>
            <a:r>
              <a:rPr lang="en-US" b="1"/>
              <a:t>Visual tokens V1–V6</a:t>
            </a:r>
            <a:r>
              <a:rPr lang="en-US"/>
              <a:t> — teal, each a d-dim vector representing one image patch</a:t>
            </a:r>
          </a:p>
          <a:p>
            <a:pPr marL="171450" indent="-171450">
              <a:buFont typeface="Arial"/>
              <a:buChar char="•"/>
            </a:pPr>
            <a:r>
              <a:rPr lang="en-US" b="1"/>
              <a:t>Audio tokens A1–A6</a:t>
            </a:r>
            <a:r>
              <a:rPr lang="en-US"/>
              <a:t> — purple, each a d-dim vector representing one audio frame window</a:t>
            </a:r>
          </a:p>
          <a:p>
            <a:pPr marL="171450" indent="-171450">
              <a:buFont typeface="Arial"/>
              <a:buChar char="•"/>
            </a:pPr>
            <a:r>
              <a:rPr lang="en-US" b="1"/>
              <a:t>Text tokens T1–T6</a:t>
            </a:r>
            <a:r>
              <a:rPr lang="en-US"/>
              <a:t> — amber, each a d-dim vector representing one </a:t>
            </a:r>
            <a:r>
              <a:rPr lang="en-US" err="1"/>
              <a:t>subword</a:t>
            </a:r>
            <a:r>
              <a:rPr lang="en-US"/>
              <a:t> token</a:t>
            </a:r>
          </a:p>
          <a:p>
            <a:r>
              <a:rPr lang="en-US"/>
              <a:t>From the transformer's perspective, these are now indistinguishable in format. They are just vectors of the same size.</a:t>
            </a:r>
          </a:p>
          <a:p>
            <a:br>
              <a:rPr lang="en-US"/>
            </a:br>
            <a:endParaRPr lang="en-US"/>
          </a:p>
          <a:p>
            <a:r>
              <a:rPr lang="en-US" b="1"/>
              <a:t>Direct concatenation — The core operation</a:t>
            </a:r>
            <a:endParaRPr lang="en-US"/>
          </a:p>
          <a:p>
            <a:r>
              <a:rPr lang="en-US"/>
              <a:t>The three token sequences are simply </a:t>
            </a:r>
            <a:r>
              <a:rPr lang="en-US" b="1"/>
              <a:t>appended end-to-end</a:t>
            </a:r>
            <a:r>
              <a:rPr lang="en-US"/>
              <a:t>:</a:t>
            </a:r>
          </a:p>
          <a:p>
            <a:r>
              <a:rPr lang="en-US"/>
              <a:t>[ V1, V2, V3, V4, V5, V6 · A1, A2, A3, A4, A5, A6 · T1, T2, T3, T4, T5, T6 ]</a:t>
            </a:r>
          </a:p>
          <a:p>
            <a:r>
              <a:rPr lang="en-US"/>
              <a:t>The amber dots between groups are separators for readability — in practice, a special separator token or positional encoding marks modality boundaries. This flat sequence of 18 tokens (or however many the inputs produce) is the full input to the transformer. There is no branching, no routing, no modality-specific attention mask — just one long sequence.</a:t>
            </a:r>
          </a:p>
          <a:p>
            <a:br>
              <a:rPr lang="en-US"/>
            </a:br>
            <a:endParaRPr lang="en-US"/>
          </a:p>
          <a:p>
            <a:r>
              <a:rPr lang="en-US" b="1"/>
              <a:t>Transformer — Full self-attention</a:t>
            </a:r>
            <a:endParaRPr lang="en-US"/>
          </a:p>
          <a:p>
            <a:r>
              <a:rPr lang="en-US"/>
              <a:t>The attention canvas shows what happens inside the transformer. </a:t>
            </a:r>
            <a:r>
              <a:rPr lang="en-US" b="1"/>
              <a:t>Token T3</a:t>
            </a:r>
            <a:r>
              <a:rPr lang="en-US"/>
              <a:t> (highlighted with an orange ring) is attending to every other token in the sequence. The arcs represent attention weights:</a:t>
            </a:r>
          </a:p>
          <a:p>
            <a:pPr marL="171450" indent="-171450">
              <a:buFont typeface="Arial"/>
              <a:buChar char="•"/>
            </a:pPr>
            <a:r>
              <a:rPr lang="en-US" b="1"/>
              <a:t>Red arcs</a:t>
            </a:r>
            <a:r>
              <a:rPr lang="en-US"/>
              <a:t> = cross-modal attention — T3 reaching across the modality boundary to attend to visual token V4 or audio token A2. These are the most important connections: they allow the model to link "ball" in the text to the ball patch in the image and the bouncing sound in the audio.</a:t>
            </a:r>
          </a:p>
          <a:p>
            <a:pPr marL="171450" indent="-171450">
              <a:buFont typeface="Arial"/>
              <a:buChar char="•"/>
            </a:pPr>
            <a:r>
              <a:rPr lang="en-US" b="1"/>
              <a:t>Thinner same-color arcs</a:t>
            </a:r>
            <a:r>
              <a:rPr lang="en-US"/>
              <a:t> = within-modality attention — T3 also attends to other text tokens, though with lower weight in this example.</a:t>
            </a:r>
          </a:p>
          <a:p>
            <a:r>
              <a:rPr lang="en-US"/>
              <a:t>The transformer has no knowledge of which tokens came from which modality. It treats the entire sequence symmetrically, and the cross-modal grounding emerges purely from training on paired multimodal data.</a:t>
            </a:r>
          </a:p>
          <a:p>
            <a:br>
              <a:rPr lang="en-US"/>
            </a:br>
            <a:endParaRPr lang="en-US"/>
          </a:p>
          <a:p>
            <a:r>
              <a:rPr lang="en-US" b="1"/>
              <a:t>Output cards — What this architecture achieves</a:t>
            </a:r>
            <a:endParaRPr lang="en-US"/>
          </a:p>
          <a:p>
            <a:pPr marL="171450" indent="-171450">
              <a:buFont typeface="Arial"/>
              <a:buChar char="•"/>
            </a:pPr>
            <a:r>
              <a:rPr lang="en-US" b="1"/>
              <a:t>Cross-modal grounding</a:t>
            </a:r>
            <a:r>
              <a:rPr lang="en-US"/>
              <a:t> — the model learns to link semantically related tokens across modality boundaries (e.g. the word "ball" attending to both the red-patch visual token and the bouncing-sound audio token).</a:t>
            </a:r>
          </a:p>
          <a:p>
            <a:pPr marL="171450" indent="-171450">
              <a:buFont typeface="Arial"/>
              <a:buChar char="•"/>
            </a:pPr>
            <a:r>
              <a:rPr lang="en-US" b="1"/>
              <a:t>Shared representation</a:t>
            </a:r>
            <a:r>
              <a:rPr lang="en-US"/>
              <a:t> — after passing through multiple transformer layers, all tokens exist in a common semantic space. "Ball" the word, the ball patch, and the ball-bounce audio frame all end up geometrically nearby in that space.</a:t>
            </a:r>
          </a:p>
          <a:p>
            <a:pPr marL="171450" indent="-171450">
              <a:buFont typeface="Arial"/>
              <a:buChar char="•"/>
            </a:pPr>
            <a:r>
              <a:rPr lang="en-US" b="1"/>
              <a:t>Unified reasoning</a:t>
            </a:r>
            <a:r>
              <a:rPr lang="en-US"/>
              <a:t> — because everything runs in a single forward pass with no modality-specific heads or late fusion stages, the model can reason across all three modalities simultaneously, making it far more powerful than architectures that process each modality separately and combine outputs at the end.</a:t>
            </a:r>
          </a:p>
          <a:p>
            <a:br>
              <a:rPr lang="en-US"/>
            </a:br>
            <a:endParaRPr lang="en-US"/>
          </a:p>
          <a:p>
            <a:r>
              <a:rPr lang="en-US" b="1"/>
              <a:t>The key insight</a:t>
            </a:r>
            <a:endParaRPr lang="en-US"/>
          </a:p>
          <a:p>
            <a:r>
              <a:rPr lang="en-US"/>
              <a:t>Direct concatenation works because of one elegant trick: </a:t>
            </a:r>
            <a:r>
              <a:rPr lang="en-US" b="1"/>
              <a:t>force every modality through a projection that matches the LLM's embedding dimension.</a:t>
            </a:r>
            <a:r>
              <a:rPr lang="en-US"/>
              <a:t> Once you've done that, the transformer's attention mechanism handles the rest — it naturally discovers which tokens from different modalities are related to each other, without any hand-engineered cross-modal routing logic.</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39A7A-3041-42CE-9DD6-F2EB0CB319F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5306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What the diagram shows</a:t>
            </a:r>
            <a:endParaRPr lang="en-US"/>
          </a:p>
          <a:p>
            <a:r>
              <a:rPr lang="en-US"/>
              <a:t>The diagram walks through the complete self-attention mechanism — from a flat unified token sequence, through the Q/K/V projections, to the attention weight matrix and final output. It shows how every token simultaneously interacts with every other token, regardless of which modality it came from.</a:t>
            </a:r>
          </a:p>
          <a:p>
            <a:br>
              <a:rPr lang="en-US"/>
            </a:br>
            <a:endParaRPr lang="en-US"/>
          </a:p>
          <a:p>
            <a:r>
              <a:rPr lang="en-US" b="1"/>
              <a:t>Top row — The unified token sequence</a:t>
            </a:r>
            <a:endParaRPr lang="en-US"/>
          </a:p>
          <a:p>
            <a:r>
              <a:rPr lang="en-US"/>
              <a:t>The 18 tokens across the top represent the full input sequence after direct concatenation:</a:t>
            </a:r>
          </a:p>
          <a:p>
            <a:pPr marL="171450" indent="-171450">
              <a:buFont typeface="Arial"/>
              <a:buChar char="•"/>
            </a:pPr>
            <a:r>
              <a:rPr lang="en-US" b="1"/>
              <a:t>V1–V6</a:t>
            </a:r>
            <a:r>
              <a:rPr lang="en-US"/>
              <a:t> (teal) — visual tokens from image patches</a:t>
            </a:r>
          </a:p>
          <a:p>
            <a:pPr marL="171450" indent="-171450">
              <a:buFont typeface="Arial"/>
              <a:buChar char="•"/>
            </a:pPr>
            <a:r>
              <a:rPr lang="en-US" b="1"/>
              <a:t>A1–A6</a:t>
            </a:r>
            <a:r>
              <a:rPr lang="en-US"/>
              <a:t> (purple) — audio tokens from waveform frames</a:t>
            </a:r>
          </a:p>
          <a:p>
            <a:pPr marL="171450" indent="-171450">
              <a:buFont typeface="Arial"/>
              <a:buChar char="•"/>
            </a:pPr>
            <a:r>
              <a:rPr lang="en-US" b="1"/>
              <a:t>T1–T6</a:t>
            </a:r>
            <a:r>
              <a:rPr lang="en-US"/>
              <a:t> (amber) — text tokens from the prompt</a:t>
            </a:r>
          </a:p>
          <a:p>
            <a:r>
              <a:rPr lang="en-US" b="1"/>
              <a:t>Token T2</a:t>
            </a:r>
            <a:r>
              <a:rPr lang="en-US"/>
              <a:t> is highlighted in blue — this is the designated query token for this example. Every other token in the sequence becomes either a Key (something T2 compares against) or a Value (something T2 absorbs information from).</a:t>
            </a:r>
          </a:p>
          <a:p>
            <a:r>
              <a:rPr lang="en-US"/>
              <a:t>The caption confirms: T2 will compute an attention weight against all 17 other tokens using the formula Q·Kᵀ / √dₖ.</a:t>
            </a:r>
          </a:p>
          <a:p>
            <a:br>
              <a:rPr lang="en-US"/>
            </a:br>
            <a:endParaRPr lang="en-US"/>
          </a:p>
          <a:p>
            <a:r>
              <a:rPr lang="en-US" b="1"/>
              <a:t>Q / K / V cards — Three projections per token</a:t>
            </a:r>
            <a:endParaRPr lang="en-US"/>
          </a:p>
          <a:p>
            <a:r>
              <a:rPr lang="en-US"/>
              <a:t>For every token in the sequence, three separate linear projections are computed using learned weight matrices:</a:t>
            </a:r>
          </a:p>
          <a:p>
            <a:pPr marL="171450" indent="-171450">
              <a:buFont typeface="Arial"/>
              <a:buChar char="•"/>
            </a:pPr>
            <a:r>
              <a:rPr lang="en-US" b="1"/>
              <a:t>Q (Query)</a:t>
            </a:r>
            <a:r>
              <a:rPr lang="en-US"/>
              <a:t> — "What am I looking for?" The query vector encodes what kind of information this token wants to gather from others. T2's query vector is what gets compared to every other token's key.</a:t>
            </a:r>
          </a:p>
          <a:p>
            <a:pPr marL="171450" indent="-171450">
              <a:buFont typeface="Arial"/>
              <a:buChar char="•"/>
            </a:pPr>
            <a:r>
              <a:rPr lang="en-US" b="1"/>
              <a:t>K (Key)</a:t>
            </a:r>
            <a:r>
              <a:rPr lang="en-US"/>
              <a:t> — "What do I advertise?" Every token broadcasts a key vector that describes what kind of information it contains. Other tokens' queries are matched against this.</a:t>
            </a:r>
          </a:p>
          <a:p>
            <a:pPr marL="171450" indent="-171450">
              <a:buFont typeface="Arial"/>
              <a:buChar char="•"/>
            </a:pPr>
            <a:r>
              <a:rPr lang="en-US" b="1"/>
              <a:t>V (Value)</a:t>
            </a:r>
            <a:r>
              <a:rPr lang="en-US"/>
              <a:t> — "What do I contribute?" If a key matches a query well, the corresponding value vector is what actually gets passed to the querying token. It carries the actual content.</a:t>
            </a:r>
          </a:p>
          <a:p>
            <a:r>
              <a:rPr lang="en-US"/>
              <a:t>The same token plays all three roles simultaneously — T2 has its own Q (to ask questions), its own K (to answer other tokens' questions), and its own V (to share its content with others).</a:t>
            </a:r>
          </a:p>
          <a:p>
            <a:br>
              <a:rPr lang="en-US"/>
            </a:br>
            <a:endParaRPr lang="en-US"/>
          </a:p>
          <a:p>
            <a:r>
              <a:rPr lang="en-US" b="1"/>
              <a:t>The attention formula</a:t>
            </a:r>
            <a:endParaRPr lang="en-US"/>
          </a:p>
          <a:p>
            <a:r>
              <a:rPr lang="en-US"/>
              <a:t>Attention(Q, K, V) = </a:t>
            </a:r>
            <a:r>
              <a:rPr lang="en-US" err="1"/>
              <a:t>softmax</a:t>
            </a:r>
            <a:r>
              <a:rPr lang="en-US"/>
              <a:t>( Q·Kᵀ / √dₖ ) · V</a:t>
            </a:r>
          </a:p>
          <a:p>
            <a:r>
              <a:rPr lang="en-US"/>
              <a:t>Breaking this down step by step:</a:t>
            </a:r>
          </a:p>
          <a:p>
            <a:pPr marL="171450" indent="-171450">
              <a:buFont typeface="Arial"/>
              <a:buChar char="•"/>
            </a:pPr>
            <a:r>
              <a:rPr lang="en-US" b="1"/>
              <a:t>Q·Kᵀ</a:t>
            </a:r>
            <a:r>
              <a:rPr lang="en-US"/>
              <a:t> — compute the dot product between T2's query vector and every token's key vector. High dot product = high compatibility.</a:t>
            </a:r>
          </a:p>
          <a:p>
            <a:pPr marL="171450" indent="-171450">
              <a:buFont typeface="Arial"/>
              <a:buChar char="•"/>
            </a:pPr>
            <a:r>
              <a:rPr lang="en-US" b="1"/>
              <a:t>/ √dₖ</a:t>
            </a:r>
            <a:r>
              <a:rPr lang="en-US"/>
              <a:t> — divide by the square root of the key dimension. This prevents dot products from growing too large in high-dimensional spaces, which would cause </a:t>
            </a:r>
            <a:r>
              <a:rPr lang="en-US" err="1"/>
              <a:t>softmax</a:t>
            </a:r>
            <a:r>
              <a:rPr lang="en-US"/>
              <a:t> to produce near-zero gradients (the "vanishing gradient" problem in attention).</a:t>
            </a:r>
          </a:p>
          <a:p>
            <a:pPr marL="171450" indent="-171450">
              <a:buFont typeface="Arial"/>
              <a:buChar char="•"/>
            </a:pPr>
            <a:r>
              <a:rPr lang="en-US" b="1" err="1"/>
              <a:t>softmax</a:t>
            </a:r>
            <a:r>
              <a:rPr lang="en-US" b="1"/>
              <a:t>(...)</a:t>
            </a:r>
            <a:r>
              <a:rPr lang="en-US"/>
              <a:t> — convert the raw scores into a probability distribution that sums to 1. These are the attention weights — how much T2 "pays attention" to each token.</a:t>
            </a:r>
          </a:p>
          <a:p>
            <a:pPr marL="171450" indent="-171450">
              <a:buFont typeface="Arial"/>
              <a:buChar char="•"/>
            </a:pPr>
            <a:r>
              <a:rPr lang="en-US" b="1"/>
              <a:t>· V</a:t>
            </a:r>
            <a:r>
              <a:rPr lang="en-US"/>
              <a:t> — take a weighted sum of all value vectors, weighted by those </a:t>
            </a:r>
            <a:r>
              <a:rPr lang="en-US" err="1"/>
              <a:t>softmax</a:t>
            </a:r>
            <a:r>
              <a:rPr lang="en-US"/>
              <a:t> scores. The result is T2's new contextually-enriched representation.</a:t>
            </a:r>
          </a:p>
          <a:p>
            <a:br>
              <a:rPr lang="en-US"/>
            </a:br>
            <a:endParaRPr lang="en-US"/>
          </a:p>
          <a:p>
            <a:r>
              <a:rPr lang="en-US" b="1"/>
              <a:t>The 9×9 attention weight matrix</a:t>
            </a:r>
            <a:endParaRPr lang="en-US"/>
          </a:p>
          <a:p>
            <a:r>
              <a:rPr lang="en-US"/>
              <a:t>The heatmap shows the full attention weight matrix for a 9-token subset (V1–V3, A1–A3, T1–T3). Each cell shows how strongly the row token (query) attends to the column token (key).</a:t>
            </a:r>
          </a:p>
          <a:p>
            <a:r>
              <a:rPr lang="en-US"/>
              <a:t>Key observations:</a:t>
            </a:r>
          </a:p>
          <a:p>
            <a:pPr marL="171450" indent="-171450">
              <a:buFont typeface="Arial"/>
              <a:buChar char="•"/>
            </a:pPr>
            <a:r>
              <a:rPr lang="en-US" b="1"/>
              <a:t>Diagonal cells are darkest</a:t>
            </a:r>
            <a:r>
              <a:rPr lang="en-US"/>
              <a:t> — every token attends most strongly to itself (high self-attention weight of 0.9), which is expected since a token's own key perfectly matches its own query.</a:t>
            </a:r>
          </a:p>
          <a:p>
            <a:pPr marL="171450" indent="-171450">
              <a:buFont typeface="Arial"/>
              <a:buChar char="•"/>
            </a:pPr>
            <a:r>
              <a:rPr lang="en-US" b="1"/>
              <a:t>Within-modality blocks</a:t>
            </a:r>
            <a:r>
              <a:rPr lang="en-US"/>
              <a:t> (teal for visual, purple for audio, amber for text) — tokens attend moderately to others of the same type. V1 attending to V2 (0.5) reflects shared visual context.</a:t>
            </a:r>
          </a:p>
          <a:p>
            <a:pPr marL="171450" indent="-171450">
              <a:buFont typeface="Arial"/>
              <a:buChar char="•"/>
            </a:pPr>
            <a:r>
              <a:rPr lang="en-US" b="1"/>
              <a:t>Cross-modal cells</a:t>
            </a:r>
            <a:r>
              <a:rPr lang="en-US"/>
              <a:t> (shown in orange-red) — these are the most interesting. T1 attending to V1 (0.4), T2 attending to A2 (0.6), A1 attending to T1 (0.3) — these represent the model discovering relationships across modality boundaries. The word "ball" in text attending to the ball patch in vision, or a speech token aligning with a visual mouth movement in audio.</a:t>
            </a:r>
          </a:p>
          <a:p>
            <a:pPr marL="171450" indent="-171450">
              <a:buFont typeface="Arial"/>
              <a:buChar char="•"/>
            </a:pPr>
            <a:r>
              <a:rPr lang="en-US" b="1"/>
              <a:t>Each row sums to 1</a:t>
            </a:r>
            <a:r>
              <a:rPr lang="en-US"/>
              <a:t> after </a:t>
            </a:r>
            <a:r>
              <a:rPr lang="en-US" err="1"/>
              <a:t>softmax</a:t>
            </a:r>
            <a:r>
              <a:rPr lang="en-US"/>
              <a:t> — the weights represent a complete probability distribution over all tokens for each query.</a:t>
            </a:r>
          </a:p>
          <a:p>
            <a:br>
              <a:rPr lang="en-US"/>
            </a:br>
            <a:endParaRPr lang="en-US"/>
          </a:p>
          <a:p>
            <a:r>
              <a:rPr lang="en-US" b="1"/>
              <a:t>Right side — Three types of output</a:t>
            </a:r>
            <a:endParaRPr lang="en-US"/>
          </a:p>
          <a:p>
            <a:pPr marL="171450" indent="-171450">
              <a:buFont typeface="Arial"/>
              <a:buChar char="•"/>
            </a:pPr>
            <a:r>
              <a:rPr lang="en-US" b="1"/>
              <a:t>Within-modality</a:t>
            </a:r>
            <a:r>
              <a:rPr lang="en-US"/>
              <a:t> — text tokens use nearby text tokens to refine meaning (e.g. "red" and "ball" reinforce each other). Visual patches group with related patches. This is standard language model self-attention behavior.</a:t>
            </a:r>
          </a:p>
          <a:p>
            <a:pPr marL="171450" indent="-171450">
              <a:buFont typeface="Arial"/>
              <a:buChar char="•"/>
            </a:pPr>
            <a:r>
              <a:rPr lang="en-US" b="1"/>
              <a:t>Cross-modal grounding</a:t>
            </a:r>
            <a:r>
              <a:rPr lang="en-US"/>
              <a:t> — the critical capability: the word "ball" can attend to the ball image patch and the bouncing sound simultaneously. The model learns these alignments purely through training on paired data — no hand-crafted rules.</a:t>
            </a:r>
          </a:p>
          <a:p>
            <a:pPr marL="171450" indent="-171450">
              <a:buFont typeface="Arial"/>
              <a:buChar char="•"/>
            </a:pPr>
            <a:r>
              <a:rPr lang="en-US" b="1"/>
              <a:t>Multi-head attention</a:t>
            </a:r>
            <a:r>
              <a:rPr lang="en-US"/>
              <a:t> — in practice, this entire Q/K/V computation runs in parallel across multiple heads (typically 8, 16, or 32). Each head learns to attend to a different type of relationship — one head might focus on spatial proximity in the image, another on semantic similarity in text, another on temporal alignment in audio.</a:t>
            </a:r>
          </a:p>
          <a:p>
            <a:br>
              <a:rPr lang="en-US"/>
            </a:br>
            <a:endParaRPr lang="en-US"/>
          </a:p>
          <a:p>
            <a:r>
              <a:rPr lang="en-US" b="1"/>
              <a:t>Legend</a:t>
            </a:r>
            <a:endParaRPr lang="en-US"/>
          </a:p>
          <a:p>
            <a:r>
              <a:rPr lang="en-US"/>
              <a:t>The five color codes at the bottom map to: visual tokens (teal), audio tokens (purple), text tokens (amber), the query token (blue), and cross-modal attention (red-orange). The cross-modal color is deliberately distinct to make those inter-modality connections stand out in the matrix.</a:t>
            </a:r>
          </a:p>
          <a:p>
            <a:br>
              <a:rPr lang="en-US"/>
            </a:br>
            <a:endParaRPr lang="en-US"/>
          </a:p>
          <a:p>
            <a:r>
              <a:rPr lang="en-US" b="1"/>
              <a:t>The key insight</a:t>
            </a:r>
            <a:endParaRPr lang="en-US"/>
          </a:p>
          <a:p>
            <a:r>
              <a:rPr lang="en-US"/>
              <a:t>Self-attention over all tokens is what makes multimodal transformers powerful. By treating visual patches, audio frames, and text </a:t>
            </a:r>
            <a:r>
              <a:rPr lang="en-US" err="1"/>
              <a:t>subwords</a:t>
            </a:r>
            <a:r>
              <a:rPr lang="en-US"/>
              <a:t> as identical objects in the same vector space — and running full attention over all of them simultaneously — the model can discover arbitrary relationships between modalities without any explicit guidance about which tokens should relate to which. The alignment emerges from the data.</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39A7A-3041-42CE-9DD6-F2EB0CB319F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3691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 Rich Bidirectional Interaction:</a:t>
            </a:r>
            <a:r>
              <a:rPr lang="en-US"/>
              <a:t> Every token interacts with every other token, allowing detailed reasoning between text and image patches.</a:t>
            </a:r>
          </a:p>
          <a:p>
            <a:r>
              <a:rPr lang="en-US" b="1"/>
              <a:t>2. Stronger Multimodal Reasoning:</a:t>
            </a:r>
            <a:r>
              <a:rPr lang="en-US"/>
              <a:t> By sharing a unified embedding space, the model can capture complex relationships, like understanding that “the red ball is next to the cat” and reasoning about both text and image simultaneously.</a:t>
            </a:r>
          </a:p>
          <a:p>
            <a:r>
              <a:rPr lang="en-US" b="1"/>
              <a:t>3. Direct Semantic Alignment:</a:t>
            </a:r>
            <a:r>
              <a:rPr lang="en-US"/>
              <a:t> Visual features and textual tokens occupy the same semantic space, so concepts are naturally aligned, enabling more accurate multimodal understanding.</a:t>
            </a:r>
            <a:endParaRPr lang="en-US">
              <a:ea typeface="Calibri"/>
              <a:cs typeface="Calibri"/>
            </a:endParaRPr>
          </a:p>
          <a:p>
            <a:r>
              <a:rPr lang="en-US" b="1"/>
              <a:t>4. Fine-Grained Context Understanding:</a:t>
            </a:r>
            <a:r>
              <a:rPr lang="en-US"/>
              <a:t> All tokens are available for self-attention, preserving detailed context from both modalities.</a:t>
            </a:r>
          </a:p>
          <a:p>
            <a:r>
              <a:rPr lang="en-US" b="1"/>
              <a:t>5. Unified Training:</a:t>
            </a:r>
            <a:r>
              <a:rPr lang="en-US"/>
              <a:t> The model learns both visual and language representations together, without needing separate query mechanisms or intermediate bridges.</a:t>
            </a:r>
          </a:p>
          <a:p>
            <a:r>
              <a:rPr lang="en-US" b="1"/>
              <a:t>6. Better Task Adaptability:</a:t>
            </a:r>
            <a:r>
              <a:rPr lang="en-US"/>
              <a:t> Because the embeddings are fully shared, the model is flexible across tasks such as captioning, VQA, diagram reasoning, and visual instruction following.</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39A7A-3041-42CE-9DD6-F2EB0CB319F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5079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 High Computational Cost:</a:t>
            </a:r>
            <a:r>
              <a:rPr lang="en-US"/>
              <a:t> Self-attention over all tokens is expensive, especially with high-resolution images producing thousands of patch tokens.</a:t>
            </a:r>
          </a:p>
          <a:p>
            <a:r>
              <a:rPr lang="en-US" b="1"/>
              <a:t>2. Large-Scale Training Data Required:</a:t>
            </a:r>
            <a:r>
              <a:rPr lang="en-US"/>
              <a:t> The model must jointly learn visual and textual reasoning. Without massive multimodal datasets, semantic alignment may be poor.</a:t>
            </a:r>
          </a:p>
          <a:p>
            <a:r>
              <a:rPr lang="en-US" b="1"/>
              <a:t>3. Memory Intensive:</a:t>
            </a:r>
            <a:r>
              <a:rPr lang="en-US"/>
              <a:t> All tokens must be kept in memory, which can exceed typical GPU VRAM for large images or long text sequences.</a:t>
            </a:r>
          </a:p>
          <a:p>
            <a:r>
              <a:rPr lang="en-US" b="1"/>
              <a:t>4. Less Modular:</a:t>
            </a:r>
            <a:r>
              <a:rPr lang="en-US"/>
              <a:t> Vision and language modules are tightly coupled. Upgrading the vision encoder or language model usually requires retraining the unified system.</a:t>
            </a:r>
          </a:p>
          <a:p>
            <a:r>
              <a:rPr lang="en-US" b="1"/>
              <a:t>5. Slower Inference:</a:t>
            </a:r>
            <a:r>
              <a:rPr lang="en-US"/>
              <a:t> More tokens mean attention computation takes longer, which can impact latency in interactive tasks.</a:t>
            </a:r>
            <a:endParaRPr lang="en-US">
              <a:ea typeface="Calibri"/>
              <a:cs typeface="Calibri"/>
            </a:endParaRPr>
          </a:p>
          <a:p>
            <a:r>
              <a:rPr lang="en-US" b="1"/>
              <a:t>6. Potential Overfitting:</a:t>
            </a:r>
            <a:r>
              <a:rPr lang="en-US"/>
              <a:t> With high model complexity, the model may overfit to training distributions, struggling with rare visual or textual combinations.</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39A7A-3041-42CE-9DD6-F2EB0CB319F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0098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Imagine two world-class experts: a Vision Expert who understands every pixel of an image, and a Language Expert who understands every nuance of human conversation. In this architecture, these two experts are never allowed to sit in the same room. Instead, they communicate through a </a:t>
            </a:r>
            <a:r>
              <a:rPr lang="en-US" b="1"/>
              <a:t>messenger</a:t>
            </a:r>
            <a:r>
              <a:rPr lang="en-US"/>
              <a:t>—an intermediary known as 'Learnable Queries.'</a:t>
            </a:r>
          </a:p>
          <a:p>
            <a:r>
              <a:rPr lang="en-US"/>
              <a:t>The Language Expert sends a set of queries to the messenger. The messenger goes into the vision room, 'scans' the image, and pulls out only the information that answers those specific queries. It then brings a summary back to the Language Expert. This is highly efficient, but because it is indirect, the interaction is only as good as the messenger. If the messenger doesn't know to look for a specific detail, that information is lost in transition. It is a controlled, filtered, and modular way of 'connecting' two different worlds."</a:t>
            </a:r>
            <a:endParaRPr lang="en-US">
              <a:ea typeface="Calibri"/>
              <a:cs typeface="Calibri"/>
            </a:endParaRPr>
          </a:p>
          <a:p>
            <a:pPr marL="171450" indent="-171450">
              <a:buFont typeface="Arial"/>
              <a:buChar char="•"/>
            </a:pPr>
            <a:r>
              <a:rPr lang="en-US" b="1"/>
              <a:t>The Intermediary:</a:t>
            </a:r>
            <a:r>
              <a:rPr lang="en-US"/>
              <a:t> In models like </a:t>
            </a:r>
            <a:r>
              <a:rPr lang="en-US" b="1"/>
              <a:t>BLIP-2</a:t>
            </a:r>
            <a:r>
              <a:rPr lang="en-US"/>
              <a:t>, this is the </a:t>
            </a:r>
            <a:r>
              <a:rPr lang="en-US" b="1"/>
              <a:t>Q-Former</a:t>
            </a:r>
            <a:r>
              <a:rPr lang="en-US"/>
              <a:t>. It uses a fixed number of tokens (usually 32) to 'probe' the image.</a:t>
            </a:r>
          </a:p>
          <a:p>
            <a:pPr marL="171450" indent="-171450">
              <a:buFont typeface="Arial"/>
              <a:buChar char="•"/>
            </a:pPr>
            <a:r>
              <a:rPr lang="en-US" b="1"/>
              <a:t>Why "Indirect"?:</a:t>
            </a:r>
            <a:r>
              <a:rPr lang="en-US"/>
              <a:t> The term 'Indirect' is used because the raw visual features never enter the Large Language Model's (LLM) internal layers. Only the "summary" provided by the queries reaches the brain.</a:t>
            </a:r>
          </a:p>
          <a:p>
            <a:pPr marL="171450" indent="-171450">
              <a:buFont typeface="Arial"/>
              <a:buChar char="•"/>
            </a:pPr>
            <a:r>
              <a:rPr lang="en-US" b="1"/>
              <a:t>Analogy for Audience:</a:t>
            </a:r>
            <a:r>
              <a:rPr lang="en-US"/>
              <a:t> It’s like a CEO (the LLM) who never visits the factory floor (the pixels) but instead relies on a single page of bullet points from a manager (the queries).</a:t>
            </a:r>
          </a:p>
          <a:p>
            <a:pPr marL="171450" indent="-171450">
              <a:buFont typeface="Arial"/>
              <a:buChar char="•"/>
            </a:pPr>
            <a:r>
              <a:rPr lang="en-US" b="1"/>
              <a:t>The Consequence:</a:t>
            </a:r>
            <a:r>
              <a:rPr lang="en-US"/>
              <a:t> This setup is great for </a:t>
            </a:r>
            <a:r>
              <a:rPr lang="en-US" b="1"/>
              <a:t>speed</a:t>
            </a:r>
            <a:r>
              <a:rPr lang="en-US"/>
              <a:t> and </a:t>
            </a:r>
            <a:r>
              <a:rPr lang="en-US" b="1"/>
              <a:t>modularity</a:t>
            </a:r>
            <a:r>
              <a:rPr lang="en-US"/>
              <a:t>, but it inherently creates a bottleneck that limits the model's ability to see "fine-grained" details that weren't captured by the initial queries.</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39A7A-3041-42CE-9DD6-F2EB0CB319F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5820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Returning to our analogy of the two experts, this architecture breaks down the walls between their rooms. We take the 'Visual Patches' and the 'Text Words,' translate them into the same language, and put them at the exact same table. They are no longer separate entities; they are now part of a single, continuous stream of data.</a:t>
            </a:r>
          </a:p>
          <a:p>
            <a:r>
              <a:rPr lang="en-US"/>
              <a:t>This is 'Direct' because there is no filtering bottleneck. Every layer of the model's brain is looking at both the pixels and the words at the same time. This allows for a much higher level of synergy. The model doesn't just 'get a report' about the image; it experiences the image as if it were a part of the sentence itself. This lack of boundaries is what allows for the advanced reasoning we see in modern models like Qwen2.5-VL."</a:t>
            </a:r>
            <a:endParaRPr lang="en-US">
              <a:ea typeface="Calibri"/>
              <a:cs typeface="Calibri"/>
            </a:endParaRPr>
          </a:p>
          <a:p>
            <a:pPr marL="171450" indent="-171450">
              <a:buFont typeface="Arial"/>
              <a:buChar char="•"/>
            </a:pPr>
            <a:r>
              <a:rPr lang="en-US" b="1"/>
              <a:t>Mathematical Definition:</a:t>
            </a:r>
            <a:r>
              <a:rPr lang="en-US"/>
              <a:t> In Direct Joint Modeling, the self-attention mechanism is applied to the </a:t>
            </a:r>
            <a:r>
              <a:rPr lang="en-US" b="1"/>
              <a:t>concatenated sequence</a:t>
            </a:r>
            <a:r>
              <a:rPr lang="en-US"/>
              <a:t> of both visual and text embeddings $[V, T]$.</a:t>
            </a:r>
          </a:p>
          <a:p>
            <a:pPr marL="171450" indent="-171450">
              <a:buFont typeface="Arial"/>
              <a:buChar char="•"/>
            </a:pPr>
            <a:r>
              <a:rPr lang="en-US" b="1"/>
              <a:t>The "Zero Bottleneck" Benefit:</a:t>
            </a:r>
            <a:r>
              <a:rPr lang="en-US"/>
              <a:t> Because the interaction is direct, the model can perform </a:t>
            </a:r>
            <a:r>
              <a:rPr lang="en-US" b="1"/>
              <a:t>Visual Grounding</a:t>
            </a:r>
            <a:r>
              <a:rPr lang="en-US"/>
              <a:t>. It can link a specific word (like "Submit button") to the exact visual tokens that represent those pixels.</a:t>
            </a:r>
            <a:endParaRPr lang="en-US">
              <a:ea typeface="Calibri"/>
              <a:cs typeface="Calibri"/>
            </a:endParaRPr>
          </a:p>
          <a:p>
            <a:pPr marL="171450" indent="-171450">
              <a:buFont typeface="Arial"/>
              <a:buChar char="•"/>
            </a:pPr>
            <a:r>
              <a:rPr lang="en-US" b="1"/>
              <a:t>Analogy for Audience:</a:t>
            </a:r>
            <a:r>
              <a:rPr lang="en-US"/>
              <a:t> It’s like a person reading a graphic novel where the text and the illustrations are part of the same storytelling flow, rather than reading a book and occasionally looking at a separate appendix of photos.</a:t>
            </a:r>
            <a:endParaRPr lang="en-US">
              <a:ea typeface="Calibri"/>
              <a:cs typeface="Calibri"/>
            </a:endParaRPr>
          </a:p>
          <a:p>
            <a:pPr marL="171450" indent="-171450">
              <a:buFont typeface="Arial"/>
              <a:buChar char="•"/>
            </a:pPr>
            <a:r>
              <a:rPr lang="en-US" b="1"/>
              <a:t>The Cost:</a:t>
            </a:r>
            <a:r>
              <a:rPr lang="en-US"/>
              <a:t> While this is smarter, remind the audience that this "Direct" approach is computationally "Heavy" because the model has to process many more tokens in its internal layers compared to the "Indirect" query approach.</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39A7A-3041-42CE-9DD6-F2EB0CB319F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011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2F004-13F0-F873-2892-FA81142C42D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854C953-C41B-0AC0-80AA-643FD94B3D8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B125328-CD58-220F-45F9-2E6BF8056381}"/>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a:extLst>
              <a:ext uri="{FF2B5EF4-FFF2-40B4-BE49-F238E27FC236}">
                <a16:creationId xmlns:a16="http://schemas.microsoft.com/office/drawing/2014/main" id="{E250D379-5BE4-531B-DBF7-3242E92CC8DB}"/>
              </a:ext>
            </a:extLst>
          </p:cNvPr>
          <p:cNvSpPr>
            <a:spLocks noGrp="1"/>
          </p:cNvSpPr>
          <p:nvPr>
            <p:ph type="sldNum" sz="quarter" idx="5"/>
          </p:nvPr>
        </p:nvSpPr>
        <p:spPr/>
        <p:txBody>
          <a:bodyPr/>
          <a:lstStyle/>
          <a:p>
            <a:fld id="{98A018E7-E681-C244-9599-CAFFFCA17C1A}" type="slidenum">
              <a:rPr lang="en-US" smtClean="0"/>
              <a:t>6</a:t>
            </a:fld>
            <a:endParaRPr lang="en-US"/>
          </a:p>
        </p:txBody>
      </p:sp>
    </p:spTree>
    <p:extLst>
      <p:ext uri="{BB962C8B-B14F-4D97-AF65-F5344CB8AC3E}">
        <p14:creationId xmlns:p14="http://schemas.microsoft.com/office/powerpoint/2010/main" val="30414598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most critical takeaway from this entire architectural comparison is a simple rule: </a:t>
            </a:r>
            <a:r>
              <a:rPr lang="en-US" b="1"/>
              <a:t>The degree of fusion determines the reasoning capability.</a:t>
            </a:r>
            <a:endParaRPr lang="en-US"/>
          </a:p>
          <a:p>
            <a:r>
              <a:rPr lang="en-US"/>
              <a:t>In the AI world, we’ve learned that simply having 'eyes' and a 'brain' isn't enough for high-level tasks. If you keep those modalities separate—what we call Low Fusion—the model behaves like a translator. It can tell you </a:t>
            </a:r>
            <a:r>
              <a:rPr lang="en-US" i="1"/>
              <a:t>what</a:t>
            </a:r>
            <a:r>
              <a:rPr lang="en-US"/>
              <a:t> is in an image, but it struggles to understand </a:t>
            </a:r>
            <a:r>
              <a:rPr lang="en-US" i="1"/>
              <a:t>why</a:t>
            </a:r>
            <a:r>
              <a:rPr lang="en-US"/>
              <a:t> it matters or </a:t>
            </a:r>
            <a:r>
              <a:rPr lang="en-US" i="1"/>
              <a:t>how</a:t>
            </a:r>
            <a:r>
              <a:rPr lang="en-US"/>
              <a:t> to interact with it.</a:t>
            </a:r>
          </a:p>
          <a:p>
            <a:r>
              <a:rPr lang="en-US"/>
              <a:t>However, when you move to High Fusion—where the pixels and words live in the same mathematical 'sentence'—something transformative happens. The model gains </a:t>
            </a:r>
            <a:r>
              <a:rPr lang="en-US" b="1"/>
              <a:t>Spatial Intelligence</a:t>
            </a:r>
            <a:r>
              <a:rPr lang="en-US"/>
              <a:t>. It doesn't just see a button on a screen; it understands the linguistic context of that button's label and can reason through the logic of clicking it. As we move toward 2026 and the era of 'Agentic AI,' the industry is choosing deeper fusion because that is the only way to build models that can truly reason through the complexities of the physical and digital worlds."</a:t>
            </a:r>
            <a:endParaRPr lang="en-US">
              <a:ea typeface="Calibri"/>
              <a:cs typeface="Calibri"/>
            </a:endParaRPr>
          </a:p>
          <a:p>
            <a:endParaRPr lang="en-US">
              <a:ea typeface="Calibri"/>
              <a:cs typeface="Calibri"/>
            </a:endParaRPr>
          </a:p>
          <a:p>
            <a:pPr marL="171450" indent="-171450">
              <a:buFont typeface="Arial"/>
              <a:buChar char="•"/>
            </a:pPr>
            <a:r>
              <a:rPr lang="en-US" b="1"/>
              <a:t>The "So What?":</a:t>
            </a:r>
            <a:r>
              <a:rPr lang="en-US"/>
              <a:t> Explain that "Reasoning" in this context refers to the model's ability to solve problems that require a deep understanding of the relationship between visual cues and linguistic logic (e.g., reading a map, following a diagram, or using a complex software UI).</a:t>
            </a:r>
          </a:p>
          <a:p>
            <a:pPr marL="171450" indent="-171450">
              <a:buFont typeface="Arial"/>
              <a:buChar char="•"/>
            </a:pPr>
            <a:r>
              <a:rPr lang="en-US" b="1"/>
              <a:t>The Trade-off:</a:t>
            </a:r>
            <a:r>
              <a:rPr lang="en-US"/>
              <a:t> High fusion is smarter but significantly more "computationally expensive" because the LLM has to do all the heavy lifting for both modalities.</a:t>
            </a:r>
          </a:p>
          <a:p>
            <a:pPr marL="171450" indent="-171450">
              <a:buFont typeface="Arial"/>
              <a:buChar char="•"/>
            </a:pPr>
            <a:r>
              <a:rPr lang="en-US" b="1"/>
              <a:t>Final Takeaway:</a:t>
            </a:r>
            <a:r>
              <a:rPr lang="en-US"/>
              <a:t> Architecture is a deliberate choice. You choose the "degree of fusion" based on whether you need a fast captioner (Low Fusion) or a smart autonomous agent (High Fusion).</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39A7A-3041-42CE-9DD6-F2EB0CB319F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280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5AB81-447E-C9E6-4797-06E48086C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A932CC-C604-D5C0-6D23-816FBA6C0F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B48D13-A9D6-ACE4-A0D6-179D0CC0A9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6F70F5-D16E-9953-58B2-91947B4E4A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018E7-E681-C244-9599-CAFFFCA17C1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4234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92F5D-3873-E05E-1523-4CDCED6A8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9CE0D-E1F7-7123-5DFB-0A1705723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685FB8-3AF4-B23D-09FB-A1754E7CD4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18BBDE-6F80-AA30-F079-699D62D2FE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018E7-E681-C244-9599-CAFFFCA17C1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21484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CF47F-0A72-14E3-BD56-63C52DD96CC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F1D2489-E087-3099-FC5D-BB8B7A36CDA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6B25F01-8593-1F21-B955-78928C55B870}"/>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a:extLst>
              <a:ext uri="{FF2B5EF4-FFF2-40B4-BE49-F238E27FC236}">
                <a16:creationId xmlns:a16="http://schemas.microsoft.com/office/drawing/2014/main" id="{FBCF817E-EB09-F004-BB6F-A5FD1DAB3FB6}"/>
              </a:ext>
            </a:extLst>
          </p:cNvPr>
          <p:cNvSpPr>
            <a:spLocks noGrp="1"/>
          </p:cNvSpPr>
          <p:nvPr>
            <p:ph type="sldNum" sz="quarter" idx="5"/>
          </p:nvPr>
        </p:nvSpPr>
        <p:spPr/>
        <p:txBody>
          <a:bodyPr/>
          <a:lstStyle/>
          <a:p>
            <a:fld id="{98A018E7-E681-C244-9599-CAFFFCA17C1A}" type="slidenum">
              <a:rPr lang="en-US" smtClean="0"/>
              <a:t>7</a:t>
            </a:fld>
            <a:endParaRPr lang="en-US"/>
          </a:p>
        </p:txBody>
      </p:sp>
    </p:spTree>
    <p:extLst>
      <p:ext uri="{BB962C8B-B14F-4D97-AF65-F5344CB8AC3E}">
        <p14:creationId xmlns:p14="http://schemas.microsoft.com/office/powerpoint/2010/main" val="3634307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ABE91-A33E-3760-2677-46F03DF5287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E6FE793-5C82-6595-6B44-6ACCEAEFA15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8746937-03C3-6D92-F005-BB308F3E0CF3}"/>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a:extLst>
              <a:ext uri="{FF2B5EF4-FFF2-40B4-BE49-F238E27FC236}">
                <a16:creationId xmlns:a16="http://schemas.microsoft.com/office/drawing/2014/main" id="{D38249FF-E0F6-4701-6BBB-771792C37253}"/>
              </a:ext>
            </a:extLst>
          </p:cNvPr>
          <p:cNvSpPr>
            <a:spLocks noGrp="1"/>
          </p:cNvSpPr>
          <p:nvPr>
            <p:ph type="sldNum" sz="quarter" idx="5"/>
          </p:nvPr>
        </p:nvSpPr>
        <p:spPr/>
        <p:txBody>
          <a:bodyPr/>
          <a:lstStyle/>
          <a:p>
            <a:fld id="{98A018E7-E681-C244-9599-CAFFFCA17C1A}" type="slidenum">
              <a:rPr lang="en-US" smtClean="0"/>
              <a:t>8</a:t>
            </a:fld>
            <a:endParaRPr lang="en-US"/>
          </a:p>
        </p:txBody>
      </p:sp>
    </p:spTree>
    <p:extLst>
      <p:ext uri="{BB962C8B-B14F-4D97-AF65-F5344CB8AC3E}">
        <p14:creationId xmlns:p14="http://schemas.microsoft.com/office/powerpoint/2010/main" val="658165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A99FB-8916-FB1A-5570-C7004923D1B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A3CDABA-0E2B-0268-B1DC-0BBBBAE1C45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0225CD8-3835-20C1-2FF1-F32B9A0A2585}"/>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a:extLst>
              <a:ext uri="{FF2B5EF4-FFF2-40B4-BE49-F238E27FC236}">
                <a16:creationId xmlns:a16="http://schemas.microsoft.com/office/drawing/2014/main" id="{D46AAF7A-1715-045D-F92F-816E510F4E79}"/>
              </a:ext>
            </a:extLst>
          </p:cNvPr>
          <p:cNvSpPr>
            <a:spLocks noGrp="1"/>
          </p:cNvSpPr>
          <p:nvPr>
            <p:ph type="sldNum" sz="quarter" idx="5"/>
          </p:nvPr>
        </p:nvSpPr>
        <p:spPr/>
        <p:txBody>
          <a:bodyPr/>
          <a:lstStyle/>
          <a:p>
            <a:fld id="{98A018E7-E681-C244-9599-CAFFFCA17C1A}" type="slidenum">
              <a:rPr lang="en-US" smtClean="0"/>
              <a:t>9</a:t>
            </a:fld>
            <a:endParaRPr lang="en-US"/>
          </a:p>
        </p:txBody>
      </p:sp>
    </p:spTree>
    <p:extLst>
      <p:ext uri="{BB962C8B-B14F-4D97-AF65-F5344CB8AC3E}">
        <p14:creationId xmlns:p14="http://schemas.microsoft.com/office/powerpoint/2010/main" val="4026692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4A9C0-035A-039B-3998-9C3FBE3BD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F1FCE-AD6F-3A28-0BA9-356760B05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DF5612-816B-8969-11DC-C93E3B80E0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40373F-757A-CB01-72F7-AFE58A1D2E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018E7-E681-C244-9599-CAFFFCA17C1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104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3/17/2026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08708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3/17/2026</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41704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3/17/2026</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63020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27266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12097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76239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10085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74439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05468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5392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91725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3/17/2026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7149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86348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07028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37996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834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MasterSlide0">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08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MasterSlide0">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320"/>
          </a:xfrm>
          <a:prstGeom prst="rect">
            <a:avLst/>
          </a:prstGeom>
          <a:noFill/>
          <a:ln w="0">
            <a:noFill/>
          </a:ln>
        </p:spPr>
        <p:txBody>
          <a:bodyPr lIns="0" tIns="0" rIns="0" bIns="0" anchor="ctr">
            <a:noAutofit/>
          </a:bodyPr>
          <a:lstStyle>
            <a:lvl1pPr indent="0" algn="ctr">
              <a:buNone/>
              <a:defRPr/>
            </a:lvl1pPr>
          </a:lstStyle>
          <a:p>
            <a:pPr indent="0" algn="ctr">
              <a:buNone/>
            </a:pPr>
            <a:endParaRPr lang="en-US" sz="5867" b="0" strike="noStrike" spc="-1">
              <a:solidFill>
                <a:srgbClr val="000000"/>
              </a:solidFill>
              <a:latin typeface="Arial"/>
            </a:endParaRPr>
          </a:p>
        </p:txBody>
      </p:sp>
      <p:sp>
        <p:nvSpPr>
          <p:cNvPr id="3" name="PlaceHolder 2"/>
          <p:cNvSpPr>
            <a:spLocks noGrp="1"/>
          </p:cNvSpPr>
          <p:nvPr>
            <p:ph type="subTitle"/>
          </p:nvPr>
        </p:nvSpPr>
        <p:spPr>
          <a:xfrm>
            <a:off x="609600" y="1604640"/>
            <a:ext cx="10972320" cy="3976800"/>
          </a:xfrm>
          <a:prstGeom prst="rect">
            <a:avLst/>
          </a:prstGeom>
          <a:noFill/>
          <a:ln w="0">
            <a:noFill/>
          </a:ln>
        </p:spPr>
        <p:txBody>
          <a:bodyPr lIns="0" tIns="0" rIns="0" bIns="0" anchor="ctr">
            <a:noAutofit/>
          </a:bodyPr>
          <a:lstStyle>
            <a:lvl1pPr indent="0" algn="ctr">
              <a:buNone/>
              <a:defRPr/>
            </a:lvl1pPr>
          </a:lstStyle>
          <a:p>
            <a:pPr indent="0" algn="ctr">
              <a:buNone/>
            </a:pPr>
            <a:endParaRPr lang="en-US" sz="4267" b="0" strike="noStrike" spc="-1">
              <a:solidFill>
                <a:srgbClr val="000000"/>
              </a:solidFill>
              <a:latin typeface="Arial"/>
            </a:endParaRPr>
          </a:p>
        </p:txBody>
      </p:sp>
    </p:spTree>
    <p:extLst>
      <p:ext uri="{BB962C8B-B14F-4D97-AF65-F5344CB8AC3E}">
        <p14:creationId xmlns:p14="http://schemas.microsoft.com/office/powerpoint/2010/main" val="1915994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131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3/17/2026</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52618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3/17/2026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45026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3/17/2026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41326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3/17/2026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68204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3/17/2026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84606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3/17/2026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62240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3/17/2026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78335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3/17/2026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92931513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Aptos" panose="020B0004020202020204" pitchFamily="34" charset="0"/>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Aptos" panose="020B0004020202020204" pitchFamily="34" charset="0"/>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ptos" panose="020B0004020202020204" pitchFamily="34" charset="0"/>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3/17/2026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8047502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320"/>
          </a:xfrm>
          <a:prstGeom prst="rect">
            <a:avLst/>
          </a:prstGeom>
          <a:noFill/>
          <a:ln w="0">
            <a:noFill/>
          </a:ln>
        </p:spPr>
        <p:txBody>
          <a:bodyPr lIns="0" tIns="0" rIns="0" bIns="0" anchor="ctr">
            <a:noAutofit/>
          </a:bodyPr>
          <a:lstStyle/>
          <a:p>
            <a:pPr indent="0" algn="ctr">
              <a:buNone/>
            </a:pPr>
            <a:r>
              <a:rPr lang="en-US" sz="5867" b="0" strike="noStrike" spc="-1">
                <a:solidFill>
                  <a:srgbClr val="000000"/>
                </a:solidFill>
                <a:latin typeface="Arial"/>
              </a:rPr>
              <a:t>Click to edit the title text format</a:t>
            </a:r>
          </a:p>
        </p:txBody>
      </p:sp>
      <p:sp>
        <p:nvSpPr>
          <p:cNvPr id="3" name="PlaceHolder 2"/>
          <p:cNvSpPr>
            <a:spLocks noGrp="1"/>
          </p:cNvSpPr>
          <p:nvPr>
            <p:ph type="body"/>
          </p:nvPr>
        </p:nvSpPr>
        <p:spPr>
          <a:xfrm>
            <a:off x="609600" y="1604640"/>
            <a:ext cx="10972320" cy="39768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4267" b="0" strike="noStrike" spc="-1">
                <a:solidFill>
                  <a:srgbClr val="000000"/>
                </a:solidFill>
                <a:latin typeface="Arial"/>
              </a:rPr>
              <a:t>Click to edit the outline text format</a:t>
            </a:r>
          </a:p>
          <a:p>
            <a:pPr marL="1151971" lvl="1" indent="-431989">
              <a:spcBef>
                <a:spcPts val="1512"/>
              </a:spcBef>
              <a:buClr>
                <a:srgbClr val="000000"/>
              </a:buClr>
              <a:buSzPct val="75000"/>
              <a:buFont typeface="Symbol" charset="2"/>
              <a:buChar char=""/>
            </a:pPr>
            <a:r>
              <a:rPr lang="en-US" sz="3733" b="0" strike="noStrike" spc="-1">
                <a:solidFill>
                  <a:srgbClr val="000000"/>
                </a:solidFill>
                <a:latin typeface="Arial"/>
              </a:rPr>
              <a:t>Second Outline Level</a:t>
            </a:r>
          </a:p>
          <a:p>
            <a:pPr marL="1727957" lvl="2" indent="-383990">
              <a:spcBef>
                <a:spcPts val="1133"/>
              </a:spcBef>
              <a:buClr>
                <a:srgbClr val="000000"/>
              </a:buClr>
              <a:buSzPct val="45000"/>
              <a:buFont typeface="Wingdings" charset="2"/>
              <a:buChar char=""/>
            </a:pPr>
            <a:r>
              <a:rPr lang="en-US" sz="3200" b="0" strike="noStrike" spc="-1">
                <a:solidFill>
                  <a:srgbClr val="000000"/>
                </a:solidFill>
                <a:latin typeface="Arial"/>
              </a:rPr>
              <a:t>Third Outline Level</a:t>
            </a:r>
          </a:p>
          <a:p>
            <a:pPr marL="2303942" lvl="3" indent="-287993">
              <a:spcBef>
                <a:spcPts val="756"/>
              </a:spcBef>
              <a:buClr>
                <a:srgbClr val="000000"/>
              </a:buClr>
              <a:buSzPct val="75000"/>
              <a:buFont typeface="Symbol" charset="2"/>
              <a:buChar char=""/>
            </a:pPr>
            <a:r>
              <a:rPr lang="en-US" sz="2667" b="0" strike="noStrike" spc="-1">
                <a:solidFill>
                  <a:srgbClr val="000000"/>
                </a:solidFill>
                <a:latin typeface="Arial"/>
              </a:rPr>
              <a:t>Fourth Outline Level</a:t>
            </a:r>
          </a:p>
          <a:p>
            <a:pPr marL="2879928" lvl="4" indent="-287993">
              <a:spcBef>
                <a:spcPts val="377"/>
              </a:spcBef>
              <a:buClr>
                <a:srgbClr val="000000"/>
              </a:buClr>
              <a:buSzPct val="45000"/>
              <a:buFont typeface="Wingdings" charset="2"/>
              <a:buChar char=""/>
            </a:pPr>
            <a:r>
              <a:rPr lang="en-US" sz="2667" b="0" strike="noStrike" spc="-1">
                <a:solidFill>
                  <a:srgbClr val="000000"/>
                </a:solidFill>
                <a:latin typeface="Arial"/>
              </a:rPr>
              <a:t>Fifth Outline Level</a:t>
            </a:r>
          </a:p>
          <a:p>
            <a:pPr marL="3455914" lvl="5" indent="-287993">
              <a:spcBef>
                <a:spcPts val="377"/>
              </a:spcBef>
              <a:buClr>
                <a:srgbClr val="000000"/>
              </a:buClr>
              <a:buSzPct val="45000"/>
              <a:buFont typeface="Wingdings" charset="2"/>
              <a:buChar char=""/>
            </a:pPr>
            <a:r>
              <a:rPr lang="en-US" sz="2667" b="0" strike="noStrike" spc="-1">
                <a:solidFill>
                  <a:srgbClr val="000000"/>
                </a:solidFill>
                <a:latin typeface="Arial"/>
              </a:rPr>
              <a:t>Sixth Outline Level</a:t>
            </a:r>
          </a:p>
          <a:p>
            <a:pPr marL="4031899" lvl="6" indent="-287993">
              <a:spcBef>
                <a:spcPts val="377"/>
              </a:spcBef>
              <a:buClr>
                <a:srgbClr val="000000"/>
              </a:buClr>
              <a:buSzPct val="45000"/>
              <a:buFont typeface="Wingdings" charset="2"/>
              <a:buChar char=""/>
            </a:pPr>
            <a:r>
              <a:rPr lang="en-US" sz="2667" b="0" strike="noStrike" spc="-1">
                <a:solidFill>
                  <a:srgbClr val="000000"/>
                </a:solidFill>
                <a:latin typeface="Arial"/>
              </a:rPr>
              <a:t>Seventh Outline Level</a:t>
            </a:r>
          </a:p>
        </p:txBody>
      </p:sp>
    </p:spTree>
    <p:extLst>
      <p:ext uri="{BB962C8B-B14F-4D97-AF65-F5344CB8AC3E}">
        <p14:creationId xmlns:p14="http://schemas.microsoft.com/office/powerpoint/2010/main" val="345038779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indent="0" algn="ctr"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575986" indent="-431989" algn="l" defTabSz="1219170" rtl="0" eaLnBrk="1" latinLnBrk="0" hangingPunct="1">
        <a:lnSpc>
          <a:spcPct val="90000"/>
        </a:lnSpc>
        <a:spcBef>
          <a:spcPts val="1889"/>
        </a:spcBef>
        <a:buClr>
          <a:srgbClr val="000000"/>
        </a:buClr>
        <a:buSzPct val="45000"/>
        <a:buFont typeface="Wingdings" charset="2"/>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ying.jin@temple.edu" TargetMode="External"/><Relationship Id="rId1" Type="http://schemas.openxmlformats.org/officeDocument/2006/relationships/slideLayout" Target="../slideLayouts/slideLayout1.xml"/><Relationship Id="rId5" Type="http://schemas.openxmlformats.org/officeDocument/2006/relationships/hyperlink" Target="mailto:nitin.vadnala@temple.edu" TargetMode="External"/><Relationship Id="rId4" Type="http://schemas.openxmlformats.org/officeDocument/2006/relationships/hyperlink" Target="mailto:vivek.solanki@temple.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A64F806-803C-0C42-36D7-CE234988E569}"/>
              </a:ext>
            </a:extLst>
          </p:cNvPr>
          <p:cNvSpPr txBox="1"/>
          <p:nvPr/>
        </p:nvSpPr>
        <p:spPr>
          <a:xfrm>
            <a:off x="372261" y="1410564"/>
            <a:ext cx="113142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Vision-Language Models (VLM)</a:t>
            </a:r>
            <a:endParaRPr kumimoji="0" lang="en-GR" sz="40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 name="TextBox 1">
            <a:extLst>
              <a:ext uri="{FF2B5EF4-FFF2-40B4-BE49-F238E27FC236}">
                <a16:creationId xmlns:a16="http://schemas.microsoft.com/office/drawing/2014/main" id="{B6DC1412-3416-F72D-4D2C-22F344B89B1D}"/>
              </a:ext>
            </a:extLst>
          </p:cNvPr>
          <p:cNvSpPr txBox="1"/>
          <p:nvPr/>
        </p:nvSpPr>
        <p:spPr>
          <a:xfrm>
            <a:off x="1094611" y="3136983"/>
            <a:ext cx="242252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Neue Haas Grotesk Text Pro"/>
                <a:ea typeface="+mn-ea"/>
                <a:cs typeface="+mn-cs"/>
              </a:rPr>
              <a:t>Ying Jin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Neue Haas Grotesk Text Pro"/>
                <a:ea typeface="+mn-ea"/>
                <a:cs typeface="+mn-cs"/>
                <a:hlinkClick r:id="rId2"/>
              </a:rPr>
              <a:t>ying.jin@temple.edu</a:t>
            </a:r>
            <a:endParaRPr kumimoji="0" lang="en-GB" sz="2000" b="1" i="0" u="none" strike="noStrike" kern="1200" cap="none" spc="0" normalizeH="0" baseline="0" noProof="0" dirty="0">
              <a:ln>
                <a:noFill/>
              </a:ln>
              <a:solidFill>
                <a:prstClr val="black"/>
              </a:solidFill>
              <a:effectLst/>
              <a:uLnTx/>
              <a:uFillTx/>
              <a:latin typeface="Neue Haas Grotesk Text Pro"/>
              <a:ea typeface="+mn-ea"/>
              <a:cs typeface="+mn-cs"/>
            </a:endParaRPr>
          </a:p>
        </p:txBody>
      </p:sp>
      <p:pic>
        <p:nvPicPr>
          <p:cNvPr id="4" name="Picture 3" descr="A black and white logo&#10;&#10;AI-generated content may be incorrect.">
            <a:extLst>
              <a:ext uri="{FF2B5EF4-FFF2-40B4-BE49-F238E27FC236}">
                <a16:creationId xmlns:a16="http://schemas.microsoft.com/office/drawing/2014/main" id="{51AF966A-6919-EE5D-3D30-D0D19992605D}"/>
              </a:ext>
            </a:extLst>
          </p:cNvPr>
          <p:cNvPicPr>
            <a:picLocks noChangeAspect="1"/>
          </p:cNvPicPr>
          <p:nvPr/>
        </p:nvPicPr>
        <p:blipFill>
          <a:blip r:embed="rId3"/>
          <a:stretch>
            <a:fillRect/>
          </a:stretch>
        </p:blipFill>
        <p:spPr>
          <a:xfrm>
            <a:off x="4873952" y="4927492"/>
            <a:ext cx="2310861" cy="519944"/>
          </a:xfrm>
          <a:prstGeom prst="rect">
            <a:avLst/>
          </a:prstGeom>
        </p:spPr>
      </p:pic>
      <p:sp>
        <p:nvSpPr>
          <p:cNvPr id="5" name="TextBox 4">
            <a:extLst>
              <a:ext uri="{FF2B5EF4-FFF2-40B4-BE49-F238E27FC236}">
                <a16:creationId xmlns:a16="http://schemas.microsoft.com/office/drawing/2014/main" id="{01EDD72E-757C-7F32-F1A8-D26D9EE18A00}"/>
              </a:ext>
            </a:extLst>
          </p:cNvPr>
          <p:cNvSpPr txBox="1"/>
          <p:nvPr/>
        </p:nvSpPr>
        <p:spPr>
          <a:xfrm>
            <a:off x="4041333" y="5662258"/>
            <a:ext cx="39761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Neue Haas Grotesk Text Pro"/>
                <a:ea typeface="+mn-ea"/>
                <a:cs typeface="+mn-cs"/>
              </a:rPr>
              <a:t>CIS 5543: COMPUTER VISION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Neue Haas Grotesk Text Pro"/>
                <a:ea typeface="+mn-ea"/>
                <a:cs typeface="+mn-cs"/>
              </a:rPr>
              <a:t>Spring 2026</a:t>
            </a:r>
            <a:endParaRPr kumimoji="0" lang="en-GR" sz="1200" b="0" i="0" u="none" strike="noStrike" kern="1200" cap="none" spc="0" normalizeH="0" baseline="0" noProof="0" dirty="0">
              <a:ln>
                <a:noFill/>
              </a:ln>
              <a:solidFill>
                <a:prstClr val="black"/>
              </a:solidFill>
              <a:effectLst/>
              <a:uLnTx/>
              <a:uFillTx/>
              <a:latin typeface="Neue Haas Grotesk Text Pro"/>
              <a:ea typeface="+mn-ea"/>
              <a:cs typeface="+mn-cs"/>
            </a:endParaRPr>
          </a:p>
        </p:txBody>
      </p:sp>
      <p:sp>
        <p:nvSpPr>
          <p:cNvPr id="3" name="TextBox 2">
            <a:extLst>
              <a:ext uri="{FF2B5EF4-FFF2-40B4-BE49-F238E27FC236}">
                <a16:creationId xmlns:a16="http://schemas.microsoft.com/office/drawing/2014/main" id="{F619399D-86C7-DF83-080E-992C4108699D}"/>
              </a:ext>
            </a:extLst>
          </p:cNvPr>
          <p:cNvSpPr txBox="1"/>
          <p:nvPr/>
        </p:nvSpPr>
        <p:spPr>
          <a:xfrm>
            <a:off x="4153937" y="3136983"/>
            <a:ext cx="2925801"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Neue Haas Grotesk Text Pro"/>
                <a:ea typeface="+mn-ea"/>
                <a:cs typeface="+mn-cs"/>
              </a:rPr>
              <a:t>Srihas</a:t>
            </a:r>
            <a:r>
              <a:rPr kumimoji="0" lang="en-GB" sz="2400" b="0" i="0" u="none" strike="noStrike" kern="1200" cap="none" spc="0" normalizeH="0" baseline="0" noProof="0" dirty="0">
                <a:ln>
                  <a:noFill/>
                </a:ln>
                <a:solidFill>
                  <a:prstClr val="black"/>
                </a:solidFill>
                <a:effectLst/>
                <a:uLnTx/>
                <a:uFillTx/>
                <a:latin typeface="Neue Haas Grotesk Text Pro"/>
                <a:ea typeface="+mn-ea"/>
                <a:cs typeface="+mn-cs"/>
              </a:rPr>
              <a:t> Gidda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Neue Haas Grotesk Text Pro"/>
                <a:ea typeface="+mn-ea"/>
                <a:cs typeface="+mn-cs"/>
                <a:hlinkClick r:id="rId4"/>
              </a:rPr>
              <a:t>srihas.gidda@temple.edu</a:t>
            </a:r>
            <a:endParaRPr kumimoji="0" lang="en-GB" sz="2000" b="1" i="0" u="none" strike="noStrike" kern="1200" cap="none" spc="0" normalizeH="0" baseline="0" noProof="0" dirty="0">
              <a:ln>
                <a:noFill/>
              </a:ln>
              <a:solidFill>
                <a:prstClr val="black"/>
              </a:solidFill>
              <a:effectLst/>
              <a:uLnTx/>
              <a:uFillTx/>
              <a:latin typeface="Neue Haas Grotesk Text Pro"/>
              <a:ea typeface="+mn-ea"/>
              <a:cs typeface="+mn-cs"/>
            </a:endParaRPr>
          </a:p>
        </p:txBody>
      </p:sp>
      <p:sp>
        <p:nvSpPr>
          <p:cNvPr id="8" name="TextBox 7">
            <a:extLst>
              <a:ext uri="{FF2B5EF4-FFF2-40B4-BE49-F238E27FC236}">
                <a16:creationId xmlns:a16="http://schemas.microsoft.com/office/drawing/2014/main" id="{4C545E94-BD22-2B03-B7DB-86ADDF0FD7B0}"/>
              </a:ext>
            </a:extLst>
          </p:cNvPr>
          <p:cNvSpPr txBox="1"/>
          <p:nvPr/>
        </p:nvSpPr>
        <p:spPr>
          <a:xfrm>
            <a:off x="7576535" y="3136984"/>
            <a:ext cx="462998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Neue Haas Grotesk Text Pro"/>
                <a:ea typeface="+mn-ea"/>
                <a:cs typeface="+mn-cs"/>
              </a:rPr>
              <a:t>Harshkumar</a:t>
            </a:r>
            <a:r>
              <a:rPr kumimoji="0" lang="en-GB" sz="2400" b="0" i="0" u="none" strike="noStrike" kern="1200" cap="none" spc="0" normalizeH="0" baseline="0" noProof="0" dirty="0">
                <a:ln>
                  <a:noFill/>
                </a:ln>
                <a:solidFill>
                  <a:prstClr val="black"/>
                </a:solidFill>
                <a:effectLst/>
                <a:uLnTx/>
                <a:uFillTx/>
                <a:latin typeface="Neue Haas Grotesk Text Pro"/>
                <a:ea typeface="+mn-ea"/>
                <a:cs typeface="+mn-cs"/>
              </a:rPr>
              <a:t> </a:t>
            </a:r>
            <a:r>
              <a:rPr kumimoji="0" lang="en-GB" sz="2400" b="0" i="0" u="none" strike="noStrike" kern="1200" cap="none" spc="0" normalizeH="0" baseline="0" noProof="0" dirty="0" err="1">
                <a:ln>
                  <a:noFill/>
                </a:ln>
                <a:solidFill>
                  <a:prstClr val="black"/>
                </a:solidFill>
                <a:effectLst/>
                <a:uLnTx/>
                <a:uFillTx/>
                <a:latin typeface="Neue Haas Grotesk Text Pro"/>
                <a:ea typeface="+mn-ea"/>
                <a:cs typeface="+mn-cs"/>
              </a:rPr>
              <a:t>Vinodbhai</a:t>
            </a:r>
            <a:r>
              <a:rPr kumimoji="0" lang="en-GB" sz="2400" b="0" i="0" u="none" strike="noStrike" kern="1200" cap="none" spc="0" normalizeH="0" baseline="0" noProof="0" dirty="0">
                <a:ln>
                  <a:noFill/>
                </a:ln>
                <a:solidFill>
                  <a:prstClr val="black"/>
                </a:solidFill>
                <a:effectLst/>
                <a:uLnTx/>
                <a:uFillTx/>
                <a:latin typeface="Neue Haas Grotesk Text Pro"/>
                <a:ea typeface="+mn-ea"/>
                <a:cs typeface="+mn-cs"/>
              </a:rPr>
              <a:t> Patel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Neue Haas Grotesk Text Pro"/>
                <a:ea typeface="+mn-ea"/>
                <a:cs typeface="+mn-cs"/>
                <a:hlinkClick r:id="rId5"/>
              </a:rPr>
              <a:t>harshkumar.vinodbhai.patel@temple.edu</a:t>
            </a:r>
            <a:endParaRPr kumimoji="0" lang="en-GB" sz="2000" b="1" i="0" u="none" strike="noStrike" kern="1200" cap="none" spc="0" normalizeH="0" baseline="0" noProof="0" dirty="0">
              <a:ln>
                <a:noFill/>
              </a:ln>
              <a:solidFill>
                <a:prstClr val="black"/>
              </a:solidFill>
              <a:effectLst/>
              <a:uLnTx/>
              <a:uFillTx/>
              <a:latin typeface="Neue Haas Grotesk Text Pro"/>
              <a:ea typeface="+mn-ea"/>
              <a:cs typeface="+mn-cs"/>
            </a:endParaRPr>
          </a:p>
        </p:txBody>
      </p:sp>
    </p:spTree>
    <p:extLst>
      <p:ext uri="{BB962C8B-B14F-4D97-AF65-F5344CB8AC3E}">
        <p14:creationId xmlns:p14="http://schemas.microsoft.com/office/powerpoint/2010/main" val="2713294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55F66-904E-8431-195F-382F0CAE33D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0CF5CBB-6BA0-FDFE-038D-7E1EB3293C95}"/>
              </a:ext>
            </a:extLst>
          </p:cNvPr>
          <p:cNvSpPr txBox="1"/>
          <p:nvPr/>
        </p:nvSpPr>
        <p:spPr>
          <a:xfrm>
            <a:off x="3582651" y="457831"/>
            <a:ext cx="19341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Agenda</a:t>
            </a:r>
            <a:endParaRPr kumimoji="0" lang="en-GR" sz="4000" b="1" i="0" u="sng"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 name="TextBox 1">
            <a:extLst>
              <a:ext uri="{FF2B5EF4-FFF2-40B4-BE49-F238E27FC236}">
                <a16:creationId xmlns:a16="http://schemas.microsoft.com/office/drawing/2014/main" id="{9906A972-1DB9-58AB-C8DF-33BD94F6DF46}"/>
              </a:ext>
            </a:extLst>
          </p:cNvPr>
          <p:cNvSpPr txBox="1"/>
          <p:nvPr/>
        </p:nvSpPr>
        <p:spPr>
          <a:xfrm>
            <a:off x="1232680" y="1223070"/>
            <a:ext cx="8245318" cy="4980722"/>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effectLst/>
                <a:uLnTx/>
                <a:uFillTx/>
                <a:latin typeface="Aptos" panose="020B0004020202020204" pitchFamily="34" charset="0"/>
                <a:ea typeface="+mn-ea"/>
                <a:cs typeface="+mn-cs"/>
              </a:rPr>
              <a:t>Introduction to Vision-Language Models (VLMs)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C00000"/>
                </a:solidFill>
                <a:effectLst/>
                <a:uLnTx/>
                <a:uFillTx/>
                <a:latin typeface="Aptos" panose="020B0004020202020204" pitchFamily="34" charset="0"/>
                <a:ea typeface="+mn-ea"/>
                <a:cs typeface="+mn-cs"/>
              </a:rPr>
              <a:t>Core Models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BLIP-2</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InstructBLIP</a:t>
            </a: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LLaVA</a:t>
            </a: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Qwen2.5-VL</a:t>
            </a: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Cross-Attention vs. Unified Token Space</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Multimodal Reasoning</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Wrap-up</a:t>
            </a:r>
          </a:p>
        </p:txBody>
      </p:sp>
      <p:pic>
        <p:nvPicPr>
          <p:cNvPr id="5" name="Picture 4" descr="A black and white logo&#10;&#10;AI-generated content may be incorrect.">
            <a:extLst>
              <a:ext uri="{FF2B5EF4-FFF2-40B4-BE49-F238E27FC236}">
                <a16:creationId xmlns:a16="http://schemas.microsoft.com/office/drawing/2014/main" id="{796875B0-51E0-4A89-E619-351FD24C019F}"/>
              </a:ext>
            </a:extLst>
          </p:cNvPr>
          <p:cNvPicPr>
            <a:picLocks noChangeAspect="1"/>
          </p:cNvPicPr>
          <p:nvPr/>
        </p:nvPicPr>
        <p:blipFill>
          <a:blip r:embed="rId3"/>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2480788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A7B6E-903F-6D19-CDE8-4D3983ADBCAC}"/>
            </a:ext>
          </a:extLst>
        </p:cNvPr>
        <p:cNvGrpSpPr/>
        <p:nvPr/>
      </p:nvGrpSpPr>
      <p:grpSpPr>
        <a:xfrm>
          <a:off x="0" y="0"/>
          <a:ext cx="0" cy="0"/>
          <a:chOff x="0" y="0"/>
          <a:chExt cx="0" cy="0"/>
        </a:xfrm>
      </p:grpSpPr>
      <p:pic>
        <p:nvPicPr>
          <p:cNvPr id="12" name="Picture 2">
            <a:extLst>
              <a:ext uri="{FF2B5EF4-FFF2-40B4-BE49-F238E27FC236}">
                <a16:creationId xmlns:a16="http://schemas.microsoft.com/office/drawing/2014/main" id="{A774C65C-BF1F-3AE7-1EC3-7685ED151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298" y="1482038"/>
            <a:ext cx="6264702" cy="39311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F7C138F-809B-64B2-A0DE-C71EC40B7C5C}"/>
              </a:ext>
            </a:extLst>
          </p:cNvPr>
          <p:cNvSpPr>
            <a:spLocks noGrp="1"/>
          </p:cNvSpPr>
          <p:nvPr>
            <p:ph type="title"/>
          </p:nvPr>
        </p:nvSpPr>
        <p:spPr>
          <a:xfrm>
            <a:off x="216183" y="482082"/>
            <a:ext cx="10745788" cy="1143292"/>
          </a:xfrm>
        </p:spPr>
        <p:txBody>
          <a:bodyPr/>
          <a:lstStyle/>
          <a:p>
            <a:r>
              <a:rPr lang="en-US" dirty="0"/>
              <a:t>Simple VQA System</a:t>
            </a:r>
          </a:p>
        </p:txBody>
      </p:sp>
      <p:sp>
        <p:nvSpPr>
          <p:cNvPr id="4" name="Content Placeholder 3">
            <a:extLst>
              <a:ext uri="{FF2B5EF4-FFF2-40B4-BE49-F238E27FC236}">
                <a16:creationId xmlns:a16="http://schemas.microsoft.com/office/drawing/2014/main" id="{51ACA35B-A34D-7600-99B5-DA745C5C9D2C}"/>
              </a:ext>
            </a:extLst>
          </p:cNvPr>
          <p:cNvSpPr>
            <a:spLocks noGrp="1"/>
          </p:cNvSpPr>
          <p:nvPr>
            <p:ph sz="half" idx="2"/>
          </p:nvPr>
        </p:nvSpPr>
        <p:spPr>
          <a:xfrm>
            <a:off x="431290" y="1301526"/>
            <a:ext cx="5745223" cy="3765089"/>
          </a:xfrm>
        </p:spPr>
        <p:txBody>
          <a:bodyPr>
            <a:normAutofit lnSpcReduction="10000"/>
          </a:bodyPr>
          <a:lstStyle/>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1" lang="en-US" altLang="zh-CN" sz="2400" b="1" dirty="0">
                <a:solidFill>
                  <a:prstClr val="black">
                    <a:lumMod val="95000"/>
                    <a:lumOff val="5000"/>
                  </a:prstClr>
                </a:solidFill>
                <a:ea typeface="微软雅黑" panose="020B0503020204020204" pitchFamily="34" charset="-122"/>
                <a:cs typeface="Arial" panose="020B0604020202020204" pitchFamily="34" charset="0"/>
              </a:rPr>
              <a:t>Image Captioning</a:t>
            </a:r>
          </a:p>
          <a:p>
            <a:pPr marL="180000" marR="0" lvl="0" indent="0" algn="l" defTabSz="914400" rtl="0" eaLnBrk="1" fontAlgn="auto" latinLnBrk="0" hangingPunct="1">
              <a:lnSpc>
                <a:spcPct val="120000"/>
              </a:lnSpc>
              <a:spcBef>
                <a:spcPts val="0"/>
              </a:spcBef>
              <a:spcAft>
                <a:spcPts val="600"/>
              </a:spcAft>
              <a:buClrTx/>
              <a:buSzTx/>
              <a:buNone/>
              <a:tabLst/>
              <a:defRPr/>
            </a:pP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Generate a caption describing the image.</a:t>
            </a:r>
          </a:p>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1" lang="en-US" altLang="zh-CN" sz="2400" b="1" dirty="0">
                <a:solidFill>
                  <a:prstClr val="black">
                    <a:lumMod val="95000"/>
                    <a:lumOff val="5000"/>
                  </a:prstClr>
                </a:solidFill>
                <a:ea typeface="微软雅黑" panose="020B0503020204020204" pitchFamily="34" charset="-122"/>
                <a:cs typeface="Arial" panose="020B0604020202020204" pitchFamily="34" charset="0"/>
              </a:rPr>
              <a:t>Prompt Construction</a:t>
            </a:r>
          </a:p>
          <a:p>
            <a:pPr marL="180000" marR="0" lvl="0" indent="0" algn="l" defTabSz="914400" rtl="0" eaLnBrk="1" fontAlgn="auto" latinLnBrk="0" hangingPunct="1">
              <a:lnSpc>
                <a:spcPct val="120000"/>
              </a:lnSpc>
              <a:spcBef>
                <a:spcPts val="0"/>
              </a:spcBef>
              <a:spcAft>
                <a:spcPts val="600"/>
              </a:spcAft>
              <a:buClrTx/>
              <a:buSzTx/>
              <a:buNone/>
              <a:tabLst/>
              <a:defRPr/>
            </a:pP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Combine the user question and the generated caption into a prompt template.</a:t>
            </a:r>
          </a:p>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1" lang="en-US" altLang="zh-CN" sz="2400" b="1" dirty="0">
                <a:solidFill>
                  <a:prstClr val="black">
                    <a:lumMod val="95000"/>
                    <a:lumOff val="5000"/>
                  </a:prstClr>
                </a:solidFill>
                <a:ea typeface="微软雅黑" panose="020B0503020204020204" pitchFamily="34" charset="-122"/>
                <a:cs typeface="Arial" panose="020B0604020202020204" pitchFamily="34" charset="0"/>
              </a:rPr>
              <a:t>LLM Reasoning</a:t>
            </a:r>
          </a:p>
          <a:p>
            <a:pPr marL="180000" marR="0" lvl="0" indent="0" algn="l" defTabSz="914400" rtl="0" eaLnBrk="1" fontAlgn="auto" latinLnBrk="0" hangingPunct="1">
              <a:lnSpc>
                <a:spcPct val="120000"/>
              </a:lnSpc>
              <a:spcBef>
                <a:spcPts val="0"/>
              </a:spcBef>
              <a:spcAft>
                <a:spcPts val="600"/>
              </a:spcAft>
              <a:buClrTx/>
              <a:buSzTx/>
              <a:buNone/>
              <a:tabLst/>
              <a:defRPr/>
            </a:pP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Send the prompt to an LLM to generate the final answer.</a:t>
            </a:r>
          </a:p>
        </p:txBody>
      </p:sp>
      <p:pic>
        <p:nvPicPr>
          <p:cNvPr id="7" name="Picture 6" descr="A black and white logo&#10;&#10;AI-generated content may be incorrect.">
            <a:extLst>
              <a:ext uri="{FF2B5EF4-FFF2-40B4-BE49-F238E27FC236}">
                <a16:creationId xmlns:a16="http://schemas.microsoft.com/office/drawing/2014/main" id="{5C4A8590-685F-E192-D062-1FAB37A1C6C4}"/>
              </a:ext>
            </a:extLst>
          </p:cNvPr>
          <p:cNvPicPr>
            <a:picLocks noChangeAspect="1"/>
          </p:cNvPicPr>
          <p:nvPr/>
        </p:nvPicPr>
        <p:blipFill>
          <a:blip r:embed="rId4"/>
          <a:stretch>
            <a:fillRect/>
          </a:stretch>
        </p:blipFill>
        <p:spPr>
          <a:xfrm>
            <a:off x="9732046" y="142650"/>
            <a:ext cx="2310861" cy="519944"/>
          </a:xfrm>
          <a:prstGeom prst="rect">
            <a:avLst/>
          </a:prstGeom>
        </p:spPr>
      </p:pic>
    </p:spTree>
    <p:extLst>
      <p:ext uri="{BB962C8B-B14F-4D97-AF65-F5344CB8AC3E}">
        <p14:creationId xmlns:p14="http://schemas.microsoft.com/office/powerpoint/2010/main" val="1375223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E43C3-6D36-BEF1-89B7-DAF2303BC9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944403-8181-B99D-92A0-48D0204435A6}"/>
              </a:ext>
            </a:extLst>
          </p:cNvPr>
          <p:cNvSpPr>
            <a:spLocks noGrp="1"/>
          </p:cNvSpPr>
          <p:nvPr>
            <p:ph type="title"/>
          </p:nvPr>
        </p:nvSpPr>
        <p:spPr>
          <a:xfrm>
            <a:off x="216183" y="482082"/>
            <a:ext cx="10745788" cy="1143292"/>
          </a:xfrm>
        </p:spPr>
        <p:txBody>
          <a:bodyPr/>
          <a:lstStyle/>
          <a:p>
            <a:r>
              <a:rPr lang="en-US" dirty="0"/>
              <a:t>Simple VQA System</a:t>
            </a:r>
          </a:p>
        </p:txBody>
      </p:sp>
      <p:pic>
        <p:nvPicPr>
          <p:cNvPr id="7" name="Picture 6" descr="A black and white logo&#10;&#10;AI-generated content may be incorrect.">
            <a:extLst>
              <a:ext uri="{FF2B5EF4-FFF2-40B4-BE49-F238E27FC236}">
                <a16:creationId xmlns:a16="http://schemas.microsoft.com/office/drawing/2014/main" id="{653B6BC9-E147-CFF0-9159-8788EC13CF7A}"/>
              </a:ext>
            </a:extLst>
          </p:cNvPr>
          <p:cNvPicPr>
            <a:picLocks noChangeAspect="1"/>
          </p:cNvPicPr>
          <p:nvPr/>
        </p:nvPicPr>
        <p:blipFill>
          <a:blip r:embed="rId3"/>
          <a:stretch>
            <a:fillRect/>
          </a:stretch>
        </p:blipFill>
        <p:spPr>
          <a:xfrm>
            <a:off x="9732046" y="142650"/>
            <a:ext cx="2310861" cy="519944"/>
          </a:xfrm>
          <a:prstGeom prst="rect">
            <a:avLst/>
          </a:prstGeom>
        </p:spPr>
      </p:pic>
      <p:pic>
        <p:nvPicPr>
          <p:cNvPr id="1026" name="Picture 2">
            <a:extLst>
              <a:ext uri="{FF2B5EF4-FFF2-40B4-BE49-F238E27FC236}">
                <a16:creationId xmlns:a16="http://schemas.microsoft.com/office/drawing/2014/main" id="{5FB873EB-481E-BC81-2A9A-EF8EFDACB5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79069"/>
            <a:ext cx="8343900" cy="523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667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43548-6055-C86C-2244-15DEB9C8C4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BE308-17E4-99CB-B273-C8A2AFF10C2A}"/>
              </a:ext>
            </a:extLst>
          </p:cNvPr>
          <p:cNvSpPr>
            <a:spLocks noGrp="1"/>
          </p:cNvSpPr>
          <p:nvPr>
            <p:ph type="title"/>
          </p:nvPr>
        </p:nvSpPr>
        <p:spPr>
          <a:xfrm>
            <a:off x="216183" y="482082"/>
            <a:ext cx="10745788" cy="1143292"/>
          </a:xfrm>
        </p:spPr>
        <p:txBody>
          <a:bodyPr/>
          <a:lstStyle/>
          <a:p>
            <a:r>
              <a:rPr lang="en-US" dirty="0"/>
              <a:t>Query-Aware Visual Perception: Q-Former</a:t>
            </a:r>
          </a:p>
        </p:txBody>
      </p:sp>
      <p:sp>
        <p:nvSpPr>
          <p:cNvPr id="4" name="Content Placeholder 3">
            <a:extLst>
              <a:ext uri="{FF2B5EF4-FFF2-40B4-BE49-F238E27FC236}">
                <a16:creationId xmlns:a16="http://schemas.microsoft.com/office/drawing/2014/main" id="{FE277D52-26BA-3013-9D16-543FE3AB8B5D}"/>
              </a:ext>
            </a:extLst>
          </p:cNvPr>
          <p:cNvSpPr>
            <a:spLocks noGrp="1"/>
          </p:cNvSpPr>
          <p:nvPr>
            <p:ph sz="half" idx="2"/>
          </p:nvPr>
        </p:nvSpPr>
        <p:spPr>
          <a:xfrm>
            <a:off x="136015" y="1339626"/>
            <a:ext cx="5745223" cy="3765089"/>
          </a:xfrm>
        </p:spPr>
        <p:txBody>
          <a:bodyPr>
            <a:normAutofit/>
          </a:bodyPr>
          <a:lstStyle/>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User Prompt + Image → Q-Former</a:t>
            </a:r>
          </a:p>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Q-Former extracts relevant visual features based on the user’s question.</a:t>
            </a:r>
          </a:p>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1" lang="en-US" altLang="zh-CN" sz="2400" dirty="0">
                <a:solidFill>
                  <a:prstClr val="black">
                    <a:lumMod val="95000"/>
                    <a:lumOff val="5000"/>
                  </a:prstClr>
                </a:solidFill>
                <a:ea typeface="微软雅黑" panose="020B0503020204020204" pitchFamily="34" charset="-122"/>
                <a:cs typeface="Arial" panose="020B0604020202020204" pitchFamily="34" charset="0"/>
              </a:rPr>
              <a:t>E</a:t>
            </a: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xtracted information is converted into a textual prompt for the LLM.</a:t>
            </a:r>
          </a:p>
        </p:txBody>
      </p:sp>
      <p:pic>
        <p:nvPicPr>
          <p:cNvPr id="7" name="Picture 6" descr="A black and white logo&#10;&#10;AI-generated content may be incorrect.">
            <a:extLst>
              <a:ext uri="{FF2B5EF4-FFF2-40B4-BE49-F238E27FC236}">
                <a16:creationId xmlns:a16="http://schemas.microsoft.com/office/drawing/2014/main" id="{D92A289E-AD31-6EE7-8D66-EA27C77F698E}"/>
              </a:ext>
            </a:extLst>
          </p:cNvPr>
          <p:cNvPicPr>
            <a:picLocks noChangeAspect="1"/>
          </p:cNvPicPr>
          <p:nvPr/>
        </p:nvPicPr>
        <p:blipFill>
          <a:blip r:embed="rId3"/>
          <a:stretch>
            <a:fillRect/>
          </a:stretch>
        </p:blipFill>
        <p:spPr>
          <a:xfrm>
            <a:off x="9732046" y="142650"/>
            <a:ext cx="2310861" cy="519944"/>
          </a:xfrm>
          <a:prstGeom prst="rect">
            <a:avLst/>
          </a:prstGeom>
        </p:spPr>
      </p:pic>
      <p:pic>
        <p:nvPicPr>
          <p:cNvPr id="3074" name="Picture 2">
            <a:extLst>
              <a:ext uri="{FF2B5EF4-FFF2-40B4-BE49-F238E27FC236}">
                <a16:creationId xmlns:a16="http://schemas.microsoft.com/office/drawing/2014/main" id="{4AB38630-BFE3-AD84-B396-46BF5C2A24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0377" y="1339626"/>
            <a:ext cx="6538483" cy="441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906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ABAB3-AD81-1462-2DE6-F37D930852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904778-8CB7-D199-4F22-C7228D894B81}"/>
              </a:ext>
            </a:extLst>
          </p:cNvPr>
          <p:cNvSpPr>
            <a:spLocks noGrp="1"/>
          </p:cNvSpPr>
          <p:nvPr>
            <p:ph type="title"/>
          </p:nvPr>
        </p:nvSpPr>
        <p:spPr>
          <a:xfrm>
            <a:off x="216183" y="482082"/>
            <a:ext cx="10745788" cy="1143292"/>
          </a:xfrm>
        </p:spPr>
        <p:txBody>
          <a:bodyPr/>
          <a:lstStyle/>
          <a:p>
            <a:r>
              <a:rPr lang="en-US" dirty="0"/>
              <a:t>BLIP-2 Architecture</a:t>
            </a:r>
          </a:p>
        </p:txBody>
      </p:sp>
      <p:sp>
        <p:nvSpPr>
          <p:cNvPr id="4" name="Content Placeholder 3">
            <a:extLst>
              <a:ext uri="{FF2B5EF4-FFF2-40B4-BE49-F238E27FC236}">
                <a16:creationId xmlns:a16="http://schemas.microsoft.com/office/drawing/2014/main" id="{5CB33207-B33D-30F3-7EBA-6FD7F17B7AAD}"/>
              </a:ext>
            </a:extLst>
          </p:cNvPr>
          <p:cNvSpPr>
            <a:spLocks noGrp="1"/>
          </p:cNvSpPr>
          <p:nvPr>
            <p:ph sz="half" idx="2"/>
          </p:nvPr>
        </p:nvSpPr>
        <p:spPr>
          <a:xfrm>
            <a:off x="136015" y="1339626"/>
            <a:ext cx="9960485" cy="3765089"/>
          </a:xfrm>
        </p:spPr>
        <p:txBody>
          <a:bodyPr>
            <a:normAutofit/>
          </a:bodyPr>
          <a:lstStyle/>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The image encoder embeds an Image into its most important parts, the text encoder does the same for the user prompt.</a:t>
            </a:r>
          </a:p>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Q-Former combines them to create an input for the LLM.</a:t>
            </a:r>
          </a:p>
        </p:txBody>
      </p:sp>
      <p:pic>
        <p:nvPicPr>
          <p:cNvPr id="7" name="Picture 6" descr="A black and white logo&#10;&#10;AI-generated content may be incorrect.">
            <a:extLst>
              <a:ext uri="{FF2B5EF4-FFF2-40B4-BE49-F238E27FC236}">
                <a16:creationId xmlns:a16="http://schemas.microsoft.com/office/drawing/2014/main" id="{8C9A6228-D337-0D71-06B1-36966AB224CC}"/>
              </a:ext>
            </a:extLst>
          </p:cNvPr>
          <p:cNvPicPr>
            <a:picLocks noChangeAspect="1"/>
          </p:cNvPicPr>
          <p:nvPr/>
        </p:nvPicPr>
        <p:blipFill>
          <a:blip r:embed="rId3"/>
          <a:stretch>
            <a:fillRect/>
          </a:stretch>
        </p:blipFill>
        <p:spPr>
          <a:xfrm>
            <a:off x="9732046" y="142650"/>
            <a:ext cx="2310861" cy="519944"/>
          </a:xfrm>
          <a:prstGeom prst="rect">
            <a:avLst/>
          </a:prstGeom>
        </p:spPr>
      </p:pic>
      <p:pic>
        <p:nvPicPr>
          <p:cNvPr id="4098" name="Picture 2">
            <a:extLst>
              <a:ext uri="{FF2B5EF4-FFF2-40B4-BE49-F238E27FC236}">
                <a16:creationId xmlns:a16="http://schemas.microsoft.com/office/drawing/2014/main" id="{D1ED7B94-B743-6F25-5B36-477A875AC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5" y="3105150"/>
            <a:ext cx="76200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919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6D820-87A3-1CF0-5168-5E4C1C874CB0}"/>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EED7F5B9-1EF7-A34F-32E1-547EE445A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008" y="1612059"/>
            <a:ext cx="6798992" cy="404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A431B66-6D57-6BE5-A65A-EBF9BBD3C05F}"/>
              </a:ext>
            </a:extLst>
          </p:cNvPr>
          <p:cNvSpPr>
            <a:spLocks noGrp="1"/>
          </p:cNvSpPr>
          <p:nvPr>
            <p:ph type="title"/>
          </p:nvPr>
        </p:nvSpPr>
        <p:spPr>
          <a:xfrm>
            <a:off x="216183" y="482082"/>
            <a:ext cx="10745788" cy="1143292"/>
          </a:xfrm>
        </p:spPr>
        <p:txBody>
          <a:bodyPr/>
          <a:lstStyle/>
          <a:p>
            <a:r>
              <a:rPr lang="en-US" dirty="0"/>
              <a:t>Q-Former</a:t>
            </a:r>
          </a:p>
        </p:txBody>
      </p:sp>
      <p:sp>
        <p:nvSpPr>
          <p:cNvPr id="4" name="Content Placeholder 3">
            <a:extLst>
              <a:ext uri="{FF2B5EF4-FFF2-40B4-BE49-F238E27FC236}">
                <a16:creationId xmlns:a16="http://schemas.microsoft.com/office/drawing/2014/main" id="{B508F34F-0EB0-938A-F77A-8D2AC7533B6E}"/>
              </a:ext>
            </a:extLst>
          </p:cNvPr>
          <p:cNvSpPr>
            <a:spLocks noGrp="1"/>
          </p:cNvSpPr>
          <p:nvPr>
            <p:ph sz="half" idx="2"/>
          </p:nvPr>
        </p:nvSpPr>
        <p:spPr>
          <a:xfrm>
            <a:off x="0" y="1187226"/>
            <a:ext cx="9960485" cy="3765089"/>
          </a:xfrm>
        </p:spPr>
        <p:txBody>
          <a:bodyPr>
            <a:normAutofit/>
          </a:bodyPr>
          <a:lstStyle/>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1" lang="en-US" altLang="zh-CN" sz="2400" b="1" dirty="0">
                <a:solidFill>
                  <a:prstClr val="black">
                    <a:lumMod val="95000"/>
                    <a:lumOff val="5000"/>
                  </a:prstClr>
                </a:solidFill>
                <a:ea typeface="微软雅黑" panose="020B0503020204020204" pitchFamily="34" charset="-122"/>
                <a:cs typeface="Arial" panose="020B0604020202020204" pitchFamily="34" charset="0"/>
              </a:rPr>
              <a:t>Learned query tokens </a:t>
            </a: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interact with visual features</a:t>
            </a:r>
          </a:p>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1" lang="en-US" altLang="zh-CN" sz="2400" b="1" dirty="0">
                <a:solidFill>
                  <a:prstClr val="black">
                    <a:lumMod val="95000"/>
                    <a:lumOff val="5000"/>
                  </a:prstClr>
                </a:solidFill>
                <a:ea typeface="微软雅黑" panose="020B0503020204020204" pitchFamily="34" charset="-122"/>
                <a:cs typeface="Arial" panose="020B0604020202020204" pitchFamily="34" charset="0"/>
              </a:rPr>
              <a:t>Self-Attention</a:t>
            </a:r>
          </a:p>
          <a:p>
            <a:pPr marL="216000" indent="0">
              <a:spcBef>
                <a:spcPts val="0"/>
              </a:spcBef>
              <a:spcAft>
                <a:spcPts val="600"/>
              </a:spcAft>
              <a:buNone/>
              <a:defRPr/>
            </a:pP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Interaction among query tokens</a:t>
            </a:r>
          </a:p>
          <a:p>
            <a:pPr marL="216000" indent="0">
              <a:spcBef>
                <a:spcPts val="0"/>
              </a:spcBef>
              <a:spcAft>
                <a:spcPts val="600"/>
              </a:spcAft>
              <a:buNone/>
              <a:defRPr/>
            </a:pP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Builds a compact visual representation</a:t>
            </a:r>
          </a:p>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1" lang="en-US" altLang="zh-CN" sz="2400" b="1" dirty="0">
                <a:solidFill>
                  <a:prstClr val="black">
                    <a:lumMod val="95000"/>
                    <a:lumOff val="5000"/>
                  </a:prstClr>
                </a:solidFill>
                <a:ea typeface="微软雅黑" panose="020B0503020204020204" pitchFamily="34" charset="-122"/>
                <a:cs typeface="Arial" panose="020B0604020202020204" pitchFamily="34" charset="0"/>
              </a:rPr>
              <a:t>Cross-Attention</a:t>
            </a:r>
          </a:p>
          <a:p>
            <a:pPr marL="216000" marR="0" lvl="0" indent="0" algn="l" defTabSz="914400" rtl="0" eaLnBrk="1" fontAlgn="auto" latinLnBrk="0" hangingPunct="1">
              <a:lnSpc>
                <a:spcPct val="120000"/>
              </a:lnSpc>
              <a:spcBef>
                <a:spcPts val="0"/>
              </a:spcBef>
              <a:spcAft>
                <a:spcPts val="600"/>
              </a:spcAft>
              <a:buClrTx/>
              <a:buSzTx/>
              <a:buNone/>
              <a:tabLst/>
              <a:defRPr/>
            </a:pP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Query tokens attend to image features</a:t>
            </a:r>
          </a:p>
          <a:p>
            <a:pPr marL="216000" marR="0" lvl="0" indent="0" algn="l" defTabSz="914400" rtl="0" eaLnBrk="1" fontAlgn="auto" latinLnBrk="0" hangingPunct="1">
              <a:lnSpc>
                <a:spcPct val="120000"/>
              </a:lnSpc>
              <a:spcBef>
                <a:spcPts val="0"/>
              </a:spcBef>
              <a:spcAft>
                <a:spcPts val="600"/>
              </a:spcAft>
              <a:buClrTx/>
              <a:buSzTx/>
              <a:buNone/>
              <a:tabLst/>
              <a:defRPr/>
            </a:pP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Extract task-relevant visual information</a:t>
            </a:r>
          </a:p>
        </p:txBody>
      </p:sp>
      <p:pic>
        <p:nvPicPr>
          <p:cNvPr id="7" name="Picture 6" descr="A black and white logo&#10;&#10;AI-generated content may be incorrect.">
            <a:extLst>
              <a:ext uri="{FF2B5EF4-FFF2-40B4-BE49-F238E27FC236}">
                <a16:creationId xmlns:a16="http://schemas.microsoft.com/office/drawing/2014/main" id="{6CC43BCA-B42A-4A10-BFFC-6140A078D026}"/>
              </a:ext>
            </a:extLst>
          </p:cNvPr>
          <p:cNvPicPr>
            <a:picLocks noChangeAspect="1"/>
          </p:cNvPicPr>
          <p:nvPr/>
        </p:nvPicPr>
        <p:blipFill>
          <a:blip r:embed="rId4"/>
          <a:stretch>
            <a:fillRect/>
          </a:stretch>
        </p:blipFill>
        <p:spPr>
          <a:xfrm>
            <a:off x="9732046" y="142650"/>
            <a:ext cx="2310861" cy="519944"/>
          </a:xfrm>
          <a:prstGeom prst="rect">
            <a:avLst/>
          </a:prstGeom>
        </p:spPr>
      </p:pic>
    </p:spTree>
    <p:extLst>
      <p:ext uri="{BB962C8B-B14F-4D97-AF65-F5344CB8AC3E}">
        <p14:creationId xmlns:p14="http://schemas.microsoft.com/office/powerpoint/2010/main" val="2885626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E4774-9964-C4DF-59BD-A7BDA9C973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C17806-4FF2-2975-0975-CD3B9A707A4F}"/>
              </a:ext>
            </a:extLst>
          </p:cNvPr>
          <p:cNvSpPr>
            <a:spLocks noGrp="1"/>
          </p:cNvSpPr>
          <p:nvPr>
            <p:ph type="title"/>
          </p:nvPr>
        </p:nvSpPr>
        <p:spPr>
          <a:xfrm>
            <a:off x="216183" y="482082"/>
            <a:ext cx="10745788" cy="1143292"/>
          </a:xfrm>
        </p:spPr>
        <p:txBody>
          <a:bodyPr/>
          <a:lstStyle/>
          <a:p>
            <a:r>
              <a:rPr lang="en-US" dirty="0" err="1"/>
              <a:t>InstructBLIP</a:t>
            </a:r>
            <a:r>
              <a:rPr lang="en-US" dirty="0"/>
              <a:t>: </a:t>
            </a:r>
            <a:r>
              <a:rPr lang="en-US" altLang="zh-CN" dirty="0"/>
              <a:t>Instruction-Aware Visual Feature Extraction</a:t>
            </a:r>
            <a:endParaRPr lang="en-US" dirty="0"/>
          </a:p>
        </p:txBody>
      </p:sp>
      <p:pic>
        <p:nvPicPr>
          <p:cNvPr id="7" name="Picture 6" descr="A black and white logo&#10;&#10;AI-generated content may be incorrect.">
            <a:extLst>
              <a:ext uri="{FF2B5EF4-FFF2-40B4-BE49-F238E27FC236}">
                <a16:creationId xmlns:a16="http://schemas.microsoft.com/office/drawing/2014/main" id="{207B8558-5239-A41D-44B7-CCA6FCB01BE7}"/>
              </a:ext>
            </a:extLst>
          </p:cNvPr>
          <p:cNvPicPr>
            <a:picLocks noChangeAspect="1"/>
          </p:cNvPicPr>
          <p:nvPr/>
        </p:nvPicPr>
        <p:blipFill>
          <a:blip r:embed="rId3"/>
          <a:stretch>
            <a:fillRect/>
          </a:stretch>
        </p:blipFill>
        <p:spPr>
          <a:xfrm>
            <a:off x="9732046" y="142650"/>
            <a:ext cx="2310861" cy="519944"/>
          </a:xfrm>
          <a:prstGeom prst="rect">
            <a:avLst/>
          </a:prstGeom>
        </p:spPr>
      </p:pic>
      <p:pic>
        <p:nvPicPr>
          <p:cNvPr id="3" name="图片 2">
            <a:extLst>
              <a:ext uri="{FF2B5EF4-FFF2-40B4-BE49-F238E27FC236}">
                <a16:creationId xmlns:a16="http://schemas.microsoft.com/office/drawing/2014/main" id="{1F8C3AFB-2718-229A-DA4D-8A8F32FA7C4C}"/>
              </a:ext>
            </a:extLst>
          </p:cNvPr>
          <p:cNvPicPr>
            <a:picLocks noChangeAspect="1"/>
          </p:cNvPicPr>
          <p:nvPr/>
        </p:nvPicPr>
        <p:blipFill>
          <a:blip r:embed="rId4"/>
          <a:stretch>
            <a:fillRect/>
          </a:stretch>
        </p:blipFill>
        <p:spPr>
          <a:xfrm>
            <a:off x="0" y="1625374"/>
            <a:ext cx="11736438" cy="4906060"/>
          </a:xfrm>
          <a:prstGeom prst="rect">
            <a:avLst/>
          </a:prstGeom>
        </p:spPr>
      </p:pic>
    </p:spTree>
    <p:extLst>
      <p:ext uri="{BB962C8B-B14F-4D97-AF65-F5344CB8AC3E}">
        <p14:creationId xmlns:p14="http://schemas.microsoft.com/office/powerpoint/2010/main" val="3352284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BBD8A-3CE8-E0F1-29E0-2FB6ED7E3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839AE-E4B9-98F5-6278-A26E60B1861C}"/>
              </a:ext>
            </a:extLst>
          </p:cNvPr>
          <p:cNvSpPr>
            <a:spLocks noGrp="1"/>
          </p:cNvSpPr>
          <p:nvPr>
            <p:ph type="title"/>
          </p:nvPr>
        </p:nvSpPr>
        <p:spPr>
          <a:xfrm>
            <a:off x="141688" y="553737"/>
            <a:ext cx="10745788" cy="1143292"/>
          </a:xfrm>
        </p:spPr>
        <p:txBody>
          <a:bodyPr/>
          <a:lstStyle/>
          <a:p>
            <a:r>
              <a:rPr lang="it-IT" dirty="0"/>
              <a:t>Large Language and Vision Assistant: </a:t>
            </a:r>
            <a:r>
              <a:rPr lang="it-IT" altLang="zh-CN" dirty="0"/>
              <a:t>LLaVA</a:t>
            </a:r>
            <a:endParaRPr lang="it-IT" dirty="0"/>
          </a:p>
        </p:txBody>
      </p:sp>
      <p:sp>
        <p:nvSpPr>
          <p:cNvPr id="4" name="Content Placeholder 3">
            <a:extLst>
              <a:ext uri="{FF2B5EF4-FFF2-40B4-BE49-F238E27FC236}">
                <a16:creationId xmlns:a16="http://schemas.microsoft.com/office/drawing/2014/main" id="{0E7DD34C-A344-D504-99B5-0271E40BC42B}"/>
              </a:ext>
            </a:extLst>
          </p:cNvPr>
          <p:cNvSpPr>
            <a:spLocks noGrp="1"/>
          </p:cNvSpPr>
          <p:nvPr>
            <p:ph sz="half" idx="2"/>
          </p:nvPr>
        </p:nvSpPr>
        <p:spPr>
          <a:xfrm>
            <a:off x="0" y="1296245"/>
            <a:ext cx="12866914" cy="1860773"/>
          </a:xfrm>
        </p:spPr>
        <p:txBody>
          <a:bodyPr>
            <a:noAutofit/>
          </a:bodyPr>
          <a:lstStyle/>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1" lang="en-US" altLang="zh-CN" sz="2400" dirty="0" err="1">
                <a:solidFill>
                  <a:prstClr val="black">
                    <a:lumMod val="95000"/>
                    <a:lumOff val="5000"/>
                  </a:prstClr>
                </a:solidFill>
                <a:ea typeface="微软雅黑" panose="020B0503020204020204" pitchFamily="34" charset="-122"/>
                <a:cs typeface="Arial" panose="020B0604020202020204" pitchFamily="34" charset="0"/>
              </a:rPr>
              <a:t>LLaVA</a:t>
            </a:r>
            <a:r>
              <a:rPr kumimoji="1" lang="en-US" altLang="zh-CN" sz="2400" dirty="0">
                <a:solidFill>
                  <a:prstClr val="black">
                    <a:lumMod val="95000"/>
                    <a:lumOff val="5000"/>
                  </a:prstClr>
                </a:solidFill>
                <a:ea typeface="微软雅黑" panose="020B0503020204020204" pitchFamily="34" charset="-122"/>
                <a:cs typeface="Arial" panose="020B0604020202020204" pitchFamily="34" charset="0"/>
              </a:rPr>
              <a:t> is designed to integrate the capabilities of language understanding and visual perception. </a:t>
            </a:r>
          </a:p>
        </p:txBody>
      </p:sp>
      <p:pic>
        <p:nvPicPr>
          <p:cNvPr id="7" name="Picture 6" descr="A black and white logo&#10;&#10;AI-generated content may be incorrect.">
            <a:extLst>
              <a:ext uri="{FF2B5EF4-FFF2-40B4-BE49-F238E27FC236}">
                <a16:creationId xmlns:a16="http://schemas.microsoft.com/office/drawing/2014/main" id="{6E454550-370D-36FA-9448-8D120BDF6C14}"/>
              </a:ext>
            </a:extLst>
          </p:cNvPr>
          <p:cNvPicPr>
            <a:picLocks noChangeAspect="1"/>
          </p:cNvPicPr>
          <p:nvPr/>
        </p:nvPicPr>
        <p:blipFill>
          <a:blip r:embed="rId3"/>
          <a:stretch>
            <a:fillRect/>
          </a:stretch>
        </p:blipFill>
        <p:spPr>
          <a:xfrm>
            <a:off x="9732046" y="142650"/>
            <a:ext cx="2310861" cy="519944"/>
          </a:xfrm>
          <a:prstGeom prst="rect">
            <a:avLst/>
          </a:prstGeom>
        </p:spPr>
      </p:pic>
      <p:pic>
        <p:nvPicPr>
          <p:cNvPr id="1026" name="Picture 2">
            <a:extLst>
              <a:ext uri="{FF2B5EF4-FFF2-40B4-BE49-F238E27FC236}">
                <a16:creationId xmlns:a16="http://schemas.microsoft.com/office/drawing/2014/main" id="{F7D34452-7F6E-C4A8-6D95-52FA006E39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69" y="1916567"/>
            <a:ext cx="8788117" cy="4941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068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01084-5E56-010B-B4C4-FF74822986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BD4C25-A594-DEB3-D2A8-0840EF90A6C8}"/>
              </a:ext>
            </a:extLst>
          </p:cNvPr>
          <p:cNvSpPr>
            <a:spLocks noGrp="1"/>
          </p:cNvSpPr>
          <p:nvPr>
            <p:ph type="title"/>
          </p:nvPr>
        </p:nvSpPr>
        <p:spPr>
          <a:xfrm>
            <a:off x="141688" y="542851"/>
            <a:ext cx="10745788" cy="1143292"/>
          </a:xfrm>
        </p:spPr>
        <p:txBody>
          <a:bodyPr/>
          <a:lstStyle/>
          <a:p>
            <a:r>
              <a:rPr lang="en-US" altLang="zh-CN" dirty="0"/>
              <a:t>Architecture of </a:t>
            </a:r>
            <a:r>
              <a:rPr lang="it-IT" altLang="zh-CN" dirty="0"/>
              <a:t>LLaVA</a:t>
            </a:r>
            <a:endParaRPr lang="it-IT" dirty="0"/>
          </a:p>
        </p:txBody>
      </p:sp>
      <p:pic>
        <p:nvPicPr>
          <p:cNvPr id="7" name="Picture 6" descr="A black and white logo&#10;&#10;AI-generated content may be incorrect.">
            <a:extLst>
              <a:ext uri="{FF2B5EF4-FFF2-40B4-BE49-F238E27FC236}">
                <a16:creationId xmlns:a16="http://schemas.microsoft.com/office/drawing/2014/main" id="{4269D158-D07E-C97D-9B0B-9E6063B1E06F}"/>
              </a:ext>
            </a:extLst>
          </p:cNvPr>
          <p:cNvPicPr>
            <a:picLocks noChangeAspect="1"/>
          </p:cNvPicPr>
          <p:nvPr/>
        </p:nvPicPr>
        <p:blipFill>
          <a:blip r:embed="rId3"/>
          <a:stretch>
            <a:fillRect/>
          </a:stretch>
        </p:blipFill>
        <p:spPr>
          <a:xfrm>
            <a:off x="9732046" y="142650"/>
            <a:ext cx="2310861" cy="519944"/>
          </a:xfrm>
          <a:prstGeom prst="rect">
            <a:avLst/>
          </a:prstGeom>
        </p:spPr>
      </p:pic>
      <p:pic>
        <p:nvPicPr>
          <p:cNvPr id="14" name="图片 13">
            <a:extLst>
              <a:ext uri="{FF2B5EF4-FFF2-40B4-BE49-F238E27FC236}">
                <a16:creationId xmlns:a16="http://schemas.microsoft.com/office/drawing/2014/main" id="{B94175D4-C30E-42FD-67A6-82CED7163ECE}"/>
              </a:ext>
            </a:extLst>
          </p:cNvPr>
          <p:cNvPicPr>
            <a:picLocks noChangeAspect="1"/>
          </p:cNvPicPr>
          <p:nvPr/>
        </p:nvPicPr>
        <p:blipFill>
          <a:blip r:embed="rId4"/>
          <a:stretch>
            <a:fillRect/>
          </a:stretch>
        </p:blipFill>
        <p:spPr>
          <a:xfrm>
            <a:off x="2004075" y="1374372"/>
            <a:ext cx="5779211" cy="4940777"/>
          </a:xfrm>
          <a:prstGeom prst="rect">
            <a:avLst/>
          </a:prstGeom>
        </p:spPr>
      </p:pic>
    </p:spTree>
    <p:extLst>
      <p:ext uri="{BB962C8B-B14F-4D97-AF65-F5344CB8AC3E}">
        <p14:creationId xmlns:p14="http://schemas.microsoft.com/office/powerpoint/2010/main" val="9474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84066-4F09-5C5B-DFAA-C5DEFACA27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2C2E80-0B07-B6C9-B76A-251F0B7E340C}"/>
              </a:ext>
            </a:extLst>
          </p:cNvPr>
          <p:cNvSpPr>
            <a:spLocks noGrp="1"/>
          </p:cNvSpPr>
          <p:nvPr>
            <p:ph type="title"/>
          </p:nvPr>
        </p:nvSpPr>
        <p:spPr>
          <a:xfrm>
            <a:off x="141688" y="542851"/>
            <a:ext cx="10745788" cy="1143292"/>
          </a:xfrm>
        </p:spPr>
        <p:txBody>
          <a:bodyPr/>
          <a:lstStyle/>
          <a:p>
            <a:r>
              <a:rPr lang="en-US" altLang="zh-CN" dirty="0"/>
              <a:t>Architecture of </a:t>
            </a:r>
            <a:r>
              <a:rPr lang="it-IT" altLang="zh-CN" dirty="0"/>
              <a:t>LLaVA</a:t>
            </a:r>
            <a:endParaRPr lang="it-IT" dirty="0"/>
          </a:p>
        </p:txBody>
      </p:sp>
      <p:pic>
        <p:nvPicPr>
          <p:cNvPr id="7" name="Picture 6" descr="A black and white logo&#10;&#10;AI-generated content may be incorrect.">
            <a:extLst>
              <a:ext uri="{FF2B5EF4-FFF2-40B4-BE49-F238E27FC236}">
                <a16:creationId xmlns:a16="http://schemas.microsoft.com/office/drawing/2014/main" id="{21522512-91D2-F605-12B2-B39C35BB1E03}"/>
              </a:ext>
            </a:extLst>
          </p:cNvPr>
          <p:cNvPicPr>
            <a:picLocks noChangeAspect="1"/>
          </p:cNvPicPr>
          <p:nvPr/>
        </p:nvPicPr>
        <p:blipFill>
          <a:blip r:embed="rId3"/>
          <a:stretch>
            <a:fillRect/>
          </a:stretch>
        </p:blipFill>
        <p:spPr>
          <a:xfrm>
            <a:off x="9732046" y="142650"/>
            <a:ext cx="2310861" cy="519944"/>
          </a:xfrm>
          <a:prstGeom prst="rect">
            <a:avLst/>
          </a:prstGeom>
        </p:spPr>
      </p:pic>
      <p:pic>
        <p:nvPicPr>
          <p:cNvPr id="3" name="图片 2">
            <a:extLst>
              <a:ext uri="{FF2B5EF4-FFF2-40B4-BE49-F238E27FC236}">
                <a16:creationId xmlns:a16="http://schemas.microsoft.com/office/drawing/2014/main" id="{30180232-58D7-AF87-1013-7FEA375303BB}"/>
              </a:ext>
            </a:extLst>
          </p:cNvPr>
          <p:cNvPicPr>
            <a:picLocks noChangeAspect="1"/>
          </p:cNvPicPr>
          <p:nvPr/>
        </p:nvPicPr>
        <p:blipFill>
          <a:blip r:embed="rId4"/>
          <a:stretch>
            <a:fillRect/>
          </a:stretch>
        </p:blipFill>
        <p:spPr>
          <a:xfrm>
            <a:off x="1598258" y="1492480"/>
            <a:ext cx="9289218" cy="2986955"/>
          </a:xfrm>
          <a:prstGeom prst="rect">
            <a:avLst/>
          </a:prstGeom>
        </p:spPr>
      </p:pic>
      <p:sp>
        <p:nvSpPr>
          <p:cNvPr id="9" name="文本框 8">
            <a:extLst>
              <a:ext uri="{FF2B5EF4-FFF2-40B4-BE49-F238E27FC236}">
                <a16:creationId xmlns:a16="http://schemas.microsoft.com/office/drawing/2014/main" id="{B379F73A-9717-C255-D8D3-FB5FF5B5AE45}"/>
              </a:ext>
            </a:extLst>
          </p:cNvPr>
          <p:cNvSpPr txBox="1"/>
          <p:nvPr/>
        </p:nvSpPr>
        <p:spPr>
          <a:xfrm>
            <a:off x="566738" y="2174107"/>
            <a:ext cx="1202872" cy="461665"/>
          </a:xfrm>
          <a:prstGeom prst="rect">
            <a:avLst/>
          </a:prstGeom>
          <a:solidFill>
            <a:schemeClr val="bg1">
              <a:lumMod val="85000"/>
            </a:schemeClr>
          </a:solidFill>
        </p:spPr>
        <p:txBody>
          <a:bodyPr wrap="square">
            <a:spAutoFit/>
          </a:bodyPr>
          <a:lstStyle/>
          <a:p>
            <a:r>
              <a:rPr lang="en-US" altLang="zh-CN" sz="2400" dirty="0"/>
              <a:t>Vicuna</a:t>
            </a:r>
            <a:endParaRPr lang="zh-CN" altLang="en-US" sz="2400" dirty="0"/>
          </a:p>
        </p:txBody>
      </p:sp>
      <p:sp>
        <p:nvSpPr>
          <p:cNvPr id="10" name="文本框 9">
            <a:extLst>
              <a:ext uri="{FF2B5EF4-FFF2-40B4-BE49-F238E27FC236}">
                <a16:creationId xmlns:a16="http://schemas.microsoft.com/office/drawing/2014/main" id="{08639545-235D-3996-CFB7-276228EA5CEF}"/>
              </a:ext>
            </a:extLst>
          </p:cNvPr>
          <p:cNvSpPr txBox="1"/>
          <p:nvPr/>
        </p:nvSpPr>
        <p:spPr>
          <a:xfrm>
            <a:off x="980395" y="3814918"/>
            <a:ext cx="789215" cy="461665"/>
          </a:xfrm>
          <a:prstGeom prst="rect">
            <a:avLst/>
          </a:prstGeom>
          <a:solidFill>
            <a:schemeClr val="bg1">
              <a:lumMod val="85000"/>
            </a:schemeClr>
          </a:solidFill>
        </p:spPr>
        <p:txBody>
          <a:bodyPr wrap="square">
            <a:spAutoFit/>
          </a:bodyPr>
          <a:lstStyle/>
          <a:p>
            <a:r>
              <a:rPr lang="en-US" altLang="zh-CN" sz="2400" dirty="0"/>
              <a:t>Clip</a:t>
            </a:r>
            <a:endParaRPr lang="zh-CN" altLang="en-US" sz="2400" dirty="0"/>
          </a:p>
        </p:txBody>
      </p:sp>
      <p:pic>
        <p:nvPicPr>
          <p:cNvPr id="13" name="图片 12">
            <a:extLst>
              <a:ext uri="{FF2B5EF4-FFF2-40B4-BE49-F238E27FC236}">
                <a16:creationId xmlns:a16="http://schemas.microsoft.com/office/drawing/2014/main" id="{CCE4D764-3AC4-F63E-7F23-B91CA03994DF}"/>
              </a:ext>
            </a:extLst>
          </p:cNvPr>
          <p:cNvPicPr>
            <a:picLocks noChangeAspect="1"/>
          </p:cNvPicPr>
          <p:nvPr/>
        </p:nvPicPr>
        <p:blipFill>
          <a:blip r:embed="rId5"/>
          <a:stretch>
            <a:fillRect/>
          </a:stretch>
        </p:blipFill>
        <p:spPr>
          <a:xfrm>
            <a:off x="2816952" y="5019568"/>
            <a:ext cx="5839640" cy="1295581"/>
          </a:xfrm>
          <a:prstGeom prst="rect">
            <a:avLst/>
          </a:prstGeom>
        </p:spPr>
      </p:pic>
    </p:spTree>
    <p:extLst>
      <p:ext uri="{BB962C8B-B14F-4D97-AF65-F5344CB8AC3E}">
        <p14:creationId xmlns:p14="http://schemas.microsoft.com/office/powerpoint/2010/main" val="373655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5B790-3385-CE61-2F7B-FACD09DCC7A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A8DC794-70AF-C266-2637-199D3A8047ED}"/>
              </a:ext>
            </a:extLst>
          </p:cNvPr>
          <p:cNvSpPr txBox="1"/>
          <p:nvPr/>
        </p:nvSpPr>
        <p:spPr>
          <a:xfrm>
            <a:off x="3582651" y="457831"/>
            <a:ext cx="19341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Agenda</a:t>
            </a:r>
            <a:endParaRPr kumimoji="0" lang="en-GR" sz="4000" b="1" i="0" u="sng"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 name="TextBox 1">
            <a:extLst>
              <a:ext uri="{FF2B5EF4-FFF2-40B4-BE49-F238E27FC236}">
                <a16:creationId xmlns:a16="http://schemas.microsoft.com/office/drawing/2014/main" id="{87A5714B-27C0-0A77-E647-8A9582F3D001}"/>
              </a:ext>
            </a:extLst>
          </p:cNvPr>
          <p:cNvSpPr txBox="1"/>
          <p:nvPr/>
        </p:nvSpPr>
        <p:spPr>
          <a:xfrm>
            <a:off x="1232680" y="1223070"/>
            <a:ext cx="8245318" cy="4980722"/>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Introduction to Vision-Language Models (VLMs)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Core Models</a:t>
            </a:r>
          </a:p>
          <a:p>
            <a:pPr marL="914400" lvl="1" indent="-457200">
              <a:buFont typeface="Arial" panose="020B0604020202020204" pitchFamily="34" charset="0"/>
              <a:buChar char="•"/>
            </a:pPr>
            <a:r>
              <a:rPr kumimoji="0" lang="en-US" sz="280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BLIP-2</a:t>
            </a:r>
          </a:p>
          <a:p>
            <a:pPr marL="914400" lvl="1" indent="-457200">
              <a:buFont typeface="Arial" panose="020B0604020202020204" pitchFamily="34" charset="0"/>
              <a:buChar char="•"/>
            </a:pPr>
            <a:r>
              <a:rPr kumimoji="0" lang="en-US" sz="280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InstructBLIP</a:t>
            </a:r>
            <a:endParaRPr kumimoji="0" lang="en-US" sz="280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914400" lvl="1" indent="-457200">
              <a:buFont typeface="Arial" panose="020B0604020202020204" pitchFamily="34" charset="0"/>
              <a:buChar char="•"/>
            </a:pPr>
            <a:r>
              <a:rPr kumimoji="0" lang="en-US" sz="280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LLaVA</a:t>
            </a:r>
            <a:endParaRPr kumimoji="0" lang="en-US" sz="280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914400" lvl="1" indent="-457200">
              <a:buFont typeface="Arial" panose="020B0604020202020204" pitchFamily="34" charset="0"/>
              <a:buChar char="•"/>
            </a:pPr>
            <a:r>
              <a:rPr kumimoji="0" lang="en-US" sz="280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Qwen2.5-VL</a:t>
            </a:r>
            <a:endParaRPr kumimoji="0" lang="en-US" sz="280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Cross-Attention vs. Unified Token Space</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Multimodal Reasoning</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Wrap-up</a:t>
            </a:r>
          </a:p>
        </p:txBody>
      </p:sp>
      <p:pic>
        <p:nvPicPr>
          <p:cNvPr id="5" name="Picture 4" descr="A black and white logo&#10;&#10;AI-generated content may be incorrect.">
            <a:extLst>
              <a:ext uri="{FF2B5EF4-FFF2-40B4-BE49-F238E27FC236}">
                <a16:creationId xmlns:a16="http://schemas.microsoft.com/office/drawing/2014/main" id="{D1F479D6-7630-BB20-0D27-C22CEB8BF941}"/>
              </a:ext>
            </a:extLst>
          </p:cNvPr>
          <p:cNvPicPr>
            <a:picLocks noChangeAspect="1"/>
          </p:cNvPicPr>
          <p:nvPr/>
        </p:nvPicPr>
        <p:blipFill>
          <a:blip r:embed="rId3"/>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2094206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31313-4D69-A06D-1C22-558CA97063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FA388-923E-1BA6-76BC-CD6D1A018B02}"/>
              </a:ext>
            </a:extLst>
          </p:cNvPr>
          <p:cNvSpPr>
            <a:spLocks noGrp="1"/>
          </p:cNvSpPr>
          <p:nvPr>
            <p:ph type="title"/>
          </p:nvPr>
        </p:nvSpPr>
        <p:spPr>
          <a:xfrm>
            <a:off x="0" y="709342"/>
            <a:ext cx="10745788" cy="1143292"/>
          </a:xfrm>
        </p:spPr>
        <p:txBody>
          <a:bodyPr/>
          <a:lstStyle/>
          <a:p>
            <a:r>
              <a:rPr lang="en-US" altLang="zh-CN" dirty="0"/>
              <a:t>Training - Image to Conversation Tokens</a:t>
            </a:r>
            <a:endParaRPr lang="it-IT" dirty="0"/>
          </a:p>
        </p:txBody>
      </p:sp>
      <p:pic>
        <p:nvPicPr>
          <p:cNvPr id="7" name="Picture 6" descr="A black and white logo&#10;&#10;AI-generated content may be incorrect.">
            <a:extLst>
              <a:ext uri="{FF2B5EF4-FFF2-40B4-BE49-F238E27FC236}">
                <a16:creationId xmlns:a16="http://schemas.microsoft.com/office/drawing/2014/main" id="{47F2B489-7CEE-022E-0994-B402893B9BF7}"/>
              </a:ext>
            </a:extLst>
          </p:cNvPr>
          <p:cNvPicPr>
            <a:picLocks noChangeAspect="1"/>
          </p:cNvPicPr>
          <p:nvPr/>
        </p:nvPicPr>
        <p:blipFill>
          <a:blip r:embed="rId3"/>
          <a:stretch>
            <a:fillRect/>
          </a:stretch>
        </p:blipFill>
        <p:spPr>
          <a:xfrm>
            <a:off x="9732046" y="142650"/>
            <a:ext cx="2310861" cy="519944"/>
          </a:xfrm>
          <a:prstGeom prst="rect">
            <a:avLst/>
          </a:prstGeom>
        </p:spPr>
      </p:pic>
      <p:sp>
        <p:nvSpPr>
          <p:cNvPr id="6" name="Content Placeholder 3">
            <a:extLst>
              <a:ext uri="{FF2B5EF4-FFF2-40B4-BE49-F238E27FC236}">
                <a16:creationId xmlns:a16="http://schemas.microsoft.com/office/drawing/2014/main" id="{BFF2F164-323D-5DEF-66A3-807ADFA7B554}"/>
              </a:ext>
            </a:extLst>
          </p:cNvPr>
          <p:cNvSpPr>
            <a:spLocks noGrp="1"/>
          </p:cNvSpPr>
          <p:nvPr>
            <p:ph sz="half" idx="2"/>
          </p:nvPr>
        </p:nvSpPr>
        <p:spPr>
          <a:xfrm>
            <a:off x="0" y="3185156"/>
            <a:ext cx="12866914" cy="1860773"/>
          </a:xfrm>
        </p:spPr>
        <p:txBody>
          <a:bodyPr>
            <a:noAutofit/>
          </a:bodyPr>
          <a:lstStyle/>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1" lang="en-US" altLang="zh-CN" sz="2400" dirty="0">
                <a:solidFill>
                  <a:prstClr val="black">
                    <a:lumMod val="95000"/>
                    <a:lumOff val="5000"/>
                  </a:prstClr>
                </a:solidFill>
                <a:ea typeface="微软雅黑" panose="020B0503020204020204" pitchFamily="34" charset="-122"/>
                <a:cs typeface="Arial" panose="020B0604020202020204" pitchFamily="34" charset="0"/>
              </a:rPr>
              <a:t>Each Input Image is converted into multi-turn conversation data with question-answer pairings</a:t>
            </a:r>
          </a:p>
        </p:txBody>
      </p:sp>
      <p:sp>
        <p:nvSpPr>
          <p:cNvPr id="11" name="Content Placeholder 3">
            <a:extLst>
              <a:ext uri="{FF2B5EF4-FFF2-40B4-BE49-F238E27FC236}">
                <a16:creationId xmlns:a16="http://schemas.microsoft.com/office/drawing/2014/main" id="{1AE8C12C-ED4D-004E-E9C6-87977BAC422B}"/>
              </a:ext>
            </a:extLst>
          </p:cNvPr>
          <p:cNvSpPr txBox="1">
            <a:spLocks/>
          </p:cNvSpPr>
          <p:nvPr/>
        </p:nvSpPr>
        <p:spPr>
          <a:xfrm>
            <a:off x="0" y="5268791"/>
            <a:ext cx="12866914" cy="186077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Aptos" panose="020B0004020202020204" pitchFamily="34" charset="0"/>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Aptos" panose="020B0004020202020204" pitchFamily="34" charset="0"/>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ptos" panose="020B0004020202020204" pitchFamily="34" charset="0"/>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spcAft>
                <a:spcPts val="600"/>
              </a:spcAft>
              <a:defRPr/>
            </a:pPr>
            <a:r>
              <a:rPr kumimoji="1" lang="en-US" altLang="zh-CN" sz="2400" dirty="0">
                <a:solidFill>
                  <a:prstClr val="black">
                    <a:lumMod val="95000"/>
                    <a:lumOff val="5000"/>
                  </a:prstClr>
                </a:solidFill>
                <a:ea typeface="微软雅黑" panose="020B0503020204020204" pitchFamily="34" charset="-122"/>
                <a:cs typeface="Arial" panose="020B0604020202020204" pitchFamily="34" charset="0"/>
              </a:rPr>
              <a:t>Perform </a:t>
            </a:r>
            <a:r>
              <a:rPr kumimoji="1" lang="en-US" altLang="zh-CN" sz="2400" b="1" dirty="0">
                <a:solidFill>
                  <a:prstClr val="black">
                    <a:lumMod val="95000"/>
                    <a:lumOff val="5000"/>
                  </a:prstClr>
                </a:solidFill>
                <a:ea typeface="微软雅黑" panose="020B0503020204020204" pitchFamily="34" charset="-122"/>
                <a:cs typeface="Arial" panose="020B0604020202020204" pitchFamily="34" charset="0"/>
              </a:rPr>
              <a:t>instruction-tuning</a:t>
            </a:r>
            <a:r>
              <a:rPr kumimoji="1" lang="en-US" altLang="zh-CN" sz="2400" dirty="0">
                <a:solidFill>
                  <a:prstClr val="black">
                    <a:lumMod val="95000"/>
                    <a:lumOff val="5000"/>
                  </a:prstClr>
                </a:solidFill>
                <a:ea typeface="微软雅黑" panose="020B0503020204020204" pitchFamily="34" charset="-122"/>
                <a:cs typeface="Arial" panose="020B0604020202020204" pitchFamily="34" charset="0"/>
              </a:rPr>
              <a:t> for sequence of length L, computing probability of target answer Xa</a:t>
            </a:r>
          </a:p>
        </p:txBody>
      </p:sp>
      <p:pic>
        <p:nvPicPr>
          <p:cNvPr id="12" name="图片 11">
            <a:extLst>
              <a:ext uri="{FF2B5EF4-FFF2-40B4-BE49-F238E27FC236}">
                <a16:creationId xmlns:a16="http://schemas.microsoft.com/office/drawing/2014/main" id="{36ECB45C-39E0-EFE3-69A7-3C18F729263D}"/>
              </a:ext>
            </a:extLst>
          </p:cNvPr>
          <p:cNvPicPr>
            <a:picLocks noChangeAspect="1"/>
          </p:cNvPicPr>
          <p:nvPr/>
        </p:nvPicPr>
        <p:blipFill>
          <a:blip r:embed="rId4"/>
          <a:stretch>
            <a:fillRect/>
          </a:stretch>
        </p:blipFill>
        <p:spPr>
          <a:xfrm>
            <a:off x="412295" y="3890653"/>
            <a:ext cx="3482007" cy="417434"/>
          </a:xfrm>
          <a:prstGeom prst="rect">
            <a:avLst/>
          </a:prstGeom>
        </p:spPr>
      </p:pic>
      <p:pic>
        <p:nvPicPr>
          <p:cNvPr id="14" name="图片 13">
            <a:extLst>
              <a:ext uri="{FF2B5EF4-FFF2-40B4-BE49-F238E27FC236}">
                <a16:creationId xmlns:a16="http://schemas.microsoft.com/office/drawing/2014/main" id="{32D67F03-787F-BF47-B0FA-5A368B1A0173}"/>
              </a:ext>
            </a:extLst>
          </p:cNvPr>
          <p:cNvPicPr>
            <a:picLocks noChangeAspect="1"/>
          </p:cNvPicPr>
          <p:nvPr/>
        </p:nvPicPr>
        <p:blipFill>
          <a:blip r:embed="rId5"/>
          <a:stretch>
            <a:fillRect/>
          </a:stretch>
        </p:blipFill>
        <p:spPr>
          <a:xfrm>
            <a:off x="412295" y="5751426"/>
            <a:ext cx="6999752" cy="841952"/>
          </a:xfrm>
          <a:prstGeom prst="rect">
            <a:avLst/>
          </a:prstGeom>
        </p:spPr>
      </p:pic>
      <p:pic>
        <p:nvPicPr>
          <p:cNvPr id="15" name="图片 14">
            <a:extLst>
              <a:ext uri="{FF2B5EF4-FFF2-40B4-BE49-F238E27FC236}">
                <a16:creationId xmlns:a16="http://schemas.microsoft.com/office/drawing/2014/main" id="{83BE6EDE-25A2-2C3F-F39C-E4929360E3D7}"/>
              </a:ext>
            </a:extLst>
          </p:cNvPr>
          <p:cNvPicPr>
            <a:picLocks noChangeAspect="1"/>
          </p:cNvPicPr>
          <p:nvPr/>
        </p:nvPicPr>
        <p:blipFill>
          <a:blip r:embed="rId6"/>
          <a:stretch>
            <a:fillRect/>
          </a:stretch>
        </p:blipFill>
        <p:spPr>
          <a:xfrm>
            <a:off x="113016" y="1525521"/>
            <a:ext cx="11086001" cy="1518755"/>
          </a:xfrm>
          <a:prstGeom prst="rect">
            <a:avLst/>
          </a:prstGeom>
        </p:spPr>
      </p:pic>
      <p:pic>
        <p:nvPicPr>
          <p:cNvPr id="16" name="图片 15">
            <a:extLst>
              <a:ext uri="{FF2B5EF4-FFF2-40B4-BE49-F238E27FC236}">
                <a16:creationId xmlns:a16="http://schemas.microsoft.com/office/drawing/2014/main" id="{E87C2281-DF8C-2EB4-9357-42DB8EFCE364}"/>
              </a:ext>
            </a:extLst>
          </p:cNvPr>
          <p:cNvPicPr>
            <a:picLocks noChangeAspect="1"/>
          </p:cNvPicPr>
          <p:nvPr/>
        </p:nvPicPr>
        <p:blipFill>
          <a:blip r:embed="rId7"/>
          <a:stretch>
            <a:fillRect/>
          </a:stretch>
        </p:blipFill>
        <p:spPr>
          <a:xfrm>
            <a:off x="412295" y="4486528"/>
            <a:ext cx="8579107" cy="782263"/>
          </a:xfrm>
          <a:prstGeom prst="rect">
            <a:avLst/>
          </a:prstGeom>
        </p:spPr>
      </p:pic>
    </p:spTree>
    <p:extLst>
      <p:ext uri="{BB962C8B-B14F-4D97-AF65-F5344CB8AC3E}">
        <p14:creationId xmlns:p14="http://schemas.microsoft.com/office/powerpoint/2010/main" val="2486539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02743-6013-9535-459F-B36236A45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1CA309-B1B1-2457-D533-EA99D469FBED}"/>
              </a:ext>
            </a:extLst>
          </p:cNvPr>
          <p:cNvSpPr>
            <a:spLocks noGrp="1"/>
          </p:cNvSpPr>
          <p:nvPr>
            <p:ph type="title"/>
          </p:nvPr>
        </p:nvSpPr>
        <p:spPr>
          <a:xfrm>
            <a:off x="0" y="709342"/>
            <a:ext cx="10745788" cy="1143292"/>
          </a:xfrm>
        </p:spPr>
        <p:txBody>
          <a:bodyPr/>
          <a:lstStyle/>
          <a:p>
            <a:r>
              <a:rPr lang="en-US" altLang="zh-CN" dirty="0"/>
              <a:t>Stage 1: Pre-training for Feature Alignment</a:t>
            </a:r>
          </a:p>
        </p:txBody>
      </p:sp>
      <p:pic>
        <p:nvPicPr>
          <p:cNvPr id="7" name="Picture 6" descr="A black and white logo&#10;&#10;AI-generated content may be incorrect.">
            <a:extLst>
              <a:ext uri="{FF2B5EF4-FFF2-40B4-BE49-F238E27FC236}">
                <a16:creationId xmlns:a16="http://schemas.microsoft.com/office/drawing/2014/main" id="{1EEA917D-FDEE-66F9-B673-22832977D9C6}"/>
              </a:ext>
            </a:extLst>
          </p:cNvPr>
          <p:cNvPicPr>
            <a:picLocks noChangeAspect="1"/>
          </p:cNvPicPr>
          <p:nvPr/>
        </p:nvPicPr>
        <p:blipFill>
          <a:blip r:embed="rId3"/>
          <a:stretch>
            <a:fillRect/>
          </a:stretch>
        </p:blipFill>
        <p:spPr>
          <a:xfrm>
            <a:off x="9732046" y="142650"/>
            <a:ext cx="2310861" cy="519944"/>
          </a:xfrm>
          <a:prstGeom prst="rect">
            <a:avLst/>
          </a:prstGeom>
        </p:spPr>
      </p:pic>
      <p:sp>
        <p:nvSpPr>
          <p:cNvPr id="6" name="Content Placeholder 3">
            <a:extLst>
              <a:ext uri="{FF2B5EF4-FFF2-40B4-BE49-F238E27FC236}">
                <a16:creationId xmlns:a16="http://schemas.microsoft.com/office/drawing/2014/main" id="{6DC6AC2E-018B-80DF-B1E0-4C8A228A0C1E}"/>
              </a:ext>
            </a:extLst>
          </p:cNvPr>
          <p:cNvSpPr>
            <a:spLocks noGrp="1"/>
          </p:cNvSpPr>
          <p:nvPr>
            <p:ph sz="half" idx="2"/>
          </p:nvPr>
        </p:nvSpPr>
        <p:spPr>
          <a:xfrm>
            <a:off x="0" y="1899382"/>
            <a:ext cx="10960608" cy="3330986"/>
          </a:xfrm>
        </p:spPr>
        <p:txBody>
          <a:bodyPr>
            <a:noAutofit/>
          </a:bodyPr>
          <a:lstStyle/>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1" lang="en-US" altLang="zh-CN" sz="2400" dirty="0">
                <a:solidFill>
                  <a:prstClr val="black">
                    <a:lumMod val="95000"/>
                    <a:lumOff val="5000"/>
                  </a:prstClr>
                </a:solidFill>
                <a:ea typeface="微软雅黑" panose="020B0503020204020204" pitchFamily="34" charset="-122"/>
                <a:cs typeface="Arial" panose="020B0604020202020204" pitchFamily="34" charset="0"/>
              </a:rPr>
              <a:t>Dataset: </a:t>
            </a:r>
            <a:r>
              <a:rPr kumimoji="1" lang="en-US" altLang="zh-CN" sz="2400" dirty="0" err="1">
                <a:solidFill>
                  <a:prstClr val="black">
                    <a:lumMod val="95000"/>
                    <a:lumOff val="5000"/>
                  </a:prstClr>
                </a:solidFill>
                <a:ea typeface="微软雅黑" panose="020B0503020204020204" pitchFamily="34" charset="-122"/>
                <a:cs typeface="Arial" panose="020B0604020202020204" pitchFamily="34" charset="0"/>
              </a:rPr>
              <a:t>CC3M</a:t>
            </a:r>
            <a:endParaRPr kumimoji="1" lang="en-US" altLang="zh-CN" sz="2400" dirty="0">
              <a:solidFill>
                <a:prstClr val="black">
                  <a:lumMod val="95000"/>
                  <a:lumOff val="5000"/>
                </a:prstClr>
              </a:solidFill>
              <a:ea typeface="微软雅黑" panose="020B0503020204020204" pitchFamily="34" charset="-122"/>
              <a:cs typeface="Arial" panose="020B0604020202020204" pitchFamily="34" charset="0"/>
            </a:endParaRPr>
          </a:p>
          <a:p>
            <a:pPr marL="285750" lvl="0" indent="-285750">
              <a:spcBef>
                <a:spcPts val="0"/>
              </a:spcBef>
              <a:spcAft>
                <a:spcPts val="600"/>
              </a:spcAft>
              <a:defRPr/>
            </a:pPr>
            <a:r>
              <a:rPr lang="en-US" altLang="zh-CN" sz="2400" dirty="0"/>
              <a:t>Images distilled for coverage: 3.3 million to </a:t>
            </a:r>
            <a:r>
              <a:rPr lang="en-US" altLang="zh-CN" sz="2400" dirty="0" err="1"/>
              <a:t>595K</a:t>
            </a:r>
            <a:r>
              <a:rPr lang="en-US" altLang="zh-CN" sz="2400" dirty="0"/>
              <a:t> image-text pairs</a:t>
            </a:r>
          </a:p>
          <a:p>
            <a:pPr marL="285750" lvl="0" indent="-285750">
              <a:spcBef>
                <a:spcPts val="0"/>
              </a:spcBef>
              <a:spcAft>
                <a:spcPts val="600"/>
              </a:spcAft>
              <a:defRPr/>
            </a:pPr>
            <a:r>
              <a:rPr lang="en-US" altLang="zh-CN" sz="2400" dirty="0"/>
              <a:t>Goal: Teach the MLP projector to translate visual features into a format the language model can understand.</a:t>
            </a:r>
          </a:p>
          <a:p>
            <a:pPr marL="285750" lvl="0" indent="-285750">
              <a:spcBef>
                <a:spcPts val="0"/>
              </a:spcBef>
              <a:spcAft>
                <a:spcPts val="600"/>
              </a:spcAft>
              <a:defRPr/>
            </a:pPr>
            <a:r>
              <a:rPr lang="en-US" altLang="zh-CN" sz="2400" dirty="0"/>
              <a:t>What’s Trained: Only the </a:t>
            </a:r>
            <a:r>
              <a:rPr lang="en-US" altLang="zh-CN" sz="2400" b="1" dirty="0"/>
              <a:t>MLP projector</a:t>
            </a:r>
            <a:r>
              <a:rPr lang="en-US" altLang="zh-CN" sz="2400" dirty="0"/>
              <a:t> is trained. Both the </a:t>
            </a:r>
            <a:r>
              <a:rPr lang="en-US" altLang="zh-CN" sz="2400" b="1" dirty="0"/>
              <a:t>CLIP vision encoder</a:t>
            </a:r>
            <a:r>
              <a:rPr lang="en-US" altLang="zh-CN" sz="2400" dirty="0"/>
              <a:t> and the </a:t>
            </a:r>
            <a:r>
              <a:rPr lang="en-US" altLang="zh-CN" sz="2400" b="1" dirty="0"/>
              <a:t>Vicuna LLM</a:t>
            </a:r>
            <a:r>
              <a:rPr lang="en-US" altLang="zh-CN" sz="2400" dirty="0"/>
              <a:t> remain completely </a:t>
            </a:r>
            <a:r>
              <a:rPr lang="en-US" altLang="zh-CN" sz="2400" b="1" dirty="0"/>
              <a:t>frozen</a:t>
            </a:r>
            <a:r>
              <a:rPr lang="en-US" altLang="zh-CN" sz="2400" dirty="0"/>
              <a:t>.</a:t>
            </a:r>
          </a:p>
          <a:p>
            <a:pPr marL="285750" lvl="0" indent="-285750">
              <a:spcBef>
                <a:spcPts val="0"/>
              </a:spcBef>
              <a:spcAft>
                <a:spcPts val="600"/>
              </a:spcAft>
              <a:defRPr/>
            </a:pPr>
            <a:r>
              <a:rPr lang="en-US" altLang="zh-CN" sz="2400" b="1" dirty="0"/>
              <a:t>The Task:</a:t>
            </a:r>
            <a:r>
              <a:rPr lang="en-US" altLang="zh-CN" sz="2400" dirty="0"/>
              <a:t> Standard </a:t>
            </a:r>
            <a:r>
              <a:rPr lang="en-US" altLang="zh-CN" sz="2400" b="1" dirty="0"/>
              <a:t>auto-regressive language modeling</a:t>
            </a:r>
            <a:r>
              <a:rPr lang="en-US" altLang="zh-CN" sz="2400" dirty="0"/>
              <a:t>. </a:t>
            </a:r>
            <a:endParaRPr kumimoji="1" lang="en-US" altLang="zh-CN" sz="2400" dirty="0">
              <a:solidFill>
                <a:prstClr val="black">
                  <a:lumMod val="95000"/>
                  <a:lumOff val="5000"/>
                </a:prstClr>
              </a:solidFil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519712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59C51-5806-F11A-F9DF-CD00166D09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5FA8E6-9D7F-5A5D-6BF8-5F53959462AA}"/>
              </a:ext>
            </a:extLst>
          </p:cNvPr>
          <p:cNvSpPr>
            <a:spLocks noGrp="1"/>
          </p:cNvSpPr>
          <p:nvPr>
            <p:ph type="title"/>
          </p:nvPr>
        </p:nvSpPr>
        <p:spPr>
          <a:xfrm>
            <a:off x="0" y="709342"/>
            <a:ext cx="10745788" cy="1143292"/>
          </a:xfrm>
        </p:spPr>
        <p:txBody>
          <a:bodyPr/>
          <a:lstStyle/>
          <a:p>
            <a:r>
              <a:rPr lang="en-US" altLang="zh-CN" dirty="0"/>
              <a:t>Stage 2: End-to-End Instruction Fine-tuning</a:t>
            </a:r>
          </a:p>
        </p:txBody>
      </p:sp>
      <p:pic>
        <p:nvPicPr>
          <p:cNvPr id="7" name="Picture 6" descr="A black and white logo&#10;&#10;AI-generated content may be incorrect.">
            <a:extLst>
              <a:ext uri="{FF2B5EF4-FFF2-40B4-BE49-F238E27FC236}">
                <a16:creationId xmlns:a16="http://schemas.microsoft.com/office/drawing/2014/main" id="{0F07C6A2-2E12-B009-077D-D8841E50131F}"/>
              </a:ext>
            </a:extLst>
          </p:cNvPr>
          <p:cNvPicPr>
            <a:picLocks noChangeAspect="1"/>
          </p:cNvPicPr>
          <p:nvPr/>
        </p:nvPicPr>
        <p:blipFill>
          <a:blip r:embed="rId3"/>
          <a:stretch>
            <a:fillRect/>
          </a:stretch>
        </p:blipFill>
        <p:spPr>
          <a:xfrm>
            <a:off x="9732046" y="142650"/>
            <a:ext cx="2310861" cy="519944"/>
          </a:xfrm>
          <a:prstGeom prst="rect">
            <a:avLst/>
          </a:prstGeom>
        </p:spPr>
      </p:pic>
      <p:sp>
        <p:nvSpPr>
          <p:cNvPr id="6" name="Content Placeholder 3">
            <a:extLst>
              <a:ext uri="{FF2B5EF4-FFF2-40B4-BE49-F238E27FC236}">
                <a16:creationId xmlns:a16="http://schemas.microsoft.com/office/drawing/2014/main" id="{1D710D41-1683-A9C0-CFAB-991229664A76}"/>
              </a:ext>
            </a:extLst>
          </p:cNvPr>
          <p:cNvSpPr>
            <a:spLocks noGrp="1"/>
          </p:cNvSpPr>
          <p:nvPr>
            <p:ph sz="half" idx="2"/>
          </p:nvPr>
        </p:nvSpPr>
        <p:spPr>
          <a:xfrm>
            <a:off x="268224" y="1521430"/>
            <a:ext cx="10960608" cy="3330986"/>
          </a:xfrm>
        </p:spPr>
        <p:txBody>
          <a:bodyPr>
            <a:noAutofit/>
          </a:bodyPr>
          <a:lstStyle/>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1" lang="en-US" altLang="zh-CN" sz="2400" dirty="0">
                <a:solidFill>
                  <a:prstClr val="black">
                    <a:lumMod val="95000"/>
                    <a:lumOff val="5000"/>
                  </a:prstClr>
                </a:solidFill>
                <a:ea typeface="微软雅黑" panose="020B0503020204020204" pitchFamily="34" charset="-122"/>
                <a:cs typeface="Arial" panose="020B0604020202020204" pitchFamily="34" charset="0"/>
              </a:rPr>
              <a:t>Dataset: </a:t>
            </a:r>
            <a:r>
              <a:rPr kumimoji="1" lang="en-US" altLang="zh-CN" sz="2400" dirty="0" err="1">
                <a:solidFill>
                  <a:prstClr val="black">
                    <a:lumMod val="95000"/>
                    <a:lumOff val="5000"/>
                  </a:prstClr>
                </a:solidFill>
                <a:ea typeface="微软雅黑" panose="020B0503020204020204" pitchFamily="34" charset="-122"/>
                <a:cs typeface="Arial" panose="020B0604020202020204" pitchFamily="34" charset="0"/>
              </a:rPr>
              <a:t>LLaVA</a:t>
            </a:r>
            <a:r>
              <a:rPr kumimoji="1" lang="en-US" altLang="zh-CN" sz="2400" dirty="0">
                <a:solidFill>
                  <a:prstClr val="black">
                    <a:lumMod val="95000"/>
                    <a:lumOff val="5000"/>
                  </a:prstClr>
                </a:solidFill>
                <a:ea typeface="微软雅黑" panose="020B0503020204020204" pitchFamily="34" charset="-122"/>
                <a:cs typeface="Arial" panose="020B0604020202020204" pitchFamily="34" charset="0"/>
              </a:rPr>
              <a:t>-Instruct-</a:t>
            </a:r>
            <a:r>
              <a:rPr kumimoji="1" lang="en-US" altLang="zh-CN" sz="2400" dirty="0" err="1">
                <a:solidFill>
                  <a:prstClr val="black">
                    <a:lumMod val="95000"/>
                    <a:lumOff val="5000"/>
                  </a:prstClr>
                </a:solidFill>
                <a:ea typeface="微软雅黑" panose="020B0503020204020204" pitchFamily="34" charset="-122"/>
                <a:cs typeface="Arial" panose="020B0604020202020204" pitchFamily="34" charset="0"/>
              </a:rPr>
              <a:t>158K</a:t>
            </a:r>
            <a:endParaRPr kumimoji="1" lang="en-US" altLang="zh-CN" sz="2400" dirty="0">
              <a:solidFill>
                <a:prstClr val="black">
                  <a:lumMod val="95000"/>
                  <a:lumOff val="5000"/>
                </a:prstClr>
              </a:solidFill>
              <a:ea typeface="微软雅黑" panose="020B0503020204020204" pitchFamily="34" charset="-122"/>
              <a:cs typeface="Arial" panose="020B0604020202020204" pitchFamily="34" charset="0"/>
            </a:endParaRPr>
          </a:p>
          <a:p>
            <a:pPr marL="285750" lvl="0" indent="-285750">
              <a:spcBef>
                <a:spcPts val="0"/>
              </a:spcBef>
              <a:spcAft>
                <a:spcPts val="600"/>
              </a:spcAft>
              <a:defRPr/>
            </a:pPr>
            <a:r>
              <a:rPr lang="en-US" altLang="zh-CN" sz="2400" dirty="0"/>
              <a:t>What’s Trained: Both the </a:t>
            </a:r>
            <a:r>
              <a:rPr lang="en-US" altLang="zh-CN" sz="2400" b="1" dirty="0"/>
              <a:t>MLP projector</a:t>
            </a:r>
            <a:r>
              <a:rPr lang="en-US" altLang="zh-CN" sz="2400" dirty="0"/>
              <a:t> and the </a:t>
            </a:r>
            <a:r>
              <a:rPr lang="en-US" altLang="zh-CN" sz="2400" b="1" dirty="0"/>
              <a:t>Vicuna LLM</a:t>
            </a:r>
            <a:r>
              <a:rPr lang="en-US" altLang="zh-CN" sz="2400" dirty="0"/>
              <a:t> are now </a:t>
            </a:r>
            <a:r>
              <a:rPr lang="en-US" altLang="zh-CN" sz="2400" b="1" dirty="0"/>
              <a:t>unfrozen and fine-tuned jointly</a:t>
            </a:r>
            <a:r>
              <a:rPr lang="en-US" altLang="zh-CN" sz="2400" dirty="0"/>
              <a:t>. The </a:t>
            </a:r>
            <a:r>
              <a:rPr lang="en-US" altLang="zh-CN" sz="2400" b="1" dirty="0"/>
              <a:t>CLIP vision encoder</a:t>
            </a:r>
            <a:r>
              <a:rPr lang="en-US" altLang="zh-CN" sz="2400" dirty="0"/>
              <a:t> remains frozen to preserve its pre-trained visual understanding.</a:t>
            </a:r>
          </a:p>
          <a:p>
            <a:pPr marL="285750" lvl="0" indent="-285750">
              <a:spcBef>
                <a:spcPts val="0"/>
              </a:spcBef>
              <a:spcAft>
                <a:spcPts val="600"/>
              </a:spcAft>
              <a:defRPr/>
            </a:pPr>
            <a:r>
              <a:rPr lang="en-US" altLang="zh-CN" sz="2400" b="1" dirty="0"/>
              <a:t>The Task:</a:t>
            </a:r>
            <a:r>
              <a:rPr lang="en-US" altLang="zh-CN" sz="2400" dirty="0"/>
              <a:t> Instruction-following fine-tuning using diverse multimodal prompts. The model learns to:</a:t>
            </a:r>
          </a:p>
          <a:p>
            <a:pPr marL="514350" lvl="1" indent="-285750">
              <a:spcBef>
                <a:spcPts val="0"/>
              </a:spcBef>
              <a:spcAft>
                <a:spcPts val="600"/>
              </a:spcAft>
              <a:defRPr/>
            </a:pPr>
            <a:r>
              <a:rPr lang="en-US" altLang="zh-CN" sz="2400" dirty="0"/>
              <a:t>Understand and respond to image-based questions</a:t>
            </a:r>
          </a:p>
          <a:p>
            <a:pPr marL="514350" lvl="1" indent="-285750">
              <a:spcBef>
                <a:spcPts val="0"/>
              </a:spcBef>
              <a:spcAft>
                <a:spcPts val="600"/>
              </a:spcAft>
              <a:defRPr/>
            </a:pPr>
            <a:r>
              <a:rPr lang="en-US" altLang="zh-CN" sz="2400" dirty="0"/>
              <a:t>Generate detailed scene descriptions</a:t>
            </a:r>
          </a:p>
          <a:p>
            <a:pPr marL="514350" lvl="1" indent="-285750">
              <a:spcBef>
                <a:spcPts val="0"/>
              </a:spcBef>
              <a:spcAft>
                <a:spcPts val="600"/>
              </a:spcAft>
              <a:defRPr/>
            </a:pPr>
            <a:r>
              <a:rPr lang="en-US" altLang="zh-CN" sz="2400" dirty="0"/>
              <a:t>Read and reason over textual content within images</a:t>
            </a:r>
          </a:p>
          <a:p>
            <a:pPr marL="514350" lvl="1" indent="-285750">
              <a:spcBef>
                <a:spcPts val="0"/>
              </a:spcBef>
              <a:spcAft>
                <a:spcPts val="600"/>
              </a:spcAft>
              <a:defRPr/>
            </a:pPr>
            <a:r>
              <a:rPr lang="en-US" altLang="zh-CN" sz="2400" dirty="0"/>
              <a:t>Maintain coherent and helpful conversations</a:t>
            </a:r>
            <a:endParaRPr kumimoji="1" lang="en-US" altLang="zh-CN" sz="2400" dirty="0">
              <a:solidFill>
                <a:prstClr val="black">
                  <a:lumMod val="95000"/>
                  <a:lumOff val="5000"/>
                </a:prstClr>
              </a:solidFil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830460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127A9-34E2-BB0F-D505-567AF8A63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85D842-453F-188E-186A-748C8B641745}"/>
              </a:ext>
            </a:extLst>
          </p:cNvPr>
          <p:cNvSpPr>
            <a:spLocks noGrp="1"/>
          </p:cNvSpPr>
          <p:nvPr>
            <p:ph type="title"/>
          </p:nvPr>
        </p:nvSpPr>
        <p:spPr>
          <a:xfrm>
            <a:off x="0" y="709342"/>
            <a:ext cx="10745788" cy="1143292"/>
          </a:xfrm>
        </p:spPr>
        <p:txBody>
          <a:bodyPr/>
          <a:lstStyle/>
          <a:p>
            <a:r>
              <a:rPr lang="en-US" altLang="zh-CN" dirty="0"/>
              <a:t>Why This Training Matters</a:t>
            </a:r>
          </a:p>
        </p:txBody>
      </p:sp>
      <p:pic>
        <p:nvPicPr>
          <p:cNvPr id="7" name="Picture 6" descr="A black and white logo&#10;&#10;AI-generated content may be incorrect.">
            <a:extLst>
              <a:ext uri="{FF2B5EF4-FFF2-40B4-BE49-F238E27FC236}">
                <a16:creationId xmlns:a16="http://schemas.microsoft.com/office/drawing/2014/main" id="{C7415BC7-34CB-057F-9986-39F23215F819}"/>
              </a:ext>
            </a:extLst>
          </p:cNvPr>
          <p:cNvPicPr>
            <a:picLocks noChangeAspect="1"/>
          </p:cNvPicPr>
          <p:nvPr/>
        </p:nvPicPr>
        <p:blipFill>
          <a:blip r:embed="rId3"/>
          <a:stretch>
            <a:fillRect/>
          </a:stretch>
        </p:blipFill>
        <p:spPr>
          <a:xfrm>
            <a:off x="9732046" y="142650"/>
            <a:ext cx="2310861" cy="519944"/>
          </a:xfrm>
          <a:prstGeom prst="rect">
            <a:avLst/>
          </a:prstGeom>
        </p:spPr>
      </p:pic>
      <p:sp>
        <p:nvSpPr>
          <p:cNvPr id="6" name="Content Placeholder 3">
            <a:extLst>
              <a:ext uri="{FF2B5EF4-FFF2-40B4-BE49-F238E27FC236}">
                <a16:creationId xmlns:a16="http://schemas.microsoft.com/office/drawing/2014/main" id="{56FE7E7F-FB58-74A5-9D14-7A1F84BBD8D4}"/>
              </a:ext>
            </a:extLst>
          </p:cNvPr>
          <p:cNvSpPr>
            <a:spLocks noGrp="1"/>
          </p:cNvSpPr>
          <p:nvPr>
            <p:ph sz="half" idx="2"/>
          </p:nvPr>
        </p:nvSpPr>
        <p:spPr>
          <a:xfrm>
            <a:off x="268224" y="1521430"/>
            <a:ext cx="10960608" cy="3330986"/>
          </a:xfrm>
        </p:spPr>
        <p:txBody>
          <a:bodyPr>
            <a:noAutofit/>
          </a:bodyPr>
          <a:lstStyle/>
          <a:p>
            <a:pPr fontAlgn="base"/>
            <a:r>
              <a:rPr lang="en-US" altLang="zh-CN" sz="2400" dirty="0"/>
              <a:t>Stage 1: ensure the projector understands how to “speak the LLM’s language.”</a:t>
            </a:r>
          </a:p>
          <a:p>
            <a:pPr fontAlgn="base"/>
            <a:r>
              <a:rPr lang="en-US" altLang="zh-CN" sz="2400" dirty="0"/>
              <a:t>Stage 2: allow the full system to generalize and behave like a capable assistant—without ever touching the vision encoder.</a:t>
            </a:r>
          </a:p>
        </p:txBody>
      </p:sp>
    </p:spTree>
    <p:extLst>
      <p:ext uri="{BB962C8B-B14F-4D97-AF65-F5344CB8AC3E}">
        <p14:creationId xmlns:p14="http://schemas.microsoft.com/office/powerpoint/2010/main" val="2699013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2B439-970E-4737-6BFA-F3DE401C62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72EFE0-8DE8-FE13-41A5-8D74D81C31AD}"/>
              </a:ext>
            </a:extLst>
          </p:cNvPr>
          <p:cNvSpPr>
            <a:spLocks noGrp="1"/>
          </p:cNvSpPr>
          <p:nvPr>
            <p:ph type="title"/>
          </p:nvPr>
        </p:nvSpPr>
        <p:spPr>
          <a:xfrm>
            <a:off x="0" y="402622"/>
            <a:ext cx="10745788" cy="1143292"/>
          </a:xfrm>
        </p:spPr>
        <p:txBody>
          <a:bodyPr/>
          <a:lstStyle/>
          <a:p>
            <a:r>
              <a:rPr lang="en-US" altLang="zh-CN" dirty="0"/>
              <a:t>Results - Multimodal Chatbot</a:t>
            </a:r>
          </a:p>
        </p:txBody>
      </p:sp>
      <p:pic>
        <p:nvPicPr>
          <p:cNvPr id="7" name="Picture 6" descr="A black and white logo&#10;&#10;AI-generated content may be incorrect.">
            <a:extLst>
              <a:ext uri="{FF2B5EF4-FFF2-40B4-BE49-F238E27FC236}">
                <a16:creationId xmlns:a16="http://schemas.microsoft.com/office/drawing/2014/main" id="{6D97D38B-5BEF-6E63-7106-4ADB5B50B6F3}"/>
              </a:ext>
            </a:extLst>
          </p:cNvPr>
          <p:cNvPicPr>
            <a:picLocks noChangeAspect="1"/>
          </p:cNvPicPr>
          <p:nvPr/>
        </p:nvPicPr>
        <p:blipFill>
          <a:blip r:embed="rId3"/>
          <a:stretch>
            <a:fillRect/>
          </a:stretch>
        </p:blipFill>
        <p:spPr>
          <a:xfrm>
            <a:off x="9732046" y="142650"/>
            <a:ext cx="2310861" cy="519944"/>
          </a:xfrm>
          <a:prstGeom prst="rect">
            <a:avLst/>
          </a:prstGeom>
        </p:spPr>
      </p:pic>
      <p:pic>
        <p:nvPicPr>
          <p:cNvPr id="8" name="图片 7">
            <a:extLst>
              <a:ext uri="{FF2B5EF4-FFF2-40B4-BE49-F238E27FC236}">
                <a16:creationId xmlns:a16="http://schemas.microsoft.com/office/drawing/2014/main" id="{C4773C70-7928-B771-50D0-69E8F030EBCC}"/>
              </a:ext>
            </a:extLst>
          </p:cNvPr>
          <p:cNvPicPr>
            <a:picLocks noChangeAspect="1"/>
          </p:cNvPicPr>
          <p:nvPr/>
        </p:nvPicPr>
        <p:blipFill>
          <a:blip r:embed="rId4"/>
          <a:stretch>
            <a:fillRect/>
          </a:stretch>
        </p:blipFill>
        <p:spPr>
          <a:xfrm>
            <a:off x="466531" y="1088910"/>
            <a:ext cx="9762421" cy="5769090"/>
          </a:xfrm>
          <a:prstGeom prst="rect">
            <a:avLst/>
          </a:prstGeom>
        </p:spPr>
      </p:pic>
    </p:spTree>
    <p:extLst>
      <p:ext uri="{BB962C8B-B14F-4D97-AF65-F5344CB8AC3E}">
        <p14:creationId xmlns:p14="http://schemas.microsoft.com/office/powerpoint/2010/main" val="389542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68BDC-3C28-AF9E-FFA8-9D8922F327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2AB8E7-F984-92A2-4DED-5E323146B481}"/>
              </a:ext>
            </a:extLst>
          </p:cNvPr>
          <p:cNvSpPr>
            <a:spLocks noGrp="1"/>
          </p:cNvSpPr>
          <p:nvPr>
            <p:ph type="title"/>
          </p:nvPr>
        </p:nvSpPr>
        <p:spPr>
          <a:xfrm>
            <a:off x="0" y="709342"/>
            <a:ext cx="10745788" cy="1143292"/>
          </a:xfrm>
        </p:spPr>
        <p:txBody>
          <a:bodyPr/>
          <a:lstStyle/>
          <a:p>
            <a:r>
              <a:rPr lang="en-US" altLang="zh-CN" dirty="0"/>
              <a:t>Results - Multimodal Chatbot</a:t>
            </a:r>
          </a:p>
        </p:txBody>
      </p:sp>
      <p:pic>
        <p:nvPicPr>
          <p:cNvPr id="7" name="Picture 6" descr="A black and white logo&#10;&#10;AI-generated content may be incorrect.">
            <a:extLst>
              <a:ext uri="{FF2B5EF4-FFF2-40B4-BE49-F238E27FC236}">
                <a16:creationId xmlns:a16="http://schemas.microsoft.com/office/drawing/2014/main" id="{7B7CA7E9-186A-600E-F1F4-B85F156380DA}"/>
              </a:ext>
            </a:extLst>
          </p:cNvPr>
          <p:cNvPicPr>
            <a:picLocks noChangeAspect="1"/>
          </p:cNvPicPr>
          <p:nvPr/>
        </p:nvPicPr>
        <p:blipFill>
          <a:blip r:embed="rId3"/>
          <a:stretch>
            <a:fillRect/>
          </a:stretch>
        </p:blipFill>
        <p:spPr>
          <a:xfrm>
            <a:off x="9732046" y="142650"/>
            <a:ext cx="2310861" cy="519944"/>
          </a:xfrm>
          <a:prstGeom prst="rect">
            <a:avLst/>
          </a:prstGeom>
        </p:spPr>
      </p:pic>
      <p:pic>
        <p:nvPicPr>
          <p:cNvPr id="5" name="图片 4">
            <a:extLst>
              <a:ext uri="{FF2B5EF4-FFF2-40B4-BE49-F238E27FC236}">
                <a16:creationId xmlns:a16="http://schemas.microsoft.com/office/drawing/2014/main" id="{F888B1A8-DCDF-29BB-35CD-0F831BC5D24C}"/>
              </a:ext>
            </a:extLst>
          </p:cNvPr>
          <p:cNvPicPr>
            <a:picLocks noChangeAspect="1"/>
          </p:cNvPicPr>
          <p:nvPr/>
        </p:nvPicPr>
        <p:blipFill>
          <a:blip r:embed="rId4"/>
          <a:stretch>
            <a:fillRect/>
          </a:stretch>
        </p:blipFill>
        <p:spPr>
          <a:xfrm>
            <a:off x="245136" y="1280988"/>
            <a:ext cx="10955279" cy="5477639"/>
          </a:xfrm>
          <a:prstGeom prst="rect">
            <a:avLst/>
          </a:prstGeom>
        </p:spPr>
      </p:pic>
    </p:spTree>
    <p:extLst>
      <p:ext uri="{BB962C8B-B14F-4D97-AF65-F5344CB8AC3E}">
        <p14:creationId xmlns:p14="http://schemas.microsoft.com/office/powerpoint/2010/main" val="3708171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9F993-E6E7-451E-C5D8-A9C76FD1C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6A945C-33E1-7680-2A2C-C107E7AFA2FC}"/>
              </a:ext>
            </a:extLst>
          </p:cNvPr>
          <p:cNvSpPr>
            <a:spLocks noGrp="1"/>
          </p:cNvSpPr>
          <p:nvPr>
            <p:ph type="title"/>
          </p:nvPr>
        </p:nvSpPr>
        <p:spPr>
          <a:xfrm>
            <a:off x="0" y="709342"/>
            <a:ext cx="10745788" cy="1143292"/>
          </a:xfrm>
        </p:spPr>
        <p:txBody>
          <a:bodyPr/>
          <a:lstStyle/>
          <a:p>
            <a:r>
              <a:rPr lang="en-US" altLang="zh-CN" dirty="0"/>
              <a:t>What Sets </a:t>
            </a:r>
            <a:r>
              <a:rPr lang="en-US" altLang="zh-CN" dirty="0" err="1"/>
              <a:t>LLaVa</a:t>
            </a:r>
            <a:r>
              <a:rPr lang="en-US" altLang="zh-CN" dirty="0"/>
              <a:t> Apart: Is It the Model Architecture or Something Else?</a:t>
            </a:r>
          </a:p>
        </p:txBody>
      </p:sp>
      <p:pic>
        <p:nvPicPr>
          <p:cNvPr id="7" name="Picture 6" descr="A black and white logo&#10;&#10;AI-generated content may be incorrect.">
            <a:extLst>
              <a:ext uri="{FF2B5EF4-FFF2-40B4-BE49-F238E27FC236}">
                <a16:creationId xmlns:a16="http://schemas.microsoft.com/office/drawing/2014/main" id="{5E93FA5A-907F-4955-81A6-A82F664AFC2C}"/>
              </a:ext>
            </a:extLst>
          </p:cNvPr>
          <p:cNvPicPr>
            <a:picLocks noChangeAspect="1"/>
          </p:cNvPicPr>
          <p:nvPr/>
        </p:nvPicPr>
        <p:blipFill>
          <a:blip r:embed="rId3"/>
          <a:stretch>
            <a:fillRect/>
          </a:stretch>
        </p:blipFill>
        <p:spPr>
          <a:xfrm>
            <a:off x="9732046" y="142650"/>
            <a:ext cx="2310861" cy="519944"/>
          </a:xfrm>
          <a:prstGeom prst="rect">
            <a:avLst/>
          </a:prstGeom>
        </p:spPr>
      </p:pic>
      <p:sp>
        <p:nvSpPr>
          <p:cNvPr id="6" name="Content Placeholder 3">
            <a:extLst>
              <a:ext uri="{FF2B5EF4-FFF2-40B4-BE49-F238E27FC236}">
                <a16:creationId xmlns:a16="http://schemas.microsoft.com/office/drawing/2014/main" id="{CE10499C-37C0-8609-AE5C-8115866CB503}"/>
              </a:ext>
            </a:extLst>
          </p:cNvPr>
          <p:cNvSpPr>
            <a:spLocks noGrp="1"/>
          </p:cNvSpPr>
          <p:nvPr>
            <p:ph sz="half" idx="2"/>
          </p:nvPr>
        </p:nvSpPr>
        <p:spPr>
          <a:xfrm>
            <a:off x="329184" y="2057878"/>
            <a:ext cx="10960608" cy="3330986"/>
          </a:xfrm>
        </p:spPr>
        <p:txBody>
          <a:bodyPr>
            <a:noAutofit/>
          </a:bodyPr>
          <a:lstStyle/>
          <a:p>
            <a:pPr fontAlgn="base"/>
            <a:r>
              <a:rPr lang="en-US" altLang="zh-CN" sz="2400" b="1" dirty="0"/>
              <a:t>Problem</a:t>
            </a:r>
          </a:p>
          <a:p>
            <a:pPr marL="0" indent="0" fontAlgn="base">
              <a:buNone/>
            </a:pPr>
            <a:r>
              <a:rPr lang="en-US" altLang="zh-CN" sz="2400" dirty="0"/>
              <a:t>    Most public multimodal data is in the form of image-text pairs</a:t>
            </a:r>
          </a:p>
          <a:p>
            <a:pPr marL="0" indent="0" fontAlgn="base">
              <a:buNone/>
            </a:pPr>
            <a:r>
              <a:rPr lang="en-US" altLang="zh-CN" sz="2400" dirty="0"/>
              <a:t>    Lack of multimodal instruction-following data</a:t>
            </a:r>
          </a:p>
          <a:p>
            <a:pPr fontAlgn="base"/>
            <a:r>
              <a:rPr lang="en-US" altLang="zh-CN" sz="2400" b="1" dirty="0"/>
              <a:t>Solution</a:t>
            </a:r>
          </a:p>
          <a:p>
            <a:pPr marL="0" indent="0" fontAlgn="base">
              <a:buNone/>
            </a:pPr>
            <a:r>
              <a:rPr lang="en-US" altLang="zh-CN" sz="2400" dirty="0"/>
              <a:t>    Use text-only </a:t>
            </a:r>
            <a:r>
              <a:rPr lang="en-US" altLang="zh-CN" sz="2400" dirty="0" err="1"/>
              <a:t>GPT</a:t>
            </a:r>
            <a:r>
              <a:rPr lang="en-US" altLang="zh-CN" sz="2400" dirty="0"/>
              <a:t>-4 for to generate instruction-following data </a:t>
            </a:r>
          </a:p>
        </p:txBody>
      </p:sp>
    </p:spTree>
    <p:extLst>
      <p:ext uri="{BB962C8B-B14F-4D97-AF65-F5344CB8AC3E}">
        <p14:creationId xmlns:p14="http://schemas.microsoft.com/office/powerpoint/2010/main" val="897885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3C2A1-2D53-CB20-2391-3431D46761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3F4DEC-C26A-35E0-7DBF-9D7B68FA51A3}"/>
              </a:ext>
            </a:extLst>
          </p:cNvPr>
          <p:cNvSpPr>
            <a:spLocks noGrp="1"/>
          </p:cNvSpPr>
          <p:nvPr>
            <p:ph type="title"/>
          </p:nvPr>
        </p:nvSpPr>
        <p:spPr>
          <a:xfrm>
            <a:off x="0" y="709342"/>
            <a:ext cx="10745788" cy="1143292"/>
          </a:xfrm>
        </p:spPr>
        <p:txBody>
          <a:bodyPr/>
          <a:lstStyle/>
          <a:p>
            <a:r>
              <a:rPr lang="en-US" altLang="zh-CN" dirty="0"/>
              <a:t>Instruction-Tuning Data Generation </a:t>
            </a:r>
          </a:p>
        </p:txBody>
      </p:sp>
      <p:pic>
        <p:nvPicPr>
          <p:cNvPr id="7" name="Picture 6" descr="A black and white logo&#10;&#10;AI-generated content may be incorrect.">
            <a:extLst>
              <a:ext uri="{FF2B5EF4-FFF2-40B4-BE49-F238E27FC236}">
                <a16:creationId xmlns:a16="http://schemas.microsoft.com/office/drawing/2014/main" id="{C4867337-6D5D-09A0-CD25-204A735AEA22}"/>
              </a:ext>
            </a:extLst>
          </p:cNvPr>
          <p:cNvPicPr>
            <a:picLocks noChangeAspect="1"/>
          </p:cNvPicPr>
          <p:nvPr/>
        </p:nvPicPr>
        <p:blipFill>
          <a:blip r:embed="rId3"/>
          <a:stretch>
            <a:fillRect/>
          </a:stretch>
        </p:blipFill>
        <p:spPr>
          <a:xfrm>
            <a:off x="9732046" y="142650"/>
            <a:ext cx="2310861" cy="519944"/>
          </a:xfrm>
          <a:prstGeom prst="rect">
            <a:avLst/>
          </a:prstGeom>
        </p:spPr>
      </p:pic>
      <p:sp>
        <p:nvSpPr>
          <p:cNvPr id="6" name="Content Placeholder 3">
            <a:extLst>
              <a:ext uri="{FF2B5EF4-FFF2-40B4-BE49-F238E27FC236}">
                <a16:creationId xmlns:a16="http://schemas.microsoft.com/office/drawing/2014/main" id="{9503765C-3DE3-52CD-37FE-F9FC72BC6C73}"/>
              </a:ext>
            </a:extLst>
          </p:cNvPr>
          <p:cNvSpPr>
            <a:spLocks noGrp="1"/>
          </p:cNvSpPr>
          <p:nvPr>
            <p:ph sz="half" idx="2"/>
          </p:nvPr>
        </p:nvSpPr>
        <p:spPr>
          <a:xfrm>
            <a:off x="254540" y="1657069"/>
            <a:ext cx="10745699" cy="3330986"/>
          </a:xfrm>
        </p:spPr>
        <p:txBody>
          <a:bodyPr>
            <a:noAutofit/>
          </a:bodyPr>
          <a:lstStyle/>
          <a:p>
            <a:r>
              <a:rPr lang="en-US" altLang="zh-CN" sz="2400" b="1" dirty="0"/>
              <a:t>Human Captions:</a:t>
            </a:r>
            <a:r>
              <a:rPr lang="en-US" altLang="zh-CN" sz="2400" dirty="0"/>
              <a:t> Detailed descriptions of what is in an image.</a:t>
            </a:r>
          </a:p>
          <a:p>
            <a:r>
              <a:rPr lang="en-US" altLang="zh-CN" sz="2400" b="1" dirty="0"/>
              <a:t>Bounding Boxes:</a:t>
            </a:r>
            <a:r>
              <a:rPr lang="en-US" altLang="zh-CN" sz="2400" dirty="0"/>
              <a:t> Exact coordinates showing where objects are located.</a:t>
            </a:r>
          </a:p>
        </p:txBody>
      </p:sp>
      <p:pic>
        <p:nvPicPr>
          <p:cNvPr id="3" name="图片 2">
            <a:extLst>
              <a:ext uri="{FF2B5EF4-FFF2-40B4-BE49-F238E27FC236}">
                <a16:creationId xmlns:a16="http://schemas.microsoft.com/office/drawing/2014/main" id="{2912EDA7-3E0C-83C1-A4CE-A5BDEE286F1F}"/>
              </a:ext>
            </a:extLst>
          </p:cNvPr>
          <p:cNvPicPr>
            <a:picLocks noChangeAspect="1"/>
          </p:cNvPicPr>
          <p:nvPr/>
        </p:nvPicPr>
        <p:blipFill>
          <a:blip r:embed="rId4"/>
          <a:srcRect b="5209"/>
          <a:stretch>
            <a:fillRect/>
          </a:stretch>
        </p:blipFill>
        <p:spPr>
          <a:xfrm>
            <a:off x="254539" y="2945923"/>
            <a:ext cx="10745700" cy="2727089"/>
          </a:xfrm>
          <a:prstGeom prst="rect">
            <a:avLst/>
          </a:prstGeom>
        </p:spPr>
      </p:pic>
    </p:spTree>
    <p:extLst>
      <p:ext uri="{BB962C8B-B14F-4D97-AF65-F5344CB8AC3E}">
        <p14:creationId xmlns:p14="http://schemas.microsoft.com/office/powerpoint/2010/main" val="1382796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577AB-BAF1-CF60-ED39-5267B24B6D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EB9EBC-3F70-CB04-1650-7430A30BB7DE}"/>
              </a:ext>
            </a:extLst>
          </p:cNvPr>
          <p:cNvSpPr>
            <a:spLocks noGrp="1"/>
          </p:cNvSpPr>
          <p:nvPr>
            <p:ph type="title"/>
          </p:nvPr>
        </p:nvSpPr>
        <p:spPr>
          <a:xfrm>
            <a:off x="0" y="709342"/>
            <a:ext cx="10745788" cy="1143292"/>
          </a:xfrm>
        </p:spPr>
        <p:txBody>
          <a:bodyPr/>
          <a:lstStyle/>
          <a:p>
            <a:r>
              <a:rPr lang="en-US" altLang="zh-CN" dirty="0"/>
              <a:t>Instruction-Tuning Data Generation </a:t>
            </a:r>
          </a:p>
        </p:txBody>
      </p:sp>
      <p:pic>
        <p:nvPicPr>
          <p:cNvPr id="7" name="Picture 6" descr="A black and white logo&#10;&#10;AI-generated content may be incorrect.">
            <a:extLst>
              <a:ext uri="{FF2B5EF4-FFF2-40B4-BE49-F238E27FC236}">
                <a16:creationId xmlns:a16="http://schemas.microsoft.com/office/drawing/2014/main" id="{052A38BE-E37A-AD44-B5A5-42BA501045A8}"/>
              </a:ext>
            </a:extLst>
          </p:cNvPr>
          <p:cNvPicPr>
            <a:picLocks noChangeAspect="1"/>
          </p:cNvPicPr>
          <p:nvPr/>
        </p:nvPicPr>
        <p:blipFill>
          <a:blip r:embed="rId3"/>
          <a:stretch>
            <a:fillRect/>
          </a:stretch>
        </p:blipFill>
        <p:spPr>
          <a:xfrm>
            <a:off x="9732046" y="142650"/>
            <a:ext cx="2310861" cy="519944"/>
          </a:xfrm>
          <a:prstGeom prst="rect">
            <a:avLst/>
          </a:prstGeom>
        </p:spPr>
      </p:pic>
      <p:sp>
        <p:nvSpPr>
          <p:cNvPr id="6" name="Content Placeholder 3">
            <a:extLst>
              <a:ext uri="{FF2B5EF4-FFF2-40B4-BE49-F238E27FC236}">
                <a16:creationId xmlns:a16="http://schemas.microsoft.com/office/drawing/2014/main" id="{12AF21A0-212E-CAAE-CD0D-94F3A1C3FD73}"/>
              </a:ext>
            </a:extLst>
          </p:cNvPr>
          <p:cNvSpPr>
            <a:spLocks noGrp="1"/>
          </p:cNvSpPr>
          <p:nvPr>
            <p:ph sz="half" idx="2"/>
          </p:nvPr>
        </p:nvSpPr>
        <p:spPr>
          <a:xfrm>
            <a:off x="254540" y="1657069"/>
            <a:ext cx="10745699" cy="3330986"/>
          </a:xfrm>
        </p:spPr>
        <p:txBody>
          <a:bodyPr>
            <a:noAutofit/>
          </a:bodyPr>
          <a:lstStyle/>
          <a:p>
            <a:r>
              <a:rPr lang="en-US" altLang="zh-CN" sz="2400" b="1" dirty="0"/>
              <a:t>The </a:t>
            </a:r>
            <a:r>
              <a:rPr lang="en-US" altLang="zh-CN" sz="2400" b="1" dirty="0" err="1"/>
              <a:t>LLaVA</a:t>
            </a:r>
            <a:r>
              <a:rPr lang="en-US" altLang="zh-CN" sz="2400" b="1" dirty="0"/>
              <a:t>-Instruct-</a:t>
            </a:r>
            <a:r>
              <a:rPr lang="en-US" altLang="zh-CN" sz="2400" b="1" dirty="0" err="1"/>
              <a:t>158K</a:t>
            </a:r>
            <a:r>
              <a:rPr lang="en-US" altLang="zh-CN" sz="2400" b="1" dirty="0"/>
              <a:t> Mixture</a:t>
            </a:r>
          </a:p>
          <a:p>
            <a:endParaRPr lang="en-US" altLang="zh-CN" sz="2400" b="1" dirty="0"/>
          </a:p>
          <a:p>
            <a:pPr marL="0" indent="0">
              <a:buNone/>
            </a:pPr>
            <a:endParaRPr lang="en-US" altLang="zh-CN" sz="2400" b="1" dirty="0"/>
          </a:p>
        </p:txBody>
      </p:sp>
      <p:graphicFrame>
        <p:nvGraphicFramePr>
          <p:cNvPr id="10" name="表格 9">
            <a:extLst>
              <a:ext uri="{FF2B5EF4-FFF2-40B4-BE49-F238E27FC236}">
                <a16:creationId xmlns:a16="http://schemas.microsoft.com/office/drawing/2014/main" id="{E1676BC2-17FD-832D-08C3-11B1F5A919B1}"/>
              </a:ext>
            </a:extLst>
          </p:cNvPr>
          <p:cNvGraphicFramePr>
            <a:graphicFrameLocks noGrp="1"/>
          </p:cNvGraphicFramePr>
          <p:nvPr>
            <p:extLst>
              <p:ext uri="{D42A27DB-BD31-4B8C-83A1-F6EECF244321}">
                <p14:modId xmlns:p14="http://schemas.microsoft.com/office/powerpoint/2010/main" val="3229978228"/>
              </p:ext>
            </p:extLst>
          </p:nvPr>
        </p:nvGraphicFramePr>
        <p:xfrm>
          <a:off x="254540" y="2462858"/>
          <a:ext cx="11682921" cy="3519672"/>
        </p:xfrm>
        <a:graphic>
          <a:graphicData uri="http://schemas.openxmlformats.org/drawingml/2006/table">
            <a:tbl>
              <a:tblPr>
                <a:tableStyleId>{775DCB02-9BB8-47FD-8907-85C794F793BA}</a:tableStyleId>
              </a:tblPr>
              <a:tblGrid>
                <a:gridCol w="3894307">
                  <a:extLst>
                    <a:ext uri="{9D8B030D-6E8A-4147-A177-3AD203B41FA5}">
                      <a16:colId xmlns:a16="http://schemas.microsoft.com/office/drawing/2014/main" val="517694823"/>
                    </a:ext>
                  </a:extLst>
                </a:gridCol>
                <a:gridCol w="3894307">
                  <a:extLst>
                    <a:ext uri="{9D8B030D-6E8A-4147-A177-3AD203B41FA5}">
                      <a16:colId xmlns:a16="http://schemas.microsoft.com/office/drawing/2014/main" val="3661249168"/>
                    </a:ext>
                  </a:extLst>
                </a:gridCol>
                <a:gridCol w="3894307">
                  <a:extLst>
                    <a:ext uri="{9D8B030D-6E8A-4147-A177-3AD203B41FA5}">
                      <a16:colId xmlns:a16="http://schemas.microsoft.com/office/drawing/2014/main" val="2940359972"/>
                    </a:ext>
                  </a:extLst>
                </a:gridCol>
              </a:tblGrid>
              <a:tr h="267500">
                <a:tc>
                  <a:txBody>
                    <a:bodyPr/>
                    <a:lstStyle/>
                    <a:p>
                      <a:pPr algn="l" fontAlgn="ctr">
                        <a:buNone/>
                      </a:pPr>
                      <a:r>
                        <a:rPr lang="en-US" sz="2400" b="1" u="none" strike="noStrike" dirty="0">
                          <a:solidFill>
                            <a:schemeClr val="tx1"/>
                          </a:solidFill>
                          <a:effectLst/>
                          <a:latin typeface="Aptos" panose="020B0004020202020204"/>
                        </a:rPr>
                        <a:t>Data Category</a:t>
                      </a:r>
                      <a:endParaRPr lang="en-US" sz="2400" b="1" i="0" u="none" strike="noStrike" dirty="0">
                        <a:solidFill>
                          <a:schemeClr val="tx1"/>
                        </a:solidFill>
                        <a:effectLst/>
                        <a:latin typeface="Aptos" panose="020B0004020202020204"/>
                        <a:ea typeface="等线" panose="02010600030101010101" pitchFamily="2" charset="-122"/>
                      </a:endParaRPr>
                    </a:p>
                  </a:txBody>
                  <a:tcPr marL="7154" marR="7154" marT="7154" marB="0" anchor="ctr"/>
                </a:tc>
                <a:tc>
                  <a:txBody>
                    <a:bodyPr/>
                    <a:lstStyle/>
                    <a:p>
                      <a:pPr algn="l" fontAlgn="ctr">
                        <a:buNone/>
                      </a:pPr>
                      <a:r>
                        <a:rPr lang="en-US" sz="2400" b="1" u="none" strike="noStrike" dirty="0">
                          <a:solidFill>
                            <a:schemeClr val="tx1"/>
                          </a:solidFill>
                          <a:effectLst/>
                          <a:latin typeface="Aptos" panose="020B0004020202020204"/>
                        </a:rPr>
                        <a:t>Sample Size</a:t>
                      </a:r>
                      <a:endParaRPr lang="en-US" sz="2400" b="1" i="0" u="none" strike="noStrike" dirty="0">
                        <a:solidFill>
                          <a:schemeClr val="tx1"/>
                        </a:solidFill>
                        <a:effectLst/>
                        <a:latin typeface="Aptos" panose="020B0004020202020204"/>
                        <a:ea typeface="等线" panose="02010600030101010101" pitchFamily="2" charset="-122"/>
                      </a:endParaRPr>
                    </a:p>
                  </a:txBody>
                  <a:tcPr marL="7154" marR="7154" marT="7154" marB="0" anchor="ctr"/>
                </a:tc>
                <a:tc>
                  <a:txBody>
                    <a:bodyPr/>
                    <a:lstStyle/>
                    <a:p>
                      <a:pPr algn="l" fontAlgn="ctr">
                        <a:buNone/>
                      </a:pPr>
                      <a:r>
                        <a:rPr lang="en-US" sz="2400" b="1" u="none" strike="noStrike" dirty="0">
                          <a:solidFill>
                            <a:schemeClr val="tx1"/>
                          </a:solidFill>
                          <a:effectLst/>
                          <a:latin typeface="Aptos" panose="020B0004020202020204"/>
                        </a:rPr>
                        <a:t>Strategic Goal</a:t>
                      </a:r>
                      <a:endParaRPr lang="en-US" sz="2400" b="1" i="0" u="none" strike="noStrike" dirty="0">
                        <a:solidFill>
                          <a:schemeClr val="tx1"/>
                        </a:solidFill>
                        <a:effectLst/>
                        <a:latin typeface="Aptos" panose="020B0004020202020204"/>
                        <a:ea typeface="等线" panose="02010600030101010101" pitchFamily="2" charset="-122"/>
                      </a:endParaRPr>
                    </a:p>
                  </a:txBody>
                  <a:tcPr marL="7154" marR="7154" marT="7154" marB="0" anchor="ctr"/>
                </a:tc>
                <a:extLst>
                  <a:ext uri="{0D108BD9-81ED-4DB2-BD59-A6C34878D82A}">
                    <a16:rowId xmlns:a16="http://schemas.microsoft.com/office/drawing/2014/main" val="2579523168"/>
                  </a:ext>
                </a:extLst>
              </a:tr>
              <a:tr h="1134054">
                <a:tc>
                  <a:txBody>
                    <a:bodyPr/>
                    <a:lstStyle/>
                    <a:p>
                      <a:pPr algn="l" fontAlgn="ctr">
                        <a:buNone/>
                      </a:pPr>
                      <a:r>
                        <a:rPr lang="en-US" sz="2400" b="0" u="none" strike="noStrike" dirty="0">
                          <a:solidFill>
                            <a:schemeClr val="tx1"/>
                          </a:solidFill>
                          <a:effectLst/>
                          <a:latin typeface="Aptos" panose="020B0004020202020204"/>
                        </a:rPr>
                        <a:t>Conversations</a:t>
                      </a:r>
                      <a:endParaRPr lang="en-US" sz="2400" b="0" i="0" u="none" strike="noStrike" dirty="0">
                        <a:solidFill>
                          <a:schemeClr val="tx1"/>
                        </a:solidFill>
                        <a:effectLst/>
                        <a:latin typeface="Aptos" panose="020B0004020202020204"/>
                        <a:ea typeface="等线" panose="02010600030101010101" pitchFamily="2" charset="-122"/>
                      </a:endParaRPr>
                    </a:p>
                  </a:txBody>
                  <a:tcPr marL="7154" marR="7154" marT="7154" marB="0" anchor="ctr"/>
                </a:tc>
                <a:tc>
                  <a:txBody>
                    <a:bodyPr/>
                    <a:lstStyle/>
                    <a:p>
                      <a:pPr algn="l" fontAlgn="ctr">
                        <a:buNone/>
                      </a:pPr>
                      <a:r>
                        <a:rPr lang="en-US" altLang="zh-CN" sz="2400" b="0" u="none" strike="noStrike" dirty="0">
                          <a:solidFill>
                            <a:schemeClr val="tx1"/>
                          </a:solidFill>
                          <a:effectLst/>
                          <a:latin typeface="Aptos" panose="020B0004020202020204"/>
                        </a:rPr>
                        <a:t>58,000</a:t>
                      </a:r>
                      <a:endParaRPr lang="en-US" altLang="zh-CN" sz="2400" b="0" i="0" u="none" strike="noStrike" dirty="0">
                        <a:solidFill>
                          <a:schemeClr val="tx1"/>
                        </a:solidFill>
                        <a:effectLst/>
                        <a:latin typeface="Aptos" panose="020B0004020202020204"/>
                        <a:ea typeface="等线" panose="02010600030101010101" pitchFamily="2" charset="-122"/>
                      </a:endParaRPr>
                    </a:p>
                  </a:txBody>
                  <a:tcPr marL="7154" marR="7154" marT="7154" marB="0" anchor="ctr"/>
                </a:tc>
                <a:tc>
                  <a:txBody>
                    <a:bodyPr/>
                    <a:lstStyle/>
                    <a:p>
                      <a:pPr algn="l" fontAlgn="ctr">
                        <a:buNone/>
                      </a:pPr>
                      <a:r>
                        <a:rPr lang="en-US" sz="2400" b="0" u="none" strike="noStrike" dirty="0">
                          <a:solidFill>
                            <a:schemeClr val="tx1"/>
                          </a:solidFill>
                          <a:effectLst/>
                          <a:latin typeface="Aptos" panose="020B0004020202020204"/>
                        </a:rPr>
                        <a:t>Teaches natural multi-turn dialogue flow. The model learns context retention</a:t>
                      </a:r>
                      <a:endParaRPr lang="en-US" sz="2400" b="0" i="0" u="none" strike="noStrike" dirty="0">
                        <a:solidFill>
                          <a:schemeClr val="tx1"/>
                        </a:solidFill>
                        <a:effectLst/>
                        <a:latin typeface="Aptos" panose="020B0004020202020204"/>
                        <a:ea typeface="等线" panose="02010600030101010101" pitchFamily="2" charset="-122"/>
                      </a:endParaRPr>
                    </a:p>
                  </a:txBody>
                  <a:tcPr marL="7154" marR="7154" marT="7154" marB="0" anchor="ctr"/>
                </a:tc>
                <a:extLst>
                  <a:ext uri="{0D108BD9-81ED-4DB2-BD59-A6C34878D82A}">
                    <a16:rowId xmlns:a16="http://schemas.microsoft.com/office/drawing/2014/main" val="2036365934"/>
                  </a:ext>
                </a:extLst>
              </a:tr>
              <a:tr h="908270">
                <a:tc>
                  <a:txBody>
                    <a:bodyPr/>
                    <a:lstStyle/>
                    <a:p>
                      <a:pPr algn="l" fontAlgn="ctr">
                        <a:buNone/>
                      </a:pPr>
                      <a:r>
                        <a:rPr lang="en-US" sz="2400" b="0" u="none" strike="noStrike" dirty="0">
                          <a:solidFill>
                            <a:schemeClr val="tx1"/>
                          </a:solidFill>
                          <a:effectLst/>
                          <a:latin typeface="Aptos" panose="020B0004020202020204"/>
                        </a:rPr>
                        <a:t>Detailed Descriptions</a:t>
                      </a:r>
                      <a:endParaRPr lang="en-US" sz="2400" b="0" i="0" u="none" strike="noStrike" dirty="0">
                        <a:solidFill>
                          <a:schemeClr val="tx1"/>
                        </a:solidFill>
                        <a:effectLst/>
                        <a:latin typeface="Aptos" panose="020B0004020202020204"/>
                        <a:ea typeface="等线" panose="02010600030101010101" pitchFamily="2" charset="-122"/>
                      </a:endParaRPr>
                    </a:p>
                  </a:txBody>
                  <a:tcPr marL="7154" marR="7154" marT="7154" marB="0" anchor="ctr"/>
                </a:tc>
                <a:tc>
                  <a:txBody>
                    <a:bodyPr/>
                    <a:lstStyle/>
                    <a:p>
                      <a:pPr algn="l" fontAlgn="ctr">
                        <a:buNone/>
                      </a:pPr>
                      <a:r>
                        <a:rPr lang="en-US" altLang="zh-CN" sz="2400" b="0" u="none" strike="noStrike" dirty="0">
                          <a:solidFill>
                            <a:schemeClr val="tx1"/>
                          </a:solidFill>
                          <a:effectLst/>
                          <a:latin typeface="Aptos" panose="020B0004020202020204"/>
                        </a:rPr>
                        <a:t>23,000</a:t>
                      </a:r>
                      <a:endParaRPr lang="en-US" altLang="zh-CN" sz="2400" b="0" i="0" u="none" strike="noStrike" dirty="0">
                        <a:solidFill>
                          <a:schemeClr val="tx1"/>
                        </a:solidFill>
                        <a:effectLst/>
                        <a:latin typeface="Aptos" panose="020B0004020202020204"/>
                        <a:ea typeface="等线" panose="02010600030101010101" pitchFamily="2" charset="-122"/>
                      </a:endParaRPr>
                    </a:p>
                  </a:txBody>
                  <a:tcPr marL="7154" marR="7154" marT="7154" marB="0" anchor="ctr"/>
                </a:tc>
                <a:tc>
                  <a:txBody>
                    <a:bodyPr/>
                    <a:lstStyle/>
                    <a:p>
                      <a:pPr algn="l" fontAlgn="ctr">
                        <a:buNone/>
                      </a:pPr>
                      <a:r>
                        <a:rPr lang="en-US" sz="2400" b="0" u="none" strike="noStrike" dirty="0">
                          <a:solidFill>
                            <a:schemeClr val="tx1"/>
                          </a:solidFill>
                          <a:effectLst/>
                          <a:latin typeface="Aptos" panose="020B0004020202020204"/>
                        </a:rPr>
                        <a:t>Forces rich scene analyses beyond simple object naming</a:t>
                      </a:r>
                      <a:endParaRPr lang="en-US" sz="2400" b="0" i="0" u="none" strike="noStrike" dirty="0">
                        <a:solidFill>
                          <a:schemeClr val="tx1"/>
                        </a:solidFill>
                        <a:effectLst/>
                        <a:latin typeface="Aptos" panose="020B0004020202020204"/>
                        <a:ea typeface="等线" panose="02010600030101010101" pitchFamily="2" charset="-122"/>
                      </a:endParaRPr>
                    </a:p>
                  </a:txBody>
                  <a:tcPr marL="7154" marR="7154" marT="7154" marB="0" anchor="ctr"/>
                </a:tc>
                <a:extLst>
                  <a:ext uri="{0D108BD9-81ED-4DB2-BD59-A6C34878D82A}">
                    <a16:rowId xmlns:a16="http://schemas.microsoft.com/office/drawing/2014/main" val="4271370479"/>
                  </a:ext>
                </a:extLst>
              </a:tr>
              <a:tr h="1021162">
                <a:tc>
                  <a:txBody>
                    <a:bodyPr/>
                    <a:lstStyle/>
                    <a:p>
                      <a:pPr algn="l" fontAlgn="ctr">
                        <a:buNone/>
                      </a:pPr>
                      <a:r>
                        <a:rPr lang="en-US" sz="2400" b="0" u="none" strike="noStrike">
                          <a:solidFill>
                            <a:schemeClr val="tx1"/>
                          </a:solidFill>
                          <a:effectLst/>
                          <a:latin typeface="Aptos" panose="020B0004020202020204"/>
                        </a:rPr>
                        <a:t>Complex Reasoning</a:t>
                      </a:r>
                      <a:endParaRPr lang="en-US" sz="2400" b="0" i="0" u="none" strike="noStrike">
                        <a:solidFill>
                          <a:schemeClr val="tx1"/>
                        </a:solidFill>
                        <a:effectLst/>
                        <a:latin typeface="Aptos" panose="020B0004020202020204"/>
                        <a:ea typeface="等线" panose="02010600030101010101" pitchFamily="2" charset="-122"/>
                      </a:endParaRPr>
                    </a:p>
                  </a:txBody>
                  <a:tcPr marL="7154" marR="7154" marT="7154" marB="0" anchor="ctr"/>
                </a:tc>
                <a:tc>
                  <a:txBody>
                    <a:bodyPr/>
                    <a:lstStyle/>
                    <a:p>
                      <a:pPr algn="l" fontAlgn="ctr">
                        <a:buNone/>
                      </a:pPr>
                      <a:r>
                        <a:rPr lang="en-US" altLang="zh-CN" sz="2400" b="0" u="none" strike="noStrike" dirty="0">
                          <a:solidFill>
                            <a:schemeClr val="tx1"/>
                          </a:solidFill>
                          <a:effectLst/>
                          <a:latin typeface="Aptos" panose="020B0004020202020204"/>
                        </a:rPr>
                        <a:t>77,000</a:t>
                      </a:r>
                      <a:endParaRPr lang="en-US" altLang="zh-CN" sz="2400" b="0" i="0" u="none" strike="noStrike" dirty="0">
                        <a:solidFill>
                          <a:schemeClr val="tx1"/>
                        </a:solidFill>
                        <a:effectLst/>
                        <a:latin typeface="Aptos" panose="020B0004020202020204"/>
                        <a:ea typeface="等线" panose="02010600030101010101" pitchFamily="2" charset="-122"/>
                      </a:endParaRPr>
                    </a:p>
                  </a:txBody>
                  <a:tcPr marL="7154" marR="7154" marT="7154" marB="0" anchor="ctr"/>
                </a:tc>
                <a:tc>
                  <a:txBody>
                    <a:bodyPr/>
                    <a:lstStyle/>
                    <a:p>
                      <a:pPr algn="l" fontAlgn="ctr">
                        <a:buNone/>
                      </a:pPr>
                      <a:r>
                        <a:rPr lang="en-US" sz="2400" b="0" u="none" strike="noStrike" dirty="0">
                          <a:solidFill>
                            <a:schemeClr val="tx1"/>
                          </a:solidFill>
                          <a:effectLst/>
                          <a:latin typeface="Aptos" panose="020B0004020202020204"/>
                        </a:rPr>
                        <a:t>Requires the model to explain "why" things happen, necessitating logic</a:t>
                      </a:r>
                      <a:endParaRPr lang="en-US" sz="2400" b="0" i="0" u="none" strike="noStrike" dirty="0">
                        <a:solidFill>
                          <a:schemeClr val="tx1"/>
                        </a:solidFill>
                        <a:effectLst/>
                        <a:latin typeface="Aptos" panose="020B0004020202020204"/>
                        <a:ea typeface="等线" panose="02010600030101010101" pitchFamily="2" charset="-122"/>
                      </a:endParaRPr>
                    </a:p>
                  </a:txBody>
                  <a:tcPr marL="7154" marR="7154" marT="7154" marB="0" anchor="ctr"/>
                </a:tc>
                <a:extLst>
                  <a:ext uri="{0D108BD9-81ED-4DB2-BD59-A6C34878D82A}">
                    <a16:rowId xmlns:a16="http://schemas.microsoft.com/office/drawing/2014/main" val="2477633197"/>
                  </a:ext>
                </a:extLst>
              </a:tr>
            </a:tbl>
          </a:graphicData>
        </a:graphic>
      </p:graphicFrame>
    </p:spTree>
    <p:extLst>
      <p:ext uri="{BB962C8B-B14F-4D97-AF65-F5344CB8AC3E}">
        <p14:creationId xmlns:p14="http://schemas.microsoft.com/office/powerpoint/2010/main" val="3642390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4453E-99F9-6352-1ECF-E892BE3E3F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A58520-195E-37BE-9666-B84F6BD9BEFF}"/>
              </a:ext>
            </a:extLst>
          </p:cNvPr>
          <p:cNvSpPr>
            <a:spLocks noGrp="1"/>
          </p:cNvSpPr>
          <p:nvPr>
            <p:ph type="title"/>
          </p:nvPr>
        </p:nvSpPr>
        <p:spPr>
          <a:xfrm>
            <a:off x="149093" y="142650"/>
            <a:ext cx="10745788" cy="1143292"/>
          </a:xfrm>
        </p:spPr>
        <p:txBody>
          <a:bodyPr/>
          <a:lstStyle/>
          <a:p>
            <a:r>
              <a:rPr lang="en-US" altLang="zh-CN" dirty="0"/>
              <a:t>Instruction-Tuning Data Generation </a:t>
            </a:r>
          </a:p>
        </p:txBody>
      </p:sp>
      <p:pic>
        <p:nvPicPr>
          <p:cNvPr id="7" name="Picture 6" descr="A black and white logo&#10;&#10;AI-generated content may be incorrect.">
            <a:extLst>
              <a:ext uri="{FF2B5EF4-FFF2-40B4-BE49-F238E27FC236}">
                <a16:creationId xmlns:a16="http://schemas.microsoft.com/office/drawing/2014/main" id="{87CBD484-4FA1-59AC-A8F3-64E91E13D39D}"/>
              </a:ext>
            </a:extLst>
          </p:cNvPr>
          <p:cNvPicPr>
            <a:picLocks noChangeAspect="1"/>
          </p:cNvPicPr>
          <p:nvPr/>
        </p:nvPicPr>
        <p:blipFill>
          <a:blip r:embed="rId3"/>
          <a:stretch>
            <a:fillRect/>
          </a:stretch>
        </p:blipFill>
        <p:spPr>
          <a:xfrm>
            <a:off x="9732046" y="142650"/>
            <a:ext cx="2310861" cy="519944"/>
          </a:xfrm>
          <a:prstGeom prst="rect">
            <a:avLst/>
          </a:prstGeom>
        </p:spPr>
      </p:pic>
      <p:pic>
        <p:nvPicPr>
          <p:cNvPr id="5" name="图片 4">
            <a:extLst>
              <a:ext uri="{FF2B5EF4-FFF2-40B4-BE49-F238E27FC236}">
                <a16:creationId xmlns:a16="http://schemas.microsoft.com/office/drawing/2014/main" id="{DE2ABD72-3344-5C0A-4924-B217C938FE2C}"/>
              </a:ext>
            </a:extLst>
          </p:cNvPr>
          <p:cNvPicPr>
            <a:picLocks noChangeAspect="1"/>
          </p:cNvPicPr>
          <p:nvPr/>
        </p:nvPicPr>
        <p:blipFill>
          <a:blip r:embed="rId4"/>
          <a:stretch>
            <a:fillRect/>
          </a:stretch>
        </p:blipFill>
        <p:spPr>
          <a:xfrm>
            <a:off x="149093" y="657546"/>
            <a:ext cx="9925938" cy="6200454"/>
          </a:xfrm>
          <a:prstGeom prst="rect">
            <a:avLst/>
          </a:prstGeom>
        </p:spPr>
      </p:pic>
    </p:spTree>
    <p:extLst>
      <p:ext uri="{BB962C8B-B14F-4D97-AF65-F5344CB8AC3E}">
        <p14:creationId xmlns:p14="http://schemas.microsoft.com/office/powerpoint/2010/main" val="3532546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CE3C4-B748-9624-E1AC-249B4A90EFF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28F7E26-8CBD-8BFB-D906-DB00C92D6B8C}"/>
              </a:ext>
            </a:extLst>
          </p:cNvPr>
          <p:cNvSpPr txBox="1"/>
          <p:nvPr/>
        </p:nvSpPr>
        <p:spPr>
          <a:xfrm>
            <a:off x="3582651" y="457831"/>
            <a:ext cx="19341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Agenda</a:t>
            </a:r>
            <a:endParaRPr kumimoji="0" lang="en-GR" sz="4000" b="1" i="0" u="sng"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 name="TextBox 1">
            <a:extLst>
              <a:ext uri="{FF2B5EF4-FFF2-40B4-BE49-F238E27FC236}">
                <a16:creationId xmlns:a16="http://schemas.microsoft.com/office/drawing/2014/main" id="{2B03E9CD-232C-E346-1E47-327EDC19A0BD}"/>
              </a:ext>
            </a:extLst>
          </p:cNvPr>
          <p:cNvSpPr txBox="1"/>
          <p:nvPr/>
        </p:nvSpPr>
        <p:spPr>
          <a:xfrm>
            <a:off x="1232680" y="1223070"/>
            <a:ext cx="8245318" cy="4980722"/>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C00000"/>
                </a:solidFill>
                <a:effectLst/>
                <a:uLnTx/>
                <a:uFillTx/>
                <a:latin typeface="Aptos" panose="020B0004020202020204" pitchFamily="34" charset="0"/>
                <a:ea typeface="+mn-ea"/>
                <a:cs typeface="+mn-cs"/>
              </a:rPr>
              <a:t>Introduction to Vision-Language Models (VLMs)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Core Models</a:t>
            </a:r>
          </a:p>
          <a:p>
            <a:pPr marL="914400" lvl="1" indent="-457200">
              <a:buFont typeface="Arial" panose="020B0604020202020204" pitchFamily="34" charset="0"/>
              <a:buChar char="•"/>
            </a:pPr>
            <a:r>
              <a:rPr kumimoji="0" lang="en-US" sz="280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BLIP-2</a:t>
            </a:r>
          </a:p>
          <a:p>
            <a:pPr marL="914400" lvl="1" indent="-457200">
              <a:buFont typeface="Arial" panose="020B0604020202020204" pitchFamily="34" charset="0"/>
              <a:buChar char="•"/>
            </a:pPr>
            <a:r>
              <a:rPr kumimoji="0" lang="en-US" sz="280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InstructBLIP</a:t>
            </a:r>
            <a:endParaRPr kumimoji="0" lang="en-US" sz="280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914400" lvl="1" indent="-457200">
              <a:buFont typeface="Arial" panose="020B0604020202020204" pitchFamily="34" charset="0"/>
              <a:buChar char="•"/>
            </a:pPr>
            <a:r>
              <a:rPr kumimoji="0" lang="en-US" sz="280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LLaVA</a:t>
            </a:r>
            <a:endParaRPr kumimoji="0" lang="en-US" sz="280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914400" lvl="1" indent="-457200">
              <a:buFont typeface="Arial" panose="020B0604020202020204" pitchFamily="34" charset="0"/>
              <a:buChar char="•"/>
            </a:pPr>
            <a:r>
              <a:rPr kumimoji="0" lang="en-US" sz="280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Qwen2.5-VL</a:t>
            </a:r>
            <a:endParaRPr kumimoji="0" lang="en-US" sz="280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Cross-Attention vs. Unified Token Space</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Multimodal Reasoning</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Wrap-up</a:t>
            </a:r>
          </a:p>
        </p:txBody>
      </p:sp>
      <p:pic>
        <p:nvPicPr>
          <p:cNvPr id="5" name="Picture 4" descr="A black and white logo&#10;&#10;AI-generated content may be incorrect.">
            <a:extLst>
              <a:ext uri="{FF2B5EF4-FFF2-40B4-BE49-F238E27FC236}">
                <a16:creationId xmlns:a16="http://schemas.microsoft.com/office/drawing/2014/main" id="{F0BD8748-C462-E795-0A17-37B92CFDA3D6}"/>
              </a:ext>
            </a:extLst>
          </p:cNvPr>
          <p:cNvPicPr>
            <a:picLocks noChangeAspect="1"/>
          </p:cNvPicPr>
          <p:nvPr/>
        </p:nvPicPr>
        <p:blipFill>
          <a:blip r:embed="rId3"/>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2412727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hape 0"/>
          <p:cNvSpPr/>
          <p:nvPr/>
        </p:nvSpPr>
        <p:spPr>
          <a:xfrm>
            <a:off x="0" y="0"/>
            <a:ext cx="146304" cy="6858000"/>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 name="Text 3"/>
          <p:cNvSpPr/>
          <p:nvPr/>
        </p:nvSpPr>
        <p:spPr>
          <a:xfrm>
            <a:off x="426720" y="341376"/>
            <a:ext cx="853440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400" normalizeH="0" baseline="0" noProof="0" dirty="0">
                <a:ln>
                  <a:noFill/>
                </a:ln>
                <a:solidFill>
                  <a:srgbClr val="00C4B4"/>
                </a:solidFill>
                <a:effectLst/>
                <a:uLnTx/>
                <a:uFillTx/>
                <a:latin typeface="Aptos" panose="020B0004020202020204"/>
                <a:ea typeface="+mn-ea"/>
                <a:cs typeface="+mn-cs"/>
              </a:rPr>
              <a:t>ALIBABA CLOUD  ·  QWEN TEAM  ·  2025</a:t>
            </a:r>
            <a:endParaRPr kumimoji="0" lang="en-US" sz="14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 name="Text 4"/>
          <p:cNvSpPr/>
          <p:nvPr/>
        </p:nvSpPr>
        <p:spPr>
          <a:xfrm>
            <a:off x="426720" y="914400"/>
            <a:ext cx="11216640" cy="17068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500" b="1" i="0" u="none" strike="noStrike" kern="1200" cap="none" spc="0" normalizeH="0" baseline="0" noProof="0" dirty="0">
                <a:ln>
                  <a:noFill/>
                </a:ln>
                <a:solidFill>
                  <a:srgbClr val="156082"/>
                </a:solidFill>
                <a:effectLst/>
                <a:uLnTx/>
                <a:uFillTx/>
                <a:latin typeface="Calibri"/>
                <a:ea typeface="Calibri"/>
                <a:cs typeface="Calibri"/>
              </a:rPr>
              <a:t>Qwen2.5-VL</a:t>
            </a:r>
            <a:endParaRPr kumimoji="0" lang="en-US" sz="8500" b="0" i="0" u="none" strike="noStrike" kern="1200" cap="none" spc="0" normalizeH="0" baseline="0" noProof="0" dirty="0">
              <a:ln>
                <a:noFill/>
              </a:ln>
              <a:solidFill>
                <a:srgbClr val="156082"/>
              </a:solidFill>
              <a:effectLst/>
              <a:uLnTx/>
              <a:uFillTx/>
              <a:latin typeface="Calibri"/>
              <a:ea typeface="Calibri"/>
              <a:cs typeface="Calibri"/>
            </a:endParaRPr>
          </a:p>
        </p:txBody>
      </p:sp>
      <p:sp>
        <p:nvSpPr>
          <p:cNvPr id="7" name="Text 5"/>
          <p:cNvSpPr/>
          <p:nvPr/>
        </p:nvSpPr>
        <p:spPr>
          <a:xfrm>
            <a:off x="426720" y="2560320"/>
            <a:ext cx="914400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a:noFill/>
                </a:ln>
                <a:solidFill>
                  <a:srgbClr val="5BC8FF"/>
                </a:solidFill>
                <a:effectLst/>
                <a:uLnTx/>
                <a:uFillTx/>
                <a:latin typeface="Calibri" pitchFamily="34" charset="0"/>
                <a:ea typeface="Calibri" pitchFamily="34" charset="-122"/>
                <a:cs typeface="Calibri" pitchFamily="34" charset="-120"/>
              </a:rPr>
              <a:t>Vision-Language Model Architecture</a:t>
            </a:r>
            <a:endParaRPr kumimoji="0" lang="en-US" sz="29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Shape 6"/>
          <p:cNvSpPr/>
          <p:nvPr/>
        </p:nvSpPr>
        <p:spPr>
          <a:xfrm>
            <a:off x="426720" y="3474720"/>
            <a:ext cx="3779520" cy="512064"/>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 name="Text 7"/>
          <p:cNvSpPr/>
          <p:nvPr/>
        </p:nvSpPr>
        <p:spPr>
          <a:xfrm>
            <a:off x="426720" y="3474720"/>
            <a:ext cx="377952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A1628"/>
                </a:solidFill>
                <a:effectLst/>
                <a:uLnTx/>
                <a:uFillTx/>
                <a:latin typeface="Aptos" panose="020B0004020202020204"/>
                <a:ea typeface="+mn-ea"/>
                <a:cs typeface="+mn-cs"/>
              </a:rPr>
              <a:t>FOCUS: Qwen2.5-VL-7B</a:t>
            </a:r>
            <a:endParaRPr kumimoji="0" lang="en-US" sz="16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0" name="Shape 8"/>
          <p:cNvSpPr/>
          <p:nvPr/>
        </p:nvSpPr>
        <p:spPr>
          <a:xfrm>
            <a:off x="426720" y="4389120"/>
            <a:ext cx="2560320" cy="1828800"/>
          </a:xfrm>
          <a:prstGeom prst="rect">
            <a:avLst/>
          </a:prstGeom>
          <a:solidFill>
            <a:srgbClr val="0D1F3C"/>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1" name="Shape 9"/>
          <p:cNvSpPr/>
          <p:nvPr/>
        </p:nvSpPr>
        <p:spPr>
          <a:xfrm>
            <a:off x="426720" y="4389120"/>
            <a:ext cx="2560320" cy="73152"/>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2" name="Text 10"/>
          <p:cNvSpPr/>
          <p:nvPr/>
        </p:nvSpPr>
        <p:spPr>
          <a:xfrm>
            <a:off x="426720" y="4535424"/>
            <a:ext cx="2560320"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00C4B4"/>
                </a:solidFill>
                <a:effectLst/>
                <a:uLnTx/>
                <a:uFillTx/>
                <a:latin typeface="Calibri" pitchFamily="34" charset="0"/>
                <a:ea typeface="Calibri" pitchFamily="34" charset="-122"/>
                <a:cs typeface="Calibri" pitchFamily="34" charset="-120"/>
              </a:rPr>
              <a:t>~7B</a:t>
            </a:r>
            <a:endParaRPr kumimoji="0" lang="en-US" sz="4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3" name="Text 11"/>
          <p:cNvSpPr/>
          <p:nvPr/>
        </p:nvSpPr>
        <p:spPr>
          <a:xfrm>
            <a:off x="426720" y="5388864"/>
            <a:ext cx="2560320" cy="5486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A8B8CC"/>
                </a:solidFill>
                <a:effectLst/>
                <a:uLnTx/>
                <a:uFillTx/>
                <a:latin typeface="Aptos" panose="020B0004020202020204"/>
                <a:ea typeface="+mn-ea"/>
                <a:cs typeface="+mn-cs"/>
              </a:rPr>
              <a:t>Total Parameters</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4" name="Shape 12"/>
          <p:cNvSpPr/>
          <p:nvPr/>
        </p:nvSpPr>
        <p:spPr>
          <a:xfrm>
            <a:off x="3291840" y="4389120"/>
            <a:ext cx="2560320" cy="1828800"/>
          </a:xfrm>
          <a:prstGeom prst="rect">
            <a:avLst/>
          </a:prstGeom>
          <a:solidFill>
            <a:srgbClr val="0D1F3C"/>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5" name="Shape 13"/>
          <p:cNvSpPr/>
          <p:nvPr/>
        </p:nvSpPr>
        <p:spPr>
          <a:xfrm>
            <a:off x="3291840" y="4389120"/>
            <a:ext cx="2560320" cy="73152"/>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6" name="Text 14"/>
          <p:cNvSpPr/>
          <p:nvPr/>
        </p:nvSpPr>
        <p:spPr>
          <a:xfrm>
            <a:off x="3291840" y="4535424"/>
            <a:ext cx="2560320"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00C4B4"/>
                </a:solidFill>
                <a:effectLst/>
                <a:uLnTx/>
                <a:uFillTx/>
                <a:latin typeface="Calibri" pitchFamily="34" charset="0"/>
                <a:ea typeface="Calibri" pitchFamily="34" charset="-122"/>
                <a:cs typeface="Calibri" pitchFamily="34" charset="-120"/>
              </a:rPr>
              <a:t>32</a:t>
            </a:r>
            <a:endParaRPr kumimoji="0" lang="en-US" sz="4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7" name="Text 15"/>
          <p:cNvSpPr/>
          <p:nvPr/>
        </p:nvSpPr>
        <p:spPr>
          <a:xfrm>
            <a:off x="3291840" y="5388864"/>
            <a:ext cx="2560320" cy="5486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A8B8CC"/>
                </a:solidFill>
                <a:effectLst/>
                <a:uLnTx/>
                <a:uFillTx/>
                <a:latin typeface="Aptos" panose="020B0004020202020204"/>
                <a:ea typeface="+mn-ea"/>
                <a:cs typeface="+mn-cs"/>
              </a:rPr>
              <a:t>ViT Layers</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8" name="Shape 16"/>
          <p:cNvSpPr/>
          <p:nvPr/>
        </p:nvSpPr>
        <p:spPr>
          <a:xfrm>
            <a:off x="6156960" y="4389120"/>
            <a:ext cx="2560320" cy="1828800"/>
          </a:xfrm>
          <a:prstGeom prst="rect">
            <a:avLst/>
          </a:prstGeom>
          <a:solidFill>
            <a:srgbClr val="0D1F3C"/>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9" name="Shape 17"/>
          <p:cNvSpPr/>
          <p:nvPr/>
        </p:nvSpPr>
        <p:spPr>
          <a:xfrm>
            <a:off x="6156960" y="4389120"/>
            <a:ext cx="2560320" cy="73152"/>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0" name="Text 18"/>
          <p:cNvSpPr/>
          <p:nvPr/>
        </p:nvSpPr>
        <p:spPr>
          <a:xfrm>
            <a:off x="6156960" y="4535424"/>
            <a:ext cx="2560320"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00C4B4"/>
                </a:solidFill>
                <a:effectLst/>
                <a:uLnTx/>
                <a:uFillTx/>
                <a:latin typeface="Calibri" pitchFamily="34" charset="0"/>
                <a:ea typeface="Calibri" pitchFamily="34" charset="-122"/>
                <a:cs typeface="Calibri" pitchFamily="34" charset="-120"/>
              </a:rPr>
              <a:t>28</a:t>
            </a:r>
            <a:endParaRPr kumimoji="0" lang="en-US" sz="4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1" name="Text 19"/>
          <p:cNvSpPr/>
          <p:nvPr/>
        </p:nvSpPr>
        <p:spPr>
          <a:xfrm>
            <a:off x="6156960" y="5388864"/>
            <a:ext cx="2560320" cy="5486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A8B8CC"/>
                </a:solidFill>
                <a:effectLst/>
                <a:uLnTx/>
                <a:uFillTx/>
                <a:latin typeface="Aptos" panose="020B0004020202020204"/>
                <a:ea typeface="+mn-ea"/>
                <a:cs typeface="+mn-cs"/>
              </a:rPr>
              <a:t>LLM Layers</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2" name="Shape 20"/>
          <p:cNvSpPr/>
          <p:nvPr/>
        </p:nvSpPr>
        <p:spPr>
          <a:xfrm>
            <a:off x="9022080" y="4389120"/>
            <a:ext cx="2560320" cy="1828800"/>
          </a:xfrm>
          <a:prstGeom prst="rect">
            <a:avLst/>
          </a:prstGeom>
          <a:solidFill>
            <a:srgbClr val="0D1F3C"/>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3" name="Shape 21"/>
          <p:cNvSpPr/>
          <p:nvPr/>
        </p:nvSpPr>
        <p:spPr>
          <a:xfrm>
            <a:off x="9022080" y="4389120"/>
            <a:ext cx="2560320" cy="73152"/>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4" name="Text 22"/>
          <p:cNvSpPr/>
          <p:nvPr/>
        </p:nvSpPr>
        <p:spPr>
          <a:xfrm>
            <a:off x="9022080" y="4535424"/>
            <a:ext cx="2560320"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00C4B4"/>
                </a:solidFill>
                <a:effectLst/>
                <a:uLnTx/>
                <a:uFillTx/>
                <a:latin typeface="Calibri" pitchFamily="34" charset="0"/>
                <a:ea typeface="Calibri" pitchFamily="34" charset="-122"/>
                <a:cs typeface="Calibri" pitchFamily="34" charset="-120"/>
              </a:rPr>
              <a:t>3</a:t>
            </a:r>
            <a:endParaRPr kumimoji="0" lang="en-US" sz="4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5" name="Text 23"/>
          <p:cNvSpPr/>
          <p:nvPr/>
        </p:nvSpPr>
        <p:spPr>
          <a:xfrm>
            <a:off x="9022080" y="5388864"/>
            <a:ext cx="2560320" cy="5486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A8B8CC"/>
                </a:solidFill>
                <a:effectLst/>
                <a:uLnTx/>
                <a:uFillTx/>
                <a:latin typeface="Aptos" panose="020B0004020202020204"/>
                <a:ea typeface="+mn-ea"/>
                <a:cs typeface="+mn-cs"/>
              </a:rPr>
              <a:t>Model Sizes</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6" name="Shape 24"/>
          <p:cNvSpPr/>
          <p:nvPr/>
        </p:nvSpPr>
        <p:spPr>
          <a:xfrm>
            <a:off x="0" y="6608064"/>
            <a:ext cx="12192000" cy="249936"/>
          </a:xfrm>
          <a:prstGeom prst="rect">
            <a:avLst/>
          </a:prstGeom>
          <a:solidFill>
            <a:srgbClr val="009E90"/>
          </a:solidFill>
          <a:ln w="12700">
            <a:solidFill>
              <a:srgbClr val="009E9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7" name="Text 25"/>
          <p:cNvSpPr/>
          <p:nvPr/>
        </p:nvSpPr>
        <p:spPr>
          <a:xfrm>
            <a:off x="0" y="6608064"/>
            <a:ext cx="12192000" cy="24993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State-of-the-art Multimodal Intelligence</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4" name="Picture 3" descr="A black and white logo&#10;&#10;AI-generated content may be incorrect.">
            <a:extLst>
              <a:ext uri="{FF2B5EF4-FFF2-40B4-BE49-F238E27FC236}">
                <a16:creationId xmlns:a16="http://schemas.microsoft.com/office/drawing/2014/main" id="{7A31AA7D-1AF9-FE6C-69E6-EC0864FF6E44}"/>
              </a:ext>
            </a:extLst>
          </p:cNvPr>
          <p:cNvPicPr>
            <a:picLocks noChangeAspect="1"/>
          </p:cNvPicPr>
          <p:nvPr/>
        </p:nvPicPr>
        <p:blipFill>
          <a:blip r:embed="rId3"/>
          <a:stretch>
            <a:fillRect/>
          </a:stretch>
        </p:blipFill>
        <p:spPr>
          <a:xfrm>
            <a:off x="9197357" y="164633"/>
            <a:ext cx="2764652" cy="66084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0F4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1036320"/>
          </a:xfrm>
          <a:prstGeom prst="rect">
            <a:avLst/>
          </a:prstGeom>
          <a:solidFill>
            <a:schemeClr val="bg1"/>
          </a:solidFill>
          <a:ln w="12700">
            <a:solidFill>
              <a:schemeClr val="bg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Shape 1"/>
          <p:cNvSpPr/>
          <p:nvPr/>
        </p:nvSpPr>
        <p:spPr>
          <a:xfrm>
            <a:off x="0" y="1036320"/>
            <a:ext cx="12192000" cy="73152"/>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xt 2"/>
          <p:cNvSpPr/>
          <p:nvPr/>
        </p:nvSpPr>
        <p:spPr>
          <a:xfrm>
            <a:off x="487680" y="0"/>
            <a:ext cx="10972800" cy="10363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450" b="1" i="0" u="none" strike="noStrike" kern="1200" cap="none" spc="0" normalizeH="0" baseline="0" noProof="0" dirty="0">
                <a:ln>
                  <a:noFill/>
                </a:ln>
                <a:solidFill>
                  <a:srgbClr val="156082"/>
                </a:solidFill>
                <a:effectLst/>
                <a:uLnTx/>
                <a:uFillTx/>
                <a:latin typeface="Aptos" panose="020B0004020202020204"/>
                <a:ea typeface="+mn-ea"/>
                <a:cs typeface="+mn-cs"/>
              </a:rPr>
              <a:t>Overview of Qwen2.5-VL</a:t>
            </a:r>
            <a:endParaRPr kumimoji="0" lang="en-US" sz="3450" b="0" i="0" u="none" strike="noStrike" kern="1200" cap="none" spc="0" normalizeH="0" baseline="0" noProof="0" dirty="0">
              <a:ln>
                <a:noFill/>
              </a:ln>
              <a:solidFill>
                <a:srgbClr val="156082"/>
              </a:solidFill>
              <a:effectLst/>
              <a:uLnTx/>
              <a:uFillTx/>
              <a:latin typeface="Aptos" panose="020B0004020202020204"/>
              <a:ea typeface="+mn-ea"/>
              <a:cs typeface="+mn-cs"/>
            </a:endParaRPr>
          </a:p>
        </p:txBody>
      </p:sp>
      <p:sp>
        <p:nvSpPr>
          <p:cNvPr id="5" name="Text 3"/>
          <p:cNvSpPr/>
          <p:nvPr/>
        </p:nvSpPr>
        <p:spPr>
          <a:xfrm>
            <a:off x="487680" y="1341120"/>
            <a:ext cx="5486400" cy="5486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A1628"/>
                </a:solidFill>
                <a:effectLst/>
                <a:uLnTx/>
                <a:uFillTx/>
                <a:latin typeface="Aptos" panose="020B0004020202020204"/>
                <a:ea typeface="+mn-ea"/>
                <a:cs typeface="+mn-cs"/>
              </a:rPr>
              <a:t>What is Qwen2.5-VL?</a:t>
            </a:r>
            <a:endParaRPr kumimoji="0" lang="en-US" sz="21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 name="Shape 4"/>
          <p:cNvSpPr/>
          <p:nvPr/>
        </p:nvSpPr>
        <p:spPr>
          <a:xfrm>
            <a:off x="487680" y="2011680"/>
            <a:ext cx="243840" cy="243840"/>
          </a:xfrm>
          <a:prstGeom prst="ellipse">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Text 5"/>
          <p:cNvSpPr/>
          <p:nvPr/>
        </p:nvSpPr>
        <p:spPr>
          <a:xfrm>
            <a:off x="853440" y="1950720"/>
            <a:ext cx="512064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533" b="0" i="0" u="none" strike="noStrike" kern="1200" cap="none" spc="0" normalizeH="0" baseline="0" noProof="0" dirty="0">
                <a:ln>
                  <a:noFill/>
                </a:ln>
                <a:solidFill>
                  <a:srgbClr val="0D1F3C"/>
                </a:solidFill>
                <a:effectLst/>
                <a:uLnTx/>
                <a:uFillTx/>
                <a:latin typeface="Aptos" panose="020B0004020202020204"/>
                <a:ea typeface="+mn-ea"/>
                <a:cs typeface="+mn-cs"/>
              </a:rPr>
              <a:t>Qwen2.5-VL is a state-of-the-art multimodal large language model developed by Alibaba Cloud's Qwen Team, released in January 2025.</a:t>
            </a:r>
            <a:endParaRPr kumimoji="0" lang="en-US" sz="15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Shape 6"/>
          <p:cNvSpPr/>
          <p:nvPr/>
        </p:nvSpPr>
        <p:spPr>
          <a:xfrm>
            <a:off x="487680" y="3048000"/>
            <a:ext cx="243840" cy="243840"/>
          </a:xfrm>
          <a:prstGeom prst="ellipse">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 name="Text 7"/>
          <p:cNvSpPr/>
          <p:nvPr/>
        </p:nvSpPr>
        <p:spPr>
          <a:xfrm>
            <a:off x="853440" y="2987040"/>
            <a:ext cx="512064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533" b="0" i="0" u="none" strike="noStrike" kern="1200" cap="none" spc="0" normalizeH="0" baseline="0" noProof="0" dirty="0">
                <a:ln>
                  <a:noFill/>
                </a:ln>
                <a:solidFill>
                  <a:srgbClr val="0D1F3C"/>
                </a:solidFill>
                <a:effectLst/>
                <a:uLnTx/>
                <a:uFillTx/>
                <a:latin typeface="Aptos" panose="020B0004020202020204"/>
                <a:ea typeface="+mn-ea"/>
                <a:cs typeface="+mn-cs"/>
              </a:rPr>
              <a:t>It processes text, images, and video together — combining a powerful Vision Transformer encoder with the Qwen2.5 language decoder.</a:t>
            </a:r>
            <a:endParaRPr kumimoji="0" lang="en-US" sz="15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0" name="Shape 8"/>
          <p:cNvSpPr/>
          <p:nvPr/>
        </p:nvSpPr>
        <p:spPr>
          <a:xfrm>
            <a:off x="487680" y="4084320"/>
            <a:ext cx="243840" cy="243840"/>
          </a:xfrm>
          <a:prstGeom prst="ellipse">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1" name="Text 9"/>
          <p:cNvSpPr/>
          <p:nvPr/>
        </p:nvSpPr>
        <p:spPr>
          <a:xfrm>
            <a:off x="853440" y="4023360"/>
            <a:ext cx="512064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533" b="0" i="0" u="none" strike="noStrike" kern="1200" cap="none" spc="0" normalizeH="0" baseline="0" noProof="0" dirty="0">
                <a:ln>
                  <a:noFill/>
                </a:ln>
                <a:solidFill>
                  <a:srgbClr val="0D1F3C"/>
                </a:solidFill>
                <a:effectLst/>
                <a:uLnTx/>
                <a:uFillTx/>
                <a:latin typeface="Aptos" panose="020B0004020202020204"/>
                <a:ea typeface="+mn-ea"/>
                <a:cs typeface="+mn-cs"/>
              </a:rPr>
              <a:t>The model family includes three sizes: 3B (edge AI), 7B (production), and 72B (flagship), all open-weight under Apache-2.0.</a:t>
            </a:r>
            <a:endParaRPr kumimoji="0" lang="en-US" sz="15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2" name="Shape 10"/>
          <p:cNvSpPr/>
          <p:nvPr/>
        </p:nvSpPr>
        <p:spPr>
          <a:xfrm>
            <a:off x="6461760" y="1402080"/>
            <a:ext cx="2438400" cy="1767840"/>
          </a:xfrm>
          <a:prstGeom prst="rect">
            <a:avLst/>
          </a:prstGeom>
          <a:solidFill>
            <a:srgbClr val="FFFFFF"/>
          </a:solidFill>
          <a:ln w="12700">
            <a:solidFill>
              <a:srgbClr val="E0E8F0"/>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3" name="Shape 11"/>
          <p:cNvSpPr/>
          <p:nvPr/>
        </p:nvSpPr>
        <p:spPr>
          <a:xfrm>
            <a:off x="6461760" y="1402080"/>
            <a:ext cx="2438400" cy="97536"/>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4" name="Text 12"/>
          <p:cNvSpPr/>
          <p:nvPr/>
        </p:nvSpPr>
        <p:spPr>
          <a:xfrm>
            <a:off x="6583680" y="1621536"/>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1628"/>
                </a:solidFill>
                <a:effectLst/>
                <a:uLnTx/>
                <a:uFillTx/>
                <a:latin typeface="Aptos" panose="020B0004020202020204"/>
                <a:ea typeface="+mn-ea"/>
                <a:cs typeface="+mn-cs"/>
              </a:rPr>
              <a:t>Visual Understanding</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5" name="Text 13"/>
          <p:cNvSpPr/>
          <p:nvPr/>
        </p:nvSpPr>
        <p:spPr>
          <a:xfrm>
            <a:off x="6583680" y="2133600"/>
            <a:ext cx="219456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5A7090"/>
                </a:solidFill>
                <a:effectLst/>
                <a:uLnTx/>
                <a:uFillTx/>
                <a:latin typeface="Aptos" panose="020B0004020202020204"/>
                <a:ea typeface="+mn-ea"/>
                <a:cs typeface="+mn-cs"/>
              </a:rPr>
              <a:t>Objects, scenes, charts, icons, layouts</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6" name="Shape 14"/>
          <p:cNvSpPr/>
          <p:nvPr/>
        </p:nvSpPr>
        <p:spPr>
          <a:xfrm>
            <a:off x="9144000" y="1402080"/>
            <a:ext cx="2438400" cy="1767840"/>
          </a:xfrm>
          <a:prstGeom prst="rect">
            <a:avLst/>
          </a:prstGeom>
          <a:solidFill>
            <a:srgbClr val="FFFFFF"/>
          </a:solidFill>
          <a:ln w="12700">
            <a:solidFill>
              <a:srgbClr val="E0E8F0"/>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7" name="Shape 15"/>
          <p:cNvSpPr/>
          <p:nvPr/>
        </p:nvSpPr>
        <p:spPr>
          <a:xfrm>
            <a:off x="9144000" y="1402080"/>
            <a:ext cx="2438400" cy="97536"/>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8" name="Text 16"/>
          <p:cNvSpPr/>
          <p:nvPr/>
        </p:nvSpPr>
        <p:spPr>
          <a:xfrm>
            <a:off x="9265920" y="1621536"/>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1628"/>
                </a:solidFill>
                <a:effectLst/>
                <a:uLnTx/>
                <a:uFillTx/>
                <a:latin typeface="Aptos" panose="020B0004020202020204"/>
                <a:ea typeface="+mn-ea"/>
                <a:cs typeface="+mn-cs"/>
              </a:rPr>
              <a:t>OCR &amp; Documents</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9" name="Text 17"/>
          <p:cNvSpPr/>
          <p:nvPr/>
        </p:nvSpPr>
        <p:spPr>
          <a:xfrm>
            <a:off x="9265920" y="2133600"/>
            <a:ext cx="219456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5A7090"/>
                </a:solidFill>
                <a:effectLst/>
                <a:uLnTx/>
                <a:uFillTx/>
                <a:latin typeface="Aptos" panose="020B0004020202020204"/>
                <a:ea typeface="+mn-ea"/>
                <a:cs typeface="+mn-cs"/>
              </a:rPr>
              <a:t>Tables, invoices, forms, handwriting</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0" name="Shape 18"/>
          <p:cNvSpPr/>
          <p:nvPr/>
        </p:nvSpPr>
        <p:spPr>
          <a:xfrm>
            <a:off x="6461760" y="3474720"/>
            <a:ext cx="2438400" cy="1767840"/>
          </a:xfrm>
          <a:prstGeom prst="rect">
            <a:avLst/>
          </a:prstGeom>
          <a:solidFill>
            <a:srgbClr val="FFFFFF"/>
          </a:solidFill>
          <a:ln w="12700">
            <a:solidFill>
              <a:srgbClr val="E0E8F0"/>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1" name="Shape 19"/>
          <p:cNvSpPr/>
          <p:nvPr/>
        </p:nvSpPr>
        <p:spPr>
          <a:xfrm>
            <a:off x="6461760" y="3474720"/>
            <a:ext cx="2438400" cy="97536"/>
          </a:xfrm>
          <a:prstGeom prst="rect">
            <a:avLst/>
          </a:prstGeom>
          <a:solidFill>
            <a:srgbClr val="5BC8FF"/>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2" name="Text 20"/>
          <p:cNvSpPr/>
          <p:nvPr/>
        </p:nvSpPr>
        <p:spPr>
          <a:xfrm>
            <a:off x="6583680" y="3694176"/>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1628"/>
                </a:solidFill>
                <a:effectLst/>
                <a:uLnTx/>
                <a:uFillTx/>
                <a:latin typeface="Aptos" panose="020B0004020202020204"/>
                <a:ea typeface="+mn-ea"/>
                <a:cs typeface="+mn-cs"/>
              </a:rPr>
              <a:t>Long Video (1hr+)</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3" name="Text 21"/>
          <p:cNvSpPr/>
          <p:nvPr/>
        </p:nvSpPr>
        <p:spPr>
          <a:xfrm>
            <a:off x="6583680" y="4206240"/>
            <a:ext cx="219456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5A7090"/>
                </a:solidFill>
                <a:effectLst/>
                <a:uLnTx/>
                <a:uFillTx/>
                <a:latin typeface="Aptos" panose="020B0004020202020204"/>
                <a:ea typeface="+mn-ea"/>
                <a:cs typeface="+mn-cs"/>
              </a:rPr>
              <a:t>Temporal reasoning, event localization</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4" name="Shape 22"/>
          <p:cNvSpPr/>
          <p:nvPr/>
        </p:nvSpPr>
        <p:spPr>
          <a:xfrm>
            <a:off x="9144000" y="3474720"/>
            <a:ext cx="2438400" cy="1767840"/>
          </a:xfrm>
          <a:prstGeom prst="rect">
            <a:avLst/>
          </a:prstGeom>
          <a:solidFill>
            <a:srgbClr val="FFFFFF"/>
          </a:solidFill>
          <a:ln w="12700">
            <a:solidFill>
              <a:srgbClr val="E0E8F0"/>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5" name="Shape 23"/>
          <p:cNvSpPr/>
          <p:nvPr/>
        </p:nvSpPr>
        <p:spPr>
          <a:xfrm>
            <a:off x="9144000" y="3474720"/>
            <a:ext cx="2438400" cy="97536"/>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6" name="Text 24"/>
          <p:cNvSpPr/>
          <p:nvPr/>
        </p:nvSpPr>
        <p:spPr>
          <a:xfrm>
            <a:off x="9265920" y="3694176"/>
            <a:ext cx="2194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1628"/>
                </a:solidFill>
                <a:effectLst/>
                <a:uLnTx/>
                <a:uFillTx/>
                <a:latin typeface="Aptos" panose="020B0004020202020204"/>
                <a:ea typeface="+mn-ea"/>
                <a:cs typeface="+mn-cs"/>
              </a:rPr>
              <a:t>Agentic Tasks</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7" name="Text 25"/>
          <p:cNvSpPr/>
          <p:nvPr/>
        </p:nvSpPr>
        <p:spPr>
          <a:xfrm>
            <a:off x="9265920" y="4206240"/>
            <a:ext cx="2194560"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5A7090"/>
                </a:solidFill>
                <a:effectLst/>
                <a:uLnTx/>
                <a:uFillTx/>
                <a:latin typeface="Aptos" panose="020B0004020202020204"/>
                <a:ea typeface="+mn-ea"/>
                <a:cs typeface="+mn-cs"/>
              </a:rPr>
              <a:t>GUI control, computer &amp; phone use</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8" name="Shape 26"/>
          <p:cNvSpPr/>
          <p:nvPr/>
        </p:nvSpPr>
        <p:spPr>
          <a:xfrm>
            <a:off x="487680" y="5791200"/>
            <a:ext cx="11216640" cy="609600"/>
          </a:xfrm>
          <a:prstGeom prst="rect">
            <a:avLst/>
          </a:prstGeom>
          <a:solidFill>
            <a:srgbClr val="0D1F3C">
              <a:alpha val="90000"/>
            </a:srgbClr>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9" name="Text 27"/>
          <p:cNvSpPr/>
          <p:nvPr/>
        </p:nvSpPr>
        <p:spPr>
          <a:xfrm>
            <a:off x="487680" y="5791200"/>
            <a:ext cx="112166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C4B4"/>
                </a:solidFill>
                <a:effectLst/>
                <a:uLnTx/>
                <a:uFillTx/>
                <a:latin typeface="Aptos" panose="020B0004020202020204"/>
                <a:ea typeface="+mn-ea"/>
                <a:cs typeface="+mn-cs"/>
              </a:rPr>
              <a:t>Released Jan 2025  ·  Outperforms GPT-4o-mini at 7B scale  ·  Multilingual: Chinese &amp; English</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31" name="Picture 30" descr="A black and white logo&#10;&#10;AI-generated content may be incorrect.">
            <a:extLst>
              <a:ext uri="{FF2B5EF4-FFF2-40B4-BE49-F238E27FC236}">
                <a16:creationId xmlns:a16="http://schemas.microsoft.com/office/drawing/2014/main" id="{432722C7-8696-E3FD-467B-8BF74D2F2516}"/>
              </a:ext>
            </a:extLst>
          </p:cNvPr>
          <p:cNvPicPr>
            <a:picLocks noChangeAspect="1"/>
          </p:cNvPicPr>
          <p:nvPr/>
        </p:nvPicPr>
        <p:blipFill>
          <a:blip r:embed="rId3"/>
          <a:stretch>
            <a:fillRect/>
          </a:stretch>
        </p:blipFill>
        <p:spPr>
          <a:xfrm>
            <a:off x="8987531" y="186720"/>
            <a:ext cx="2764652" cy="66084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A1628"/>
        </a:solidFill>
        <a:effectLst/>
      </p:bgPr>
    </p:bg>
    <p:spTree>
      <p:nvGrpSpPr>
        <p:cNvPr id="1" name=""/>
        <p:cNvGrpSpPr/>
        <p:nvPr/>
      </p:nvGrpSpPr>
      <p:grpSpPr>
        <a:xfrm>
          <a:off x="0" y="0"/>
          <a:ext cx="0" cy="0"/>
          <a:chOff x="0" y="0"/>
          <a:chExt cx="0" cy="0"/>
        </a:xfrm>
      </p:grpSpPr>
      <p:sp>
        <p:nvSpPr>
          <p:cNvPr id="2" name="Shape 0"/>
          <p:cNvSpPr/>
          <p:nvPr/>
        </p:nvSpPr>
        <p:spPr>
          <a:xfrm>
            <a:off x="0" y="0"/>
            <a:ext cx="12192000" cy="1036320"/>
          </a:xfrm>
          <a:prstGeom prst="rect">
            <a:avLst/>
          </a:prstGeom>
          <a:solidFill>
            <a:schemeClr val="bg1"/>
          </a:solidFill>
          <a:ln w="12700">
            <a:solidFill>
              <a:srgbClr val="0D213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Shape 1"/>
          <p:cNvSpPr/>
          <p:nvPr/>
        </p:nvSpPr>
        <p:spPr>
          <a:xfrm>
            <a:off x="0" y="1036320"/>
            <a:ext cx="12192000" cy="60960"/>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xt 2"/>
          <p:cNvSpPr/>
          <p:nvPr/>
        </p:nvSpPr>
        <p:spPr>
          <a:xfrm>
            <a:off x="487680" y="0"/>
            <a:ext cx="10972800" cy="10363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Aptos" panose="020B0004020202020204"/>
                <a:ea typeface="+mn-ea"/>
                <a:cs typeface="+mn-cs"/>
              </a:rPr>
              <a:t>Architecture Overview — Qwen2.5-VL-7B</a:t>
            </a:r>
            <a:endParaRPr kumimoji="0" lang="en-US" sz="3200" b="0" i="0" u="none" strike="noStrike" kern="1200" cap="none" spc="0" normalizeH="0" baseline="0" noProof="0">
              <a:ln>
                <a:noFill/>
              </a:ln>
              <a:solidFill>
                <a:srgbClr val="156082"/>
              </a:solidFill>
              <a:effectLst/>
              <a:uLnTx/>
              <a:uFillTx/>
              <a:latin typeface="Aptos" panose="020B0004020202020204"/>
              <a:ea typeface="+mn-ea"/>
              <a:cs typeface="+mn-cs"/>
            </a:endParaRPr>
          </a:p>
        </p:txBody>
      </p:sp>
      <p:sp>
        <p:nvSpPr>
          <p:cNvPr id="5" name="Shape 3"/>
          <p:cNvSpPr/>
          <p:nvPr/>
        </p:nvSpPr>
        <p:spPr>
          <a:xfrm>
            <a:off x="304800" y="1463040"/>
            <a:ext cx="1828800" cy="4389120"/>
          </a:xfrm>
          <a:prstGeom prst="rect">
            <a:avLst/>
          </a:prstGeom>
          <a:solidFill>
            <a:srgbClr val="0D2137"/>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 name="Text 4"/>
          <p:cNvSpPr/>
          <p:nvPr/>
        </p:nvSpPr>
        <p:spPr>
          <a:xfrm>
            <a:off x="304800" y="1524000"/>
            <a:ext cx="182880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0" cap="none" spc="267" normalizeH="0" baseline="0" noProof="0" dirty="0">
                <a:ln>
                  <a:noFill/>
                </a:ln>
                <a:solidFill>
                  <a:srgbClr val="5BC8FF"/>
                </a:solidFill>
                <a:effectLst/>
                <a:uLnTx/>
                <a:uFillTx/>
                <a:latin typeface="Aptos" panose="020B0004020202020204"/>
                <a:ea typeface="+mn-ea"/>
                <a:cs typeface="+mn-cs"/>
              </a:rPr>
              <a:t>INPUTS</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7" name="Shape 5"/>
          <p:cNvSpPr/>
          <p:nvPr/>
        </p:nvSpPr>
        <p:spPr>
          <a:xfrm>
            <a:off x="487680" y="2072640"/>
            <a:ext cx="1463040" cy="853440"/>
          </a:xfrm>
          <a:prstGeom prst="rect">
            <a:avLst/>
          </a:prstGeom>
          <a:solidFill>
            <a:srgbClr val="00C4B4">
              <a:alpha val="70000"/>
            </a:srgbClr>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 name="Text 6"/>
          <p:cNvSpPr/>
          <p:nvPr/>
        </p:nvSpPr>
        <p:spPr>
          <a:xfrm>
            <a:off x="487680" y="2072640"/>
            <a:ext cx="1463040"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FFFFFF"/>
                </a:solidFill>
                <a:effectLst/>
                <a:uLnTx/>
                <a:uFillTx/>
                <a:latin typeface="Aptos" panose="020B0004020202020204"/>
                <a:ea typeface="+mn-ea"/>
                <a:cs typeface="+mn-cs"/>
              </a:rPr>
              <a:t>Image</a:t>
            </a:r>
            <a:endParaRPr kumimoji="0" lang="en-US" sz="17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 name="Shape 7"/>
          <p:cNvSpPr/>
          <p:nvPr/>
        </p:nvSpPr>
        <p:spPr>
          <a:xfrm>
            <a:off x="487680" y="3230880"/>
            <a:ext cx="1463040" cy="853440"/>
          </a:xfrm>
          <a:prstGeom prst="rect">
            <a:avLst/>
          </a:prstGeom>
          <a:solidFill>
            <a:srgbClr val="7B5CF0">
              <a:alpha val="70000"/>
            </a:srgbClr>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0" name="Text 8"/>
          <p:cNvSpPr/>
          <p:nvPr/>
        </p:nvSpPr>
        <p:spPr>
          <a:xfrm>
            <a:off x="487680" y="3230880"/>
            <a:ext cx="1463040"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FFFFFF"/>
                </a:solidFill>
                <a:effectLst/>
                <a:uLnTx/>
                <a:uFillTx/>
                <a:latin typeface="Aptos" panose="020B0004020202020204"/>
                <a:ea typeface="+mn-ea"/>
                <a:cs typeface="+mn-cs"/>
              </a:rPr>
              <a:t>Video</a:t>
            </a:r>
            <a:endParaRPr kumimoji="0" lang="en-US" sz="17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1" name="Shape 9"/>
          <p:cNvSpPr/>
          <p:nvPr/>
        </p:nvSpPr>
        <p:spPr>
          <a:xfrm>
            <a:off x="487680" y="4389120"/>
            <a:ext cx="1463040" cy="853440"/>
          </a:xfrm>
          <a:prstGeom prst="rect">
            <a:avLst/>
          </a:prstGeom>
          <a:solidFill>
            <a:srgbClr val="FF8C42">
              <a:alpha val="70000"/>
            </a:srgbClr>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2" name="Text 10"/>
          <p:cNvSpPr/>
          <p:nvPr/>
        </p:nvSpPr>
        <p:spPr>
          <a:xfrm>
            <a:off x="487680" y="4389120"/>
            <a:ext cx="1463040"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FFFFFF"/>
                </a:solidFill>
                <a:effectLst/>
                <a:uLnTx/>
                <a:uFillTx/>
                <a:latin typeface="Aptos" panose="020B0004020202020204"/>
                <a:ea typeface="+mn-ea"/>
                <a:cs typeface="+mn-cs"/>
              </a:rPr>
              <a:t>Text</a:t>
            </a:r>
            <a:endParaRPr kumimoji="0" lang="en-US" sz="17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3" name="Shape 11"/>
          <p:cNvSpPr/>
          <p:nvPr/>
        </p:nvSpPr>
        <p:spPr>
          <a:xfrm>
            <a:off x="2133600" y="2560320"/>
            <a:ext cx="670560" cy="0"/>
          </a:xfrm>
          <a:prstGeom prst="line">
            <a:avLst/>
          </a:prstGeom>
          <a:noFill/>
          <a:ln w="254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4" name="Shape 12"/>
          <p:cNvSpPr/>
          <p:nvPr/>
        </p:nvSpPr>
        <p:spPr>
          <a:xfrm>
            <a:off x="2767584" y="2487168"/>
            <a:ext cx="121920" cy="146304"/>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5" name="Shape 13"/>
          <p:cNvSpPr/>
          <p:nvPr/>
        </p:nvSpPr>
        <p:spPr>
          <a:xfrm>
            <a:off x="2804160" y="1280160"/>
            <a:ext cx="2682240" cy="4632960"/>
          </a:xfrm>
          <a:prstGeom prst="rect">
            <a:avLst/>
          </a:prstGeom>
          <a:solidFill>
            <a:srgbClr val="0B2A40"/>
          </a:solidFill>
          <a:ln w="254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6" name="Shape 14"/>
          <p:cNvSpPr/>
          <p:nvPr/>
        </p:nvSpPr>
        <p:spPr>
          <a:xfrm>
            <a:off x="2804160" y="1280160"/>
            <a:ext cx="2682240" cy="512064"/>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7" name="Text 15"/>
          <p:cNvSpPr/>
          <p:nvPr/>
        </p:nvSpPr>
        <p:spPr>
          <a:xfrm>
            <a:off x="2804160" y="1280160"/>
            <a:ext cx="268224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1628"/>
                </a:solidFill>
                <a:effectLst/>
                <a:uLnTx/>
                <a:uFillTx/>
                <a:latin typeface="Aptos" panose="020B0004020202020204"/>
                <a:ea typeface="+mn-ea"/>
                <a:cs typeface="+mn-cs"/>
              </a:rPr>
              <a:t>Vision Encoder (ViT)</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8" name="Shape 16"/>
          <p:cNvSpPr/>
          <p:nvPr/>
        </p:nvSpPr>
        <p:spPr>
          <a:xfrm>
            <a:off x="2950464" y="1950720"/>
            <a:ext cx="2389632" cy="609600"/>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9" name="Text 17"/>
          <p:cNvSpPr/>
          <p:nvPr/>
        </p:nvSpPr>
        <p:spPr>
          <a:xfrm>
            <a:off x="2950464" y="1950720"/>
            <a:ext cx="2389632"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14×14 Patch Embed</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0" name="Shape 18"/>
          <p:cNvSpPr/>
          <p:nvPr/>
        </p:nvSpPr>
        <p:spPr>
          <a:xfrm>
            <a:off x="2950464" y="2706624"/>
            <a:ext cx="2389632" cy="609600"/>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1" name="Text 19"/>
          <p:cNvSpPr/>
          <p:nvPr/>
        </p:nvSpPr>
        <p:spPr>
          <a:xfrm>
            <a:off x="2950464" y="2706624"/>
            <a:ext cx="2389632"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2D-RoPE Pos. Embed</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2" name="Shape 20"/>
          <p:cNvSpPr/>
          <p:nvPr/>
        </p:nvSpPr>
        <p:spPr>
          <a:xfrm>
            <a:off x="2950464" y="3462528"/>
            <a:ext cx="2389632" cy="609600"/>
          </a:xfrm>
          <a:prstGeom prst="rect">
            <a:avLst/>
          </a:prstGeom>
          <a:solidFill>
            <a:srgbClr val="0F3D60"/>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3" name="Text 21"/>
          <p:cNvSpPr/>
          <p:nvPr/>
        </p:nvSpPr>
        <p:spPr>
          <a:xfrm>
            <a:off x="2950464" y="3462528"/>
            <a:ext cx="2389632"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28× Window Attention</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4" name="Shape 22"/>
          <p:cNvSpPr/>
          <p:nvPr/>
        </p:nvSpPr>
        <p:spPr>
          <a:xfrm>
            <a:off x="2950464" y="4218432"/>
            <a:ext cx="2389632" cy="609600"/>
          </a:xfrm>
          <a:prstGeom prst="rect">
            <a:avLst/>
          </a:prstGeom>
          <a:solidFill>
            <a:srgbClr val="1C5C80"/>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5" name="Text 23"/>
          <p:cNvSpPr/>
          <p:nvPr/>
        </p:nvSpPr>
        <p:spPr>
          <a:xfrm>
            <a:off x="2950464" y="4218432"/>
            <a:ext cx="2389632"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4× Full Attention</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6" name="Shape 24"/>
          <p:cNvSpPr/>
          <p:nvPr/>
        </p:nvSpPr>
        <p:spPr>
          <a:xfrm>
            <a:off x="2950464" y="4974336"/>
            <a:ext cx="2389632" cy="609600"/>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7" name="Text 25"/>
          <p:cNvSpPr/>
          <p:nvPr/>
        </p:nvSpPr>
        <p:spPr>
          <a:xfrm>
            <a:off x="2950464" y="4974336"/>
            <a:ext cx="2389632"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RMSNorm + SwiGLU</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8" name="Text 26"/>
          <p:cNvSpPr/>
          <p:nvPr/>
        </p:nvSpPr>
        <p:spPr>
          <a:xfrm>
            <a:off x="2804160" y="5571744"/>
            <a:ext cx="268224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1" u="none" strike="noStrike" kern="1200" cap="none" spc="0" normalizeH="0" baseline="0" noProof="0" dirty="0">
                <a:ln>
                  <a:noFill/>
                </a:ln>
                <a:solidFill>
                  <a:srgbClr val="00C4B4"/>
                </a:solidFill>
                <a:effectLst/>
                <a:uLnTx/>
                <a:uFillTx/>
                <a:latin typeface="Aptos" panose="020B0004020202020204"/>
                <a:ea typeface="+mn-ea"/>
                <a:cs typeface="+mn-cs"/>
              </a:rPr>
              <a:t>32 Transformer Layers  |  1280 Hidden</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9" name="Shape 27"/>
          <p:cNvSpPr/>
          <p:nvPr/>
        </p:nvSpPr>
        <p:spPr>
          <a:xfrm>
            <a:off x="5486400" y="3048000"/>
            <a:ext cx="609600" cy="0"/>
          </a:xfrm>
          <a:prstGeom prst="line">
            <a:avLst/>
          </a:prstGeom>
          <a:noFill/>
          <a:ln w="254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0" name="Shape 28"/>
          <p:cNvSpPr/>
          <p:nvPr/>
        </p:nvSpPr>
        <p:spPr>
          <a:xfrm>
            <a:off x="6059424" y="2974848"/>
            <a:ext cx="121920" cy="146304"/>
          </a:xfrm>
          <a:prstGeom prst="rect">
            <a:avLst/>
          </a:prstGeom>
          <a:solidFill>
            <a:srgbClr val="2DD4BF"/>
          </a:solidFill>
          <a:ln w="127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1" name="Shape 29"/>
          <p:cNvSpPr/>
          <p:nvPr/>
        </p:nvSpPr>
        <p:spPr>
          <a:xfrm>
            <a:off x="6156960" y="2499360"/>
            <a:ext cx="1828800" cy="1219200"/>
          </a:xfrm>
          <a:prstGeom prst="rect">
            <a:avLst/>
          </a:prstGeom>
          <a:solidFill>
            <a:srgbClr val="1A2E1A"/>
          </a:solidFill>
          <a:ln w="254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2" name="Shape 30"/>
          <p:cNvSpPr/>
          <p:nvPr/>
        </p:nvSpPr>
        <p:spPr>
          <a:xfrm>
            <a:off x="6156960" y="2499360"/>
            <a:ext cx="1828800" cy="390144"/>
          </a:xfrm>
          <a:prstGeom prst="rect">
            <a:avLst/>
          </a:prstGeom>
          <a:solidFill>
            <a:srgbClr val="2DD4BF"/>
          </a:solidFill>
          <a:ln w="127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3" name="Text 31"/>
          <p:cNvSpPr/>
          <p:nvPr/>
        </p:nvSpPr>
        <p:spPr>
          <a:xfrm>
            <a:off x="6156960" y="2499360"/>
            <a:ext cx="1828800" cy="39014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1628"/>
                </a:solidFill>
                <a:effectLst/>
                <a:uLnTx/>
                <a:uFillTx/>
                <a:latin typeface="Aptos" panose="020B0004020202020204"/>
                <a:ea typeface="+mn-ea"/>
                <a:cs typeface="+mn-cs"/>
              </a:rPr>
              <a:t>VL Merger (MLP)</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4" name="Text 32"/>
          <p:cNvSpPr/>
          <p:nvPr/>
        </p:nvSpPr>
        <p:spPr>
          <a:xfrm>
            <a:off x="6242304" y="2950464"/>
            <a:ext cx="1658112" cy="69494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33" b="0" i="0" u="none" strike="noStrike" kern="1200" cap="none" spc="0" normalizeH="0" baseline="0" noProof="0" dirty="0">
                <a:ln>
                  <a:noFill/>
                </a:ln>
                <a:solidFill>
                  <a:srgbClr val="FFFFFF"/>
                </a:solidFill>
                <a:effectLst/>
                <a:uLnTx/>
                <a:uFillTx/>
                <a:latin typeface="Aptos" panose="020B0004020202020204"/>
                <a:ea typeface="+mn-ea"/>
                <a:cs typeface="+mn-cs"/>
              </a:rPr>
              <a:t>2×2 Pool → 5120-dim</a:t>
            </a:r>
            <a:endParaRPr kumimoji="0" lang="en-US" sz="1133"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33" b="0" i="0" u="none" strike="noStrike" kern="1200" cap="none" spc="0" normalizeH="0" baseline="0" noProof="0" dirty="0">
                <a:ln>
                  <a:noFill/>
                </a:ln>
                <a:solidFill>
                  <a:srgbClr val="FFFFFF"/>
                </a:solidFill>
                <a:effectLst/>
                <a:uLnTx/>
                <a:uFillTx/>
                <a:latin typeface="Aptos" panose="020B0004020202020204"/>
                <a:ea typeface="+mn-ea"/>
                <a:cs typeface="+mn-cs"/>
              </a:rPr>
              <a:t>MLP: 5120→3584</a:t>
            </a:r>
            <a:endParaRPr kumimoji="0" lang="en-US" sz="11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7" name="Shape 35"/>
          <p:cNvSpPr/>
          <p:nvPr/>
        </p:nvSpPr>
        <p:spPr>
          <a:xfrm>
            <a:off x="7985760" y="3048000"/>
            <a:ext cx="609600" cy="0"/>
          </a:xfrm>
          <a:prstGeom prst="line">
            <a:avLst/>
          </a:prstGeom>
          <a:noFill/>
          <a:ln w="254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8" name="Shape 36"/>
          <p:cNvSpPr/>
          <p:nvPr/>
        </p:nvSpPr>
        <p:spPr>
          <a:xfrm>
            <a:off x="8558784" y="2974848"/>
            <a:ext cx="121920" cy="146304"/>
          </a:xfrm>
          <a:prstGeom prst="rect">
            <a:avLst/>
          </a:prstGeom>
          <a:solidFill>
            <a:srgbClr val="5BC8FF"/>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9" name="Shape 37"/>
          <p:cNvSpPr/>
          <p:nvPr/>
        </p:nvSpPr>
        <p:spPr>
          <a:xfrm>
            <a:off x="8656320" y="1280160"/>
            <a:ext cx="3048000" cy="4632960"/>
          </a:xfrm>
          <a:prstGeom prst="rect">
            <a:avLst/>
          </a:prstGeom>
          <a:solidFill>
            <a:srgbClr val="1A1035"/>
          </a:solidFill>
          <a:ln w="254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0" name="Shape 38"/>
          <p:cNvSpPr/>
          <p:nvPr/>
        </p:nvSpPr>
        <p:spPr>
          <a:xfrm>
            <a:off x="8656320" y="1280160"/>
            <a:ext cx="3048000" cy="512064"/>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1" name="Text 39"/>
          <p:cNvSpPr/>
          <p:nvPr/>
        </p:nvSpPr>
        <p:spPr>
          <a:xfrm>
            <a:off x="8656320" y="1280160"/>
            <a:ext cx="304800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uLnTx/>
                <a:uFillTx/>
                <a:latin typeface="Aptos" panose="020B0004020202020204"/>
                <a:ea typeface="+mn-ea"/>
                <a:cs typeface="+mn-cs"/>
              </a:rPr>
              <a:t>LLM Decoder (Qwen2.5)</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2" name="Shape 40"/>
          <p:cNvSpPr/>
          <p:nvPr/>
        </p:nvSpPr>
        <p:spPr>
          <a:xfrm>
            <a:off x="8802624" y="1950720"/>
            <a:ext cx="2755392" cy="609600"/>
          </a:xfrm>
          <a:prstGeom prst="rect">
            <a:avLst/>
          </a:prstGeom>
          <a:solidFill>
            <a:srgbClr val="2A1A5A"/>
          </a:solidFill>
          <a:ln w="635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3" name="Text 41"/>
          <p:cNvSpPr/>
          <p:nvPr/>
        </p:nvSpPr>
        <p:spPr>
          <a:xfrm>
            <a:off x="8802624" y="1950720"/>
            <a:ext cx="2755392"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GQA (4 KV heads)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4" name="Shape 42"/>
          <p:cNvSpPr/>
          <p:nvPr/>
        </p:nvSpPr>
        <p:spPr>
          <a:xfrm>
            <a:off x="8802624" y="2706624"/>
            <a:ext cx="2755392" cy="609600"/>
          </a:xfrm>
          <a:prstGeom prst="rect">
            <a:avLst/>
          </a:prstGeom>
          <a:solidFill>
            <a:srgbClr val="2A1A5A"/>
          </a:solidFill>
          <a:ln w="635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5" name="Text 43"/>
          <p:cNvSpPr/>
          <p:nvPr/>
        </p:nvSpPr>
        <p:spPr>
          <a:xfrm>
            <a:off x="8802624" y="2706624"/>
            <a:ext cx="2755392"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M-RoPE (1D + 2D + Time)</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6" name="Shape 44"/>
          <p:cNvSpPr/>
          <p:nvPr/>
        </p:nvSpPr>
        <p:spPr>
          <a:xfrm>
            <a:off x="8802624" y="3462528"/>
            <a:ext cx="2755392" cy="609600"/>
          </a:xfrm>
          <a:prstGeom prst="rect">
            <a:avLst/>
          </a:prstGeom>
          <a:solidFill>
            <a:srgbClr val="231545"/>
          </a:solidFill>
          <a:ln w="635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7" name="Text 45"/>
          <p:cNvSpPr/>
          <p:nvPr/>
        </p:nvSpPr>
        <p:spPr>
          <a:xfrm>
            <a:off x="8802624" y="3462528"/>
            <a:ext cx="2755392"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SwiGLU FFN</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8" name="Shape 46"/>
          <p:cNvSpPr/>
          <p:nvPr/>
        </p:nvSpPr>
        <p:spPr>
          <a:xfrm>
            <a:off x="8802624" y="4218432"/>
            <a:ext cx="2755392" cy="609600"/>
          </a:xfrm>
          <a:prstGeom prst="rect">
            <a:avLst/>
          </a:prstGeom>
          <a:solidFill>
            <a:srgbClr val="2A1A5A"/>
          </a:solidFill>
          <a:ln w="635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9" name="Text 47"/>
          <p:cNvSpPr/>
          <p:nvPr/>
        </p:nvSpPr>
        <p:spPr>
          <a:xfrm>
            <a:off x="8802624" y="4218432"/>
            <a:ext cx="2755392"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RMSNorm</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0" name="Shape 48"/>
          <p:cNvSpPr/>
          <p:nvPr/>
        </p:nvSpPr>
        <p:spPr>
          <a:xfrm>
            <a:off x="8802624" y="4974336"/>
            <a:ext cx="2755392" cy="609600"/>
          </a:xfrm>
          <a:prstGeom prst="rect">
            <a:avLst/>
          </a:prstGeom>
          <a:solidFill>
            <a:srgbClr val="1E1040"/>
          </a:solidFill>
          <a:ln w="635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1" name="Text 49"/>
          <p:cNvSpPr/>
          <p:nvPr/>
        </p:nvSpPr>
        <p:spPr>
          <a:xfrm>
            <a:off x="8802624" y="4974336"/>
            <a:ext cx="2755392"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151,646 Vocab Tokens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2" name="Text 50"/>
          <p:cNvSpPr/>
          <p:nvPr/>
        </p:nvSpPr>
        <p:spPr>
          <a:xfrm>
            <a:off x="8656320" y="5571744"/>
            <a:ext cx="304800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1" u="none" strike="noStrike" kern="1200" cap="none" spc="0" normalizeH="0" baseline="0" noProof="0" dirty="0">
                <a:ln>
                  <a:noFill/>
                </a:ln>
                <a:solidFill>
                  <a:srgbClr val="7B5CF0"/>
                </a:solidFill>
                <a:effectLst/>
                <a:uLnTx/>
                <a:uFillTx/>
                <a:latin typeface="Aptos" panose="020B0004020202020204"/>
                <a:ea typeface="+mn-ea"/>
                <a:cs typeface="+mn-cs"/>
              </a:rPr>
              <a:t>28 Transformer Layers  |  3584 Hidden</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3" name="Shape 51"/>
          <p:cNvSpPr/>
          <p:nvPr/>
        </p:nvSpPr>
        <p:spPr>
          <a:xfrm>
            <a:off x="11704320" y="3048000"/>
            <a:ext cx="243840" cy="0"/>
          </a:xfrm>
          <a:prstGeom prst="line">
            <a:avLst/>
          </a:prstGeom>
          <a:noFill/>
          <a:ln w="254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4" name="Shape 52"/>
          <p:cNvSpPr/>
          <p:nvPr/>
        </p:nvSpPr>
        <p:spPr>
          <a:xfrm>
            <a:off x="11643360" y="2682240"/>
            <a:ext cx="487680" cy="792480"/>
          </a:xfrm>
          <a:prstGeom prst="rect">
            <a:avLst/>
          </a:prstGeom>
          <a:solidFill>
            <a:srgbClr val="253545"/>
          </a:solidFill>
          <a:ln w="12700">
            <a:solidFill>
              <a:srgbClr val="FFFF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5" name="Text 53"/>
          <p:cNvSpPr/>
          <p:nvPr/>
        </p:nvSpPr>
        <p:spPr>
          <a:xfrm>
            <a:off x="11643360" y="2682240"/>
            <a:ext cx="487680" cy="7924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FFFFFF"/>
                </a:solidFill>
                <a:effectLst/>
                <a:uLnTx/>
                <a:uFillTx/>
                <a:latin typeface="Aptos" panose="020B0004020202020204"/>
                <a:ea typeface="+mn-ea"/>
                <a:cs typeface="+mn-cs"/>
              </a:rPr>
              <a:t>OUT</a:t>
            </a:r>
            <a:endParaRPr kumimoji="0" lang="en-US" sz="9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6" name="Shape 54"/>
          <p:cNvSpPr/>
          <p:nvPr/>
        </p:nvSpPr>
        <p:spPr>
          <a:xfrm>
            <a:off x="304800" y="6278880"/>
            <a:ext cx="304800" cy="219456"/>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7" name="Text 55"/>
          <p:cNvSpPr/>
          <p:nvPr/>
        </p:nvSpPr>
        <p:spPr>
          <a:xfrm>
            <a:off x="707136" y="6242304"/>
            <a:ext cx="2438400" cy="2682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8B8CC"/>
                </a:solidFill>
                <a:effectLst/>
                <a:uLnTx/>
                <a:uFillTx/>
                <a:latin typeface="Aptos" panose="020B0004020202020204"/>
                <a:ea typeface="+mn-ea"/>
                <a:cs typeface="+mn-cs"/>
              </a:rPr>
              <a:t>Vision Encoder</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8" name="Shape 56"/>
          <p:cNvSpPr/>
          <p:nvPr/>
        </p:nvSpPr>
        <p:spPr>
          <a:xfrm>
            <a:off x="3352800" y="6278880"/>
            <a:ext cx="304800" cy="219456"/>
          </a:xfrm>
          <a:prstGeom prst="rect">
            <a:avLst/>
          </a:prstGeom>
          <a:solidFill>
            <a:srgbClr val="2DD4BF"/>
          </a:solidFill>
          <a:ln w="127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9" name="Text 57"/>
          <p:cNvSpPr/>
          <p:nvPr/>
        </p:nvSpPr>
        <p:spPr>
          <a:xfrm>
            <a:off x="3755136" y="6242304"/>
            <a:ext cx="2438400" cy="2682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8B8CC"/>
                </a:solidFill>
                <a:effectLst/>
                <a:uLnTx/>
                <a:uFillTx/>
                <a:latin typeface="Aptos" panose="020B0004020202020204"/>
                <a:ea typeface="+mn-ea"/>
                <a:cs typeface="+mn-cs"/>
              </a:rPr>
              <a:t>VL Merger</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0" name="Shape 58"/>
          <p:cNvSpPr/>
          <p:nvPr/>
        </p:nvSpPr>
        <p:spPr>
          <a:xfrm>
            <a:off x="6400800" y="6278880"/>
            <a:ext cx="304800" cy="219456"/>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1" name="Text 59"/>
          <p:cNvSpPr/>
          <p:nvPr/>
        </p:nvSpPr>
        <p:spPr>
          <a:xfrm>
            <a:off x="6803136" y="6242304"/>
            <a:ext cx="2438400" cy="2682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8B8CC"/>
                </a:solidFill>
                <a:effectLst/>
                <a:uLnTx/>
                <a:uFillTx/>
                <a:latin typeface="Aptos" panose="020B0004020202020204"/>
                <a:ea typeface="+mn-ea"/>
                <a:cs typeface="+mn-cs"/>
              </a:rPr>
              <a:t>LLM Decoder</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63" name="Picture 62" descr="A black and white logo&#10;&#10;AI-generated content may be incorrect.">
            <a:extLst>
              <a:ext uri="{FF2B5EF4-FFF2-40B4-BE49-F238E27FC236}">
                <a16:creationId xmlns:a16="http://schemas.microsoft.com/office/drawing/2014/main" id="{AABE0BB8-CF18-D221-0D6E-6B98BF1EB27F}"/>
              </a:ext>
            </a:extLst>
          </p:cNvPr>
          <p:cNvPicPr>
            <a:picLocks noChangeAspect="1"/>
          </p:cNvPicPr>
          <p:nvPr/>
        </p:nvPicPr>
        <p:blipFill>
          <a:blip r:embed="rId3"/>
          <a:stretch>
            <a:fillRect/>
          </a:stretch>
        </p:blipFill>
        <p:spPr>
          <a:xfrm>
            <a:off x="9064835" y="186720"/>
            <a:ext cx="2764652" cy="66084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0F4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1036320"/>
          </a:xfrm>
          <a:prstGeom prst="rect">
            <a:avLst/>
          </a:prstGeom>
          <a:solidFill>
            <a:schemeClr val="bg1"/>
          </a:solidFill>
          <a:ln w="12700">
            <a:solidFill>
              <a:srgbClr val="0A162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Shape 1"/>
          <p:cNvSpPr/>
          <p:nvPr/>
        </p:nvSpPr>
        <p:spPr>
          <a:xfrm>
            <a:off x="0" y="1036320"/>
            <a:ext cx="12192000" cy="73152"/>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xt 2"/>
          <p:cNvSpPr/>
          <p:nvPr/>
        </p:nvSpPr>
        <p:spPr>
          <a:xfrm>
            <a:off x="487680" y="0"/>
            <a:ext cx="10972800" cy="10363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Aptos" panose="020B0004020202020204"/>
                <a:ea typeface="+mn-ea"/>
                <a:cs typeface="+mn-cs"/>
              </a:rPr>
              <a:t>Vision Encoder — Dynamic </a:t>
            </a:r>
            <a:r>
              <a:rPr kumimoji="0" lang="en-US" sz="3200" b="1" i="0" u="none" strike="noStrike" kern="1200" cap="none" spc="0" normalizeH="0" baseline="0" noProof="0" dirty="0" err="1">
                <a:ln>
                  <a:noFill/>
                </a:ln>
                <a:solidFill>
                  <a:srgbClr val="156082"/>
                </a:solidFill>
                <a:effectLst/>
                <a:uLnTx/>
                <a:uFillTx/>
                <a:latin typeface="Aptos" panose="020B0004020202020204"/>
                <a:ea typeface="+mn-ea"/>
                <a:cs typeface="+mn-cs"/>
              </a:rPr>
              <a:t>ViT</a:t>
            </a:r>
            <a:endParaRPr kumimoji="0" lang="en-US" sz="3200" b="0" i="0" u="none" strike="noStrike" kern="1200" cap="none" spc="0" normalizeH="0" baseline="0" noProof="0" err="1">
              <a:ln>
                <a:noFill/>
              </a:ln>
              <a:solidFill>
                <a:srgbClr val="156082"/>
              </a:solidFill>
              <a:effectLst/>
              <a:uLnTx/>
              <a:uFillTx/>
              <a:latin typeface="Aptos" panose="020B0004020202020204"/>
              <a:ea typeface="+mn-ea"/>
              <a:cs typeface="+mn-cs"/>
            </a:endParaRPr>
          </a:p>
        </p:txBody>
      </p:sp>
      <p:sp>
        <p:nvSpPr>
          <p:cNvPr id="5" name="Text 3"/>
          <p:cNvSpPr/>
          <p:nvPr/>
        </p:nvSpPr>
        <p:spPr>
          <a:xfrm>
            <a:off x="487680" y="1280160"/>
            <a:ext cx="54864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A1628"/>
                </a:solidFill>
                <a:effectLst/>
                <a:uLnTx/>
                <a:uFillTx/>
                <a:latin typeface="Aptos" panose="020B0004020202020204"/>
                <a:ea typeface="+mn-ea"/>
                <a:cs typeface="+mn-cs"/>
              </a:rPr>
              <a:t>Technical Specifications</a:t>
            </a:r>
            <a:endParaRPr kumimoji="0" lang="en-US" sz="18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 name="Shape 4"/>
          <p:cNvSpPr/>
          <p:nvPr/>
        </p:nvSpPr>
        <p:spPr>
          <a:xfrm>
            <a:off x="487680" y="1828800"/>
            <a:ext cx="5486400" cy="341376"/>
          </a:xfrm>
          <a:prstGeom prst="rect">
            <a:avLst/>
          </a:prstGeom>
          <a:solidFill>
            <a:srgbClr val="E8F0F8"/>
          </a:solidFill>
          <a:ln w="6350">
            <a:solidFill>
              <a:srgbClr val="D0DCE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Text 5"/>
          <p:cNvSpPr/>
          <p:nvPr/>
        </p:nvSpPr>
        <p:spPr>
          <a:xfrm>
            <a:off x="609600" y="1828800"/>
            <a:ext cx="243840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A1628"/>
                </a:solidFill>
                <a:effectLst/>
                <a:uLnTx/>
                <a:uFillTx/>
                <a:latin typeface="Aptos" panose="020B0004020202020204"/>
                <a:ea typeface="+mn-ea"/>
                <a:cs typeface="+mn-cs"/>
              </a:rPr>
              <a:t>Architecture</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Text 6"/>
          <p:cNvSpPr/>
          <p:nvPr/>
        </p:nvSpPr>
        <p:spPr>
          <a:xfrm>
            <a:off x="3048000" y="1828800"/>
            <a:ext cx="28651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2A4A6A"/>
                </a:solidFill>
                <a:effectLst/>
                <a:uLnTx/>
                <a:uFillTx/>
                <a:latin typeface="Aptos" panose="020B0004020202020204"/>
                <a:ea typeface="+mn-ea"/>
                <a:cs typeface="+mn-cs"/>
              </a:rPr>
              <a:t>Vision Transformer (ViT)</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 name="Shape 7"/>
          <p:cNvSpPr/>
          <p:nvPr/>
        </p:nvSpPr>
        <p:spPr>
          <a:xfrm>
            <a:off x="487680" y="2170176"/>
            <a:ext cx="5486400" cy="341376"/>
          </a:xfrm>
          <a:prstGeom prst="rect">
            <a:avLst/>
          </a:prstGeom>
          <a:solidFill>
            <a:srgbClr val="FFFFFF"/>
          </a:solidFill>
          <a:ln w="6350">
            <a:solidFill>
              <a:srgbClr val="D0DCE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0" name="Text 8"/>
          <p:cNvSpPr/>
          <p:nvPr/>
        </p:nvSpPr>
        <p:spPr>
          <a:xfrm>
            <a:off x="609600" y="2170176"/>
            <a:ext cx="243840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A1628"/>
                </a:solidFill>
                <a:effectLst/>
                <a:uLnTx/>
                <a:uFillTx/>
                <a:latin typeface="Aptos" panose="020B0004020202020204"/>
                <a:ea typeface="+mn-ea"/>
                <a:cs typeface="+mn-cs"/>
              </a:rPr>
              <a:t>Parameters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1" name="Text 9"/>
          <p:cNvSpPr/>
          <p:nvPr/>
        </p:nvSpPr>
        <p:spPr>
          <a:xfrm>
            <a:off x="3048000" y="2170176"/>
            <a:ext cx="28651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2A4A6A"/>
                </a:solidFill>
                <a:effectLst/>
                <a:uLnTx/>
                <a:uFillTx/>
                <a:latin typeface="Aptos" panose="020B0004020202020204"/>
                <a:ea typeface="+mn-ea"/>
                <a:cs typeface="+mn-cs"/>
              </a:rPr>
              <a:t>~0.4B</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2" name="Shape 10"/>
          <p:cNvSpPr/>
          <p:nvPr/>
        </p:nvSpPr>
        <p:spPr>
          <a:xfrm>
            <a:off x="487680" y="2511552"/>
            <a:ext cx="5486400" cy="341376"/>
          </a:xfrm>
          <a:prstGeom prst="rect">
            <a:avLst/>
          </a:prstGeom>
          <a:solidFill>
            <a:srgbClr val="E8F0F8"/>
          </a:solidFill>
          <a:ln w="6350">
            <a:solidFill>
              <a:srgbClr val="D0DCE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3" name="Text 11"/>
          <p:cNvSpPr/>
          <p:nvPr/>
        </p:nvSpPr>
        <p:spPr>
          <a:xfrm>
            <a:off x="609600" y="2511552"/>
            <a:ext cx="243840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A1628"/>
                </a:solidFill>
                <a:effectLst/>
                <a:uLnTx/>
                <a:uFillTx/>
                <a:latin typeface="Aptos" panose="020B0004020202020204"/>
                <a:ea typeface="+mn-ea"/>
                <a:cs typeface="+mn-cs"/>
              </a:rPr>
              <a:t>Transformer Layers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4" name="Text 12"/>
          <p:cNvSpPr/>
          <p:nvPr/>
        </p:nvSpPr>
        <p:spPr>
          <a:xfrm>
            <a:off x="3048000" y="2511552"/>
            <a:ext cx="28651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2A4A6A"/>
                </a:solidFill>
                <a:effectLst/>
                <a:uLnTx/>
                <a:uFillTx/>
                <a:latin typeface="Aptos" panose="020B0004020202020204"/>
                <a:ea typeface="+mn-ea"/>
                <a:cs typeface="+mn-cs"/>
              </a:rPr>
              <a:t>32</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5" name="Shape 13"/>
          <p:cNvSpPr/>
          <p:nvPr/>
        </p:nvSpPr>
        <p:spPr>
          <a:xfrm>
            <a:off x="487680" y="2852928"/>
            <a:ext cx="5486400" cy="341376"/>
          </a:xfrm>
          <a:prstGeom prst="rect">
            <a:avLst/>
          </a:prstGeom>
          <a:solidFill>
            <a:srgbClr val="FFFFFF"/>
          </a:solidFill>
          <a:ln w="6350">
            <a:solidFill>
              <a:srgbClr val="D0DCE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6" name="Text 14"/>
          <p:cNvSpPr/>
          <p:nvPr/>
        </p:nvSpPr>
        <p:spPr>
          <a:xfrm>
            <a:off x="609600" y="2852928"/>
            <a:ext cx="243840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A1628"/>
                </a:solidFill>
                <a:effectLst/>
                <a:uLnTx/>
                <a:uFillTx/>
                <a:latin typeface="Aptos" panose="020B0004020202020204"/>
                <a:ea typeface="+mn-ea"/>
                <a:cs typeface="+mn-cs"/>
              </a:rPr>
              <a:t>Attention Heads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7" name="Text 15"/>
          <p:cNvSpPr/>
          <p:nvPr/>
        </p:nvSpPr>
        <p:spPr>
          <a:xfrm>
            <a:off x="3048000" y="2852928"/>
            <a:ext cx="28651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2A4A6A"/>
                </a:solidFill>
                <a:effectLst/>
                <a:uLnTx/>
                <a:uFillTx/>
                <a:latin typeface="Aptos" panose="020B0004020202020204"/>
                <a:ea typeface="+mn-ea"/>
                <a:cs typeface="+mn-cs"/>
              </a:rPr>
              <a:t>16</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8" name="Shape 16"/>
          <p:cNvSpPr/>
          <p:nvPr/>
        </p:nvSpPr>
        <p:spPr>
          <a:xfrm>
            <a:off x="487680" y="3194304"/>
            <a:ext cx="5486400" cy="341376"/>
          </a:xfrm>
          <a:prstGeom prst="rect">
            <a:avLst/>
          </a:prstGeom>
          <a:solidFill>
            <a:srgbClr val="E8F0F8"/>
          </a:solidFill>
          <a:ln w="6350">
            <a:solidFill>
              <a:srgbClr val="D0DCE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9" name="Text 17"/>
          <p:cNvSpPr/>
          <p:nvPr/>
        </p:nvSpPr>
        <p:spPr>
          <a:xfrm>
            <a:off x="609600" y="3194304"/>
            <a:ext cx="243840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A1628"/>
                </a:solidFill>
                <a:effectLst/>
                <a:uLnTx/>
                <a:uFillTx/>
                <a:latin typeface="Aptos" panose="020B0004020202020204"/>
                <a:ea typeface="+mn-ea"/>
                <a:cs typeface="+mn-cs"/>
              </a:rPr>
              <a:t>Hidden Size</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0" name="Text 18"/>
          <p:cNvSpPr/>
          <p:nvPr/>
        </p:nvSpPr>
        <p:spPr>
          <a:xfrm>
            <a:off x="3048000" y="3194304"/>
            <a:ext cx="28651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2A4A6A"/>
                </a:solidFill>
                <a:effectLst/>
                <a:uLnTx/>
                <a:uFillTx/>
                <a:latin typeface="Aptos" panose="020B0004020202020204"/>
                <a:ea typeface="+mn-ea"/>
                <a:cs typeface="+mn-cs"/>
              </a:rPr>
              <a:t>1280</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1" name="Shape 19"/>
          <p:cNvSpPr/>
          <p:nvPr/>
        </p:nvSpPr>
        <p:spPr>
          <a:xfrm>
            <a:off x="487680" y="3535680"/>
            <a:ext cx="5486400" cy="341376"/>
          </a:xfrm>
          <a:prstGeom prst="rect">
            <a:avLst/>
          </a:prstGeom>
          <a:solidFill>
            <a:srgbClr val="FFFFFF"/>
          </a:solidFill>
          <a:ln w="6350">
            <a:solidFill>
              <a:srgbClr val="D0DCE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2" name="Text 20"/>
          <p:cNvSpPr/>
          <p:nvPr/>
        </p:nvSpPr>
        <p:spPr>
          <a:xfrm>
            <a:off x="609600" y="3535680"/>
            <a:ext cx="243840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A1628"/>
                </a:solidFill>
                <a:effectLst/>
                <a:uLnTx/>
                <a:uFillTx/>
                <a:latin typeface="Aptos" panose="020B0004020202020204"/>
                <a:ea typeface="+mn-ea"/>
                <a:cs typeface="+mn-cs"/>
              </a:rPr>
              <a:t>MLP Inner Size</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3" name="Text 21"/>
          <p:cNvSpPr/>
          <p:nvPr/>
        </p:nvSpPr>
        <p:spPr>
          <a:xfrm>
            <a:off x="3048000" y="3535680"/>
            <a:ext cx="28651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2A4A6A"/>
                </a:solidFill>
                <a:effectLst/>
                <a:uLnTx/>
                <a:uFillTx/>
                <a:latin typeface="Aptos" panose="020B0004020202020204"/>
                <a:ea typeface="+mn-ea"/>
                <a:cs typeface="+mn-cs"/>
              </a:rPr>
              <a:t>3456</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4" name="Shape 22"/>
          <p:cNvSpPr/>
          <p:nvPr/>
        </p:nvSpPr>
        <p:spPr>
          <a:xfrm>
            <a:off x="487680" y="3877056"/>
            <a:ext cx="5486400" cy="341376"/>
          </a:xfrm>
          <a:prstGeom prst="rect">
            <a:avLst/>
          </a:prstGeom>
          <a:solidFill>
            <a:srgbClr val="E8F0F8"/>
          </a:solidFill>
          <a:ln w="6350">
            <a:solidFill>
              <a:srgbClr val="D0DCE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5" name="Text 23"/>
          <p:cNvSpPr/>
          <p:nvPr/>
        </p:nvSpPr>
        <p:spPr>
          <a:xfrm>
            <a:off x="609600" y="3877056"/>
            <a:ext cx="243840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A1628"/>
                </a:solidFill>
                <a:effectLst/>
                <a:uLnTx/>
                <a:uFillTx/>
                <a:latin typeface="Aptos" panose="020B0004020202020204"/>
                <a:ea typeface="+mn-ea"/>
                <a:cs typeface="+mn-cs"/>
              </a:rPr>
              <a:t>Patch Size</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6" name="Text 24"/>
          <p:cNvSpPr/>
          <p:nvPr/>
        </p:nvSpPr>
        <p:spPr>
          <a:xfrm>
            <a:off x="3048000" y="3877056"/>
            <a:ext cx="28651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2A4A6A"/>
                </a:solidFill>
                <a:effectLst/>
                <a:uLnTx/>
                <a:uFillTx/>
                <a:latin typeface="Aptos" panose="020B0004020202020204"/>
                <a:ea typeface="+mn-ea"/>
                <a:cs typeface="+mn-cs"/>
              </a:rPr>
              <a:t>14 × 14 pixels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7" name="Shape 25"/>
          <p:cNvSpPr/>
          <p:nvPr/>
        </p:nvSpPr>
        <p:spPr>
          <a:xfrm>
            <a:off x="487680" y="4218432"/>
            <a:ext cx="5486400" cy="341376"/>
          </a:xfrm>
          <a:prstGeom prst="rect">
            <a:avLst/>
          </a:prstGeom>
          <a:solidFill>
            <a:srgbClr val="FFFFFF"/>
          </a:solidFill>
          <a:ln w="6350">
            <a:solidFill>
              <a:srgbClr val="D0DCE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8" name="Text 26"/>
          <p:cNvSpPr/>
          <p:nvPr/>
        </p:nvSpPr>
        <p:spPr>
          <a:xfrm>
            <a:off x="609600" y="4218432"/>
            <a:ext cx="243840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A1628"/>
                </a:solidFill>
                <a:effectLst/>
                <a:uLnTx/>
                <a:uFillTx/>
                <a:latin typeface="Aptos" panose="020B0004020202020204"/>
                <a:ea typeface="+mn-ea"/>
                <a:cs typeface="+mn-cs"/>
              </a:rPr>
              <a:t>Full Attn Layers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9" name="Text 27"/>
          <p:cNvSpPr/>
          <p:nvPr/>
        </p:nvSpPr>
        <p:spPr>
          <a:xfrm>
            <a:off x="3048000" y="4218432"/>
            <a:ext cx="28651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2A4A6A"/>
                </a:solidFill>
                <a:effectLst/>
                <a:uLnTx/>
                <a:uFillTx/>
                <a:latin typeface="Aptos" panose="020B0004020202020204"/>
                <a:ea typeface="+mn-ea"/>
                <a:cs typeface="+mn-cs"/>
              </a:rPr>
              <a:t>4 (idx: 7, 15, 23, 31)</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0" name="Shape 28"/>
          <p:cNvSpPr/>
          <p:nvPr/>
        </p:nvSpPr>
        <p:spPr>
          <a:xfrm>
            <a:off x="487680" y="4559808"/>
            <a:ext cx="5486400" cy="341376"/>
          </a:xfrm>
          <a:prstGeom prst="rect">
            <a:avLst/>
          </a:prstGeom>
          <a:solidFill>
            <a:srgbClr val="E8F0F8"/>
          </a:solidFill>
          <a:ln w="6350">
            <a:solidFill>
              <a:srgbClr val="D0DCE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1" name="Text 29"/>
          <p:cNvSpPr/>
          <p:nvPr/>
        </p:nvSpPr>
        <p:spPr>
          <a:xfrm>
            <a:off x="609600" y="4559808"/>
            <a:ext cx="243840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A1628"/>
                </a:solidFill>
                <a:effectLst/>
                <a:uLnTx/>
                <a:uFillTx/>
                <a:latin typeface="Aptos" panose="020B0004020202020204"/>
                <a:ea typeface="+mn-ea"/>
                <a:cs typeface="+mn-cs"/>
              </a:rPr>
              <a:t>Window Attn Layers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2" name="Text 30"/>
          <p:cNvSpPr/>
          <p:nvPr/>
        </p:nvSpPr>
        <p:spPr>
          <a:xfrm>
            <a:off x="3048000" y="4559808"/>
            <a:ext cx="28651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2A4A6A"/>
                </a:solidFill>
                <a:effectLst/>
                <a:uLnTx/>
                <a:uFillTx/>
                <a:latin typeface="Aptos" panose="020B0004020202020204"/>
                <a:ea typeface="+mn-ea"/>
                <a:cs typeface="+mn-cs"/>
              </a:rPr>
              <a:t>28 (all others)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3" name="Shape 31"/>
          <p:cNvSpPr/>
          <p:nvPr/>
        </p:nvSpPr>
        <p:spPr>
          <a:xfrm>
            <a:off x="487680" y="4901184"/>
            <a:ext cx="5486400" cy="341376"/>
          </a:xfrm>
          <a:prstGeom prst="rect">
            <a:avLst/>
          </a:prstGeom>
          <a:solidFill>
            <a:srgbClr val="FFFFFF"/>
          </a:solidFill>
          <a:ln w="6350">
            <a:solidFill>
              <a:srgbClr val="D0DCE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4" name="Text 32"/>
          <p:cNvSpPr/>
          <p:nvPr/>
        </p:nvSpPr>
        <p:spPr>
          <a:xfrm>
            <a:off x="609600" y="4901184"/>
            <a:ext cx="243840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A1628"/>
                </a:solidFill>
                <a:effectLst/>
                <a:uLnTx/>
                <a:uFillTx/>
                <a:latin typeface="Aptos" panose="020B0004020202020204"/>
                <a:ea typeface="+mn-ea"/>
                <a:cs typeface="+mn-cs"/>
              </a:rPr>
              <a:t>Window Size (max)</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5" name="Text 33"/>
          <p:cNvSpPr/>
          <p:nvPr/>
        </p:nvSpPr>
        <p:spPr>
          <a:xfrm>
            <a:off x="3048000" y="4901184"/>
            <a:ext cx="28651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2A4A6A"/>
                </a:solidFill>
                <a:effectLst/>
                <a:uLnTx/>
                <a:uFillTx/>
                <a:latin typeface="Aptos" panose="020B0004020202020204"/>
                <a:ea typeface="+mn-ea"/>
                <a:cs typeface="+mn-cs"/>
              </a:rPr>
              <a:t>8 × 8 patches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6" name="Shape 34"/>
          <p:cNvSpPr/>
          <p:nvPr/>
        </p:nvSpPr>
        <p:spPr>
          <a:xfrm>
            <a:off x="487680" y="5242560"/>
            <a:ext cx="5486400" cy="341376"/>
          </a:xfrm>
          <a:prstGeom prst="rect">
            <a:avLst/>
          </a:prstGeom>
          <a:solidFill>
            <a:srgbClr val="E8F0F8"/>
          </a:solidFill>
          <a:ln w="6350">
            <a:solidFill>
              <a:srgbClr val="D0DCE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7" name="Text 35"/>
          <p:cNvSpPr/>
          <p:nvPr/>
        </p:nvSpPr>
        <p:spPr>
          <a:xfrm>
            <a:off x="609600" y="5242560"/>
            <a:ext cx="243840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A1628"/>
                </a:solidFill>
                <a:effectLst/>
                <a:uLnTx/>
                <a:uFillTx/>
                <a:latin typeface="Aptos" panose="020B0004020202020204"/>
                <a:ea typeface="+mn-ea"/>
                <a:cs typeface="+mn-cs"/>
              </a:rPr>
              <a:t>Normalization</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8" name="Text 36"/>
          <p:cNvSpPr/>
          <p:nvPr/>
        </p:nvSpPr>
        <p:spPr>
          <a:xfrm>
            <a:off x="3048000" y="5242560"/>
            <a:ext cx="28651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2A4A6A"/>
                </a:solidFill>
                <a:effectLst/>
                <a:uLnTx/>
                <a:uFillTx/>
                <a:latin typeface="Aptos" panose="020B0004020202020204"/>
                <a:ea typeface="+mn-ea"/>
                <a:cs typeface="+mn-cs"/>
              </a:rPr>
              <a:t>RMSNorm</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9" name="Shape 37"/>
          <p:cNvSpPr/>
          <p:nvPr/>
        </p:nvSpPr>
        <p:spPr>
          <a:xfrm>
            <a:off x="487680" y="5583936"/>
            <a:ext cx="5486400" cy="341376"/>
          </a:xfrm>
          <a:prstGeom prst="rect">
            <a:avLst/>
          </a:prstGeom>
          <a:solidFill>
            <a:srgbClr val="FFFFFF"/>
          </a:solidFill>
          <a:ln w="6350">
            <a:solidFill>
              <a:srgbClr val="D0DCE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0" name="Text 38"/>
          <p:cNvSpPr/>
          <p:nvPr/>
        </p:nvSpPr>
        <p:spPr>
          <a:xfrm>
            <a:off x="609600" y="5583936"/>
            <a:ext cx="243840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A1628"/>
                </a:solidFill>
                <a:effectLst/>
                <a:uLnTx/>
                <a:uFillTx/>
                <a:latin typeface="Aptos" panose="020B0004020202020204"/>
                <a:ea typeface="+mn-ea"/>
                <a:cs typeface="+mn-cs"/>
              </a:rPr>
              <a:t>Activation</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1" name="Text 39"/>
          <p:cNvSpPr/>
          <p:nvPr/>
        </p:nvSpPr>
        <p:spPr>
          <a:xfrm>
            <a:off x="3048000" y="5583936"/>
            <a:ext cx="28651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2A4A6A"/>
                </a:solidFill>
                <a:effectLst/>
                <a:uLnTx/>
                <a:uFillTx/>
                <a:latin typeface="Aptos" panose="020B0004020202020204"/>
                <a:ea typeface="+mn-ea"/>
                <a:cs typeface="+mn-cs"/>
              </a:rPr>
              <a:t>SwiGLU</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2" name="Shape 40"/>
          <p:cNvSpPr/>
          <p:nvPr/>
        </p:nvSpPr>
        <p:spPr>
          <a:xfrm>
            <a:off x="487680" y="5925312"/>
            <a:ext cx="5486400" cy="341376"/>
          </a:xfrm>
          <a:prstGeom prst="rect">
            <a:avLst/>
          </a:prstGeom>
          <a:solidFill>
            <a:srgbClr val="E8F0F8"/>
          </a:solidFill>
          <a:ln w="6350">
            <a:solidFill>
              <a:srgbClr val="D0DCE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3" name="Text 41"/>
          <p:cNvSpPr/>
          <p:nvPr/>
        </p:nvSpPr>
        <p:spPr>
          <a:xfrm>
            <a:off x="609600" y="5925312"/>
            <a:ext cx="243840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A1628"/>
                </a:solidFill>
                <a:effectLst/>
                <a:uLnTx/>
                <a:uFillTx/>
                <a:latin typeface="Aptos" panose="020B0004020202020204"/>
                <a:ea typeface="+mn-ea"/>
                <a:cs typeface="+mn-cs"/>
              </a:rPr>
              <a:t>Position Encoding</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4" name="Text 42"/>
          <p:cNvSpPr/>
          <p:nvPr/>
        </p:nvSpPr>
        <p:spPr>
          <a:xfrm>
            <a:off x="3048000" y="5925312"/>
            <a:ext cx="28651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2A4A6A"/>
                </a:solidFill>
                <a:effectLst/>
                <a:uLnTx/>
                <a:uFillTx/>
                <a:latin typeface="Aptos" panose="020B0004020202020204"/>
                <a:ea typeface="+mn-ea"/>
                <a:cs typeface="+mn-cs"/>
              </a:rPr>
              <a:t>2D-RoPE (spatial)</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5" name="Text 43"/>
          <p:cNvSpPr/>
          <p:nvPr/>
        </p:nvSpPr>
        <p:spPr>
          <a:xfrm>
            <a:off x="6339840" y="1280160"/>
            <a:ext cx="54864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A1628"/>
                </a:solidFill>
                <a:effectLst/>
                <a:uLnTx/>
                <a:uFillTx/>
                <a:latin typeface="Aptos" panose="020B0004020202020204"/>
                <a:ea typeface="+mn-ea"/>
                <a:cs typeface="+mn-cs"/>
              </a:rPr>
              <a:t>Key Innovations</a:t>
            </a:r>
            <a:endParaRPr kumimoji="0" lang="en-US" sz="18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6" name="Shape 44"/>
          <p:cNvSpPr/>
          <p:nvPr/>
        </p:nvSpPr>
        <p:spPr>
          <a:xfrm>
            <a:off x="6339840" y="1828800"/>
            <a:ext cx="5486400" cy="1097280"/>
          </a:xfrm>
          <a:prstGeom prst="rect">
            <a:avLst/>
          </a:prstGeom>
          <a:solidFill>
            <a:srgbClr val="FFFFFF"/>
          </a:solidFill>
          <a:ln w="12700">
            <a:solidFill>
              <a:srgbClr val="D8E8F0"/>
            </a:solidFill>
            <a:prstDash val="solid"/>
          </a:ln>
          <a:effectLst>
            <a:outerShdw blurRad="76200" dist="127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7" name="Shape 45"/>
          <p:cNvSpPr/>
          <p:nvPr/>
        </p:nvSpPr>
        <p:spPr>
          <a:xfrm>
            <a:off x="6339840" y="1828800"/>
            <a:ext cx="85344" cy="1097280"/>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8" name="Text 46"/>
          <p:cNvSpPr/>
          <p:nvPr/>
        </p:nvSpPr>
        <p:spPr>
          <a:xfrm>
            <a:off x="6522720" y="1853184"/>
            <a:ext cx="518160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1628"/>
                </a:solidFill>
                <a:effectLst/>
                <a:uLnTx/>
                <a:uFillTx/>
                <a:latin typeface="Aptos" panose="020B0004020202020204"/>
                <a:ea typeface="+mn-ea"/>
                <a:cs typeface="+mn-cs"/>
              </a:rPr>
              <a:t>Native Dynamic Resolution</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9" name="Text 47"/>
          <p:cNvSpPr/>
          <p:nvPr/>
        </p:nvSpPr>
        <p:spPr>
          <a:xfrm>
            <a:off x="6522720" y="2231136"/>
            <a:ext cx="51816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3A5A7A"/>
                </a:solidFill>
                <a:effectLst/>
                <a:uLnTx/>
                <a:uFillTx/>
                <a:latin typeface="Aptos" panose="020B0004020202020204"/>
                <a:ea typeface="+mn-ea"/>
                <a:cs typeface="+mn-cs"/>
              </a:rPr>
              <a:t>Processes images at their original resolution (no forced resize). Patch sequences adapt dynamically, preserving fine-grained spatial detail.</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0" name="Shape 48"/>
          <p:cNvSpPr/>
          <p:nvPr/>
        </p:nvSpPr>
        <p:spPr>
          <a:xfrm>
            <a:off x="6339840" y="3048000"/>
            <a:ext cx="5486400" cy="1097280"/>
          </a:xfrm>
          <a:prstGeom prst="rect">
            <a:avLst/>
          </a:prstGeom>
          <a:solidFill>
            <a:srgbClr val="FFFFFF"/>
          </a:solidFill>
          <a:ln w="12700">
            <a:solidFill>
              <a:srgbClr val="D8E8F0"/>
            </a:solidFill>
            <a:prstDash val="solid"/>
          </a:ln>
          <a:effectLst>
            <a:outerShdw blurRad="76200" dist="127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1" name="Shape 49"/>
          <p:cNvSpPr/>
          <p:nvPr/>
        </p:nvSpPr>
        <p:spPr>
          <a:xfrm>
            <a:off x="6339840" y="3048000"/>
            <a:ext cx="85344" cy="1097280"/>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2" name="Text 50"/>
          <p:cNvSpPr/>
          <p:nvPr/>
        </p:nvSpPr>
        <p:spPr>
          <a:xfrm>
            <a:off x="6522720" y="3072384"/>
            <a:ext cx="518160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1628"/>
                </a:solidFill>
                <a:effectLst/>
                <a:uLnTx/>
                <a:uFillTx/>
                <a:latin typeface="Aptos" panose="020B0004020202020204"/>
                <a:ea typeface="+mn-ea"/>
                <a:cs typeface="+mn-cs"/>
              </a:rPr>
              <a:t>Windowed Attention (28/32 layers)</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3" name="Text 51"/>
          <p:cNvSpPr/>
          <p:nvPr/>
        </p:nvSpPr>
        <p:spPr>
          <a:xfrm>
            <a:off x="6522720" y="3450336"/>
            <a:ext cx="51816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3A5A7A"/>
                </a:solidFill>
                <a:effectLst/>
                <a:uLnTx/>
                <a:uFillTx/>
                <a:latin typeface="Aptos" panose="020B0004020202020204"/>
                <a:ea typeface="+mn-ea"/>
                <a:cs typeface="+mn-cs"/>
              </a:rPr>
              <a:t>Most layers use local window attention (8×8 max) to cut computation from O(n²) to near-linear, without losing global context.</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4" name="Shape 52"/>
          <p:cNvSpPr/>
          <p:nvPr/>
        </p:nvSpPr>
        <p:spPr>
          <a:xfrm>
            <a:off x="6339840" y="4267200"/>
            <a:ext cx="5486400" cy="1097280"/>
          </a:xfrm>
          <a:prstGeom prst="rect">
            <a:avLst/>
          </a:prstGeom>
          <a:solidFill>
            <a:srgbClr val="FFFFFF"/>
          </a:solidFill>
          <a:ln w="12700">
            <a:solidFill>
              <a:srgbClr val="D8E8F0"/>
            </a:solidFill>
            <a:prstDash val="solid"/>
          </a:ln>
          <a:effectLst>
            <a:outerShdw blurRad="76200" dist="127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5" name="Shape 53"/>
          <p:cNvSpPr/>
          <p:nvPr/>
        </p:nvSpPr>
        <p:spPr>
          <a:xfrm>
            <a:off x="6339840" y="4267200"/>
            <a:ext cx="85344" cy="1097280"/>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6" name="Text 54"/>
          <p:cNvSpPr/>
          <p:nvPr/>
        </p:nvSpPr>
        <p:spPr>
          <a:xfrm>
            <a:off x="6522720" y="4291584"/>
            <a:ext cx="518160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1628"/>
                </a:solidFill>
                <a:effectLst/>
                <a:uLnTx/>
                <a:uFillTx/>
                <a:latin typeface="Aptos" panose="020B0004020202020204"/>
                <a:ea typeface="+mn-ea"/>
                <a:cs typeface="+mn-cs"/>
              </a:rPr>
              <a:t>LLM-Aligned Design</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7" name="Text 55"/>
          <p:cNvSpPr/>
          <p:nvPr/>
        </p:nvSpPr>
        <p:spPr>
          <a:xfrm>
            <a:off x="6522720" y="4669536"/>
            <a:ext cx="51816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3A5A7A"/>
                </a:solidFill>
                <a:effectLst/>
                <a:uLnTx/>
                <a:uFillTx/>
                <a:latin typeface="Aptos" panose="020B0004020202020204"/>
                <a:ea typeface="+mn-ea"/>
                <a:cs typeface="+mn-cs"/>
              </a:rPr>
              <a:t>ViT adopts the same RMSNorm + SwiGLU building blocks as the Qwen2.5 LLM decoder, enabling tighter integration.</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8" name="Shape 56"/>
          <p:cNvSpPr/>
          <p:nvPr/>
        </p:nvSpPr>
        <p:spPr>
          <a:xfrm>
            <a:off x="6339840" y="5486400"/>
            <a:ext cx="5486400" cy="1097280"/>
          </a:xfrm>
          <a:prstGeom prst="rect">
            <a:avLst/>
          </a:prstGeom>
          <a:solidFill>
            <a:srgbClr val="FFFFFF"/>
          </a:solidFill>
          <a:ln w="12700">
            <a:solidFill>
              <a:srgbClr val="D8E8F0"/>
            </a:solidFill>
            <a:prstDash val="solid"/>
          </a:ln>
          <a:effectLst>
            <a:outerShdw blurRad="76200" dist="127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9" name="Shape 57"/>
          <p:cNvSpPr/>
          <p:nvPr/>
        </p:nvSpPr>
        <p:spPr>
          <a:xfrm>
            <a:off x="6339840" y="5486400"/>
            <a:ext cx="85344" cy="1097280"/>
          </a:xfrm>
          <a:prstGeom prst="rect">
            <a:avLst/>
          </a:prstGeom>
          <a:solidFill>
            <a:srgbClr val="5BC8FF"/>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0" name="Text 58"/>
          <p:cNvSpPr/>
          <p:nvPr/>
        </p:nvSpPr>
        <p:spPr>
          <a:xfrm>
            <a:off x="6522720" y="5510784"/>
            <a:ext cx="518160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1628"/>
                </a:solidFill>
                <a:effectLst/>
                <a:uLnTx/>
                <a:uFillTx/>
                <a:latin typeface="Aptos" panose="020B0004020202020204"/>
                <a:ea typeface="+mn-ea"/>
                <a:cs typeface="+mn-cs"/>
              </a:rPr>
              <a:t>2D Rotary Position Embedding</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1" name="Text 59"/>
          <p:cNvSpPr/>
          <p:nvPr/>
        </p:nvSpPr>
        <p:spPr>
          <a:xfrm>
            <a:off x="6522720" y="5888736"/>
            <a:ext cx="51816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3A5A7A"/>
                </a:solidFill>
                <a:effectLst/>
                <a:uLnTx/>
                <a:uFillTx/>
                <a:latin typeface="Aptos" panose="020B0004020202020204"/>
                <a:ea typeface="+mn-ea"/>
                <a:cs typeface="+mn-cs"/>
              </a:rPr>
              <a:t>Spatial positions encoded via 2D-RoPE, enabling accurate localization of objects and regions in any aspect ratio.</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63" name="Picture 62" descr="A black and white logo&#10;&#10;AI-generated content may be incorrect.">
            <a:extLst>
              <a:ext uri="{FF2B5EF4-FFF2-40B4-BE49-F238E27FC236}">
                <a16:creationId xmlns:a16="http://schemas.microsoft.com/office/drawing/2014/main" id="{E0FE203A-1338-8060-D4BE-A49A49EABD64}"/>
              </a:ext>
            </a:extLst>
          </p:cNvPr>
          <p:cNvPicPr>
            <a:picLocks noChangeAspect="1"/>
          </p:cNvPicPr>
          <p:nvPr/>
        </p:nvPicPr>
        <p:blipFill>
          <a:blip r:embed="rId3"/>
          <a:stretch>
            <a:fillRect/>
          </a:stretch>
        </p:blipFill>
        <p:spPr>
          <a:xfrm>
            <a:off x="8943357" y="186720"/>
            <a:ext cx="2764652" cy="66084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A1628"/>
        </a:solidFill>
        <a:effectLst/>
      </p:bgPr>
    </p:bg>
    <p:spTree>
      <p:nvGrpSpPr>
        <p:cNvPr id="1" name=""/>
        <p:cNvGrpSpPr/>
        <p:nvPr/>
      </p:nvGrpSpPr>
      <p:grpSpPr>
        <a:xfrm>
          <a:off x="0" y="0"/>
          <a:ext cx="0" cy="0"/>
          <a:chOff x="0" y="0"/>
          <a:chExt cx="0" cy="0"/>
        </a:xfrm>
      </p:grpSpPr>
      <p:sp>
        <p:nvSpPr>
          <p:cNvPr id="2" name="Shape 0"/>
          <p:cNvSpPr/>
          <p:nvPr/>
        </p:nvSpPr>
        <p:spPr>
          <a:xfrm>
            <a:off x="0" y="0"/>
            <a:ext cx="12192000" cy="1036320"/>
          </a:xfrm>
          <a:prstGeom prst="rect">
            <a:avLst/>
          </a:prstGeom>
          <a:solidFill>
            <a:schemeClr val="bg1"/>
          </a:solidFill>
          <a:ln w="12700">
            <a:solidFill>
              <a:srgbClr val="0D213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Shape 1"/>
          <p:cNvSpPr/>
          <p:nvPr/>
        </p:nvSpPr>
        <p:spPr>
          <a:xfrm>
            <a:off x="0" y="1036320"/>
            <a:ext cx="12192000" cy="60960"/>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xt 2"/>
          <p:cNvSpPr/>
          <p:nvPr/>
        </p:nvSpPr>
        <p:spPr>
          <a:xfrm>
            <a:off x="487680" y="0"/>
            <a:ext cx="10972800" cy="10363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Aptos" panose="020B0004020202020204"/>
                <a:ea typeface="+mn-ea"/>
                <a:cs typeface="+mn-cs"/>
              </a:rPr>
              <a:t>LLM Decoder — Qwen2.5 Backbone</a:t>
            </a:r>
            <a:endParaRPr kumimoji="0" lang="en-US" sz="3200" b="0" i="0" u="none" strike="noStrike" kern="1200" cap="none" spc="0" normalizeH="0" baseline="0" noProof="0">
              <a:ln>
                <a:noFill/>
              </a:ln>
              <a:solidFill>
                <a:srgbClr val="156082"/>
              </a:solidFill>
              <a:effectLst/>
              <a:uLnTx/>
              <a:uFillTx/>
              <a:latin typeface="Aptos" panose="020B0004020202020204"/>
              <a:ea typeface="+mn-ea"/>
              <a:cs typeface="+mn-cs"/>
            </a:endParaRPr>
          </a:p>
        </p:txBody>
      </p:sp>
      <p:sp>
        <p:nvSpPr>
          <p:cNvPr id="5" name="Text 3"/>
          <p:cNvSpPr/>
          <p:nvPr/>
        </p:nvSpPr>
        <p:spPr>
          <a:xfrm>
            <a:off x="487680" y="1280160"/>
            <a:ext cx="51206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Aptos" panose="020B0004020202020204"/>
                <a:ea typeface="+mn-ea"/>
                <a:cs typeface="+mn-cs"/>
              </a:rPr>
              <a:t>LLM Specifications</a:t>
            </a:r>
            <a:endParaRPr kumimoji="0" lang="en-US" sz="18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 name="Shape 4"/>
          <p:cNvSpPr/>
          <p:nvPr/>
        </p:nvSpPr>
        <p:spPr>
          <a:xfrm>
            <a:off x="487680" y="1828800"/>
            <a:ext cx="5120640" cy="365760"/>
          </a:xfrm>
          <a:prstGeom prst="rect">
            <a:avLst/>
          </a:prstGeom>
          <a:solidFill>
            <a:srgbClr val="0D1F38"/>
          </a:solidFill>
          <a:ln w="6350">
            <a:solidFill>
              <a:srgbClr val="1A3A6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Text 5"/>
          <p:cNvSpPr/>
          <p:nvPr/>
        </p:nvSpPr>
        <p:spPr>
          <a:xfrm>
            <a:off x="609600" y="1828800"/>
            <a:ext cx="23164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A8B8CC"/>
                </a:solidFill>
                <a:effectLst/>
                <a:uLnTx/>
                <a:uFillTx/>
                <a:latin typeface="Aptos" panose="020B0004020202020204"/>
                <a:ea typeface="+mn-ea"/>
                <a:cs typeface="+mn-cs"/>
              </a:rPr>
              <a:t>Total LLM Params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Text 6"/>
          <p:cNvSpPr/>
          <p:nvPr/>
        </p:nvSpPr>
        <p:spPr>
          <a:xfrm>
            <a:off x="2926080" y="1828800"/>
            <a:ext cx="26212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~6.6B</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 name="Shape 7"/>
          <p:cNvSpPr/>
          <p:nvPr/>
        </p:nvSpPr>
        <p:spPr>
          <a:xfrm>
            <a:off x="487680" y="2194560"/>
            <a:ext cx="5120640" cy="365760"/>
          </a:xfrm>
          <a:prstGeom prst="rect">
            <a:avLst/>
          </a:prstGeom>
          <a:solidFill>
            <a:srgbClr val="112438"/>
          </a:solidFill>
          <a:ln w="6350">
            <a:solidFill>
              <a:srgbClr val="1A3A6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0" name="Text 8"/>
          <p:cNvSpPr/>
          <p:nvPr/>
        </p:nvSpPr>
        <p:spPr>
          <a:xfrm>
            <a:off x="609600" y="2194560"/>
            <a:ext cx="23164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A8B8CC"/>
                </a:solidFill>
                <a:effectLst/>
                <a:uLnTx/>
                <a:uFillTx/>
                <a:latin typeface="Aptos" panose="020B0004020202020204"/>
                <a:ea typeface="+mn-ea"/>
                <a:cs typeface="+mn-cs"/>
              </a:rPr>
              <a:t>Transformer Layers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1" name="Text 9"/>
          <p:cNvSpPr/>
          <p:nvPr/>
        </p:nvSpPr>
        <p:spPr>
          <a:xfrm>
            <a:off x="2926080" y="2194560"/>
            <a:ext cx="26212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28</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2" name="Shape 10"/>
          <p:cNvSpPr/>
          <p:nvPr/>
        </p:nvSpPr>
        <p:spPr>
          <a:xfrm>
            <a:off x="487680" y="2560320"/>
            <a:ext cx="5120640" cy="365760"/>
          </a:xfrm>
          <a:prstGeom prst="rect">
            <a:avLst/>
          </a:prstGeom>
          <a:solidFill>
            <a:srgbClr val="0D1F38"/>
          </a:solidFill>
          <a:ln w="6350">
            <a:solidFill>
              <a:srgbClr val="1A3A6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3" name="Text 11"/>
          <p:cNvSpPr/>
          <p:nvPr/>
        </p:nvSpPr>
        <p:spPr>
          <a:xfrm>
            <a:off x="609600" y="2560320"/>
            <a:ext cx="23164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A8B8CC"/>
                </a:solidFill>
                <a:effectLst/>
                <a:uLnTx/>
                <a:uFillTx/>
                <a:latin typeface="Aptos" panose="020B0004020202020204"/>
                <a:ea typeface="+mn-ea"/>
                <a:cs typeface="+mn-cs"/>
              </a:rPr>
              <a:t>Hidden Size</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4" name="Text 12"/>
          <p:cNvSpPr/>
          <p:nvPr/>
        </p:nvSpPr>
        <p:spPr>
          <a:xfrm>
            <a:off x="2926080" y="2560320"/>
            <a:ext cx="26212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3584</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5" name="Shape 13"/>
          <p:cNvSpPr/>
          <p:nvPr/>
        </p:nvSpPr>
        <p:spPr>
          <a:xfrm>
            <a:off x="487680" y="2926080"/>
            <a:ext cx="5120640" cy="365760"/>
          </a:xfrm>
          <a:prstGeom prst="rect">
            <a:avLst/>
          </a:prstGeom>
          <a:solidFill>
            <a:srgbClr val="112438"/>
          </a:solidFill>
          <a:ln w="6350">
            <a:solidFill>
              <a:srgbClr val="1A3A6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6" name="Text 14"/>
          <p:cNvSpPr/>
          <p:nvPr/>
        </p:nvSpPr>
        <p:spPr>
          <a:xfrm>
            <a:off x="609600" y="2926080"/>
            <a:ext cx="23164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A8B8CC"/>
                </a:solidFill>
                <a:effectLst/>
                <a:uLnTx/>
                <a:uFillTx/>
                <a:latin typeface="Aptos" panose="020B0004020202020204"/>
                <a:ea typeface="+mn-ea"/>
                <a:cs typeface="+mn-cs"/>
              </a:rPr>
              <a:t>MLP Inner Size</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7" name="Text 15"/>
          <p:cNvSpPr/>
          <p:nvPr/>
        </p:nvSpPr>
        <p:spPr>
          <a:xfrm>
            <a:off x="2926080" y="2926080"/>
            <a:ext cx="26212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18,944</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8" name="Shape 16"/>
          <p:cNvSpPr/>
          <p:nvPr/>
        </p:nvSpPr>
        <p:spPr>
          <a:xfrm>
            <a:off x="487680" y="3291840"/>
            <a:ext cx="5120640" cy="365760"/>
          </a:xfrm>
          <a:prstGeom prst="rect">
            <a:avLst/>
          </a:prstGeom>
          <a:solidFill>
            <a:srgbClr val="0D1F38"/>
          </a:solidFill>
          <a:ln w="6350">
            <a:solidFill>
              <a:srgbClr val="1A3A6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9" name="Text 17"/>
          <p:cNvSpPr/>
          <p:nvPr/>
        </p:nvSpPr>
        <p:spPr>
          <a:xfrm>
            <a:off x="609600" y="3291840"/>
            <a:ext cx="23164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A8B8CC"/>
                </a:solidFill>
                <a:effectLst/>
                <a:uLnTx/>
                <a:uFillTx/>
                <a:latin typeface="Aptos" panose="020B0004020202020204"/>
                <a:ea typeface="+mn-ea"/>
                <a:cs typeface="+mn-cs"/>
              </a:rPr>
              <a:t>KV Attention Heads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0" name="Text 18"/>
          <p:cNvSpPr/>
          <p:nvPr/>
        </p:nvSpPr>
        <p:spPr>
          <a:xfrm>
            <a:off x="2926080" y="3291840"/>
            <a:ext cx="26212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4 (128-dim each)</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1" name="Shape 19"/>
          <p:cNvSpPr/>
          <p:nvPr/>
        </p:nvSpPr>
        <p:spPr>
          <a:xfrm>
            <a:off x="487680" y="3657600"/>
            <a:ext cx="5120640" cy="365760"/>
          </a:xfrm>
          <a:prstGeom prst="rect">
            <a:avLst/>
          </a:prstGeom>
          <a:solidFill>
            <a:srgbClr val="112438"/>
          </a:solidFill>
          <a:ln w="6350">
            <a:solidFill>
              <a:srgbClr val="1A3A6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2" name="Text 20"/>
          <p:cNvSpPr/>
          <p:nvPr/>
        </p:nvSpPr>
        <p:spPr>
          <a:xfrm>
            <a:off x="609600" y="3657600"/>
            <a:ext cx="23164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A8B8CC"/>
                </a:solidFill>
                <a:effectLst/>
                <a:uLnTx/>
                <a:uFillTx/>
                <a:latin typeface="Aptos" panose="020B0004020202020204"/>
                <a:ea typeface="+mn-ea"/>
                <a:cs typeface="+mn-cs"/>
              </a:rPr>
              <a:t>Attention Type</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3" name="Text 21"/>
          <p:cNvSpPr/>
          <p:nvPr/>
        </p:nvSpPr>
        <p:spPr>
          <a:xfrm>
            <a:off x="2926080" y="3657600"/>
            <a:ext cx="26212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Grouped Query Attention (GQA)</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4" name="Shape 22"/>
          <p:cNvSpPr/>
          <p:nvPr/>
        </p:nvSpPr>
        <p:spPr>
          <a:xfrm>
            <a:off x="487680" y="4023360"/>
            <a:ext cx="5120640" cy="365760"/>
          </a:xfrm>
          <a:prstGeom prst="rect">
            <a:avLst/>
          </a:prstGeom>
          <a:solidFill>
            <a:srgbClr val="0D1F38"/>
          </a:solidFill>
          <a:ln w="6350">
            <a:solidFill>
              <a:srgbClr val="1A3A6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5" name="Text 23"/>
          <p:cNvSpPr/>
          <p:nvPr/>
        </p:nvSpPr>
        <p:spPr>
          <a:xfrm>
            <a:off x="609600" y="4023360"/>
            <a:ext cx="23164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A8B8CC"/>
                </a:solidFill>
                <a:effectLst/>
                <a:uLnTx/>
                <a:uFillTx/>
                <a:latin typeface="Aptos" panose="020B0004020202020204"/>
                <a:ea typeface="+mn-ea"/>
                <a:cs typeface="+mn-cs"/>
              </a:rPr>
              <a:t>Vocabulary Size</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6" name="Text 24"/>
          <p:cNvSpPr/>
          <p:nvPr/>
        </p:nvSpPr>
        <p:spPr>
          <a:xfrm>
            <a:off x="2926080" y="4023360"/>
            <a:ext cx="26212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151,646 tokens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7" name="Shape 25"/>
          <p:cNvSpPr/>
          <p:nvPr/>
        </p:nvSpPr>
        <p:spPr>
          <a:xfrm>
            <a:off x="487680" y="4389120"/>
            <a:ext cx="5120640" cy="365760"/>
          </a:xfrm>
          <a:prstGeom prst="rect">
            <a:avLst/>
          </a:prstGeom>
          <a:solidFill>
            <a:srgbClr val="112438"/>
          </a:solidFill>
          <a:ln w="6350">
            <a:solidFill>
              <a:srgbClr val="1A3A6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8" name="Text 26"/>
          <p:cNvSpPr/>
          <p:nvPr/>
        </p:nvSpPr>
        <p:spPr>
          <a:xfrm>
            <a:off x="609600" y="4389120"/>
            <a:ext cx="23164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A8B8CC"/>
                </a:solidFill>
                <a:effectLst/>
                <a:uLnTx/>
                <a:uFillTx/>
                <a:latin typeface="Aptos" panose="020B0004020202020204"/>
                <a:ea typeface="+mn-ea"/>
                <a:cs typeface="+mn-cs"/>
              </a:rPr>
              <a:t>Position Encoding</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9" name="Text 27"/>
          <p:cNvSpPr/>
          <p:nvPr/>
        </p:nvSpPr>
        <p:spPr>
          <a:xfrm>
            <a:off x="2926080" y="4389120"/>
            <a:ext cx="26212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M-RoPE (1D + 2D + Temporal)</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0" name="Shape 28"/>
          <p:cNvSpPr/>
          <p:nvPr/>
        </p:nvSpPr>
        <p:spPr>
          <a:xfrm>
            <a:off x="487680" y="4754880"/>
            <a:ext cx="5120640" cy="365760"/>
          </a:xfrm>
          <a:prstGeom prst="rect">
            <a:avLst/>
          </a:prstGeom>
          <a:solidFill>
            <a:srgbClr val="0D1F38"/>
          </a:solidFill>
          <a:ln w="6350">
            <a:solidFill>
              <a:srgbClr val="1A3A6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1" name="Text 29"/>
          <p:cNvSpPr/>
          <p:nvPr/>
        </p:nvSpPr>
        <p:spPr>
          <a:xfrm>
            <a:off x="609600" y="4754880"/>
            <a:ext cx="23164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A8B8CC"/>
                </a:solidFill>
                <a:effectLst/>
                <a:uLnTx/>
                <a:uFillTx/>
                <a:latin typeface="Aptos" panose="020B0004020202020204"/>
                <a:ea typeface="+mn-ea"/>
                <a:cs typeface="+mn-cs"/>
              </a:rPr>
              <a:t>Normalization</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2" name="Text 30"/>
          <p:cNvSpPr/>
          <p:nvPr/>
        </p:nvSpPr>
        <p:spPr>
          <a:xfrm>
            <a:off x="2926080" y="4754880"/>
            <a:ext cx="26212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RMSNorm (pre-norm)</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3" name="Shape 31"/>
          <p:cNvSpPr/>
          <p:nvPr/>
        </p:nvSpPr>
        <p:spPr>
          <a:xfrm>
            <a:off x="487680" y="5120640"/>
            <a:ext cx="5120640" cy="365760"/>
          </a:xfrm>
          <a:prstGeom prst="rect">
            <a:avLst/>
          </a:prstGeom>
          <a:solidFill>
            <a:srgbClr val="112438"/>
          </a:solidFill>
          <a:ln w="6350">
            <a:solidFill>
              <a:srgbClr val="1A3A6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4" name="Text 32"/>
          <p:cNvSpPr/>
          <p:nvPr/>
        </p:nvSpPr>
        <p:spPr>
          <a:xfrm>
            <a:off x="609600" y="5120640"/>
            <a:ext cx="23164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A8B8CC"/>
                </a:solidFill>
                <a:effectLst/>
                <a:uLnTx/>
                <a:uFillTx/>
                <a:latin typeface="Aptos" panose="020B0004020202020204"/>
                <a:ea typeface="+mn-ea"/>
                <a:cs typeface="+mn-cs"/>
              </a:rPr>
              <a:t>Activation</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5" name="Text 33"/>
          <p:cNvSpPr/>
          <p:nvPr/>
        </p:nvSpPr>
        <p:spPr>
          <a:xfrm>
            <a:off x="2926080" y="5120640"/>
            <a:ext cx="26212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SwiGLU</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6" name="Shape 34"/>
          <p:cNvSpPr/>
          <p:nvPr/>
        </p:nvSpPr>
        <p:spPr>
          <a:xfrm>
            <a:off x="487680" y="5486400"/>
            <a:ext cx="5120640" cy="365760"/>
          </a:xfrm>
          <a:prstGeom prst="rect">
            <a:avLst/>
          </a:prstGeom>
          <a:solidFill>
            <a:srgbClr val="0D1F38"/>
          </a:solidFill>
          <a:ln w="6350">
            <a:solidFill>
              <a:srgbClr val="1A3A6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7" name="Text 35"/>
          <p:cNvSpPr/>
          <p:nvPr/>
        </p:nvSpPr>
        <p:spPr>
          <a:xfrm>
            <a:off x="609600" y="5486400"/>
            <a:ext cx="23164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A8B8CC"/>
                </a:solidFill>
                <a:effectLst/>
                <a:uLnTx/>
                <a:uFillTx/>
                <a:latin typeface="Aptos" panose="020B0004020202020204"/>
                <a:ea typeface="+mn-ea"/>
                <a:cs typeface="+mn-cs"/>
              </a:rPr>
              <a:t>Context Length</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8" name="Text 36"/>
          <p:cNvSpPr/>
          <p:nvPr/>
        </p:nvSpPr>
        <p:spPr>
          <a:xfrm>
            <a:off x="2926080" y="5486400"/>
            <a:ext cx="26212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Up to 32K tokens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9" name="Shape 37"/>
          <p:cNvSpPr/>
          <p:nvPr/>
        </p:nvSpPr>
        <p:spPr>
          <a:xfrm>
            <a:off x="487680" y="5852160"/>
            <a:ext cx="5120640" cy="365760"/>
          </a:xfrm>
          <a:prstGeom prst="rect">
            <a:avLst/>
          </a:prstGeom>
          <a:solidFill>
            <a:srgbClr val="112438"/>
          </a:solidFill>
          <a:ln w="6350">
            <a:solidFill>
              <a:srgbClr val="1A3A6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0" name="Text 38"/>
          <p:cNvSpPr/>
          <p:nvPr/>
        </p:nvSpPr>
        <p:spPr>
          <a:xfrm>
            <a:off x="609600" y="5852160"/>
            <a:ext cx="23164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A8B8CC"/>
                </a:solidFill>
                <a:effectLst/>
                <a:uLnTx/>
                <a:uFillTx/>
                <a:latin typeface="Aptos" panose="020B0004020202020204"/>
                <a:ea typeface="+mn-ea"/>
                <a:cs typeface="+mn-cs"/>
              </a:rPr>
              <a:t>Pretraining Tokens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1" name="Text 39"/>
          <p:cNvSpPr/>
          <p:nvPr/>
        </p:nvSpPr>
        <p:spPr>
          <a:xfrm>
            <a:off x="2926080" y="5852160"/>
            <a:ext cx="262128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4.1 Trillion</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2" name="Text 40"/>
          <p:cNvSpPr/>
          <p:nvPr/>
        </p:nvSpPr>
        <p:spPr>
          <a:xfrm>
            <a:off x="6217920" y="1280160"/>
            <a:ext cx="560832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FFFFFF"/>
                </a:solidFill>
                <a:effectLst/>
                <a:uLnTx/>
                <a:uFillTx/>
                <a:latin typeface="Aptos" panose="020B0004020202020204"/>
                <a:ea typeface="+mn-ea"/>
                <a:cs typeface="+mn-cs"/>
              </a:rPr>
              <a:t>M-RoPE: Multimodal Position Encoding</a:t>
            </a:r>
            <a:endParaRPr kumimoji="0" lang="en-US" sz="17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3" name="Shape 41"/>
          <p:cNvSpPr/>
          <p:nvPr/>
        </p:nvSpPr>
        <p:spPr>
          <a:xfrm>
            <a:off x="6217920" y="1950720"/>
            <a:ext cx="1828800" cy="1584960"/>
          </a:xfrm>
          <a:prstGeom prst="rect">
            <a:avLst/>
          </a:prstGeom>
          <a:solidFill>
            <a:srgbClr val="0D2137"/>
          </a:solidFill>
          <a:ln w="254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4" name="Shape 42"/>
          <p:cNvSpPr/>
          <p:nvPr/>
        </p:nvSpPr>
        <p:spPr>
          <a:xfrm>
            <a:off x="6217920" y="1950720"/>
            <a:ext cx="1828800" cy="426720"/>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5" name="Text 43"/>
          <p:cNvSpPr/>
          <p:nvPr/>
        </p:nvSpPr>
        <p:spPr>
          <a:xfrm>
            <a:off x="6217920" y="1950720"/>
            <a:ext cx="18288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A1628"/>
                </a:solidFill>
                <a:effectLst/>
                <a:uLnTx/>
                <a:uFillTx/>
                <a:latin typeface="Aptos" panose="020B0004020202020204"/>
                <a:ea typeface="+mn-ea"/>
                <a:cs typeface="+mn-cs"/>
              </a:rPr>
              <a:t>Time Axis (T)</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6" name="Text 44"/>
          <p:cNvSpPr/>
          <p:nvPr/>
        </p:nvSpPr>
        <p:spPr>
          <a:xfrm>
            <a:off x="6315456" y="2438400"/>
            <a:ext cx="1633728" cy="9144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8B8CC"/>
                </a:solidFill>
                <a:effectLst/>
                <a:uLnTx/>
                <a:uFillTx/>
                <a:latin typeface="Aptos" panose="020B0004020202020204"/>
                <a:ea typeface="+mn-ea"/>
                <a:cs typeface="+mn-cs"/>
              </a:rPr>
              <a:t>Temporal position for video frames</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7" name="Shape 45"/>
          <p:cNvSpPr/>
          <p:nvPr/>
        </p:nvSpPr>
        <p:spPr>
          <a:xfrm>
            <a:off x="8205216" y="1950720"/>
            <a:ext cx="1828800" cy="1584960"/>
          </a:xfrm>
          <a:prstGeom prst="rect">
            <a:avLst/>
          </a:prstGeom>
          <a:solidFill>
            <a:srgbClr val="0D2137"/>
          </a:solidFill>
          <a:ln w="254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8" name="Shape 46"/>
          <p:cNvSpPr/>
          <p:nvPr/>
        </p:nvSpPr>
        <p:spPr>
          <a:xfrm>
            <a:off x="8205216" y="1950720"/>
            <a:ext cx="1828800" cy="426720"/>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9" name="Text 47"/>
          <p:cNvSpPr/>
          <p:nvPr/>
        </p:nvSpPr>
        <p:spPr>
          <a:xfrm>
            <a:off x="8205216" y="1950720"/>
            <a:ext cx="18288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A1628"/>
                </a:solidFill>
                <a:effectLst/>
                <a:uLnTx/>
                <a:uFillTx/>
                <a:latin typeface="Aptos" panose="020B0004020202020204"/>
                <a:ea typeface="+mn-ea"/>
                <a:cs typeface="+mn-cs"/>
              </a:rPr>
              <a:t>Height (H)</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0" name="Text 48"/>
          <p:cNvSpPr/>
          <p:nvPr/>
        </p:nvSpPr>
        <p:spPr>
          <a:xfrm>
            <a:off x="8302752" y="2438400"/>
            <a:ext cx="1633728" cy="9144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8B8CC"/>
                </a:solidFill>
                <a:effectLst/>
                <a:uLnTx/>
                <a:uFillTx/>
                <a:latin typeface="Aptos" panose="020B0004020202020204"/>
                <a:ea typeface="+mn-ea"/>
                <a:cs typeface="+mn-cs"/>
              </a:rPr>
              <a:t>Vertical spatial coordinate</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1" name="Shape 49"/>
          <p:cNvSpPr/>
          <p:nvPr/>
        </p:nvSpPr>
        <p:spPr>
          <a:xfrm>
            <a:off x="10192512" y="1950720"/>
            <a:ext cx="1828800" cy="1584960"/>
          </a:xfrm>
          <a:prstGeom prst="rect">
            <a:avLst/>
          </a:prstGeom>
          <a:solidFill>
            <a:srgbClr val="0D2137"/>
          </a:solidFill>
          <a:ln w="254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2" name="Shape 50"/>
          <p:cNvSpPr/>
          <p:nvPr/>
        </p:nvSpPr>
        <p:spPr>
          <a:xfrm>
            <a:off x="10192512" y="1950720"/>
            <a:ext cx="1828800" cy="426720"/>
          </a:xfrm>
          <a:prstGeom prst="rect">
            <a:avLst/>
          </a:prstGeom>
          <a:solidFill>
            <a:srgbClr val="5BC8FF"/>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3" name="Text 51"/>
          <p:cNvSpPr/>
          <p:nvPr/>
        </p:nvSpPr>
        <p:spPr>
          <a:xfrm>
            <a:off x="10192512" y="1950720"/>
            <a:ext cx="18288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A1628"/>
                </a:solidFill>
                <a:effectLst/>
                <a:uLnTx/>
                <a:uFillTx/>
                <a:latin typeface="Aptos" panose="020B0004020202020204"/>
                <a:ea typeface="+mn-ea"/>
                <a:cs typeface="+mn-cs"/>
              </a:rPr>
              <a:t>Width (W)</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4" name="Text 52"/>
          <p:cNvSpPr/>
          <p:nvPr/>
        </p:nvSpPr>
        <p:spPr>
          <a:xfrm>
            <a:off x="10290048" y="2438400"/>
            <a:ext cx="1633728" cy="9144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8B8CC"/>
                </a:solidFill>
                <a:effectLst/>
                <a:uLnTx/>
                <a:uFillTx/>
                <a:latin typeface="Aptos" panose="020B0004020202020204"/>
                <a:ea typeface="+mn-ea"/>
                <a:cs typeface="+mn-cs"/>
              </a:rPr>
              <a:t>Horizontal spatial coordinate</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5" name="Shape 53"/>
          <p:cNvSpPr/>
          <p:nvPr/>
        </p:nvSpPr>
        <p:spPr>
          <a:xfrm>
            <a:off x="6217920" y="3779520"/>
            <a:ext cx="5803392" cy="0"/>
          </a:xfrm>
          <a:prstGeom prst="line">
            <a:avLst/>
          </a:prstGeom>
          <a:noFill/>
          <a:ln w="12700">
            <a:solidFill>
              <a:srgbClr val="A8B8CC"/>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6" name="Text 54"/>
          <p:cNvSpPr/>
          <p:nvPr/>
        </p:nvSpPr>
        <p:spPr>
          <a:xfrm>
            <a:off x="6217920" y="3840480"/>
            <a:ext cx="5803392"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8B8CC"/>
                </a:solidFill>
                <a:effectLst/>
                <a:uLnTx/>
                <a:uFillTx/>
                <a:latin typeface="Aptos" panose="020B0004020202020204"/>
                <a:ea typeface="+mn-ea"/>
                <a:cs typeface="+mn-cs"/>
              </a:rPr>
              <a:t>Decomposed rotation applied independently across each dimension</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7" name="Shape 55"/>
          <p:cNvSpPr/>
          <p:nvPr/>
        </p:nvSpPr>
        <p:spPr>
          <a:xfrm>
            <a:off x="6217920" y="4450080"/>
            <a:ext cx="5803392" cy="1889760"/>
          </a:xfrm>
          <a:prstGeom prst="rect">
            <a:avLst/>
          </a:prstGeom>
          <a:solidFill>
            <a:srgbClr val="1A1035"/>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8" name="Text 56"/>
          <p:cNvSpPr/>
          <p:nvPr/>
        </p:nvSpPr>
        <p:spPr>
          <a:xfrm>
            <a:off x="6339840" y="4535424"/>
            <a:ext cx="54864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B5CF0"/>
                </a:solidFill>
                <a:effectLst/>
                <a:uLnTx/>
                <a:uFillTx/>
                <a:latin typeface="Aptos" panose="020B0004020202020204"/>
                <a:ea typeface="+mn-ea"/>
                <a:cs typeface="+mn-cs"/>
              </a:rPr>
              <a:t>Grouped Query Attention (GQA)</a:t>
            </a:r>
            <a:endParaRPr kumimoji="0" lang="en-US" sz="16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9" name="Text 57"/>
          <p:cNvSpPr/>
          <p:nvPr/>
        </p:nvSpPr>
        <p:spPr>
          <a:xfrm>
            <a:off x="6339840" y="4998720"/>
            <a:ext cx="5559552" cy="12192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Aptos" panose="020B0004020202020204"/>
                <a:ea typeface="+mn-ea"/>
                <a:cs typeface="+mn-cs"/>
              </a:rPr>
              <a:t>Q heads: </a:t>
            </a:r>
            <a:r>
              <a:rPr kumimoji="0" lang="en-US" sz="1333" b="0" i="0" u="none" strike="noStrike" kern="1200" cap="none" spc="0" normalizeH="0" baseline="0" noProof="0" dirty="0">
                <a:ln>
                  <a:noFill/>
                </a:ln>
                <a:solidFill>
                  <a:srgbClr val="A8B8CC"/>
                </a:solidFill>
                <a:effectLst/>
                <a:uLnTx/>
                <a:uFillTx/>
                <a:latin typeface="Aptos" panose="020B0004020202020204"/>
                <a:ea typeface="+mn-ea"/>
                <a:cs typeface="+mn-cs"/>
              </a:rPr>
              <a:t>Multiple query heads per layer
</a:t>
            </a:r>
            <a:r>
              <a:rPr kumimoji="0" lang="en-US" sz="1333" b="1" i="0" u="none" strike="noStrike" kern="1200" cap="none" spc="0" normalizeH="0" baseline="0" noProof="0" dirty="0">
                <a:ln>
                  <a:noFill/>
                </a:ln>
                <a:solidFill>
                  <a:srgbClr val="FFFFFF"/>
                </a:solidFill>
                <a:effectLst/>
                <a:uLnTx/>
                <a:uFillTx/>
                <a:latin typeface="Aptos" panose="020B0004020202020204"/>
                <a:ea typeface="+mn-ea"/>
                <a:cs typeface="+mn-cs"/>
              </a:rPr>
              <a:t>KV heads: </a:t>
            </a:r>
            <a:r>
              <a:rPr kumimoji="0" lang="en-US" sz="1333" b="0" i="0" u="none" strike="noStrike" kern="1200" cap="none" spc="0" normalizeH="0" baseline="0" noProof="0" dirty="0">
                <a:ln>
                  <a:noFill/>
                </a:ln>
                <a:solidFill>
                  <a:srgbClr val="A8B8CC"/>
                </a:solidFill>
                <a:effectLst/>
                <a:uLnTx/>
                <a:uFillTx/>
                <a:latin typeface="Aptos" panose="020B0004020202020204"/>
                <a:ea typeface="+mn-ea"/>
                <a:cs typeface="+mn-cs"/>
              </a:rPr>
              <a:t>4 key/value heads (128-dim each)
</a:t>
            </a:r>
            <a:r>
              <a:rPr kumimoji="0" lang="en-US" sz="1333" b="1" i="0" u="none" strike="noStrike" kern="1200" cap="none" spc="0" normalizeH="0" baseline="0" noProof="0" dirty="0">
                <a:ln>
                  <a:noFill/>
                </a:ln>
                <a:solidFill>
                  <a:srgbClr val="FFFFFF"/>
                </a:solidFill>
                <a:effectLst/>
                <a:uLnTx/>
                <a:uFillTx/>
                <a:latin typeface="Aptos" panose="020B0004020202020204"/>
                <a:ea typeface="+mn-ea"/>
                <a:cs typeface="+mn-cs"/>
              </a:rPr>
              <a:t>Benefit: </a:t>
            </a:r>
            <a:r>
              <a:rPr kumimoji="0" lang="en-US" sz="1333" b="0" i="0" u="none" strike="noStrike" kern="1200" cap="none" spc="0" normalizeH="0" baseline="0" noProof="0" dirty="0">
                <a:ln>
                  <a:noFill/>
                </a:ln>
                <a:solidFill>
                  <a:srgbClr val="A8B8CC"/>
                </a:solidFill>
                <a:effectLst/>
                <a:uLnTx/>
                <a:uFillTx/>
                <a:latin typeface="Aptos" panose="020B0004020202020204"/>
                <a:ea typeface="+mn-ea"/>
                <a:cs typeface="+mn-cs"/>
              </a:rPr>
              <a:t>Reduces KV-cache memory, faster inference</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61" name="Picture 60" descr="A black and white logo&#10;&#10;AI-generated content may be incorrect.">
            <a:extLst>
              <a:ext uri="{FF2B5EF4-FFF2-40B4-BE49-F238E27FC236}">
                <a16:creationId xmlns:a16="http://schemas.microsoft.com/office/drawing/2014/main" id="{783F7D7C-C897-8B48-4323-F3D282E7942A}"/>
              </a:ext>
            </a:extLst>
          </p:cNvPr>
          <p:cNvPicPr>
            <a:picLocks noChangeAspect="1"/>
          </p:cNvPicPr>
          <p:nvPr/>
        </p:nvPicPr>
        <p:blipFill>
          <a:blip r:embed="rId3"/>
          <a:stretch>
            <a:fillRect/>
          </a:stretch>
        </p:blipFill>
        <p:spPr>
          <a:xfrm>
            <a:off x="9086922" y="186720"/>
            <a:ext cx="2764652" cy="66084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0F4F8"/>
        </a:solidFill>
        <a:effectLst/>
      </p:bgPr>
    </p:bg>
    <p:spTree>
      <p:nvGrpSpPr>
        <p:cNvPr id="1" name=""/>
        <p:cNvGrpSpPr/>
        <p:nvPr/>
      </p:nvGrpSpPr>
      <p:grpSpPr>
        <a:xfrm>
          <a:off x="0" y="0"/>
          <a:ext cx="0" cy="0"/>
          <a:chOff x="0" y="0"/>
          <a:chExt cx="0" cy="0"/>
        </a:xfrm>
      </p:grpSpPr>
      <p:sp>
        <p:nvSpPr>
          <p:cNvPr id="2" name="Shape 0"/>
          <p:cNvSpPr/>
          <p:nvPr/>
        </p:nvSpPr>
        <p:spPr>
          <a:xfrm>
            <a:off x="0" y="0"/>
            <a:ext cx="12192000" cy="1036320"/>
          </a:xfrm>
          <a:prstGeom prst="rect">
            <a:avLst/>
          </a:prstGeom>
          <a:solidFill>
            <a:schemeClr val="bg1"/>
          </a:solidFill>
          <a:ln w="12700">
            <a:solidFill>
              <a:srgbClr val="0A162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Shape 1"/>
          <p:cNvSpPr/>
          <p:nvPr/>
        </p:nvSpPr>
        <p:spPr>
          <a:xfrm>
            <a:off x="0" y="1036320"/>
            <a:ext cx="12192000" cy="73152"/>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xt 2"/>
          <p:cNvSpPr/>
          <p:nvPr/>
        </p:nvSpPr>
        <p:spPr>
          <a:xfrm>
            <a:off x="487680" y="0"/>
            <a:ext cx="10972800" cy="10363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Aptos" panose="020B0004020202020204"/>
                <a:ea typeface="+mn-ea"/>
                <a:cs typeface="+mn-cs"/>
              </a:rPr>
              <a:t>Parameter Breakdown &amp; Training Pipeline</a:t>
            </a:r>
            <a:endParaRPr kumimoji="0" lang="en-US" sz="3200" b="0" i="0" u="none" strike="noStrike" kern="1200" cap="none" spc="0" normalizeH="0" baseline="0" noProof="0">
              <a:ln>
                <a:noFill/>
              </a:ln>
              <a:solidFill>
                <a:srgbClr val="156082"/>
              </a:solidFill>
              <a:effectLst/>
              <a:uLnTx/>
              <a:uFillTx/>
              <a:latin typeface="Aptos" panose="020B0004020202020204"/>
              <a:ea typeface="+mn-ea"/>
              <a:cs typeface="+mn-cs"/>
            </a:endParaRPr>
          </a:p>
        </p:txBody>
      </p:sp>
      <p:sp>
        <p:nvSpPr>
          <p:cNvPr id="5" name="Text 3"/>
          <p:cNvSpPr/>
          <p:nvPr/>
        </p:nvSpPr>
        <p:spPr>
          <a:xfrm>
            <a:off x="487680" y="1341120"/>
            <a:ext cx="60960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A1628"/>
                </a:solidFill>
                <a:effectLst/>
                <a:uLnTx/>
                <a:uFillTx/>
                <a:latin typeface="Aptos" panose="020B0004020202020204"/>
                <a:ea typeface="+mn-ea"/>
                <a:cs typeface="+mn-cs"/>
              </a:rPr>
              <a:t>~7B Total Parameters</a:t>
            </a:r>
            <a:endParaRPr kumimoji="0" lang="en-US" sz="20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 name="Shape 4"/>
          <p:cNvSpPr/>
          <p:nvPr/>
        </p:nvSpPr>
        <p:spPr>
          <a:xfrm>
            <a:off x="487680" y="1975104"/>
            <a:ext cx="694944" cy="853440"/>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Text 5"/>
          <p:cNvSpPr/>
          <p:nvPr/>
        </p:nvSpPr>
        <p:spPr>
          <a:xfrm>
            <a:off x="548640" y="1975104"/>
            <a:ext cx="573024"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FFFFFF"/>
                </a:solidFill>
                <a:effectLst/>
                <a:uLnTx/>
                <a:uFillTx/>
                <a:latin typeface="Aptos" panose="020B0004020202020204"/>
                <a:ea typeface="+mn-ea"/>
                <a:cs typeface="+mn-cs"/>
              </a:rPr>
              <a:t>ViT</a:t>
            </a:r>
            <a:endParaRPr kumimoji="0" lang="en-US" sz="933"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FFFFFF"/>
                </a:solidFill>
                <a:effectLst/>
                <a:uLnTx/>
                <a:uFillTx/>
                <a:latin typeface="Aptos" panose="020B0004020202020204"/>
                <a:ea typeface="+mn-ea"/>
                <a:cs typeface="+mn-cs"/>
              </a:rPr>
              <a:t>~0.4B</a:t>
            </a:r>
            <a:endParaRPr kumimoji="0" lang="en-US" sz="933"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FFFFFF"/>
                </a:solidFill>
                <a:effectLst/>
                <a:uLnTx/>
                <a:uFillTx/>
                <a:latin typeface="Aptos" panose="020B0004020202020204"/>
                <a:ea typeface="+mn-ea"/>
                <a:cs typeface="+mn-cs"/>
              </a:rPr>
              <a:t>(5.7%)</a:t>
            </a:r>
            <a:endParaRPr kumimoji="0" lang="en-US" sz="9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Shape 6"/>
          <p:cNvSpPr/>
          <p:nvPr/>
        </p:nvSpPr>
        <p:spPr>
          <a:xfrm>
            <a:off x="1182624" y="1975104"/>
            <a:ext cx="170688" cy="853440"/>
          </a:xfrm>
          <a:prstGeom prst="rect">
            <a:avLst/>
          </a:prstGeom>
          <a:solidFill>
            <a:srgbClr val="2DD4BF"/>
          </a:solidFill>
          <a:ln w="127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 name="Shape 7"/>
          <p:cNvSpPr/>
          <p:nvPr/>
        </p:nvSpPr>
        <p:spPr>
          <a:xfrm>
            <a:off x="1353312" y="1975104"/>
            <a:ext cx="10143744" cy="853440"/>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0" name="Text 8"/>
          <p:cNvSpPr/>
          <p:nvPr/>
        </p:nvSpPr>
        <p:spPr>
          <a:xfrm>
            <a:off x="1414272" y="1975104"/>
            <a:ext cx="10021824" cy="8534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ptos" panose="020B0004020202020204"/>
                <a:ea typeface="+mn-ea"/>
                <a:cs typeface="+mn-cs"/>
              </a:rPr>
              <a:t>LLM Decoder  ~6.6B (94.3%)</a:t>
            </a:r>
            <a:endParaRPr kumimoji="0" lang="en-US" sz="16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1" name="Text 9"/>
          <p:cNvSpPr/>
          <p:nvPr/>
        </p:nvSpPr>
        <p:spPr>
          <a:xfrm>
            <a:off x="487680" y="3108960"/>
            <a:ext cx="109728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A1628"/>
                </a:solidFill>
                <a:effectLst/>
                <a:uLnTx/>
                <a:uFillTx/>
                <a:latin typeface="Aptos" panose="020B0004020202020204"/>
                <a:ea typeface="+mn-ea"/>
                <a:cs typeface="+mn-cs"/>
              </a:rPr>
              <a:t>3-Stage Training Pipeline</a:t>
            </a:r>
            <a:endParaRPr kumimoji="0" lang="en-US" sz="20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2" name="Shape 10"/>
          <p:cNvSpPr/>
          <p:nvPr/>
        </p:nvSpPr>
        <p:spPr>
          <a:xfrm>
            <a:off x="487680" y="3718560"/>
            <a:ext cx="3596640" cy="2743200"/>
          </a:xfrm>
          <a:prstGeom prst="rect">
            <a:avLst/>
          </a:prstGeom>
          <a:solidFill>
            <a:srgbClr val="FFFFFF"/>
          </a:solidFill>
          <a:ln w="12700">
            <a:solidFill>
              <a:srgbClr val="D0DCE8"/>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3" name="Shape 11"/>
          <p:cNvSpPr/>
          <p:nvPr/>
        </p:nvSpPr>
        <p:spPr>
          <a:xfrm>
            <a:off x="487680" y="3718560"/>
            <a:ext cx="3596640" cy="585216"/>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4" name="Text 12"/>
          <p:cNvSpPr/>
          <p:nvPr/>
        </p:nvSpPr>
        <p:spPr>
          <a:xfrm>
            <a:off x="633984" y="3730752"/>
            <a:ext cx="792480" cy="2682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FFFFF"/>
                </a:solidFill>
                <a:effectLst/>
                <a:uLnTx/>
                <a:uFillTx/>
                <a:latin typeface="Aptos" panose="020B0004020202020204"/>
                <a:ea typeface="+mn-ea"/>
                <a:cs typeface="+mn-cs"/>
              </a:rPr>
              <a:t>STAGE 1</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5" name="Text 13"/>
          <p:cNvSpPr/>
          <p:nvPr/>
        </p:nvSpPr>
        <p:spPr>
          <a:xfrm>
            <a:off x="609600" y="3986784"/>
            <a:ext cx="3291840" cy="29260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uLnTx/>
                <a:uFillTx/>
                <a:latin typeface="Aptos" panose="020B0004020202020204"/>
                <a:ea typeface="+mn-ea"/>
                <a:cs typeface="+mn-cs"/>
              </a:rPr>
              <a:t>ViT Pretraining</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6" name="Shape 14"/>
          <p:cNvSpPr/>
          <p:nvPr/>
        </p:nvSpPr>
        <p:spPr>
          <a:xfrm>
            <a:off x="633984" y="4413504"/>
            <a:ext cx="1584960" cy="341376"/>
          </a:xfrm>
          <a:prstGeom prst="rect">
            <a:avLst/>
          </a:prstGeom>
          <a:solidFill>
            <a:srgbClr val="00C4B4">
              <a:alpha val="80000"/>
            </a:srgbClr>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7" name="Text 15"/>
          <p:cNvSpPr/>
          <p:nvPr/>
        </p:nvSpPr>
        <p:spPr>
          <a:xfrm>
            <a:off x="633984" y="4413504"/>
            <a:ext cx="15849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1628"/>
                </a:solidFill>
                <a:effectLst/>
                <a:uLnTx/>
                <a:uFillTx/>
                <a:latin typeface="Aptos" panose="020B0004020202020204"/>
                <a:ea typeface="+mn-ea"/>
                <a:cs typeface="+mn-cs"/>
              </a:rPr>
              <a:t>1.5T tokens</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8" name="Text 16"/>
          <p:cNvSpPr/>
          <p:nvPr/>
        </p:nvSpPr>
        <p:spPr>
          <a:xfrm>
            <a:off x="633984" y="4876800"/>
            <a:ext cx="3291840" cy="14630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3A5A7A"/>
                </a:solidFill>
                <a:effectLst/>
                <a:uLnTx/>
                <a:uFillTx/>
                <a:latin typeface="Aptos" panose="020B0004020202020204"/>
                <a:ea typeface="+mn-ea"/>
                <a:cs typeface="+mn-cs"/>
              </a:rPr>
              <a:t>ViT-only training on image-caption pairs, CLIP contrastive learning, OCR data. Builds visual-linguistic alignment.</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9" name="Shape 17"/>
          <p:cNvSpPr/>
          <p:nvPr/>
        </p:nvSpPr>
        <p:spPr>
          <a:xfrm>
            <a:off x="4328160" y="3718560"/>
            <a:ext cx="3596640" cy="2743200"/>
          </a:xfrm>
          <a:prstGeom prst="rect">
            <a:avLst/>
          </a:prstGeom>
          <a:solidFill>
            <a:srgbClr val="FFFFFF"/>
          </a:solidFill>
          <a:ln w="12700">
            <a:solidFill>
              <a:srgbClr val="D0DCE8"/>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0" name="Shape 18"/>
          <p:cNvSpPr/>
          <p:nvPr/>
        </p:nvSpPr>
        <p:spPr>
          <a:xfrm>
            <a:off x="4328160" y="3718560"/>
            <a:ext cx="3596640" cy="585216"/>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1" name="Text 19"/>
          <p:cNvSpPr/>
          <p:nvPr/>
        </p:nvSpPr>
        <p:spPr>
          <a:xfrm>
            <a:off x="4474464" y="3730752"/>
            <a:ext cx="792480" cy="2682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FFFFF"/>
                </a:solidFill>
                <a:effectLst/>
                <a:uLnTx/>
                <a:uFillTx/>
                <a:latin typeface="Aptos" panose="020B0004020202020204"/>
                <a:ea typeface="+mn-ea"/>
                <a:cs typeface="+mn-cs"/>
              </a:rPr>
              <a:t>STAGE 2</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2" name="Text 20"/>
          <p:cNvSpPr/>
          <p:nvPr/>
        </p:nvSpPr>
        <p:spPr>
          <a:xfrm>
            <a:off x="4450080" y="3986784"/>
            <a:ext cx="3291840" cy="29260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uLnTx/>
                <a:uFillTx/>
                <a:latin typeface="Aptos" panose="020B0004020202020204"/>
                <a:ea typeface="+mn-ea"/>
                <a:cs typeface="+mn-cs"/>
              </a:rPr>
              <a:t>Multimodal Pretraining</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3" name="Shape 21"/>
          <p:cNvSpPr/>
          <p:nvPr/>
        </p:nvSpPr>
        <p:spPr>
          <a:xfrm>
            <a:off x="4474464" y="4413504"/>
            <a:ext cx="1584960" cy="341376"/>
          </a:xfrm>
          <a:prstGeom prst="rect">
            <a:avLst/>
          </a:prstGeom>
          <a:solidFill>
            <a:srgbClr val="7B5CF0">
              <a:alpha val="80000"/>
            </a:srgbClr>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4" name="Text 22"/>
          <p:cNvSpPr/>
          <p:nvPr/>
        </p:nvSpPr>
        <p:spPr>
          <a:xfrm>
            <a:off x="4474464" y="4413504"/>
            <a:ext cx="15849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1628"/>
                </a:solidFill>
                <a:effectLst/>
                <a:uLnTx/>
                <a:uFillTx/>
                <a:latin typeface="Aptos" panose="020B0004020202020204"/>
                <a:ea typeface="+mn-ea"/>
                <a:cs typeface="+mn-cs"/>
              </a:rPr>
              <a:t>2.0T tokens</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5" name="Text 23"/>
          <p:cNvSpPr/>
          <p:nvPr/>
        </p:nvSpPr>
        <p:spPr>
          <a:xfrm>
            <a:off x="4474464" y="4876800"/>
            <a:ext cx="3291840" cy="14630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3A5A7A"/>
                </a:solidFill>
                <a:effectLst/>
                <a:uLnTx/>
                <a:uFillTx/>
                <a:latin typeface="Aptos" panose="020B0004020202020204"/>
                <a:ea typeface="+mn-ea"/>
                <a:cs typeface="+mn-cs"/>
              </a:rPr>
              <a:t>Full ViT + LLM training on text, VQA, video grounding, agent tasks. Includes long-context up to 32K.</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6" name="Shape 24"/>
          <p:cNvSpPr/>
          <p:nvPr/>
        </p:nvSpPr>
        <p:spPr>
          <a:xfrm>
            <a:off x="8168640" y="3718560"/>
            <a:ext cx="3596640" cy="2743200"/>
          </a:xfrm>
          <a:prstGeom prst="rect">
            <a:avLst/>
          </a:prstGeom>
          <a:solidFill>
            <a:srgbClr val="FFFFFF"/>
          </a:solidFill>
          <a:ln w="12700">
            <a:solidFill>
              <a:srgbClr val="D0DCE8"/>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7" name="Shape 25"/>
          <p:cNvSpPr/>
          <p:nvPr/>
        </p:nvSpPr>
        <p:spPr>
          <a:xfrm>
            <a:off x="8168640" y="3718560"/>
            <a:ext cx="3596640" cy="585216"/>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8" name="Text 26"/>
          <p:cNvSpPr/>
          <p:nvPr/>
        </p:nvSpPr>
        <p:spPr>
          <a:xfrm>
            <a:off x="8314944" y="3730752"/>
            <a:ext cx="792480" cy="2682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FFFFF"/>
                </a:solidFill>
                <a:effectLst/>
                <a:uLnTx/>
                <a:uFillTx/>
                <a:latin typeface="Aptos" panose="020B0004020202020204"/>
                <a:ea typeface="+mn-ea"/>
                <a:cs typeface="+mn-cs"/>
              </a:rPr>
              <a:t>STAGE 3</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9" name="Text 27"/>
          <p:cNvSpPr/>
          <p:nvPr/>
        </p:nvSpPr>
        <p:spPr>
          <a:xfrm>
            <a:off x="8290560" y="3986784"/>
            <a:ext cx="3291840" cy="29260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uLnTx/>
                <a:uFillTx/>
                <a:latin typeface="Aptos" panose="020B0004020202020204"/>
                <a:ea typeface="+mn-ea"/>
                <a:cs typeface="+mn-cs"/>
              </a:rPr>
              <a:t>Instruction Tuning (SFT)</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0" name="Shape 28"/>
          <p:cNvSpPr/>
          <p:nvPr/>
        </p:nvSpPr>
        <p:spPr>
          <a:xfrm>
            <a:off x="8314944" y="4413504"/>
            <a:ext cx="1584960" cy="341376"/>
          </a:xfrm>
          <a:prstGeom prst="rect">
            <a:avLst/>
          </a:prstGeom>
          <a:solidFill>
            <a:srgbClr val="FF8C42">
              <a:alpha val="80000"/>
            </a:srgbClr>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1" name="Text 29"/>
          <p:cNvSpPr/>
          <p:nvPr/>
        </p:nvSpPr>
        <p:spPr>
          <a:xfrm>
            <a:off x="8314944" y="4413504"/>
            <a:ext cx="15849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1628"/>
                </a:solidFill>
                <a:effectLst/>
                <a:uLnTx/>
                <a:uFillTx/>
                <a:latin typeface="Aptos" panose="020B0004020202020204"/>
                <a:ea typeface="+mn-ea"/>
                <a:cs typeface="+mn-cs"/>
              </a:rPr>
              <a:t>ChatML format</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2" name="Text 30"/>
          <p:cNvSpPr/>
          <p:nvPr/>
        </p:nvSpPr>
        <p:spPr>
          <a:xfrm>
            <a:off x="8314944" y="4876800"/>
            <a:ext cx="3291840" cy="14630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3A5A7A"/>
                </a:solidFill>
                <a:effectLst/>
                <a:uLnTx/>
                <a:uFillTx/>
                <a:latin typeface="Aptos" panose="020B0004020202020204"/>
                <a:ea typeface="+mn-ea"/>
                <a:cs typeface="+mn-cs"/>
              </a:rPr>
              <a:t>Fine-tuning on annotated conversations. Specialises for document parsing, multi-image, video Q&amp;A, GUI control.</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34" name="Picture 33" descr="A black and white logo&#10;&#10;AI-generated content may be incorrect.">
            <a:extLst>
              <a:ext uri="{FF2B5EF4-FFF2-40B4-BE49-F238E27FC236}">
                <a16:creationId xmlns:a16="http://schemas.microsoft.com/office/drawing/2014/main" id="{AAAD9325-6680-1174-EFE3-12F28DAA23DF}"/>
              </a:ext>
            </a:extLst>
          </p:cNvPr>
          <p:cNvPicPr>
            <a:picLocks noChangeAspect="1"/>
          </p:cNvPicPr>
          <p:nvPr/>
        </p:nvPicPr>
        <p:blipFill>
          <a:blip r:embed="rId3"/>
          <a:stretch>
            <a:fillRect/>
          </a:stretch>
        </p:blipFill>
        <p:spPr>
          <a:xfrm>
            <a:off x="9109009" y="186720"/>
            <a:ext cx="2764652" cy="66084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A1628"/>
        </a:solidFill>
        <a:effectLst/>
      </p:bgPr>
    </p:bg>
    <p:spTree>
      <p:nvGrpSpPr>
        <p:cNvPr id="1" name=""/>
        <p:cNvGrpSpPr/>
        <p:nvPr/>
      </p:nvGrpSpPr>
      <p:grpSpPr>
        <a:xfrm>
          <a:off x="0" y="0"/>
          <a:ext cx="0" cy="0"/>
          <a:chOff x="0" y="0"/>
          <a:chExt cx="0" cy="0"/>
        </a:xfrm>
      </p:grpSpPr>
      <p:sp>
        <p:nvSpPr>
          <p:cNvPr id="2" name="Shape 0"/>
          <p:cNvSpPr/>
          <p:nvPr/>
        </p:nvSpPr>
        <p:spPr>
          <a:xfrm>
            <a:off x="0" y="0"/>
            <a:ext cx="12192000" cy="1036320"/>
          </a:xfrm>
          <a:prstGeom prst="rect">
            <a:avLst/>
          </a:prstGeom>
          <a:solidFill>
            <a:schemeClr val="bg1"/>
          </a:solidFill>
          <a:ln w="12700">
            <a:solidFill>
              <a:srgbClr val="0D213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Shape 1"/>
          <p:cNvSpPr/>
          <p:nvPr/>
        </p:nvSpPr>
        <p:spPr>
          <a:xfrm>
            <a:off x="0" y="1036320"/>
            <a:ext cx="12192000" cy="60960"/>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xt 2"/>
          <p:cNvSpPr/>
          <p:nvPr/>
        </p:nvSpPr>
        <p:spPr>
          <a:xfrm>
            <a:off x="487680" y="0"/>
            <a:ext cx="10972800" cy="10363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Aptos" panose="020B0004020202020204"/>
                <a:ea typeface="+mn-ea"/>
                <a:cs typeface="+mn-cs"/>
              </a:rPr>
              <a:t>Core Capabilities &amp; Positioning</a:t>
            </a:r>
            <a:endParaRPr kumimoji="0" lang="en-US" sz="3200" b="0" i="0" u="none" strike="noStrike" kern="1200" cap="none" spc="0" normalizeH="0" baseline="0" noProof="0">
              <a:ln>
                <a:noFill/>
              </a:ln>
              <a:solidFill>
                <a:srgbClr val="156082"/>
              </a:solidFill>
              <a:effectLst/>
              <a:uLnTx/>
              <a:uFillTx/>
              <a:latin typeface="Aptos" panose="020B0004020202020204"/>
              <a:ea typeface="+mn-ea"/>
              <a:cs typeface="+mn-cs"/>
            </a:endParaRPr>
          </a:p>
        </p:txBody>
      </p:sp>
      <p:sp>
        <p:nvSpPr>
          <p:cNvPr id="5" name="Shape 3"/>
          <p:cNvSpPr/>
          <p:nvPr/>
        </p:nvSpPr>
        <p:spPr>
          <a:xfrm>
            <a:off x="487680" y="1341120"/>
            <a:ext cx="3535680" cy="2316480"/>
          </a:xfrm>
          <a:prstGeom prst="rect">
            <a:avLst/>
          </a:prstGeom>
          <a:solidFill>
            <a:srgbClr val="0D1F38"/>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 name="Shape 4"/>
          <p:cNvSpPr/>
          <p:nvPr/>
        </p:nvSpPr>
        <p:spPr>
          <a:xfrm>
            <a:off x="487680" y="1341120"/>
            <a:ext cx="3535680" cy="487680"/>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Text 5"/>
          <p:cNvSpPr/>
          <p:nvPr/>
        </p:nvSpPr>
        <p:spPr>
          <a:xfrm>
            <a:off x="609600" y="1341120"/>
            <a:ext cx="329184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1628"/>
                </a:solidFill>
                <a:effectLst/>
                <a:uLnTx/>
                <a:uFillTx/>
                <a:latin typeface="Aptos" panose="020B0004020202020204"/>
                <a:ea typeface="+mn-ea"/>
                <a:cs typeface="+mn-cs"/>
              </a:rPr>
              <a:t>Visual Understanding</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Shape 6"/>
          <p:cNvSpPr/>
          <p:nvPr/>
        </p:nvSpPr>
        <p:spPr>
          <a:xfrm>
            <a:off x="707136" y="2011680"/>
            <a:ext cx="97536" cy="97536"/>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 name="Text 7"/>
          <p:cNvSpPr/>
          <p:nvPr/>
        </p:nvSpPr>
        <p:spPr>
          <a:xfrm>
            <a:off x="914400" y="192633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Objects, scenes, landmarks</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0" name="Shape 8"/>
          <p:cNvSpPr/>
          <p:nvPr/>
        </p:nvSpPr>
        <p:spPr>
          <a:xfrm>
            <a:off x="707136" y="2499360"/>
            <a:ext cx="97536" cy="97536"/>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1" name="Text 9"/>
          <p:cNvSpPr/>
          <p:nvPr/>
        </p:nvSpPr>
        <p:spPr>
          <a:xfrm>
            <a:off x="914400" y="241401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Film/TV IPs, products</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2" name="Shape 10"/>
          <p:cNvSpPr/>
          <p:nvPr/>
        </p:nvSpPr>
        <p:spPr>
          <a:xfrm>
            <a:off x="707136" y="2987040"/>
            <a:ext cx="97536" cy="97536"/>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3" name="Text 11"/>
          <p:cNvSpPr/>
          <p:nvPr/>
        </p:nvSpPr>
        <p:spPr>
          <a:xfrm>
            <a:off x="914400" y="290169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Expanded category coverage</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4" name="Shape 12"/>
          <p:cNvSpPr/>
          <p:nvPr/>
        </p:nvSpPr>
        <p:spPr>
          <a:xfrm>
            <a:off x="4328160" y="1341120"/>
            <a:ext cx="3535680" cy="2316480"/>
          </a:xfrm>
          <a:prstGeom prst="rect">
            <a:avLst/>
          </a:prstGeom>
          <a:solidFill>
            <a:srgbClr val="0D1F38"/>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5" name="Shape 13"/>
          <p:cNvSpPr/>
          <p:nvPr/>
        </p:nvSpPr>
        <p:spPr>
          <a:xfrm>
            <a:off x="4328160" y="1341120"/>
            <a:ext cx="3535680" cy="487680"/>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6" name="Text 14"/>
          <p:cNvSpPr/>
          <p:nvPr/>
        </p:nvSpPr>
        <p:spPr>
          <a:xfrm>
            <a:off x="4450080" y="1341120"/>
            <a:ext cx="329184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1628"/>
                </a:solidFill>
                <a:effectLst/>
                <a:uLnTx/>
                <a:uFillTx/>
                <a:latin typeface="Aptos" panose="020B0004020202020204"/>
                <a:ea typeface="+mn-ea"/>
                <a:cs typeface="+mn-cs"/>
              </a:rPr>
              <a:t>OCR &amp; Document Parsing</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7" name="Shape 15"/>
          <p:cNvSpPr/>
          <p:nvPr/>
        </p:nvSpPr>
        <p:spPr>
          <a:xfrm>
            <a:off x="4547616" y="2011680"/>
            <a:ext cx="97536" cy="97536"/>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8" name="Text 16"/>
          <p:cNvSpPr/>
          <p:nvPr/>
        </p:nvSpPr>
        <p:spPr>
          <a:xfrm>
            <a:off x="4754880" y="192633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Invoices, tables, forms</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9" name="Shape 17"/>
          <p:cNvSpPr/>
          <p:nvPr/>
        </p:nvSpPr>
        <p:spPr>
          <a:xfrm>
            <a:off x="4547616" y="2499360"/>
            <a:ext cx="97536" cy="97536"/>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0" name="Text 18"/>
          <p:cNvSpPr/>
          <p:nvPr/>
        </p:nvSpPr>
        <p:spPr>
          <a:xfrm>
            <a:off x="4754880" y="241401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Handwriting recognition</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1" name="Shape 19"/>
          <p:cNvSpPr/>
          <p:nvPr/>
        </p:nvSpPr>
        <p:spPr>
          <a:xfrm>
            <a:off x="4547616" y="2987040"/>
            <a:ext cx="97536" cy="97536"/>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2" name="Text 20"/>
          <p:cNvSpPr/>
          <p:nvPr/>
        </p:nvSpPr>
        <p:spPr>
          <a:xfrm>
            <a:off x="4754880" y="290169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Structured HTML output</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3" name="Shape 21"/>
          <p:cNvSpPr/>
          <p:nvPr/>
        </p:nvSpPr>
        <p:spPr>
          <a:xfrm>
            <a:off x="8168640" y="1341120"/>
            <a:ext cx="3535680" cy="2316480"/>
          </a:xfrm>
          <a:prstGeom prst="rect">
            <a:avLst/>
          </a:prstGeom>
          <a:solidFill>
            <a:srgbClr val="0D1F38"/>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4" name="Shape 22"/>
          <p:cNvSpPr/>
          <p:nvPr/>
        </p:nvSpPr>
        <p:spPr>
          <a:xfrm>
            <a:off x="8168640" y="1341120"/>
            <a:ext cx="3535680" cy="487680"/>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5" name="Text 23"/>
          <p:cNvSpPr/>
          <p:nvPr/>
        </p:nvSpPr>
        <p:spPr>
          <a:xfrm>
            <a:off x="8290560" y="1341120"/>
            <a:ext cx="329184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1628"/>
                </a:solidFill>
                <a:effectLst/>
                <a:uLnTx/>
                <a:uFillTx/>
                <a:latin typeface="Aptos" panose="020B0004020202020204"/>
                <a:ea typeface="+mn-ea"/>
                <a:cs typeface="+mn-cs"/>
              </a:rPr>
              <a:t>Long Video (1hr+)</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6" name="Shape 24"/>
          <p:cNvSpPr/>
          <p:nvPr/>
        </p:nvSpPr>
        <p:spPr>
          <a:xfrm>
            <a:off x="8388096" y="2011680"/>
            <a:ext cx="97536" cy="97536"/>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7" name="Text 25"/>
          <p:cNvSpPr/>
          <p:nvPr/>
        </p:nvSpPr>
        <p:spPr>
          <a:xfrm>
            <a:off x="8595360" y="192633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Dynamic FPS training</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8" name="Shape 26"/>
          <p:cNvSpPr/>
          <p:nvPr/>
        </p:nvSpPr>
        <p:spPr>
          <a:xfrm>
            <a:off x="8388096" y="2499360"/>
            <a:ext cx="97536" cy="97536"/>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9" name="Text 27"/>
          <p:cNvSpPr/>
          <p:nvPr/>
        </p:nvSpPr>
        <p:spPr>
          <a:xfrm>
            <a:off x="8595360" y="241401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Absolute time encoding</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0" name="Shape 28"/>
          <p:cNvSpPr/>
          <p:nvPr/>
        </p:nvSpPr>
        <p:spPr>
          <a:xfrm>
            <a:off x="8388096" y="2987040"/>
            <a:ext cx="97536" cy="97536"/>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1" name="Text 29"/>
          <p:cNvSpPr/>
          <p:nvPr/>
        </p:nvSpPr>
        <p:spPr>
          <a:xfrm>
            <a:off x="8595360" y="290169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Second-level localization</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2" name="Shape 30"/>
          <p:cNvSpPr/>
          <p:nvPr/>
        </p:nvSpPr>
        <p:spPr>
          <a:xfrm>
            <a:off x="487680" y="3901440"/>
            <a:ext cx="3535680" cy="2316480"/>
          </a:xfrm>
          <a:prstGeom prst="rect">
            <a:avLst/>
          </a:prstGeom>
          <a:solidFill>
            <a:srgbClr val="0D1F38"/>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3" name="Shape 31"/>
          <p:cNvSpPr/>
          <p:nvPr/>
        </p:nvSpPr>
        <p:spPr>
          <a:xfrm>
            <a:off x="487680" y="3901440"/>
            <a:ext cx="3535680" cy="487680"/>
          </a:xfrm>
          <a:prstGeom prst="rect">
            <a:avLst/>
          </a:prstGeom>
          <a:solidFill>
            <a:srgbClr val="5BC8FF"/>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4" name="Text 32"/>
          <p:cNvSpPr/>
          <p:nvPr/>
        </p:nvSpPr>
        <p:spPr>
          <a:xfrm>
            <a:off x="609600" y="3901440"/>
            <a:ext cx="329184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1628"/>
                </a:solidFill>
                <a:effectLst/>
                <a:uLnTx/>
                <a:uFillTx/>
                <a:latin typeface="Aptos" panose="020B0004020202020204"/>
                <a:ea typeface="+mn-ea"/>
                <a:cs typeface="+mn-cs"/>
              </a:rPr>
              <a:t>Agentic Capabilities</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5" name="Shape 33"/>
          <p:cNvSpPr/>
          <p:nvPr/>
        </p:nvSpPr>
        <p:spPr>
          <a:xfrm>
            <a:off x="707136" y="4572000"/>
            <a:ext cx="97536" cy="97536"/>
          </a:xfrm>
          <a:prstGeom prst="rect">
            <a:avLst/>
          </a:prstGeom>
          <a:solidFill>
            <a:srgbClr val="5BC8FF"/>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6" name="Text 34"/>
          <p:cNvSpPr/>
          <p:nvPr/>
        </p:nvSpPr>
        <p:spPr>
          <a:xfrm>
            <a:off x="914400" y="448665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Computer use (GUI)</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7" name="Shape 35"/>
          <p:cNvSpPr/>
          <p:nvPr/>
        </p:nvSpPr>
        <p:spPr>
          <a:xfrm>
            <a:off x="707136" y="5059680"/>
            <a:ext cx="97536" cy="97536"/>
          </a:xfrm>
          <a:prstGeom prst="rect">
            <a:avLst/>
          </a:prstGeom>
          <a:solidFill>
            <a:srgbClr val="5BC8FF"/>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8" name="Text 36"/>
          <p:cNvSpPr/>
          <p:nvPr/>
        </p:nvSpPr>
        <p:spPr>
          <a:xfrm>
            <a:off x="914400" y="497433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Phone use automation</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9" name="Shape 37"/>
          <p:cNvSpPr/>
          <p:nvPr/>
        </p:nvSpPr>
        <p:spPr>
          <a:xfrm>
            <a:off x="707136" y="5547360"/>
            <a:ext cx="97536" cy="97536"/>
          </a:xfrm>
          <a:prstGeom prst="rect">
            <a:avLst/>
          </a:prstGeom>
          <a:solidFill>
            <a:srgbClr val="5BC8FF"/>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0" name="Text 38"/>
          <p:cNvSpPr/>
          <p:nvPr/>
        </p:nvSpPr>
        <p:spPr>
          <a:xfrm>
            <a:off x="914400" y="546201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Tool-use pipelines</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1" name="Shape 39"/>
          <p:cNvSpPr/>
          <p:nvPr/>
        </p:nvSpPr>
        <p:spPr>
          <a:xfrm>
            <a:off x="4328160" y="3901440"/>
            <a:ext cx="3535680" cy="2316480"/>
          </a:xfrm>
          <a:prstGeom prst="rect">
            <a:avLst/>
          </a:prstGeom>
          <a:solidFill>
            <a:srgbClr val="0D1F38"/>
          </a:solidFill>
          <a:ln w="127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2" name="Shape 40"/>
          <p:cNvSpPr/>
          <p:nvPr/>
        </p:nvSpPr>
        <p:spPr>
          <a:xfrm>
            <a:off x="4328160" y="3901440"/>
            <a:ext cx="3535680" cy="487680"/>
          </a:xfrm>
          <a:prstGeom prst="rect">
            <a:avLst/>
          </a:prstGeom>
          <a:solidFill>
            <a:srgbClr val="2DD4BF"/>
          </a:solidFill>
          <a:ln w="127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3" name="Text 41"/>
          <p:cNvSpPr/>
          <p:nvPr/>
        </p:nvSpPr>
        <p:spPr>
          <a:xfrm>
            <a:off x="4450080" y="3901440"/>
            <a:ext cx="329184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1628"/>
                </a:solidFill>
                <a:effectLst/>
                <a:uLnTx/>
                <a:uFillTx/>
                <a:latin typeface="Aptos" panose="020B0004020202020204"/>
                <a:ea typeface="+mn-ea"/>
                <a:cs typeface="+mn-cs"/>
              </a:rPr>
              <a:t>Multilingual Support</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4" name="Shape 42"/>
          <p:cNvSpPr/>
          <p:nvPr/>
        </p:nvSpPr>
        <p:spPr>
          <a:xfrm>
            <a:off x="4547616" y="4572000"/>
            <a:ext cx="97536" cy="97536"/>
          </a:xfrm>
          <a:prstGeom prst="rect">
            <a:avLst/>
          </a:prstGeom>
          <a:solidFill>
            <a:srgbClr val="2DD4BF"/>
          </a:solidFill>
          <a:ln w="127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5" name="Text 43"/>
          <p:cNvSpPr/>
          <p:nvPr/>
        </p:nvSpPr>
        <p:spPr>
          <a:xfrm>
            <a:off x="4754880" y="448665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Chinese &amp; English primary</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6" name="Shape 44"/>
          <p:cNvSpPr/>
          <p:nvPr/>
        </p:nvSpPr>
        <p:spPr>
          <a:xfrm>
            <a:off x="4547616" y="5059680"/>
            <a:ext cx="97536" cy="97536"/>
          </a:xfrm>
          <a:prstGeom prst="rect">
            <a:avLst/>
          </a:prstGeom>
          <a:solidFill>
            <a:srgbClr val="2DD4BF"/>
          </a:solidFill>
          <a:ln w="127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7" name="Text 45"/>
          <p:cNvSpPr/>
          <p:nvPr/>
        </p:nvSpPr>
        <p:spPr>
          <a:xfrm>
            <a:off x="4754880" y="497433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Multi-language OCR</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8" name="Shape 46"/>
          <p:cNvSpPr/>
          <p:nvPr/>
        </p:nvSpPr>
        <p:spPr>
          <a:xfrm>
            <a:off x="4547616" y="5547360"/>
            <a:ext cx="97536" cy="97536"/>
          </a:xfrm>
          <a:prstGeom prst="rect">
            <a:avLst/>
          </a:prstGeom>
          <a:solidFill>
            <a:srgbClr val="2DD4BF"/>
          </a:solidFill>
          <a:ln w="127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9" name="Text 47"/>
          <p:cNvSpPr/>
          <p:nvPr/>
        </p:nvSpPr>
        <p:spPr>
          <a:xfrm>
            <a:off x="4754880" y="546201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Cross-lingual reasoning</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0" name="Shape 48"/>
          <p:cNvSpPr/>
          <p:nvPr/>
        </p:nvSpPr>
        <p:spPr>
          <a:xfrm>
            <a:off x="8168640" y="3901440"/>
            <a:ext cx="3535680" cy="2316480"/>
          </a:xfrm>
          <a:prstGeom prst="rect">
            <a:avLst/>
          </a:prstGeom>
          <a:solidFill>
            <a:srgbClr val="0D1F38"/>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1" name="Shape 49"/>
          <p:cNvSpPr/>
          <p:nvPr/>
        </p:nvSpPr>
        <p:spPr>
          <a:xfrm>
            <a:off x="8168640" y="3901440"/>
            <a:ext cx="3535680" cy="487680"/>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2" name="Text 50"/>
          <p:cNvSpPr/>
          <p:nvPr/>
        </p:nvSpPr>
        <p:spPr>
          <a:xfrm>
            <a:off x="8290560" y="3901440"/>
            <a:ext cx="329184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1628"/>
                </a:solidFill>
                <a:effectLst/>
                <a:uLnTx/>
                <a:uFillTx/>
                <a:latin typeface="Aptos" panose="020B0004020202020204"/>
                <a:ea typeface="+mn-ea"/>
                <a:cs typeface="+mn-cs"/>
              </a:rPr>
              <a:t>Production Readiness</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3" name="Shape 51"/>
          <p:cNvSpPr/>
          <p:nvPr/>
        </p:nvSpPr>
        <p:spPr>
          <a:xfrm>
            <a:off x="8388096" y="4572000"/>
            <a:ext cx="97536" cy="97536"/>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4" name="Text 52"/>
          <p:cNvSpPr/>
          <p:nvPr/>
        </p:nvSpPr>
        <p:spPr>
          <a:xfrm>
            <a:off x="8595360" y="448665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Apache-2.0 open-weight</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5" name="Shape 53"/>
          <p:cNvSpPr/>
          <p:nvPr/>
        </p:nvSpPr>
        <p:spPr>
          <a:xfrm>
            <a:off x="8388096" y="5059680"/>
            <a:ext cx="97536" cy="97536"/>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6" name="Text 54"/>
          <p:cNvSpPr/>
          <p:nvPr/>
        </p:nvSpPr>
        <p:spPr>
          <a:xfrm>
            <a:off x="8595360" y="497433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3B / 7B / 72B variants</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7" name="Shape 55"/>
          <p:cNvSpPr/>
          <p:nvPr/>
        </p:nvSpPr>
        <p:spPr>
          <a:xfrm>
            <a:off x="8388096" y="5547360"/>
            <a:ext cx="97536" cy="97536"/>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8" name="Text 56"/>
          <p:cNvSpPr/>
          <p:nvPr/>
        </p:nvSpPr>
        <p:spPr>
          <a:xfrm>
            <a:off x="8595360" y="5462016"/>
            <a:ext cx="2987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Edge to cloud deployment</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9" name="Shape 57"/>
          <p:cNvSpPr/>
          <p:nvPr/>
        </p:nvSpPr>
        <p:spPr>
          <a:xfrm>
            <a:off x="487680" y="6315456"/>
            <a:ext cx="11216640" cy="463296"/>
          </a:xfrm>
          <a:prstGeom prst="rect">
            <a:avLst/>
          </a:prstGeom>
          <a:solidFill>
            <a:srgbClr val="009E90"/>
          </a:solidFill>
          <a:ln w="12700">
            <a:solidFill>
              <a:srgbClr val="009E9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0" name="Text 58"/>
          <p:cNvSpPr/>
          <p:nvPr/>
        </p:nvSpPr>
        <p:spPr>
          <a:xfrm>
            <a:off x="487680" y="6315456"/>
            <a:ext cx="112166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panose="020B0004020202020204"/>
                <a:ea typeface="+mn-ea"/>
                <a:cs typeface="+mn-cs"/>
              </a:rPr>
              <a:t>Qwen2.5-VL-7B outperforms GPT-4o-mini at comparable scale — practical, production-oriented multimodal AI</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62" name="Picture 61" descr="A black and white logo&#10;&#10;AI-generated content may be incorrect.">
            <a:extLst>
              <a:ext uri="{FF2B5EF4-FFF2-40B4-BE49-F238E27FC236}">
                <a16:creationId xmlns:a16="http://schemas.microsoft.com/office/drawing/2014/main" id="{A77DAEDE-87E0-DFFB-BA46-05DD40521C8E}"/>
              </a:ext>
            </a:extLst>
          </p:cNvPr>
          <p:cNvPicPr>
            <a:picLocks noChangeAspect="1"/>
          </p:cNvPicPr>
          <p:nvPr/>
        </p:nvPicPr>
        <p:blipFill>
          <a:blip r:embed="rId3"/>
          <a:stretch>
            <a:fillRect/>
          </a:stretch>
        </p:blipFill>
        <p:spPr>
          <a:xfrm>
            <a:off x="9131096" y="186720"/>
            <a:ext cx="2764652" cy="66084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hape 2"/>
          <p:cNvSpPr/>
          <p:nvPr/>
        </p:nvSpPr>
        <p:spPr>
          <a:xfrm>
            <a:off x="0" y="0"/>
            <a:ext cx="146304" cy="6858000"/>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 name="Text 3"/>
          <p:cNvSpPr/>
          <p:nvPr/>
        </p:nvSpPr>
        <p:spPr>
          <a:xfrm>
            <a:off x="426720" y="365760"/>
            <a:ext cx="487680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250" b="1" i="0" u="none" strike="noStrike" kern="1200" cap="none" spc="0" normalizeH="0" baseline="0" noProof="0" dirty="0">
                <a:ln>
                  <a:noFill/>
                </a:ln>
                <a:solidFill>
                  <a:srgbClr val="156082"/>
                </a:solidFill>
                <a:effectLst/>
                <a:uLnTx/>
                <a:uFillTx/>
                <a:latin typeface="Calibri"/>
                <a:ea typeface="Calibri"/>
                <a:cs typeface="Calibri"/>
              </a:rPr>
              <a:t>Summary</a:t>
            </a:r>
            <a:endParaRPr kumimoji="0" lang="en-US" sz="4250" b="0" i="0" u="none" strike="noStrike" kern="1200" cap="none" spc="0" normalizeH="0" baseline="0" noProof="0">
              <a:ln>
                <a:noFill/>
              </a:ln>
              <a:solidFill>
                <a:srgbClr val="156082"/>
              </a:solidFill>
              <a:effectLst/>
              <a:uLnTx/>
              <a:uFillTx/>
              <a:latin typeface="Calibri"/>
              <a:ea typeface="Calibri"/>
              <a:cs typeface="Calibri"/>
            </a:endParaRPr>
          </a:p>
        </p:txBody>
      </p:sp>
      <p:sp>
        <p:nvSpPr>
          <p:cNvPr id="6" name="Text 4"/>
          <p:cNvSpPr/>
          <p:nvPr/>
        </p:nvSpPr>
        <p:spPr>
          <a:xfrm>
            <a:off x="426720" y="1097280"/>
            <a:ext cx="67056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C4B4"/>
                </a:solidFill>
                <a:effectLst/>
                <a:uLnTx/>
                <a:uFillTx/>
                <a:latin typeface="Aptos" panose="020B0004020202020204"/>
                <a:ea typeface="+mn-ea"/>
                <a:cs typeface="+mn-cs"/>
              </a:rPr>
              <a:t>Qwen2.5-VL-7B Key Takeaways</a:t>
            </a:r>
            <a:endParaRPr kumimoji="0" lang="en-US" sz="20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7" name="Shape 5"/>
          <p:cNvSpPr/>
          <p:nvPr/>
        </p:nvSpPr>
        <p:spPr>
          <a:xfrm>
            <a:off x="426720" y="1767840"/>
            <a:ext cx="11216640" cy="792480"/>
          </a:xfrm>
          <a:prstGeom prst="rect">
            <a:avLst/>
          </a:prstGeom>
          <a:solidFill>
            <a:srgbClr val="0D1F38"/>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 name="Shape 6"/>
          <p:cNvSpPr/>
          <p:nvPr/>
        </p:nvSpPr>
        <p:spPr>
          <a:xfrm>
            <a:off x="426720" y="1767840"/>
            <a:ext cx="73152" cy="792480"/>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 name="Text 7"/>
          <p:cNvSpPr/>
          <p:nvPr/>
        </p:nvSpPr>
        <p:spPr>
          <a:xfrm>
            <a:off x="633984" y="1780032"/>
            <a:ext cx="1828800" cy="75590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C4B4"/>
                </a:solidFill>
                <a:effectLst/>
                <a:uLnTx/>
                <a:uFillTx/>
                <a:latin typeface="Aptos" panose="020B0004020202020204"/>
                <a:ea typeface="+mn-ea"/>
                <a:cs typeface="+mn-cs"/>
              </a:rPr>
              <a:t>Vision Encoder:</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0" name="Text 8"/>
          <p:cNvSpPr/>
          <p:nvPr/>
        </p:nvSpPr>
        <p:spPr>
          <a:xfrm>
            <a:off x="2499360" y="1780032"/>
            <a:ext cx="8900160" cy="75590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0B0004020202020204"/>
                <a:ea typeface="+mn-ea"/>
                <a:cs typeface="+mn-cs"/>
              </a:rPr>
              <a:t>32-layer ViT · 1280 hidden · 14×14 patches · 28 window + 4 full attn</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1" name="Shape 9"/>
          <p:cNvSpPr/>
          <p:nvPr/>
        </p:nvSpPr>
        <p:spPr>
          <a:xfrm>
            <a:off x="426720" y="2694432"/>
            <a:ext cx="11216640" cy="792480"/>
          </a:xfrm>
          <a:prstGeom prst="rect">
            <a:avLst/>
          </a:prstGeom>
          <a:solidFill>
            <a:srgbClr val="0D1F38"/>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2" name="Shape 10"/>
          <p:cNvSpPr/>
          <p:nvPr/>
        </p:nvSpPr>
        <p:spPr>
          <a:xfrm>
            <a:off x="426720" y="2694432"/>
            <a:ext cx="73152" cy="792480"/>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3" name="Text 11"/>
          <p:cNvSpPr/>
          <p:nvPr/>
        </p:nvSpPr>
        <p:spPr>
          <a:xfrm>
            <a:off x="633984" y="2706624"/>
            <a:ext cx="1828800" cy="75590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7B5CF0"/>
                </a:solidFill>
                <a:effectLst/>
                <a:uLnTx/>
                <a:uFillTx/>
                <a:latin typeface="Aptos" panose="020B0004020202020204"/>
                <a:ea typeface="+mn-ea"/>
                <a:cs typeface="+mn-cs"/>
              </a:rPr>
              <a:t>LLM Decoder:</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4" name="Text 12"/>
          <p:cNvSpPr/>
          <p:nvPr/>
        </p:nvSpPr>
        <p:spPr>
          <a:xfrm>
            <a:off x="2499360" y="2706624"/>
            <a:ext cx="8900160" cy="75590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0B0004020202020204"/>
                <a:ea typeface="+mn-ea"/>
                <a:cs typeface="+mn-cs"/>
              </a:rPr>
              <a:t>28-layer Qwen2.5 · 3584 hidden · GQA · 151K vocab · 4.1T tokens pretrained</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5" name="Shape 13"/>
          <p:cNvSpPr/>
          <p:nvPr/>
        </p:nvSpPr>
        <p:spPr>
          <a:xfrm>
            <a:off x="426720" y="3621024"/>
            <a:ext cx="11216640" cy="792480"/>
          </a:xfrm>
          <a:prstGeom prst="rect">
            <a:avLst/>
          </a:prstGeom>
          <a:solidFill>
            <a:srgbClr val="0D1F38"/>
          </a:solidFill>
          <a:ln w="127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6" name="Shape 14"/>
          <p:cNvSpPr/>
          <p:nvPr/>
        </p:nvSpPr>
        <p:spPr>
          <a:xfrm>
            <a:off x="426720" y="3621024"/>
            <a:ext cx="73152" cy="792480"/>
          </a:xfrm>
          <a:prstGeom prst="rect">
            <a:avLst/>
          </a:prstGeom>
          <a:solidFill>
            <a:srgbClr val="2DD4BF"/>
          </a:solidFill>
          <a:ln w="127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7" name="Text 15"/>
          <p:cNvSpPr/>
          <p:nvPr/>
        </p:nvSpPr>
        <p:spPr>
          <a:xfrm>
            <a:off x="633984" y="3633216"/>
            <a:ext cx="1828800" cy="75590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2DD4BF"/>
                </a:solidFill>
                <a:effectLst/>
                <a:uLnTx/>
                <a:uFillTx/>
                <a:latin typeface="Aptos" panose="020B0004020202020204"/>
                <a:ea typeface="+mn-ea"/>
                <a:cs typeface="+mn-cs"/>
              </a:rPr>
              <a:t>VL Merger:</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8" name="Text 16"/>
          <p:cNvSpPr/>
          <p:nvPr/>
        </p:nvSpPr>
        <p:spPr>
          <a:xfrm>
            <a:off x="2499360" y="3633216"/>
            <a:ext cx="8900160" cy="75590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0B0004020202020204"/>
                <a:ea typeface="+mn-ea"/>
                <a:cs typeface="+mn-cs"/>
              </a:rPr>
              <a:t>MLP connector: 5120→3584 · Compresses ViT patches 4× · Bridges modalities</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9" name="Shape 17"/>
          <p:cNvSpPr/>
          <p:nvPr/>
        </p:nvSpPr>
        <p:spPr>
          <a:xfrm>
            <a:off x="426720" y="4547616"/>
            <a:ext cx="11216640" cy="792480"/>
          </a:xfrm>
          <a:prstGeom prst="rect">
            <a:avLst/>
          </a:prstGeom>
          <a:solidFill>
            <a:srgbClr val="0D1F38"/>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0" name="Shape 18"/>
          <p:cNvSpPr/>
          <p:nvPr/>
        </p:nvSpPr>
        <p:spPr>
          <a:xfrm>
            <a:off x="426720" y="4547616"/>
            <a:ext cx="73152" cy="792480"/>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1" name="Text 19"/>
          <p:cNvSpPr/>
          <p:nvPr/>
        </p:nvSpPr>
        <p:spPr>
          <a:xfrm>
            <a:off x="633984" y="4559808"/>
            <a:ext cx="1828800" cy="75590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8C42"/>
                </a:solidFill>
                <a:effectLst/>
                <a:uLnTx/>
                <a:uFillTx/>
                <a:latin typeface="Aptos" panose="020B0004020202020204"/>
                <a:ea typeface="+mn-ea"/>
                <a:cs typeface="+mn-cs"/>
              </a:rPr>
              <a:t>M-RoPE:</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2" name="Text 20"/>
          <p:cNvSpPr/>
          <p:nvPr/>
        </p:nvSpPr>
        <p:spPr>
          <a:xfrm>
            <a:off x="2499360" y="4559808"/>
            <a:ext cx="8900160" cy="75590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0B0004020202020204"/>
                <a:ea typeface="+mn-ea"/>
                <a:cs typeface="+mn-cs"/>
              </a:rPr>
              <a:t>Temporal + 2D spatial position encoding enabling image &amp; video understanding</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3" name="Shape 21"/>
          <p:cNvSpPr/>
          <p:nvPr/>
        </p:nvSpPr>
        <p:spPr>
          <a:xfrm>
            <a:off x="426720" y="5474208"/>
            <a:ext cx="11216640" cy="792480"/>
          </a:xfrm>
          <a:prstGeom prst="rect">
            <a:avLst/>
          </a:prstGeom>
          <a:solidFill>
            <a:srgbClr val="0D1F38"/>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4" name="Shape 22"/>
          <p:cNvSpPr/>
          <p:nvPr/>
        </p:nvSpPr>
        <p:spPr>
          <a:xfrm>
            <a:off x="426720" y="5474208"/>
            <a:ext cx="73152" cy="792480"/>
          </a:xfrm>
          <a:prstGeom prst="rect">
            <a:avLst/>
          </a:prstGeom>
          <a:solidFill>
            <a:srgbClr val="5BC8FF"/>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5" name="Text 23"/>
          <p:cNvSpPr/>
          <p:nvPr/>
        </p:nvSpPr>
        <p:spPr>
          <a:xfrm>
            <a:off x="633984" y="5486400"/>
            <a:ext cx="1828800" cy="75590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5BC8FF"/>
                </a:solidFill>
                <a:effectLst/>
                <a:uLnTx/>
                <a:uFillTx/>
                <a:latin typeface="Aptos" panose="020B0004020202020204"/>
                <a:ea typeface="+mn-ea"/>
                <a:cs typeface="+mn-cs"/>
              </a:rPr>
              <a:t>Dynamic Resolution:</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6" name="Text 24"/>
          <p:cNvSpPr/>
          <p:nvPr/>
        </p:nvSpPr>
        <p:spPr>
          <a:xfrm>
            <a:off x="2499360" y="5486400"/>
            <a:ext cx="8900160" cy="75590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0B0004020202020204"/>
                <a:ea typeface="+mn-ea"/>
                <a:cs typeface="+mn-cs"/>
              </a:rPr>
              <a:t>No forced resize — native patching at original image size, any aspect ratio</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7" name="Shape 25"/>
          <p:cNvSpPr/>
          <p:nvPr/>
        </p:nvSpPr>
        <p:spPr>
          <a:xfrm>
            <a:off x="0" y="6608064"/>
            <a:ext cx="12192000" cy="249936"/>
          </a:xfrm>
          <a:prstGeom prst="rect">
            <a:avLst/>
          </a:prstGeom>
          <a:solidFill>
            <a:srgbClr val="009E90"/>
          </a:solidFill>
          <a:ln w="12700">
            <a:solidFill>
              <a:srgbClr val="009E9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pic>
        <p:nvPicPr>
          <p:cNvPr id="3" name="Picture 2" descr="A black and white logo&#10;&#10;AI-generated content may be incorrect.">
            <a:extLst>
              <a:ext uri="{FF2B5EF4-FFF2-40B4-BE49-F238E27FC236}">
                <a16:creationId xmlns:a16="http://schemas.microsoft.com/office/drawing/2014/main" id="{2C03B863-9593-3FB8-F3AF-FF1FF68D5493}"/>
              </a:ext>
            </a:extLst>
          </p:cNvPr>
          <p:cNvPicPr>
            <a:picLocks noChangeAspect="1"/>
          </p:cNvPicPr>
          <p:nvPr/>
        </p:nvPicPr>
        <p:blipFill>
          <a:blip r:embed="rId3"/>
          <a:stretch>
            <a:fillRect/>
          </a:stretch>
        </p:blipFill>
        <p:spPr>
          <a:xfrm>
            <a:off x="9252575" y="230894"/>
            <a:ext cx="2764652" cy="66084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036320"/>
          </a:xfrm>
          <a:prstGeom prst="rect">
            <a:avLst/>
          </a:prstGeom>
          <a:solidFill>
            <a:schemeClr val="bg1"/>
          </a:solidFill>
          <a:ln w="12700">
            <a:solidFill>
              <a:srgbClr val="0D213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Shape 1"/>
          <p:cNvSpPr/>
          <p:nvPr/>
        </p:nvSpPr>
        <p:spPr>
          <a:xfrm>
            <a:off x="0" y="1036320"/>
            <a:ext cx="12192000" cy="67056"/>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xt 2"/>
          <p:cNvSpPr/>
          <p:nvPr/>
        </p:nvSpPr>
        <p:spPr>
          <a:xfrm>
            <a:off x="487680" y="0"/>
            <a:ext cx="10363200" cy="10363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Aptos" panose="020B0004020202020204"/>
                <a:ea typeface="+mn-ea"/>
                <a:cs typeface="+mn-cs"/>
              </a:rPr>
              <a:t>Vision Encoder — Windowed vs Full Attention</a:t>
            </a:r>
            <a:endParaRPr kumimoji="0" lang="en-US" sz="3200" b="0" i="0" u="none" strike="noStrike" kern="1200" cap="none" spc="0" normalizeH="0" baseline="0" noProof="0">
              <a:ln>
                <a:noFill/>
              </a:ln>
              <a:solidFill>
                <a:srgbClr val="156082"/>
              </a:solidFill>
              <a:effectLst/>
              <a:uLnTx/>
              <a:uFillTx/>
              <a:latin typeface="Aptos" panose="020B0004020202020204"/>
              <a:ea typeface="+mn-ea"/>
              <a:cs typeface="+mn-cs"/>
            </a:endParaRPr>
          </a:p>
        </p:txBody>
      </p:sp>
      <p:sp>
        <p:nvSpPr>
          <p:cNvPr id="5" name="Text 3"/>
          <p:cNvSpPr/>
          <p:nvPr/>
        </p:nvSpPr>
        <p:spPr>
          <a:xfrm>
            <a:off x="487680" y="1280160"/>
            <a:ext cx="548640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A1628"/>
                </a:solidFill>
                <a:effectLst/>
                <a:uLnTx/>
                <a:uFillTx/>
                <a:latin typeface="Aptos" panose="020B0004020202020204"/>
                <a:ea typeface="+mn-ea"/>
                <a:cs typeface="+mn-cs"/>
              </a:rPr>
              <a:t>Why Mixed Attention?</a:t>
            </a:r>
            <a:endParaRPr kumimoji="0" lang="en-US" sz="20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 name="Text 4"/>
          <p:cNvSpPr/>
          <p:nvPr/>
        </p:nvSpPr>
        <p:spPr>
          <a:xfrm>
            <a:off x="487680" y="1828800"/>
            <a:ext cx="5486400" cy="13411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334E68"/>
                </a:solidFill>
                <a:effectLst/>
                <a:uLnTx/>
                <a:uFillTx/>
                <a:latin typeface="Aptos" panose="020B0004020202020204"/>
                <a:ea typeface="+mn-ea"/>
                <a:cs typeface="+mn-cs"/>
              </a:rPr>
              <a:t>Pure full self-attention (each token attends to every other) costs O(n²) in both time and memory. For high-res images this is prohibitive — a 1344×1344 image yields ~9,216 patches, making full attention require ~85M attention scores per layer.</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7" name="Text 5"/>
          <p:cNvSpPr/>
          <p:nvPr/>
        </p:nvSpPr>
        <p:spPr>
          <a:xfrm>
            <a:off x="487680" y="3230880"/>
            <a:ext cx="5486400" cy="12192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334E68"/>
                </a:solidFill>
                <a:effectLst/>
                <a:uLnTx/>
                <a:uFillTx/>
                <a:latin typeface="Aptos" panose="020B0004020202020204"/>
                <a:ea typeface="+mn-ea"/>
                <a:cs typeface="+mn-cs"/>
              </a:rPr>
              <a:t>Qwen2.5-VL ViT solves this with a 28/4 split: 28 layers use local window attention (max 8×8 = 64 patches per window), reserving only 4 evenly-spaced layers for global full attention. This provides near-linear scaling while keeping global context.</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Shape 6"/>
          <p:cNvSpPr/>
          <p:nvPr/>
        </p:nvSpPr>
        <p:spPr>
          <a:xfrm>
            <a:off x="487680" y="4572000"/>
            <a:ext cx="5486400" cy="463296"/>
          </a:xfrm>
          <a:prstGeom prst="rect">
            <a:avLst/>
          </a:prstGeom>
          <a:solidFill>
            <a:srgbClr val="0D1F3C"/>
          </a:solidFill>
          <a:ln w="635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 name="Text 7"/>
          <p:cNvSpPr/>
          <p:nvPr/>
        </p:nvSpPr>
        <p:spPr>
          <a:xfrm>
            <a:off x="487680" y="4572000"/>
            <a:ext cx="13716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C4B4"/>
                </a:solidFill>
                <a:effectLst/>
                <a:uLnTx/>
                <a:uFillTx/>
                <a:latin typeface="Aptos" panose="020B0004020202020204"/>
                <a:ea typeface="+mn-ea"/>
                <a:cs typeface="+mn-cs"/>
              </a:rPr>
              <a:t>Attention Type</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0" name="Text 8"/>
          <p:cNvSpPr/>
          <p:nvPr/>
        </p:nvSpPr>
        <p:spPr>
          <a:xfrm>
            <a:off x="1859280" y="4572000"/>
            <a:ext cx="13716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C4B4"/>
                </a:solidFill>
                <a:effectLst/>
                <a:uLnTx/>
                <a:uFillTx/>
                <a:latin typeface="Aptos" panose="020B0004020202020204"/>
                <a:ea typeface="+mn-ea"/>
                <a:cs typeface="+mn-cs"/>
              </a:rPr>
              <a:t>Complexity</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1" name="Text 9"/>
          <p:cNvSpPr/>
          <p:nvPr/>
        </p:nvSpPr>
        <p:spPr>
          <a:xfrm>
            <a:off x="3230880" y="4572000"/>
            <a:ext cx="13716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C4B4"/>
                </a:solidFill>
                <a:effectLst/>
                <a:uLnTx/>
                <a:uFillTx/>
                <a:latin typeface="Aptos" panose="020B0004020202020204"/>
                <a:ea typeface="+mn-ea"/>
                <a:cs typeface="+mn-cs"/>
              </a:rPr>
              <a:t>Memory</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2" name="Text 10"/>
          <p:cNvSpPr/>
          <p:nvPr/>
        </p:nvSpPr>
        <p:spPr>
          <a:xfrm>
            <a:off x="4602480" y="4572000"/>
            <a:ext cx="13716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C4B4"/>
                </a:solidFill>
                <a:effectLst/>
                <a:uLnTx/>
                <a:uFillTx/>
                <a:latin typeface="Aptos" panose="020B0004020202020204"/>
                <a:ea typeface="+mn-ea"/>
                <a:cs typeface="+mn-cs"/>
              </a:rPr>
              <a:t>Layers Used</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3" name="Shape 11"/>
          <p:cNvSpPr/>
          <p:nvPr/>
        </p:nvSpPr>
        <p:spPr>
          <a:xfrm>
            <a:off x="487680" y="5035296"/>
            <a:ext cx="5486400" cy="463296"/>
          </a:xfrm>
          <a:prstGeom prst="rect">
            <a:avLst/>
          </a:prstGeom>
          <a:solidFill>
            <a:srgbClr val="FFFFFF"/>
          </a:solidFill>
          <a:ln w="6350">
            <a:solidFill>
              <a:srgbClr val="D0DCE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4" name="Text 12"/>
          <p:cNvSpPr/>
          <p:nvPr/>
        </p:nvSpPr>
        <p:spPr>
          <a:xfrm>
            <a:off x="487680" y="5035296"/>
            <a:ext cx="13716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A1628"/>
                </a:solidFill>
                <a:effectLst/>
                <a:uLnTx/>
                <a:uFillTx/>
                <a:latin typeface="Aptos" panose="020B0004020202020204"/>
                <a:ea typeface="+mn-ea"/>
                <a:cs typeface="+mn-cs"/>
              </a:rPr>
              <a:t>Full Self-Attention</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5" name="Text 13"/>
          <p:cNvSpPr/>
          <p:nvPr/>
        </p:nvSpPr>
        <p:spPr>
          <a:xfrm>
            <a:off x="1859280" y="5035296"/>
            <a:ext cx="13716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A1628"/>
                </a:solidFill>
                <a:effectLst/>
                <a:uLnTx/>
                <a:uFillTx/>
                <a:latin typeface="Aptos" panose="020B0004020202020204"/>
                <a:ea typeface="+mn-ea"/>
                <a:cs typeface="+mn-cs"/>
              </a:rPr>
              <a:t>O(n²)</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6" name="Text 14"/>
          <p:cNvSpPr/>
          <p:nvPr/>
        </p:nvSpPr>
        <p:spPr>
          <a:xfrm>
            <a:off x="3230880" y="5035296"/>
            <a:ext cx="13716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A1628"/>
                </a:solidFill>
                <a:effectLst/>
                <a:uLnTx/>
                <a:uFillTx/>
                <a:latin typeface="Aptos" panose="020B0004020202020204"/>
                <a:ea typeface="+mn-ea"/>
                <a:cs typeface="+mn-cs"/>
              </a:rPr>
              <a:t>High</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7" name="Text 15"/>
          <p:cNvSpPr/>
          <p:nvPr/>
        </p:nvSpPr>
        <p:spPr>
          <a:xfrm>
            <a:off x="4602480" y="5035296"/>
            <a:ext cx="13716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A1628"/>
                </a:solidFill>
                <a:effectLst/>
                <a:uLnTx/>
                <a:uFillTx/>
                <a:latin typeface="Aptos" panose="020B0004020202020204"/>
                <a:ea typeface="+mn-ea"/>
                <a:cs typeface="+mn-cs"/>
              </a:rPr>
              <a:t>4 (idx 7,15,23,31)</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8" name="Shape 16"/>
          <p:cNvSpPr/>
          <p:nvPr/>
        </p:nvSpPr>
        <p:spPr>
          <a:xfrm>
            <a:off x="487680" y="5498592"/>
            <a:ext cx="5486400" cy="463296"/>
          </a:xfrm>
          <a:prstGeom prst="rect">
            <a:avLst/>
          </a:prstGeom>
          <a:solidFill>
            <a:srgbClr val="E8F0F8"/>
          </a:solidFill>
          <a:ln w="6350">
            <a:solidFill>
              <a:srgbClr val="D0DCE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9" name="Text 17"/>
          <p:cNvSpPr/>
          <p:nvPr/>
        </p:nvSpPr>
        <p:spPr>
          <a:xfrm>
            <a:off x="487680" y="5498592"/>
            <a:ext cx="13716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A1628"/>
                </a:solidFill>
                <a:effectLst/>
                <a:uLnTx/>
                <a:uFillTx/>
                <a:latin typeface="Aptos" panose="020B0004020202020204"/>
                <a:ea typeface="+mn-ea"/>
                <a:cs typeface="+mn-cs"/>
              </a:rPr>
              <a:t>Windowed (8×8)</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0" name="Text 18"/>
          <p:cNvSpPr/>
          <p:nvPr/>
        </p:nvSpPr>
        <p:spPr>
          <a:xfrm>
            <a:off x="1859280" y="5498592"/>
            <a:ext cx="13716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A1628"/>
                </a:solidFill>
                <a:effectLst/>
                <a:uLnTx/>
                <a:uFillTx/>
                <a:latin typeface="Aptos" panose="020B0004020202020204"/>
                <a:ea typeface="+mn-ea"/>
                <a:cs typeface="+mn-cs"/>
              </a:rPr>
              <a:t>O(n · w²)</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1" name="Text 19"/>
          <p:cNvSpPr/>
          <p:nvPr/>
        </p:nvSpPr>
        <p:spPr>
          <a:xfrm>
            <a:off x="3230880" y="5498592"/>
            <a:ext cx="13716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A1628"/>
                </a:solidFill>
                <a:effectLst/>
                <a:uLnTx/>
                <a:uFillTx/>
                <a:latin typeface="Aptos" panose="020B0004020202020204"/>
                <a:ea typeface="+mn-ea"/>
                <a:cs typeface="+mn-cs"/>
              </a:rPr>
              <a:t>Low</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2" name="Text 20"/>
          <p:cNvSpPr/>
          <p:nvPr/>
        </p:nvSpPr>
        <p:spPr>
          <a:xfrm>
            <a:off x="4602480" y="5498592"/>
            <a:ext cx="13716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A1628"/>
                </a:solidFill>
                <a:effectLst/>
                <a:uLnTx/>
                <a:uFillTx/>
                <a:latin typeface="Aptos" panose="020B0004020202020204"/>
                <a:ea typeface="+mn-ea"/>
                <a:cs typeface="+mn-cs"/>
              </a:rPr>
              <a:t>28 (all others)</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3" name="Text 21"/>
          <p:cNvSpPr/>
          <p:nvPr/>
        </p:nvSpPr>
        <p:spPr>
          <a:xfrm>
            <a:off x="6461760" y="1280160"/>
            <a:ext cx="5242560" cy="4876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A1628"/>
                </a:solidFill>
                <a:effectLst/>
                <a:uLnTx/>
                <a:uFillTx/>
                <a:latin typeface="Aptos" panose="020B0004020202020204"/>
                <a:ea typeface="+mn-ea"/>
                <a:cs typeface="+mn-cs"/>
              </a:rPr>
              <a:t>32-Layer Attention Map</a:t>
            </a:r>
            <a:endParaRPr kumimoji="0" lang="en-US" sz="20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4" name="Shape 22"/>
          <p:cNvSpPr/>
          <p:nvPr/>
        </p:nvSpPr>
        <p:spPr>
          <a:xfrm>
            <a:off x="6461760" y="188976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5" name="Text 23"/>
          <p:cNvSpPr/>
          <p:nvPr/>
        </p:nvSpPr>
        <p:spPr>
          <a:xfrm>
            <a:off x="6461760" y="188976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1</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6" name="Shape 24"/>
          <p:cNvSpPr/>
          <p:nvPr/>
        </p:nvSpPr>
        <p:spPr>
          <a:xfrm>
            <a:off x="7083552" y="188976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7" name="Text 25"/>
          <p:cNvSpPr/>
          <p:nvPr/>
        </p:nvSpPr>
        <p:spPr>
          <a:xfrm>
            <a:off x="7083552" y="188976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2</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8" name="Shape 26"/>
          <p:cNvSpPr/>
          <p:nvPr/>
        </p:nvSpPr>
        <p:spPr>
          <a:xfrm>
            <a:off x="7705344" y="188976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9" name="Text 27"/>
          <p:cNvSpPr/>
          <p:nvPr/>
        </p:nvSpPr>
        <p:spPr>
          <a:xfrm>
            <a:off x="7705344" y="188976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3</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0" name="Shape 28"/>
          <p:cNvSpPr/>
          <p:nvPr/>
        </p:nvSpPr>
        <p:spPr>
          <a:xfrm>
            <a:off x="8327136" y="188976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1" name="Text 29"/>
          <p:cNvSpPr/>
          <p:nvPr/>
        </p:nvSpPr>
        <p:spPr>
          <a:xfrm>
            <a:off x="8327136" y="188976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4</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2" name="Shape 30"/>
          <p:cNvSpPr/>
          <p:nvPr/>
        </p:nvSpPr>
        <p:spPr>
          <a:xfrm>
            <a:off x="8948928" y="188976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3" name="Text 31"/>
          <p:cNvSpPr/>
          <p:nvPr/>
        </p:nvSpPr>
        <p:spPr>
          <a:xfrm>
            <a:off x="8948928" y="188976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5</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4" name="Shape 32"/>
          <p:cNvSpPr/>
          <p:nvPr/>
        </p:nvSpPr>
        <p:spPr>
          <a:xfrm>
            <a:off x="9570720" y="188976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5" name="Text 33"/>
          <p:cNvSpPr/>
          <p:nvPr/>
        </p:nvSpPr>
        <p:spPr>
          <a:xfrm>
            <a:off x="9570720" y="188976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6</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6" name="Shape 34"/>
          <p:cNvSpPr/>
          <p:nvPr/>
        </p:nvSpPr>
        <p:spPr>
          <a:xfrm>
            <a:off x="10192512" y="188976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7" name="Text 35"/>
          <p:cNvSpPr/>
          <p:nvPr/>
        </p:nvSpPr>
        <p:spPr>
          <a:xfrm>
            <a:off x="10192512" y="188976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7</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8" name="Shape 36"/>
          <p:cNvSpPr/>
          <p:nvPr/>
        </p:nvSpPr>
        <p:spPr>
          <a:xfrm>
            <a:off x="10814304" y="1889760"/>
            <a:ext cx="536448" cy="536448"/>
          </a:xfrm>
          <a:prstGeom prst="rect">
            <a:avLst/>
          </a:prstGeom>
          <a:solidFill>
            <a:srgbClr val="00C4B4"/>
          </a:solidFill>
          <a:ln w="254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9" name="Text 37"/>
          <p:cNvSpPr/>
          <p:nvPr/>
        </p:nvSpPr>
        <p:spPr>
          <a:xfrm>
            <a:off x="10814304" y="188976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A1628"/>
                </a:solidFill>
                <a:effectLst/>
                <a:uLnTx/>
                <a:uFillTx/>
                <a:latin typeface="Aptos" panose="020B0004020202020204"/>
                <a:ea typeface="+mn-ea"/>
                <a:cs typeface="+mn-cs"/>
              </a:rPr>
              <a:t>8</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0" name="Shape 38"/>
          <p:cNvSpPr/>
          <p:nvPr/>
        </p:nvSpPr>
        <p:spPr>
          <a:xfrm>
            <a:off x="6461760" y="262128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1" name="Text 39"/>
          <p:cNvSpPr/>
          <p:nvPr/>
        </p:nvSpPr>
        <p:spPr>
          <a:xfrm>
            <a:off x="6461760" y="262128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9</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2" name="Shape 40"/>
          <p:cNvSpPr/>
          <p:nvPr/>
        </p:nvSpPr>
        <p:spPr>
          <a:xfrm>
            <a:off x="7083552" y="262128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3" name="Text 41"/>
          <p:cNvSpPr/>
          <p:nvPr/>
        </p:nvSpPr>
        <p:spPr>
          <a:xfrm>
            <a:off x="7083552" y="262128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10</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4" name="Shape 42"/>
          <p:cNvSpPr/>
          <p:nvPr/>
        </p:nvSpPr>
        <p:spPr>
          <a:xfrm>
            <a:off x="7705344" y="262128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5" name="Text 43"/>
          <p:cNvSpPr/>
          <p:nvPr/>
        </p:nvSpPr>
        <p:spPr>
          <a:xfrm>
            <a:off x="7705344" y="262128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11</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6" name="Shape 44"/>
          <p:cNvSpPr/>
          <p:nvPr/>
        </p:nvSpPr>
        <p:spPr>
          <a:xfrm>
            <a:off x="8327136" y="262128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7" name="Text 45"/>
          <p:cNvSpPr/>
          <p:nvPr/>
        </p:nvSpPr>
        <p:spPr>
          <a:xfrm>
            <a:off x="8327136" y="262128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12</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8" name="Shape 46"/>
          <p:cNvSpPr/>
          <p:nvPr/>
        </p:nvSpPr>
        <p:spPr>
          <a:xfrm>
            <a:off x="8948928" y="262128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9" name="Text 47"/>
          <p:cNvSpPr/>
          <p:nvPr/>
        </p:nvSpPr>
        <p:spPr>
          <a:xfrm>
            <a:off x="8948928" y="262128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13</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0" name="Shape 48"/>
          <p:cNvSpPr/>
          <p:nvPr/>
        </p:nvSpPr>
        <p:spPr>
          <a:xfrm>
            <a:off x="9570720" y="262128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1" name="Text 49"/>
          <p:cNvSpPr/>
          <p:nvPr/>
        </p:nvSpPr>
        <p:spPr>
          <a:xfrm>
            <a:off x="9570720" y="262128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14</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2" name="Shape 50"/>
          <p:cNvSpPr/>
          <p:nvPr/>
        </p:nvSpPr>
        <p:spPr>
          <a:xfrm>
            <a:off x="10192512" y="262128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3" name="Text 51"/>
          <p:cNvSpPr/>
          <p:nvPr/>
        </p:nvSpPr>
        <p:spPr>
          <a:xfrm>
            <a:off x="10192512" y="262128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15</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4" name="Shape 52"/>
          <p:cNvSpPr/>
          <p:nvPr/>
        </p:nvSpPr>
        <p:spPr>
          <a:xfrm>
            <a:off x="10814304" y="2621280"/>
            <a:ext cx="536448" cy="536448"/>
          </a:xfrm>
          <a:prstGeom prst="rect">
            <a:avLst/>
          </a:prstGeom>
          <a:solidFill>
            <a:srgbClr val="00C4B4"/>
          </a:solidFill>
          <a:ln w="254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5" name="Text 53"/>
          <p:cNvSpPr/>
          <p:nvPr/>
        </p:nvSpPr>
        <p:spPr>
          <a:xfrm>
            <a:off x="10814304" y="262128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A1628"/>
                </a:solidFill>
                <a:effectLst/>
                <a:uLnTx/>
                <a:uFillTx/>
                <a:latin typeface="Aptos" panose="020B0004020202020204"/>
                <a:ea typeface="+mn-ea"/>
                <a:cs typeface="+mn-cs"/>
              </a:rPr>
              <a:t>16</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6" name="Shape 54"/>
          <p:cNvSpPr/>
          <p:nvPr/>
        </p:nvSpPr>
        <p:spPr>
          <a:xfrm>
            <a:off x="6461760" y="335280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7" name="Text 55"/>
          <p:cNvSpPr/>
          <p:nvPr/>
        </p:nvSpPr>
        <p:spPr>
          <a:xfrm>
            <a:off x="6461760" y="335280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17</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8" name="Shape 56"/>
          <p:cNvSpPr/>
          <p:nvPr/>
        </p:nvSpPr>
        <p:spPr>
          <a:xfrm>
            <a:off x="7083552" y="335280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9" name="Text 57"/>
          <p:cNvSpPr/>
          <p:nvPr/>
        </p:nvSpPr>
        <p:spPr>
          <a:xfrm>
            <a:off x="7083552" y="335280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18</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0" name="Shape 58"/>
          <p:cNvSpPr/>
          <p:nvPr/>
        </p:nvSpPr>
        <p:spPr>
          <a:xfrm>
            <a:off x="7705344" y="335280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1" name="Text 59"/>
          <p:cNvSpPr/>
          <p:nvPr/>
        </p:nvSpPr>
        <p:spPr>
          <a:xfrm>
            <a:off x="7705344" y="335280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19</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2" name="Shape 60"/>
          <p:cNvSpPr/>
          <p:nvPr/>
        </p:nvSpPr>
        <p:spPr>
          <a:xfrm>
            <a:off x="8327136" y="335280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3" name="Text 61"/>
          <p:cNvSpPr/>
          <p:nvPr/>
        </p:nvSpPr>
        <p:spPr>
          <a:xfrm>
            <a:off x="8327136" y="335280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20</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4" name="Shape 62"/>
          <p:cNvSpPr/>
          <p:nvPr/>
        </p:nvSpPr>
        <p:spPr>
          <a:xfrm>
            <a:off x="8948928" y="335280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5" name="Text 63"/>
          <p:cNvSpPr/>
          <p:nvPr/>
        </p:nvSpPr>
        <p:spPr>
          <a:xfrm>
            <a:off x="8948928" y="335280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21</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6" name="Shape 64"/>
          <p:cNvSpPr/>
          <p:nvPr/>
        </p:nvSpPr>
        <p:spPr>
          <a:xfrm>
            <a:off x="9570720" y="335280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7" name="Text 65"/>
          <p:cNvSpPr/>
          <p:nvPr/>
        </p:nvSpPr>
        <p:spPr>
          <a:xfrm>
            <a:off x="9570720" y="335280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22</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8" name="Shape 66"/>
          <p:cNvSpPr/>
          <p:nvPr/>
        </p:nvSpPr>
        <p:spPr>
          <a:xfrm>
            <a:off x="10192512" y="335280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9" name="Text 67"/>
          <p:cNvSpPr/>
          <p:nvPr/>
        </p:nvSpPr>
        <p:spPr>
          <a:xfrm>
            <a:off x="10192512" y="335280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23</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70" name="Shape 68"/>
          <p:cNvSpPr/>
          <p:nvPr/>
        </p:nvSpPr>
        <p:spPr>
          <a:xfrm>
            <a:off x="10814304" y="3352800"/>
            <a:ext cx="536448" cy="536448"/>
          </a:xfrm>
          <a:prstGeom prst="rect">
            <a:avLst/>
          </a:prstGeom>
          <a:solidFill>
            <a:srgbClr val="00C4B4"/>
          </a:solidFill>
          <a:ln w="254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1" name="Text 69"/>
          <p:cNvSpPr/>
          <p:nvPr/>
        </p:nvSpPr>
        <p:spPr>
          <a:xfrm>
            <a:off x="10814304" y="335280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A1628"/>
                </a:solidFill>
                <a:effectLst/>
                <a:uLnTx/>
                <a:uFillTx/>
                <a:latin typeface="Aptos" panose="020B0004020202020204"/>
                <a:ea typeface="+mn-ea"/>
                <a:cs typeface="+mn-cs"/>
              </a:rPr>
              <a:t>24</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72" name="Shape 70"/>
          <p:cNvSpPr/>
          <p:nvPr/>
        </p:nvSpPr>
        <p:spPr>
          <a:xfrm>
            <a:off x="6461760" y="408432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3" name="Text 71"/>
          <p:cNvSpPr/>
          <p:nvPr/>
        </p:nvSpPr>
        <p:spPr>
          <a:xfrm>
            <a:off x="6461760" y="408432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25</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74" name="Shape 72"/>
          <p:cNvSpPr/>
          <p:nvPr/>
        </p:nvSpPr>
        <p:spPr>
          <a:xfrm>
            <a:off x="7083552" y="408432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5" name="Text 73"/>
          <p:cNvSpPr/>
          <p:nvPr/>
        </p:nvSpPr>
        <p:spPr>
          <a:xfrm>
            <a:off x="7083552" y="408432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26</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76" name="Shape 74"/>
          <p:cNvSpPr/>
          <p:nvPr/>
        </p:nvSpPr>
        <p:spPr>
          <a:xfrm>
            <a:off x="7705344" y="408432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7" name="Text 75"/>
          <p:cNvSpPr/>
          <p:nvPr/>
        </p:nvSpPr>
        <p:spPr>
          <a:xfrm>
            <a:off x="7705344" y="408432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27</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78" name="Shape 76"/>
          <p:cNvSpPr/>
          <p:nvPr/>
        </p:nvSpPr>
        <p:spPr>
          <a:xfrm>
            <a:off x="8327136" y="408432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9" name="Text 77"/>
          <p:cNvSpPr/>
          <p:nvPr/>
        </p:nvSpPr>
        <p:spPr>
          <a:xfrm>
            <a:off x="8327136" y="408432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28</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0" name="Shape 78"/>
          <p:cNvSpPr/>
          <p:nvPr/>
        </p:nvSpPr>
        <p:spPr>
          <a:xfrm>
            <a:off x="8948928" y="408432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1" name="Text 79"/>
          <p:cNvSpPr/>
          <p:nvPr/>
        </p:nvSpPr>
        <p:spPr>
          <a:xfrm>
            <a:off x="8948928" y="408432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29</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2" name="Shape 80"/>
          <p:cNvSpPr/>
          <p:nvPr/>
        </p:nvSpPr>
        <p:spPr>
          <a:xfrm>
            <a:off x="9570720" y="408432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3" name="Text 81"/>
          <p:cNvSpPr/>
          <p:nvPr/>
        </p:nvSpPr>
        <p:spPr>
          <a:xfrm>
            <a:off x="9570720" y="408432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30</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4" name="Shape 82"/>
          <p:cNvSpPr/>
          <p:nvPr/>
        </p:nvSpPr>
        <p:spPr>
          <a:xfrm>
            <a:off x="10192512" y="4084320"/>
            <a:ext cx="536448" cy="536448"/>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5" name="Text 83"/>
          <p:cNvSpPr/>
          <p:nvPr/>
        </p:nvSpPr>
        <p:spPr>
          <a:xfrm>
            <a:off x="10192512" y="408432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A8B8CC"/>
                </a:solidFill>
                <a:effectLst/>
                <a:uLnTx/>
                <a:uFillTx/>
                <a:latin typeface="Aptos" panose="020B0004020202020204"/>
                <a:ea typeface="+mn-ea"/>
                <a:cs typeface="+mn-cs"/>
              </a:rPr>
              <a:t>31</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6" name="Shape 84"/>
          <p:cNvSpPr/>
          <p:nvPr/>
        </p:nvSpPr>
        <p:spPr>
          <a:xfrm>
            <a:off x="10814304" y="4084320"/>
            <a:ext cx="536448" cy="536448"/>
          </a:xfrm>
          <a:prstGeom prst="rect">
            <a:avLst/>
          </a:prstGeom>
          <a:solidFill>
            <a:srgbClr val="00C4B4"/>
          </a:solidFill>
          <a:ln w="254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7" name="Text 85"/>
          <p:cNvSpPr/>
          <p:nvPr/>
        </p:nvSpPr>
        <p:spPr>
          <a:xfrm>
            <a:off x="10814304" y="4084320"/>
            <a:ext cx="536448" cy="536448"/>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A1628"/>
                </a:solidFill>
                <a:effectLst/>
                <a:uLnTx/>
                <a:uFillTx/>
                <a:latin typeface="Aptos" panose="020B0004020202020204"/>
                <a:ea typeface="+mn-ea"/>
                <a:cs typeface="+mn-cs"/>
              </a:rPr>
              <a:t>32</a:t>
            </a:r>
            <a:endParaRPr kumimoji="0" lang="en-US" sz="10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8" name="Shape 86"/>
          <p:cNvSpPr/>
          <p:nvPr/>
        </p:nvSpPr>
        <p:spPr>
          <a:xfrm>
            <a:off x="6461760" y="4937760"/>
            <a:ext cx="341376" cy="268224"/>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9" name="Text 87"/>
          <p:cNvSpPr/>
          <p:nvPr/>
        </p:nvSpPr>
        <p:spPr>
          <a:xfrm>
            <a:off x="6888480" y="4937760"/>
            <a:ext cx="3048000" cy="2682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A1628"/>
                </a:solidFill>
                <a:effectLst/>
                <a:uLnTx/>
                <a:uFillTx/>
                <a:latin typeface="Aptos" panose="020B0004020202020204"/>
                <a:ea typeface="+mn-ea"/>
                <a:cs typeface="+mn-cs"/>
              </a:rPr>
              <a:t>Full Attention (4 layers)</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0" name="Shape 88"/>
          <p:cNvSpPr/>
          <p:nvPr/>
        </p:nvSpPr>
        <p:spPr>
          <a:xfrm>
            <a:off x="6461760" y="5303520"/>
            <a:ext cx="341376" cy="268224"/>
          </a:xfrm>
          <a:prstGeom prst="rect">
            <a:avLst/>
          </a:prstGeom>
          <a:solidFill>
            <a:srgbClr val="1A4A6E"/>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1" name="Text 89"/>
          <p:cNvSpPr/>
          <p:nvPr/>
        </p:nvSpPr>
        <p:spPr>
          <a:xfrm>
            <a:off x="6888480" y="5303520"/>
            <a:ext cx="3413760" cy="26822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A1628"/>
                </a:solidFill>
                <a:effectLst/>
                <a:uLnTx/>
                <a:uFillTx/>
                <a:latin typeface="Aptos" panose="020B0004020202020204"/>
                <a:ea typeface="+mn-ea"/>
                <a:cs typeface="+mn-cs"/>
              </a:rPr>
              <a:t>Window Attention (28 layers)</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2" name="Shape 90"/>
          <p:cNvSpPr/>
          <p:nvPr/>
        </p:nvSpPr>
        <p:spPr>
          <a:xfrm>
            <a:off x="6461760" y="5791200"/>
            <a:ext cx="5242560" cy="670560"/>
          </a:xfrm>
          <a:prstGeom prst="rect">
            <a:avLst/>
          </a:prstGeom>
          <a:solidFill>
            <a:srgbClr val="00C4B4">
              <a:alpha val="15000"/>
            </a:srgbClr>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3" name="Text 91"/>
          <p:cNvSpPr/>
          <p:nvPr/>
        </p:nvSpPr>
        <p:spPr>
          <a:xfrm>
            <a:off x="6583680" y="5791200"/>
            <a:ext cx="499872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A1628"/>
                </a:solidFill>
                <a:effectLst/>
                <a:uLnTx/>
                <a:uFillTx/>
                <a:latin typeface="Aptos" panose="020B0004020202020204"/>
                <a:ea typeface="+mn-ea"/>
                <a:cs typeface="+mn-cs"/>
              </a:rPr>
              <a:t>~87.5% compute savings vs full attention on large images</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95" name="Picture 94" descr="A black and white logo&#10;&#10;AI-generated content may be incorrect.">
            <a:extLst>
              <a:ext uri="{FF2B5EF4-FFF2-40B4-BE49-F238E27FC236}">
                <a16:creationId xmlns:a16="http://schemas.microsoft.com/office/drawing/2014/main" id="{8F2A3555-515D-306C-9FDE-AD627DC1DDA6}"/>
              </a:ext>
            </a:extLst>
          </p:cNvPr>
          <p:cNvPicPr>
            <a:picLocks noChangeAspect="1"/>
          </p:cNvPicPr>
          <p:nvPr/>
        </p:nvPicPr>
        <p:blipFill>
          <a:blip r:embed="rId2"/>
          <a:stretch>
            <a:fillRect/>
          </a:stretch>
        </p:blipFill>
        <p:spPr>
          <a:xfrm>
            <a:off x="9219444" y="186720"/>
            <a:ext cx="2764652" cy="66084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036320"/>
          </a:xfrm>
          <a:prstGeom prst="rect">
            <a:avLst/>
          </a:prstGeom>
          <a:solidFill>
            <a:schemeClr val="bg1"/>
          </a:solidFill>
          <a:ln w="12700">
            <a:solidFill>
              <a:srgbClr val="0D213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Shape 1"/>
          <p:cNvSpPr/>
          <p:nvPr/>
        </p:nvSpPr>
        <p:spPr>
          <a:xfrm>
            <a:off x="0" y="1036320"/>
            <a:ext cx="12192000" cy="67056"/>
          </a:xfrm>
          <a:prstGeom prst="rect">
            <a:avLst/>
          </a:prstGeom>
          <a:solidFill>
            <a:srgbClr val="2DD4BF"/>
          </a:solidFill>
          <a:ln w="127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xt 2"/>
          <p:cNvSpPr/>
          <p:nvPr/>
        </p:nvSpPr>
        <p:spPr>
          <a:xfrm>
            <a:off x="487680" y="0"/>
            <a:ext cx="10363200" cy="10363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Aptos" panose="020B0004020202020204"/>
                <a:ea typeface="+mn-ea"/>
                <a:cs typeface="+mn-cs"/>
              </a:rPr>
              <a:t>VL Merger — Bridging Vision and Language</a:t>
            </a:r>
            <a:endParaRPr kumimoji="0" lang="en-US" sz="3200" b="0" i="0" u="none" strike="noStrike" kern="1200" cap="none" spc="0" normalizeH="0" baseline="0" noProof="0">
              <a:ln>
                <a:noFill/>
              </a:ln>
              <a:solidFill>
                <a:srgbClr val="156082"/>
              </a:solidFill>
              <a:effectLst/>
              <a:uLnTx/>
              <a:uFillTx/>
              <a:latin typeface="Aptos" panose="020B0004020202020204"/>
              <a:ea typeface="+mn-ea"/>
              <a:cs typeface="+mn-cs"/>
            </a:endParaRPr>
          </a:p>
        </p:txBody>
      </p:sp>
      <p:sp>
        <p:nvSpPr>
          <p:cNvPr id="5" name="Text 3"/>
          <p:cNvSpPr/>
          <p:nvPr/>
        </p:nvSpPr>
        <p:spPr>
          <a:xfrm>
            <a:off x="487680" y="1280160"/>
            <a:ext cx="109728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ptos" panose="020B0004020202020204"/>
                <a:ea typeface="+mn-ea"/>
                <a:cs typeface="+mn-cs"/>
              </a:rPr>
              <a:t>Patch Compression Pipeline</a:t>
            </a:r>
            <a:endParaRPr kumimoji="0" lang="en-US" sz="20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 name="Shape 4"/>
          <p:cNvSpPr/>
          <p:nvPr/>
        </p:nvSpPr>
        <p:spPr>
          <a:xfrm>
            <a:off x="365760" y="1950720"/>
            <a:ext cx="2316480" cy="3169920"/>
          </a:xfrm>
          <a:prstGeom prst="rect">
            <a:avLst/>
          </a:prstGeom>
          <a:solidFill>
            <a:srgbClr val="0D1F38"/>
          </a:solidFill>
          <a:ln w="254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Shape 5"/>
          <p:cNvSpPr/>
          <p:nvPr/>
        </p:nvSpPr>
        <p:spPr>
          <a:xfrm>
            <a:off x="365760" y="1950720"/>
            <a:ext cx="2316480" cy="512064"/>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 name="Text 6"/>
          <p:cNvSpPr/>
          <p:nvPr/>
        </p:nvSpPr>
        <p:spPr>
          <a:xfrm>
            <a:off x="438912" y="1975104"/>
            <a:ext cx="34137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A1628"/>
                </a:solidFill>
                <a:effectLst/>
                <a:uLnTx/>
                <a:uFillTx/>
                <a:latin typeface="Aptos" panose="020B0004020202020204"/>
                <a:ea typeface="+mn-ea"/>
                <a:cs typeface="+mn-cs"/>
              </a:rPr>
              <a:t>1</a:t>
            </a:r>
            <a:endParaRPr kumimoji="0" lang="en-US" sz="18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 name="Text 7"/>
          <p:cNvSpPr/>
          <p:nvPr/>
        </p:nvSpPr>
        <p:spPr>
          <a:xfrm>
            <a:off x="792480" y="1975104"/>
            <a:ext cx="180441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A1628"/>
                </a:solidFill>
                <a:effectLst/>
                <a:uLnTx/>
                <a:uFillTx/>
                <a:latin typeface="Aptos" panose="020B0004020202020204"/>
                <a:ea typeface="+mn-ea"/>
                <a:cs typeface="+mn-cs"/>
              </a:rPr>
              <a:t>ViT Output</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0" name="Text 8"/>
          <p:cNvSpPr/>
          <p:nvPr/>
        </p:nvSpPr>
        <p:spPr>
          <a:xfrm>
            <a:off x="487680" y="2560320"/>
            <a:ext cx="2072640" cy="23164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Each 14×14px patch → 1280-dim embedding</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N patches total (dynamic, depends on image size)</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1" name="Shape 9"/>
          <p:cNvSpPr/>
          <p:nvPr/>
        </p:nvSpPr>
        <p:spPr>
          <a:xfrm>
            <a:off x="2682240" y="3535680"/>
            <a:ext cx="48768" cy="0"/>
          </a:xfrm>
          <a:prstGeom prst="line">
            <a:avLst/>
          </a:prstGeom>
          <a:noFill/>
          <a:ln w="19050">
            <a:solidFill>
              <a:srgbClr val="A8B8C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2" name="Shape 10"/>
          <p:cNvSpPr/>
          <p:nvPr/>
        </p:nvSpPr>
        <p:spPr>
          <a:xfrm>
            <a:off x="2731008" y="1950720"/>
            <a:ext cx="2316480" cy="3169920"/>
          </a:xfrm>
          <a:prstGeom prst="rect">
            <a:avLst/>
          </a:prstGeom>
          <a:solidFill>
            <a:srgbClr val="0D1F38"/>
          </a:solidFill>
          <a:ln w="254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3" name="Shape 11"/>
          <p:cNvSpPr/>
          <p:nvPr/>
        </p:nvSpPr>
        <p:spPr>
          <a:xfrm>
            <a:off x="2731008" y="1950720"/>
            <a:ext cx="2316480" cy="512064"/>
          </a:xfrm>
          <a:prstGeom prst="rect">
            <a:avLst/>
          </a:prstGeom>
          <a:solidFill>
            <a:srgbClr val="5BC8FF"/>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4" name="Text 12"/>
          <p:cNvSpPr/>
          <p:nvPr/>
        </p:nvSpPr>
        <p:spPr>
          <a:xfrm>
            <a:off x="2804160" y="1975104"/>
            <a:ext cx="34137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A1628"/>
                </a:solidFill>
                <a:effectLst/>
                <a:uLnTx/>
                <a:uFillTx/>
                <a:latin typeface="Aptos" panose="020B0004020202020204"/>
                <a:ea typeface="+mn-ea"/>
                <a:cs typeface="+mn-cs"/>
              </a:rPr>
              <a:t>2</a:t>
            </a:r>
            <a:endParaRPr kumimoji="0" lang="en-US" sz="18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5" name="Text 13"/>
          <p:cNvSpPr/>
          <p:nvPr/>
        </p:nvSpPr>
        <p:spPr>
          <a:xfrm>
            <a:off x="3157728" y="1975104"/>
            <a:ext cx="180441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A1628"/>
                </a:solidFill>
                <a:effectLst/>
                <a:uLnTx/>
                <a:uFillTx/>
                <a:latin typeface="Aptos" panose="020B0004020202020204"/>
                <a:ea typeface="+mn-ea"/>
                <a:cs typeface="+mn-cs"/>
              </a:rPr>
              <a:t>2×2 Spatial Pool</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6" name="Text 14"/>
          <p:cNvSpPr/>
          <p:nvPr/>
        </p:nvSpPr>
        <p:spPr>
          <a:xfrm>
            <a:off x="2852928" y="2560320"/>
            <a:ext cx="2072640" cy="23164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Every 2×2 block of adjacent patches merged → 4× fewer tokens</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4 × 1280 = 5120-dim per compressed token</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7" name="Shape 15"/>
          <p:cNvSpPr/>
          <p:nvPr/>
        </p:nvSpPr>
        <p:spPr>
          <a:xfrm>
            <a:off x="5047488" y="3535680"/>
            <a:ext cx="48768" cy="0"/>
          </a:xfrm>
          <a:prstGeom prst="line">
            <a:avLst/>
          </a:prstGeom>
          <a:noFill/>
          <a:ln w="19050">
            <a:solidFill>
              <a:srgbClr val="A8B8C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8" name="Shape 16"/>
          <p:cNvSpPr/>
          <p:nvPr/>
        </p:nvSpPr>
        <p:spPr>
          <a:xfrm>
            <a:off x="5096256" y="1950720"/>
            <a:ext cx="2316480" cy="3169920"/>
          </a:xfrm>
          <a:prstGeom prst="rect">
            <a:avLst/>
          </a:prstGeom>
          <a:solidFill>
            <a:srgbClr val="0D1F38"/>
          </a:solidFill>
          <a:ln w="254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9" name="Shape 17"/>
          <p:cNvSpPr/>
          <p:nvPr/>
        </p:nvSpPr>
        <p:spPr>
          <a:xfrm>
            <a:off x="5096256" y="1950720"/>
            <a:ext cx="2316480" cy="512064"/>
          </a:xfrm>
          <a:prstGeom prst="rect">
            <a:avLst/>
          </a:prstGeom>
          <a:solidFill>
            <a:srgbClr val="2DD4BF"/>
          </a:solidFill>
          <a:ln w="127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0" name="Text 18"/>
          <p:cNvSpPr/>
          <p:nvPr/>
        </p:nvSpPr>
        <p:spPr>
          <a:xfrm>
            <a:off x="5169408" y="1975104"/>
            <a:ext cx="34137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A1628"/>
                </a:solidFill>
                <a:effectLst/>
                <a:uLnTx/>
                <a:uFillTx/>
                <a:latin typeface="Aptos" panose="020B0004020202020204"/>
                <a:ea typeface="+mn-ea"/>
                <a:cs typeface="+mn-cs"/>
              </a:rPr>
              <a:t>3</a:t>
            </a:r>
            <a:endParaRPr kumimoji="0" lang="en-US" sz="18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1" name="Text 19"/>
          <p:cNvSpPr/>
          <p:nvPr/>
        </p:nvSpPr>
        <p:spPr>
          <a:xfrm>
            <a:off x="5522976" y="1975104"/>
            <a:ext cx="180441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A1628"/>
                </a:solidFill>
                <a:effectLst/>
                <a:uLnTx/>
                <a:uFillTx/>
                <a:latin typeface="Aptos" panose="020B0004020202020204"/>
                <a:ea typeface="+mn-ea"/>
                <a:cs typeface="+mn-cs"/>
              </a:rPr>
              <a:t>MLP Layer 1</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2" name="Text 20"/>
          <p:cNvSpPr/>
          <p:nvPr/>
        </p:nvSpPr>
        <p:spPr>
          <a:xfrm>
            <a:off x="5218176" y="2560320"/>
            <a:ext cx="2072640" cy="23164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Linear: 5120 → 5120</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GELU activation</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3" name="Shape 21"/>
          <p:cNvSpPr/>
          <p:nvPr/>
        </p:nvSpPr>
        <p:spPr>
          <a:xfrm>
            <a:off x="7412736" y="3535680"/>
            <a:ext cx="48768" cy="0"/>
          </a:xfrm>
          <a:prstGeom prst="line">
            <a:avLst/>
          </a:prstGeom>
          <a:noFill/>
          <a:ln w="19050">
            <a:solidFill>
              <a:srgbClr val="A8B8C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4" name="Shape 22"/>
          <p:cNvSpPr/>
          <p:nvPr/>
        </p:nvSpPr>
        <p:spPr>
          <a:xfrm>
            <a:off x="7461504" y="1950720"/>
            <a:ext cx="2316480" cy="3169920"/>
          </a:xfrm>
          <a:prstGeom prst="rect">
            <a:avLst/>
          </a:prstGeom>
          <a:solidFill>
            <a:srgbClr val="0D1F38"/>
          </a:solidFill>
          <a:ln w="254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5" name="Shape 23"/>
          <p:cNvSpPr/>
          <p:nvPr/>
        </p:nvSpPr>
        <p:spPr>
          <a:xfrm>
            <a:off x="7461504" y="1950720"/>
            <a:ext cx="2316480" cy="512064"/>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6" name="Text 24"/>
          <p:cNvSpPr/>
          <p:nvPr/>
        </p:nvSpPr>
        <p:spPr>
          <a:xfrm>
            <a:off x="7534656" y="1975104"/>
            <a:ext cx="34137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A1628"/>
                </a:solidFill>
                <a:effectLst/>
                <a:uLnTx/>
                <a:uFillTx/>
                <a:latin typeface="Aptos" panose="020B0004020202020204"/>
                <a:ea typeface="+mn-ea"/>
                <a:cs typeface="+mn-cs"/>
              </a:rPr>
              <a:t>4</a:t>
            </a:r>
            <a:endParaRPr kumimoji="0" lang="en-US" sz="18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7" name="Text 25"/>
          <p:cNvSpPr/>
          <p:nvPr/>
        </p:nvSpPr>
        <p:spPr>
          <a:xfrm>
            <a:off x="7888224" y="1975104"/>
            <a:ext cx="180441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A1628"/>
                </a:solidFill>
                <a:effectLst/>
                <a:uLnTx/>
                <a:uFillTx/>
                <a:latin typeface="Aptos" panose="020B0004020202020204"/>
                <a:ea typeface="+mn-ea"/>
                <a:cs typeface="+mn-cs"/>
              </a:rPr>
              <a:t>MLP Layer 2</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8" name="Text 26"/>
          <p:cNvSpPr/>
          <p:nvPr/>
        </p:nvSpPr>
        <p:spPr>
          <a:xfrm>
            <a:off x="7583424" y="2560320"/>
            <a:ext cx="2072640" cy="23164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Linear: 5120 → 3584</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Matches LLM hidden dimension exactly</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9" name="Shape 27"/>
          <p:cNvSpPr/>
          <p:nvPr/>
        </p:nvSpPr>
        <p:spPr>
          <a:xfrm>
            <a:off x="9777984" y="3535680"/>
            <a:ext cx="48768" cy="0"/>
          </a:xfrm>
          <a:prstGeom prst="line">
            <a:avLst/>
          </a:prstGeom>
          <a:noFill/>
          <a:ln w="19050">
            <a:solidFill>
              <a:srgbClr val="A8B8C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0" name="Shape 28"/>
          <p:cNvSpPr/>
          <p:nvPr/>
        </p:nvSpPr>
        <p:spPr>
          <a:xfrm>
            <a:off x="9826752" y="1950720"/>
            <a:ext cx="2316480" cy="3169920"/>
          </a:xfrm>
          <a:prstGeom prst="rect">
            <a:avLst/>
          </a:prstGeom>
          <a:solidFill>
            <a:srgbClr val="0D1F38"/>
          </a:solidFill>
          <a:ln w="254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1" name="Shape 29"/>
          <p:cNvSpPr/>
          <p:nvPr/>
        </p:nvSpPr>
        <p:spPr>
          <a:xfrm>
            <a:off x="9826752" y="1950720"/>
            <a:ext cx="2316480" cy="512064"/>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2" name="Text 30"/>
          <p:cNvSpPr/>
          <p:nvPr/>
        </p:nvSpPr>
        <p:spPr>
          <a:xfrm>
            <a:off x="9899904" y="1975104"/>
            <a:ext cx="34137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A1628"/>
                </a:solidFill>
                <a:effectLst/>
                <a:uLnTx/>
                <a:uFillTx/>
                <a:latin typeface="Aptos" panose="020B0004020202020204"/>
                <a:ea typeface="+mn-ea"/>
                <a:cs typeface="+mn-cs"/>
              </a:rPr>
              <a:t>5</a:t>
            </a:r>
            <a:endParaRPr kumimoji="0" lang="en-US" sz="18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3" name="Text 31"/>
          <p:cNvSpPr/>
          <p:nvPr/>
        </p:nvSpPr>
        <p:spPr>
          <a:xfrm>
            <a:off x="10253472" y="1975104"/>
            <a:ext cx="1804416"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A1628"/>
                </a:solidFill>
                <a:effectLst/>
                <a:uLnTx/>
                <a:uFillTx/>
                <a:latin typeface="Aptos" panose="020B0004020202020204"/>
                <a:ea typeface="+mn-ea"/>
                <a:cs typeface="+mn-cs"/>
              </a:rPr>
              <a:t>LLM Input</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4" name="Text 32"/>
          <p:cNvSpPr/>
          <p:nvPr/>
        </p:nvSpPr>
        <p:spPr>
          <a:xfrm>
            <a:off x="9948672" y="2560320"/>
            <a:ext cx="2072640" cy="23164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Visual tokens injected into LLM</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at the appropriate sequence position</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5" name="Shape 33"/>
          <p:cNvSpPr/>
          <p:nvPr/>
        </p:nvSpPr>
        <p:spPr>
          <a:xfrm>
            <a:off x="365760" y="5340096"/>
            <a:ext cx="11460480" cy="1158240"/>
          </a:xfrm>
          <a:prstGeom prst="rect">
            <a:avLst/>
          </a:prstGeom>
          <a:solidFill>
            <a:srgbClr val="0D2A1A"/>
          </a:solidFill>
          <a:ln w="127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6" name="Text 34"/>
          <p:cNvSpPr/>
          <p:nvPr/>
        </p:nvSpPr>
        <p:spPr>
          <a:xfrm>
            <a:off x="609600" y="5376672"/>
            <a:ext cx="316992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DD4BF"/>
                </a:solidFill>
                <a:effectLst/>
                <a:uLnTx/>
                <a:uFillTx/>
                <a:latin typeface="Aptos" panose="020B0004020202020204"/>
                <a:ea typeface="+mn-ea"/>
                <a:cs typeface="+mn-cs"/>
              </a:rPr>
              <a:t>Why the 4× compression matters:</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7" name="Text 35"/>
          <p:cNvSpPr/>
          <p:nvPr/>
        </p:nvSpPr>
        <p:spPr>
          <a:xfrm>
            <a:off x="609600" y="5730240"/>
            <a:ext cx="1085088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8B8CC"/>
                </a:solidFill>
                <a:effectLst/>
                <a:uLnTx/>
                <a:uFillTx/>
                <a:latin typeface="Aptos" panose="020B0004020202020204"/>
                <a:ea typeface="+mn-ea"/>
                <a:cs typeface="+mn-cs"/>
              </a:rPr>
              <a:t>• 1120×1120px image = 6400 patches → after 2×2 pool = 1600 visual tokens   •  Without pool: 6400 tokens per image is prohibitively slow   •  MLP aligns 5120 → 3584-dim LLM</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39" name="Picture 38" descr="A black and white logo&#10;&#10;AI-generated content may be incorrect.">
            <a:extLst>
              <a:ext uri="{FF2B5EF4-FFF2-40B4-BE49-F238E27FC236}">
                <a16:creationId xmlns:a16="http://schemas.microsoft.com/office/drawing/2014/main" id="{FE390214-B2C1-7E6E-4482-03E9D164618D}"/>
              </a:ext>
            </a:extLst>
          </p:cNvPr>
          <p:cNvPicPr>
            <a:picLocks noChangeAspect="1"/>
          </p:cNvPicPr>
          <p:nvPr/>
        </p:nvPicPr>
        <p:blipFill>
          <a:blip r:embed="rId2"/>
          <a:stretch>
            <a:fillRect/>
          </a:stretch>
        </p:blipFill>
        <p:spPr>
          <a:xfrm>
            <a:off x="9263618" y="186720"/>
            <a:ext cx="2764652" cy="66084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7C461-435E-0A50-E19B-44C7A332553C}"/>
              </a:ext>
            </a:extLst>
          </p:cNvPr>
          <p:cNvSpPr>
            <a:spLocks noGrp="1"/>
          </p:cNvSpPr>
          <p:nvPr>
            <p:ph type="title"/>
          </p:nvPr>
        </p:nvSpPr>
        <p:spPr>
          <a:xfrm>
            <a:off x="216183" y="482082"/>
            <a:ext cx="10745788" cy="1143292"/>
          </a:xfrm>
        </p:spPr>
        <p:txBody>
          <a:bodyPr/>
          <a:lstStyle/>
          <a:p>
            <a:r>
              <a:rPr lang="en-US" dirty="0"/>
              <a:t>Vision Language Models (VLMs)</a:t>
            </a:r>
          </a:p>
        </p:txBody>
      </p:sp>
      <p:sp>
        <p:nvSpPr>
          <p:cNvPr id="4" name="Content Placeholder 3">
            <a:extLst>
              <a:ext uri="{FF2B5EF4-FFF2-40B4-BE49-F238E27FC236}">
                <a16:creationId xmlns:a16="http://schemas.microsoft.com/office/drawing/2014/main" id="{B4B45BE4-5079-1E6A-4727-4427572A94B6}"/>
              </a:ext>
            </a:extLst>
          </p:cNvPr>
          <p:cNvSpPr>
            <a:spLocks noGrp="1"/>
          </p:cNvSpPr>
          <p:nvPr>
            <p:ph sz="half" idx="2"/>
          </p:nvPr>
        </p:nvSpPr>
        <p:spPr>
          <a:xfrm>
            <a:off x="493202" y="1280447"/>
            <a:ext cx="10191750" cy="3765089"/>
          </a:xfrm>
        </p:spPr>
        <p:txBody>
          <a:bodyPr>
            <a:normAutofit/>
          </a:bodyPr>
          <a:lstStyle/>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Vision Language Models (VLMs) are AI systems that seamlessly combine image understanding with natural language processing.</a:t>
            </a:r>
          </a:p>
        </p:txBody>
      </p:sp>
      <p:pic>
        <p:nvPicPr>
          <p:cNvPr id="7" name="Picture 6" descr="A black and white logo&#10;&#10;AI-generated content may be incorrect.">
            <a:extLst>
              <a:ext uri="{FF2B5EF4-FFF2-40B4-BE49-F238E27FC236}">
                <a16:creationId xmlns:a16="http://schemas.microsoft.com/office/drawing/2014/main" id="{F5369F8E-9B2F-928F-C1EB-9A3046FBD27D}"/>
              </a:ext>
            </a:extLst>
          </p:cNvPr>
          <p:cNvPicPr>
            <a:picLocks noChangeAspect="1"/>
          </p:cNvPicPr>
          <p:nvPr/>
        </p:nvPicPr>
        <p:blipFill>
          <a:blip r:embed="rId3"/>
          <a:stretch>
            <a:fillRect/>
          </a:stretch>
        </p:blipFill>
        <p:spPr>
          <a:xfrm>
            <a:off x="9732046" y="142650"/>
            <a:ext cx="2310861" cy="519944"/>
          </a:xfrm>
          <a:prstGeom prst="rect">
            <a:avLst/>
          </a:prstGeom>
        </p:spPr>
      </p:pic>
      <p:pic>
        <p:nvPicPr>
          <p:cNvPr id="4098" name="Picture 2" descr="A diagram showing a vision language model is capable of a variety of use cases: Video Summarization, Image Analysis, Multimodal Chat, Document Parsing (top right to bottom right).">
            <a:extLst>
              <a:ext uri="{FF2B5EF4-FFF2-40B4-BE49-F238E27FC236}">
                <a16:creationId xmlns:a16="http://schemas.microsoft.com/office/drawing/2014/main" id="{92EC7677-E8BE-D851-1321-9F5C8894AAC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93202" y="2074605"/>
            <a:ext cx="1019175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294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036320"/>
          </a:xfrm>
          <a:prstGeom prst="rect">
            <a:avLst/>
          </a:prstGeom>
          <a:solidFill>
            <a:schemeClr val="bg1"/>
          </a:solidFill>
          <a:ln w="12700">
            <a:solidFill>
              <a:srgbClr val="0D213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Shape 1"/>
          <p:cNvSpPr/>
          <p:nvPr/>
        </p:nvSpPr>
        <p:spPr>
          <a:xfrm>
            <a:off x="0" y="1036320"/>
            <a:ext cx="12192000" cy="67056"/>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xt 2"/>
          <p:cNvSpPr/>
          <p:nvPr/>
        </p:nvSpPr>
        <p:spPr>
          <a:xfrm>
            <a:off x="487680" y="0"/>
            <a:ext cx="10363200" cy="10363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Aptos" panose="020B0004020202020204"/>
                <a:ea typeface="+mn-ea"/>
                <a:cs typeface="+mn-cs"/>
              </a:rPr>
              <a:t>Dynamic Resolution — Native Patching Strategy</a:t>
            </a:r>
            <a:endParaRPr kumimoji="0" lang="en-US" sz="3200" b="0" i="0" u="none" strike="noStrike" kern="1200" cap="none" spc="0" normalizeH="0" baseline="0" noProof="0">
              <a:ln>
                <a:noFill/>
              </a:ln>
              <a:solidFill>
                <a:srgbClr val="156082"/>
              </a:solidFill>
              <a:effectLst/>
              <a:uLnTx/>
              <a:uFillTx/>
              <a:latin typeface="Aptos" panose="020B0004020202020204"/>
              <a:ea typeface="+mn-ea"/>
              <a:cs typeface="+mn-cs"/>
            </a:endParaRPr>
          </a:p>
        </p:txBody>
      </p:sp>
      <p:sp>
        <p:nvSpPr>
          <p:cNvPr id="5" name="Text 3"/>
          <p:cNvSpPr/>
          <p:nvPr/>
        </p:nvSpPr>
        <p:spPr>
          <a:xfrm>
            <a:off x="487680" y="1280160"/>
            <a:ext cx="1121664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E05252"/>
                </a:solidFill>
                <a:effectLst/>
                <a:uLnTx/>
                <a:uFillTx/>
                <a:latin typeface="Aptos" panose="020B0004020202020204"/>
                <a:ea typeface="+mn-ea"/>
                <a:cs typeface="+mn-cs"/>
              </a:rPr>
              <a:t>Problem: Traditional Vision Transformers Force a Fixed Input Size</a:t>
            </a:r>
            <a:endParaRPr kumimoji="0" lang="en-US" sz="17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 name="Shape 4"/>
          <p:cNvSpPr/>
          <p:nvPr/>
        </p:nvSpPr>
        <p:spPr>
          <a:xfrm>
            <a:off x="487680" y="1828800"/>
            <a:ext cx="5486400" cy="4389120"/>
          </a:xfrm>
          <a:prstGeom prst="rect">
            <a:avLst/>
          </a:prstGeom>
          <a:solidFill>
            <a:srgbClr val="FFF0F0"/>
          </a:solidFill>
          <a:ln w="25400">
            <a:solidFill>
              <a:srgbClr val="E05252"/>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Shape 5"/>
          <p:cNvSpPr/>
          <p:nvPr/>
        </p:nvSpPr>
        <p:spPr>
          <a:xfrm>
            <a:off x="487680" y="1828800"/>
            <a:ext cx="5486400" cy="548640"/>
          </a:xfrm>
          <a:prstGeom prst="rect">
            <a:avLst/>
          </a:prstGeom>
          <a:solidFill>
            <a:srgbClr val="E05252"/>
          </a:solidFill>
          <a:ln w="12700">
            <a:solidFill>
              <a:srgbClr val="E0525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 name="Text 6"/>
          <p:cNvSpPr/>
          <p:nvPr/>
        </p:nvSpPr>
        <p:spPr>
          <a:xfrm>
            <a:off x="609600" y="1828800"/>
            <a:ext cx="5242560" cy="5486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533" b="1" i="0" u="none" strike="noStrike" kern="1200" cap="none" spc="0" normalizeH="0" baseline="0" noProof="0" dirty="0">
                <a:ln>
                  <a:noFill/>
                </a:ln>
                <a:solidFill>
                  <a:srgbClr val="FFFFFF"/>
                </a:solidFill>
                <a:effectLst/>
                <a:uLnTx/>
                <a:uFillTx/>
                <a:latin typeface="Aptos" panose="020B0004020202020204"/>
                <a:ea typeface="+mn-ea"/>
                <a:cs typeface="+mn-cs"/>
              </a:rPr>
              <a:t>Traditional ViT (Fixed Resolution)</a:t>
            </a:r>
            <a:endParaRPr kumimoji="0" lang="en-US" sz="15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 name="Shape 7"/>
          <p:cNvSpPr/>
          <p:nvPr/>
        </p:nvSpPr>
        <p:spPr>
          <a:xfrm>
            <a:off x="731520" y="2535936"/>
            <a:ext cx="170688" cy="170688"/>
          </a:xfrm>
          <a:prstGeom prst="ellipse">
            <a:avLst/>
          </a:prstGeom>
          <a:solidFill>
            <a:srgbClr val="E05252"/>
          </a:solidFill>
          <a:ln w="12700">
            <a:solidFill>
              <a:srgbClr val="E0525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0" name="Text 8"/>
          <p:cNvSpPr/>
          <p:nvPr/>
        </p:nvSpPr>
        <p:spPr>
          <a:xfrm>
            <a:off x="1024128" y="2438400"/>
            <a:ext cx="48158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All images resized to e.g. 224×224 or 448×448</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1" name="Shape 9"/>
          <p:cNvSpPr/>
          <p:nvPr/>
        </p:nvSpPr>
        <p:spPr>
          <a:xfrm>
            <a:off x="731520" y="3243072"/>
            <a:ext cx="170688" cy="170688"/>
          </a:xfrm>
          <a:prstGeom prst="ellipse">
            <a:avLst/>
          </a:prstGeom>
          <a:solidFill>
            <a:srgbClr val="E05252"/>
          </a:solidFill>
          <a:ln w="12700">
            <a:solidFill>
              <a:srgbClr val="E0525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2" name="Text 10"/>
          <p:cNvSpPr/>
          <p:nvPr/>
        </p:nvSpPr>
        <p:spPr>
          <a:xfrm>
            <a:off x="1024128" y="3145536"/>
            <a:ext cx="48158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Aspect ratio distorted — wide images get squeezed</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3" name="Shape 11"/>
          <p:cNvSpPr/>
          <p:nvPr/>
        </p:nvSpPr>
        <p:spPr>
          <a:xfrm>
            <a:off x="731520" y="3950208"/>
            <a:ext cx="170688" cy="170688"/>
          </a:xfrm>
          <a:prstGeom prst="ellipse">
            <a:avLst/>
          </a:prstGeom>
          <a:solidFill>
            <a:srgbClr val="E05252"/>
          </a:solidFill>
          <a:ln w="12700">
            <a:solidFill>
              <a:srgbClr val="E0525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4" name="Text 12"/>
          <p:cNvSpPr/>
          <p:nvPr/>
        </p:nvSpPr>
        <p:spPr>
          <a:xfrm>
            <a:off x="1024128" y="3852672"/>
            <a:ext cx="48158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Fine text or small objects may become unreadable</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5" name="Shape 13"/>
          <p:cNvSpPr/>
          <p:nvPr/>
        </p:nvSpPr>
        <p:spPr>
          <a:xfrm>
            <a:off x="731520" y="4657344"/>
            <a:ext cx="170688" cy="170688"/>
          </a:xfrm>
          <a:prstGeom prst="ellipse">
            <a:avLst/>
          </a:prstGeom>
          <a:solidFill>
            <a:srgbClr val="E05252"/>
          </a:solidFill>
          <a:ln w="12700">
            <a:solidFill>
              <a:srgbClr val="E0525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6" name="Text 14"/>
          <p:cNvSpPr/>
          <p:nvPr/>
        </p:nvSpPr>
        <p:spPr>
          <a:xfrm>
            <a:off x="1024128" y="4559808"/>
            <a:ext cx="48158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Fixed number of patches (e.g. always 256)</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7" name="Shape 15"/>
          <p:cNvSpPr/>
          <p:nvPr/>
        </p:nvSpPr>
        <p:spPr>
          <a:xfrm>
            <a:off x="731520" y="5364480"/>
            <a:ext cx="170688" cy="170688"/>
          </a:xfrm>
          <a:prstGeom prst="ellipse">
            <a:avLst/>
          </a:prstGeom>
          <a:solidFill>
            <a:srgbClr val="E05252"/>
          </a:solidFill>
          <a:ln w="12700">
            <a:solidFill>
              <a:srgbClr val="E0525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8" name="Text 16"/>
          <p:cNvSpPr/>
          <p:nvPr/>
        </p:nvSpPr>
        <p:spPr>
          <a:xfrm>
            <a:off x="1024128" y="5266944"/>
            <a:ext cx="48158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Information lost from downscaling</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9" name="Shape 17"/>
          <p:cNvSpPr/>
          <p:nvPr/>
        </p:nvSpPr>
        <p:spPr>
          <a:xfrm>
            <a:off x="6156960" y="1828800"/>
            <a:ext cx="5486400" cy="4389120"/>
          </a:xfrm>
          <a:prstGeom prst="rect">
            <a:avLst/>
          </a:prstGeom>
          <a:solidFill>
            <a:srgbClr val="F0FBF9"/>
          </a:solidFill>
          <a:ln w="25400">
            <a:solidFill>
              <a:srgbClr val="00C4B4"/>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0" name="Shape 18"/>
          <p:cNvSpPr/>
          <p:nvPr/>
        </p:nvSpPr>
        <p:spPr>
          <a:xfrm>
            <a:off x="6156960" y="1828800"/>
            <a:ext cx="5486400" cy="548640"/>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1" name="Text 19"/>
          <p:cNvSpPr/>
          <p:nvPr/>
        </p:nvSpPr>
        <p:spPr>
          <a:xfrm>
            <a:off x="6278880" y="1828800"/>
            <a:ext cx="5242560" cy="5486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533" b="1" i="0" u="none" strike="noStrike" kern="1200" cap="none" spc="0" normalizeH="0" baseline="0" noProof="0" dirty="0">
                <a:ln>
                  <a:noFill/>
                </a:ln>
                <a:solidFill>
                  <a:srgbClr val="0A1628"/>
                </a:solidFill>
                <a:effectLst/>
                <a:uLnTx/>
                <a:uFillTx/>
                <a:latin typeface="Aptos" panose="020B0004020202020204"/>
                <a:ea typeface="+mn-ea"/>
                <a:cs typeface="+mn-cs"/>
              </a:rPr>
              <a:t>Qwen2.5-VL Native Dynamic Patching</a:t>
            </a:r>
            <a:endParaRPr kumimoji="0" lang="en-US" sz="15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2" name="Shape 20"/>
          <p:cNvSpPr/>
          <p:nvPr/>
        </p:nvSpPr>
        <p:spPr>
          <a:xfrm>
            <a:off x="6400800" y="2535936"/>
            <a:ext cx="170688" cy="170688"/>
          </a:xfrm>
          <a:prstGeom prst="ellipse">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3" name="Text 21"/>
          <p:cNvSpPr/>
          <p:nvPr/>
        </p:nvSpPr>
        <p:spPr>
          <a:xfrm>
            <a:off x="6693408" y="2438400"/>
            <a:ext cx="48158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Images processed at original resolution, no forced resize</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4" name="Shape 22"/>
          <p:cNvSpPr/>
          <p:nvPr/>
        </p:nvSpPr>
        <p:spPr>
          <a:xfrm>
            <a:off x="6400800" y="3243072"/>
            <a:ext cx="170688" cy="170688"/>
          </a:xfrm>
          <a:prstGeom prst="ellipse">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5" name="Text 23"/>
          <p:cNvSpPr/>
          <p:nvPr/>
        </p:nvSpPr>
        <p:spPr>
          <a:xfrm>
            <a:off x="6693408" y="3145536"/>
            <a:ext cx="48158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Patch count scales with image area (14×14px per patch)</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6" name="Shape 24"/>
          <p:cNvSpPr/>
          <p:nvPr/>
        </p:nvSpPr>
        <p:spPr>
          <a:xfrm>
            <a:off x="6400800" y="3950208"/>
            <a:ext cx="170688" cy="170688"/>
          </a:xfrm>
          <a:prstGeom prst="ellipse">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7" name="Text 25"/>
          <p:cNvSpPr/>
          <p:nvPr/>
        </p:nvSpPr>
        <p:spPr>
          <a:xfrm>
            <a:off x="6693408" y="3852672"/>
            <a:ext cx="48158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Any aspect ratio supported natively</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8" name="Shape 26"/>
          <p:cNvSpPr/>
          <p:nvPr/>
        </p:nvSpPr>
        <p:spPr>
          <a:xfrm>
            <a:off x="6400800" y="4657344"/>
            <a:ext cx="170688" cy="170688"/>
          </a:xfrm>
          <a:prstGeom prst="ellipse">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9" name="Text 27"/>
          <p:cNvSpPr/>
          <p:nvPr/>
        </p:nvSpPr>
        <p:spPr>
          <a:xfrm>
            <a:off x="6693408" y="4559808"/>
            <a:ext cx="48158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Sequence length proportional to detail level</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0" name="Shape 28"/>
          <p:cNvSpPr/>
          <p:nvPr/>
        </p:nvSpPr>
        <p:spPr>
          <a:xfrm>
            <a:off x="6400800" y="5364480"/>
            <a:ext cx="170688" cy="170688"/>
          </a:xfrm>
          <a:prstGeom prst="ellipse">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1" name="Text 29"/>
          <p:cNvSpPr/>
          <p:nvPr/>
        </p:nvSpPr>
        <p:spPr>
          <a:xfrm>
            <a:off x="6693408" y="5266944"/>
            <a:ext cx="48158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Min: 4 patches (thumbnails) → Max: defined by context limit</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2" name="Shape 30"/>
          <p:cNvSpPr/>
          <p:nvPr/>
        </p:nvSpPr>
        <p:spPr>
          <a:xfrm>
            <a:off x="5608320" y="3535680"/>
            <a:ext cx="670560" cy="670560"/>
          </a:xfrm>
          <a:prstGeom prst="ellipse">
            <a:avLst/>
          </a:prstGeom>
          <a:solidFill>
            <a:srgbClr val="0A1628"/>
          </a:solidFill>
          <a:ln w="12700">
            <a:solidFill>
              <a:srgbClr val="A8B8C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3" name="Text 31"/>
          <p:cNvSpPr/>
          <p:nvPr/>
        </p:nvSpPr>
        <p:spPr>
          <a:xfrm>
            <a:off x="5608320" y="3535680"/>
            <a:ext cx="67056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FFFF"/>
                </a:solidFill>
                <a:effectLst/>
                <a:uLnTx/>
                <a:uFillTx/>
                <a:latin typeface="Aptos" panose="020B0004020202020204"/>
                <a:ea typeface="+mn-ea"/>
                <a:cs typeface="+mn-cs"/>
              </a:rPr>
              <a:t>VS</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4" name="Shape 32"/>
          <p:cNvSpPr/>
          <p:nvPr/>
        </p:nvSpPr>
        <p:spPr>
          <a:xfrm>
            <a:off x="0" y="6608064"/>
            <a:ext cx="12192000" cy="249936"/>
          </a:xfrm>
          <a:prstGeom prst="rect">
            <a:avLst/>
          </a:prstGeom>
          <a:solidFill>
            <a:srgbClr val="009E90"/>
          </a:solidFill>
          <a:ln w="12700">
            <a:solidFill>
              <a:srgbClr val="009E9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5" name="Text 33"/>
          <p:cNvSpPr/>
          <p:nvPr/>
        </p:nvSpPr>
        <p:spPr>
          <a:xfrm>
            <a:off x="0" y="6608064"/>
            <a:ext cx="12192000" cy="24993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panose="020B0004020202020204"/>
                <a:ea typeface="+mn-ea"/>
                <a:cs typeface="+mn-cs"/>
              </a:rPr>
              <a:t>Dynamic resolution enables Qwen2.5-VL to handle everything from 64×64 thumbnails to 4K document scans</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37" name="Picture 36" descr="A black and white logo&#10;&#10;AI-generated content may be incorrect.">
            <a:extLst>
              <a:ext uri="{FF2B5EF4-FFF2-40B4-BE49-F238E27FC236}">
                <a16:creationId xmlns:a16="http://schemas.microsoft.com/office/drawing/2014/main" id="{2537BA91-8D24-57C2-80C8-3871984C705A}"/>
              </a:ext>
            </a:extLst>
          </p:cNvPr>
          <p:cNvPicPr>
            <a:picLocks noChangeAspect="1"/>
          </p:cNvPicPr>
          <p:nvPr/>
        </p:nvPicPr>
        <p:blipFill>
          <a:blip r:embed="rId2"/>
          <a:stretch>
            <a:fillRect/>
          </a:stretch>
        </p:blipFill>
        <p:spPr>
          <a:xfrm>
            <a:off x="9749531" y="186720"/>
            <a:ext cx="2223522" cy="67188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036320"/>
          </a:xfrm>
          <a:prstGeom prst="rect">
            <a:avLst/>
          </a:prstGeom>
          <a:solidFill>
            <a:schemeClr val="bg1"/>
          </a:solidFill>
          <a:ln w="12700">
            <a:solidFill>
              <a:srgbClr val="0D213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Shape 1"/>
          <p:cNvSpPr/>
          <p:nvPr/>
        </p:nvSpPr>
        <p:spPr>
          <a:xfrm>
            <a:off x="0" y="1036320"/>
            <a:ext cx="12192000" cy="67056"/>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xt 2"/>
          <p:cNvSpPr/>
          <p:nvPr/>
        </p:nvSpPr>
        <p:spPr>
          <a:xfrm>
            <a:off x="476637" y="0"/>
            <a:ext cx="10319026" cy="105840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Aptos" panose="020B0004020202020204"/>
                <a:ea typeface="+mn-ea"/>
                <a:cs typeface="+mn-cs"/>
              </a:rPr>
              <a:t>M-</a:t>
            </a:r>
            <a:r>
              <a:rPr kumimoji="0" lang="en-US" sz="3200" b="1" i="0" u="none" strike="noStrike" kern="1200" cap="none" spc="0" normalizeH="0" baseline="0" noProof="0" dirty="0" err="1">
                <a:ln>
                  <a:noFill/>
                </a:ln>
                <a:solidFill>
                  <a:srgbClr val="156082"/>
                </a:solidFill>
                <a:effectLst/>
                <a:uLnTx/>
                <a:uFillTx/>
                <a:latin typeface="Aptos" panose="020B0004020202020204"/>
                <a:ea typeface="+mn-ea"/>
                <a:cs typeface="+mn-cs"/>
              </a:rPr>
              <a:t>RoPE</a:t>
            </a:r>
            <a:r>
              <a:rPr kumimoji="0" lang="en-US" sz="3200" b="1" i="0" u="none" strike="noStrike" kern="1200" cap="none" spc="0" normalizeH="0" baseline="0" noProof="0" dirty="0">
                <a:ln>
                  <a:noFill/>
                </a:ln>
                <a:solidFill>
                  <a:srgbClr val="156082"/>
                </a:solidFill>
                <a:effectLst/>
                <a:uLnTx/>
                <a:uFillTx/>
                <a:latin typeface="Aptos" panose="020B0004020202020204"/>
                <a:ea typeface="+mn-ea"/>
                <a:cs typeface="+mn-cs"/>
              </a:rPr>
              <a:t> — Multimodal Rotary Position Embedding</a:t>
            </a:r>
            <a:endParaRPr kumimoji="0" lang="en-US" sz="3200" b="0" i="0" u="none" strike="noStrike" kern="1200" cap="none" spc="0" normalizeH="0" baseline="0" noProof="0">
              <a:ln>
                <a:noFill/>
              </a:ln>
              <a:solidFill>
                <a:srgbClr val="156082"/>
              </a:solidFill>
              <a:effectLst/>
              <a:uLnTx/>
              <a:uFillTx/>
              <a:latin typeface="Aptos" panose="020B0004020202020204"/>
              <a:ea typeface="+mn-ea"/>
              <a:cs typeface="+mn-cs"/>
            </a:endParaRPr>
          </a:p>
        </p:txBody>
      </p:sp>
      <p:sp>
        <p:nvSpPr>
          <p:cNvPr id="5" name="Text 3"/>
          <p:cNvSpPr/>
          <p:nvPr/>
        </p:nvSpPr>
        <p:spPr>
          <a:xfrm>
            <a:off x="487680" y="1280160"/>
            <a:ext cx="109728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50" b="1" i="0" u="none" strike="noStrike" kern="1200" cap="none" spc="0" normalizeH="0" baseline="0" noProof="0" dirty="0">
                <a:ln>
                  <a:noFill/>
                </a:ln>
                <a:solidFill>
                  <a:srgbClr val="FFFFFF"/>
                </a:solidFill>
                <a:effectLst/>
                <a:uLnTx/>
                <a:uFillTx/>
                <a:latin typeface="Aptos" panose="020B0004020202020204"/>
                <a:ea typeface="+mn-ea"/>
                <a:cs typeface="+mn-cs"/>
              </a:rPr>
              <a:t>What is Rotary Position Embedding (</a:t>
            </a:r>
            <a:r>
              <a:rPr kumimoji="0" lang="en-US" sz="1850" b="1" i="0" u="none" strike="noStrike" kern="1200" cap="none" spc="0" normalizeH="0" baseline="0" noProof="0" dirty="0" err="1">
                <a:ln>
                  <a:noFill/>
                </a:ln>
                <a:solidFill>
                  <a:srgbClr val="FFFFFF"/>
                </a:solidFill>
                <a:effectLst/>
                <a:uLnTx/>
                <a:uFillTx/>
                <a:latin typeface="Aptos" panose="020B0004020202020204"/>
                <a:ea typeface="+mn-ea"/>
                <a:cs typeface="+mn-cs"/>
              </a:rPr>
              <a:t>RoPE</a:t>
            </a:r>
            <a:r>
              <a:rPr kumimoji="0" lang="en-US" sz="1850" b="1" i="0" u="none" strike="noStrike" kern="1200" cap="none" spc="0" normalizeH="0" baseline="0" noProof="0" dirty="0">
                <a:ln>
                  <a:noFill/>
                </a:ln>
                <a:solidFill>
                  <a:srgbClr val="FFFFFF"/>
                </a:solidFill>
                <a:effectLst/>
                <a:uLnTx/>
                <a:uFillTx/>
                <a:latin typeface="Aptos" panose="020B0004020202020204"/>
                <a:ea typeface="+mn-ea"/>
                <a:cs typeface="+mn-cs"/>
              </a:rPr>
              <a:t>?</a:t>
            </a:r>
            <a:endParaRPr kumimoji="0" lang="en-US" sz="18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 name="Text 4"/>
          <p:cNvSpPr/>
          <p:nvPr/>
        </p:nvSpPr>
        <p:spPr>
          <a:xfrm>
            <a:off x="487680" y="1804416"/>
            <a:ext cx="10972800" cy="9144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A8B8CC"/>
                </a:solidFill>
                <a:effectLst/>
                <a:uLnTx/>
                <a:uFillTx/>
                <a:latin typeface="Aptos" panose="020B0004020202020204"/>
                <a:ea typeface="+mn-ea"/>
                <a:cs typeface="+mn-cs"/>
              </a:rPr>
              <a:t>Standard RoPE encodes token position as a rotation applied to the query/key vectors. Each dimension pair rotates by a frequency proportional to the token index. This gives the model relative position awareness without explicit positional lookup tables.</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7" name="Text 5"/>
          <p:cNvSpPr/>
          <p:nvPr/>
        </p:nvSpPr>
        <p:spPr>
          <a:xfrm>
            <a:off x="487680" y="2901696"/>
            <a:ext cx="512064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C8FF"/>
                </a:solidFill>
                <a:effectLst/>
                <a:uLnTx/>
                <a:uFillTx/>
                <a:latin typeface="Aptos" panose="020B0004020202020204"/>
                <a:ea typeface="+mn-ea"/>
                <a:cs typeface="+mn-cs"/>
              </a:rPr>
              <a:t>Standard 1D-RoPE (text)</a:t>
            </a:r>
            <a:endParaRPr kumimoji="0" lang="en-US" sz="16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Shape 6"/>
          <p:cNvSpPr/>
          <p:nvPr/>
        </p:nvSpPr>
        <p:spPr>
          <a:xfrm>
            <a:off x="487680" y="3413760"/>
            <a:ext cx="731520" cy="670560"/>
          </a:xfrm>
          <a:prstGeom prst="rect">
            <a:avLst/>
          </a:prstGeom>
          <a:solidFill>
            <a:srgbClr val="1A3A6E"/>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 name="Text 7"/>
          <p:cNvSpPr/>
          <p:nvPr/>
        </p:nvSpPr>
        <p:spPr>
          <a:xfrm>
            <a:off x="487680" y="3413760"/>
            <a:ext cx="73152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C8FF"/>
                </a:solidFill>
                <a:effectLst/>
                <a:uLnTx/>
                <a:uFillTx/>
                <a:latin typeface="Aptos" panose="020B0004020202020204"/>
                <a:ea typeface="+mn-ea"/>
                <a:cs typeface="+mn-cs"/>
              </a:rPr>
              <a:t>t=1</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0" name="Shape 8"/>
          <p:cNvSpPr/>
          <p:nvPr/>
        </p:nvSpPr>
        <p:spPr>
          <a:xfrm>
            <a:off x="1219200" y="3749040"/>
            <a:ext cx="146304" cy="0"/>
          </a:xfrm>
          <a:prstGeom prst="line">
            <a:avLst/>
          </a:prstGeom>
          <a:no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1" name="Shape 9"/>
          <p:cNvSpPr/>
          <p:nvPr/>
        </p:nvSpPr>
        <p:spPr>
          <a:xfrm>
            <a:off x="1365504" y="3413760"/>
            <a:ext cx="731520" cy="670560"/>
          </a:xfrm>
          <a:prstGeom prst="rect">
            <a:avLst/>
          </a:prstGeom>
          <a:solidFill>
            <a:srgbClr val="1A3A6E"/>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2" name="Text 10"/>
          <p:cNvSpPr/>
          <p:nvPr/>
        </p:nvSpPr>
        <p:spPr>
          <a:xfrm>
            <a:off x="1365504" y="3413760"/>
            <a:ext cx="73152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C8FF"/>
                </a:solidFill>
                <a:effectLst/>
                <a:uLnTx/>
                <a:uFillTx/>
                <a:latin typeface="Aptos" panose="020B0004020202020204"/>
                <a:ea typeface="+mn-ea"/>
                <a:cs typeface="+mn-cs"/>
              </a:rPr>
              <a:t>t=2</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3" name="Shape 11"/>
          <p:cNvSpPr/>
          <p:nvPr/>
        </p:nvSpPr>
        <p:spPr>
          <a:xfrm>
            <a:off x="2097024" y="3749040"/>
            <a:ext cx="146304" cy="0"/>
          </a:xfrm>
          <a:prstGeom prst="line">
            <a:avLst/>
          </a:prstGeom>
          <a:no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4" name="Shape 12"/>
          <p:cNvSpPr/>
          <p:nvPr/>
        </p:nvSpPr>
        <p:spPr>
          <a:xfrm>
            <a:off x="2243328" y="3413760"/>
            <a:ext cx="731520" cy="670560"/>
          </a:xfrm>
          <a:prstGeom prst="rect">
            <a:avLst/>
          </a:prstGeom>
          <a:solidFill>
            <a:srgbClr val="1A3A6E"/>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5" name="Text 13"/>
          <p:cNvSpPr/>
          <p:nvPr/>
        </p:nvSpPr>
        <p:spPr>
          <a:xfrm>
            <a:off x="2243328" y="3413760"/>
            <a:ext cx="73152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C8FF"/>
                </a:solidFill>
                <a:effectLst/>
                <a:uLnTx/>
                <a:uFillTx/>
                <a:latin typeface="Aptos" panose="020B0004020202020204"/>
                <a:ea typeface="+mn-ea"/>
                <a:cs typeface="+mn-cs"/>
              </a:rPr>
              <a:t>t=3</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6" name="Shape 14"/>
          <p:cNvSpPr/>
          <p:nvPr/>
        </p:nvSpPr>
        <p:spPr>
          <a:xfrm>
            <a:off x="2974848" y="3749040"/>
            <a:ext cx="146304" cy="0"/>
          </a:xfrm>
          <a:prstGeom prst="line">
            <a:avLst/>
          </a:prstGeom>
          <a:no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7" name="Shape 15"/>
          <p:cNvSpPr/>
          <p:nvPr/>
        </p:nvSpPr>
        <p:spPr>
          <a:xfrm>
            <a:off x="3121152" y="3413760"/>
            <a:ext cx="731520" cy="670560"/>
          </a:xfrm>
          <a:prstGeom prst="rect">
            <a:avLst/>
          </a:prstGeom>
          <a:solidFill>
            <a:srgbClr val="1A3A6E"/>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8" name="Text 16"/>
          <p:cNvSpPr/>
          <p:nvPr/>
        </p:nvSpPr>
        <p:spPr>
          <a:xfrm>
            <a:off x="3121152" y="3413760"/>
            <a:ext cx="73152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C8FF"/>
                </a:solidFill>
                <a:effectLst/>
                <a:uLnTx/>
                <a:uFillTx/>
                <a:latin typeface="Aptos" panose="020B0004020202020204"/>
                <a:ea typeface="+mn-ea"/>
                <a:cs typeface="+mn-cs"/>
              </a:rPr>
              <a:t>t=4</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9" name="Shape 17"/>
          <p:cNvSpPr/>
          <p:nvPr/>
        </p:nvSpPr>
        <p:spPr>
          <a:xfrm>
            <a:off x="3852672" y="3749040"/>
            <a:ext cx="146304" cy="0"/>
          </a:xfrm>
          <a:prstGeom prst="line">
            <a:avLst/>
          </a:prstGeom>
          <a:no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0" name="Shape 18"/>
          <p:cNvSpPr/>
          <p:nvPr/>
        </p:nvSpPr>
        <p:spPr>
          <a:xfrm>
            <a:off x="3998976" y="3413760"/>
            <a:ext cx="731520" cy="670560"/>
          </a:xfrm>
          <a:prstGeom prst="rect">
            <a:avLst/>
          </a:prstGeom>
          <a:solidFill>
            <a:srgbClr val="1A3A6E"/>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1" name="Text 19"/>
          <p:cNvSpPr/>
          <p:nvPr/>
        </p:nvSpPr>
        <p:spPr>
          <a:xfrm>
            <a:off x="3998976" y="3413760"/>
            <a:ext cx="73152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C8FF"/>
                </a:solidFill>
                <a:effectLst/>
                <a:uLnTx/>
                <a:uFillTx/>
                <a:latin typeface="Aptos" panose="020B0004020202020204"/>
                <a:ea typeface="+mn-ea"/>
                <a:cs typeface="+mn-cs"/>
              </a:rPr>
              <a:t>t=5</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2" name="Shape 20"/>
          <p:cNvSpPr/>
          <p:nvPr/>
        </p:nvSpPr>
        <p:spPr>
          <a:xfrm>
            <a:off x="4730496" y="3749040"/>
            <a:ext cx="146304" cy="0"/>
          </a:xfrm>
          <a:prstGeom prst="line">
            <a:avLst/>
          </a:prstGeom>
          <a:no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3" name="Shape 21"/>
          <p:cNvSpPr/>
          <p:nvPr/>
        </p:nvSpPr>
        <p:spPr>
          <a:xfrm>
            <a:off x="4876800" y="3413760"/>
            <a:ext cx="731520" cy="670560"/>
          </a:xfrm>
          <a:prstGeom prst="rect">
            <a:avLst/>
          </a:prstGeom>
          <a:solidFill>
            <a:srgbClr val="1A3A6E"/>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4" name="Text 22"/>
          <p:cNvSpPr/>
          <p:nvPr/>
        </p:nvSpPr>
        <p:spPr>
          <a:xfrm>
            <a:off x="4876800" y="3413760"/>
            <a:ext cx="73152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C8FF"/>
                </a:solidFill>
                <a:effectLst/>
                <a:uLnTx/>
                <a:uFillTx/>
                <a:latin typeface="Aptos" panose="020B0004020202020204"/>
                <a:ea typeface="+mn-ea"/>
                <a:cs typeface="+mn-cs"/>
              </a:rPr>
              <a:t>t=6</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5" name="Shape 23"/>
          <p:cNvSpPr/>
          <p:nvPr/>
        </p:nvSpPr>
        <p:spPr>
          <a:xfrm>
            <a:off x="5608320" y="3749040"/>
            <a:ext cx="146304" cy="0"/>
          </a:xfrm>
          <a:prstGeom prst="line">
            <a:avLst/>
          </a:prstGeom>
          <a:no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6" name="Shape 24"/>
          <p:cNvSpPr/>
          <p:nvPr/>
        </p:nvSpPr>
        <p:spPr>
          <a:xfrm>
            <a:off x="5842972" y="3402717"/>
            <a:ext cx="731520" cy="670560"/>
          </a:xfrm>
          <a:prstGeom prst="rect">
            <a:avLst/>
          </a:prstGeom>
          <a:solidFill>
            <a:srgbClr val="1A3A6E"/>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7" name="Text 25"/>
          <p:cNvSpPr/>
          <p:nvPr/>
        </p:nvSpPr>
        <p:spPr>
          <a:xfrm>
            <a:off x="5842972" y="3402717"/>
            <a:ext cx="731520" cy="6705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C8FF"/>
                </a:solidFill>
                <a:effectLst/>
                <a:uLnTx/>
                <a:uFillTx/>
                <a:latin typeface="Aptos" panose="020B0004020202020204"/>
                <a:ea typeface="+mn-ea"/>
                <a:cs typeface="+mn-cs"/>
              </a:rPr>
              <a:t>t=7</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8" name="Text 26"/>
          <p:cNvSpPr/>
          <p:nvPr/>
        </p:nvSpPr>
        <p:spPr>
          <a:xfrm>
            <a:off x="487680" y="4169664"/>
            <a:ext cx="548640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1" u="none" strike="noStrike" kern="1200" cap="none" spc="0" normalizeH="0" baseline="0" noProof="0" dirty="0">
                <a:ln>
                  <a:noFill/>
                </a:ln>
                <a:solidFill>
                  <a:srgbClr val="A8B8CC"/>
                </a:solidFill>
                <a:effectLst/>
                <a:uLnTx/>
                <a:uFillTx/>
                <a:latin typeface="Aptos" panose="020B0004020202020204"/>
                <a:ea typeface="+mn-ea"/>
                <a:cs typeface="+mn-cs"/>
              </a:rPr>
              <a:t>Single position index per token</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9" name="Text 27"/>
          <p:cNvSpPr/>
          <p:nvPr/>
        </p:nvSpPr>
        <p:spPr>
          <a:xfrm>
            <a:off x="6428188" y="2890653"/>
            <a:ext cx="54864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B5CF0"/>
                </a:solidFill>
                <a:effectLst/>
                <a:uLnTx/>
                <a:uFillTx/>
                <a:latin typeface="Aptos" panose="020B0004020202020204"/>
                <a:ea typeface="+mn-ea"/>
                <a:cs typeface="+mn-cs"/>
              </a:rPr>
              <a:t>M-RoPE (image/video tokens)</a:t>
            </a:r>
            <a:endParaRPr kumimoji="0" lang="en-US" sz="16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0" name="Shape 28"/>
          <p:cNvSpPr/>
          <p:nvPr/>
        </p:nvSpPr>
        <p:spPr>
          <a:xfrm>
            <a:off x="6428188" y="3402717"/>
            <a:ext cx="1584960" cy="341376"/>
          </a:xfrm>
          <a:prstGeom prst="rect">
            <a:avLst/>
          </a:prstGeom>
          <a:solidFill>
            <a:srgbClr val="FF8C42">
              <a:alpha val="40000"/>
            </a:srgbClr>
          </a:solidFill>
          <a:ln w="635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1" name="Text 29"/>
          <p:cNvSpPr/>
          <p:nvPr/>
        </p:nvSpPr>
        <p:spPr>
          <a:xfrm>
            <a:off x="6428188" y="3402717"/>
            <a:ext cx="15849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panose="020B0004020202020204"/>
                <a:ea typeface="+mn-ea"/>
                <a:cs typeface="+mn-cs"/>
              </a:rPr>
              <a:t>T=0</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2" name="Shape 30"/>
          <p:cNvSpPr/>
          <p:nvPr/>
        </p:nvSpPr>
        <p:spPr>
          <a:xfrm>
            <a:off x="6428188" y="3805053"/>
            <a:ext cx="1584960" cy="341376"/>
          </a:xfrm>
          <a:prstGeom prst="rect">
            <a:avLst/>
          </a:prstGeom>
          <a:solidFill>
            <a:srgbClr val="FF8C42">
              <a:alpha val="32000"/>
            </a:srgbClr>
          </a:solidFill>
          <a:ln w="635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3" name="Text 31"/>
          <p:cNvSpPr/>
          <p:nvPr/>
        </p:nvSpPr>
        <p:spPr>
          <a:xfrm>
            <a:off x="6428188" y="3805053"/>
            <a:ext cx="15849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panose="020B0004020202020204"/>
                <a:ea typeface="+mn-ea"/>
                <a:cs typeface="+mn-cs"/>
              </a:rPr>
              <a:t>T=1</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4" name="Shape 32"/>
          <p:cNvSpPr/>
          <p:nvPr/>
        </p:nvSpPr>
        <p:spPr>
          <a:xfrm>
            <a:off x="6428188" y="4207389"/>
            <a:ext cx="1584960" cy="341376"/>
          </a:xfrm>
          <a:prstGeom prst="rect">
            <a:avLst/>
          </a:prstGeom>
          <a:solidFill>
            <a:srgbClr val="FF8C42">
              <a:alpha val="24000"/>
            </a:srgbClr>
          </a:solidFill>
          <a:ln w="635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5" name="Text 33"/>
          <p:cNvSpPr/>
          <p:nvPr/>
        </p:nvSpPr>
        <p:spPr>
          <a:xfrm>
            <a:off x="6428188" y="4207389"/>
            <a:ext cx="15849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panose="020B0004020202020204"/>
                <a:ea typeface="+mn-ea"/>
                <a:cs typeface="+mn-cs"/>
              </a:rPr>
              <a:t>T=2</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6" name="Shape 34"/>
          <p:cNvSpPr/>
          <p:nvPr/>
        </p:nvSpPr>
        <p:spPr>
          <a:xfrm>
            <a:off x="6428188" y="4609725"/>
            <a:ext cx="1584960" cy="341376"/>
          </a:xfrm>
          <a:prstGeom prst="rect">
            <a:avLst/>
          </a:prstGeom>
          <a:solidFill>
            <a:srgbClr val="FF8C42">
              <a:alpha val="16000"/>
            </a:srgbClr>
          </a:solidFill>
          <a:ln w="635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7" name="Text 35"/>
          <p:cNvSpPr/>
          <p:nvPr/>
        </p:nvSpPr>
        <p:spPr>
          <a:xfrm>
            <a:off x="6428188" y="4609725"/>
            <a:ext cx="15849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panose="020B0004020202020204"/>
                <a:ea typeface="+mn-ea"/>
                <a:cs typeface="+mn-cs"/>
              </a:rPr>
              <a:t>T=3</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8" name="Text 36"/>
          <p:cNvSpPr/>
          <p:nvPr/>
        </p:nvSpPr>
        <p:spPr>
          <a:xfrm>
            <a:off x="6428188" y="5048637"/>
            <a:ext cx="158496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8C42"/>
                </a:solidFill>
                <a:effectLst/>
                <a:uLnTx/>
                <a:uFillTx/>
                <a:latin typeface="Aptos" panose="020B0004020202020204"/>
                <a:ea typeface="+mn-ea"/>
                <a:cs typeface="+mn-cs"/>
              </a:rPr>
              <a:t>Temporal</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9" name="Shape 37"/>
          <p:cNvSpPr/>
          <p:nvPr/>
        </p:nvSpPr>
        <p:spPr>
          <a:xfrm>
            <a:off x="8256988" y="3402717"/>
            <a:ext cx="1584960" cy="341376"/>
          </a:xfrm>
          <a:prstGeom prst="rect">
            <a:avLst/>
          </a:prstGeom>
          <a:solidFill>
            <a:srgbClr val="00C4B4">
              <a:alpha val="40000"/>
            </a:srgbClr>
          </a:solidFill>
          <a:ln w="635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0" name="Text 38"/>
          <p:cNvSpPr/>
          <p:nvPr/>
        </p:nvSpPr>
        <p:spPr>
          <a:xfrm>
            <a:off x="8256988" y="3402717"/>
            <a:ext cx="15849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panose="020B0004020202020204"/>
                <a:ea typeface="+mn-ea"/>
                <a:cs typeface="+mn-cs"/>
              </a:rPr>
              <a:t>H=0</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1" name="Shape 39"/>
          <p:cNvSpPr/>
          <p:nvPr/>
        </p:nvSpPr>
        <p:spPr>
          <a:xfrm>
            <a:off x="8256988" y="3805053"/>
            <a:ext cx="1584960" cy="341376"/>
          </a:xfrm>
          <a:prstGeom prst="rect">
            <a:avLst/>
          </a:prstGeom>
          <a:solidFill>
            <a:srgbClr val="00C4B4">
              <a:alpha val="32000"/>
            </a:srgbClr>
          </a:solidFill>
          <a:ln w="635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2" name="Text 40"/>
          <p:cNvSpPr/>
          <p:nvPr/>
        </p:nvSpPr>
        <p:spPr>
          <a:xfrm>
            <a:off x="8256988" y="3805053"/>
            <a:ext cx="15849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panose="020B0004020202020204"/>
                <a:ea typeface="+mn-ea"/>
                <a:cs typeface="+mn-cs"/>
              </a:rPr>
              <a:t>H=1</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3" name="Shape 41"/>
          <p:cNvSpPr/>
          <p:nvPr/>
        </p:nvSpPr>
        <p:spPr>
          <a:xfrm>
            <a:off x="8256988" y="4207389"/>
            <a:ext cx="1584960" cy="341376"/>
          </a:xfrm>
          <a:prstGeom prst="rect">
            <a:avLst/>
          </a:prstGeom>
          <a:solidFill>
            <a:srgbClr val="00C4B4">
              <a:alpha val="24000"/>
            </a:srgbClr>
          </a:solidFill>
          <a:ln w="635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4" name="Text 42"/>
          <p:cNvSpPr/>
          <p:nvPr/>
        </p:nvSpPr>
        <p:spPr>
          <a:xfrm>
            <a:off x="8256988" y="4207389"/>
            <a:ext cx="15849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panose="020B0004020202020204"/>
                <a:ea typeface="+mn-ea"/>
                <a:cs typeface="+mn-cs"/>
              </a:rPr>
              <a:t>H=2</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5" name="Shape 43"/>
          <p:cNvSpPr/>
          <p:nvPr/>
        </p:nvSpPr>
        <p:spPr>
          <a:xfrm>
            <a:off x="8256988" y="4609725"/>
            <a:ext cx="1584960" cy="341376"/>
          </a:xfrm>
          <a:prstGeom prst="rect">
            <a:avLst/>
          </a:prstGeom>
          <a:solidFill>
            <a:srgbClr val="00C4B4">
              <a:alpha val="16000"/>
            </a:srgbClr>
          </a:solidFill>
          <a:ln w="635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6" name="Text 44"/>
          <p:cNvSpPr/>
          <p:nvPr/>
        </p:nvSpPr>
        <p:spPr>
          <a:xfrm>
            <a:off x="8256988" y="4609725"/>
            <a:ext cx="15849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panose="020B0004020202020204"/>
                <a:ea typeface="+mn-ea"/>
                <a:cs typeface="+mn-cs"/>
              </a:rPr>
              <a:t>H=3</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7" name="Text 45"/>
          <p:cNvSpPr/>
          <p:nvPr/>
        </p:nvSpPr>
        <p:spPr>
          <a:xfrm>
            <a:off x="8256988" y="5048637"/>
            <a:ext cx="158496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C4B4"/>
                </a:solidFill>
                <a:effectLst/>
                <a:uLnTx/>
                <a:uFillTx/>
                <a:latin typeface="Aptos" panose="020B0004020202020204"/>
                <a:ea typeface="+mn-ea"/>
                <a:cs typeface="+mn-cs"/>
              </a:rPr>
              <a:t>Height</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8" name="Shape 46"/>
          <p:cNvSpPr/>
          <p:nvPr/>
        </p:nvSpPr>
        <p:spPr>
          <a:xfrm>
            <a:off x="10085788" y="3402717"/>
            <a:ext cx="1584960" cy="341376"/>
          </a:xfrm>
          <a:prstGeom prst="rect">
            <a:avLst/>
          </a:prstGeom>
          <a:solidFill>
            <a:srgbClr val="5BC8FF">
              <a:alpha val="40000"/>
            </a:srgbClr>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9" name="Text 47"/>
          <p:cNvSpPr/>
          <p:nvPr/>
        </p:nvSpPr>
        <p:spPr>
          <a:xfrm>
            <a:off x="10085788" y="3402717"/>
            <a:ext cx="15849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panose="020B0004020202020204"/>
                <a:ea typeface="+mn-ea"/>
                <a:cs typeface="+mn-cs"/>
              </a:rPr>
              <a:t>W=0</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0" name="Shape 48"/>
          <p:cNvSpPr/>
          <p:nvPr/>
        </p:nvSpPr>
        <p:spPr>
          <a:xfrm>
            <a:off x="10085788" y="3805053"/>
            <a:ext cx="1584960" cy="341376"/>
          </a:xfrm>
          <a:prstGeom prst="rect">
            <a:avLst/>
          </a:prstGeom>
          <a:solidFill>
            <a:srgbClr val="5BC8FF">
              <a:alpha val="32000"/>
            </a:srgbClr>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1" name="Text 49"/>
          <p:cNvSpPr/>
          <p:nvPr/>
        </p:nvSpPr>
        <p:spPr>
          <a:xfrm>
            <a:off x="10085788" y="3805053"/>
            <a:ext cx="15849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panose="020B0004020202020204"/>
                <a:ea typeface="+mn-ea"/>
                <a:cs typeface="+mn-cs"/>
              </a:rPr>
              <a:t>W=1</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2" name="Shape 50"/>
          <p:cNvSpPr/>
          <p:nvPr/>
        </p:nvSpPr>
        <p:spPr>
          <a:xfrm>
            <a:off x="10085788" y="4207389"/>
            <a:ext cx="1584960" cy="341376"/>
          </a:xfrm>
          <a:prstGeom prst="rect">
            <a:avLst/>
          </a:prstGeom>
          <a:solidFill>
            <a:srgbClr val="5BC8FF">
              <a:alpha val="24000"/>
            </a:srgbClr>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3" name="Text 51"/>
          <p:cNvSpPr/>
          <p:nvPr/>
        </p:nvSpPr>
        <p:spPr>
          <a:xfrm>
            <a:off x="10085788" y="4207389"/>
            <a:ext cx="15849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panose="020B0004020202020204"/>
                <a:ea typeface="+mn-ea"/>
                <a:cs typeface="+mn-cs"/>
              </a:rPr>
              <a:t>W=2</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4" name="Shape 52"/>
          <p:cNvSpPr/>
          <p:nvPr/>
        </p:nvSpPr>
        <p:spPr>
          <a:xfrm>
            <a:off x="10085788" y="4609725"/>
            <a:ext cx="1584960" cy="341376"/>
          </a:xfrm>
          <a:prstGeom prst="rect">
            <a:avLst/>
          </a:prstGeom>
          <a:solidFill>
            <a:srgbClr val="5BC8FF">
              <a:alpha val="16000"/>
            </a:srgbClr>
          </a:solidFill>
          <a:ln w="635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5" name="Text 53"/>
          <p:cNvSpPr/>
          <p:nvPr/>
        </p:nvSpPr>
        <p:spPr>
          <a:xfrm>
            <a:off x="10085788" y="4609725"/>
            <a:ext cx="158496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panose="020B0004020202020204"/>
                <a:ea typeface="+mn-ea"/>
                <a:cs typeface="+mn-cs"/>
              </a:rPr>
              <a:t>W=3</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6" name="Text 54"/>
          <p:cNvSpPr/>
          <p:nvPr/>
        </p:nvSpPr>
        <p:spPr>
          <a:xfrm>
            <a:off x="10085788" y="5048637"/>
            <a:ext cx="1584960" cy="3048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C8FF"/>
                </a:solidFill>
                <a:effectLst/>
                <a:uLnTx/>
                <a:uFillTx/>
                <a:latin typeface="Aptos" panose="020B0004020202020204"/>
                <a:ea typeface="+mn-ea"/>
                <a:cs typeface="+mn-cs"/>
              </a:rPr>
              <a:t>Width</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7" name="Text 55"/>
          <p:cNvSpPr/>
          <p:nvPr/>
        </p:nvSpPr>
        <p:spPr>
          <a:xfrm>
            <a:off x="6339840" y="5364480"/>
            <a:ext cx="548640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1" u="none" strike="noStrike" kern="1200" cap="none" spc="0" normalizeH="0" baseline="0" noProof="0" dirty="0">
                <a:ln>
                  <a:noFill/>
                </a:ln>
                <a:solidFill>
                  <a:srgbClr val="A8B8CC"/>
                </a:solidFill>
                <a:effectLst/>
                <a:uLnTx/>
                <a:uFillTx/>
                <a:latin typeface="Aptos" panose="020B0004020202020204"/>
                <a:ea typeface="+mn-ea"/>
                <a:cs typeface="+mn-cs"/>
              </a:rPr>
              <a:t>Three independent position axes per visual token</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8" name="Shape 56"/>
          <p:cNvSpPr/>
          <p:nvPr/>
        </p:nvSpPr>
        <p:spPr>
          <a:xfrm>
            <a:off x="487680" y="5791200"/>
            <a:ext cx="11216640" cy="792480"/>
          </a:xfrm>
          <a:prstGeom prst="rect">
            <a:avLst/>
          </a:prstGeom>
          <a:solidFill>
            <a:srgbClr val="1A1035"/>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9" name="Text 57"/>
          <p:cNvSpPr/>
          <p:nvPr/>
        </p:nvSpPr>
        <p:spPr>
          <a:xfrm>
            <a:off x="731520" y="5827776"/>
            <a:ext cx="10728960" cy="70713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B5CF0"/>
                </a:solidFill>
                <a:effectLst/>
                <a:uLnTx/>
                <a:uFillTx/>
                <a:latin typeface="Aptos" panose="020B0004020202020204"/>
                <a:ea typeface="+mn-ea"/>
                <a:cs typeface="+mn-cs"/>
              </a:rPr>
              <a:t>Key insight: </a:t>
            </a:r>
            <a:r>
              <a:rPr kumimoji="0" lang="en-US" sz="1400" b="0" i="0" u="none" strike="noStrike" kern="1200" cap="none" spc="0" normalizeH="0" baseline="0" noProof="0" dirty="0">
                <a:ln>
                  <a:noFill/>
                </a:ln>
                <a:solidFill>
                  <a:srgbClr val="A8B8CC"/>
                </a:solidFill>
                <a:effectLst/>
                <a:uLnTx/>
                <a:uFillTx/>
                <a:latin typeface="Aptos" panose="020B0004020202020204"/>
                <a:ea typeface="+mn-ea"/>
                <a:cs typeface="+mn-cs"/>
              </a:rPr>
              <a:t>By decomposing position into T, H, W axes, M-RoPE gives the model precise spatial awareness of where each visual token came from — enabling grounding, region Q&amp;A, and video timeline reasoning in a single unified framework.</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61" name="Picture 60" descr="A black and white logo&#10;&#10;AI-generated content may be incorrect.">
            <a:extLst>
              <a:ext uri="{FF2B5EF4-FFF2-40B4-BE49-F238E27FC236}">
                <a16:creationId xmlns:a16="http://schemas.microsoft.com/office/drawing/2014/main" id="{39A17B56-6E24-AC04-A568-FAB535E27574}"/>
              </a:ext>
            </a:extLst>
          </p:cNvPr>
          <p:cNvPicPr>
            <a:picLocks noChangeAspect="1"/>
          </p:cNvPicPr>
          <p:nvPr/>
        </p:nvPicPr>
        <p:blipFill>
          <a:blip r:embed="rId2"/>
          <a:stretch>
            <a:fillRect/>
          </a:stretch>
        </p:blipFill>
        <p:spPr>
          <a:xfrm>
            <a:off x="9992488" y="186720"/>
            <a:ext cx="1969521" cy="67188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036320"/>
          </a:xfrm>
          <a:prstGeom prst="rect">
            <a:avLst/>
          </a:prstGeom>
          <a:solidFill>
            <a:schemeClr val="bg1"/>
          </a:solidFill>
          <a:ln w="12700">
            <a:solidFill>
              <a:srgbClr val="0D213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Shape 1"/>
          <p:cNvSpPr/>
          <p:nvPr/>
        </p:nvSpPr>
        <p:spPr>
          <a:xfrm>
            <a:off x="0" y="1036320"/>
            <a:ext cx="12192000" cy="67056"/>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xt 2"/>
          <p:cNvSpPr/>
          <p:nvPr/>
        </p:nvSpPr>
        <p:spPr>
          <a:xfrm>
            <a:off x="542897" y="0"/>
            <a:ext cx="10363200" cy="10363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Aptos" panose="020B0004020202020204"/>
                <a:ea typeface="+mn-ea"/>
                <a:cs typeface="+mn-cs"/>
              </a:rPr>
              <a:t>Benchmark Performance — Qwen2.5-VL-7B vs Competitors</a:t>
            </a:r>
            <a:endParaRPr kumimoji="0" lang="en-US" sz="3200" b="0" i="0" u="none" strike="noStrike" kern="1200" cap="none" spc="0" normalizeH="0" baseline="0" noProof="0">
              <a:ln>
                <a:noFill/>
              </a:ln>
              <a:solidFill>
                <a:srgbClr val="156082"/>
              </a:solidFill>
              <a:effectLst/>
              <a:uLnTx/>
              <a:uFillTx/>
              <a:latin typeface="Aptos" panose="020B0004020202020204"/>
              <a:ea typeface="+mn-ea"/>
              <a:cs typeface="+mn-cs"/>
            </a:endParaRPr>
          </a:p>
        </p:txBody>
      </p:sp>
      <p:sp>
        <p:nvSpPr>
          <p:cNvPr id="5" name="Shape 3"/>
          <p:cNvSpPr/>
          <p:nvPr/>
        </p:nvSpPr>
        <p:spPr>
          <a:xfrm>
            <a:off x="182880" y="1316736"/>
            <a:ext cx="11826240" cy="512064"/>
          </a:xfrm>
          <a:prstGeom prst="rect">
            <a:avLst/>
          </a:prstGeom>
          <a:solidFill>
            <a:srgbClr val="0A1628"/>
          </a:solidFill>
          <a:ln w="12700">
            <a:solidFill>
              <a:srgbClr val="0A1628"/>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 name="Text 4"/>
          <p:cNvSpPr/>
          <p:nvPr/>
        </p:nvSpPr>
        <p:spPr>
          <a:xfrm>
            <a:off x="243840" y="1316736"/>
            <a:ext cx="249936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Aptos" panose="020B0004020202020204"/>
                <a:ea typeface="+mn-ea"/>
                <a:cs typeface="+mn-cs"/>
              </a:rPr>
              <a:t>Benchmark</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7" name="Text 5"/>
          <p:cNvSpPr/>
          <p:nvPr/>
        </p:nvSpPr>
        <p:spPr>
          <a:xfrm>
            <a:off x="2804160" y="1316736"/>
            <a:ext cx="176784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FFFFFF"/>
                </a:solidFill>
                <a:effectLst/>
                <a:uLnTx/>
                <a:uFillTx/>
                <a:latin typeface="Aptos" panose="020B0004020202020204"/>
                <a:ea typeface="+mn-ea"/>
                <a:cs typeface="+mn-cs"/>
              </a:rPr>
              <a:t>Task</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8" name="Text 6"/>
          <p:cNvSpPr/>
          <p:nvPr/>
        </p:nvSpPr>
        <p:spPr>
          <a:xfrm>
            <a:off x="4632960" y="1316736"/>
            <a:ext cx="152400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0C4B4"/>
                </a:solidFill>
                <a:effectLst/>
                <a:uLnTx/>
                <a:uFillTx/>
                <a:latin typeface="Aptos" panose="020B0004020202020204"/>
                <a:ea typeface="+mn-ea"/>
                <a:cs typeface="+mn-cs"/>
              </a:rPr>
              <a:t>Qwen2.5-VL-7B</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 name="Text 7"/>
          <p:cNvSpPr/>
          <p:nvPr/>
        </p:nvSpPr>
        <p:spPr>
          <a:xfrm>
            <a:off x="6217920" y="1316736"/>
            <a:ext cx="152400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0C4B4"/>
                </a:solidFill>
                <a:effectLst/>
                <a:uLnTx/>
                <a:uFillTx/>
                <a:latin typeface="Aptos" panose="020B0004020202020204"/>
                <a:ea typeface="+mn-ea"/>
                <a:cs typeface="+mn-cs"/>
              </a:rPr>
              <a:t>GPT-4o-mini</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0" name="Text 8"/>
          <p:cNvSpPr/>
          <p:nvPr/>
        </p:nvSpPr>
        <p:spPr>
          <a:xfrm>
            <a:off x="7802880" y="1316736"/>
            <a:ext cx="152400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0C4B4"/>
                </a:solidFill>
                <a:effectLst/>
                <a:uLnTx/>
                <a:uFillTx/>
                <a:latin typeface="Aptos" panose="020B0004020202020204"/>
                <a:ea typeface="+mn-ea"/>
                <a:cs typeface="+mn-cs"/>
              </a:rPr>
              <a:t>LLaVA-1.6-7B</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1" name="Text 9"/>
          <p:cNvSpPr/>
          <p:nvPr/>
        </p:nvSpPr>
        <p:spPr>
          <a:xfrm>
            <a:off x="9387840" y="1316736"/>
            <a:ext cx="1524000"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67" b="1" i="0" u="none" strike="noStrike" kern="1200" cap="none" spc="0" normalizeH="0" baseline="0" noProof="0" dirty="0">
                <a:ln>
                  <a:noFill/>
                </a:ln>
                <a:solidFill>
                  <a:srgbClr val="00C4B4"/>
                </a:solidFill>
                <a:effectLst/>
                <a:uLnTx/>
                <a:uFillTx/>
                <a:latin typeface="Aptos" panose="020B0004020202020204"/>
                <a:ea typeface="+mn-ea"/>
                <a:cs typeface="+mn-cs"/>
              </a:rPr>
              <a:t>InternVL2-8B</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2" name="Shape 10"/>
          <p:cNvSpPr/>
          <p:nvPr/>
        </p:nvSpPr>
        <p:spPr>
          <a:xfrm>
            <a:off x="182880" y="1828800"/>
            <a:ext cx="11826240" cy="609600"/>
          </a:xfrm>
          <a:prstGeom prst="rect">
            <a:avLst/>
          </a:prstGeom>
          <a:solidFill>
            <a:srgbClr val="FFFFFF"/>
          </a:solidFill>
          <a:ln w="6350">
            <a:solidFill>
              <a:srgbClr val="D8E8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3" name="Text 11"/>
          <p:cNvSpPr/>
          <p:nvPr/>
        </p:nvSpPr>
        <p:spPr>
          <a:xfrm>
            <a:off x="243840" y="1828800"/>
            <a:ext cx="249936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DocVQA</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4" name="Text 12"/>
          <p:cNvSpPr/>
          <p:nvPr/>
        </p:nvSpPr>
        <p:spPr>
          <a:xfrm>
            <a:off x="2804160" y="1828800"/>
            <a:ext cx="17678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Document Q&amp;A</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5" name="Text 13"/>
          <p:cNvSpPr/>
          <p:nvPr/>
        </p:nvSpPr>
        <p:spPr>
          <a:xfrm>
            <a:off x="4632960" y="18288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C4B4"/>
                </a:solidFill>
                <a:effectLst/>
                <a:uLnTx/>
                <a:uFillTx/>
                <a:latin typeface="Aptos" panose="020B0004020202020204"/>
                <a:ea typeface="+mn-ea"/>
                <a:cs typeface="+mn-cs"/>
              </a:rPr>
              <a:t>95.7</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6" name="Text 14"/>
          <p:cNvSpPr/>
          <p:nvPr/>
        </p:nvSpPr>
        <p:spPr>
          <a:xfrm>
            <a:off x="6217920" y="18288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7" name="Text 15"/>
          <p:cNvSpPr/>
          <p:nvPr/>
        </p:nvSpPr>
        <p:spPr>
          <a:xfrm>
            <a:off x="7802880" y="18288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76.9</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8" name="Text 16"/>
          <p:cNvSpPr/>
          <p:nvPr/>
        </p:nvSpPr>
        <p:spPr>
          <a:xfrm>
            <a:off x="9387840" y="18288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91.6</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9" name="Shape 17"/>
          <p:cNvSpPr/>
          <p:nvPr/>
        </p:nvSpPr>
        <p:spPr>
          <a:xfrm>
            <a:off x="182880" y="2438400"/>
            <a:ext cx="11826240" cy="609600"/>
          </a:xfrm>
          <a:prstGeom prst="rect">
            <a:avLst/>
          </a:prstGeom>
          <a:solidFill>
            <a:srgbClr val="EDF4FA"/>
          </a:solidFill>
          <a:ln w="6350">
            <a:solidFill>
              <a:srgbClr val="D8E8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0" name="Text 18"/>
          <p:cNvSpPr/>
          <p:nvPr/>
        </p:nvSpPr>
        <p:spPr>
          <a:xfrm>
            <a:off x="243840" y="2438400"/>
            <a:ext cx="249936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ChartQA</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1" name="Text 19"/>
          <p:cNvSpPr/>
          <p:nvPr/>
        </p:nvSpPr>
        <p:spPr>
          <a:xfrm>
            <a:off x="2804160" y="2438400"/>
            <a:ext cx="17678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Chart Reading</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2" name="Text 20"/>
          <p:cNvSpPr/>
          <p:nvPr/>
        </p:nvSpPr>
        <p:spPr>
          <a:xfrm>
            <a:off x="4632960" y="24384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C4B4"/>
                </a:solidFill>
                <a:effectLst/>
                <a:uLnTx/>
                <a:uFillTx/>
                <a:latin typeface="Aptos" panose="020B0004020202020204"/>
                <a:ea typeface="+mn-ea"/>
                <a:cs typeface="+mn-cs"/>
              </a:rPr>
              <a:t>83.0</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3" name="Text 21"/>
          <p:cNvSpPr/>
          <p:nvPr/>
        </p:nvSpPr>
        <p:spPr>
          <a:xfrm>
            <a:off x="6217920" y="24384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4" name="Text 22"/>
          <p:cNvSpPr/>
          <p:nvPr/>
        </p:nvSpPr>
        <p:spPr>
          <a:xfrm>
            <a:off x="7802880" y="24384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65.5</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5" name="Text 23"/>
          <p:cNvSpPr/>
          <p:nvPr/>
        </p:nvSpPr>
        <p:spPr>
          <a:xfrm>
            <a:off x="9387840" y="24384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83.3</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6" name="Shape 24"/>
          <p:cNvSpPr/>
          <p:nvPr/>
        </p:nvSpPr>
        <p:spPr>
          <a:xfrm>
            <a:off x="182880" y="3048000"/>
            <a:ext cx="11826240" cy="609600"/>
          </a:xfrm>
          <a:prstGeom prst="rect">
            <a:avLst/>
          </a:prstGeom>
          <a:solidFill>
            <a:srgbClr val="FFFFFF"/>
          </a:solidFill>
          <a:ln w="6350">
            <a:solidFill>
              <a:srgbClr val="D8E8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7" name="Text 25"/>
          <p:cNvSpPr/>
          <p:nvPr/>
        </p:nvSpPr>
        <p:spPr>
          <a:xfrm>
            <a:off x="243840" y="3048000"/>
            <a:ext cx="249936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MathVista</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8" name="Text 26"/>
          <p:cNvSpPr/>
          <p:nvPr/>
        </p:nvSpPr>
        <p:spPr>
          <a:xfrm>
            <a:off x="2804160" y="3048000"/>
            <a:ext cx="17678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Math Reasoning</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9" name="Text 27"/>
          <p:cNvSpPr/>
          <p:nvPr/>
        </p:nvSpPr>
        <p:spPr>
          <a:xfrm>
            <a:off x="4632960" y="30480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C4B4"/>
                </a:solidFill>
                <a:effectLst/>
                <a:uLnTx/>
                <a:uFillTx/>
                <a:latin typeface="Aptos" panose="020B0004020202020204"/>
                <a:ea typeface="+mn-ea"/>
                <a:cs typeface="+mn-cs"/>
              </a:rPr>
              <a:t>68.2</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0" name="Text 28"/>
          <p:cNvSpPr/>
          <p:nvPr/>
        </p:nvSpPr>
        <p:spPr>
          <a:xfrm>
            <a:off x="6217920" y="30480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52.4</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1" name="Text 29"/>
          <p:cNvSpPr/>
          <p:nvPr/>
        </p:nvSpPr>
        <p:spPr>
          <a:xfrm>
            <a:off x="7802880" y="30480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44.6</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2" name="Text 30"/>
          <p:cNvSpPr/>
          <p:nvPr/>
        </p:nvSpPr>
        <p:spPr>
          <a:xfrm>
            <a:off x="9387840" y="30480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58.3</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3" name="Shape 31"/>
          <p:cNvSpPr/>
          <p:nvPr/>
        </p:nvSpPr>
        <p:spPr>
          <a:xfrm>
            <a:off x="182880" y="3657600"/>
            <a:ext cx="11826240" cy="609600"/>
          </a:xfrm>
          <a:prstGeom prst="rect">
            <a:avLst/>
          </a:prstGeom>
          <a:solidFill>
            <a:srgbClr val="EDF4FA"/>
          </a:solidFill>
          <a:ln w="6350">
            <a:solidFill>
              <a:srgbClr val="D8E8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4" name="Text 32"/>
          <p:cNvSpPr/>
          <p:nvPr/>
        </p:nvSpPr>
        <p:spPr>
          <a:xfrm>
            <a:off x="243840" y="3657600"/>
            <a:ext cx="249936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MMBench</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5" name="Text 33"/>
          <p:cNvSpPr/>
          <p:nvPr/>
        </p:nvSpPr>
        <p:spPr>
          <a:xfrm>
            <a:off x="2804160" y="3657600"/>
            <a:ext cx="17678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General Vision</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6" name="Text 34"/>
          <p:cNvSpPr/>
          <p:nvPr/>
        </p:nvSpPr>
        <p:spPr>
          <a:xfrm>
            <a:off x="4632960" y="36576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C4B4"/>
                </a:solidFill>
                <a:effectLst/>
                <a:uLnTx/>
                <a:uFillTx/>
                <a:latin typeface="Aptos" panose="020B0004020202020204"/>
                <a:ea typeface="+mn-ea"/>
                <a:cs typeface="+mn-cs"/>
              </a:rPr>
              <a:t>82.6</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7" name="Text 35"/>
          <p:cNvSpPr/>
          <p:nvPr/>
        </p:nvSpPr>
        <p:spPr>
          <a:xfrm>
            <a:off x="6217920" y="36576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76.0</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8" name="Text 36"/>
          <p:cNvSpPr/>
          <p:nvPr/>
        </p:nvSpPr>
        <p:spPr>
          <a:xfrm>
            <a:off x="7802880" y="36576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67.4</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9" name="Text 37"/>
          <p:cNvSpPr/>
          <p:nvPr/>
        </p:nvSpPr>
        <p:spPr>
          <a:xfrm>
            <a:off x="9387840" y="36576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79.4</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0" name="Shape 38"/>
          <p:cNvSpPr/>
          <p:nvPr/>
        </p:nvSpPr>
        <p:spPr>
          <a:xfrm>
            <a:off x="182880" y="4267200"/>
            <a:ext cx="11826240" cy="609600"/>
          </a:xfrm>
          <a:prstGeom prst="rect">
            <a:avLst/>
          </a:prstGeom>
          <a:solidFill>
            <a:srgbClr val="FFFFFF"/>
          </a:solidFill>
          <a:ln w="6350">
            <a:solidFill>
              <a:srgbClr val="D8E8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1" name="Text 39"/>
          <p:cNvSpPr/>
          <p:nvPr/>
        </p:nvSpPr>
        <p:spPr>
          <a:xfrm>
            <a:off x="243840" y="4267200"/>
            <a:ext cx="249936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TextVQA</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2" name="Text 40"/>
          <p:cNvSpPr/>
          <p:nvPr/>
        </p:nvSpPr>
        <p:spPr>
          <a:xfrm>
            <a:off x="2804160" y="4267200"/>
            <a:ext cx="17678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Scene Text</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3" name="Text 41"/>
          <p:cNvSpPr/>
          <p:nvPr/>
        </p:nvSpPr>
        <p:spPr>
          <a:xfrm>
            <a:off x="4632960" y="42672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C4B4"/>
                </a:solidFill>
                <a:effectLst/>
                <a:uLnTx/>
                <a:uFillTx/>
                <a:latin typeface="Aptos" panose="020B0004020202020204"/>
                <a:ea typeface="+mn-ea"/>
                <a:cs typeface="+mn-cs"/>
              </a:rPr>
              <a:t>84.9</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4" name="Text 42"/>
          <p:cNvSpPr/>
          <p:nvPr/>
        </p:nvSpPr>
        <p:spPr>
          <a:xfrm>
            <a:off x="6217920" y="42672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5" name="Text 43"/>
          <p:cNvSpPr/>
          <p:nvPr/>
        </p:nvSpPr>
        <p:spPr>
          <a:xfrm>
            <a:off x="7802880" y="42672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65.7</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6" name="Text 44"/>
          <p:cNvSpPr/>
          <p:nvPr/>
        </p:nvSpPr>
        <p:spPr>
          <a:xfrm>
            <a:off x="9387840" y="42672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77.4</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7" name="Shape 45"/>
          <p:cNvSpPr/>
          <p:nvPr/>
        </p:nvSpPr>
        <p:spPr>
          <a:xfrm>
            <a:off x="182880" y="4876800"/>
            <a:ext cx="11826240" cy="609600"/>
          </a:xfrm>
          <a:prstGeom prst="rect">
            <a:avLst/>
          </a:prstGeom>
          <a:solidFill>
            <a:srgbClr val="EDF4FA"/>
          </a:solidFill>
          <a:ln w="6350">
            <a:solidFill>
              <a:srgbClr val="D8E8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8" name="Text 46"/>
          <p:cNvSpPr/>
          <p:nvPr/>
        </p:nvSpPr>
        <p:spPr>
          <a:xfrm>
            <a:off x="243840" y="4876800"/>
            <a:ext cx="249936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OCRBench</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9" name="Text 47"/>
          <p:cNvSpPr/>
          <p:nvPr/>
        </p:nvSpPr>
        <p:spPr>
          <a:xfrm>
            <a:off x="2804160" y="4876800"/>
            <a:ext cx="17678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OCR Quality</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0" name="Text 48"/>
          <p:cNvSpPr/>
          <p:nvPr/>
        </p:nvSpPr>
        <p:spPr>
          <a:xfrm>
            <a:off x="4632960" y="48768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C4B4"/>
                </a:solidFill>
                <a:effectLst/>
                <a:uLnTx/>
                <a:uFillTx/>
                <a:latin typeface="Aptos" panose="020B0004020202020204"/>
                <a:ea typeface="+mn-ea"/>
                <a:cs typeface="+mn-cs"/>
              </a:rPr>
              <a:t>864</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1" name="Text 49"/>
          <p:cNvSpPr/>
          <p:nvPr/>
        </p:nvSpPr>
        <p:spPr>
          <a:xfrm>
            <a:off x="6217920" y="48768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785</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2" name="Text 50"/>
          <p:cNvSpPr/>
          <p:nvPr/>
        </p:nvSpPr>
        <p:spPr>
          <a:xfrm>
            <a:off x="7802880" y="48768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532</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3" name="Text 51"/>
          <p:cNvSpPr/>
          <p:nvPr/>
        </p:nvSpPr>
        <p:spPr>
          <a:xfrm>
            <a:off x="9387840" y="48768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794</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4" name="Shape 52"/>
          <p:cNvSpPr/>
          <p:nvPr/>
        </p:nvSpPr>
        <p:spPr>
          <a:xfrm>
            <a:off x="182880" y="5486400"/>
            <a:ext cx="11826240" cy="609600"/>
          </a:xfrm>
          <a:prstGeom prst="rect">
            <a:avLst/>
          </a:prstGeom>
          <a:solidFill>
            <a:srgbClr val="FFFFFF"/>
          </a:solidFill>
          <a:ln w="6350">
            <a:solidFill>
              <a:srgbClr val="D8E8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5" name="Text 53"/>
          <p:cNvSpPr/>
          <p:nvPr/>
        </p:nvSpPr>
        <p:spPr>
          <a:xfrm>
            <a:off x="243840" y="5486400"/>
            <a:ext cx="249936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Video-MME</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6" name="Text 54"/>
          <p:cNvSpPr/>
          <p:nvPr/>
        </p:nvSpPr>
        <p:spPr>
          <a:xfrm>
            <a:off x="2804160" y="5486400"/>
            <a:ext cx="176784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Video Under.</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7" name="Text 55"/>
          <p:cNvSpPr/>
          <p:nvPr/>
        </p:nvSpPr>
        <p:spPr>
          <a:xfrm>
            <a:off x="4632960" y="54864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C4B4"/>
                </a:solidFill>
                <a:effectLst/>
                <a:uLnTx/>
                <a:uFillTx/>
                <a:latin typeface="Aptos" panose="020B0004020202020204"/>
                <a:ea typeface="+mn-ea"/>
                <a:cs typeface="+mn-cs"/>
              </a:rPr>
              <a:t>65.1</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8" name="Text 56"/>
          <p:cNvSpPr/>
          <p:nvPr/>
        </p:nvSpPr>
        <p:spPr>
          <a:xfrm>
            <a:off x="6217920" y="54864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59" name="Text 57"/>
          <p:cNvSpPr/>
          <p:nvPr/>
        </p:nvSpPr>
        <p:spPr>
          <a:xfrm>
            <a:off x="7802880" y="54864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0" name="Text 58"/>
          <p:cNvSpPr/>
          <p:nvPr/>
        </p:nvSpPr>
        <p:spPr>
          <a:xfrm>
            <a:off x="9387840" y="5486400"/>
            <a:ext cx="1524000" cy="60960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4E68"/>
                </a:solidFill>
                <a:effectLst/>
                <a:uLnTx/>
                <a:uFillTx/>
                <a:latin typeface="Aptos" panose="020B0004020202020204"/>
                <a:ea typeface="+mn-ea"/>
                <a:cs typeface="+mn-cs"/>
              </a:rPr>
              <a:t>54.0</a:t>
            </a:r>
            <a:endParaRPr kumimoji="0" lang="en-US" sz="14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1" name="Text 59"/>
          <p:cNvSpPr/>
          <p:nvPr/>
        </p:nvSpPr>
        <p:spPr>
          <a:xfrm>
            <a:off x="182880" y="6217920"/>
            <a:ext cx="1182624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33" b="0" i="1" u="none" strike="noStrike" kern="1200" cap="none" spc="0" normalizeH="0" baseline="0" noProof="0" dirty="0">
                <a:ln>
                  <a:noFill/>
                </a:ln>
                <a:solidFill>
                  <a:srgbClr val="A8B8CC"/>
                </a:solidFill>
                <a:effectLst/>
                <a:uLnTx/>
                <a:uFillTx/>
                <a:latin typeface="Aptos" panose="020B0004020202020204"/>
                <a:ea typeface="+mn-ea"/>
                <a:cs typeface="+mn-cs"/>
              </a:rPr>
              <a:t>— = not officially reported  ·  Bold teal = our model  ·  Results from Qwen2.5-VL Technical Report, Feb 2025</a:t>
            </a:r>
            <a:endParaRPr kumimoji="0" lang="en-US" sz="11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2" name="Shape 60"/>
          <p:cNvSpPr/>
          <p:nvPr/>
        </p:nvSpPr>
        <p:spPr>
          <a:xfrm>
            <a:off x="0" y="6608064"/>
            <a:ext cx="12192000" cy="249936"/>
          </a:xfrm>
          <a:prstGeom prst="rect">
            <a:avLst/>
          </a:prstGeom>
          <a:solidFill>
            <a:srgbClr val="009E90"/>
          </a:solidFill>
          <a:ln w="12700">
            <a:solidFill>
              <a:srgbClr val="009E9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63" name="Text 61"/>
          <p:cNvSpPr/>
          <p:nvPr/>
        </p:nvSpPr>
        <p:spPr>
          <a:xfrm>
            <a:off x="0" y="6608064"/>
            <a:ext cx="12192000" cy="24993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panose="020B0004020202020204"/>
                <a:ea typeface="+mn-ea"/>
                <a:cs typeface="+mn-cs"/>
              </a:rPr>
              <a:t>Qwen2.5-VL-7B matches or exceeds models 10× its size on document and OCR tasks</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65" name="Picture 64" descr="A black and white logo&#10;&#10;AI-generated content may be incorrect.">
            <a:extLst>
              <a:ext uri="{FF2B5EF4-FFF2-40B4-BE49-F238E27FC236}">
                <a16:creationId xmlns:a16="http://schemas.microsoft.com/office/drawing/2014/main" id="{B164BF29-9D90-F2FB-80FE-C7AA94442973}"/>
              </a:ext>
            </a:extLst>
          </p:cNvPr>
          <p:cNvPicPr>
            <a:picLocks noChangeAspect="1"/>
          </p:cNvPicPr>
          <p:nvPr/>
        </p:nvPicPr>
        <p:blipFill>
          <a:blip r:embed="rId2"/>
          <a:stretch>
            <a:fillRect/>
          </a:stretch>
        </p:blipFill>
        <p:spPr>
          <a:xfrm>
            <a:off x="9263618" y="10024"/>
            <a:ext cx="2764652" cy="660845"/>
          </a:xfrm>
          <a:prstGeom prst="rect">
            <a:avLst/>
          </a:prstGeom>
        </p:spPr>
      </p:pic>
    </p:spTree>
    <p:extLst>
      <p:ext uri="{BB962C8B-B14F-4D97-AF65-F5344CB8AC3E}">
        <p14:creationId xmlns:p14="http://schemas.microsoft.com/office/powerpoint/2010/main" val="997793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036320"/>
          </a:xfrm>
          <a:prstGeom prst="rect">
            <a:avLst/>
          </a:prstGeom>
          <a:solidFill>
            <a:schemeClr val="bg1"/>
          </a:solidFill>
          <a:ln w="12700">
            <a:solidFill>
              <a:srgbClr val="0D213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Shape 1"/>
          <p:cNvSpPr/>
          <p:nvPr/>
        </p:nvSpPr>
        <p:spPr>
          <a:xfrm>
            <a:off x="0" y="1036320"/>
            <a:ext cx="12192000" cy="67056"/>
          </a:xfrm>
          <a:prstGeom prst="rect">
            <a:avLst/>
          </a:prstGeom>
          <a:solidFill>
            <a:srgbClr val="5BC8FF"/>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xt 2"/>
          <p:cNvSpPr/>
          <p:nvPr/>
        </p:nvSpPr>
        <p:spPr>
          <a:xfrm>
            <a:off x="487680" y="0"/>
            <a:ext cx="10363200" cy="10363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Aptos" panose="020B0004020202020204"/>
                <a:ea typeface="+mn-ea"/>
                <a:cs typeface="+mn-cs"/>
              </a:rPr>
              <a:t>Video Understanding — Long-Context Temporal Reasoning</a:t>
            </a:r>
            <a:endParaRPr kumimoji="0" lang="en-US" sz="3200" b="0" i="0" u="none" strike="noStrike" kern="1200" cap="none" spc="0" normalizeH="0" baseline="0" noProof="0">
              <a:ln>
                <a:noFill/>
              </a:ln>
              <a:solidFill>
                <a:srgbClr val="156082"/>
              </a:solidFill>
              <a:effectLst/>
              <a:uLnTx/>
              <a:uFillTx/>
              <a:latin typeface="Aptos" panose="020B0004020202020204"/>
              <a:ea typeface="+mn-ea"/>
              <a:cs typeface="+mn-cs"/>
            </a:endParaRPr>
          </a:p>
        </p:txBody>
      </p:sp>
      <p:sp>
        <p:nvSpPr>
          <p:cNvPr id="5" name="Text 3"/>
          <p:cNvSpPr/>
          <p:nvPr/>
        </p:nvSpPr>
        <p:spPr>
          <a:xfrm>
            <a:off x="487680" y="1280160"/>
            <a:ext cx="54864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Aptos" panose="020B0004020202020204"/>
                <a:ea typeface="+mn-ea"/>
                <a:cs typeface="+mn-cs"/>
              </a:rPr>
              <a:t>How Qwen2.5-VL Processes Video</a:t>
            </a:r>
            <a:endParaRPr kumimoji="0" lang="en-US" sz="18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 name="Shape 4"/>
          <p:cNvSpPr/>
          <p:nvPr/>
        </p:nvSpPr>
        <p:spPr>
          <a:xfrm>
            <a:off x="487680" y="1889760"/>
            <a:ext cx="5486400" cy="1024128"/>
          </a:xfrm>
          <a:prstGeom prst="rect">
            <a:avLst/>
          </a:prstGeom>
          <a:solidFill>
            <a:srgbClr val="0D1F38"/>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Shape 5"/>
          <p:cNvSpPr/>
          <p:nvPr/>
        </p:nvSpPr>
        <p:spPr>
          <a:xfrm>
            <a:off x="487680" y="1889760"/>
            <a:ext cx="73152" cy="1024128"/>
          </a:xfrm>
          <a:prstGeom prst="rect">
            <a:avLst/>
          </a:prstGeom>
          <a:solidFill>
            <a:srgbClr val="5BC8FF"/>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 name="Text 6"/>
          <p:cNvSpPr/>
          <p:nvPr/>
        </p:nvSpPr>
        <p:spPr>
          <a:xfrm>
            <a:off x="682752" y="1914144"/>
            <a:ext cx="5169408"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5BC8FF"/>
                </a:solidFill>
                <a:effectLst/>
                <a:uLnTx/>
                <a:uFillTx/>
                <a:latin typeface="Aptos" panose="020B0004020202020204"/>
                <a:ea typeface="+mn-ea"/>
                <a:cs typeface="+mn-cs"/>
              </a:rPr>
              <a:t>Dynamic FPS Sampling</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 name="Text 7"/>
          <p:cNvSpPr/>
          <p:nvPr/>
        </p:nvSpPr>
        <p:spPr>
          <a:xfrm>
            <a:off x="682752" y="2316480"/>
            <a:ext cx="5169408"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8B8CC"/>
                </a:solidFill>
                <a:effectLst/>
                <a:uLnTx/>
                <a:uFillTx/>
                <a:latin typeface="Aptos" panose="020B0004020202020204"/>
                <a:ea typeface="+mn-ea"/>
                <a:cs typeface="+mn-cs"/>
              </a:rPr>
              <a:t>Frame rate varies per video (1–2 FPS for long, higher for short). Keeps token count manageable without missing key moments.</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0" name="Shape 8"/>
          <p:cNvSpPr/>
          <p:nvPr/>
        </p:nvSpPr>
        <p:spPr>
          <a:xfrm>
            <a:off x="487680" y="3060192"/>
            <a:ext cx="5486400" cy="1024128"/>
          </a:xfrm>
          <a:prstGeom prst="rect">
            <a:avLst/>
          </a:prstGeom>
          <a:solidFill>
            <a:srgbClr val="0D1F38"/>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1" name="Shape 9"/>
          <p:cNvSpPr/>
          <p:nvPr/>
        </p:nvSpPr>
        <p:spPr>
          <a:xfrm>
            <a:off x="487680" y="3060192"/>
            <a:ext cx="73152" cy="1024128"/>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2" name="Text 10"/>
          <p:cNvSpPr/>
          <p:nvPr/>
        </p:nvSpPr>
        <p:spPr>
          <a:xfrm>
            <a:off x="682752" y="3084576"/>
            <a:ext cx="5169408"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C4B4"/>
                </a:solidFill>
                <a:effectLst/>
                <a:uLnTx/>
                <a:uFillTx/>
                <a:latin typeface="Aptos" panose="020B0004020202020204"/>
                <a:ea typeface="+mn-ea"/>
                <a:cs typeface="+mn-cs"/>
              </a:rPr>
              <a:t>Absolute Time Encoding</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3" name="Text 11"/>
          <p:cNvSpPr/>
          <p:nvPr/>
        </p:nvSpPr>
        <p:spPr>
          <a:xfrm>
            <a:off x="682752" y="3486912"/>
            <a:ext cx="5169408"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8B8CC"/>
                </a:solidFill>
                <a:effectLst/>
                <a:uLnTx/>
                <a:uFillTx/>
                <a:latin typeface="Aptos" panose="020B0004020202020204"/>
                <a:ea typeface="+mn-ea"/>
                <a:cs typeface="+mn-cs"/>
              </a:rPr>
              <a:t>Each frame's timestamp (in seconds) encoded directly into M-RoPE's temporal axis — not just relative frame index.</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4" name="Shape 12"/>
          <p:cNvSpPr/>
          <p:nvPr/>
        </p:nvSpPr>
        <p:spPr>
          <a:xfrm>
            <a:off x="487680" y="4230624"/>
            <a:ext cx="5486400" cy="1024128"/>
          </a:xfrm>
          <a:prstGeom prst="rect">
            <a:avLst/>
          </a:prstGeom>
          <a:solidFill>
            <a:srgbClr val="0D1F38"/>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5" name="Shape 13"/>
          <p:cNvSpPr/>
          <p:nvPr/>
        </p:nvSpPr>
        <p:spPr>
          <a:xfrm>
            <a:off x="487680" y="4230624"/>
            <a:ext cx="73152" cy="1024128"/>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6" name="Text 14"/>
          <p:cNvSpPr/>
          <p:nvPr/>
        </p:nvSpPr>
        <p:spPr>
          <a:xfrm>
            <a:off x="682752" y="4255008"/>
            <a:ext cx="5169408"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7B5CF0"/>
                </a:solidFill>
                <a:effectLst/>
                <a:uLnTx/>
                <a:uFillTx/>
                <a:latin typeface="Aptos" panose="020B0004020202020204"/>
                <a:ea typeface="+mn-ea"/>
                <a:cs typeface="+mn-cs"/>
              </a:rPr>
              <a:t>Visual Token Injection</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7" name="Text 15"/>
          <p:cNvSpPr/>
          <p:nvPr/>
        </p:nvSpPr>
        <p:spPr>
          <a:xfrm>
            <a:off x="682752" y="4657344"/>
            <a:ext cx="5169408"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8B8CC"/>
                </a:solidFill>
                <a:effectLst/>
                <a:uLnTx/>
                <a:uFillTx/>
                <a:latin typeface="Aptos" panose="020B0004020202020204"/>
                <a:ea typeface="+mn-ea"/>
                <a:cs typeface="+mn-cs"/>
              </a:rPr>
              <a:t>Frame patches merged via VL Merger, then interleaved with text tokens in the LLM's context window.</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8" name="Shape 16"/>
          <p:cNvSpPr/>
          <p:nvPr/>
        </p:nvSpPr>
        <p:spPr>
          <a:xfrm>
            <a:off x="487680" y="5401056"/>
            <a:ext cx="5486400" cy="1024128"/>
          </a:xfrm>
          <a:prstGeom prst="rect">
            <a:avLst/>
          </a:prstGeom>
          <a:solidFill>
            <a:srgbClr val="0D1F38"/>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9" name="Shape 17"/>
          <p:cNvSpPr/>
          <p:nvPr/>
        </p:nvSpPr>
        <p:spPr>
          <a:xfrm>
            <a:off x="487680" y="5401056"/>
            <a:ext cx="73152" cy="1024128"/>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0" name="Text 18"/>
          <p:cNvSpPr/>
          <p:nvPr/>
        </p:nvSpPr>
        <p:spPr>
          <a:xfrm>
            <a:off x="682752" y="5425440"/>
            <a:ext cx="5169408"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8C42"/>
                </a:solidFill>
                <a:effectLst/>
                <a:uLnTx/>
                <a:uFillTx/>
                <a:latin typeface="Aptos" panose="020B0004020202020204"/>
                <a:ea typeface="+mn-ea"/>
                <a:cs typeface="+mn-cs"/>
              </a:rPr>
              <a:t>Second-Level Localization</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1" name="Text 19"/>
          <p:cNvSpPr/>
          <p:nvPr/>
        </p:nvSpPr>
        <p:spPr>
          <a:xfrm>
            <a:off x="682752" y="5827776"/>
            <a:ext cx="5169408"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A8B8CC"/>
                </a:solidFill>
                <a:effectLst/>
                <a:uLnTx/>
                <a:uFillTx/>
                <a:latin typeface="Aptos" panose="020B0004020202020204"/>
                <a:ea typeface="+mn-ea"/>
                <a:cs typeface="+mn-cs"/>
              </a:rPr>
              <a:t>Model can output timestamps ("event starts at 3m 42s") because absolute time is baked into position encoding.</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2" name="Text 20"/>
          <p:cNvSpPr/>
          <p:nvPr/>
        </p:nvSpPr>
        <p:spPr>
          <a:xfrm>
            <a:off x="6461760" y="1280160"/>
            <a:ext cx="524256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Aptos" panose="020B0004020202020204"/>
                <a:ea typeface="+mn-ea"/>
                <a:cs typeface="+mn-cs"/>
              </a:rPr>
              <a:t>Supported Video Tasks</a:t>
            </a:r>
            <a:endParaRPr kumimoji="0" lang="en-US" sz="18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3" name="Shape 21"/>
          <p:cNvSpPr/>
          <p:nvPr/>
        </p:nvSpPr>
        <p:spPr>
          <a:xfrm>
            <a:off x="6461760" y="1889760"/>
            <a:ext cx="5242560" cy="829056"/>
          </a:xfrm>
          <a:prstGeom prst="rect">
            <a:avLst/>
          </a:prstGeom>
          <a:solidFill>
            <a:srgbClr val="0D1F38"/>
          </a:solidFill>
          <a:ln w="6350">
            <a:solidFill>
              <a:srgbClr val="D0DCE8"/>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4" name="Shape 22"/>
          <p:cNvSpPr/>
          <p:nvPr/>
        </p:nvSpPr>
        <p:spPr>
          <a:xfrm>
            <a:off x="6583680" y="1999488"/>
            <a:ext cx="243840" cy="243840"/>
          </a:xfrm>
          <a:prstGeom prst="ellipse">
            <a:avLst/>
          </a:prstGeom>
          <a:solidFill>
            <a:srgbClr val="5BC8FF"/>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5" name="Text 23"/>
          <p:cNvSpPr/>
          <p:nvPr/>
        </p:nvSpPr>
        <p:spPr>
          <a:xfrm>
            <a:off x="6949440" y="1914144"/>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5BC8FF"/>
                </a:solidFill>
                <a:effectLst/>
                <a:uLnTx/>
                <a:uFillTx/>
                <a:latin typeface="Aptos" panose="020B0004020202020204"/>
                <a:ea typeface="+mn-ea"/>
                <a:cs typeface="+mn-cs"/>
              </a:rPr>
              <a:t>Video Q&amp;A</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6" name="Text 24"/>
          <p:cNvSpPr/>
          <p:nvPr/>
        </p:nvSpPr>
        <p:spPr>
          <a:xfrm>
            <a:off x="6949440" y="2279904"/>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1" u="none" strike="noStrike" kern="1200" cap="none" spc="0" normalizeH="0" baseline="0" noProof="0" dirty="0">
                <a:ln>
                  <a:noFill/>
                </a:ln>
                <a:solidFill>
                  <a:srgbClr val="A8B8CC"/>
                </a:solidFill>
                <a:effectLst/>
                <a:uLnTx/>
                <a:uFillTx/>
                <a:latin typeface="Aptos" panose="020B0004020202020204"/>
                <a:ea typeface="+mn-ea"/>
                <a:cs typeface="+mn-cs"/>
              </a:rPr>
              <a:t>"What sport is being played in the first minute?"</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7" name="Shape 25"/>
          <p:cNvSpPr/>
          <p:nvPr/>
        </p:nvSpPr>
        <p:spPr>
          <a:xfrm>
            <a:off x="6461760" y="2840736"/>
            <a:ext cx="5242560" cy="829056"/>
          </a:xfrm>
          <a:prstGeom prst="rect">
            <a:avLst/>
          </a:prstGeom>
          <a:solidFill>
            <a:srgbClr val="0D1F38"/>
          </a:solidFill>
          <a:ln w="6350">
            <a:solidFill>
              <a:srgbClr val="D0DCE8"/>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8" name="Shape 26"/>
          <p:cNvSpPr/>
          <p:nvPr/>
        </p:nvSpPr>
        <p:spPr>
          <a:xfrm>
            <a:off x="6583680" y="2950464"/>
            <a:ext cx="243840" cy="243840"/>
          </a:xfrm>
          <a:prstGeom prst="ellipse">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9" name="Text 27"/>
          <p:cNvSpPr/>
          <p:nvPr/>
        </p:nvSpPr>
        <p:spPr>
          <a:xfrm>
            <a:off x="6949440" y="2865120"/>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C4B4"/>
                </a:solidFill>
                <a:effectLst/>
                <a:uLnTx/>
                <a:uFillTx/>
                <a:latin typeface="Aptos" panose="020B0004020202020204"/>
                <a:ea typeface="+mn-ea"/>
                <a:cs typeface="+mn-cs"/>
              </a:rPr>
              <a:t>Event Localization</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0" name="Text 28"/>
          <p:cNvSpPr/>
          <p:nvPr/>
        </p:nvSpPr>
        <p:spPr>
          <a:xfrm>
            <a:off x="6949440" y="3230880"/>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1" u="none" strike="noStrike" kern="1200" cap="none" spc="0" normalizeH="0" baseline="0" noProof="0" dirty="0">
                <a:ln>
                  <a:noFill/>
                </a:ln>
                <a:solidFill>
                  <a:srgbClr val="A8B8CC"/>
                </a:solidFill>
                <a:effectLst/>
                <a:uLnTx/>
                <a:uFillTx/>
                <a:latin typeface="Aptos" panose="020B0004020202020204"/>
                <a:ea typeface="+mn-ea"/>
                <a:cs typeface="+mn-cs"/>
              </a:rPr>
              <a:t>"At what time does the speaker mention pricing?"</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1" name="Shape 29"/>
          <p:cNvSpPr/>
          <p:nvPr/>
        </p:nvSpPr>
        <p:spPr>
          <a:xfrm>
            <a:off x="6461760" y="3791712"/>
            <a:ext cx="5242560" cy="829056"/>
          </a:xfrm>
          <a:prstGeom prst="rect">
            <a:avLst/>
          </a:prstGeom>
          <a:solidFill>
            <a:srgbClr val="0D1F38"/>
          </a:solidFill>
          <a:ln w="6350">
            <a:solidFill>
              <a:srgbClr val="D0DCE8"/>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2" name="Shape 30"/>
          <p:cNvSpPr/>
          <p:nvPr/>
        </p:nvSpPr>
        <p:spPr>
          <a:xfrm>
            <a:off x="6583680" y="3901440"/>
            <a:ext cx="243840" cy="243840"/>
          </a:xfrm>
          <a:prstGeom prst="ellipse">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3" name="Text 31"/>
          <p:cNvSpPr/>
          <p:nvPr/>
        </p:nvSpPr>
        <p:spPr>
          <a:xfrm>
            <a:off x="6949440" y="3816096"/>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7B5CF0"/>
                </a:solidFill>
                <a:effectLst/>
                <a:uLnTx/>
                <a:uFillTx/>
                <a:latin typeface="Aptos" panose="020B0004020202020204"/>
                <a:ea typeface="+mn-ea"/>
                <a:cs typeface="+mn-cs"/>
              </a:rPr>
              <a:t>Video Captioning</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4" name="Text 32"/>
          <p:cNvSpPr/>
          <p:nvPr/>
        </p:nvSpPr>
        <p:spPr>
          <a:xfrm>
            <a:off x="6949440" y="4181856"/>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1" u="none" strike="noStrike" kern="1200" cap="none" spc="0" normalizeH="0" baseline="0" noProof="0" dirty="0">
                <a:ln>
                  <a:noFill/>
                </a:ln>
                <a:solidFill>
                  <a:srgbClr val="A8B8CC"/>
                </a:solidFill>
                <a:effectLst/>
                <a:uLnTx/>
                <a:uFillTx/>
                <a:latin typeface="Aptos" panose="020B0004020202020204"/>
                <a:ea typeface="+mn-ea"/>
                <a:cs typeface="+mn-cs"/>
              </a:rPr>
              <a:t>Generate detailed description of a 1-hour lecture</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5" name="Shape 33"/>
          <p:cNvSpPr/>
          <p:nvPr/>
        </p:nvSpPr>
        <p:spPr>
          <a:xfrm>
            <a:off x="6461760" y="4742688"/>
            <a:ext cx="5242560" cy="829056"/>
          </a:xfrm>
          <a:prstGeom prst="rect">
            <a:avLst/>
          </a:prstGeom>
          <a:solidFill>
            <a:srgbClr val="0D1F38"/>
          </a:solidFill>
          <a:ln w="6350">
            <a:solidFill>
              <a:srgbClr val="D0DCE8"/>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6" name="Shape 34"/>
          <p:cNvSpPr/>
          <p:nvPr/>
        </p:nvSpPr>
        <p:spPr>
          <a:xfrm>
            <a:off x="6583680" y="4852416"/>
            <a:ext cx="243840" cy="243840"/>
          </a:xfrm>
          <a:prstGeom prst="ellipse">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7" name="Text 35"/>
          <p:cNvSpPr/>
          <p:nvPr/>
        </p:nvSpPr>
        <p:spPr>
          <a:xfrm>
            <a:off x="6949440" y="4767072"/>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FF8C42"/>
                </a:solidFill>
                <a:effectLst/>
                <a:uLnTx/>
                <a:uFillTx/>
                <a:latin typeface="Aptos" panose="020B0004020202020204"/>
                <a:ea typeface="+mn-ea"/>
                <a:cs typeface="+mn-cs"/>
              </a:rPr>
              <a:t>Temporal Grounding</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8" name="Text 36"/>
          <p:cNvSpPr/>
          <p:nvPr/>
        </p:nvSpPr>
        <p:spPr>
          <a:xfrm>
            <a:off x="6949440" y="5132832"/>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1" u="none" strike="noStrike" kern="1200" cap="none" spc="0" normalizeH="0" baseline="0" noProof="0" dirty="0">
                <a:ln>
                  <a:noFill/>
                </a:ln>
                <a:solidFill>
                  <a:srgbClr val="A8B8CC"/>
                </a:solidFill>
                <a:effectLst/>
                <a:uLnTx/>
                <a:uFillTx/>
                <a:latin typeface="Aptos" panose="020B0004020202020204"/>
                <a:ea typeface="+mn-ea"/>
                <a:cs typeface="+mn-cs"/>
              </a:rPr>
              <a:t>"Find all scenes where a red car appears"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9" name="Shape 37"/>
          <p:cNvSpPr/>
          <p:nvPr/>
        </p:nvSpPr>
        <p:spPr>
          <a:xfrm>
            <a:off x="6461760" y="5693664"/>
            <a:ext cx="5242560" cy="829056"/>
          </a:xfrm>
          <a:prstGeom prst="rect">
            <a:avLst/>
          </a:prstGeom>
          <a:solidFill>
            <a:srgbClr val="0D1F38"/>
          </a:solidFill>
          <a:ln w="6350">
            <a:solidFill>
              <a:srgbClr val="D0DCE8"/>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0" name="Shape 38"/>
          <p:cNvSpPr/>
          <p:nvPr/>
        </p:nvSpPr>
        <p:spPr>
          <a:xfrm>
            <a:off x="6583680" y="5803392"/>
            <a:ext cx="243840" cy="243840"/>
          </a:xfrm>
          <a:prstGeom prst="ellipse">
            <a:avLst/>
          </a:prstGeom>
          <a:solidFill>
            <a:srgbClr val="2DD4BF"/>
          </a:solidFill>
          <a:ln w="127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1" name="Text 39"/>
          <p:cNvSpPr/>
          <p:nvPr/>
        </p:nvSpPr>
        <p:spPr>
          <a:xfrm>
            <a:off x="6949440" y="5718048"/>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2DD4BF"/>
                </a:solidFill>
                <a:effectLst/>
                <a:uLnTx/>
                <a:uFillTx/>
                <a:latin typeface="Aptos" panose="020B0004020202020204"/>
                <a:ea typeface="+mn-ea"/>
                <a:cs typeface="+mn-cs"/>
              </a:rPr>
              <a:t>Multi-shot Analysis</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2" name="Text 40"/>
          <p:cNvSpPr/>
          <p:nvPr/>
        </p:nvSpPr>
        <p:spPr>
          <a:xfrm>
            <a:off x="6949440" y="6083808"/>
            <a:ext cx="451104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1" u="none" strike="noStrike" kern="1200" cap="none" spc="0" normalizeH="0" baseline="0" noProof="0" dirty="0">
                <a:ln>
                  <a:noFill/>
                </a:ln>
                <a:solidFill>
                  <a:srgbClr val="A8B8CC"/>
                </a:solidFill>
                <a:effectLst/>
                <a:uLnTx/>
                <a:uFillTx/>
                <a:latin typeface="Aptos" panose="020B0004020202020204"/>
                <a:ea typeface="+mn-ea"/>
                <a:cs typeface="+mn-cs"/>
              </a:rPr>
              <a:t>Summarize 10 short clips as a single narrative</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3" name="Shape 41"/>
          <p:cNvSpPr/>
          <p:nvPr/>
        </p:nvSpPr>
        <p:spPr>
          <a:xfrm>
            <a:off x="0" y="6608064"/>
            <a:ext cx="12192000" cy="249936"/>
          </a:xfrm>
          <a:prstGeom prst="rect">
            <a:avLst/>
          </a:prstGeom>
          <a:solidFill>
            <a:srgbClr val="009E90"/>
          </a:solidFill>
          <a:ln w="12700">
            <a:solidFill>
              <a:srgbClr val="009E9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4" name="Text 42"/>
          <p:cNvSpPr/>
          <p:nvPr/>
        </p:nvSpPr>
        <p:spPr>
          <a:xfrm>
            <a:off x="0" y="6608064"/>
            <a:ext cx="12192000" cy="24993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panose="020B0004020202020204"/>
                <a:ea typeface="+mn-ea"/>
                <a:cs typeface="+mn-cs"/>
              </a:rPr>
              <a:t>Tested on videos up to 1 hour  ·  Video-MME benchmark: 65.1% (7B model)  ·  Supports MP4, AVI, MOV</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46" name="Picture 45" descr="A black and white logo&#10;&#10;AI-generated content may be incorrect.">
            <a:extLst>
              <a:ext uri="{FF2B5EF4-FFF2-40B4-BE49-F238E27FC236}">
                <a16:creationId xmlns:a16="http://schemas.microsoft.com/office/drawing/2014/main" id="{AC0B0BDA-D1F4-3899-D7C1-14A6F594CE7F}"/>
              </a:ext>
            </a:extLst>
          </p:cNvPr>
          <p:cNvPicPr>
            <a:picLocks noChangeAspect="1"/>
          </p:cNvPicPr>
          <p:nvPr/>
        </p:nvPicPr>
        <p:blipFill>
          <a:blip r:embed="rId2"/>
          <a:stretch>
            <a:fillRect/>
          </a:stretch>
        </p:blipFill>
        <p:spPr>
          <a:xfrm>
            <a:off x="9650139" y="-1019"/>
            <a:ext cx="2378131" cy="671888"/>
          </a:xfrm>
          <a:prstGeom prst="rect">
            <a:avLst/>
          </a:prstGeom>
        </p:spPr>
      </p:pic>
    </p:spTree>
    <p:extLst>
      <p:ext uri="{BB962C8B-B14F-4D97-AF65-F5344CB8AC3E}">
        <p14:creationId xmlns:p14="http://schemas.microsoft.com/office/powerpoint/2010/main" val="1791725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036320"/>
          </a:xfrm>
          <a:prstGeom prst="rect">
            <a:avLst/>
          </a:prstGeom>
          <a:solidFill>
            <a:schemeClr val="bg1"/>
          </a:solidFill>
          <a:ln w="12700">
            <a:solidFill>
              <a:srgbClr val="0D213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Shape 1"/>
          <p:cNvSpPr/>
          <p:nvPr/>
        </p:nvSpPr>
        <p:spPr>
          <a:xfrm>
            <a:off x="0" y="1036320"/>
            <a:ext cx="12192000" cy="67056"/>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xt 2"/>
          <p:cNvSpPr/>
          <p:nvPr/>
        </p:nvSpPr>
        <p:spPr>
          <a:xfrm>
            <a:off x="487680" y="0"/>
            <a:ext cx="10363200" cy="10363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Aptos" panose="020B0004020202020204"/>
                <a:ea typeface="+mn-ea"/>
                <a:cs typeface="+mn-cs"/>
              </a:rPr>
              <a:t>Agentic Capabilities — Computer &amp; Phone Use</a:t>
            </a:r>
            <a:endParaRPr kumimoji="0" lang="en-US" sz="3200" b="0" i="0" u="none" strike="noStrike" kern="1200" cap="none" spc="0" normalizeH="0" baseline="0" noProof="0">
              <a:ln>
                <a:noFill/>
              </a:ln>
              <a:solidFill>
                <a:srgbClr val="156082"/>
              </a:solidFill>
              <a:effectLst/>
              <a:uLnTx/>
              <a:uFillTx/>
              <a:latin typeface="Aptos" panose="020B0004020202020204"/>
              <a:ea typeface="+mn-ea"/>
              <a:cs typeface="+mn-cs"/>
            </a:endParaRPr>
          </a:p>
        </p:txBody>
      </p:sp>
      <p:sp>
        <p:nvSpPr>
          <p:cNvPr id="5" name="Text 3"/>
          <p:cNvSpPr/>
          <p:nvPr/>
        </p:nvSpPr>
        <p:spPr>
          <a:xfrm>
            <a:off x="487680" y="1280160"/>
            <a:ext cx="10972800" cy="46329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A1628"/>
                </a:solidFill>
                <a:effectLst/>
                <a:uLnTx/>
                <a:uFillTx/>
                <a:latin typeface="Aptos" panose="020B0004020202020204"/>
                <a:ea typeface="+mn-ea"/>
                <a:cs typeface="+mn-cs"/>
              </a:rPr>
              <a:t>Qwen2.5-VL as an Autonomous Agent</a:t>
            </a:r>
            <a:endParaRPr kumimoji="0" lang="en-US" sz="18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 name="Text 4"/>
          <p:cNvSpPr/>
          <p:nvPr/>
        </p:nvSpPr>
        <p:spPr>
          <a:xfrm>
            <a:off x="487680" y="1804416"/>
            <a:ext cx="11216640" cy="7924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334E68"/>
                </a:solidFill>
                <a:effectLst/>
                <a:uLnTx/>
                <a:uFillTx/>
                <a:latin typeface="Aptos" panose="020B0004020202020204"/>
                <a:ea typeface="+mn-ea"/>
                <a:cs typeface="+mn-cs"/>
              </a:rPr>
              <a:t>Beyond passive Q&amp;A, Qwen2.5-VL is trained specifically for agentic use cases — it can perceive a screen, reason about the state, and output structured action commands (click, type, scroll, swipe) that an automation framework can execute.</a:t>
            </a:r>
            <a:endParaRPr kumimoji="0" lang="en-US" sz="14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7" name="Shape 5"/>
          <p:cNvSpPr/>
          <p:nvPr/>
        </p:nvSpPr>
        <p:spPr>
          <a:xfrm>
            <a:off x="487680" y="2682240"/>
            <a:ext cx="5486400" cy="3657600"/>
          </a:xfrm>
          <a:prstGeom prst="rect">
            <a:avLst/>
          </a:prstGeom>
          <a:solidFill>
            <a:srgbClr val="F0FBF9"/>
          </a:solidFill>
          <a:ln w="25400">
            <a:solidFill>
              <a:srgbClr val="00C4B4"/>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 name="Shape 6"/>
          <p:cNvSpPr/>
          <p:nvPr/>
        </p:nvSpPr>
        <p:spPr>
          <a:xfrm>
            <a:off x="487680" y="2682240"/>
            <a:ext cx="5486400" cy="512064"/>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9" name="Text 7"/>
          <p:cNvSpPr/>
          <p:nvPr/>
        </p:nvSpPr>
        <p:spPr>
          <a:xfrm>
            <a:off x="633984" y="2682240"/>
            <a:ext cx="5193792"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ptos" panose="020B0004020202020204"/>
                <a:ea typeface="+mn-ea"/>
                <a:cs typeface="+mn-cs"/>
              </a:rPr>
              <a:t>🖥  Computer Use</a:t>
            </a:r>
            <a:endParaRPr kumimoji="0" lang="en-US" sz="16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0" name="Shape 8"/>
          <p:cNvSpPr/>
          <p:nvPr/>
        </p:nvSpPr>
        <p:spPr>
          <a:xfrm>
            <a:off x="670560" y="3316224"/>
            <a:ext cx="755904" cy="341376"/>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1" name="Text 9"/>
          <p:cNvSpPr/>
          <p:nvPr/>
        </p:nvSpPr>
        <p:spPr>
          <a:xfrm>
            <a:off x="670560" y="3316224"/>
            <a:ext cx="755904"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panose="020B0004020202020204"/>
                <a:ea typeface="+mn-ea"/>
                <a:cs typeface="+mn-cs"/>
              </a:rPr>
              <a:t>Perceive</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2" name="Text 10"/>
          <p:cNvSpPr/>
          <p:nvPr/>
        </p:nvSpPr>
        <p:spPr>
          <a:xfrm>
            <a:off x="1548384" y="3279648"/>
            <a:ext cx="4303776"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334E68"/>
                </a:solidFill>
                <a:effectLst/>
                <a:uLnTx/>
                <a:uFillTx/>
                <a:latin typeface="Aptos" panose="020B0004020202020204"/>
                <a:ea typeface="+mn-ea"/>
                <a:cs typeface="+mn-cs"/>
              </a:rPr>
              <a:t>Full desktop screenshot as input; bounding boxes for interactive elements</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3" name="Shape 11"/>
          <p:cNvSpPr/>
          <p:nvPr/>
        </p:nvSpPr>
        <p:spPr>
          <a:xfrm>
            <a:off x="670560" y="4047744"/>
            <a:ext cx="755904" cy="341376"/>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4" name="Text 12"/>
          <p:cNvSpPr/>
          <p:nvPr/>
        </p:nvSpPr>
        <p:spPr>
          <a:xfrm>
            <a:off x="670560" y="4047744"/>
            <a:ext cx="755904"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panose="020B0004020202020204"/>
                <a:ea typeface="+mn-ea"/>
                <a:cs typeface="+mn-cs"/>
              </a:rPr>
              <a:t>Reason</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5" name="Text 13"/>
          <p:cNvSpPr/>
          <p:nvPr/>
        </p:nvSpPr>
        <p:spPr>
          <a:xfrm>
            <a:off x="1548384" y="4011168"/>
            <a:ext cx="4303776"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334E68"/>
                </a:solidFill>
                <a:effectLst/>
                <a:uLnTx/>
                <a:uFillTx/>
                <a:latin typeface="Aptos" panose="020B0004020202020204"/>
                <a:ea typeface="+mn-ea"/>
                <a:cs typeface="+mn-cs"/>
              </a:rPr>
              <a:t>Chain-of-thought planning: "I need to open Settings → Network"</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6" name="Shape 14"/>
          <p:cNvSpPr/>
          <p:nvPr/>
        </p:nvSpPr>
        <p:spPr>
          <a:xfrm>
            <a:off x="670560" y="4779264"/>
            <a:ext cx="755904" cy="341376"/>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7" name="Text 15"/>
          <p:cNvSpPr/>
          <p:nvPr/>
        </p:nvSpPr>
        <p:spPr>
          <a:xfrm>
            <a:off x="670560" y="4779264"/>
            <a:ext cx="755904"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panose="020B0004020202020204"/>
                <a:ea typeface="+mn-ea"/>
                <a:cs typeface="+mn-cs"/>
              </a:rPr>
              <a:t>Act</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8" name="Text 16"/>
          <p:cNvSpPr/>
          <p:nvPr/>
        </p:nvSpPr>
        <p:spPr>
          <a:xfrm>
            <a:off x="1548384" y="4742688"/>
            <a:ext cx="4303776"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334E68"/>
                </a:solidFill>
                <a:effectLst/>
                <a:uLnTx/>
                <a:uFillTx/>
                <a:latin typeface="Aptos" panose="020B0004020202020204"/>
                <a:ea typeface="+mn-ea"/>
                <a:cs typeface="+mn-cs"/>
              </a:rPr>
              <a:t>Outputs: click(x,y) · type("text") · scroll(dir) · hotkey(keys)</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9" name="Shape 17"/>
          <p:cNvSpPr/>
          <p:nvPr/>
        </p:nvSpPr>
        <p:spPr>
          <a:xfrm>
            <a:off x="670560" y="5510784"/>
            <a:ext cx="755904" cy="341376"/>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0" name="Text 18"/>
          <p:cNvSpPr/>
          <p:nvPr/>
        </p:nvSpPr>
        <p:spPr>
          <a:xfrm>
            <a:off x="670560" y="5510784"/>
            <a:ext cx="755904"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panose="020B0004020202020204"/>
                <a:ea typeface="+mn-ea"/>
                <a:cs typeface="+mn-cs"/>
              </a:rPr>
              <a:t>Verify</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1" name="Text 19"/>
          <p:cNvSpPr/>
          <p:nvPr/>
        </p:nvSpPr>
        <p:spPr>
          <a:xfrm>
            <a:off x="1548384" y="5474208"/>
            <a:ext cx="4303776"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334E68"/>
                </a:solidFill>
                <a:effectLst/>
                <a:uLnTx/>
                <a:uFillTx/>
                <a:latin typeface="Aptos" panose="020B0004020202020204"/>
                <a:ea typeface="+mn-ea"/>
                <a:cs typeface="+mn-cs"/>
              </a:rPr>
              <a:t>Screenshot after action confirms success or triggers retry</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2" name="Shape 20"/>
          <p:cNvSpPr/>
          <p:nvPr/>
        </p:nvSpPr>
        <p:spPr>
          <a:xfrm>
            <a:off x="6156960" y="2682240"/>
            <a:ext cx="5486400" cy="3657600"/>
          </a:xfrm>
          <a:prstGeom prst="rect">
            <a:avLst/>
          </a:prstGeom>
          <a:solidFill>
            <a:srgbClr val="F5F0FF"/>
          </a:solidFill>
          <a:ln w="25400">
            <a:solidFill>
              <a:srgbClr val="7B5CF0"/>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3" name="Shape 21"/>
          <p:cNvSpPr/>
          <p:nvPr/>
        </p:nvSpPr>
        <p:spPr>
          <a:xfrm>
            <a:off x="6156960" y="2682240"/>
            <a:ext cx="5486400" cy="512064"/>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4" name="Text 22"/>
          <p:cNvSpPr/>
          <p:nvPr/>
        </p:nvSpPr>
        <p:spPr>
          <a:xfrm>
            <a:off x="6303264" y="2682240"/>
            <a:ext cx="5193792"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ptos" panose="020B0004020202020204"/>
                <a:ea typeface="+mn-ea"/>
                <a:cs typeface="+mn-cs"/>
              </a:rPr>
              <a:t>📱  Phone Use</a:t>
            </a:r>
            <a:endParaRPr kumimoji="0" lang="en-US" sz="16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5" name="Shape 23"/>
          <p:cNvSpPr/>
          <p:nvPr/>
        </p:nvSpPr>
        <p:spPr>
          <a:xfrm>
            <a:off x="6339840" y="3316224"/>
            <a:ext cx="755904" cy="341376"/>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6" name="Text 24"/>
          <p:cNvSpPr/>
          <p:nvPr/>
        </p:nvSpPr>
        <p:spPr>
          <a:xfrm>
            <a:off x="6339840" y="3316224"/>
            <a:ext cx="755904"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panose="020B0004020202020204"/>
                <a:ea typeface="+mn-ea"/>
                <a:cs typeface="+mn-cs"/>
              </a:rPr>
              <a:t>Perceive</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7" name="Text 25"/>
          <p:cNvSpPr/>
          <p:nvPr/>
        </p:nvSpPr>
        <p:spPr>
          <a:xfrm>
            <a:off x="7217664" y="3279648"/>
            <a:ext cx="4303776"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334E68"/>
                </a:solidFill>
                <a:effectLst/>
                <a:uLnTx/>
                <a:uFillTx/>
                <a:latin typeface="Aptos" panose="020B0004020202020204"/>
                <a:ea typeface="+mn-ea"/>
                <a:cs typeface="+mn-cs"/>
              </a:rPr>
              <a:t>Mobile UI screenshot; identifies buttons, text fields, navigation</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8" name="Shape 26"/>
          <p:cNvSpPr/>
          <p:nvPr/>
        </p:nvSpPr>
        <p:spPr>
          <a:xfrm>
            <a:off x="6339840" y="4047744"/>
            <a:ext cx="755904" cy="341376"/>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9" name="Text 27"/>
          <p:cNvSpPr/>
          <p:nvPr/>
        </p:nvSpPr>
        <p:spPr>
          <a:xfrm>
            <a:off x="6339840" y="4047744"/>
            <a:ext cx="755904"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panose="020B0004020202020204"/>
                <a:ea typeface="+mn-ea"/>
                <a:cs typeface="+mn-cs"/>
              </a:rPr>
              <a:t>Reason</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0" name="Text 28"/>
          <p:cNvSpPr/>
          <p:nvPr/>
        </p:nvSpPr>
        <p:spPr>
          <a:xfrm>
            <a:off x="7217664" y="4011168"/>
            <a:ext cx="4303776"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334E68"/>
                </a:solidFill>
                <a:effectLst/>
                <a:uLnTx/>
                <a:uFillTx/>
                <a:latin typeface="Aptos" panose="020B0004020202020204"/>
                <a:ea typeface="+mn-ea"/>
                <a:cs typeface="+mn-cs"/>
              </a:rPr>
              <a:t>Understands iOS/Android conventions and app-specific layouts</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1" name="Shape 29"/>
          <p:cNvSpPr/>
          <p:nvPr/>
        </p:nvSpPr>
        <p:spPr>
          <a:xfrm>
            <a:off x="6339840" y="4779264"/>
            <a:ext cx="755904" cy="341376"/>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2" name="Text 30"/>
          <p:cNvSpPr/>
          <p:nvPr/>
        </p:nvSpPr>
        <p:spPr>
          <a:xfrm>
            <a:off x="6339840" y="4779264"/>
            <a:ext cx="755904"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panose="020B0004020202020204"/>
                <a:ea typeface="+mn-ea"/>
                <a:cs typeface="+mn-cs"/>
              </a:rPr>
              <a:t>Act</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3" name="Text 31"/>
          <p:cNvSpPr/>
          <p:nvPr/>
        </p:nvSpPr>
        <p:spPr>
          <a:xfrm>
            <a:off x="7217664" y="4742688"/>
            <a:ext cx="4303776"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334E68"/>
                </a:solidFill>
                <a:effectLst/>
                <a:uLnTx/>
                <a:uFillTx/>
                <a:latin typeface="Aptos" panose="020B0004020202020204"/>
                <a:ea typeface="+mn-ea"/>
                <a:cs typeface="+mn-cs"/>
              </a:rPr>
              <a:t>Outputs: tap(x,y) · swipe(dir) · type("text") · back()</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4" name="Shape 32"/>
          <p:cNvSpPr/>
          <p:nvPr/>
        </p:nvSpPr>
        <p:spPr>
          <a:xfrm>
            <a:off x="6339840" y="5510784"/>
            <a:ext cx="755904" cy="341376"/>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5" name="Text 33"/>
          <p:cNvSpPr/>
          <p:nvPr/>
        </p:nvSpPr>
        <p:spPr>
          <a:xfrm>
            <a:off x="6339840" y="5510784"/>
            <a:ext cx="755904"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panose="020B0004020202020204"/>
                <a:ea typeface="+mn-ea"/>
                <a:cs typeface="+mn-cs"/>
              </a:rPr>
              <a:t>Verify</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6" name="Text 34"/>
          <p:cNvSpPr/>
          <p:nvPr/>
        </p:nvSpPr>
        <p:spPr>
          <a:xfrm>
            <a:off x="7217664" y="5474208"/>
            <a:ext cx="4303776" cy="51206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334E68"/>
                </a:solidFill>
                <a:effectLst/>
                <a:uLnTx/>
                <a:uFillTx/>
                <a:latin typeface="Aptos" panose="020B0004020202020204"/>
                <a:ea typeface="+mn-ea"/>
                <a:cs typeface="+mn-cs"/>
              </a:rPr>
              <a:t>Tracks app state across multi-step tasks (e.g., booking a flight)</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7" name="Shape 35"/>
          <p:cNvSpPr/>
          <p:nvPr/>
        </p:nvSpPr>
        <p:spPr>
          <a:xfrm>
            <a:off x="0" y="6608064"/>
            <a:ext cx="12192000" cy="249936"/>
          </a:xfrm>
          <a:prstGeom prst="rect">
            <a:avLst/>
          </a:prstGeom>
          <a:solidFill>
            <a:srgbClr val="009E90"/>
          </a:solidFill>
          <a:ln w="12700">
            <a:solidFill>
              <a:srgbClr val="009E9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8" name="Text 36"/>
          <p:cNvSpPr/>
          <p:nvPr/>
        </p:nvSpPr>
        <p:spPr>
          <a:xfrm>
            <a:off x="0" y="6608064"/>
            <a:ext cx="12192000" cy="24993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panose="020B0004020202020204"/>
                <a:ea typeface="+mn-ea"/>
                <a:cs typeface="+mn-cs"/>
              </a:rPr>
              <a:t>Evaluated on OSWorld, AndroidWorld benchmarks  ·  Enables no-code automation pipelines  ·  Works with Playwright, ADB, PyAutoGUI</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40" name="Picture 39" descr="A black and white logo&#10;&#10;AI-generated content may be incorrect.">
            <a:extLst>
              <a:ext uri="{FF2B5EF4-FFF2-40B4-BE49-F238E27FC236}">
                <a16:creationId xmlns:a16="http://schemas.microsoft.com/office/drawing/2014/main" id="{9F334CD9-990A-D8F8-70A0-A9F0C81E7CD0}"/>
              </a:ext>
            </a:extLst>
          </p:cNvPr>
          <p:cNvPicPr>
            <a:picLocks noChangeAspect="1"/>
          </p:cNvPicPr>
          <p:nvPr/>
        </p:nvPicPr>
        <p:blipFill>
          <a:blip r:embed="rId2"/>
          <a:stretch>
            <a:fillRect/>
          </a:stretch>
        </p:blipFill>
        <p:spPr>
          <a:xfrm>
            <a:off x="9263618" y="10024"/>
            <a:ext cx="2764652" cy="660845"/>
          </a:xfrm>
          <a:prstGeom prst="rect">
            <a:avLst/>
          </a:prstGeom>
        </p:spPr>
      </p:pic>
    </p:spTree>
    <p:extLst>
      <p:ext uri="{BB962C8B-B14F-4D97-AF65-F5344CB8AC3E}">
        <p14:creationId xmlns:p14="http://schemas.microsoft.com/office/powerpoint/2010/main" val="1439614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036320"/>
          </a:xfrm>
          <a:prstGeom prst="rect">
            <a:avLst/>
          </a:prstGeom>
          <a:solidFill>
            <a:schemeClr val="bg1"/>
          </a:solidFill>
          <a:ln w="12700">
            <a:solidFill>
              <a:srgbClr val="0D213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 name="Shape 1"/>
          <p:cNvSpPr/>
          <p:nvPr/>
        </p:nvSpPr>
        <p:spPr>
          <a:xfrm>
            <a:off x="0" y="1036320"/>
            <a:ext cx="12192000" cy="67056"/>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 name="Text 2"/>
          <p:cNvSpPr/>
          <p:nvPr/>
        </p:nvSpPr>
        <p:spPr>
          <a:xfrm>
            <a:off x="487680" y="0"/>
            <a:ext cx="10363200" cy="10363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Aptos" panose="020B0004020202020204"/>
                <a:ea typeface="+mn-ea"/>
                <a:cs typeface="+mn-cs"/>
              </a:rPr>
              <a:t>Model Family, Deployment &amp; Resources</a:t>
            </a:r>
            <a:endParaRPr kumimoji="0" lang="en-US" sz="3200" b="0" i="0" u="none" strike="noStrike" kern="1200" cap="none" spc="0" normalizeH="0" baseline="0" noProof="0">
              <a:ln>
                <a:noFill/>
              </a:ln>
              <a:solidFill>
                <a:srgbClr val="156082"/>
              </a:solidFill>
              <a:effectLst/>
              <a:uLnTx/>
              <a:uFillTx/>
              <a:latin typeface="Aptos" panose="020B0004020202020204"/>
              <a:ea typeface="+mn-ea"/>
              <a:cs typeface="+mn-cs"/>
            </a:endParaRPr>
          </a:p>
        </p:txBody>
      </p:sp>
      <p:sp>
        <p:nvSpPr>
          <p:cNvPr id="5" name="Text 3"/>
          <p:cNvSpPr/>
          <p:nvPr/>
        </p:nvSpPr>
        <p:spPr>
          <a:xfrm>
            <a:off x="487680" y="1280160"/>
            <a:ext cx="10972800" cy="4267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Aptos" panose="020B0004020202020204"/>
                <a:ea typeface="+mn-ea"/>
                <a:cs typeface="+mn-cs"/>
              </a:rPr>
              <a:t>Qwen2.5-VL Model Family</a:t>
            </a:r>
            <a:endParaRPr kumimoji="0" lang="en-US" sz="18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6" name="Shape 4"/>
          <p:cNvSpPr/>
          <p:nvPr/>
        </p:nvSpPr>
        <p:spPr>
          <a:xfrm>
            <a:off x="426720" y="1828800"/>
            <a:ext cx="3535680" cy="3413760"/>
          </a:xfrm>
          <a:prstGeom prst="rect">
            <a:avLst/>
          </a:prstGeom>
          <a:solidFill>
            <a:srgbClr val="0D1F38"/>
          </a:solidFill>
          <a:ln w="19050">
            <a:solidFill>
              <a:srgbClr val="2DD4BF"/>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Shape 5"/>
          <p:cNvSpPr/>
          <p:nvPr/>
        </p:nvSpPr>
        <p:spPr>
          <a:xfrm>
            <a:off x="426720" y="1828800"/>
            <a:ext cx="3535680" cy="548640"/>
          </a:xfrm>
          <a:prstGeom prst="rect">
            <a:avLst/>
          </a:prstGeom>
          <a:solidFill>
            <a:srgbClr val="2DD4BF"/>
          </a:solidFill>
          <a:ln w="127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8" name="Text 6"/>
          <p:cNvSpPr/>
          <p:nvPr/>
        </p:nvSpPr>
        <p:spPr>
          <a:xfrm>
            <a:off x="548640" y="1828800"/>
            <a:ext cx="329184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533" b="1" i="0" u="none" strike="noStrike" kern="1200" cap="none" spc="0" normalizeH="0" baseline="0" noProof="0" dirty="0">
                <a:ln>
                  <a:noFill/>
                </a:ln>
                <a:solidFill>
                  <a:srgbClr val="FFFFFF"/>
                </a:solidFill>
                <a:effectLst/>
                <a:uLnTx/>
                <a:uFillTx/>
                <a:latin typeface="Aptos" panose="020B0004020202020204"/>
                <a:ea typeface="+mn-ea"/>
                <a:cs typeface="+mn-cs"/>
              </a:rPr>
              <a:t>Qwen2.5-VL-3B</a:t>
            </a:r>
            <a:endParaRPr kumimoji="0" lang="en-US" sz="15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9" name="Text 7"/>
          <p:cNvSpPr/>
          <p:nvPr/>
        </p:nvSpPr>
        <p:spPr>
          <a:xfrm>
            <a:off x="548640" y="2121408"/>
            <a:ext cx="3291840" cy="2438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33" b="0" i="1" u="none" strike="noStrike" kern="1200" cap="none" spc="0" normalizeH="0" baseline="0" noProof="0" dirty="0">
                <a:ln>
                  <a:noFill/>
                </a:ln>
                <a:solidFill>
                  <a:srgbClr val="FFFFFF"/>
                </a:solidFill>
                <a:effectLst/>
                <a:uLnTx/>
                <a:uFillTx/>
                <a:latin typeface="Aptos" panose="020B0004020202020204"/>
                <a:ea typeface="+mn-ea"/>
                <a:cs typeface="+mn-cs"/>
              </a:rPr>
              <a:t>Edge / Mobile</a:t>
            </a:r>
            <a:endParaRPr kumimoji="0" lang="en-US" sz="11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0" name="Text 8"/>
          <p:cNvSpPr/>
          <p:nvPr/>
        </p:nvSpPr>
        <p:spPr>
          <a:xfrm>
            <a:off x="609600" y="2499360"/>
            <a:ext cx="316992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 3B params</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1" name="Text 9"/>
          <p:cNvSpPr/>
          <p:nvPr/>
        </p:nvSpPr>
        <p:spPr>
          <a:xfrm>
            <a:off x="609600" y="2889504"/>
            <a:ext cx="316992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 ViT: 32L / 1280H</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2" name="Text 10"/>
          <p:cNvSpPr/>
          <p:nvPr/>
        </p:nvSpPr>
        <p:spPr>
          <a:xfrm>
            <a:off x="609600" y="3279648"/>
            <a:ext cx="316992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 LLM: 36L / 2048H</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3" name="Text 11"/>
          <p:cNvSpPr/>
          <p:nvPr/>
        </p:nvSpPr>
        <p:spPr>
          <a:xfrm>
            <a:off x="609600" y="3669792"/>
            <a:ext cx="316992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 4K context</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4" name="Shape 12"/>
          <p:cNvSpPr/>
          <p:nvPr/>
        </p:nvSpPr>
        <p:spPr>
          <a:xfrm>
            <a:off x="548640" y="4242816"/>
            <a:ext cx="3291840" cy="792480"/>
          </a:xfrm>
          <a:prstGeom prst="rect">
            <a:avLst/>
          </a:prstGeom>
          <a:solidFill>
            <a:srgbClr val="2DD4BF">
              <a:alpha val="20000"/>
            </a:srgbClr>
          </a:solidFill>
          <a:ln w="635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5" name="Text 13"/>
          <p:cNvSpPr/>
          <p:nvPr/>
        </p:nvSpPr>
        <p:spPr>
          <a:xfrm>
            <a:off x="646176" y="4267200"/>
            <a:ext cx="3096768"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On-device inference, IoT, mobile apps</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6" name="Shape 14"/>
          <p:cNvSpPr/>
          <p:nvPr/>
        </p:nvSpPr>
        <p:spPr>
          <a:xfrm>
            <a:off x="4267200" y="1828800"/>
            <a:ext cx="3535680" cy="3413760"/>
          </a:xfrm>
          <a:prstGeom prst="rect">
            <a:avLst/>
          </a:prstGeom>
          <a:solidFill>
            <a:srgbClr val="0D1F38"/>
          </a:solidFill>
          <a:ln w="31750">
            <a:solidFill>
              <a:srgbClr val="00C4B4"/>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7" name="Shape 15"/>
          <p:cNvSpPr/>
          <p:nvPr/>
        </p:nvSpPr>
        <p:spPr>
          <a:xfrm>
            <a:off x="4267200" y="1828800"/>
            <a:ext cx="3535680" cy="548640"/>
          </a:xfrm>
          <a:prstGeom prst="rect">
            <a:avLst/>
          </a:prstGeom>
          <a:solidFill>
            <a:srgbClr val="00C4B4"/>
          </a:solidFill>
          <a:ln w="1270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8" name="Text 16"/>
          <p:cNvSpPr/>
          <p:nvPr/>
        </p:nvSpPr>
        <p:spPr>
          <a:xfrm>
            <a:off x="4389120" y="1828800"/>
            <a:ext cx="329184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533" b="1" i="0" u="none" strike="noStrike" kern="1200" cap="none" spc="0" normalizeH="0" baseline="0" noProof="0" dirty="0">
                <a:ln>
                  <a:noFill/>
                </a:ln>
                <a:solidFill>
                  <a:srgbClr val="0A1628"/>
                </a:solidFill>
                <a:effectLst/>
                <a:uLnTx/>
                <a:uFillTx/>
                <a:latin typeface="Aptos" panose="020B0004020202020204"/>
                <a:ea typeface="+mn-ea"/>
                <a:cs typeface="+mn-cs"/>
              </a:rPr>
              <a:t>Qwen2.5-VL-7B</a:t>
            </a:r>
            <a:endParaRPr kumimoji="0" lang="en-US" sz="15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19" name="Text 17"/>
          <p:cNvSpPr/>
          <p:nvPr/>
        </p:nvSpPr>
        <p:spPr>
          <a:xfrm>
            <a:off x="4389120" y="2121408"/>
            <a:ext cx="3291840" cy="2438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33" b="0" i="0" u="none" strike="noStrike" kern="1200" cap="none" spc="0" normalizeH="0" baseline="0" noProof="0" dirty="0">
                <a:ln>
                  <a:noFill/>
                </a:ln>
                <a:solidFill>
                  <a:srgbClr val="0A1628"/>
                </a:solidFill>
                <a:effectLst/>
                <a:uLnTx/>
                <a:uFillTx/>
                <a:latin typeface="Aptos" panose="020B0004020202020204"/>
                <a:ea typeface="+mn-ea"/>
                <a:cs typeface="+mn-cs"/>
              </a:rPr>
              <a:t>★ Production Focus</a:t>
            </a:r>
            <a:endParaRPr kumimoji="0" lang="en-US" sz="11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0" name="Text 18"/>
          <p:cNvSpPr/>
          <p:nvPr/>
        </p:nvSpPr>
        <p:spPr>
          <a:xfrm>
            <a:off x="4450080" y="2499360"/>
            <a:ext cx="316992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 7B params</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1" name="Text 19"/>
          <p:cNvSpPr/>
          <p:nvPr/>
        </p:nvSpPr>
        <p:spPr>
          <a:xfrm>
            <a:off x="4450080" y="2889504"/>
            <a:ext cx="316992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 ViT: 32L / 1280H</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2" name="Text 20"/>
          <p:cNvSpPr/>
          <p:nvPr/>
        </p:nvSpPr>
        <p:spPr>
          <a:xfrm>
            <a:off x="4450080" y="3279648"/>
            <a:ext cx="316992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 LLM: 28L / 3584H</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3" name="Text 21"/>
          <p:cNvSpPr/>
          <p:nvPr/>
        </p:nvSpPr>
        <p:spPr>
          <a:xfrm>
            <a:off x="4450080" y="3669792"/>
            <a:ext cx="316992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 32K context</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4" name="Shape 22"/>
          <p:cNvSpPr/>
          <p:nvPr/>
        </p:nvSpPr>
        <p:spPr>
          <a:xfrm>
            <a:off x="4389120" y="4242816"/>
            <a:ext cx="3291840" cy="792480"/>
          </a:xfrm>
          <a:prstGeom prst="rect">
            <a:avLst/>
          </a:prstGeom>
          <a:solidFill>
            <a:srgbClr val="00C4B4">
              <a:alpha val="20000"/>
            </a:srgbClr>
          </a:solidFill>
          <a:ln w="6350">
            <a:solidFill>
              <a:srgbClr val="00C4B4"/>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5" name="Text 23"/>
          <p:cNvSpPr/>
          <p:nvPr/>
        </p:nvSpPr>
        <p:spPr>
          <a:xfrm>
            <a:off x="4486656" y="4267200"/>
            <a:ext cx="3096768"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Server deployment, enterprise APIs, this talk</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6" name="Shape 24"/>
          <p:cNvSpPr/>
          <p:nvPr/>
        </p:nvSpPr>
        <p:spPr>
          <a:xfrm>
            <a:off x="8107680" y="1828800"/>
            <a:ext cx="3535680" cy="3413760"/>
          </a:xfrm>
          <a:prstGeom prst="rect">
            <a:avLst/>
          </a:prstGeom>
          <a:solidFill>
            <a:srgbClr val="0D1F38"/>
          </a:solidFill>
          <a:ln w="19050">
            <a:solidFill>
              <a:srgbClr val="7B5CF0"/>
            </a:solidFill>
            <a:prstDash val="solid"/>
          </a:ln>
          <a:effectLst>
            <a:outerShdw blurRad="101600" dist="25400" dir="8100000" algn="bl" rotWithShape="0">
              <a:srgbClr val="000000">
                <a:alpha val="1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7" name="Shape 25"/>
          <p:cNvSpPr/>
          <p:nvPr/>
        </p:nvSpPr>
        <p:spPr>
          <a:xfrm>
            <a:off x="8107680" y="1828800"/>
            <a:ext cx="3535680" cy="548640"/>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28" name="Text 26"/>
          <p:cNvSpPr/>
          <p:nvPr/>
        </p:nvSpPr>
        <p:spPr>
          <a:xfrm>
            <a:off x="8229600" y="1828800"/>
            <a:ext cx="3291840" cy="34137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533" b="1" i="0" u="none" strike="noStrike" kern="1200" cap="none" spc="0" normalizeH="0" baseline="0" noProof="0" dirty="0">
                <a:ln>
                  <a:noFill/>
                </a:ln>
                <a:solidFill>
                  <a:srgbClr val="FFFFFF"/>
                </a:solidFill>
                <a:effectLst/>
                <a:uLnTx/>
                <a:uFillTx/>
                <a:latin typeface="Aptos" panose="020B0004020202020204"/>
                <a:ea typeface="+mn-ea"/>
                <a:cs typeface="+mn-cs"/>
              </a:rPr>
              <a:t>Qwen2.5-VL-72B</a:t>
            </a:r>
            <a:endParaRPr kumimoji="0" lang="en-US" sz="15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29" name="Text 27"/>
          <p:cNvSpPr/>
          <p:nvPr/>
        </p:nvSpPr>
        <p:spPr>
          <a:xfrm>
            <a:off x="8229600" y="2121408"/>
            <a:ext cx="3291840" cy="24384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33" b="0" i="1" u="none" strike="noStrike" kern="1200" cap="none" spc="0" normalizeH="0" baseline="0" noProof="0" dirty="0">
                <a:ln>
                  <a:noFill/>
                </a:ln>
                <a:solidFill>
                  <a:srgbClr val="FFFFFF"/>
                </a:solidFill>
                <a:effectLst/>
                <a:uLnTx/>
                <a:uFillTx/>
                <a:latin typeface="Aptos" panose="020B0004020202020204"/>
                <a:ea typeface="+mn-ea"/>
                <a:cs typeface="+mn-cs"/>
              </a:rPr>
              <a:t>Flagship</a:t>
            </a:r>
            <a:endParaRPr kumimoji="0" lang="en-US" sz="11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0" name="Text 28"/>
          <p:cNvSpPr/>
          <p:nvPr/>
        </p:nvSpPr>
        <p:spPr>
          <a:xfrm>
            <a:off x="8290560" y="2499360"/>
            <a:ext cx="316992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 72B params</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1" name="Text 29"/>
          <p:cNvSpPr/>
          <p:nvPr/>
        </p:nvSpPr>
        <p:spPr>
          <a:xfrm>
            <a:off x="8290560" y="2889504"/>
            <a:ext cx="316992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 ViT: 32L / 1280H</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2" name="Text 30"/>
          <p:cNvSpPr/>
          <p:nvPr/>
        </p:nvSpPr>
        <p:spPr>
          <a:xfrm>
            <a:off x="8290560" y="3279648"/>
            <a:ext cx="316992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 LLM: 80L / 8192H</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3" name="Text 31"/>
          <p:cNvSpPr/>
          <p:nvPr/>
        </p:nvSpPr>
        <p:spPr>
          <a:xfrm>
            <a:off x="8290560" y="3669792"/>
            <a:ext cx="3169920" cy="36576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ptos" panose="020B0004020202020204"/>
                <a:ea typeface="+mn-ea"/>
                <a:cs typeface="+mn-cs"/>
              </a:rPr>
              <a:t>• 128K context</a:t>
            </a:r>
            <a:endParaRPr kumimoji="0" lang="en-US" sz="13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4" name="Shape 32"/>
          <p:cNvSpPr/>
          <p:nvPr/>
        </p:nvSpPr>
        <p:spPr>
          <a:xfrm>
            <a:off x="8229600" y="4242816"/>
            <a:ext cx="3291840" cy="792480"/>
          </a:xfrm>
          <a:prstGeom prst="rect">
            <a:avLst/>
          </a:prstGeom>
          <a:solidFill>
            <a:srgbClr val="7B5CF0">
              <a:alpha val="20000"/>
            </a:srgbClr>
          </a:solidFill>
          <a:ln w="635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5" name="Text 33"/>
          <p:cNvSpPr/>
          <p:nvPr/>
        </p:nvSpPr>
        <p:spPr>
          <a:xfrm>
            <a:off x="8327136" y="4267200"/>
            <a:ext cx="3096768" cy="7315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FFFFFF"/>
                </a:solidFill>
                <a:effectLst/>
                <a:uLnTx/>
                <a:uFillTx/>
                <a:latin typeface="Aptos" panose="020B0004020202020204"/>
                <a:ea typeface="+mn-ea"/>
                <a:cs typeface="+mn-cs"/>
              </a:rPr>
              <a:t>Research, maximum accuracy, multi-GPU</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6" name="Text 34"/>
          <p:cNvSpPr/>
          <p:nvPr/>
        </p:nvSpPr>
        <p:spPr>
          <a:xfrm>
            <a:off x="487680" y="5425440"/>
            <a:ext cx="10972800" cy="39014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FFFFFF"/>
                </a:solidFill>
                <a:effectLst/>
                <a:uLnTx/>
                <a:uFillTx/>
                <a:latin typeface="Aptos" panose="020B0004020202020204"/>
                <a:ea typeface="+mn-ea"/>
                <a:cs typeface="+mn-cs"/>
              </a:rPr>
              <a:t>Deployment &amp; Access</a:t>
            </a:r>
            <a:endParaRPr kumimoji="0" lang="en-US" sz="1733"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7" name="Shape 35"/>
          <p:cNvSpPr/>
          <p:nvPr/>
        </p:nvSpPr>
        <p:spPr>
          <a:xfrm>
            <a:off x="426720" y="5876544"/>
            <a:ext cx="975360" cy="390144"/>
          </a:xfrm>
          <a:prstGeom prst="rect">
            <a:avLst/>
          </a:prstGeom>
          <a:solidFill>
            <a:srgbClr val="FF8C42"/>
          </a:solidFill>
          <a:ln w="12700">
            <a:solidFill>
              <a:srgbClr val="FF8C42"/>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38" name="Text 36"/>
          <p:cNvSpPr/>
          <p:nvPr/>
        </p:nvSpPr>
        <p:spPr>
          <a:xfrm>
            <a:off x="426720" y="5876544"/>
            <a:ext cx="975360" cy="39014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1628"/>
                </a:solidFill>
                <a:effectLst/>
                <a:uLnTx/>
                <a:uFillTx/>
                <a:latin typeface="Aptos" panose="020B0004020202020204"/>
                <a:ea typeface="+mn-ea"/>
                <a:cs typeface="+mn-cs"/>
              </a:rPr>
              <a:t>HuggingFace</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39" name="Text 37"/>
          <p:cNvSpPr/>
          <p:nvPr/>
        </p:nvSpPr>
        <p:spPr>
          <a:xfrm>
            <a:off x="1487424" y="5876544"/>
            <a:ext cx="1767840" cy="39014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A8B8CC"/>
                </a:solidFill>
                <a:effectLst/>
                <a:uLnTx/>
                <a:uFillTx/>
                <a:latin typeface="Aptos" panose="020B0004020202020204"/>
                <a:ea typeface="+mn-ea"/>
                <a:cs typeface="+mn-cs"/>
              </a:rPr>
              <a:t>Qwen/Qwen2.5-VL-7B-Instruct</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0" name="Shape 38"/>
          <p:cNvSpPr/>
          <p:nvPr/>
        </p:nvSpPr>
        <p:spPr>
          <a:xfrm>
            <a:off x="3328416" y="5876544"/>
            <a:ext cx="975360" cy="390144"/>
          </a:xfrm>
          <a:prstGeom prst="rect">
            <a:avLst/>
          </a:prstGeom>
          <a:solidFill>
            <a:srgbClr val="2DD4BF"/>
          </a:solidFill>
          <a:ln w="12700">
            <a:solidFill>
              <a:srgbClr val="2DD4B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1" name="Text 39"/>
          <p:cNvSpPr/>
          <p:nvPr/>
        </p:nvSpPr>
        <p:spPr>
          <a:xfrm>
            <a:off x="3328416" y="5876544"/>
            <a:ext cx="975360" cy="39014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1628"/>
                </a:solidFill>
                <a:effectLst/>
                <a:uLnTx/>
                <a:uFillTx/>
                <a:latin typeface="Aptos" panose="020B0004020202020204"/>
                <a:ea typeface="+mn-ea"/>
                <a:cs typeface="+mn-cs"/>
              </a:rPr>
              <a:t>License</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2" name="Text 40"/>
          <p:cNvSpPr/>
          <p:nvPr/>
        </p:nvSpPr>
        <p:spPr>
          <a:xfrm>
            <a:off x="4389120" y="5876544"/>
            <a:ext cx="1767840" cy="39014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A8B8CC"/>
                </a:solidFill>
                <a:effectLst/>
                <a:uLnTx/>
                <a:uFillTx/>
                <a:latin typeface="Aptos" panose="020B0004020202020204"/>
                <a:ea typeface="+mn-ea"/>
                <a:cs typeface="+mn-cs"/>
              </a:rPr>
              <a:t>Apache 2.0 (free commercial use)</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3" name="Shape 41"/>
          <p:cNvSpPr/>
          <p:nvPr/>
        </p:nvSpPr>
        <p:spPr>
          <a:xfrm>
            <a:off x="6230112" y="5876544"/>
            <a:ext cx="975360" cy="390144"/>
          </a:xfrm>
          <a:prstGeom prst="rect">
            <a:avLst/>
          </a:prstGeom>
          <a:solidFill>
            <a:srgbClr val="5BC8FF"/>
          </a:solidFill>
          <a:ln w="12700">
            <a:solidFill>
              <a:srgbClr val="5BC8FF"/>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4" name="Text 42"/>
          <p:cNvSpPr/>
          <p:nvPr/>
        </p:nvSpPr>
        <p:spPr>
          <a:xfrm>
            <a:off x="6230112" y="5876544"/>
            <a:ext cx="975360" cy="39014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1628"/>
                </a:solidFill>
                <a:effectLst/>
                <a:uLnTx/>
                <a:uFillTx/>
                <a:latin typeface="Aptos" panose="020B0004020202020204"/>
                <a:ea typeface="+mn-ea"/>
                <a:cs typeface="+mn-cs"/>
              </a:rPr>
              <a:t>Inference</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5" name="Text 43"/>
          <p:cNvSpPr/>
          <p:nvPr/>
        </p:nvSpPr>
        <p:spPr>
          <a:xfrm>
            <a:off x="7290816" y="5876544"/>
            <a:ext cx="1767840" cy="39014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A8B8CC"/>
                </a:solidFill>
                <a:effectLst/>
                <a:uLnTx/>
                <a:uFillTx/>
                <a:latin typeface="Aptos" panose="020B0004020202020204"/>
                <a:ea typeface="+mn-ea"/>
                <a:cs typeface="+mn-cs"/>
              </a:rPr>
              <a:t>vLLM, SGLang, Transformers, llama.cpp (GGUF)</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6" name="Shape 44"/>
          <p:cNvSpPr/>
          <p:nvPr/>
        </p:nvSpPr>
        <p:spPr>
          <a:xfrm>
            <a:off x="9131808" y="5876544"/>
            <a:ext cx="975360" cy="390144"/>
          </a:xfrm>
          <a:prstGeom prst="rect">
            <a:avLst/>
          </a:prstGeom>
          <a:solidFill>
            <a:srgbClr val="7B5CF0"/>
          </a:solidFill>
          <a:ln w="12700">
            <a:solidFill>
              <a:srgbClr val="7B5CF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47" name="Text 45"/>
          <p:cNvSpPr/>
          <p:nvPr/>
        </p:nvSpPr>
        <p:spPr>
          <a:xfrm>
            <a:off x="9131808" y="5876544"/>
            <a:ext cx="975360" cy="39014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A1628"/>
                </a:solidFill>
                <a:effectLst/>
                <a:uLnTx/>
                <a:uFillTx/>
                <a:latin typeface="Aptos" panose="020B0004020202020204"/>
                <a:ea typeface="+mn-ea"/>
                <a:cs typeface="+mn-cs"/>
              </a:rPr>
              <a:t>API</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8" name="Text 46"/>
          <p:cNvSpPr/>
          <p:nvPr/>
        </p:nvSpPr>
        <p:spPr>
          <a:xfrm>
            <a:off x="10192512" y="5876544"/>
            <a:ext cx="1767840" cy="39014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67" b="0" i="0" u="none" strike="noStrike" kern="1200" cap="none" spc="0" normalizeH="0" baseline="0" noProof="0" dirty="0">
                <a:ln>
                  <a:noFill/>
                </a:ln>
                <a:solidFill>
                  <a:srgbClr val="A8B8CC"/>
                </a:solidFill>
                <a:effectLst/>
                <a:uLnTx/>
                <a:uFillTx/>
                <a:latin typeface="Aptos" panose="020B0004020202020204"/>
                <a:ea typeface="+mn-ea"/>
                <a:cs typeface="+mn-cs"/>
              </a:rPr>
              <a:t>Alibaba Cloud DashScope (hosted)</a:t>
            </a:r>
            <a:endParaRPr kumimoji="0" lang="en-US" sz="1267"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49" name="Shape 47"/>
          <p:cNvSpPr/>
          <p:nvPr/>
        </p:nvSpPr>
        <p:spPr>
          <a:xfrm>
            <a:off x="0" y="6608064"/>
            <a:ext cx="12192000" cy="249936"/>
          </a:xfrm>
          <a:prstGeom prst="rect">
            <a:avLst/>
          </a:prstGeom>
          <a:solidFill>
            <a:srgbClr val="009E90"/>
          </a:solidFill>
          <a:ln w="12700">
            <a:solidFill>
              <a:srgbClr val="009E9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0" name="Text 48"/>
          <p:cNvSpPr/>
          <p:nvPr/>
        </p:nvSpPr>
        <p:spPr>
          <a:xfrm>
            <a:off x="0" y="6608064"/>
            <a:ext cx="12192000" cy="24993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ptos" panose="020B0004020202020204"/>
                <a:ea typeface="+mn-ea"/>
                <a:cs typeface="+mn-cs"/>
              </a:rPr>
              <a:t>Qwen2.5-VL Technical Report · Bai et al., Feb 2025 · github.com/QwenLM/Qwen2.5-VL</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pic>
        <p:nvPicPr>
          <p:cNvPr id="52" name="Picture 51" descr="A black and white logo&#10;&#10;AI-generated content may be incorrect.">
            <a:extLst>
              <a:ext uri="{FF2B5EF4-FFF2-40B4-BE49-F238E27FC236}">
                <a16:creationId xmlns:a16="http://schemas.microsoft.com/office/drawing/2014/main" id="{F08D67AB-1F7F-71BE-AB72-C2A5CFF87965}"/>
              </a:ext>
            </a:extLst>
          </p:cNvPr>
          <p:cNvPicPr>
            <a:picLocks noChangeAspect="1"/>
          </p:cNvPicPr>
          <p:nvPr/>
        </p:nvPicPr>
        <p:blipFill>
          <a:blip r:embed="rId2"/>
          <a:stretch>
            <a:fillRect/>
          </a:stretch>
        </p:blipFill>
        <p:spPr>
          <a:xfrm>
            <a:off x="9197357" y="186720"/>
            <a:ext cx="2764652" cy="660845"/>
          </a:xfrm>
          <a:prstGeom prst="rect">
            <a:avLst/>
          </a:prstGeom>
        </p:spPr>
      </p:pic>
    </p:spTree>
    <p:extLst>
      <p:ext uri="{BB962C8B-B14F-4D97-AF65-F5344CB8AC3E}">
        <p14:creationId xmlns:p14="http://schemas.microsoft.com/office/powerpoint/2010/main" val="4041617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38CAE-076A-4C08-ADA7-9DF9E1F47E5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10C0E5C-CE7F-31F7-1FF1-148B42BA4FB1}"/>
              </a:ext>
            </a:extLst>
          </p:cNvPr>
          <p:cNvSpPr txBox="1"/>
          <p:nvPr/>
        </p:nvSpPr>
        <p:spPr>
          <a:xfrm>
            <a:off x="3582651" y="457831"/>
            <a:ext cx="19341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Agenda</a:t>
            </a:r>
            <a:endParaRPr kumimoji="0" lang="en-GR" sz="4000" b="1" i="0" u="sng"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 name="TextBox 1">
            <a:extLst>
              <a:ext uri="{FF2B5EF4-FFF2-40B4-BE49-F238E27FC236}">
                <a16:creationId xmlns:a16="http://schemas.microsoft.com/office/drawing/2014/main" id="{92519AEF-F050-A8FB-950E-DAD886CF538A}"/>
              </a:ext>
            </a:extLst>
          </p:cNvPr>
          <p:cNvSpPr txBox="1"/>
          <p:nvPr/>
        </p:nvSpPr>
        <p:spPr>
          <a:xfrm>
            <a:off x="1232680" y="1223070"/>
            <a:ext cx="8245318" cy="4980722"/>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effectLst/>
                <a:uLnTx/>
                <a:uFillTx/>
                <a:latin typeface="Aptos" panose="020B0004020202020204" pitchFamily="34" charset="0"/>
                <a:ea typeface="+mn-ea"/>
                <a:cs typeface="+mn-cs"/>
              </a:rPr>
              <a:t>Introduction to Vision-Language Models (VLMs)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Core Models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BLIP-2</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InstructBLIP</a:t>
            </a: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LLaVA</a:t>
            </a: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Qwen2.5-VL</a:t>
            </a: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C00000"/>
                </a:solidFill>
                <a:effectLst/>
                <a:uLnTx/>
                <a:uFillTx/>
                <a:latin typeface="Aptos" panose="020B0004020202020204" pitchFamily="34" charset="0"/>
                <a:ea typeface="+mn-ea"/>
                <a:cs typeface="+mn-cs"/>
              </a:rPr>
              <a:t>Cross-Attention vs. Unified Token Space</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Multimodal Reasoning</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Wrap-up</a:t>
            </a:r>
          </a:p>
        </p:txBody>
      </p:sp>
      <p:pic>
        <p:nvPicPr>
          <p:cNvPr id="5" name="Picture 4" descr="A black and white logo&#10;&#10;AI-generated content may be incorrect.">
            <a:extLst>
              <a:ext uri="{FF2B5EF4-FFF2-40B4-BE49-F238E27FC236}">
                <a16:creationId xmlns:a16="http://schemas.microsoft.com/office/drawing/2014/main" id="{DB1BA6C1-A1CE-FCE0-67D6-A9E4761D34EB}"/>
              </a:ext>
            </a:extLst>
          </p:cNvPr>
          <p:cNvPicPr>
            <a:picLocks noChangeAspect="1"/>
          </p:cNvPicPr>
          <p:nvPr/>
        </p:nvPicPr>
        <p:blipFill>
          <a:blip r:embed="rId3"/>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42178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9B418-D8F0-CABB-07DB-A2F4B240D3D9}"/>
              </a:ext>
            </a:extLst>
          </p:cNvPr>
          <p:cNvSpPr>
            <a:spLocks noGrp="1"/>
          </p:cNvSpPr>
          <p:nvPr>
            <p:ph type="title"/>
          </p:nvPr>
        </p:nvSpPr>
        <p:spPr>
          <a:xfrm>
            <a:off x="-2241" y="-4669"/>
            <a:ext cx="7277100" cy="832504"/>
          </a:xfrm>
        </p:spPr>
        <p:txBody>
          <a:bodyPr>
            <a:normAutofit/>
          </a:bodyPr>
          <a:lstStyle/>
          <a:p>
            <a:r>
              <a:rPr lang="en-US" sz="4000">
                <a:latin typeface="Aptos"/>
                <a:ea typeface="+mj-lt"/>
                <a:cs typeface="+mj-lt"/>
              </a:rPr>
              <a:t>Cross-Attention (BLIP-2 style) </a:t>
            </a:r>
            <a:endParaRPr lang="en-US" sz="4000">
              <a:latin typeface="Aptos"/>
            </a:endParaRPr>
          </a:p>
        </p:txBody>
      </p:sp>
      <p:pic>
        <p:nvPicPr>
          <p:cNvPr id="4" name="Content Placeholder 3" descr="A diagram of a diagram&#10;&#10;AI-generated content may be incorrect.">
            <a:extLst>
              <a:ext uri="{FF2B5EF4-FFF2-40B4-BE49-F238E27FC236}">
                <a16:creationId xmlns:a16="http://schemas.microsoft.com/office/drawing/2014/main" id="{F6305C39-41E9-BD45-13AF-4286681A6A0C}"/>
              </a:ext>
            </a:extLst>
          </p:cNvPr>
          <p:cNvPicPr>
            <a:picLocks noGrp="1" noChangeAspect="1"/>
          </p:cNvPicPr>
          <p:nvPr>
            <p:ph idx="1"/>
          </p:nvPr>
        </p:nvPicPr>
        <p:blipFill>
          <a:blip r:embed="rId3"/>
          <a:stretch>
            <a:fillRect/>
          </a:stretch>
        </p:blipFill>
        <p:spPr>
          <a:xfrm>
            <a:off x="838200" y="2236175"/>
            <a:ext cx="10515600" cy="3530237"/>
          </a:xfrm>
          <a:prstGeom prst="rect">
            <a:avLst/>
          </a:prstGeom>
        </p:spPr>
      </p:pic>
      <p:pic>
        <p:nvPicPr>
          <p:cNvPr id="6" name="Picture 5" descr="A black and white logo&#10;&#10;AI-generated content may be incorrect.">
            <a:extLst>
              <a:ext uri="{FF2B5EF4-FFF2-40B4-BE49-F238E27FC236}">
                <a16:creationId xmlns:a16="http://schemas.microsoft.com/office/drawing/2014/main" id="{AC4B88C3-EB8E-AFA9-CA76-C4A01EB7498F}"/>
              </a:ext>
            </a:extLst>
          </p:cNvPr>
          <p:cNvPicPr>
            <a:picLocks noChangeAspect="1"/>
          </p:cNvPicPr>
          <p:nvPr/>
        </p:nvPicPr>
        <p:blipFill>
          <a:blip r:embed="rId4"/>
          <a:stretch>
            <a:fillRect/>
          </a:stretch>
        </p:blipFill>
        <p:spPr>
          <a:xfrm>
            <a:off x="9505522" y="179356"/>
            <a:ext cx="2571129" cy="503608"/>
          </a:xfrm>
          <a:prstGeom prst="rect">
            <a:avLst/>
          </a:prstGeom>
        </p:spPr>
      </p:pic>
    </p:spTree>
    <p:extLst>
      <p:ext uri="{BB962C8B-B14F-4D97-AF65-F5344CB8AC3E}">
        <p14:creationId xmlns:p14="http://schemas.microsoft.com/office/powerpoint/2010/main" val="572353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6AFCC-EFB8-0373-0078-B06BE5F2845B}"/>
              </a:ext>
            </a:extLst>
          </p:cNvPr>
          <p:cNvSpPr>
            <a:spLocks noGrp="1"/>
          </p:cNvSpPr>
          <p:nvPr>
            <p:ph type="title"/>
          </p:nvPr>
        </p:nvSpPr>
        <p:spPr>
          <a:xfrm>
            <a:off x="112486" y="62744"/>
            <a:ext cx="7769981" cy="1337658"/>
          </a:xfrm>
        </p:spPr>
        <p:txBody>
          <a:bodyPr>
            <a:normAutofit/>
          </a:bodyPr>
          <a:lstStyle/>
          <a:p>
            <a:r>
              <a:rPr lang="en-US" sz="4000">
                <a:latin typeface="Aptos"/>
                <a:ea typeface="+mj-lt"/>
                <a:cs typeface="+mj-lt"/>
              </a:rPr>
              <a:t>Separate Representation Spaces</a:t>
            </a:r>
            <a:endParaRPr lang="en-US" sz="4000">
              <a:latin typeface="Aptos"/>
            </a:endParaRPr>
          </a:p>
        </p:txBody>
      </p:sp>
      <p:pic>
        <p:nvPicPr>
          <p:cNvPr id="4" name="Content Placeholder 3" descr="A diagram of a diagram&#10;&#10;AI-generated content may be incorrect.">
            <a:extLst>
              <a:ext uri="{FF2B5EF4-FFF2-40B4-BE49-F238E27FC236}">
                <a16:creationId xmlns:a16="http://schemas.microsoft.com/office/drawing/2014/main" id="{5D464DC7-6C26-29E7-3989-B131BD270A15}"/>
              </a:ext>
            </a:extLst>
          </p:cNvPr>
          <p:cNvPicPr>
            <a:picLocks noGrp="1" noChangeAspect="1"/>
          </p:cNvPicPr>
          <p:nvPr>
            <p:ph idx="1"/>
          </p:nvPr>
        </p:nvPicPr>
        <p:blipFill>
          <a:blip r:embed="rId3"/>
          <a:stretch>
            <a:fillRect/>
          </a:stretch>
        </p:blipFill>
        <p:spPr>
          <a:xfrm>
            <a:off x="4783" y="1130552"/>
            <a:ext cx="12183336" cy="5725786"/>
          </a:xfrm>
          <a:prstGeom prst="rect">
            <a:avLst/>
          </a:prstGeom>
        </p:spPr>
      </p:pic>
      <p:pic>
        <p:nvPicPr>
          <p:cNvPr id="5" name="Picture 4" descr="A black and white logo&#10;&#10;AI-generated content may be incorrect.">
            <a:extLst>
              <a:ext uri="{FF2B5EF4-FFF2-40B4-BE49-F238E27FC236}">
                <a16:creationId xmlns:a16="http://schemas.microsoft.com/office/drawing/2014/main" id="{05AF4E20-DB23-3A3C-311D-9A215DC749C1}"/>
              </a:ext>
            </a:extLst>
          </p:cNvPr>
          <p:cNvPicPr>
            <a:picLocks noChangeAspect="1"/>
          </p:cNvPicPr>
          <p:nvPr/>
        </p:nvPicPr>
        <p:blipFill>
          <a:blip r:embed="rId4"/>
          <a:stretch>
            <a:fillRect/>
          </a:stretch>
        </p:blipFill>
        <p:spPr>
          <a:xfrm>
            <a:off x="9457141" y="58404"/>
            <a:ext cx="2571129" cy="612465"/>
          </a:xfrm>
          <a:prstGeom prst="rect">
            <a:avLst/>
          </a:prstGeom>
        </p:spPr>
      </p:pic>
    </p:spTree>
    <p:extLst>
      <p:ext uri="{BB962C8B-B14F-4D97-AF65-F5344CB8AC3E}">
        <p14:creationId xmlns:p14="http://schemas.microsoft.com/office/powerpoint/2010/main" val="2765981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D3A4-B2D6-BDB2-12A4-9FFBBC6CF3D6}"/>
              </a:ext>
            </a:extLst>
          </p:cNvPr>
          <p:cNvSpPr>
            <a:spLocks noGrp="1"/>
          </p:cNvSpPr>
          <p:nvPr>
            <p:ph type="title"/>
          </p:nvPr>
        </p:nvSpPr>
        <p:spPr>
          <a:xfrm>
            <a:off x="12016" y="67052"/>
            <a:ext cx="9242690" cy="818504"/>
          </a:xfrm>
        </p:spPr>
        <p:txBody>
          <a:bodyPr>
            <a:normAutofit fontScale="90000"/>
          </a:bodyPr>
          <a:lstStyle/>
          <a:p>
            <a:r>
              <a:rPr lang="en-US">
                <a:latin typeface="Aptos"/>
                <a:ea typeface="+mj-lt"/>
                <a:cs typeface="+mj-lt"/>
              </a:rPr>
              <a:t>Interaction via Query-to-Image Attention</a:t>
            </a:r>
            <a:endParaRPr lang="en-US">
              <a:latin typeface="Aptos"/>
            </a:endParaRPr>
          </a:p>
        </p:txBody>
      </p:sp>
      <p:pic>
        <p:nvPicPr>
          <p:cNvPr id="4" name="Content Placeholder 3" descr="A diagram of a diagram&#10;&#10;AI-generated content may be incorrect.">
            <a:extLst>
              <a:ext uri="{FF2B5EF4-FFF2-40B4-BE49-F238E27FC236}">
                <a16:creationId xmlns:a16="http://schemas.microsoft.com/office/drawing/2014/main" id="{14C358E4-A120-9EFC-C402-BCECD422A007}"/>
              </a:ext>
            </a:extLst>
          </p:cNvPr>
          <p:cNvPicPr>
            <a:picLocks noGrp="1" noChangeAspect="1"/>
          </p:cNvPicPr>
          <p:nvPr>
            <p:ph idx="1"/>
          </p:nvPr>
        </p:nvPicPr>
        <p:blipFill>
          <a:blip r:embed="rId3"/>
          <a:stretch>
            <a:fillRect/>
          </a:stretch>
        </p:blipFill>
        <p:spPr>
          <a:xfrm>
            <a:off x="15819" y="882626"/>
            <a:ext cx="12181671" cy="5785221"/>
          </a:xfrm>
          <a:prstGeom prst="rect">
            <a:avLst/>
          </a:prstGeom>
        </p:spPr>
      </p:pic>
      <p:pic>
        <p:nvPicPr>
          <p:cNvPr id="5" name="Picture 4" descr="A black and white logo&#10;&#10;AI-generated content may be incorrect.">
            <a:extLst>
              <a:ext uri="{FF2B5EF4-FFF2-40B4-BE49-F238E27FC236}">
                <a16:creationId xmlns:a16="http://schemas.microsoft.com/office/drawing/2014/main" id="{C3D7D5B7-B81F-A206-1745-8E2F0F07E9A0}"/>
              </a:ext>
            </a:extLst>
          </p:cNvPr>
          <p:cNvPicPr>
            <a:picLocks noChangeAspect="1"/>
          </p:cNvPicPr>
          <p:nvPr/>
        </p:nvPicPr>
        <p:blipFill>
          <a:blip r:embed="rId4"/>
          <a:stretch>
            <a:fillRect/>
          </a:stretch>
        </p:blipFill>
        <p:spPr>
          <a:xfrm>
            <a:off x="9457141" y="58404"/>
            <a:ext cx="2571129" cy="612465"/>
          </a:xfrm>
          <a:prstGeom prst="rect">
            <a:avLst/>
          </a:prstGeom>
        </p:spPr>
      </p:pic>
    </p:spTree>
    <p:extLst>
      <p:ext uri="{BB962C8B-B14F-4D97-AF65-F5344CB8AC3E}">
        <p14:creationId xmlns:p14="http://schemas.microsoft.com/office/powerpoint/2010/main" val="92677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CC9F0-866F-34CE-D566-D53EF07E8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06B68D-4852-970B-FB3C-E7184EA52249}"/>
              </a:ext>
            </a:extLst>
          </p:cNvPr>
          <p:cNvSpPr>
            <a:spLocks noGrp="1"/>
          </p:cNvSpPr>
          <p:nvPr>
            <p:ph type="title"/>
          </p:nvPr>
        </p:nvSpPr>
        <p:spPr>
          <a:xfrm>
            <a:off x="216184" y="572338"/>
            <a:ext cx="10745788" cy="1143292"/>
          </a:xfrm>
        </p:spPr>
        <p:txBody>
          <a:bodyPr/>
          <a:lstStyle/>
          <a:p>
            <a:r>
              <a:rPr lang="en-US" dirty="0"/>
              <a:t>How are VLMs different from traditional language models?</a:t>
            </a:r>
          </a:p>
        </p:txBody>
      </p:sp>
      <p:pic>
        <p:nvPicPr>
          <p:cNvPr id="7" name="Picture 6" descr="A black and white logo&#10;&#10;AI-generated content may be incorrect.">
            <a:extLst>
              <a:ext uri="{FF2B5EF4-FFF2-40B4-BE49-F238E27FC236}">
                <a16:creationId xmlns:a16="http://schemas.microsoft.com/office/drawing/2014/main" id="{7CE6F841-4539-419C-8942-623108019B3C}"/>
              </a:ext>
            </a:extLst>
          </p:cNvPr>
          <p:cNvPicPr>
            <a:picLocks noChangeAspect="1"/>
          </p:cNvPicPr>
          <p:nvPr/>
        </p:nvPicPr>
        <p:blipFill>
          <a:blip r:embed="rId3"/>
          <a:stretch>
            <a:fillRect/>
          </a:stretch>
        </p:blipFill>
        <p:spPr>
          <a:xfrm>
            <a:off x="9732046" y="142650"/>
            <a:ext cx="2310861" cy="519944"/>
          </a:xfrm>
          <a:prstGeom prst="rect">
            <a:avLst/>
          </a:prstGeom>
        </p:spPr>
      </p:pic>
      <p:graphicFrame>
        <p:nvGraphicFramePr>
          <p:cNvPr id="6" name="表格 5">
            <a:extLst>
              <a:ext uri="{FF2B5EF4-FFF2-40B4-BE49-F238E27FC236}">
                <a16:creationId xmlns:a16="http://schemas.microsoft.com/office/drawing/2014/main" id="{EA3778F3-3DD8-46F0-1C03-694894A10FEA}"/>
              </a:ext>
            </a:extLst>
          </p:cNvPr>
          <p:cNvGraphicFramePr>
            <a:graphicFrameLocks noGrp="1"/>
          </p:cNvGraphicFramePr>
          <p:nvPr>
            <p:extLst>
              <p:ext uri="{D42A27DB-BD31-4B8C-83A1-F6EECF244321}">
                <p14:modId xmlns:p14="http://schemas.microsoft.com/office/powerpoint/2010/main" val="456499767"/>
              </p:ext>
            </p:extLst>
          </p:nvPr>
        </p:nvGraphicFramePr>
        <p:xfrm>
          <a:off x="216184" y="1625374"/>
          <a:ext cx="10482297" cy="4166507"/>
        </p:xfrm>
        <a:graphic>
          <a:graphicData uri="http://schemas.openxmlformats.org/drawingml/2006/table">
            <a:tbl>
              <a:tblPr firstRow="1" bandRow="1">
                <a:tableStyleId>{0505E3EF-67EA-436B-97B2-0124C06EBD24}</a:tableStyleId>
              </a:tblPr>
              <a:tblGrid>
                <a:gridCol w="3494099">
                  <a:extLst>
                    <a:ext uri="{9D8B030D-6E8A-4147-A177-3AD203B41FA5}">
                      <a16:colId xmlns:a16="http://schemas.microsoft.com/office/drawing/2014/main" val="3347066603"/>
                    </a:ext>
                  </a:extLst>
                </a:gridCol>
                <a:gridCol w="3494099">
                  <a:extLst>
                    <a:ext uri="{9D8B030D-6E8A-4147-A177-3AD203B41FA5}">
                      <a16:colId xmlns:a16="http://schemas.microsoft.com/office/drawing/2014/main" val="686280859"/>
                    </a:ext>
                  </a:extLst>
                </a:gridCol>
                <a:gridCol w="3494099">
                  <a:extLst>
                    <a:ext uri="{9D8B030D-6E8A-4147-A177-3AD203B41FA5}">
                      <a16:colId xmlns:a16="http://schemas.microsoft.com/office/drawing/2014/main" val="2635171317"/>
                    </a:ext>
                  </a:extLst>
                </a:gridCol>
              </a:tblGrid>
              <a:tr h="508907">
                <a:tc>
                  <a:txBody>
                    <a:bodyPr/>
                    <a:lstStyle/>
                    <a:p>
                      <a:r>
                        <a:rPr lang="en-US" altLang="zh-CN" sz="2400" b="1" i="0" kern="1200" dirty="0">
                          <a:solidFill>
                            <a:schemeClr val="dk1"/>
                          </a:solidFill>
                          <a:effectLst/>
                          <a:latin typeface="Aptos" panose="020B0004020202020204"/>
                          <a:ea typeface="+mn-ea"/>
                          <a:cs typeface="+mn-cs"/>
                        </a:rPr>
                        <a:t>Feature</a:t>
                      </a:r>
                      <a:endParaRPr lang="zh-CN" altLang="en-US" sz="2400" dirty="0">
                        <a:latin typeface="Aptos" panose="020B0004020202020204"/>
                      </a:endParaRPr>
                    </a:p>
                  </a:txBody>
                  <a:tcPr/>
                </a:tc>
                <a:tc>
                  <a:txBody>
                    <a:bodyPr/>
                    <a:lstStyle/>
                    <a:p>
                      <a:r>
                        <a:rPr lang="en-US" altLang="zh-CN" sz="2400" dirty="0">
                          <a:latin typeface="Aptos" panose="020B0004020202020204"/>
                        </a:rPr>
                        <a:t>Normal Large Language Model (LLM)</a:t>
                      </a:r>
                      <a:endParaRPr lang="zh-CN" altLang="en-US" sz="2400" dirty="0">
                        <a:latin typeface="Aptos" panose="020B0004020202020204"/>
                      </a:endParaRPr>
                    </a:p>
                  </a:txBody>
                  <a:tcPr/>
                </a:tc>
                <a:tc>
                  <a:txBody>
                    <a:bodyPr/>
                    <a:lstStyle/>
                    <a:p>
                      <a:r>
                        <a:rPr lang="en-US" altLang="zh-CN" sz="2400" dirty="0">
                          <a:latin typeface="Aptos" panose="020B0004020202020204"/>
                        </a:rPr>
                        <a:t>Vision Language Model (VLM)</a:t>
                      </a:r>
                      <a:endParaRPr lang="zh-CN" altLang="en-US" sz="2400" dirty="0">
                        <a:latin typeface="Aptos" panose="020B0004020202020204"/>
                      </a:endParaRPr>
                    </a:p>
                  </a:txBody>
                  <a:tcPr/>
                </a:tc>
                <a:extLst>
                  <a:ext uri="{0D108BD9-81ED-4DB2-BD59-A6C34878D82A}">
                    <a16:rowId xmlns:a16="http://schemas.microsoft.com/office/drawing/2014/main" val="3113509210"/>
                  </a:ext>
                </a:extLst>
              </a:tr>
              <a:tr h="508907">
                <a:tc>
                  <a:txBody>
                    <a:bodyPr/>
                    <a:lstStyle/>
                    <a:p>
                      <a:r>
                        <a:rPr lang="en-US" altLang="zh-CN" sz="2400" b="1" i="0" kern="1200" dirty="0">
                          <a:solidFill>
                            <a:schemeClr val="dk1"/>
                          </a:solidFill>
                          <a:effectLst/>
                          <a:latin typeface="Aptos" panose="020B0004020202020204"/>
                          <a:ea typeface="+mn-ea"/>
                          <a:cs typeface="+mn-cs"/>
                        </a:rPr>
                        <a:t>Primary Input</a:t>
                      </a:r>
                      <a:endParaRPr lang="zh-CN" altLang="en-US" sz="2400" dirty="0">
                        <a:latin typeface="Aptos" panose="020B0004020202020204"/>
                      </a:endParaRPr>
                    </a:p>
                  </a:txBody>
                  <a:tcPr/>
                </a:tc>
                <a:tc>
                  <a:txBody>
                    <a:bodyPr/>
                    <a:lstStyle/>
                    <a:p>
                      <a:r>
                        <a:rPr lang="en-US" altLang="zh-CN" sz="2400" b="0" i="0" kern="1200" dirty="0">
                          <a:solidFill>
                            <a:schemeClr val="dk1"/>
                          </a:solidFill>
                          <a:effectLst/>
                          <a:latin typeface="Aptos" panose="020B0004020202020204"/>
                          <a:ea typeface="+mn-ea"/>
                          <a:cs typeface="+mn-cs"/>
                        </a:rPr>
                        <a:t>Text only</a:t>
                      </a:r>
                      <a:endParaRPr lang="zh-CN" altLang="en-US" sz="2400" dirty="0">
                        <a:latin typeface="Aptos" panose="020B0004020202020204"/>
                      </a:endParaRPr>
                    </a:p>
                  </a:txBody>
                  <a:tcPr/>
                </a:tc>
                <a:tc>
                  <a:txBody>
                    <a:bodyPr/>
                    <a:lstStyle/>
                    <a:p>
                      <a:r>
                        <a:rPr lang="en-US" altLang="zh-CN" sz="2400" b="0" i="0" kern="1200" dirty="0">
                          <a:solidFill>
                            <a:schemeClr val="dk1"/>
                          </a:solidFill>
                          <a:effectLst/>
                          <a:latin typeface="Aptos" panose="020B0004020202020204"/>
                          <a:ea typeface="+mn-ea"/>
                          <a:cs typeface="+mn-cs"/>
                        </a:rPr>
                        <a:t>Images and Text</a:t>
                      </a:r>
                      <a:endParaRPr lang="zh-CN" altLang="en-US" sz="2400" dirty="0">
                        <a:latin typeface="Aptos" panose="020B0004020202020204"/>
                      </a:endParaRPr>
                    </a:p>
                  </a:txBody>
                  <a:tcPr/>
                </a:tc>
                <a:extLst>
                  <a:ext uri="{0D108BD9-81ED-4DB2-BD59-A6C34878D82A}">
                    <a16:rowId xmlns:a16="http://schemas.microsoft.com/office/drawing/2014/main" val="3853795400"/>
                  </a:ext>
                </a:extLst>
              </a:tr>
              <a:tr h="508907">
                <a:tc>
                  <a:txBody>
                    <a:bodyPr/>
                    <a:lstStyle/>
                    <a:p>
                      <a:r>
                        <a:rPr lang="en-US" altLang="zh-CN" sz="2400" b="1" i="0" kern="1200" dirty="0">
                          <a:solidFill>
                            <a:schemeClr val="dk1"/>
                          </a:solidFill>
                          <a:effectLst/>
                          <a:latin typeface="Aptos" panose="020B0004020202020204"/>
                          <a:ea typeface="+mn-ea"/>
                          <a:cs typeface="+mn-cs"/>
                        </a:rPr>
                        <a:t>Knowledge Base</a:t>
                      </a:r>
                      <a:endParaRPr lang="zh-CN" altLang="en-US" sz="2400" dirty="0">
                        <a:latin typeface="Aptos" panose="020B0004020202020204"/>
                      </a:endParaRPr>
                    </a:p>
                  </a:txBody>
                  <a:tcPr/>
                </a:tc>
                <a:tc>
                  <a:txBody>
                    <a:bodyPr/>
                    <a:lstStyle/>
                    <a:p>
                      <a:r>
                        <a:rPr lang="en-US" altLang="zh-CN" sz="2400" b="0" i="0" kern="1200" dirty="0">
                          <a:solidFill>
                            <a:schemeClr val="dk1"/>
                          </a:solidFill>
                          <a:effectLst/>
                          <a:latin typeface="Aptos" panose="020B0004020202020204"/>
                          <a:ea typeface="+mn-ea"/>
                          <a:cs typeface="+mn-cs"/>
                        </a:rPr>
                        <a:t>Derived from text corpora</a:t>
                      </a:r>
                      <a:endParaRPr lang="zh-CN" altLang="en-US" sz="2400" dirty="0">
                        <a:latin typeface="Aptos" panose="020B0004020202020204"/>
                      </a:endParaRPr>
                    </a:p>
                  </a:txBody>
                  <a:tcPr/>
                </a:tc>
                <a:tc>
                  <a:txBody>
                    <a:bodyPr/>
                    <a:lstStyle/>
                    <a:p>
                      <a:r>
                        <a:rPr lang="en-US" altLang="zh-CN" sz="2400" b="0" i="0" kern="1200" dirty="0">
                          <a:solidFill>
                            <a:schemeClr val="dk1"/>
                          </a:solidFill>
                          <a:effectLst/>
                          <a:latin typeface="Aptos" panose="020B0004020202020204"/>
                          <a:ea typeface="+mn-ea"/>
                          <a:cs typeface="+mn-cs"/>
                        </a:rPr>
                        <a:t>Grounded in both text and visual data</a:t>
                      </a:r>
                      <a:endParaRPr lang="zh-CN" altLang="en-US" sz="2400" dirty="0">
                        <a:latin typeface="Aptos" panose="020B0004020202020204"/>
                      </a:endParaRPr>
                    </a:p>
                  </a:txBody>
                  <a:tcPr/>
                </a:tc>
                <a:extLst>
                  <a:ext uri="{0D108BD9-81ED-4DB2-BD59-A6C34878D82A}">
                    <a16:rowId xmlns:a16="http://schemas.microsoft.com/office/drawing/2014/main" val="1887131895"/>
                  </a:ext>
                </a:extLst>
              </a:tr>
              <a:tr h="508907">
                <a:tc>
                  <a:txBody>
                    <a:bodyPr/>
                    <a:lstStyle/>
                    <a:p>
                      <a:r>
                        <a:rPr lang="en-US" altLang="zh-CN" sz="2400" b="1" i="0" kern="1200" dirty="0">
                          <a:solidFill>
                            <a:schemeClr val="dk1"/>
                          </a:solidFill>
                          <a:effectLst/>
                          <a:latin typeface="Aptos" panose="020B0004020202020204"/>
                          <a:ea typeface="+mn-ea"/>
                          <a:cs typeface="+mn-cs"/>
                        </a:rPr>
                        <a:t>Core Ability</a:t>
                      </a:r>
                      <a:endParaRPr lang="zh-CN" altLang="en-US" sz="2400" dirty="0">
                        <a:latin typeface="Aptos" panose="020B0004020202020204"/>
                      </a:endParaRPr>
                    </a:p>
                  </a:txBody>
                  <a:tcPr/>
                </a:tc>
                <a:tc>
                  <a:txBody>
                    <a:bodyPr/>
                    <a:lstStyle/>
                    <a:p>
                      <a:r>
                        <a:rPr lang="en-US" altLang="zh-CN" sz="2400" b="0" i="0" kern="1200" dirty="0">
                          <a:solidFill>
                            <a:schemeClr val="dk1"/>
                          </a:solidFill>
                          <a:effectLst/>
                          <a:latin typeface="Aptos" panose="020B0004020202020204"/>
                          <a:ea typeface="+mn-ea"/>
                          <a:cs typeface="+mn-cs"/>
                        </a:rPr>
                        <a:t>Text-based reasoning and generation</a:t>
                      </a:r>
                      <a:endParaRPr lang="zh-CN" altLang="en-US" sz="2400" dirty="0">
                        <a:latin typeface="Aptos" panose="020B0004020202020204"/>
                      </a:endParaRPr>
                    </a:p>
                  </a:txBody>
                  <a:tcPr/>
                </a:tc>
                <a:tc>
                  <a:txBody>
                    <a:bodyPr/>
                    <a:lstStyle/>
                    <a:p>
                      <a:r>
                        <a:rPr lang="en-US" altLang="zh-CN" sz="2400" b="0" i="0" kern="1200" dirty="0">
                          <a:solidFill>
                            <a:schemeClr val="dk1"/>
                          </a:solidFill>
                          <a:effectLst/>
                          <a:latin typeface="Aptos" panose="020B0004020202020204"/>
                          <a:ea typeface="+mn-ea"/>
                          <a:cs typeface="+mn-cs"/>
                        </a:rPr>
                        <a:t>Multimodal reasoning across vision and text</a:t>
                      </a:r>
                      <a:endParaRPr lang="zh-CN" altLang="en-US" sz="2400" dirty="0">
                        <a:latin typeface="Aptos" panose="020B0004020202020204"/>
                      </a:endParaRPr>
                    </a:p>
                  </a:txBody>
                  <a:tcPr/>
                </a:tc>
                <a:extLst>
                  <a:ext uri="{0D108BD9-81ED-4DB2-BD59-A6C34878D82A}">
                    <a16:rowId xmlns:a16="http://schemas.microsoft.com/office/drawing/2014/main" val="321954"/>
                  </a:ext>
                </a:extLst>
              </a:tr>
              <a:tr h="508907">
                <a:tc>
                  <a:txBody>
                    <a:bodyPr/>
                    <a:lstStyle/>
                    <a:p>
                      <a:r>
                        <a:rPr lang="en-US" altLang="zh-CN" sz="2400" b="1" i="0" kern="1200" dirty="0">
                          <a:solidFill>
                            <a:schemeClr val="dk1"/>
                          </a:solidFill>
                          <a:effectLst/>
                          <a:latin typeface="Aptos" panose="020B0004020202020204"/>
                          <a:ea typeface="+mn-ea"/>
                          <a:cs typeface="+mn-cs"/>
                        </a:rPr>
                        <a:t>Example Task</a:t>
                      </a:r>
                      <a:endParaRPr lang="zh-CN" altLang="en-US" sz="2400" dirty="0">
                        <a:latin typeface="Aptos" panose="020B0004020202020204"/>
                      </a:endParaRPr>
                    </a:p>
                  </a:txBody>
                  <a:tcPr/>
                </a:tc>
                <a:tc>
                  <a:txBody>
                    <a:bodyPr/>
                    <a:lstStyle/>
                    <a:p>
                      <a:r>
                        <a:rPr lang="en-US" altLang="zh-CN" sz="2400" b="0" i="0" kern="1200" dirty="0">
                          <a:solidFill>
                            <a:schemeClr val="dk1"/>
                          </a:solidFill>
                          <a:effectLst/>
                          <a:latin typeface="Aptos" panose="020B0004020202020204"/>
                          <a:ea typeface="+mn-ea"/>
                          <a:cs typeface="+mn-cs"/>
                        </a:rPr>
                        <a:t>“Write a poem about the ocean.”</a:t>
                      </a:r>
                      <a:endParaRPr lang="zh-CN" altLang="en-US" sz="2400" b="1" dirty="0">
                        <a:latin typeface="Aptos" panose="020B0004020202020204"/>
                      </a:endParaRPr>
                    </a:p>
                  </a:txBody>
                  <a:tcPr/>
                </a:tc>
                <a:tc>
                  <a:txBody>
                    <a:bodyPr/>
                    <a:lstStyle/>
                    <a:p>
                      <a:r>
                        <a:rPr lang="en-US" altLang="zh-CN" sz="2400" b="0" i="0" kern="1200" dirty="0">
                          <a:solidFill>
                            <a:schemeClr val="dk1"/>
                          </a:solidFill>
                          <a:effectLst/>
                          <a:latin typeface="Aptos" panose="020B0004020202020204"/>
                          <a:ea typeface="+mn-ea"/>
                          <a:cs typeface="+mn-cs"/>
                        </a:rPr>
                        <a:t>“Describe what is happening in this picture of a beach.”</a:t>
                      </a:r>
                      <a:endParaRPr lang="zh-CN" altLang="en-US" sz="2400" dirty="0">
                        <a:latin typeface="Aptos" panose="020B0004020202020204"/>
                      </a:endParaRPr>
                    </a:p>
                  </a:txBody>
                  <a:tcPr/>
                </a:tc>
                <a:extLst>
                  <a:ext uri="{0D108BD9-81ED-4DB2-BD59-A6C34878D82A}">
                    <a16:rowId xmlns:a16="http://schemas.microsoft.com/office/drawing/2014/main" val="4198124396"/>
                  </a:ext>
                </a:extLst>
              </a:tr>
            </a:tbl>
          </a:graphicData>
        </a:graphic>
      </p:graphicFrame>
    </p:spTree>
    <p:extLst>
      <p:ext uri="{BB962C8B-B14F-4D97-AF65-F5344CB8AC3E}">
        <p14:creationId xmlns:p14="http://schemas.microsoft.com/office/powerpoint/2010/main" val="24034145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B61-5B4D-C570-7CC6-9C1C0175F820}"/>
              </a:ext>
            </a:extLst>
          </p:cNvPr>
          <p:cNvSpPr>
            <a:spLocks noGrp="1"/>
          </p:cNvSpPr>
          <p:nvPr>
            <p:ph type="title"/>
          </p:nvPr>
        </p:nvSpPr>
        <p:spPr>
          <a:xfrm>
            <a:off x="3629" y="2268"/>
            <a:ext cx="9209315" cy="962706"/>
          </a:xfrm>
        </p:spPr>
        <p:txBody>
          <a:bodyPr>
            <a:normAutofit fontScale="90000"/>
          </a:bodyPr>
          <a:lstStyle/>
          <a:p>
            <a:r>
              <a:rPr lang="en-US">
                <a:latin typeface="Aptos"/>
                <a:ea typeface="+mj-lt"/>
                <a:cs typeface="+mj-lt"/>
              </a:rPr>
              <a:t>Controlled Information Flow through Queries</a:t>
            </a:r>
            <a:endParaRPr lang="en-US">
              <a:latin typeface="Aptos"/>
            </a:endParaRPr>
          </a:p>
        </p:txBody>
      </p:sp>
      <p:pic>
        <p:nvPicPr>
          <p:cNvPr id="4" name="Content Placeholder 3" descr="A diagram of information flow&#10;&#10;AI-generated content may be incorrect.">
            <a:extLst>
              <a:ext uri="{FF2B5EF4-FFF2-40B4-BE49-F238E27FC236}">
                <a16:creationId xmlns:a16="http://schemas.microsoft.com/office/drawing/2014/main" id="{99BDF401-2B43-F0B7-86C9-698523BD607C}"/>
              </a:ext>
            </a:extLst>
          </p:cNvPr>
          <p:cNvPicPr>
            <a:picLocks noGrp="1" noChangeAspect="1"/>
          </p:cNvPicPr>
          <p:nvPr>
            <p:ph idx="1"/>
          </p:nvPr>
        </p:nvPicPr>
        <p:blipFill>
          <a:blip r:embed="rId3"/>
          <a:stretch>
            <a:fillRect/>
          </a:stretch>
        </p:blipFill>
        <p:spPr>
          <a:xfrm>
            <a:off x="9683" y="963531"/>
            <a:ext cx="12183676" cy="5884306"/>
          </a:xfrm>
          <a:prstGeom prst="rect">
            <a:avLst/>
          </a:prstGeom>
        </p:spPr>
      </p:pic>
      <p:pic>
        <p:nvPicPr>
          <p:cNvPr id="5" name="Picture 4" descr="A black and white logo&#10;&#10;AI-generated content may be incorrect.">
            <a:extLst>
              <a:ext uri="{FF2B5EF4-FFF2-40B4-BE49-F238E27FC236}">
                <a16:creationId xmlns:a16="http://schemas.microsoft.com/office/drawing/2014/main" id="{9B237EA6-C5F4-CE79-AC50-F0BB37A4E2CE}"/>
              </a:ext>
            </a:extLst>
          </p:cNvPr>
          <p:cNvPicPr>
            <a:picLocks noChangeAspect="1"/>
          </p:cNvPicPr>
          <p:nvPr/>
        </p:nvPicPr>
        <p:blipFill>
          <a:blip r:embed="rId4"/>
          <a:stretch>
            <a:fillRect/>
          </a:stretch>
        </p:blipFill>
        <p:spPr>
          <a:xfrm>
            <a:off x="9457141" y="58404"/>
            <a:ext cx="2571129" cy="612465"/>
          </a:xfrm>
          <a:prstGeom prst="rect">
            <a:avLst/>
          </a:prstGeom>
        </p:spPr>
      </p:pic>
    </p:spTree>
    <p:extLst>
      <p:ext uri="{BB962C8B-B14F-4D97-AF65-F5344CB8AC3E}">
        <p14:creationId xmlns:p14="http://schemas.microsoft.com/office/powerpoint/2010/main" val="2239938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7A318-48BD-D7C2-5F7F-72E13E9EB708}"/>
              </a:ext>
            </a:extLst>
          </p:cNvPr>
          <p:cNvSpPr>
            <a:spLocks noGrp="1"/>
          </p:cNvSpPr>
          <p:nvPr>
            <p:ph type="title"/>
          </p:nvPr>
        </p:nvSpPr>
        <p:spPr>
          <a:xfrm>
            <a:off x="219974" y="5692"/>
            <a:ext cx="7927676" cy="1843146"/>
          </a:xfrm>
        </p:spPr>
        <p:txBody>
          <a:bodyPr>
            <a:noAutofit/>
          </a:bodyPr>
          <a:lstStyle/>
          <a:p>
            <a:pPr algn="ctr"/>
            <a:r>
              <a:rPr lang="en-US" b="1"/>
              <a:t>Advantages of </a:t>
            </a:r>
            <a:r>
              <a:rPr lang="en-US" sz="4000" b="1"/>
              <a:t>Cross-Attention Architectures</a:t>
            </a:r>
            <a:endParaRPr lang="en-US" sz="4000" err="1"/>
          </a:p>
          <a:p>
            <a:pPr algn="ctr"/>
            <a:endParaRPr lang="en-US"/>
          </a:p>
        </p:txBody>
      </p:sp>
      <p:graphicFrame>
        <p:nvGraphicFramePr>
          <p:cNvPr id="4" name="Content Placeholder 3">
            <a:extLst>
              <a:ext uri="{FF2B5EF4-FFF2-40B4-BE49-F238E27FC236}">
                <a16:creationId xmlns:a16="http://schemas.microsoft.com/office/drawing/2014/main" id="{3F95E985-0679-7CB9-B819-7B785E126CC8}"/>
              </a:ext>
            </a:extLst>
          </p:cNvPr>
          <p:cNvGraphicFramePr>
            <a:graphicFrameLocks noGrp="1"/>
          </p:cNvGraphicFramePr>
          <p:nvPr>
            <p:ph idx="1"/>
          </p:nvPr>
        </p:nvGraphicFramePr>
        <p:xfrm>
          <a:off x="132521" y="1258956"/>
          <a:ext cx="11730699" cy="5472544"/>
        </p:xfrm>
        <a:graphic>
          <a:graphicData uri="http://schemas.openxmlformats.org/drawingml/2006/table">
            <a:tbl>
              <a:tblPr firstRow="1" bandRow="1">
                <a:tableStyleId>{5C22544A-7EE6-4342-B048-85BDC9FD1C3A}</a:tableStyleId>
              </a:tblPr>
              <a:tblGrid>
                <a:gridCol w="3910233">
                  <a:extLst>
                    <a:ext uri="{9D8B030D-6E8A-4147-A177-3AD203B41FA5}">
                      <a16:colId xmlns:a16="http://schemas.microsoft.com/office/drawing/2014/main" val="1779375367"/>
                    </a:ext>
                  </a:extLst>
                </a:gridCol>
                <a:gridCol w="3910233">
                  <a:extLst>
                    <a:ext uri="{9D8B030D-6E8A-4147-A177-3AD203B41FA5}">
                      <a16:colId xmlns:a16="http://schemas.microsoft.com/office/drawing/2014/main" val="306223411"/>
                    </a:ext>
                  </a:extLst>
                </a:gridCol>
                <a:gridCol w="3910233">
                  <a:extLst>
                    <a:ext uri="{9D8B030D-6E8A-4147-A177-3AD203B41FA5}">
                      <a16:colId xmlns:a16="http://schemas.microsoft.com/office/drawing/2014/main" val="632303120"/>
                    </a:ext>
                  </a:extLst>
                </a:gridCol>
              </a:tblGrid>
              <a:tr h="68406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52749289"/>
                  </a:ext>
                </a:extLst>
              </a:tr>
              <a:tr h="68406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20147413"/>
                  </a:ext>
                </a:extLst>
              </a:tr>
              <a:tr h="68406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32590324"/>
                  </a:ext>
                </a:extLst>
              </a:tr>
              <a:tr h="68406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28807000"/>
                  </a:ext>
                </a:extLst>
              </a:tr>
              <a:tr h="68406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0266812"/>
                  </a:ext>
                </a:extLst>
              </a:tr>
              <a:tr h="68406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31782568"/>
                  </a:ext>
                </a:extLst>
              </a:tr>
              <a:tr h="68406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091367711"/>
                  </a:ext>
                </a:extLst>
              </a:tr>
              <a:tr h="68406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28996685"/>
                  </a:ext>
                </a:extLst>
              </a:tr>
            </a:tbl>
          </a:graphicData>
        </a:graphic>
      </p:graphicFrame>
      <p:pic>
        <p:nvPicPr>
          <p:cNvPr id="5" name="Picture 4" descr="A black and white logo&#10;&#10;AI-generated content may be incorrect.">
            <a:extLst>
              <a:ext uri="{FF2B5EF4-FFF2-40B4-BE49-F238E27FC236}">
                <a16:creationId xmlns:a16="http://schemas.microsoft.com/office/drawing/2014/main" id="{6CB28AF3-C0CD-CBF3-3997-F3098623A3CA}"/>
              </a:ext>
            </a:extLst>
          </p:cNvPr>
          <p:cNvPicPr>
            <a:picLocks noChangeAspect="1"/>
          </p:cNvPicPr>
          <p:nvPr/>
        </p:nvPicPr>
        <p:blipFill>
          <a:blip r:embed="rId2"/>
          <a:stretch>
            <a:fillRect/>
          </a:stretch>
        </p:blipFill>
        <p:spPr>
          <a:xfrm>
            <a:off x="9457141" y="58404"/>
            <a:ext cx="2571129" cy="612465"/>
          </a:xfrm>
          <a:prstGeom prst="rect">
            <a:avLst/>
          </a:prstGeom>
        </p:spPr>
      </p:pic>
      <p:graphicFrame>
        <p:nvGraphicFramePr>
          <p:cNvPr id="9" name="Table 8">
            <a:extLst>
              <a:ext uri="{FF2B5EF4-FFF2-40B4-BE49-F238E27FC236}">
                <a16:creationId xmlns:a16="http://schemas.microsoft.com/office/drawing/2014/main" id="{96D8425E-8039-2AA7-1A94-06766FC9D4E2}"/>
              </a:ext>
            </a:extLst>
          </p:cNvPr>
          <p:cNvGraphicFramePr>
            <a:graphicFrameLocks noGrp="1"/>
          </p:cNvGraphicFramePr>
          <p:nvPr/>
        </p:nvGraphicFramePr>
        <p:xfrm>
          <a:off x="220869" y="1523999"/>
          <a:ext cx="11736351" cy="5178462"/>
        </p:xfrm>
        <a:graphic>
          <a:graphicData uri="http://schemas.openxmlformats.org/drawingml/2006/table">
            <a:tbl>
              <a:tblPr bandRow="1">
                <a:tableStyleId>{5C22544A-7EE6-4342-B048-85BDC9FD1C3A}</a:tableStyleId>
              </a:tblPr>
              <a:tblGrid>
                <a:gridCol w="3912117">
                  <a:extLst>
                    <a:ext uri="{9D8B030D-6E8A-4147-A177-3AD203B41FA5}">
                      <a16:colId xmlns:a16="http://schemas.microsoft.com/office/drawing/2014/main" val="837714051"/>
                    </a:ext>
                  </a:extLst>
                </a:gridCol>
                <a:gridCol w="3912117">
                  <a:extLst>
                    <a:ext uri="{9D8B030D-6E8A-4147-A177-3AD203B41FA5}">
                      <a16:colId xmlns:a16="http://schemas.microsoft.com/office/drawing/2014/main" val="2746940268"/>
                    </a:ext>
                  </a:extLst>
                </a:gridCol>
                <a:gridCol w="3912117">
                  <a:extLst>
                    <a:ext uri="{9D8B030D-6E8A-4147-A177-3AD203B41FA5}">
                      <a16:colId xmlns:a16="http://schemas.microsoft.com/office/drawing/2014/main" val="4084878618"/>
                    </a:ext>
                  </a:extLst>
                </a:gridCol>
              </a:tblGrid>
              <a:tr h="363222">
                <a:tc>
                  <a:txBody>
                    <a:bodyPr/>
                    <a:lstStyle/>
                    <a:p>
                      <a:pPr>
                        <a:buNone/>
                      </a:pPr>
                      <a:r>
                        <a:rPr lang="en-US" b="1"/>
                        <a:t>Advantage</a:t>
                      </a:r>
                      <a:endParaRPr lang="en-US"/>
                    </a:p>
                  </a:txBody>
                  <a:tcPr anchor="ctr">
                    <a:lnL>
                      <a:noFill/>
                    </a:lnL>
                    <a:lnR>
                      <a:noFill/>
                    </a:lnR>
                    <a:lnT>
                      <a:noFill/>
                    </a:lnT>
                    <a:lnB>
                      <a:noFill/>
                    </a:lnB>
                    <a:noFill/>
                  </a:tcPr>
                </a:tc>
                <a:tc>
                  <a:txBody>
                    <a:bodyPr/>
                    <a:lstStyle/>
                    <a:p>
                      <a:pPr>
                        <a:buNone/>
                      </a:pPr>
                      <a:r>
                        <a:rPr lang="en-US" b="1"/>
                        <a:t>Description / Benefit</a:t>
                      </a:r>
                      <a:endParaRPr lang="en-US"/>
                    </a:p>
                  </a:txBody>
                  <a:tcPr anchor="ctr">
                    <a:lnL>
                      <a:noFill/>
                    </a:lnL>
                    <a:lnR>
                      <a:noFill/>
                    </a:lnR>
                    <a:lnT>
                      <a:noFill/>
                    </a:lnT>
                    <a:lnB>
                      <a:noFill/>
                    </a:lnB>
                    <a:noFill/>
                  </a:tcPr>
                </a:tc>
                <a:tc>
                  <a:txBody>
                    <a:bodyPr/>
                    <a:lstStyle/>
                    <a:p>
                      <a:pPr>
                        <a:buNone/>
                      </a:pPr>
                      <a:r>
                        <a:rPr lang="en-US" b="1"/>
                        <a:t>Example / Intuition</a:t>
                      </a:r>
                      <a:endParaRPr lang="en-US"/>
                    </a:p>
                  </a:txBody>
                  <a:tcPr anchor="ctr">
                    <a:lnL>
                      <a:noFill/>
                    </a:lnL>
                    <a:lnR>
                      <a:noFill/>
                    </a:lnR>
                    <a:lnT>
                      <a:noFill/>
                    </a:lnT>
                    <a:lnB>
                      <a:noFill/>
                    </a:lnB>
                    <a:noFill/>
                  </a:tcPr>
                </a:tc>
                <a:extLst>
                  <a:ext uri="{0D108BD9-81ED-4DB2-BD59-A6C34878D82A}">
                    <a16:rowId xmlns:a16="http://schemas.microsoft.com/office/drawing/2014/main" val="1605290887"/>
                  </a:ext>
                </a:extLst>
              </a:tr>
              <a:tr h="648612">
                <a:tc>
                  <a:txBody>
                    <a:bodyPr/>
                    <a:lstStyle/>
                    <a:p>
                      <a:pPr>
                        <a:buNone/>
                      </a:pPr>
                      <a:r>
                        <a:rPr lang="en-US" b="1"/>
                        <a:t>Modular Design</a:t>
                      </a:r>
                      <a:endParaRPr lang="en-US"/>
                    </a:p>
                  </a:txBody>
                  <a:tcPr anchor="ctr">
                    <a:lnL>
                      <a:noFill/>
                    </a:lnL>
                    <a:lnR>
                      <a:noFill/>
                    </a:lnR>
                    <a:lnT>
                      <a:noFill/>
                    </a:lnT>
                    <a:lnB>
                      <a:noFill/>
                    </a:lnB>
                    <a:noFill/>
                  </a:tcPr>
                </a:tc>
                <a:tc>
                  <a:txBody>
                    <a:bodyPr/>
                    <a:lstStyle/>
                    <a:p>
                      <a:pPr>
                        <a:buNone/>
                      </a:pPr>
                      <a:r>
                        <a:rPr lang="en-US"/>
                        <a:t>Vision encoder and language model are independent modules</a:t>
                      </a:r>
                    </a:p>
                  </a:txBody>
                  <a:tcPr anchor="ctr">
                    <a:lnL>
                      <a:noFill/>
                    </a:lnL>
                    <a:lnR>
                      <a:noFill/>
                    </a:lnR>
                    <a:lnT>
                      <a:noFill/>
                    </a:lnT>
                    <a:lnB>
                      <a:noFill/>
                    </a:lnB>
                    <a:noFill/>
                  </a:tcPr>
                </a:tc>
                <a:tc>
                  <a:txBody>
                    <a:bodyPr/>
                    <a:lstStyle/>
                    <a:p>
                      <a:pPr>
                        <a:buNone/>
                      </a:pPr>
                      <a:r>
                        <a:rPr lang="en-US"/>
                        <a:t>Swap or upgrade vision model without retraining the language model</a:t>
                      </a:r>
                    </a:p>
                  </a:txBody>
                  <a:tcPr anchor="ctr">
                    <a:lnL>
                      <a:noFill/>
                    </a:lnL>
                    <a:lnR>
                      <a:noFill/>
                    </a:lnR>
                    <a:lnT>
                      <a:noFill/>
                    </a:lnT>
                    <a:lnB>
                      <a:noFill/>
                    </a:lnB>
                    <a:noFill/>
                  </a:tcPr>
                </a:tc>
                <a:extLst>
                  <a:ext uri="{0D108BD9-81ED-4DB2-BD59-A6C34878D82A}">
                    <a16:rowId xmlns:a16="http://schemas.microsoft.com/office/drawing/2014/main" val="4272630222"/>
                  </a:ext>
                </a:extLst>
              </a:tr>
              <a:tr h="648612">
                <a:tc>
                  <a:txBody>
                    <a:bodyPr/>
                    <a:lstStyle/>
                    <a:p>
                      <a:pPr>
                        <a:buNone/>
                      </a:pPr>
                      <a:r>
                        <a:rPr lang="en-US" b="1"/>
                        <a:t>Plug-and-Play Flexibility</a:t>
                      </a:r>
                      <a:endParaRPr lang="en-US"/>
                    </a:p>
                  </a:txBody>
                  <a:tcPr anchor="ctr">
                    <a:lnL>
                      <a:noFill/>
                    </a:lnL>
                    <a:lnR>
                      <a:noFill/>
                    </a:lnR>
                    <a:lnT>
                      <a:noFill/>
                    </a:lnT>
                    <a:lnB>
                      <a:noFill/>
                    </a:lnB>
                    <a:noFill/>
                  </a:tcPr>
                </a:tc>
                <a:tc>
                  <a:txBody>
                    <a:bodyPr/>
                    <a:lstStyle/>
                    <a:p>
                      <a:pPr>
                        <a:buNone/>
                      </a:pPr>
                      <a:r>
                        <a:rPr lang="en-US"/>
                        <a:t>Can use “off-the-shelf” pretrained models</a:t>
                      </a:r>
                    </a:p>
                  </a:txBody>
                  <a:tcPr anchor="ctr">
                    <a:lnL>
                      <a:noFill/>
                    </a:lnL>
                    <a:lnR>
                      <a:noFill/>
                    </a:lnR>
                    <a:lnT>
                      <a:noFill/>
                    </a:lnT>
                    <a:lnB>
                      <a:noFill/>
                    </a:lnB>
                    <a:noFill/>
                  </a:tcPr>
                </a:tc>
                <a:tc>
                  <a:txBody>
                    <a:bodyPr/>
                    <a:lstStyle/>
                    <a:p>
                      <a:pPr>
                        <a:buNone/>
                      </a:pPr>
                      <a:r>
                        <a:rPr lang="en-US"/>
                        <a:t>Integrate existing vision or LLM components easily</a:t>
                      </a:r>
                    </a:p>
                  </a:txBody>
                  <a:tcPr anchor="ctr">
                    <a:lnL>
                      <a:noFill/>
                    </a:lnL>
                    <a:lnR>
                      <a:noFill/>
                    </a:lnR>
                    <a:lnT>
                      <a:noFill/>
                    </a:lnT>
                    <a:lnB>
                      <a:noFill/>
                    </a:lnB>
                    <a:noFill/>
                  </a:tcPr>
                </a:tc>
                <a:extLst>
                  <a:ext uri="{0D108BD9-81ED-4DB2-BD59-A6C34878D82A}">
                    <a16:rowId xmlns:a16="http://schemas.microsoft.com/office/drawing/2014/main" val="350872737"/>
                  </a:ext>
                </a:extLst>
              </a:tr>
              <a:tr h="648612">
                <a:tc>
                  <a:txBody>
                    <a:bodyPr/>
                    <a:lstStyle/>
                    <a:p>
                      <a:pPr>
                        <a:buNone/>
                      </a:pPr>
                      <a:r>
                        <a:rPr lang="en-US" b="1"/>
                        <a:t>Independent Scaling</a:t>
                      </a:r>
                      <a:endParaRPr lang="en-US"/>
                    </a:p>
                  </a:txBody>
                  <a:tcPr anchor="ctr">
                    <a:lnL>
                      <a:noFill/>
                    </a:lnL>
                    <a:lnR>
                      <a:noFill/>
                    </a:lnR>
                    <a:lnT>
                      <a:noFill/>
                    </a:lnT>
                    <a:lnB>
                      <a:noFill/>
                    </a:lnB>
                    <a:noFill/>
                  </a:tcPr>
                </a:tc>
                <a:tc>
                  <a:txBody>
                    <a:bodyPr/>
                    <a:lstStyle/>
                    <a:p>
                      <a:pPr>
                        <a:buNone/>
                      </a:pPr>
                      <a:r>
                        <a:rPr lang="en-US"/>
                        <a:t>Upgrade vision (“eyes”) or language (“brain”) separately</a:t>
                      </a:r>
                    </a:p>
                  </a:txBody>
                  <a:tcPr anchor="ctr">
                    <a:lnL>
                      <a:noFill/>
                    </a:lnL>
                    <a:lnR>
                      <a:noFill/>
                    </a:lnR>
                    <a:lnT>
                      <a:noFill/>
                    </a:lnT>
                    <a:lnB>
                      <a:noFill/>
                    </a:lnB>
                    <a:noFill/>
                  </a:tcPr>
                </a:tc>
                <a:tc>
                  <a:txBody>
                    <a:bodyPr/>
                    <a:lstStyle/>
                    <a:p>
                      <a:pPr>
                        <a:buNone/>
                      </a:pPr>
                      <a:r>
                        <a:rPr lang="en-US"/>
                        <a:t>Use higher-resolution vision encoders while keeping LLM unchanged</a:t>
                      </a:r>
                    </a:p>
                  </a:txBody>
                  <a:tcPr anchor="ctr">
                    <a:lnL>
                      <a:noFill/>
                    </a:lnL>
                    <a:lnR>
                      <a:noFill/>
                    </a:lnR>
                    <a:lnT>
                      <a:noFill/>
                    </a:lnT>
                    <a:lnB>
                      <a:noFill/>
                    </a:lnB>
                    <a:noFill/>
                  </a:tcPr>
                </a:tc>
                <a:extLst>
                  <a:ext uri="{0D108BD9-81ED-4DB2-BD59-A6C34878D82A}">
                    <a16:rowId xmlns:a16="http://schemas.microsoft.com/office/drawing/2014/main" val="2341237703"/>
                  </a:ext>
                </a:extLst>
              </a:tr>
              <a:tr h="921030">
                <a:tc>
                  <a:txBody>
                    <a:bodyPr/>
                    <a:lstStyle/>
                    <a:p>
                      <a:pPr>
                        <a:buNone/>
                      </a:pPr>
                      <a:r>
                        <a:rPr lang="en-US" b="1"/>
                        <a:t>Efficient Training</a:t>
                      </a:r>
                      <a:endParaRPr lang="en-US"/>
                    </a:p>
                  </a:txBody>
                  <a:tcPr anchor="ctr">
                    <a:lnL>
                      <a:noFill/>
                    </a:lnL>
                    <a:lnR>
                      <a:noFill/>
                    </a:lnR>
                    <a:lnT>
                      <a:noFill/>
                    </a:lnT>
                    <a:lnB>
                      <a:noFill/>
                    </a:lnB>
                    <a:noFill/>
                  </a:tcPr>
                </a:tc>
                <a:tc>
                  <a:txBody>
                    <a:bodyPr/>
                    <a:lstStyle/>
                    <a:p>
                      <a:pPr>
                        <a:buNone/>
                      </a:pPr>
                      <a:r>
                        <a:rPr lang="en-US"/>
                        <a:t>Only cross-attention module needs training; large backbones remain frozen</a:t>
                      </a:r>
                    </a:p>
                  </a:txBody>
                  <a:tcPr anchor="ctr">
                    <a:lnL>
                      <a:noFill/>
                    </a:lnL>
                    <a:lnR>
                      <a:noFill/>
                    </a:lnR>
                    <a:lnT>
                      <a:noFill/>
                    </a:lnT>
                    <a:lnB>
                      <a:noFill/>
                    </a:lnB>
                    <a:noFill/>
                  </a:tcPr>
                </a:tc>
                <a:tc>
                  <a:txBody>
                    <a:bodyPr/>
                    <a:lstStyle/>
                    <a:p>
                      <a:pPr>
                        <a:buNone/>
                      </a:pPr>
                      <a:r>
                        <a:rPr lang="en-US"/>
                        <a:t>Reduces computational cost and memory requirements</a:t>
                      </a:r>
                    </a:p>
                  </a:txBody>
                  <a:tcPr anchor="ctr">
                    <a:lnL>
                      <a:noFill/>
                    </a:lnL>
                    <a:lnR>
                      <a:noFill/>
                    </a:lnR>
                    <a:lnT>
                      <a:noFill/>
                    </a:lnT>
                    <a:lnB>
                      <a:noFill/>
                    </a:lnB>
                    <a:noFill/>
                  </a:tcPr>
                </a:tc>
                <a:extLst>
                  <a:ext uri="{0D108BD9-81ED-4DB2-BD59-A6C34878D82A}">
                    <a16:rowId xmlns:a16="http://schemas.microsoft.com/office/drawing/2014/main" val="1748983395"/>
                  </a:ext>
                </a:extLst>
              </a:tr>
              <a:tr h="648612">
                <a:tc>
                  <a:txBody>
                    <a:bodyPr/>
                    <a:lstStyle/>
                    <a:p>
                      <a:pPr>
                        <a:buNone/>
                      </a:pPr>
                      <a:r>
                        <a:rPr lang="en-US" b="1"/>
                        <a:t>Token Compression</a:t>
                      </a:r>
                      <a:endParaRPr lang="en-US"/>
                    </a:p>
                  </a:txBody>
                  <a:tcPr anchor="ctr">
                    <a:lnL>
                      <a:noFill/>
                    </a:lnL>
                    <a:lnR>
                      <a:noFill/>
                    </a:lnR>
                    <a:lnT>
                      <a:noFill/>
                    </a:lnT>
                    <a:lnB>
                      <a:noFill/>
                    </a:lnB>
                    <a:noFill/>
                  </a:tcPr>
                </a:tc>
                <a:tc>
                  <a:txBody>
                    <a:bodyPr/>
                    <a:lstStyle/>
                    <a:p>
                      <a:pPr>
                        <a:buNone/>
                      </a:pPr>
                      <a:r>
                        <a:rPr lang="en-US"/>
                        <a:t>Reduces thousands of image tokens to small summary tokens (32–64)</a:t>
                      </a:r>
                    </a:p>
                  </a:txBody>
                  <a:tcPr anchor="ctr">
                    <a:lnL>
                      <a:noFill/>
                    </a:lnL>
                    <a:lnR>
                      <a:noFill/>
                    </a:lnR>
                    <a:lnT>
                      <a:noFill/>
                    </a:lnT>
                    <a:lnB>
                      <a:noFill/>
                    </a:lnB>
                    <a:noFill/>
                  </a:tcPr>
                </a:tc>
                <a:tc>
                  <a:txBody>
                    <a:bodyPr/>
                    <a:lstStyle/>
                    <a:p>
                      <a:pPr>
                        <a:buNone/>
                      </a:pPr>
                      <a:r>
                        <a:rPr lang="en-US"/>
                        <a:t>Lowers VRAM usage and speeds up inference</a:t>
                      </a:r>
                    </a:p>
                  </a:txBody>
                  <a:tcPr anchor="ctr">
                    <a:lnL>
                      <a:noFill/>
                    </a:lnL>
                    <a:lnR>
                      <a:noFill/>
                    </a:lnR>
                    <a:lnT>
                      <a:noFill/>
                    </a:lnT>
                    <a:lnB>
                      <a:noFill/>
                    </a:lnB>
                    <a:noFill/>
                  </a:tcPr>
                </a:tc>
                <a:extLst>
                  <a:ext uri="{0D108BD9-81ED-4DB2-BD59-A6C34878D82A}">
                    <a16:rowId xmlns:a16="http://schemas.microsoft.com/office/drawing/2014/main" val="2073075570"/>
                  </a:ext>
                </a:extLst>
              </a:tr>
              <a:tr h="648612">
                <a:tc>
                  <a:txBody>
                    <a:bodyPr/>
                    <a:lstStyle/>
                    <a:p>
                      <a:pPr>
                        <a:buNone/>
                      </a:pPr>
                      <a:r>
                        <a:rPr lang="en-US" b="1"/>
                        <a:t>Lower VRAM Usage</a:t>
                      </a:r>
                      <a:endParaRPr lang="en-US"/>
                    </a:p>
                  </a:txBody>
                  <a:tcPr anchor="ctr">
                    <a:lnL>
                      <a:noFill/>
                    </a:lnL>
                    <a:lnR>
                      <a:noFill/>
                    </a:lnR>
                    <a:lnT>
                      <a:noFill/>
                    </a:lnT>
                    <a:lnB>
                      <a:noFill/>
                    </a:lnB>
                    <a:noFill/>
                  </a:tcPr>
                </a:tc>
                <a:tc>
                  <a:txBody>
                    <a:bodyPr/>
                    <a:lstStyle/>
                    <a:p>
                      <a:pPr>
                        <a:buNone/>
                      </a:pPr>
                      <a:r>
                        <a:rPr lang="en-US"/>
                        <a:t>LLM processes only summary tokens</a:t>
                      </a:r>
                    </a:p>
                  </a:txBody>
                  <a:tcPr anchor="ctr">
                    <a:lnL>
                      <a:noFill/>
                    </a:lnL>
                    <a:lnR>
                      <a:noFill/>
                    </a:lnR>
                    <a:lnT>
                      <a:noFill/>
                    </a:lnT>
                    <a:lnB>
                      <a:noFill/>
                    </a:lnB>
                    <a:noFill/>
                  </a:tcPr>
                </a:tc>
                <a:tc>
                  <a:txBody>
                    <a:bodyPr/>
                    <a:lstStyle/>
                    <a:p>
                      <a:pPr>
                        <a:buNone/>
                      </a:pPr>
                      <a:r>
                        <a:rPr lang="en-US"/>
                        <a:t>Enables high-res image reasoning on standard GPUs</a:t>
                      </a:r>
                    </a:p>
                  </a:txBody>
                  <a:tcPr anchor="ctr">
                    <a:lnL>
                      <a:noFill/>
                    </a:lnL>
                    <a:lnR>
                      <a:noFill/>
                    </a:lnR>
                    <a:lnT>
                      <a:noFill/>
                    </a:lnT>
                    <a:lnB>
                      <a:noFill/>
                    </a:lnB>
                    <a:noFill/>
                  </a:tcPr>
                </a:tc>
                <a:extLst>
                  <a:ext uri="{0D108BD9-81ED-4DB2-BD59-A6C34878D82A}">
                    <a16:rowId xmlns:a16="http://schemas.microsoft.com/office/drawing/2014/main" val="3947071597"/>
                  </a:ext>
                </a:extLst>
              </a:tr>
              <a:tr h="648612">
                <a:tc>
                  <a:txBody>
                    <a:bodyPr/>
                    <a:lstStyle/>
                    <a:p>
                      <a:pPr>
                        <a:buNone/>
                      </a:pPr>
                      <a:r>
                        <a:rPr lang="en-US" b="1"/>
                        <a:t>Fast Inference</a:t>
                      </a:r>
                      <a:endParaRPr lang="en-US"/>
                    </a:p>
                  </a:txBody>
                  <a:tcPr anchor="ctr">
                    <a:lnL>
                      <a:noFill/>
                    </a:lnL>
                    <a:lnR>
                      <a:noFill/>
                    </a:lnR>
                    <a:lnT>
                      <a:noFill/>
                    </a:lnT>
                    <a:lnB>
                      <a:noFill/>
                    </a:lnB>
                    <a:noFill/>
                  </a:tcPr>
                </a:tc>
                <a:tc>
                  <a:txBody>
                    <a:bodyPr/>
                    <a:lstStyle/>
                    <a:p>
                      <a:pPr>
                        <a:buNone/>
                      </a:pPr>
                      <a:r>
                        <a:rPr lang="en-US"/>
                        <a:t>Fewer tokens in the attention sequence</a:t>
                      </a:r>
                    </a:p>
                  </a:txBody>
                  <a:tcPr anchor="ctr">
                    <a:lnL>
                      <a:noFill/>
                    </a:lnL>
                    <a:lnR>
                      <a:noFill/>
                    </a:lnR>
                    <a:lnT>
                      <a:noFill/>
                    </a:lnT>
                    <a:lnB>
                      <a:noFill/>
                    </a:lnB>
                    <a:noFill/>
                  </a:tcPr>
                </a:tc>
                <a:tc>
                  <a:txBody>
                    <a:bodyPr/>
                    <a:lstStyle/>
                    <a:p>
                      <a:pPr>
                        <a:buNone/>
                      </a:pPr>
                      <a:r>
                        <a:rPr lang="en-US"/>
                        <a:t>Generates captions or answers faster than unified multimodal models</a:t>
                      </a:r>
                    </a:p>
                  </a:txBody>
                  <a:tcPr anchor="ctr">
                    <a:lnL>
                      <a:noFill/>
                    </a:lnL>
                    <a:lnR>
                      <a:noFill/>
                    </a:lnR>
                    <a:lnT>
                      <a:noFill/>
                    </a:lnT>
                    <a:lnB>
                      <a:noFill/>
                    </a:lnB>
                    <a:noFill/>
                  </a:tcPr>
                </a:tc>
                <a:extLst>
                  <a:ext uri="{0D108BD9-81ED-4DB2-BD59-A6C34878D82A}">
                    <a16:rowId xmlns:a16="http://schemas.microsoft.com/office/drawing/2014/main" val="341734238"/>
                  </a:ext>
                </a:extLst>
              </a:tr>
            </a:tbl>
          </a:graphicData>
        </a:graphic>
      </p:graphicFrame>
    </p:spTree>
    <p:extLst>
      <p:ext uri="{BB962C8B-B14F-4D97-AF65-F5344CB8AC3E}">
        <p14:creationId xmlns:p14="http://schemas.microsoft.com/office/powerpoint/2010/main" val="2272960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3300-2962-AFC0-D7EF-8C3BA00ACC12}"/>
              </a:ext>
            </a:extLst>
          </p:cNvPr>
          <p:cNvSpPr>
            <a:spLocks noGrp="1"/>
          </p:cNvSpPr>
          <p:nvPr>
            <p:ph type="title"/>
          </p:nvPr>
        </p:nvSpPr>
        <p:spPr>
          <a:xfrm>
            <a:off x="1832978" y="278861"/>
            <a:ext cx="7271564" cy="1232681"/>
          </a:xfrm>
        </p:spPr>
        <p:txBody>
          <a:bodyPr>
            <a:noAutofit/>
          </a:bodyPr>
          <a:lstStyle/>
          <a:p>
            <a:r>
              <a:rPr lang="en-US" sz="4000" b="1">
                <a:ea typeface="+mj-lt"/>
                <a:cs typeface="+mj-lt"/>
              </a:rPr>
              <a:t>Limitations of Cross-Attention Architectures</a:t>
            </a:r>
            <a:endParaRPr lang="en-US" sz="4000" b="1"/>
          </a:p>
        </p:txBody>
      </p:sp>
      <p:pic>
        <p:nvPicPr>
          <p:cNvPr id="5" name="Picture 4" descr="A black and white logo&#10;&#10;AI-generated content may be incorrect.">
            <a:extLst>
              <a:ext uri="{FF2B5EF4-FFF2-40B4-BE49-F238E27FC236}">
                <a16:creationId xmlns:a16="http://schemas.microsoft.com/office/drawing/2014/main" id="{EB01F28F-29D7-4FE6-B02A-5D50E7F7E4FE}"/>
              </a:ext>
            </a:extLst>
          </p:cNvPr>
          <p:cNvPicPr>
            <a:picLocks noChangeAspect="1"/>
          </p:cNvPicPr>
          <p:nvPr/>
        </p:nvPicPr>
        <p:blipFill>
          <a:blip r:embed="rId2"/>
          <a:stretch>
            <a:fillRect/>
          </a:stretch>
        </p:blipFill>
        <p:spPr>
          <a:xfrm>
            <a:off x="9457141" y="58404"/>
            <a:ext cx="2571129" cy="612465"/>
          </a:xfrm>
          <a:prstGeom prst="rect">
            <a:avLst/>
          </a:prstGeom>
        </p:spPr>
      </p:pic>
      <p:graphicFrame>
        <p:nvGraphicFramePr>
          <p:cNvPr id="12" name="Content Placeholder 11">
            <a:extLst>
              <a:ext uri="{FF2B5EF4-FFF2-40B4-BE49-F238E27FC236}">
                <a16:creationId xmlns:a16="http://schemas.microsoft.com/office/drawing/2014/main" id="{94850580-18F2-73A7-DA5C-D6AF670B80C6}"/>
              </a:ext>
            </a:extLst>
          </p:cNvPr>
          <p:cNvGraphicFramePr>
            <a:graphicFrameLocks noGrp="1"/>
          </p:cNvGraphicFramePr>
          <p:nvPr>
            <p:ph idx="1"/>
          </p:nvPr>
        </p:nvGraphicFramePr>
        <p:xfrm>
          <a:off x="78441" y="1535205"/>
          <a:ext cx="12048273" cy="5340636"/>
        </p:xfrm>
        <a:graphic>
          <a:graphicData uri="http://schemas.openxmlformats.org/drawingml/2006/table">
            <a:tbl>
              <a:tblPr firstRow="1" bandRow="1">
                <a:tableStyleId>{5C22544A-7EE6-4342-B048-85BDC9FD1C3A}</a:tableStyleId>
              </a:tblPr>
              <a:tblGrid>
                <a:gridCol w="4016091">
                  <a:extLst>
                    <a:ext uri="{9D8B030D-6E8A-4147-A177-3AD203B41FA5}">
                      <a16:colId xmlns:a16="http://schemas.microsoft.com/office/drawing/2014/main" val="403703680"/>
                    </a:ext>
                  </a:extLst>
                </a:gridCol>
                <a:gridCol w="4016091">
                  <a:extLst>
                    <a:ext uri="{9D8B030D-6E8A-4147-A177-3AD203B41FA5}">
                      <a16:colId xmlns:a16="http://schemas.microsoft.com/office/drawing/2014/main" val="3135463955"/>
                    </a:ext>
                  </a:extLst>
                </a:gridCol>
                <a:gridCol w="4016091">
                  <a:extLst>
                    <a:ext uri="{9D8B030D-6E8A-4147-A177-3AD203B41FA5}">
                      <a16:colId xmlns:a16="http://schemas.microsoft.com/office/drawing/2014/main" val="3440582739"/>
                    </a:ext>
                  </a:extLst>
                </a:gridCol>
              </a:tblGrid>
              <a:tr h="76294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287850514"/>
                  </a:ext>
                </a:extLst>
              </a:tr>
              <a:tr h="76294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88153821"/>
                  </a:ext>
                </a:extLst>
              </a:tr>
              <a:tr h="76294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91037345"/>
                  </a:ext>
                </a:extLst>
              </a:tr>
              <a:tr h="76294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724437703"/>
                  </a:ext>
                </a:extLst>
              </a:tr>
              <a:tr h="76294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53297849"/>
                  </a:ext>
                </a:extLst>
              </a:tr>
              <a:tr h="76294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97795690"/>
                  </a:ext>
                </a:extLst>
              </a:tr>
              <a:tr h="76294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79021626"/>
                  </a:ext>
                </a:extLst>
              </a:tr>
            </a:tbl>
          </a:graphicData>
        </a:graphic>
      </p:graphicFrame>
      <p:graphicFrame>
        <p:nvGraphicFramePr>
          <p:cNvPr id="4" name="Table 3">
            <a:extLst>
              <a:ext uri="{FF2B5EF4-FFF2-40B4-BE49-F238E27FC236}">
                <a16:creationId xmlns:a16="http://schemas.microsoft.com/office/drawing/2014/main" id="{CB0CBF7D-7B12-772C-4A3F-D6136F9B6CD1}"/>
              </a:ext>
            </a:extLst>
          </p:cNvPr>
          <p:cNvGraphicFramePr>
            <a:graphicFrameLocks noGrp="1"/>
          </p:cNvGraphicFramePr>
          <p:nvPr/>
        </p:nvGraphicFramePr>
        <p:xfrm>
          <a:off x="67235" y="1927411"/>
          <a:ext cx="12122958" cy="4850393"/>
        </p:xfrm>
        <a:graphic>
          <a:graphicData uri="http://schemas.openxmlformats.org/drawingml/2006/table">
            <a:tbl>
              <a:tblPr bandRow="1">
                <a:tableStyleId>{5C22544A-7EE6-4342-B048-85BDC9FD1C3A}</a:tableStyleId>
              </a:tblPr>
              <a:tblGrid>
                <a:gridCol w="4040986">
                  <a:extLst>
                    <a:ext uri="{9D8B030D-6E8A-4147-A177-3AD203B41FA5}">
                      <a16:colId xmlns:a16="http://schemas.microsoft.com/office/drawing/2014/main" val="2916738582"/>
                    </a:ext>
                  </a:extLst>
                </a:gridCol>
                <a:gridCol w="4040986">
                  <a:extLst>
                    <a:ext uri="{9D8B030D-6E8A-4147-A177-3AD203B41FA5}">
                      <a16:colId xmlns:a16="http://schemas.microsoft.com/office/drawing/2014/main" val="4011600302"/>
                    </a:ext>
                  </a:extLst>
                </a:gridCol>
                <a:gridCol w="4040986">
                  <a:extLst>
                    <a:ext uri="{9D8B030D-6E8A-4147-A177-3AD203B41FA5}">
                      <a16:colId xmlns:a16="http://schemas.microsoft.com/office/drawing/2014/main" val="1717480060"/>
                    </a:ext>
                  </a:extLst>
                </a:gridCol>
              </a:tblGrid>
              <a:tr h="423821">
                <a:tc>
                  <a:txBody>
                    <a:bodyPr/>
                    <a:lstStyle/>
                    <a:p>
                      <a:pPr>
                        <a:buNone/>
                      </a:pPr>
                      <a:r>
                        <a:rPr lang="en-US" b="1"/>
                        <a:t>Limitation</a:t>
                      </a:r>
                      <a:endParaRPr lang="en-US"/>
                    </a:p>
                  </a:txBody>
                  <a:tcPr anchor="ctr">
                    <a:lnL>
                      <a:noFill/>
                    </a:lnL>
                    <a:lnR>
                      <a:noFill/>
                    </a:lnR>
                    <a:lnT>
                      <a:noFill/>
                    </a:lnT>
                    <a:lnB>
                      <a:noFill/>
                    </a:lnB>
                    <a:noFill/>
                  </a:tcPr>
                </a:tc>
                <a:tc>
                  <a:txBody>
                    <a:bodyPr/>
                    <a:lstStyle/>
                    <a:p>
                      <a:pPr>
                        <a:buNone/>
                      </a:pPr>
                      <a:r>
                        <a:rPr lang="en-US" b="1"/>
                        <a:t>Description / Impact</a:t>
                      </a:r>
                      <a:endParaRPr lang="en-US"/>
                    </a:p>
                  </a:txBody>
                  <a:tcPr anchor="ctr">
                    <a:lnL>
                      <a:noFill/>
                    </a:lnL>
                    <a:lnR>
                      <a:noFill/>
                    </a:lnR>
                    <a:lnT>
                      <a:noFill/>
                    </a:lnT>
                    <a:lnB>
                      <a:noFill/>
                    </a:lnB>
                    <a:noFill/>
                  </a:tcPr>
                </a:tc>
                <a:tc>
                  <a:txBody>
                    <a:bodyPr/>
                    <a:lstStyle/>
                    <a:p>
                      <a:pPr>
                        <a:buNone/>
                      </a:pPr>
                      <a:r>
                        <a:rPr lang="en-US" b="1"/>
                        <a:t>Example / Intuition</a:t>
                      </a:r>
                      <a:endParaRPr lang="en-US"/>
                    </a:p>
                  </a:txBody>
                  <a:tcPr anchor="ctr">
                    <a:lnL>
                      <a:noFill/>
                    </a:lnL>
                    <a:lnR>
                      <a:noFill/>
                    </a:lnR>
                    <a:lnT>
                      <a:noFill/>
                    </a:lnT>
                    <a:lnB>
                      <a:noFill/>
                    </a:lnB>
                    <a:noFill/>
                  </a:tcPr>
                </a:tc>
                <a:extLst>
                  <a:ext uri="{0D108BD9-81ED-4DB2-BD59-A6C34878D82A}">
                    <a16:rowId xmlns:a16="http://schemas.microsoft.com/office/drawing/2014/main" val="3736828034"/>
                  </a:ext>
                </a:extLst>
              </a:tr>
              <a:tr h="737762">
                <a:tc>
                  <a:txBody>
                    <a:bodyPr/>
                    <a:lstStyle/>
                    <a:p>
                      <a:pPr>
                        <a:buNone/>
                      </a:pPr>
                      <a:r>
                        <a:rPr lang="en-US" b="1"/>
                        <a:t>Information Bottleneck</a:t>
                      </a:r>
                      <a:endParaRPr lang="en-US"/>
                    </a:p>
                  </a:txBody>
                  <a:tcPr anchor="ctr">
                    <a:lnL>
                      <a:noFill/>
                    </a:lnL>
                    <a:lnR>
                      <a:noFill/>
                    </a:lnR>
                    <a:lnT>
                      <a:noFill/>
                    </a:lnT>
                    <a:lnB>
                      <a:noFill/>
                    </a:lnB>
                    <a:noFill/>
                  </a:tcPr>
                </a:tc>
                <a:tc>
                  <a:txBody>
                    <a:bodyPr/>
                    <a:lstStyle/>
                    <a:p>
                      <a:pPr>
                        <a:buNone/>
                      </a:pPr>
                      <a:r>
                        <a:rPr lang="en-US"/>
                        <a:t>Only a small number of query tokens pass visual info to the LLM</a:t>
                      </a:r>
                    </a:p>
                  </a:txBody>
                  <a:tcPr anchor="ctr">
                    <a:lnL>
                      <a:noFill/>
                    </a:lnL>
                    <a:lnR>
                      <a:noFill/>
                    </a:lnR>
                    <a:lnT>
                      <a:noFill/>
                    </a:lnT>
                    <a:lnB>
                      <a:noFill/>
                    </a:lnB>
                    <a:noFill/>
                  </a:tcPr>
                </a:tc>
                <a:tc>
                  <a:txBody>
                    <a:bodyPr/>
                    <a:lstStyle/>
                    <a:p>
                      <a:pPr>
                        <a:buNone/>
                      </a:pPr>
                      <a:r>
                        <a:rPr lang="en-US"/>
                        <a:t>Some visual details may be lost, e.g., small objects or subtle textures</a:t>
                      </a:r>
                    </a:p>
                  </a:txBody>
                  <a:tcPr anchor="ctr">
                    <a:lnL>
                      <a:noFill/>
                    </a:lnL>
                    <a:lnR>
                      <a:noFill/>
                    </a:lnR>
                    <a:lnT>
                      <a:noFill/>
                    </a:lnT>
                    <a:lnB>
                      <a:noFill/>
                    </a:lnB>
                    <a:noFill/>
                  </a:tcPr>
                </a:tc>
                <a:extLst>
                  <a:ext uri="{0D108BD9-81ED-4DB2-BD59-A6C34878D82A}">
                    <a16:rowId xmlns:a16="http://schemas.microsoft.com/office/drawing/2014/main" val="1432792289"/>
                  </a:ext>
                </a:extLst>
              </a:tr>
              <a:tr h="737762">
                <a:tc>
                  <a:txBody>
                    <a:bodyPr/>
                    <a:lstStyle/>
                    <a:p>
                      <a:pPr>
                        <a:buNone/>
                      </a:pPr>
                      <a:r>
                        <a:rPr lang="en-US" b="1"/>
                        <a:t>Limited Cross-Modal Reasoning Depth</a:t>
                      </a:r>
                      <a:endParaRPr lang="en-US"/>
                    </a:p>
                  </a:txBody>
                  <a:tcPr anchor="ctr">
                    <a:lnL>
                      <a:noFill/>
                    </a:lnL>
                    <a:lnR>
                      <a:noFill/>
                    </a:lnR>
                    <a:lnT>
                      <a:noFill/>
                    </a:lnT>
                    <a:lnB>
                      <a:noFill/>
                    </a:lnB>
                    <a:noFill/>
                  </a:tcPr>
                </a:tc>
                <a:tc>
                  <a:txBody>
                    <a:bodyPr/>
                    <a:lstStyle/>
                    <a:p>
                      <a:pPr>
                        <a:buNone/>
                      </a:pPr>
                      <a:r>
                        <a:rPr lang="en-US"/>
                        <a:t>Modality interaction is restricted to the queries</a:t>
                      </a:r>
                    </a:p>
                  </a:txBody>
                  <a:tcPr anchor="ctr">
                    <a:lnL>
                      <a:noFill/>
                    </a:lnL>
                    <a:lnR>
                      <a:noFill/>
                    </a:lnR>
                    <a:lnT>
                      <a:noFill/>
                    </a:lnT>
                    <a:lnB>
                      <a:noFill/>
                    </a:lnB>
                    <a:noFill/>
                  </a:tcPr>
                </a:tc>
                <a:tc>
                  <a:txBody>
                    <a:bodyPr/>
                    <a:lstStyle/>
                    <a:p>
                      <a:pPr>
                        <a:buNone/>
                      </a:pPr>
                      <a:r>
                        <a:rPr lang="en-US"/>
                        <a:t>Complex visual-text relationships may not be fully captured</a:t>
                      </a:r>
                    </a:p>
                  </a:txBody>
                  <a:tcPr anchor="ctr">
                    <a:lnL>
                      <a:noFill/>
                    </a:lnL>
                    <a:lnR>
                      <a:noFill/>
                    </a:lnR>
                    <a:lnT>
                      <a:noFill/>
                    </a:lnT>
                    <a:lnB>
                      <a:noFill/>
                    </a:lnB>
                    <a:noFill/>
                  </a:tcPr>
                </a:tc>
                <a:extLst>
                  <a:ext uri="{0D108BD9-81ED-4DB2-BD59-A6C34878D82A}">
                    <a16:rowId xmlns:a16="http://schemas.microsoft.com/office/drawing/2014/main" val="1511286017"/>
                  </a:ext>
                </a:extLst>
              </a:tr>
              <a:tr h="737762">
                <a:tc>
                  <a:txBody>
                    <a:bodyPr/>
                    <a:lstStyle/>
                    <a:p>
                      <a:pPr>
                        <a:buNone/>
                      </a:pPr>
                      <a:r>
                        <a:rPr lang="en-US" b="1"/>
                        <a:t>Reduced Context Awareness</a:t>
                      </a:r>
                      <a:endParaRPr lang="en-US"/>
                    </a:p>
                  </a:txBody>
                  <a:tcPr anchor="ctr">
                    <a:lnL>
                      <a:noFill/>
                    </a:lnL>
                    <a:lnR>
                      <a:noFill/>
                    </a:lnR>
                    <a:lnT>
                      <a:noFill/>
                    </a:lnT>
                    <a:lnB>
                      <a:noFill/>
                    </a:lnB>
                    <a:noFill/>
                  </a:tcPr>
                </a:tc>
                <a:tc>
                  <a:txBody>
                    <a:bodyPr/>
                    <a:lstStyle/>
                    <a:p>
                      <a:pPr>
                        <a:buNone/>
                      </a:pPr>
                      <a:r>
                        <a:rPr lang="en-US"/>
                        <a:t>Queries summarize the image rather than preserving all tokens</a:t>
                      </a:r>
                    </a:p>
                  </a:txBody>
                  <a:tcPr anchor="ctr">
                    <a:lnL>
                      <a:noFill/>
                    </a:lnL>
                    <a:lnR>
                      <a:noFill/>
                    </a:lnR>
                    <a:lnT>
                      <a:noFill/>
                    </a:lnT>
                    <a:lnB>
                      <a:noFill/>
                    </a:lnB>
                    <a:noFill/>
                  </a:tcPr>
                </a:tc>
                <a:tc>
                  <a:txBody>
                    <a:bodyPr/>
                    <a:lstStyle/>
                    <a:p>
                      <a:pPr>
                        <a:buNone/>
                      </a:pPr>
                      <a:r>
                        <a:rPr lang="en-US"/>
                        <a:t>Fine-grained spatial or global context can be missed</a:t>
                      </a:r>
                    </a:p>
                  </a:txBody>
                  <a:tcPr anchor="ctr">
                    <a:lnL>
                      <a:noFill/>
                    </a:lnL>
                    <a:lnR>
                      <a:noFill/>
                    </a:lnR>
                    <a:lnT>
                      <a:noFill/>
                    </a:lnT>
                    <a:lnB>
                      <a:noFill/>
                    </a:lnB>
                    <a:noFill/>
                  </a:tcPr>
                </a:tc>
                <a:extLst>
                  <a:ext uri="{0D108BD9-81ED-4DB2-BD59-A6C34878D82A}">
                    <a16:rowId xmlns:a16="http://schemas.microsoft.com/office/drawing/2014/main" val="2616443900"/>
                  </a:ext>
                </a:extLst>
              </a:tr>
              <a:tr h="737762">
                <a:tc>
                  <a:txBody>
                    <a:bodyPr/>
                    <a:lstStyle/>
                    <a:p>
                      <a:pPr>
                        <a:buNone/>
                      </a:pPr>
                      <a:r>
                        <a:rPr lang="en-US" b="1"/>
                        <a:t>Dependency on Query Design</a:t>
                      </a:r>
                      <a:endParaRPr lang="en-US"/>
                    </a:p>
                  </a:txBody>
                  <a:tcPr anchor="ctr">
                    <a:lnL>
                      <a:noFill/>
                    </a:lnL>
                    <a:lnR>
                      <a:noFill/>
                    </a:lnR>
                    <a:lnT>
                      <a:noFill/>
                    </a:lnT>
                    <a:lnB>
                      <a:noFill/>
                    </a:lnB>
                    <a:noFill/>
                  </a:tcPr>
                </a:tc>
                <a:tc>
                  <a:txBody>
                    <a:bodyPr/>
                    <a:lstStyle/>
                    <a:p>
                      <a:pPr>
                        <a:buNone/>
                      </a:pPr>
                      <a:r>
                        <a:rPr lang="en-US"/>
                        <a:t>Performance depends on number and quality of query tokens</a:t>
                      </a:r>
                    </a:p>
                  </a:txBody>
                  <a:tcPr anchor="ctr">
                    <a:lnL>
                      <a:noFill/>
                    </a:lnL>
                    <a:lnR>
                      <a:noFill/>
                    </a:lnR>
                    <a:lnT>
                      <a:noFill/>
                    </a:lnT>
                    <a:lnB>
                      <a:noFill/>
                    </a:lnB>
                    <a:noFill/>
                  </a:tcPr>
                </a:tc>
                <a:tc>
                  <a:txBody>
                    <a:bodyPr/>
                    <a:lstStyle/>
                    <a:p>
                      <a:pPr>
                        <a:buNone/>
                      </a:pPr>
                      <a:r>
                        <a:rPr lang="en-US"/>
                        <a:t>Too few queries → loss of information; too many → higher computation</a:t>
                      </a:r>
                    </a:p>
                  </a:txBody>
                  <a:tcPr anchor="ctr">
                    <a:lnL>
                      <a:noFill/>
                    </a:lnL>
                    <a:lnR>
                      <a:noFill/>
                    </a:lnR>
                    <a:lnT>
                      <a:noFill/>
                    </a:lnT>
                    <a:lnB>
                      <a:noFill/>
                    </a:lnB>
                    <a:noFill/>
                  </a:tcPr>
                </a:tc>
                <a:extLst>
                  <a:ext uri="{0D108BD9-81ED-4DB2-BD59-A6C34878D82A}">
                    <a16:rowId xmlns:a16="http://schemas.microsoft.com/office/drawing/2014/main" val="3524178290"/>
                  </a:ext>
                </a:extLst>
              </a:tr>
              <a:tr h="737762">
                <a:tc>
                  <a:txBody>
                    <a:bodyPr/>
                    <a:lstStyle/>
                    <a:p>
                      <a:pPr>
                        <a:buNone/>
                      </a:pPr>
                      <a:r>
                        <a:rPr lang="en-US" b="1"/>
                        <a:t>Less Unified Representation</a:t>
                      </a:r>
                      <a:endParaRPr lang="en-US"/>
                    </a:p>
                  </a:txBody>
                  <a:tcPr anchor="ctr">
                    <a:lnL>
                      <a:noFill/>
                    </a:lnL>
                    <a:lnR>
                      <a:noFill/>
                    </a:lnR>
                    <a:lnT>
                      <a:noFill/>
                    </a:lnT>
                    <a:lnB>
                      <a:noFill/>
                    </a:lnB>
                    <a:noFill/>
                  </a:tcPr>
                </a:tc>
                <a:tc>
                  <a:txBody>
                    <a:bodyPr/>
                    <a:lstStyle/>
                    <a:p>
                      <a:pPr>
                        <a:buNone/>
                      </a:pPr>
                      <a:r>
                        <a:rPr lang="en-US"/>
                        <a:t>Vision and language embeddings remain largely separate</a:t>
                      </a:r>
                    </a:p>
                  </a:txBody>
                  <a:tcPr anchor="ctr">
                    <a:lnL>
                      <a:noFill/>
                    </a:lnL>
                    <a:lnR>
                      <a:noFill/>
                    </a:lnR>
                    <a:lnT>
                      <a:noFill/>
                    </a:lnT>
                    <a:lnB>
                      <a:noFill/>
                    </a:lnB>
                    <a:noFill/>
                  </a:tcPr>
                </a:tc>
                <a:tc>
                  <a:txBody>
                    <a:bodyPr/>
                    <a:lstStyle/>
                    <a:p>
                      <a:pPr>
                        <a:buNone/>
                      </a:pPr>
                      <a:r>
                        <a:rPr lang="en-US"/>
                        <a:t>May limit holistic reasoning compared to unified token-space architectures</a:t>
                      </a:r>
                    </a:p>
                  </a:txBody>
                  <a:tcPr anchor="ctr">
                    <a:lnL>
                      <a:noFill/>
                    </a:lnL>
                    <a:lnR>
                      <a:noFill/>
                    </a:lnR>
                    <a:lnT>
                      <a:noFill/>
                    </a:lnT>
                    <a:lnB>
                      <a:noFill/>
                    </a:lnB>
                    <a:noFill/>
                  </a:tcPr>
                </a:tc>
                <a:extLst>
                  <a:ext uri="{0D108BD9-81ED-4DB2-BD59-A6C34878D82A}">
                    <a16:rowId xmlns:a16="http://schemas.microsoft.com/office/drawing/2014/main" val="2138873674"/>
                  </a:ext>
                </a:extLst>
              </a:tr>
              <a:tr h="737762">
                <a:tc>
                  <a:txBody>
                    <a:bodyPr/>
                    <a:lstStyle/>
                    <a:p>
                      <a:pPr>
                        <a:buNone/>
                      </a:pPr>
                      <a:r>
                        <a:rPr lang="en-US" b="1"/>
                        <a:t>Potential Task-Specific Constraints</a:t>
                      </a:r>
                      <a:endParaRPr lang="en-US"/>
                    </a:p>
                  </a:txBody>
                  <a:tcPr anchor="ctr">
                    <a:lnL>
                      <a:noFill/>
                    </a:lnL>
                    <a:lnR>
                      <a:noFill/>
                    </a:lnR>
                    <a:lnT>
                      <a:noFill/>
                    </a:lnT>
                    <a:lnB>
                      <a:noFill/>
                    </a:lnB>
                    <a:noFill/>
                  </a:tcPr>
                </a:tc>
                <a:tc>
                  <a:txBody>
                    <a:bodyPr/>
                    <a:lstStyle/>
                    <a:p>
                      <a:pPr>
                        <a:buNone/>
                      </a:pPr>
                      <a:r>
                        <a:rPr lang="en-US"/>
                        <a:t>Query tokens may need retraining for new tasks</a:t>
                      </a:r>
                    </a:p>
                  </a:txBody>
                  <a:tcPr anchor="ctr">
                    <a:lnL>
                      <a:noFill/>
                    </a:lnL>
                    <a:lnR>
                      <a:noFill/>
                    </a:lnR>
                    <a:lnT>
                      <a:noFill/>
                    </a:lnT>
                    <a:lnB>
                      <a:noFill/>
                    </a:lnB>
                    <a:noFill/>
                  </a:tcPr>
                </a:tc>
                <a:tc>
                  <a:txBody>
                    <a:bodyPr/>
                    <a:lstStyle/>
                    <a:p>
                      <a:pPr>
                        <a:buNone/>
                      </a:pPr>
                      <a:r>
                        <a:rPr lang="en-US"/>
                        <a:t>A VQA task may require different query focus than image captioning</a:t>
                      </a:r>
                    </a:p>
                  </a:txBody>
                  <a:tcPr anchor="ctr">
                    <a:lnL>
                      <a:noFill/>
                    </a:lnL>
                    <a:lnR>
                      <a:noFill/>
                    </a:lnR>
                    <a:lnT>
                      <a:noFill/>
                    </a:lnT>
                    <a:lnB>
                      <a:noFill/>
                    </a:lnB>
                    <a:noFill/>
                  </a:tcPr>
                </a:tc>
                <a:extLst>
                  <a:ext uri="{0D108BD9-81ED-4DB2-BD59-A6C34878D82A}">
                    <a16:rowId xmlns:a16="http://schemas.microsoft.com/office/drawing/2014/main" val="1051723910"/>
                  </a:ext>
                </a:extLst>
              </a:tr>
            </a:tbl>
          </a:graphicData>
        </a:graphic>
      </p:graphicFrame>
    </p:spTree>
    <p:extLst>
      <p:ext uri="{BB962C8B-B14F-4D97-AF65-F5344CB8AC3E}">
        <p14:creationId xmlns:p14="http://schemas.microsoft.com/office/powerpoint/2010/main" val="20138536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B452-BA29-D829-E39B-87C3CEF91F84}"/>
              </a:ext>
            </a:extLst>
          </p:cNvPr>
          <p:cNvSpPr>
            <a:spLocks noGrp="1"/>
          </p:cNvSpPr>
          <p:nvPr>
            <p:ph type="title"/>
          </p:nvPr>
        </p:nvSpPr>
        <p:spPr>
          <a:xfrm>
            <a:off x="3629" y="123220"/>
            <a:ext cx="6826553" cy="974801"/>
          </a:xfrm>
        </p:spPr>
        <p:txBody>
          <a:bodyPr/>
          <a:lstStyle/>
          <a:p>
            <a:r>
              <a:rPr lang="en-US" sz="4000">
                <a:ea typeface="+mj-lt"/>
                <a:cs typeface="+mj-lt"/>
              </a:rPr>
              <a:t>Unified Token Space (</a:t>
            </a:r>
            <a:r>
              <a:rPr lang="en-US" sz="4000" err="1">
                <a:ea typeface="+mj-lt"/>
                <a:cs typeface="+mj-lt"/>
              </a:rPr>
              <a:t>LLaVA</a:t>
            </a:r>
            <a:r>
              <a:rPr lang="en-US" sz="4000">
                <a:ea typeface="+mj-lt"/>
                <a:cs typeface="+mj-lt"/>
              </a:rPr>
              <a:t>)</a:t>
            </a:r>
            <a:endParaRPr lang="en-US" sz="4000"/>
          </a:p>
        </p:txBody>
      </p:sp>
      <p:pic>
        <p:nvPicPr>
          <p:cNvPr id="6" name="Picture 5" descr="A black and white logo&#10;&#10;AI-generated content may be incorrect.">
            <a:extLst>
              <a:ext uri="{FF2B5EF4-FFF2-40B4-BE49-F238E27FC236}">
                <a16:creationId xmlns:a16="http://schemas.microsoft.com/office/drawing/2014/main" id="{0F0455BF-017D-7A84-8B5C-01A67FBB545B}"/>
              </a:ext>
            </a:extLst>
          </p:cNvPr>
          <p:cNvPicPr>
            <a:picLocks noChangeAspect="1"/>
          </p:cNvPicPr>
          <p:nvPr/>
        </p:nvPicPr>
        <p:blipFill>
          <a:blip r:embed="rId3"/>
          <a:stretch>
            <a:fillRect/>
          </a:stretch>
        </p:blipFill>
        <p:spPr>
          <a:xfrm>
            <a:off x="9263618" y="10024"/>
            <a:ext cx="2764652" cy="660845"/>
          </a:xfrm>
          <a:prstGeom prst="rect">
            <a:avLst/>
          </a:prstGeom>
        </p:spPr>
      </p:pic>
      <p:pic>
        <p:nvPicPr>
          <p:cNvPr id="7" name="Content Placeholder 6" descr="A diagram of a computer&#10;&#10;AI-generated content may be incorrect.">
            <a:extLst>
              <a:ext uri="{FF2B5EF4-FFF2-40B4-BE49-F238E27FC236}">
                <a16:creationId xmlns:a16="http://schemas.microsoft.com/office/drawing/2014/main" id="{0F25D8E4-3676-BE23-A0A9-4ADD037CC923}"/>
              </a:ext>
            </a:extLst>
          </p:cNvPr>
          <p:cNvPicPr>
            <a:picLocks noGrp="1" noChangeAspect="1"/>
          </p:cNvPicPr>
          <p:nvPr>
            <p:ph idx="1"/>
          </p:nvPr>
        </p:nvPicPr>
        <p:blipFill>
          <a:blip r:embed="rId4"/>
          <a:stretch>
            <a:fillRect/>
          </a:stretch>
        </p:blipFill>
        <p:spPr>
          <a:xfrm>
            <a:off x="5814" y="940362"/>
            <a:ext cx="12191577" cy="5908953"/>
          </a:xfrm>
          <a:prstGeom prst="rect">
            <a:avLst/>
          </a:prstGeom>
        </p:spPr>
      </p:pic>
    </p:spTree>
    <p:extLst>
      <p:ext uri="{BB962C8B-B14F-4D97-AF65-F5344CB8AC3E}">
        <p14:creationId xmlns:p14="http://schemas.microsoft.com/office/powerpoint/2010/main" val="4179113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39763-6336-EFF1-9B4F-F40B9BD268F2}"/>
              </a:ext>
            </a:extLst>
          </p:cNvPr>
          <p:cNvSpPr>
            <a:spLocks noGrp="1"/>
          </p:cNvSpPr>
          <p:nvPr>
            <p:ph type="title"/>
          </p:nvPr>
        </p:nvSpPr>
        <p:spPr>
          <a:xfrm>
            <a:off x="-106805" y="-8251"/>
            <a:ext cx="8814905" cy="1325563"/>
          </a:xfrm>
        </p:spPr>
        <p:txBody>
          <a:bodyPr/>
          <a:lstStyle/>
          <a:p>
            <a:r>
              <a:rPr lang="en-US" sz="4000">
                <a:ea typeface="+mj-lt"/>
                <a:cs typeface="+mj-lt"/>
              </a:rPr>
              <a:t>Shared Representation for Image and Text</a:t>
            </a:r>
            <a:endParaRPr lang="en-US" sz="4000"/>
          </a:p>
        </p:txBody>
      </p:sp>
      <p:pic>
        <p:nvPicPr>
          <p:cNvPr id="5" name="Picture 4" descr="A black and white logo&#10;&#10;AI-generated content may be incorrect.">
            <a:extLst>
              <a:ext uri="{FF2B5EF4-FFF2-40B4-BE49-F238E27FC236}">
                <a16:creationId xmlns:a16="http://schemas.microsoft.com/office/drawing/2014/main" id="{46F722E1-6994-2CA0-82F3-EB154FF12D05}"/>
              </a:ext>
            </a:extLst>
          </p:cNvPr>
          <p:cNvPicPr>
            <a:picLocks noChangeAspect="1"/>
          </p:cNvPicPr>
          <p:nvPr/>
        </p:nvPicPr>
        <p:blipFill>
          <a:blip r:embed="rId3"/>
          <a:stretch>
            <a:fillRect/>
          </a:stretch>
        </p:blipFill>
        <p:spPr>
          <a:xfrm>
            <a:off x="9263618" y="10024"/>
            <a:ext cx="2764652" cy="660845"/>
          </a:xfrm>
          <a:prstGeom prst="rect">
            <a:avLst/>
          </a:prstGeom>
        </p:spPr>
      </p:pic>
      <p:pic>
        <p:nvPicPr>
          <p:cNvPr id="8" name="Content Placeholder 7" descr="A screenshot of a computer&#10;&#10;AI-generated content may be incorrect.">
            <a:extLst>
              <a:ext uri="{FF2B5EF4-FFF2-40B4-BE49-F238E27FC236}">
                <a16:creationId xmlns:a16="http://schemas.microsoft.com/office/drawing/2014/main" id="{6F150C43-606C-78EA-C6EB-FC487922B999}"/>
              </a:ext>
            </a:extLst>
          </p:cNvPr>
          <p:cNvPicPr>
            <a:picLocks noGrp="1" noChangeAspect="1"/>
          </p:cNvPicPr>
          <p:nvPr>
            <p:ph idx="1"/>
          </p:nvPr>
        </p:nvPicPr>
        <p:blipFill>
          <a:blip r:embed="rId4"/>
          <a:stretch>
            <a:fillRect/>
          </a:stretch>
        </p:blipFill>
        <p:spPr>
          <a:xfrm>
            <a:off x="-2345" y="1129886"/>
            <a:ext cx="12196691" cy="5731771"/>
          </a:xfrm>
          <a:prstGeom prst="rect">
            <a:avLst/>
          </a:prstGeom>
        </p:spPr>
      </p:pic>
    </p:spTree>
    <p:extLst>
      <p:ext uri="{BB962C8B-B14F-4D97-AF65-F5344CB8AC3E}">
        <p14:creationId xmlns:p14="http://schemas.microsoft.com/office/powerpoint/2010/main" val="30712974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00C51-2383-CB7E-0598-BB1158A57FE8}"/>
              </a:ext>
            </a:extLst>
          </p:cNvPr>
          <p:cNvSpPr>
            <a:spLocks noGrp="1"/>
          </p:cNvSpPr>
          <p:nvPr>
            <p:ph type="title"/>
          </p:nvPr>
        </p:nvSpPr>
        <p:spPr>
          <a:xfrm>
            <a:off x="-106122" y="-326446"/>
            <a:ext cx="10515600" cy="1325563"/>
          </a:xfrm>
        </p:spPr>
        <p:txBody>
          <a:bodyPr/>
          <a:lstStyle/>
          <a:p>
            <a:r>
              <a:rPr lang="en-US">
                <a:ea typeface="+mj-lt"/>
                <a:cs typeface="+mj-lt"/>
              </a:rPr>
              <a:t>Direct </a:t>
            </a:r>
            <a:r>
              <a:rPr lang="en-US" sz="4000">
                <a:ea typeface="+mj-lt"/>
                <a:cs typeface="+mj-lt"/>
              </a:rPr>
              <a:t>Concatenation </a:t>
            </a:r>
            <a:r>
              <a:rPr lang="en-US">
                <a:ea typeface="+mj-lt"/>
                <a:cs typeface="+mj-lt"/>
              </a:rPr>
              <a:t>of Multimodal Inputs</a:t>
            </a:r>
            <a:endParaRPr lang="en-US"/>
          </a:p>
        </p:txBody>
      </p:sp>
      <p:pic>
        <p:nvPicPr>
          <p:cNvPr id="4" name="Content Placeholder 3" descr="A screenshot of a computer&#10;&#10;AI-generated content may be incorrect.">
            <a:extLst>
              <a:ext uri="{FF2B5EF4-FFF2-40B4-BE49-F238E27FC236}">
                <a16:creationId xmlns:a16="http://schemas.microsoft.com/office/drawing/2014/main" id="{EFF64029-31FD-D6EA-2C54-17B72A653F99}"/>
              </a:ext>
            </a:extLst>
          </p:cNvPr>
          <p:cNvPicPr>
            <a:picLocks noGrp="1" noChangeAspect="1"/>
          </p:cNvPicPr>
          <p:nvPr>
            <p:ph idx="1"/>
          </p:nvPr>
        </p:nvPicPr>
        <p:blipFill>
          <a:blip r:embed="rId3"/>
          <a:stretch>
            <a:fillRect/>
          </a:stretch>
        </p:blipFill>
        <p:spPr>
          <a:xfrm>
            <a:off x="5824" y="672916"/>
            <a:ext cx="12191394" cy="6179782"/>
          </a:xfrm>
          <a:prstGeom prst="rect">
            <a:avLst/>
          </a:prstGeom>
        </p:spPr>
      </p:pic>
      <p:pic>
        <p:nvPicPr>
          <p:cNvPr id="5" name="Picture 4" descr="A black and white logo&#10;&#10;AI-generated content may be incorrect.">
            <a:extLst>
              <a:ext uri="{FF2B5EF4-FFF2-40B4-BE49-F238E27FC236}">
                <a16:creationId xmlns:a16="http://schemas.microsoft.com/office/drawing/2014/main" id="{13071553-7DE9-FAC7-D675-4D72D3519095}"/>
              </a:ext>
            </a:extLst>
          </p:cNvPr>
          <p:cNvPicPr>
            <a:picLocks noChangeAspect="1"/>
          </p:cNvPicPr>
          <p:nvPr/>
        </p:nvPicPr>
        <p:blipFill>
          <a:blip r:embed="rId4"/>
          <a:stretch>
            <a:fillRect/>
          </a:stretch>
        </p:blipFill>
        <p:spPr>
          <a:xfrm>
            <a:off x="10257531" y="-1019"/>
            <a:ext cx="1770739" cy="671888"/>
          </a:xfrm>
          <a:prstGeom prst="rect">
            <a:avLst/>
          </a:prstGeom>
        </p:spPr>
      </p:pic>
    </p:spTree>
    <p:extLst>
      <p:ext uri="{BB962C8B-B14F-4D97-AF65-F5344CB8AC3E}">
        <p14:creationId xmlns:p14="http://schemas.microsoft.com/office/powerpoint/2010/main" val="2769634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5E0C6-8DE8-05AB-0FDA-08D7F85BF562}"/>
              </a:ext>
            </a:extLst>
          </p:cNvPr>
          <p:cNvSpPr>
            <a:spLocks noGrp="1"/>
          </p:cNvSpPr>
          <p:nvPr>
            <p:ph type="title"/>
          </p:nvPr>
        </p:nvSpPr>
        <p:spPr>
          <a:xfrm>
            <a:off x="-2078" y="-190297"/>
            <a:ext cx="7243483" cy="1336768"/>
          </a:xfrm>
        </p:spPr>
        <p:txBody>
          <a:bodyPr/>
          <a:lstStyle/>
          <a:p>
            <a:r>
              <a:rPr lang="en-US">
                <a:ea typeface="+mj-lt"/>
                <a:cs typeface="+mj-lt"/>
              </a:rPr>
              <a:t>Self-</a:t>
            </a:r>
            <a:r>
              <a:rPr lang="en-US" sz="4000">
                <a:ea typeface="+mj-lt"/>
                <a:cs typeface="+mj-lt"/>
              </a:rPr>
              <a:t>Attention </a:t>
            </a:r>
            <a:r>
              <a:rPr lang="en-US">
                <a:ea typeface="+mj-lt"/>
                <a:cs typeface="+mj-lt"/>
              </a:rPr>
              <a:t>Over All Tokens</a:t>
            </a:r>
            <a:endParaRPr lang="en-US"/>
          </a:p>
        </p:txBody>
      </p:sp>
      <p:pic>
        <p:nvPicPr>
          <p:cNvPr id="4" name="Content Placeholder 3" descr="A screenshot of a computer game&#10;&#10;AI-generated content may be incorrect.">
            <a:extLst>
              <a:ext uri="{FF2B5EF4-FFF2-40B4-BE49-F238E27FC236}">
                <a16:creationId xmlns:a16="http://schemas.microsoft.com/office/drawing/2014/main" id="{9304629C-767C-FEAF-363B-2F86F43E671B}"/>
              </a:ext>
            </a:extLst>
          </p:cNvPr>
          <p:cNvPicPr>
            <a:picLocks noGrp="1" noChangeAspect="1"/>
          </p:cNvPicPr>
          <p:nvPr>
            <p:ph idx="1"/>
          </p:nvPr>
        </p:nvPicPr>
        <p:blipFill>
          <a:blip r:embed="rId3"/>
          <a:stretch>
            <a:fillRect/>
          </a:stretch>
        </p:blipFill>
        <p:spPr>
          <a:xfrm>
            <a:off x="5316" y="810352"/>
            <a:ext cx="12181368" cy="6045060"/>
          </a:xfrm>
          <a:prstGeom prst="rect">
            <a:avLst/>
          </a:prstGeom>
        </p:spPr>
      </p:pic>
      <p:pic>
        <p:nvPicPr>
          <p:cNvPr id="5" name="Picture 4" descr="A black and white logo&#10;&#10;AI-generated content may be incorrect.">
            <a:extLst>
              <a:ext uri="{FF2B5EF4-FFF2-40B4-BE49-F238E27FC236}">
                <a16:creationId xmlns:a16="http://schemas.microsoft.com/office/drawing/2014/main" id="{A171F444-6667-46E5-83F6-D8F057C9D5D1}"/>
              </a:ext>
            </a:extLst>
          </p:cNvPr>
          <p:cNvPicPr>
            <a:picLocks noChangeAspect="1"/>
          </p:cNvPicPr>
          <p:nvPr/>
        </p:nvPicPr>
        <p:blipFill>
          <a:blip r:embed="rId4"/>
          <a:stretch>
            <a:fillRect/>
          </a:stretch>
        </p:blipFill>
        <p:spPr>
          <a:xfrm>
            <a:off x="10069791" y="-1019"/>
            <a:ext cx="1958479" cy="671888"/>
          </a:xfrm>
          <a:prstGeom prst="rect">
            <a:avLst/>
          </a:prstGeom>
        </p:spPr>
      </p:pic>
    </p:spTree>
    <p:extLst>
      <p:ext uri="{BB962C8B-B14F-4D97-AF65-F5344CB8AC3E}">
        <p14:creationId xmlns:p14="http://schemas.microsoft.com/office/powerpoint/2010/main" val="39297299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C7E7A-DB24-B04D-A512-88541A4ECA35}"/>
              </a:ext>
            </a:extLst>
          </p:cNvPr>
          <p:cNvSpPr>
            <a:spLocks noGrp="1"/>
          </p:cNvSpPr>
          <p:nvPr>
            <p:ph type="title"/>
          </p:nvPr>
        </p:nvSpPr>
        <p:spPr>
          <a:xfrm>
            <a:off x="665672" y="336371"/>
            <a:ext cx="7884544" cy="649827"/>
          </a:xfrm>
        </p:spPr>
        <p:txBody>
          <a:bodyPr>
            <a:normAutofit fontScale="90000"/>
          </a:bodyPr>
          <a:lstStyle/>
          <a:p>
            <a:pPr algn="ctr"/>
            <a:r>
              <a:rPr lang="en-US" b="1"/>
              <a:t>Advantages of Unified Token Space</a:t>
            </a:r>
          </a:p>
        </p:txBody>
      </p:sp>
      <p:graphicFrame>
        <p:nvGraphicFramePr>
          <p:cNvPr id="4" name="Content Placeholder 3">
            <a:extLst>
              <a:ext uri="{FF2B5EF4-FFF2-40B4-BE49-F238E27FC236}">
                <a16:creationId xmlns:a16="http://schemas.microsoft.com/office/drawing/2014/main" id="{9A94EAEE-F5D8-9917-7D8B-8866C68A6613}"/>
              </a:ext>
            </a:extLst>
          </p:cNvPr>
          <p:cNvGraphicFramePr>
            <a:graphicFrameLocks noGrp="1"/>
          </p:cNvGraphicFramePr>
          <p:nvPr>
            <p:ph idx="1"/>
          </p:nvPr>
        </p:nvGraphicFramePr>
        <p:xfrm>
          <a:off x="55217" y="1435652"/>
          <a:ext cx="12075897" cy="5436760"/>
        </p:xfrm>
        <a:graphic>
          <a:graphicData uri="http://schemas.openxmlformats.org/drawingml/2006/table">
            <a:tbl>
              <a:tblPr firstRow="1" bandRow="1">
                <a:tableStyleId>{5C22544A-7EE6-4342-B048-85BDC9FD1C3A}</a:tableStyleId>
              </a:tblPr>
              <a:tblGrid>
                <a:gridCol w="4025299">
                  <a:extLst>
                    <a:ext uri="{9D8B030D-6E8A-4147-A177-3AD203B41FA5}">
                      <a16:colId xmlns:a16="http://schemas.microsoft.com/office/drawing/2014/main" val="3133492306"/>
                    </a:ext>
                  </a:extLst>
                </a:gridCol>
                <a:gridCol w="4025299">
                  <a:extLst>
                    <a:ext uri="{9D8B030D-6E8A-4147-A177-3AD203B41FA5}">
                      <a16:colId xmlns:a16="http://schemas.microsoft.com/office/drawing/2014/main" val="618006596"/>
                    </a:ext>
                  </a:extLst>
                </a:gridCol>
                <a:gridCol w="4025299">
                  <a:extLst>
                    <a:ext uri="{9D8B030D-6E8A-4147-A177-3AD203B41FA5}">
                      <a16:colId xmlns:a16="http://schemas.microsoft.com/office/drawing/2014/main" val="3176346778"/>
                    </a:ext>
                  </a:extLst>
                </a:gridCol>
              </a:tblGrid>
              <a:tr h="77668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55554573"/>
                  </a:ext>
                </a:extLst>
              </a:tr>
              <a:tr h="77668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73476788"/>
                  </a:ext>
                </a:extLst>
              </a:tr>
              <a:tr h="77668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36274116"/>
                  </a:ext>
                </a:extLst>
              </a:tr>
              <a:tr h="77668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59255129"/>
                  </a:ext>
                </a:extLst>
              </a:tr>
              <a:tr h="77668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06608896"/>
                  </a:ext>
                </a:extLst>
              </a:tr>
              <a:tr h="77668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96831150"/>
                  </a:ext>
                </a:extLst>
              </a:tr>
              <a:tr h="77668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25280172"/>
                  </a:ext>
                </a:extLst>
              </a:tr>
            </a:tbl>
          </a:graphicData>
        </a:graphic>
      </p:graphicFrame>
      <p:pic>
        <p:nvPicPr>
          <p:cNvPr id="5" name="Picture 4" descr="A black and white logo&#10;&#10;AI-generated content may be incorrect.">
            <a:extLst>
              <a:ext uri="{FF2B5EF4-FFF2-40B4-BE49-F238E27FC236}">
                <a16:creationId xmlns:a16="http://schemas.microsoft.com/office/drawing/2014/main" id="{86F58B1F-AB49-BEA2-71A5-193FB19DB6AB}"/>
              </a:ext>
            </a:extLst>
          </p:cNvPr>
          <p:cNvPicPr>
            <a:picLocks noChangeAspect="1"/>
          </p:cNvPicPr>
          <p:nvPr/>
        </p:nvPicPr>
        <p:blipFill>
          <a:blip r:embed="rId3"/>
          <a:stretch>
            <a:fillRect/>
          </a:stretch>
        </p:blipFill>
        <p:spPr>
          <a:xfrm>
            <a:off x="9263618" y="10024"/>
            <a:ext cx="2764652" cy="660845"/>
          </a:xfrm>
          <a:prstGeom prst="rect">
            <a:avLst/>
          </a:prstGeom>
        </p:spPr>
      </p:pic>
      <p:graphicFrame>
        <p:nvGraphicFramePr>
          <p:cNvPr id="7" name="Table 6">
            <a:extLst>
              <a:ext uri="{FF2B5EF4-FFF2-40B4-BE49-F238E27FC236}">
                <a16:creationId xmlns:a16="http://schemas.microsoft.com/office/drawing/2014/main" id="{7BC98D43-604A-000F-A9B9-9E49134F6871}"/>
              </a:ext>
            </a:extLst>
          </p:cNvPr>
          <p:cNvGraphicFramePr>
            <a:graphicFrameLocks noGrp="1"/>
          </p:cNvGraphicFramePr>
          <p:nvPr/>
        </p:nvGraphicFramePr>
        <p:xfrm>
          <a:off x="0" y="1733826"/>
          <a:ext cx="12192000" cy="5177484"/>
        </p:xfrm>
        <a:graphic>
          <a:graphicData uri="http://schemas.openxmlformats.org/drawingml/2006/table">
            <a:tbl>
              <a:tblPr bandRow="1">
                <a:tableStyleId>{5C22544A-7EE6-4342-B048-85BDC9FD1C3A}</a:tableStyleId>
              </a:tblPr>
              <a:tblGrid>
                <a:gridCol w="4064000">
                  <a:extLst>
                    <a:ext uri="{9D8B030D-6E8A-4147-A177-3AD203B41FA5}">
                      <a16:colId xmlns:a16="http://schemas.microsoft.com/office/drawing/2014/main" val="1049340604"/>
                    </a:ext>
                  </a:extLst>
                </a:gridCol>
                <a:gridCol w="4064000">
                  <a:extLst>
                    <a:ext uri="{9D8B030D-6E8A-4147-A177-3AD203B41FA5}">
                      <a16:colId xmlns:a16="http://schemas.microsoft.com/office/drawing/2014/main" val="1707187163"/>
                    </a:ext>
                  </a:extLst>
                </a:gridCol>
                <a:gridCol w="4064000">
                  <a:extLst>
                    <a:ext uri="{9D8B030D-6E8A-4147-A177-3AD203B41FA5}">
                      <a16:colId xmlns:a16="http://schemas.microsoft.com/office/drawing/2014/main" val="2931501878"/>
                    </a:ext>
                  </a:extLst>
                </a:gridCol>
              </a:tblGrid>
              <a:tr h="441492">
                <a:tc>
                  <a:txBody>
                    <a:bodyPr/>
                    <a:lstStyle/>
                    <a:p>
                      <a:pPr>
                        <a:buNone/>
                      </a:pPr>
                      <a:r>
                        <a:rPr lang="en-US" b="1"/>
                        <a:t>Advantage</a:t>
                      </a:r>
                      <a:endParaRPr lang="en-US"/>
                    </a:p>
                  </a:txBody>
                  <a:tcPr anchor="ctr">
                    <a:lnL>
                      <a:noFill/>
                    </a:lnL>
                    <a:lnR>
                      <a:noFill/>
                    </a:lnR>
                    <a:lnT>
                      <a:noFill/>
                    </a:lnT>
                    <a:lnB>
                      <a:noFill/>
                    </a:lnB>
                    <a:noFill/>
                  </a:tcPr>
                </a:tc>
                <a:tc>
                  <a:txBody>
                    <a:bodyPr/>
                    <a:lstStyle/>
                    <a:p>
                      <a:pPr>
                        <a:buNone/>
                      </a:pPr>
                      <a:r>
                        <a:rPr lang="en-US" b="1"/>
                        <a:t>Description / Benefit</a:t>
                      </a:r>
                      <a:endParaRPr lang="en-US"/>
                    </a:p>
                  </a:txBody>
                  <a:tcPr anchor="ctr">
                    <a:lnL>
                      <a:noFill/>
                    </a:lnL>
                    <a:lnR>
                      <a:noFill/>
                    </a:lnR>
                    <a:lnT>
                      <a:noFill/>
                    </a:lnT>
                    <a:lnB>
                      <a:noFill/>
                    </a:lnB>
                    <a:noFill/>
                  </a:tcPr>
                </a:tc>
                <a:tc>
                  <a:txBody>
                    <a:bodyPr/>
                    <a:lstStyle/>
                    <a:p>
                      <a:pPr>
                        <a:buNone/>
                      </a:pPr>
                      <a:r>
                        <a:rPr lang="en-US" b="1"/>
                        <a:t>Example / Intuition</a:t>
                      </a:r>
                      <a:endParaRPr lang="en-US"/>
                    </a:p>
                  </a:txBody>
                  <a:tcPr anchor="ctr">
                    <a:lnL>
                      <a:noFill/>
                    </a:lnL>
                    <a:lnR>
                      <a:noFill/>
                    </a:lnR>
                    <a:lnT>
                      <a:noFill/>
                    </a:lnT>
                    <a:lnB>
                      <a:noFill/>
                    </a:lnB>
                    <a:noFill/>
                  </a:tcPr>
                </a:tc>
                <a:extLst>
                  <a:ext uri="{0D108BD9-81ED-4DB2-BD59-A6C34878D82A}">
                    <a16:rowId xmlns:a16="http://schemas.microsoft.com/office/drawing/2014/main" val="1538378473"/>
                  </a:ext>
                </a:extLst>
              </a:tr>
              <a:tr h="789332">
                <a:tc>
                  <a:txBody>
                    <a:bodyPr/>
                    <a:lstStyle/>
                    <a:p>
                      <a:pPr>
                        <a:buNone/>
                      </a:pPr>
                      <a:r>
                        <a:rPr lang="en-US" b="1"/>
                        <a:t>Rich Bidirectional Interaction</a:t>
                      </a:r>
                      <a:endParaRPr lang="en-US"/>
                    </a:p>
                  </a:txBody>
                  <a:tcPr anchor="ctr">
                    <a:lnL>
                      <a:noFill/>
                    </a:lnL>
                    <a:lnR>
                      <a:noFill/>
                    </a:lnR>
                    <a:lnT>
                      <a:noFill/>
                    </a:lnT>
                    <a:lnB>
                      <a:noFill/>
                    </a:lnB>
                    <a:noFill/>
                  </a:tcPr>
                </a:tc>
                <a:tc>
                  <a:txBody>
                    <a:bodyPr/>
                    <a:lstStyle/>
                    <a:p>
                      <a:pPr>
                        <a:buNone/>
                      </a:pPr>
                      <a:r>
                        <a:rPr lang="en-US"/>
                        <a:t>Every token (text or image) can attend to all others</a:t>
                      </a:r>
                    </a:p>
                  </a:txBody>
                  <a:tcPr anchor="ctr">
                    <a:lnL>
                      <a:noFill/>
                    </a:lnL>
                    <a:lnR>
                      <a:noFill/>
                    </a:lnR>
                    <a:lnT>
                      <a:noFill/>
                    </a:lnT>
                    <a:lnB>
                      <a:noFill/>
                    </a:lnB>
                    <a:noFill/>
                  </a:tcPr>
                </a:tc>
                <a:tc>
                  <a:txBody>
                    <a:bodyPr/>
                    <a:lstStyle/>
                    <a:p>
                      <a:pPr>
                        <a:buNone/>
                      </a:pPr>
                      <a:r>
                        <a:rPr lang="en-US"/>
                        <a:t>Text can refer to image patches, image patches can “attend” to words</a:t>
                      </a:r>
                    </a:p>
                  </a:txBody>
                  <a:tcPr anchor="ctr">
                    <a:lnL>
                      <a:noFill/>
                    </a:lnL>
                    <a:lnR>
                      <a:noFill/>
                    </a:lnR>
                    <a:lnT>
                      <a:noFill/>
                    </a:lnT>
                    <a:lnB>
                      <a:noFill/>
                    </a:lnB>
                    <a:noFill/>
                  </a:tcPr>
                </a:tc>
                <a:extLst>
                  <a:ext uri="{0D108BD9-81ED-4DB2-BD59-A6C34878D82A}">
                    <a16:rowId xmlns:a16="http://schemas.microsoft.com/office/drawing/2014/main" val="760011263"/>
                  </a:ext>
                </a:extLst>
              </a:tr>
              <a:tr h="789332">
                <a:tc>
                  <a:txBody>
                    <a:bodyPr/>
                    <a:lstStyle/>
                    <a:p>
                      <a:pPr>
                        <a:buNone/>
                      </a:pPr>
                      <a:r>
                        <a:rPr lang="en-US" b="1"/>
                        <a:t>Stronger Multimodal Reasoning</a:t>
                      </a:r>
                      <a:endParaRPr lang="en-US"/>
                    </a:p>
                  </a:txBody>
                  <a:tcPr anchor="ctr">
                    <a:lnL>
                      <a:noFill/>
                    </a:lnL>
                    <a:lnR>
                      <a:noFill/>
                    </a:lnR>
                    <a:lnT>
                      <a:noFill/>
                    </a:lnT>
                    <a:lnB>
                      <a:noFill/>
                    </a:lnB>
                    <a:noFill/>
                  </a:tcPr>
                </a:tc>
                <a:tc>
                  <a:txBody>
                    <a:bodyPr/>
                    <a:lstStyle/>
                    <a:p>
                      <a:pPr>
                        <a:buNone/>
                      </a:pPr>
                      <a:r>
                        <a:rPr lang="en-US"/>
                        <a:t>Unified representation allows nuanced reasoning over visual-text relationships</a:t>
                      </a:r>
                    </a:p>
                  </a:txBody>
                  <a:tcPr anchor="ctr">
                    <a:lnL>
                      <a:noFill/>
                    </a:lnL>
                    <a:lnR>
                      <a:noFill/>
                    </a:lnR>
                    <a:lnT>
                      <a:noFill/>
                    </a:lnT>
                    <a:lnB>
                      <a:noFill/>
                    </a:lnB>
                    <a:noFill/>
                  </a:tcPr>
                </a:tc>
                <a:tc>
                  <a:txBody>
                    <a:bodyPr/>
                    <a:lstStyle/>
                    <a:p>
                      <a:pPr>
                        <a:buNone/>
                      </a:pPr>
                      <a:r>
                        <a:rPr lang="en-US"/>
                        <a:t>Understand spatial relationships, actions, and attributes in images</a:t>
                      </a:r>
                    </a:p>
                  </a:txBody>
                  <a:tcPr anchor="ctr">
                    <a:lnL>
                      <a:noFill/>
                    </a:lnL>
                    <a:lnR>
                      <a:noFill/>
                    </a:lnR>
                    <a:lnT>
                      <a:noFill/>
                    </a:lnT>
                    <a:lnB>
                      <a:noFill/>
                    </a:lnB>
                    <a:noFill/>
                  </a:tcPr>
                </a:tc>
                <a:extLst>
                  <a:ext uri="{0D108BD9-81ED-4DB2-BD59-A6C34878D82A}">
                    <a16:rowId xmlns:a16="http://schemas.microsoft.com/office/drawing/2014/main" val="1014517068"/>
                  </a:ext>
                </a:extLst>
              </a:tr>
              <a:tr h="789332">
                <a:tc>
                  <a:txBody>
                    <a:bodyPr/>
                    <a:lstStyle/>
                    <a:p>
                      <a:pPr>
                        <a:buNone/>
                      </a:pPr>
                      <a:r>
                        <a:rPr lang="en-US" b="1"/>
                        <a:t>Direct Semantic Alignment</a:t>
                      </a:r>
                      <a:endParaRPr lang="en-US"/>
                    </a:p>
                  </a:txBody>
                  <a:tcPr anchor="ctr">
                    <a:lnL>
                      <a:noFill/>
                    </a:lnL>
                    <a:lnR>
                      <a:noFill/>
                    </a:lnR>
                    <a:lnT>
                      <a:noFill/>
                    </a:lnT>
                    <a:lnB>
                      <a:noFill/>
                    </a:lnB>
                    <a:noFill/>
                  </a:tcPr>
                </a:tc>
                <a:tc>
                  <a:txBody>
                    <a:bodyPr/>
                    <a:lstStyle/>
                    <a:p>
                      <a:pPr>
                        <a:buNone/>
                      </a:pPr>
                      <a:r>
                        <a:rPr lang="en-US"/>
                        <a:t>Visual tokens and text tokens share the same embedding space</a:t>
                      </a:r>
                    </a:p>
                  </a:txBody>
                  <a:tcPr anchor="ctr">
                    <a:lnL>
                      <a:noFill/>
                    </a:lnL>
                    <a:lnR>
                      <a:noFill/>
                    </a:lnR>
                    <a:lnT>
                      <a:noFill/>
                    </a:lnT>
                    <a:lnB>
                      <a:noFill/>
                    </a:lnB>
                    <a:noFill/>
                  </a:tcPr>
                </a:tc>
                <a:tc>
                  <a:txBody>
                    <a:bodyPr/>
                    <a:lstStyle/>
                    <a:p>
                      <a:pPr>
                        <a:buNone/>
                      </a:pPr>
                      <a:r>
                        <a:rPr lang="en-US"/>
                        <a:t>“Apple” token is close to visual feature of an apple</a:t>
                      </a:r>
                    </a:p>
                  </a:txBody>
                  <a:tcPr anchor="ctr">
                    <a:lnL>
                      <a:noFill/>
                    </a:lnL>
                    <a:lnR>
                      <a:noFill/>
                    </a:lnR>
                    <a:lnT>
                      <a:noFill/>
                    </a:lnT>
                    <a:lnB>
                      <a:noFill/>
                    </a:lnB>
                    <a:noFill/>
                  </a:tcPr>
                </a:tc>
                <a:extLst>
                  <a:ext uri="{0D108BD9-81ED-4DB2-BD59-A6C34878D82A}">
                    <a16:rowId xmlns:a16="http://schemas.microsoft.com/office/drawing/2014/main" val="4174954609"/>
                  </a:ext>
                </a:extLst>
              </a:tr>
              <a:tr h="789332">
                <a:tc>
                  <a:txBody>
                    <a:bodyPr/>
                    <a:lstStyle/>
                    <a:p>
                      <a:pPr>
                        <a:buNone/>
                      </a:pPr>
                      <a:r>
                        <a:rPr lang="en-US" b="1"/>
                        <a:t>Fine-Grained Context Understanding</a:t>
                      </a:r>
                      <a:endParaRPr lang="en-US"/>
                    </a:p>
                  </a:txBody>
                  <a:tcPr anchor="ctr">
                    <a:lnL>
                      <a:noFill/>
                    </a:lnL>
                    <a:lnR>
                      <a:noFill/>
                    </a:lnR>
                    <a:lnT>
                      <a:noFill/>
                    </a:lnT>
                    <a:lnB>
                      <a:noFill/>
                    </a:lnB>
                    <a:noFill/>
                  </a:tcPr>
                </a:tc>
                <a:tc>
                  <a:txBody>
                    <a:bodyPr/>
                    <a:lstStyle/>
                    <a:p>
                      <a:pPr>
                        <a:buNone/>
                      </a:pPr>
                      <a:r>
                        <a:rPr lang="en-US"/>
                        <a:t>Preserves all tokens for self-attention</a:t>
                      </a:r>
                    </a:p>
                  </a:txBody>
                  <a:tcPr anchor="ctr">
                    <a:lnL>
                      <a:noFill/>
                    </a:lnL>
                    <a:lnR>
                      <a:noFill/>
                    </a:lnR>
                    <a:lnT>
                      <a:noFill/>
                    </a:lnT>
                    <a:lnB>
                      <a:noFill/>
                    </a:lnB>
                    <a:noFill/>
                  </a:tcPr>
                </a:tc>
                <a:tc>
                  <a:txBody>
                    <a:bodyPr/>
                    <a:lstStyle/>
                    <a:p>
                      <a:pPr>
                        <a:buNone/>
                      </a:pPr>
                      <a:r>
                        <a:rPr lang="en-US"/>
                        <a:t>Captures subtle visual cues and detailed textual context simultaneously</a:t>
                      </a:r>
                    </a:p>
                  </a:txBody>
                  <a:tcPr anchor="ctr">
                    <a:lnL>
                      <a:noFill/>
                    </a:lnL>
                    <a:lnR>
                      <a:noFill/>
                    </a:lnR>
                    <a:lnT>
                      <a:noFill/>
                    </a:lnT>
                    <a:lnB>
                      <a:noFill/>
                    </a:lnB>
                    <a:noFill/>
                  </a:tcPr>
                </a:tc>
                <a:extLst>
                  <a:ext uri="{0D108BD9-81ED-4DB2-BD59-A6C34878D82A}">
                    <a16:rowId xmlns:a16="http://schemas.microsoft.com/office/drawing/2014/main" val="239049604"/>
                  </a:ext>
                </a:extLst>
              </a:tr>
              <a:tr h="789332">
                <a:tc>
                  <a:txBody>
                    <a:bodyPr/>
                    <a:lstStyle/>
                    <a:p>
                      <a:pPr>
                        <a:buNone/>
                      </a:pPr>
                      <a:r>
                        <a:rPr lang="en-US" b="1"/>
                        <a:t>Unified Training</a:t>
                      </a:r>
                      <a:endParaRPr lang="en-US"/>
                    </a:p>
                  </a:txBody>
                  <a:tcPr anchor="ctr">
                    <a:lnL>
                      <a:noFill/>
                    </a:lnL>
                    <a:lnR>
                      <a:noFill/>
                    </a:lnR>
                    <a:lnT>
                      <a:noFill/>
                    </a:lnT>
                    <a:lnB>
                      <a:noFill/>
                    </a:lnB>
                    <a:noFill/>
                  </a:tcPr>
                </a:tc>
                <a:tc>
                  <a:txBody>
                    <a:bodyPr/>
                    <a:lstStyle/>
                    <a:p>
                      <a:pPr>
                        <a:buNone/>
                      </a:pPr>
                      <a:r>
                        <a:rPr lang="en-US"/>
                        <a:t>Model learns visual-language reasoning jointly</a:t>
                      </a:r>
                    </a:p>
                  </a:txBody>
                  <a:tcPr anchor="ctr">
                    <a:lnL>
                      <a:noFill/>
                    </a:lnL>
                    <a:lnR>
                      <a:noFill/>
                    </a:lnR>
                    <a:lnT>
                      <a:noFill/>
                    </a:lnT>
                    <a:lnB>
                      <a:noFill/>
                    </a:lnB>
                    <a:noFill/>
                  </a:tcPr>
                </a:tc>
                <a:tc>
                  <a:txBody>
                    <a:bodyPr/>
                    <a:lstStyle/>
                    <a:p>
                      <a:pPr>
                        <a:buNone/>
                      </a:pPr>
                      <a:r>
                        <a:rPr lang="en-US"/>
                        <a:t>No need for separate query mechanisms or bridges</a:t>
                      </a:r>
                    </a:p>
                  </a:txBody>
                  <a:tcPr anchor="ctr">
                    <a:lnL>
                      <a:noFill/>
                    </a:lnL>
                    <a:lnR>
                      <a:noFill/>
                    </a:lnR>
                    <a:lnT>
                      <a:noFill/>
                    </a:lnT>
                    <a:lnB>
                      <a:noFill/>
                    </a:lnB>
                    <a:noFill/>
                  </a:tcPr>
                </a:tc>
                <a:extLst>
                  <a:ext uri="{0D108BD9-81ED-4DB2-BD59-A6C34878D82A}">
                    <a16:rowId xmlns:a16="http://schemas.microsoft.com/office/drawing/2014/main" val="2345335001"/>
                  </a:ext>
                </a:extLst>
              </a:tr>
              <a:tr h="789332">
                <a:tc>
                  <a:txBody>
                    <a:bodyPr/>
                    <a:lstStyle/>
                    <a:p>
                      <a:pPr>
                        <a:buNone/>
                      </a:pPr>
                      <a:r>
                        <a:rPr lang="en-US" b="1"/>
                        <a:t>Better Task Adaptability</a:t>
                      </a:r>
                      <a:endParaRPr lang="en-US"/>
                    </a:p>
                  </a:txBody>
                  <a:tcPr anchor="ctr">
                    <a:lnL>
                      <a:noFill/>
                    </a:lnL>
                    <a:lnR>
                      <a:noFill/>
                    </a:lnR>
                    <a:lnT>
                      <a:noFill/>
                    </a:lnT>
                    <a:lnB>
                      <a:noFill/>
                    </a:lnB>
                    <a:noFill/>
                  </a:tcPr>
                </a:tc>
                <a:tc>
                  <a:txBody>
                    <a:bodyPr/>
                    <a:lstStyle/>
                    <a:p>
                      <a:pPr>
                        <a:buNone/>
                      </a:pPr>
                      <a:r>
                        <a:rPr lang="en-US"/>
                        <a:t>Works well for diverse multimodal tasks</a:t>
                      </a:r>
                    </a:p>
                  </a:txBody>
                  <a:tcPr anchor="ctr">
                    <a:lnL>
                      <a:noFill/>
                    </a:lnL>
                    <a:lnR>
                      <a:noFill/>
                    </a:lnR>
                    <a:lnT>
                      <a:noFill/>
                    </a:lnT>
                    <a:lnB>
                      <a:noFill/>
                    </a:lnB>
                    <a:noFill/>
                  </a:tcPr>
                </a:tc>
                <a:tc>
                  <a:txBody>
                    <a:bodyPr/>
                    <a:lstStyle/>
                    <a:p>
                      <a:pPr>
                        <a:buNone/>
                      </a:pPr>
                      <a:r>
                        <a:rPr lang="en-US"/>
                        <a:t>Captioning, VQA, diagram reasoning, visual instruction following</a:t>
                      </a:r>
                    </a:p>
                  </a:txBody>
                  <a:tcPr anchor="ctr">
                    <a:lnL>
                      <a:noFill/>
                    </a:lnL>
                    <a:lnR>
                      <a:noFill/>
                    </a:lnR>
                    <a:lnT>
                      <a:noFill/>
                    </a:lnT>
                    <a:lnB>
                      <a:noFill/>
                    </a:lnB>
                    <a:noFill/>
                  </a:tcPr>
                </a:tc>
                <a:extLst>
                  <a:ext uri="{0D108BD9-81ED-4DB2-BD59-A6C34878D82A}">
                    <a16:rowId xmlns:a16="http://schemas.microsoft.com/office/drawing/2014/main" val="114777852"/>
                  </a:ext>
                </a:extLst>
              </a:tr>
            </a:tbl>
          </a:graphicData>
        </a:graphic>
      </p:graphicFrame>
    </p:spTree>
    <p:extLst>
      <p:ext uri="{BB962C8B-B14F-4D97-AF65-F5344CB8AC3E}">
        <p14:creationId xmlns:p14="http://schemas.microsoft.com/office/powerpoint/2010/main" val="29537699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7405-8D89-7747-5E85-8F75B1D1B1C7}"/>
              </a:ext>
            </a:extLst>
          </p:cNvPr>
          <p:cNvSpPr>
            <a:spLocks noGrp="1"/>
          </p:cNvSpPr>
          <p:nvPr>
            <p:ph type="title"/>
          </p:nvPr>
        </p:nvSpPr>
        <p:spPr>
          <a:xfrm>
            <a:off x="1154502" y="336371"/>
            <a:ext cx="8100204" cy="664204"/>
          </a:xfrm>
        </p:spPr>
        <p:txBody>
          <a:bodyPr>
            <a:normAutofit fontScale="90000"/>
          </a:bodyPr>
          <a:lstStyle/>
          <a:p>
            <a:pPr algn="ctr"/>
            <a:r>
              <a:rPr lang="en-US" b="1"/>
              <a:t>Limitations of Unified Token Space</a:t>
            </a:r>
          </a:p>
        </p:txBody>
      </p:sp>
      <p:graphicFrame>
        <p:nvGraphicFramePr>
          <p:cNvPr id="4" name="Content Placeholder 3">
            <a:extLst>
              <a:ext uri="{FF2B5EF4-FFF2-40B4-BE49-F238E27FC236}">
                <a16:creationId xmlns:a16="http://schemas.microsoft.com/office/drawing/2014/main" id="{55750C17-F1B0-FC74-B40E-581B09053975}"/>
              </a:ext>
            </a:extLst>
          </p:cNvPr>
          <p:cNvGraphicFramePr>
            <a:graphicFrameLocks noGrp="1"/>
          </p:cNvGraphicFramePr>
          <p:nvPr>
            <p:ph idx="1"/>
          </p:nvPr>
        </p:nvGraphicFramePr>
        <p:xfrm>
          <a:off x="122464" y="1333500"/>
          <a:ext cx="12063027" cy="5546891"/>
        </p:xfrm>
        <a:graphic>
          <a:graphicData uri="http://schemas.openxmlformats.org/drawingml/2006/table">
            <a:tbl>
              <a:tblPr firstRow="1" bandRow="1">
                <a:tableStyleId>{5C22544A-7EE6-4342-B048-85BDC9FD1C3A}</a:tableStyleId>
              </a:tblPr>
              <a:tblGrid>
                <a:gridCol w="4021009">
                  <a:extLst>
                    <a:ext uri="{9D8B030D-6E8A-4147-A177-3AD203B41FA5}">
                      <a16:colId xmlns:a16="http://schemas.microsoft.com/office/drawing/2014/main" val="3288831169"/>
                    </a:ext>
                  </a:extLst>
                </a:gridCol>
                <a:gridCol w="4021009">
                  <a:extLst>
                    <a:ext uri="{9D8B030D-6E8A-4147-A177-3AD203B41FA5}">
                      <a16:colId xmlns:a16="http://schemas.microsoft.com/office/drawing/2014/main" val="915518727"/>
                    </a:ext>
                  </a:extLst>
                </a:gridCol>
                <a:gridCol w="4021009">
                  <a:extLst>
                    <a:ext uri="{9D8B030D-6E8A-4147-A177-3AD203B41FA5}">
                      <a16:colId xmlns:a16="http://schemas.microsoft.com/office/drawing/2014/main" val="1458083271"/>
                    </a:ext>
                  </a:extLst>
                </a:gridCol>
              </a:tblGrid>
              <a:tr h="376973">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85002802"/>
                  </a:ext>
                </a:extLst>
              </a:tr>
              <a:tr h="861653">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547853356"/>
                  </a:ext>
                </a:extLst>
              </a:tr>
              <a:tr h="861653">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3871608"/>
                  </a:ext>
                </a:extLst>
              </a:tr>
              <a:tr h="861653">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992483459"/>
                  </a:ext>
                </a:extLst>
              </a:tr>
              <a:tr h="861653">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544921445"/>
                  </a:ext>
                </a:extLst>
              </a:tr>
              <a:tr h="861653">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85756298"/>
                  </a:ext>
                </a:extLst>
              </a:tr>
              <a:tr h="861653">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15446514"/>
                  </a:ext>
                </a:extLst>
              </a:tr>
            </a:tbl>
          </a:graphicData>
        </a:graphic>
      </p:graphicFrame>
      <p:pic>
        <p:nvPicPr>
          <p:cNvPr id="5" name="Picture 4" descr="A black and white logo&#10;&#10;AI-generated content may be incorrect.">
            <a:extLst>
              <a:ext uri="{FF2B5EF4-FFF2-40B4-BE49-F238E27FC236}">
                <a16:creationId xmlns:a16="http://schemas.microsoft.com/office/drawing/2014/main" id="{6418CB12-AA58-4BF1-F73F-37C2BC4A64F0}"/>
              </a:ext>
            </a:extLst>
          </p:cNvPr>
          <p:cNvPicPr>
            <a:picLocks noChangeAspect="1"/>
          </p:cNvPicPr>
          <p:nvPr/>
        </p:nvPicPr>
        <p:blipFill>
          <a:blip r:embed="rId3"/>
          <a:stretch>
            <a:fillRect/>
          </a:stretch>
        </p:blipFill>
        <p:spPr>
          <a:xfrm>
            <a:off x="9263618" y="10024"/>
            <a:ext cx="2764652" cy="660845"/>
          </a:xfrm>
          <a:prstGeom prst="rect">
            <a:avLst/>
          </a:prstGeom>
        </p:spPr>
      </p:pic>
      <p:graphicFrame>
        <p:nvGraphicFramePr>
          <p:cNvPr id="11" name="Table 10">
            <a:extLst>
              <a:ext uri="{FF2B5EF4-FFF2-40B4-BE49-F238E27FC236}">
                <a16:creationId xmlns:a16="http://schemas.microsoft.com/office/drawing/2014/main" id="{C9C93BC5-3F1E-C021-5004-F9AE4D23B05E}"/>
              </a:ext>
            </a:extLst>
          </p:cNvPr>
          <p:cNvGraphicFramePr>
            <a:graphicFrameLocks noGrp="1"/>
          </p:cNvGraphicFramePr>
          <p:nvPr/>
        </p:nvGraphicFramePr>
        <p:xfrm>
          <a:off x="122464" y="1347107"/>
          <a:ext cx="12089970" cy="5546000"/>
        </p:xfrm>
        <a:graphic>
          <a:graphicData uri="http://schemas.openxmlformats.org/drawingml/2006/table">
            <a:tbl>
              <a:tblPr bandRow="1">
                <a:tableStyleId>{5C22544A-7EE6-4342-B048-85BDC9FD1C3A}</a:tableStyleId>
              </a:tblPr>
              <a:tblGrid>
                <a:gridCol w="4029990">
                  <a:extLst>
                    <a:ext uri="{9D8B030D-6E8A-4147-A177-3AD203B41FA5}">
                      <a16:colId xmlns:a16="http://schemas.microsoft.com/office/drawing/2014/main" val="3733023266"/>
                    </a:ext>
                  </a:extLst>
                </a:gridCol>
                <a:gridCol w="4029990">
                  <a:extLst>
                    <a:ext uri="{9D8B030D-6E8A-4147-A177-3AD203B41FA5}">
                      <a16:colId xmlns:a16="http://schemas.microsoft.com/office/drawing/2014/main" val="1863810541"/>
                    </a:ext>
                  </a:extLst>
                </a:gridCol>
                <a:gridCol w="4029990">
                  <a:extLst>
                    <a:ext uri="{9D8B030D-6E8A-4147-A177-3AD203B41FA5}">
                      <a16:colId xmlns:a16="http://schemas.microsoft.com/office/drawing/2014/main" val="2534448307"/>
                    </a:ext>
                  </a:extLst>
                </a:gridCol>
              </a:tblGrid>
              <a:tr h="353023">
                <a:tc>
                  <a:txBody>
                    <a:bodyPr/>
                    <a:lstStyle/>
                    <a:p>
                      <a:pPr>
                        <a:buNone/>
                      </a:pPr>
                      <a:r>
                        <a:rPr lang="en-US" b="1"/>
                        <a:t>Limitation</a:t>
                      </a:r>
                      <a:endParaRPr lang="en-US"/>
                    </a:p>
                  </a:txBody>
                  <a:tcPr anchor="ctr">
                    <a:lnL>
                      <a:noFill/>
                    </a:lnL>
                    <a:lnR>
                      <a:noFill/>
                    </a:lnR>
                    <a:lnT>
                      <a:noFill/>
                    </a:lnT>
                    <a:lnB>
                      <a:noFill/>
                    </a:lnB>
                    <a:noFill/>
                  </a:tcPr>
                </a:tc>
                <a:tc>
                  <a:txBody>
                    <a:bodyPr/>
                    <a:lstStyle/>
                    <a:p>
                      <a:pPr>
                        <a:buNone/>
                      </a:pPr>
                      <a:r>
                        <a:rPr lang="en-US" b="1"/>
                        <a:t>Description / Impact</a:t>
                      </a:r>
                      <a:endParaRPr lang="en-US"/>
                    </a:p>
                  </a:txBody>
                  <a:tcPr anchor="ctr">
                    <a:lnL>
                      <a:noFill/>
                    </a:lnL>
                    <a:lnR>
                      <a:noFill/>
                    </a:lnR>
                    <a:lnT>
                      <a:noFill/>
                    </a:lnT>
                    <a:lnB>
                      <a:noFill/>
                    </a:lnB>
                    <a:noFill/>
                  </a:tcPr>
                </a:tc>
                <a:tc>
                  <a:txBody>
                    <a:bodyPr/>
                    <a:lstStyle/>
                    <a:p>
                      <a:pPr>
                        <a:buNone/>
                      </a:pPr>
                      <a:r>
                        <a:rPr lang="en-US" b="1"/>
                        <a:t>Example / Intuition</a:t>
                      </a:r>
                      <a:endParaRPr lang="en-US"/>
                    </a:p>
                  </a:txBody>
                  <a:tcPr anchor="ctr">
                    <a:lnL>
                      <a:noFill/>
                    </a:lnL>
                    <a:lnR>
                      <a:noFill/>
                    </a:lnR>
                    <a:lnT>
                      <a:noFill/>
                    </a:lnT>
                    <a:lnB>
                      <a:noFill/>
                    </a:lnB>
                    <a:noFill/>
                  </a:tcPr>
                </a:tc>
                <a:extLst>
                  <a:ext uri="{0D108BD9-81ED-4DB2-BD59-A6C34878D82A}">
                    <a16:rowId xmlns:a16="http://schemas.microsoft.com/office/drawing/2014/main" val="413808110"/>
                  </a:ext>
                </a:extLst>
              </a:tr>
              <a:tr h="882560">
                <a:tc>
                  <a:txBody>
                    <a:bodyPr/>
                    <a:lstStyle/>
                    <a:p>
                      <a:pPr>
                        <a:buNone/>
                      </a:pPr>
                      <a:r>
                        <a:rPr lang="en-US" b="1"/>
                        <a:t>High Computational Cost</a:t>
                      </a:r>
                      <a:endParaRPr lang="en-US"/>
                    </a:p>
                  </a:txBody>
                  <a:tcPr anchor="ctr">
                    <a:lnL>
                      <a:noFill/>
                    </a:lnL>
                    <a:lnR>
                      <a:noFill/>
                    </a:lnR>
                    <a:lnT>
                      <a:noFill/>
                    </a:lnT>
                    <a:lnB>
                      <a:noFill/>
                    </a:lnB>
                    <a:noFill/>
                  </a:tcPr>
                </a:tc>
                <a:tc>
                  <a:txBody>
                    <a:bodyPr/>
                    <a:lstStyle/>
                    <a:p>
                      <a:pPr>
                        <a:buNone/>
                      </a:pPr>
                      <a:r>
                        <a:rPr lang="en-US"/>
                        <a:t>Self-attention over all image and text tokens grows quadratically with token count</a:t>
                      </a:r>
                    </a:p>
                  </a:txBody>
                  <a:tcPr anchor="ctr">
                    <a:lnL>
                      <a:noFill/>
                    </a:lnL>
                    <a:lnR>
                      <a:noFill/>
                    </a:lnR>
                    <a:lnT>
                      <a:noFill/>
                    </a:lnT>
                    <a:lnB>
                      <a:noFill/>
                    </a:lnB>
                    <a:noFill/>
                  </a:tcPr>
                </a:tc>
                <a:tc>
                  <a:txBody>
                    <a:bodyPr/>
                    <a:lstStyle/>
                    <a:p>
                      <a:pPr>
                        <a:buNone/>
                      </a:pPr>
                      <a:r>
                        <a:rPr lang="en-US"/>
                        <a:t>Processing high-resolution images with many patches is resource-intensive</a:t>
                      </a:r>
                    </a:p>
                  </a:txBody>
                  <a:tcPr anchor="ctr">
                    <a:lnL>
                      <a:noFill/>
                    </a:lnL>
                    <a:lnR>
                      <a:noFill/>
                    </a:lnR>
                    <a:lnT>
                      <a:noFill/>
                    </a:lnT>
                    <a:lnB>
                      <a:noFill/>
                    </a:lnB>
                    <a:noFill/>
                  </a:tcPr>
                </a:tc>
                <a:extLst>
                  <a:ext uri="{0D108BD9-81ED-4DB2-BD59-A6C34878D82A}">
                    <a16:rowId xmlns:a16="http://schemas.microsoft.com/office/drawing/2014/main" val="1559275598"/>
                  </a:ext>
                </a:extLst>
              </a:tr>
              <a:tr h="609770">
                <a:tc>
                  <a:txBody>
                    <a:bodyPr/>
                    <a:lstStyle/>
                    <a:p>
                      <a:pPr>
                        <a:buNone/>
                      </a:pPr>
                      <a:r>
                        <a:rPr lang="en-US" b="1"/>
                        <a:t>Large-Scale Training Data Required</a:t>
                      </a:r>
                      <a:endParaRPr lang="en-US"/>
                    </a:p>
                  </a:txBody>
                  <a:tcPr anchor="ctr">
                    <a:lnL>
                      <a:noFill/>
                    </a:lnL>
                    <a:lnR>
                      <a:noFill/>
                    </a:lnR>
                    <a:lnT>
                      <a:noFill/>
                    </a:lnT>
                    <a:lnB>
                      <a:noFill/>
                    </a:lnB>
                    <a:noFill/>
                  </a:tcPr>
                </a:tc>
                <a:tc>
                  <a:txBody>
                    <a:bodyPr/>
                    <a:lstStyle/>
                    <a:p>
                      <a:pPr>
                        <a:buNone/>
                      </a:pPr>
                      <a:r>
                        <a:rPr lang="en-US"/>
                        <a:t>Needs massive multimodal datasets to learn effective joint representations</a:t>
                      </a:r>
                    </a:p>
                  </a:txBody>
                  <a:tcPr anchor="ctr">
                    <a:lnL>
                      <a:noFill/>
                    </a:lnL>
                    <a:lnR>
                      <a:noFill/>
                    </a:lnR>
                    <a:lnT>
                      <a:noFill/>
                    </a:lnT>
                    <a:lnB>
                      <a:noFill/>
                    </a:lnB>
                    <a:noFill/>
                  </a:tcPr>
                </a:tc>
                <a:tc>
                  <a:txBody>
                    <a:bodyPr/>
                    <a:lstStyle/>
                    <a:p>
                      <a:pPr>
                        <a:buNone/>
                      </a:pPr>
                      <a:r>
                        <a:rPr lang="en-US"/>
                        <a:t>Smaller datasets may lead to poor visual-language alignment</a:t>
                      </a:r>
                    </a:p>
                  </a:txBody>
                  <a:tcPr anchor="ctr">
                    <a:lnL>
                      <a:noFill/>
                    </a:lnL>
                    <a:lnR>
                      <a:noFill/>
                    </a:lnR>
                    <a:lnT>
                      <a:noFill/>
                    </a:lnT>
                    <a:lnB>
                      <a:noFill/>
                    </a:lnB>
                    <a:noFill/>
                  </a:tcPr>
                </a:tc>
                <a:extLst>
                  <a:ext uri="{0D108BD9-81ED-4DB2-BD59-A6C34878D82A}">
                    <a16:rowId xmlns:a16="http://schemas.microsoft.com/office/drawing/2014/main" val="3422555377"/>
                  </a:ext>
                </a:extLst>
              </a:tr>
              <a:tr h="882560">
                <a:tc>
                  <a:txBody>
                    <a:bodyPr/>
                    <a:lstStyle/>
                    <a:p>
                      <a:pPr>
                        <a:buNone/>
                      </a:pPr>
                      <a:r>
                        <a:rPr lang="en-US" b="1"/>
                        <a:t>Memory Intensive</a:t>
                      </a:r>
                      <a:endParaRPr lang="en-US"/>
                    </a:p>
                  </a:txBody>
                  <a:tcPr anchor="ctr">
                    <a:lnL>
                      <a:noFill/>
                    </a:lnL>
                    <a:lnR>
                      <a:noFill/>
                    </a:lnR>
                    <a:lnT>
                      <a:noFill/>
                    </a:lnT>
                    <a:lnB>
                      <a:noFill/>
                    </a:lnB>
                    <a:noFill/>
                  </a:tcPr>
                </a:tc>
                <a:tc>
                  <a:txBody>
                    <a:bodyPr/>
                    <a:lstStyle/>
                    <a:p>
                      <a:pPr>
                        <a:buNone/>
                      </a:pPr>
                      <a:endParaRPr lang="en-US"/>
                    </a:p>
                    <a:p>
                      <a:pPr lvl="0">
                        <a:buNone/>
                      </a:pPr>
                      <a:r>
                        <a:rPr lang="en-US"/>
                        <a:t>Requires large VRAM for high-resolution images and long text sequences</a:t>
                      </a:r>
                    </a:p>
                  </a:txBody>
                  <a:tcPr anchor="ctr">
                    <a:lnL>
                      <a:noFill/>
                    </a:lnL>
                    <a:lnR>
                      <a:noFill/>
                    </a:lnR>
                    <a:lnT>
                      <a:noFill/>
                    </a:lnT>
                    <a:lnB>
                      <a:noFill/>
                    </a:lnB>
                    <a:noFill/>
                  </a:tcPr>
                </a:tc>
                <a:tc>
                  <a:txBody>
                    <a:bodyPr/>
                    <a:lstStyle/>
                    <a:p>
                      <a:pPr>
                        <a:buNone/>
                      </a:pPr>
                      <a:r>
                        <a:rPr lang="en-US"/>
                        <a:t>May limit deployment on standard GPUs without optimization</a:t>
                      </a:r>
                    </a:p>
                  </a:txBody>
                  <a:tcPr anchor="ctr">
                    <a:lnL>
                      <a:noFill/>
                    </a:lnL>
                    <a:lnR>
                      <a:noFill/>
                    </a:lnR>
                    <a:lnT>
                      <a:noFill/>
                    </a:lnT>
                    <a:lnB>
                      <a:noFill/>
                    </a:lnB>
                    <a:noFill/>
                  </a:tcPr>
                </a:tc>
                <a:extLst>
                  <a:ext uri="{0D108BD9-81ED-4DB2-BD59-A6C34878D82A}">
                    <a16:rowId xmlns:a16="http://schemas.microsoft.com/office/drawing/2014/main" val="30045290"/>
                  </a:ext>
                </a:extLst>
              </a:tr>
              <a:tr h="882560">
                <a:tc>
                  <a:txBody>
                    <a:bodyPr/>
                    <a:lstStyle/>
                    <a:p>
                      <a:pPr>
                        <a:buNone/>
                      </a:pPr>
                      <a:r>
                        <a:rPr lang="en-US" b="1"/>
                        <a:t>Less Modular</a:t>
                      </a:r>
                      <a:endParaRPr lang="en-US"/>
                    </a:p>
                  </a:txBody>
                  <a:tcPr anchor="ctr">
                    <a:lnL>
                      <a:noFill/>
                    </a:lnL>
                    <a:lnR>
                      <a:noFill/>
                    </a:lnR>
                    <a:lnT>
                      <a:noFill/>
                    </a:lnT>
                    <a:lnB>
                      <a:noFill/>
                    </a:lnB>
                    <a:noFill/>
                  </a:tcPr>
                </a:tc>
                <a:tc>
                  <a:txBody>
                    <a:bodyPr/>
                    <a:lstStyle/>
                    <a:p>
                      <a:pPr>
                        <a:buNone/>
                      </a:pPr>
                      <a:r>
                        <a:rPr lang="en-US"/>
                        <a:t>Vision and language modules are tightly coupled</a:t>
                      </a:r>
                    </a:p>
                  </a:txBody>
                  <a:tcPr anchor="ctr">
                    <a:lnL>
                      <a:noFill/>
                    </a:lnL>
                    <a:lnR>
                      <a:noFill/>
                    </a:lnR>
                    <a:lnT>
                      <a:noFill/>
                    </a:lnT>
                    <a:lnB>
                      <a:noFill/>
                    </a:lnB>
                    <a:noFill/>
                  </a:tcPr>
                </a:tc>
                <a:tc>
                  <a:txBody>
                    <a:bodyPr/>
                    <a:lstStyle/>
                    <a:p>
                      <a:pPr>
                        <a:buNone/>
                      </a:pPr>
                      <a:r>
                        <a:rPr lang="en-US"/>
                        <a:t>Upgrading one component requires retraining or fine-tuning the entire model</a:t>
                      </a:r>
                    </a:p>
                  </a:txBody>
                  <a:tcPr anchor="ctr">
                    <a:lnL>
                      <a:noFill/>
                    </a:lnL>
                    <a:lnR>
                      <a:noFill/>
                    </a:lnR>
                    <a:lnT>
                      <a:noFill/>
                    </a:lnT>
                    <a:lnB>
                      <a:noFill/>
                    </a:lnB>
                    <a:noFill/>
                  </a:tcPr>
                </a:tc>
                <a:extLst>
                  <a:ext uri="{0D108BD9-81ED-4DB2-BD59-A6C34878D82A}">
                    <a16:rowId xmlns:a16="http://schemas.microsoft.com/office/drawing/2014/main" val="2048617379"/>
                  </a:ext>
                </a:extLst>
              </a:tr>
              <a:tr h="882560">
                <a:tc>
                  <a:txBody>
                    <a:bodyPr/>
                    <a:lstStyle/>
                    <a:p>
                      <a:pPr>
                        <a:buNone/>
                      </a:pPr>
                      <a:r>
                        <a:rPr lang="en-US" b="1"/>
                        <a:t>Slower Inference</a:t>
                      </a:r>
                      <a:endParaRPr lang="en-US"/>
                    </a:p>
                  </a:txBody>
                  <a:tcPr anchor="ctr">
                    <a:lnL>
                      <a:noFill/>
                    </a:lnL>
                    <a:lnR>
                      <a:noFill/>
                    </a:lnR>
                    <a:lnT>
                      <a:noFill/>
                    </a:lnT>
                    <a:lnB>
                      <a:noFill/>
                    </a:lnB>
                    <a:noFill/>
                  </a:tcPr>
                </a:tc>
                <a:tc>
                  <a:txBody>
                    <a:bodyPr/>
                    <a:lstStyle/>
                    <a:p>
                      <a:pPr>
                        <a:buNone/>
                      </a:pPr>
                      <a:r>
                        <a:rPr lang="en-US"/>
                        <a:t>More tokens → longer attention computation → slower output generation</a:t>
                      </a:r>
                    </a:p>
                  </a:txBody>
                  <a:tcPr anchor="ctr">
                    <a:lnL>
                      <a:noFill/>
                    </a:lnL>
                    <a:lnR>
                      <a:noFill/>
                    </a:lnR>
                    <a:lnT>
                      <a:noFill/>
                    </a:lnT>
                    <a:lnB>
                      <a:noFill/>
                    </a:lnB>
                    <a:noFill/>
                  </a:tcPr>
                </a:tc>
                <a:tc>
                  <a:txBody>
                    <a:bodyPr/>
                    <a:lstStyle/>
                    <a:p>
                      <a:pPr>
                        <a:buNone/>
                      </a:pPr>
                      <a:r>
                        <a:rPr lang="en-US"/>
                        <a:t>Real-time applications may be challenging without optimization</a:t>
                      </a:r>
                    </a:p>
                  </a:txBody>
                  <a:tcPr anchor="ctr">
                    <a:lnL>
                      <a:noFill/>
                    </a:lnL>
                    <a:lnR>
                      <a:noFill/>
                    </a:lnR>
                    <a:lnT>
                      <a:noFill/>
                    </a:lnT>
                    <a:lnB>
                      <a:noFill/>
                    </a:lnB>
                    <a:noFill/>
                  </a:tcPr>
                </a:tc>
                <a:extLst>
                  <a:ext uri="{0D108BD9-81ED-4DB2-BD59-A6C34878D82A}">
                    <a16:rowId xmlns:a16="http://schemas.microsoft.com/office/drawing/2014/main" val="1803505001"/>
                  </a:ext>
                </a:extLst>
              </a:tr>
              <a:tr h="882560">
                <a:tc>
                  <a:txBody>
                    <a:bodyPr/>
                    <a:lstStyle/>
                    <a:p>
                      <a:pPr>
                        <a:buNone/>
                      </a:pPr>
                      <a:r>
                        <a:rPr lang="en-US" b="1"/>
                        <a:t>Potential Overfitting</a:t>
                      </a:r>
                      <a:endParaRPr lang="en-US"/>
                    </a:p>
                  </a:txBody>
                  <a:tcPr anchor="ctr">
                    <a:lnL>
                      <a:noFill/>
                    </a:lnL>
                    <a:lnR>
                      <a:noFill/>
                    </a:lnR>
                    <a:lnT>
                      <a:noFill/>
                    </a:lnT>
                    <a:lnB>
                      <a:noFill/>
                    </a:lnB>
                    <a:noFill/>
                  </a:tcPr>
                </a:tc>
                <a:tc>
                  <a:txBody>
                    <a:bodyPr/>
                    <a:lstStyle/>
                    <a:p>
                      <a:pPr>
                        <a:buNone/>
                      </a:pPr>
                      <a:r>
                        <a:rPr lang="en-US"/>
                        <a:t>High model complexity may overfit to training distributions</a:t>
                      </a:r>
                    </a:p>
                  </a:txBody>
                  <a:tcPr anchor="ctr">
                    <a:lnL>
                      <a:noFill/>
                    </a:lnL>
                    <a:lnR>
                      <a:noFill/>
                    </a:lnR>
                    <a:lnT>
                      <a:noFill/>
                    </a:lnT>
                    <a:lnB>
                      <a:noFill/>
                    </a:lnB>
                    <a:noFill/>
                  </a:tcPr>
                </a:tc>
                <a:tc>
                  <a:txBody>
                    <a:bodyPr/>
                    <a:lstStyle/>
                    <a:p>
                      <a:pPr>
                        <a:buNone/>
                      </a:pPr>
                      <a:r>
                        <a:rPr lang="en-US"/>
                        <a:t>Model may struggle on unseen visual contexts or rare word-image combinations</a:t>
                      </a:r>
                    </a:p>
                  </a:txBody>
                  <a:tcPr anchor="ctr">
                    <a:lnL>
                      <a:noFill/>
                    </a:lnL>
                    <a:lnR>
                      <a:noFill/>
                    </a:lnR>
                    <a:lnT>
                      <a:noFill/>
                    </a:lnT>
                    <a:lnB>
                      <a:noFill/>
                    </a:lnB>
                    <a:noFill/>
                  </a:tcPr>
                </a:tc>
                <a:extLst>
                  <a:ext uri="{0D108BD9-81ED-4DB2-BD59-A6C34878D82A}">
                    <a16:rowId xmlns:a16="http://schemas.microsoft.com/office/drawing/2014/main" val="1205671194"/>
                  </a:ext>
                </a:extLst>
              </a:tr>
            </a:tbl>
          </a:graphicData>
        </a:graphic>
      </p:graphicFrame>
    </p:spTree>
    <p:extLst>
      <p:ext uri="{BB962C8B-B14F-4D97-AF65-F5344CB8AC3E}">
        <p14:creationId xmlns:p14="http://schemas.microsoft.com/office/powerpoint/2010/main" val="35878706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07F94-53A9-2F55-7EEF-A1C2C5FDFCED}"/>
              </a:ext>
            </a:extLst>
          </p:cNvPr>
          <p:cNvSpPr>
            <a:spLocks noGrp="1"/>
          </p:cNvSpPr>
          <p:nvPr>
            <p:ph type="title"/>
          </p:nvPr>
        </p:nvSpPr>
        <p:spPr>
          <a:xfrm>
            <a:off x="4313" y="206974"/>
            <a:ext cx="10515600" cy="1325563"/>
          </a:xfrm>
        </p:spPr>
        <p:txBody>
          <a:bodyPr/>
          <a:lstStyle/>
          <a:p>
            <a:r>
              <a:rPr lang="en-US">
                <a:ea typeface="+mj-lt"/>
                <a:cs typeface="+mj-lt"/>
              </a:rPr>
              <a:t>Cross-Attention — Indirect Interaction via Intermediaries</a:t>
            </a:r>
            <a:endParaRPr lang="en-US"/>
          </a:p>
        </p:txBody>
      </p:sp>
      <p:sp>
        <p:nvSpPr>
          <p:cNvPr id="3" name="Content Placeholder 2">
            <a:extLst>
              <a:ext uri="{FF2B5EF4-FFF2-40B4-BE49-F238E27FC236}">
                <a16:creationId xmlns:a16="http://schemas.microsoft.com/office/drawing/2014/main" id="{78356A89-A70D-5108-6F63-A8AFD2AB9DE1}"/>
              </a:ext>
            </a:extLst>
          </p:cNvPr>
          <p:cNvSpPr>
            <a:spLocks noGrp="1"/>
          </p:cNvSpPr>
          <p:nvPr>
            <p:ph idx="1"/>
          </p:nvPr>
        </p:nvSpPr>
        <p:spPr>
          <a:xfrm>
            <a:off x="4314" y="1710607"/>
            <a:ext cx="12183372" cy="5127714"/>
          </a:xfrm>
        </p:spPr>
        <p:txBody>
          <a:bodyPr vert="horz" lIns="91440" tIns="45720" rIns="91440" bIns="45720" rtlCol="0" anchor="t">
            <a:normAutofit/>
          </a:bodyPr>
          <a:lstStyle/>
          <a:p>
            <a:r>
              <a:rPr lang="en-US" b="1">
                <a:ea typeface="+mn-lt"/>
                <a:cs typeface="+mn-lt"/>
              </a:rPr>
              <a:t>The "Broker" Philosophy:</a:t>
            </a:r>
            <a:r>
              <a:rPr lang="en-US">
                <a:ea typeface="+mn-lt"/>
                <a:cs typeface="+mn-lt"/>
              </a:rPr>
              <a:t> Vision and language never meet directly; they communicate through a specialized "middleman" (the intermediary).</a:t>
            </a:r>
            <a:endParaRPr lang="en-US"/>
          </a:p>
          <a:p>
            <a:endParaRPr lang="en-US">
              <a:ea typeface="+mn-lt"/>
              <a:cs typeface="+mn-lt"/>
            </a:endParaRPr>
          </a:p>
          <a:p>
            <a:r>
              <a:rPr lang="en-US" b="1">
                <a:ea typeface="+mn-lt"/>
                <a:cs typeface="+mn-lt"/>
              </a:rPr>
              <a:t>Intermediary Mechanism:</a:t>
            </a:r>
            <a:r>
              <a:rPr lang="en-US">
                <a:ea typeface="+mn-lt"/>
                <a:cs typeface="+mn-lt"/>
              </a:rPr>
              <a:t> Typically, a </a:t>
            </a:r>
            <a:r>
              <a:rPr lang="en-US" b="1">
                <a:ea typeface="+mn-lt"/>
                <a:cs typeface="+mn-lt"/>
              </a:rPr>
              <a:t>Q-Former</a:t>
            </a:r>
            <a:r>
              <a:rPr lang="en-US">
                <a:ea typeface="+mn-lt"/>
                <a:cs typeface="+mn-lt"/>
              </a:rPr>
              <a:t> or a set of </a:t>
            </a:r>
            <a:r>
              <a:rPr lang="en-US" b="1">
                <a:ea typeface="+mn-lt"/>
                <a:cs typeface="+mn-lt"/>
              </a:rPr>
              <a:t>Learnable Queries</a:t>
            </a:r>
            <a:r>
              <a:rPr lang="en-US">
                <a:ea typeface="+mn-lt"/>
                <a:cs typeface="+mn-lt"/>
              </a:rPr>
              <a:t> that act as the interface.</a:t>
            </a:r>
            <a:endParaRPr lang="en-US"/>
          </a:p>
          <a:p>
            <a:endParaRPr lang="en-US">
              <a:ea typeface="+mn-lt"/>
              <a:cs typeface="+mn-lt"/>
            </a:endParaRPr>
          </a:p>
          <a:p>
            <a:r>
              <a:rPr lang="en-US" b="1">
                <a:ea typeface="+mn-lt"/>
                <a:cs typeface="+mn-lt"/>
              </a:rPr>
              <a:t>Information Filtering:</a:t>
            </a:r>
            <a:r>
              <a:rPr lang="en-US">
                <a:ea typeface="+mn-lt"/>
                <a:cs typeface="+mn-lt"/>
              </a:rPr>
              <a:t> The intermediary "scans" the vision features and only extracts what is relevant to the linguistic task, filtering out the rest.</a:t>
            </a:r>
            <a:endParaRPr lang="en-US"/>
          </a:p>
          <a:p>
            <a:endParaRPr lang="en-US"/>
          </a:p>
        </p:txBody>
      </p:sp>
      <p:pic>
        <p:nvPicPr>
          <p:cNvPr id="5" name="Picture 4" descr="A black and white logo&#10;&#10;AI-generated content may be incorrect.">
            <a:extLst>
              <a:ext uri="{FF2B5EF4-FFF2-40B4-BE49-F238E27FC236}">
                <a16:creationId xmlns:a16="http://schemas.microsoft.com/office/drawing/2014/main" id="{A2944204-E0E6-7E68-31F8-156CF0A6F12A}"/>
              </a:ext>
            </a:extLst>
          </p:cNvPr>
          <p:cNvPicPr>
            <a:picLocks noChangeAspect="1"/>
          </p:cNvPicPr>
          <p:nvPr/>
        </p:nvPicPr>
        <p:blipFill>
          <a:blip r:embed="rId3"/>
          <a:stretch>
            <a:fillRect/>
          </a:stretch>
        </p:blipFill>
        <p:spPr>
          <a:xfrm>
            <a:off x="9723237" y="-2071"/>
            <a:ext cx="2305033" cy="672940"/>
          </a:xfrm>
          <a:prstGeom prst="rect">
            <a:avLst/>
          </a:prstGeom>
        </p:spPr>
      </p:pic>
    </p:spTree>
    <p:extLst>
      <p:ext uri="{BB962C8B-B14F-4D97-AF65-F5344CB8AC3E}">
        <p14:creationId xmlns:p14="http://schemas.microsoft.com/office/powerpoint/2010/main" val="1473075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23A0E-7156-88BC-DB04-27DD6F788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D68130-6346-49A8-FDC9-E0F2C174A0A9}"/>
              </a:ext>
            </a:extLst>
          </p:cNvPr>
          <p:cNvSpPr>
            <a:spLocks noGrp="1"/>
          </p:cNvSpPr>
          <p:nvPr>
            <p:ph type="title"/>
          </p:nvPr>
        </p:nvSpPr>
        <p:spPr>
          <a:xfrm>
            <a:off x="216183" y="662594"/>
            <a:ext cx="10745788" cy="1143292"/>
          </a:xfrm>
        </p:spPr>
        <p:txBody>
          <a:bodyPr/>
          <a:lstStyle/>
          <a:p>
            <a:r>
              <a:rPr lang="en-US" dirty="0"/>
              <a:t>From Traditional CV Models to Vision-Language Models</a:t>
            </a:r>
          </a:p>
        </p:txBody>
      </p:sp>
      <p:sp>
        <p:nvSpPr>
          <p:cNvPr id="4" name="Content Placeholder 3">
            <a:extLst>
              <a:ext uri="{FF2B5EF4-FFF2-40B4-BE49-F238E27FC236}">
                <a16:creationId xmlns:a16="http://schemas.microsoft.com/office/drawing/2014/main" id="{4FEC4537-8100-3E4E-1282-9F12CC36F8A7}"/>
              </a:ext>
            </a:extLst>
          </p:cNvPr>
          <p:cNvSpPr>
            <a:spLocks noGrp="1"/>
          </p:cNvSpPr>
          <p:nvPr>
            <p:ph sz="half" idx="2"/>
          </p:nvPr>
        </p:nvSpPr>
        <p:spPr>
          <a:xfrm>
            <a:off x="493202" y="1280447"/>
            <a:ext cx="10191750" cy="3765089"/>
          </a:xfrm>
        </p:spPr>
        <p:txBody>
          <a:bodyPr>
            <a:normAutofit/>
          </a:bodyPr>
          <a:lstStyle/>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1" lang="en-US" altLang="zh-CN" sz="2400" b="1" dirty="0">
                <a:solidFill>
                  <a:prstClr val="black">
                    <a:lumMod val="95000"/>
                    <a:lumOff val="5000"/>
                  </a:prstClr>
                </a:solidFill>
                <a:ea typeface="微软雅黑" panose="020B0503020204020204" pitchFamily="34" charset="-122"/>
                <a:cs typeface="Arial" panose="020B0604020202020204" pitchFamily="34" charset="0"/>
              </a:rPr>
              <a:t>Traditional Computer Vision Models</a:t>
            </a:r>
          </a:p>
          <a:p>
            <a:pPr marL="0" marR="0" lvl="0" indent="0" algn="l" defTabSz="914400" rtl="0" eaLnBrk="1" fontAlgn="auto" latinLnBrk="0" hangingPunct="1">
              <a:lnSpc>
                <a:spcPct val="120000"/>
              </a:lnSpc>
              <a:spcBef>
                <a:spcPts val="0"/>
              </a:spcBef>
              <a:spcAft>
                <a:spcPts val="600"/>
              </a:spcAft>
              <a:buClrTx/>
              <a:buSzTx/>
              <a:buNone/>
              <a:tabLst/>
              <a:defRPr/>
            </a:pP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    Typically CNN-based and designed for a specific task</a:t>
            </a:r>
          </a:p>
          <a:p>
            <a:pPr marL="0" marR="0" lvl="0" indent="0" algn="l" defTabSz="914400" rtl="0" eaLnBrk="1" fontAlgn="auto" latinLnBrk="0" hangingPunct="1">
              <a:lnSpc>
                <a:spcPct val="120000"/>
              </a:lnSpc>
              <a:spcBef>
                <a:spcPts val="0"/>
              </a:spcBef>
              <a:spcAft>
                <a:spcPts val="600"/>
              </a:spcAft>
              <a:buClrTx/>
              <a:buSzTx/>
              <a:buNone/>
              <a:tabLst/>
              <a:defRPr/>
            </a:pP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    Trained on a fixed set of classes</a:t>
            </a:r>
          </a:p>
          <a:p>
            <a:pPr marL="285750" lvl="0" indent="-285750">
              <a:spcBef>
                <a:spcPts val="0"/>
              </a:spcBef>
              <a:spcAft>
                <a:spcPts val="600"/>
              </a:spcAft>
              <a:defRPr/>
            </a:pPr>
            <a:r>
              <a:rPr kumimoji="1" lang="en-US" altLang="zh-CN" sz="2400" b="1" dirty="0">
                <a:solidFill>
                  <a:prstClr val="black">
                    <a:lumMod val="95000"/>
                    <a:lumOff val="5000"/>
                  </a:prstClr>
                </a:solidFill>
                <a:ea typeface="微软雅黑" panose="020B0503020204020204" pitchFamily="34" charset="-122"/>
                <a:cs typeface="Arial" panose="020B0604020202020204" pitchFamily="34" charset="0"/>
              </a:rPr>
              <a:t>Vision-Language Models</a:t>
            </a:r>
          </a:p>
          <a:p>
            <a:pPr marL="0" lvl="0" indent="0">
              <a:spcBef>
                <a:spcPts val="0"/>
              </a:spcBef>
              <a:spcAft>
                <a:spcPts val="600"/>
              </a:spcAft>
              <a:buNone/>
              <a:defRPr/>
            </a:pPr>
            <a:r>
              <a:rPr kumimoji="1" lang="en-US" altLang="zh-CN" sz="2400" dirty="0">
                <a:solidFill>
                  <a:prstClr val="black">
                    <a:lumMod val="95000"/>
                    <a:lumOff val="5000"/>
                  </a:prstClr>
                </a:solidFill>
                <a:ea typeface="微软雅黑" panose="020B0503020204020204" pitchFamily="34" charset="-122"/>
                <a:cs typeface="Arial" panose="020B0604020202020204" pitchFamily="34" charset="0"/>
              </a:rPr>
              <a:t>    Combine vision models with large language models</a:t>
            </a:r>
          </a:p>
          <a:p>
            <a:pPr marL="0" lvl="0" indent="0">
              <a:spcBef>
                <a:spcPts val="0"/>
              </a:spcBef>
              <a:spcAft>
                <a:spcPts val="600"/>
              </a:spcAft>
              <a:buNone/>
              <a:defRPr/>
            </a:pPr>
            <a:r>
              <a:rPr kumimoji="1" lang="en-US" altLang="zh-CN" sz="2400" dirty="0">
                <a:solidFill>
                  <a:prstClr val="black">
                    <a:lumMod val="95000"/>
                    <a:lumOff val="5000"/>
                  </a:prstClr>
                </a:solidFill>
                <a:ea typeface="微软雅黑" panose="020B0503020204020204" pitchFamily="34" charset="-122"/>
                <a:cs typeface="Arial" panose="020B0604020202020204" pitchFamily="34" charset="0"/>
              </a:rPr>
              <a:t>    Built on foundation models such as CLIP</a:t>
            </a:r>
          </a:p>
          <a:p>
            <a:pPr marL="0" lvl="0" indent="0">
              <a:spcBef>
                <a:spcPts val="0"/>
              </a:spcBef>
              <a:spcAft>
                <a:spcPts val="600"/>
              </a:spcAft>
              <a:buNone/>
              <a:defRPr/>
            </a:pPr>
            <a:r>
              <a:rPr kumimoji="1" lang="en-US" altLang="zh-CN" sz="2400" dirty="0">
                <a:solidFill>
                  <a:prstClr val="black">
                    <a:lumMod val="95000"/>
                    <a:lumOff val="5000"/>
                  </a:prstClr>
                </a:solidFill>
                <a:ea typeface="微软雅黑" panose="020B0503020204020204" pitchFamily="34" charset="-122"/>
                <a:cs typeface="Arial" panose="020B0604020202020204" pitchFamily="34" charset="0"/>
              </a:rPr>
              <a:t>    Provide both visual understanding and language reasoning</a:t>
            </a:r>
            <a:endPar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endParaRPr>
          </a:p>
        </p:txBody>
      </p:sp>
      <p:pic>
        <p:nvPicPr>
          <p:cNvPr id="7" name="Picture 6" descr="A black and white logo&#10;&#10;AI-generated content may be incorrect.">
            <a:extLst>
              <a:ext uri="{FF2B5EF4-FFF2-40B4-BE49-F238E27FC236}">
                <a16:creationId xmlns:a16="http://schemas.microsoft.com/office/drawing/2014/main" id="{B9708722-872A-B5B5-3266-DBFA0B2AF0E9}"/>
              </a:ext>
            </a:extLst>
          </p:cNvPr>
          <p:cNvPicPr>
            <a:picLocks noChangeAspect="1"/>
          </p:cNvPicPr>
          <p:nvPr/>
        </p:nvPicPr>
        <p:blipFill>
          <a:blip r:embed="rId3"/>
          <a:stretch>
            <a:fillRect/>
          </a:stretch>
        </p:blipFill>
        <p:spPr>
          <a:xfrm>
            <a:off x="9732046" y="142650"/>
            <a:ext cx="2310861" cy="519944"/>
          </a:xfrm>
          <a:prstGeom prst="rect">
            <a:avLst/>
          </a:prstGeom>
        </p:spPr>
      </p:pic>
    </p:spTree>
    <p:extLst>
      <p:ext uri="{BB962C8B-B14F-4D97-AF65-F5344CB8AC3E}">
        <p14:creationId xmlns:p14="http://schemas.microsoft.com/office/powerpoint/2010/main" val="2688685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2B917-103A-5A3C-B1CF-D14B21A3A4C7}"/>
              </a:ext>
            </a:extLst>
          </p:cNvPr>
          <p:cNvSpPr>
            <a:spLocks noGrp="1"/>
          </p:cNvSpPr>
          <p:nvPr>
            <p:ph type="title"/>
          </p:nvPr>
        </p:nvSpPr>
        <p:spPr>
          <a:xfrm>
            <a:off x="148087" y="250105"/>
            <a:ext cx="9998016" cy="937376"/>
          </a:xfrm>
        </p:spPr>
        <p:txBody>
          <a:bodyPr>
            <a:normAutofit fontScale="90000"/>
          </a:bodyPr>
          <a:lstStyle/>
          <a:p>
            <a:r>
              <a:rPr lang="en-US">
                <a:ea typeface="+mj-lt"/>
                <a:cs typeface="+mj-lt"/>
              </a:rPr>
              <a:t>Unified Token Space — Direct Joint Modeling</a:t>
            </a:r>
            <a:endParaRPr lang="en-US"/>
          </a:p>
        </p:txBody>
      </p:sp>
      <p:sp>
        <p:nvSpPr>
          <p:cNvPr id="3" name="Content Placeholder 2">
            <a:extLst>
              <a:ext uri="{FF2B5EF4-FFF2-40B4-BE49-F238E27FC236}">
                <a16:creationId xmlns:a16="http://schemas.microsoft.com/office/drawing/2014/main" id="{E47B1847-5500-8476-6E26-A840C5220BDA}"/>
              </a:ext>
            </a:extLst>
          </p:cNvPr>
          <p:cNvSpPr>
            <a:spLocks noGrp="1"/>
          </p:cNvSpPr>
          <p:nvPr>
            <p:ph idx="1"/>
          </p:nvPr>
        </p:nvSpPr>
        <p:spPr>
          <a:xfrm>
            <a:off x="148087" y="1057584"/>
            <a:ext cx="12039599" cy="5521945"/>
          </a:xfrm>
        </p:spPr>
        <p:txBody>
          <a:bodyPr vert="horz" lIns="91440" tIns="45720" rIns="91440" bIns="45720" rtlCol="0" anchor="t">
            <a:normAutofit/>
          </a:bodyPr>
          <a:lstStyle/>
          <a:p>
            <a:r>
              <a:rPr lang="en-US" b="1">
                <a:ea typeface="+mn-lt"/>
                <a:cs typeface="+mn-lt"/>
              </a:rPr>
              <a:t>The "Shared Workspace" Philosophy:</a:t>
            </a:r>
            <a:r>
              <a:rPr lang="en-US">
                <a:ea typeface="+mn-lt"/>
                <a:cs typeface="+mn-lt"/>
              </a:rPr>
              <a:t> Removes the middleman. Vision and language live and work in the exact same mathematical environment.</a:t>
            </a:r>
            <a:endParaRPr lang="en-US"/>
          </a:p>
          <a:p>
            <a:endParaRPr lang="en-US">
              <a:ea typeface="+mn-lt"/>
              <a:cs typeface="+mn-lt"/>
            </a:endParaRPr>
          </a:p>
          <a:p>
            <a:r>
              <a:rPr lang="en-US" b="1">
                <a:ea typeface="+mn-lt"/>
                <a:cs typeface="+mn-lt"/>
              </a:rPr>
              <a:t>Direct Interaction:</a:t>
            </a:r>
            <a:r>
              <a:rPr lang="en-US">
                <a:ea typeface="+mn-lt"/>
                <a:cs typeface="+mn-lt"/>
              </a:rPr>
              <a:t> There are no "queries" or messengers; image patches are treated exactly like text tokens.</a:t>
            </a:r>
            <a:endParaRPr lang="en-US"/>
          </a:p>
          <a:p>
            <a:endParaRPr lang="en-US">
              <a:ea typeface="+mn-lt"/>
              <a:cs typeface="+mn-lt"/>
            </a:endParaRPr>
          </a:p>
          <a:p>
            <a:r>
              <a:rPr lang="en-US" b="1">
                <a:ea typeface="+mn-lt"/>
                <a:cs typeface="+mn-lt"/>
              </a:rPr>
              <a:t>Fusion: </a:t>
            </a:r>
            <a:r>
              <a:rPr lang="en-US" sz="2600">
                <a:ea typeface="+mn-lt"/>
                <a:cs typeface="+mn-lt"/>
              </a:rPr>
              <a:t>The mechanism by which visual features (images/videos) and linguistic features (text tokens) are combined within a neural network to enable joint processing, interaction, and reasoning across modalities.</a:t>
            </a:r>
          </a:p>
          <a:p>
            <a:endParaRPr lang="en-US" sz="2600">
              <a:ea typeface="+mn-lt"/>
              <a:cs typeface="+mn-lt"/>
            </a:endParaRPr>
          </a:p>
          <a:p>
            <a:r>
              <a:rPr lang="en-US" b="1">
                <a:ea typeface="+mn-lt"/>
                <a:cs typeface="+mn-lt"/>
              </a:rPr>
              <a:t>End-to-End Fusion:</a:t>
            </a:r>
            <a:r>
              <a:rPr lang="en-US">
                <a:ea typeface="+mn-lt"/>
                <a:cs typeface="+mn-lt"/>
              </a:rPr>
              <a:t> Every single layer of the transformer processes both modalities simultaneously, allowing them to influence each other deeply.</a:t>
            </a:r>
            <a:endParaRPr lang="en-US"/>
          </a:p>
          <a:p>
            <a:endParaRPr lang="en-US"/>
          </a:p>
        </p:txBody>
      </p:sp>
      <p:pic>
        <p:nvPicPr>
          <p:cNvPr id="5" name="Picture 4" descr="A black and white logo&#10;&#10;AI-generated content may be incorrect.">
            <a:extLst>
              <a:ext uri="{FF2B5EF4-FFF2-40B4-BE49-F238E27FC236}">
                <a16:creationId xmlns:a16="http://schemas.microsoft.com/office/drawing/2014/main" id="{11748E81-94ED-C573-617A-8931B073159E}"/>
              </a:ext>
            </a:extLst>
          </p:cNvPr>
          <p:cNvPicPr>
            <a:picLocks noChangeAspect="1"/>
          </p:cNvPicPr>
          <p:nvPr/>
        </p:nvPicPr>
        <p:blipFill>
          <a:blip r:embed="rId3"/>
          <a:stretch>
            <a:fillRect/>
          </a:stretch>
        </p:blipFill>
        <p:spPr>
          <a:xfrm>
            <a:off x="9469237" y="-2071"/>
            <a:ext cx="2559033" cy="672940"/>
          </a:xfrm>
          <a:prstGeom prst="rect">
            <a:avLst/>
          </a:prstGeom>
        </p:spPr>
      </p:pic>
    </p:spTree>
    <p:extLst>
      <p:ext uri="{BB962C8B-B14F-4D97-AF65-F5344CB8AC3E}">
        <p14:creationId xmlns:p14="http://schemas.microsoft.com/office/powerpoint/2010/main" val="622895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1E7E0-7D07-9566-05BD-0A0DECFFC599}"/>
              </a:ext>
            </a:extLst>
          </p:cNvPr>
          <p:cNvSpPr>
            <a:spLocks noGrp="1"/>
          </p:cNvSpPr>
          <p:nvPr>
            <p:ph type="title"/>
          </p:nvPr>
        </p:nvSpPr>
        <p:spPr>
          <a:xfrm>
            <a:off x="-95078" y="-371871"/>
            <a:ext cx="8317948" cy="1402867"/>
          </a:xfrm>
        </p:spPr>
        <p:txBody>
          <a:bodyPr/>
          <a:lstStyle/>
          <a:p>
            <a:r>
              <a:rPr lang="en-US" sz="4000">
                <a:ea typeface="+mj-lt"/>
                <a:cs typeface="+mj-lt"/>
              </a:rPr>
              <a:t>Fusion as the Engine of Reasoning</a:t>
            </a:r>
            <a:endParaRPr lang="en-US" sz="4000"/>
          </a:p>
        </p:txBody>
      </p:sp>
      <p:pic>
        <p:nvPicPr>
          <p:cNvPr id="5" name="Picture 4" descr="A black and white logo&#10;&#10;AI-generated content may be incorrect.">
            <a:extLst>
              <a:ext uri="{FF2B5EF4-FFF2-40B4-BE49-F238E27FC236}">
                <a16:creationId xmlns:a16="http://schemas.microsoft.com/office/drawing/2014/main" id="{76A86FA1-7C76-C437-2F9B-E5A828FC5A8F}"/>
              </a:ext>
            </a:extLst>
          </p:cNvPr>
          <p:cNvPicPr>
            <a:picLocks noChangeAspect="1"/>
          </p:cNvPicPr>
          <p:nvPr/>
        </p:nvPicPr>
        <p:blipFill>
          <a:blip r:embed="rId3"/>
          <a:stretch>
            <a:fillRect/>
          </a:stretch>
        </p:blipFill>
        <p:spPr>
          <a:xfrm>
            <a:off x="9469237" y="-2071"/>
            <a:ext cx="2559033" cy="672940"/>
          </a:xfrm>
          <a:prstGeom prst="rect">
            <a:avLst/>
          </a:prstGeom>
        </p:spPr>
      </p:pic>
      <p:graphicFrame>
        <p:nvGraphicFramePr>
          <p:cNvPr id="12" name="Content Placeholder 11">
            <a:extLst>
              <a:ext uri="{FF2B5EF4-FFF2-40B4-BE49-F238E27FC236}">
                <a16:creationId xmlns:a16="http://schemas.microsoft.com/office/drawing/2014/main" id="{E187BE2F-D858-DE3C-447A-EAC0E9E24456}"/>
              </a:ext>
            </a:extLst>
          </p:cNvPr>
          <p:cNvGraphicFramePr>
            <a:graphicFrameLocks noGrp="1"/>
          </p:cNvGraphicFramePr>
          <p:nvPr>
            <p:ph idx="1"/>
          </p:nvPr>
        </p:nvGraphicFramePr>
        <p:xfrm>
          <a:off x="48380" y="701523"/>
          <a:ext cx="12073662" cy="6207714"/>
        </p:xfrm>
        <a:graphic>
          <a:graphicData uri="http://schemas.openxmlformats.org/drawingml/2006/table">
            <a:tbl>
              <a:tblPr firstRow="1" bandRow="1">
                <a:tableStyleId>{5C22544A-7EE6-4342-B048-85BDC9FD1C3A}</a:tableStyleId>
              </a:tblPr>
              <a:tblGrid>
                <a:gridCol w="4024554">
                  <a:extLst>
                    <a:ext uri="{9D8B030D-6E8A-4147-A177-3AD203B41FA5}">
                      <a16:colId xmlns:a16="http://schemas.microsoft.com/office/drawing/2014/main" val="3067387589"/>
                    </a:ext>
                  </a:extLst>
                </a:gridCol>
                <a:gridCol w="4024554">
                  <a:extLst>
                    <a:ext uri="{9D8B030D-6E8A-4147-A177-3AD203B41FA5}">
                      <a16:colId xmlns:a16="http://schemas.microsoft.com/office/drawing/2014/main" val="3008113387"/>
                    </a:ext>
                  </a:extLst>
                </a:gridCol>
                <a:gridCol w="4024554">
                  <a:extLst>
                    <a:ext uri="{9D8B030D-6E8A-4147-A177-3AD203B41FA5}">
                      <a16:colId xmlns:a16="http://schemas.microsoft.com/office/drawing/2014/main" val="2632689643"/>
                    </a:ext>
                  </a:extLst>
                </a:gridCol>
              </a:tblGrid>
              <a:tr h="689746">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57341084"/>
                  </a:ext>
                </a:extLst>
              </a:tr>
              <a:tr h="689746">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28677101"/>
                  </a:ext>
                </a:extLst>
              </a:tr>
              <a:tr h="689746">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43429341"/>
                  </a:ext>
                </a:extLst>
              </a:tr>
              <a:tr h="689746">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779989593"/>
                  </a:ext>
                </a:extLst>
              </a:tr>
              <a:tr h="689746">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36496256"/>
                  </a:ext>
                </a:extLst>
              </a:tr>
              <a:tr h="689746">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927728925"/>
                  </a:ext>
                </a:extLst>
              </a:tr>
              <a:tr h="689746">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53179416"/>
                  </a:ext>
                </a:extLst>
              </a:tr>
              <a:tr h="689746">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89470720"/>
                  </a:ext>
                </a:extLst>
              </a:tr>
              <a:tr h="689746">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09560594"/>
                  </a:ext>
                </a:extLst>
              </a:tr>
            </a:tbl>
          </a:graphicData>
        </a:graphic>
      </p:graphicFrame>
      <p:graphicFrame>
        <p:nvGraphicFramePr>
          <p:cNvPr id="14" name="Table 13">
            <a:extLst>
              <a:ext uri="{FF2B5EF4-FFF2-40B4-BE49-F238E27FC236}">
                <a16:creationId xmlns:a16="http://schemas.microsoft.com/office/drawing/2014/main" id="{D09636C0-2D37-8BDB-28D1-551C179DD762}"/>
              </a:ext>
            </a:extLst>
          </p:cNvPr>
          <p:cNvGraphicFramePr>
            <a:graphicFrameLocks noGrp="1"/>
          </p:cNvGraphicFramePr>
          <p:nvPr/>
        </p:nvGraphicFramePr>
        <p:xfrm>
          <a:off x="48381" y="1030998"/>
          <a:ext cx="12192000" cy="5880642"/>
        </p:xfrm>
        <a:graphic>
          <a:graphicData uri="http://schemas.openxmlformats.org/drawingml/2006/table">
            <a:tbl>
              <a:tblPr bandRow="1">
                <a:tableStyleId>{5C22544A-7EE6-4342-B048-85BDC9FD1C3A}</a:tableStyleId>
              </a:tblPr>
              <a:tblGrid>
                <a:gridCol w="4064000">
                  <a:extLst>
                    <a:ext uri="{9D8B030D-6E8A-4147-A177-3AD203B41FA5}">
                      <a16:colId xmlns:a16="http://schemas.microsoft.com/office/drawing/2014/main" val="2344273545"/>
                    </a:ext>
                  </a:extLst>
                </a:gridCol>
                <a:gridCol w="4064000">
                  <a:extLst>
                    <a:ext uri="{9D8B030D-6E8A-4147-A177-3AD203B41FA5}">
                      <a16:colId xmlns:a16="http://schemas.microsoft.com/office/drawing/2014/main" val="3999711343"/>
                    </a:ext>
                  </a:extLst>
                </a:gridCol>
                <a:gridCol w="4064000">
                  <a:extLst>
                    <a:ext uri="{9D8B030D-6E8A-4147-A177-3AD203B41FA5}">
                      <a16:colId xmlns:a16="http://schemas.microsoft.com/office/drawing/2014/main" val="530692205"/>
                    </a:ext>
                  </a:extLst>
                </a:gridCol>
              </a:tblGrid>
              <a:tr h="392042">
                <a:tc>
                  <a:txBody>
                    <a:bodyPr/>
                    <a:lstStyle/>
                    <a:p>
                      <a:pPr>
                        <a:buNone/>
                      </a:pPr>
                      <a:r>
                        <a:rPr lang="en-US" b="1"/>
                        <a:t>Aspect</a:t>
                      </a:r>
                      <a:endParaRPr lang="en-US"/>
                    </a:p>
                  </a:txBody>
                  <a:tcPr anchor="ctr">
                    <a:lnL>
                      <a:noFill/>
                    </a:lnL>
                    <a:lnR>
                      <a:noFill/>
                    </a:lnR>
                    <a:lnT>
                      <a:noFill/>
                    </a:lnT>
                    <a:lnB>
                      <a:noFill/>
                    </a:lnB>
                    <a:noFill/>
                  </a:tcPr>
                </a:tc>
                <a:tc>
                  <a:txBody>
                    <a:bodyPr/>
                    <a:lstStyle/>
                    <a:p>
                      <a:pPr>
                        <a:buNone/>
                      </a:pPr>
                      <a:r>
                        <a:rPr lang="en-US" b="1"/>
                        <a:t>Low Fusion (Modular Architecture)</a:t>
                      </a:r>
                      <a:endParaRPr lang="en-US"/>
                    </a:p>
                  </a:txBody>
                  <a:tcPr anchor="ctr">
                    <a:lnL>
                      <a:noFill/>
                    </a:lnL>
                    <a:lnR>
                      <a:noFill/>
                    </a:lnR>
                    <a:lnT>
                      <a:noFill/>
                    </a:lnT>
                    <a:lnB>
                      <a:noFill/>
                    </a:lnB>
                    <a:noFill/>
                  </a:tcPr>
                </a:tc>
                <a:tc>
                  <a:txBody>
                    <a:bodyPr/>
                    <a:lstStyle/>
                    <a:p>
                      <a:pPr>
                        <a:buNone/>
                      </a:pPr>
                      <a:r>
                        <a:rPr lang="en-US" b="1"/>
                        <a:t>High Fusion (Unified Architecture)</a:t>
                      </a:r>
                      <a:endParaRPr lang="en-US"/>
                    </a:p>
                  </a:txBody>
                  <a:tcPr anchor="ctr">
                    <a:lnL>
                      <a:noFill/>
                    </a:lnL>
                    <a:lnR>
                      <a:noFill/>
                    </a:lnR>
                    <a:lnT>
                      <a:noFill/>
                    </a:lnT>
                    <a:lnB>
                      <a:noFill/>
                    </a:lnB>
                    <a:noFill/>
                  </a:tcPr>
                </a:tc>
                <a:extLst>
                  <a:ext uri="{0D108BD9-81ED-4DB2-BD59-A6C34878D82A}">
                    <a16:rowId xmlns:a16="http://schemas.microsoft.com/office/drawing/2014/main" val="3842370553"/>
                  </a:ext>
                </a:extLst>
              </a:tr>
              <a:tr h="686075">
                <a:tc>
                  <a:txBody>
                    <a:bodyPr/>
                    <a:lstStyle/>
                    <a:p>
                      <a:pPr>
                        <a:buNone/>
                      </a:pPr>
                      <a:r>
                        <a:rPr lang="en-US" b="1"/>
                        <a:t>Interaction Style</a:t>
                      </a:r>
                      <a:endParaRPr lang="en-US"/>
                    </a:p>
                  </a:txBody>
                  <a:tcPr anchor="ctr">
                    <a:lnL>
                      <a:noFill/>
                    </a:lnL>
                    <a:lnR>
                      <a:noFill/>
                    </a:lnR>
                    <a:lnT>
                      <a:noFill/>
                    </a:lnT>
                    <a:lnB>
                      <a:noFill/>
                    </a:lnB>
                    <a:noFill/>
                  </a:tcPr>
                </a:tc>
                <a:tc>
                  <a:txBody>
                    <a:bodyPr/>
                    <a:lstStyle/>
                    <a:p>
                      <a:pPr>
                        <a:buNone/>
                      </a:pPr>
                      <a:r>
                        <a:rPr lang="en-US"/>
                        <a:t>Limited interaction between vision and language</a:t>
                      </a:r>
                    </a:p>
                  </a:txBody>
                  <a:tcPr anchor="ctr">
                    <a:lnL>
                      <a:noFill/>
                    </a:lnL>
                    <a:lnR>
                      <a:noFill/>
                    </a:lnR>
                    <a:lnT>
                      <a:noFill/>
                    </a:lnT>
                    <a:lnB>
                      <a:noFill/>
                    </a:lnB>
                    <a:noFill/>
                  </a:tcPr>
                </a:tc>
                <a:tc>
                  <a:txBody>
                    <a:bodyPr/>
                    <a:lstStyle/>
                    <a:p>
                      <a:pPr>
                        <a:buNone/>
                      </a:pPr>
                      <a:r>
                        <a:rPr lang="en-US"/>
                        <a:t>Direct and continuous interaction between modalities</a:t>
                      </a:r>
                    </a:p>
                  </a:txBody>
                  <a:tcPr anchor="ctr">
                    <a:lnL>
                      <a:noFill/>
                    </a:lnL>
                    <a:lnR>
                      <a:noFill/>
                    </a:lnR>
                    <a:lnT>
                      <a:noFill/>
                    </a:lnT>
                    <a:lnB>
                      <a:noFill/>
                    </a:lnB>
                    <a:noFill/>
                  </a:tcPr>
                </a:tc>
                <a:extLst>
                  <a:ext uri="{0D108BD9-81ED-4DB2-BD59-A6C34878D82A}">
                    <a16:rowId xmlns:a16="http://schemas.microsoft.com/office/drawing/2014/main" val="3758291848"/>
                  </a:ext>
                </a:extLst>
              </a:tr>
              <a:tr h="686075">
                <a:tc>
                  <a:txBody>
                    <a:bodyPr/>
                    <a:lstStyle/>
                    <a:p>
                      <a:pPr>
                        <a:buNone/>
                      </a:pPr>
                      <a:r>
                        <a:rPr lang="en-US" b="1"/>
                        <a:t>Representation</a:t>
                      </a:r>
                      <a:endParaRPr lang="en-US"/>
                    </a:p>
                  </a:txBody>
                  <a:tcPr anchor="ctr">
                    <a:lnL>
                      <a:noFill/>
                    </a:lnL>
                    <a:lnR>
                      <a:noFill/>
                    </a:lnR>
                    <a:lnT>
                      <a:noFill/>
                    </a:lnT>
                    <a:lnB>
                      <a:noFill/>
                    </a:lnB>
                    <a:noFill/>
                  </a:tcPr>
                </a:tc>
                <a:tc>
                  <a:txBody>
                    <a:bodyPr/>
                    <a:lstStyle/>
                    <a:p>
                      <a:pPr>
                        <a:buNone/>
                      </a:pPr>
                      <a:r>
                        <a:rPr lang="en-US"/>
                        <a:t>Separate visual and textual representations</a:t>
                      </a:r>
                    </a:p>
                  </a:txBody>
                  <a:tcPr anchor="ctr">
                    <a:lnL>
                      <a:noFill/>
                    </a:lnL>
                    <a:lnR>
                      <a:noFill/>
                    </a:lnR>
                    <a:lnT>
                      <a:noFill/>
                    </a:lnT>
                    <a:lnB>
                      <a:noFill/>
                    </a:lnB>
                    <a:noFill/>
                  </a:tcPr>
                </a:tc>
                <a:tc>
                  <a:txBody>
                    <a:bodyPr/>
                    <a:lstStyle/>
                    <a:p>
                      <a:pPr>
                        <a:buNone/>
                      </a:pPr>
                      <a:r>
                        <a:rPr lang="en-US"/>
                        <a:t>Shared embedding space for image and text tokens</a:t>
                      </a:r>
                    </a:p>
                  </a:txBody>
                  <a:tcPr anchor="ctr">
                    <a:lnL>
                      <a:noFill/>
                    </a:lnL>
                    <a:lnR>
                      <a:noFill/>
                    </a:lnR>
                    <a:lnT>
                      <a:noFill/>
                    </a:lnT>
                    <a:lnB>
                      <a:noFill/>
                    </a:lnB>
                    <a:noFill/>
                  </a:tcPr>
                </a:tc>
                <a:extLst>
                  <a:ext uri="{0D108BD9-81ED-4DB2-BD59-A6C34878D82A}">
                    <a16:rowId xmlns:a16="http://schemas.microsoft.com/office/drawing/2014/main" val="875460155"/>
                  </a:ext>
                </a:extLst>
              </a:tr>
              <a:tr h="686075">
                <a:tc>
                  <a:txBody>
                    <a:bodyPr/>
                    <a:lstStyle/>
                    <a:p>
                      <a:pPr>
                        <a:buNone/>
                      </a:pPr>
                      <a:r>
                        <a:rPr lang="en-US" b="1"/>
                        <a:t>Information Flow</a:t>
                      </a:r>
                      <a:endParaRPr lang="en-US"/>
                    </a:p>
                  </a:txBody>
                  <a:tcPr anchor="ctr">
                    <a:lnL>
                      <a:noFill/>
                    </a:lnL>
                    <a:lnR>
                      <a:noFill/>
                    </a:lnR>
                    <a:lnT>
                      <a:noFill/>
                    </a:lnT>
                    <a:lnB>
                      <a:noFill/>
                    </a:lnB>
                    <a:noFill/>
                  </a:tcPr>
                </a:tc>
                <a:tc>
                  <a:txBody>
                    <a:bodyPr/>
                    <a:lstStyle/>
                    <a:p>
                      <a:pPr>
                        <a:buNone/>
                      </a:pPr>
                      <a:r>
                        <a:rPr lang="en-US"/>
                        <a:t>Indirect communication via intermediaries (e.g., query tokens)</a:t>
                      </a:r>
                    </a:p>
                  </a:txBody>
                  <a:tcPr anchor="ctr">
                    <a:lnL>
                      <a:noFill/>
                    </a:lnL>
                    <a:lnR>
                      <a:noFill/>
                    </a:lnR>
                    <a:lnT>
                      <a:noFill/>
                    </a:lnT>
                    <a:lnB>
                      <a:noFill/>
                    </a:lnB>
                    <a:noFill/>
                  </a:tcPr>
                </a:tc>
                <a:tc>
                  <a:txBody>
                    <a:bodyPr/>
                    <a:lstStyle/>
                    <a:p>
                      <a:pPr>
                        <a:buNone/>
                      </a:pPr>
                      <a:r>
                        <a:rPr lang="en-US"/>
                        <a:t>Full self-attention across all tokens</a:t>
                      </a:r>
                    </a:p>
                  </a:txBody>
                  <a:tcPr anchor="ctr">
                    <a:lnL>
                      <a:noFill/>
                    </a:lnL>
                    <a:lnR>
                      <a:noFill/>
                    </a:lnR>
                    <a:lnT>
                      <a:noFill/>
                    </a:lnT>
                    <a:lnB>
                      <a:noFill/>
                    </a:lnB>
                    <a:noFill/>
                  </a:tcPr>
                </a:tc>
                <a:extLst>
                  <a:ext uri="{0D108BD9-81ED-4DB2-BD59-A6C34878D82A}">
                    <a16:rowId xmlns:a16="http://schemas.microsoft.com/office/drawing/2014/main" val="316043596"/>
                  </a:ext>
                </a:extLst>
              </a:tr>
              <a:tr h="686075">
                <a:tc>
                  <a:txBody>
                    <a:bodyPr/>
                    <a:lstStyle/>
                    <a:p>
                      <a:pPr>
                        <a:buNone/>
                      </a:pPr>
                      <a:r>
                        <a:rPr lang="en-US" b="1"/>
                        <a:t>Reasoning Capability</a:t>
                      </a:r>
                      <a:endParaRPr lang="en-US"/>
                    </a:p>
                  </a:txBody>
                  <a:tcPr anchor="ctr">
                    <a:lnL>
                      <a:noFill/>
                    </a:lnL>
                    <a:lnR>
                      <a:noFill/>
                    </a:lnR>
                    <a:lnT>
                      <a:noFill/>
                    </a:lnT>
                    <a:lnB>
                      <a:noFill/>
                    </a:lnB>
                    <a:noFill/>
                  </a:tcPr>
                </a:tc>
                <a:tc>
                  <a:txBody>
                    <a:bodyPr/>
                    <a:lstStyle/>
                    <a:p>
                      <a:pPr>
                        <a:buNone/>
                      </a:pPr>
                      <a:r>
                        <a:rPr lang="en-US"/>
                        <a:t>Moderate reasoning; limited cross-modal logic</a:t>
                      </a:r>
                    </a:p>
                  </a:txBody>
                  <a:tcPr anchor="ctr">
                    <a:lnL>
                      <a:noFill/>
                    </a:lnL>
                    <a:lnR>
                      <a:noFill/>
                    </a:lnR>
                    <a:lnT>
                      <a:noFill/>
                    </a:lnT>
                    <a:lnB>
                      <a:noFill/>
                    </a:lnB>
                    <a:noFill/>
                  </a:tcPr>
                </a:tc>
                <a:tc>
                  <a:txBody>
                    <a:bodyPr/>
                    <a:lstStyle/>
                    <a:p>
                      <a:pPr>
                        <a:buNone/>
                      </a:pPr>
                      <a:r>
                        <a:rPr lang="en-US"/>
                        <a:t>Strong reasoning with deeper multimodal understanding</a:t>
                      </a:r>
                    </a:p>
                  </a:txBody>
                  <a:tcPr anchor="ctr">
                    <a:lnL>
                      <a:noFill/>
                    </a:lnL>
                    <a:lnR>
                      <a:noFill/>
                    </a:lnR>
                    <a:lnT>
                      <a:noFill/>
                    </a:lnT>
                    <a:lnB>
                      <a:noFill/>
                    </a:lnB>
                    <a:noFill/>
                  </a:tcPr>
                </a:tc>
                <a:extLst>
                  <a:ext uri="{0D108BD9-81ED-4DB2-BD59-A6C34878D82A}">
                    <a16:rowId xmlns:a16="http://schemas.microsoft.com/office/drawing/2014/main" val="740760574"/>
                  </a:ext>
                </a:extLst>
              </a:tr>
              <a:tr h="686075">
                <a:tc>
                  <a:txBody>
                    <a:bodyPr/>
                    <a:lstStyle/>
                    <a:p>
                      <a:pPr>
                        <a:buNone/>
                      </a:pPr>
                      <a:r>
                        <a:rPr lang="en-US" b="1"/>
                        <a:t>Visual Grounding</a:t>
                      </a:r>
                      <a:endParaRPr lang="en-US"/>
                    </a:p>
                  </a:txBody>
                  <a:tcPr anchor="ctr">
                    <a:lnL>
                      <a:noFill/>
                    </a:lnL>
                    <a:lnR>
                      <a:noFill/>
                    </a:lnR>
                    <a:lnT>
                      <a:noFill/>
                    </a:lnT>
                    <a:lnB>
                      <a:noFill/>
                    </a:lnB>
                    <a:noFill/>
                  </a:tcPr>
                </a:tc>
                <a:tc>
                  <a:txBody>
                    <a:bodyPr/>
                    <a:lstStyle/>
                    <a:p>
                      <a:pPr>
                        <a:buNone/>
                      </a:pPr>
                      <a:r>
                        <a:rPr lang="en-US"/>
                        <a:t>Less precise linking of words to image regions</a:t>
                      </a:r>
                    </a:p>
                  </a:txBody>
                  <a:tcPr anchor="ctr">
                    <a:lnL>
                      <a:noFill/>
                    </a:lnL>
                    <a:lnR>
                      <a:noFill/>
                    </a:lnR>
                    <a:lnT>
                      <a:noFill/>
                    </a:lnT>
                    <a:lnB>
                      <a:noFill/>
                    </a:lnB>
                    <a:noFill/>
                  </a:tcPr>
                </a:tc>
                <a:tc>
                  <a:txBody>
                    <a:bodyPr/>
                    <a:lstStyle/>
                    <a:p>
                      <a:pPr>
                        <a:buNone/>
                      </a:pPr>
                      <a:r>
                        <a:rPr lang="en-US"/>
                        <a:t>Accurate grounding of text in visual elements</a:t>
                      </a:r>
                    </a:p>
                  </a:txBody>
                  <a:tcPr anchor="ctr">
                    <a:lnL>
                      <a:noFill/>
                    </a:lnL>
                    <a:lnR>
                      <a:noFill/>
                    </a:lnR>
                    <a:lnT>
                      <a:noFill/>
                    </a:lnT>
                    <a:lnB>
                      <a:noFill/>
                    </a:lnB>
                    <a:noFill/>
                  </a:tcPr>
                </a:tc>
                <a:extLst>
                  <a:ext uri="{0D108BD9-81ED-4DB2-BD59-A6C34878D82A}">
                    <a16:rowId xmlns:a16="http://schemas.microsoft.com/office/drawing/2014/main" val="753597487"/>
                  </a:ext>
                </a:extLst>
              </a:tr>
              <a:tr h="686075">
                <a:tc>
                  <a:txBody>
                    <a:bodyPr/>
                    <a:lstStyle/>
                    <a:p>
                      <a:pPr>
                        <a:buNone/>
                      </a:pPr>
                      <a:r>
                        <a:rPr lang="en-US" b="1"/>
                        <a:t>Task Strengths</a:t>
                      </a:r>
                      <a:endParaRPr lang="en-US"/>
                    </a:p>
                  </a:txBody>
                  <a:tcPr anchor="ctr">
                    <a:lnL>
                      <a:noFill/>
                    </a:lnL>
                    <a:lnR>
                      <a:noFill/>
                    </a:lnR>
                    <a:lnT>
                      <a:noFill/>
                    </a:lnT>
                    <a:lnB>
                      <a:noFill/>
                    </a:lnB>
                    <a:noFill/>
                  </a:tcPr>
                </a:tc>
                <a:tc>
                  <a:txBody>
                    <a:bodyPr/>
                    <a:lstStyle/>
                    <a:p>
                      <a:pPr>
                        <a:buNone/>
                      </a:pPr>
                      <a:r>
                        <a:rPr lang="en-US"/>
                        <a:t>Recognition, classification, retrieval tasks</a:t>
                      </a:r>
                    </a:p>
                  </a:txBody>
                  <a:tcPr anchor="ctr">
                    <a:lnL>
                      <a:noFill/>
                    </a:lnL>
                    <a:lnR>
                      <a:noFill/>
                    </a:lnR>
                    <a:lnT>
                      <a:noFill/>
                    </a:lnT>
                    <a:lnB>
                      <a:noFill/>
                    </a:lnB>
                    <a:noFill/>
                  </a:tcPr>
                </a:tc>
                <a:tc>
                  <a:txBody>
                    <a:bodyPr/>
                    <a:lstStyle/>
                    <a:p>
                      <a:pPr>
                        <a:buNone/>
                      </a:pPr>
                      <a:r>
                        <a:rPr lang="en-US"/>
                        <a:t>Complex reasoning, VQA, scene understanding</a:t>
                      </a:r>
                    </a:p>
                  </a:txBody>
                  <a:tcPr anchor="ctr">
                    <a:lnL>
                      <a:noFill/>
                    </a:lnL>
                    <a:lnR>
                      <a:noFill/>
                    </a:lnR>
                    <a:lnT>
                      <a:noFill/>
                    </a:lnT>
                    <a:lnB>
                      <a:noFill/>
                    </a:lnB>
                    <a:noFill/>
                  </a:tcPr>
                </a:tc>
                <a:extLst>
                  <a:ext uri="{0D108BD9-81ED-4DB2-BD59-A6C34878D82A}">
                    <a16:rowId xmlns:a16="http://schemas.microsoft.com/office/drawing/2014/main" val="1570726588"/>
                  </a:ext>
                </a:extLst>
              </a:tr>
              <a:tr h="686075">
                <a:tc>
                  <a:txBody>
                    <a:bodyPr/>
                    <a:lstStyle/>
                    <a:p>
                      <a:pPr>
                        <a:buNone/>
                      </a:pPr>
                      <a:r>
                        <a:rPr lang="en-US" b="1"/>
                        <a:t>Computational Cost</a:t>
                      </a:r>
                      <a:endParaRPr lang="en-US"/>
                    </a:p>
                  </a:txBody>
                  <a:tcPr anchor="ctr">
                    <a:lnL>
                      <a:noFill/>
                    </a:lnL>
                    <a:lnR>
                      <a:noFill/>
                    </a:lnR>
                    <a:lnT>
                      <a:noFill/>
                    </a:lnT>
                    <a:lnB>
                      <a:noFill/>
                    </a:lnB>
                    <a:noFill/>
                  </a:tcPr>
                </a:tc>
                <a:tc>
                  <a:txBody>
                    <a:bodyPr/>
                    <a:lstStyle/>
                    <a:p>
                      <a:pPr>
                        <a:buNone/>
                      </a:pPr>
                      <a:r>
                        <a:rPr lang="en-US"/>
                        <a:t>Lower computational and memory requirements</a:t>
                      </a:r>
                    </a:p>
                  </a:txBody>
                  <a:tcPr anchor="ctr">
                    <a:lnL>
                      <a:noFill/>
                    </a:lnL>
                    <a:lnR>
                      <a:noFill/>
                    </a:lnR>
                    <a:lnT>
                      <a:noFill/>
                    </a:lnT>
                    <a:lnB>
                      <a:noFill/>
                    </a:lnB>
                    <a:noFill/>
                  </a:tcPr>
                </a:tc>
                <a:tc>
                  <a:txBody>
                    <a:bodyPr/>
                    <a:lstStyle/>
                    <a:p>
                      <a:pPr>
                        <a:buNone/>
                      </a:pPr>
                      <a:r>
                        <a:rPr lang="en-US"/>
                        <a:t>Higher computational and VRAM requirements</a:t>
                      </a:r>
                    </a:p>
                  </a:txBody>
                  <a:tcPr anchor="ctr">
                    <a:lnL>
                      <a:noFill/>
                    </a:lnL>
                    <a:lnR>
                      <a:noFill/>
                    </a:lnR>
                    <a:lnT>
                      <a:noFill/>
                    </a:lnT>
                    <a:lnB>
                      <a:noFill/>
                    </a:lnB>
                    <a:noFill/>
                  </a:tcPr>
                </a:tc>
                <a:extLst>
                  <a:ext uri="{0D108BD9-81ED-4DB2-BD59-A6C34878D82A}">
                    <a16:rowId xmlns:a16="http://schemas.microsoft.com/office/drawing/2014/main" val="658957675"/>
                  </a:ext>
                </a:extLst>
              </a:tr>
              <a:tr h="686075">
                <a:tc>
                  <a:txBody>
                    <a:bodyPr/>
                    <a:lstStyle/>
                    <a:p>
                      <a:pPr>
                        <a:buNone/>
                      </a:pPr>
                      <a:r>
                        <a:rPr lang="en-US" b="1"/>
                        <a:t>Architecture Examples</a:t>
                      </a:r>
                      <a:endParaRPr lang="en-US"/>
                    </a:p>
                  </a:txBody>
                  <a:tcPr anchor="ctr">
                    <a:lnL>
                      <a:noFill/>
                    </a:lnL>
                    <a:lnR>
                      <a:noFill/>
                    </a:lnR>
                    <a:lnT>
                      <a:noFill/>
                    </a:lnT>
                    <a:lnB>
                      <a:noFill/>
                    </a:lnB>
                    <a:noFill/>
                  </a:tcPr>
                </a:tc>
                <a:tc>
                  <a:txBody>
                    <a:bodyPr/>
                    <a:lstStyle/>
                    <a:p>
                      <a:pPr>
                        <a:buNone/>
                      </a:pPr>
                      <a:r>
                        <a:rPr lang="en-US"/>
                        <a:t>Query-based cross-attention systems</a:t>
                      </a:r>
                    </a:p>
                  </a:txBody>
                  <a:tcPr anchor="ctr">
                    <a:lnL>
                      <a:noFill/>
                    </a:lnL>
                    <a:lnR>
                      <a:noFill/>
                    </a:lnR>
                    <a:lnT>
                      <a:noFill/>
                    </a:lnT>
                    <a:lnB>
                      <a:noFill/>
                    </a:lnB>
                    <a:noFill/>
                  </a:tcPr>
                </a:tc>
                <a:tc>
                  <a:txBody>
                    <a:bodyPr/>
                    <a:lstStyle/>
                    <a:p>
                      <a:pPr>
                        <a:buNone/>
                      </a:pPr>
                      <a:r>
                        <a:rPr lang="en-US"/>
                        <a:t>Unified token-space multimodal transformers</a:t>
                      </a:r>
                    </a:p>
                  </a:txBody>
                  <a:tcPr anchor="ctr">
                    <a:lnL>
                      <a:noFill/>
                    </a:lnL>
                    <a:lnR>
                      <a:noFill/>
                    </a:lnR>
                    <a:lnT>
                      <a:noFill/>
                    </a:lnT>
                    <a:lnB>
                      <a:noFill/>
                    </a:lnB>
                    <a:noFill/>
                  </a:tcPr>
                </a:tc>
                <a:extLst>
                  <a:ext uri="{0D108BD9-81ED-4DB2-BD59-A6C34878D82A}">
                    <a16:rowId xmlns:a16="http://schemas.microsoft.com/office/drawing/2014/main" val="190055602"/>
                  </a:ext>
                </a:extLst>
              </a:tr>
            </a:tbl>
          </a:graphicData>
        </a:graphic>
      </p:graphicFrame>
    </p:spTree>
    <p:extLst>
      <p:ext uri="{BB962C8B-B14F-4D97-AF65-F5344CB8AC3E}">
        <p14:creationId xmlns:p14="http://schemas.microsoft.com/office/powerpoint/2010/main" val="31621932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A68E7-5A6E-58D7-0870-37A014E81C8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E1C0788-3FD8-539C-DCBE-279E8C3504C6}"/>
              </a:ext>
            </a:extLst>
          </p:cNvPr>
          <p:cNvSpPr txBox="1"/>
          <p:nvPr/>
        </p:nvSpPr>
        <p:spPr>
          <a:xfrm>
            <a:off x="3582651" y="457831"/>
            <a:ext cx="19341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Agenda</a:t>
            </a:r>
            <a:endParaRPr kumimoji="0" lang="en-GR" sz="4000" b="1" i="0" u="sng"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 name="TextBox 1">
            <a:extLst>
              <a:ext uri="{FF2B5EF4-FFF2-40B4-BE49-F238E27FC236}">
                <a16:creationId xmlns:a16="http://schemas.microsoft.com/office/drawing/2014/main" id="{FEA0D4CC-7F07-B647-1FDF-5BA45DE71B9A}"/>
              </a:ext>
            </a:extLst>
          </p:cNvPr>
          <p:cNvSpPr txBox="1"/>
          <p:nvPr/>
        </p:nvSpPr>
        <p:spPr>
          <a:xfrm>
            <a:off x="1232680" y="1223070"/>
            <a:ext cx="8245318" cy="4980722"/>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Introduction to Vision-Language Models (VLMs)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Core Models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BLIP-2</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InstructBLIP</a:t>
            </a: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LLaVA</a:t>
            </a: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Qwen2.5-VL</a:t>
            </a: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effectLst/>
                <a:uLnTx/>
                <a:uFillTx/>
                <a:latin typeface="Aptos" panose="020B0004020202020204" pitchFamily="34" charset="0"/>
                <a:ea typeface="+mn-ea"/>
                <a:cs typeface="+mn-cs"/>
              </a:rPr>
              <a:t>Cross-Attention vs. Unified Token Space</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C00000"/>
                </a:solidFill>
                <a:effectLst/>
                <a:uLnTx/>
                <a:uFillTx/>
                <a:latin typeface="Aptos" panose="020B0004020202020204" pitchFamily="34" charset="0"/>
                <a:ea typeface="+mn-ea"/>
                <a:cs typeface="+mn-cs"/>
              </a:rPr>
              <a:t>Multimodal Reasoning</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Wrap-up</a:t>
            </a:r>
          </a:p>
        </p:txBody>
      </p:sp>
      <p:pic>
        <p:nvPicPr>
          <p:cNvPr id="5" name="Picture 4" descr="A black and white logo&#10;&#10;AI-generated content may be incorrect.">
            <a:extLst>
              <a:ext uri="{FF2B5EF4-FFF2-40B4-BE49-F238E27FC236}">
                <a16:creationId xmlns:a16="http://schemas.microsoft.com/office/drawing/2014/main" id="{DEA96D6D-D6A5-F73C-2E92-9FAF966D0A84}"/>
              </a:ext>
            </a:extLst>
          </p:cNvPr>
          <p:cNvPicPr>
            <a:picLocks noChangeAspect="1"/>
          </p:cNvPicPr>
          <p:nvPr/>
        </p:nvPicPr>
        <p:blipFill>
          <a:blip r:embed="rId3"/>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3740168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222B-3DDE-FB90-E3E9-13F7FE29D2F3}"/>
              </a:ext>
            </a:extLst>
          </p:cNvPr>
          <p:cNvSpPr>
            <a:spLocks noGrp="1"/>
          </p:cNvSpPr>
          <p:nvPr>
            <p:ph type="title"/>
          </p:nvPr>
        </p:nvSpPr>
        <p:spPr>
          <a:xfrm>
            <a:off x="609600" y="273600"/>
            <a:ext cx="10972320" cy="1144320"/>
          </a:xfrm>
        </p:spPr>
        <p:txBody>
          <a:bodyPr/>
          <a:lstStyle/>
          <a:p>
            <a:r>
              <a:rPr lang="en-US">
                <a:solidFill>
                  <a:schemeClr val="accent6"/>
                </a:solidFill>
              </a:rPr>
              <a:t>Multimodal Reasoning</a:t>
            </a:r>
          </a:p>
        </p:txBody>
      </p:sp>
      <p:pic>
        <p:nvPicPr>
          <p:cNvPr id="5" name="Picture 4">
            <a:extLst>
              <a:ext uri="{FF2B5EF4-FFF2-40B4-BE49-F238E27FC236}">
                <a16:creationId xmlns:a16="http://schemas.microsoft.com/office/drawing/2014/main" id="{F0AD344E-DACE-3664-AF56-AE089BC9D833}"/>
              </a:ext>
            </a:extLst>
          </p:cNvPr>
          <p:cNvPicPr>
            <a:picLocks noChangeAspect="1"/>
          </p:cNvPicPr>
          <p:nvPr/>
        </p:nvPicPr>
        <p:blipFill>
          <a:blip r:embed="rId2"/>
          <a:stretch>
            <a:fillRect/>
          </a:stretch>
        </p:blipFill>
        <p:spPr>
          <a:xfrm>
            <a:off x="607119" y="1603640"/>
            <a:ext cx="10940920" cy="4352721"/>
          </a:xfrm>
          <a:prstGeom prst="rect">
            <a:avLst/>
          </a:prstGeom>
        </p:spPr>
      </p:pic>
    </p:spTree>
    <p:extLst>
      <p:ext uri="{BB962C8B-B14F-4D97-AF65-F5344CB8AC3E}">
        <p14:creationId xmlns:p14="http://schemas.microsoft.com/office/powerpoint/2010/main" val="490066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Freeform: Shape 41"/>
          <p:cNvSpPr/>
          <p:nvPr/>
        </p:nvSpPr>
        <p:spPr>
          <a:xfrm>
            <a:off x="0" y="0"/>
            <a:ext cx="12192480" cy="73440"/>
          </a:xfrm>
          <a:custGeom>
            <a:avLst/>
            <a:gdLst/>
            <a:ahLst/>
            <a:cxnLst/>
            <a:rect l="0" t="0" r="r" b="b"/>
            <a:pathLst>
              <a:path w="25401" h="153">
                <a:moveTo>
                  <a:pt x="0" y="0"/>
                </a:moveTo>
                <a:lnTo>
                  <a:pt x="25401" y="0"/>
                </a:lnTo>
                <a:lnTo>
                  <a:pt x="25401" y="153"/>
                </a:lnTo>
                <a:lnTo>
                  <a:pt x="0" y="153"/>
                </a:lnTo>
                <a:lnTo>
                  <a:pt x="0" y="0"/>
                </a:lnTo>
                <a:close/>
              </a:path>
            </a:pathLst>
          </a:custGeom>
          <a:solidFill>
            <a:srgbClr val="9D2134"/>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43" name="TextBox 42"/>
          <p:cNvSpPr txBox="1"/>
          <p:nvPr/>
        </p:nvSpPr>
        <p:spPr>
          <a:xfrm>
            <a:off x="609600" y="304800"/>
            <a:ext cx="10972800" cy="792480"/>
          </a:xfrm>
          <a:prstGeom prst="rect">
            <a:avLst/>
          </a:prstGeom>
          <a:noFill/>
          <a:ln w="0">
            <a:noFill/>
          </a:ln>
        </p:spPr>
        <p:txBody>
          <a:bodyPr lIns="120000" tIns="60000" rIns="120000" bIns="60000" anchor="t">
            <a:noAutofit/>
          </a:bodyPr>
          <a:lstStyle/>
          <a:p>
            <a:pPr defTabSz="1219170"/>
            <a:r>
              <a:rPr lang="en-US" sz="3733" b="1" spc="-1">
                <a:solidFill>
                  <a:srgbClr val="9D2134"/>
                </a:solidFill>
                <a:latin typeface="Georgia-Bold"/>
                <a:ea typeface="Georgia-Bold"/>
              </a:rPr>
              <a:t>What is Multimodal Reasoning?</a:t>
            </a:r>
            <a:endParaRPr lang="en-US" sz="3733" spc="-1">
              <a:solidFill>
                <a:srgbClr val="000000"/>
              </a:solidFill>
              <a:latin typeface="Arial"/>
            </a:endParaRPr>
          </a:p>
        </p:txBody>
      </p:sp>
      <p:sp>
        <p:nvSpPr>
          <p:cNvPr id="44" name="Freeform: Shape 43"/>
          <p:cNvSpPr/>
          <p:nvPr/>
        </p:nvSpPr>
        <p:spPr>
          <a:xfrm>
            <a:off x="609600" y="1158240"/>
            <a:ext cx="10973280" cy="36960"/>
          </a:xfrm>
          <a:custGeom>
            <a:avLst/>
            <a:gdLst/>
            <a:ahLst/>
            <a:cxnLst/>
            <a:rect l="0" t="0" r="r" b="b"/>
            <a:pathLst>
              <a:path w="22861" h="77">
                <a:moveTo>
                  <a:pt x="0" y="0"/>
                </a:moveTo>
                <a:lnTo>
                  <a:pt x="22861" y="0"/>
                </a:lnTo>
                <a:lnTo>
                  <a:pt x="22861" y="77"/>
                </a:lnTo>
                <a:lnTo>
                  <a:pt x="0" y="77"/>
                </a:lnTo>
                <a:lnTo>
                  <a:pt x="0" y="0"/>
                </a:lnTo>
                <a:close/>
              </a:path>
            </a:pathLst>
          </a:custGeom>
          <a:solidFill>
            <a:srgbClr val="009B8D"/>
          </a:solidFill>
          <a:ln w="0">
            <a:noFill/>
          </a:ln>
        </p:spPr>
        <p:txBody>
          <a:bodyPr lIns="120000" tIns="-23040" rIns="120000" bIns="-23040" anchor="t">
            <a:noAutofit/>
          </a:bodyPr>
          <a:lstStyle/>
          <a:p>
            <a:pPr defTabSz="1219170"/>
            <a:endParaRPr lang="en-US" sz="2400" spc="-1">
              <a:solidFill>
                <a:srgbClr val="FFFFFF"/>
              </a:solidFill>
              <a:latin typeface="Arial"/>
            </a:endParaRPr>
          </a:p>
        </p:txBody>
      </p:sp>
      <p:sp>
        <p:nvSpPr>
          <p:cNvPr id="45" name="TextBox 44"/>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999999"/>
                </a:solidFill>
                <a:latin typeface="ArialMT"/>
                <a:ea typeface="ArialMT"/>
              </a:rPr>
              <a:t>3 / 22</a:t>
            </a:r>
            <a:endParaRPr lang="en-US" sz="1200" spc="-1">
              <a:solidFill>
                <a:srgbClr val="000000"/>
              </a:solidFill>
              <a:latin typeface="Arial"/>
            </a:endParaRPr>
          </a:p>
        </p:txBody>
      </p:sp>
      <p:sp>
        <p:nvSpPr>
          <p:cNvPr id="46" name="TextBox 45"/>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AAAAAA"/>
                </a:solidFill>
                <a:latin typeface="ArialMT"/>
                <a:ea typeface="ArialMT"/>
              </a:rPr>
              <a:t>CIS 5543  |  Spring 2026  |  Temple University</a:t>
            </a:r>
            <a:endParaRPr lang="en-US" sz="1067" spc="-1">
              <a:solidFill>
                <a:srgbClr val="000000"/>
              </a:solidFill>
              <a:latin typeface="Arial"/>
            </a:endParaRPr>
          </a:p>
        </p:txBody>
      </p:sp>
      <p:sp>
        <p:nvSpPr>
          <p:cNvPr id="47" name="Freeform: Shape 46"/>
          <p:cNvSpPr/>
          <p:nvPr/>
        </p:nvSpPr>
        <p:spPr>
          <a:xfrm>
            <a:off x="609600" y="1463040"/>
            <a:ext cx="10973280" cy="1341600"/>
          </a:xfrm>
          <a:custGeom>
            <a:avLst/>
            <a:gdLst/>
            <a:ahLst/>
            <a:cxnLst/>
            <a:rect l="0" t="0" r="r" b="b"/>
            <a:pathLst>
              <a:path w="22861" h="2795">
                <a:moveTo>
                  <a:pt x="0" y="0"/>
                </a:moveTo>
                <a:lnTo>
                  <a:pt x="22861" y="0"/>
                </a:lnTo>
                <a:lnTo>
                  <a:pt x="22861" y="2795"/>
                </a:lnTo>
                <a:lnTo>
                  <a:pt x="0" y="2795"/>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48" name="Freeform: Shape 47"/>
          <p:cNvSpPr/>
          <p:nvPr/>
        </p:nvSpPr>
        <p:spPr>
          <a:xfrm>
            <a:off x="609600" y="1463040"/>
            <a:ext cx="97920" cy="1341600"/>
          </a:xfrm>
          <a:custGeom>
            <a:avLst/>
            <a:gdLst/>
            <a:ahLst/>
            <a:cxnLst/>
            <a:rect l="0" t="0" r="r" b="b"/>
            <a:pathLst>
              <a:path w="204" h="2795">
                <a:moveTo>
                  <a:pt x="0" y="0"/>
                </a:moveTo>
                <a:lnTo>
                  <a:pt x="204" y="0"/>
                </a:lnTo>
                <a:lnTo>
                  <a:pt x="204" y="2795"/>
                </a:lnTo>
                <a:lnTo>
                  <a:pt x="0" y="2795"/>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49" name="TextBox 48"/>
          <p:cNvSpPr txBox="1"/>
          <p:nvPr/>
        </p:nvSpPr>
        <p:spPr>
          <a:xfrm>
            <a:off x="1036320" y="1524000"/>
            <a:ext cx="10363200" cy="1219200"/>
          </a:xfrm>
          <a:prstGeom prst="rect">
            <a:avLst/>
          </a:prstGeom>
          <a:noFill/>
          <a:ln w="0">
            <a:noFill/>
          </a:ln>
        </p:spPr>
        <p:txBody>
          <a:bodyPr lIns="120000" tIns="60000" rIns="120000" bIns="60000" anchor="t">
            <a:noAutofit/>
          </a:bodyPr>
          <a:lstStyle/>
          <a:p>
            <a:pPr defTabSz="1219170"/>
            <a:r>
              <a:rPr lang="en-US" sz="2400" i="1" spc="-1">
                <a:solidFill>
                  <a:srgbClr val="323232"/>
                </a:solidFill>
                <a:latin typeface="Georgia-Italic"/>
                <a:ea typeface="Georgia-Italic"/>
              </a:rPr>
              <a:t>Joint reasoning over visual and textual information,</a:t>
            </a:r>
            <a:endParaRPr lang="en-US" sz="2400" spc="-1">
              <a:solidFill>
                <a:srgbClr val="000000"/>
              </a:solidFill>
              <a:latin typeface="Arial"/>
            </a:endParaRPr>
          </a:p>
          <a:p>
            <a:pPr defTabSz="1219170"/>
            <a:r>
              <a:rPr lang="en-US" sz="2400" i="1" spc="-1">
                <a:solidFill>
                  <a:srgbClr val="323232"/>
                </a:solidFill>
                <a:latin typeface="Georgia-Italic"/>
                <a:ea typeface="Georgia-Italic"/>
              </a:rPr>
              <a:t>combining perception with high-level cognition.</a:t>
            </a:r>
            <a:endParaRPr lang="en-US" sz="2400" spc="-1">
              <a:solidFill>
                <a:srgbClr val="000000"/>
              </a:solidFill>
              <a:latin typeface="Arial"/>
            </a:endParaRPr>
          </a:p>
        </p:txBody>
      </p:sp>
      <p:sp>
        <p:nvSpPr>
          <p:cNvPr id="50" name="Freeform: Shape 49"/>
          <p:cNvSpPr/>
          <p:nvPr/>
        </p:nvSpPr>
        <p:spPr>
          <a:xfrm>
            <a:off x="609600" y="3169920"/>
            <a:ext cx="5121120" cy="2682720"/>
          </a:xfrm>
          <a:custGeom>
            <a:avLst/>
            <a:gdLst/>
            <a:ahLst/>
            <a:cxnLst/>
            <a:rect l="0" t="0" r="r" b="b"/>
            <a:pathLst>
              <a:path w="10669" h="5589">
                <a:moveTo>
                  <a:pt x="0" y="0"/>
                </a:moveTo>
                <a:lnTo>
                  <a:pt x="10669" y="0"/>
                </a:lnTo>
                <a:lnTo>
                  <a:pt x="10669" y="5589"/>
                </a:lnTo>
                <a:lnTo>
                  <a:pt x="0" y="5589"/>
                </a:lnTo>
                <a:lnTo>
                  <a:pt x="0" y="0"/>
                </a:lnTo>
                <a:close/>
              </a:path>
            </a:pathLst>
          </a:custGeom>
          <a:solidFill>
            <a:srgbClr val="FF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51" name="Freeform: Shape 50"/>
          <p:cNvSpPr/>
          <p:nvPr/>
        </p:nvSpPr>
        <p:spPr>
          <a:xfrm>
            <a:off x="609600" y="3169920"/>
            <a:ext cx="5121120" cy="610080"/>
          </a:xfrm>
          <a:custGeom>
            <a:avLst/>
            <a:gdLst/>
            <a:ahLst/>
            <a:cxnLst/>
            <a:rect l="0" t="0" r="r" b="b"/>
            <a:pathLst>
              <a:path w="10669" h="1271">
                <a:moveTo>
                  <a:pt x="0" y="0"/>
                </a:moveTo>
                <a:lnTo>
                  <a:pt x="10669" y="0"/>
                </a:lnTo>
                <a:lnTo>
                  <a:pt x="10669" y="1271"/>
                </a:lnTo>
                <a:lnTo>
                  <a:pt x="0" y="1271"/>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52" name="TextBox 51"/>
          <p:cNvSpPr txBox="1"/>
          <p:nvPr/>
        </p:nvSpPr>
        <p:spPr>
          <a:xfrm>
            <a:off x="670560" y="3169920"/>
            <a:ext cx="4998720" cy="609600"/>
          </a:xfrm>
          <a:prstGeom prst="rect">
            <a:avLst/>
          </a:prstGeom>
          <a:noFill/>
          <a:ln w="0">
            <a:noFill/>
          </a:ln>
        </p:spPr>
        <p:txBody>
          <a:bodyPr lIns="120000" tIns="60000" rIns="120000" bIns="60000" anchor="t">
            <a:noAutofit/>
          </a:bodyPr>
          <a:lstStyle/>
          <a:p>
            <a:pPr algn="ctr" defTabSz="1219170"/>
            <a:r>
              <a:rPr lang="en-US" sz="1867" b="1" spc="-1">
                <a:solidFill>
                  <a:srgbClr val="FFFFFF"/>
                </a:solidFill>
                <a:latin typeface="Arial-BoldMT"/>
                <a:ea typeface="Arial-BoldMT"/>
              </a:rPr>
              <a:t>Perception (Low-Level)</a:t>
            </a:r>
            <a:endParaRPr lang="en-US" sz="1867" spc="-1">
              <a:solidFill>
                <a:srgbClr val="000000"/>
              </a:solidFill>
              <a:latin typeface="Arial"/>
            </a:endParaRPr>
          </a:p>
        </p:txBody>
      </p:sp>
      <p:sp>
        <p:nvSpPr>
          <p:cNvPr id="53" name="TextBox 52"/>
          <p:cNvSpPr txBox="1"/>
          <p:nvPr/>
        </p:nvSpPr>
        <p:spPr>
          <a:xfrm>
            <a:off x="914400" y="3901440"/>
            <a:ext cx="4511040" cy="1706880"/>
          </a:xfrm>
          <a:prstGeom prst="rect">
            <a:avLst/>
          </a:prstGeom>
          <a:noFill/>
          <a:ln w="0">
            <a:noFill/>
          </a:ln>
        </p:spPr>
        <p:txBody>
          <a:bodyPr lIns="120000" tIns="60000" rIns="120000" bIns="60000" anchor="t">
            <a:noAutofit/>
          </a:bodyPr>
          <a:lstStyle/>
          <a:p>
            <a:pPr marL="255354" indent="-255354" defTabSz="1219170">
              <a:spcAft>
                <a:spcPts val="533"/>
              </a:spcAft>
              <a:buClr>
                <a:srgbClr val="000000"/>
              </a:buClr>
              <a:buSzPct val="45000"/>
              <a:buFont typeface=""/>
              <a:buChar char=""/>
            </a:pPr>
            <a:r>
              <a:rPr lang="en-US" sz="1733" spc="-1">
                <a:solidFill>
                  <a:srgbClr val="323232"/>
                </a:solidFill>
                <a:latin typeface="ArialMT"/>
                <a:ea typeface="ArialMT"/>
              </a:rPr>
              <a:t>Edge &amp; colour detection</a:t>
            </a:r>
            <a:endParaRPr lang="en-US" sz="1733" spc="-1">
              <a:solidFill>
                <a:srgbClr val="000000"/>
              </a:solidFill>
              <a:latin typeface="Arial"/>
            </a:endParaRPr>
          </a:p>
          <a:p>
            <a:pPr marL="255354" indent="-255354" defTabSz="1219170">
              <a:spcAft>
                <a:spcPts val="533"/>
              </a:spcAft>
              <a:buClr>
                <a:srgbClr val="000000"/>
              </a:buClr>
              <a:buSzPct val="45000"/>
              <a:buFont typeface=""/>
              <a:buChar char=""/>
            </a:pPr>
            <a:r>
              <a:rPr lang="en-US" sz="1733" spc="-1">
                <a:solidFill>
                  <a:srgbClr val="323232"/>
                </a:solidFill>
                <a:latin typeface="ArialMT"/>
                <a:ea typeface="ArialMT"/>
              </a:rPr>
              <a:t>Object localisation</a:t>
            </a:r>
            <a:endParaRPr lang="en-US" sz="1733" spc="-1">
              <a:solidFill>
                <a:srgbClr val="000000"/>
              </a:solidFill>
              <a:latin typeface="Arial"/>
            </a:endParaRPr>
          </a:p>
          <a:p>
            <a:pPr marL="255354" indent="-255354" defTabSz="1219170">
              <a:spcAft>
                <a:spcPts val="533"/>
              </a:spcAft>
              <a:buClr>
                <a:srgbClr val="000000"/>
              </a:buClr>
              <a:buSzPct val="45000"/>
              <a:buFont typeface=""/>
              <a:buChar char=""/>
            </a:pPr>
            <a:r>
              <a:rPr lang="en-US" sz="1733" spc="-1">
                <a:solidFill>
                  <a:srgbClr val="323232"/>
                </a:solidFill>
                <a:latin typeface="ArialMT"/>
                <a:ea typeface="ArialMT"/>
              </a:rPr>
              <a:t>Depth estimation</a:t>
            </a:r>
            <a:endParaRPr lang="en-US" sz="1733" spc="-1">
              <a:solidFill>
                <a:srgbClr val="000000"/>
              </a:solidFill>
              <a:latin typeface="Arial"/>
            </a:endParaRPr>
          </a:p>
          <a:p>
            <a:pPr marL="255354" indent="-255354" defTabSz="1219170">
              <a:spcAft>
                <a:spcPts val="533"/>
              </a:spcAft>
              <a:buClr>
                <a:srgbClr val="000000"/>
              </a:buClr>
              <a:buSzPct val="45000"/>
              <a:buFont typeface=""/>
              <a:buChar char=""/>
            </a:pPr>
            <a:r>
              <a:rPr lang="en-US" sz="1733" spc="-1">
                <a:solidFill>
                  <a:srgbClr val="323232"/>
                </a:solidFill>
                <a:latin typeface="ArialMT"/>
                <a:ea typeface="ArialMT"/>
              </a:rPr>
              <a:t>Pattern recognition</a:t>
            </a:r>
            <a:endParaRPr lang="en-US" sz="1733" spc="-1">
              <a:solidFill>
                <a:srgbClr val="000000"/>
              </a:solidFill>
              <a:latin typeface="Arial"/>
            </a:endParaRPr>
          </a:p>
        </p:txBody>
      </p:sp>
      <p:sp>
        <p:nvSpPr>
          <p:cNvPr id="54" name="Freeform: Shape 53"/>
          <p:cNvSpPr/>
          <p:nvPr/>
        </p:nvSpPr>
        <p:spPr>
          <a:xfrm>
            <a:off x="6461760" y="3169920"/>
            <a:ext cx="5121120" cy="2682720"/>
          </a:xfrm>
          <a:custGeom>
            <a:avLst/>
            <a:gdLst/>
            <a:ahLst/>
            <a:cxnLst/>
            <a:rect l="0" t="0" r="r" b="b"/>
            <a:pathLst>
              <a:path w="10669" h="5589">
                <a:moveTo>
                  <a:pt x="0" y="0"/>
                </a:moveTo>
                <a:lnTo>
                  <a:pt x="10669" y="0"/>
                </a:lnTo>
                <a:lnTo>
                  <a:pt x="10669" y="5589"/>
                </a:lnTo>
                <a:lnTo>
                  <a:pt x="0" y="5589"/>
                </a:lnTo>
                <a:lnTo>
                  <a:pt x="0" y="0"/>
                </a:lnTo>
                <a:close/>
              </a:path>
            </a:pathLst>
          </a:custGeom>
          <a:solidFill>
            <a:srgbClr val="F0FFF8"/>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55" name="Freeform: Shape 54"/>
          <p:cNvSpPr/>
          <p:nvPr/>
        </p:nvSpPr>
        <p:spPr>
          <a:xfrm>
            <a:off x="6461760" y="3169920"/>
            <a:ext cx="5121120" cy="610080"/>
          </a:xfrm>
          <a:custGeom>
            <a:avLst/>
            <a:gdLst/>
            <a:ahLst/>
            <a:cxnLst/>
            <a:rect l="0" t="0" r="r" b="b"/>
            <a:pathLst>
              <a:path w="10669" h="1271">
                <a:moveTo>
                  <a:pt x="0" y="0"/>
                </a:moveTo>
                <a:lnTo>
                  <a:pt x="10669" y="0"/>
                </a:lnTo>
                <a:lnTo>
                  <a:pt x="10669" y="1271"/>
                </a:lnTo>
                <a:lnTo>
                  <a:pt x="0" y="1271"/>
                </a:lnTo>
                <a:lnTo>
                  <a:pt x="0" y="0"/>
                </a:lnTo>
                <a:close/>
              </a:path>
            </a:pathLst>
          </a:custGeom>
          <a:solidFill>
            <a:srgbClr val="009B8D"/>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56" name="TextBox 55"/>
          <p:cNvSpPr txBox="1"/>
          <p:nvPr/>
        </p:nvSpPr>
        <p:spPr>
          <a:xfrm>
            <a:off x="6522720" y="3169920"/>
            <a:ext cx="4998720" cy="609600"/>
          </a:xfrm>
          <a:prstGeom prst="rect">
            <a:avLst/>
          </a:prstGeom>
          <a:noFill/>
          <a:ln w="0">
            <a:noFill/>
          </a:ln>
        </p:spPr>
        <p:txBody>
          <a:bodyPr lIns="120000" tIns="60000" rIns="120000" bIns="60000" anchor="t">
            <a:noAutofit/>
          </a:bodyPr>
          <a:lstStyle/>
          <a:p>
            <a:pPr algn="ctr" defTabSz="1219170"/>
            <a:r>
              <a:rPr lang="en-US" sz="1867" b="1" spc="-1">
                <a:solidFill>
                  <a:srgbClr val="FFFFFF"/>
                </a:solidFill>
                <a:latin typeface="Arial-BoldMT"/>
                <a:ea typeface="Arial-BoldMT"/>
              </a:rPr>
              <a:t>Cognition (High-Level)</a:t>
            </a:r>
            <a:endParaRPr lang="en-US" sz="1867" spc="-1">
              <a:solidFill>
                <a:srgbClr val="000000"/>
              </a:solidFill>
              <a:latin typeface="Arial"/>
            </a:endParaRPr>
          </a:p>
        </p:txBody>
      </p:sp>
      <p:sp>
        <p:nvSpPr>
          <p:cNvPr id="57" name="TextBox 56"/>
          <p:cNvSpPr txBox="1"/>
          <p:nvPr/>
        </p:nvSpPr>
        <p:spPr>
          <a:xfrm>
            <a:off x="6766560" y="3901440"/>
            <a:ext cx="4511040" cy="1706880"/>
          </a:xfrm>
          <a:prstGeom prst="rect">
            <a:avLst/>
          </a:prstGeom>
          <a:noFill/>
          <a:ln w="0">
            <a:noFill/>
          </a:ln>
        </p:spPr>
        <p:txBody>
          <a:bodyPr lIns="120000" tIns="60000" rIns="120000" bIns="60000" anchor="t">
            <a:noAutofit/>
          </a:bodyPr>
          <a:lstStyle/>
          <a:p>
            <a:pPr marL="255354" indent="-255354" defTabSz="1219170">
              <a:spcAft>
                <a:spcPts val="533"/>
              </a:spcAft>
              <a:buClr>
                <a:srgbClr val="000000"/>
              </a:buClr>
              <a:buSzPct val="45000"/>
              <a:buFont typeface=""/>
              <a:buChar char=""/>
            </a:pPr>
            <a:r>
              <a:rPr lang="en-US" sz="1733" spc="-1">
                <a:solidFill>
                  <a:srgbClr val="323232"/>
                </a:solidFill>
                <a:latin typeface="ArialMT"/>
                <a:ea typeface="ArialMT"/>
              </a:rPr>
              <a:t>Counting &amp; comparing</a:t>
            </a:r>
            <a:endParaRPr lang="en-US" sz="1733" spc="-1">
              <a:solidFill>
                <a:srgbClr val="000000"/>
              </a:solidFill>
              <a:latin typeface="Arial"/>
            </a:endParaRPr>
          </a:p>
          <a:p>
            <a:pPr marL="255354" indent="-255354" defTabSz="1219170">
              <a:spcAft>
                <a:spcPts val="533"/>
              </a:spcAft>
              <a:buClr>
                <a:srgbClr val="000000"/>
              </a:buClr>
              <a:buSzPct val="45000"/>
              <a:buFont typeface=""/>
              <a:buChar char=""/>
            </a:pPr>
            <a:r>
              <a:rPr lang="en-US" sz="1733" spc="-1">
                <a:solidFill>
                  <a:srgbClr val="323232"/>
                </a:solidFill>
                <a:latin typeface="ArialMT"/>
                <a:ea typeface="ArialMT"/>
              </a:rPr>
              <a:t>Spatial relationships</a:t>
            </a:r>
            <a:endParaRPr lang="en-US" sz="1733" spc="-1">
              <a:solidFill>
                <a:srgbClr val="000000"/>
              </a:solidFill>
              <a:latin typeface="Arial"/>
            </a:endParaRPr>
          </a:p>
          <a:p>
            <a:pPr marL="255354" indent="-255354" defTabSz="1219170">
              <a:spcAft>
                <a:spcPts val="533"/>
              </a:spcAft>
              <a:buClr>
                <a:srgbClr val="000000"/>
              </a:buClr>
              <a:buSzPct val="45000"/>
              <a:buFont typeface=""/>
              <a:buChar char=""/>
            </a:pPr>
            <a:r>
              <a:rPr lang="en-US" sz="1733" spc="-1">
                <a:solidFill>
                  <a:srgbClr val="323232"/>
                </a:solidFill>
                <a:latin typeface="ArialMT"/>
                <a:ea typeface="ArialMT"/>
              </a:rPr>
              <a:t>Cause &amp; effect inference</a:t>
            </a:r>
            <a:endParaRPr lang="en-US" sz="1733" spc="-1">
              <a:solidFill>
                <a:srgbClr val="000000"/>
              </a:solidFill>
              <a:latin typeface="Arial"/>
            </a:endParaRPr>
          </a:p>
          <a:p>
            <a:pPr marL="255354" indent="-255354" defTabSz="1219170">
              <a:spcAft>
                <a:spcPts val="533"/>
              </a:spcAft>
              <a:buClr>
                <a:srgbClr val="000000"/>
              </a:buClr>
              <a:buSzPct val="45000"/>
              <a:buFont typeface=""/>
              <a:buChar char=""/>
            </a:pPr>
            <a:r>
              <a:rPr lang="en-US" sz="1733" spc="-1">
                <a:solidFill>
                  <a:srgbClr val="323232"/>
                </a:solidFill>
                <a:latin typeface="ArialMT"/>
                <a:ea typeface="ArialMT"/>
              </a:rPr>
              <a:t>Logical reasoning</a:t>
            </a:r>
            <a:endParaRPr lang="en-US" sz="1733" spc="-1">
              <a:solidFill>
                <a:srgbClr val="000000"/>
              </a:solidFill>
              <a:latin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2520D-0B2B-87C7-EBC9-C4365A41F8C1}"/>
              </a:ext>
            </a:extLst>
          </p:cNvPr>
          <p:cNvSpPr>
            <a:spLocks noGrp="1"/>
          </p:cNvSpPr>
          <p:nvPr>
            <p:ph type="title"/>
          </p:nvPr>
        </p:nvSpPr>
        <p:spPr>
          <a:xfrm>
            <a:off x="620565" y="317456"/>
            <a:ext cx="10961356" cy="1100464"/>
          </a:xfrm>
        </p:spPr>
        <p:txBody>
          <a:bodyPr/>
          <a:lstStyle/>
          <a:p>
            <a:r>
              <a:rPr lang="en-US" sz="4800">
                <a:solidFill>
                  <a:schemeClr val="accent6">
                    <a:lumMod val="76000"/>
                  </a:schemeClr>
                </a:solidFill>
              </a:rPr>
              <a:t>Example of Perception &amp; Cognition</a:t>
            </a:r>
          </a:p>
        </p:txBody>
      </p:sp>
      <p:pic>
        <p:nvPicPr>
          <p:cNvPr id="4" name="Picture 3">
            <a:extLst>
              <a:ext uri="{FF2B5EF4-FFF2-40B4-BE49-F238E27FC236}">
                <a16:creationId xmlns:a16="http://schemas.microsoft.com/office/drawing/2014/main" id="{D9817ED7-D4DF-D255-0814-3224512B17BF}"/>
              </a:ext>
            </a:extLst>
          </p:cNvPr>
          <p:cNvPicPr>
            <a:picLocks noChangeAspect="1"/>
          </p:cNvPicPr>
          <p:nvPr/>
        </p:nvPicPr>
        <p:blipFill>
          <a:blip r:embed="rId2"/>
          <a:stretch>
            <a:fillRect/>
          </a:stretch>
        </p:blipFill>
        <p:spPr>
          <a:xfrm>
            <a:off x="611468" y="1604532"/>
            <a:ext cx="10974067" cy="3979405"/>
          </a:xfrm>
          <a:prstGeom prst="rect">
            <a:avLst/>
          </a:prstGeom>
        </p:spPr>
      </p:pic>
    </p:spTree>
    <p:extLst>
      <p:ext uri="{BB962C8B-B14F-4D97-AF65-F5344CB8AC3E}">
        <p14:creationId xmlns:p14="http://schemas.microsoft.com/office/powerpoint/2010/main" val="32871397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 name="Freeform: Shape 57"/>
          <p:cNvSpPr/>
          <p:nvPr/>
        </p:nvSpPr>
        <p:spPr>
          <a:xfrm>
            <a:off x="0" y="0"/>
            <a:ext cx="12192480" cy="73440"/>
          </a:xfrm>
          <a:custGeom>
            <a:avLst/>
            <a:gdLst/>
            <a:ahLst/>
            <a:cxnLst/>
            <a:rect l="0" t="0" r="r" b="b"/>
            <a:pathLst>
              <a:path w="25401" h="153">
                <a:moveTo>
                  <a:pt x="0" y="0"/>
                </a:moveTo>
                <a:lnTo>
                  <a:pt x="25401" y="0"/>
                </a:lnTo>
                <a:lnTo>
                  <a:pt x="25401" y="153"/>
                </a:lnTo>
                <a:lnTo>
                  <a:pt x="0" y="153"/>
                </a:lnTo>
                <a:lnTo>
                  <a:pt x="0" y="0"/>
                </a:lnTo>
                <a:close/>
              </a:path>
            </a:pathLst>
          </a:custGeom>
          <a:solidFill>
            <a:srgbClr val="9D2134"/>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59" name="TextBox 58"/>
          <p:cNvSpPr txBox="1"/>
          <p:nvPr/>
        </p:nvSpPr>
        <p:spPr>
          <a:xfrm>
            <a:off x="609600" y="304800"/>
            <a:ext cx="10972800" cy="792480"/>
          </a:xfrm>
          <a:prstGeom prst="rect">
            <a:avLst/>
          </a:prstGeom>
          <a:noFill/>
          <a:ln w="0">
            <a:noFill/>
          </a:ln>
        </p:spPr>
        <p:txBody>
          <a:bodyPr lIns="120000" tIns="60000" rIns="120000" bIns="60000" anchor="t">
            <a:noAutofit/>
          </a:bodyPr>
          <a:lstStyle/>
          <a:p>
            <a:pPr defTabSz="1219170"/>
            <a:r>
              <a:rPr lang="en-US" sz="3733" b="1" spc="-1">
                <a:solidFill>
                  <a:srgbClr val="9D2134"/>
                </a:solidFill>
                <a:latin typeface="Georgia-Bold"/>
                <a:ea typeface="Georgia-Bold"/>
              </a:rPr>
              <a:t>Joint vs Sequential Processing</a:t>
            </a:r>
            <a:endParaRPr lang="en-US" sz="3733" spc="-1">
              <a:solidFill>
                <a:srgbClr val="000000"/>
              </a:solidFill>
              <a:latin typeface="Arial"/>
            </a:endParaRPr>
          </a:p>
        </p:txBody>
      </p:sp>
      <p:sp>
        <p:nvSpPr>
          <p:cNvPr id="60" name="Freeform: Shape 59"/>
          <p:cNvSpPr/>
          <p:nvPr/>
        </p:nvSpPr>
        <p:spPr>
          <a:xfrm>
            <a:off x="609600" y="1158240"/>
            <a:ext cx="10973280" cy="36960"/>
          </a:xfrm>
          <a:custGeom>
            <a:avLst/>
            <a:gdLst/>
            <a:ahLst/>
            <a:cxnLst/>
            <a:rect l="0" t="0" r="r" b="b"/>
            <a:pathLst>
              <a:path w="22861" h="77">
                <a:moveTo>
                  <a:pt x="0" y="0"/>
                </a:moveTo>
                <a:lnTo>
                  <a:pt x="22861" y="0"/>
                </a:lnTo>
                <a:lnTo>
                  <a:pt x="22861" y="77"/>
                </a:lnTo>
                <a:lnTo>
                  <a:pt x="0" y="77"/>
                </a:lnTo>
                <a:lnTo>
                  <a:pt x="0" y="0"/>
                </a:lnTo>
                <a:close/>
              </a:path>
            </a:pathLst>
          </a:custGeom>
          <a:solidFill>
            <a:srgbClr val="009B8D"/>
          </a:solidFill>
          <a:ln w="0">
            <a:noFill/>
          </a:ln>
        </p:spPr>
        <p:txBody>
          <a:bodyPr lIns="120000" tIns="-23040" rIns="120000" bIns="-23040" anchor="t">
            <a:noAutofit/>
          </a:bodyPr>
          <a:lstStyle/>
          <a:p>
            <a:pPr defTabSz="1219170"/>
            <a:endParaRPr lang="en-US" sz="2400" spc="-1">
              <a:solidFill>
                <a:srgbClr val="FFFFFF"/>
              </a:solidFill>
              <a:latin typeface="Arial"/>
            </a:endParaRPr>
          </a:p>
        </p:txBody>
      </p:sp>
      <p:sp>
        <p:nvSpPr>
          <p:cNvPr id="61" name="TextBox 60"/>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999999"/>
                </a:solidFill>
                <a:latin typeface="ArialMT"/>
                <a:ea typeface="ArialMT"/>
              </a:rPr>
              <a:t>4 / 22</a:t>
            </a:r>
            <a:endParaRPr lang="en-US" sz="1200" spc="-1">
              <a:solidFill>
                <a:srgbClr val="000000"/>
              </a:solidFill>
              <a:latin typeface="Arial"/>
            </a:endParaRPr>
          </a:p>
        </p:txBody>
      </p:sp>
      <p:sp>
        <p:nvSpPr>
          <p:cNvPr id="62" name="TextBox 61"/>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AAAAAA"/>
                </a:solidFill>
                <a:latin typeface="ArialMT"/>
                <a:ea typeface="ArialMT"/>
              </a:rPr>
              <a:t>CIS 5543  |  Spring 2026  |  Temple University</a:t>
            </a:r>
            <a:endParaRPr lang="en-US" sz="1067" spc="-1">
              <a:solidFill>
                <a:srgbClr val="000000"/>
              </a:solidFill>
              <a:latin typeface="Arial"/>
            </a:endParaRPr>
          </a:p>
        </p:txBody>
      </p:sp>
      <p:sp>
        <p:nvSpPr>
          <p:cNvPr id="63" name="Freeform: Shape 62"/>
          <p:cNvSpPr/>
          <p:nvPr/>
        </p:nvSpPr>
        <p:spPr>
          <a:xfrm>
            <a:off x="609600" y="1463040"/>
            <a:ext cx="5243040" cy="4267680"/>
          </a:xfrm>
          <a:custGeom>
            <a:avLst/>
            <a:gdLst/>
            <a:ahLst/>
            <a:cxnLst/>
            <a:rect l="0" t="0" r="r" b="b"/>
            <a:pathLst>
              <a:path w="10923" h="8891">
                <a:moveTo>
                  <a:pt x="0" y="0"/>
                </a:moveTo>
                <a:lnTo>
                  <a:pt x="10923" y="0"/>
                </a:lnTo>
                <a:lnTo>
                  <a:pt x="10923" y="8891"/>
                </a:lnTo>
                <a:lnTo>
                  <a:pt x="0" y="8891"/>
                </a:lnTo>
                <a:lnTo>
                  <a:pt x="0" y="0"/>
                </a:lnTo>
                <a:close/>
              </a:path>
            </a:pathLst>
          </a:custGeom>
          <a:solidFill>
            <a:srgbClr val="FF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64" name="TextBox 63"/>
          <p:cNvSpPr txBox="1"/>
          <p:nvPr/>
        </p:nvSpPr>
        <p:spPr>
          <a:xfrm>
            <a:off x="670560" y="1524000"/>
            <a:ext cx="5120640" cy="548640"/>
          </a:xfrm>
          <a:prstGeom prst="rect">
            <a:avLst/>
          </a:prstGeom>
          <a:noFill/>
          <a:ln w="0">
            <a:noFill/>
          </a:ln>
        </p:spPr>
        <p:txBody>
          <a:bodyPr lIns="120000" tIns="60000" rIns="120000" bIns="60000" anchor="t">
            <a:noAutofit/>
          </a:bodyPr>
          <a:lstStyle/>
          <a:p>
            <a:pPr algn="ctr" defTabSz="1219170"/>
            <a:r>
              <a:rPr lang="en-US" sz="1867" b="1" spc="-1">
                <a:solidFill>
                  <a:srgbClr val="9D2134"/>
                </a:solidFill>
                <a:latin typeface="Arial-BoldMT"/>
                <a:ea typeface="Arial-BoldMT"/>
              </a:rPr>
              <a:t>Sequential (Old Approach)</a:t>
            </a:r>
            <a:endParaRPr lang="en-US" sz="1867" spc="-1">
              <a:solidFill>
                <a:srgbClr val="000000"/>
              </a:solidFill>
              <a:latin typeface="Arial"/>
            </a:endParaRPr>
          </a:p>
        </p:txBody>
      </p:sp>
      <p:sp>
        <p:nvSpPr>
          <p:cNvPr id="65" name="TextBox 64"/>
          <p:cNvSpPr txBox="1"/>
          <p:nvPr/>
        </p:nvSpPr>
        <p:spPr>
          <a:xfrm>
            <a:off x="914400" y="2255520"/>
            <a:ext cx="4632960" cy="3169920"/>
          </a:xfrm>
          <a:prstGeom prst="rect">
            <a:avLst/>
          </a:prstGeom>
          <a:noFill/>
          <a:ln w="0">
            <a:noFill/>
          </a:ln>
        </p:spPr>
        <p:txBody>
          <a:bodyPr lIns="120000" tIns="60000" rIns="120000" bIns="60000" anchor="t">
            <a:noAutofit/>
          </a:bodyPr>
          <a:lstStyle/>
          <a:p>
            <a:pPr defTabSz="1219170"/>
            <a:r>
              <a:rPr lang="en-US" sz="1733" spc="-1">
                <a:solidFill>
                  <a:srgbClr val="323232"/>
                </a:solidFill>
                <a:latin typeface="ArialMT"/>
                <a:ea typeface="ArialMT"/>
              </a:rPr>
              <a:t>1. Vision model produces caption</a:t>
            </a:r>
            <a:endParaRPr lang="en-US" sz="1733" spc="-1">
              <a:solidFill>
                <a:srgbClr val="000000"/>
              </a:solidFill>
              <a:latin typeface="Arial"/>
            </a:endParaRPr>
          </a:p>
          <a:p>
            <a:pPr defTabSz="1219170"/>
            <a:r>
              <a:rPr lang="en-US" sz="1733" spc="-1">
                <a:solidFill>
                  <a:srgbClr val="323232"/>
                </a:solidFill>
                <a:latin typeface="ArialMT"/>
                <a:ea typeface="ArialMT"/>
              </a:rPr>
              <a:t>2. Language model reasons on caption</a:t>
            </a:r>
            <a:endParaRPr lang="en-US" sz="1733" spc="-1">
              <a:solidFill>
                <a:srgbClr val="000000"/>
              </a:solidFill>
              <a:latin typeface="Arial"/>
            </a:endParaRPr>
          </a:p>
          <a:p>
            <a:pPr defTabSz="1219170"/>
            <a:r>
              <a:rPr lang="en-US" sz="1733" b="1" spc="-1">
                <a:solidFill>
                  <a:srgbClr val="323232"/>
                </a:solidFill>
                <a:latin typeface="Arial-BoldMT"/>
                <a:ea typeface="Arial-BoldMT"/>
              </a:rPr>
              <a:t>Problem: Converting image to text</a:t>
            </a:r>
            <a:endParaRPr lang="en-US" sz="1733" spc="-1">
              <a:solidFill>
                <a:srgbClr val="000000"/>
              </a:solidFill>
              <a:latin typeface="Arial"/>
            </a:endParaRPr>
          </a:p>
          <a:p>
            <a:pPr defTabSz="1219170"/>
            <a:r>
              <a:rPr lang="en-US" sz="1733" spc="-1">
                <a:solidFill>
                  <a:srgbClr val="323232"/>
                </a:solidFill>
                <a:latin typeface="ArialMT"/>
                <a:ea typeface="ArialMT"/>
              </a:rPr>
              <a:t>LOSES visual detail that may be</a:t>
            </a:r>
            <a:endParaRPr lang="en-US" sz="1733" spc="-1">
              <a:solidFill>
                <a:srgbClr val="000000"/>
              </a:solidFill>
              <a:latin typeface="Arial"/>
            </a:endParaRPr>
          </a:p>
          <a:p>
            <a:pPr defTabSz="1219170"/>
            <a:r>
              <a:rPr lang="en-US" sz="1733" spc="-1">
                <a:solidFill>
                  <a:srgbClr val="323232"/>
                </a:solidFill>
                <a:latin typeface="ArialMT"/>
                <a:ea typeface="ArialMT"/>
              </a:rPr>
              <a:t>relevant to the question</a:t>
            </a:r>
            <a:endParaRPr lang="en-US" sz="1733" spc="-1">
              <a:solidFill>
                <a:srgbClr val="000000"/>
              </a:solidFill>
              <a:latin typeface="Arial"/>
            </a:endParaRPr>
          </a:p>
        </p:txBody>
      </p:sp>
      <p:sp>
        <p:nvSpPr>
          <p:cNvPr id="66" name="TextBox 65"/>
          <p:cNvSpPr txBox="1"/>
          <p:nvPr/>
        </p:nvSpPr>
        <p:spPr>
          <a:xfrm>
            <a:off x="5425440" y="3169920"/>
            <a:ext cx="1341120" cy="609600"/>
          </a:xfrm>
          <a:prstGeom prst="rect">
            <a:avLst/>
          </a:prstGeom>
          <a:noFill/>
          <a:ln w="0">
            <a:noFill/>
          </a:ln>
        </p:spPr>
        <p:txBody>
          <a:bodyPr lIns="120000" tIns="60000" rIns="120000" bIns="60000" anchor="t">
            <a:noAutofit/>
          </a:bodyPr>
          <a:lstStyle/>
          <a:p>
            <a:pPr algn="ctr" defTabSz="1219170"/>
            <a:r>
              <a:rPr lang="en-US" sz="3200" b="1" spc="-1">
                <a:solidFill>
                  <a:srgbClr val="009B8D"/>
                </a:solidFill>
                <a:latin typeface="Arial-BoldMT"/>
                <a:ea typeface="Arial-BoldMT"/>
              </a:rPr>
              <a:t>&gt;&gt;&gt;</a:t>
            </a:r>
            <a:endParaRPr lang="en-US" sz="3200" spc="-1">
              <a:solidFill>
                <a:srgbClr val="000000"/>
              </a:solidFill>
              <a:latin typeface="Arial"/>
            </a:endParaRPr>
          </a:p>
        </p:txBody>
      </p:sp>
      <p:sp>
        <p:nvSpPr>
          <p:cNvPr id="67" name="Freeform: Shape 66"/>
          <p:cNvSpPr/>
          <p:nvPr/>
        </p:nvSpPr>
        <p:spPr>
          <a:xfrm>
            <a:off x="6339840" y="1463040"/>
            <a:ext cx="5243040" cy="4267680"/>
          </a:xfrm>
          <a:custGeom>
            <a:avLst/>
            <a:gdLst/>
            <a:ahLst/>
            <a:cxnLst/>
            <a:rect l="0" t="0" r="r" b="b"/>
            <a:pathLst>
              <a:path w="10923" h="8891">
                <a:moveTo>
                  <a:pt x="0" y="0"/>
                </a:moveTo>
                <a:lnTo>
                  <a:pt x="10923" y="0"/>
                </a:lnTo>
                <a:lnTo>
                  <a:pt x="10923" y="8891"/>
                </a:lnTo>
                <a:lnTo>
                  <a:pt x="0" y="8891"/>
                </a:lnTo>
                <a:lnTo>
                  <a:pt x="0" y="0"/>
                </a:lnTo>
                <a:close/>
              </a:path>
            </a:pathLst>
          </a:custGeom>
          <a:solidFill>
            <a:srgbClr val="F0FFF8"/>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68" name="TextBox 67"/>
          <p:cNvSpPr txBox="1"/>
          <p:nvPr/>
        </p:nvSpPr>
        <p:spPr>
          <a:xfrm>
            <a:off x="6400800" y="1524000"/>
            <a:ext cx="5120640" cy="548640"/>
          </a:xfrm>
          <a:prstGeom prst="rect">
            <a:avLst/>
          </a:prstGeom>
          <a:noFill/>
          <a:ln w="0">
            <a:noFill/>
          </a:ln>
        </p:spPr>
        <p:txBody>
          <a:bodyPr lIns="120000" tIns="60000" rIns="120000" bIns="60000" anchor="t">
            <a:noAutofit/>
          </a:bodyPr>
          <a:lstStyle/>
          <a:p>
            <a:pPr algn="ctr" defTabSz="1219170"/>
            <a:r>
              <a:rPr lang="en-US" sz="1867" b="1" spc="-1">
                <a:solidFill>
                  <a:srgbClr val="009B8D"/>
                </a:solidFill>
                <a:latin typeface="Arial-BoldMT"/>
                <a:ea typeface="Arial-BoldMT"/>
              </a:rPr>
              <a:t>Joint (Modern VLMs)</a:t>
            </a:r>
            <a:endParaRPr lang="en-US" sz="1867" spc="-1">
              <a:solidFill>
                <a:srgbClr val="000000"/>
              </a:solidFill>
              <a:latin typeface="Arial"/>
            </a:endParaRPr>
          </a:p>
        </p:txBody>
      </p:sp>
      <p:sp>
        <p:nvSpPr>
          <p:cNvPr id="69" name="TextBox 68"/>
          <p:cNvSpPr txBox="1"/>
          <p:nvPr/>
        </p:nvSpPr>
        <p:spPr>
          <a:xfrm>
            <a:off x="6644640" y="2255520"/>
            <a:ext cx="4632960" cy="3169920"/>
          </a:xfrm>
          <a:prstGeom prst="rect">
            <a:avLst/>
          </a:prstGeom>
          <a:noFill/>
          <a:ln w="0">
            <a:noFill/>
          </a:ln>
        </p:spPr>
        <p:txBody>
          <a:bodyPr lIns="120000" tIns="60000" rIns="120000" bIns="60000" anchor="t">
            <a:noAutofit/>
          </a:bodyPr>
          <a:lstStyle/>
          <a:p>
            <a:pPr defTabSz="1219170"/>
            <a:r>
              <a:rPr lang="en-US" sz="1733" spc="-1">
                <a:solidFill>
                  <a:srgbClr val="323232"/>
                </a:solidFill>
                <a:latin typeface="ArialMT"/>
                <a:ea typeface="ArialMT"/>
              </a:rPr>
              <a:t>Visual &amp; textual features interact</a:t>
            </a:r>
            <a:endParaRPr lang="en-US" sz="1733" spc="-1">
              <a:solidFill>
                <a:srgbClr val="000000"/>
              </a:solidFill>
              <a:latin typeface="Arial"/>
            </a:endParaRPr>
          </a:p>
          <a:p>
            <a:pPr defTabSz="1219170"/>
            <a:r>
              <a:rPr lang="en-US" sz="1733" spc="-1">
                <a:solidFill>
                  <a:srgbClr val="323232"/>
                </a:solidFill>
                <a:latin typeface="ArialMT"/>
                <a:ea typeface="ArialMT"/>
              </a:rPr>
              <a:t>simultaneously at every layer</a:t>
            </a:r>
            <a:endParaRPr lang="en-US" sz="1733" spc="-1">
              <a:solidFill>
                <a:srgbClr val="000000"/>
              </a:solidFill>
              <a:latin typeface="Arial"/>
            </a:endParaRPr>
          </a:p>
          <a:p>
            <a:pPr defTabSz="1219170"/>
            <a:r>
              <a:rPr lang="en-US" sz="1733" b="1" spc="-1">
                <a:solidFill>
                  <a:srgbClr val="323232"/>
                </a:solidFill>
                <a:latin typeface="Arial-BoldMT"/>
                <a:ea typeface="Arial-BoldMT"/>
              </a:rPr>
              <a:t>Question shapes WHICH visual</a:t>
            </a:r>
            <a:endParaRPr lang="en-US" sz="1733" spc="-1">
              <a:solidFill>
                <a:srgbClr val="000000"/>
              </a:solidFill>
              <a:latin typeface="Arial"/>
            </a:endParaRPr>
          </a:p>
          <a:p>
            <a:pPr defTabSz="1219170"/>
            <a:r>
              <a:rPr lang="en-US" sz="1733" spc="-1">
                <a:solidFill>
                  <a:srgbClr val="323232"/>
                </a:solidFill>
                <a:latin typeface="ArialMT"/>
                <a:ea typeface="ArialMT"/>
              </a:rPr>
              <a:t>features the model attends to.</a:t>
            </a:r>
            <a:endParaRPr lang="en-US" sz="1733" spc="-1">
              <a:solidFill>
                <a:srgbClr val="000000"/>
              </a:solidFill>
              <a:latin typeface="Arial"/>
            </a:endParaRPr>
          </a:p>
          <a:p>
            <a:pPr defTabSz="1219170"/>
            <a:r>
              <a:rPr lang="en-US" sz="1733" spc="-1">
                <a:solidFill>
                  <a:srgbClr val="323232"/>
                </a:solidFill>
                <a:latin typeface="ArialMT"/>
                <a:ea typeface="ArialMT"/>
              </a:rPr>
              <a:t>Visual features shape the output.</a:t>
            </a:r>
            <a:endParaRPr lang="en-US" sz="1733" spc="-1">
              <a:solidFill>
                <a:srgbClr val="000000"/>
              </a:solidFill>
              <a:latin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19192D"/>
        </a:solidFill>
        <a:effectLst/>
      </p:bgPr>
    </p:bg>
    <p:spTree>
      <p:nvGrpSpPr>
        <p:cNvPr id="1" name=""/>
        <p:cNvGrpSpPr/>
        <p:nvPr/>
      </p:nvGrpSpPr>
      <p:grpSpPr>
        <a:xfrm>
          <a:off x="0" y="0"/>
          <a:ext cx="0" cy="0"/>
          <a:chOff x="0" y="0"/>
          <a:chExt cx="0" cy="0"/>
        </a:xfrm>
      </p:grpSpPr>
      <p:sp>
        <p:nvSpPr>
          <p:cNvPr id="70" name="Freeform: Shape 69"/>
          <p:cNvSpPr/>
          <p:nvPr/>
        </p:nvSpPr>
        <p:spPr>
          <a:xfrm>
            <a:off x="0" y="0"/>
            <a:ext cx="146880" cy="6858240"/>
          </a:xfrm>
          <a:custGeom>
            <a:avLst/>
            <a:gdLst/>
            <a:ahLst/>
            <a:cxnLst/>
            <a:rect l="0" t="0" r="r" b="b"/>
            <a:pathLst>
              <a:path w="306" h="14288">
                <a:moveTo>
                  <a:pt x="0" y="0"/>
                </a:moveTo>
                <a:lnTo>
                  <a:pt x="306" y="0"/>
                </a:lnTo>
                <a:lnTo>
                  <a:pt x="306" y="14288"/>
                </a:lnTo>
                <a:lnTo>
                  <a:pt x="0" y="14288"/>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pic>
        <p:nvPicPr>
          <p:cNvPr id="71" name="Picture 70"/>
          <p:cNvPicPr/>
          <p:nvPr/>
        </p:nvPicPr>
        <p:blipFill>
          <a:blip r:embed="rId2"/>
          <a:stretch/>
        </p:blipFill>
        <p:spPr>
          <a:xfrm>
            <a:off x="609600" y="487680"/>
            <a:ext cx="1463040" cy="609600"/>
          </a:xfrm>
          <a:prstGeom prst="rect">
            <a:avLst/>
          </a:prstGeom>
          <a:ln w="0">
            <a:noFill/>
          </a:ln>
        </p:spPr>
      </p:pic>
      <p:sp>
        <p:nvSpPr>
          <p:cNvPr id="72" name="TextBox 71"/>
          <p:cNvSpPr txBox="1"/>
          <p:nvPr/>
        </p:nvSpPr>
        <p:spPr>
          <a:xfrm>
            <a:off x="609600" y="1950720"/>
            <a:ext cx="10972800" cy="1828800"/>
          </a:xfrm>
          <a:prstGeom prst="rect">
            <a:avLst/>
          </a:prstGeom>
          <a:noFill/>
          <a:ln w="0">
            <a:noFill/>
          </a:ln>
        </p:spPr>
        <p:txBody>
          <a:bodyPr lIns="120000" tIns="60000" rIns="120000" bIns="60000" anchor="t">
            <a:noAutofit/>
          </a:bodyPr>
          <a:lstStyle/>
          <a:p>
            <a:pPr defTabSz="1219170"/>
            <a:r>
              <a:rPr lang="en-US" sz="5333" b="1" spc="-1">
                <a:solidFill>
                  <a:srgbClr val="FFFFFF"/>
                </a:solidFill>
                <a:latin typeface="Georgia-Bold"/>
                <a:ea typeface="Georgia-Bold"/>
              </a:rPr>
              <a:t>Visual Question</a:t>
            </a:r>
            <a:endParaRPr lang="en-US" sz="5333" spc="-1">
              <a:solidFill>
                <a:srgbClr val="FFFFFF"/>
              </a:solidFill>
              <a:latin typeface="Arial"/>
            </a:endParaRPr>
          </a:p>
          <a:p>
            <a:pPr defTabSz="1219170"/>
            <a:r>
              <a:rPr lang="en-US" sz="5333" b="1" spc="-1">
                <a:solidFill>
                  <a:srgbClr val="FFFFFF"/>
                </a:solidFill>
                <a:latin typeface="Georgia-Bold"/>
                <a:ea typeface="Georgia-Bold"/>
              </a:rPr>
              <a:t>Answering (VQA)</a:t>
            </a:r>
            <a:endParaRPr lang="en-US" sz="5333" spc="-1">
              <a:solidFill>
                <a:srgbClr val="FFFFFF"/>
              </a:solidFill>
              <a:latin typeface="Arial"/>
            </a:endParaRPr>
          </a:p>
        </p:txBody>
      </p:sp>
      <p:sp>
        <p:nvSpPr>
          <p:cNvPr id="73" name="Freeform: Shape 72"/>
          <p:cNvSpPr/>
          <p:nvPr/>
        </p:nvSpPr>
        <p:spPr>
          <a:xfrm>
            <a:off x="609600" y="3901440"/>
            <a:ext cx="3048480" cy="73440"/>
          </a:xfrm>
          <a:custGeom>
            <a:avLst/>
            <a:gdLst/>
            <a:ahLst/>
            <a:cxnLst/>
            <a:rect l="0" t="0" r="r" b="b"/>
            <a:pathLst>
              <a:path w="6351" h="153">
                <a:moveTo>
                  <a:pt x="0" y="0"/>
                </a:moveTo>
                <a:lnTo>
                  <a:pt x="6351" y="0"/>
                </a:lnTo>
                <a:lnTo>
                  <a:pt x="6351" y="153"/>
                </a:lnTo>
                <a:lnTo>
                  <a:pt x="0" y="153"/>
                </a:lnTo>
                <a:lnTo>
                  <a:pt x="0" y="0"/>
                </a:lnTo>
                <a:close/>
              </a:path>
            </a:pathLst>
          </a:custGeom>
          <a:solidFill>
            <a:srgbClr val="009B8D"/>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74" name="TextBox 73"/>
          <p:cNvSpPr txBox="1"/>
          <p:nvPr/>
        </p:nvSpPr>
        <p:spPr>
          <a:xfrm>
            <a:off x="609600" y="4206240"/>
            <a:ext cx="10972800" cy="975360"/>
          </a:xfrm>
          <a:prstGeom prst="rect">
            <a:avLst/>
          </a:prstGeom>
          <a:noFill/>
          <a:ln w="0">
            <a:noFill/>
          </a:ln>
        </p:spPr>
        <p:txBody>
          <a:bodyPr lIns="120000" tIns="60000" rIns="120000" bIns="60000" anchor="t">
            <a:noAutofit/>
          </a:bodyPr>
          <a:lstStyle/>
          <a:p>
            <a:pPr defTabSz="1219170"/>
            <a:r>
              <a:rPr lang="en-US" sz="2133" spc="-1">
                <a:solidFill>
                  <a:srgbClr val="CCCCCC"/>
                </a:solidFill>
                <a:latin typeface="ArialMT"/>
                <a:ea typeface="ArialMT"/>
              </a:rPr>
              <a:t>Input: image + question  |  Output: answer grounded in visual content</a:t>
            </a:r>
            <a:endParaRPr lang="en-US" sz="2133" spc="-1">
              <a:solidFill>
                <a:srgbClr val="FFFFFF"/>
              </a:solidFill>
              <a:latin typeface="Arial"/>
            </a:endParaRPr>
          </a:p>
        </p:txBody>
      </p:sp>
      <p:sp>
        <p:nvSpPr>
          <p:cNvPr id="75" name="TextBox 74"/>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767676"/>
                </a:solidFill>
                <a:latin typeface="ArialMT"/>
                <a:ea typeface="ArialMT"/>
              </a:rPr>
              <a:t>5 / 22</a:t>
            </a:r>
            <a:endParaRPr lang="en-US" sz="1200" spc="-1">
              <a:solidFill>
                <a:srgbClr val="FFFFFF"/>
              </a:solidFill>
              <a:latin typeface="Arial"/>
            </a:endParaRPr>
          </a:p>
        </p:txBody>
      </p:sp>
      <p:sp>
        <p:nvSpPr>
          <p:cNvPr id="76" name="TextBox 75"/>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656565"/>
                </a:solidFill>
                <a:latin typeface="ArialMT"/>
                <a:ea typeface="ArialMT"/>
              </a:rPr>
              <a:t>CIS 5543  |  Spring 2026  |  Temple University</a:t>
            </a:r>
            <a:endParaRPr lang="en-US" sz="1067" spc="-1">
              <a:solidFill>
                <a:srgbClr val="FFFFFF"/>
              </a:solidFill>
              <a:latin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999C6-86AC-28D0-5E59-2D0058610808}"/>
              </a:ext>
            </a:extLst>
          </p:cNvPr>
          <p:cNvSpPr>
            <a:spLocks noGrp="1"/>
          </p:cNvSpPr>
          <p:nvPr>
            <p:ph type="title"/>
          </p:nvPr>
        </p:nvSpPr>
        <p:spPr/>
        <p:txBody>
          <a:bodyPr/>
          <a:lstStyle/>
          <a:p>
            <a:r>
              <a:rPr lang="en-US"/>
              <a:t>VQA  Algorithm</a:t>
            </a:r>
          </a:p>
        </p:txBody>
      </p:sp>
      <p:pic>
        <p:nvPicPr>
          <p:cNvPr id="5" name="Picture 4">
            <a:extLst>
              <a:ext uri="{FF2B5EF4-FFF2-40B4-BE49-F238E27FC236}">
                <a16:creationId xmlns:a16="http://schemas.microsoft.com/office/drawing/2014/main" id="{B17BCE21-347A-7404-9DBA-51C41A536AB7}"/>
              </a:ext>
            </a:extLst>
          </p:cNvPr>
          <p:cNvPicPr>
            <a:picLocks noChangeAspect="1"/>
          </p:cNvPicPr>
          <p:nvPr/>
        </p:nvPicPr>
        <p:blipFill>
          <a:blip r:embed="rId2"/>
          <a:stretch>
            <a:fillRect/>
          </a:stretch>
        </p:blipFill>
        <p:spPr>
          <a:xfrm>
            <a:off x="998431" y="1420463"/>
            <a:ext cx="10966176" cy="4115540"/>
          </a:xfrm>
          <a:prstGeom prst="rect">
            <a:avLst/>
          </a:prstGeom>
        </p:spPr>
      </p:pic>
    </p:spTree>
    <p:extLst>
      <p:ext uri="{BB962C8B-B14F-4D97-AF65-F5344CB8AC3E}">
        <p14:creationId xmlns:p14="http://schemas.microsoft.com/office/powerpoint/2010/main" val="21427731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 name="Freeform: Shape 76"/>
          <p:cNvSpPr/>
          <p:nvPr/>
        </p:nvSpPr>
        <p:spPr>
          <a:xfrm>
            <a:off x="0" y="0"/>
            <a:ext cx="12192480" cy="73440"/>
          </a:xfrm>
          <a:custGeom>
            <a:avLst/>
            <a:gdLst/>
            <a:ahLst/>
            <a:cxnLst/>
            <a:rect l="0" t="0" r="r" b="b"/>
            <a:pathLst>
              <a:path w="25401" h="153">
                <a:moveTo>
                  <a:pt x="0" y="0"/>
                </a:moveTo>
                <a:lnTo>
                  <a:pt x="25401" y="0"/>
                </a:lnTo>
                <a:lnTo>
                  <a:pt x="25401" y="153"/>
                </a:lnTo>
                <a:lnTo>
                  <a:pt x="0" y="153"/>
                </a:lnTo>
                <a:lnTo>
                  <a:pt x="0" y="0"/>
                </a:lnTo>
                <a:close/>
              </a:path>
            </a:pathLst>
          </a:custGeom>
          <a:solidFill>
            <a:srgbClr val="9D2134"/>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78" name="TextBox 77"/>
          <p:cNvSpPr txBox="1"/>
          <p:nvPr/>
        </p:nvSpPr>
        <p:spPr>
          <a:xfrm>
            <a:off x="609600" y="304800"/>
            <a:ext cx="10972800" cy="792480"/>
          </a:xfrm>
          <a:prstGeom prst="rect">
            <a:avLst/>
          </a:prstGeom>
          <a:noFill/>
          <a:ln w="0">
            <a:noFill/>
          </a:ln>
        </p:spPr>
        <p:txBody>
          <a:bodyPr lIns="120000" tIns="60000" rIns="120000" bIns="60000" anchor="t">
            <a:noAutofit/>
          </a:bodyPr>
          <a:lstStyle/>
          <a:p>
            <a:pPr defTabSz="1219170"/>
            <a:r>
              <a:rPr lang="en-US" sz="3733" b="1" spc="-1">
                <a:solidFill>
                  <a:srgbClr val="9D2134"/>
                </a:solidFill>
                <a:latin typeface="Georgia-Bold"/>
                <a:ea typeface="Georgia-Bold"/>
              </a:rPr>
              <a:t>VQA: Three Requirements</a:t>
            </a:r>
            <a:endParaRPr lang="en-US" sz="3733" spc="-1">
              <a:solidFill>
                <a:srgbClr val="000000"/>
              </a:solidFill>
              <a:latin typeface="Arial"/>
            </a:endParaRPr>
          </a:p>
        </p:txBody>
      </p:sp>
      <p:sp>
        <p:nvSpPr>
          <p:cNvPr id="79" name="Freeform: Shape 78"/>
          <p:cNvSpPr/>
          <p:nvPr/>
        </p:nvSpPr>
        <p:spPr>
          <a:xfrm>
            <a:off x="609600" y="1158240"/>
            <a:ext cx="10973280" cy="36960"/>
          </a:xfrm>
          <a:custGeom>
            <a:avLst/>
            <a:gdLst/>
            <a:ahLst/>
            <a:cxnLst/>
            <a:rect l="0" t="0" r="r" b="b"/>
            <a:pathLst>
              <a:path w="22861" h="77">
                <a:moveTo>
                  <a:pt x="0" y="0"/>
                </a:moveTo>
                <a:lnTo>
                  <a:pt x="22861" y="0"/>
                </a:lnTo>
                <a:lnTo>
                  <a:pt x="22861" y="77"/>
                </a:lnTo>
                <a:lnTo>
                  <a:pt x="0" y="77"/>
                </a:lnTo>
                <a:lnTo>
                  <a:pt x="0" y="0"/>
                </a:lnTo>
                <a:close/>
              </a:path>
            </a:pathLst>
          </a:custGeom>
          <a:solidFill>
            <a:srgbClr val="009B8D"/>
          </a:solidFill>
          <a:ln w="0">
            <a:noFill/>
          </a:ln>
        </p:spPr>
        <p:txBody>
          <a:bodyPr lIns="120000" tIns="-23040" rIns="120000" bIns="-23040" anchor="t">
            <a:noAutofit/>
          </a:bodyPr>
          <a:lstStyle/>
          <a:p>
            <a:pPr defTabSz="1219170"/>
            <a:endParaRPr lang="en-US" sz="2400" spc="-1">
              <a:solidFill>
                <a:srgbClr val="FFFFFF"/>
              </a:solidFill>
              <a:latin typeface="Arial"/>
            </a:endParaRPr>
          </a:p>
        </p:txBody>
      </p:sp>
      <p:sp>
        <p:nvSpPr>
          <p:cNvPr id="80" name="TextBox 79"/>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999999"/>
                </a:solidFill>
                <a:latin typeface="ArialMT"/>
                <a:ea typeface="ArialMT"/>
              </a:rPr>
              <a:t>6 / 22</a:t>
            </a:r>
            <a:endParaRPr lang="en-US" sz="1200" spc="-1">
              <a:solidFill>
                <a:srgbClr val="000000"/>
              </a:solidFill>
              <a:latin typeface="Arial"/>
            </a:endParaRPr>
          </a:p>
        </p:txBody>
      </p:sp>
      <p:sp>
        <p:nvSpPr>
          <p:cNvPr id="81" name="TextBox 80"/>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AAAAAA"/>
                </a:solidFill>
                <a:latin typeface="ArialMT"/>
                <a:ea typeface="ArialMT"/>
              </a:rPr>
              <a:t>CIS 5543  |  Spring 2026  |  Temple University</a:t>
            </a:r>
            <a:endParaRPr lang="en-US" sz="1067" spc="-1">
              <a:solidFill>
                <a:srgbClr val="000000"/>
              </a:solidFill>
              <a:latin typeface="Arial"/>
            </a:endParaRPr>
          </a:p>
        </p:txBody>
      </p:sp>
      <p:sp>
        <p:nvSpPr>
          <p:cNvPr id="82" name="Freeform: Shape 81"/>
          <p:cNvSpPr/>
          <p:nvPr/>
        </p:nvSpPr>
        <p:spPr>
          <a:xfrm>
            <a:off x="609600" y="1402080"/>
            <a:ext cx="10973280" cy="1463520"/>
          </a:xfrm>
          <a:custGeom>
            <a:avLst/>
            <a:gdLst/>
            <a:ahLst/>
            <a:cxnLst/>
            <a:rect l="0" t="0" r="r" b="b"/>
            <a:pathLst>
              <a:path w="22861" h="3049">
                <a:moveTo>
                  <a:pt x="0" y="0"/>
                </a:moveTo>
                <a:lnTo>
                  <a:pt x="22861" y="0"/>
                </a:lnTo>
                <a:lnTo>
                  <a:pt x="22861" y="3049"/>
                </a:lnTo>
                <a:lnTo>
                  <a:pt x="0" y="3049"/>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83" name="Freeform: Shape 82"/>
          <p:cNvSpPr/>
          <p:nvPr/>
        </p:nvSpPr>
        <p:spPr>
          <a:xfrm>
            <a:off x="609600" y="1402080"/>
            <a:ext cx="97920" cy="1463520"/>
          </a:xfrm>
          <a:custGeom>
            <a:avLst/>
            <a:gdLst/>
            <a:ahLst/>
            <a:cxnLst/>
            <a:rect l="0" t="0" r="r" b="b"/>
            <a:pathLst>
              <a:path w="204" h="3049">
                <a:moveTo>
                  <a:pt x="0" y="0"/>
                </a:moveTo>
                <a:lnTo>
                  <a:pt x="204" y="0"/>
                </a:lnTo>
                <a:lnTo>
                  <a:pt x="204" y="3049"/>
                </a:lnTo>
                <a:lnTo>
                  <a:pt x="0" y="3049"/>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84" name="TextBox 83"/>
          <p:cNvSpPr txBox="1"/>
          <p:nvPr/>
        </p:nvSpPr>
        <p:spPr>
          <a:xfrm>
            <a:off x="1036320" y="1463040"/>
            <a:ext cx="4876800" cy="433440"/>
          </a:xfrm>
          <a:prstGeom prst="rect">
            <a:avLst/>
          </a:prstGeom>
          <a:noFill/>
          <a:ln w="0">
            <a:noFill/>
          </a:ln>
        </p:spPr>
        <p:txBody>
          <a:bodyPr lIns="120000" tIns="60000" rIns="120000" bIns="60000" anchor="t">
            <a:noAutofit/>
          </a:bodyPr>
          <a:lstStyle/>
          <a:p>
            <a:pPr defTabSz="1219170"/>
            <a:r>
              <a:rPr lang="en-US" sz="2133" b="1" spc="-1">
                <a:solidFill>
                  <a:srgbClr val="9D2134"/>
                </a:solidFill>
                <a:latin typeface="Arial-BoldMT"/>
                <a:ea typeface="Arial-BoldMT"/>
              </a:rPr>
              <a:t>Object Recognition</a:t>
            </a:r>
            <a:endParaRPr lang="en-US" sz="2133" spc="-1">
              <a:solidFill>
                <a:srgbClr val="000000"/>
              </a:solidFill>
              <a:latin typeface="Arial"/>
            </a:endParaRPr>
          </a:p>
        </p:txBody>
      </p:sp>
      <p:sp>
        <p:nvSpPr>
          <p:cNvPr id="85" name="TextBox 84"/>
          <p:cNvSpPr txBox="1"/>
          <p:nvPr/>
        </p:nvSpPr>
        <p:spPr>
          <a:xfrm>
            <a:off x="1036320" y="1889760"/>
            <a:ext cx="6096000" cy="596640"/>
          </a:xfrm>
          <a:prstGeom prst="rect">
            <a:avLst/>
          </a:prstGeom>
          <a:noFill/>
          <a:ln w="0">
            <a:noFill/>
          </a:ln>
        </p:spPr>
        <p:txBody>
          <a:bodyPr lIns="120000" tIns="60000" rIns="120000" bIns="60000" anchor="t">
            <a:noAutofit/>
          </a:bodyPr>
          <a:lstStyle/>
          <a:p>
            <a:pPr defTabSz="1219170"/>
            <a:r>
              <a:rPr lang="en-US" sz="1600" spc="-1">
                <a:solidFill>
                  <a:srgbClr val="323232"/>
                </a:solidFill>
                <a:latin typeface="ArialMT"/>
                <a:ea typeface="ArialMT"/>
              </a:rPr>
              <a:t>Localise &amp; identify objects across viewpoints, lighting, occlusion</a:t>
            </a:r>
            <a:endParaRPr lang="en-US" sz="1600" spc="-1">
              <a:solidFill>
                <a:srgbClr val="000000"/>
              </a:solidFill>
              <a:latin typeface="Arial"/>
            </a:endParaRPr>
          </a:p>
        </p:txBody>
      </p:sp>
      <p:sp>
        <p:nvSpPr>
          <p:cNvPr id="86" name="TextBox 85"/>
          <p:cNvSpPr txBox="1"/>
          <p:nvPr/>
        </p:nvSpPr>
        <p:spPr>
          <a:xfrm>
            <a:off x="7071360" y="1584960"/>
            <a:ext cx="4267200" cy="975360"/>
          </a:xfrm>
          <a:prstGeom prst="rect">
            <a:avLst/>
          </a:prstGeom>
          <a:noFill/>
          <a:ln w="0">
            <a:noFill/>
          </a:ln>
        </p:spPr>
        <p:txBody>
          <a:bodyPr lIns="120000" tIns="60000" rIns="120000" bIns="60000" anchor="t">
            <a:noAutofit/>
          </a:bodyPr>
          <a:lstStyle/>
          <a:p>
            <a:pPr defTabSz="1219170"/>
            <a:r>
              <a:rPr lang="en-US" sz="1600" i="1" spc="-1">
                <a:solidFill>
                  <a:srgbClr val="656565"/>
                </a:solidFill>
                <a:latin typeface="Arial-ItalicMT"/>
                <a:ea typeface="Arial-ItalicMT"/>
              </a:rPr>
              <a:t>Example: "What colour is the car on the left?"</a:t>
            </a:r>
            <a:endParaRPr lang="en-US" sz="1600" spc="-1">
              <a:solidFill>
                <a:srgbClr val="000000"/>
              </a:solidFill>
              <a:latin typeface="Arial"/>
            </a:endParaRPr>
          </a:p>
        </p:txBody>
      </p:sp>
      <p:sp>
        <p:nvSpPr>
          <p:cNvPr id="87" name="Freeform: Shape 86"/>
          <p:cNvSpPr/>
          <p:nvPr/>
        </p:nvSpPr>
        <p:spPr>
          <a:xfrm>
            <a:off x="609600" y="3108960"/>
            <a:ext cx="10973280" cy="1463520"/>
          </a:xfrm>
          <a:custGeom>
            <a:avLst/>
            <a:gdLst/>
            <a:ahLst/>
            <a:cxnLst/>
            <a:rect l="0" t="0" r="r" b="b"/>
            <a:pathLst>
              <a:path w="22861" h="3049">
                <a:moveTo>
                  <a:pt x="0" y="0"/>
                </a:moveTo>
                <a:lnTo>
                  <a:pt x="22861" y="0"/>
                </a:lnTo>
                <a:lnTo>
                  <a:pt x="22861" y="3049"/>
                </a:lnTo>
                <a:lnTo>
                  <a:pt x="0" y="3049"/>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88" name="Freeform: Shape 87"/>
          <p:cNvSpPr/>
          <p:nvPr/>
        </p:nvSpPr>
        <p:spPr>
          <a:xfrm>
            <a:off x="609600" y="3108960"/>
            <a:ext cx="97920" cy="1463520"/>
          </a:xfrm>
          <a:custGeom>
            <a:avLst/>
            <a:gdLst/>
            <a:ahLst/>
            <a:cxnLst/>
            <a:rect l="0" t="0" r="r" b="b"/>
            <a:pathLst>
              <a:path w="204" h="3049">
                <a:moveTo>
                  <a:pt x="0" y="0"/>
                </a:moveTo>
                <a:lnTo>
                  <a:pt x="204" y="0"/>
                </a:lnTo>
                <a:lnTo>
                  <a:pt x="204" y="3049"/>
                </a:lnTo>
                <a:lnTo>
                  <a:pt x="0" y="3049"/>
                </a:lnTo>
                <a:lnTo>
                  <a:pt x="0" y="0"/>
                </a:lnTo>
                <a:close/>
              </a:path>
            </a:pathLst>
          </a:custGeom>
          <a:solidFill>
            <a:srgbClr val="009B8D"/>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89" name="TextBox 88"/>
          <p:cNvSpPr txBox="1"/>
          <p:nvPr/>
        </p:nvSpPr>
        <p:spPr>
          <a:xfrm>
            <a:off x="1036320" y="3169920"/>
            <a:ext cx="4876800" cy="433440"/>
          </a:xfrm>
          <a:prstGeom prst="rect">
            <a:avLst/>
          </a:prstGeom>
          <a:noFill/>
          <a:ln w="0">
            <a:noFill/>
          </a:ln>
        </p:spPr>
        <p:txBody>
          <a:bodyPr lIns="120000" tIns="60000" rIns="120000" bIns="60000" anchor="t">
            <a:noAutofit/>
          </a:bodyPr>
          <a:lstStyle/>
          <a:p>
            <a:pPr defTabSz="1219170"/>
            <a:r>
              <a:rPr lang="en-US" sz="2133" b="1" spc="-1">
                <a:solidFill>
                  <a:srgbClr val="009B8D"/>
                </a:solidFill>
                <a:latin typeface="Arial-BoldMT"/>
                <a:ea typeface="Arial-BoldMT"/>
              </a:rPr>
              <a:t>Spatial Understanding</a:t>
            </a:r>
            <a:endParaRPr lang="en-US" sz="2133" spc="-1">
              <a:solidFill>
                <a:srgbClr val="000000"/>
              </a:solidFill>
              <a:latin typeface="Arial"/>
            </a:endParaRPr>
          </a:p>
        </p:txBody>
      </p:sp>
      <p:sp>
        <p:nvSpPr>
          <p:cNvPr id="90" name="TextBox 89"/>
          <p:cNvSpPr txBox="1"/>
          <p:nvPr/>
        </p:nvSpPr>
        <p:spPr>
          <a:xfrm>
            <a:off x="1036320" y="3596640"/>
            <a:ext cx="6096000" cy="596640"/>
          </a:xfrm>
          <a:prstGeom prst="rect">
            <a:avLst/>
          </a:prstGeom>
          <a:noFill/>
          <a:ln w="0">
            <a:noFill/>
          </a:ln>
        </p:spPr>
        <p:txBody>
          <a:bodyPr lIns="120000" tIns="60000" rIns="120000" bIns="60000" anchor="t">
            <a:noAutofit/>
          </a:bodyPr>
          <a:lstStyle/>
          <a:p>
            <a:pPr defTabSz="1219170"/>
            <a:r>
              <a:rPr lang="en-US" sz="1600" spc="-1">
                <a:solidFill>
                  <a:srgbClr val="323232"/>
                </a:solidFill>
                <a:latin typeface="ArialMT"/>
                <a:ea typeface="ArialMT"/>
              </a:rPr>
              <a:t>Reason about relationships: left/right, behind, between, closer</a:t>
            </a:r>
            <a:endParaRPr lang="en-US" sz="1600" spc="-1">
              <a:solidFill>
                <a:srgbClr val="000000"/>
              </a:solidFill>
              <a:latin typeface="Arial"/>
            </a:endParaRPr>
          </a:p>
        </p:txBody>
      </p:sp>
      <p:sp>
        <p:nvSpPr>
          <p:cNvPr id="91" name="TextBox 90"/>
          <p:cNvSpPr txBox="1"/>
          <p:nvPr/>
        </p:nvSpPr>
        <p:spPr>
          <a:xfrm>
            <a:off x="7071360" y="3291840"/>
            <a:ext cx="4267200" cy="975360"/>
          </a:xfrm>
          <a:prstGeom prst="rect">
            <a:avLst/>
          </a:prstGeom>
          <a:noFill/>
          <a:ln w="0">
            <a:noFill/>
          </a:ln>
        </p:spPr>
        <p:txBody>
          <a:bodyPr lIns="120000" tIns="60000" rIns="120000" bIns="60000" anchor="t">
            <a:noAutofit/>
          </a:bodyPr>
          <a:lstStyle/>
          <a:p>
            <a:pPr defTabSz="1219170"/>
            <a:r>
              <a:rPr lang="en-US" sz="1600" i="1" spc="-1">
                <a:solidFill>
                  <a:srgbClr val="656565"/>
                </a:solidFill>
                <a:latin typeface="Arial-ItalicMT"/>
                <a:ea typeface="Arial-ItalicMT"/>
              </a:rPr>
              <a:t>Example: "What is between the two chairs?"</a:t>
            </a:r>
            <a:endParaRPr lang="en-US" sz="1600" spc="-1">
              <a:solidFill>
                <a:srgbClr val="000000"/>
              </a:solidFill>
              <a:latin typeface="Arial"/>
            </a:endParaRPr>
          </a:p>
        </p:txBody>
      </p:sp>
      <p:sp>
        <p:nvSpPr>
          <p:cNvPr id="92" name="Freeform: Shape 91"/>
          <p:cNvSpPr/>
          <p:nvPr/>
        </p:nvSpPr>
        <p:spPr>
          <a:xfrm>
            <a:off x="609600" y="4815840"/>
            <a:ext cx="10973280" cy="1463520"/>
          </a:xfrm>
          <a:custGeom>
            <a:avLst/>
            <a:gdLst/>
            <a:ahLst/>
            <a:cxnLst/>
            <a:rect l="0" t="0" r="r" b="b"/>
            <a:pathLst>
              <a:path w="22861" h="3049">
                <a:moveTo>
                  <a:pt x="0" y="0"/>
                </a:moveTo>
                <a:lnTo>
                  <a:pt x="22861" y="0"/>
                </a:lnTo>
                <a:lnTo>
                  <a:pt x="22861" y="3049"/>
                </a:lnTo>
                <a:lnTo>
                  <a:pt x="0" y="3049"/>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93" name="Freeform: Shape 92"/>
          <p:cNvSpPr/>
          <p:nvPr/>
        </p:nvSpPr>
        <p:spPr>
          <a:xfrm>
            <a:off x="609600" y="4815840"/>
            <a:ext cx="97920" cy="1463520"/>
          </a:xfrm>
          <a:custGeom>
            <a:avLst/>
            <a:gdLst/>
            <a:ahLst/>
            <a:cxnLst/>
            <a:rect l="0" t="0" r="r" b="b"/>
            <a:pathLst>
              <a:path w="204" h="3049">
                <a:moveTo>
                  <a:pt x="0" y="0"/>
                </a:moveTo>
                <a:lnTo>
                  <a:pt x="204" y="0"/>
                </a:lnTo>
                <a:lnTo>
                  <a:pt x="204" y="3049"/>
                </a:lnTo>
                <a:lnTo>
                  <a:pt x="0" y="3049"/>
                </a:lnTo>
                <a:lnTo>
                  <a:pt x="0" y="0"/>
                </a:lnTo>
                <a:close/>
              </a:path>
            </a:pathLst>
          </a:custGeom>
          <a:solidFill>
            <a:srgbClr val="C8A950"/>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94" name="TextBox 93"/>
          <p:cNvSpPr txBox="1"/>
          <p:nvPr/>
        </p:nvSpPr>
        <p:spPr>
          <a:xfrm>
            <a:off x="1036320" y="4876800"/>
            <a:ext cx="4876800" cy="433440"/>
          </a:xfrm>
          <a:prstGeom prst="rect">
            <a:avLst/>
          </a:prstGeom>
          <a:noFill/>
          <a:ln w="0">
            <a:noFill/>
          </a:ln>
        </p:spPr>
        <p:txBody>
          <a:bodyPr lIns="120000" tIns="60000" rIns="120000" bIns="60000" anchor="t">
            <a:noAutofit/>
          </a:bodyPr>
          <a:lstStyle/>
          <a:p>
            <a:pPr defTabSz="1219170"/>
            <a:r>
              <a:rPr lang="en-US" sz="2133" b="1" spc="-1">
                <a:solidFill>
                  <a:srgbClr val="C8A950"/>
                </a:solidFill>
                <a:latin typeface="Arial-BoldMT"/>
                <a:ea typeface="Arial-BoldMT"/>
              </a:rPr>
              <a:t>Logical Reasoning</a:t>
            </a:r>
            <a:endParaRPr lang="en-US" sz="2133" spc="-1">
              <a:solidFill>
                <a:srgbClr val="000000"/>
              </a:solidFill>
              <a:latin typeface="Arial"/>
            </a:endParaRPr>
          </a:p>
        </p:txBody>
      </p:sp>
      <p:sp>
        <p:nvSpPr>
          <p:cNvPr id="95" name="TextBox 94"/>
          <p:cNvSpPr txBox="1"/>
          <p:nvPr/>
        </p:nvSpPr>
        <p:spPr>
          <a:xfrm>
            <a:off x="1036320" y="5303520"/>
            <a:ext cx="6096000" cy="426720"/>
          </a:xfrm>
          <a:prstGeom prst="rect">
            <a:avLst/>
          </a:prstGeom>
          <a:noFill/>
          <a:ln w="0">
            <a:noFill/>
          </a:ln>
        </p:spPr>
        <p:txBody>
          <a:bodyPr lIns="120000" tIns="60000" rIns="120000" bIns="60000" anchor="t">
            <a:noAutofit/>
          </a:bodyPr>
          <a:lstStyle/>
          <a:p>
            <a:pPr defTabSz="1219170"/>
            <a:r>
              <a:rPr lang="en-US" sz="1600" spc="-1">
                <a:solidFill>
                  <a:srgbClr val="323232"/>
                </a:solidFill>
                <a:latin typeface="ArialMT"/>
                <a:ea typeface="ArialMT"/>
              </a:rPr>
              <a:t>Draw inferences using commonsense world knowledge</a:t>
            </a:r>
            <a:endParaRPr lang="en-US" sz="1600" spc="-1">
              <a:solidFill>
                <a:srgbClr val="000000"/>
              </a:solidFill>
              <a:latin typeface="Arial"/>
            </a:endParaRPr>
          </a:p>
        </p:txBody>
      </p:sp>
      <p:sp>
        <p:nvSpPr>
          <p:cNvPr id="96" name="TextBox 95"/>
          <p:cNvSpPr txBox="1"/>
          <p:nvPr/>
        </p:nvSpPr>
        <p:spPr>
          <a:xfrm>
            <a:off x="7071360" y="4998720"/>
            <a:ext cx="4267200" cy="975360"/>
          </a:xfrm>
          <a:prstGeom prst="rect">
            <a:avLst/>
          </a:prstGeom>
          <a:noFill/>
          <a:ln w="0">
            <a:noFill/>
          </a:ln>
        </p:spPr>
        <p:txBody>
          <a:bodyPr lIns="120000" tIns="60000" rIns="120000" bIns="60000" anchor="t">
            <a:noAutofit/>
          </a:bodyPr>
          <a:lstStyle/>
          <a:p>
            <a:pPr defTabSz="1219170"/>
            <a:r>
              <a:rPr lang="en-US" sz="1600" i="1" spc="-1">
                <a:solidFill>
                  <a:srgbClr val="656565"/>
                </a:solidFill>
                <a:latin typeface="Arial-ItalicMT"/>
                <a:ea typeface="Arial-ItalicMT"/>
              </a:rPr>
              <a:t>Example: "If carrying an umbrella, is it raining?"</a:t>
            </a:r>
            <a:endParaRPr lang="en-US" sz="1600" spc="-1">
              <a:solidFill>
                <a:srgbClr val="000000"/>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54F02-454F-8001-ECD8-AD2025ECA6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A948A6-A025-5763-6CCC-FD46B9E997D3}"/>
              </a:ext>
            </a:extLst>
          </p:cNvPr>
          <p:cNvSpPr>
            <a:spLocks noGrp="1"/>
          </p:cNvSpPr>
          <p:nvPr>
            <p:ph type="title"/>
          </p:nvPr>
        </p:nvSpPr>
        <p:spPr>
          <a:xfrm>
            <a:off x="216183" y="482082"/>
            <a:ext cx="10745788" cy="1143292"/>
          </a:xfrm>
        </p:spPr>
        <p:txBody>
          <a:bodyPr/>
          <a:lstStyle/>
          <a:p>
            <a:r>
              <a:rPr lang="en-US" dirty="0"/>
              <a:t>Applications of VLMs</a:t>
            </a:r>
          </a:p>
        </p:txBody>
      </p:sp>
      <p:sp>
        <p:nvSpPr>
          <p:cNvPr id="4" name="Content Placeholder 3">
            <a:extLst>
              <a:ext uri="{FF2B5EF4-FFF2-40B4-BE49-F238E27FC236}">
                <a16:creationId xmlns:a16="http://schemas.microsoft.com/office/drawing/2014/main" id="{DBFB84B0-DA6B-41FC-99BE-9674EE0EAC0B}"/>
              </a:ext>
            </a:extLst>
          </p:cNvPr>
          <p:cNvSpPr>
            <a:spLocks noGrp="1"/>
          </p:cNvSpPr>
          <p:nvPr>
            <p:ph sz="half" idx="2"/>
          </p:nvPr>
        </p:nvSpPr>
        <p:spPr>
          <a:xfrm>
            <a:off x="493202" y="1280447"/>
            <a:ext cx="4993198" cy="3765089"/>
          </a:xfrm>
        </p:spPr>
        <p:txBody>
          <a:bodyPr>
            <a:normAutofit/>
          </a:bodyPr>
          <a:lstStyle/>
          <a:p>
            <a:pPr marL="285750" lvl="0" indent="-285750">
              <a:spcBef>
                <a:spcPts val="0"/>
              </a:spcBef>
              <a:spcAft>
                <a:spcPts val="600"/>
              </a:spcAft>
              <a:defRPr/>
            </a:pPr>
            <a:r>
              <a:rPr kumimoji="1" lang="en-US" altLang="zh-CN" sz="2400" b="1" dirty="0">
                <a:solidFill>
                  <a:prstClr val="black">
                    <a:lumMod val="95000"/>
                    <a:lumOff val="5000"/>
                  </a:prstClr>
                </a:solidFill>
                <a:ea typeface="微软雅黑" panose="020B0503020204020204" pitchFamily="34" charset="-122"/>
                <a:cs typeface="Arial" panose="020B0604020202020204" pitchFamily="34" charset="0"/>
              </a:rPr>
              <a:t>Image Captioning</a:t>
            </a:r>
          </a:p>
          <a:p>
            <a:pPr marL="0" marR="0" lvl="0" indent="0" algn="just" defTabSz="914400" rtl="0" eaLnBrk="1" fontAlgn="auto" latinLnBrk="0" hangingPunct="1">
              <a:lnSpc>
                <a:spcPct val="120000"/>
              </a:lnSpc>
              <a:spcBef>
                <a:spcPts val="0"/>
              </a:spcBef>
              <a:spcAft>
                <a:spcPts val="600"/>
              </a:spcAft>
              <a:buClrTx/>
              <a:buSzTx/>
              <a:buNone/>
              <a:tabLst/>
              <a:defRPr/>
            </a:pP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Automatically generating accurate and descriptive captions for images, which is invaluable for accessibility (e.g., screen readers for the visually impaired) and content organization.</a:t>
            </a:r>
          </a:p>
        </p:txBody>
      </p:sp>
      <p:pic>
        <p:nvPicPr>
          <p:cNvPr id="7" name="Picture 6" descr="A black and white logo&#10;&#10;AI-generated content may be incorrect.">
            <a:extLst>
              <a:ext uri="{FF2B5EF4-FFF2-40B4-BE49-F238E27FC236}">
                <a16:creationId xmlns:a16="http://schemas.microsoft.com/office/drawing/2014/main" id="{02072B21-3AB2-D21E-9FF0-ED2F66DA81B0}"/>
              </a:ext>
            </a:extLst>
          </p:cNvPr>
          <p:cNvPicPr>
            <a:picLocks noChangeAspect="1"/>
          </p:cNvPicPr>
          <p:nvPr/>
        </p:nvPicPr>
        <p:blipFill>
          <a:blip r:embed="rId3"/>
          <a:stretch>
            <a:fillRect/>
          </a:stretch>
        </p:blipFill>
        <p:spPr>
          <a:xfrm>
            <a:off x="9732046" y="142650"/>
            <a:ext cx="2310861" cy="519944"/>
          </a:xfrm>
          <a:prstGeom prst="rect">
            <a:avLst/>
          </a:prstGeom>
        </p:spPr>
      </p:pic>
      <p:pic>
        <p:nvPicPr>
          <p:cNvPr id="3" name="图片 2">
            <a:extLst>
              <a:ext uri="{FF2B5EF4-FFF2-40B4-BE49-F238E27FC236}">
                <a16:creationId xmlns:a16="http://schemas.microsoft.com/office/drawing/2014/main" id="{206DA741-C5B5-6AA2-E2CD-8AB52C2FF219}"/>
              </a:ext>
            </a:extLst>
          </p:cNvPr>
          <p:cNvPicPr>
            <a:picLocks noChangeAspect="1"/>
          </p:cNvPicPr>
          <p:nvPr/>
        </p:nvPicPr>
        <p:blipFill>
          <a:blip r:embed="rId4"/>
          <a:stretch>
            <a:fillRect/>
          </a:stretch>
        </p:blipFill>
        <p:spPr>
          <a:xfrm>
            <a:off x="6096000" y="1280447"/>
            <a:ext cx="5373797" cy="4801639"/>
          </a:xfrm>
          <a:prstGeom prst="rect">
            <a:avLst/>
          </a:prstGeom>
        </p:spPr>
      </p:pic>
    </p:spTree>
    <p:extLst>
      <p:ext uri="{BB962C8B-B14F-4D97-AF65-F5344CB8AC3E}">
        <p14:creationId xmlns:p14="http://schemas.microsoft.com/office/powerpoint/2010/main" val="23857373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 name="Freeform: Shape 96"/>
          <p:cNvSpPr/>
          <p:nvPr/>
        </p:nvSpPr>
        <p:spPr>
          <a:xfrm>
            <a:off x="0" y="0"/>
            <a:ext cx="12192480" cy="73440"/>
          </a:xfrm>
          <a:custGeom>
            <a:avLst/>
            <a:gdLst/>
            <a:ahLst/>
            <a:cxnLst/>
            <a:rect l="0" t="0" r="r" b="b"/>
            <a:pathLst>
              <a:path w="25401" h="153">
                <a:moveTo>
                  <a:pt x="0" y="0"/>
                </a:moveTo>
                <a:lnTo>
                  <a:pt x="25401" y="0"/>
                </a:lnTo>
                <a:lnTo>
                  <a:pt x="25401" y="153"/>
                </a:lnTo>
                <a:lnTo>
                  <a:pt x="0" y="153"/>
                </a:lnTo>
                <a:lnTo>
                  <a:pt x="0" y="0"/>
                </a:lnTo>
                <a:close/>
              </a:path>
            </a:pathLst>
          </a:custGeom>
          <a:solidFill>
            <a:srgbClr val="9D2134"/>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98" name="TextBox 97"/>
          <p:cNvSpPr txBox="1"/>
          <p:nvPr/>
        </p:nvSpPr>
        <p:spPr>
          <a:xfrm>
            <a:off x="609600" y="304800"/>
            <a:ext cx="10972800" cy="792480"/>
          </a:xfrm>
          <a:prstGeom prst="rect">
            <a:avLst/>
          </a:prstGeom>
          <a:noFill/>
          <a:ln w="0">
            <a:noFill/>
          </a:ln>
        </p:spPr>
        <p:txBody>
          <a:bodyPr lIns="120000" tIns="60000" rIns="120000" bIns="60000" anchor="t">
            <a:noAutofit/>
          </a:bodyPr>
          <a:lstStyle/>
          <a:p>
            <a:pPr defTabSz="1219170"/>
            <a:r>
              <a:rPr lang="en-US" sz="3733" b="1" spc="-1">
                <a:solidFill>
                  <a:srgbClr val="9D2134"/>
                </a:solidFill>
                <a:latin typeface="Georgia-Bold"/>
                <a:ea typeface="Georgia-Bold"/>
              </a:rPr>
              <a:t>VQA: Object Recognition</a:t>
            </a:r>
            <a:endParaRPr lang="en-US" sz="3733" spc="-1">
              <a:solidFill>
                <a:srgbClr val="000000"/>
              </a:solidFill>
              <a:latin typeface="Arial"/>
            </a:endParaRPr>
          </a:p>
        </p:txBody>
      </p:sp>
      <p:sp>
        <p:nvSpPr>
          <p:cNvPr id="99" name="Freeform: Shape 98"/>
          <p:cNvSpPr/>
          <p:nvPr/>
        </p:nvSpPr>
        <p:spPr>
          <a:xfrm>
            <a:off x="609600" y="1158240"/>
            <a:ext cx="10973280" cy="36960"/>
          </a:xfrm>
          <a:custGeom>
            <a:avLst/>
            <a:gdLst/>
            <a:ahLst/>
            <a:cxnLst/>
            <a:rect l="0" t="0" r="r" b="b"/>
            <a:pathLst>
              <a:path w="22861" h="77">
                <a:moveTo>
                  <a:pt x="0" y="0"/>
                </a:moveTo>
                <a:lnTo>
                  <a:pt x="22861" y="0"/>
                </a:lnTo>
                <a:lnTo>
                  <a:pt x="22861" y="77"/>
                </a:lnTo>
                <a:lnTo>
                  <a:pt x="0" y="77"/>
                </a:lnTo>
                <a:lnTo>
                  <a:pt x="0" y="0"/>
                </a:lnTo>
                <a:close/>
              </a:path>
            </a:pathLst>
          </a:custGeom>
          <a:solidFill>
            <a:srgbClr val="009B8D"/>
          </a:solidFill>
          <a:ln w="0">
            <a:noFill/>
          </a:ln>
        </p:spPr>
        <p:txBody>
          <a:bodyPr lIns="120000" tIns="-23040" rIns="120000" bIns="-23040" anchor="t">
            <a:noAutofit/>
          </a:bodyPr>
          <a:lstStyle/>
          <a:p>
            <a:pPr defTabSz="1219170"/>
            <a:endParaRPr lang="en-US" sz="2400" spc="-1">
              <a:solidFill>
                <a:srgbClr val="FFFFFF"/>
              </a:solidFill>
              <a:latin typeface="Arial"/>
            </a:endParaRPr>
          </a:p>
        </p:txBody>
      </p:sp>
      <p:sp>
        <p:nvSpPr>
          <p:cNvPr id="100" name="TextBox 99"/>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999999"/>
                </a:solidFill>
                <a:latin typeface="ArialMT"/>
                <a:ea typeface="ArialMT"/>
              </a:rPr>
              <a:t>7 / 22</a:t>
            </a:r>
            <a:endParaRPr lang="en-US" sz="1200" spc="-1">
              <a:solidFill>
                <a:srgbClr val="000000"/>
              </a:solidFill>
              <a:latin typeface="Arial"/>
            </a:endParaRPr>
          </a:p>
        </p:txBody>
      </p:sp>
      <p:sp>
        <p:nvSpPr>
          <p:cNvPr id="101" name="TextBox 100"/>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AAAAAA"/>
                </a:solidFill>
                <a:latin typeface="ArialMT"/>
                <a:ea typeface="ArialMT"/>
              </a:rPr>
              <a:t>CIS 5543  |  Spring 2026  |  Temple University</a:t>
            </a:r>
            <a:endParaRPr lang="en-US" sz="1067" spc="-1">
              <a:solidFill>
                <a:srgbClr val="000000"/>
              </a:solidFill>
              <a:latin typeface="Arial"/>
            </a:endParaRPr>
          </a:p>
        </p:txBody>
      </p:sp>
      <p:sp>
        <p:nvSpPr>
          <p:cNvPr id="102" name="TextBox 101"/>
          <p:cNvSpPr txBox="1"/>
          <p:nvPr/>
        </p:nvSpPr>
        <p:spPr>
          <a:xfrm>
            <a:off x="670560" y="1402080"/>
            <a:ext cx="6583680" cy="3657600"/>
          </a:xfrm>
          <a:prstGeom prst="rect">
            <a:avLst/>
          </a:prstGeom>
          <a:noFill/>
          <a:ln w="0">
            <a:noFill/>
          </a:ln>
        </p:spPr>
        <p:txBody>
          <a:bodyPr lIns="120000" tIns="60000" rIns="120000" bIns="60000" anchor="t">
            <a:noAutofit/>
          </a:bodyPr>
          <a:lstStyle/>
          <a:p>
            <a:pPr defTabSz="1219170"/>
            <a:r>
              <a:rPr lang="en-US" sz="1867" b="1" spc="-1">
                <a:solidFill>
                  <a:srgbClr val="323232"/>
                </a:solidFill>
                <a:latin typeface="Arial-BoldMT"/>
                <a:ea typeface="Arial-BoldMT"/>
              </a:rPr>
              <a:t>The most basic VQA requirement: identify what's in the image.</a:t>
            </a:r>
            <a:endParaRPr lang="en-US" sz="1867" spc="-1">
              <a:solidFill>
                <a:srgbClr val="000000"/>
              </a:solidFill>
              <a:latin typeface="Arial"/>
            </a:endParaRPr>
          </a:p>
          <a:p>
            <a:pPr defTabSz="1219170"/>
            <a:r>
              <a:rPr lang="en-US" sz="1867" spc="-1">
                <a:solidFill>
                  <a:srgbClr val="323232"/>
                </a:solidFill>
                <a:latin typeface="ArialMT"/>
                <a:ea typeface="ArialMT"/>
              </a:rPr>
              <a:t>Modern VLMs handle this well because they inherit strong visual</a:t>
            </a:r>
            <a:endParaRPr lang="en-US" sz="1867" spc="-1">
              <a:solidFill>
                <a:srgbClr val="000000"/>
              </a:solidFill>
              <a:latin typeface="Arial"/>
            </a:endParaRPr>
          </a:p>
          <a:p>
            <a:pPr defTabSz="1219170"/>
            <a:r>
              <a:rPr lang="en-US" sz="1867" spc="-1">
                <a:solidFill>
                  <a:srgbClr val="323232"/>
                </a:solidFill>
                <a:latin typeface="ArialMT"/>
                <a:ea typeface="ArialMT"/>
              </a:rPr>
              <a:t>representations from their vision encoder (ViT, CLIP).</a:t>
            </a:r>
            <a:endParaRPr lang="en-US" sz="1867" spc="-1">
              <a:solidFill>
                <a:srgbClr val="000000"/>
              </a:solidFill>
              <a:latin typeface="Arial"/>
            </a:endParaRPr>
          </a:p>
          <a:p>
            <a:pPr defTabSz="1219170"/>
            <a:r>
              <a:rPr lang="en-US" sz="1867" spc="-1">
                <a:solidFill>
                  <a:srgbClr val="323232"/>
                </a:solidFill>
                <a:latin typeface="ArialMT"/>
                <a:ea typeface="ArialMT"/>
              </a:rPr>
              <a:t>These encoders are trained on hundreds of millions of image-text</a:t>
            </a:r>
            <a:endParaRPr lang="en-US" sz="1867" spc="-1">
              <a:solidFill>
                <a:srgbClr val="000000"/>
              </a:solidFill>
              <a:latin typeface="Arial"/>
            </a:endParaRPr>
          </a:p>
          <a:p>
            <a:pPr defTabSz="1219170"/>
            <a:r>
              <a:rPr lang="en-US" sz="1867" spc="-1">
                <a:solidFill>
                  <a:srgbClr val="323232"/>
                </a:solidFill>
                <a:latin typeface="ArialMT"/>
                <a:ea typeface="ArialMT"/>
              </a:rPr>
              <a:t>pairs, learning generalised visual concepts that cluster similar</a:t>
            </a:r>
            <a:endParaRPr lang="en-US" sz="1867" spc="-1">
              <a:solidFill>
                <a:srgbClr val="000000"/>
              </a:solidFill>
              <a:latin typeface="Arial"/>
            </a:endParaRPr>
          </a:p>
          <a:p>
            <a:pPr defTabSz="1219170"/>
            <a:r>
              <a:rPr lang="en-US" sz="1867" spc="-1">
                <a:solidFill>
                  <a:srgbClr val="323232"/>
                </a:solidFill>
                <a:latin typeface="ArialMT"/>
                <a:ea typeface="ArialMT"/>
              </a:rPr>
              <a:t>objects together in embedding space.</a:t>
            </a:r>
            <a:endParaRPr lang="en-US" sz="1867" spc="-1">
              <a:solidFill>
                <a:srgbClr val="000000"/>
              </a:solidFill>
              <a:latin typeface="Arial"/>
            </a:endParaRPr>
          </a:p>
        </p:txBody>
      </p:sp>
      <p:sp>
        <p:nvSpPr>
          <p:cNvPr id="103" name="Freeform: Shape 102"/>
          <p:cNvSpPr/>
          <p:nvPr/>
        </p:nvSpPr>
        <p:spPr>
          <a:xfrm>
            <a:off x="7680960" y="1706880"/>
            <a:ext cx="3901920" cy="3048480"/>
          </a:xfrm>
          <a:custGeom>
            <a:avLst/>
            <a:gdLst/>
            <a:ahLst/>
            <a:cxnLst/>
            <a:rect l="0" t="0" r="r" b="b"/>
            <a:pathLst>
              <a:path w="8129" h="6351">
                <a:moveTo>
                  <a:pt x="0" y="0"/>
                </a:moveTo>
                <a:lnTo>
                  <a:pt x="8129" y="0"/>
                </a:lnTo>
                <a:lnTo>
                  <a:pt x="8129" y="6351"/>
                </a:lnTo>
                <a:lnTo>
                  <a:pt x="0" y="6351"/>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04" name="Freeform: Shape 103"/>
          <p:cNvSpPr/>
          <p:nvPr/>
        </p:nvSpPr>
        <p:spPr>
          <a:xfrm>
            <a:off x="7680960" y="1706880"/>
            <a:ext cx="3901920" cy="610080"/>
          </a:xfrm>
          <a:custGeom>
            <a:avLst/>
            <a:gdLst/>
            <a:ahLst/>
            <a:cxnLst/>
            <a:rect l="0" t="0" r="r" b="b"/>
            <a:pathLst>
              <a:path w="8129" h="1271">
                <a:moveTo>
                  <a:pt x="0" y="0"/>
                </a:moveTo>
                <a:lnTo>
                  <a:pt x="8129" y="0"/>
                </a:lnTo>
                <a:lnTo>
                  <a:pt x="8129" y="1271"/>
                </a:lnTo>
                <a:lnTo>
                  <a:pt x="0" y="1271"/>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105" name="TextBox 104"/>
          <p:cNvSpPr txBox="1"/>
          <p:nvPr/>
        </p:nvSpPr>
        <p:spPr>
          <a:xfrm>
            <a:off x="7741920" y="1706880"/>
            <a:ext cx="3779520" cy="609600"/>
          </a:xfrm>
          <a:prstGeom prst="rect">
            <a:avLst/>
          </a:prstGeom>
          <a:noFill/>
          <a:ln w="0">
            <a:noFill/>
          </a:ln>
        </p:spPr>
        <p:txBody>
          <a:bodyPr lIns="120000" tIns="60000" rIns="120000" bIns="60000" anchor="t">
            <a:noAutofit/>
          </a:bodyPr>
          <a:lstStyle/>
          <a:p>
            <a:pPr algn="ctr" defTabSz="1219170"/>
            <a:r>
              <a:rPr lang="en-US" sz="1733" b="1" spc="-1">
                <a:solidFill>
                  <a:srgbClr val="FFFFFF"/>
                </a:solidFill>
                <a:latin typeface="Arial-BoldMT"/>
                <a:ea typeface="Arial-BoldMT"/>
              </a:rPr>
              <a:t>Must Handle</a:t>
            </a:r>
            <a:endParaRPr lang="en-US" sz="1733" spc="-1">
              <a:solidFill>
                <a:srgbClr val="000000"/>
              </a:solidFill>
              <a:latin typeface="Arial"/>
            </a:endParaRPr>
          </a:p>
        </p:txBody>
      </p:sp>
      <p:sp>
        <p:nvSpPr>
          <p:cNvPr id="106" name="TextBox 105"/>
          <p:cNvSpPr txBox="1"/>
          <p:nvPr/>
        </p:nvSpPr>
        <p:spPr>
          <a:xfrm>
            <a:off x="7985760" y="2499360"/>
            <a:ext cx="3291840" cy="1950720"/>
          </a:xfrm>
          <a:prstGeom prst="rect">
            <a:avLst/>
          </a:prstGeom>
          <a:noFill/>
          <a:ln w="0">
            <a:noFill/>
          </a:ln>
        </p:spPr>
        <p:txBody>
          <a:bodyPr lIns="120000" tIns="60000" rIns="120000" bIns="60000" anchor="t">
            <a:noAutofit/>
          </a:bodyPr>
          <a:lstStyle/>
          <a:p>
            <a:pPr marL="241434" indent="-241434" defTabSz="1219170">
              <a:spcAft>
                <a:spcPts val="801"/>
              </a:spcAft>
              <a:buClr>
                <a:srgbClr val="000000"/>
              </a:buClr>
              <a:buSzPct val="45000"/>
              <a:buFont typeface=""/>
              <a:buChar char=""/>
            </a:pPr>
            <a:r>
              <a:rPr lang="en-US" sz="1600" spc="-1">
                <a:solidFill>
                  <a:srgbClr val="323232"/>
                </a:solidFill>
                <a:latin typeface="ArialMT"/>
                <a:ea typeface="ArialMT"/>
              </a:rPr>
              <a:t>Different viewpoints</a:t>
            </a:r>
            <a:endParaRPr lang="en-US" sz="1600" spc="-1">
              <a:solidFill>
                <a:srgbClr val="000000"/>
              </a:solidFill>
              <a:latin typeface="Arial"/>
            </a:endParaRPr>
          </a:p>
          <a:p>
            <a:pPr marL="241434" indent="-241434" defTabSz="1219170">
              <a:spcAft>
                <a:spcPts val="801"/>
              </a:spcAft>
              <a:buClr>
                <a:srgbClr val="000000"/>
              </a:buClr>
              <a:buSzPct val="45000"/>
              <a:buFont typeface=""/>
              <a:buChar char=""/>
            </a:pPr>
            <a:r>
              <a:rPr lang="en-US" sz="1600" spc="-1">
                <a:solidFill>
                  <a:srgbClr val="323232"/>
                </a:solidFill>
                <a:latin typeface="ArialMT"/>
                <a:ea typeface="ArialMT"/>
              </a:rPr>
              <a:t>Varying lighting conditions</a:t>
            </a:r>
            <a:endParaRPr lang="en-US" sz="1600" spc="-1">
              <a:solidFill>
                <a:srgbClr val="000000"/>
              </a:solidFill>
              <a:latin typeface="Arial"/>
            </a:endParaRPr>
          </a:p>
          <a:p>
            <a:pPr marL="241434" indent="-241434" defTabSz="1219170">
              <a:spcAft>
                <a:spcPts val="801"/>
              </a:spcAft>
              <a:buClr>
                <a:srgbClr val="000000"/>
              </a:buClr>
              <a:buSzPct val="45000"/>
              <a:buFont typeface=""/>
              <a:buChar char=""/>
            </a:pPr>
            <a:r>
              <a:rPr lang="en-US" sz="1600" spc="-1">
                <a:solidFill>
                  <a:srgbClr val="323232"/>
                </a:solidFill>
                <a:latin typeface="ArialMT"/>
                <a:ea typeface="ArialMT"/>
              </a:rPr>
              <a:t>Partial occlusion</a:t>
            </a:r>
            <a:endParaRPr lang="en-US" sz="1600" spc="-1">
              <a:solidFill>
                <a:srgbClr val="000000"/>
              </a:solidFill>
              <a:latin typeface="Arial"/>
            </a:endParaRPr>
          </a:p>
          <a:p>
            <a:pPr marL="241434" indent="-241434" defTabSz="1219170">
              <a:spcAft>
                <a:spcPts val="801"/>
              </a:spcAft>
              <a:buClr>
                <a:srgbClr val="000000"/>
              </a:buClr>
              <a:buSzPct val="45000"/>
              <a:buFont typeface=""/>
              <a:buChar char=""/>
            </a:pPr>
            <a:r>
              <a:rPr lang="en-US" sz="1600" spc="-1">
                <a:solidFill>
                  <a:srgbClr val="323232"/>
                </a:solidFill>
                <a:latin typeface="ArialMT"/>
                <a:ea typeface="ArialMT"/>
              </a:rPr>
              <a:t>Diverse object styles</a:t>
            </a:r>
            <a:endParaRPr lang="en-US" sz="1600" spc="-1">
              <a:solidFill>
                <a:srgbClr val="000000"/>
              </a:solidFill>
              <a:latin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E060-6B3F-1E47-A27E-FC78536D80DD}"/>
              </a:ext>
            </a:extLst>
          </p:cNvPr>
          <p:cNvSpPr>
            <a:spLocks noGrp="1"/>
          </p:cNvSpPr>
          <p:nvPr>
            <p:ph type="title"/>
          </p:nvPr>
        </p:nvSpPr>
        <p:spPr>
          <a:xfrm>
            <a:off x="609600" y="273600"/>
            <a:ext cx="10972320" cy="1105947"/>
          </a:xfrm>
        </p:spPr>
        <p:txBody>
          <a:bodyPr/>
          <a:lstStyle/>
          <a:p>
            <a:r>
              <a:rPr lang="en-US" sz="4800">
                <a:solidFill>
                  <a:schemeClr val="accent6">
                    <a:lumMod val="76000"/>
                  </a:schemeClr>
                </a:solidFill>
                <a:highlight>
                  <a:srgbClr val="FFFFFF"/>
                </a:highlight>
                <a:cs typeface="Arial"/>
              </a:rPr>
              <a:t>Example</a:t>
            </a:r>
          </a:p>
        </p:txBody>
      </p:sp>
      <p:pic>
        <p:nvPicPr>
          <p:cNvPr id="4" name="Picture 3">
            <a:extLst>
              <a:ext uri="{FF2B5EF4-FFF2-40B4-BE49-F238E27FC236}">
                <a16:creationId xmlns:a16="http://schemas.microsoft.com/office/drawing/2014/main" id="{31CEB942-5E59-EAC7-9E79-573199D5E087}"/>
              </a:ext>
            </a:extLst>
          </p:cNvPr>
          <p:cNvPicPr>
            <a:picLocks noChangeAspect="1"/>
          </p:cNvPicPr>
          <p:nvPr/>
        </p:nvPicPr>
        <p:blipFill>
          <a:blip r:embed="rId2"/>
          <a:stretch>
            <a:fillRect/>
          </a:stretch>
        </p:blipFill>
        <p:spPr>
          <a:xfrm>
            <a:off x="444043" y="1589782"/>
            <a:ext cx="11133972" cy="3996393"/>
          </a:xfrm>
          <a:prstGeom prst="rect">
            <a:avLst/>
          </a:prstGeom>
        </p:spPr>
      </p:pic>
    </p:spTree>
    <p:extLst>
      <p:ext uri="{BB962C8B-B14F-4D97-AF65-F5344CB8AC3E}">
        <p14:creationId xmlns:p14="http://schemas.microsoft.com/office/powerpoint/2010/main" val="33014603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 name="Freeform: Shape 106"/>
          <p:cNvSpPr/>
          <p:nvPr/>
        </p:nvSpPr>
        <p:spPr>
          <a:xfrm>
            <a:off x="0" y="0"/>
            <a:ext cx="12192480" cy="73440"/>
          </a:xfrm>
          <a:custGeom>
            <a:avLst/>
            <a:gdLst/>
            <a:ahLst/>
            <a:cxnLst/>
            <a:rect l="0" t="0" r="r" b="b"/>
            <a:pathLst>
              <a:path w="25401" h="153">
                <a:moveTo>
                  <a:pt x="0" y="0"/>
                </a:moveTo>
                <a:lnTo>
                  <a:pt x="25401" y="0"/>
                </a:lnTo>
                <a:lnTo>
                  <a:pt x="25401" y="153"/>
                </a:lnTo>
                <a:lnTo>
                  <a:pt x="0" y="153"/>
                </a:lnTo>
                <a:lnTo>
                  <a:pt x="0" y="0"/>
                </a:lnTo>
                <a:close/>
              </a:path>
            </a:pathLst>
          </a:custGeom>
          <a:solidFill>
            <a:srgbClr val="9D2134"/>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108" name="TextBox 107"/>
          <p:cNvSpPr txBox="1"/>
          <p:nvPr/>
        </p:nvSpPr>
        <p:spPr>
          <a:xfrm>
            <a:off x="609600" y="304800"/>
            <a:ext cx="10972800" cy="792480"/>
          </a:xfrm>
          <a:prstGeom prst="rect">
            <a:avLst/>
          </a:prstGeom>
          <a:noFill/>
          <a:ln w="0">
            <a:noFill/>
          </a:ln>
        </p:spPr>
        <p:txBody>
          <a:bodyPr lIns="120000" tIns="60000" rIns="120000" bIns="60000" anchor="t">
            <a:noAutofit/>
          </a:bodyPr>
          <a:lstStyle/>
          <a:p>
            <a:pPr defTabSz="1219170"/>
            <a:r>
              <a:rPr lang="en-US" sz="3733" b="1" spc="-1">
                <a:solidFill>
                  <a:srgbClr val="9D2134"/>
                </a:solidFill>
                <a:latin typeface="Georgia-Bold"/>
                <a:ea typeface="Georgia-Bold"/>
              </a:rPr>
              <a:t>VQA: Spatial Understanding</a:t>
            </a:r>
            <a:endParaRPr lang="en-US" sz="3733" spc="-1">
              <a:solidFill>
                <a:srgbClr val="000000"/>
              </a:solidFill>
              <a:latin typeface="Arial"/>
            </a:endParaRPr>
          </a:p>
        </p:txBody>
      </p:sp>
      <p:sp>
        <p:nvSpPr>
          <p:cNvPr id="109" name="Freeform: Shape 108"/>
          <p:cNvSpPr/>
          <p:nvPr/>
        </p:nvSpPr>
        <p:spPr>
          <a:xfrm>
            <a:off x="609600" y="1158240"/>
            <a:ext cx="10973280" cy="36960"/>
          </a:xfrm>
          <a:custGeom>
            <a:avLst/>
            <a:gdLst/>
            <a:ahLst/>
            <a:cxnLst/>
            <a:rect l="0" t="0" r="r" b="b"/>
            <a:pathLst>
              <a:path w="22861" h="77">
                <a:moveTo>
                  <a:pt x="0" y="0"/>
                </a:moveTo>
                <a:lnTo>
                  <a:pt x="22861" y="0"/>
                </a:lnTo>
                <a:lnTo>
                  <a:pt x="22861" y="77"/>
                </a:lnTo>
                <a:lnTo>
                  <a:pt x="0" y="77"/>
                </a:lnTo>
                <a:lnTo>
                  <a:pt x="0" y="0"/>
                </a:lnTo>
                <a:close/>
              </a:path>
            </a:pathLst>
          </a:custGeom>
          <a:solidFill>
            <a:srgbClr val="009B8D"/>
          </a:solidFill>
          <a:ln w="0">
            <a:noFill/>
          </a:ln>
        </p:spPr>
        <p:txBody>
          <a:bodyPr lIns="120000" tIns="-23040" rIns="120000" bIns="-23040" anchor="t">
            <a:noAutofit/>
          </a:bodyPr>
          <a:lstStyle/>
          <a:p>
            <a:pPr defTabSz="1219170"/>
            <a:endParaRPr lang="en-US" sz="2400" spc="-1">
              <a:solidFill>
                <a:srgbClr val="FFFFFF"/>
              </a:solidFill>
              <a:latin typeface="Arial"/>
            </a:endParaRPr>
          </a:p>
        </p:txBody>
      </p:sp>
      <p:sp>
        <p:nvSpPr>
          <p:cNvPr id="110" name="TextBox 109"/>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999999"/>
                </a:solidFill>
                <a:latin typeface="ArialMT"/>
                <a:ea typeface="ArialMT"/>
              </a:rPr>
              <a:t>8 / 22</a:t>
            </a:r>
            <a:endParaRPr lang="en-US" sz="1200" spc="-1">
              <a:solidFill>
                <a:srgbClr val="000000"/>
              </a:solidFill>
              <a:latin typeface="Arial"/>
            </a:endParaRPr>
          </a:p>
        </p:txBody>
      </p:sp>
      <p:sp>
        <p:nvSpPr>
          <p:cNvPr id="111" name="TextBox 110"/>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AAAAAA"/>
                </a:solidFill>
                <a:latin typeface="ArialMT"/>
                <a:ea typeface="ArialMT"/>
              </a:rPr>
              <a:t>CIS 5543  |  Spring 2026  |  Temple University</a:t>
            </a:r>
            <a:endParaRPr lang="en-US" sz="1067" spc="-1">
              <a:solidFill>
                <a:srgbClr val="000000"/>
              </a:solidFill>
              <a:latin typeface="Arial"/>
            </a:endParaRPr>
          </a:p>
        </p:txBody>
      </p:sp>
      <p:sp>
        <p:nvSpPr>
          <p:cNvPr id="112" name="TextBox 111"/>
          <p:cNvSpPr txBox="1"/>
          <p:nvPr/>
        </p:nvSpPr>
        <p:spPr>
          <a:xfrm>
            <a:off x="670560" y="1402080"/>
            <a:ext cx="6583680" cy="3413760"/>
          </a:xfrm>
          <a:prstGeom prst="rect">
            <a:avLst/>
          </a:prstGeom>
          <a:noFill/>
          <a:ln w="0">
            <a:noFill/>
          </a:ln>
        </p:spPr>
        <p:txBody>
          <a:bodyPr lIns="120000" tIns="60000" rIns="120000" bIns="60000" anchor="t">
            <a:noAutofit/>
          </a:bodyPr>
          <a:lstStyle/>
          <a:p>
            <a:pPr defTabSz="1219170"/>
            <a:r>
              <a:rPr lang="en-US" sz="1867" b="1" spc="-1">
                <a:solidFill>
                  <a:srgbClr val="323232"/>
                </a:solidFill>
                <a:latin typeface="Arial-BoldMT"/>
                <a:ea typeface="Arial-BoldMT"/>
              </a:rPr>
              <a:t>Questions about relationships between objects are significantly harder.</a:t>
            </a:r>
            <a:endParaRPr lang="en-US" sz="1867" spc="-1">
              <a:solidFill>
                <a:srgbClr val="000000"/>
              </a:solidFill>
              <a:latin typeface="Arial"/>
            </a:endParaRPr>
          </a:p>
          <a:p>
            <a:pPr defTabSz="1219170"/>
            <a:r>
              <a:rPr lang="en-US" sz="1867" spc="-1">
                <a:solidFill>
                  <a:srgbClr val="323232"/>
                </a:solidFill>
                <a:latin typeface="ArialMT"/>
                <a:ea typeface="ArialMT"/>
              </a:rPr>
              <a:t>Spatial relationships are encoded implicitly in attention patterns,</a:t>
            </a:r>
            <a:endParaRPr lang="en-US" sz="1867" spc="-1">
              <a:solidFill>
                <a:srgbClr val="000000"/>
              </a:solidFill>
              <a:latin typeface="Arial"/>
            </a:endParaRPr>
          </a:p>
          <a:p>
            <a:pPr defTabSz="1219170"/>
            <a:r>
              <a:rPr lang="en-US" sz="1867" spc="-1">
                <a:solidFill>
                  <a:srgbClr val="323232"/>
                </a:solidFill>
                <a:latin typeface="ArialMT"/>
                <a:ea typeface="ArialMT"/>
              </a:rPr>
              <a:t>not explicitly — no built-in coordinate geometry or 3D representation.</a:t>
            </a:r>
            <a:endParaRPr lang="en-US" sz="1867" spc="-1">
              <a:solidFill>
                <a:srgbClr val="000000"/>
              </a:solidFill>
              <a:latin typeface="Arial"/>
            </a:endParaRPr>
          </a:p>
          <a:p>
            <a:pPr defTabSz="1219170"/>
            <a:r>
              <a:rPr lang="en-US" sz="1867" spc="-1">
                <a:solidFill>
                  <a:srgbClr val="323232"/>
                </a:solidFill>
                <a:latin typeface="ArialMT"/>
                <a:ea typeface="ArialMT"/>
              </a:rPr>
              <a:t>Current VLMs still struggle with compositional spatial queries</a:t>
            </a:r>
            <a:endParaRPr lang="en-US" sz="1867" spc="-1">
              <a:solidFill>
                <a:srgbClr val="000000"/>
              </a:solidFill>
              <a:latin typeface="Arial"/>
            </a:endParaRPr>
          </a:p>
          <a:p>
            <a:pPr defTabSz="1219170"/>
            <a:r>
              <a:rPr lang="en-US" sz="1867" i="1" spc="-1">
                <a:solidFill>
                  <a:srgbClr val="323232"/>
                </a:solidFill>
                <a:latin typeface="Arial-ItalicMT"/>
                <a:ea typeface="Arial-ItalicMT"/>
              </a:rPr>
              <a:t>like "How many objects are to the left of the red cube?"</a:t>
            </a:r>
            <a:endParaRPr lang="en-US" sz="1867" spc="-1">
              <a:solidFill>
                <a:srgbClr val="000000"/>
              </a:solidFill>
              <a:latin typeface="Arial"/>
            </a:endParaRPr>
          </a:p>
        </p:txBody>
      </p:sp>
      <p:sp>
        <p:nvSpPr>
          <p:cNvPr id="113" name="Freeform: Shape 112"/>
          <p:cNvSpPr/>
          <p:nvPr/>
        </p:nvSpPr>
        <p:spPr>
          <a:xfrm>
            <a:off x="7680960" y="1463040"/>
            <a:ext cx="3901920" cy="3414240"/>
          </a:xfrm>
          <a:custGeom>
            <a:avLst/>
            <a:gdLst/>
            <a:ahLst/>
            <a:cxnLst/>
            <a:rect l="0" t="0" r="r" b="b"/>
            <a:pathLst>
              <a:path w="8129" h="7113">
                <a:moveTo>
                  <a:pt x="0" y="0"/>
                </a:moveTo>
                <a:lnTo>
                  <a:pt x="8129" y="0"/>
                </a:lnTo>
                <a:lnTo>
                  <a:pt x="8129" y="7113"/>
                </a:lnTo>
                <a:lnTo>
                  <a:pt x="0" y="7113"/>
                </a:lnTo>
                <a:lnTo>
                  <a:pt x="0" y="0"/>
                </a:lnTo>
                <a:close/>
              </a:path>
            </a:pathLst>
          </a:custGeom>
          <a:solidFill>
            <a:srgbClr val="F0FFF8"/>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14" name="Freeform: Shape 113"/>
          <p:cNvSpPr/>
          <p:nvPr/>
        </p:nvSpPr>
        <p:spPr>
          <a:xfrm>
            <a:off x="7680960" y="1463040"/>
            <a:ext cx="3901920" cy="610080"/>
          </a:xfrm>
          <a:custGeom>
            <a:avLst/>
            <a:gdLst/>
            <a:ahLst/>
            <a:cxnLst/>
            <a:rect l="0" t="0" r="r" b="b"/>
            <a:pathLst>
              <a:path w="8129" h="1271">
                <a:moveTo>
                  <a:pt x="0" y="0"/>
                </a:moveTo>
                <a:lnTo>
                  <a:pt x="8129" y="0"/>
                </a:lnTo>
                <a:lnTo>
                  <a:pt x="8129" y="1271"/>
                </a:lnTo>
                <a:lnTo>
                  <a:pt x="0" y="1271"/>
                </a:lnTo>
                <a:lnTo>
                  <a:pt x="0" y="0"/>
                </a:lnTo>
                <a:close/>
              </a:path>
            </a:pathLst>
          </a:custGeom>
          <a:solidFill>
            <a:srgbClr val="009B8D"/>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115" name="TextBox 114"/>
          <p:cNvSpPr txBox="1"/>
          <p:nvPr/>
        </p:nvSpPr>
        <p:spPr>
          <a:xfrm>
            <a:off x="7741920" y="1463040"/>
            <a:ext cx="3779520" cy="609600"/>
          </a:xfrm>
          <a:prstGeom prst="rect">
            <a:avLst/>
          </a:prstGeom>
          <a:noFill/>
          <a:ln w="0">
            <a:noFill/>
          </a:ln>
        </p:spPr>
        <p:txBody>
          <a:bodyPr lIns="120000" tIns="60000" rIns="120000" bIns="60000" anchor="t">
            <a:noAutofit/>
          </a:bodyPr>
          <a:lstStyle/>
          <a:p>
            <a:pPr algn="ctr" defTabSz="1219170"/>
            <a:r>
              <a:rPr lang="en-US" sz="1600" b="1" spc="-1">
                <a:solidFill>
                  <a:srgbClr val="FFFFFF"/>
                </a:solidFill>
                <a:latin typeface="Arial-BoldMT"/>
                <a:ea typeface="Arial-BoldMT"/>
              </a:rPr>
              <a:t>Hard Spatial Questions</a:t>
            </a:r>
            <a:endParaRPr lang="en-US" sz="1600" spc="-1">
              <a:solidFill>
                <a:srgbClr val="000000"/>
              </a:solidFill>
              <a:latin typeface="Arial"/>
            </a:endParaRPr>
          </a:p>
        </p:txBody>
      </p:sp>
      <p:sp>
        <p:nvSpPr>
          <p:cNvPr id="116" name="TextBox 115"/>
          <p:cNvSpPr txBox="1"/>
          <p:nvPr/>
        </p:nvSpPr>
        <p:spPr>
          <a:xfrm>
            <a:off x="7985760" y="2194560"/>
            <a:ext cx="3291840" cy="2438400"/>
          </a:xfrm>
          <a:prstGeom prst="rect">
            <a:avLst/>
          </a:prstGeom>
          <a:noFill/>
          <a:ln w="0">
            <a:noFill/>
          </a:ln>
        </p:spPr>
        <p:txBody>
          <a:bodyPr lIns="120000" tIns="60000" rIns="120000" bIns="60000" anchor="t">
            <a:noAutofit/>
          </a:bodyPr>
          <a:lstStyle/>
          <a:p>
            <a:pPr defTabSz="1219170"/>
            <a:r>
              <a:rPr lang="en-US" sz="1600" i="1" spc="-1">
                <a:solidFill>
                  <a:srgbClr val="545454"/>
                </a:solidFill>
                <a:latin typeface="Arial-ItalicMT"/>
                <a:ea typeface="Arial-ItalicMT"/>
              </a:rPr>
              <a:t>"Is the cat left or right of the dog?"</a:t>
            </a:r>
            <a:endParaRPr lang="en-US" sz="1600" spc="-1">
              <a:solidFill>
                <a:srgbClr val="000000"/>
              </a:solidFill>
              <a:latin typeface="Arial"/>
            </a:endParaRPr>
          </a:p>
          <a:p>
            <a:pPr defTabSz="1219170"/>
            <a:r>
              <a:rPr lang="en-US" sz="1600" i="1" spc="-1">
                <a:solidFill>
                  <a:srgbClr val="545454"/>
                </a:solidFill>
                <a:latin typeface="Arial-ItalicMT"/>
                <a:ea typeface="Arial-ItalicMT"/>
              </a:rPr>
              <a:t>"What is between the two chairs?"</a:t>
            </a:r>
            <a:endParaRPr lang="en-US" sz="1600" spc="-1">
              <a:solidFill>
                <a:srgbClr val="000000"/>
              </a:solidFill>
              <a:latin typeface="Arial"/>
            </a:endParaRPr>
          </a:p>
          <a:p>
            <a:pPr defTabSz="1219170"/>
            <a:r>
              <a:rPr lang="en-US" sz="1600" i="1" spc="-1">
                <a:solidFill>
                  <a:srgbClr val="545454"/>
                </a:solidFill>
                <a:latin typeface="Arial-ItalicMT"/>
                <a:ea typeface="Arial-ItalicMT"/>
              </a:rPr>
              <a:t>"Which object is closer?"</a:t>
            </a:r>
            <a:endParaRPr lang="en-US" sz="1600" spc="-1">
              <a:solidFill>
                <a:srgbClr val="000000"/>
              </a:solidFill>
              <a:latin typeface="Arial"/>
            </a:endParaRPr>
          </a:p>
        </p:txBody>
      </p:sp>
      <p:sp>
        <p:nvSpPr>
          <p:cNvPr id="117" name="Freeform: Shape 116"/>
          <p:cNvSpPr/>
          <p:nvPr/>
        </p:nvSpPr>
        <p:spPr>
          <a:xfrm>
            <a:off x="609600" y="5120640"/>
            <a:ext cx="10973280" cy="732000"/>
          </a:xfrm>
          <a:custGeom>
            <a:avLst/>
            <a:gdLst/>
            <a:ahLst/>
            <a:cxnLst/>
            <a:rect l="0" t="0" r="r" b="b"/>
            <a:pathLst>
              <a:path w="22861" h="1525">
                <a:moveTo>
                  <a:pt x="0" y="0"/>
                </a:moveTo>
                <a:lnTo>
                  <a:pt x="22861" y="0"/>
                </a:lnTo>
                <a:lnTo>
                  <a:pt x="22861" y="1525"/>
                </a:lnTo>
                <a:lnTo>
                  <a:pt x="0" y="1525"/>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18" name="TextBox 117"/>
          <p:cNvSpPr txBox="1"/>
          <p:nvPr/>
        </p:nvSpPr>
        <p:spPr>
          <a:xfrm>
            <a:off x="914400" y="5120640"/>
            <a:ext cx="10363200" cy="731520"/>
          </a:xfrm>
          <a:prstGeom prst="rect">
            <a:avLst/>
          </a:prstGeom>
          <a:noFill/>
          <a:ln w="0">
            <a:noFill/>
          </a:ln>
        </p:spPr>
        <p:txBody>
          <a:bodyPr lIns="120000" tIns="60000" rIns="120000" bIns="60000" anchor="t">
            <a:noAutofit/>
          </a:bodyPr>
          <a:lstStyle/>
          <a:p>
            <a:pPr defTabSz="1219170"/>
            <a:r>
              <a:rPr lang="en-US" sz="1600" i="1" spc="-1">
                <a:solidFill>
                  <a:srgbClr val="767676"/>
                </a:solidFill>
                <a:latin typeface="Arial-ItalicMT"/>
                <a:ea typeface="Arial-ItalicMT"/>
              </a:rPr>
              <a:t>Benchmark: CLEVR — tests compositional spatial &amp; counting reasoning on synthetic scenes</a:t>
            </a:r>
            <a:endParaRPr lang="en-US" sz="1600" spc="-1">
              <a:solidFill>
                <a:srgbClr val="000000"/>
              </a:solidFill>
              <a:latin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16390-E232-3E02-6FC0-17E8A5A99583}"/>
              </a:ext>
            </a:extLst>
          </p:cNvPr>
          <p:cNvSpPr>
            <a:spLocks noGrp="1"/>
          </p:cNvSpPr>
          <p:nvPr>
            <p:ph type="title"/>
          </p:nvPr>
        </p:nvSpPr>
        <p:spPr/>
        <p:txBody>
          <a:bodyPr/>
          <a:lstStyle/>
          <a:p>
            <a:r>
              <a:rPr lang="en-US" sz="4800">
                <a:solidFill>
                  <a:schemeClr val="accent6">
                    <a:lumMod val="76000"/>
                  </a:schemeClr>
                </a:solidFill>
              </a:rPr>
              <a:t>Example</a:t>
            </a:r>
          </a:p>
        </p:txBody>
      </p:sp>
      <p:pic>
        <p:nvPicPr>
          <p:cNvPr id="4" name="Picture 3">
            <a:extLst>
              <a:ext uri="{FF2B5EF4-FFF2-40B4-BE49-F238E27FC236}">
                <a16:creationId xmlns:a16="http://schemas.microsoft.com/office/drawing/2014/main" id="{72409F3B-DC0A-F2A1-8269-240A6EA5496C}"/>
              </a:ext>
            </a:extLst>
          </p:cNvPr>
          <p:cNvPicPr>
            <a:picLocks noChangeAspect="1"/>
          </p:cNvPicPr>
          <p:nvPr/>
        </p:nvPicPr>
        <p:blipFill>
          <a:blip r:embed="rId2"/>
          <a:stretch>
            <a:fillRect/>
          </a:stretch>
        </p:blipFill>
        <p:spPr>
          <a:xfrm>
            <a:off x="592058" y="1603078"/>
            <a:ext cx="10985957" cy="3997212"/>
          </a:xfrm>
          <a:prstGeom prst="rect">
            <a:avLst/>
          </a:prstGeom>
        </p:spPr>
      </p:pic>
    </p:spTree>
    <p:extLst>
      <p:ext uri="{BB962C8B-B14F-4D97-AF65-F5344CB8AC3E}">
        <p14:creationId xmlns:p14="http://schemas.microsoft.com/office/powerpoint/2010/main" val="17911908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 name="Freeform: Shape 118"/>
          <p:cNvSpPr/>
          <p:nvPr/>
        </p:nvSpPr>
        <p:spPr>
          <a:xfrm>
            <a:off x="0" y="0"/>
            <a:ext cx="12192480" cy="73440"/>
          </a:xfrm>
          <a:custGeom>
            <a:avLst/>
            <a:gdLst/>
            <a:ahLst/>
            <a:cxnLst/>
            <a:rect l="0" t="0" r="r" b="b"/>
            <a:pathLst>
              <a:path w="25401" h="153">
                <a:moveTo>
                  <a:pt x="0" y="0"/>
                </a:moveTo>
                <a:lnTo>
                  <a:pt x="25401" y="0"/>
                </a:lnTo>
                <a:lnTo>
                  <a:pt x="25401" y="153"/>
                </a:lnTo>
                <a:lnTo>
                  <a:pt x="0" y="153"/>
                </a:lnTo>
                <a:lnTo>
                  <a:pt x="0" y="0"/>
                </a:lnTo>
                <a:close/>
              </a:path>
            </a:pathLst>
          </a:custGeom>
          <a:solidFill>
            <a:srgbClr val="9D2134"/>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120" name="TextBox 119"/>
          <p:cNvSpPr txBox="1"/>
          <p:nvPr/>
        </p:nvSpPr>
        <p:spPr>
          <a:xfrm>
            <a:off x="609600" y="304800"/>
            <a:ext cx="10972800" cy="792480"/>
          </a:xfrm>
          <a:prstGeom prst="rect">
            <a:avLst/>
          </a:prstGeom>
          <a:noFill/>
          <a:ln w="0">
            <a:noFill/>
          </a:ln>
        </p:spPr>
        <p:txBody>
          <a:bodyPr lIns="120000" tIns="60000" rIns="120000" bIns="60000" anchor="t">
            <a:noAutofit/>
          </a:bodyPr>
          <a:lstStyle/>
          <a:p>
            <a:pPr defTabSz="1219170"/>
            <a:r>
              <a:rPr lang="en-US" sz="3733" b="1" spc="-1">
                <a:solidFill>
                  <a:srgbClr val="9D2134"/>
                </a:solidFill>
                <a:latin typeface="Georgia-Bold"/>
                <a:ea typeface="Georgia-Bold"/>
              </a:rPr>
              <a:t>VQA: Logical Reasoning</a:t>
            </a:r>
            <a:endParaRPr lang="en-US" sz="3733" spc="-1">
              <a:solidFill>
                <a:srgbClr val="000000"/>
              </a:solidFill>
              <a:latin typeface="Arial"/>
            </a:endParaRPr>
          </a:p>
        </p:txBody>
      </p:sp>
      <p:sp>
        <p:nvSpPr>
          <p:cNvPr id="121" name="Freeform: Shape 120"/>
          <p:cNvSpPr/>
          <p:nvPr/>
        </p:nvSpPr>
        <p:spPr>
          <a:xfrm>
            <a:off x="609600" y="1158240"/>
            <a:ext cx="10973280" cy="36960"/>
          </a:xfrm>
          <a:custGeom>
            <a:avLst/>
            <a:gdLst/>
            <a:ahLst/>
            <a:cxnLst/>
            <a:rect l="0" t="0" r="r" b="b"/>
            <a:pathLst>
              <a:path w="22861" h="77">
                <a:moveTo>
                  <a:pt x="0" y="0"/>
                </a:moveTo>
                <a:lnTo>
                  <a:pt x="22861" y="0"/>
                </a:lnTo>
                <a:lnTo>
                  <a:pt x="22861" y="77"/>
                </a:lnTo>
                <a:lnTo>
                  <a:pt x="0" y="77"/>
                </a:lnTo>
                <a:lnTo>
                  <a:pt x="0" y="0"/>
                </a:lnTo>
                <a:close/>
              </a:path>
            </a:pathLst>
          </a:custGeom>
          <a:solidFill>
            <a:srgbClr val="009B8D"/>
          </a:solidFill>
          <a:ln w="0">
            <a:noFill/>
          </a:ln>
        </p:spPr>
        <p:txBody>
          <a:bodyPr lIns="120000" tIns="-23040" rIns="120000" bIns="-23040" anchor="t">
            <a:noAutofit/>
          </a:bodyPr>
          <a:lstStyle/>
          <a:p>
            <a:pPr defTabSz="1219170"/>
            <a:endParaRPr lang="en-US" sz="2400" spc="-1">
              <a:solidFill>
                <a:srgbClr val="FFFFFF"/>
              </a:solidFill>
              <a:latin typeface="Arial"/>
            </a:endParaRPr>
          </a:p>
        </p:txBody>
      </p:sp>
      <p:sp>
        <p:nvSpPr>
          <p:cNvPr id="122" name="TextBox 121"/>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999999"/>
                </a:solidFill>
                <a:latin typeface="ArialMT"/>
                <a:ea typeface="ArialMT"/>
              </a:rPr>
              <a:t>9 / 22</a:t>
            </a:r>
            <a:endParaRPr lang="en-US" sz="1200" spc="-1">
              <a:solidFill>
                <a:srgbClr val="000000"/>
              </a:solidFill>
              <a:latin typeface="Arial"/>
            </a:endParaRPr>
          </a:p>
        </p:txBody>
      </p:sp>
      <p:sp>
        <p:nvSpPr>
          <p:cNvPr id="123" name="TextBox 122"/>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AAAAAA"/>
                </a:solidFill>
                <a:latin typeface="ArialMT"/>
                <a:ea typeface="ArialMT"/>
              </a:rPr>
              <a:t>CIS 5543  |  Spring 2026  |  Temple University</a:t>
            </a:r>
            <a:endParaRPr lang="en-US" sz="1067" spc="-1">
              <a:solidFill>
                <a:srgbClr val="000000"/>
              </a:solidFill>
              <a:latin typeface="Arial"/>
            </a:endParaRPr>
          </a:p>
        </p:txBody>
      </p:sp>
      <p:sp>
        <p:nvSpPr>
          <p:cNvPr id="124" name="TextBox 123"/>
          <p:cNvSpPr txBox="1"/>
          <p:nvPr/>
        </p:nvSpPr>
        <p:spPr>
          <a:xfrm>
            <a:off x="609600" y="1402080"/>
            <a:ext cx="10972800" cy="709920"/>
          </a:xfrm>
          <a:prstGeom prst="rect">
            <a:avLst/>
          </a:prstGeom>
          <a:noFill/>
          <a:ln w="0">
            <a:noFill/>
          </a:ln>
        </p:spPr>
        <p:txBody>
          <a:bodyPr lIns="120000" tIns="60000" rIns="120000" bIns="60000" anchor="t">
            <a:noAutofit/>
          </a:bodyPr>
          <a:lstStyle/>
          <a:p>
            <a:pPr defTabSz="1219170"/>
            <a:r>
              <a:rPr lang="en-US" sz="2000" b="1" spc="-1">
                <a:solidFill>
                  <a:srgbClr val="323232"/>
                </a:solidFill>
                <a:latin typeface="Arial-BoldMT"/>
                <a:ea typeface="Arial-BoldMT"/>
              </a:rPr>
              <a:t>The most complex requirement — requires commonsense world knowledge beyond what is visible.</a:t>
            </a:r>
            <a:endParaRPr lang="en-US" sz="2000" spc="-1">
              <a:solidFill>
                <a:srgbClr val="000000"/>
              </a:solidFill>
              <a:latin typeface="Arial"/>
            </a:endParaRPr>
          </a:p>
        </p:txBody>
      </p:sp>
      <p:sp>
        <p:nvSpPr>
          <p:cNvPr id="125" name="Freeform: Shape 124"/>
          <p:cNvSpPr/>
          <p:nvPr/>
        </p:nvSpPr>
        <p:spPr>
          <a:xfrm>
            <a:off x="609600" y="2316480"/>
            <a:ext cx="3414240" cy="2195040"/>
          </a:xfrm>
          <a:custGeom>
            <a:avLst/>
            <a:gdLst/>
            <a:ahLst/>
            <a:cxnLst/>
            <a:rect l="0" t="0" r="r" b="b"/>
            <a:pathLst>
              <a:path w="7113" h="4573">
                <a:moveTo>
                  <a:pt x="0" y="0"/>
                </a:moveTo>
                <a:lnTo>
                  <a:pt x="7113" y="0"/>
                </a:lnTo>
                <a:lnTo>
                  <a:pt x="7113" y="4573"/>
                </a:lnTo>
                <a:lnTo>
                  <a:pt x="0" y="4573"/>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26" name="Freeform: Shape 125"/>
          <p:cNvSpPr/>
          <p:nvPr/>
        </p:nvSpPr>
        <p:spPr>
          <a:xfrm>
            <a:off x="609600" y="2316480"/>
            <a:ext cx="3414240" cy="549120"/>
          </a:xfrm>
          <a:custGeom>
            <a:avLst/>
            <a:gdLst/>
            <a:ahLst/>
            <a:cxnLst/>
            <a:rect l="0" t="0" r="r" b="b"/>
            <a:pathLst>
              <a:path w="7113" h="1144">
                <a:moveTo>
                  <a:pt x="0" y="0"/>
                </a:moveTo>
                <a:lnTo>
                  <a:pt x="7113" y="0"/>
                </a:lnTo>
                <a:lnTo>
                  <a:pt x="7113" y="1144"/>
                </a:lnTo>
                <a:lnTo>
                  <a:pt x="0" y="1144"/>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127" name="TextBox 126"/>
          <p:cNvSpPr txBox="1"/>
          <p:nvPr/>
        </p:nvSpPr>
        <p:spPr>
          <a:xfrm>
            <a:off x="670560" y="2316480"/>
            <a:ext cx="3291840" cy="548640"/>
          </a:xfrm>
          <a:prstGeom prst="rect">
            <a:avLst/>
          </a:prstGeom>
          <a:noFill/>
          <a:ln w="0">
            <a:noFill/>
          </a:ln>
        </p:spPr>
        <p:txBody>
          <a:bodyPr lIns="120000" tIns="60000" rIns="120000" bIns="60000" anchor="t">
            <a:noAutofit/>
          </a:bodyPr>
          <a:lstStyle/>
          <a:p>
            <a:pPr algn="ctr" defTabSz="1219170"/>
            <a:r>
              <a:rPr lang="en-US" sz="1733" b="1" spc="-1">
                <a:solidFill>
                  <a:srgbClr val="FFFFFF"/>
                </a:solidFill>
                <a:latin typeface="Arial-BoldMT"/>
                <a:ea typeface="Arial-BoldMT"/>
              </a:rPr>
              <a:t>Detect</a:t>
            </a:r>
            <a:endParaRPr lang="en-US" sz="1733" spc="-1">
              <a:solidFill>
                <a:srgbClr val="000000"/>
              </a:solidFill>
              <a:latin typeface="Arial"/>
            </a:endParaRPr>
          </a:p>
        </p:txBody>
      </p:sp>
      <p:sp>
        <p:nvSpPr>
          <p:cNvPr id="128" name="TextBox 127"/>
          <p:cNvSpPr txBox="1"/>
          <p:nvPr/>
        </p:nvSpPr>
        <p:spPr>
          <a:xfrm>
            <a:off x="853440" y="3048000"/>
            <a:ext cx="2926080" cy="1219200"/>
          </a:xfrm>
          <a:prstGeom prst="rect">
            <a:avLst/>
          </a:prstGeom>
          <a:noFill/>
          <a:ln w="0">
            <a:noFill/>
          </a:ln>
        </p:spPr>
        <p:txBody>
          <a:bodyPr lIns="120000" tIns="60000" rIns="120000" bIns="60000" anchor="t">
            <a:noAutofit/>
          </a:bodyPr>
          <a:lstStyle/>
          <a:p>
            <a:pPr algn="ctr" defTabSz="1219170"/>
            <a:r>
              <a:rPr lang="en-US" sz="1600" spc="-1">
                <a:solidFill>
                  <a:srgbClr val="323232"/>
                </a:solidFill>
                <a:latin typeface="ArialMT"/>
                <a:ea typeface="ArialMT"/>
              </a:rPr>
              <a:t>Person holding</a:t>
            </a:r>
            <a:endParaRPr lang="en-US" sz="1600" spc="-1">
              <a:solidFill>
                <a:srgbClr val="000000"/>
              </a:solidFill>
              <a:latin typeface="Arial"/>
            </a:endParaRPr>
          </a:p>
          <a:p>
            <a:pPr algn="ctr" defTabSz="1219170"/>
            <a:r>
              <a:rPr lang="en-US" sz="1600" spc="-1">
                <a:solidFill>
                  <a:srgbClr val="323232"/>
                </a:solidFill>
                <a:latin typeface="ArialMT"/>
                <a:ea typeface="ArialMT"/>
              </a:rPr>
              <a:t>umbrella</a:t>
            </a:r>
            <a:endParaRPr lang="en-US" sz="1600" spc="-1">
              <a:solidFill>
                <a:srgbClr val="000000"/>
              </a:solidFill>
              <a:latin typeface="Arial"/>
            </a:endParaRPr>
          </a:p>
        </p:txBody>
      </p:sp>
      <p:sp>
        <p:nvSpPr>
          <p:cNvPr id="129" name="TextBox 128"/>
          <p:cNvSpPr txBox="1"/>
          <p:nvPr/>
        </p:nvSpPr>
        <p:spPr>
          <a:xfrm>
            <a:off x="3962400" y="3048000"/>
            <a:ext cx="609600" cy="1181760"/>
          </a:xfrm>
          <a:prstGeom prst="rect">
            <a:avLst/>
          </a:prstGeom>
          <a:noFill/>
          <a:ln w="0">
            <a:noFill/>
          </a:ln>
        </p:spPr>
        <p:txBody>
          <a:bodyPr lIns="120000" tIns="60000" rIns="120000" bIns="60000" anchor="t">
            <a:noAutofit/>
          </a:bodyPr>
          <a:lstStyle/>
          <a:p>
            <a:pPr algn="ctr" defTabSz="1219170"/>
            <a:r>
              <a:rPr lang="en-US" sz="2400" b="1" spc="-1">
                <a:solidFill>
                  <a:srgbClr val="009B8D"/>
                </a:solidFill>
                <a:latin typeface="Arial-BoldMT"/>
                <a:ea typeface="Arial-BoldMT"/>
              </a:rPr>
              <a:t>&gt;&gt;&gt;</a:t>
            </a:r>
            <a:endParaRPr lang="en-US" sz="2400" spc="-1">
              <a:solidFill>
                <a:srgbClr val="000000"/>
              </a:solidFill>
              <a:latin typeface="Arial"/>
            </a:endParaRPr>
          </a:p>
        </p:txBody>
      </p:sp>
      <p:sp>
        <p:nvSpPr>
          <p:cNvPr id="130" name="Freeform: Shape 129"/>
          <p:cNvSpPr/>
          <p:nvPr/>
        </p:nvSpPr>
        <p:spPr>
          <a:xfrm>
            <a:off x="4511040" y="2316480"/>
            <a:ext cx="3414240" cy="2195040"/>
          </a:xfrm>
          <a:custGeom>
            <a:avLst/>
            <a:gdLst/>
            <a:ahLst/>
            <a:cxnLst/>
            <a:rect l="0" t="0" r="r" b="b"/>
            <a:pathLst>
              <a:path w="7113" h="4573">
                <a:moveTo>
                  <a:pt x="0" y="0"/>
                </a:moveTo>
                <a:lnTo>
                  <a:pt x="7113" y="0"/>
                </a:lnTo>
                <a:lnTo>
                  <a:pt x="7113" y="4573"/>
                </a:lnTo>
                <a:lnTo>
                  <a:pt x="0" y="4573"/>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31" name="Freeform: Shape 130"/>
          <p:cNvSpPr/>
          <p:nvPr/>
        </p:nvSpPr>
        <p:spPr>
          <a:xfrm>
            <a:off x="4511040" y="2316480"/>
            <a:ext cx="3414240" cy="549120"/>
          </a:xfrm>
          <a:custGeom>
            <a:avLst/>
            <a:gdLst/>
            <a:ahLst/>
            <a:cxnLst/>
            <a:rect l="0" t="0" r="r" b="b"/>
            <a:pathLst>
              <a:path w="7113" h="1144">
                <a:moveTo>
                  <a:pt x="0" y="0"/>
                </a:moveTo>
                <a:lnTo>
                  <a:pt x="7113" y="0"/>
                </a:lnTo>
                <a:lnTo>
                  <a:pt x="7113" y="1144"/>
                </a:lnTo>
                <a:lnTo>
                  <a:pt x="0" y="1144"/>
                </a:lnTo>
                <a:lnTo>
                  <a:pt x="0" y="0"/>
                </a:lnTo>
                <a:close/>
              </a:path>
            </a:pathLst>
          </a:custGeom>
          <a:solidFill>
            <a:srgbClr val="009B8D"/>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132" name="TextBox 131"/>
          <p:cNvSpPr txBox="1"/>
          <p:nvPr/>
        </p:nvSpPr>
        <p:spPr>
          <a:xfrm>
            <a:off x="4572000" y="2316480"/>
            <a:ext cx="3291840" cy="548640"/>
          </a:xfrm>
          <a:prstGeom prst="rect">
            <a:avLst/>
          </a:prstGeom>
          <a:noFill/>
          <a:ln w="0">
            <a:noFill/>
          </a:ln>
        </p:spPr>
        <p:txBody>
          <a:bodyPr lIns="120000" tIns="60000" rIns="120000" bIns="60000" anchor="t">
            <a:noAutofit/>
          </a:bodyPr>
          <a:lstStyle/>
          <a:p>
            <a:pPr algn="ctr" defTabSz="1219170"/>
            <a:r>
              <a:rPr lang="en-US" sz="1733" b="1" spc="-1">
                <a:solidFill>
                  <a:srgbClr val="FFFFFF"/>
                </a:solidFill>
                <a:latin typeface="Arial-BoldMT"/>
                <a:ea typeface="Arial-BoldMT"/>
              </a:rPr>
              <a:t>Associate</a:t>
            </a:r>
            <a:endParaRPr lang="en-US" sz="1733" spc="-1">
              <a:solidFill>
                <a:srgbClr val="000000"/>
              </a:solidFill>
              <a:latin typeface="Arial"/>
            </a:endParaRPr>
          </a:p>
        </p:txBody>
      </p:sp>
      <p:sp>
        <p:nvSpPr>
          <p:cNvPr id="133" name="TextBox 132"/>
          <p:cNvSpPr txBox="1"/>
          <p:nvPr/>
        </p:nvSpPr>
        <p:spPr>
          <a:xfrm>
            <a:off x="4754880" y="3048000"/>
            <a:ext cx="2926080" cy="1219200"/>
          </a:xfrm>
          <a:prstGeom prst="rect">
            <a:avLst/>
          </a:prstGeom>
          <a:noFill/>
          <a:ln w="0">
            <a:noFill/>
          </a:ln>
        </p:spPr>
        <p:txBody>
          <a:bodyPr lIns="120000" tIns="60000" rIns="120000" bIns="60000" anchor="t">
            <a:noAutofit/>
          </a:bodyPr>
          <a:lstStyle/>
          <a:p>
            <a:pPr algn="ctr" defTabSz="1219170"/>
            <a:r>
              <a:rPr lang="en-US" sz="1600" spc="-1">
                <a:solidFill>
                  <a:srgbClr val="323232"/>
                </a:solidFill>
                <a:latin typeface="ArialMT"/>
                <a:ea typeface="ArialMT"/>
              </a:rPr>
              <a:t>Umbrella =</a:t>
            </a:r>
            <a:endParaRPr lang="en-US" sz="1600" spc="-1">
              <a:solidFill>
                <a:srgbClr val="000000"/>
              </a:solidFill>
              <a:latin typeface="Arial"/>
            </a:endParaRPr>
          </a:p>
          <a:p>
            <a:pPr algn="ctr" defTabSz="1219170"/>
            <a:r>
              <a:rPr lang="en-US" sz="1600" spc="-1">
                <a:solidFill>
                  <a:srgbClr val="323232"/>
                </a:solidFill>
                <a:latin typeface="ArialMT"/>
                <a:ea typeface="ArialMT"/>
              </a:rPr>
              <a:t>rain protection</a:t>
            </a:r>
            <a:endParaRPr lang="en-US" sz="1600" spc="-1">
              <a:solidFill>
                <a:srgbClr val="000000"/>
              </a:solidFill>
              <a:latin typeface="Arial"/>
            </a:endParaRPr>
          </a:p>
        </p:txBody>
      </p:sp>
      <p:sp>
        <p:nvSpPr>
          <p:cNvPr id="134" name="TextBox 133"/>
          <p:cNvSpPr txBox="1"/>
          <p:nvPr/>
        </p:nvSpPr>
        <p:spPr>
          <a:xfrm>
            <a:off x="7863840" y="3048000"/>
            <a:ext cx="609600" cy="1181760"/>
          </a:xfrm>
          <a:prstGeom prst="rect">
            <a:avLst/>
          </a:prstGeom>
          <a:noFill/>
          <a:ln w="0">
            <a:noFill/>
          </a:ln>
        </p:spPr>
        <p:txBody>
          <a:bodyPr lIns="120000" tIns="60000" rIns="120000" bIns="60000" anchor="t">
            <a:noAutofit/>
          </a:bodyPr>
          <a:lstStyle/>
          <a:p>
            <a:pPr algn="ctr" defTabSz="1219170"/>
            <a:r>
              <a:rPr lang="en-US" sz="2400" b="1" spc="-1">
                <a:solidFill>
                  <a:srgbClr val="009B8D"/>
                </a:solidFill>
                <a:latin typeface="Arial-BoldMT"/>
                <a:ea typeface="Arial-BoldMT"/>
              </a:rPr>
              <a:t>&gt;&gt;&gt;</a:t>
            </a:r>
            <a:endParaRPr lang="en-US" sz="2400" spc="-1">
              <a:solidFill>
                <a:srgbClr val="000000"/>
              </a:solidFill>
              <a:latin typeface="Arial"/>
            </a:endParaRPr>
          </a:p>
        </p:txBody>
      </p:sp>
      <p:sp>
        <p:nvSpPr>
          <p:cNvPr id="135" name="Freeform: Shape 134"/>
          <p:cNvSpPr/>
          <p:nvPr/>
        </p:nvSpPr>
        <p:spPr>
          <a:xfrm>
            <a:off x="8412480" y="2316480"/>
            <a:ext cx="3414240" cy="2195040"/>
          </a:xfrm>
          <a:custGeom>
            <a:avLst/>
            <a:gdLst/>
            <a:ahLst/>
            <a:cxnLst/>
            <a:rect l="0" t="0" r="r" b="b"/>
            <a:pathLst>
              <a:path w="7113" h="4573">
                <a:moveTo>
                  <a:pt x="0" y="0"/>
                </a:moveTo>
                <a:lnTo>
                  <a:pt x="7113" y="0"/>
                </a:lnTo>
                <a:lnTo>
                  <a:pt x="7113" y="4573"/>
                </a:lnTo>
                <a:lnTo>
                  <a:pt x="0" y="4573"/>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36" name="Freeform: Shape 135"/>
          <p:cNvSpPr/>
          <p:nvPr/>
        </p:nvSpPr>
        <p:spPr>
          <a:xfrm>
            <a:off x="8412480" y="2316480"/>
            <a:ext cx="3414240" cy="549120"/>
          </a:xfrm>
          <a:custGeom>
            <a:avLst/>
            <a:gdLst/>
            <a:ahLst/>
            <a:cxnLst/>
            <a:rect l="0" t="0" r="r" b="b"/>
            <a:pathLst>
              <a:path w="7113" h="1144">
                <a:moveTo>
                  <a:pt x="0" y="0"/>
                </a:moveTo>
                <a:lnTo>
                  <a:pt x="7113" y="0"/>
                </a:lnTo>
                <a:lnTo>
                  <a:pt x="7113" y="1144"/>
                </a:lnTo>
                <a:lnTo>
                  <a:pt x="0" y="1144"/>
                </a:lnTo>
                <a:lnTo>
                  <a:pt x="0" y="0"/>
                </a:lnTo>
                <a:close/>
              </a:path>
            </a:pathLst>
          </a:custGeom>
          <a:solidFill>
            <a:srgbClr val="C8A950"/>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37" name="TextBox 136"/>
          <p:cNvSpPr txBox="1"/>
          <p:nvPr/>
        </p:nvSpPr>
        <p:spPr>
          <a:xfrm>
            <a:off x="8473440" y="2316480"/>
            <a:ext cx="3291840" cy="548640"/>
          </a:xfrm>
          <a:prstGeom prst="rect">
            <a:avLst/>
          </a:prstGeom>
          <a:noFill/>
          <a:ln w="0">
            <a:noFill/>
          </a:ln>
        </p:spPr>
        <p:txBody>
          <a:bodyPr lIns="120000" tIns="60000" rIns="120000" bIns="60000" anchor="t">
            <a:noAutofit/>
          </a:bodyPr>
          <a:lstStyle/>
          <a:p>
            <a:pPr algn="ctr" defTabSz="1219170"/>
            <a:r>
              <a:rPr lang="en-US" sz="1733" b="1" spc="-1">
                <a:solidFill>
                  <a:srgbClr val="FFFFFF"/>
                </a:solidFill>
                <a:latin typeface="Arial-BoldMT"/>
                <a:ea typeface="Arial-BoldMT"/>
              </a:rPr>
              <a:t>Infer</a:t>
            </a:r>
            <a:endParaRPr lang="en-US" sz="1733" spc="-1">
              <a:solidFill>
                <a:srgbClr val="000000"/>
              </a:solidFill>
              <a:latin typeface="Arial"/>
            </a:endParaRPr>
          </a:p>
        </p:txBody>
      </p:sp>
      <p:sp>
        <p:nvSpPr>
          <p:cNvPr id="138" name="TextBox 137"/>
          <p:cNvSpPr txBox="1"/>
          <p:nvPr/>
        </p:nvSpPr>
        <p:spPr>
          <a:xfrm>
            <a:off x="8656320" y="3048000"/>
            <a:ext cx="2926080" cy="1219200"/>
          </a:xfrm>
          <a:prstGeom prst="rect">
            <a:avLst/>
          </a:prstGeom>
          <a:noFill/>
          <a:ln w="0">
            <a:noFill/>
          </a:ln>
        </p:spPr>
        <p:txBody>
          <a:bodyPr lIns="120000" tIns="60000" rIns="120000" bIns="60000" anchor="t">
            <a:noAutofit/>
          </a:bodyPr>
          <a:lstStyle/>
          <a:p>
            <a:pPr algn="ctr" defTabSz="1219170"/>
            <a:r>
              <a:rPr lang="en-US" sz="1600" spc="-1">
                <a:solidFill>
                  <a:srgbClr val="323232"/>
                </a:solidFill>
                <a:latin typeface="ArialMT"/>
                <a:ea typeface="ArialMT"/>
              </a:rPr>
              <a:t>Likely raining</a:t>
            </a:r>
            <a:endParaRPr lang="en-US" sz="1600" spc="-1">
              <a:solidFill>
                <a:srgbClr val="000000"/>
              </a:solidFill>
              <a:latin typeface="Arial"/>
            </a:endParaRPr>
          </a:p>
          <a:p>
            <a:pPr algn="ctr" defTabSz="1219170"/>
            <a:r>
              <a:rPr lang="en-US" sz="1600" spc="-1">
                <a:solidFill>
                  <a:srgbClr val="323232"/>
                </a:solidFill>
                <a:latin typeface="ArialMT"/>
                <a:ea typeface="ArialMT"/>
              </a:rPr>
              <a:t>or about to rain</a:t>
            </a:r>
            <a:endParaRPr lang="en-US" sz="1600" spc="-1">
              <a:solidFill>
                <a:srgbClr val="000000"/>
              </a:solidFill>
              <a:latin typeface="Arial"/>
            </a:endParaRPr>
          </a:p>
        </p:txBody>
      </p:sp>
      <p:sp>
        <p:nvSpPr>
          <p:cNvPr id="139" name="Freeform: Shape 138"/>
          <p:cNvSpPr/>
          <p:nvPr/>
        </p:nvSpPr>
        <p:spPr>
          <a:xfrm>
            <a:off x="609600" y="4876800"/>
            <a:ext cx="10973280" cy="1097760"/>
          </a:xfrm>
          <a:custGeom>
            <a:avLst/>
            <a:gdLst/>
            <a:ahLst/>
            <a:cxnLst/>
            <a:rect l="0" t="0" r="r" b="b"/>
            <a:pathLst>
              <a:path w="22861" h="2287">
                <a:moveTo>
                  <a:pt x="0" y="0"/>
                </a:moveTo>
                <a:lnTo>
                  <a:pt x="22861" y="0"/>
                </a:lnTo>
                <a:lnTo>
                  <a:pt x="22861" y="2287"/>
                </a:lnTo>
                <a:lnTo>
                  <a:pt x="0" y="2287"/>
                </a:lnTo>
                <a:lnTo>
                  <a:pt x="0" y="0"/>
                </a:lnTo>
                <a:close/>
              </a:path>
            </a:pathLst>
          </a:custGeom>
          <a:solidFill>
            <a:srgbClr val="FF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40" name="Freeform: Shape 139"/>
          <p:cNvSpPr/>
          <p:nvPr/>
        </p:nvSpPr>
        <p:spPr>
          <a:xfrm>
            <a:off x="609600" y="4876800"/>
            <a:ext cx="97920" cy="1097760"/>
          </a:xfrm>
          <a:custGeom>
            <a:avLst/>
            <a:gdLst/>
            <a:ahLst/>
            <a:cxnLst/>
            <a:rect l="0" t="0" r="r" b="b"/>
            <a:pathLst>
              <a:path w="204" h="2287">
                <a:moveTo>
                  <a:pt x="0" y="0"/>
                </a:moveTo>
                <a:lnTo>
                  <a:pt x="204" y="0"/>
                </a:lnTo>
                <a:lnTo>
                  <a:pt x="204" y="2287"/>
                </a:lnTo>
                <a:lnTo>
                  <a:pt x="0" y="2287"/>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141" name="TextBox 140"/>
          <p:cNvSpPr txBox="1"/>
          <p:nvPr/>
        </p:nvSpPr>
        <p:spPr>
          <a:xfrm>
            <a:off x="1036320" y="4937760"/>
            <a:ext cx="10363200" cy="975360"/>
          </a:xfrm>
          <a:prstGeom prst="rect">
            <a:avLst/>
          </a:prstGeom>
          <a:noFill/>
          <a:ln w="0">
            <a:noFill/>
          </a:ln>
        </p:spPr>
        <p:txBody>
          <a:bodyPr lIns="120000" tIns="60000" rIns="120000" bIns="60000" anchor="t">
            <a:noAutofit/>
          </a:bodyPr>
          <a:lstStyle/>
          <a:p>
            <a:pPr defTabSz="1219170"/>
            <a:r>
              <a:rPr lang="en-US" sz="1600" spc="-1">
                <a:solidFill>
                  <a:srgbClr val="323232"/>
                </a:solidFill>
                <a:latin typeface="ArialMT"/>
                <a:ea typeface="ArialMT"/>
              </a:rPr>
              <a:t>The pretrained LLM backbone provides this commonsense knowledge. Larger LLMs = better reasoning,</a:t>
            </a:r>
            <a:endParaRPr lang="en-US" sz="1600" spc="-1">
              <a:solidFill>
                <a:srgbClr val="000000"/>
              </a:solidFill>
              <a:latin typeface="Arial"/>
            </a:endParaRPr>
          </a:p>
          <a:p>
            <a:pPr defTabSz="1219170"/>
            <a:r>
              <a:rPr lang="en-US" sz="1600" spc="-1">
                <a:solidFill>
                  <a:srgbClr val="323232"/>
                </a:solidFill>
                <a:latin typeface="ArialMT"/>
                <a:ea typeface="ArialMT"/>
              </a:rPr>
              <a:t>even with the same vision encoder.</a:t>
            </a:r>
            <a:endParaRPr lang="en-US" sz="1600" spc="-1">
              <a:solidFill>
                <a:srgbClr val="000000"/>
              </a:solidFill>
              <a:latin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711AF-5B77-BC3F-C580-7AC897991FEA}"/>
              </a:ext>
            </a:extLst>
          </p:cNvPr>
          <p:cNvSpPr>
            <a:spLocks noGrp="1"/>
          </p:cNvSpPr>
          <p:nvPr>
            <p:ph type="title"/>
          </p:nvPr>
        </p:nvSpPr>
        <p:spPr/>
        <p:txBody>
          <a:bodyPr/>
          <a:lstStyle/>
          <a:p>
            <a:r>
              <a:rPr lang="en-US" sz="4800">
                <a:solidFill>
                  <a:schemeClr val="accent6">
                    <a:lumMod val="76000"/>
                  </a:schemeClr>
                </a:solidFill>
                <a:cs typeface="Arial"/>
              </a:rPr>
              <a:t>Example</a:t>
            </a:r>
            <a:endParaRPr lang="en-US"/>
          </a:p>
        </p:txBody>
      </p:sp>
      <p:pic>
        <p:nvPicPr>
          <p:cNvPr id="4" name="Picture 3">
            <a:extLst>
              <a:ext uri="{FF2B5EF4-FFF2-40B4-BE49-F238E27FC236}">
                <a16:creationId xmlns:a16="http://schemas.microsoft.com/office/drawing/2014/main" id="{20B10C72-8379-DA1D-4FE1-349A19D056A3}"/>
              </a:ext>
            </a:extLst>
          </p:cNvPr>
          <p:cNvPicPr>
            <a:picLocks noChangeAspect="1"/>
          </p:cNvPicPr>
          <p:nvPr/>
        </p:nvPicPr>
        <p:blipFill>
          <a:blip r:embed="rId2"/>
          <a:stretch>
            <a:fillRect/>
          </a:stretch>
        </p:blipFill>
        <p:spPr>
          <a:xfrm>
            <a:off x="613985" y="1611711"/>
            <a:ext cx="10958548" cy="3968980"/>
          </a:xfrm>
          <a:prstGeom prst="rect">
            <a:avLst/>
          </a:prstGeom>
        </p:spPr>
      </p:pic>
    </p:spTree>
    <p:extLst>
      <p:ext uri="{BB962C8B-B14F-4D97-AF65-F5344CB8AC3E}">
        <p14:creationId xmlns:p14="http://schemas.microsoft.com/office/powerpoint/2010/main" val="34721382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 name="Freeform: Shape 141"/>
          <p:cNvSpPr/>
          <p:nvPr/>
        </p:nvSpPr>
        <p:spPr>
          <a:xfrm>
            <a:off x="0" y="0"/>
            <a:ext cx="12192480" cy="73440"/>
          </a:xfrm>
          <a:custGeom>
            <a:avLst/>
            <a:gdLst/>
            <a:ahLst/>
            <a:cxnLst/>
            <a:rect l="0" t="0" r="r" b="b"/>
            <a:pathLst>
              <a:path w="25401" h="153">
                <a:moveTo>
                  <a:pt x="0" y="0"/>
                </a:moveTo>
                <a:lnTo>
                  <a:pt x="25401" y="0"/>
                </a:lnTo>
                <a:lnTo>
                  <a:pt x="25401" y="153"/>
                </a:lnTo>
                <a:lnTo>
                  <a:pt x="0" y="153"/>
                </a:lnTo>
                <a:lnTo>
                  <a:pt x="0" y="0"/>
                </a:lnTo>
                <a:close/>
              </a:path>
            </a:pathLst>
          </a:custGeom>
          <a:solidFill>
            <a:srgbClr val="9D2134"/>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143" name="TextBox 142"/>
          <p:cNvSpPr txBox="1"/>
          <p:nvPr/>
        </p:nvSpPr>
        <p:spPr>
          <a:xfrm>
            <a:off x="609600" y="304800"/>
            <a:ext cx="10972800" cy="792480"/>
          </a:xfrm>
          <a:prstGeom prst="rect">
            <a:avLst/>
          </a:prstGeom>
          <a:noFill/>
          <a:ln w="0">
            <a:noFill/>
          </a:ln>
        </p:spPr>
        <p:txBody>
          <a:bodyPr lIns="120000" tIns="60000" rIns="120000" bIns="60000" anchor="t">
            <a:noAutofit/>
          </a:bodyPr>
          <a:lstStyle/>
          <a:p>
            <a:pPr defTabSz="1219170"/>
            <a:r>
              <a:rPr lang="en-US" sz="3733" b="1" spc="-1">
                <a:solidFill>
                  <a:srgbClr val="9D2134"/>
                </a:solidFill>
                <a:latin typeface="Georgia-Bold"/>
                <a:ea typeface="Georgia-Bold"/>
              </a:rPr>
              <a:t>Question-Conditioned Visual Attention</a:t>
            </a:r>
            <a:endParaRPr lang="en-US" sz="3733" spc="-1">
              <a:solidFill>
                <a:srgbClr val="000000"/>
              </a:solidFill>
              <a:latin typeface="Arial"/>
            </a:endParaRPr>
          </a:p>
        </p:txBody>
      </p:sp>
      <p:sp>
        <p:nvSpPr>
          <p:cNvPr id="144" name="Freeform: Shape 143"/>
          <p:cNvSpPr/>
          <p:nvPr/>
        </p:nvSpPr>
        <p:spPr>
          <a:xfrm>
            <a:off x="609600" y="1158240"/>
            <a:ext cx="10973280" cy="36960"/>
          </a:xfrm>
          <a:custGeom>
            <a:avLst/>
            <a:gdLst/>
            <a:ahLst/>
            <a:cxnLst/>
            <a:rect l="0" t="0" r="r" b="b"/>
            <a:pathLst>
              <a:path w="22861" h="77">
                <a:moveTo>
                  <a:pt x="0" y="0"/>
                </a:moveTo>
                <a:lnTo>
                  <a:pt x="22861" y="0"/>
                </a:lnTo>
                <a:lnTo>
                  <a:pt x="22861" y="77"/>
                </a:lnTo>
                <a:lnTo>
                  <a:pt x="0" y="77"/>
                </a:lnTo>
                <a:lnTo>
                  <a:pt x="0" y="0"/>
                </a:lnTo>
                <a:close/>
              </a:path>
            </a:pathLst>
          </a:custGeom>
          <a:solidFill>
            <a:srgbClr val="009B8D"/>
          </a:solidFill>
          <a:ln w="0">
            <a:noFill/>
          </a:ln>
        </p:spPr>
        <p:txBody>
          <a:bodyPr lIns="120000" tIns="-23040" rIns="120000" bIns="-23040" anchor="t">
            <a:noAutofit/>
          </a:bodyPr>
          <a:lstStyle/>
          <a:p>
            <a:pPr defTabSz="1219170"/>
            <a:endParaRPr lang="en-US" sz="2400" spc="-1">
              <a:solidFill>
                <a:srgbClr val="FFFFFF"/>
              </a:solidFill>
              <a:latin typeface="Arial"/>
            </a:endParaRPr>
          </a:p>
        </p:txBody>
      </p:sp>
      <p:sp>
        <p:nvSpPr>
          <p:cNvPr id="145" name="TextBox 144"/>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999999"/>
                </a:solidFill>
                <a:latin typeface="ArialMT"/>
                <a:ea typeface="ArialMT"/>
              </a:rPr>
              <a:t>10 / 22</a:t>
            </a:r>
            <a:endParaRPr lang="en-US" sz="1200" spc="-1">
              <a:solidFill>
                <a:srgbClr val="000000"/>
              </a:solidFill>
              <a:latin typeface="Arial"/>
            </a:endParaRPr>
          </a:p>
        </p:txBody>
      </p:sp>
      <p:sp>
        <p:nvSpPr>
          <p:cNvPr id="146" name="TextBox 145"/>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AAAAAA"/>
                </a:solidFill>
                <a:latin typeface="ArialMT"/>
                <a:ea typeface="ArialMT"/>
              </a:rPr>
              <a:t>CIS 5543  |  Spring 2026  |  Temple University</a:t>
            </a:r>
            <a:endParaRPr lang="en-US" sz="1067" spc="-1">
              <a:solidFill>
                <a:srgbClr val="000000"/>
              </a:solidFill>
              <a:latin typeface="Arial"/>
            </a:endParaRPr>
          </a:p>
        </p:txBody>
      </p:sp>
      <p:sp>
        <p:nvSpPr>
          <p:cNvPr id="147" name="TextBox 146"/>
          <p:cNvSpPr txBox="1"/>
          <p:nvPr/>
        </p:nvSpPr>
        <p:spPr>
          <a:xfrm>
            <a:off x="609600" y="1402080"/>
            <a:ext cx="10972800" cy="709920"/>
          </a:xfrm>
          <a:prstGeom prst="rect">
            <a:avLst/>
          </a:prstGeom>
          <a:noFill/>
          <a:ln w="0">
            <a:noFill/>
          </a:ln>
        </p:spPr>
        <p:txBody>
          <a:bodyPr lIns="120000" tIns="60000" rIns="120000" bIns="60000" anchor="t">
            <a:noAutofit/>
          </a:bodyPr>
          <a:lstStyle/>
          <a:p>
            <a:pPr defTabSz="1219170"/>
            <a:r>
              <a:rPr lang="en-US" sz="2000" b="1" spc="-1">
                <a:solidFill>
                  <a:srgbClr val="323232"/>
                </a:solidFill>
                <a:latin typeface="Arial-BoldMT"/>
                <a:ea typeface="Arial-BoldMT"/>
              </a:rPr>
              <a:t>The question dynamically steers which image regions the model focuses on.</a:t>
            </a:r>
            <a:endParaRPr lang="en-US" sz="2000" spc="-1">
              <a:solidFill>
                <a:srgbClr val="000000"/>
              </a:solidFill>
              <a:latin typeface="Arial"/>
            </a:endParaRPr>
          </a:p>
        </p:txBody>
      </p:sp>
      <p:sp>
        <p:nvSpPr>
          <p:cNvPr id="148" name="Freeform: Shape 147"/>
          <p:cNvSpPr/>
          <p:nvPr/>
        </p:nvSpPr>
        <p:spPr>
          <a:xfrm>
            <a:off x="365760" y="2316480"/>
            <a:ext cx="2560800" cy="2316960"/>
          </a:xfrm>
          <a:custGeom>
            <a:avLst/>
            <a:gdLst/>
            <a:ahLst/>
            <a:cxnLst/>
            <a:rect l="0" t="0" r="r" b="b"/>
            <a:pathLst>
              <a:path w="5335" h="4827">
                <a:moveTo>
                  <a:pt x="0" y="0"/>
                </a:moveTo>
                <a:lnTo>
                  <a:pt x="5335" y="0"/>
                </a:lnTo>
                <a:lnTo>
                  <a:pt x="5335" y="4827"/>
                </a:lnTo>
                <a:lnTo>
                  <a:pt x="0" y="4827"/>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49" name="Freeform: Shape 148"/>
          <p:cNvSpPr/>
          <p:nvPr/>
        </p:nvSpPr>
        <p:spPr>
          <a:xfrm>
            <a:off x="365760" y="2316480"/>
            <a:ext cx="2560800" cy="549120"/>
          </a:xfrm>
          <a:custGeom>
            <a:avLst/>
            <a:gdLst/>
            <a:ahLst/>
            <a:cxnLst/>
            <a:rect l="0" t="0" r="r" b="b"/>
            <a:pathLst>
              <a:path w="5335" h="1144">
                <a:moveTo>
                  <a:pt x="0" y="0"/>
                </a:moveTo>
                <a:lnTo>
                  <a:pt x="5335" y="0"/>
                </a:lnTo>
                <a:lnTo>
                  <a:pt x="5335" y="1144"/>
                </a:lnTo>
                <a:lnTo>
                  <a:pt x="0" y="1144"/>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150" name="TextBox 149"/>
          <p:cNvSpPr txBox="1"/>
          <p:nvPr/>
        </p:nvSpPr>
        <p:spPr>
          <a:xfrm>
            <a:off x="426720" y="2316480"/>
            <a:ext cx="2438400" cy="548640"/>
          </a:xfrm>
          <a:prstGeom prst="rect">
            <a:avLst/>
          </a:prstGeom>
          <a:noFill/>
          <a:ln w="0">
            <a:noFill/>
          </a:ln>
        </p:spPr>
        <p:txBody>
          <a:bodyPr lIns="120000" tIns="60000" rIns="120000" bIns="60000" anchor="t">
            <a:noAutofit/>
          </a:bodyPr>
          <a:lstStyle/>
          <a:p>
            <a:pPr algn="ctr" defTabSz="1219170"/>
            <a:r>
              <a:rPr lang="en-US" sz="1600" b="1" spc="-1">
                <a:solidFill>
                  <a:srgbClr val="FFFFFF"/>
                </a:solidFill>
                <a:latin typeface="Arial-BoldMT"/>
                <a:ea typeface="Arial-BoldMT"/>
              </a:rPr>
              <a:t>Image</a:t>
            </a:r>
            <a:endParaRPr lang="en-US" sz="1600" spc="-1">
              <a:solidFill>
                <a:srgbClr val="000000"/>
              </a:solidFill>
              <a:latin typeface="Arial"/>
            </a:endParaRPr>
          </a:p>
        </p:txBody>
      </p:sp>
      <p:sp>
        <p:nvSpPr>
          <p:cNvPr id="151" name="TextBox 150"/>
          <p:cNvSpPr txBox="1"/>
          <p:nvPr/>
        </p:nvSpPr>
        <p:spPr>
          <a:xfrm>
            <a:off x="548640" y="3048000"/>
            <a:ext cx="2194560" cy="1341120"/>
          </a:xfrm>
          <a:prstGeom prst="rect">
            <a:avLst/>
          </a:prstGeom>
          <a:noFill/>
          <a:ln w="0">
            <a:noFill/>
          </a:ln>
        </p:spPr>
        <p:txBody>
          <a:bodyPr lIns="120000" tIns="60000" rIns="120000" bIns="60000" anchor="t">
            <a:noAutofit/>
          </a:bodyPr>
          <a:lstStyle/>
          <a:p>
            <a:pPr algn="ctr" defTabSz="1219170"/>
            <a:r>
              <a:rPr lang="en-US" sz="1467" spc="-1">
                <a:solidFill>
                  <a:srgbClr val="323232"/>
                </a:solidFill>
                <a:latin typeface="ArialMT"/>
                <a:ea typeface="ArialMT"/>
              </a:rPr>
              <a:t>ViT encoder</a:t>
            </a:r>
            <a:endParaRPr lang="en-US" sz="1467" spc="-1">
              <a:solidFill>
                <a:srgbClr val="000000"/>
              </a:solidFill>
              <a:latin typeface="Arial"/>
            </a:endParaRPr>
          </a:p>
          <a:p>
            <a:pPr algn="ctr" defTabSz="1219170"/>
            <a:r>
              <a:rPr lang="en-US" sz="1467" spc="-1">
                <a:solidFill>
                  <a:srgbClr val="323232"/>
                </a:solidFill>
                <a:latin typeface="ArialMT"/>
                <a:ea typeface="ArialMT"/>
              </a:rPr>
              <a:t>&gt;&gt;&gt; patch tokens</a:t>
            </a:r>
            <a:endParaRPr lang="en-US" sz="1467" spc="-1">
              <a:solidFill>
                <a:srgbClr val="000000"/>
              </a:solidFill>
              <a:latin typeface="Arial"/>
            </a:endParaRPr>
          </a:p>
        </p:txBody>
      </p:sp>
      <p:sp>
        <p:nvSpPr>
          <p:cNvPr id="152" name="TextBox 151"/>
          <p:cNvSpPr txBox="1"/>
          <p:nvPr/>
        </p:nvSpPr>
        <p:spPr>
          <a:xfrm>
            <a:off x="2865120" y="3169920"/>
            <a:ext cx="487680" cy="1059360"/>
          </a:xfrm>
          <a:prstGeom prst="rect">
            <a:avLst/>
          </a:prstGeom>
          <a:noFill/>
          <a:ln w="0">
            <a:noFill/>
          </a:ln>
        </p:spPr>
        <p:txBody>
          <a:bodyPr lIns="120000" tIns="60000" rIns="120000" bIns="60000" anchor="t">
            <a:noAutofit/>
          </a:bodyPr>
          <a:lstStyle/>
          <a:p>
            <a:pPr algn="ctr" defTabSz="1219170"/>
            <a:r>
              <a:rPr lang="en-US" sz="2133" b="1" spc="-1">
                <a:solidFill>
                  <a:srgbClr val="009B8D"/>
                </a:solidFill>
                <a:latin typeface="Arial-BoldMT"/>
                <a:ea typeface="Arial-BoldMT"/>
              </a:rPr>
              <a:t>&gt;&gt;&gt;</a:t>
            </a:r>
            <a:endParaRPr lang="en-US" sz="2133" spc="-1">
              <a:solidFill>
                <a:srgbClr val="000000"/>
              </a:solidFill>
              <a:latin typeface="Arial"/>
            </a:endParaRPr>
          </a:p>
        </p:txBody>
      </p:sp>
      <p:sp>
        <p:nvSpPr>
          <p:cNvPr id="153" name="Freeform: Shape 152"/>
          <p:cNvSpPr/>
          <p:nvPr/>
        </p:nvSpPr>
        <p:spPr>
          <a:xfrm>
            <a:off x="3291840" y="2316480"/>
            <a:ext cx="2560800" cy="2316960"/>
          </a:xfrm>
          <a:custGeom>
            <a:avLst/>
            <a:gdLst/>
            <a:ahLst/>
            <a:cxnLst/>
            <a:rect l="0" t="0" r="r" b="b"/>
            <a:pathLst>
              <a:path w="5335" h="4827">
                <a:moveTo>
                  <a:pt x="0" y="0"/>
                </a:moveTo>
                <a:lnTo>
                  <a:pt x="5335" y="0"/>
                </a:lnTo>
                <a:lnTo>
                  <a:pt x="5335" y="4827"/>
                </a:lnTo>
                <a:lnTo>
                  <a:pt x="0" y="4827"/>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54" name="Freeform: Shape 153"/>
          <p:cNvSpPr/>
          <p:nvPr/>
        </p:nvSpPr>
        <p:spPr>
          <a:xfrm>
            <a:off x="3291840" y="2316480"/>
            <a:ext cx="2560800" cy="549120"/>
          </a:xfrm>
          <a:custGeom>
            <a:avLst/>
            <a:gdLst/>
            <a:ahLst/>
            <a:cxnLst/>
            <a:rect l="0" t="0" r="r" b="b"/>
            <a:pathLst>
              <a:path w="5335" h="1144">
                <a:moveTo>
                  <a:pt x="0" y="0"/>
                </a:moveTo>
                <a:lnTo>
                  <a:pt x="5335" y="0"/>
                </a:lnTo>
                <a:lnTo>
                  <a:pt x="5335" y="1144"/>
                </a:lnTo>
                <a:lnTo>
                  <a:pt x="0" y="1144"/>
                </a:lnTo>
                <a:lnTo>
                  <a:pt x="0" y="0"/>
                </a:lnTo>
                <a:close/>
              </a:path>
            </a:pathLst>
          </a:custGeom>
          <a:solidFill>
            <a:srgbClr val="009B8D"/>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155" name="TextBox 154"/>
          <p:cNvSpPr txBox="1"/>
          <p:nvPr/>
        </p:nvSpPr>
        <p:spPr>
          <a:xfrm>
            <a:off x="3352800" y="2316480"/>
            <a:ext cx="2438400" cy="548640"/>
          </a:xfrm>
          <a:prstGeom prst="rect">
            <a:avLst/>
          </a:prstGeom>
          <a:noFill/>
          <a:ln w="0">
            <a:noFill/>
          </a:ln>
        </p:spPr>
        <p:txBody>
          <a:bodyPr lIns="120000" tIns="60000" rIns="120000" bIns="60000" anchor="t">
            <a:noAutofit/>
          </a:bodyPr>
          <a:lstStyle/>
          <a:p>
            <a:pPr algn="ctr" defTabSz="1219170"/>
            <a:r>
              <a:rPr lang="en-US" sz="1600" b="1" spc="-1">
                <a:solidFill>
                  <a:srgbClr val="FFFFFF"/>
                </a:solidFill>
                <a:latin typeface="Arial-BoldMT"/>
                <a:ea typeface="Arial-BoldMT"/>
              </a:rPr>
              <a:t>Question</a:t>
            </a:r>
            <a:endParaRPr lang="en-US" sz="1600" spc="-1">
              <a:solidFill>
                <a:srgbClr val="000000"/>
              </a:solidFill>
              <a:latin typeface="Arial"/>
            </a:endParaRPr>
          </a:p>
        </p:txBody>
      </p:sp>
      <p:sp>
        <p:nvSpPr>
          <p:cNvPr id="156" name="TextBox 155"/>
          <p:cNvSpPr txBox="1"/>
          <p:nvPr/>
        </p:nvSpPr>
        <p:spPr>
          <a:xfrm>
            <a:off x="3474720" y="3048000"/>
            <a:ext cx="2194560" cy="1341120"/>
          </a:xfrm>
          <a:prstGeom prst="rect">
            <a:avLst/>
          </a:prstGeom>
          <a:noFill/>
          <a:ln w="0">
            <a:noFill/>
          </a:ln>
        </p:spPr>
        <p:txBody>
          <a:bodyPr lIns="120000" tIns="60000" rIns="120000" bIns="60000" anchor="t">
            <a:noAutofit/>
          </a:bodyPr>
          <a:lstStyle/>
          <a:p>
            <a:pPr algn="ctr" defTabSz="1219170"/>
            <a:r>
              <a:rPr lang="en-US" sz="1467" spc="-1">
                <a:solidFill>
                  <a:srgbClr val="323232"/>
                </a:solidFill>
                <a:latin typeface="ArialMT"/>
                <a:ea typeface="ArialMT"/>
              </a:rPr>
              <a:t>Tokenizer</a:t>
            </a:r>
            <a:endParaRPr lang="en-US" sz="1467" spc="-1">
              <a:solidFill>
                <a:srgbClr val="000000"/>
              </a:solidFill>
              <a:latin typeface="Arial"/>
            </a:endParaRPr>
          </a:p>
          <a:p>
            <a:pPr algn="ctr" defTabSz="1219170"/>
            <a:r>
              <a:rPr lang="en-US" sz="1467" spc="-1">
                <a:solidFill>
                  <a:srgbClr val="323232"/>
                </a:solidFill>
                <a:latin typeface="ArialMT"/>
                <a:ea typeface="ArialMT"/>
              </a:rPr>
              <a:t>&gt;&gt;&gt; embeddings</a:t>
            </a:r>
            <a:endParaRPr lang="en-US" sz="1467" spc="-1">
              <a:solidFill>
                <a:srgbClr val="000000"/>
              </a:solidFill>
              <a:latin typeface="Arial"/>
            </a:endParaRPr>
          </a:p>
        </p:txBody>
      </p:sp>
      <p:sp>
        <p:nvSpPr>
          <p:cNvPr id="157" name="TextBox 156"/>
          <p:cNvSpPr txBox="1"/>
          <p:nvPr/>
        </p:nvSpPr>
        <p:spPr>
          <a:xfrm>
            <a:off x="5791200" y="3169920"/>
            <a:ext cx="487680" cy="1059360"/>
          </a:xfrm>
          <a:prstGeom prst="rect">
            <a:avLst/>
          </a:prstGeom>
          <a:noFill/>
          <a:ln w="0">
            <a:noFill/>
          </a:ln>
        </p:spPr>
        <p:txBody>
          <a:bodyPr lIns="120000" tIns="60000" rIns="120000" bIns="60000" anchor="t">
            <a:noAutofit/>
          </a:bodyPr>
          <a:lstStyle/>
          <a:p>
            <a:pPr algn="ctr" defTabSz="1219170"/>
            <a:r>
              <a:rPr lang="en-US" sz="2133" b="1" spc="-1">
                <a:solidFill>
                  <a:srgbClr val="009B8D"/>
                </a:solidFill>
                <a:latin typeface="Arial-BoldMT"/>
                <a:ea typeface="Arial-BoldMT"/>
              </a:rPr>
              <a:t>&gt;&gt;&gt;</a:t>
            </a:r>
            <a:endParaRPr lang="en-US" sz="2133" spc="-1">
              <a:solidFill>
                <a:srgbClr val="000000"/>
              </a:solidFill>
              <a:latin typeface="Arial"/>
            </a:endParaRPr>
          </a:p>
        </p:txBody>
      </p:sp>
      <p:sp>
        <p:nvSpPr>
          <p:cNvPr id="158" name="Freeform: Shape 157"/>
          <p:cNvSpPr/>
          <p:nvPr/>
        </p:nvSpPr>
        <p:spPr>
          <a:xfrm>
            <a:off x="6217920" y="2316480"/>
            <a:ext cx="2560800" cy="2316960"/>
          </a:xfrm>
          <a:custGeom>
            <a:avLst/>
            <a:gdLst/>
            <a:ahLst/>
            <a:cxnLst/>
            <a:rect l="0" t="0" r="r" b="b"/>
            <a:pathLst>
              <a:path w="5335" h="4827">
                <a:moveTo>
                  <a:pt x="0" y="0"/>
                </a:moveTo>
                <a:lnTo>
                  <a:pt x="5335" y="0"/>
                </a:lnTo>
                <a:lnTo>
                  <a:pt x="5335" y="4827"/>
                </a:lnTo>
                <a:lnTo>
                  <a:pt x="0" y="4827"/>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59" name="Freeform: Shape 158"/>
          <p:cNvSpPr/>
          <p:nvPr/>
        </p:nvSpPr>
        <p:spPr>
          <a:xfrm>
            <a:off x="6217920" y="2316480"/>
            <a:ext cx="2560800" cy="549120"/>
          </a:xfrm>
          <a:custGeom>
            <a:avLst/>
            <a:gdLst/>
            <a:ahLst/>
            <a:cxnLst/>
            <a:rect l="0" t="0" r="r" b="b"/>
            <a:pathLst>
              <a:path w="5335" h="1144">
                <a:moveTo>
                  <a:pt x="0" y="0"/>
                </a:moveTo>
                <a:lnTo>
                  <a:pt x="5335" y="0"/>
                </a:lnTo>
                <a:lnTo>
                  <a:pt x="5335" y="1144"/>
                </a:lnTo>
                <a:lnTo>
                  <a:pt x="0" y="1144"/>
                </a:lnTo>
                <a:lnTo>
                  <a:pt x="0" y="0"/>
                </a:lnTo>
                <a:close/>
              </a:path>
            </a:pathLst>
          </a:custGeom>
          <a:solidFill>
            <a:srgbClr val="009B8D"/>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160" name="TextBox 159"/>
          <p:cNvSpPr txBox="1"/>
          <p:nvPr/>
        </p:nvSpPr>
        <p:spPr>
          <a:xfrm>
            <a:off x="6278880" y="2316480"/>
            <a:ext cx="2438400" cy="548640"/>
          </a:xfrm>
          <a:prstGeom prst="rect">
            <a:avLst/>
          </a:prstGeom>
          <a:noFill/>
          <a:ln w="0">
            <a:noFill/>
          </a:ln>
        </p:spPr>
        <p:txBody>
          <a:bodyPr lIns="120000" tIns="60000" rIns="120000" bIns="60000" anchor="t">
            <a:noAutofit/>
          </a:bodyPr>
          <a:lstStyle/>
          <a:p>
            <a:pPr algn="ctr" defTabSz="1219170"/>
            <a:r>
              <a:rPr lang="en-US" sz="1600" b="1" spc="-1">
                <a:solidFill>
                  <a:srgbClr val="FFFFFF"/>
                </a:solidFill>
                <a:latin typeface="Arial-BoldMT"/>
                <a:ea typeface="Arial-BoldMT"/>
              </a:rPr>
              <a:t>Cross-Attention</a:t>
            </a:r>
            <a:endParaRPr lang="en-US" sz="1600" spc="-1">
              <a:solidFill>
                <a:srgbClr val="000000"/>
              </a:solidFill>
              <a:latin typeface="Arial"/>
            </a:endParaRPr>
          </a:p>
        </p:txBody>
      </p:sp>
      <p:sp>
        <p:nvSpPr>
          <p:cNvPr id="161" name="TextBox 160"/>
          <p:cNvSpPr txBox="1"/>
          <p:nvPr/>
        </p:nvSpPr>
        <p:spPr>
          <a:xfrm>
            <a:off x="6400800" y="3048000"/>
            <a:ext cx="2194560" cy="1341120"/>
          </a:xfrm>
          <a:prstGeom prst="rect">
            <a:avLst/>
          </a:prstGeom>
          <a:noFill/>
          <a:ln w="0">
            <a:noFill/>
          </a:ln>
        </p:spPr>
        <p:txBody>
          <a:bodyPr lIns="120000" tIns="60000" rIns="120000" bIns="60000" anchor="t">
            <a:noAutofit/>
          </a:bodyPr>
          <a:lstStyle/>
          <a:p>
            <a:pPr algn="ctr" defTabSz="1219170"/>
            <a:r>
              <a:rPr lang="en-US" sz="1467" spc="-1">
                <a:solidFill>
                  <a:srgbClr val="323232"/>
                </a:solidFill>
                <a:latin typeface="ArialMT"/>
                <a:ea typeface="ArialMT"/>
              </a:rPr>
              <a:t>Q tokens attend</a:t>
            </a:r>
            <a:endParaRPr lang="en-US" sz="1467" spc="-1">
              <a:solidFill>
                <a:srgbClr val="000000"/>
              </a:solidFill>
              <a:latin typeface="Arial"/>
            </a:endParaRPr>
          </a:p>
          <a:p>
            <a:pPr algn="ctr" defTabSz="1219170"/>
            <a:r>
              <a:rPr lang="en-US" sz="1467" spc="-1">
                <a:solidFill>
                  <a:srgbClr val="323232"/>
                </a:solidFill>
                <a:latin typeface="ArialMT"/>
                <a:ea typeface="ArialMT"/>
              </a:rPr>
              <a:t>to visual tokens</a:t>
            </a:r>
            <a:endParaRPr lang="en-US" sz="1467" spc="-1">
              <a:solidFill>
                <a:srgbClr val="000000"/>
              </a:solidFill>
              <a:latin typeface="Arial"/>
            </a:endParaRPr>
          </a:p>
        </p:txBody>
      </p:sp>
      <p:sp>
        <p:nvSpPr>
          <p:cNvPr id="162" name="TextBox 161"/>
          <p:cNvSpPr txBox="1"/>
          <p:nvPr/>
        </p:nvSpPr>
        <p:spPr>
          <a:xfrm>
            <a:off x="8717280" y="3169920"/>
            <a:ext cx="487680" cy="1059360"/>
          </a:xfrm>
          <a:prstGeom prst="rect">
            <a:avLst/>
          </a:prstGeom>
          <a:noFill/>
          <a:ln w="0">
            <a:noFill/>
          </a:ln>
        </p:spPr>
        <p:txBody>
          <a:bodyPr lIns="120000" tIns="60000" rIns="120000" bIns="60000" anchor="t">
            <a:noAutofit/>
          </a:bodyPr>
          <a:lstStyle/>
          <a:p>
            <a:pPr algn="ctr" defTabSz="1219170"/>
            <a:r>
              <a:rPr lang="en-US" sz="2133" b="1" spc="-1">
                <a:solidFill>
                  <a:srgbClr val="009B8D"/>
                </a:solidFill>
                <a:latin typeface="Arial-BoldMT"/>
                <a:ea typeface="Arial-BoldMT"/>
              </a:rPr>
              <a:t>&gt;&gt;&gt;</a:t>
            </a:r>
            <a:endParaRPr lang="en-US" sz="2133" spc="-1">
              <a:solidFill>
                <a:srgbClr val="000000"/>
              </a:solidFill>
              <a:latin typeface="Arial"/>
            </a:endParaRPr>
          </a:p>
        </p:txBody>
      </p:sp>
      <p:sp>
        <p:nvSpPr>
          <p:cNvPr id="163" name="Freeform: Shape 162"/>
          <p:cNvSpPr/>
          <p:nvPr/>
        </p:nvSpPr>
        <p:spPr>
          <a:xfrm>
            <a:off x="9144000" y="2316480"/>
            <a:ext cx="2560800" cy="2316960"/>
          </a:xfrm>
          <a:custGeom>
            <a:avLst/>
            <a:gdLst/>
            <a:ahLst/>
            <a:cxnLst/>
            <a:rect l="0" t="0" r="r" b="b"/>
            <a:pathLst>
              <a:path w="5335" h="4827">
                <a:moveTo>
                  <a:pt x="0" y="0"/>
                </a:moveTo>
                <a:lnTo>
                  <a:pt x="5335" y="0"/>
                </a:lnTo>
                <a:lnTo>
                  <a:pt x="5335" y="4827"/>
                </a:lnTo>
                <a:lnTo>
                  <a:pt x="0" y="4827"/>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64" name="Freeform: Shape 163"/>
          <p:cNvSpPr/>
          <p:nvPr/>
        </p:nvSpPr>
        <p:spPr>
          <a:xfrm>
            <a:off x="9144000" y="2316480"/>
            <a:ext cx="2560800" cy="549120"/>
          </a:xfrm>
          <a:custGeom>
            <a:avLst/>
            <a:gdLst/>
            <a:ahLst/>
            <a:cxnLst/>
            <a:rect l="0" t="0" r="r" b="b"/>
            <a:pathLst>
              <a:path w="5335" h="1144">
                <a:moveTo>
                  <a:pt x="0" y="0"/>
                </a:moveTo>
                <a:lnTo>
                  <a:pt x="5335" y="0"/>
                </a:lnTo>
                <a:lnTo>
                  <a:pt x="5335" y="1144"/>
                </a:lnTo>
                <a:lnTo>
                  <a:pt x="0" y="1144"/>
                </a:lnTo>
                <a:lnTo>
                  <a:pt x="0" y="0"/>
                </a:lnTo>
                <a:close/>
              </a:path>
            </a:pathLst>
          </a:custGeom>
          <a:solidFill>
            <a:srgbClr val="C8A950"/>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65" name="TextBox 164"/>
          <p:cNvSpPr txBox="1"/>
          <p:nvPr/>
        </p:nvSpPr>
        <p:spPr>
          <a:xfrm>
            <a:off x="9204960" y="2316480"/>
            <a:ext cx="2438400" cy="548640"/>
          </a:xfrm>
          <a:prstGeom prst="rect">
            <a:avLst/>
          </a:prstGeom>
          <a:noFill/>
          <a:ln w="0">
            <a:noFill/>
          </a:ln>
        </p:spPr>
        <p:txBody>
          <a:bodyPr lIns="120000" tIns="60000" rIns="120000" bIns="60000" anchor="t">
            <a:noAutofit/>
          </a:bodyPr>
          <a:lstStyle/>
          <a:p>
            <a:pPr algn="ctr" defTabSz="1219170"/>
            <a:r>
              <a:rPr lang="en-US" sz="1600" b="1" spc="-1">
                <a:solidFill>
                  <a:srgbClr val="FFFFFF"/>
                </a:solidFill>
                <a:latin typeface="Arial-BoldMT"/>
                <a:ea typeface="Arial-BoldMT"/>
              </a:rPr>
              <a:t>Decoder</a:t>
            </a:r>
            <a:endParaRPr lang="en-US" sz="1600" spc="-1">
              <a:solidFill>
                <a:srgbClr val="000000"/>
              </a:solidFill>
              <a:latin typeface="Arial"/>
            </a:endParaRPr>
          </a:p>
        </p:txBody>
      </p:sp>
      <p:sp>
        <p:nvSpPr>
          <p:cNvPr id="166" name="TextBox 165"/>
          <p:cNvSpPr txBox="1"/>
          <p:nvPr/>
        </p:nvSpPr>
        <p:spPr>
          <a:xfrm>
            <a:off x="9326880" y="3048000"/>
            <a:ext cx="2194560" cy="1341120"/>
          </a:xfrm>
          <a:prstGeom prst="rect">
            <a:avLst/>
          </a:prstGeom>
          <a:noFill/>
          <a:ln w="0">
            <a:noFill/>
          </a:ln>
        </p:spPr>
        <p:txBody>
          <a:bodyPr lIns="120000" tIns="60000" rIns="120000" bIns="60000" anchor="t">
            <a:noAutofit/>
          </a:bodyPr>
          <a:lstStyle/>
          <a:p>
            <a:pPr algn="ctr" defTabSz="1219170"/>
            <a:r>
              <a:rPr lang="en-US" sz="1467" spc="-1">
                <a:solidFill>
                  <a:srgbClr val="323232"/>
                </a:solidFill>
                <a:latin typeface="ArialMT"/>
                <a:ea typeface="ArialMT"/>
              </a:rPr>
              <a:t>Generate answer</a:t>
            </a:r>
            <a:endParaRPr lang="en-US" sz="1467" spc="-1">
              <a:solidFill>
                <a:srgbClr val="000000"/>
              </a:solidFill>
              <a:latin typeface="Arial"/>
            </a:endParaRPr>
          </a:p>
          <a:p>
            <a:pPr algn="ctr" defTabSz="1219170"/>
            <a:r>
              <a:rPr lang="en-US" sz="1467" spc="-1">
                <a:solidFill>
                  <a:srgbClr val="323232"/>
                </a:solidFill>
                <a:latin typeface="ArialMT"/>
                <a:ea typeface="ArialMT"/>
              </a:rPr>
              <a:t>token by token</a:t>
            </a:r>
            <a:endParaRPr lang="en-US" sz="1467" spc="-1">
              <a:solidFill>
                <a:srgbClr val="000000"/>
              </a:solidFill>
              <a:latin typeface="Arial"/>
            </a:endParaRPr>
          </a:p>
        </p:txBody>
      </p:sp>
      <p:sp>
        <p:nvSpPr>
          <p:cNvPr id="167" name="Freeform: Shape 166"/>
          <p:cNvSpPr/>
          <p:nvPr/>
        </p:nvSpPr>
        <p:spPr>
          <a:xfrm>
            <a:off x="609600" y="4998720"/>
            <a:ext cx="5121120" cy="1097760"/>
          </a:xfrm>
          <a:custGeom>
            <a:avLst/>
            <a:gdLst/>
            <a:ahLst/>
            <a:cxnLst/>
            <a:rect l="0" t="0" r="r" b="b"/>
            <a:pathLst>
              <a:path w="10669" h="2287">
                <a:moveTo>
                  <a:pt x="0" y="0"/>
                </a:moveTo>
                <a:lnTo>
                  <a:pt x="10669" y="0"/>
                </a:lnTo>
                <a:lnTo>
                  <a:pt x="10669" y="2287"/>
                </a:lnTo>
                <a:lnTo>
                  <a:pt x="0" y="2287"/>
                </a:lnTo>
                <a:lnTo>
                  <a:pt x="0" y="0"/>
                </a:lnTo>
                <a:close/>
              </a:path>
            </a:pathLst>
          </a:custGeom>
          <a:solidFill>
            <a:srgbClr val="FF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68" name="TextBox 167"/>
          <p:cNvSpPr txBox="1"/>
          <p:nvPr/>
        </p:nvSpPr>
        <p:spPr>
          <a:xfrm>
            <a:off x="914400" y="4998720"/>
            <a:ext cx="4511040" cy="1097280"/>
          </a:xfrm>
          <a:prstGeom prst="rect">
            <a:avLst/>
          </a:prstGeom>
          <a:noFill/>
          <a:ln w="0">
            <a:noFill/>
          </a:ln>
        </p:spPr>
        <p:txBody>
          <a:bodyPr lIns="120000" tIns="60000" rIns="120000" bIns="60000" anchor="t">
            <a:noAutofit/>
          </a:bodyPr>
          <a:lstStyle/>
          <a:p>
            <a:pPr defTabSz="1219170"/>
            <a:r>
              <a:rPr lang="en-US" sz="1467" spc="-1">
                <a:solidFill>
                  <a:srgbClr val="323232"/>
                </a:solidFill>
                <a:latin typeface="ArialMT"/>
                <a:ea typeface="ArialMT"/>
              </a:rPr>
              <a:t>"What colour is the hat?"</a:t>
            </a:r>
            <a:endParaRPr lang="en-US" sz="1467" spc="-1">
              <a:solidFill>
                <a:srgbClr val="000000"/>
              </a:solidFill>
              <a:latin typeface="Arial"/>
            </a:endParaRPr>
          </a:p>
          <a:p>
            <a:pPr defTabSz="1219170"/>
            <a:r>
              <a:rPr lang="en-US" sz="1467" spc="-1">
                <a:solidFill>
                  <a:srgbClr val="323232"/>
                </a:solidFill>
                <a:latin typeface="ArialMT"/>
                <a:ea typeface="ArialMT"/>
              </a:rPr>
              <a:t>&gt;&gt;&gt; attention concentrates on hat region</a:t>
            </a:r>
            <a:endParaRPr lang="en-US" sz="1467" spc="-1">
              <a:solidFill>
                <a:srgbClr val="000000"/>
              </a:solidFill>
              <a:latin typeface="Arial"/>
            </a:endParaRPr>
          </a:p>
        </p:txBody>
      </p:sp>
      <p:sp>
        <p:nvSpPr>
          <p:cNvPr id="169" name="Freeform: Shape 168"/>
          <p:cNvSpPr/>
          <p:nvPr/>
        </p:nvSpPr>
        <p:spPr>
          <a:xfrm>
            <a:off x="6461760" y="4998720"/>
            <a:ext cx="5121120" cy="1097760"/>
          </a:xfrm>
          <a:custGeom>
            <a:avLst/>
            <a:gdLst/>
            <a:ahLst/>
            <a:cxnLst/>
            <a:rect l="0" t="0" r="r" b="b"/>
            <a:pathLst>
              <a:path w="10669" h="2287">
                <a:moveTo>
                  <a:pt x="0" y="0"/>
                </a:moveTo>
                <a:lnTo>
                  <a:pt x="10669" y="0"/>
                </a:lnTo>
                <a:lnTo>
                  <a:pt x="10669" y="2287"/>
                </a:lnTo>
                <a:lnTo>
                  <a:pt x="0" y="2287"/>
                </a:lnTo>
                <a:lnTo>
                  <a:pt x="0" y="0"/>
                </a:lnTo>
                <a:close/>
              </a:path>
            </a:pathLst>
          </a:custGeom>
          <a:solidFill>
            <a:srgbClr val="F0FFF8"/>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70" name="TextBox 169"/>
          <p:cNvSpPr txBox="1"/>
          <p:nvPr/>
        </p:nvSpPr>
        <p:spPr>
          <a:xfrm>
            <a:off x="6766560" y="4998720"/>
            <a:ext cx="4511040" cy="1097280"/>
          </a:xfrm>
          <a:prstGeom prst="rect">
            <a:avLst/>
          </a:prstGeom>
          <a:noFill/>
          <a:ln w="0">
            <a:noFill/>
          </a:ln>
        </p:spPr>
        <p:txBody>
          <a:bodyPr lIns="120000" tIns="60000" rIns="120000" bIns="60000" anchor="t">
            <a:noAutofit/>
          </a:bodyPr>
          <a:lstStyle/>
          <a:p>
            <a:pPr defTabSz="1219170"/>
            <a:r>
              <a:rPr lang="en-US" sz="1467" spc="-1">
                <a:solidFill>
                  <a:srgbClr val="323232"/>
                </a:solidFill>
                <a:latin typeface="ArialMT"/>
                <a:ea typeface="ArialMT"/>
              </a:rPr>
              <a:t>"How many people in the background?"</a:t>
            </a:r>
            <a:endParaRPr lang="en-US" sz="1467" spc="-1">
              <a:solidFill>
                <a:srgbClr val="000000"/>
              </a:solidFill>
              <a:latin typeface="Arial"/>
            </a:endParaRPr>
          </a:p>
          <a:p>
            <a:pPr defTabSz="1219170"/>
            <a:r>
              <a:rPr lang="en-US" sz="1467" spc="-1">
                <a:solidFill>
                  <a:srgbClr val="323232"/>
                </a:solidFill>
                <a:latin typeface="ArialMT"/>
                <a:ea typeface="ArialMT"/>
              </a:rPr>
              <a:t>&gt;&gt;&gt; attention shifts to background regions</a:t>
            </a:r>
            <a:endParaRPr lang="en-US" sz="1467" spc="-1">
              <a:solidFill>
                <a:srgbClr val="000000"/>
              </a:solidFill>
              <a:latin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19192D"/>
        </a:solidFill>
        <a:effectLst/>
      </p:bgPr>
    </p:bg>
    <p:spTree>
      <p:nvGrpSpPr>
        <p:cNvPr id="1" name=""/>
        <p:cNvGrpSpPr/>
        <p:nvPr/>
      </p:nvGrpSpPr>
      <p:grpSpPr>
        <a:xfrm>
          <a:off x="0" y="0"/>
          <a:ext cx="0" cy="0"/>
          <a:chOff x="0" y="0"/>
          <a:chExt cx="0" cy="0"/>
        </a:xfrm>
      </p:grpSpPr>
      <p:sp>
        <p:nvSpPr>
          <p:cNvPr id="171" name="Freeform: Shape 170"/>
          <p:cNvSpPr/>
          <p:nvPr/>
        </p:nvSpPr>
        <p:spPr>
          <a:xfrm>
            <a:off x="0" y="0"/>
            <a:ext cx="146880" cy="6858240"/>
          </a:xfrm>
          <a:custGeom>
            <a:avLst/>
            <a:gdLst/>
            <a:ahLst/>
            <a:cxnLst/>
            <a:rect l="0" t="0" r="r" b="b"/>
            <a:pathLst>
              <a:path w="306" h="14288">
                <a:moveTo>
                  <a:pt x="0" y="0"/>
                </a:moveTo>
                <a:lnTo>
                  <a:pt x="306" y="0"/>
                </a:lnTo>
                <a:lnTo>
                  <a:pt x="306" y="14288"/>
                </a:lnTo>
                <a:lnTo>
                  <a:pt x="0" y="14288"/>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pic>
        <p:nvPicPr>
          <p:cNvPr id="172" name="Picture 171"/>
          <p:cNvPicPr/>
          <p:nvPr/>
        </p:nvPicPr>
        <p:blipFill>
          <a:blip r:embed="rId2"/>
          <a:stretch/>
        </p:blipFill>
        <p:spPr>
          <a:xfrm>
            <a:off x="609600" y="487680"/>
            <a:ext cx="1463040" cy="609600"/>
          </a:xfrm>
          <a:prstGeom prst="rect">
            <a:avLst/>
          </a:prstGeom>
          <a:ln w="0">
            <a:noFill/>
          </a:ln>
        </p:spPr>
      </p:pic>
      <p:sp>
        <p:nvSpPr>
          <p:cNvPr id="173" name="TextBox 172"/>
          <p:cNvSpPr txBox="1"/>
          <p:nvPr/>
        </p:nvSpPr>
        <p:spPr>
          <a:xfrm>
            <a:off x="609600" y="1950720"/>
            <a:ext cx="10972800" cy="1828800"/>
          </a:xfrm>
          <a:prstGeom prst="rect">
            <a:avLst/>
          </a:prstGeom>
          <a:noFill/>
          <a:ln w="0">
            <a:noFill/>
          </a:ln>
        </p:spPr>
        <p:txBody>
          <a:bodyPr lIns="120000" tIns="60000" rIns="120000" bIns="60000" anchor="t">
            <a:noAutofit/>
          </a:bodyPr>
          <a:lstStyle/>
          <a:p>
            <a:pPr defTabSz="1219170"/>
            <a:r>
              <a:rPr lang="en-US" sz="5333" b="1" spc="-1">
                <a:solidFill>
                  <a:srgbClr val="FFFFFF"/>
                </a:solidFill>
                <a:latin typeface="Georgia-Bold"/>
                <a:ea typeface="Georgia-Bold"/>
              </a:rPr>
              <a:t>Image-Conditioned</a:t>
            </a:r>
            <a:endParaRPr lang="en-US" sz="5333" spc="-1">
              <a:solidFill>
                <a:srgbClr val="FFFFFF"/>
              </a:solidFill>
              <a:latin typeface="Arial"/>
            </a:endParaRPr>
          </a:p>
          <a:p>
            <a:pPr defTabSz="1219170"/>
            <a:r>
              <a:rPr lang="en-US" sz="5333" b="1" spc="-1">
                <a:solidFill>
                  <a:srgbClr val="FFFFFF"/>
                </a:solidFill>
                <a:latin typeface="Georgia-Bold"/>
                <a:ea typeface="Georgia-Bold"/>
              </a:rPr>
              <a:t>Text Generation</a:t>
            </a:r>
            <a:endParaRPr lang="en-US" sz="5333" spc="-1">
              <a:solidFill>
                <a:srgbClr val="FFFFFF"/>
              </a:solidFill>
              <a:latin typeface="Arial"/>
            </a:endParaRPr>
          </a:p>
        </p:txBody>
      </p:sp>
      <p:sp>
        <p:nvSpPr>
          <p:cNvPr id="174" name="Freeform: Shape 173"/>
          <p:cNvSpPr/>
          <p:nvPr/>
        </p:nvSpPr>
        <p:spPr>
          <a:xfrm>
            <a:off x="609600" y="3901440"/>
            <a:ext cx="3048480" cy="73440"/>
          </a:xfrm>
          <a:custGeom>
            <a:avLst/>
            <a:gdLst/>
            <a:ahLst/>
            <a:cxnLst/>
            <a:rect l="0" t="0" r="r" b="b"/>
            <a:pathLst>
              <a:path w="6351" h="153">
                <a:moveTo>
                  <a:pt x="0" y="0"/>
                </a:moveTo>
                <a:lnTo>
                  <a:pt x="6351" y="0"/>
                </a:lnTo>
                <a:lnTo>
                  <a:pt x="6351" y="153"/>
                </a:lnTo>
                <a:lnTo>
                  <a:pt x="0" y="153"/>
                </a:lnTo>
                <a:lnTo>
                  <a:pt x="0" y="0"/>
                </a:lnTo>
                <a:close/>
              </a:path>
            </a:pathLst>
          </a:custGeom>
          <a:solidFill>
            <a:srgbClr val="009B8D"/>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175" name="TextBox 174"/>
          <p:cNvSpPr txBox="1"/>
          <p:nvPr/>
        </p:nvSpPr>
        <p:spPr>
          <a:xfrm>
            <a:off x="609600" y="4206240"/>
            <a:ext cx="10972800" cy="975360"/>
          </a:xfrm>
          <a:prstGeom prst="rect">
            <a:avLst/>
          </a:prstGeom>
          <a:noFill/>
          <a:ln w="0">
            <a:noFill/>
          </a:ln>
        </p:spPr>
        <p:txBody>
          <a:bodyPr lIns="120000" tIns="60000" rIns="120000" bIns="60000" anchor="t">
            <a:noAutofit/>
          </a:bodyPr>
          <a:lstStyle/>
          <a:p>
            <a:pPr defTabSz="1219170"/>
            <a:r>
              <a:rPr lang="en-US" sz="2133" spc="-1">
                <a:solidFill>
                  <a:srgbClr val="CCCCCC"/>
                </a:solidFill>
                <a:latin typeface="ArialMT"/>
                <a:ea typeface="ArialMT"/>
              </a:rPr>
              <a:t>Generating extended, coherent text based on visual input</a:t>
            </a:r>
            <a:endParaRPr lang="en-US" sz="2133" spc="-1">
              <a:solidFill>
                <a:srgbClr val="FFFFFF"/>
              </a:solidFill>
              <a:latin typeface="Arial"/>
            </a:endParaRPr>
          </a:p>
        </p:txBody>
      </p:sp>
      <p:sp>
        <p:nvSpPr>
          <p:cNvPr id="176" name="TextBox 175"/>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767676"/>
                </a:solidFill>
                <a:latin typeface="ArialMT"/>
                <a:ea typeface="ArialMT"/>
              </a:rPr>
              <a:t>11 / 22</a:t>
            </a:r>
            <a:endParaRPr lang="en-US" sz="1200" spc="-1">
              <a:solidFill>
                <a:srgbClr val="FFFFFF"/>
              </a:solidFill>
              <a:latin typeface="Arial"/>
            </a:endParaRPr>
          </a:p>
        </p:txBody>
      </p:sp>
      <p:sp>
        <p:nvSpPr>
          <p:cNvPr id="177" name="TextBox 176"/>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656565"/>
                </a:solidFill>
                <a:latin typeface="ArialMT"/>
                <a:ea typeface="ArialMT"/>
              </a:rPr>
              <a:t>CIS 5543  |  Spring 2026  |  Temple University</a:t>
            </a:r>
            <a:endParaRPr lang="en-US" sz="1067" spc="-1">
              <a:solidFill>
                <a:srgbClr val="FFFFFF"/>
              </a:solidFill>
              <a:latin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 name="Freeform: Shape 177"/>
          <p:cNvSpPr/>
          <p:nvPr/>
        </p:nvSpPr>
        <p:spPr>
          <a:xfrm>
            <a:off x="0" y="0"/>
            <a:ext cx="12192480" cy="73440"/>
          </a:xfrm>
          <a:custGeom>
            <a:avLst/>
            <a:gdLst/>
            <a:ahLst/>
            <a:cxnLst/>
            <a:rect l="0" t="0" r="r" b="b"/>
            <a:pathLst>
              <a:path w="25401" h="153">
                <a:moveTo>
                  <a:pt x="0" y="0"/>
                </a:moveTo>
                <a:lnTo>
                  <a:pt x="25401" y="0"/>
                </a:lnTo>
                <a:lnTo>
                  <a:pt x="25401" y="153"/>
                </a:lnTo>
                <a:lnTo>
                  <a:pt x="0" y="153"/>
                </a:lnTo>
                <a:lnTo>
                  <a:pt x="0" y="0"/>
                </a:lnTo>
                <a:close/>
              </a:path>
            </a:pathLst>
          </a:custGeom>
          <a:solidFill>
            <a:srgbClr val="9D2134"/>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179" name="TextBox 178"/>
          <p:cNvSpPr txBox="1"/>
          <p:nvPr/>
        </p:nvSpPr>
        <p:spPr>
          <a:xfrm>
            <a:off x="609600" y="304800"/>
            <a:ext cx="10972800" cy="1221600"/>
          </a:xfrm>
          <a:prstGeom prst="rect">
            <a:avLst/>
          </a:prstGeom>
          <a:noFill/>
          <a:ln w="0">
            <a:noFill/>
          </a:ln>
        </p:spPr>
        <p:txBody>
          <a:bodyPr lIns="120000" tIns="60000" rIns="120000" bIns="60000" anchor="t">
            <a:noAutofit/>
          </a:bodyPr>
          <a:lstStyle/>
          <a:p>
            <a:pPr defTabSz="1219170"/>
            <a:r>
              <a:rPr lang="en-US" sz="3733" b="1" spc="-1">
                <a:solidFill>
                  <a:srgbClr val="9D2134"/>
                </a:solidFill>
                <a:latin typeface="Georgia-Bold"/>
                <a:ea typeface="Georgia-Bold"/>
              </a:rPr>
              <a:t>Three Subtypes of Visual Text Generation</a:t>
            </a:r>
            <a:endParaRPr lang="en-US" sz="3733" spc="-1">
              <a:solidFill>
                <a:srgbClr val="000000"/>
              </a:solidFill>
              <a:latin typeface="Arial"/>
            </a:endParaRPr>
          </a:p>
        </p:txBody>
      </p:sp>
      <p:sp>
        <p:nvSpPr>
          <p:cNvPr id="180" name="Freeform: Shape 179"/>
          <p:cNvSpPr/>
          <p:nvPr/>
        </p:nvSpPr>
        <p:spPr>
          <a:xfrm>
            <a:off x="609600" y="1158240"/>
            <a:ext cx="10973280" cy="36960"/>
          </a:xfrm>
          <a:custGeom>
            <a:avLst/>
            <a:gdLst/>
            <a:ahLst/>
            <a:cxnLst/>
            <a:rect l="0" t="0" r="r" b="b"/>
            <a:pathLst>
              <a:path w="22861" h="77">
                <a:moveTo>
                  <a:pt x="0" y="0"/>
                </a:moveTo>
                <a:lnTo>
                  <a:pt x="22861" y="0"/>
                </a:lnTo>
                <a:lnTo>
                  <a:pt x="22861" y="77"/>
                </a:lnTo>
                <a:lnTo>
                  <a:pt x="0" y="77"/>
                </a:lnTo>
                <a:lnTo>
                  <a:pt x="0" y="0"/>
                </a:lnTo>
                <a:close/>
              </a:path>
            </a:pathLst>
          </a:custGeom>
          <a:solidFill>
            <a:srgbClr val="009B8D"/>
          </a:solidFill>
          <a:ln w="0">
            <a:noFill/>
          </a:ln>
        </p:spPr>
        <p:txBody>
          <a:bodyPr lIns="120000" tIns="-23040" rIns="120000" bIns="-23040" anchor="t">
            <a:noAutofit/>
          </a:bodyPr>
          <a:lstStyle/>
          <a:p>
            <a:pPr defTabSz="1219170"/>
            <a:endParaRPr lang="en-US" sz="2400" spc="-1">
              <a:solidFill>
                <a:srgbClr val="FFFFFF"/>
              </a:solidFill>
              <a:latin typeface="Arial"/>
            </a:endParaRPr>
          </a:p>
        </p:txBody>
      </p:sp>
      <p:sp>
        <p:nvSpPr>
          <p:cNvPr id="181" name="TextBox 180"/>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999999"/>
                </a:solidFill>
                <a:latin typeface="ArialMT"/>
                <a:ea typeface="ArialMT"/>
              </a:rPr>
              <a:t>12 / 22</a:t>
            </a:r>
            <a:endParaRPr lang="en-US" sz="1200" spc="-1">
              <a:solidFill>
                <a:srgbClr val="000000"/>
              </a:solidFill>
              <a:latin typeface="Arial"/>
            </a:endParaRPr>
          </a:p>
        </p:txBody>
      </p:sp>
      <p:sp>
        <p:nvSpPr>
          <p:cNvPr id="182" name="TextBox 181"/>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AAAAAA"/>
                </a:solidFill>
                <a:latin typeface="ArialMT"/>
                <a:ea typeface="ArialMT"/>
              </a:rPr>
              <a:t>CIS 5543  |  Spring 2026  |  Temple University</a:t>
            </a:r>
            <a:endParaRPr lang="en-US" sz="1067" spc="-1">
              <a:solidFill>
                <a:srgbClr val="000000"/>
              </a:solidFill>
              <a:latin typeface="Arial"/>
            </a:endParaRPr>
          </a:p>
        </p:txBody>
      </p:sp>
      <p:sp>
        <p:nvSpPr>
          <p:cNvPr id="183" name="Freeform: Shape 182"/>
          <p:cNvSpPr/>
          <p:nvPr/>
        </p:nvSpPr>
        <p:spPr>
          <a:xfrm>
            <a:off x="609600" y="1402080"/>
            <a:ext cx="10973280" cy="1463520"/>
          </a:xfrm>
          <a:custGeom>
            <a:avLst/>
            <a:gdLst/>
            <a:ahLst/>
            <a:cxnLst/>
            <a:rect l="0" t="0" r="r" b="b"/>
            <a:pathLst>
              <a:path w="22861" h="3049">
                <a:moveTo>
                  <a:pt x="0" y="0"/>
                </a:moveTo>
                <a:lnTo>
                  <a:pt x="22861" y="0"/>
                </a:lnTo>
                <a:lnTo>
                  <a:pt x="22861" y="3049"/>
                </a:lnTo>
                <a:lnTo>
                  <a:pt x="0" y="3049"/>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84" name="Freeform: Shape 183"/>
          <p:cNvSpPr/>
          <p:nvPr/>
        </p:nvSpPr>
        <p:spPr>
          <a:xfrm>
            <a:off x="609600" y="1402080"/>
            <a:ext cx="97920" cy="1463520"/>
          </a:xfrm>
          <a:custGeom>
            <a:avLst/>
            <a:gdLst/>
            <a:ahLst/>
            <a:cxnLst/>
            <a:rect l="0" t="0" r="r" b="b"/>
            <a:pathLst>
              <a:path w="204" h="3049">
                <a:moveTo>
                  <a:pt x="0" y="0"/>
                </a:moveTo>
                <a:lnTo>
                  <a:pt x="204" y="0"/>
                </a:lnTo>
                <a:lnTo>
                  <a:pt x="204" y="3049"/>
                </a:lnTo>
                <a:lnTo>
                  <a:pt x="0" y="3049"/>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185" name="TextBox 184"/>
          <p:cNvSpPr txBox="1"/>
          <p:nvPr/>
        </p:nvSpPr>
        <p:spPr>
          <a:xfrm>
            <a:off x="1036320" y="1463040"/>
            <a:ext cx="4876800" cy="433440"/>
          </a:xfrm>
          <a:prstGeom prst="rect">
            <a:avLst/>
          </a:prstGeom>
          <a:noFill/>
          <a:ln w="0">
            <a:noFill/>
          </a:ln>
        </p:spPr>
        <p:txBody>
          <a:bodyPr lIns="120000" tIns="60000" rIns="120000" bIns="60000" anchor="t">
            <a:noAutofit/>
          </a:bodyPr>
          <a:lstStyle/>
          <a:p>
            <a:pPr defTabSz="1219170"/>
            <a:r>
              <a:rPr lang="en-US" sz="2133" b="1" spc="-1">
                <a:solidFill>
                  <a:srgbClr val="9D2134"/>
                </a:solidFill>
                <a:latin typeface="Arial-BoldMT"/>
                <a:ea typeface="Arial-BoldMT"/>
              </a:rPr>
              <a:t>Image Captioning</a:t>
            </a:r>
            <a:endParaRPr lang="en-US" sz="2133" spc="-1">
              <a:solidFill>
                <a:srgbClr val="000000"/>
              </a:solidFill>
              <a:latin typeface="Arial"/>
            </a:endParaRPr>
          </a:p>
        </p:txBody>
      </p:sp>
      <p:sp>
        <p:nvSpPr>
          <p:cNvPr id="186" name="TextBox 185"/>
          <p:cNvSpPr txBox="1"/>
          <p:nvPr/>
        </p:nvSpPr>
        <p:spPr>
          <a:xfrm>
            <a:off x="1036320" y="1889760"/>
            <a:ext cx="6096000" cy="365760"/>
          </a:xfrm>
          <a:prstGeom prst="rect">
            <a:avLst/>
          </a:prstGeom>
          <a:noFill/>
          <a:ln w="0">
            <a:noFill/>
          </a:ln>
        </p:spPr>
        <p:txBody>
          <a:bodyPr lIns="120000" tIns="60000" rIns="120000" bIns="60000" anchor="t">
            <a:noAutofit/>
          </a:bodyPr>
          <a:lstStyle/>
          <a:p>
            <a:pPr defTabSz="1219170"/>
            <a:r>
              <a:rPr lang="en-US" sz="1600" spc="-1">
                <a:solidFill>
                  <a:srgbClr val="323232"/>
                </a:solidFill>
                <a:latin typeface="ArialMT"/>
                <a:ea typeface="ArialMT"/>
              </a:rPr>
              <a:t>Produce a natural language description of an image</a:t>
            </a:r>
            <a:endParaRPr lang="en-US" sz="1600" spc="-1">
              <a:solidFill>
                <a:srgbClr val="000000"/>
              </a:solidFill>
              <a:latin typeface="Arial"/>
            </a:endParaRPr>
          </a:p>
        </p:txBody>
      </p:sp>
      <p:sp>
        <p:nvSpPr>
          <p:cNvPr id="187" name="TextBox 186"/>
          <p:cNvSpPr txBox="1"/>
          <p:nvPr/>
        </p:nvSpPr>
        <p:spPr>
          <a:xfrm>
            <a:off x="1036320" y="2280000"/>
            <a:ext cx="10363200" cy="426720"/>
          </a:xfrm>
          <a:prstGeom prst="rect">
            <a:avLst/>
          </a:prstGeom>
          <a:noFill/>
          <a:ln w="0">
            <a:noFill/>
          </a:ln>
        </p:spPr>
        <p:txBody>
          <a:bodyPr lIns="120000" tIns="60000" rIns="120000" bIns="60000" anchor="t">
            <a:noAutofit/>
          </a:bodyPr>
          <a:lstStyle/>
          <a:p>
            <a:pPr defTabSz="1219170"/>
            <a:r>
              <a:rPr lang="en-US" sz="1467" i="1" spc="-1">
                <a:solidFill>
                  <a:srgbClr val="767676"/>
                </a:solidFill>
                <a:latin typeface="Arial-ItalicMT"/>
                <a:ea typeface="Arial-ItalicMT"/>
              </a:rPr>
              <a:t>"An elderly woman reads a book in a sunlit garden"</a:t>
            </a:r>
            <a:endParaRPr lang="en-US" sz="1467" spc="-1">
              <a:solidFill>
                <a:srgbClr val="000000"/>
              </a:solidFill>
              <a:latin typeface="Arial"/>
            </a:endParaRPr>
          </a:p>
        </p:txBody>
      </p:sp>
      <p:sp>
        <p:nvSpPr>
          <p:cNvPr id="188" name="Freeform: Shape 187"/>
          <p:cNvSpPr/>
          <p:nvPr/>
        </p:nvSpPr>
        <p:spPr>
          <a:xfrm>
            <a:off x="609600" y="3108960"/>
            <a:ext cx="10973280" cy="1463520"/>
          </a:xfrm>
          <a:custGeom>
            <a:avLst/>
            <a:gdLst/>
            <a:ahLst/>
            <a:cxnLst/>
            <a:rect l="0" t="0" r="r" b="b"/>
            <a:pathLst>
              <a:path w="22861" h="3049">
                <a:moveTo>
                  <a:pt x="0" y="0"/>
                </a:moveTo>
                <a:lnTo>
                  <a:pt x="22861" y="0"/>
                </a:lnTo>
                <a:lnTo>
                  <a:pt x="22861" y="3049"/>
                </a:lnTo>
                <a:lnTo>
                  <a:pt x="0" y="3049"/>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89" name="Freeform: Shape 188"/>
          <p:cNvSpPr/>
          <p:nvPr/>
        </p:nvSpPr>
        <p:spPr>
          <a:xfrm>
            <a:off x="609600" y="3108960"/>
            <a:ext cx="97920" cy="1463520"/>
          </a:xfrm>
          <a:custGeom>
            <a:avLst/>
            <a:gdLst/>
            <a:ahLst/>
            <a:cxnLst/>
            <a:rect l="0" t="0" r="r" b="b"/>
            <a:pathLst>
              <a:path w="204" h="3049">
                <a:moveTo>
                  <a:pt x="0" y="0"/>
                </a:moveTo>
                <a:lnTo>
                  <a:pt x="204" y="0"/>
                </a:lnTo>
                <a:lnTo>
                  <a:pt x="204" y="3049"/>
                </a:lnTo>
                <a:lnTo>
                  <a:pt x="0" y="3049"/>
                </a:lnTo>
                <a:lnTo>
                  <a:pt x="0" y="0"/>
                </a:lnTo>
                <a:close/>
              </a:path>
            </a:pathLst>
          </a:custGeom>
          <a:solidFill>
            <a:srgbClr val="009B8D"/>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190" name="TextBox 189"/>
          <p:cNvSpPr txBox="1"/>
          <p:nvPr/>
        </p:nvSpPr>
        <p:spPr>
          <a:xfrm>
            <a:off x="1036320" y="3169920"/>
            <a:ext cx="4876800" cy="433440"/>
          </a:xfrm>
          <a:prstGeom prst="rect">
            <a:avLst/>
          </a:prstGeom>
          <a:noFill/>
          <a:ln w="0">
            <a:noFill/>
          </a:ln>
        </p:spPr>
        <p:txBody>
          <a:bodyPr lIns="120000" tIns="60000" rIns="120000" bIns="60000" anchor="t">
            <a:noAutofit/>
          </a:bodyPr>
          <a:lstStyle/>
          <a:p>
            <a:pPr defTabSz="1219170"/>
            <a:r>
              <a:rPr lang="en-US" sz="2133" b="1" spc="-1">
                <a:solidFill>
                  <a:srgbClr val="009B8D"/>
                </a:solidFill>
                <a:latin typeface="Arial-BoldMT"/>
                <a:ea typeface="Arial-BoldMT"/>
              </a:rPr>
              <a:t>Visual Explanation</a:t>
            </a:r>
            <a:endParaRPr lang="en-US" sz="2133" spc="-1">
              <a:solidFill>
                <a:srgbClr val="000000"/>
              </a:solidFill>
              <a:latin typeface="Arial"/>
            </a:endParaRPr>
          </a:p>
        </p:txBody>
      </p:sp>
      <p:sp>
        <p:nvSpPr>
          <p:cNvPr id="191" name="TextBox 190"/>
          <p:cNvSpPr txBox="1"/>
          <p:nvPr/>
        </p:nvSpPr>
        <p:spPr>
          <a:xfrm>
            <a:off x="1036320" y="3596640"/>
            <a:ext cx="6096000" cy="365760"/>
          </a:xfrm>
          <a:prstGeom prst="rect">
            <a:avLst/>
          </a:prstGeom>
          <a:noFill/>
          <a:ln w="0">
            <a:noFill/>
          </a:ln>
        </p:spPr>
        <p:txBody>
          <a:bodyPr lIns="120000" tIns="60000" rIns="120000" bIns="60000" anchor="t">
            <a:noAutofit/>
          </a:bodyPr>
          <a:lstStyle/>
          <a:p>
            <a:pPr defTabSz="1219170"/>
            <a:r>
              <a:rPr lang="en-US" sz="1600" spc="-1">
                <a:solidFill>
                  <a:srgbClr val="323232"/>
                </a:solidFill>
                <a:latin typeface="ArialMT"/>
                <a:ea typeface="ArialMT"/>
              </a:rPr>
              <a:t>Produce a REASONED account of what's happening</a:t>
            </a:r>
            <a:endParaRPr lang="en-US" sz="1600" spc="-1">
              <a:solidFill>
                <a:srgbClr val="000000"/>
              </a:solidFill>
              <a:latin typeface="Arial"/>
            </a:endParaRPr>
          </a:p>
        </p:txBody>
      </p:sp>
      <p:sp>
        <p:nvSpPr>
          <p:cNvPr id="192" name="TextBox 191"/>
          <p:cNvSpPr txBox="1"/>
          <p:nvPr/>
        </p:nvSpPr>
        <p:spPr>
          <a:xfrm>
            <a:off x="1036320" y="3986880"/>
            <a:ext cx="10363200" cy="426720"/>
          </a:xfrm>
          <a:prstGeom prst="rect">
            <a:avLst/>
          </a:prstGeom>
          <a:noFill/>
          <a:ln w="0">
            <a:noFill/>
          </a:ln>
        </p:spPr>
        <p:txBody>
          <a:bodyPr lIns="120000" tIns="60000" rIns="120000" bIns="60000" anchor="t">
            <a:noAutofit/>
          </a:bodyPr>
          <a:lstStyle/>
          <a:p>
            <a:pPr defTabSz="1219170"/>
            <a:r>
              <a:rPr lang="en-US" sz="1467" i="1" spc="-1">
                <a:solidFill>
                  <a:srgbClr val="767676"/>
                </a:solidFill>
                <a:latin typeface="Arial-ItalicMT"/>
                <a:ea typeface="Arial-ItalicMT"/>
              </a:rPr>
              <a:t>"The person is likely a doctor because of the white coat and stethoscope"</a:t>
            </a:r>
            <a:endParaRPr lang="en-US" sz="1467" spc="-1">
              <a:solidFill>
                <a:srgbClr val="000000"/>
              </a:solidFill>
              <a:latin typeface="Arial"/>
            </a:endParaRPr>
          </a:p>
        </p:txBody>
      </p:sp>
      <p:sp>
        <p:nvSpPr>
          <p:cNvPr id="193" name="Freeform: Shape 192"/>
          <p:cNvSpPr/>
          <p:nvPr/>
        </p:nvSpPr>
        <p:spPr>
          <a:xfrm>
            <a:off x="609600" y="4815840"/>
            <a:ext cx="10973280" cy="1463520"/>
          </a:xfrm>
          <a:custGeom>
            <a:avLst/>
            <a:gdLst/>
            <a:ahLst/>
            <a:cxnLst/>
            <a:rect l="0" t="0" r="r" b="b"/>
            <a:pathLst>
              <a:path w="22861" h="3049">
                <a:moveTo>
                  <a:pt x="0" y="0"/>
                </a:moveTo>
                <a:lnTo>
                  <a:pt x="22861" y="0"/>
                </a:lnTo>
                <a:lnTo>
                  <a:pt x="22861" y="3049"/>
                </a:lnTo>
                <a:lnTo>
                  <a:pt x="0" y="3049"/>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94" name="Freeform: Shape 193"/>
          <p:cNvSpPr/>
          <p:nvPr/>
        </p:nvSpPr>
        <p:spPr>
          <a:xfrm>
            <a:off x="609600" y="4815840"/>
            <a:ext cx="97920" cy="1463520"/>
          </a:xfrm>
          <a:custGeom>
            <a:avLst/>
            <a:gdLst/>
            <a:ahLst/>
            <a:cxnLst/>
            <a:rect l="0" t="0" r="r" b="b"/>
            <a:pathLst>
              <a:path w="204" h="3049">
                <a:moveTo>
                  <a:pt x="0" y="0"/>
                </a:moveTo>
                <a:lnTo>
                  <a:pt x="204" y="0"/>
                </a:lnTo>
                <a:lnTo>
                  <a:pt x="204" y="3049"/>
                </a:lnTo>
                <a:lnTo>
                  <a:pt x="0" y="3049"/>
                </a:lnTo>
                <a:lnTo>
                  <a:pt x="0" y="0"/>
                </a:lnTo>
                <a:close/>
              </a:path>
            </a:pathLst>
          </a:custGeom>
          <a:solidFill>
            <a:srgbClr val="C8A950"/>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195" name="TextBox 194"/>
          <p:cNvSpPr txBox="1"/>
          <p:nvPr/>
        </p:nvSpPr>
        <p:spPr>
          <a:xfrm>
            <a:off x="1036320" y="4876800"/>
            <a:ext cx="4876800" cy="433440"/>
          </a:xfrm>
          <a:prstGeom prst="rect">
            <a:avLst/>
          </a:prstGeom>
          <a:noFill/>
          <a:ln w="0">
            <a:noFill/>
          </a:ln>
        </p:spPr>
        <p:txBody>
          <a:bodyPr lIns="120000" tIns="60000" rIns="120000" bIns="60000" anchor="t">
            <a:noAutofit/>
          </a:bodyPr>
          <a:lstStyle/>
          <a:p>
            <a:pPr defTabSz="1219170"/>
            <a:r>
              <a:rPr lang="en-US" sz="2133" b="1" spc="-1">
                <a:solidFill>
                  <a:srgbClr val="C8A950"/>
                </a:solidFill>
                <a:latin typeface="Arial-BoldMT"/>
                <a:ea typeface="Arial-BoldMT"/>
              </a:rPr>
              <a:t>Story Generation</a:t>
            </a:r>
            <a:endParaRPr lang="en-US" sz="2133" spc="-1">
              <a:solidFill>
                <a:srgbClr val="000000"/>
              </a:solidFill>
              <a:latin typeface="Arial"/>
            </a:endParaRPr>
          </a:p>
        </p:txBody>
      </p:sp>
      <p:sp>
        <p:nvSpPr>
          <p:cNvPr id="196" name="TextBox 195"/>
          <p:cNvSpPr txBox="1"/>
          <p:nvPr/>
        </p:nvSpPr>
        <p:spPr>
          <a:xfrm>
            <a:off x="1036320" y="5303520"/>
            <a:ext cx="6096000" cy="365760"/>
          </a:xfrm>
          <a:prstGeom prst="rect">
            <a:avLst/>
          </a:prstGeom>
          <a:noFill/>
          <a:ln w="0">
            <a:noFill/>
          </a:ln>
        </p:spPr>
        <p:txBody>
          <a:bodyPr lIns="120000" tIns="60000" rIns="120000" bIns="60000" anchor="t">
            <a:noAutofit/>
          </a:bodyPr>
          <a:lstStyle/>
          <a:p>
            <a:pPr defTabSz="1219170"/>
            <a:r>
              <a:rPr lang="en-US" sz="1600" spc="-1">
                <a:solidFill>
                  <a:srgbClr val="323232"/>
                </a:solidFill>
                <a:latin typeface="ArialMT"/>
                <a:ea typeface="ArialMT"/>
              </a:rPr>
              <a:t>Construct a coherent narrative from image sequences</a:t>
            </a:r>
            <a:endParaRPr lang="en-US" sz="1600" spc="-1">
              <a:solidFill>
                <a:srgbClr val="000000"/>
              </a:solidFill>
              <a:latin typeface="Arial"/>
            </a:endParaRPr>
          </a:p>
        </p:txBody>
      </p:sp>
      <p:sp>
        <p:nvSpPr>
          <p:cNvPr id="197" name="TextBox 196"/>
          <p:cNvSpPr txBox="1"/>
          <p:nvPr/>
        </p:nvSpPr>
        <p:spPr>
          <a:xfrm>
            <a:off x="1036320" y="5693760"/>
            <a:ext cx="10363200" cy="426720"/>
          </a:xfrm>
          <a:prstGeom prst="rect">
            <a:avLst/>
          </a:prstGeom>
          <a:noFill/>
          <a:ln w="0">
            <a:noFill/>
          </a:ln>
        </p:spPr>
        <p:txBody>
          <a:bodyPr lIns="120000" tIns="60000" rIns="120000" bIns="60000" anchor="t">
            <a:noAutofit/>
          </a:bodyPr>
          <a:lstStyle/>
          <a:p>
            <a:pPr defTabSz="1219170"/>
            <a:r>
              <a:rPr lang="en-US" sz="1467" i="1" spc="-1">
                <a:solidFill>
                  <a:srgbClr val="767676"/>
                </a:solidFill>
                <a:latin typeface="Arial-ItalicMT"/>
                <a:ea typeface="Arial-ItalicMT"/>
              </a:rPr>
              <a:t>Given 3 birthday photos: construct a narrative with temporal flow</a:t>
            </a:r>
            <a:endParaRPr lang="en-US" sz="1467" spc="-1">
              <a:solidFill>
                <a:srgbClr val="000000"/>
              </a:solidFill>
              <a:latin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5F621-2DC3-8A20-0954-EDFFA90C162C}"/>
              </a:ext>
            </a:extLst>
          </p:cNvPr>
          <p:cNvSpPr>
            <a:spLocks noGrp="1"/>
          </p:cNvSpPr>
          <p:nvPr>
            <p:ph type="title"/>
          </p:nvPr>
        </p:nvSpPr>
        <p:spPr/>
        <p:txBody>
          <a:bodyPr/>
          <a:lstStyle/>
          <a:p>
            <a:r>
              <a:rPr lang="en-US" sz="4800" b="1">
                <a:solidFill>
                  <a:srgbClr val="9D2134"/>
                </a:solidFill>
                <a:latin typeface="arial-boldmt"/>
              </a:rPr>
              <a:t>Image Captioning</a:t>
            </a:r>
            <a:endParaRPr lang="en-US" sz="2133">
              <a:latin typeface="arial-boldmt"/>
            </a:endParaRPr>
          </a:p>
          <a:p>
            <a:endParaRPr lang="en-US"/>
          </a:p>
        </p:txBody>
      </p:sp>
      <p:pic>
        <p:nvPicPr>
          <p:cNvPr id="4" name="Picture 3">
            <a:extLst>
              <a:ext uri="{FF2B5EF4-FFF2-40B4-BE49-F238E27FC236}">
                <a16:creationId xmlns:a16="http://schemas.microsoft.com/office/drawing/2014/main" id="{D8D4D7E3-DAA7-E770-85EE-B9A41A2F1ADA}"/>
              </a:ext>
            </a:extLst>
          </p:cNvPr>
          <p:cNvPicPr>
            <a:picLocks noChangeAspect="1"/>
          </p:cNvPicPr>
          <p:nvPr/>
        </p:nvPicPr>
        <p:blipFill>
          <a:blip r:embed="rId2"/>
          <a:stretch>
            <a:fillRect/>
          </a:stretch>
        </p:blipFill>
        <p:spPr>
          <a:xfrm>
            <a:off x="603571" y="1594716"/>
            <a:ext cx="10973895" cy="3997488"/>
          </a:xfrm>
          <a:prstGeom prst="rect">
            <a:avLst/>
          </a:prstGeom>
        </p:spPr>
      </p:pic>
    </p:spTree>
    <p:extLst>
      <p:ext uri="{BB962C8B-B14F-4D97-AF65-F5344CB8AC3E}">
        <p14:creationId xmlns:p14="http://schemas.microsoft.com/office/powerpoint/2010/main" val="3120704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780AB-A806-E740-E3AF-8507AECC9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28235A-0B8D-E709-4534-88EA970F6C6A}"/>
              </a:ext>
            </a:extLst>
          </p:cNvPr>
          <p:cNvSpPr>
            <a:spLocks noGrp="1"/>
          </p:cNvSpPr>
          <p:nvPr>
            <p:ph type="title"/>
          </p:nvPr>
        </p:nvSpPr>
        <p:spPr>
          <a:xfrm>
            <a:off x="216183" y="482082"/>
            <a:ext cx="10745788" cy="1143292"/>
          </a:xfrm>
        </p:spPr>
        <p:txBody>
          <a:bodyPr/>
          <a:lstStyle/>
          <a:p>
            <a:r>
              <a:rPr lang="en-US" dirty="0"/>
              <a:t>Applications of VLMs</a:t>
            </a:r>
          </a:p>
        </p:txBody>
      </p:sp>
      <p:sp>
        <p:nvSpPr>
          <p:cNvPr id="4" name="Content Placeholder 3">
            <a:extLst>
              <a:ext uri="{FF2B5EF4-FFF2-40B4-BE49-F238E27FC236}">
                <a16:creationId xmlns:a16="http://schemas.microsoft.com/office/drawing/2014/main" id="{4C4D3D32-32D9-83DC-7F6E-765D13B718C7}"/>
              </a:ext>
            </a:extLst>
          </p:cNvPr>
          <p:cNvSpPr>
            <a:spLocks noGrp="1"/>
          </p:cNvSpPr>
          <p:nvPr>
            <p:ph sz="half" idx="2"/>
          </p:nvPr>
        </p:nvSpPr>
        <p:spPr>
          <a:xfrm>
            <a:off x="277019" y="1280446"/>
            <a:ext cx="11698798" cy="3765089"/>
          </a:xfrm>
        </p:spPr>
        <p:txBody>
          <a:bodyPr>
            <a:normAutofit/>
          </a:bodyPr>
          <a:lstStyle/>
          <a:p>
            <a:pPr marL="285750" lvl="0" indent="-285750">
              <a:spcBef>
                <a:spcPts val="0"/>
              </a:spcBef>
              <a:spcAft>
                <a:spcPts val="600"/>
              </a:spcAft>
              <a:defRPr/>
            </a:pPr>
            <a:r>
              <a:rPr kumimoji="1" lang="en-US" altLang="zh-CN" sz="2400" b="1" dirty="0">
                <a:solidFill>
                  <a:prstClr val="black">
                    <a:lumMod val="95000"/>
                    <a:lumOff val="5000"/>
                  </a:prstClr>
                </a:solidFill>
                <a:ea typeface="微软雅黑" panose="020B0503020204020204" pitchFamily="34" charset="-122"/>
                <a:cs typeface="Arial" panose="020B0604020202020204" pitchFamily="34" charset="0"/>
              </a:rPr>
              <a:t>Visual Question Answering (VQA)</a:t>
            </a:r>
          </a:p>
          <a:p>
            <a:pPr marL="0" lvl="0" indent="0" algn="just">
              <a:spcBef>
                <a:spcPts val="0"/>
              </a:spcBef>
              <a:spcAft>
                <a:spcPts val="600"/>
              </a:spcAft>
              <a:buNone/>
              <a:defRPr/>
            </a:pP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Asking specific questions about an image and getting detailed answers. </a:t>
            </a:r>
          </a:p>
        </p:txBody>
      </p:sp>
      <p:pic>
        <p:nvPicPr>
          <p:cNvPr id="7" name="Picture 6" descr="A black and white logo&#10;&#10;AI-generated content may be incorrect.">
            <a:extLst>
              <a:ext uri="{FF2B5EF4-FFF2-40B4-BE49-F238E27FC236}">
                <a16:creationId xmlns:a16="http://schemas.microsoft.com/office/drawing/2014/main" id="{3682BED5-9871-7C45-678F-F94054D016B5}"/>
              </a:ext>
            </a:extLst>
          </p:cNvPr>
          <p:cNvPicPr>
            <a:picLocks noChangeAspect="1"/>
          </p:cNvPicPr>
          <p:nvPr/>
        </p:nvPicPr>
        <p:blipFill>
          <a:blip r:embed="rId3"/>
          <a:stretch>
            <a:fillRect/>
          </a:stretch>
        </p:blipFill>
        <p:spPr>
          <a:xfrm>
            <a:off x="9732046" y="142650"/>
            <a:ext cx="2310861" cy="519944"/>
          </a:xfrm>
          <a:prstGeom prst="rect">
            <a:avLst/>
          </a:prstGeom>
        </p:spPr>
      </p:pic>
      <p:pic>
        <p:nvPicPr>
          <p:cNvPr id="5" name="图片 4">
            <a:extLst>
              <a:ext uri="{FF2B5EF4-FFF2-40B4-BE49-F238E27FC236}">
                <a16:creationId xmlns:a16="http://schemas.microsoft.com/office/drawing/2014/main" id="{EAF8BE68-E450-53AC-0DBB-DB8DEAD9CACC}"/>
              </a:ext>
            </a:extLst>
          </p:cNvPr>
          <p:cNvPicPr>
            <a:picLocks noChangeAspect="1"/>
          </p:cNvPicPr>
          <p:nvPr/>
        </p:nvPicPr>
        <p:blipFill>
          <a:blip r:embed="rId4"/>
          <a:stretch>
            <a:fillRect/>
          </a:stretch>
        </p:blipFill>
        <p:spPr>
          <a:xfrm>
            <a:off x="668728" y="3034120"/>
            <a:ext cx="9840698" cy="2629267"/>
          </a:xfrm>
          <a:prstGeom prst="rect">
            <a:avLst/>
          </a:prstGeom>
        </p:spPr>
      </p:pic>
    </p:spTree>
    <p:extLst>
      <p:ext uri="{BB962C8B-B14F-4D97-AF65-F5344CB8AC3E}">
        <p14:creationId xmlns:p14="http://schemas.microsoft.com/office/powerpoint/2010/main" val="40025497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A38A5-870A-F23B-E834-1F8E7DEF2F37}"/>
              </a:ext>
            </a:extLst>
          </p:cNvPr>
          <p:cNvSpPr>
            <a:spLocks noGrp="1"/>
          </p:cNvSpPr>
          <p:nvPr>
            <p:ph type="title"/>
          </p:nvPr>
        </p:nvSpPr>
        <p:spPr>
          <a:xfrm>
            <a:off x="609600" y="470952"/>
            <a:ext cx="10972320" cy="946968"/>
          </a:xfrm>
        </p:spPr>
        <p:txBody>
          <a:bodyPr/>
          <a:lstStyle/>
          <a:p>
            <a:r>
              <a:rPr lang="en-US" sz="4800" b="1">
                <a:solidFill>
                  <a:srgbClr val="009B8D"/>
                </a:solidFill>
                <a:latin typeface="arial-boldmt"/>
              </a:rPr>
              <a:t>Visual Explanation</a:t>
            </a:r>
            <a:endParaRPr lang="en-US" sz="4800">
              <a:latin typeface="arial-boldmt"/>
            </a:endParaRPr>
          </a:p>
          <a:p>
            <a:endParaRPr lang="en-US"/>
          </a:p>
        </p:txBody>
      </p:sp>
      <p:pic>
        <p:nvPicPr>
          <p:cNvPr id="4" name="Picture 3">
            <a:extLst>
              <a:ext uri="{FF2B5EF4-FFF2-40B4-BE49-F238E27FC236}">
                <a16:creationId xmlns:a16="http://schemas.microsoft.com/office/drawing/2014/main" id="{F177A4F1-7EAB-326A-A07C-87E7796A1246}"/>
              </a:ext>
            </a:extLst>
          </p:cNvPr>
          <p:cNvPicPr>
            <a:picLocks noChangeAspect="1"/>
          </p:cNvPicPr>
          <p:nvPr/>
        </p:nvPicPr>
        <p:blipFill>
          <a:blip r:embed="rId2"/>
          <a:stretch>
            <a:fillRect/>
          </a:stretch>
        </p:blipFill>
        <p:spPr>
          <a:xfrm>
            <a:off x="604943" y="1595721"/>
            <a:ext cx="10971152" cy="3984515"/>
          </a:xfrm>
          <a:prstGeom prst="rect">
            <a:avLst/>
          </a:prstGeom>
        </p:spPr>
      </p:pic>
    </p:spTree>
    <p:extLst>
      <p:ext uri="{BB962C8B-B14F-4D97-AF65-F5344CB8AC3E}">
        <p14:creationId xmlns:p14="http://schemas.microsoft.com/office/powerpoint/2010/main" val="9304071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E089-2EF6-9DB5-A0DC-5075C87988C2}"/>
              </a:ext>
            </a:extLst>
          </p:cNvPr>
          <p:cNvSpPr>
            <a:spLocks noGrp="1"/>
          </p:cNvSpPr>
          <p:nvPr>
            <p:ph type="title"/>
          </p:nvPr>
        </p:nvSpPr>
        <p:spPr>
          <a:xfrm>
            <a:off x="609601" y="591557"/>
            <a:ext cx="10966839" cy="826364"/>
          </a:xfrm>
        </p:spPr>
        <p:txBody>
          <a:bodyPr/>
          <a:lstStyle/>
          <a:p>
            <a:r>
              <a:rPr lang="en-US" sz="4800" b="1">
                <a:solidFill>
                  <a:srgbClr val="C8A950"/>
                </a:solidFill>
                <a:latin typeface="arial-boldmt"/>
              </a:rPr>
              <a:t>Story Generation</a:t>
            </a:r>
            <a:endParaRPr lang="en-US" sz="4800">
              <a:latin typeface="arial-boldmt"/>
            </a:endParaRPr>
          </a:p>
          <a:p>
            <a:endParaRPr lang="en-US"/>
          </a:p>
        </p:txBody>
      </p:sp>
      <p:pic>
        <p:nvPicPr>
          <p:cNvPr id="4" name="Picture 3">
            <a:extLst>
              <a:ext uri="{FF2B5EF4-FFF2-40B4-BE49-F238E27FC236}">
                <a16:creationId xmlns:a16="http://schemas.microsoft.com/office/drawing/2014/main" id="{78D17F3D-989A-A695-2BDA-924C4D38EE9A}"/>
              </a:ext>
            </a:extLst>
          </p:cNvPr>
          <p:cNvPicPr>
            <a:picLocks noChangeAspect="1"/>
          </p:cNvPicPr>
          <p:nvPr/>
        </p:nvPicPr>
        <p:blipFill>
          <a:blip r:embed="rId2"/>
          <a:stretch>
            <a:fillRect/>
          </a:stretch>
        </p:blipFill>
        <p:spPr>
          <a:xfrm>
            <a:off x="607793" y="1584300"/>
            <a:ext cx="10970935" cy="4001875"/>
          </a:xfrm>
          <a:prstGeom prst="rect">
            <a:avLst/>
          </a:prstGeom>
        </p:spPr>
      </p:pic>
    </p:spTree>
    <p:extLst>
      <p:ext uri="{BB962C8B-B14F-4D97-AF65-F5344CB8AC3E}">
        <p14:creationId xmlns:p14="http://schemas.microsoft.com/office/powerpoint/2010/main" val="23663205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 name="Freeform: Shape 197"/>
          <p:cNvSpPr/>
          <p:nvPr/>
        </p:nvSpPr>
        <p:spPr>
          <a:xfrm>
            <a:off x="0" y="0"/>
            <a:ext cx="12192480" cy="73440"/>
          </a:xfrm>
          <a:custGeom>
            <a:avLst/>
            <a:gdLst/>
            <a:ahLst/>
            <a:cxnLst/>
            <a:rect l="0" t="0" r="r" b="b"/>
            <a:pathLst>
              <a:path w="25401" h="153">
                <a:moveTo>
                  <a:pt x="0" y="0"/>
                </a:moveTo>
                <a:lnTo>
                  <a:pt x="25401" y="0"/>
                </a:lnTo>
                <a:lnTo>
                  <a:pt x="25401" y="153"/>
                </a:lnTo>
                <a:lnTo>
                  <a:pt x="0" y="153"/>
                </a:lnTo>
                <a:lnTo>
                  <a:pt x="0" y="0"/>
                </a:lnTo>
                <a:close/>
              </a:path>
            </a:pathLst>
          </a:custGeom>
          <a:solidFill>
            <a:srgbClr val="9D2134"/>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199" name="TextBox 198"/>
          <p:cNvSpPr txBox="1"/>
          <p:nvPr/>
        </p:nvSpPr>
        <p:spPr>
          <a:xfrm>
            <a:off x="609600" y="304800"/>
            <a:ext cx="10972800" cy="792480"/>
          </a:xfrm>
          <a:prstGeom prst="rect">
            <a:avLst/>
          </a:prstGeom>
          <a:noFill/>
          <a:ln w="0">
            <a:noFill/>
          </a:ln>
        </p:spPr>
        <p:txBody>
          <a:bodyPr lIns="120000" tIns="60000" rIns="120000" bIns="60000" anchor="t">
            <a:noAutofit/>
          </a:bodyPr>
          <a:lstStyle/>
          <a:p>
            <a:pPr defTabSz="1219170"/>
            <a:r>
              <a:rPr lang="en-US" sz="3733" b="1" spc="-1">
                <a:solidFill>
                  <a:srgbClr val="9D2134"/>
                </a:solidFill>
                <a:latin typeface="Georgia-Bold"/>
                <a:ea typeface="Georgia-Bold"/>
              </a:rPr>
              <a:t>Coherence vs Faithfulness</a:t>
            </a:r>
            <a:endParaRPr lang="en-US" sz="3733" spc="-1">
              <a:solidFill>
                <a:srgbClr val="000000"/>
              </a:solidFill>
              <a:latin typeface="Arial"/>
            </a:endParaRPr>
          </a:p>
        </p:txBody>
      </p:sp>
      <p:sp>
        <p:nvSpPr>
          <p:cNvPr id="200" name="Freeform: Shape 199"/>
          <p:cNvSpPr/>
          <p:nvPr/>
        </p:nvSpPr>
        <p:spPr>
          <a:xfrm>
            <a:off x="609600" y="1158240"/>
            <a:ext cx="10973280" cy="36960"/>
          </a:xfrm>
          <a:custGeom>
            <a:avLst/>
            <a:gdLst/>
            <a:ahLst/>
            <a:cxnLst/>
            <a:rect l="0" t="0" r="r" b="b"/>
            <a:pathLst>
              <a:path w="22861" h="77">
                <a:moveTo>
                  <a:pt x="0" y="0"/>
                </a:moveTo>
                <a:lnTo>
                  <a:pt x="22861" y="0"/>
                </a:lnTo>
                <a:lnTo>
                  <a:pt x="22861" y="77"/>
                </a:lnTo>
                <a:lnTo>
                  <a:pt x="0" y="77"/>
                </a:lnTo>
                <a:lnTo>
                  <a:pt x="0" y="0"/>
                </a:lnTo>
                <a:close/>
              </a:path>
            </a:pathLst>
          </a:custGeom>
          <a:solidFill>
            <a:srgbClr val="009B8D"/>
          </a:solidFill>
          <a:ln w="0">
            <a:noFill/>
          </a:ln>
        </p:spPr>
        <p:txBody>
          <a:bodyPr lIns="120000" tIns="-23040" rIns="120000" bIns="-23040" anchor="t">
            <a:noAutofit/>
          </a:bodyPr>
          <a:lstStyle/>
          <a:p>
            <a:pPr defTabSz="1219170"/>
            <a:endParaRPr lang="en-US" sz="2400" spc="-1">
              <a:solidFill>
                <a:srgbClr val="FFFFFF"/>
              </a:solidFill>
              <a:latin typeface="Arial"/>
            </a:endParaRPr>
          </a:p>
        </p:txBody>
      </p:sp>
      <p:sp>
        <p:nvSpPr>
          <p:cNvPr id="201" name="TextBox 200"/>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999999"/>
                </a:solidFill>
                <a:latin typeface="ArialMT"/>
                <a:ea typeface="ArialMT"/>
              </a:rPr>
              <a:t>13 / 22</a:t>
            </a:r>
            <a:endParaRPr lang="en-US" sz="1200" spc="-1">
              <a:solidFill>
                <a:srgbClr val="000000"/>
              </a:solidFill>
              <a:latin typeface="Arial"/>
            </a:endParaRPr>
          </a:p>
        </p:txBody>
      </p:sp>
      <p:sp>
        <p:nvSpPr>
          <p:cNvPr id="202" name="TextBox 201"/>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AAAAAA"/>
                </a:solidFill>
                <a:latin typeface="ArialMT"/>
                <a:ea typeface="ArialMT"/>
              </a:rPr>
              <a:t>CIS 5543  |  Spring 2026  |  Temple University</a:t>
            </a:r>
            <a:endParaRPr lang="en-US" sz="1067" spc="-1">
              <a:solidFill>
                <a:srgbClr val="000000"/>
              </a:solidFill>
              <a:latin typeface="Arial"/>
            </a:endParaRPr>
          </a:p>
        </p:txBody>
      </p:sp>
      <p:sp>
        <p:nvSpPr>
          <p:cNvPr id="203" name="TextBox 202"/>
          <p:cNvSpPr txBox="1"/>
          <p:nvPr/>
        </p:nvSpPr>
        <p:spPr>
          <a:xfrm>
            <a:off x="609600" y="1402080"/>
            <a:ext cx="10972800" cy="487680"/>
          </a:xfrm>
          <a:prstGeom prst="rect">
            <a:avLst/>
          </a:prstGeom>
          <a:noFill/>
          <a:ln w="0">
            <a:noFill/>
          </a:ln>
        </p:spPr>
        <p:txBody>
          <a:bodyPr lIns="120000" tIns="60000" rIns="120000" bIns="60000" anchor="t">
            <a:noAutofit/>
          </a:bodyPr>
          <a:lstStyle/>
          <a:p>
            <a:pPr defTabSz="1219170"/>
            <a:r>
              <a:rPr lang="en-US" sz="1867" b="1" spc="-1">
                <a:solidFill>
                  <a:srgbClr val="323232"/>
                </a:solidFill>
                <a:latin typeface="Arial-BoldMT"/>
                <a:ea typeface="Arial-BoldMT"/>
              </a:rPr>
              <a:t>Two critical properties — in slight tension with each other:</a:t>
            </a:r>
            <a:endParaRPr lang="en-US" sz="1867" spc="-1">
              <a:solidFill>
                <a:srgbClr val="000000"/>
              </a:solidFill>
              <a:latin typeface="Arial"/>
            </a:endParaRPr>
          </a:p>
        </p:txBody>
      </p:sp>
      <p:sp>
        <p:nvSpPr>
          <p:cNvPr id="204" name="Freeform: Shape 203"/>
          <p:cNvSpPr/>
          <p:nvPr/>
        </p:nvSpPr>
        <p:spPr>
          <a:xfrm>
            <a:off x="609600" y="2133600"/>
            <a:ext cx="5121120" cy="3414240"/>
          </a:xfrm>
          <a:custGeom>
            <a:avLst/>
            <a:gdLst/>
            <a:ahLst/>
            <a:cxnLst/>
            <a:rect l="0" t="0" r="r" b="b"/>
            <a:pathLst>
              <a:path w="10669" h="7113">
                <a:moveTo>
                  <a:pt x="0" y="0"/>
                </a:moveTo>
                <a:lnTo>
                  <a:pt x="10669" y="0"/>
                </a:lnTo>
                <a:lnTo>
                  <a:pt x="10669" y="7113"/>
                </a:lnTo>
                <a:lnTo>
                  <a:pt x="0" y="7113"/>
                </a:lnTo>
                <a:lnTo>
                  <a:pt x="0" y="0"/>
                </a:lnTo>
                <a:close/>
              </a:path>
            </a:pathLst>
          </a:custGeom>
          <a:solidFill>
            <a:srgbClr val="FF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205" name="Freeform: Shape 204"/>
          <p:cNvSpPr/>
          <p:nvPr/>
        </p:nvSpPr>
        <p:spPr>
          <a:xfrm>
            <a:off x="609600" y="2133600"/>
            <a:ext cx="5121120" cy="671040"/>
          </a:xfrm>
          <a:custGeom>
            <a:avLst/>
            <a:gdLst/>
            <a:ahLst/>
            <a:cxnLst/>
            <a:rect l="0" t="0" r="r" b="b"/>
            <a:pathLst>
              <a:path w="10669" h="1398">
                <a:moveTo>
                  <a:pt x="0" y="0"/>
                </a:moveTo>
                <a:lnTo>
                  <a:pt x="10669" y="0"/>
                </a:lnTo>
                <a:lnTo>
                  <a:pt x="10669" y="1398"/>
                </a:lnTo>
                <a:lnTo>
                  <a:pt x="0" y="1398"/>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206" name="TextBox 205"/>
          <p:cNvSpPr txBox="1"/>
          <p:nvPr/>
        </p:nvSpPr>
        <p:spPr>
          <a:xfrm>
            <a:off x="670560" y="2133600"/>
            <a:ext cx="4998720" cy="670560"/>
          </a:xfrm>
          <a:prstGeom prst="rect">
            <a:avLst/>
          </a:prstGeom>
          <a:noFill/>
          <a:ln w="0">
            <a:noFill/>
          </a:ln>
        </p:spPr>
        <p:txBody>
          <a:bodyPr lIns="120000" tIns="60000" rIns="120000" bIns="60000" anchor="t">
            <a:noAutofit/>
          </a:bodyPr>
          <a:lstStyle/>
          <a:p>
            <a:pPr algn="ctr" defTabSz="1219170"/>
            <a:r>
              <a:rPr lang="en-US" sz="2133" b="1" spc="-1">
                <a:solidFill>
                  <a:srgbClr val="FFFFFF"/>
                </a:solidFill>
                <a:latin typeface="Arial-BoldMT"/>
                <a:ea typeface="Arial-BoldMT"/>
              </a:rPr>
              <a:t>Coherence</a:t>
            </a:r>
            <a:endParaRPr lang="en-US" sz="2133" spc="-1">
              <a:solidFill>
                <a:srgbClr val="000000"/>
              </a:solidFill>
              <a:latin typeface="Arial"/>
            </a:endParaRPr>
          </a:p>
        </p:txBody>
      </p:sp>
      <p:sp>
        <p:nvSpPr>
          <p:cNvPr id="207" name="TextBox 206"/>
          <p:cNvSpPr txBox="1"/>
          <p:nvPr/>
        </p:nvSpPr>
        <p:spPr>
          <a:xfrm>
            <a:off x="914400" y="2987040"/>
            <a:ext cx="4511040" cy="2438400"/>
          </a:xfrm>
          <a:prstGeom prst="rect">
            <a:avLst/>
          </a:prstGeom>
          <a:noFill/>
          <a:ln w="0">
            <a:noFill/>
          </a:ln>
        </p:spPr>
        <p:txBody>
          <a:bodyPr lIns="120000" tIns="60000" rIns="120000" bIns="60000" anchor="t">
            <a:noAutofit/>
          </a:bodyPr>
          <a:lstStyle/>
          <a:p>
            <a:pPr defTabSz="1219170"/>
            <a:r>
              <a:rPr lang="en-US" sz="1600" spc="-1">
                <a:solidFill>
                  <a:srgbClr val="323232"/>
                </a:solidFill>
                <a:latin typeface="ArialMT"/>
                <a:ea typeface="ArialMT"/>
              </a:rPr>
              <a:t>Text is internally consistent,</a:t>
            </a:r>
            <a:endParaRPr lang="en-US" sz="1600" spc="-1">
              <a:solidFill>
                <a:srgbClr val="000000"/>
              </a:solidFill>
              <a:latin typeface="Arial"/>
            </a:endParaRPr>
          </a:p>
          <a:p>
            <a:pPr defTabSz="1219170"/>
            <a:r>
              <a:rPr lang="en-US" sz="1600" spc="-1">
                <a:solidFill>
                  <a:srgbClr val="323232"/>
                </a:solidFill>
                <a:latin typeface="ArialMT"/>
                <a:ea typeface="ArialMT"/>
              </a:rPr>
              <a:t>grammatically correct, and flows</a:t>
            </a:r>
            <a:endParaRPr lang="en-US" sz="1600" spc="-1">
              <a:solidFill>
                <a:srgbClr val="000000"/>
              </a:solidFill>
              <a:latin typeface="Arial"/>
            </a:endParaRPr>
          </a:p>
          <a:p>
            <a:pPr defTabSz="1219170"/>
            <a:r>
              <a:rPr lang="en-US" sz="1600" spc="-1">
                <a:solidFill>
                  <a:srgbClr val="323232"/>
                </a:solidFill>
                <a:latin typeface="ArialMT"/>
                <a:ea typeface="ArialMT"/>
              </a:rPr>
              <a:t>naturally.</a:t>
            </a:r>
            <a:endParaRPr lang="en-US" sz="1600" spc="-1">
              <a:solidFill>
                <a:srgbClr val="000000"/>
              </a:solidFill>
              <a:latin typeface="Arial"/>
            </a:endParaRPr>
          </a:p>
          <a:p>
            <a:pPr defTabSz="1219170"/>
            <a:r>
              <a:rPr lang="en-US" sz="1600" b="1" spc="-1">
                <a:solidFill>
                  <a:srgbClr val="323232"/>
                </a:solidFill>
                <a:latin typeface="Arial-BoldMT"/>
                <a:ea typeface="Arial-BoldMT"/>
              </a:rPr>
              <a:t>Risk: A model can produce</a:t>
            </a:r>
            <a:endParaRPr lang="en-US" sz="1600" spc="-1">
              <a:solidFill>
                <a:srgbClr val="000000"/>
              </a:solidFill>
              <a:latin typeface="Arial"/>
            </a:endParaRPr>
          </a:p>
          <a:p>
            <a:pPr defTabSz="1219170"/>
            <a:r>
              <a:rPr lang="en-US" sz="1600" b="1" spc="-1">
                <a:solidFill>
                  <a:srgbClr val="323232"/>
                </a:solidFill>
                <a:latin typeface="Arial-BoldMT"/>
                <a:ea typeface="Arial-BoldMT"/>
              </a:rPr>
              <a:t>perfectly coherent text that is</a:t>
            </a:r>
            <a:endParaRPr lang="en-US" sz="1600" spc="-1">
              <a:solidFill>
                <a:srgbClr val="000000"/>
              </a:solidFill>
              <a:latin typeface="Arial"/>
            </a:endParaRPr>
          </a:p>
          <a:p>
            <a:pPr defTabSz="1219170"/>
            <a:r>
              <a:rPr lang="en-US" sz="1600" b="1" spc="-1">
                <a:solidFill>
                  <a:srgbClr val="323232"/>
                </a:solidFill>
                <a:latin typeface="Arial-BoldMT"/>
                <a:ea typeface="Arial-BoldMT"/>
              </a:rPr>
              <a:t>completely wrong about the image.</a:t>
            </a:r>
            <a:endParaRPr lang="en-US" sz="1600" spc="-1">
              <a:solidFill>
                <a:srgbClr val="000000"/>
              </a:solidFill>
              <a:latin typeface="Arial"/>
            </a:endParaRPr>
          </a:p>
        </p:txBody>
      </p:sp>
      <p:sp>
        <p:nvSpPr>
          <p:cNvPr id="208" name="Freeform: Shape 207"/>
          <p:cNvSpPr/>
          <p:nvPr/>
        </p:nvSpPr>
        <p:spPr>
          <a:xfrm>
            <a:off x="6461760" y="2133600"/>
            <a:ext cx="5121120" cy="3414240"/>
          </a:xfrm>
          <a:custGeom>
            <a:avLst/>
            <a:gdLst/>
            <a:ahLst/>
            <a:cxnLst/>
            <a:rect l="0" t="0" r="r" b="b"/>
            <a:pathLst>
              <a:path w="10669" h="7113">
                <a:moveTo>
                  <a:pt x="0" y="0"/>
                </a:moveTo>
                <a:lnTo>
                  <a:pt x="10669" y="0"/>
                </a:lnTo>
                <a:lnTo>
                  <a:pt x="10669" y="7113"/>
                </a:lnTo>
                <a:lnTo>
                  <a:pt x="0" y="7113"/>
                </a:lnTo>
                <a:lnTo>
                  <a:pt x="0" y="0"/>
                </a:lnTo>
                <a:close/>
              </a:path>
            </a:pathLst>
          </a:custGeom>
          <a:solidFill>
            <a:srgbClr val="F0FFF8"/>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209" name="Freeform: Shape 208"/>
          <p:cNvSpPr/>
          <p:nvPr/>
        </p:nvSpPr>
        <p:spPr>
          <a:xfrm>
            <a:off x="6461760" y="2133600"/>
            <a:ext cx="5121120" cy="671040"/>
          </a:xfrm>
          <a:custGeom>
            <a:avLst/>
            <a:gdLst/>
            <a:ahLst/>
            <a:cxnLst/>
            <a:rect l="0" t="0" r="r" b="b"/>
            <a:pathLst>
              <a:path w="10669" h="1398">
                <a:moveTo>
                  <a:pt x="0" y="0"/>
                </a:moveTo>
                <a:lnTo>
                  <a:pt x="10669" y="0"/>
                </a:lnTo>
                <a:lnTo>
                  <a:pt x="10669" y="1398"/>
                </a:lnTo>
                <a:lnTo>
                  <a:pt x="0" y="1398"/>
                </a:lnTo>
                <a:lnTo>
                  <a:pt x="0" y="0"/>
                </a:lnTo>
                <a:close/>
              </a:path>
            </a:pathLst>
          </a:custGeom>
          <a:solidFill>
            <a:srgbClr val="009B8D"/>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210" name="TextBox 209"/>
          <p:cNvSpPr txBox="1"/>
          <p:nvPr/>
        </p:nvSpPr>
        <p:spPr>
          <a:xfrm>
            <a:off x="6522720" y="2133600"/>
            <a:ext cx="4998720" cy="670560"/>
          </a:xfrm>
          <a:prstGeom prst="rect">
            <a:avLst/>
          </a:prstGeom>
          <a:noFill/>
          <a:ln w="0">
            <a:noFill/>
          </a:ln>
        </p:spPr>
        <p:txBody>
          <a:bodyPr lIns="120000" tIns="60000" rIns="120000" bIns="60000" anchor="t">
            <a:noAutofit/>
          </a:bodyPr>
          <a:lstStyle/>
          <a:p>
            <a:pPr algn="ctr" defTabSz="1219170"/>
            <a:r>
              <a:rPr lang="en-US" sz="2133" b="1" spc="-1">
                <a:solidFill>
                  <a:srgbClr val="FFFFFF"/>
                </a:solidFill>
                <a:latin typeface="Arial-BoldMT"/>
                <a:ea typeface="Arial-BoldMT"/>
              </a:rPr>
              <a:t>Faithfulness</a:t>
            </a:r>
            <a:endParaRPr lang="en-US" sz="2133" spc="-1">
              <a:solidFill>
                <a:srgbClr val="000000"/>
              </a:solidFill>
              <a:latin typeface="Arial"/>
            </a:endParaRPr>
          </a:p>
        </p:txBody>
      </p:sp>
      <p:sp>
        <p:nvSpPr>
          <p:cNvPr id="211" name="TextBox 210"/>
          <p:cNvSpPr txBox="1"/>
          <p:nvPr/>
        </p:nvSpPr>
        <p:spPr>
          <a:xfrm>
            <a:off x="6766560" y="2987040"/>
            <a:ext cx="4511040" cy="2438400"/>
          </a:xfrm>
          <a:prstGeom prst="rect">
            <a:avLst/>
          </a:prstGeom>
          <a:noFill/>
          <a:ln w="0">
            <a:noFill/>
          </a:ln>
        </p:spPr>
        <p:txBody>
          <a:bodyPr lIns="120000" tIns="60000" rIns="120000" bIns="60000" anchor="t">
            <a:noAutofit/>
          </a:bodyPr>
          <a:lstStyle/>
          <a:p>
            <a:pPr defTabSz="1219170"/>
            <a:r>
              <a:rPr lang="en-US" sz="1600" spc="-1">
                <a:solidFill>
                  <a:srgbClr val="323232"/>
                </a:solidFill>
                <a:latin typeface="ArialMT"/>
                <a:ea typeface="ArialMT"/>
              </a:rPr>
              <a:t>Every claim is supported by</a:t>
            </a:r>
            <a:endParaRPr lang="en-US" sz="1600" spc="-1">
              <a:solidFill>
                <a:srgbClr val="000000"/>
              </a:solidFill>
              <a:latin typeface="Arial"/>
            </a:endParaRPr>
          </a:p>
          <a:p>
            <a:pPr defTabSz="1219170"/>
            <a:r>
              <a:rPr lang="en-US" sz="1600" spc="-1">
                <a:solidFill>
                  <a:srgbClr val="323232"/>
                </a:solidFill>
                <a:latin typeface="ArialMT"/>
                <a:ea typeface="ArialMT"/>
              </a:rPr>
              <a:t>something actually present in the</a:t>
            </a:r>
            <a:endParaRPr lang="en-US" sz="1600" spc="-1">
              <a:solidFill>
                <a:srgbClr val="000000"/>
              </a:solidFill>
              <a:latin typeface="Arial"/>
            </a:endParaRPr>
          </a:p>
          <a:p>
            <a:pPr defTabSz="1219170"/>
            <a:r>
              <a:rPr lang="en-US" sz="1600" spc="-1">
                <a:solidFill>
                  <a:srgbClr val="323232"/>
                </a:solidFill>
                <a:latin typeface="ArialMT"/>
                <a:ea typeface="ArialMT"/>
              </a:rPr>
              <a:t>image.</a:t>
            </a:r>
            <a:endParaRPr lang="en-US" sz="1600" spc="-1">
              <a:solidFill>
                <a:srgbClr val="000000"/>
              </a:solidFill>
              <a:latin typeface="Arial"/>
            </a:endParaRPr>
          </a:p>
          <a:p>
            <a:pPr defTabSz="1219170"/>
            <a:r>
              <a:rPr lang="en-US" sz="1600" b="1" spc="-1">
                <a:solidFill>
                  <a:srgbClr val="323232"/>
                </a:solidFill>
                <a:latin typeface="Arial-BoldMT"/>
                <a:ea typeface="Arial-BoldMT"/>
              </a:rPr>
              <a:t>Requires: Strong visual grounding</a:t>
            </a:r>
            <a:endParaRPr lang="en-US" sz="1600" spc="-1">
              <a:solidFill>
                <a:srgbClr val="000000"/>
              </a:solidFill>
              <a:latin typeface="Arial"/>
            </a:endParaRPr>
          </a:p>
          <a:p>
            <a:pPr defTabSz="1219170"/>
            <a:r>
              <a:rPr lang="en-US" sz="1600" b="1" spc="-1">
                <a:solidFill>
                  <a:srgbClr val="323232"/>
                </a:solidFill>
                <a:latin typeface="Arial-BoldMT"/>
                <a:ea typeface="Arial-BoldMT"/>
              </a:rPr>
              <a:t>— outputs anchored to specific</a:t>
            </a:r>
            <a:endParaRPr lang="en-US" sz="1600" spc="-1">
              <a:solidFill>
                <a:srgbClr val="000000"/>
              </a:solidFill>
              <a:latin typeface="Arial"/>
            </a:endParaRPr>
          </a:p>
          <a:p>
            <a:pPr defTabSz="1219170"/>
            <a:r>
              <a:rPr lang="en-US" sz="1600" b="1" spc="-1">
                <a:solidFill>
                  <a:srgbClr val="323232"/>
                </a:solidFill>
                <a:latin typeface="Arial-BoldMT"/>
                <a:ea typeface="Arial-BoldMT"/>
              </a:rPr>
              <a:t>visual features, not language priors.</a:t>
            </a:r>
            <a:endParaRPr lang="en-US" sz="1600" spc="-1">
              <a:solidFill>
                <a:srgbClr val="000000"/>
              </a:solidFill>
              <a:latin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2" name="Freeform: Shape 211"/>
          <p:cNvSpPr/>
          <p:nvPr/>
        </p:nvSpPr>
        <p:spPr>
          <a:xfrm>
            <a:off x="0" y="0"/>
            <a:ext cx="12192480" cy="73440"/>
          </a:xfrm>
          <a:custGeom>
            <a:avLst/>
            <a:gdLst/>
            <a:ahLst/>
            <a:cxnLst/>
            <a:rect l="0" t="0" r="r" b="b"/>
            <a:pathLst>
              <a:path w="25401" h="153">
                <a:moveTo>
                  <a:pt x="0" y="0"/>
                </a:moveTo>
                <a:lnTo>
                  <a:pt x="25401" y="0"/>
                </a:lnTo>
                <a:lnTo>
                  <a:pt x="25401" y="153"/>
                </a:lnTo>
                <a:lnTo>
                  <a:pt x="0" y="153"/>
                </a:lnTo>
                <a:lnTo>
                  <a:pt x="0" y="0"/>
                </a:lnTo>
                <a:close/>
              </a:path>
            </a:pathLst>
          </a:custGeom>
          <a:solidFill>
            <a:srgbClr val="9D2134"/>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213" name="TextBox 212"/>
          <p:cNvSpPr txBox="1"/>
          <p:nvPr/>
        </p:nvSpPr>
        <p:spPr>
          <a:xfrm>
            <a:off x="609600" y="304800"/>
            <a:ext cx="10972800" cy="792480"/>
          </a:xfrm>
          <a:prstGeom prst="rect">
            <a:avLst/>
          </a:prstGeom>
          <a:noFill/>
          <a:ln w="0">
            <a:noFill/>
          </a:ln>
        </p:spPr>
        <p:txBody>
          <a:bodyPr lIns="120000" tIns="60000" rIns="120000" bIns="60000" anchor="t">
            <a:noAutofit/>
          </a:bodyPr>
          <a:lstStyle/>
          <a:p>
            <a:pPr defTabSz="1219170"/>
            <a:r>
              <a:rPr lang="en-US" sz="3733" b="1" spc="-1">
                <a:solidFill>
                  <a:srgbClr val="9D2134"/>
                </a:solidFill>
                <a:latin typeface="Georgia-Bold"/>
                <a:ea typeface="Georgia-Bold"/>
              </a:rPr>
              <a:t>Sources of Reasoning Ability</a:t>
            </a:r>
            <a:endParaRPr lang="en-US" sz="3733" spc="-1">
              <a:solidFill>
                <a:srgbClr val="000000"/>
              </a:solidFill>
              <a:latin typeface="Arial"/>
            </a:endParaRPr>
          </a:p>
        </p:txBody>
      </p:sp>
      <p:sp>
        <p:nvSpPr>
          <p:cNvPr id="214" name="Freeform: Shape 213"/>
          <p:cNvSpPr/>
          <p:nvPr/>
        </p:nvSpPr>
        <p:spPr>
          <a:xfrm>
            <a:off x="609600" y="1158240"/>
            <a:ext cx="10973280" cy="36960"/>
          </a:xfrm>
          <a:custGeom>
            <a:avLst/>
            <a:gdLst/>
            <a:ahLst/>
            <a:cxnLst/>
            <a:rect l="0" t="0" r="r" b="b"/>
            <a:pathLst>
              <a:path w="22861" h="77">
                <a:moveTo>
                  <a:pt x="0" y="0"/>
                </a:moveTo>
                <a:lnTo>
                  <a:pt x="22861" y="0"/>
                </a:lnTo>
                <a:lnTo>
                  <a:pt x="22861" y="77"/>
                </a:lnTo>
                <a:lnTo>
                  <a:pt x="0" y="77"/>
                </a:lnTo>
                <a:lnTo>
                  <a:pt x="0" y="0"/>
                </a:lnTo>
                <a:close/>
              </a:path>
            </a:pathLst>
          </a:custGeom>
          <a:solidFill>
            <a:srgbClr val="009B8D"/>
          </a:solidFill>
          <a:ln w="0">
            <a:noFill/>
          </a:ln>
        </p:spPr>
        <p:txBody>
          <a:bodyPr lIns="120000" tIns="-23040" rIns="120000" bIns="-23040" anchor="t">
            <a:noAutofit/>
          </a:bodyPr>
          <a:lstStyle/>
          <a:p>
            <a:pPr defTabSz="1219170"/>
            <a:endParaRPr lang="en-US" sz="2400" spc="-1">
              <a:solidFill>
                <a:srgbClr val="FFFFFF"/>
              </a:solidFill>
              <a:latin typeface="Arial"/>
            </a:endParaRPr>
          </a:p>
        </p:txBody>
      </p:sp>
      <p:sp>
        <p:nvSpPr>
          <p:cNvPr id="215" name="TextBox 214"/>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999999"/>
                </a:solidFill>
                <a:latin typeface="ArialMT"/>
                <a:ea typeface="ArialMT"/>
              </a:rPr>
              <a:t>14 / 22</a:t>
            </a:r>
            <a:endParaRPr lang="en-US" sz="1200" spc="-1">
              <a:solidFill>
                <a:srgbClr val="000000"/>
              </a:solidFill>
              <a:latin typeface="Arial"/>
            </a:endParaRPr>
          </a:p>
        </p:txBody>
      </p:sp>
      <p:sp>
        <p:nvSpPr>
          <p:cNvPr id="216" name="TextBox 215"/>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AAAAAA"/>
                </a:solidFill>
                <a:latin typeface="ArialMT"/>
                <a:ea typeface="ArialMT"/>
              </a:rPr>
              <a:t>CIS 5543  |  Spring 2026  |  Temple University</a:t>
            </a:r>
            <a:endParaRPr lang="en-US" sz="1067" spc="-1">
              <a:solidFill>
                <a:srgbClr val="000000"/>
              </a:solidFill>
              <a:latin typeface="Arial"/>
            </a:endParaRPr>
          </a:p>
        </p:txBody>
      </p:sp>
      <p:sp>
        <p:nvSpPr>
          <p:cNvPr id="217" name="Freeform: Shape 216"/>
          <p:cNvSpPr/>
          <p:nvPr/>
        </p:nvSpPr>
        <p:spPr>
          <a:xfrm>
            <a:off x="609600" y="1402080"/>
            <a:ext cx="2682720" cy="1463520"/>
          </a:xfrm>
          <a:custGeom>
            <a:avLst/>
            <a:gdLst/>
            <a:ahLst/>
            <a:cxnLst/>
            <a:rect l="0" t="0" r="r" b="b"/>
            <a:pathLst>
              <a:path w="5589" h="3049">
                <a:moveTo>
                  <a:pt x="0" y="0"/>
                </a:moveTo>
                <a:lnTo>
                  <a:pt x="5589" y="0"/>
                </a:lnTo>
                <a:lnTo>
                  <a:pt x="5589" y="3049"/>
                </a:lnTo>
                <a:lnTo>
                  <a:pt x="0" y="3049"/>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218" name="TextBox 217"/>
          <p:cNvSpPr txBox="1"/>
          <p:nvPr/>
        </p:nvSpPr>
        <p:spPr>
          <a:xfrm>
            <a:off x="670560" y="1402080"/>
            <a:ext cx="2560320" cy="1463040"/>
          </a:xfrm>
          <a:prstGeom prst="rect">
            <a:avLst/>
          </a:prstGeom>
          <a:noFill/>
          <a:ln w="0">
            <a:noFill/>
          </a:ln>
        </p:spPr>
        <p:txBody>
          <a:bodyPr lIns="120000" tIns="60000" rIns="120000" bIns="60000" anchor="t">
            <a:noAutofit/>
          </a:bodyPr>
          <a:lstStyle/>
          <a:p>
            <a:pPr algn="ctr" defTabSz="1219170"/>
            <a:r>
              <a:rPr lang="en-US" sz="1733" b="1" spc="-1">
                <a:solidFill>
                  <a:srgbClr val="FFFFFF"/>
                </a:solidFill>
                <a:latin typeface="Arial-BoldMT"/>
                <a:ea typeface="Arial-BoldMT"/>
              </a:rPr>
              <a:t>Pretrained LLM</a:t>
            </a:r>
            <a:endParaRPr lang="en-US" sz="1733" spc="-1">
              <a:solidFill>
                <a:srgbClr val="000000"/>
              </a:solidFill>
              <a:latin typeface="Arial"/>
            </a:endParaRPr>
          </a:p>
          <a:p>
            <a:pPr algn="ctr" defTabSz="1219170"/>
            <a:r>
              <a:rPr lang="en-US" sz="1733" b="1" spc="-1">
                <a:solidFill>
                  <a:srgbClr val="FFFFFF"/>
                </a:solidFill>
                <a:latin typeface="Arial-BoldMT"/>
                <a:ea typeface="Arial-BoldMT"/>
              </a:rPr>
              <a:t>Knowledge</a:t>
            </a:r>
            <a:endParaRPr lang="en-US" sz="1733" spc="-1">
              <a:solidFill>
                <a:srgbClr val="000000"/>
              </a:solidFill>
              <a:latin typeface="Arial"/>
            </a:endParaRPr>
          </a:p>
        </p:txBody>
      </p:sp>
      <p:sp>
        <p:nvSpPr>
          <p:cNvPr id="219" name="Freeform: Shape 218"/>
          <p:cNvSpPr/>
          <p:nvPr/>
        </p:nvSpPr>
        <p:spPr>
          <a:xfrm>
            <a:off x="3291840" y="1402080"/>
            <a:ext cx="8291040" cy="1463520"/>
          </a:xfrm>
          <a:custGeom>
            <a:avLst/>
            <a:gdLst/>
            <a:ahLst/>
            <a:cxnLst/>
            <a:rect l="0" t="0" r="r" b="b"/>
            <a:pathLst>
              <a:path w="17273" h="3049">
                <a:moveTo>
                  <a:pt x="0" y="0"/>
                </a:moveTo>
                <a:lnTo>
                  <a:pt x="17273" y="0"/>
                </a:lnTo>
                <a:lnTo>
                  <a:pt x="17273" y="3049"/>
                </a:lnTo>
                <a:lnTo>
                  <a:pt x="0" y="3049"/>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220" name="TextBox 219"/>
          <p:cNvSpPr txBox="1"/>
          <p:nvPr/>
        </p:nvSpPr>
        <p:spPr>
          <a:xfrm>
            <a:off x="3535680" y="1584960"/>
            <a:ext cx="7802880" cy="1097280"/>
          </a:xfrm>
          <a:prstGeom prst="rect">
            <a:avLst/>
          </a:prstGeom>
          <a:noFill/>
          <a:ln w="0">
            <a:noFill/>
          </a:ln>
        </p:spPr>
        <p:txBody>
          <a:bodyPr lIns="120000" tIns="60000" rIns="120000" bIns="60000" anchor="t">
            <a:noAutofit/>
          </a:bodyPr>
          <a:lstStyle/>
          <a:p>
            <a:pPr defTabSz="1219170"/>
            <a:r>
              <a:rPr lang="en-US" sz="1600" spc="-1">
                <a:solidFill>
                  <a:srgbClr val="323232"/>
                </a:solidFill>
                <a:latin typeface="ArialMT"/>
                <a:ea typeface="ArialMT"/>
              </a:rPr>
              <a:t>LLMs absorb world knowledge &amp; reasoning patterns from trillions of tokens.</a:t>
            </a:r>
            <a:endParaRPr lang="en-US" sz="1600" spc="-1">
              <a:solidFill>
                <a:srgbClr val="000000"/>
              </a:solidFill>
              <a:latin typeface="Arial"/>
            </a:endParaRPr>
          </a:p>
          <a:p>
            <a:pPr defTabSz="1219170"/>
            <a:r>
              <a:rPr lang="en-US" sz="1600" spc="-1">
                <a:solidFill>
                  <a:srgbClr val="323232"/>
                </a:solidFill>
                <a:latin typeface="ArialMT"/>
                <a:ea typeface="ArialMT"/>
              </a:rPr>
              <a:t>Larger LLM backbone = better multimodal reasoning.</a:t>
            </a:r>
            <a:endParaRPr lang="en-US" sz="1600" spc="-1">
              <a:solidFill>
                <a:srgbClr val="000000"/>
              </a:solidFill>
              <a:latin typeface="Arial"/>
            </a:endParaRPr>
          </a:p>
        </p:txBody>
      </p:sp>
      <p:sp>
        <p:nvSpPr>
          <p:cNvPr id="221" name="Freeform: Shape 220"/>
          <p:cNvSpPr/>
          <p:nvPr/>
        </p:nvSpPr>
        <p:spPr>
          <a:xfrm>
            <a:off x="609600" y="3108960"/>
            <a:ext cx="2682720" cy="1463520"/>
          </a:xfrm>
          <a:custGeom>
            <a:avLst/>
            <a:gdLst/>
            <a:ahLst/>
            <a:cxnLst/>
            <a:rect l="0" t="0" r="r" b="b"/>
            <a:pathLst>
              <a:path w="5589" h="3049">
                <a:moveTo>
                  <a:pt x="0" y="0"/>
                </a:moveTo>
                <a:lnTo>
                  <a:pt x="5589" y="0"/>
                </a:lnTo>
                <a:lnTo>
                  <a:pt x="5589" y="3049"/>
                </a:lnTo>
                <a:lnTo>
                  <a:pt x="0" y="3049"/>
                </a:lnTo>
                <a:lnTo>
                  <a:pt x="0" y="0"/>
                </a:lnTo>
                <a:close/>
              </a:path>
            </a:pathLst>
          </a:custGeom>
          <a:solidFill>
            <a:srgbClr val="009B8D"/>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222" name="TextBox 221"/>
          <p:cNvSpPr txBox="1"/>
          <p:nvPr/>
        </p:nvSpPr>
        <p:spPr>
          <a:xfrm>
            <a:off x="670560" y="3108960"/>
            <a:ext cx="2560320" cy="1463040"/>
          </a:xfrm>
          <a:prstGeom prst="rect">
            <a:avLst/>
          </a:prstGeom>
          <a:noFill/>
          <a:ln w="0">
            <a:noFill/>
          </a:ln>
        </p:spPr>
        <p:txBody>
          <a:bodyPr lIns="120000" tIns="60000" rIns="120000" bIns="60000" anchor="t">
            <a:noAutofit/>
          </a:bodyPr>
          <a:lstStyle/>
          <a:p>
            <a:pPr algn="ctr" defTabSz="1219170"/>
            <a:r>
              <a:rPr lang="en-US" sz="1733" b="1" spc="-1">
                <a:solidFill>
                  <a:srgbClr val="FFFFFF"/>
                </a:solidFill>
                <a:latin typeface="Arial-BoldMT"/>
                <a:ea typeface="Arial-BoldMT"/>
              </a:rPr>
              <a:t>Instruction</a:t>
            </a:r>
            <a:endParaRPr lang="en-US" sz="1733" spc="-1">
              <a:solidFill>
                <a:srgbClr val="000000"/>
              </a:solidFill>
              <a:latin typeface="Arial"/>
            </a:endParaRPr>
          </a:p>
          <a:p>
            <a:pPr algn="ctr" defTabSz="1219170"/>
            <a:r>
              <a:rPr lang="en-US" sz="1733" b="1" spc="-1">
                <a:solidFill>
                  <a:srgbClr val="FFFFFF"/>
                </a:solidFill>
                <a:latin typeface="Arial-BoldMT"/>
                <a:ea typeface="Arial-BoldMT"/>
              </a:rPr>
              <a:t>Tuning</a:t>
            </a:r>
            <a:endParaRPr lang="en-US" sz="1733" spc="-1">
              <a:solidFill>
                <a:srgbClr val="000000"/>
              </a:solidFill>
              <a:latin typeface="Arial"/>
            </a:endParaRPr>
          </a:p>
        </p:txBody>
      </p:sp>
      <p:sp>
        <p:nvSpPr>
          <p:cNvPr id="223" name="Freeform: Shape 222"/>
          <p:cNvSpPr/>
          <p:nvPr/>
        </p:nvSpPr>
        <p:spPr>
          <a:xfrm>
            <a:off x="3291840" y="3108960"/>
            <a:ext cx="8291040" cy="1463520"/>
          </a:xfrm>
          <a:custGeom>
            <a:avLst/>
            <a:gdLst/>
            <a:ahLst/>
            <a:cxnLst/>
            <a:rect l="0" t="0" r="r" b="b"/>
            <a:pathLst>
              <a:path w="17273" h="3049">
                <a:moveTo>
                  <a:pt x="0" y="0"/>
                </a:moveTo>
                <a:lnTo>
                  <a:pt x="17273" y="0"/>
                </a:lnTo>
                <a:lnTo>
                  <a:pt x="17273" y="3049"/>
                </a:lnTo>
                <a:lnTo>
                  <a:pt x="0" y="3049"/>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224" name="TextBox 223"/>
          <p:cNvSpPr txBox="1"/>
          <p:nvPr/>
        </p:nvSpPr>
        <p:spPr>
          <a:xfrm>
            <a:off x="3535680" y="3291840"/>
            <a:ext cx="7802880" cy="1097280"/>
          </a:xfrm>
          <a:prstGeom prst="rect">
            <a:avLst/>
          </a:prstGeom>
          <a:noFill/>
          <a:ln w="0">
            <a:noFill/>
          </a:ln>
        </p:spPr>
        <p:txBody>
          <a:bodyPr lIns="120000" tIns="60000" rIns="120000" bIns="60000" anchor="t">
            <a:noAutofit/>
          </a:bodyPr>
          <a:lstStyle/>
          <a:p>
            <a:pPr defTabSz="1219170"/>
            <a:r>
              <a:rPr lang="en-US" sz="1600" spc="-1">
                <a:solidFill>
                  <a:srgbClr val="323232"/>
                </a:solidFill>
                <a:latin typeface="ArialMT"/>
                <a:ea typeface="ArialMT"/>
              </a:rPr>
              <a:t>Fine-tuning on human-written image + instruction pairs (LLaVA-Instruct,</a:t>
            </a:r>
            <a:endParaRPr lang="en-US" sz="1600" spc="-1">
              <a:solidFill>
                <a:srgbClr val="000000"/>
              </a:solidFill>
              <a:latin typeface="Arial"/>
            </a:endParaRPr>
          </a:p>
          <a:p>
            <a:pPr defTabSz="1219170"/>
            <a:r>
              <a:rPr lang="en-US" sz="1600" spc="-1">
                <a:solidFill>
                  <a:srgbClr val="323232"/>
                </a:solidFill>
                <a:latin typeface="ArialMT"/>
                <a:ea typeface="ArialMT"/>
              </a:rPr>
              <a:t>InstructBLIP). Teaches the model to follow multimodal commands.</a:t>
            </a:r>
            <a:endParaRPr lang="en-US" sz="1600" spc="-1">
              <a:solidFill>
                <a:srgbClr val="000000"/>
              </a:solidFill>
              <a:latin typeface="Arial"/>
            </a:endParaRPr>
          </a:p>
        </p:txBody>
      </p:sp>
      <p:sp>
        <p:nvSpPr>
          <p:cNvPr id="225" name="Freeform: Shape 224"/>
          <p:cNvSpPr/>
          <p:nvPr/>
        </p:nvSpPr>
        <p:spPr>
          <a:xfrm>
            <a:off x="609600" y="4815840"/>
            <a:ext cx="2682720" cy="1463520"/>
          </a:xfrm>
          <a:custGeom>
            <a:avLst/>
            <a:gdLst/>
            <a:ahLst/>
            <a:cxnLst/>
            <a:rect l="0" t="0" r="r" b="b"/>
            <a:pathLst>
              <a:path w="5589" h="3049">
                <a:moveTo>
                  <a:pt x="0" y="0"/>
                </a:moveTo>
                <a:lnTo>
                  <a:pt x="5589" y="0"/>
                </a:lnTo>
                <a:lnTo>
                  <a:pt x="5589" y="3049"/>
                </a:lnTo>
                <a:lnTo>
                  <a:pt x="0" y="3049"/>
                </a:lnTo>
                <a:lnTo>
                  <a:pt x="0" y="0"/>
                </a:lnTo>
                <a:close/>
              </a:path>
            </a:pathLst>
          </a:custGeom>
          <a:solidFill>
            <a:srgbClr val="C8A950"/>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226" name="TextBox 225"/>
          <p:cNvSpPr txBox="1"/>
          <p:nvPr/>
        </p:nvSpPr>
        <p:spPr>
          <a:xfrm>
            <a:off x="670560" y="4815840"/>
            <a:ext cx="2560320" cy="1463040"/>
          </a:xfrm>
          <a:prstGeom prst="rect">
            <a:avLst/>
          </a:prstGeom>
          <a:noFill/>
          <a:ln w="0">
            <a:noFill/>
          </a:ln>
        </p:spPr>
        <p:txBody>
          <a:bodyPr lIns="120000" tIns="60000" rIns="120000" bIns="60000" anchor="t">
            <a:noAutofit/>
          </a:bodyPr>
          <a:lstStyle/>
          <a:p>
            <a:pPr algn="ctr" defTabSz="1219170"/>
            <a:r>
              <a:rPr lang="en-US" sz="1733" b="1" spc="-1">
                <a:solidFill>
                  <a:srgbClr val="FFFFFF"/>
                </a:solidFill>
                <a:latin typeface="Arial-BoldMT"/>
                <a:ea typeface="Arial-BoldMT"/>
              </a:rPr>
              <a:t>Large-Scale</a:t>
            </a:r>
            <a:endParaRPr lang="en-US" sz="1733" spc="-1">
              <a:solidFill>
                <a:srgbClr val="000000"/>
              </a:solidFill>
              <a:latin typeface="Arial"/>
            </a:endParaRPr>
          </a:p>
          <a:p>
            <a:pPr algn="ctr" defTabSz="1219170"/>
            <a:r>
              <a:rPr lang="en-US" sz="1733" b="1" spc="-1">
                <a:solidFill>
                  <a:srgbClr val="FFFFFF"/>
                </a:solidFill>
                <a:latin typeface="Arial-BoldMT"/>
                <a:ea typeface="Arial-BoldMT"/>
              </a:rPr>
              <a:t>Multimodal Data</a:t>
            </a:r>
            <a:endParaRPr lang="en-US" sz="1733" spc="-1">
              <a:solidFill>
                <a:srgbClr val="000000"/>
              </a:solidFill>
              <a:latin typeface="Arial"/>
            </a:endParaRPr>
          </a:p>
        </p:txBody>
      </p:sp>
      <p:sp>
        <p:nvSpPr>
          <p:cNvPr id="227" name="Freeform: Shape 226"/>
          <p:cNvSpPr/>
          <p:nvPr/>
        </p:nvSpPr>
        <p:spPr>
          <a:xfrm>
            <a:off x="3291840" y="4815840"/>
            <a:ext cx="8291040" cy="1463520"/>
          </a:xfrm>
          <a:custGeom>
            <a:avLst/>
            <a:gdLst/>
            <a:ahLst/>
            <a:cxnLst/>
            <a:rect l="0" t="0" r="r" b="b"/>
            <a:pathLst>
              <a:path w="17273" h="3049">
                <a:moveTo>
                  <a:pt x="0" y="0"/>
                </a:moveTo>
                <a:lnTo>
                  <a:pt x="17273" y="0"/>
                </a:lnTo>
                <a:lnTo>
                  <a:pt x="17273" y="3049"/>
                </a:lnTo>
                <a:lnTo>
                  <a:pt x="0" y="3049"/>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228" name="TextBox 227"/>
          <p:cNvSpPr txBox="1"/>
          <p:nvPr/>
        </p:nvSpPr>
        <p:spPr>
          <a:xfrm>
            <a:off x="3535680" y="4998720"/>
            <a:ext cx="7802880" cy="1097280"/>
          </a:xfrm>
          <a:prstGeom prst="rect">
            <a:avLst/>
          </a:prstGeom>
          <a:noFill/>
          <a:ln w="0">
            <a:noFill/>
          </a:ln>
        </p:spPr>
        <p:txBody>
          <a:bodyPr lIns="120000" tIns="60000" rIns="120000" bIns="60000" anchor="t">
            <a:noAutofit/>
          </a:bodyPr>
          <a:lstStyle/>
          <a:p>
            <a:pPr defTabSz="1219170"/>
            <a:r>
              <a:rPr lang="en-US" sz="1600" spc="-1">
                <a:solidFill>
                  <a:srgbClr val="323232"/>
                </a:solidFill>
                <a:latin typeface="ArialMT"/>
                <a:ea typeface="ArialMT"/>
              </a:rPr>
              <a:t>CLIP: 400M pairs  |  OpenCLIP: 1B+ pairs. Scale of exposure teaches</a:t>
            </a:r>
            <a:endParaRPr lang="en-US" sz="1600" spc="-1">
              <a:solidFill>
                <a:srgbClr val="000000"/>
              </a:solidFill>
              <a:latin typeface="Arial"/>
            </a:endParaRPr>
          </a:p>
          <a:p>
            <a:pPr defTabSz="1219170"/>
            <a:r>
              <a:rPr lang="en-US" sz="1600" spc="-1">
                <a:solidFill>
                  <a:srgbClr val="323232"/>
                </a:solidFill>
                <a:latin typeface="ArialMT"/>
                <a:ea typeface="ArialMT"/>
              </a:rPr>
              <a:t>which visual concepts correspond to which linguistic concepts.</a:t>
            </a:r>
            <a:endParaRPr lang="en-US" sz="1600" spc="-1">
              <a:solidFill>
                <a:srgbClr val="000000"/>
              </a:solidFill>
              <a:latin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19192D"/>
        </a:solidFill>
        <a:effectLst/>
      </p:bgPr>
    </p:bg>
    <p:spTree>
      <p:nvGrpSpPr>
        <p:cNvPr id="1" name=""/>
        <p:cNvGrpSpPr/>
        <p:nvPr/>
      </p:nvGrpSpPr>
      <p:grpSpPr>
        <a:xfrm>
          <a:off x="0" y="0"/>
          <a:ext cx="0" cy="0"/>
          <a:chOff x="0" y="0"/>
          <a:chExt cx="0" cy="0"/>
        </a:xfrm>
      </p:grpSpPr>
      <p:sp>
        <p:nvSpPr>
          <p:cNvPr id="229" name="Freeform: Shape 228"/>
          <p:cNvSpPr/>
          <p:nvPr/>
        </p:nvSpPr>
        <p:spPr>
          <a:xfrm>
            <a:off x="0" y="0"/>
            <a:ext cx="146880" cy="6858240"/>
          </a:xfrm>
          <a:custGeom>
            <a:avLst/>
            <a:gdLst/>
            <a:ahLst/>
            <a:cxnLst/>
            <a:rect l="0" t="0" r="r" b="b"/>
            <a:pathLst>
              <a:path w="306" h="14288">
                <a:moveTo>
                  <a:pt x="0" y="0"/>
                </a:moveTo>
                <a:lnTo>
                  <a:pt x="306" y="0"/>
                </a:lnTo>
                <a:lnTo>
                  <a:pt x="306" y="14288"/>
                </a:lnTo>
                <a:lnTo>
                  <a:pt x="0" y="14288"/>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pic>
        <p:nvPicPr>
          <p:cNvPr id="230" name="Picture 229"/>
          <p:cNvPicPr/>
          <p:nvPr/>
        </p:nvPicPr>
        <p:blipFill>
          <a:blip r:embed="rId2"/>
          <a:stretch/>
        </p:blipFill>
        <p:spPr>
          <a:xfrm>
            <a:off x="609600" y="487680"/>
            <a:ext cx="1463040" cy="609600"/>
          </a:xfrm>
          <a:prstGeom prst="rect">
            <a:avLst/>
          </a:prstGeom>
          <a:ln w="0">
            <a:noFill/>
          </a:ln>
        </p:spPr>
      </p:pic>
      <p:sp>
        <p:nvSpPr>
          <p:cNvPr id="231" name="TextBox 230"/>
          <p:cNvSpPr txBox="1"/>
          <p:nvPr/>
        </p:nvSpPr>
        <p:spPr>
          <a:xfrm>
            <a:off x="609600" y="1950720"/>
            <a:ext cx="10972800" cy="1828800"/>
          </a:xfrm>
          <a:prstGeom prst="rect">
            <a:avLst/>
          </a:prstGeom>
          <a:noFill/>
          <a:ln w="0">
            <a:noFill/>
          </a:ln>
        </p:spPr>
        <p:txBody>
          <a:bodyPr lIns="120000" tIns="60000" rIns="120000" bIns="60000" anchor="t">
            <a:noAutofit/>
          </a:bodyPr>
          <a:lstStyle/>
          <a:p>
            <a:pPr defTabSz="1219170"/>
            <a:r>
              <a:rPr lang="en-US" sz="5333" b="1" spc="-1">
                <a:solidFill>
                  <a:srgbClr val="FFFFFF"/>
                </a:solidFill>
                <a:latin typeface="Georgia-Bold"/>
                <a:ea typeface="Georgia-Bold"/>
              </a:rPr>
              <a:t>Challenges in</a:t>
            </a:r>
            <a:endParaRPr lang="en-US" sz="5333" spc="-1">
              <a:solidFill>
                <a:srgbClr val="FFFFFF"/>
              </a:solidFill>
              <a:latin typeface="Arial"/>
            </a:endParaRPr>
          </a:p>
          <a:p>
            <a:pPr defTabSz="1219170"/>
            <a:r>
              <a:rPr lang="en-US" sz="5333" b="1" spc="-1">
                <a:solidFill>
                  <a:srgbClr val="FFFFFF"/>
                </a:solidFill>
                <a:latin typeface="Georgia-Bold"/>
                <a:ea typeface="Georgia-Bold"/>
              </a:rPr>
              <a:t>Multimodal Reasoning</a:t>
            </a:r>
            <a:endParaRPr lang="en-US" sz="5333" spc="-1">
              <a:solidFill>
                <a:srgbClr val="FFFFFF"/>
              </a:solidFill>
              <a:latin typeface="Arial"/>
            </a:endParaRPr>
          </a:p>
        </p:txBody>
      </p:sp>
      <p:sp>
        <p:nvSpPr>
          <p:cNvPr id="232" name="Freeform: Shape 231"/>
          <p:cNvSpPr/>
          <p:nvPr/>
        </p:nvSpPr>
        <p:spPr>
          <a:xfrm>
            <a:off x="609600" y="3901440"/>
            <a:ext cx="3048480" cy="73440"/>
          </a:xfrm>
          <a:custGeom>
            <a:avLst/>
            <a:gdLst/>
            <a:ahLst/>
            <a:cxnLst/>
            <a:rect l="0" t="0" r="r" b="b"/>
            <a:pathLst>
              <a:path w="6351" h="153">
                <a:moveTo>
                  <a:pt x="0" y="0"/>
                </a:moveTo>
                <a:lnTo>
                  <a:pt x="6351" y="0"/>
                </a:lnTo>
                <a:lnTo>
                  <a:pt x="6351" y="153"/>
                </a:lnTo>
                <a:lnTo>
                  <a:pt x="0" y="153"/>
                </a:lnTo>
                <a:lnTo>
                  <a:pt x="0" y="0"/>
                </a:lnTo>
                <a:close/>
              </a:path>
            </a:pathLst>
          </a:custGeom>
          <a:solidFill>
            <a:srgbClr val="009B8D"/>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233" name="TextBox 232"/>
          <p:cNvSpPr txBox="1"/>
          <p:nvPr/>
        </p:nvSpPr>
        <p:spPr>
          <a:xfrm>
            <a:off x="609600" y="4206240"/>
            <a:ext cx="10972800" cy="975360"/>
          </a:xfrm>
          <a:prstGeom prst="rect">
            <a:avLst/>
          </a:prstGeom>
          <a:noFill/>
          <a:ln w="0">
            <a:noFill/>
          </a:ln>
        </p:spPr>
        <p:txBody>
          <a:bodyPr lIns="120000" tIns="60000" rIns="120000" bIns="60000" anchor="t">
            <a:noAutofit/>
          </a:bodyPr>
          <a:lstStyle/>
          <a:p>
            <a:pPr defTabSz="1219170"/>
            <a:r>
              <a:rPr lang="en-US" sz="2133" spc="-1">
                <a:solidFill>
                  <a:srgbClr val="CCCCCC"/>
                </a:solidFill>
                <a:latin typeface="ArialMT"/>
                <a:ea typeface="ArialMT"/>
              </a:rPr>
              <a:t>Hallucination  |  Weak Grounding  |  Inconsistency  |  Prompt Sensitivity</a:t>
            </a:r>
            <a:endParaRPr lang="en-US" sz="2133" spc="-1">
              <a:solidFill>
                <a:srgbClr val="FFFFFF"/>
              </a:solidFill>
              <a:latin typeface="Arial"/>
            </a:endParaRPr>
          </a:p>
        </p:txBody>
      </p:sp>
      <p:sp>
        <p:nvSpPr>
          <p:cNvPr id="234" name="TextBox 233"/>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767676"/>
                </a:solidFill>
                <a:latin typeface="ArialMT"/>
                <a:ea typeface="ArialMT"/>
              </a:rPr>
              <a:t>15 / 22</a:t>
            </a:r>
            <a:endParaRPr lang="en-US" sz="1200" spc="-1">
              <a:solidFill>
                <a:srgbClr val="FFFFFF"/>
              </a:solidFill>
              <a:latin typeface="Arial"/>
            </a:endParaRPr>
          </a:p>
        </p:txBody>
      </p:sp>
      <p:sp>
        <p:nvSpPr>
          <p:cNvPr id="235" name="TextBox 234"/>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656565"/>
                </a:solidFill>
                <a:latin typeface="ArialMT"/>
                <a:ea typeface="ArialMT"/>
              </a:rPr>
              <a:t>CIS 5543  |  Spring 2026  |  Temple University</a:t>
            </a:r>
            <a:endParaRPr lang="en-US" sz="1067" spc="-1">
              <a:solidFill>
                <a:srgbClr val="FFFFFF"/>
              </a:solidFill>
              <a:latin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 name="Freeform: Shape 235"/>
          <p:cNvSpPr/>
          <p:nvPr/>
        </p:nvSpPr>
        <p:spPr>
          <a:xfrm>
            <a:off x="0" y="0"/>
            <a:ext cx="12192480" cy="73440"/>
          </a:xfrm>
          <a:custGeom>
            <a:avLst/>
            <a:gdLst/>
            <a:ahLst/>
            <a:cxnLst/>
            <a:rect l="0" t="0" r="r" b="b"/>
            <a:pathLst>
              <a:path w="25401" h="153">
                <a:moveTo>
                  <a:pt x="0" y="0"/>
                </a:moveTo>
                <a:lnTo>
                  <a:pt x="25401" y="0"/>
                </a:lnTo>
                <a:lnTo>
                  <a:pt x="25401" y="153"/>
                </a:lnTo>
                <a:lnTo>
                  <a:pt x="0" y="153"/>
                </a:lnTo>
                <a:lnTo>
                  <a:pt x="0" y="0"/>
                </a:lnTo>
                <a:close/>
              </a:path>
            </a:pathLst>
          </a:custGeom>
          <a:solidFill>
            <a:srgbClr val="9D2134"/>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237" name="TextBox 236"/>
          <p:cNvSpPr txBox="1"/>
          <p:nvPr/>
        </p:nvSpPr>
        <p:spPr>
          <a:xfrm>
            <a:off x="609600" y="304800"/>
            <a:ext cx="10972800" cy="792480"/>
          </a:xfrm>
          <a:prstGeom prst="rect">
            <a:avLst/>
          </a:prstGeom>
          <a:noFill/>
          <a:ln w="0">
            <a:noFill/>
          </a:ln>
        </p:spPr>
        <p:txBody>
          <a:bodyPr lIns="120000" tIns="60000" rIns="120000" bIns="60000" anchor="t">
            <a:noAutofit/>
          </a:bodyPr>
          <a:lstStyle/>
          <a:p>
            <a:pPr defTabSz="1219170"/>
            <a:r>
              <a:rPr lang="en-US" sz="3733" b="1" spc="-1">
                <a:solidFill>
                  <a:srgbClr val="9D2134"/>
                </a:solidFill>
                <a:latin typeface="Georgia-Bold"/>
                <a:ea typeface="Georgia-Bold"/>
              </a:rPr>
              <a:t>Challenge 1: Hallucination</a:t>
            </a:r>
            <a:endParaRPr lang="en-US" sz="3733" spc="-1">
              <a:solidFill>
                <a:srgbClr val="000000"/>
              </a:solidFill>
              <a:latin typeface="Arial"/>
            </a:endParaRPr>
          </a:p>
        </p:txBody>
      </p:sp>
      <p:sp>
        <p:nvSpPr>
          <p:cNvPr id="238" name="Freeform: Shape 237"/>
          <p:cNvSpPr/>
          <p:nvPr/>
        </p:nvSpPr>
        <p:spPr>
          <a:xfrm>
            <a:off x="609600" y="1158240"/>
            <a:ext cx="10973280" cy="36960"/>
          </a:xfrm>
          <a:custGeom>
            <a:avLst/>
            <a:gdLst/>
            <a:ahLst/>
            <a:cxnLst/>
            <a:rect l="0" t="0" r="r" b="b"/>
            <a:pathLst>
              <a:path w="22861" h="77">
                <a:moveTo>
                  <a:pt x="0" y="0"/>
                </a:moveTo>
                <a:lnTo>
                  <a:pt x="22861" y="0"/>
                </a:lnTo>
                <a:lnTo>
                  <a:pt x="22861" y="77"/>
                </a:lnTo>
                <a:lnTo>
                  <a:pt x="0" y="77"/>
                </a:lnTo>
                <a:lnTo>
                  <a:pt x="0" y="0"/>
                </a:lnTo>
                <a:close/>
              </a:path>
            </a:pathLst>
          </a:custGeom>
          <a:solidFill>
            <a:srgbClr val="009B8D"/>
          </a:solidFill>
          <a:ln w="0">
            <a:noFill/>
          </a:ln>
        </p:spPr>
        <p:txBody>
          <a:bodyPr lIns="120000" tIns="-23040" rIns="120000" bIns="-23040" anchor="t">
            <a:noAutofit/>
          </a:bodyPr>
          <a:lstStyle/>
          <a:p>
            <a:pPr defTabSz="1219170"/>
            <a:endParaRPr lang="en-US" sz="2400" spc="-1">
              <a:solidFill>
                <a:srgbClr val="FFFFFF"/>
              </a:solidFill>
              <a:latin typeface="Arial"/>
            </a:endParaRPr>
          </a:p>
        </p:txBody>
      </p:sp>
      <p:sp>
        <p:nvSpPr>
          <p:cNvPr id="239" name="TextBox 238"/>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999999"/>
                </a:solidFill>
                <a:latin typeface="ArialMT"/>
                <a:ea typeface="ArialMT"/>
              </a:rPr>
              <a:t>16 / 22</a:t>
            </a:r>
            <a:endParaRPr lang="en-US" sz="1200" spc="-1">
              <a:solidFill>
                <a:srgbClr val="000000"/>
              </a:solidFill>
              <a:latin typeface="Arial"/>
            </a:endParaRPr>
          </a:p>
        </p:txBody>
      </p:sp>
      <p:sp>
        <p:nvSpPr>
          <p:cNvPr id="240" name="TextBox 239"/>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AAAAAA"/>
                </a:solidFill>
                <a:latin typeface="ArialMT"/>
                <a:ea typeface="ArialMT"/>
              </a:rPr>
              <a:t>CIS 5543  |  Spring 2026  |  Temple University</a:t>
            </a:r>
            <a:endParaRPr lang="en-US" sz="1067" spc="-1">
              <a:solidFill>
                <a:srgbClr val="000000"/>
              </a:solidFill>
              <a:latin typeface="Arial"/>
            </a:endParaRPr>
          </a:p>
        </p:txBody>
      </p:sp>
      <p:sp>
        <p:nvSpPr>
          <p:cNvPr id="241" name="TextBox 240"/>
          <p:cNvSpPr txBox="1"/>
          <p:nvPr/>
        </p:nvSpPr>
        <p:spPr>
          <a:xfrm>
            <a:off x="609600" y="1402080"/>
            <a:ext cx="10972800" cy="487680"/>
          </a:xfrm>
          <a:prstGeom prst="rect">
            <a:avLst/>
          </a:prstGeom>
          <a:noFill/>
          <a:ln w="0">
            <a:noFill/>
          </a:ln>
        </p:spPr>
        <p:txBody>
          <a:bodyPr lIns="120000" tIns="60000" rIns="120000" bIns="60000" anchor="t">
            <a:noAutofit/>
          </a:bodyPr>
          <a:lstStyle/>
          <a:p>
            <a:pPr defTabSz="1219170"/>
            <a:r>
              <a:rPr lang="en-US" sz="2000" b="1" spc="-1">
                <a:solidFill>
                  <a:srgbClr val="9D2134"/>
                </a:solidFill>
                <a:latin typeface="Arial-BoldMT"/>
                <a:ea typeface="Arial-BoldMT"/>
              </a:rPr>
              <a:t>Generating plausible-sounding content not actually present in the image.</a:t>
            </a:r>
            <a:endParaRPr lang="en-US" sz="2000" spc="-1">
              <a:solidFill>
                <a:srgbClr val="000000"/>
              </a:solidFill>
              <a:latin typeface="Arial"/>
            </a:endParaRPr>
          </a:p>
        </p:txBody>
      </p:sp>
      <p:sp>
        <p:nvSpPr>
          <p:cNvPr id="242" name="TextBox 241"/>
          <p:cNvSpPr txBox="1"/>
          <p:nvPr/>
        </p:nvSpPr>
        <p:spPr>
          <a:xfrm>
            <a:off x="670560" y="2011680"/>
            <a:ext cx="7193280" cy="2682240"/>
          </a:xfrm>
          <a:prstGeom prst="rect">
            <a:avLst/>
          </a:prstGeom>
          <a:noFill/>
          <a:ln w="0">
            <a:noFill/>
          </a:ln>
        </p:spPr>
        <p:txBody>
          <a:bodyPr lIns="120000" tIns="60000" rIns="120000" bIns="60000" anchor="t">
            <a:noAutofit/>
          </a:bodyPr>
          <a:lstStyle/>
          <a:p>
            <a:pPr defTabSz="1219170"/>
            <a:r>
              <a:rPr lang="en-US" sz="1733" spc="-1">
                <a:solidFill>
                  <a:srgbClr val="323232"/>
                </a:solidFill>
                <a:latin typeface="ArialMT"/>
                <a:ea typeface="ArialMT"/>
              </a:rPr>
              <a:t>More insidious than text-only hallucination — VLMs contradict</a:t>
            </a:r>
            <a:endParaRPr lang="en-US" sz="1733" spc="-1">
              <a:solidFill>
                <a:srgbClr val="000000"/>
              </a:solidFill>
              <a:latin typeface="Arial"/>
            </a:endParaRPr>
          </a:p>
          <a:p>
            <a:pPr defTabSz="1219170"/>
            <a:r>
              <a:rPr lang="en-US" sz="1733" spc="-1">
                <a:solidFill>
                  <a:srgbClr val="323232"/>
                </a:solidFill>
                <a:latin typeface="ArialMT"/>
                <a:ea typeface="ArialMT"/>
              </a:rPr>
              <a:t>what is literally visible in the input image.</a:t>
            </a:r>
            <a:endParaRPr lang="en-US" sz="1733" spc="-1">
              <a:solidFill>
                <a:srgbClr val="000000"/>
              </a:solidFill>
              <a:latin typeface="Arial"/>
            </a:endParaRPr>
          </a:p>
          <a:p>
            <a:pPr defTabSz="1219170"/>
            <a:r>
              <a:rPr lang="en-US" sz="1733" b="1" spc="-1">
                <a:solidFill>
                  <a:srgbClr val="323232"/>
                </a:solidFill>
                <a:latin typeface="Arial-BoldMT"/>
                <a:ea typeface="Arial-BoldMT"/>
              </a:rPr>
              <a:t>Root cause: The language prior overrides visual evidence.</a:t>
            </a:r>
            <a:endParaRPr lang="en-US" sz="1733" spc="-1">
              <a:solidFill>
                <a:srgbClr val="000000"/>
              </a:solidFill>
              <a:latin typeface="Arial"/>
            </a:endParaRPr>
          </a:p>
          <a:p>
            <a:pPr defTabSz="1219170"/>
            <a:r>
              <a:rPr lang="en-US" sz="1733" spc="-1">
                <a:solidFill>
                  <a:srgbClr val="323232"/>
                </a:solidFill>
                <a:latin typeface="ArialMT"/>
                <a:ea typeface="ArialMT"/>
              </a:rPr>
              <a:t>A kitchen image + "Is there a microwave?" &gt;&gt;&gt; model says "yes"</a:t>
            </a:r>
            <a:endParaRPr lang="en-US" sz="1733" spc="-1">
              <a:solidFill>
                <a:srgbClr val="000000"/>
              </a:solidFill>
              <a:latin typeface="Arial"/>
            </a:endParaRPr>
          </a:p>
          <a:p>
            <a:pPr defTabSz="1219170"/>
            <a:r>
              <a:rPr lang="en-US" sz="1733" spc="-1">
                <a:solidFill>
                  <a:srgbClr val="323232"/>
                </a:solidFill>
                <a:latin typeface="ArialMT"/>
                <a:ea typeface="ArialMT"/>
              </a:rPr>
              <a:t>because kitchens statistically have microwaves — even if this one doesn't.</a:t>
            </a:r>
            <a:endParaRPr lang="en-US" sz="1733" spc="-1">
              <a:solidFill>
                <a:srgbClr val="000000"/>
              </a:solidFill>
              <a:latin typeface="Arial"/>
            </a:endParaRPr>
          </a:p>
        </p:txBody>
      </p:sp>
      <p:sp>
        <p:nvSpPr>
          <p:cNvPr id="243" name="Freeform: Shape 242"/>
          <p:cNvSpPr/>
          <p:nvPr/>
        </p:nvSpPr>
        <p:spPr>
          <a:xfrm>
            <a:off x="7924800" y="2011680"/>
            <a:ext cx="3658080" cy="2926560"/>
          </a:xfrm>
          <a:custGeom>
            <a:avLst/>
            <a:gdLst/>
            <a:ahLst/>
            <a:cxnLst/>
            <a:rect l="0" t="0" r="r" b="b"/>
            <a:pathLst>
              <a:path w="7621" h="6097">
                <a:moveTo>
                  <a:pt x="0" y="0"/>
                </a:moveTo>
                <a:lnTo>
                  <a:pt x="7621" y="0"/>
                </a:lnTo>
                <a:lnTo>
                  <a:pt x="7621" y="6097"/>
                </a:lnTo>
                <a:lnTo>
                  <a:pt x="0" y="6097"/>
                </a:lnTo>
                <a:lnTo>
                  <a:pt x="0" y="0"/>
                </a:lnTo>
                <a:close/>
              </a:path>
            </a:pathLst>
          </a:custGeom>
          <a:solidFill>
            <a:srgbClr val="FF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244" name="Freeform: Shape 243"/>
          <p:cNvSpPr/>
          <p:nvPr/>
        </p:nvSpPr>
        <p:spPr>
          <a:xfrm>
            <a:off x="7924800" y="2011680"/>
            <a:ext cx="3658080" cy="610080"/>
          </a:xfrm>
          <a:custGeom>
            <a:avLst/>
            <a:gdLst/>
            <a:ahLst/>
            <a:cxnLst/>
            <a:rect l="0" t="0" r="r" b="b"/>
            <a:pathLst>
              <a:path w="7621" h="1271">
                <a:moveTo>
                  <a:pt x="0" y="0"/>
                </a:moveTo>
                <a:lnTo>
                  <a:pt x="7621" y="0"/>
                </a:lnTo>
                <a:lnTo>
                  <a:pt x="7621" y="1271"/>
                </a:lnTo>
                <a:lnTo>
                  <a:pt x="0" y="1271"/>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245" name="TextBox 244"/>
          <p:cNvSpPr txBox="1"/>
          <p:nvPr/>
        </p:nvSpPr>
        <p:spPr>
          <a:xfrm>
            <a:off x="7985760" y="2011680"/>
            <a:ext cx="3535680" cy="609600"/>
          </a:xfrm>
          <a:prstGeom prst="rect">
            <a:avLst/>
          </a:prstGeom>
          <a:noFill/>
          <a:ln w="0">
            <a:noFill/>
          </a:ln>
        </p:spPr>
        <p:txBody>
          <a:bodyPr lIns="120000" tIns="60000" rIns="120000" bIns="60000" anchor="t">
            <a:noAutofit/>
          </a:bodyPr>
          <a:lstStyle/>
          <a:p>
            <a:pPr algn="ctr" defTabSz="1219170"/>
            <a:r>
              <a:rPr lang="en-US" sz="1600" b="1" spc="-1">
                <a:solidFill>
                  <a:srgbClr val="FFFFFF"/>
                </a:solidFill>
                <a:latin typeface="Arial-BoldMT"/>
                <a:ea typeface="Arial-BoldMT"/>
              </a:rPr>
              <a:t>HallusionBench</a:t>
            </a:r>
            <a:endParaRPr lang="en-US" sz="1600" spc="-1">
              <a:solidFill>
                <a:srgbClr val="000000"/>
              </a:solidFill>
              <a:latin typeface="Arial"/>
            </a:endParaRPr>
          </a:p>
        </p:txBody>
      </p:sp>
      <p:sp>
        <p:nvSpPr>
          <p:cNvPr id="246" name="TextBox 245"/>
          <p:cNvSpPr txBox="1"/>
          <p:nvPr/>
        </p:nvSpPr>
        <p:spPr>
          <a:xfrm>
            <a:off x="8229600" y="2804160"/>
            <a:ext cx="3048000" cy="1950720"/>
          </a:xfrm>
          <a:prstGeom prst="rect">
            <a:avLst/>
          </a:prstGeom>
          <a:noFill/>
          <a:ln w="0">
            <a:noFill/>
          </a:ln>
        </p:spPr>
        <p:txBody>
          <a:bodyPr lIns="120000" tIns="60000" rIns="120000" bIns="60000" anchor="t">
            <a:noAutofit/>
          </a:bodyPr>
          <a:lstStyle/>
          <a:p>
            <a:pPr defTabSz="1219170"/>
            <a:r>
              <a:rPr lang="en-US" sz="1467" spc="-1">
                <a:solidFill>
                  <a:srgbClr val="323232"/>
                </a:solidFill>
                <a:latin typeface="ArialMT"/>
                <a:ea typeface="ArialMT"/>
              </a:rPr>
              <a:t>Show model: empty table</a:t>
            </a:r>
            <a:endParaRPr lang="en-US" sz="1467" spc="-1">
              <a:solidFill>
                <a:srgbClr val="000000"/>
              </a:solidFill>
              <a:latin typeface="Arial"/>
            </a:endParaRPr>
          </a:p>
          <a:p>
            <a:pPr defTabSz="1219170"/>
            <a:r>
              <a:rPr lang="en-US" sz="1467" spc="-1">
                <a:solidFill>
                  <a:srgbClr val="323232"/>
                </a:solidFill>
                <a:latin typeface="ArialMT"/>
                <a:ea typeface="ArialMT"/>
              </a:rPr>
              <a:t>Ask: "How many apples?"</a:t>
            </a:r>
            <a:endParaRPr lang="en-US" sz="1467" spc="-1">
              <a:solidFill>
                <a:srgbClr val="000000"/>
              </a:solidFill>
              <a:latin typeface="Arial"/>
            </a:endParaRPr>
          </a:p>
          <a:p>
            <a:pPr defTabSz="1219170"/>
            <a:r>
              <a:rPr lang="en-US" sz="1467" spc="-1">
                <a:solidFill>
                  <a:srgbClr val="323232"/>
                </a:solidFill>
                <a:latin typeface="ArialMT"/>
                <a:ea typeface="ArialMT"/>
              </a:rPr>
              <a:t>Model: "2" or "3"</a:t>
            </a:r>
            <a:endParaRPr lang="en-US" sz="1467" spc="-1">
              <a:solidFill>
                <a:srgbClr val="000000"/>
              </a:solidFill>
              <a:latin typeface="Arial"/>
            </a:endParaRPr>
          </a:p>
          <a:p>
            <a:pPr defTabSz="1219170"/>
            <a:r>
              <a:rPr lang="en-US" sz="1467" spc="-1">
                <a:solidFill>
                  <a:srgbClr val="323232"/>
                </a:solidFill>
                <a:latin typeface="ArialMT"/>
                <a:ea typeface="ArialMT"/>
              </a:rPr>
              <a:t>Language prior &gt; visual evidence</a:t>
            </a:r>
            <a:endParaRPr lang="en-US" sz="1467" spc="-1">
              <a:solidFill>
                <a:srgbClr val="000000"/>
              </a:solidFill>
              <a:latin typeface="Arial"/>
            </a:endParaRPr>
          </a:p>
        </p:txBody>
      </p:sp>
      <p:sp>
        <p:nvSpPr>
          <p:cNvPr id="247" name="Freeform: Shape 246"/>
          <p:cNvSpPr/>
          <p:nvPr/>
        </p:nvSpPr>
        <p:spPr>
          <a:xfrm>
            <a:off x="609600" y="5120640"/>
            <a:ext cx="10973280" cy="853920"/>
          </a:xfrm>
          <a:custGeom>
            <a:avLst/>
            <a:gdLst/>
            <a:ahLst/>
            <a:cxnLst/>
            <a:rect l="0" t="0" r="r" b="b"/>
            <a:pathLst>
              <a:path w="22861" h="1779">
                <a:moveTo>
                  <a:pt x="0" y="0"/>
                </a:moveTo>
                <a:lnTo>
                  <a:pt x="22861" y="0"/>
                </a:lnTo>
                <a:lnTo>
                  <a:pt x="22861" y="1779"/>
                </a:lnTo>
                <a:lnTo>
                  <a:pt x="0" y="1779"/>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248" name="Freeform: Shape 247"/>
          <p:cNvSpPr/>
          <p:nvPr/>
        </p:nvSpPr>
        <p:spPr>
          <a:xfrm>
            <a:off x="609600" y="5120640"/>
            <a:ext cx="97920" cy="853920"/>
          </a:xfrm>
          <a:custGeom>
            <a:avLst/>
            <a:gdLst/>
            <a:ahLst/>
            <a:cxnLst/>
            <a:rect l="0" t="0" r="r" b="b"/>
            <a:pathLst>
              <a:path w="204" h="1779">
                <a:moveTo>
                  <a:pt x="0" y="0"/>
                </a:moveTo>
                <a:lnTo>
                  <a:pt x="204" y="0"/>
                </a:lnTo>
                <a:lnTo>
                  <a:pt x="204" y="1779"/>
                </a:lnTo>
                <a:lnTo>
                  <a:pt x="0" y="1779"/>
                </a:lnTo>
                <a:lnTo>
                  <a:pt x="0" y="0"/>
                </a:lnTo>
                <a:close/>
              </a:path>
            </a:pathLst>
          </a:custGeom>
          <a:solidFill>
            <a:srgbClr val="009B8D"/>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249" name="TextBox 248"/>
          <p:cNvSpPr txBox="1"/>
          <p:nvPr/>
        </p:nvSpPr>
        <p:spPr>
          <a:xfrm>
            <a:off x="1097280" y="5120640"/>
            <a:ext cx="10241280" cy="853440"/>
          </a:xfrm>
          <a:prstGeom prst="rect">
            <a:avLst/>
          </a:prstGeom>
          <a:noFill/>
          <a:ln w="0">
            <a:noFill/>
          </a:ln>
        </p:spPr>
        <p:txBody>
          <a:bodyPr lIns="120000" tIns="60000" rIns="120000" bIns="60000" anchor="t">
            <a:noAutofit/>
          </a:bodyPr>
          <a:lstStyle/>
          <a:p>
            <a:pPr defTabSz="1219170"/>
            <a:r>
              <a:rPr lang="en-US" sz="1600" i="1" spc="-1">
                <a:solidFill>
                  <a:srgbClr val="545454"/>
                </a:solidFill>
                <a:latin typeface="Arial-ItalicMT"/>
                <a:ea typeface="Arial-ItalicMT"/>
              </a:rPr>
              <a:t>Active research: RLHF with faithful vs unfaithful comparisons, Visual Contrastive Decoding</a:t>
            </a:r>
            <a:endParaRPr lang="en-US" sz="1600" spc="-1">
              <a:solidFill>
                <a:srgbClr val="000000"/>
              </a:solidFill>
              <a:latin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Freeform: Shape 249"/>
          <p:cNvSpPr/>
          <p:nvPr/>
        </p:nvSpPr>
        <p:spPr>
          <a:xfrm>
            <a:off x="0" y="0"/>
            <a:ext cx="12192480" cy="73440"/>
          </a:xfrm>
          <a:custGeom>
            <a:avLst/>
            <a:gdLst/>
            <a:ahLst/>
            <a:cxnLst/>
            <a:rect l="0" t="0" r="r" b="b"/>
            <a:pathLst>
              <a:path w="25401" h="153">
                <a:moveTo>
                  <a:pt x="0" y="0"/>
                </a:moveTo>
                <a:lnTo>
                  <a:pt x="25401" y="0"/>
                </a:lnTo>
                <a:lnTo>
                  <a:pt x="25401" y="153"/>
                </a:lnTo>
                <a:lnTo>
                  <a:pt x="0" y="153"/>
                </a:lnTo>
                <a:lnTo>
                  <a:pt x="0" y="0"/>
                </a:lnTo>
                <a:close/>
              </a:path>
            </a:pathLst>
          </a:custGeom>
          <a:solidFill>
            <a:srgbClr val="9D2134"/>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251" name="TextBox 250"/>
          <p:cNvSpPr txBox="1"/>
          <p:nvPr/>
        </p:nvSpPr>
        <p:spPr>
          <a:xfrm>
            <a:off x="609600" y="304800"/>
            <a:ext cx="10972800" cy="792480"/>
          </a:xfrm>
          <a:prstGeom prst="rect">
            <a:avLst/>
          </a:prstGeom>
          <a:noFill/>
          <a:ln w="0">
            <a:noFill/>
          </a:ln>
        </p:spPr>
        <p:txBody>
          <a:bodyPr lIns="120000" tIns="60000" rIns="120000" bIns="60000" anchor="t">
            <a:noAutofit/>
          </a:bodyPr>
          <a:lstStyle/>
          <a:p>
            <a:pPr defTabSz="1219170"/>
            <a:r>
              <a:rPr lang="en-US" sz="3733" b="1" spc="-1">
                <a:solidFill>
                  <a:srgbClr val="9D2134"/>
                </a:solidFill>
                <a:latin typeface="Georgia-Bold"/>
                <a:ea typeface="Georgia-Bold"/>
              </a:rPr>
              <a:t>Challenge 2: Weak Visual Grounding</a:t>
            </a:r>
            <a:endParaRPr lang="en-US" sz="3733" spc="-1">
              <a:solidFill>
                <a:srgbClr val="000000"/>
              </a:solidFill>
              <a:latin typeface="Arial"/>
            </a:endParaRPr>
          </a:p>
        </p:txBody>
      </p:sp>
      <p:sp>
        <p:nvSpPr>
          <p:cNvPr id="252" name="Freeform: Shape 251"/>
          <p:cNvSpPr/>
          <p:nvPr/>
        </p:nvSpPr>
        <p:spPr>
          <a:xfrm>
            <a:off x="609600" y="1158240"/>
            <a:ext cx="10973280" cy="36960"/>
          </a:xfrm>
          <a:custGeom>
            <a:avLst/>
            <a:gdLst/>
            <a:ahLst/>
            <a:cxnLst/>
            <a:rect l="0" t="0" r="r" b="b"/>
            <a:pathLst>
              <a:path w="22861" h="77">
                <a:moveTo>
                  <a:pt x="0" y="0"/>
                </a:moveTo>
                <a:lnTo>
                  <a:pt x="22861" y="0"/>
                </a:lnTo>
                <a:lnTo>
                  <a:pt x="22861" y="77"/>
                </a:lnTo>
                <a:lnTo>
                  <a:pt x="0" y="77"/>
                </a:lnTo>
                <a:lnTo>
                  <a:pt x="0" y="0"/>
                </a:lnTo>
                <a:close/>
              </a:path>
            </a:pathLst>
          </a:custGeom>
          <a:solidFill>
            <a:srgbClr val="009B8D"/>
          </a:solidFill>
          <a:ln w="0">
            <a:noFill/>
          </a:ln>
        </p:spPr>
        <p:txBody>
          <a:bodyPr lIns="120000" tIns="-23040" rIns="120000" bIns="-23040" anchor="t">
            <a:noAutofit/>
          </a:bodyPr>
          <a:lstStyle/>
          <a:p>
            <a:pPr defTabSz="1219170"/>
            <a:endParaRPr lang="en-US" sz="2400" spc="-1">
              <a:solidFill>
                <a:srgbClr val="FFFFFF"/>
              </a:solidFill>
              <a:latin typeface="Arial"/>
            </a:endParaRPr>
          </a:p>
        </p:txBody>
      </p:sp>
      <p:sp>
        <p:nvSpPr>
          <p:cNvPr id="253" name="TextBox 252"/>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999999"/>
                </a:solidFill>
                <a:latin typeface="ArialMT"/>
                <a:ea typeface="ArialMT"/>
              </a:rPr>
              <a:t>17 / 22</a:t>
            </a:r>
            <a:endParaRPr lang="en-US" sz="1200" spc="-1">
              <a:solidFill>
                <a:srgbClr val="000000"/>
              </a:solidFill>
              <a:latin typeface="Arial"/>
            </a:endParaRPr>
          </a:p>
        </p:txBody>
      </p:sp>
      <p:sp>
        <p:nvSpPr>
          <p:cNvPr id="254" name="TextBox 253"/>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AAAAAA"/>
                </a:solidFill>
                <a:latin typeface="ArialMT"/>
                <a:ea typeface="ArialMT"/>
              </a:rPr>
              <a:t>CIS 5543  |  Spring 2026  |  Temple University</a:t>
            </a:r>
            <a:endParaRPr lang="en-US" sz="1067" spc="-1">
              <a:solidFill>
                <a:srgbClr val="000000"/>
              </a:solidFill>
              <a:latin typeface="Arial"/>
            </a:endParaRPr>
          </a:p>
        </p:txBody>
      </p:sp>
      <p:sp>
        <p:nvSpPr>
          <p:cNvPr id="255" name="TextBox 254"/>
          <p:cNvSpPr txBox="1"/>
          <p:nvPr/>
        </p:nvSpPr>
        <p:spPr>
          <a:xfrm>
            <a:off x="609600" y="1402080"/>
            <a:ext cx="10972800" cy="487680"/>
          </a:xfrm>
          <a:prstGeom prst="rect">
            <a:avLst/>
          </a:prstGeom>
          <a:noFill/>
          <a:ln w="0">
            <a:noFill/>
          </a:ln>
        </p:spPr>
        <p:txBody>
          <a:bodyPr lIns="120000" tIns="60000" rIns="120000" bIns="60000" anchor="t">
            <a:noAutofit/>
          </a:bodyPr>
          <a:lstStyle/>
          <a:p>
            <a:pPr defTabSz="1219170"/>
            <a:r>
              <a:rPr lang="en-US" sz="2000" b="1" spc="-1">
                <a:solidFill>
                  <a:srgbClr val="9D2134"/>
                </a:solidFill>
                <a:latin typeface="Arial-BoldMT"/>
                <a:ea typeface="Arial-BoldMT"/>
              </a:rPr>
              <a:t>The model may produce the right answer for the WRONG reasons.</a:t>
            </a:r>
            <a:endParaRPr lang="en-US" sz="2000" spc="-1">
              <a:solidFill>
                <a:srgbClr val="000000"/>
              </a:solidFill>
              <a:latin typeface="Arial"/>
            </a:endParaRPr>
          </a:p>
        </p:txBody>
      </p:sp>
      <p:sp>
        <p:nvSpPr>
          <p:cNvPr id="256" name="TextBox 255"/>
          <p:cNvSpPr txBox="1"/>
          <p:nvPr/>
        </p:nvSpPr>
        <p:spPr>
          <a:xfrm>
            <a:off x="670560" y="2011680"/>
            <a:ext cx="6583680" cy="3048000"/>
          </a:xfrm>
          <a:prstGeom prst="rect">
            <a:avLst/>
          </a:prstGeom>
          <a:noFill/>
          <a:ln w="0">
            <a:noFill/>
          </a:ln>
        </p:spPr>
        <p:txBody>
          <a:bodyPr lIns="120000" tIns="60000" rIns="120000" bIns="60000" anchor="t">
            <a:noAutofit/>
          </a:bodyPr>
          <a:lstStyle/>
          <a:p>
            <a:pPr defTabSz="1219170"/>
            <a:r>
              <a:rPr lang="en-US" sz="1733" spc="-1">
                <a:solidFill>
                  <a:srgbClr val="323232"/>
                </a:solidFill>
                <a:latin typeface="ArialMT"/>
                <a:ea typeface="ArialMT"/>
              </a:rPr>
              <a:t>Grounding = pointing to specific image regions that support a claim.</a:t>
            </a:r>
            <a:endParaRPr lang="en-US" sz="1733" spc="-1">
              <a:solidFill>
                <a:srgbClr val="000000"/>
              </a:solidFill>
              <a:latin typeface="Arial"/>
            </a:endParaRPr>
          </a:p>
          <a:p>
            <a:pPr defTabSz="1219170"/>
            <a:r>
              <a:rPr lang="en-US" sz="1733" spc="-1">
                <a:solidFill>
                  <a:srgbClr val="323232"/>
                </a:solidFill>
                <a:latin typeface="ArialMT"/>
                <a:ea typeface="ArialMT"/>
              </a:rPr>
              <a:t>Weakly grounded models rely on statistical shortcuts from the</a:t>
            </a:r>
            <a:endParaRPr lang="en-US" sz="1733" spc="-1">
              <a:solidFill>
                <a:srgbClr val="000000"/>
              </a:solidFill>
              <a:latin typeface="Arial"/>
            </a:endParaRPr>
          </a:p>
          <a:p>
            <a:pPr defTabSz="1219170"/>
            <a:r>
              <a:rPr lang="en-US" sz="1733" spc="-1">
                <a:solidFill>
                  <a:srgbClr val="323232"/>
                </a:solidFill>
                <a:latin typeface="ArialMT"/>
                <a:ea typeface="ArialMT"/>
              </a:rPr>
              <a:t>language prior rather than genuine visual understanding.</a:t>
            </a:r>
            <a:endParaRPr lang="en-US" sz="1733" spc="-1">
              <a:solidFill>
                <a:srgbClr val="000000"/>
              </a:solidFill>
              <a:latin typeface="Arial"/>
            </a:endParaRPr>
          </a:p>
          <a:p>
            <a:pPr defTabSz="1219170"/>
            <a:r>
              <a:rPr lang="en-US" sz="1733" b="1" spc="-1">
                <a:solidFill>
                  <a:srgbClr val="323232"/>
                </a:solidFill>
                <a:latin typeface="Arial-BoldMT"/>
                <a:ea typeface="Arial-BoldMT"/>
              </a:rPr>
              <a:t>This makes them fragile to adversarial or unusual images</a:t>
            </a:r>
            <a:endParaRPr lang="en-US" sz="1733" spc="-1">
              <a:solidFill>
                <a:srgbClr val="000000"/>
              </a:solidFill>
              <a:latin typeface="Arial"/>
            </a:endParaRPr>
          </a:p>
          <a:p>
            <a:pPr defTabSz="1219170"/>
            <a:r>
              <a:rPr lang="en-US" sz="1733" spc="-1">
                <a:solidFill>
                  <a:srgbClr val="323232"/>
                </a:solidFill>
                <a:latin typeface="ArialMT"/>
                <a:ea typeface="ArialMT"/>
              </a:rPr>
              <a:t>(e.g., a cat in an atypical pose or context).</a:t>
            </a:r>
            <a:endParaRPr lang="en-US" sz="1733" spc="-1">
              <a:solidFill>
                <a:srgbClr val="000000"/>
              </a:solidFill>
              <a:latin typeface="Arial"/>
            </a:endParaRPr>
          </a:p>
        </p:txBody>
      </p:sp>
      <p:sp>
        <p:nvSpPr>
          <p:cNvPr id="257" name="Freeform: Shape 256"/>
          <p:cNvSpPr/>
          <p:nvPr/>
        </p:nvSpPr>
        <p:spPr>
          <a:xfrm>
            <a:off x="7680960" y="2011680"/>
            <a:ext cx="3901920" cy="3048480"/>
          </a:xfrm>
          <a:custGeom>
            <a:avLst/>
            <a:gdLst/>
            <a:ahLst/>
            <a:cxnLst/>
            <a:rect l="0" t="0" r="r" b="b"/>
            <a:pathLst>
              <a:path w="8129" h="6351">
                <a:moveTo>
                  <a:pt x="0" y="0"/>
                </a:moveTo>
                <a:lnTo>
                  <a:pt x="8129" y="0"/>
                </a:lnTo>
                <a:lnTo>
                  <a:pt x="8129" y="6351"/>
                </a:lnTo>
                <a:lnTo>
                  <a:pt x="0" y="6351"/>
                </a:lnTo>
                <a:lnTo>
                  <a:pt x="0" y="0"/>
                </a:lnTo>
                <a:close/>
              </a:path>
            </a:pathLst>
          </a:custGeom>
          <a:solidFill>
            <a:srgbClr val="F0FFF8"/>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258" name="TextBox 257"/>
          <p:cNvSpPr txBox="1"/>
          <p:nvPr/>
        </p:nvSpPr>
        <p:spPr>
          <a:xfrm>
            <a:off x="7741920" y="2072640"/>
            <a:ext cx="3779520" cy="426720"/>
          </a:xfrm>
          <a:prstGeom prst="rect">
            <a:avLst/>
          </a:prstGeom>
          <a:noFill/>
          <a:ln w="0">
            <a:noFill/>
          </a:ln>
        </p:spPr>
        <p:txBody>
          <a:bodyPr lIns="120000" tIns="60000" rIns="120000" bIns="60000" anchor="t">
            <a:noAutofit/>
          </a:bodyPr>
          <a:lstStyle/>
          <a:p>
            <a:pPr algn="ctr" defTabSz="1219170"/>
            <a:r>
              <a:rPr lang="en-US" sz="1733" b="1" spc="-1">
                <a:solidFill>
                  <a:srgbClr val="009B8D"/>
                </a:solidFill>
                <a:latin typeface="Arial-BoldMT"/>
                <a:ea typeface="Arial-BoldMT"/>
              </a:rPr>
              <a:t>Well-Grounded</a:t>
            </a:r>
            <a:endParaRPr lang="en-US" sz="1733" spc="-1">
              <a:solidFill>
                <a:srgbClr val="000000"/>
              </a:solidFill>
              <a:latin typeface="Arial"/>
            </a:endParaRPr>
          </a:p>
        </p:txBody>
      </p:sp>
      <p:sp>
        <p:nvSpPr>
          <p:cNvPr id="259" name="TextBox 258"/>
          <p:cNvSpPr txBox="1"/>
          <p:nvPr/>
        </p:nvSpPr>
        <p:spPr>
          <a:xfrm>
            <a:off x="7985760" y="2560320"/>
            <a:ext cx="3291840" cy="1097280"/>
          </a:xfrm>
          <a:prstGeom prst="rect">
            <a:avLst/>
          </a:prstGeom>
          <a:noFill/>
          <a:ln w="0">
            <a:noFill/>
          </a:ln>
        </p:spPr>
        <p:txBody>
          <a:bodyPr lIns="120000" tIns="60000" rIns="120000" bIns="60000" anchor="t">
            <a:noAutofit/>
          </a:bodyPr>
          <a:lstStyle/>
          <a:p>
            <a:pPr defTabSz="1219170"/>
            <a:r>
              <a:rPr lang="en-US" sz="1467" spc="-1">
                <a:solidFill>
                  <a:srgbClr val="323232"/>
                </a:solidFill>
                <a:latin typeface="ArialMT"/>
                <a:ea typeface="ArialMT"/>
              </a:rPr>
              <a:t>"Why is this a dog?"</a:t>
            </a:r>
            <a:endParaRPr lang="en-US" sz="1467" spc="-1">
              <a:solidFill>
                <a:srgbClr val="000000"/>
              </a:solidFill>
              <a:latin typeface="Arial"/>
            </a:endParaRPr>
          </a:p>
          <a:p>
            <a:pPr defTabSz="1219170"/>
            <a:r>
              <a:rPr lang="en-US" sz="1467" spc="-1">
                <a:solidFill>
                  <a:srgbClr val="323232"/>
                </a:solidFill>
                <a:latin typeface="ArialMT"/>
                <a:ea typeface="ArialMT"/>
              </a:rPr>
              <a:t>&gt;&gt;&gt; Highlights ears, snout,</a:t>
            </a:r>
            <a:endParaRPr lang="en-US" sz="1467" spc="-1">
              <a:solidFill>
                <a:srgbClr val="000000"/>
              </a:solidFill>
              <a:latin typeface="Arial"/>
            </a:endParaRPr>
          </a:p>
          <a:p>
            <a:pPr defTabSz="1219170"/>
            <a:r>
              <a:rPr lang="en-US" sz="1467" spc="-1">
                <a:solidFill>
                  <a:srgbClr val="323232"/>
                </a:solidFill>
                <a:latin typeface="ArialMT"/>
                <a:ea typeface="ArialMT"/>
              </a:rPr>
              <a:t>fur texture, body shape</a:t>
            </a:r>
            <a:endParaRPr lang="en-US" sz="1467" spc="-1">
              <a:solidFill>
                <a:srgbClr val="000000"/>
              </a:solidFill>
              <a:latin typeface="Arial"/>
            </a:endParaRPr>
          </a:p>
        </p:txBody>
      </p:sp>
      <p:sp>
        <p:nvSpPr>
          <p:cNvPr id="260" name="Freeform: Shape 259"/>
          <p:cNvSpPr/>
          <p:nvPr/>
        </p:nvSpPr>
        <p:spPr>
          <a:xfrm>
            <a:off x="7680960" y="3779520"/>
            <a:ext cx="3901920" cy="36960"/>
          </a:xfrm>
          <a:custGeom>
            <a:avLst/>
            <a:gdLst/>
            <a:ahLst/>
            <a:cxnLst/>
            <a:rect l="0" t="0" r="r" b="b"/>
            <a:pathLst>
              <a:path w="8129" h="77">
                <a:moveTo>
                  <a:pt x="0" y="0"/>
                </a:moveTo>
                <a:lnTo>
                  <a:pt x="8129" y="0"/>
                </a:lnTo>
                <a:lnTo>
                  <a:pt x="8129" y="77"/>
                </a:lnTo>
                <a:lnTo>
                  <a:pt x="0" y="77"/>
                </a:lnTo>
                <a:lnTo>
                  <a:pt x="0" y="0"/>
                </a:lnTo>
                <a:close/>
              </a:path>
            </a:pathLst>
          </a:custGeom>
          <a:solidFill>
            <a:srgbClr val="E8E8E8"/>
          </a:solidFill>
          <a:ln w="0">
            <a:noFill/>
          </a:ln>
        </p:spPr>
        <p:txBody>
          <a:bodyPr lIns="120000" tIns="-23040" rIns="120000" bIns="-23040" anchor="t">
            <a:noAutofit/>
          </a:bodyPr>
          <a:lstStyle/>
          <a:p>
            <a:pPr defTabSz="1219170"/>
            <a:endParaRPr lang="en-US" sz="2400" spc="-1">
              <a:solidFill>
                <a:srgbClr val="000000"/>
              </a:solidFill>
              <a:latin typeface="Arial"/>
            </a:endParaRPr>
          </a:p>
        </p:txBody>
      </p:sp>
      <p:sp>
        <p:nvSpPr>
          <p:cNvPr id="261" name="TextBox 260"/>
          <p:cNvSpPr txBox="1"/>
          <p:nvPr/>
        </p:nvSpPr>
        <p:spPr>
          <a:xfrm>
            <a:off x="7741920" y="3901440"/>
            <a:ext cx="3779520" cy="426720"/>
          </a:xfrm>
          <a:prstGeom prst="rect">
            <a:avLst/>
          </a:prstGeom>
          <a:noFill/>
          <a:ln w="0">
            <a:noFill/>
          </a:ln>
        </p:spPr>
        <p:txBody>
          <a:bodyPr lIns="120000" tIns="60000" rIns="120000" bIns="60000" anchor="t">
            <a:noAutofit/>
          </a:bodyPr>
          <a:lstStyle/>
          <a:p>
            <a:pPr algn="ctr" defTabSz="1219170"/>
            <a:r>
              <a:rPr lang="en-US" sz="1733" b="1" spc="-1">
                <a:solidFill>
                  <a:srgbClr val="9D2134"/>
                </a:solidFill>
                <a:latin typeface="Arial-BoldMT"/>
                <a:ea typeface="Arial-BoldMT"/>
              </a:rPr>
              <a:t>Poorly Grounded</a:t>
            </a:r>
            <a:endParaRPr lang="en-US" sz="1733" spc="-1">
              <a:solidFill>
                <a:srgbClr val="000000"/>
              </a:solidFill>
              <a:latin typeface="Arial"/>
            </a:endParaRPr>
          </a:p>
        </p:txBody>
      </p:sp>
      <p:sp>
        <p:nvSpPr>
          <p:cNvPr id="262" name="TextBox 261"/>
          <p:cNvSpPr txBox="1"/>
          <p:nvPr/>
        </p:nvSpPr>
        <p:spPr>
          <a:xfrm>
            <a:off x="7985760" y="4389120"/>
            <a:ext cx="3291840" cy="1097280"/>
          </a:xfrm>
          <a:prstGeom prst="rect">
            <a:avLst/>
          </a:prstGeom>
          <a:noFill/>
          <a:ln w="0">
            <a:noFill/>
          </a:ln>
        </p:spPr>
        <p:txBody>
          <a:bodyPr lIns="120000" tIns="60000" rIns="120000" bIns="60000" anchor="t">
            <a:noAutofit/>
          </a:bodyPr>
          <a:lstStyle/>
          <a:p>
            <a:pPr defTabSz="1219170"/>
            <a:r>
              <a:rPr lang="en-US" sz="1467" spc="-1">
                <a:solidFill>
                  <a:srgbClr val="323232"/>
                </a:solidFill>
                <a:latin typeface="ArialMT"/>
                <a:ea typeface="ArialMT"/>
              </a:rPr>
              <a:t>"Why is this a dog?"</a:t>
            </a:r>
            <a:endParaRPr lang="en-US" sz="1467" spc="-1">
              <a:solidFill>
                <a:srgbClr val="000000"/>
              </a:solidFill>
              <a:latin typeface="Arial"/>
            </a:endParaRPr>
          </a:p>
          <a:p>
            <a:pPr defTabSz="1219170"/>
            <a:r>
              <a:rPr lang="en-US" sz="1467" spc="-1">
                <a:solidFill>
                  <a:srgbClr val="323232"/>
                </a:solidFill>
                <a:latin typeface="ArialMT"/>
                <a:ea typeface="ArialMT"/>
              </a:rPr>
              <a:t>&gt;&gt;&gt; Correct answer but from</a:t>
            </a:r>
            <a:endParaRPr lang="en-US" sz="1467" spc="-1">
              <a:solidFill>
                <a:srgbClr val="000000"/>
              </a:solidFill>
              <a:latin typeface="Arial"/>
            </a:endParaRPr>
          </a:p>
          <a:p>
            <a:pPr defTabSz="1219170"/>
            <a:r>
              <a:rPr lang="en-US" sz="1467" spc="-1">
                <a:solidFill>
                  <a:srgbClr val="323232"/>
                </a:solidFill>
                <a:latin typeface="ArialMT"/>
                <a:ea typeface="ArialMT"/>
              </a:rPr>
              <a:t>language statistics, not vision</a:t>
            </a:r>
            <a:endParaRPr lang="en-US" sz="1467" spc="-1">
              <a:solidFill>
                <a:srgbClr val="000000"/>
              </a:solidFill>
              <a:latin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 name="Freeform: Shape 262"/>
          <p:cNvSpPr/>
          <p:nvPr/>
        </p:nvSpPr>
        <p:spPr>
          <a:xfrm>
            <a:off x="0" y="0"/>
            <a:ext cx="12192480" cy="73440"/>
          </a:xfrm>
          <a:custGeom>
            <a:avLst/>
            <a:gdLst/>
            <a:ahLst/>
            <a:cxnLst/>
            <a:rect l="0" t="0" r="r" b="b"/>
            <a:pathLst>
              <a:path w="25401" h="153">
                <a:moveTo>
                  <a:pt x="0" y="0"/>
                </a:moveTo>
                <a:lnTo>
                  <a:pt x="25401" y="0"/>
                </a:lnTo>
                <a:lnTo>
                  <a:pt x="25401" y="153"/>
                </a:lnTo>
                <a:lnTo>
                  <a:pt x="0" y="153"/>
                </a:lnTo>
                <a:lnTo>
                  <a:pt x="0" y="0"/>
                </a:lnTo>
                <a:close/>
              </a:path>
            </a:pathLst>
          </a:custGeom>
          <a:solidFill>
            <a:srgbClr val="9D2134"/>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264" name="TextBox 263"/>
          <p:cNvSpPr txBox="1"/>
          <p:nvPr/>
        </p:nvSpPr>
        <p:spPr>
          <a:xfrm>
            <a:off x="609600" y="304800"/>
            <a:ext cx="10972800" cy="1221600"/>
          </a:xfrm>
          <a:prstGeom prst="rect">
            <a:avLst/>
          </a:prstGeom>
          <a:noFill/>
          <a:ln w="0">
            <a:noFill/>
          </a:ln>
        </p:spPr>
        <p:txBody>
          <a:bodyPr lIns="120000" tIns="60000" rIns="120000" bIns="60000" anchor="t">
            <a:noAutofit/>
          </a:bodyPr>
          <a:lstStyle/>
          <a:p>
            <a:pPr defTabSz="1219170"/>
            <a:r>
              <a:rPr lang="en-US" sz="3733" b="1" spc="-1">
                <a:solidFill>
                  <a:srgbClr val="9D2134"/>
                </a:solidFill>
                <a:latin typeface="Georgia-Bold"/>
                <a:ea typeface="Georgia-Bold"/>
              </a:rPr>
              <a:t>Challenge 3 &amp; 4: Inconsistency &amp; Prompt Sensitivity</a:t>
            </a:r>
            <a:endParaRPr lang="en-US" sz="3733" spc="-1">
              <a:solidFill>
                <a:srgbClr val="000000"/>
              </a:solidFill>
              <a:latin typeface="Arial"/>
            </a:endParaRPr>
          </a:p>
        </p:txBody>
      </p:sp>
      <p:sp>
        <p:nvSpPr>
          <p:cNvPr id="265" name="Freeform: Shape 264"/>
          <p:cNvSpPr/>
          <p:nvPr/>
        </p:nvSpPr>
        <p:spPr>
          <a:xfrm>
            <a:off x="609600" y="1158240"/>
            <a:ext cx="10973280" cy="36960"/>
          </a:xfrm>
          <a:custGeom>
            <a:avLst/>
            <a:gdLst/>
            <a:ahLst/>
            <a:cxnLst/>
            <a:rect l="0" t="0" r="r" b="b"/>
            <a:pathLst>
              <a:path w="22861" h="77">
                <a:moveTo>
                  <a:pt x="0" y="0"/>
                </a:moveTo>
                <a:lnTo>
                  <a:pt x="22861" y="0"/>
                </a:lnTo>
                <a:lnTo>
                  <a:pt x="22861" y="77"/>
                </a:lnTo>
                <a:lnTo>
                  <a:pt x="0" y="77"/>
                </a:lnTo>
                <a:lnTo>
                  <a:pt x="0" y="0"/>
                </a:lnTo>
                <a:close/>
              </a:path>
            </a:pathLst>
          </a:custGeom>
          <a:solidFill>
            <a:srgbClr val="009B8D"/>
          </a:solidFill>
          <a:ln w="0">
            <a:noFill/>
          </a:ln>
        </p:spPr>
        <p:txBody>
          <a:bodyPr lIns="120000" tIns="-23040" rIns="120000" bIns="-23040" anchor="t">
            <a:noAutofit/>
          </a:bodyPr>
          <a:lstStyle/>
          <a:p>
            <a:pPr defTabSz="1219170"/>
            <a:endParaRPr lang="en-US" sz="2400" spc="-1">
              <a:solidFill>
                <a:srgbClr val="FFFFFF"/>
              </a:solidFill>
              <a:latin typeface="Arial"/>
            </a:endParaRPr>
          </a:p>
        </p:txBody>
      </p:sp>
      <p:sp>
        <p:nvSpPr>
          <p:cNvPr id="266" name="TextBox 265"/>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999999"/>
                </a:solidFill>
                <a:latin typeface="ArialMT"/>
                <a:ea typeface="ArialMT"/>
              </a:rPr>
              <a:t>18 / 22</a:t>
            </a:r>
            <a:endParaRPr lang="en-US" sz="1200" spc="-1">
              <a:solidFill>
                <a:srgbClr val="000000"/>
              </a:solidFill>
              <a:latin typeface="Arial"/>
            </a:endParaRPr>
          </a:p>
        </p:txBody>
      </p:sp>
      <p:sp>
        <p:nvSpPr>
          <p:cNvPr id="267" name="TextBox 266"/>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AAAAAA"/>
                </a:solidFill>
                <a:latin typeface="ArialMT"/>
                <a:ea typeface="ArialMT"/>
              </a:rPr>
              <a:t>CIS 5543  |  Spring 2026  |  Temple University</a:t>
            </a:r>
            <a:endParaRPr lang="en-US" sz="1067" spc="-1">
              <a:solidFill>
                <a:srgbClr val="000000"/>
              </a:solidFill>
              <a:latin typeface="Arial"/>
            </a:endParaRPr>
          </a:p>
        </p:txBody>
      </p:sp>
      <p:sp>
        <p:nvSpPr>
          <p:cNvPr id="268" name="Freeform: Shape 267"/>
          <p:cNvSpPr/>
          <p:nvPr/>
        </p:nvSpPr>
        <p:spPr>
          <a:xfrm>
            <a:off x="609600" y="1402080"/>
            <a:ext cx="5243040" cy="4267680"/>
          </a:xfrm>
          <a:custGeom>
            <a:avLst/>
            <a:gdLst/>
            <a:ahLst/>
            <a:cxnLst/>
            <a:rect l="0" t="0" r="r" b="b"/>
            <a:pathLst>
              <a:path w="10923" h="8891">
                <a:moveTo>
                  <a:pt x="0" y="0"/>
                </a:moveTo>
                <a:lnTo>
                  <a:pt x="10923" y="0"/>
                </a:lnTo>
                <a:lnTo>
                  <a:pt x="10923" y="8891"/>
                </a:lnTo>
                <a:lnTo>
                  <a:pt x="0" y="8891"/>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269" name="Freeform: Shape 268"/>
          <p:cNvSpPr/>
          <p:nvPr/>
        </p:nvSpPr>
        <p:spPr>
          <a:xfrm>
            <a:off x="609600" y="1402080"/>
            <a:ext cx="5243040" cy="671040"/>
          </a:xfrm>
          <a:custGeom>
            <a:avLst/>
            <a:gdLst/>
            <a:ahLst/>
            <a:cxnLst/>
            <a:rect l="0" t="0" r="r" b="b"/>
            <a:pathLst>
              <a:path w="10923" h="1398">
                <a:moveTo>
                  <a:pt x="0" y="0"/>
                </a:moveTo>
                <a:lnTo>
                  <a:pt x="10923" y="0"/>
                </a:lnTo>
                <a:lnTo>
                  <a:pt x="10923" y="1398"/>
                </a:lnTo>
                <a:lnTo>
                  <a:pt x="0" y="1398"/>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270" name="TextBox 269"/>
          <p:cNvSpPr txBox="1"/>
          <p:nvPr/>
        </p:nvSpPr>
        <p:spPr>
          <a:xfrm>
            <a:off x="670560" y="1402080"/>
            <a:ext cx="5120640" cy="670560"/>
          </a:xfrm>
          <a:prstGeom prst="rect">
            <a:avLst/>
          </a:prstGeom>
          <a:noFill/>
          <a:ln w="0">
            <a:noFill/>
          </a:ln>
        </p:spPr>
        <p:txBody>
          <a:bodyPr lIns="120000" tIns="60000" rIns="120000" bIns="60000" anchor="t">
            <a:noAutofit/>
          </a:bodyPr>
          <a:lstStyle/>
          <a:p>
            <a:pPr algn="ctr" defTabSz="1219170"/>
            <a:r>
              <a:rPr lang="en-US" sz="1867" b="1" spc="-1">
                <a:solidFill>
                  <a:srgbClr val="FFFFFF"/>
                </a:solidFill>
                <a:latin typeface="Arial-BoldMT"/>
                <a:ea typeface="Arial-BoldMT"/>
              </a:rPr>
              <a:t>Logical Inconsistency</a:t>
            </a:r>
            <a:endParaRPr lang="en-US" sz="1867" spc="-1">
              <a:solidFill>
                <a:srgbClr val="000000"/>
              </a:solidFill>
              <a:latin typeface="Arial"/>
            </a:endParaRPr>
          </a:p>
        </p:txBody>
      </p:sp>
      <p:sp>
        <p:nvSpPr>
          <p:cNvPr id="271" name="TextBox 270"/>
          <p:cNvSpPr txBox="1"/>
          <p:nvPr/>
        </p:nvSpPr>
        <p:spPr>
          <a:xfrm>
            <a:off x="914400" y="2255520"/>
            <a:ext cx="4632960" cy="3169920"/>
          </a:xfrm>
          <a:prstGeom prst="rect">
            <a:avLst/>
          </a:prstGeom>
          <a:noFill/>
          <a:ln w="0">
            <a:noFill/>
          </a:ln>
        </p:spPr>
        <p:txBody>
          <a:bodyPr lIns="120000" tIns="60000" rIns="120000" bIns="60000" anchor="t">
            <a:noAutofit/>
          </a:bodyPr>
          <a:lstStyle/>
          <a:p>
            <a:pPr defTabSz="1219170"/>
            <a:r>
              <a:rPr lang="en-US" sz="1600" i="1" spc="-1">
                <a:solidFill>
                  <a:srgbClr val="323232"/>
                </a:solidFill>
                <a:latin typeface="Arial-ItalicMT"/>
                <a:ea typeface="Arial-ItalicMT"/>
              </a:rPr>
              <a:t>"How many chairs?" &gt;&gt;&gt; "3"</a:t>
            </a:r>
            <a:endParaRPr lang="en-US" sz="1600" spc="-1">
              <a:solidFill>
                <a:srgbClr val="000000"/>
              </a:solidFill>
              <a:latin typeface="Arial"/>
            </a:endParaRPr>
          </a:p>
          <a:p>
            <a:pPr defTabSz="1219170"/>
            <a:r>
              <a:rPr lang="en-US" sz="1600" i="1" spc="-1">
                <a:solidFill>
                  <a:srgbClr val="323232"/>
                </a:solidFill>
                <a:latin typeface="Arial-ItalicMT"/>
                <a:ea typeface="Arial-ItalicMT"/>
              </a:rPr>
              <a:t>"More chairs or tables?" &gt;&gt;&gt; "Tables"</a:t>
            </a:r>
            <a:endParaRPr lang="en-US" sz="1600" spc="-1">
              <a:solidFill>
                <a:srgbClr val="000000"/>
              </a:solidFill>
              <a:latin typeface="Arial"/>
            </a:endParaRPr>
          </a:p>
          <a:p>
            <a:pPr defTabSz="1219170"/>
            <a:r>
              <a:rPr lang="en-US" sz="1600" i="1" spc="-1">
                <a:solidFill>
                  <a:srgbClr val="323232"/>
                </a:solidFill>
                <a:latin typeface="Arial-ItalicMT"/>
                <a:ea typeface="Arial-ItalicMT"/>
              </a:rPr>
              <a:t>"Exactly 3 chairs?" &gt;&gt;&gt; "Yes"</a:t>
            </a:r>
            <a:endParaRPr lang="en-US" sz="1600" spc="-1">
              <a:solidFill>
                <a:srgbClr val="000000"/>
              </a:solidFill>
              <a:latin typeface="Arial"/>
            </a:endParaRPr>
          </a:p>
          <a:p>
            <a:pPr defTabSz="1219170"/>
            <a:r>
              <a:rPr lang="en-US" sz="1600" b="1" spc="-1">
                <a:solidFill>
                  <a:srgbClr val="323232"/>
                </a:solidFill>
                <a:latin typeface="Arial-BoldMT"/>
                <a:ea typeface="Arial-BoldMT"/>
              </a:rPr>
              <a:t>Each answered independently —</a:t>
            </a:r>
            <a:endParaRPr lang="en-US" sz="1600" spc="-1">
              <a:solidFill>
                <a:srgbClr val="000000"/>
              </a:solidFill>
              <a:latin typeface="Arial"/>
            </a:endParaRPr>
          </a:p>
          <a:p>
            <a:pPr defTabSz="1219170"/>
            <a:r>
              <a:rPr lang="en-US" sz="1600" b="1" spc="-1">
                <a:solidFill>
                  <a:srgbClr val="323232"/>
                </a:solidFill>
                <a:latin typeface="Arial-BoldMT"/>
                <a:ea typeface="Arial-BoldMT"/>
              </a:rPr>
              <a:t>no persistent scene model.</a:t>
            </a:r>
            <a:endParaRPr lang="en-US" sz="1600" spc="-1">
              <a:solidFill>
                <a:srgbClr val="000000"/>
              </a:solidFill>
              <a:latin typeface="Arial"/>
            </a:endParaRPr>
          </a:p>
        </p:txBody>
      </p:sp>
      <p:sp>
        <p:nvSpPr>
          <p:cNvPr id="272" name="Freeform: Shape 271"/>
          <p:cNvSpPr/>
          <p:nvPr/>
        </p:nvSpPr>
        <p:spPr>
          <a:xfrm>
            <a:off x="6461760" y="1402080"/>
            <a:ext cx="5121120" cy="4267680"/>
          </a:xfrm>
          <a:custGeom>
            <a:avLst/>
            <a:gdLst/>
            <a:ahLst/>
            <a:cxnLst/>
            <a:rect l="0" t="0" r="r" b="b"/>
            <a:pathLst>
              <a:path w="10669" h="8891">
                <a:moveTo>
                  <a:pt x="0" y="0"/>
                </a:moveTo>
                <a:lnTo>
                  <a:pt x="10669" y="0"/>
                </a:lnTo>
                <a:lnTo>
                  <a:pt x="10669" y="8891"/>
                </a:lnTo>
                <a:lnTo>
                  <a:pt x="0" y="8891"/>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273" name="Freeform: Shape 272"/>
          <p:cNvSpPr/>
          <p:nvPr/>
        </p:nvSpPr>
        <p:spPr>
          <a:xfrm>
            <a:off x="6461760" y="1402080"/>
            <a:ext cx="5121120" cy="671040"/>
          </a:xfrm>
          <a:custGeom>
            <a:avLst/>
            <a:gdLst/>
            <a:ahLst/>
            <a:cxnLst/>
            <a:rect l="0" t="0" r="r" b="b"/>
            <a:pathLst>
              <a:path w="10669" h="1398">
                <a:moveTo>
                  <a:pt x="0" y="0"/>
                </a:moveTo>
                <a:lnTo>
                  <a:pt x="10669" y="0"/>
                </a:lnTo>
                <a:lnTo>
                  <a:pt x="10669" y="1398"/>
                </a:lnTo>
                <a:lnTo>
                  <a:pt x="0" y="1398"/>
                </a:lnTo>
                <a:lnTo>
                  <a:pt x="0" y="0"/>
                </a:lnTo>
                <a:close/>
              </a:path>
            </a:pathLst>
          </a:custGeom>
          <a:solidFill>
            <a:srgbClr val="009B8D"/>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274" name="TextBox 273"/>
          <p:cNvSpPr txBox="1"/>
          <p:nvPr/>
        </p:nvSpPr>
        <p:spPr>
          <a:xfrm>
            <a:off x="6522720" y="1402080"/>
            <a:ext cx="4998720" cy="670560"/>
          </a:xfrm>
          <a:prstGeom prst="rect">
            <a:avLst/>
          </a:prstGeom>
          <a:noFill/>
          <a:ln w="0">
            <a:noFill/>
          </a:ln>
        </p:spPr>
        <p:txBody>
          <a:bodyPr lIns="120000" tIns="60000" rIns="120000" bIns="60000" anchor="t">
            <a:noAutofit/>
          </a:bodyPr>
          <a:lstStyle/>
          <a:p>
            <a:pPr algn="ctr" defTabSz="1219170"/>
            <a:r>
              <a:rPr lang="en-US" sz="1867" b="1" spc="-1">
                <a:solidFill>
                  <a:srgbClr val="FFFFFF"/>
                </a:solidFill>
                <a:latin typeface="Arial-BoldMT"/>
                <a:ea typeface="Arial-BoldMT"/>
              </a:rPr>
              <a:t>Prompt Sensitivity</a:t>
            </a:r>
            <a:endParaRPr lang="en-US" sz="1867" spc="-1">
              <a:solidFill>
                <a:srgbClr val="000000"/>
              </a:solidFill>
              <a:latin typeface="Arial"/>
            </a:endParaRPr>
          </a:p>
        </p:txBody>
      </p:sp>
      <p:sp>
        <p:nvSpPr>
          <p:cNvPr id="275" name="TextBox 274"/>
          <p:cNvSpPr txBox="1"/>
          <p:nvPr/>
        </p:nvSpPr>
        <p:spPr>
          <a:xfrm>
            <a:off x="6766560" y="2255520"/>
            <a:ext cx="4511040" cy="3169920"/>
          </a:xfrm>
          <a:prstGeom prst="rect">
            <a:avLst/>
          </a:prstGeom>
          <a:noFill/>
          <a:ln w="0">
            <a:noFill/>
          </a:ln>
        </p:spPr>
        <p:txBody>
          <a:bodyPr lIns="120000" tIns="60000" rIns="120000" bIns="60000" anchor="t">
            <a:noAutofit/>
          </a:bodyPr>
          <a:lstStyle/>
          <a:p>
            <a:pPr defTabSz="1219170"/>
            <a:r>
              <a:rPr lang="en-US" sz="1600" i="1" spc="-1">
                <a:solidFill>
                  <a:srgbClr val="323232"/>
                </a:solidFill>
                <a:latin typeface="Arial-ItalicMT"/>
                <a:ea typeface="Arial-ItalicMT"/>
              </a:rPr>
              <a:t>"What colour is the hat?" &gt;&gt;&gt; "Blue"</a:t>
            </a:r>
            <a:endParaRPr lang="en-US" sz="1600" spc="-1">
              <a:solidFill>
                <a:srgbClr val="000000"/>
              </a:solidFill>
              <a:latin typeface="Arial"/>
            </a:endParaRPr>
          </a:p>
          <a:p>
            <a:pPr defTabSz="1219170"/>
            <a:r>
              <a:rPr lang="en-US" sz="1600" i="1" spc="-1">
                <a:solidFill>
                  <a:srgbClr val="323232"/>
                </a:solidFill>
                <a:latin typeface="Arial-ItalicMT"/>
                <a:ea typeface="Arial-ItalicMT"/>
              </a:rPr>
              <a:t>"Tell me the hat's colour" &gt;&gt;&gt; "Dark blue"</a:t>
            </a:r>
            <a:endParaRPr lang="en-US" sz="1600" spc="-1">
              <a:solidFill>
                <a:srgbClr val="000000"/>
              </a:solidFill>
              <a:latin typeface="Arial"/>
            </a:endParaRPr>
          </a:p>
          <a:p>
            <a:pPr defTabSz="1219170"/>
            <a:r>
              <a:rPr lang="en-US" sz="1600" i="1" spc="-1">
                <a:solidFill>
                  <a:srgbClr val="323232"/>
                </a:solidFill>
                <a:latin typeface="Arial-ItalicMT"/>
                <a:ea typeface="Arial-ItalicMT"/>
              </a:rPr>
              <a:t>"Is the hat red?" &gt;&gt;&gt; "Yes"</a:t>
            </a:r>
            <a:endParaRPr lang="en-US" sz="1600" spc="-1">
              <a:solidFill>
                <a:srgbClr val="000000"/>
              </a:solidFill>
              <a:latin typeface="Arial"/>
            </a:endParaRPr>
          </a:p>
          <a:p>
            <a:pPr defTabSz="1219170"/>
            <a:r>
              <a:rPr lang="en-US" sz="1600" b="1" spc="-1">
                <a:solidFill>
                  <a:srgbClr val="323232"/>
                </a:solidFill>
                <a:latin typeface="Arial-BoldMT"/>
                <a:ea typeface="Arial-BoldMT"/>
              </a:rPr>
              <a:t>Same question, different phrasing =</a:t>
            </a:r>
            <a:endParaRPr lang="en-US" sz="1600" spc="-1">
              <a:solidFill>
                <a:srgbClr val="000000"/>
              </a:solidFill>
              <a:latin typeface="Arial"/>
            </a:endParaRPr>
          </a:p>
          <a:p>
            <a:pPr defTabSz="1219170"/>
            <a:r>
              <a:rPr lang="en-US" sz="1600" b="1" spc="-1">
                <a:solidFill>
                  <a:srgbClr val="323232"/>
                </a:solidFill>
                <a:latin typeface="Arial-BoldMT"/>
                <a:ea typeface="Arial-BoldMT"/>
              </a:rPr>
              <a:t>radically different answers.</a:t>
            </a:r>
            <a:endParaRPr lang="en-US" sz="1600" spc="-1">
              <a:solidFill>
                <a:srgbClr val="000000"/>
              </a:solidFill>
              <a:latin typeface="Arial"/>
            </a:endParaRPr>
          </a:p>
        </p:txBody>
      </p:sp>
      <p:sp>
        <p:nvSpPr>
          <p:cNvPr id="276" name="Freeform: Shape 275"/>
          <p:cNvSpPr/>
          <p:nvPr/>
        </p:nvSpPr>
        <p:spPr>
          <a:xfrm>
            <a:off x="609600" y="5913120"/>
            <a:ext cx="10973280" cy="36960"/>
          </a:xfrm>
          <a:custGeom>
            <a:avLst/>
            <a:gdLst/>
            <a:ahLst/>
            <a:cxnLst/>
            <a:rect l="0" t="0" r="r" b="b"/>
            <a:pathLst>
              <a:path w="22861" h="77">
                <a:moveTo>
                  <a:pt x="0" y="0"/>
                </a:moveTo>
                <a:lnTo>
                  <a:pt x="22861" y="0"/>
                </a:lnTo>
                <a:lnTo>
                  <a:pt x="22861" y="77"/>
                </a:lnTo>
                <a:lnTo>
                  <a:pt x="0" y="77"/>
                </a:lnTo>
                <a:lnTo>
                  <a:pt x="0" y="0"/>
                </a:lnTo>
                <a:close/>
              </a:path>
            </a:pathLst>
          </a:custGeom>
          <a:solidFill>
            <a:srgbClr val="9D2134"/>
          </a:solidFill>
          <a:ln w="0">
            <a:noFill/>
          </a:ln>
        </p:spPr>
        <p:txBody>
          <a:bodyPr lIns="120000" tIns="-23040" rIns="120000" bIns="-23040" anchor="t">
            <a:noAutofit/>
          </a:bodyPr>
          <a:lstStyle/>
          <a:p>
            <a:pPr defTabSz="1219170"/>
            <a:endParaRPr lang="en-US" sz="2400" spc="-1">
              <a:solidFill>
                <a:srgbClr val="FFFFFF"/>
              </a:solidFill>
              <a:latin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BA487-EAD8-D95B-53A2-9668B1F85C3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1123C6A-89BB-4459-D79F-089B3B013344}"/>
              </a:ext>
            </a:extLst>
          </p:cNvPr>
          <p:cNvSpPr txBox="1"/>
          <p:nvPr/>
        </p:nvSpPr>
        <p:spPr>
          <a:xfrm>
            <a:off x="3582651" y="457831"/>
            <a:ext cx="19341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Agenda</a:t>
            </a:r>
            <a:endParaRPr kumimoji="0" lang="en-GR" sz="4000" b="1" i="0" u="sng"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 name="TextBox 1">
            <a:extLst>
              <a:ext uri="{FF2B5EF4-FFF2-40B4-BE49-F238E27FC236}">
                <a16:creationId xmlns:a16="http://schemas.microsoft.com/office/drawing/2014/main" id="{8D790971-E368-6591-E51E-C71CA7CB9C23}"/>
              </a:ext>
            </a:extLst>
          </p:cNvPr>
          <p:cNvSpPr txBox="1"/>
          <p:nvPr/>
        </p:nvSpPr>
        <p:spPr>
          <a:xfrm>
            <a:off x="1232680" y="1223070"/>
            <a:ext cx="8245318" cy="4980722"/>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Introduction to Vision-Language Models (VLMs)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Core Models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BLIP-2</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InstructBLIP</a:t>
            </a: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LLaVA</a:t>
            </a: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Qwen2.5-VL</a:t>
            </a: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Cross-Attention vs. Unified Token Space</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effectLst/>
                <a:uLnTx/>
                <a:uFillTx/>
                <a:latin typeface="Aptos" panose="020B0004020202020204" pitchFamily="34" charset="0"/>
                <a:ea typeface="+mn-ea"/>
                <a:cs typeface="+mn-cs"/>
              </a:rPr>
              <a:t>Multimodal Reasoning</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C00000"/>
                </a:solidFill>
                <a:effectLst/>
                <a:uLnTx/>
                <a:uFillTx/>
                <a:latin typeface="Aptos" panose="020B0004020202020204" pitchFamily="34" charset="0"/>
                <a:ea typeface="+mn-ea"/>
                <a:cs typeface="+mn-cs"/>
              </a:rPr>
              <a:t>Wrap-up</a:t>
            </a:r>
          </a:p>
        </p:txBody>
      </p:sp>
      <p:pic>
        <p:nvPicPr>
          <p:cNvPr id="5" name="Picture 4" descr="A black and white logo&#10;&#10;AI-generated content may be incorrect.">
            <a:extLst>
              <a:ext uri="{FF2B5EF4-FFF2-40B4-BE49-F238E27FC236}">
                <a16:creationId xmlns:a16="http://schemas.microsoft.com/office/drawing/2014/main" id="{D9C7C136-7F31-4304-663E-ECD076494E5E}"/>
              </a:ext>
            </a:extLst>
          </p:cNvPr>
          <p:cNvPicPr>
            <a:picLocks noChangeAspect="1"/>
          </p:cNvPicPr>
          <p:nvPr/>
        </p:nvPicPr>
        <p:blipFill>
          <a:blip r:embed="rId3"/>
          <a:stretch>
            <a:fillRect/>
          </a:stretch>
        </p:blipFill>
        <p:spPr>
          <a:xfrm>
            <a:off x="9732046" y="130619"/>
            <a:ext cx="2310861" cy="519944"/>
          </a:xfrm>
          <a:prstGeom prst="rect">
            <a:avLst/>
          </a:prstGeom>
        </p:spPr>
      </p:pic>
    </p:spTree>
    <p:extLst>
      <p:ext uri="{BB962C8B-B14F-4D97-AF65-F5344CB8AC3E}">
        <p14:creationId xmlns:p14="http://schemas.microsoft.com/office/powerpoint/2010/main" val="5796893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19192D"/>
        </a:solidFill>
        <a:effectLst/>
      </p:bgPr>
    </p:bg>
    <p:spTree>
      <p:nvGrpSpPr>
        <p:cNvPr id="1" name=""/>
        <p:cNvGrpSpPr/>
        <p:nvPr/>
      </p:nvGrpSpPr>
      <p:grpSpPr>
        <a:xfrm>
          <a:off x="0" y="0"/>
          <a:ext cx="0" cy="0"/>
          <a:chOff x="0" y="0"/>
          <a:chExt cx="0" cy="0"/>
        </a:xfrm>
      </p:grpSpPr>
      <p:sp>
        <p:nvSpPr>
          <p:cNvPr id="277" name="Freeform: Shape 276"/>
          <p:cNvSpPr/>
          <p:nvPr/>
        </p:nvSpPr>
        <p:spPr>
          <a:xfrm>
            <a:off x="0" y="0"/>
            <a:ext cx="146880" cy="6858240"/>
          </a:xfrm>
          <a:custGeom>
            <a:avLst/>
            <a:gdLst/>
            <a:ahLst/>
            <a:cxnLst/>
            <a:rect l="0" t="0" r="r" b="b"/>
            <a:pathLst>
              <a:path w="306" h="14288">
                <a:moveTo>
                  <a:pt x="0" y="0"/>
                </a:moveTo>
                <a:lnTo>
                  <a:pt x="306" y="0"/>
                </a:lnTo>
                <a:lnTo>
                  <a:pt x="306" y="14288"/>
                </a:lnTo>
                <a:lnTo>
                  <a:pt x="0" y="14288"/>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pic>
        <p:nvPicPr>
          <p:cNvPr id="278" name="Picture 277"/>
          <p:cNvPicPr/>
          <p:nvPr/>
        </p:nvPicPr>
        <p:blipFill>
          <a:blip r:embed="rId2"/>
          <a:stretch/>
        </p:blipFill>
        <p:spPr>
          <a:xfrm>
            <a:off x="609600" y="487680"/>
            <a:ext cx="1463040" cy="609600"/>
          </a:xfrm>
          <a:prstGeom prst="rect">
            <a:avLst/>
          </a:prstGeom>
          <a:ln w="0">
            <a:noFill/>
          </a:ln>
        </p:spPr>
      </p:pic>
      <p:sp>
        <p:nvSpPr>
          <p:cNvPr id="279" name="TextBox 278"/>
          <p:cNvSpPr txBox="1"/>
          <p:nvPr/>
        </p:nvSpPr>
        <p:spPr>
          <a:xfrm>
            <a:off x="609600" y="1950720"/>
            <a:ext cx="10972800" cy="1828800"/>
          </a:xfrm>
          <a:prstGeom prst="rect">
            <a:avLst/>
          </a:prstGeom>
          <a:noFill/>
          <a:ln w="0">
            <a:noFill/>
          </a:ln>
        </p:spPr>
        <p:txBody>
          <a:bodyPr lIns="120000" tIns="60000" rIns="120000" bIns="60000" anchor="t">
            <a:noAutofit/>
          </a:bodyPr>
          <a:lstStyle/>
          <a:p>
            <a:pPr defTabSz="1219170"/>
            <a:r>
              <a:rPr lang="en-US" sz="5333" b="1" spc="-1">
                <a:solidFill>
                  <a:srgbClr val="FFFFFF"/>
                </a:solidFill>
                <a:latin typeface="Georgia-Bold"/>
                <a:ea typeface="Georgia-Bold"/>
              </a:rPr>
              <a:t>Wrap-Up</a:t>
            </a:r>
            <a:endParaRPr lang="en-US" sz="5333" spc="-1">
              <a:solidFill>
                <a:srgbClr val="FFFFFF"/>
              </a:solidFill>
              <a:latin typeface="Arial"/>
            </a:endParaRPr>
          </a:p>
        </p:txBody>
      </p:sp>
      <p:sp>
        <p:nvSpPr>
          <p:cNvPr id="280" name="Freeform: Shape 279"/>
          <p:cNvSpPr/>
          <p:nvPr/>
        </p:nvSpPr>
        <p:spPr>
          <a:xfrm>
            <a:off x="609600" y="3901440"/>
            <a:ext cx="3048480" cy="73440"/>
          </a:xfrm>
          <a:custGeom>
            <a:avLst/>
            <a:gdLst/>
            <a:ahLst/>
            <a:cxnLst/>
            <a:rect l="0" t="0" r="r" b="b"/>
            <a:pathLst>
              <a:path w="6351" h="153">
                <a:moveTo>
                  <a:pt x="0" y="0"/>
                </a:moveTo>
                <a:lnTo>
                  <a:pt x="6351" y="0"/>
                </a:lnTo>
                <a:lnTo>
                  <a:pt x="6351" y="153"/>
                </a:lnTo>
                <a:lnTo>
                  <a:pt x="0" y="153"/>
                </a:lnTo>
                <a:lnTo>
                  <a:pt x="0" y="0"/>
                </a:lnTo>
                <a:close/>
              </a:path>
            </a:pathLst>
          </a:custGeom>
          <a:solidFill>
            <a:srgbClr val="009B8D"/>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281" name="TextBox 280"/>
          <p:cNvSpPr txBox="1"/>
          <p:nvPr/>
        </p:nvSpPr>
        <p:spPr>
          <a:xfrm>
            <a:off x="609600" y="4206240"/>
            <a:ext cx="10972800" cy="975360"/>
          </a:xfrm>
          <a:prstGeom prst="rect">
            <a:avLst/>
          </a:prstGeom>
          <a:noFill/>
          <a:ln w="0">
            <a:noFill/>
          </a:ln>
        </p:spPr>
        <p:txBody>
          <a:bodyPr lIns="120000" tIns="60000" rIns="120000" bIns="60000" anchor="t">
            <a:noAutofit/>
          </a:bodyPr>
          <a:lstStyle/>
          <a:p>
            <a:pPr defTabSz="1219170"/>
            <a:r>
              <a:rPr lang="en-US" sz="2133" spc="-1">
                <a:solidFill>
                  <a:srgbClr val="CCCCCC"/>
                </a:solidFill>
                <a:latin typeface="ArialMT"/>
                <a:ea typeface="ArialMT"/>
              </a:rPr>
              <a:t>VLMs  |  Two Paradigms  |  Modern Trends  |  Open Questions</a:t>
            </a:r>
            <a:endParaRPr lang="en-US" sz="2133" spc="-1">
              <a:solidFill>
                <a:srgbClr val="FFFFFF"/>
              </a:solidFill>
              <a:latin typeface="Arial"/>
            </a:endParaRPr>
          </a:p>
        </p:txBody>
      </p:sp>
      <p:sp>
        <p:nvSpPr>
          <p:cNvPr id="282" name="TextBox 281"/>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767676"/>
                </a:solidFill>
                <a:latin typeface="ArialMT"/>
                <a:ea typeface="ArialMT"/>
              </a:rPr>
              <a:t>19 / 22</a:t>
            </a:r>
            <a:endParaRPr lang="en-US" sz="1200" spc="-1">
              <a:solidFill>
                <a:srgbClr val="FFFFFF"/>
              </a:solidFill>
              <a:latin typeface="Arial"/>
            </a:endParaRPr>
          </a:p>
        </p:txBody>
      </p:sp>
      <p:sp>
        <p:nvSpPr>
          <p:cNvPr id="283" name="TextBox 282"/>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656565"/>
                </a:solidFill>
                <a:latin typeface="ArialMT"/>
                <a:ea typeface="ArialMT"/>
              </a:rPr>
              <a:t>CIS 5543  |  Spring 2026  |  Temple University</a:t>
            </a:r>
            <a:endParaRPr lang="en-US" sz="1067" spc="-1">
              <a:solidFill>
                <a:srgbClr val="FFFFFF"/>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E76AF-33FB-78F0-C2FD-AA7DE466B0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74D51F-F999-BEB7-9165-19D626A064CD}"/>
              </a:ext>
            </a:extLst>
          </p:cNvPr>
          <p:cNvSpPr>
            <a:spLocks noGrp="1"/>
          </p:cNvSpPr>
          <p:nvPr>
            <p:ph type="title"/>
          </p:nvPr>
        </p:nvSpPr>
        <p:spPr>
          <a:xfrm>
            <a:off x="112955" y="353321"/>
            <a:ext cx="10745788" cy="1143292"/>
          </a:xfrm>
        </p:spPr>
        <p:txBody>
          <a:bodyPr/>
          <a:lstStyle/>
          <a:p>
            <a:r>
              <a:rPr lang="en-US" dirty="0"/>
              <a:t>Applications of VLMs</a:t>
            </a:r>
          </a:p>
        </p:txBody>
      </p:sp>
      <p:sp>
        <p:nvSpPr>
          <p:cNvPr id="4" name="Content Placeholder 3">
            <a:extLst>
              <a:ext uri="{FF2B5EF4-FFF2-40B4-BE49-F238E27FC236}">
                <a16:creationId xmlns:a16="http://schemas.microsoft.com/office/drawing/2014/main" id="{956DF55C-4E4E-1E0D-14BE-F96633BF74BD}"/>
              </a:ext>
            </a:extLst>
          </p:cNvPr>
          <p:cNvSpPr>
            <a:spLocks noGrp="1"/>
          </p:cNvSpPr>
          <p:nvPr>
            <p:ph sz="half" idx="2"/>
          </p:nvPr>
        </p:nvSpPr>
        <p:spPr>
          <a:xfrm>
            <a:off x="346898" y="844094"/>
            <a:ext cx="10967278" cy="3765089"/>
          </a:xfrm>
        </p:spPr>
        <p:txBody>
          <a:bodyPr>
            <a:normAutofit/>
          </a:bodyPr>
          <a:lstStyle/>
          <a:p>
            <a:pPr marL="285750" lvl="0" indent="-285750">
              <a:spcBef>
                <a:spcPts val="0"/>
              </a:spcBef>
              <a:spcAft>
                <a:spcPts val="600"/>
              </a:spcAft>
              <a:defRPr/>
            </a:pPr>
            <a:r>
              <a:rPr kumimoji="1" lang="en-US" altLang="zh-CN" sz="2400" b="1" dirty="0">
                <a:solidFill>
                  <a:prstClr val="black">
                    <a:lumMod val="95000"/>
                    <a:lumOff val="5000"/>
                  </a:prstClr>
                </a:solidFill>
                <a:ea typeface="微软雅黑" panose="020B0503020204020204" pitchFamily="34" charset="-122"/>
                <a:cs typeface="Arial" panose="020B0604020202020204" pitchFamily="34" charset="0"/>
              </a:rPr>
              <a:t>Image-Text Retrieval</a:t>
            </a:r>
          </a:p>
          <a:p>
            <a:pPr marL="0" lvl="0" indent="0" algn="just">
              <a:spcBef>
                <a:spcPts val="0"/>
              </a:spcBef>
              <a:spcAft>
                <a:spcPts val="600"/>
              </a:spcAft>
              <a:buNone/>
              <a:defRPr/>
            </a:pPr>
            <a:r>
              <a:rPr kumimoji="1" lang="en-US" altLang="zh-CN" sz="2400" b="0" dirty="0">
                <a:solidFill>
                  <a:prstClr val="black">
                    <a:lumMod val="95000"/>
                    <a:lumOff val="5000"/>
                  </a:prstClr>
                </a:solidFill>
                <a:ea typeface="微软雅黑" panose="020B0503020204020204" pitchFamily="34" charset="-122"/>
                <a:cs typeface="Arial" panose="020B0604020202020204" pitchFamily="34" charset="0"/>
              </a:rPr>
              <a:t>Revolutionizing search engines. Instead of just searching with text, use an image and text to find what you’re looking for. </a:t>
            </a:r>
          </a:p>
        </p:txBody>
      </p:sp>
      <p:pic>
        <p:nvPicPr>
          <p:cNvPr id="7" name="Picture 6" descr="A black and white logo&#10;&#10;AI-generated content may be incorrect.">
            <a:extLst>
              <a:ext uri="{FF2B5EF4-FFF2-40B4-BE49-F238E27FC236}">
                <a16:creationId xmlns:a16="http://schemas.microsoft.com/office/drawing/2014/main" id="{9B5E7348-9C33-171F-13D1-1814219199B6}"/>
              </a:ext>
            </a:extLst>
          </p:cNvPr>
          <p:cNvPicPr>
            <a:picLocks noChangeAspect="1"/>
          </p:cNvPicPr>
          <p:nvPr/>
        </p:nvPicPr>
        <p:blipFill>
          <a:blip r:embed="rId3"/>
          <a:stretch>
            <a:fillRect/>
          </a:stretch>
        </p:blipFill>
        <p:spPr>
          <a:xfrm>
            <a:off x="9732046" y="142650"/>
            <a:ext cx="2310861" cy="519944"/>
          </a:xfrm>
          <a:prstGeom prst="rect">
            <a:avLst/>
          </a:prstGeom>
        </p:spPr>
      </p:pic>
      <p:pic>
        <p:nvPicPr>
          <p:cNvPr id="5" name="图片 4">
            <a:extLst>
              <a:ext uri="{FF2B5EF4-FFF2-40B4-BE49-F238E27FC236}">
                <a16:creationId xmlns:a16="http://schemas.microsoft.com/office/drawing/2014/main" id="{A2F6839A-3492-965E-3E1D-3F2D200B3C87}"/>
              </a:ext>
            </a:extLst>
          </p:cNvPr>
          <p:cNvPicPr>
            <a:picLocks noChangeAspect="1"/>
          </p:cNvPicPr>
          <p:nvPr/>
        </p:nvPicPr>
        <p:blipFill>
          <a:blip r:embed="rId4"/>
          <a:stretch>
            <a:fillRect/>
          </a:stretch>
        </p:blipFill>
        <p:spPr>
          <a:xfrm>
            <a:off x="497577" y="2370495"/>
            <a:ext cx="11050542" cy="4477375"/>
          </a:xfrm>
          <a:prstGeom prst="rect">
            <a:avLst/>
          </a:prstGeom>
        </p:spPr>
      </p:pic>
    </p:spTree>
    <p:extLst>
      <p:ext uri="{BB962C8B-B14F-4D97-AF65-F5344CB8AC3E}">
        <p14:creationId xmlns:p14="http://schemas.microsoft.com/office/powerpoint/2010/main" val="29471884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4DD4A-3B34-4271-A120-C630DC08F060}"/>
              </a:ext>
            </a:extLst>
          </p:cNvPr>
          <p:cNvSpPr>
            <a:spLocks noGrp="1"/>
          </p:cNvSpPr>
          <p:nvPr>
            <p:ph type="title"/>
          </p:nvPr>
        </p:nvSpPr>
        <p:spPr>
          <a:xfrm>
            <a:off x="609600" y="306730"/>
            <a:ext cx="10972320" cy="1111191"/>
          </a:xfrm>
        </p:spPr>
        <p:txBody>
          <a:bodyPr/>
          <a:lstStyle/>
          <a:p>
            <a:r>
              <a:rPr lang="en-US" sz="4267">
                <a:solidFill>
                  <a:schemeClr val="accent6">
                    <a:lumMod val="76000"/>
                  </a:schemeClr>
                </a:solidFill>
              </a:rPr>
              <a:t>VLM Framework</a:t>
            </a:r>
          </a:p>
        </p:txBody>
      </p:sp>
      <p:pic>
        <p:nvPicPr>
          <p:cNvPr id="4" name="Picture 3">
            <a:extLst>
              <a:ext uri="{FF2B5EF4-FFF2-40B4-BE49-F238E27FC236}">
                <a16:creationId xmlns:a16="http://schemas.microsoft.com/office/drawing/2014/main" id="{E739B22A-E4A9-0296-6912-9217B3E5FD04}"/>
              </a:ext>
            </a:extLst>
          </p:cNvPr>
          <p:cNvPicPr>
            <a:picLocks noChangeAspect="1"/>
          </p:cNvPicPr>
          <p:nvPr/>
        </p:nvPicPr>
        <p:blipFill>
          <a:blip r:embed="rId2"/>
          <a:stretch>
            <a:fillRect/>
          </a:stretch>
        </p:blipFill>
        <p:spPr>
          <a:xfrm>
            <a:off x="606640" y="1603885"/>
            <a:ext cx="10875147" cy="3968347"/>
          </a:xfrm>
          <a:prstGeom prst="rect">
            <a:avLst/>
          </a:prstGeom>
        </p:spPr>
      </p:pic>
    </p:spTree>
    <p:extLst>
      <p:ext uri="{BB962C8B-B14F-4D97-AF65-F5344CB8AC3E}">
        <p14:creationId xmlns:p14="http://schemas.microsoft.com/office/powerpoint/2010/main" val="2870500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 name="Freeform: Shape 283"/>
          <p:cNvSpPr/>
          <p:nvPr/>
        </p:nvSpPr>
        <p:spPr>
          <a:xfrm>
            <a:off x="0" y="0"/>
            <a:ext cx="12192480" cy="73440"/>
          </a:xfrm>
          <a:custGeom>
            <a:avLst/>
            <a:gdLst/>
            <a:ahLst/>
            <a:cxnLst/>
            <a:rect l="0" t="0" r="r" b="b"/>
            <a:pathLst>
              <a:path w="25401" h="153">
                <a:moveTo>
                  <a:pt x="0" y="0"/>
                </a:moveTo>
                <a:lnTo>
                  <a:pt x="25401" y="0"/>
                </a:lnTo>
                <a:lnTo>
                  <a:pt x="25401" y="153"/>
                </a:lnTo>
                <a:lnTo>
                  <a:pt x="0" y="153"/>
                </a:lnTo>
                <a:lnTo>
                  <a:pt x="0" y="0"/>
                </a:lnTo>
                <a:close/>
              </a:path>
            </a:pathLst>
          </a:custGeom>
          <a:solidFill>
            <a:srgbClr val="9D2134"/>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285" name="TextBox 284"/>
          <p:cNvSpPr txBox="1"/>
          <p:nvPr/>
        </p:nvSpPr>
        <p:spPr>
          <a:xfrm>
            <a:off x="609600" y="304800"/>
            <a:ext cx="10972800" cy="792480"/>
          </a:xfrm>
          <a:prstGeom prst="rect">
            <a:avLst/>
          </a:prstGeom>
          <a:noFill/>
          <a:ln w="0">
            <a:noFill/>
          </a:ln>
        </p:spPr>
        <p:txBody>
          <a:bodyPr lIns="120000" tIns="60000" rIns="120000" bIns="60000" anchor="t">
            <a:noAutofit/>
          </a:bodyPr>
          <a:lstStyle/>
          <a:p>
            <a:pPr defTabSz="1219170"/>
            <a:r>
              <a:rPr lang="en-US" sz="3733" b="1" spc="-1">
                <a:solidFill>
                  <a:srgbClr val="9D2134"/>
                </a:solidFill>
                <a:latin typeface="Georgia-Bold"/>
                <a:ea typeface="Georgia-Bold"/>
              </a:rPr>
              <a:t>Two Dominant Paradigms</a:t>
            </a:r>
            <a:endParaRPr lang="en-US" sz="3733" spc="-1">
              <a:solidFill>
                <a:srgbClr val="000000"/>
              </a:solidFill>
              <a:latin typeface="Arial"/>
            </a:endParaRPr>
          </a:p>
        </p:txBody>
      </p:sp>
      <p:sp>
        <p:nvSpPr>
          <p:cNvPr id="286" name="Freeform: Shape 285"/>
          <p:cNvSpPr/>
          <p:nvPr/>
        </p:nvSpPr>
        <p:spPr>
          <a:xfrm>
            <a:off x="609600" y="1158240"/>
            <a:ext cx="10973280" cy="36960"/>
          </a:xfrm>
          <a:custGeom>
            <a:avLst/>
            <a:gdLst/>
            <a:ahLst/>
            <a:cxnLst/>
            <a:rect l="0" t="0" r="r" b="b"/>
            <a:pathLst>
              <a:path w="22861" h="77">
                <a:moveTo>
                  <a:pt x="0" y="0"/>
                </a:moveTo>
                <a:lnTo>
                  <a:pt x="22861" y="0"/>
                </a:lnTo>
                <a:lnTo>
                  <a:pt x="22861" y="77"/>
                </a:lnTo>
                <a:lnTo>
                  <a:pt x="0" y="77"/>
                </a:lnTo>
                <a:lnTo>
                  <a:pt x="0" y="0"/>
                </a:lnTo>
                <a:close/>
              </a:path>
            </a:pathLst>
          </a:custGeom>
          <a:solidFill>
            <a:srgbClr val="009B8D"/>
          </a:solidFill>
          <a:ln w="0">
            <a:noFill/>
          </a:ln>
        </p:spPr>
        <p:txBody>
          <a:bodyPr lIns="120000" tIns="-23040" rIns="120000" bIns="-23040" anchor="t">
            <a:noAutofit/>
          </a:bodyPr>
          <a:lstStyle/>
          <a:p>
            <a:pPr defTabSz="1219170"/>
            <a:endParaRPr lang="en-US" sz="2400" spc="-1">
              <a:solidFill>
                <a:srgbClr val="FFFFFF"/>
              </a:solidFill>
              <a:latin typeface="Arial"/>
            </a:endParaRPr>
          </a:p>
        </p:txBody>
      </p:sp>
      <p:sp>
        <p:nvSpPr>
          <p:cNvPr id="287" name="TextBox 286"/>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999999"/>
                </a:solidFill>
                <a:latin typeface="ArialMT"/>
                <a:ea typeface="ArialMT"/>
              </a:rPr>
              <a:t>20 / 22</a:t>
            </a:r>
            <a:endParaRPr lang="en-US" sz="1200" spc="-1">
              <a:solidFill>
                <a:srgbClr val="000000"/>
              </a:solidFill>
              <a:latin typeface="Arial"/>
            </a:endParaRPr>
          </a:p>
        </p:txBody>
      </p:sp>
      <p:sp>
        <p:nvSpPr>
          <p:cNvPr id="288" name="TextBox 287"/>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AAAAAA"/>
                </a:solidFill>
                <a:latin typeface="ArialMT"/>
                <a:ea typeface="ArialMT"/>
              </a:rPr>
              <a:t>CIS 5543  |  Spring 2026  |  Temple University</a:t>
            </a:r>
            <a:endParaRPr lang="en-US" sz="1067" spc="-1">
              <a:solidFill>
                <a:srgbClr val="000000"/>
              </a:solidFill>
              <a:latin typeface="Arial"/>
            </a:endParaRPr>
          </a:p>
        </p:txBody>
      </p:sp>
      <p:sp>
        <p:nvSpPr>
          <p:cNvPr id="289" name="Freeform: Shape 288"/>
          <p:cNvSpPr/>
          <p:nvPr/>
        </p:nvSpPr>
        <p:spPr>
          <a:xfrm>
            <a:off x="609600" y="1402080"/>
            <a:ext cx="5243040" cy="4389600"/>
          </a:xfrm>
          <a:custGeom>
            <a:avLst/>
            <a:gdLst/>
            <a:ahLst/>
            <a:cxnLst/>
            <a:rect l="0" t="0" r="r" b="b"/>
            <a:pathLst>
              <a:path w="10923" h="9145">
                <a:moveTo>
                  <a:pt x="0" y="0"/>
                </a:moveTo>
                <a:lnTo>
                  <a:pt x="10923" y="0"/>
                </a:lnTo>
                <a:lnTo>
                  <a:pt x="10923" y="9145"/>
                </a:lnTo>
                <a:lnTo>
                  <a:pt x="0" y="9145"/>
                </a:lnTo>
                <a:lnTo>
                  <a:pt x="0" y="0"/>
                </a:lnTo>
                <a:close/>
              </a:path>
            </a:pathLst>
          </a:custGeom>
          <a:solidFill>
            <a:srgbClr val="FF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290" name="Freeform: Shape 289"/>
          <p:cNvSpPr/>
          <p:nvPr/>
        </p:nvSpPr>
        <p:spPr>
          <a:xfrm>
            <a:off x="609600" y="1402080"/>
            <a:ext cx="5243040" cy="732000"/>
          </a:xfrm>
          <a:custGeom>
            <a:avLst/>
            <a:gdLst/>
            <a:ahLst/>
            <a:cxnLst/>
            <a:rect l="0" t="0" r="r" b="b"/>
            <a:pathLst>
              <a:path w="10923" h="1525">
                <a:moveTo>
                  <a:pt x="0" y="0"/>
                </a:moveTo>
                <a:lnTo>
                  <a:pt x="10923" y="0"/>
                </a:lnTo>
                <a:lnTo>
                  <a:pt x="10923" y="1525"/>
                </a:lnTo>
                <a:lnTo>
                  <a:pt x="0" y="1525"/>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291" name="TextBox 290"/>
          <p:cNvSpPr txBox="1"/>
          <p:nvPr/>
        </p:nvSpPr>
        <p:spPr>
          <a:xfrm>
            <a:off x="670560" y="1402080"/>
            <a:ext cx="5120640" cy="731520"/>
          </a:xfrm>
          <a:prstGeom prst="rect">
            <a:avLst/>
          </a:prstGeom>
          <a:noFill/>
          <a:ln w="0">
            <a:noFill/>
          </a:ln>
        </p:spPr>
        <p:txBody>
          <a:bodyPr lIns="120000" tIns="60000" rIns="120000" bIns="60000" anchor="t">
            <a:noAutofit/>
          </a:bodyPr>
          <a:lstStyle/>
          <a:p>
            <a:pPr algn="ctr" defTabSz="1219170"/>
            <a:r>
              <a:rPr lang="en-US" sz="2133" b="1" spc="-1">
                <a:solidFill>
                  <a:srgbClr val="FFFFFF"/>
                </a:solidFill>
                <a:latin typeface="Arial-BoldMT"/>
                <a:ea typeface="Arial-BoldMT"/>
              </a:rPr>
              <a:t>Cross-Attention</a:t>
            </a:r>
            <a:endParaRPr lang="en-US" sz="2133" spc="-1">
              <a:solidFill>
                <a:srgbClr val="000000"/>
              </a:solidFill>
              <a:latin typeface="Arial"/>
            </a:endParaRPr>
          </a:p>
        </p:txBody>
      </p:sp>
      <p:sp>
        <p:nvSpPr>
          <p:cNvPr id="292" name="TextBox 291"/>
          <p:cNvSpPr txBox="1"/>
          <p:nvPr/>
        </p:nvSpPr>
        <p:spPr>
          <a:xfrm>
            <a:off x="670560" y="2194560"/>
            <a:ext cx="5120640" cy="365760"/>
          </a:xfrm>
          <a:prstGeom prst="rect">
            <a:avLst/>
          </a:prstGeom>
          <a:noFill/>
          <a:ln w="0">
            <a:noFill/>
          </a:ln>
        </p:spPr>
        <p:txBody>
          <a:bodyPr lIns="120000" tIns="60000" rIns="120000" bIns="60000" anchor="t">
            <a:noAutofit/>
          </a:bodyPr>
          <a:lstStyle/>
          <a:p>
            <a:pPr algn="ctr" defTabSz="1219170"/>
            <a:r>
              <a:rPr lang="en-US" sz="1467" i="1" spc="-1">
                <a:solidFill>
                  <a:srgbClr val="767676"/>
                </a:solidFill>
                <a:latin typeface="Arial-ItalicMT"/>
                <a:ea typeface="Arial-ItalicMT"/>
              </a:rPr>
              <a:t>Example: Flamingo</a:t>
            </a:r>
            <a:endParaRPr lang="en-US" sz="1467" spc="-1">
              <a:solidFill>
                <a:srgbClr val="000000"/>
              </a:solidFill>
              <a:latin typeface="Arial"/>
            </a:endParaRPr>
          </a:p>
        </p:txBody>
      </p:sp>
      <p:sp>
        <p:nvSpPr>
          <p:cNvPr id="293" name="TextBox 292"/>
          <p:cNvSpPr txBox="1"/>
          <p:nvPr/>
        </p:nvSpPr>
        <p:spPr>
          <a:xfrm>
            <a:off x="914400" y="2682240"/>
            <a:ext cx="4632960" cy="2926080"/>
          </a:xfrm>
          <a:prstGeom prst="rect">
            <a:avLst/>
          </a:prstGeom>
          <a:noFill/>
          <a:ln w="0">
            <a:noFill/>
          </a:ln>
        </p:spPr>
        <p:txBody>
          <a:bodyPr lIns="120000" tIns="60000" rIns="120000" bIns="60000" anchor="t">
            <a:noAutofit/>
          </a:bodyPr>
          <a:lstStyle/>
          <a:p>
            <a:pPr marL="241434" indent="-241434" defTabSz="1219170">
              <a:spcAft>
                <a:spcPts val="533"/>
              </a:spcAft>
              <a:buClr>
                <a:srgbClr val="000000"/>
              </a:buClr>
              <a:buSzPct val="45000"/>
              <a:buFont typeface=""/>
              <a:buChar char=""/>
            </a:pPr>
            <a:r>
              <a:rPr lang="en-US" sz="1600" b="1" spc="-1">
                <a:solidFill>
                  <a:srgbClr val="323232"/>
                </a:solidFill>
                <a:latin typeface="Arial-BoldMT"/>
                <a:ea typeface="Arial-BoldMT"/>
              </a:rPr>
              <a:t>Modular &amp; efficient</a:t>
            </a:r>
            <a:endParaRPr lang="en-US" sz="1600" spc="-1">
              <a:solidFill>
                <a:srgbClr val="000000"/>
              </a:solidFill>
              <a:latin typeface="Arial"/>
            </a:endParaRPr>
          </a:p>
          <a:p>
            <a:pPr marL="241434" indent="-241434" defTabSz="1219170">
              <a:spcAft>
                <a:spcPts val="533"/>
              </a:spcAft>
              <a:buClr>
                <a:srgbClr val="000000"/>
              </a:buClr>
              <a:buSzPct val="45000"/>
              <a:buFont typeface=""/>
              <a:buChar char=""/>
            </a:pPr>
            <a:r>
              <a:rPr lang="en-US" sz="1600" spc="-1">
                <a:solidFill>
                  <a:srgbClr val="323232"/>
                </a:solidFill>
                <a:latin typeface="ArialMT"/>
                <a:ea typeface="ArialMT"/>
              </a:rPr>
              <a:t>Vision &amp; language stay separate</a:t>
            </a:r>
            <a:endParaRPr lang="en-US" sz="1600" spc="-1">
              <a:solidFill>
                <a:srgbClr val="000000"/>
              </a:solidFill>
              <a:latin typeface="Arial"/>
            </a:endParaRPr>
          </a:p>
          <a:p>
            <a:pPr marL="241434" indent="-241434" defTabSz="1219170">
              <a:spcAft>
                <a:spcPts val="533"/>
              </a:spcAft>
              <a:buClr>
                <a:srgbClr val="000000"/>
              </a:buClr>
              <a:buSzPct val="45000"/>
              <a:buFont typeface=""/>
              <a:buChar char=""/>
            </a:pPr>
            <a:r>
              <a:rPr lang="en-US" sz="1600" spc="-1">
                <a:solidFill>
                  <a:srgbClr val="323232"/>
                </a:solidFill>
                <a:latin typeface="ArialMT"/>
                <a:ea typeface="ArialMT"/>
              </a:rPr>
              <a:t>Visual features injected via cross-attention layers</a:t>
            </a:r>
            <a:endParaRPr lang="en-US" sz="1600" spc="-1">
              <a:solidFill>
                <a:srgbClr val="000000"/>
              </a:solidFill>
              <a:latin typeface="Arial"/>
            </a:endParaRPr>
          </a:p>
          <a:p>
            <a:pPr marL="241434" indent="-241434" defTabSz="1219170">
              <a:spcAft>
                <a:spcPts val="533"/>
              </a:spcAft>
              <a:buClr>
                <a:srgbClr val="000000"/>
              </a:buClr>
              <a:buSzPct val="45000"/>
              <a:buFont typeface=""/>
              <a:buChar char=""/>
            </a:pPr>
            <a:r>
              <a:rPr lang="en-US" sz="1600" spc="-1">
                <a:solidFill>
                  <a:srgbClr val="323232"/>
                </a:solidFill>
                <a:latin typeface="ArialMT"/>
                <a:ea typeface="ArialMT"/>
              </a:rPr>
              <a:t>Can swap encoders independently</a:t>
            </a:r>
            <a:endParaRPr lang="en-US" sz="1600" spc="-1">
              <a:solidFill>
                <a:srgbClr val="000000"/>
              </a:solidFill>
              <a:latin typeface="Arial"/>
            </a:endParaRPr>
          </a:p>
          <a:p>
            <a:pPr defTabSz="1219170"/>
            <a:r>
              <a:rPr lang="en-US" sz="1600" i="1" spc="-1">
                <a:solidFill>
                  <a:srgbClr val="323232"/>
                </a:solidFill>
                <a:latin typeface="Arial-ItalicMT"/>
                <a:ea typeface="Arial-ItalicMT"/>
              </a:rPr>
              <a:t>Trade-off: Depth of integration limited by number of cross-attention layers</a:t>
            </a:r>
            <a:endParaRPr lang="en-US" sz="1600" spc="-1">
              <a:solidFill>
                <a:srgbClr val="000000"/>
              </a:solidFill>
              <a:latin typeface="Arial"/>
            </a:endParaRPr>
          </a:p>
        </p:txBody>
      </p:sp>
      <p:sp>
        <p:nvSpPr>
          <p:cNvPr id="294" name="Freeform: Shape 293"/>
          <p:cNvSpPr/>
          <p:nvPr/>
        </p:nvSpPr>
        <p:spPr>
          <a:xfrm>
            <a:off x="6461760" y="1402080"/>
            <a:ext cx="5121120" cy="4389600"/>
          </a:xfrm>
          <a:custGeom>
            <a:avLst/>
            <a:gdLst/>
            <a:ahLst/>
            <a:cxnLst/>
            <a:rect l="0" t="0" r="r" b="b"/>
            <a:pathLst>
              <a:path w="10669" h="9145">
                <a:moveTo>
                  <a:pt x="0" y="0"/>
                </a:moveTo>
                <a:lnTo>
                  <a:pt x="10669" y="0"/>
                </a:lnTo>
                <a:lnTo>
                  <a:pt x="10669" y="9145"/>
                </a:lnTo>
                <a:lnTo>
                  <a:pt x="0" y="9145"/>
                </a:lnTo>
                <a:lnTo>
                  <a:pt x="0" y="0"/>
                </a:lnTo>
                <a:close/>
              </a:path>
            </a:pathLst>
          </a:custGeom>
          <a:solidFill>
            <a:srgbClr val="F0FFF8"/>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295" name="Freeform: Shape 294"/>
          <p:cNvSpPr/>
          <p:nvPr/>
        </p:nvSpPr>
        <p:spPr>
          <a:xfrm>
            <a:off x="6461760" y="1402080"/>
            <a:ext cx="5121120" cy="732000"/>
          </a:xfrm>
          <a:custGeom>
            <a:avLst/>
            <a:gdLst/>
            <a:ahLst/>
            <a:cxnLst/>
            <a:rect l="0" t="0" r="r" b="b"/>
            <a:pathLst>
              <a:path w="10669" h="1525">
                <a:moveTo>
                  <a:pt x="0" y="0"/>
                </a:moveTo>
                <a:lnTo>
                  <a:pt x="10669" y="0"/>
                </a:lnTo>
                <a:lnTo>
                  <a:pt x="10669" y="1525"/>
                </a:lnTo>
                <a:lnTo>
                  <a:pt x="0" y="1525"/>
                </a:lnTo>
                <a:lnTo>
                  <a:pt x="0" y="0"/>
                </a:lnTo>
                <a:close/>
              </a:path>
            </a:pathLst>
          </a:custGeom>
          <a:solidFill>
            <a:srgbClr val="009B8D"/>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296" name="TextBox 295"/>
          <p:cNvSpPr txBox="1"/>
          <p:nvPr/>
        </p:nvSpPr>
        <p:spPr>
          <a:xfrm>
            <a:off x="6522720" y="1402080"/>
            <a:ext cx="4998720" cy="731520"/>
          </a:xfrm>
          <a:prstGeom prst="rect">
            <a:avLst/>
          </a:prstGeom>
          <a:noFill/>
          <a:ln w="0">
            <a:noFill/>
          </a:ln>
        </p:spPr>
        <p:txBody>
          <a:bodyPr lIns="120000" tIns="60000" rIns="120000" bIns="60000" anchor="t">
            <a:noAutofit/>
          </a:bodyPr>
          <a:lstStyle/>
          <a:p>
            <a:pPr algn="ctr" defTabSz="1219170"/>
            <a:r>
              <a:rPr lang="en-US" sz="2133" b="1" spc="-1">
                <a:solidFill>
                  <a:srgbClr val="FFFFFF"/>
                </a:solidFill>
                <a:latin typeface="Arial-BoldMT"/>
                <a:ea typeface="Arial-BoldMT"/>
              </a:rPr>
              <a:t>Unified Token Space</a:t>
            </a:r>
            <a:endParaRPr lang="en-US" sz="2133" spc="-1">
              <a:solidFill>
                <a:srgbClr val="000000"/>
              </a:solidFill>
              <a:latin typeface="Arial"/>
            </a:endParaRPr>
          </a:p>
        </p:txBody>
      </p:sp>
      <p:sp>
        <p:nvSpPr>
          <p:cNvPr id="297" name="TextBox 296"/>
          <p:cNvSpPr txBox="1"/>
          <p:nvPr/>
        </p:nvSpPr>
        <p:spPr>
          <a:xfrm>
            <a:off x="6522720" y="2194560"/>
            <a:ext cx="4998720" cy="365760"/>
          </a:xfrm>
          <a:prstGeom prst="rect">
            <a:avLst/>
          </a:prstGeom>
          <a:noFill/>
          <a:ln w="0">
            <a:noFill/>
          </a:ln>
        </p:spPr>
        <p:txBody>
          <a:bodyPr lIns="120000" tIns="60000" rIns="120000" bIns="60000" anchor="t">
            <a:noAutofit/>
          </a:bodyPr>
          <a:lstStyle/>
          <a:p>
            <a:pPr algn="ctr" defTabSz="1219170"/>
            <a:r>
              <a:rPr lang="en-US" sz="1467" i="1" spc="-1">
                <a:solidFill>
                  <a:srgbClr val="767676"/>
                </a:solidFill>
                <a:latin typeface="Arial-ItalicMT"/>
                <a:ea typeface="Arial-ItalicMT"/>
              </a:rPr>
              <a:t>Example: GPT-4V, LLaVA</a:t>
            </a:r>
            <a:endParaRPr lang="en-US" sz="1467" spc="-1">
              <a:solidFill>
                <a:srgbClr val="000000"/>
              </a:solidFill>
              <a:latin typeface="Arial"/>
            </a:endParaRPr>
          </a:p>
        </p:txBody>
      </p:sp>
      <p:sp>
        <p:nvSpPr>
          <p:cNvPr id="298" name="TextBox 297"/>
          <p:cNvSpPr txBox="1"/>
          <p:nvPr/>
        </p:nvSpPr>
        <p:spPr>
          <a:xfrm>
            <a:off x="6766560" y="2682240"/>
            <a:ext cx="4511040" cy="2926080"/>
          </a:xfrm>
          <a:prstGeom prst="rect">
            <a:avLst/>
          </a:prstGeom>
          <a:noFill/>
          <a:ln w="0">
            <a:noFill/>
          </a:ln>
        </p:spPr>
        <p:txBody>
          <a:bodyPr lIns="120000" tIns="60000" rIns="120000" bIns="60000" anchor="t">
            <a:noAutofit/>
          </a:bodyPr>
          <a:lstStyle/>
          <a:p>
            <a:pPr marL="241434" indent="-241434" defTabSz="1219170">
              <a:spcAft>
                <a:spcPts val="533"/>
              </a:spcAft>
              <a:buClr>
                <a:srgbClr val="000000"/>
              </a:buClr>
              <a:buSzPct val="45000"/>
              <a:buFont typeface=""/>
              <a:buChar char=""/>
            </a:pPr>
            <a:r>
              <a:rPr lang="en-US" sz="1600" b="1" spc="-1">
                <a:solidFill>
                  <a:srgbClr val="323232"/>
                </a:solidFill>
                <a:latin typeface="Arial-BoldMT"/>
                <a:ea typeface="Arial-BoldMT"/>
              </a:rPr>
              <a:t>Powerful &amp; expressive</a:t>
            </a:r>
            <a:endParaRPr lang="en-US" sz="1600" spc="-1">
              <a:solidFill>
                <a:srgbClr val="000000"/>
              </a:solidFill>
              <a:latin typeface="Arial"/>
            </a:endParaRPr>
          </a:p>
          <a:p>
            <a:pPr marL="241434" indent="-241434" defTabSz="1219170">
              <a:spcAft>
                <a:spcPts val="533"/>
              </a:spcAft>
              <a:buClr>
                <a:srgbClr val="000000"/>
              </a:buClr>
              <a:buSzPct val="45000"/>
              <a:buFont typeface=""/>
              <a:buChar char=""/>
            </a:pPr>
            <a:r>
              <a:rPr lang="en-US" sz="1600" spc="-1">
                <a:solidFill>
                  <a:srgbClr val="323232"/>
                </a:solidFill>
                <a:latin typeface="ArialMT"/>
                <a:ea typeface="ArialMT"/>
              </a:rPr>
              <a:t>Visual info converted to tokens</a:t>
            </a:r>
            <a:endParaRPr lang="en-US" sz="1600" spc="-1">
              <a:solidFill>
                <a:srgbClr val="000000"/>
              </a:solidFill>
              <a:latin typeface="Arial"/>
            </a:endParaRPr>
          </a:p>
          <a:p>
            <a:pPr marL="241434" indent="-241434" defTabSz="1219170">
              <a:spcAft>
                <a:spcPts val="533"/>
              </a:spcAft>
              <a:buClr>
                <a:srgbClr val="000000"/>
              </a:buClr>
              <a:buSzPct val="45000"/>
              <a:buFont typeface=""/>
              <a:buChar char=""/>
            </a:pPr>
            <a:r>
              <a:rPr lang="en-US" sz="1600" spc="-1">
                <a:solidFill>
                  <a:srgbClr val="323232"/>
                </a:solidFill>
                <a:latin typeface="ArialMT"/>
                <a:ea typeface="ArialMT"/>
              </a:rPr>
              <a:t>Same self-attention across both modalities</a:t>
            </a:r>
            <a:endParaRPr lang="en-US" sz="1600" spc="-1">
              <a:solidFill>
                <a:srgbClr val="000000"/>
              </a:solidFill>
              <a:latin typeface="Arial"/>
            </a:endParaRPr>
          </a:p>
          <a:p>
            <a:pPr marL="241434" indent="-241434" defTabSz="1219170">
              <a:spcAft>
                <a:spcPts val="533"/>
              </a:spcAft>
              <a:buClr>
                <a:srgbClr val="000000"/>
              </a:buClr>
              <a:buSzPct val="45000"/>
              <a:buFont typeface=""/>
              <a:buChar char=""/>
            </a:pPr>
            <a:r>
              <a:rPr lang="en-US" sz="1600" spc="-1">
                <a:solidFill>
                  <a:srgbClr val="323232"/>
                </a:solidFill>
                <a:latin typeface="ArialMT"/>
                <a:ea typeface="ArialMT"/>
              </a:rPr>
              <a:t>Deepest possible integration</a:t>
            </a:r>
            <a:endParaRPr lang="en-US" sz="1600" spc="-1">
              <a:solidFill>
                <a:srgbClr val="000000"/>
              </a:solidFill>
              <a:latin typeface="Arial"/>
            </a:endParaRPr>
          </a:p>
          <a:p>
            <a:pPr defTabSz="1219170"/>
            <a:r>
              <a:rPr lang="en-US" sz="1600" i="1" spc="-1">
                <a:solidFill>
                  <a:srgbClr val="323232"/>
                </a:solidFill>
                <a:latin typeface="Arial-ItalicMT"/>
                <a:ea typeface="Arial-ItalicMT"/>
              </a:rPr>
              <a:t>Trade-off: Visual tokens consume context window space</a:t>
            </a:r>
            <a:endParaRPr lang="en-US" sz="1600" spc="-1">
              <a:solidFill>
                <a:srgbClr val="000000"/>
              </a:solidFill>
              <a:latin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9" name="Freeform: Shape 298"/>
          <p:cNvSpPr/>
          <p:nvPr/>
        </p:nvSpPr>
        <p:spPr>
          <a:xfrm>
            <a:off x="0" y="0"/>
            <a:ext cx="12192480" cy="73440"/>
          </a:xfrm>
          <a:custGeom>
            <a:avLst/>
            <a:gdLst/>
            <a:ahLst/>
            <a:cxnLst/>
            <a:rect l="0" t="0" r="r" b="b"/>
            <a:pathLst>
              <a:path w="25401" h="153">
                <a:moveTo>
                  <a:pt x="0" y="0"/>
                </a:moveTo>
                <a:lnTo>
                  <a:pt x="25401" y="0"/>
                </a:lnTo>
                <a:lnTo>
                  <a:pt x="25401" y="153"/>
                </a:lnTo>
                <a:lnTo>
                  <a:pt x="0" y="153"/>
                </a:lnTo>
                <a:lnTo>
                  <a:pt x="0" y="0"/>
                </a:lnTo>
                <a:close/>
              </a:path>
            </a:pathLst>
          </a:custGeom>
          <a:solidFill>
            <a:srgbClr val="9D2134"/>
          </a:solidFill>
          <a:ln w="0">
            <a:noFill/>
          </a:ln>
        </p:spPr>
        <p:txBody>
          <a:bodyPr lIns="120000" tIns="13440" rIns="120000" bIns="13440" anchor="t">
            <a:noAutofit/>
          </a:bodyPr>
          <a:lstStyle/>
          <a:p>
            <a:pPr defTabSz="1219170"/>
            <a:endParaRPr lang="en-US" sz="2400" spc="-1">
              <a:solidFill>
                <a:srgbClr val="FFFFFF"/>
              </a:solidFill>
              <a:latin typeface="Arial"/>
            </a:endParaRPr>
          </a:p>
        </p:txBody>
      </p:sp>
      <p:sp>
        <p:nvSpPr>
          <p:cNvPr id="300" name="TextBox 299"/>
          <p:cNvSpPr txBox="1"/>
          <p:nvPr/>
        </p:nvSpPr>
        <p:spPr>
          <a:xfrm>
            <a:off x="609600" y="304800"/>
            <a:ext cx="10972800" cy="792480"/>
          </a:xfrm>
          <a:prstGeom prst="rect">
            <a:avLst/>
          </a:prstGeom>
          <a:noFill/>
          <a:ln w="0">
            <a:noFill/>
          </a:ln>
        </p:spPr>
        <p:txBody>
          <a:bodyPr lIns="120000" tIns="60000" rIns="120000" bIns="60000" anchor="t">
            <a:noAutofit/>
          </a:bodyPr>
          <a:lstStyle/>
          <a:p>
            <a:pPr defTabSz="1219170"/>
            <a:r>
              <a:rPr lang="en-US" sz="3733" b="1" spc="-1">
                <a:solidFill>
                  <a:srgbClr val="9D2134"/>
                </a:solidFill>
                <a:latin typeface="Georgia-Bold"/>
                <a:ea typeface="Georgia-Bold"/>
              </a:rPr>
              <a:t>Modern Trend: Deeper Fusion</a:t>
            </a:r>
            <a:endParaRPr lang="en-US" sz="3733" spc="-1">
              <a:solidFill>
                <a:srgbClr val="000000"/>
              </a:solidFill>
              <a:latin typeface="Arial"/>
            </a:endParaRPr>
          </a:p>
        </p:txBody>
      </p:sp>
      <p:sp>
        <p:nvSpPr>
          <p:cNvPr id="301" name="Freeform: Shape 300"/>
          <p:cNvSpPr/>
          <p:nvPr/>
        </p:nvSpPr>
        <p:spPr>
          <a:xfrm>
            <a:off x="609600" y="1158240"/>
            <a:ext cx="10973280" cy="36960"/>
          </a:xfrm>
          <a:custGeom>
            <a:avLst/>
            <a:gdLst/>
            <a:ahLst/>
            <a:cxnLst/>
            <a:rect l="0" t="0" r="r" b="b"/>
            <a:pathLst>
              <a:path w="22861" h="77">
                <a:moveTo>
                  <a:pt x="0" y="0"/>
                </a:moveTo>
                <a:lnTo>
                  <a:pt x="22861" y="0"/>
                </a:lnTo>
                <a:lnTo>
                  <a:pt x="22861" y="77"/>
                </a:lnTo>
                <a:lnTo>
                  <a:pt x="0" y="77"/>
                </a:lnTo>
                <a:lnTo>
                  <a:pt x="0" y="0"/>
                </a:lnTo>
                <a:close/>
              </a:path>
            </a:pathLst>
          </a:custGeom>
          <a:solidFill>
            <a:srgbClr val="009B8D"/>
          </a:solidFill>
          <a:ln w="0">
            <a:noFill/>
          </a:ln>
        </p:spPr>
        <p:txBody>
          <a:bodyPr lIns="120000" tIns="-23040" rIns="120000" bIns="-23040" anchor="t">
            <a:noAutofit/>
          </a:bodyPr>
          <a:lstStyle/>
          <a:p>
            <a:pPr defTabSz="1219170"/>
            <a:endParaRPr lang="en-US" sz="2400" spc="-1">
              <a:solidFill>
                <a:srgbClr val="FFFFFF"/>
              </a:solidFill>
              <a:latin typeface="Arial"/>
            </a:endParaRPr>
          </a:p>
        </p:txBody>
      </p:sp>
      <p:sp>
        <p:nvSpPr>
          <p:cNvPr id="302" name="TextBox 301"/>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999999"/>
                </a:solidFill>
                <a:latin typeface="ArialMT"/>
                <a:ea typeface="ArialMT"/>
              </a:rPr>
              <a:t>21 / 22</a:t>
            </a:r>
            <a:endParaRPr lang="en-US" sz="1200" spc="-1">
              <a:solidFill>
                <a:srgbClr val="000000"/>
              </a:solidFill>
              <a:latin typeface="Arial"/>
            </a:endParaRPr>
          </a:p>
        </p:txBody>
      </p:sp>
      <p:sp>
        <p:nvSpPr>
          <p:cNvPr id="303" name="TextBox 302"/>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AAAAAA"/>
                </a:solidFill>
                <a:latin typeface="ArialMT"/>
                <a:ea typeface="ArialMT"/>
              </a:rPr>
              <a:t>CIS 5543  |  Spring 2026  |  Temple University</a:t>
            </a:r>
            <a:endParaRPr lang="en-US" sz="1067" spc="-1">
              <a:solidFill>
                <a:srgbClr val="000000"/>
              </a:solidFill>
              <a:latin typeface="Arial"/>
            </a:endParaRPr>
          </a:p>
        </p:txBody>
      </p:sp>
      <p:sp>
        <p:nvSpPr>
          <p:cNvPr id="304" name="TextBox 303"/>
          <p:cNvSpPr txBox="1"/>
          <p:nvPr/>
        </p:nvSpPr>
        <p:spPr>
          <a:xfrm>
            <a:off x="609600" y="1402080"/>
            <a:ext cx="10972800" cy="548640"/>
          </a:xfrm>
          <a:prstGeom prst="rect">
            <a:avLst/>
          </a:prstGeom>
          <a:noFill/>
          <a:ln w="0">
            <a:noFill/>
          </a:ln>
        </p:spPr>
        <p:txBody>
          <a:bodyPr lIns="120000" tIns="60000" rIns="120000" bIns="60000" anchor="t">
            <a:noAutofit/>
          </a:bodyPr>
          <a:lstStyle/>
          <a:p>
            <a:pPr defTabSz="1219170"/>
            <a:r>
              <a:rPr lang="en-US" sz="2000" b="1" spc="-1">
                <a:solidFill>
                  <a:srgbClr val="323232"/>
                </a:solidFill>
                <a:latin typeface="Arial-BoldMT"/>
                <a:ea typeface="Arial-BoldMT"/>
              </a:rPr>
              <a:t>The field is moving toward end-to-end natively multimodal architectures.</a:t>
            </a:r>
            <a:endParaRPr lang="en-US" sz="2000" spc="-1">
              <a:solidFill>
                <a:srgbClr val="000000"/>
              </a:solidFill>
              <a:latin typeface="Arial"/>
            </a:endParaRPr>
          </a:p>
        </p:txBody>
      </p:sp>
      <p:sp>
        <p:nvSpPr>
          <p:cNvPr id="305" name="Freeform: Shape 304"/>
          <p:cNvSpPr/>
          <p:nvPr/>
        </p:nvSpPr>
        <p:spPr>
          <a:xfrm>
            <a:off x="609600" y="2316480"/>
            <a:ext cx="3414240" cy="2438880"/>
          </a:xfrm>
          <a:custGeom>
            <a:avLst/>
            <a:gdLst/>
            <a:ahLst/>
            <a:cxnLst/>
            <a:rect l="0" t="0" r="r" b="b"/>
            <a:pathLst>
              <a:path w="7113" h="5081">
                <a:moveTo>
                  <a:pt x="0" y="0"/>
                </a:moveTo>
                <a:lnTo>
                  <a:pt x="7113" y="0"/>
                </a:lnTo>
                <a:lnTo>
                  <a:pt x="7113" y="5081"/>
                </a:lnTo>
                <a:lnTo>
                  <a:pt x="0" y="5081"/>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306" name="Freeform: Shape 305"/>
          <p:cNvSpPr/>
          <p:nvPr/>
        </p:nvSpPr>
        <p:spPr>
          <a:xfrm>
            <a:off x="609600" y="2316480"/>
            <a:ext cx="3414240" cy="610080"/>
          </a:xfrm>
          <a:custGeom>
            <a:avLst/>
            <a:gdLst/>
            <a:ahLst/>
            <a:cxnLst/>
            <a:rect l="0" t="0" r="r" b="b"/>
            <a:pathLst>
              <a:path w="7113" h="1271">
                <a:moveTo>
                  <a:pt x="0" y="0"/>
                </a:moveTo>
                <a:lnTo>
                  <a:pt x="7113" y="0"/>
                </a:lnTo>
                <a:lnTo>
                  <a:pt x="7113" y="1271"/>
                </a:lnTo>
                <a:lnTo>
                  <a:pt x="0" y="1271"/>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307" name="TextBox 306"/>
          <p:cNvSpPr txBox="1"/>
          <p:nvPr/>
        </p:nvSpPr>
        <p:spPr>
          <a:xfrm>
            <a:off x="670560" y="2316480"/>
            <a:ext cx="3291840" cy="609600"/>
          </a:xfrm>
          <a:prstGeom prst="rect">
            <a:avLst/>
          </a:prstGeom>
          <a:noFill/>
          <a:ln w="0">
            <a:noFill/>
          </a:ln>
        </p:spPr>
        <p:txBody>
          <a:bodyPr lIns="120000" tIns="60000" rIns="120000" bIns="60000" anchor="t">
            <a:noAutofit/>
          </a:bodyPr>
          <a:lstStyle/>
          <a:p>
            <a:pPr algn="ctr" defTabSz="1219170"/>
            <a:r>
              <a:rPr lang="en-US" sz="1733" b="1" spc="-1">
                <a:solidFill>
                  <a:srgbClr val="FFFFFF"/>
                </a:solidFill>
                <a:latin typeface="Arial-BoldMT"/>
                <a:ea typeface="Arial-BoldMT"/>
              </a:rPr>
              <a:t>Pipeline Era</a:t>
            </a:r>
            <a:endParaRPr lang="en-US" sz="1733" spc="-1">
              <a:solidFill>
                <a:srgbClr val="000000"/>
              </a:solidFill>
              <a:latin typeface="Arial"/>
            </a:endParaRPr>
          </a:p>
        </p:txBody>
      </p:sp>
      <p:sp>
        <p:nvSpPr>
          <p:cNvPr id="308" name="TextBox 307"/>
          <p:cNvSpPr txBox="1"/>
          <p:nvPr/>
        </p:nvSpPr>
        <p:spPr>
          <a:xfrm>
            <a:off x="853440" y="3108960"/>
            <a:ext cx="2926080" cy="1463040"/>
          </a:xfrm>
          <a:prstGeom prst="rect">
            <a:avLst/>
          </a:prstGeom>
          <a:noFill/>
          <a:ln w="0">
            <a:noFill/>
          </a:ln>
        </p:spPr>
        <p:txBody>
          <a:bodyPr lIns="120000" tIns="60000" rIns="120000" bIns="60000" anchor="t">
            <a:noAutofit/>
          </a:bodyPr>
          <a:lstStyle/>
          <a:p>
            <a:pPr algn="ctr" defTabSz="1219170"/>
            <a:r>
              <a:rPr lang="en-US" sz="1467" spc="-1">
                <a:solidFill>
                  <a:srgbClr val="323232"/>
                </a:solidFill>
                <a:latin typeface="ArialMT"/>
                <a:ea typeface="ArialMT"/>
              </a:rPr>
              <a:t>Separate vision +</a:t>
            </a:r>
            <a:endParaRPr lang="en-US" sz="1467" spc="-1">
              <a:solidFill>
                <a:srgbClr val="000000"/>
              </a:solidFill>
              <a:latin typeface="Arial"/>
            </a:endParaRPr>
          </a:p>
          <a:p>
            <a:pPr algn="ctr" defTabSz="1219170"/>
            <a:r>
              <a:rPr lang="en-US" sz="1467" spc="-1">
                <a:solidFill>
                  <a:srgbClr val="323232"/>
                </a:solidFill>
                <a:latin typeface="ArialMT"/>
                <a:ea typeface="ArialMT"/>
              </a:rPr>
              <a:t>language models.</a:t>
            </a:r>
            <a:endParaRPr lang="en-US" sz="1467" spc="-1">
              <a:solidFill>
                <a:srgbClr val="000000"/>
              </a:solidFill>
              <a:latin typeface="Arial"/>
            </a:endParaRPr>
          </a:p>
          <a:p>
            <a:pPr algn="ctr" defTabSz="1219170"/>
            <a:r>
              <a:rPr lang="en-US" sz="1467" spc="-1">
                <a:solidFill>
                  <a:srgbClr val="323232"/>
                </a:solidFill>
                <a:latin typeface="ArialMT"/>
                <a:ea typeface="ArialMT"/>
              </a:rPr>
              <a:t>Caption as bridge.</a:t>
            </a:r>
            <a:endParaRPr lang="en-US" sz="1467" spc="-1">
              <a:solidFill>
                <a:srgbClr val="000000"/>
              </a:solidFill>
              <a:latin typeface="Arial"/>
            </a:endParaRPr>
          </a:p>
        </p:txBody>
      </p:sp>
      <p:sp>
        <p:nvSpPr>
          <p:cNvPr id="309" name="TextBox 308"/>
          <p:cNvSpPr txBox="1"/>
          <p:nvPr/>
        </p:nvSpPr>
        <p:spPr>
          <a:xfrm>
            <a:off x="3962400" y="3169920"/>
            <a:ext cx="609600" cy="1181760"/>
          </a:xfrm>
          <a:prstGeom prst="rect">
            <a:avLst/>
          </a:prstGeom>
          <a:noFill/>
          <a:ln w="0">
            <a:noFill/>
          </a:ln>
        </p:spPr>
        <p:txBody>
          <a:bodyPr lIns="120000" tIns="60000" rIns="120000" bIns="60000" anchor="t">
            <a:noAutofit/>
          </a:bodyPr>
          <a:lstStyle/>
          <a:p>
            <a:pPr algn="ctr" defTabSz="1219170"/>
            <a:r>
              <a:rPr lang="en-US" sz="2400" b="1" spc="-1">
                <a:solidFill>
                  <a:srgbClr val="009B8D"/>
                </a:solidFill>
                <a:latin typeface="Arial-BoldMT"/>
                <a:ea typeface="Arial-BoldMT"/>
              </a:rPr>
              <a:t>&gt;&gt;&gt;</a:t>
            </a:r>
            <a:endParaRPr lang="en-US" sz="2400" spc="-1">
              <a:solidFill>
                <a:srgbClr val="000000"/>
              </a:solidFill>
              <a:latin typeface="Arial"/>
            </a:endParaRPr>
          </a:p>
        </p:txBody>
      </p:sp>
      <p:sp>
        <p:nvSpPr>
          <p:cNvPr id="310" name="Freeform: Shape 309"/>
          <p:cNvSpPr/>
          <p:nvPr/>
        </p:nvSpPr>
        <p:spPr>
          <a:xfrm>
            <a:off x="4511040" y="2316480"/>
            <a:ext cx="3414240" cy="2438880"/>
          </a:xfrm>
          <a:custGeom>
            <a:avLst/>
            <a:gdLst/>
            <a:ahLst/>
            <a:cxnLst/>
            <a:rect l="0" t="0" r="r" b="b"/>
            <a:pathLst>
              <a:path w="7113" h="5081">
                <a:moveTo>
                  <a:pt x="0" y="0"/>
                </a:moveTo>
                <a:lnTo>
                  <a:pt x="7113" y="0"/>
                </a:lnTo>
                <a:lnTo>
                  <a:pt x="7113" y="5081"/>
                </a:lnTo>
                <a:lnTo>
                  <a:pt x="0" y="5081"/>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311" name="Freeform: Shape 310"/>
          <p:cNvSpPr/>
          <p:nvPr/>
        </p:nvSpPr>
        <p:spPr>
          <a:xfrm>
            <a:off x="4511040" y="2316480"/>
            <a:ext cx="3414240" cy="610080"/>
          </a:xfrm>
          <a:custGeom>
            <a:avLst/>
            <a:gdLst/>
            <a:ahLst/>
            <a:cxnLst/>
            <a:rect l="0" t="0" r="r" b="b"/>
            <a:pathLst>
              <a:path w="7113" h="1271">
                <a:moveTo>
                  <a:pt x="0" y="0"/>
                </a:moveTo>
                <a:lnTo>
                  <a:pt x="7113" y="0"/>
                </a:lnTo>
                <a:lnTo>
                  <a:pt x="7113" y="1271"/>
                </a:lnTo>
                <a:lnTo>
                  <a:pt x="0" y="1271"/>
                </a:lnTo>
                <a:lnTo>
                  <a:pt x="0" y="0"/>
                </a:lnTo>
                <a:close/>
              </a:path>
            </a:pathLst>
          </a:custGeom>
          <a:solidFill>
            <a:srgbClr val="009B8D"/>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312" name="TextBox 311"/>
          <p:cNvSpPr txBox="1"/>
          <p:nvPr/>
        </p:nvSpPr>
        <p:spPr>
          <a:xfrm>
            <a:off x="4572000" y="2316480"/>
            <a:ext cx="3291840" cy="609600"/>
          </a:xfrm>
          <a:prstGeom prst="rect">
            <a:avLst/>
          </a:prstGeom>
          <a:noFill/>
          <a:ln w="0">
            <a:noFill/>
          </a:ln>
        </p:spPr>
        <p:txBody>
          <a:bodyPr lIns="120000" tIns="60000" rIns="120000" bIns="60000" anchor="t">
            <a:noAutofit/>
          </a:bodyPr>
          <a:lstStyle/>
          <a:p>
            <a:pPr algn="ctr" defTabSz="1219170"/>
            <a:r>
              <a:rPr lang="en-US" sz="1733" b="1" spc="-1">
                <a:solidFill>
                  <a:srgbClr val="FFFFFF"/>
                </a:solidFill>
                <a:latin typeface="Arial-BoldMT"/>
                <a:ea typeface="Arial-BoldMT"/>
              </a:rPr>
              <a:t>Adapter Era</a:t>
            </a:r>
            <a:endParaRPr lang="en-US" sz="1733" spc="-1">
              <a:solidFill>
                <a:srgbClr val="000000"/>
              </a:solidFill>
              <a:latin typeface="Arial"/>
            </a:endParaRPr>
          </a:p>
        </p:txBody>
      </p:sp>
      <p:sp>
        <p:nvSpPr>
          <p:cNvPr id="313" name="TextBox 312"/>
          <p:cNvSpPr txBox="1"/>
          <p:nvPr/>
        </p:nvSpPr>
        <p:spPr>
          <a:xfrm>
            <a:off x="4754880" y="3108960"/>
            <a:ext cx="2926080" cy="1463040"/>
          </a:xfrm>
          <a:prstGeom prst="rect">
            <a:avLst/>
          </a:prstGeom>
          <a:noFill/>
          <a:ln w="0">
            <a:noFill/>
          </a:ln>
        </p:spPr>
        <p:txBody>
          <a:bodyPr lIns="120000" tIns="60000" rIns="120000" bIns="60000" anchor="t">
            <a:noAutofit/>
          </a:bodyPr>
          <a:lstStyle/>
          <a:p>
            <a:pPr algn="ctr" defTabSz="1219170"/>
            <a:r>
              <a:rPr lang="en-US" sz="1467" spc="-1">
                <a:solidFill>
                  <a:srgbClr val="323232"/>
                </a:solidFill>
                <a:latin typeface="ArialMT"/>
                <a:ea typeface="ArialMT"/>
              </a:rPr>
              <a:t>Frozen LLM +</a:t>
            </a:r>
            <a:endParaRPr lang="en-US" sz="1467" spc="-1">
              <a:solidFill>
                <a:srgbClr val="000000"/>
              </a:solidFill>
              <a:latin typeface="Arial"/>
            </a:endParaRPr>
          </a:p>
          <a:p>
            <a:pPr algn="ctr" defTabSz="1219170"/>
            <a:r>
              <a:rPr lang="en-US" sz="1467" spc="-1">
                <a:solidFill>
                  <a:srgbClr val="323232"/>
                </a:solidFill>
                <a:latin typeface="ArialMT"/>
                <a:ea typeface="ArialMT"/>
              </a:rPr>
              <a:t>vision encoder +</a:t>
            </a:r>
            <a:endParaRPr lang="en-US" sz="1467" spc="-1">
              <a:solidFill>
                <a:srgbClr val="000000"/>
              </a:solidFill>
              <a:latin typeface="Arial"/>
            </a:endParaRPr>
          </a:p>
          <a:p>
            <a:pPr algn="ctr" defTabSz="1219170"/>
            <a:r>
              <a:rPr lang="en-US" sz="1467" spc="-1">
                <a:solidFill>
                  <a:srgbClr val="323232"/>
                </a:solidFill>
                <a:latin typeface="ArialMT"/>
                <a:ea typeface="ArialMT"/>
              </a:rPr>
              <a:t>learned projector.</a:t>
            </a:r>
            <a:endParaRPr lang="en-US" sz="1467" spc="-1">
              <a:solidFill>
                <a:srgbClr val="000000"/>
              </a:solidFill>
              <a:latin typeface="Arial"/>
            </a:endParaRPr>
          </a:p>
        </p:txBody>
      </p:sp>
      <p:sp>
        <p:nvSpPr>
          <p:cNvPr id="314" name="TextBox 313"/>
          <p:cNvSpPr txBox="1"/>
          <p:nvPr/>
        </p:nvSpPr>
        <p:spPr>
          <a:xfrm>
            <a:off x="7863840" y="3169920"/>
            <a:ext cx="609600" cy="1181760"/>
          </a:xfrm>
          <a:prstGeom prst="rect">
            <a:avLst/>
          </a:prstGeom>
          <a:noFill/>
          <a:ln w="0">
            <a:noFill/>
          </a:ln>
        </p:spPr>
        <p:txBody>
          <a:bodyPr lIns="120000" tIns="60000" rIns="120000" bIns="60000" anchor="t">
            <a:noAutofit/>
          </a:bodyPr>
          <a:lstStyle/>
          <a:p>
            <a:pPr algn="ctr" defTabSz="1219170"/>
            <a:r>
              <a:rPr lang="en-US" sz="2400" b="1" spc="-1">
                <a:solidFill>
                  <a:srgbClr val="009B8D"/>
                </a:solidFill>
                <a:latin typeface="Arial-BoldMT"/>
                <a:ea typeface="Arial-BoldMT"/>
              </a:rPr>
              <a:t>&gt;&gt;&gt;</a:t>
            </a:r>
            <a:endParaRPr lang="en-US" sz="2400" spc="-1">
              <a:solidFill>
                <a:srgbClr val="000000"/>
              </a:solidFill>
              <a:latin typeface="Arial"/>
            </a:endParaRPr>
          </a:p>
        </p:txBody>
      </p:sp>
      <p:sp>
        <p:nvSpPr>
          <p:cNvPr id="315" name="Freeform: Shape 314"/>
          <p:cNvSpPr/>
          <p:nvPr/>
        </p:nvSpPr>
        <p:spPr>
          <a:xfrm>
            <a:off x="8412480" y="2316480"/>
            <a:ext cx="3414240" cy="2438880"/>
          </a:xfrm>
          <a:custGeom>
            <a:avLst/>
            <a:gdLst/>
            <a:ahLst/>
            <a:cxnLst/>
            <a:rect l="0" t="0" r="r" b="b"/>
            <a:pathLst>
              <a:path w="7113" h="5081">
                <a:moveTo>
                  <a:pt x="0" y="0"/>
                </a:moveTo>
                <a:lnTo>
                  <a:pt x="7113" y="0"/>
                </a:lnTo>
                <a:lnTo>
                  <a:pt x="7113" y="5081"/>
                </a:lnTo>
                <a:lnTo>
                  <a:pt x="0" y="5081"/>
                </a:lnTo>
                <a:lnTo>
                  <a:pt x="0" y="0"/>
                </a:lnTo>
                <a:close/>
              </a:path>
            </a:pathLst>
          </a:custGeom>
          <a:solidFill>
            <a:srgbClr val="F5F5F5"/>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316" name="Freeform: Shape 315"/>
          <p:cNvSpPr/>
          <p:nvPr/>
        </p:nvSpPr>
        <p:spPr>
          <a:xfrm>
            <a:off x="8412480" y="2316480"/>
            <a:ext cx="3414240" cy="610080"/>
          </a:xfrm>
          <a:custGeom>
            <a:avLst/>
            <a:gdLst/>
            <a:ahLst/>
            <a:cxnLst/>
            <a:rect l="0" t="0" r="r" b="b"/>
            <a:pathLst>
              <a:path w="7113" h="1271">
                <a:moveTo>
                  <a:pt x="0" y="0"/>
                </a:moveTo>
                <a:lnTo>
                  <a:pt x="7113" y="0"/>
                </a:lnTo>
                <a:lnTo>
                  <a:pt x="7113" y="1271"/>
                </a:lnTo>
                <a:lnTo>
                  <a:pt x="0" y="1271"/>
                </a:lnTo>
                <a:lnTo>
                  <a:pt x="0" y="0"/>
                </a:lnTo>
                <a:close/>
              </a:path>
            </a:pathLst>
          </a:custGeom>
          <a:solidFill>
            <a:srgbClr val="C8A950"/>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317" name="TextBox 316"/>
          <p:cNvSpPr txBox="1"/>
          <p:nvPr/>
        </p:nvSpPr>
        <p:spPr>
          <a:xfrm>
            <a:off x="8473440" y="2316480"/>
            <a:ext cx="3291840" cy="609600"/>
          </a:xfrm>
          <a:prstGeom prst="rect">
            <a:avLst/>
          </a:prstGeom>
          <a:noFill/>
          <a:ln w="0">
            <a:noFill/>
          </a:ln>
        </p:spPr>
        <p:txBody>
          <a:bodyPr lIns="120000" tIns="60000" rIns="120000" bIns="60000" anchor="t">
            <a:noAutofit/>
          </a:bodyPr>
          <a:lstStyle/>
          <a:p>
            <a:pPr algn="ctr" defTabSz="1219170"/>
            <a:r>
              <a:rPr lang="en-US" sz="1733" b="1" spc="-1">
                <a:solidFill>
                  <a:srgbClr val="FFFFFF"/>
                </a:solidFill>
                <a:latin typeface="Arial-BoldMT"/>
                <a:ea typeface="Arial-BoldMT"/>
              </a:rPr>
              <a:t>Native Multimodal</a:t>
            </a:r>
            <a:endParaRPr lang="en-US" sz="1733" spc="-1">
              <a:solidFill>
                <a:srgbClr val="000000"/>
              </a:solidFill>
              <a:latin typeface="Arial"/>
            </a:endParaRPr>
          </a:p>
        </p:txBody>
      </p:sp>
      <p:sp>
        <p:nvSpPr>
          <p:cNvPr id="318" name="TextBox 317"/>
          <p:cNvSpPr txBox="1"/>
          <p:nvPr/>
        </p:nvSpPr>
        <p:spPr>
          <a:xfrm>
            <a:off x="8656320" y="3108960"/>
            <a:ext cx="2926080" cy="1463040"/>
          </a:xfrm>
          <a:prstGeom prst="rect">
            <a:avLst/>
          </a:prstGeom>
          <a:noFill/>
          <a:ln w="0">
            <a:noFill/>
          </a:ln>
        </p:spPr>
        <p:txBody>
          <a:bodyPr lIns="120000" tIns="60000" rIns="120000" bIns="60000" anchor="t">
            <a:noAutofit/>
          </a:bodyPr>
          <a:lstStyle/>
          <a:p>
            <a:pPr algn="ctr" defTabSz="1219170"/>
            <a:r>
              <a:rPr lang="en-US" sz="1467" spc="-1">
                <a:solidFill>
                  <a:srgbClr val="323232"/>
                </a:solidFill>
                <a:latin typeface="ArialMT"/>
                <a:ea typeface="ArialMT"/>
              </a:rPr>
              <a:t>Trained from scratch</a:t>
            </a:r>
            <a:endParaRPr lang="en-US" sz="1467" spc="-1">
              <a:solidFill>
                <a:srgbClr val="000000"/>
              </a:solidFill>
              <a:latin typeface="Arial"/>
            </a:endParaRPr>
          </a:p>
          <a:p>
            <a:pPr algn="ctr" defTabSz="1219170"/>
            <a:r>
              <a:rPr lang="en-US" sz="1467" spc="-1">
                <a:solidFill>
                  <a:srgbClr val="323232"/>
                </a:solidFill>
                <a:latin typeface="ArialMT"/>
                <a:ea typeface="ArialMT"/>
              </a:rPr>
              <a:t>on vision + text + audio</a:t>
            </a:r>
            <a:endParaRPr lang="en-US" sz="1467" spc="-1">
              <a:solidFill>
                <a:srgbClr val="000000"/>
              </a:solidFill>
              <a:latin typeface="Arial"/>
            </a:endParaRPr>
          </a:p>
          <a:p>
            <a:pPr algn="ctr" defTabSz="1219170"/>
            <a:r>
              <a:rPr lang="en-US" sz="1467" spc="-1">
                <a:solidFill>
                  <a:srgbClr val="323232"/>
                </a:solidFill>
                <a:latin typeface="ArialMT"/>
                <a:ea typeface="ArialMT"/>
              </a:rPr>
              <a:t>simultaneously.</a:t>
            </a:r>
            <a:endParaRPr lang="en-US" sz="1467" spc="-1">
              <a:solidFill>
                <a:srgbClr val="000000"/>
              </a:solidFill>
              <a:latin typeface="Arial"/>
            </a:endParaRPr>
          </a:p>
        </p:txBody>
      </p:sp>
      <p:sp>
        <p:nvSpPr>
          <p:cNvPr id="319" name="Freeform: Shape 318"/>
          <p:cNvSpPr/>
          <p:nvPr/>
        </p:nvSpPr>
        <p:spPr>
          <a:xfrm>
            <a:off x="609600" y="5059680"/>
            <a:ext cx="10973280" cy="975840"/>
          </a:xfrm>
          <a:custGeom>
            <a:avLst/>
            <a:gdLst/>
            <a:ahLst/>
            <a:cxnLst/>
            <a:rect l="0" t="0" r="r" b="b"/>
            <a:pathLst>
              <a:path w="22861" h="2033">
                <a:moveTo>
                  <a:pt x="0" y="0"/>
                </a:moveTo>
                <a:lnTo>
                  <a:pt x="22861" y="0"/>
                </a:lnTo>
                <a:lnTo>
                  <a:pt x="22861" y="2033"/>
                </a:lnTo>
                <a:lnTo>
                  <a:pt x="0" y="2033"/>
                </a:lnTo>
                <a:lnTo>
                  <a:pt x="0" y="0"/>
                </a:lnTo>
                <a:close/>
              </a:path>
            </a:pathLst>
          </a:custGeom>
          <a:solidFill>
            <a:srgbClr val="F0FFF8"/>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320" name="Freeform: Shape 319"/>
          <p:cNvSpPr/>
          <p:nvPr/>
        </p:nvSpPr>
        <p:spPr>
          <a:xfrm>
            <a:off x="609600" y="5059680"/>
            <a:ext cx="97920" cy="975840"/>
          </a:xfrm>
          <a:custGeom>
            <a:avLst/>
            <a:gdLst/>
            <a:ahLst/>
            <a:cxnLst/>
            <a:rect l="0" t="0" r="r" b="b"/>
            <a:pathLst>
              <a:path w="204" h="2033">
                <a:moveTo>
                  <a:pt x="0" y="0"/>
                </a:moveTo>
                <a:lnTo>
                  <a:pt x="204" y="0"/>
                </a:lnTo>
                <a:lnTo>
                  <a:pt x="204" y="2033"/>
                </a:lnTo>
                <a:lnTo>
                  <a:pt x="0" y="2033"/>
                </a:lnTo>
                <a:lnTo>
                  <a:pt x="0" y="0"/>
                </a:lnTo>
                <a:close/>
              </a:path>
            </a:pathLst>
          </a:custGeom>
          <a:solidFill>
            <a:srgbClr val="009B8D"/>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321" name="TextBox 320"/>
          <p:cNvSpPr txBox="1"/>
          <p:nvPr/>
        </p:nvSpPr>
        <p:spPr>
          <a:xfrm>
            <a:off x="1036320" y="5120640"/>
            <a:ext cx="10363200" cy="853440"/>
          </a:xfrm>
          <a:prstGeom prst="rect">
            <a:avLst/>
          </a:prstGeom>
          <a:noFill/>
          <a:ln w="0">
            <a:noFill/>
          </a:ln>
        </p:spPr>
        <p:txBody>
          <a:bodyPr lIns="120000" tIns="60000" rIns="120000" bIns="60000" anchor="t">
            <a:noAutofit/>
          </a:bodyPr>
          <a:lstStyle/>
          <a:p>
            <a:pPr defTabSz="1219170"/>
            <a:r>
              <a:rPr lang="en-US" sz="1600" spc="-1">
                <a:solidFill>
                  <a:srgbClr val="323232"/>
                </a:solidFill>
                <a:latin typeface="ArialMT"/>
                <a:ea typeface="ArialMT"/>
              </a:rPr>
              <a:t>Gemini 1.5, GPT-4o — trained natively multimodal from the ground up.</a:t>
            </a:r>
            <a:endParaRPr lang="en-US" sz="1600" spc="-1">
              <a:solidFill>
                <a:srgbClr val="000000"/>
              </a:solidFill>
              <a:latin typeface="Arial"/>
            </a:endParaRPr>
          </a:p>
          <a:p>
            <a:pPr defTabSz="1219170"/>
            <a:r>
              <a:rPr lang="en-US" sz="1600" spc="-1">
                <a:solidFill>
                  <a:srgbClr val="323232"/>
                </a:solidFill>
                <a:latin typeface="ArialMT"/>
                <a:ea typeface="ArialMT"/>
              </a:rPr>
              <a:t>Not adapted from a language model, but built to process vision + text + audio simultaneously.</a:t>
            </a:r>
            <a:endParaRPr lang="en-US" sz="1600" spc="-1">
              <a:solidFill>
                <a:srgbClr val="000000"/>
              </a:solidFill>
              <a:latin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1E2530"/>
        </a:solidFill>
        <a:effectLst/>
      </p:bgPr>
    </p:bg>
    <p:spTree>
      <p:nvGrpSpPr>
        <p:cNvPr id="1" name=""/>
        <p:cNvGrpSpPr/>
        <p:nvPr/>
      </p:nvGrpSpPr>
      <p:grpSpPr>
        <a:xfrm>
          <a:off x="0" y="0"/>
          <a:ext cx="0" cy="0"/>
          <a:chOff x="0" y="0"/>
          <a:chExt cx="0" cy="0"/>
        </a:xfrm>
      </p:grpSpPr>
      <p:pic>
        <p:nvPicPr>
          <p:cNvPr id="2" name="Image 0" descr="/sessions/friendly-magical-bohr/temple_logo.png"/>
          <p:cNvPicPr>
            <a:picLocks noChangeAspect="1"/>
          </p:cNvPicPr>
          <p:nvPr/>
        </p:nvPicPr>
        <p:blipFill>
          <a:blip r:embed="rId3"/>
          <a:stretch>
            <a:fillRect/>
          </a:stretch>
        </p:blipFill>
        <p:spPr>
          <a:xfrm>
            <a:off x="10850880" y="182880"/>
            <a:ext cx="1219200" cy="670560"/>
          </a:xfrm>
          <a:prstGeom prst="rect">
            <a:avLst/>
          </a:prstGeom>
        </p:spPr>
      </p:pic>
      <p:sp>
        <p:nvSpPr>
          <p:cNvPr id="3" name="Shape 0"/>
          <p:cNvSpPr/>
          <p:nvPr/>
        </p:nvSpPr>
        <p:spPr>
          <a:xfrm>
            <a:off x="0" y="0"/>
            <a:ext cx="12192000" cy="97536"/>
          </a:xfrm>
          <a:prstGeom prst="rect">
            <a:avLst/>
          </a:prstGeom>
          <a:solidFill>
            <a:srgbClr val="9D2235"/>
          </a:solidFill>
          <a:ln/>
        </p:spPr>
      </p:sp>
      <p:sp>
        <p:nvSpPr>
          <p:cNvPr id="4" name="Text 1"/>
          <p:cNvSpPr/>
          <p:nvPr/>
        </p:nvSpPr>
        <p:spPr>
          <a:xfrm>
            <a:off x="609600" y="365760"/>
            <a:ext cx="9753600" cy="853440"/>
          </a:xfrm>
          <a:prstGeom prst="rect">
            <a:avLst/>
          </a:prstGeom>
          <a:noFill/>
          <a:ln/>
        </p:spPr>
        <p:txBody>
          <a:bodyPr wrap="square" rtlCol="0" anchor="ctr"/>
          <a:lstStyle/>
          <a:p>
            <a:pPr defTabSz="1219170"/>
            <a:r>
              <a:rPr lang="en-US" sz="4000" b="1">
                <a:solidFill>
                  <a:srgbClr val="FFFFFF"/>
                </a:solidFill>
                <a:latin typeface="Arial" pitchFamily="34" charset="0"/>
                <a:ea typeface="Arial" pitchFamily="34" charset="-122"/>
                <a:cs typeface="Arial" pitchFamily="34" charset="-120"/>
              </a:rPr>
              <a:t>Key Takeaways</a:t>
            </a:r>
            <a:endParaRPr lang="en-US" sz="4000">
              <a:solidFill>
                <a:srgbClr val="000000"/>
              </a:solidFill>
              <a:latin typeface="Arial"/>
            </a:endParaRPr>
          </a:p>
        </p:txBody>
      </p:sp>
      <p:sp>
        <p:nvSpPr>
          <p:cNvPr id="5" name="Shape 2"/>
          <p:cNvSpPr/>
          <p:nvPr/>
        </p:nvSpPr>
        <p:spPr>
          <a:xfrm>
            <a:off x="609600" y="1219200"/>
            <a:ext cx="3657600" cy="60960"/>
          </a:xfrm>
          <a:prstGeom prst="rect">
            <a:avLst/>
          </a:prstGeom>
          <a:solidFill>
            <a:srgbClr val="009B8D"/>
          </a:solidFill>
          <a:ln/>
        </p:spPr>
      </p:sp>
      <p:sp>
        <p:nvSpPr>
          <p:cNvPr id="6" name="Shape 3"/>
          <p:cNvSpPr/>
          <p:nvPr/>
        </p:nvSpPr>
        <p:spPr>
          <a:xfrm>
            <a:off x="609600" y="1584960"/>
            <a:ext cx="609600" cy="609600"/>
          </a:xfrm>
          <a:prstGeom prst="rect">
            <a:avLst/>
          </a:prstGeom>
          <a:solidFill>
            <a:srgbClr val="009B8D"/>
          </a:solidFill>
          <a:ln/>
        </p:spPr>
      </p:sp>
      <p:sp>
        <p:nvSpPr>
          <p:cNvPr id="7" name="Text 4"/>
          <p:cNvSpPr/>
          <p:nvPr/>
        </p:nvSpPr>
        <p:spPr>
          <a:xfrm>
            <a:off x="609600" y="1584960"/>
            <a:ext cx="609600" cy="609600"/>
          </a:xfrm>
          <a:prstGeom prst="rect">
            <a:avLst/>
          </a:prstGeom>
          <a:noFill/>
          <a:ln/>
        </p:spPr>
        <p:txBody>
          <a:bodyPr wrap="square" rtlCol="0" anchor="ctr"/>
          <a:lstStyle/>
          <a:p>
            <a:pPr algn="ctr" defTabSz="1219170"/>
            <a:r>
              <a:rPr lang="en-US" sz="2400" b="1">
                <a:solidFill>
                  <a:srgbClr val="FFFFFF"/>
                </a:solidFill>
                <a:latin typeface="Arial" pitchFamily="34" charset="0"/>
                <a:ea typeface="Arial" pitchFamily="34" charset="-122"/>
                <a:cs typeface="Arial" pitchFamily="34" charset="-120"/>
              </a:rPr>
              <a:t>1</a:t>
            </a:r>
            <a:endParaRPr lang="en-US" sz="2400">
              <a:solidFill>
                <a:srgbClr val="000000"/>
              </a:solidFill>
              <a:latin typeface="Arial"/>
            </a:endParaRPr>
          </a:p>
        </p:txBody>
      </p:sp>
      <p:sp>
        <p:nvSpPr>
          <p:cNvPr id="8" name="Text 5"/>
          <p:cNvSpPr/>
          <p:nvPr/>
        </p:nvSpPr>
        <p:spPr>
          <a:xfrm>
            <a:off x="1463040" y="1584960"/>
            <a:ext cx="10119360" cy="792480"/>
          </a:xfrm>
          <a:prstGeom prst="rect">
            <a:avLst/>
          </a:prstGeom>
          <a:noFill/>
          <a:ln/>
        </p:spPr>
        <p:txBody>
          <a:bodyPr wrap="square" rtlCol="0" anchor="ctr"/>
          <a:lstStyle/>
          <a:p>
            <a:pPr defTabSz="1219170"/>
            <a:r>
              <a:rPr lang="en-US" sz="1533">
                <a:solidFill>
                  <a:srgbClr val="DDDDDD"/>
                </a:solidFill>
                <a:latin typeface="Arial" pitchFamily="34" charset="0"/>
                <a:ea typeface="Arial" pitchFamily="34" charset="-122"/>
                <a:cs typeface="Arial" pitchFamily="34" charset="-120"/>
              </a:rPr>
              <a:t>VLMs combine vision encoders with LLMs to reason jointly over images and text — a fundamental advance over text-only models.</a:t>
            </a:r>
            <a:endParaRPr lang="en-US" sz="1533">
              <a:solidFill>
                <a:srgbClr val="000000"/>
              </a:solidFill>
              <a:latin typeface="Arial"/>
            </a:endParaRPr>
          </a:p>
        </p:txBody>
      </p:sp>
      <p:sp>
        <p:nvSpPr>
          <p:cNvPr id="9" name="Shape 6"/>
          <p:cNvSpPr/>
          <p:nvPr/>
        </p:nvSpPr>
        <p:spPr>
          <a:xfrm>
            <a:off x="609600" y="2560320"/>
            <a:ext cx="609600" cy="609600"/>
          </a:xfrm>
          <a:prstGeom prst="rect">
            <a:avLst/>
          </a:prstGeom>
          <a:solidFill>
            <a:srgbClr val="009B8D"/>
          </a:solidFill>
          <a:ln/>
        </p:spPr>
      </p:sp>
      <p:sp>
        <p:nvSpPr>
          <p:cNvPr id="10" name="Text 7"/>
          <p:cNvSpPr/>
          <p:nvPr/>
        </p:nvSpPr>
        <p:spPr>
          <a:xfrm>
            <a:off x="609600" y="2560320"/>
            <a:ext cx="609600" cy="609600"/>
          </a:xfrm>
          <a:prstGeom prst="rect">
            <a:avLst/>
          </a:prstGeom>
          <a:noFill/>
          <a:ln/>
        </p:spPr>
        <p:txBody>
          <a:bodyPr wrap="square" rtlCol="0" anchor="ctr"/>
          <a:lstStyle/>
          <a:p>
            <a:pPr algn="ctr" defTabSz="1219170"/>
            <a:r>
              <a:rPr lang="en-US" sz="2400" b="1">
                <a:solidFill>
                  <a:srgbClr val="FFFFFF"/>
                </a:solidFill>
                <a:latin typeface="Arial" pitchFamily="34" charset="0"/>
                <a:ea typeface="Arial" pitchFamily="34" charset="-122"/>
                <a:cs typeface="Arial" pitchFamily="34" charset="-120"/>
              </a:rPr>
              <a:t>2</a:t>
            </a:r>
            <a:endParaRPr lang="en-US" sz="2400">
              <a:solidFill>
                <a:srgbClr val="000000"/>
              </a:solidFill>
              <a:latin typeface="Arial"/>
            </a:endParaRPr>
          </a:p>
        </p:txBody>
      </p:sp>
      <p:sp>
        <p:nvSpPr>
          <p:cNvPr id="11" name="Text 8"/>
          <p:cNvSpPr/>
          <p:nvPr/>
        </p:nvSpPr>
        <p:spPr>
          <a:xfrm>
            <a:off x="1463040" y="2560320"/>
            <a:ext cx="10119360" cy="792480"/>
          </a:xfrm>
          <a:prstGeom prst="rect">
            <a:avLst/>
          </a:prstGeom>
          <a:noFill/>
          <a:ln/>
        </p:spPr>
        <p:txBody>
          <a:bodyPr wrap="square" rtlCol="0" anchor="ctr"/>
          <a:lstStyle/>
          <a:p>
            <a:pPr defTabSz="1219170"/>
            <a:r>
              <a:rPr lang="en-US" sz="1533">
                <a:solidFill>
                  <a:srgbClr val="DDDDDD"/>
                </a:solidFill>
                <a:latin typeface="Arial" pitchFamily="34" charset="0"/>
                <a:ea typeface="Arial" pitchFamily="34" charset="-122"/>
                <a:cs typeface="Arial" pitchFamily="34" charset="-120"/>
              </a:rPr>
              <a:t>Two fusion paradigms exist: cross-attention (BLIP-2) uses query intermediaries for efficiency; unified token space (LLaVA) enables richer reasoning through direct token interaction.</a:t>
            </a:r>
            <a:endParaRPr lang="en-US" sz="1533">
              <a:solidFill>
                <a:srgbClr val="000000"/>
              </a:solidFill>
              <a:latin typeface="Arial"/>
            </a:endParaRPr>
          </a:p>
        </p:txBody>
      </p:sp>
      <p:sp>
        <p:nvSpPr>
          <p:cNvPr id="12" name="Shape 9"/>
          <p:cNvSpPr/>
          <p:nvPr/>
        </p:nvSpPr>
        <p:spPr>
          <a:xfrm>
            <a:off x="609600" y="3535680"/>
            <a:ext cx="609600" cy="609600"/>
          </a:xfrm>
          <a:prstGeom prst="rect">
            <a:avLst/>
          </a:prstGeom>
          <a:solidFill>
            <a:srgbClr val="009B8D"/>
          </a:solidFill>
          <a:ln/>
        </p:spPr>
      </p:sp>
      <p:sp>
        <p:nvSpPr>
          <p:cNvPr id="13" name="Text 10"/>
          <p:cNvSpPr/>
          <p:nvPr/>
        </p:nvSpPr>
        <p:spPr>
          <a:xfrm>
            <a:off x="609600" y="3535680"/>
            <a:ext cx="609600" cy="609600"/>
          </a:xfrm>
          <a:prstGeom prst="rect">
            <a:avLst/>
          </a:prstGeom>
          <a:noFill/>
          <a:ln/>
        </p:spPr>
        <p:txBody>
          <a:bodyPr wrap="square" rtlCol="0" anchor="ctr"/>
          <a:lstStyle/>
          <a:p>
            <a:pPr algn="ctr" defTabSz="1219170"/>
            <a:r>
              <a:rPr lang="en-US" sz="2400" b="1">
                <a:solidFill>
                  <a:srgbClr val="FFFFFF"/>
                </a:solidFill>
                <a:latin typeface="Arial" pitchFamily="34" charset="0"/>
                <a:ea typeface="Arial" pitchFamily="34" charset="-122"/>
                <a:cs typeface="Arial" pitchFamily="34" charset="-120"/>
              </a:rPr>
              <a:t>3</a:t>
            </a:r>
            <a:endParaRPr lang="en-US" sz="2400">
              <a:solidFill>
                <a:srgbClr val="000000"/>
              </a:solidFill>
              <a:latin typeface="Arial"/>
            </a:endParaRPr>
          </a:p>
        </p:txBody>
      </p:sp>
      <p:sp>
        <p:nvSpPr>
          <p:cNvPr id="14" name="Text 11"/>
          <p:cNvSpPr/>
          <p:nvPr/>
        </p:nvSpPr>
        <p:spPr>
          <a:xfrm>
            <a:off x="1463040" y="3535680"/>
            <a:ext cx="10119360" cy="792480"/>
          </a:xfrm>
          <a:prstGeom prst="rect">
            <a:avLst/>
          </a:prstGeom>
          <a:noFill/>
          <a:ln/>
        </p:spPr>
        <p:txBody>
          <a:bodyPr wrap="square" rtlCol="0" anchor="ctr"/>
          <a:lstStyle/>
          <a:p>
            <a:pPr defTabSz="1219170"/>
            <a:r>
              <a:rPr lang="en-US" sz="1533">
                <a:solidFill>
                  <a:srgbClr val="DDDDDD"/>
                </a:solidFill>
                <a:latin typeface="Arial" pitchFamily="34" charset="0"/>
                <a:ea typeface="Arial" pitchFamily="34" charset="-122"/>
                <a:cs typeface="Arial" pitchFamily="34" charset="-120"/>
              </a:rPr>
              <a:t>Qwen2.5-VL pushes the frontier with dynamic resolution, window attention, MLP token merging, and M-RoPE — matching GPT-4o on key benchmarks as an open-source model.</a:t>
            </a:r>
            <a:endParaRPr lang="en-US" sz="1533">
              <a:solidFill>
                <a:srgbClr val="000000"/>
              </a:solidFill>
              <a:latin typeface="Arial"/>
            </a:endParaRPr>
          </a:p>
        </p:txBody>
      </p:sp>
      <p:sp>
        <p:nvSpPr>
          <p:cNvPr id="15" name="Shape 12"/>
          <p:cNvSpPr/>
          <p:nvPr/>
        </p:nvSpPr>
        <p:spPr>
          <a:xfrm>
            <a:off x="609600" y="4511040"/>
            <a:ext cx="609600" cy="609600"/>
          </a:xfrm>
          <a:prstGeom prst="rect">
            <a:avLst/>
          </a:prstGeom>
          <a:solidFill>
            <a:srgbClr val="009B8D"/>
          </a:solidFill>
          <a:ln/>
        </p:spPr>
      </p:sp>
      <p:sp>
        <p:nvSpPr>
          <p:cNvPr id="16" name="Text 13"/>
          <p:cNvSpPr/>
          <p:nvPr/>
        </p:nvSpPr>
        <p:spPr>
          <a:xfrm>
            <a:off x="609600" y="4511040"/>
            <a:ext cx="609600" cy="609600"/>
          </a:xfrm>
          <a:prstGeom prst="rect">
            <a:avLst/>
          </a:prstGeom>
          <a:noFill/>
          <a:ln/>
        </p:spPr>
        <p:txBody>
          <a:bodyPr wrap="square" rtlCol="0" anchor="ctr"/>
          <a:lstStyle/>
          <a:p>
            <a:pPr algn="ctr" defTabSz="1219170"/>
            <a:r>
              <a:rPr lang="en-US" sz="2400" b="1">
                <a:solidFill>
                  <a:srgbClr val="FFFFFF"/>
                </a:solidFill>
                <a:latin typeface="Arial" pitchFamily="34" charset="0"/>
                <a:ea typeface="Arial" pitchFamily="34" charset="-122"/>
                <a:cs typeface="Arial" pitchFamily="34" charset="-120"/>
              </a:rPr>
              <a:t>4</a:t>
            </a:r>
            <a:endParaRPr lang="en-US" sz="2400">
              <a:solidFill>
                <a:srgbClr val="000000"/>
              </a:solidFill>
              <a:latin typeface="Arial"/>
            </a:endParaRPr>
          </a:p>
        </p:txBody>
      </p:sp>
      <p:sp>
        <p:nvSpPr>
          <p:cNvPr id="17" name="Text 14"/>
          <p:cNvSpPr/>
          <p:nvPr/>
        </p:nvSpPr>
        <p:spPr>
          <a:xfrm>
            <a:off x="1463040" y="4511040"/>
            <a:ext cx="10119360" cy="792480"/>
          </a:xfrm>
          <a:prstGeom prst="rect">
            <a:avLst/>
          </a:prstGeom>
          <a:noFill/>
          <a:ln/>
        </p:spPr>
        <p:txBody>
          <a:bodyPr wrap="square" rtlCol="0" anchor="ctr"/>
          <a:lstStyle/>
          <a:p>
            <a:pPr defTabSz="1219170"/>
            <a:r>
              <a:rPr lang="en-US" sz="1533">
                <a:solidFill>
                  <a:srgbClr val="DDDDDD"/>
                </a:solidFill>
                <a:latin typeface="Arial" pitchFamily="34" charset="0"/>
                <a:ea typeface="Arial" pitchFamily="34" charset="-122"/>
                <a:cs typeface="Arial" pitchFamily="34" charset="-120"/>
              </a:rPr>
              <a:t>Multimodal reasoning requires object recognition, spatial understanding, and logical inference — enabled by question-conditioned visual attention.</a:t>
            </a:r>
            <a:endParaRPr lang="en-US" sz="1533">
              <a:solidFill>
                <a:srgbClr val="000000"/>
              </a:solidFill>
              <a:latin typeface="Arial"/>
            </a:endParaRPr>
          </a:p>
        </p:txBody>
      </p:sp>
      <p:sp>
        <p:nvSpPr>
          <p:cNvPr id="18" name="Shape 15"/>
          <p:cNvSpPr/>
          <p:nvPr/>
        </p:nvSpPr>
        <p:spPr>
          <a:xfrm>
            <a:off x="609600" y="5486400"/>
            <a:ext cx="609600" cy="609600"/>
          </a:xfrm>
          <a:prstGeom prst="rect">
            <a:avLst/>
          </a:prstGeom>
          <a:solidFill>
            <a:srgbClr val="009B8D"/>
          </a:solidFill>
          <a:ln/>
        </p:spPr>
      </p:sp>
      <p:sp>
        <p:nvSpPr>
          <p:cNvPr id="19" name="Text 16"/>
          <p:cNvSpPr/>
          <p:nvPr/>
        </p:nvSpPr>
        <p:spPr>
          <a:xfrm>
            <a:off x="609600" y="5486400"/>
            <a:ext cx="609600" cy="609600"/>
          </a:xfrm>
          <a:prstGeom prst="rect">
            <a:avLst/>
          </a:prstGeom>
          <a:noFill/>
          <a:ln/>
        </p:spPr>
        <p:txBody>
          <a:bodyPr wrap="square" rtlCol="0" anchor="ctr"/>
          <a:lstStyle/>
          <a:p>
            <a:pPr algn="ctr" defTabSz="1219170"/>
            <a:r>
              <a:rPr lang="en-US" sz="2400" b="1">
                <a:solidFill>
                  <a:srgbClr val="FFFFFF"/>
                </a:solidFill>
                <a:latin typeface="Arial" pitchFamily="34" charset="0"/>
                <a:ea typeface="Arial" pitchFamily="34" charset="-122"/>
                <a:cs typeface="Arial" pitchFamily="34" charset="-120"/>
              </a:rPr>
              <a:t>5</a:t>
            </a:r>
            <a:endParaRPr lang="en-US" sz="2400">
              <a:solidFill>
                <a:srgbClr val="000000"/>
              </a:solidFill>
              <a:latin typeface="Arial"/>
            </a:endParaRPr>
          </a:p>
        </p:txBody>
      </p:sp>
      <p:sp>
        <p:nvSpPr>
          <p:cNvPr id="20" name="Text 17"/>
          <p:cNvSpPr/>
          <p:nvPr/>
        </p:nvSpPr>
        <p:spPr>
          <a:xfrm>
            <a:off x="1463040" y="5486400"/>
            <a:ext cx="10119360" cy="792480"/>
          </a:xfrm>
          <a:prstGeom prst="rect">
            <a:avLst/>
          </a:prstGeom>
          <a:noFill/>
          <a:ln/>
        </p:spPr>
        <p:txBody>
          <a:bodyPr wrap="square" rtlCol="0" anchor="ctr"/>
          <a:lstStyle/>
          <a:p>
            <a:pPr defTabSz="1219170"/>
            <a:r>
              <a:rPr lang="en-US" sz="1533">
                <a:solidFill>
                  <a:srgbClr val="DDDDDD"/>
                </a:solidFill>
                <a:latin typeface="Arial" pitchFamily="34" charset="0"/>
                <a:ea typeface="Arial" pitchFamily="34" charset="-122"/>
                <a:cs typeface="Arial" pitchFamily="34" charset="-120"/>
              </a:rPr>
              <a:t>The field is moving toward agentic capabilities — VLMs that can perceive, reason about, and interact with computer and phone interfaces autonomously.</a:t>
            </a:r>
            <a:endParaRPr lang="en-US" sz="1533">
              <a:solidFill>
                <a:srgbClr val="000000"/>
              </a:solidFill>
              <a:latin typeface="Arial"/>
            </a:endParaRPr>
          </a:p>
        </p:txBody>
      </p:sp>
      <p:sp>
        <p:nvSpPr>
          <p:cNvPr id="21" name="Shape 18"/>
          <p:cNvSpPr/>
          <p:nvPr/>
        </p:nvSpPr>
        <p:spPr>
          <a:xfrm>
            <a:off x="0" y="6760464"/>
            <a:ext cx="12192000" cy="97536"/>
          </a:xfrm>
          <a:prstGeom prst="rect">
            <a:avLst/>
          </a:prstGeom>
          <a:solidFill>
            <a:srgbClr val="009B8D"/>
          </a:solidFill>
          <a:ln/>
        </p:spPr>
      </p:sp>
      <p:sp>
        <p:nvSpPr>
          <p:cNvPr id="22" name="Text 19"/>
          <p:cNvSpPr/>
          <p:nvPr/>
        </p:nvSpPr>
        <p:spPr>
          <a:xfrm>
            <a:off x="609600" y="6278880"/>
            <a:ext cx="10972800" cy="365760"/>
          </a:xfrm>
          <a:prstGeom prst="rect">
            <a:avLst/>
          </a:prstGeom>
          <a:noFill/>
          <a:ln/>
        </p:spPr>
        <p:txBody>
          <a:bodyPr wrap="square" rtlCol="0" anchor="ctr"/>
          <a:lstStyle/>
          <a:p>
            <a:pPr algn="ctr" defTabSz="1219170"/>
            <a:r>
              <a:rPr lang="en-US" sz="1200">
                <a:solidFill>
                  <a:srgbClr val="888888"/>
                </a:solidFill>
                <a:latin typeface="Arial" pitchFamily="34" charset="0"/>
                <a:ea typeface="Arial" pitchFamily="34" charset="-122"/>
                <a:cs typeface="Arial" pitchFamily="34" charset="-120"/>
              </a:rPr>
              <a:t>CIS 5543: Computer Vision  |  Spring 2026  |  Temple University</a:t>
            </a:r>
            <a:endParaRPr lang="en-US" sz="1200">
              <a:solidFill>
                <a:srgbClr val="000000"/>
              </a:solidFill>
              <a:latin typeface="Arial"/>
            </a:endParaRPr>
          </a:p>
        </p:txBody>
      </p:sp>
    </p:spTree>
    <p:extLst>
      <p:ext uri="{BB962C8B-B14F-4D97-AF65-F5344CB8AC3E}">
        <p14:creationId xmlns:p14="http://schemas.microsoft.com/office/powerpoint/2010/main" val="9263881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19192D"/>
        </a:solidFill>
        <a:effectLst/>
      </p:bgPr>
    </p:bg>
    <p:spTree>
      <p:nvGrpSpPr>
        <p:cNvPr id="1" name=""/>
        <p:cNvGrpSpPr/>
        <p:nvPr/>
      </p:nvGrpSpPr>
      <p:grpSpPr>
        <a:xfrm>
          <a:off x="0" y="0"/>
          <a:ext cx="0" cy="0"/>
          <a:chOff x="0" y="0"/>
          <a:chExt cx="0" cy="0"/>
        </a:xfrm>
      </p:grpSpPr>
      <p:sp>
        <p:nvSpPr>
          <p:cNvPr id="322" name="Freeform: Shape 321"/>
          <p:cNvSpPr/>
          <p:nvPr/>
        </p:nvSpPr>
        <p:spPr>
          <a:xfrm>
            <a:off x="0" y="0"/>
            <a:ext cx="146880" cy="6858240"/>
          </a:xfrm>
          <a:custGeom>
            <a:avLst/>
            <a:gdLst/>
            <a:ahLst/>
            <a:cxnLst/>
            <a:rect l="0" t="0" r="r" b="b"/>
            <a:pathLst>
              <a:path w="306" h="14288">
                <a:moveTo>
                  <a:pt x="0" y="0"/>
                </a:moveTo>
                <a:lnTo>
                  <a:pt x="306" y="0"/>
                </a:lnTo>
                <a:lnTo>
                  <a:pt x="306" y="14288"/>
                </a:lnTo>
                <a:lnTo>
                  <a:pt x="0" y="14288"/>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pic>
        <p:nvPicPr>
          <p:cNvPr id="323" name="Picture 322"/>
          <p:cNvPicPr/>
          <p:nvPr/>
        </p:nvPicPr>
        <p:blipFill>
          <a:blip r:embed="rId2"/>
          <a:stretch/>
        </p:blipFill>
        <p:spPr>
          <a:xfrm>
            <a:off x="609600" y="426720"/>
            <a:ext cx="1463040" cy="609600"/>
          </a:xfrm>
          <a:prstGeom prst="rect">
            <a:avLst/>
          </a:prstGeom>
          <a:ln w="0">
            <a:noFill/>
          </a:ln>
        </p:spPr>
      </p:pic>
      <p:sp>
        <p:nvSpPr>
          <p:cNvPr id="324" name="TextBox 323"/>
          <p:cNvSpPr txBox="1"/>
          <p:nvPr/>
        </p:nvSpPr>
        <p:spPr>
          <a:xfrm>
            <a:off x="609600" y="1219200"/>
            <a:ext cx="10972800" cy="853440"/>
          </a:xfrm>
          <a:prstGeom prst="rect">
            <a:avLst/>
          </a:prstGeom>
          <a:noFill/>
          <a:ln w="0">
            <a:noFill/>
          </a:ln>
        </p:spPr>
        <p:txBody>
          <a:bodyPr lIns="120000" tIns="60000" rIns="120000" bIns="60000" anchor="t">
            <a:noAutofit/>
          </a:bodyPr>
          <a:lstStyle/>
          <a:p>
            <a:pPr defTabSz="1219170"/>
            <a:r>
              <a:rPr lang="en-US" sz="4267" b="1" spc="-1">
                <a:solidFill>
                  <a:srgbClr val="FFFFFF"/>
                </a:solidFill>
                <a:latin typeface="Georgia-Bold"/>
                <a:ea typeface="Georgia-Bold"/>
              </a:rPr>
              <a:t>Open Questions &amp; Conclusion</a:t>
            </a:r>
            <a:endParaRPr lang="en-US" sz="4267" spc="-1">
              <a:solidFill>
                <a:srgbClr val="FFFFFF"/>
              </a:solidFill>
              <a:latin typeface="Arial"/>
            </a:endParaRPr>
          </a:p>
        </p:txBody>
      </p:sp>
      <p:sp>
        <p:nvSpPr>
          <p:cNvPr id="325" name="Freeform: Shape 324"/>
          <p:cNvSpPr/>
          <p:nvPr/>
        </p:nvSpPr>
        <p:spPr>
          <a:xfrm>
            <a:off x="609600" y="2133600"/>
            <a:ext cx="2438880" cy="61440"/>
          </a:xfrm>
          <a:custGeom>
            <a:avLst/>
            <a:gdLst/>
            <a:ahLst/>
            <a:cxnLst/>
            <a:rect l="0" t="0" r="r" b="b"/>
            <a:pathLst>
              <a:path w="5081" h="128">
                <a:moveTo>
                  <a:pt x="0" y="0"/>
                </a:moveTo>
                <a:lnTo>
                  <a:pt x="5081" y="0"/>
                </a:lnTo>
                <a:lnTo>
                  <a:pt x="5081" y="128"/>
                </a:lnTo>
                <a:lnTo>
                  <a:pt x="0" y="128"/>
                </a:lnTo>
                <a:lnTo>
                  <a:pt x="0" y="0"/>
                </a:lnTo>
                <a:close/>
              </a:path>
            </a:pathLst>
          </a:custGeom>
          <a:solidFill>
            <a:srgbClr val="009B8D"/>
          </a:solidFill>
          <a:ln w="0">
            <a:noFill/>
          </a:ln>
        </p:spPr>
        <p:txBody>
          <a:bodyPr lIns="120000" tIns="1440" rIns="120000" bIns="1440" anchor="t">
            <a:noAutofit/>
          </a:bodyPr>
          <a:lstStyle/>
          <a:p>
            <a:pPr defTabSz="1219170"/>
            <a:endParaRPr lang="en-US" sz="2400" spc="-1">
              <a:solidFill>
                <a:srgbClr val="FFFFFF"/>
              </a:solidFill>
              <a:latin typeface="Arial"/>
            </a:endParaRPr>
          </a:p>
        </p:txBody>
      </p:sp>
      <p:sp>
        <p:nvSpPr>
          <p:cNvPr id="326" name="Freeform: Shape 325"/>
          <p:cNvSpPr/>
          <p:nvPr/>
        </p:nvSpPr>
        <p:spPr>
          <a:xfrm>
            <a:off x="609600" y="2499360"/>
            <a:ext cx="10973280" cy="1158720"/>
          </a:xfrm>
          <a:custGeom>
            <a:avLst/>
            <a:gdLst/>
            <a:ahLst/>
            <a:cxnLst/>
            <a:rect l="0" t="0" r="r" b="b"/>
            <a:pathLst>
              <a:path w="22861" h="2414">
                <a:moveTo>
                  <a:pt x="0" y="0"/>
                </a:moveTo>
                <a:lnTo>
                  <a:pt x="22861" y="0"/>
                </a:lnTo>
                <a:lnTo>
                  <a:pt x="22861" y="2414"/>
                </a:lnTo>
                <a:lnTo>
                  <a:pt x="0" y="2414"/>
                </a:lnTo>
                <a:lnTo>
                  <a:pt x="0" y="0"/>
                </a:lnTo>
                <a:close/>
              </a:path>
            </a:pathLst>
          </a:custGeom>
          <a:solidFill>
            <a:srgbClr val="2A2A3C"/>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327" name="Freeform: Shape 326"/>
          <p:cNvSpPr/>
          <p:nvPr/>
        </p:nvSpPr>
        <p:spPr>
          <a:xfrm>
            <a:off x="609600" y="2499360"/>
            <a:ext cx="146880" cy="1158720"/>
          </a:xfrm>
          <a:custGeom>
            <a:avLst/>
            <a:gdLst/>
            <a:ahLst/>
            <a:cxnLst/>
            <a:rect l="0" t="0" r="r" b="b"/>
            <a:pathLst>
              <a:path w="306" h="2414">
                <a:moveTo>
                  <a:pt x="0" y="0"/>
                </a:moveTo>
                <a:lnTo>
                  <a:pt x="306" y="0"/>
                </a:lnTo>
                <a:lnTo>
                  <a:pt x="306" y="2414"/>
                </a:lnTo>
                <a:lnTo>
                  <a:pt x="0" y="2414"/>
                </a:lnTo>
                <a:lnTo>
                  <a:pt x="0" y="0"/>
                </a:lnTo>
                <a:close/>
              </a:path>
            </a:pathLst>
          </a:custGeom>
          <a:solidFill>
            <a:srgbClr val="9D2134"/>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328" name="TextBox 327"/>
          <p:cNvSpPr txBox="1"/>
          <p:nvPr/>
        </p:nvSpPr>
        <p:spPr>
          <a:xfrm>
            <a:off x="975360" y="2560320"/>
            <a:ext cx="4267200" cy="1036320"/>
          </a:xfrm>
          <a:prstGeom prst="rect">
            <a:avLst/>
          </a:prstGeom>
          <a:noFill/>
          <a:ln w="0">
            <a:noFill/>
          </a:ln>
        </p:spPr>
        <p:txBody>
          <a:bodyPr lIns="120000" tIns="60000" rIns="120000" bIns="60000" anchor="t">
            <a:noAutofit/>
          </a:bodyPr>
          <a:lstStyle/>
          <a:p>
            <a:pPr defTabSz="1219170"/>
            <a:r>
              <a:rPr lang="en-US" sz="1733" b="1" spc="-1">
                <a:solidFill>
                  <a:srgbClr val="FFFFFF"/>
                </a:solidFill>
                <a:latin typeface="Arial-BoldMT"/>
                <a:ea typeface="Arial-BoldMT"/>
              </a:rPr>
              <a:t>How to improve reliability</a:t>
            </a:r>
            <a:endParaRPr lang="en-US" sz="1733" spc="-1">
              <a:solidFill>
                <a:srgbClr val="FFFFFF"/>
              </a:solidFill>
              <a:latin typeface="Arial"/>
            </a:endParaRPr>
          </a:p>
          <a:p>
            <a:pPr defTabSz="1219170"/>
            <a:r>
              <a:rPr lang="en-US" sz="1733" b="1" spc="-1">
                <a:solidFill>
                  <a:srgbClr val="FFFFFF"/>
                </a:solidFill>
                <a:latin typeface="Arial-BoldMT"/>
                <a:ea typeface="Arial-BoldMT"/>
              </a:rPr>
              <a:t>and grounding?</a:t>
            </a:r>
            <a:endParaRPr lang="en-US" sz="1733" spc="-1">
              <a:solidFill>
                <a:srgbClr val="FFFFFF"/>
              </a:solidFill>
              <a:latin typeface="Arial"/>
            </a:endParaRPr>
          </a:p>
        </p:txBody>
      </p:sp>
      <p:sp>
        <p:nvSpPr>
          <p:cNvPr id="329" name="TextBox 328"/>
          <p:cNvSpPr txBox="1"/>
          <p:nvPr/>
        </p:nvSpPr>
        <p:spPr>
          <a:xfrm>
            <a:off x="5486400" y="2621280"/>
            <a:ext cx="5852160" cy="975360"/>
          </a:xfrm>
          <a:prstGeom prst="rect">
            <a:avLst/>
          </a:prstGeom>
          <a:noFill/>
          <a:ln w="0">
            <a:noFill/>
          </a:ln>
        </p:spPr>
        <p:txBody>
          <a:bodyPr lIns="120000" tIns="60000" rIns="120000" bIns="60000" anchor="t">
            <a:noAutofit/>
          </a:bodyPr>
          <a:lstStyle/>
          <a:p>
            <a:pPr defTabSz="1219170"/>
            <a:r>
              <a:rPr lang="en-US" sz="1467" spc="-1">
                <a:solidFill>
                  <a:srgbClr val="CCCCCC"/>
                </a:solidFill>
                <a:latin typeface="ArialMT"/>
                <a:ea typeface="ArialMT"/>
              </a:rPr>
              <a:t>Calibrated confidence in multimodal outputs</a:t>
            </a:r>
            <a:endParaRPr lang="en-US" sz="1467" spc="-1">
              <a:solidFill>
                <a:srgbClr val="FFFFFF"/>
              </a:solidFill>
              <a:latin typeface="Arial"/>
            </a:endParaRPr>
          </a:p>
          <a:p>
            <a:pPr defTabSz="1219170"/>
            <a:r>
              <a:rPr lang="en-US" sz="1467" spc="-1">
                <a:solidFill>
                  <a:srgbClr val="CCCCCC"/>
                </a:solidFill>
                <a:latin typeface="ArialMT"/>
                <a:ea typeface="ArialMT"/>
              </a:rPr>
              <a:t>remains an open problem.</a:t>
            </a:r>
            <a:endParaRPr lang="en-US" sz="1467" spc="-1">
              <a:solidFill>
                <a:srgbClr val="FFFFFF"/>
              </a:solidFill>
              <a:latin typeface="Arial"/>
            </a:endParaRPr>
          </a:p>
        </p:txBody>
      </p:sp>
      <p:sp>
        <p:nvSpPr>
          <p:cNvPr id="330" name="Freeform: Shape 329"/>
          <p:cNvSpPr/>
          <p:nvPr/>
        </p:nvSpPr>
        <p:spPr>
          <a:xfrm>
            <a:off x="609600" y="3901440"/>
            <a:ext cx="10973280" cy="1158720"/>
          </a:xfrm>
          <a:custGeom>
            <a:avLst/>
            <a:gdLst/>
            <a:ahLst/>
            <a:cxnLst/>
            <a:rect l="0" t="0" r="r" b="b"/>
            <a:pathLst>
              <a:path w="22861" h="2414">
                <a:moveTo>
                  <a:pt x="0" y="0"/>
                </a:moveTo>
                <a:lnTo>
                  <a:pt x="22861" y="0"/>
                </a:lnTo>
                <a:lnTo>
                  <a:pt x="22861" y="2414"/>
                </a:lnTo>
                <a:lnTo>
                  <a:pt x="0" y="2414"/>
                </a:lnTo>
                <a:lnTo>
                  <a:pt x="0" y="0"/>
                </a:lnTo>
                <a:close/>
              </a:path>
            </a:pathLst>
          </a:custGeom>
          <a:solidFill>
            <a:srgbClr val="2A2A3C"/>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331" name="Freeform: Shape 330"/>
          <p:cNvSpPr/>
          <p:nvPr/>
        </p:nvSpPr>
        <p:spPr>
          <a:xfrm>
            <a:off x="609600" y="3901440"/>
            <a:ext cx="146880" cy="1158720"/>
          </a:xfrm>
          <a:custGeom>
            <a:avLst/>
            <a:gdLst/>
            <a:ahLst/>
            <a:cxnLst/>
            <a:rect l="0" t="0" r="r" b="b"/>
            <a:pathLst>
              <a:path w="306" h="2414">
                <a:moveTo>
                  <a:pt x="0" y="0"/>
                </a:moveTo>
                <a:lnTo>
                  <a:pt x="306" y="0"/>
                </a:lnTo>
                <a:lnTo>
                  <a:pt x="306" y="2414"/>
                </a:lnTo>
                <a:lnTo>
                  <a:pt x="0" y="2414"/>
                </a:lnTo>
                <a:lnTo>
                  <a:pt x="0" y="0"/>
                </a:lnTo>
                <a:close/>
              </a:path>
            </a:pathLst>
          </a:custGeom>
          <a:solidFill>
            <a:srgbClr val="009B8D"/>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332" name="TextBox 331"/>
          <p:cNvSpPr txBox="1"/>
          <p:nvPr/>
        </p:nvSpPr>
        <p:spPr>
          <a:xfrm>
            <a:off x="975360" y="3962400"/>
            <a:ext cx="4267200" cy="1036320"/>
          </a:xfrm>
          <a:prstGeom prst="rect">
            <a:avLst/>
          </a:prstGeom>
          <a:noFill/>
          <a:ln w="0">
            <a:noFill/>
          </a:ln>
        </p:spPr>
        <p:txBody>
          <a:bodyPr lIns="120000" tIns="60000" rIns="120000" bIns="60000" anchor="t">
            <a:noAutofit/>
          </a:bodyPr>
          <a:lstStyle/>
          <a:p>
            <a:pPr defTabSz="1219170"/>
            <a:r>
              <a:rPr lang="en-US" sz="1733" b="1" spc="-1">
                <a:solidFill>
                  <a:srgbClr val="FFFFFF"/>
                </a:solidFill>
                <a:latin typeface="Arial-BoldMT"/>
                <a:ea typeface="Arial-BoldMT"/>
              </a:rPr>
              <a:t>How to scale multimodal</a:t>
            </a:r>
            <a:endParaRPr lang="en-US" sz="1733" spc="-1">
              <a:solidFill>
                <a:srgbClr val="FFFFFF"/>
              </a:solidFill>
              <a:latin typeface="Arial"/>
            </a:endParaRPr>
          </a:p>
          <a:p>
            <a:pPr defTabSz="1219170"/>
            <a:r>
              <a:rPr lang="en-US" sz="1733" b="1" spc="-1">
                <a:solidFill>
                  <a:srgbClr val="FFFFFF"/>
                </a:solidFill>
                <a:latin typeface="Arial-BoldMT"/>
                <a:ea typeface="Arial-BoldMT"/>
              </a:rPr>
              <a:t>reasoning further?</a:t>
            </a:r>
            <a:endParaRPr lang="en-US" sz="1733" spc="-1">
              <a:solidFill>
                <a:srgbClr val="FFFFFF"/>
              </a:solidFill>
              <a:latin typeface="Arial"/>
            </a:endParaRPr>
          </a:p>
        </p:txBody>
      </p:sp>
      <p:sp>
        <p:nvSpPr>
          <p:cNvPr id="333" name="TextBox 332"/>
          <p:cNvSpPr txBox="1"/>
          <p:nvPr/>
        </p:nvSpPr>
        <p:spPr>
          <a:xfrm>
            <a:off x="5486400" y="4023360"/>
            <a:ext cx="5852160" cy="975360"/>
          </a:xfrm>
          <a:prstGeom prst="rect">
            <a:avLst/>
          </a:prstGeom>
          <a:noFill/>
          <a:ln w="0">
            <a:noFill/>
          </a:ln>
        </p:spPr>
        <p:txBody>
          <a:bodyPr lIns="120000" tIns="60000" rIns="120000" bIns="60000" anchor="t">
            <a:noAutofit/>
          </a:bodyPr>
          <a:lstStyle/>
          <a:p>
            <a:pPr defTabSz="1219170"/>
            <a:r>
              <a:rPr lang="en-US" sz="1467" spc="-1">
                <a:solidFill>
                  <a:srgbClr val="CCCCCC"/>
                </a:solidFill>
                <a:latin typeface="ArialMT"/>
                <a:ea typeface="ArialMT"/>
              </a:rPr>
              <a:t>Chinchilla-optimal ratio for image-text data?</a:t>
            </a:r>
            <a:endParaRPr lang="en-US" sz="1467" spc="-1">
              <a:solidFill>
                <a:srgbClr val="FFFFFF"/>
              </a:solidFill>
              <a:latin typeface="Arial"/>
            </a:endParaRPr>
          </a:p>
          <a:p>
            <a:pPr defTabSz="1219170"/>
            <a:r>
              <a:rPr lang="en-US" sz="1467" spc="-1">
                <a:solidFill>
                  <a:srgbClr val="CCCCCC"/>
                </a:solidFill>
                <a:latin typeface="ArialMT"/>
                <a:ea typeface="ArialMT"/>
              </a:rPr>
              <a:t>Vision encoder vs LLM scale interaction?</a:t>
            </a:r>
            <a:endParaRPr lang="en-US" sz="1467" spc="-1">
              <a:solidFill>
                <a:srgbClr val="FFFFFF"/>
              </a:solidFill>
              <a:latin typeface="Arial"/>
            </a:endParaRPr>
          </a:p>
        </p:txBody>
      </p:sp>
      <p:sp>
        <p:nvSpPr>
          <p:cNvPr id="334" name="Freeform: Shape 333"/>
          <p:cNvSpPr/>
          <p:nvPr/>
        </p:nvSpPr>
        <p:spPr>
          <a:xfrm>
            <a:off x="609600" y="5303520"/>
            <a:ext cx="10973280" cy="1158720"/>
          </a:xfrm>
          <a:custGeom>
            <a:avLst/>
            <a:gdLst/>
            <a:ahLst/>
            <a:cxnLst/>
            <a:rect l="0" t="0" r="r" b="b"/>
            <a:pathLst>
              <a:path w="22861" h="2414">
                <a:moveTo>
                  <a:pt x="0" y="0"/>
                </a:moveTo>
                <a:lnTo>
                  <a:pt x="22861" y="0"/>
                </a:lnTo>
                <a:lnTo>
                  <a:pt x="22861" y="2414"/>
                </a:lnTo>
                <a:lnTo>
                  <a:pt x="0" y="2414"/>
                </a:lnTo>
                <a:lnTo>
                  <a:pt x="0" y="0"/>
                </a:lnTo>
                <a:close/>
              </a:path>
            </a:pathLst>
          </a:custGeom>
          <a:solidFill>
            <a:srgbClr val="2A2A3C"/>
          </a:solidFill>
          <a:ln w="0">
            <a:noFill/>
          </a:ln>
        </p:spPr>
        <p:txBody>
          <a:bodyPr lIns="120000" tIns="60000" rIns="120000" bIns="60000" anchor="t">
            <a:noAutofit/>
          </a:bodyPr>
          <a:lstStyle/>
          <a:p>
            <a:pPr defTabSz="1219170"/>
            <a:endParaRPr lang="en-US" sz="2400" spc="-1">
              <a:solidFill>
                <a:srgbClr val="FFFFFF"/>
              </a:solidFill>
              <a:latin typeface="Arial"/>
            </a:endParaRPr>
          </a:p>
        </p:txBody>
      </p:sp>
      <p:sp>
        <p:nvSpPr>
          <p:cNvPr id="335" name="Freeform: Shape 334"/>
          <p:cNvSpPr/>
          <p:nvPr/>
        </p:nvSpPr>
        <p:spPr>
          <a:xfrm>
            <a:off x="609600" y="5303520"/>
            <a:ext cx="146880" cy="1158720"/>
          </a:xfrm>
          <a:custGeom>
            <a:avLst/>
            <a:gdLst/>
            <a:ahLst/>
            <a:cxnLst/>
            <a:rect l="0" t="0" r="r" b="b"/>
            <a:pathLst>
              <a:path w="306" h="2414">
                <a:moveTo>
                  <a:pt x="0" y="0"/>
                </a:moveTo>
                <a:lnTo>
                  <a:pt x="306" y="0"/>
                </a:lnTo>
                <a:lnTo>
                  <a:pt x="306" y="2414"/>
                </a:lnTo>
                <a:lnTo>
                  <a:pt x="0" y="2414"/>
                </a:lnTo>
                <a:lnTo>
                  <a:pt x="0" y="0"/>
                </a:lnTo>
                <a:close/>
              </a:path>
            </a:pathLst>
          </a:custGeom>
          <a:solidFill>
            <a:srgbClr val="C8A950"/>
          </a:solidFill>
          <a:ln w="0">
            <a:noFill/>
          </a:ln>
        </p:spPr>
        <p:txBody>
          <a:bodyPr lIns="120000" tIns="60000" rIns="120000" bIns="60000" anchor="t">
            <a:noAutofit/>
          </a:bodyPr>
          <a:lstStyle/>
          <a:p>
            <a:pPr defTabSz="1219170"/>
            <a:endParaRPr lang="en-US" sz="2400" spc="-1">
              <a:solidFill>
                <a:srgbClr val="000000"/>
              </a:solidFill>
              <a:latin typeface="Arial"/>
            </a:endParaRPr>
          </a:p>
        </p:txBody>
      </p:sp>
      <p:sp>
        <p:nvSpPr>
          <p:cNvPr id="336" name="TextBox 335"/>
          <p:cNvSpPr txBox="1"/>
          <p:nvPr/>
        </p:nvSpPr>
        <p:spPr>
          <a:xfrm>
            <a:off x="975360" y="5364480"/>
            <a:ext cx="4267200" cy="1036320"/>
          </a:xfrm>
          <a:prstGeom prst="rect">
            <a:avLst/>
          </a:prstGeom>
          <a:noFill/>
          <a:ln w="0">
            <a:noFill/>
          </a:ln>
        </p:spPr>
        <p:txBody>
          <a:bodyPr lIns="120000" tIns="60000" rIns="120000" bIns="60000" anchor="t">
            <a:noAutofit/>
          </a:bodyPr>
          <a:lstStyle/>
          <a:p>
            <a:pPr defTabSz="1219170"/>
            <a:r>
              <a:rPr lang="en-US" sz="1733" b="1" spc="-1">
                <a:solidFill>
                  <a:srgbClr val="FFFFFF"/>
                </a:solidFill>
                <a:latin typeface="Arial-BoldMT"/>
                <a:ea typeface="Arial-BoldMT"/>
              </a:rPr>
              <a:t>Pattern matching vs genuine</a:t>
            </a:r>
            <a:endParaRPr lang="en-US" sz="1733" spc="-1">
              <a:solidFill>
                <a:srgbClr val="FFFFFF"/>
              </a:solidFill>
              <a:latin typeface="Arial"/>
            </a:endParaRPr>
          </a:p>
          <a:p>
            <a:pPr defTabSz="1219170"/>
            <a:r>
              <a:rPr lang="en-US" sz="1733" b="1" spc="-1">
                <a:solidFill>
                  <a:srgbClr val="FFFFFF"/>
                </a:solidFill>
                <a:latin typeface="Arial-BoldMT"/>
                <a:ea typeface="Arial-BoldMT"/>
              </a:rPr>
              <a:t>visual understanding?</a:t>
            </a:r>
            <a:endParaRPr lang="en-US" sz="1733" spc="-1">
              <a:solidFill>
                <a:srgbClr val="FFFFFF"/>
              </a:solidFill>
              <a:latin typeface="Arial"/>
            </a:endParaRPr>
          </a:p>
        </p:txBody>
      </p:sp>
      <p:sp>
        <p:nvSpPr>
          <p:cNvPr id="337" name="TextBox 336"/>
          <p:cNvSpPr txBox="1"/>
          <p:nvPr/>
        </p:nvSpPr>
        <p:spPr>
          <a:xfrm>
            <a:off x="5486400" y="5425440"/>
            <a:ext cx="5852160" cy="975360"/>
          </a:xfrm>
          <a:prstGeom prst="rect">
            <a:avLst/>
          </a:prstGeom>
          <a:noFill/>
          <a:ln w="0">
            <a:noFill/>
          </a:ln>
        </p:spPr>
        <p:txBody>
          <a:bodyPr lIns="120000" tIns="60000" rIns="120000" bIns="60000" anchor="t">
            <a:noAutofit/>
          </a:bodyPr>
          <a:lstStyle/>
          <a:p>
            <a:pPr defTabSz="1219170"/>
            <a:r>
              <a:rPr lang="en-US" sz="1467" spc="-1">
                <a:solidFill>
                  <a:srgbClr val="CCCCCC"/>
                </a:solidFill>
                <a:latin typeface="ArialMT"/>
                <a:ea typeface="ArialMT"/>
              </a:rPr>
              <a:t>Current VLMs are sophisticated interpolation machines.</a:t>
            </a:r>
            <a:endParaRPr lang="en-US" sz="1467" spc="-1">
              <a:solidFill>
                <a:srgbClr val="FFFFFF"/>
              </a:solidFill>
              <a:latin typeface="Arial"/>
            </a:endParaRPr>
          </a:p>
          <a:p>
            <a:pPr defTabSz="1219170"/>
            <a:r>
              <a:rPr lang="en-US" sz="1467" spc="-1">
                <a:solidFill>
                  <a:srgbClr val="CCCCCC"/>
                </a:solidFill>
                <a:latin typeface="ArialMT"/>
                <a:ea typeface="ArialMT"/>
              </a:rPr>
              <a:t>Closing this gap is the central research challenge.</a:t>
            </a:r>
            <a:endParaRPr lang="en-US" sz="1467" spc="-1">
              <a:solidFill>
                <a:srgbClr val="FFFFFF"/>
              </a:solidFill>
              <a:latin typeface="Arial"/>
            </a:endParaRPr>
          </a:p>
        </p:txBody>
      </p:sp>
      <p:sp>
        <p:nvSpPr>
          <p:cNvPr id="338" name="TextBox 337"/>
          <p:cNvSpPr txBox="1"/>
          <p:nvPr/>
        </p:nvSpPr>
        <p:spPr>
          <a:xfrm>
            <a:off x="10789920" y="6278880"/>
            <a:ext cx="1097280" cy="487680"/>
          </a:xfrm>
          <a:prstGeom prst="rect">
            <a:avLst/>
          </a:prstGeom>
          <a:noFill/>
          <a:ln w="0">
            <a:noFill/>
          </a:ln>
        </p:spPr>
        <p:txBody>
          <a:bodyPr lIns="120000" tIns="60000" rIns="120000" bIns="60000" anchor="t">
            <a:noAutofit/>
          </a:bodyPr>
          <a:lstStyle/>
          <a:p>
            <a:pPr algn="r" defTabSz="1219170"/>
            <a:r>
              <a:rPr lang="en-US" sz="1200" spc="-1">
                <a:solidFill>
                  <a:srgbClr val="767676"/>
                </a:solidFill>
                <a:latin typeface="ArialMT"/>
                <a:ea typeface="ArialMT"/>
              </a:rPr>
              <a:t>22 / 22</a:t>
            </a:r>
            <a:endParaRPr lang="en-US" sz="1200" spc="-1">
              <a:solidFill>
                <a:srgbClr val="FFFFFF"/>
              </a:solidFill>
              <a:latin typeface="Arial"/>
            </a:endParaRPr>
          </a:p>
        </p:txBody>
      </p:sp>
      <p:sp>
        <p:nvSpPr>
          <p:cNvPr id="339" name="TextBox 338"/>
          <p:cNvSpPr txBox="1"/>
          <p:nvPr/>
        </p:nvSpPr>
        <p:spPr>
          <a:xfrm>
            <a:off x="426720" y="6278880"/>
            <a:ext cx="4754880" cy="487680"/>
          </a:xfrm>
          <a:prstGeom prst="rect">
            <a:avLst/>
          </a:prstGeom>
          <a:noFill/>
          <a:ln w="0">
            <a:noFill/>
          </a:ln>
        </p:spPr>
        <p:txBody>
          <a:bodyPr lIns="120000" tIns="60000" rIns="120000" bIns="60000" anchor="t">
            <a:noAutofit/>
          </a:bodyPr>
          <a:lstStyle/>
          <a:p>
            <a:pPr defTabSz="1219170"/>
            <a:r>
              <a:rPr lang="en-US" sz="1067" spc="-1">
                <a:solidFill>
                  <a:srgbClr val="656565"/>
                </a:solidFill>
                <a:latin typeface="ArialMT"/>
                <a:ea typeface="ArialMT"/>
              </a:rPr>
              <a:t>CIS 5543  |  Spring 2026  |  Temple University</a:t>
            </a:r>
            <a:endParaRPr lang="en-US" sz="1067" spc="-1">
              <a:solidFill>
                <a:srgbClr val="FFFFFF"/>
              </a:solidFill>
              <a:latin typeface="Arial"/>
            </a:endParaRPr>
          </a:p>
        </p:txBody>
      </p:sp>
    </p:spTree>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4464</TotalTime>
  <Words>10865</Words>
  <Application>Microsoft Office PowerPoint</Application>
  <PresentationFormat>宽屏</PresentationFormat>
  <Paragraphs>1311</Paragraphs>
  <Slides>94</Slides>
  <Notes>53</Notes>
  <HiddenSlides>1</HiddenSlides>
  <MMClips>0</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94</vt:i4>
      </vt:variant>
    </vt:vector>
  </HeadingPairs>
  <TitlesOfParts>
    <vt:vector size="111" baseType="lpstr">
      <vt:lpstr>Aptos</vt:lpstr>
      <vt:lpstr>Aptos Display</vt:lpstr>
      <vt:lpstr>arial-boldmt</vt:lpstr>
      <vt:lpstr>arial-boldmt</vt:lpstr>
      <vt:lpstr>Arial-ItalicMT</vt:lpstr>
      <vt:lpstr>ArialMT</vt:lpstr>
      <vt:lpstr>Georgia-Bold</vt:lpstr>
      <vt:lpstr>Georgia-Italic</vt:lpstr>
      <vt:lpstr>Neue Haas Grotesk Text Pro</vt:lpstr>
      <vt:lpstr>微软雅黑</vt:lpstr>
      <vt:lpstr>Arial</vt:lpstr>
      <vt:lpstr>Calibri</vt:lpstr>
      <vt:lpstr>Symbol</vt:lpstr>
      <vt:lpstr>Wingdings</vt:lpstr>
      <vt:lpstr>VanillaVTI</vt:lpstr>
      <vt:lpstr>office theme</vt:lpstr>
      <vt:lpstr>Office</vt:lpstr>
      <vt:lpstr>PowerPoint 演示文稿</vt:lpstr>
      <vt:lpstr>PowerPoint 演示文稿</vt:lpstr>
      <vt:lpstr>PowerPoint 演示文稿</vt:lpstr>
      <vt:lpstr>Vision Language Models (VLMs)</vt:lpstr>
      <vt:lpstr>How are VLMs different from traditional language models?</vt:lpstr>
      <vt:lpstr>From Traditional CV Models to Vision-Language Models</vt:lpstr>
      <vt:lpstr>Applications of VLMs</vt:lpstr>
      <vt:lpstr>Applications of VLMs</vt:lpstr>
      <vt:lpstr>Applications of VLMs</vt:lpstr>
      <vt:lpstr>PowerPoint 演示文稿</vt:lpstr>
      <vt:lpstr>Simple VQA System</vt:lpstr>
      <vt:lpstr>Simple VQA System</vt:lpstr>
      <vt:lpstr>Query-Aware Visual Perception: Q-Former</vt:lpstr>
      <vt:lpstr>BLIP-2 Architecture</vt:lpstr>
      <vt:lpstr>Q-Former</vt:lpstr>
      <vt:lpstr>InstructBLIP: Instruction-Aware Visual Feature Extraction</vt:lpstr>
      <vt:lpstr>Large Language and Vision Assistant: LLaVA</vt:lpstr>
      <vt:lpstr>Architecture of LLaVA</vt:lpstr>
      <vt:lpstr>Architecture of LLaVA</vt:lpstr>
      <vt:lpstr>Training - Image to Conversation Tokens</vt:lpstr>
      <vt:lpstr>Stage 1: Pre-training for Feature Alignment</vt:lpstr>
      <vt:lpstr>Stage 2: End-to-End Instruction Fine-tuning</vt:lpstr>
      <vt:lpstr>Why This Training Matters</vt:lpstr>
      <vt:lpstr>Results - Multimodal Chatbot</vt:lpstr>
      <vt:lpstr>Results - Multimodal Chatbot</vt:lpstr>
      <vt:lpstr>What Sets LLaVa Apart: Is It the Model Architecture or Something Else?</vt:lpstr>
      <vt:lpstr>Instruction-Tuning Data Generation </vt:lpstr>
      <vt:lpstr>Instruction-Tuning Data Generation </vt:lpstr>
      <vt:lpstr>Instruction-Tuning Data Generation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Cross-Attention (BLIP-2 style) </vt:lpstr>
      <vt:lpstr>Separate Representation Spaces</vt:lpstr>
      <vt:lpstr>Interaction via Query-to-Image Attention</vt:lpstr>
      <vt:lpstr>Controlled Information Flow through Queries</vt:lpstr>
      <vt:lpstr>Advantages of Cross-Attention Architectures </vt:lpstr>
      <vt:lpstr>Limitations of Cross-Attention Architectures</vt:lpstr>
      <vt:lpstr>Unified Token Space (LLaVA)</vt:lpstr>
      <vt:lpstr>Shared Representation for Image and Text</vt:lpstr>
      <vt:lpstr>Direct Concatenation of Multimodal Inputs</vt:lpstr>
      <vt:lpstr>Self-Attention Over All Tokens</vt:lpstr>
      <vt:lpstr>Advantages of Unified Token Space</vt:lpstr>
      <vt:lpstr>Limitations of Unified Token Space</vt:lpstr>
      <vt:lpstr>Cross-Attention — Indirect Interaction via Intermediaries</vt:lpstr>
      <vt:lpstr>Unified Token Space — Direct Joint Modeling</vt:lpstr>
      <vt:lpstr>Fusion as the Engine of Reasoning</vt:lpstr>
      <vt:lpstr>PowerPoint 演示文稿</vt:lpstr>
      <vt:lpstr>Multimodal Reasoning</vt:lpstr>
      <vt:lpstr>PowerPoint 演示文稿</vt:lpstr>
      <vt:lpstr>Example of Perception &amp; Cognition</vt:lpstr>
      <vt:lpstr>PowerPoint 演示文稿</vt:lpstr>
      <vt:lpstr>PowerPoint 演示文稿</vt:lpstr>
      <vt:lpstr>VQA  Algorithm</vt:lpstr>
      <vt:lpstr>PowerPoint 演示文稿</vt:lpstr>
      <vt:lpstr>PowerPoint 演示文稿</vt:lpstr>
      <vt:lpstr>Example</vt:lpstr>
      <vt:lpstr>PowerPoint 演示文稿</vt:lpstr>
      <vt:lpstr>Example</vt:lpstr>
      <vt:lpstr>PowerPoint 演示文稿</vt:lpstr>
      <vt:lpstr>Example</vt:lpstr>
      <vt:lpstr>PowerPoint 演示文稿</vt:lpstr>
      <vt:lpstr>PowerPoint 演示文稿</vt:lpstr>
      <vt:lpstr>PowerPoint 演示文稿</vt:lpstr>
      <vt:lpstr>Image Captioning </vt:lpstr>
      <vt:lpstr>Visual Explanation </vt:lpstr>
      <vt:lpstr>Story Generation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VLM Framework</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Iman Qaiser</dc:creator>
  <cp:lastModifiedBy>颖 金</cp:lastModifiedBy>
  <cp:revision>175</cp:revision>
  <dcterms:created xsi:type="dcterms:W3CDTF">2026-02-05T01:44:49Z</dcterms:created>
  <dcterms:modified xsi:type="dcterms:W3CDTF">2026-03-17T15:01:28Z</dcterms:modified>
</cp:coreProperties>
</file>