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6" r:id="rId4"/>
    <p:sldId id="267" r:id="rId5"/>
    <p:sldId id="268" r:id="rId6"/>
    <p:sldId id="265" r:id="rId7"/>
    <p:sldId id="271" r:id="rId8"/>
    <p:sldId id="264" r:id="rId9"/>
    <p:sldId id="269" r:id="rId10"/>
    <p:sldId id="272" r:id="rId11"/>
    <p:sldId id="270" r:id="rId12"/>
    <p:sldId id="273" r:id="rId13"/>
    <p:sldId id="274" r:id="rId14"/>
    <p:sldId id="275" r:id="rId15"/>
    <p:sldId id="276" r:id="rId16"/>
    <p:sldId id="278" r:id="rId17"/>
    <p:sldId id="280" r:id="rId18"/>
    <p:sldId id="283" r:id="rId19"/>
    <p:sldId id="281" r:id="rId20"/>
    <p:sldId id="282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36" autoAdjust="0"/>
  </p:normalViewPr>
  <p:slideViewPr>
    <p:cSldViewPr snapToGrid="0">
      <p:cViewPr varScale="1">
        <p:scale>
          <a:sx n="66" d="100"/>
          <a:sy n="66" d="100"/>
        </p:scale>
        <p:origin x="830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EBA5D9-95D5-D0FA-12CE-58F63A6DF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42B3CCA-749C-701A-E21A-C83FF43B3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881955F-7AE3-5166-E5BC-4BEB6AA0B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44B5E6-C6E1-D6E1-D2BB-6178C2D0F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B3BE3D-897B-0B3B-931A-221EE616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25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B7436F-6631-DD85-B391-09B9A85E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C52A4D3-F38D-8A32-B4F1-570EBDA8B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DCEC0E-9C09-3608-D050-61604AC5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0F345D-5255-C800-1556-D59FB9CF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6B4B20-DE1D-C925-46EC-CC0E3BEB7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894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B248266-F5D6-C467-D4BA-79DCCA0FD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80CC2CA-29A4-B5C7-91B0-FAEC79379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9665B6-A3ED-BD1A-674F-E6423588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F48780-0CC7-C1C8-A96F-5ABE05BE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ABF889-5B60-DF92-54F2-C4A2AEBC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797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448682-FB27-100E-547E-9958BA5D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89342A-33C1-F23F-7C9A-CE97D3F9B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43549F-A289-BCCA-40E1-175DFA4EF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CC6315-270C-C409-2BAF-CEFC12477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1846CE-11D8-2CC7-DC3A-5019C564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96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CD6963-1F7A-C8DA-86F5-7986224D3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65B7963-4A02-F307-3EE0-989A08F75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301BDE-FC98-FE9C-55A0-787C2C27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8ADA26-D382-B15F-5355-FD5E9688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F01F67-2F79-07EE-59C4-308C3CA44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0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CEE493-FF1D-CABA-EE88-C17B97123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CF6BDC-906B-36DF-C010-BF0B845CF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C7AF5E-7458-C224-8F32-47FF657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C9DD97-C3D7-7448-00AE-DC0B71A0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B26890F-96B4-738D-FE2D-1728F163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70F23A-EE76-41EB-4A68-EF561923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446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1B9C80-80E1-6677-2BAE-3700BAD5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A051E06-08C8-2455-78DB-D036C6F14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BAA3DA-1B24-BCF5-B23C-2F0CBEEE5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A4A88AB-3C86-FDB9-FD2F-4661C2810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A2AB2C1-81AC-B5CC-0EFF-813F3040A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6326970-4A8B-572C-79BD-F4E7F423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71B0679-8495-050F-8AEE-09C38AE9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DC17793-E05B-7C62-06BC-2FB930BD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667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415B24-F971-47DA-9EFC-A64292CF0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4844060-E69B-2451-87ED-C52A61A6E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8307AC2-CBFC-A8E2-2DF2-D76768FA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C3FC67-F40B-FEB4-5D50-7D3C4AE7B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798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78195F1-A739-E261-E259-9BC8F77E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4884162-314C-A1E7-40DD-B3DF26E4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6D53433-4EF6-3B66-22F8-65A5CD7B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216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AC709D-B3B8-953D-934D-8CE1C5AD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E15F0A-0740-9DBE-0BCA-A4B45B3C3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4DF36A6-ED48-37F0-896E-0553654AA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FDBE097-56BF-7A3C-E55F-D9C2A8CE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320B9D-A099-AB82-3E18-0C6AD1CE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8A4DAD5-99A8-9871-5B17-2C3A7C508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750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7AA3F3-ACB0-EEDC-8582-BB6429F3A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CD2190-F8FE-2523-DEBC-17954620A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849779A-3F3C-D3EE-0452-1E1CBBBAB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BA58105-6864-7165-D063-6C0C3833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83246AB-38C9-2EFC-D03A-D10BB12FD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4786BC-811A-1CAF-6EDC-18460D9FE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98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974F3DB-AC3A-D7E5-AEEB-268CABD9E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636226-8579-DF4B-B43F-5E94CE29D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819CFE-6587-9E67-438F-490DFAF11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C6D16-76C4-4326-98C1-651ECEDCF744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097C60-7D2B-710C-E799-69EEC272C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DA5FA-1396-1846-BE48-6F726E377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A5B72-D0CC-499E-83AC-459DC5BD57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218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6F3C7-8A4C-D7F9-E4BF-97CCFA84D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2ED71A-B74B-B0AF-79F5-07D677277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1. Traditional CNN-based computer vision models usually require retraining when: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input image resolution changes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 new class needs to be recognized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receives text input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dataset becomes larger</a:t>
            </a:r>
          </a:p>
        </p:txBody>
      </p:sp>
    </p:spTree>
    <p:extLst>
      <p:ext uri="{BB962C8B-B14F-4D97-AF65-F5344CB8AC3E}">
        <p14:creationId xmlns:p14="http://schemas.microsoft.com/office/powerpoint/2010/main" val="14274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561F1-F9D5-8796-9832-8F8C6A9A4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5F9A3-3856-83C9-61A9-F7A0D8335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450560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5. Which architectural design is used by </a:t>
            </a: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to combine image and text information?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Cross-attention between separate encoders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Unified token space with self-attention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Recurrent neural networks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Graph neural networks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79388377-CE32-0AE6-08BC-CEA5CA4E2F39}"/>
              </a:ext>
            </a:extLst>
          </p:cNvPr>
          <p:cNvSpPr txBox="1">
            <a:spLocks/>
          </p:cNvSpPr>
          <p:nvPr/>
        </p:nvSpPr>
        <p:spPr>
          <a:xfrm>
            <a:off x="768626" y="5527743"/>
            <a:ext cx="10515600" cy="109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Answer: B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883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F46FD-1336-0344-3B15-A248F010F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641F21-BDF6-F063-D207-1A815B88F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6. </a:t>
            </a: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achieves modality alignment by only training the vision encoder, while keeping the bridging module and the LLM frozen.</a:t>
            </a:r>
          </a:p>
        </p:txBody>
      </p:sp>
    </p:spTree>
    <p:extLst>
      <p:ext uri="{BB962C8B-B14F-4D97-AF65-F5344CB8AC3E}">
        <p14:creationId xmlns:p14="http://schemas.microsoft.com/office/powerpoint/2010/main" val="4197167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A357F-A9D8-EE4F-499E-C1081009A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7B19C6-9AE8-FBE1-7964-8D4BA6003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6. 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achieves modality alignment by only training the vision encoder, while keeping the bridging module and the LLM frozen.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71936756-89DB-EA2C-C951-570045714A75}"/>
              </a:ext>
            </a:extLst>
          </p:cNvPr>
          <p:cNvSpPr txBox="1">
            <a:spLocks/>
          </p:cNvSpPr>
          <p:nvPr/>
        </p:nvSpPr>
        <p:spPr>
          <a:xfrm>
            <a:off x="768626" y="3399183"/>
            <a:ext cx="10515600" cy="2035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Answer: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19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BB9E6-051C-5A20-4601-931878F5B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3BA8735-034F-7982-0933-4DCE785FD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3" y="384452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7. Why is large-scale, high-quality instruction-following data considered critical for the successful training of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is required to train the Vision Encoder from scratch to recognize everyday objects.</a:t>
            </a:r>
          </a:p>
          <a:p>
            <a:pPr marL="514350" indent="-51435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serves to reduce the number of parameters in the Large Language Model to make it run 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faster. </a:t>
            </a:r>
          </a:p>
          <a:p>
            <a:pPr marL="514350" indent="-51435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allows the model to align visual features with complex linguistic intents, enabling it to follow open-ended human commands.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is used to teach the model how to compress images into smaller file sizes for better storage.</a:t>
            </a:r>
          </a:p>
        </p:txBody>
      </p:sp>
    </p:spTree>
    <p:extLst>
      <p:ext uri="{BB962C8B-B14F-4D97-AF65-F5344CB8AC3E}">
        <p14:creationId xmlns:p14="http://schemas.microsoft.com/office/powerpoint/2010/main" val="2512802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DBB0E-8685-F6A8-4064-A788294AF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60F5E2-720A-5CC1-DC0F-F22BEB89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3" y="384452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7. Why is large-scale, high-quality instruction-following data considered critical for the successful training of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is required to train the Vision Encoder from scratch to recognize everyday objects.</a:t>
            </a:r>
          </a:p>
          <a:p>
            <a:pPr marL="514350" indent="-51435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serves to reduce the number of parameters in the Large Language Model to make it run 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faster. </a:t>
            </a:r>
          </a:p>
          <a:p>
            <a:pPr marL="514350" indent="-51435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allows the model to align visual features with complex linguistic intents, enabling it to follow open-ended human commands.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It is used to teach the model how to compress images into smaller file sizes for better storage.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817A1F34-307C-D8AF-2F4E-815B13DA7840}"/>
              </a:ext>
            </a:extLst>
          </p:cNvPr>
          <p:cNvSpPr txBox="1">
            <a:spLocks/>
          </p:cNvSpPr>
          <p:nvPr/>
        </p:nvSpPr>
        <p:spPr>
          <a:xfrm>
            <a:off x="689113" y="5840032"/>
            <a:ext cx="10515600" cy="2035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Answer: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443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EA246-B20D-4F7A-79BF-B3ED11C8F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D15F0A-A5C4-D9FC-71DA-6F592E070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22" y="15785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8. In the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architecture, how are visual features typically aligned with the language model?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using a complex, multi-stage Q-Former that performs deep cross-attention between pixels and text.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feeding the raw image pixels directly into the LLM's first self-attention layer.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using a simple linear projection layer (or MLP) to map visual features into the LLM's word embedding space.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converting the entire image into a detailed text description before the LLM processes it.</a:t>
            </a:r>
          </a:p>
        </p:txBody>
      </p:sp>
    </p:spTree>
    <p:extLst>
      <p:ext uri="{BB962C8B-B14F-4D97-AF65-F5344CB8AC3E}">
        <p14:creationId xmlns:p14="http://schemas.microsoft.com/office/powerpoint/2010/main" val="3164929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53F91-F0C8-A935-A560-CA499E663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670BB4-C198-7EB6-EBAC-6C7B9FF1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22" y="15785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8. In the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architecture, how are visual features typically aligned with the language model?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using a complex, multi-stage Q-Former that performs deep cross-attention between pixels and text.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feeding the raw image pixels directly into the LLM's first self-attention layer.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using a simple linear projection layer (or MLP) to map visual features into the LLM's word embedding space.</a:t>
            </a:r>
          </a:p>
          <a:p>
            <a:pPr marL="457200" lvl="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By converting the entire image into 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detailed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text description before the LLM processes it.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9DE93D3E-7FD5-48FE-0AF7-5070DA397EDA}"/>
              </a:ext>
            </a:extLst>
          </p:cNvPr>
          <p:cNvSpPr txBox="1">
            <a:spLocks/>
          </p:cNvSpPr>
          <p:nvPr/>
        </p:nvSpPr>
        <p:spPr>
          <a:xfrm>
            <a:off x="589722" y="5682175"/>
            <a:ext cx="10515600" cy="2035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Answer: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266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D3174-D2D9-ED4B-B170-34603B8E6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15B08A-2B8A-A6D7-281A-930C4B282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22" y="15785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9. In the two-stage training strategy of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, what is the primary objective of the first stage?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teach the model how to follow complex, multi-turn conversational instructions.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update the weights of the Vision Encoder so it can recognize specialized scientific 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diagrams. 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expand the LLM’s general world knowledge using massive text-only corpora.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train the projection layer to map visual features into the LLM’s word embedding space.</a:t>
            </a:r>
          </a:p>
        </p:txBody>
      </p:sp>
    </p:spTree>
    <p:extLst>
      <p:ext uri="{BB962C8B-B14F-4D97-AF65-F5344CB8AC3E}">
        <p14:creationId xmlns:p14="http://schemas.microsoft.com/office/powerpoint/2010/main" val="2805300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FF264-1752-ED88-06F7-469CC90D6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2097F8-3CEB-6768-6367-FE8428BCE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22" y="15785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9. In the two-stage training strategy of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, what is the primary objective of the first stage?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teach the model how to follow complex, multi-turn conversational instructions.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update the weights of the Vision Encoder so it can recognize specialized scientific </a:t>
            </a: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diagrams. 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expand the LLM’s general world knowledge using massive text-only corpora.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To train the projection layer to map visual features into the LLM’s word embedding space.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FC9E2596-1417-ED57-FC58-A19CD95A89ED}"/>
              </a:ext>
            </a:extLst>
          </p:cNvPr>
          <p:cNvSpPr txBox="1">
            <a:spLocks/>
          </p:cNvSpPr>
          <p:nvPr/>
        </p:nvSpPr>
        <p:spPr>
          <a:xfrm>
            <a:off x="589722" y="5682175"/>
            <a:ext cx="10515600" cy="745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Answer: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08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A3976-9802-477C-81FF-7AE9773B7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B242A4-3D1B-6784-71C5-BB19A7BF6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48" y="346700"/>
            <a:ext cx="11913704" cy="4980674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10. When we say BLIP-2 is ‘instruction-agnostic,’ it means: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visual features are extracted the same way regardless of the specific task or question asked.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is unable to understand or follow any text-based instructions.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requires a different Image Encoder for every new type of instruction.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automatically ignores instructions that it deems too complex for the LLM.</a:t>
            </a:r>
          </a:p>
        </p:txBody>
      </p:sp>
    </p:spTree>
    <p:extLst>
      <p:ext uri="{BB962C8B-B14F-4D97-AF65-F5344CB8AC3E}">
        <p14:creationId xmlns:p14="http://schemas.microsoft.com/office/powerpoint/2010/main" val="96766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232D8-B51F-BDBC-0879-2BE89B94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FCE067-3E2B-A731-6C50-79955B44D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1. Traditional CNN-based computer vision models usually require retraining when: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input image resolution changes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 new class needs to be recognized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receives text input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dataset becomes larger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3604B0E-F46A-744B-4B32-6E5B6D742865}"/>
              </a:ext>
            </a:extLst>
          </p:cNvPr>
          <p:cNvSpPr txBox="1">
            <a:spLocks/>
          </p:cNvSpPr>
          <p:nvPr/>
        </p:nvSpPr>
        <p:spPr>
          <a:xfrm>
            <a:off x="768626" y="5527743"/>
            <a:ext cx="10515600" cy="109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Answer: B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181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003C5-FD59-6A24-3A08-E935A2514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77FDB5-7358-DF51-B02C-79BE083D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48" y="346700"/>
            <a:ext cx="11913704" cy="4980674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10. When we say BLIP-2 is ‘instruction-agnostic,’ it means:</a:t>
            </a:r>
          </a:p>
          <a:p>
            <a:pPr marL="457200" indent="-457200">
              <a:lnSpc>
                <a:spcPct val="130000"/>
              </a:lnSpc>
              <a:buFont typeface="Arial" panose="020B0604020202020204" pitchFamily="34" charset="0"/>
              <a:buAutoNum type="alphaUcPeriod"/>
              <a:defRPr/>
            </a:pPr>
            <a:r>
              <a:rPr lang="en-US" altLang="zh-CN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visual features are extracted the same way regardless of the specific task or question asked.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is unable to understand or follow any text-based instructions.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requires a different Image Encoder for every new type of instruction.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The model automatically ignores instructions that it deems too complex for the LLM.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4CE8B3B6-CF0A-6315-B01B-20A9E09FB301}"/>
              </a:ext>
            </a:extLst>
          </p:cNvPr>
          <p:cNvSpPr txBox="1">
            <a:spLocks/>
          </p:cNvSpPr>
          <p:nvPr/>
        </p:nvSpPr>
        <p:spPr>
          <a:xfrm>
            <a:off x="480392" y="5105706"/>
            <a:ext cx="10515600" cy="2035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Answer: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234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10E09-EA1B-13E1-AA5A-27907AA50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02A7C5-00D5-11CF-569C-1B32A9BFE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2. (True / False) Vision-Language Models can perform multiple tasks such as image captioning, visual question answering, and classification without retraining the model for each task.</a:t>
            </a:r>
          </a:p>
        </p:txBody>
      </p:sp>
    </p:spTree>
    <p:extLst>
      <p:ext uri="{BB962C8B-B14F-4D97-AF65-F5344CB8AC3E}">
        <p14:creationId xmlns:p14="http://schemas.microsoft.com/office/powerpoint/2010/main" val="356920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674D7-9043-5DF5-EB85-EA2E98ABA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A62F63-5245-8956-9D89-AAB08CB14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2. (True / False) Vision-Language Models can perform multiple tasks such as image captioning, visual question answering, and classification without retraining the model for each task.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9DEF86F5-3B71-8518-9AE9-A88E243AC29D}"/>
              </a:ext>
            </a:extLst>
          </p:cNvPr>
          <p:cNvSpPr txBox="1">
            <a:spLocks/>
          </p:cNvSpPr>
          <p:nvPr/>
        </p:nvSpPr>
        <p:spPr>
          <a:xfrm>
            <a:off x="768626" y="4126326"/>
            <a:ext cx="10515600" cy="109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Answer: True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96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75A47-F48E-4DF5-556E-C4F9426A6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DEBB72-C246-C2EA-F82E-63D6D1DDF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3. Explain why query tokens are used in the Q-Former instead of directly passing all image features to the LLM.</a:t>
            </a:r>
          </a:p>
        </p:txBody>
      </p:sp>
    </p:spTree>
    <p:extLst>
      <p:ext uri="{BB962C8B-B14F-4D97-AF65-F5344CB8AC3E}">
        <p14:creationId xmlns:p14="http://schemas.microsoft.com/office/powerpoint/2010/main" val="66347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98E9C-50BF-3849-0FD8-14A94E62B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BB1083-5952-D50C-3749-6812E6EEA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3. Explain why query tokens are used in the Q-Former instead of directly passing all image features to the LLM.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73E3D7C-A94F-F965-2FC8-84382DD1C12B}"/>
              </a:ext>
            </a:extLst>
          </p:cNvPr>
          <p:cNvSpPr txBox="1">
            <a:spLocks/>
          </p:cNvSpPr>
          <p:nvPr/>
        </p:nvSpPr>
        <p:spPr>
          <a:xfrm>
            <a:off x="768626" y="3003204"/>
            <a:ext cx="10515600" cy="2185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Answer: Query tokens allow the model to select and compress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relevant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visual information, reducing the amount of data sent to the LLM and focusing on task-relevant features.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6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F3D32-C67A-0404-08E5-0F9F9AFC8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E02A3F-EC4C-6485-5634-3BFE510AC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2738652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4. What is the key difference between BLIP-2 and </a:t>
            </a: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removes the Q-Former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allows instructions to influence visual feature extraction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replaces the LLM with CNN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only works on text tasks</a:t>
            </a:r>
          </a:p>
        </p:txBody>
      </p:sp>
    </p:spTree>
    <p:extLst>
      <p:ext uri="{BB962C8B-B14F-4D97-AF65-F5344CB8AC3E}">
        <p14:creationId xmlns:p14="http://schemas.microsoft.com/office/powerpoint/2010/main" val="12938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B4E2B-4D94-ED70-3CDB-0912A4363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5B972D-45FA-5CC9-80F6-865556EF5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2738652" cy="264698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4. What is the key difference between BLIP-2 and </a:t>
            </a: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removes the Q-Former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allows instructions to influence visual feature extraction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replaces the LLM with CNN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InstructBLIP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only works on text tasks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3C72908-E37C-63A7-4BF5-0EC178C19748}"/>
              </a:ext>
            </a:extLst>
          </p:cNvPr>
          <p:cNvSpPr txBox="1">
            <a:spLocks/>
          </p:cNvSpPr>
          <p:nvPr/>
        </p:nvSpPr>
        <p:spPr>
          <a:xfrm>
            <a:off x="768626" y="5527743"/>
            <a:ext cx="10515600" cy="109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Answer: B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014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25435-DC64-40EF-0E90-254E45E3F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D02F31-C7E7-B264-F8C1-D2427E62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782017"/>
            <a:ext cx="10515600" cy="450560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5. Which architectural design is used by </a:t>
            </a:r>
            <a:r>
              <a:rPr kumimoji="0" lang="en-US" altLang="zh-CN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LLaVA</a:t>
            </a: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to combine image and text information?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Cross-attention between separate encoders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Unified token space with self-attention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Recurrent neural networks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lphaUcPeriod"/>
              <a:tabLst/>
              <a:defRPr/>
            </a:pPr>
            <a:r>
              <a:rPr kumimoji="0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Graph neural networks</a:t>
            </a:r>
          </a:p>
        </p:txBody>
      </p:sp>
    </p:spTree>
    <p:extLst>
      <p:ext uri="{BB962C8B-B14F-4D97-AF65-F5344CB8AC3E}">
        <p14:creationId xmlns:p14="http://schemas.microsoft.com/office/powerpoint/2010/main" val="285965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1061</Words>
  <Application>Microsoft Office PowerPoint</Application>
  <PresentationFormat>Widescreen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等线</vt:lpstr>
      <vt:lpstr>等线 Light</vt:lpstr>
      <vt:lpstr>Arial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颖 金</dc:creator>
  <cp:lastModifiedBy>Longin Jan Latecki</cp:lastModifiedBy>
  <cp:revision>12</cp:revision>
  <dcterms:created xsi:type="dcterms:W3CDTF">2026-03-16T22:42:29Z</dcterms:created>
  <dcterms:modified xsi:type="dcterms:W3CDTF">2026-03-22T16:49:10Z</dcterms:modified>
</cp:coreProperties>
</file>