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7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Lst>
  <p:sldSz cx="9144000" cy="5143500" type="screen16x9"/>
  <p:notesSz cx="5143500" cy="9144000"/>
  <p:embeddedFontLst>
    <p:embeddedFont>
      <p:font typeface="Arial Black" panose="020B0A04020102020204" pitchFamily="34" charset="0"/>
      <p:regular r:id="rId78"/>
      <p:bold r:id="rId79"/>
    </p:embeddedFont>
    <p:embeddedFont>
      <p:font typeface="Consolas" panose="020B0609020204030204" pitchFamily="49" charset="0"/>
      <p:regular r:id="rId80"/>
      <p:bold r:id="rId81"/>
      <p:italic r:id="rId82"/>
      <p:boldItalic r:id="rId83"/>
    </p:embeddedFont>
    <p:embeddedFont>
      <p:font typeface="Lato" panose="020F0502020204030203" pitchFamily="34" charset="0"/>
      <p:regular r:id="rId84"/>
      <p:bold r:id="rId85"/>
      <p:italic r:id="rId86"/>
      <p:boldItalic r:id="rId87"/>
    </p:embeddedFont>
    <p:embeddedFont>
      <p:font typeface="Montserrat" panose="00000500000000000000" pitchFamily="2"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30EEF8-5732-4461-86BC-E97AB2CA42F3}">
  <a:tblStyle styleId="{0130EEF8-5732-4461-86BC-E97AB2CA42F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4" d="100"/>
          <a:sy n="114" d="100"/>
        </p:scale>
        <p:origin x="72" y="1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font" Target="fonts/font2.fntdata"/><Relationship Id="rId5" Type="http://schemas.openxmlformats.org/officeDocument/2006/relationships/slide" Target="slides/slide3.xml"/><Relationship Id="rId90" Type="http://schemas.openxmlformats.org/officeDocument/2006/relationships/font" Target="fonts/font13.fntdata"/><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0.fntdata"/><Relationship Id="rId61" Type="http://schemas.openxmlformats.org/officeDocument/2006/relationships/slide" Target="slides/slide59.xml"/><Relationship Id="rId82"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9587dc682c_7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39587dc682c_7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Tokenization isn’t just a preprocessing detail — it affects almost everything the model does.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If we use a </a:t>
            </a:r>
            <a:r>
              <a:rPr lang="en-US" sz="1100" b="1">
                <a:latin typeface="Arial"/>
                <a:ea typeface="Arial"/>
                <a:cs typeface="Arial"/>
                <a:sym typeface="Arial"/>
              </a:rPr>
              <a:t>smaller vocabulary</a:t>
            </a:r>
            <a:r>
              <a:rPr lang="en-US" sz="1100">
                <a:latin typeface="Arial"/>
                <a:ea typeface="Arial"/>
                <a:cs typeface="Arial"/>
                <a:sym typeface="Arial"/>
              </a:rPr>
              <a:t>, the tokenizer has to break words into more pieces. That means sequences get longer, and longer sequences cost more compute.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If we use a </a:t>
            </a:r>
            <a:r>
              <a:rPr lang="en-US" sz="1100" b="1">
                <a:latin typeface="Arial"/>
                <a:ea typeface="Arial"/>
                <a:cs typeface="Arial"/>
                <a:sym typeface="Arial"/>
              </a:rPr>
              <a:t>larger vocabulary</a:t>
            </a:r>
            <a:r>
              <a:rPr lang="en-US" sz="1100">
                <a:latin typeface="Arial"/>
                <a:ea typeface="Arial"/>
                <a:cs typeface="Arial"/>
                <a:sym typeface="Arial"/>
              </a:rPr>
              <a:t>, we get shorter sequences, but now the model has to deal with a much bigger output layer — which is expensive during training and inference.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Subword tokenization is the compromise. It keeps the vocabulary manageable while still representing most words in just one or two pieces.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Tokenization also affects the loss. More tokens per sentence means more prediction steps, which changes the scale of the training objective.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All of these choices impact speed, memory, and sometimes even the quality of the generated text.</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So the tokenizer sets the stage — it determines how efficiently the model can learn and how well it can express language.</a:t>
            </a:r>
            <a:endParaRPr sz="1100" b="1">
              <a:latin typeface="Arial"/>
              <a:ea typeface="Arial"/>
              <a:cs typeface="Arial"/>
              <a:sym typeface="Arial"/>
            </a:endParaRPr>
          </a:p>
          <a:p>
            <a:pPr marL="0" lvl="0" indent="0" algn="l" rtl="0">
              <a:spcBef>
                <a:spcPts val="1200"/>
              </a:spcBef>
              <a:spcAft>
                <a:spcPts val="0"/>
              </a:spcAft>
              <a:buNone/>
            </a:pPr>
            <a:endParaRPr sz="1300">
              <a:latin typeface="Arial"/>
              <a:ea typeface="Arial"/>
              <a:cs typeface="Arial"/>
              <a:sym typeface="Arial"/>
            </a:endParaRPr>
          </a:p>
        </p:txBody>
      </p:sp>
      <p:sp>
        <p:nvSpPr>
          <p:cNvPr id="358" name="Google Shape;358;g39587dc682c_7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9587dc682c_7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39587dc682c_7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“This slide explains what the model is actually doing at every single step of generation.”</a:t>
            </a:r>
            <a:endParaRPr sz="1100" b="1">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US" sz="1300" b="1">
                <a:latin typeface="Arial"/>
                <a:ea typeface="Arial"/>
                <a:cs typeface="Arial"/>
                <a:sym typeface="Arial"/>
              </a:rPr>
              <a:t>1. At each position t, the model chooses 1 token out of ∣V∣ classes</a:t>
            </a:r>
            <a:endParaRPr sz="1300" b="1">
              <a:latin typeface="Arial"/>
              <a:ea typeface="Arial"/>
              <a:cs typeface="Arial"/>
              <a:sym typeface="Arial"/>
            </a:endParaRPr>
          </a:p>
          <a:p>
            <a:pPr marL="0" lvl="0" indent="0" algn="l" rtl="0">
              <a:spcBef>
                <a:spcPts val="400"/>
              </a:spcBef>
              <a:spcAft>
                <a:spcPts val="0"/>
              </a:spcAft>
              <a:buNone/>
            </a:pPr>
            <a:r>
              <a:rPr lang="en-US" sz="1100">
                <a:latin typeface="Arial"/>
                <a:ea typeface="Arial"/>
                <a:cs typeface="Arial"/>
                <a:sym typeface="Arial"/>
              </a:rPr>
              <a:t>“Think of the vocabulary as the set of possible labels.</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If the vocabulary has ∣V∣ tokens, then at position t the model is doing a ∣V∣-way classification problem.</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It must pick exactly one token as the next output.”</a:t>
            </a: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US" sz="1300" b="1">
                <a:latin typeface="Arial"/>
                <a:ea typeface="Arial"/>
                <a:cs typeface="Arial"/>
                <a:sym typeface="Arial"/>
              </a:rPr>
              <a:t>2. The output is a categorical distribution</a:t>
            </a:r>
            <a:endParaRPr sz="13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US" sz="1300" b="1">
                <a:latin typeface="Arial"/>
                <a:ea typeface="Arial"/>
                <a:cs typeface="Arial"/>
                <a:sym typeface="Arial"/>
              </a:rPr>
              <a:t>3. Top‑probability tokens are plausible continuations</a:t>
            </a:r>
            <a:endParaRPr sz="1300" b="1">
              <a:latin typeface="Arial"/>
              <a:ea typeface="Arial"/>
              <a:cs typeface="Arial"/>
              <a:sym typeface="Arial"/>
            </a:endParaRPr>
          </a:p>
          <a:p>
            <a:pPr marL="0" lvl="0" indent="0" algn="l" rtl="0">
              <a:spcBef>
                <a:spcPts val="400"/>
              </a:spcBef>
              <a:spcAft>
                <a:spcPts val="0"/>
              </a:spcAft>
              <a:buNone/>
            </a:pPr>
            <a:r>
              <a:rPr lang="en-US" sz="1100">
                <a:latin typeface="Arial"/>
                <a:ea typeface="Arial"/>
                <a:cs typeface="Arial"/>
                <a:sym typeface="Arial"/>
              </a:rPr>
              <a:t>“The model usually spreads probability across several reasonable next tokens.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The highest‑probability ones are the most likely continuations under the training distribution.”</a:t>
            </a: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US" sz="1300" b="1">
                <a:latin typeface="Arial"/>
                <a:ea typeface="Arial"/>
                <a:cs typeface="Arial"/>
                <a:sym typeface="Arial"/>
              </a:rPr>
              <a:t>4. There’s always a long tail of low‑probability tokens</a:t>
            </a:r>
            <a:endParaRPr sz="1300" b="1">
              <a:latin typeface="Arial"/>
              <a:ea typeface="Arial"/>
              <a:cs typeface="Arial"/>
              <a:sym typeface="Arial"/>
            </a:endParaRPr>
          </a:p>
          <a:p>
            <a:pPr marL="0" lvl="0" indent="0" algn="l" rtl="0">
              <a:spcBef>
                <a:spcPts val="400"/>
              </a:spcBef>
              <a:spcAft>
                <a:spcPts val="0"/>
              </a:spcAft>
              <a:buNone/>
            </a:pPr>
            <a:r>
              <a:rPr lang="en-US" sz="1100">
                <a:latin typeface="Arial"/>
                <a:ea typeface="Arial"/>
                <a:cs typeface="Arial"/>
                <a:sym typeface="Arial"/>
              </a:rPr>
              <a:t>“Most tokens get tiny probabilities — the long tail.</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Decoding strategies like </a:t>
            </a:r>
            <a:r>
              <a:rPr lang="en-US" sz="1100" b="1">
                <a:latin typeface="Arial"/>
                <a:ea typeface="Arial"/>
                <a:cs typeface="Arial"/>
                <a:sym typeface="Arial"/>
              </a:rPr>
              <a:t>top‑k</a:t>
            </a:r>
            <a:r>
              <a:rPr lang="en-US" sz="1100">
                <a:latin typeface="Arial"/>
                <a:ea typeface="Arial"/>
                <a:cs typeface="Arial"/>
                <a:sym typeface="Arial"/>
              </a:rPr>
              <a:t>, </a:t>
            </a:r>
            <a:r>
              <a:rPr lang="en-US" sz="1100" b="1">
                <a:latin typeface="Arial"/>
                <a:ea typeface="Arial"/>
                <a:cs typeface="Arial"/>
                <a:sym typeface="Arial"/>
              </a:rPr>
              <a:t>top‑p</a:t>
            </a:r>
            <a:r>
              <a:rPr lang="en-US" sz="1100">
                <a:latin typeface="Arial"/>
                <a:ea typeface="Arial"/>
                <a:cs typeface="Arial"/>
                <a:sym typeface="Arial"/>
              </a:rPr>
              <a:t>, or </a:t>
            </a:r>
            <a:r>
              <a:rPr lang="en-US" sz="1100" b="1">
                <a:latin typeface="Arial"/>
                <a:ea typeface="Arial"/>
                <a:cs typeface="Arial"/>
                <a:sym typeface="Arial"/>
              </a:rPr>
              <a:t>temperature</a:t>
            </a:r>
            <a:r>
              <a:rPr lang="en-US" sz="1100">
                <a:latin typeface="Arial"/>
                <a:ea typeface="Arial"/>
                <a:cs typeface="Arial"/>
                <a:sym typeface="Arial"/>
              </a:rPr>
              <a:t> often trim or reshape this tail so we don’t sample extremely unlikely tokens.”</a:t>
            </a: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US" sz="1300" b="1">
                <a:latin typeface="Arial"/>
                <a:ea typeface="Arial"/>
                <a:cs typeface="Arial"/>
                <a:sym typeface="Arial"/>
              </a:rPr>
              <a:t>5. Repeating this local classification step yields global coherence</a:t>
            </a:r>
            <a:endParaRPr sz="1300" b="1">
              <a:latin typeface="Arial"/>
              <a:ea typeface="Arial"/>
              <a:cs typeface="Arial"/>
              <a:sym typeface="Arial"/>
            </a:endParaRPr>
          </a:p>
          <a:p>
            <a:pPr marL="0" lvl="0" indent="0" algn="l" rtl="0">
              <a:spcBef>
                <a:spcPts val="400"/>
              </a:spcBef>
              <a:spcAft>
                <a:spcPts val="0"/>
              </a:spcAft>
              <a:buNone/>
            </a:pPr>
            <a:r>
              <a:rPr lang="en-US" sz="1100">
                <a:latin typeface="Arial"/>
                <a:ea typeface="Arial"/>
                <a:cs typeface="Arial"/>
                <a:sym typeface="Arial"/>
              </a:rPr>
              <a:t>“This is the key idea:</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the model only ever does </a:t>
            </a:r>
            <a:r>
              <a:rPr lang="en-US" sz="1100" b="1">
                <a:latin typeface="Arial"/>
                <a:ea typeface="Arial"/>
                <a:cs typeface="Arial"/>
                <a:sym typeface="Arial"/>
              </a:rPr>
              <a:t>local</a:t>
            </a:r>
            <a:r>
              <a:rPr lang="en-US" sz="1100">
                <a:latin typeface="Arial"/>
                <a:ea typeface="Arial"/>
                <a:cs typeface="Arial"/>
                <a:sym typeface="Arial"/>
              </a:rPr>
              <a:t> next‑token classification.</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But when you repeat that step hundreds or thousands of times, you get coherent sentences, paragraphs, and full conversations.”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“One classification per token → coherent long‑form text.”</a:t>
            </a:r>
            <a:endParaRPr sz="1100" b="1">
              <a:latin typeface="Arial"/>
              <a:ea typeface="Arial"/>
              <a:cs typeface="Arial"/>
              <a:sym typeface="Arial"/>
            </a:endParaRPr>
          </a:p>
          <a:p>
            <a:pPr marL="0" lvl="0" indent="0" algn="l" rtl="0">
              <a:spcBef>
                <a:spcPts val="1200"/>
              </a:spcBef>
              <a:spcAft>
                <a:spcPts val="0"/>
              </a:spcAft>
              <a:buNone/>
            </a:pPr>
            <a:endParaRPr sz="1100" b="1">
              <a:latin typeface="Arial"/>
              <a:ea typeface="Arial"/>
              <a:cs typeface="Arial"/>
              <a:sym typeface="Arial"/>
            </a:endParaRPr>
          </a:p>
        </p:txBody>
      </p:sp>
      <p:sp>
        <p:nvSpPr>
          <p:cNvPr id="368" name="Google Shape;368;g39587dc682c_7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cdfbd704ef_1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3cdfbd704ef_1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b="1">
              <a:latin typeface="Arial"/>
              <a:ea typeface="Arial"/>
              <a:cs typeface="Arial"/>
              <a:sym typeface="Arial"/>
            </a:endParaRPr>
          </a:p>
        </p:txBody>
      </p:sp>
      <p:sp>
        <p:nvSpPr>
          <p:cNvPr id="379" name="Google Shape;379;g3cdfbd704ef_1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9587dc682c_7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39587dc682c_7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300">
                <a:latin typeface="Arial"/>
                <a:ea typeface="Arial"/>
                <a:cs typeface="Arial"/>
                <a:sym typeface="Arial"/>
              </a:rPr>
              <a:t>Autoregressive just means: the model generates text one token at a time, always conditioning on everything it has already written.</a:t>
            </a:r>
            <a:endParaRPr sz="1300">
              <a:latin typeface="Arial"/>
              <a:ea typeface="Arial"/>
              <a:cs typeface="Arial"/>
              <a:sym typeface="Arial"/>
            </a:endParaRPr>
          </a:p>
          <a:p>
            <a:pPr marL="0" lvl="0" indent="0" algn="l" rtl="0">
              <a:spcBef>
                <a:spcPts val="0"/>
              </a:spcBef>
              <a:spcAft>
                <a:spcPts val="0"/>
              </a:spcAft>
              <a:buSzPts val="1100"/>
              <a:buNone/>
            </a:pPr>
            <a:endParaRPr sz="13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300">
                <a:latin typeface="Arial"/>
                <a:ea typeface="Arial"/>
                <a:cs typeface="Arial"/>
                <a:sym typeface="Arial"/>
              </a:rPr>
              <a:t>At each step, the model asks: </a:t>
            </a:r>
            <a:r>
              <a:rPr lang="en-US" sz="1300" i="1">
                <a:latin typeface="Arial"/>
                <a:ea typeface="Arial"/>
                <a:cs typeface="Arial"/>
                <a:sym typeface="Arial"/>
              </a:rPr>
              <a:t>Given the entire context so far, what is the most likely next token?</a:t>
            </a:r>
            <a:endParaRPr sz="1300">
              <a:latin typeface="Arial"/>
              <a:ea typeface="Arial"/>
              <a:cs typeface="Arial"/>
              <a:sym typeface="Arial"/>
            </a:endParaRPr>
          </a:p>
          <a:p>
            <a:pPr marL="0" lvl="0" indent="0" algn="l" rtl="0">
              <a:spcBef>
                <a:spcPts val="0"/>
              </a:spcBef>
              <a:spcAft>
                <a:spcPts val="0"/>
              </a:spcAft>
              <a:buSzPts val="1100"/>
              <a:buNone/>
            </a:pPr>
            <a:endParaRPr sz="13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300">
                <a:latin typeface="Arial"/>
                <a:ea typeface="Arial"/>
                <a:cs typeface="Arial"/>
                <a:sym typeface="Arial"/>
              </a:rPr>
              <a:t>Once it predicts a token, that token becomes part of the context. The model then predicts the next one, and the next, and so on.</a:t>
            </a:r>
            <a:endParaRPr sz="1300">
              <a:latin typeface="Arial"/>
              <a:ea typeface="Arial"/>
              <a:cs typeface="Arial"/>
              <a:sym typeface="Arial"/>
            </a:endParaRPr>
          </a:p>
          <a:p>
            <a:pPr marL="0" lvl="0" indent="0" algn="l" rtl="0">
              <a:spcBef>
                <a:spcPts val="0"/>
              </a:spcBef>
              <a:spcAft>
                <a:spcPts val="0"/>
              </a:spcAft>
              <a:buSzPts val="1100"/>
              <a:buNone/>
            </a:pPr>
            <a:endParaRPr sz="13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300">
                <a:latin typeface="Arial"/>
                <a:ea typeface="Arial"/>
                <a:cs typeface="Arial"/>
                <a:sym typeface="Arial"/>
              </a:rPr>
              <a:t>This makes the process path‑dependent. If the model makes a strange choice early on, the rest of the generation will follow that path.</a:t>
            </a:r>
            <a:endParaRPr sz="1300">
              <a:latin typeface="Arial"/>
              <a:ea typeface="Arial"/>
              <a:cs typeface="Arial"/>
              <a:sym typeface="Arial"/>
            </a:endParaRPr>
          </a:p>
          <a:p>
            <a:pPr marL="0" lvl="0" indent="0" algn="l" rtl="0">
              <a:spcBef>
                <a:spcPts val="0"/>
              </a:spcBef>
              <a:spcAft>
                <a:spcPts val="0"/>
              </a:spcAft>
              <a:buSzPts val="1100"/>
              <a:buNone/>
            </a:pPr>
            <a:endParaRPr sz="13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300">
                <a:latin typeface="Arial"/>
                <a:ea typeface="Arial"/>
                <a:cs typeface="Arial"/>
                <a:sym typeface="Arial"/>
              </a:rPr>
              <a:t>Because the model only needs the previous tokens to continue, it can stream output — which is why chatbots can start responding before they’ve ‘finished thinking.’</a:t>
            </a:r>
            <a:endParaRPr sz="1300">
              <a:latin typeface="Arial"/>
              <a:ea typeface="Arial"/>
              <a:cs typeface="Arial"/>
              <a:sym typeface="Arial"/>
            </a:endParaRPr>
          </a:p>
          <a:p>
            <a:pPr marL="0" lvl="0" indent="0" algn="l" rtl="0">
              <a:spcBef>
                <a:spcPts val="0"/>
              </a:spcBef>
              <a:spcAft>
                <a:spcPts val="0"/>
              </a:spcAft>
              <a:buSzPts val="1100"/>
              <a:buNone/>
            </a:pPr>
            <a:endParaRPr sz="13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300">
                <a:latin typeface="Arial"/>
                <a:ea typeface="Arial"/>
                <a:cs typeface="Arial"/>
                <a:sym typeface="Arial"/>
              </a:rPr>
              <a:t>This simple loop is the foundation for everything LLMs do: essays, code, reasoning, conversations — all built one token at a time.</a:t>
            </a:r>
            <a:endParaRPr sz="1300">
              <a:latin typeface="Arial"/>
              <a:ea typeface="Arial"/>
              <a:cs typeface="Arial"/>
              <a:sym typeface="Arial"/>
            </a:endParaRPr>
          </a:p>
          <a:p>
            <a:pPr marL="0" lvl="0" indent="0" algn="l" rtl="0">
              <a:spcBef>
                <a:spcPts val="0"/>
              </a:spcBef>
              <a:spcAft>
                <a:spcPts val="0"/>
              </a:spcAft>
              <a:buNone/>
            </a:pPr>
            <a:endParaRPr sz="1400"/>
          </a:p>
        </p:txBody>
      </p:sp>
      <p:sp>
        <p:nvSpPr>
          <p:cNvPr id="388" name="Google Shape;388;g39587dc682c_7_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9587dc682c_7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39587dc682c_7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This slide explains how an LLM assigns a probability to an entire sequence of tokens — not all at once, but one token at a time</a:t>
            </a:r>
            <a:endParaRPr sz="1400"/>
          </a:p>
          <a:p>
            <a:pPr marL="0" lvl="0" indent="0" algn="l" rtl="0">
              <a:lnSpc>
                <a:spcPct val="115000"/>
              </a:lnSpc>
              <a:spcBef>
                <a:spcPts val="1400"/>
              </a:spcBef>
              <a:spcAft>
                <a:spcPts val="0"/>
              </a:spcAft>
              <a:buClr>
                <a:schemeClr val="dk1"/>
              </a:buClr>
              <a:buSzPts val="1100"/>
              <a:buFont typeface="Arial"/>
              <a:buNone/>
            </a:pPr>
            <a:r>
              <a:rPr lang="en-US" sz="1300" b="1">
                <a:latin typeface="Arial"/>
                <a:ea typeface="Arial"/>
                <a:cs typeface="Arial"/>
                <a:sym typeface="Arial"/>
              </a:rPr>
              <a:t>1. Full‑sequence probability</a:t>
            </a:r>
            <a:endParaRPr sz="1300" b="1">
              <a:latin typeface="Arial"/>
              <a:ea typeface="Arial"/>
              <a:cs typeface="Arial"/>
              <a:sym typeface="Arial"/>
            </a:endParaRPr>
          </a:p>
          <a:p>
            <a:pPr marL="0" lvl="0" indent="0" algn="l" rtl="0">
              <a:lnSpc>
                <a:spcPct val="115000"/>
              </a:lnSpc>
              <a:spcBef>
                <a:spcPts val="400"/>
              </a:spcBef>
              <a:spcAft>
                <a:spcPts val="0"/>
              </a:spcAft>
              <a:buSzPts val="1100"/>
              <a:buNone/>
            </a:pPr>
            <a:r>
              <a:rPr lang="en-US" sz="1100">
                <a:latin typeface="Arial"/>
                <a:ea typeface="Arial"/>
                <a:cs typeface="Arial"/>
                <a:sym typeface="Arial"/>
              </a:rPr>
              <a:t>pθ(x1:T)</a:t>
            </a:r>
            <a:endParaRPr sz="1100">
              <a:latin typeface="Arial"/>
              <a:ea typeface="Arial"/>
              <a:cs typeface="Arial"/>
              <a:sym typeface="Arial"/>
            </a:endParaRPr>
          </a:p>
          <a:p>
            <a:pPr marL="0" lvl="0" indent="0" algn="l" rtl="0">
              <a:lnSpc>
                <a:spcPct val="115000"/>
              </a:lnSpc>
              <a:spcBef>
                <a:spcPts val="0"/>
              </a:spcBef>
              <a:spcAft>
                <a:spcPts val="0"/>
              </a:spcAft>
              <a:buSzPts val="1100"/>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This expression means: </a:t>
            </a:r>
            <a:r>
              <a:rPr lang="en-US" sz="1100" i="1">
                <a:latin typeface="Arial"/>
                <a:ea typeface="Arial"/>
                <a:cs typeface="Arial"/>
                <a:sym typeface="Arial"/>
              </a:rPr>
              <a:t>What is the probability of the whole sequence of tokens from position 1 to T?</a:t>
            </a: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a:latin typeface="Arial"/>
                <a:ea typeface="Arial"/>
                <a:cs typeface="Arial"/>
                <a:sym typeface="Arial"/>
              </a:rPr>
              <a:t>The model has parameters θ, and we want to know how likely it thinks this entire sequence is.</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a:latin typeface="Arial"/>
                <a:ea typeface="Arial"/>
                <a:cs typeface="Arial"/>
                <a:sym typeface="Arial"/>
              </a:rPr>
              <a:t>On its own, this equation doesn’t </a:t>
            </a:r>
            <a:r>
              <a:rPr lang="en-US" sz="1100" i="1">
                <a:latin typeface="Arial"/>
                <a:ea typeface="Arial"/>
                <a:cs typeface="Arial"/>
                <a:sym typeface="Arial"/>
              </a:rPr>
              <a:t>tell you</a:t>
            </a:r>
            <a:r>
              <a:rPr lang="en-US" sz="1100">
                <a:latin typeface="Arial"/>
                <a:ea typeface="Arial"/>
                <a:cs typeface="Arial"/>
                <a:sym typeface="Arial"/>
              </a:rPr>
              <a:t> how to compute that probability. It just states the goal:</a:t>
            </a:r>
            <a:endParaRPr sz="1100">
              <a:latin typeface="Arial"/>
              <a:ea typeface="Arial"/>
              <a:cs typeface="Arial"/>
              <a:sym typeface="Arial"/>
            </a:endParaRPr>
          </a:p>
          <a:p>
            <a:pPr marL="0" marR="381000" lvl="0" indent="0" algn="l" rtl="0">
              <a:lnSpc>
                <a:spcPct val="115000"/>
              </a:lnSpc>
              <a:spcBef>
                <a:spcPts val="1200"/>
              </a:spcBef>
              <a:spcAft>
                <a:spcPts val="0"/>
              </a:spcAft>
              <a:buSzPts val="1100"/>
              <a:buNone/>
            </a:pPr>
            <a:r>
              <a:rPr lang="en-US" sz="1100" b="1">
                <a:latin typeface="Arial"/>
                <a:ea typeface="Arial"/>
                <a:cs typeface="Arial"/>
                <a:sym typeface="Arial"/>
              </a:rPr>
              <a:t>“We want the model to assign a probability to the whole sequence of tokens.”</a:t>
            </a:r>
            <a:endParaRPr sz="1100" b="1">
              <a:latin typeface="Arial"/>
              <a:ea typeface="Arial"/>
              <a:cs typeface="Arial"/>
              <a:sym typeface="Arial"/>
            </a:endParaRPr>
          </a:p>
          <a:p>
            <a:pPr marL="0" lvl="0" indent="0" algn="l" rtl="0">
              <a:lnSpc>
                <a:spcPct val="115000"/>
              </a:lnSpc>
              <a:spcBef>
                <a:spcPts val="1200"/>
              </a:spcBef>
              <a:spcAft>
                <a:spcPts val="0"/>
              </a:spcAft>
              <a:buSzPts val="1100"/>
              <a:buNone/>
            </a:pPr>
            <a:r>
              <a:rPr lang="en-US" sz="1100">
                <a:latin typeface="Arial"/>
                <a:ea typeface="Arial"/>
                <a:cs typeface="Arial"/>
                <a:sym typeface="Arial"/>
              </a:rPr>
              <a:t>But computing this directly is impossible — the space of all possible sequences is astronomically large.</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That’s where autoregressive factorization comes in.</a:t>
            </a:r>
            <a:endParaRPr sz="1100" b="1">
              <a:latin typeface="Arial"/>
              <a:ea typeface="Arial"/>
              <a:cs typeface="Arial"/>
              <a:sym typeface="Arial"/>
            </a:endParaRPr>
          </a:p>
          <a:p>
            <a:pPr marL="0" lvl="0" indent="0" algn="l" rtl="0">
              <a:lnSpc>
                <a:spcPct val="115000"/>
              </a:lnSpc>
              <a:spcBef>
                <a:spcPts val="1200"/>
              </a:spcBef>
              <a:spcAft>
                <a:spcPts val="0"/>
              </a:spcAft>
              <a:buSzPts val="1100"/>
              <a:buNone/>
            </a:pPr>
            <a:endParaRPr sz="1100">
              <a:latin typeface="Arial"/>
              <a:ea typeface="Arial"/>
              <a:cs typeface="Arial"/>
              <a:sym typeface="Arial"/>
            </a:endParaRPr>
          </a:p>
          <a:p>
            <a:pPr marL="0" lvl="0" indent="0" algn="l" rtl="0">
              <a:lnSpc>
                <a:spcPct val="115000"/>
              </a:lnSpc>
              <a:spcBef>
                <a:spcPts val="1200"/>
              </a:spcBef>
              <a:spcAft>
                <a:spcPts val="0"/>
              </a:spcAft>
              <a:buSzPts val="1100"/>
              <a:buNone/>
            </a:pPr>
            <a:endParaRPr sz="1100">
              <a:latin typeface="Arial"/>
              <a:ea typeface="Arial"/>
              <a:cs typeface="Arial"/>
              <a:sym typeface="Arial"/>
            </a:endParaRPr>
          </a:p>
          <a:p>
            <a:pPr marL="0" lvl="0" indent="0" algn="l" rtl="0">
              <a:spcBef>
                <a:spcPts val="1200"/>
              </a:spcBef>
              <a:spcAft>
                <a:spcPts val="0"/>
              </a:spcAft>
              <a:buNone/>
            </a:pPr>
            <a:endParaRPr sz="1400"/>
          </a:p>
        </p:txBody>
      </p:sp>
      <p:sp>
        <p:nvSpPr>
          <p:cNvPr id="397" name="Google Shape;397;g39587dc682c_7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cdfbd704ef_1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3cdfbd704ef_1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t>This slide explains how an LLM assigns a probability to an entire sequence of tokens — not all at once, but one token at a time</a:t>
            </a:r>
            <a:endParaRPr sz="1300" b="1">
              <a:latin typeface="Arial"/>
              <a:ea typeface="Arial"/>
              <a:cs typeface="Arial"/>
              <a:sym typeface="Arial"/>
            </a:endParaRPr>
          </a:p>
          <a:p>
            <a:pPr marL="0" lvl="0" indent="0" algn="l" rtl="0">
              <a:lnSpc>
                <a:spcPct val="115000"/>
              </a:lnSpc>
              <a:spcBef>
                <a:spcPts val="1400"/>
              </a:spcBef>
              <a:spcAft>
                <a:spcPts val="0"/>
              </a:spcAft>
              <a:buSzPts val="1100"/>
              <a:buNone/>
            </a:pPr>
            <a:r>
              <a:rPr lang="en-US" sz="1300" b="1">
                <a:latin typeface="Arial"/>
                <a:ea typeface="Arial"/>
                <a:cs typeface="Arial"/>
                <a:sym typeface="Arial"/>
              </a:rPr>
              <a:t>2. Autoregressive factorization</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This equation says that the probability of the </a:t>
            </a:r>
            <a:r>
              <a:rPr lang="en-US" sz="1100" i="1">
                <a:latin typeface="Arial"/>
                <a:ea typeface="Arial"/>
                <a:cs typeface="Arial"/>
                <a:sym typeface="Arial"/>
              </a:rPr>
              <a:t>entire</a:t>
            </a:r>
            <a:r>
              <a:rPr lang="en-US" sz="1100">
                <a:latin typeface="Arial"/>
                <a:ea typeface="Arial"/>
                <a:cs typeface="Arial"/>
                <a:sym typeface="Arial"/>
              </a:rPr>
              <a:t> sequence is built by multiplying together the probabilities of each individual token, one step at a time.”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“At each position t, the model predicts the next token xt based on all the previous tokens x&lt;t.”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“So instead of trying to model a whole sentence at once — which is impossibly complex — we break it into a chain of simpler predictions.”</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a:latin typeface="Arial"/>
                <a:ea typeface="Arial"/>
                <a:cs typeface="Arial"/>
                <a:sym typeface="Arial"/>
              </a:rPr>
              <a:t>“This is the core idea of an autoregressive model:</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b="1">
                <a:latin typeface="Arial"/>
                <a:ea typeface="Arial"/>
                <a:cs typeface="Arial"/>
                <a:sym typeface="Arial"/>
              </a:rPr>
              <a:t>each token depends on the tokens before it, and the whole sequence probability is the product of these conditional probabilities.</a:t>
            </a:r>
            <a:r>
              <a:rPr lang="en-US" sz="1100">
                <a:latin typeface="Arial"/>
                <a:ea typeface="Arial"/>
                <a:cs typeface="Arial"/>
                <a:sym typeface="Arial"/>
              </a:rPr>
              <a: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factorization is what makes generation possible: the model can produce text left‑to‑right, one token at a time.”</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a:latin typeface="Arial"/>
                <a:ea typeface="Arial"/>
                <a:cs typeface="Arial"/>
                <a:sym typeface="Arial"/>
              </a:rPr>
              <a:t>It’s like building a sentence by asking: ‘Given everything so far, what’s the next most likely token?’ and repeating that until you’re done.</a:t>
            </a:r>
            <a:endParaRPr sz="1100">
              <a:latin typeface="Arial"/>
              <a:ea typeface="Arial"/>
              <a:cs typeface="Arial"/>
              <a:sym typeface="Arial"/>
            </a:endParaRPr>
          </a:p>
          <a:p>
            <a:pPr marL="0" lvl="0" indent="0" algn="l" rtl="0">
              <a:lnSpc>
                <a:spcPct val="115000"/>
              </a:lnSpc>
              <a:spcBef>
                <a:spcPts val="1200"/>
              </a:spcBef>
              <a:spcAft>
                <a:spcPts val="0"/>
              </a:spcAft>
              <a:buSzPts val="1100"/>
              <a:buNone/>
            </a:pPr>
            <a:endParaRPr sz="1100">
              <a:latin typeface="Arial"/>
              <a:ea typeface="Arial"/>
              <a:cs typeface="Arial"/>
              <a:sym typeface="Arial"/>
            </a:endParaRPr>
          </a:p>
          <a:p>
            <a:pPr marL="0" lvl="0" indent="0" algn="l" rtl="0">
              <a:lnSpc>
                <a:spcPct val="115000"/>
              </a:lnSpc>
              <a:spcBef>
                <a:spcPts val="1200"/>
              </a:spcBef>
              <a:spcAft>
                <a:spcPts val="0"/>
              </a:spcAft>
              <a:buSzPts val="1100"/>
              <a:buNone/>
            </a:pPr>
            <a:endParaRPr sz="1100">
              <a:latin typeface="Arial"/>
              <a:ea typeface="Arial"/>
              <a:cs typeface="Arial"/>
              <a:sym typeface="Arial"/>
            </a:endParaRPr>
          </a:p>
          <a:p>
            <a:pPr marL="0" lvl="0" indent="0" algn="l" rtl="0">
              <a:spcBef>
                <a:spcPts val="1200"/>
              </a:spcBef>
              <a:spcAft>
                <a:spcPts val="0"/>
              </a:spcAft>
              <a:buNone/>
            </a:pPr>
            <a:endParaRPr sz="1400"/>
          </a:p>
        </p:txBody>
      </p:sp>
      <p:sp>
        <p:nvSpPr>
          <p:cNvPr id="407" name="Google Shape;407;g3cdfbd704ef_1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cdfbd704ef_1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3cdfbd704ef_1_1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p>
        </p:txBody>
      </p:sp>
      <p:sp>
        <p:nvSpPr>
          <p:cNvPr id="417" name="Google Shape;417;g3cdfbd704ef_1_1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9587dc682c_7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g39587dc682c_7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“This slide walks through one full step of generation: how the model picks the next token.”</a:t>
            </a:r>
            <a:endParaRPr sz="1100" b="1">
              <a:latin typeface="Arial"/>
              <a:ea typeface="Arial"/>
              <a:cs typeface="Arial"/>
              <a:sym typeface="Arial"/>
            </a:endParaRPr>
          </a:p>
          <a:p>
            <a:pPr marL="0" lvl="0" indent="0" algn="l" rtl="0">
              <a:spcBef>
                <a:spcPts val="1200"/>
              </a:spcBef>
              <a:spcAft>
                <a:spcPts val="0"/>
              </a:spcAft>
              <a:buNone/>
            </a:pPr>
            <a:r>
              <a:rPr lang="en-US" sz="1100" b="1">
                <a:latin typeface="Arial"/>
                <a:ea typeface="Arial"/>
                <a:cs typeface="Arial"/>
                <a:sym typeface="Arial"/>
              </a:rPr>
              <a:t>“We start with a prompt or context, written as </a:t>
            </a:r>
            <a:r>
              <a:rPr lang="en-US" sz="1100">
                <a:latin typeface="Arial"/>
                <a:ea typeface="Arial"/>
                <a:cs typeface="Arial"/>
                <a:sym typeface="Arial"/>
              </a:rPr>
              <a:t>x&lt;t</a:t>
            </a:r>
            <a:r>
              <a:rPr lang="en-US" sz="1100" b="1">
                <a:latin typeface="Arial"/>
                <a:ea typeface="Arial"/>
                <a:cs typeface="Arial"/>
                <a:sym typeface="Arial"/>
              </a:rPr>
              <a:t>.”</a:t>
            </a:r>
            <a:r>
              <a:rPr lang="en-US" sz="1100">
                <a:latin typeface="Arial"/>
                <a:ea typeface="Arial"/>
                <a:cs typeface="Arial"/>
                <a:sym typeface="Arial"/>
              </a:rPr>
              <a:t>  </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x&lt;t means “all tokens before position t” — everything the model has already seen.</a:t>
            </a:r>
            <a:endParaRPr sz="1100">
              <a:latin typeface="Arial"/>
              <a:ea typeface="Arial"/>
              <a:cs typeface="Arial"/>
              <a:sym typeface="Arial"/>
            </a:endParaRPr>
          </a:p>
          <a:p>
            <a:pPr marL="0" lvl="0" indent="0" algn="l" rtl="0">
              <a:spcBef>
                <a:spcPts val="1200"/>
              </a:spcBef>
              <a:spcAft>
                <a:spcPts val="0"/>
              </a:spcAft>
              <a:buNone/>
            </a:pPr>
            <a:r>
              <a:rPr lang="en-US" sz="1100" b="1">
                <a:latin typeface="Arial"/>
                <a:ea typeface="Arial"/>
                <a:cs typeface="Arial"/>
                <a:sym typeface="Arial"/>
              </a:rPr>
              <a:t>“The model reads all those previous tokens and produces a vector of logits, </a:t>
            </a:r>
            <a:r>
              <a:rPr lang="en-US" sz="1100">
                <a:latin typeface="Arial"/>
                <a:ea typeface="Arial"/>
                <a:cs typeface="Arial"/>
                <a:sym typeface="Arial"/>
              </a:rPr>
              <a:t>zt</a:t>
            </a:r>
            <a:r>
              <a:rPr lang="en-US" sz="1100" b="1">
                <a:latin typeface="Arial"/>
                <a:ea typeface="Arial"/>
                <a:cs typeface="Arial"/>
                <a:sym typeface="Arial"/>
              </a:rPr>
              <a:t>.”</a:t>
            </a:r>
            <a:r>
              <a:rPr lang="en-US"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zt is a vector of raw scores, one score for each token in the vocabulary.</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The vocabulary size is ∣V∣, so zt∈R∣V∣.</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These scores are not probabilities yet; they’re just unnormalized preferences.</a:t>
            </a:r>
            <a:endParaRPr sz="1100">
              <a:latin typeface="Arial"/>
              <a:ea typeface="Arial"/>
              <a:cs typeface="Arial"/>
              <a:sym typeface="Arial"/>
            </a:endParaRPr>
          </a:p>
          <a:p>
            <a:pPr marL="0" lvl="0" indent="0" algn="l" rtl="0">
              <a:spcBef>
                <a:spcPts val="1200"/>
              </a:spcBef>
              <a:spcAft>
                <a:spcPts val="0"/>
              </a:spcAft>
              <a:buNone/>
            </a:pPr>
            <a:r>
              <a:rPr lang="en-US" sz="1100" b="1">
                <a:latin typeface="Arial"/>
                <a:ea typeface="Arial"/>
                <a:cs typeface="Arial"/>
                <a:sym typeface="Arial"/>
              </a:rPr>
              <a:t>“To turn those scores into probabilities, we apply softmax.”</a:t>
            </a:r>
            <a:r>
              <a:rPr lang="en-US" sz="1100">
                <a:latin typeface="Arial"/>
                <a:ea typeface="Arial"/>
                <a:cs typeface="Arial"/>
                <a:sym typeface="Arial"/>
              </a:rPr>
              <a:t>  </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We write this as:</a:t>
            </a:r>
            <a:endParaRPr sz="1100">
              <a:latin typeface="Arial"/>
              <a:ea typeface="Arial"/>
              <a:cs typeface="Arial"/>
              <a:sym typeface="Arial"/>
            </a:endParaRPr>
          </a:p>
          <a:p>
            <a:pPr marL="0" lvl="0" indent="0" algn="l" rtl="0">
              <a:spcBef>
                <a:spcPts val="1200"/>
              </a:spcBef>
              <a:spcAft>
                <a:spcPts val="0"/>
              </a:spcAft>
              <a:buNone/>
            </a:pPr>
            <a:r>
              <a:rPr lang="en-US" sz="1400"/>
              <a:t>pθ(⋅∣x&lt;t)=softmax(zt)</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100">
                <a:latin typeface="Arial"/>
                <a:ea typeface="Arial"/>
                <a:cs typeface="Arial"/>
                <a:sym typeface="Arial"/>
              </a:rPr>
              <a:t>This means: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The probability distribution over the next token, given the context </a:t>
            </a:r>
            <a:r>
              <a:rPr lang="en-US" sz="1100">
                <a:latin typeface="Arial"/>
                <a:ea typeface="Arial"/>
                <a:cs typeface="Arial"/>
                <a:sym typeface="Arial"/>
              </a:rPr>
              <a:t>x&lt;t</a:t>
            </a:r>
            <a:r>
              <a:rPr lang="en-US" sz="1100" b="1">
                <a:latin typeface="Arial"/>
                <a:ea typeface="Arial"/>
                <a:cs typeface="Arial"/>
                <a:sym typeface="Arial"/>
              </a:rPr>
              <a:t>, is the softmax of the logits vector </a:t>
            </a:r>
            <a:r>
              <a:rPr lang="en-US" sz="1100">
                <a:latin typeface="Arial"/>
                <a:ea typeface="Arial"/>
                <a:cs typeface="Arial"/>
                <a:sym typeface="Arial"/>
              </a:rPr>
              <a:t>zt</a:t>
            </a:r>
            <a:r>
              <a:rPr lang="en-US" sz="1100" b="1">
                <a:latin typeface="Arial"/>
                <a:ea typeface="Arial"/>
                <a:cs typeface="Arial"/>
                <a:sym typeface="Arial"/>
              </a:rPr>
              <a:t>.</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More explicitly, for each token i in the vocabulary:</a:t>
            </a:r>
            <a:endParaRPr sz="1100">
              <a:latin typeface="Arial"/>
              <a:ea typeface="Arial"/>
              <a:cs typeface="Arial"/>
              <a:sym typeface="Arial"/>
            </a:endParaRPr>
          </a:p>
          <a:p>
            <a:pPr marL="0" lvl="0" indent="0" algn="l" rtl="0">
              <a:spcBef>
                <a:spcPts val="1200"/>
              </a:spcBef>
              <a:spcAft>
                <a:spcPts val="0"/>
              </a:spcAft>
              <a:buNone/>
            </a:pPr>
            <a:r>
              <a:rPr lang="en-US" sz="1400"/>
              <a:t>softmax equation**</a:t>
            </a:r>
            <a:endParaRPr sz="1400"/>
          </a:p>
          <a:p>
            <a:pPr marL="0" lvl="0" indent="0" algn="l" rtl="0">
              <a:spcBef>
                <a:spcPts val="0"/>
              </a:spcBef>
              <a:spcAft>
                <a:spcPts val="0"/>
              </a:spcAft>
              <a:buNone/>
            </a:pPr>
            <a:endParaRPr sz="1400"/>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zt,i</a:t>
            </a:r>
            <a:r>
              <a:rPr lang="en-US" sz="1100" b="1">
                <a:latin typeface="Arial"/>
                <a:ea typeface="Arial"/>
                <a:cs typeface="Arial"/>
                <a:sym typeface="Arial"/>
              </a:rPr>
              <a:t>:</a:t>
            </a:r>
            <a:r>
              <a:rPr lang="en-US" sz="1100">
                <a:latin typeface="Arial"/>
                <a:ea typeface="Arial"/>
                <a:cs typeface="Arial"/>
                <a:sym typeface="Arial"/>
              </a:rPr>
              <a:t> the logit (raw score) for token i at position 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Numerator:</a:t>
            </a:r>
            <a:r>
              <a:rPr lang="en-US" sz="1100">
                <a:latin typeface="Arial"/>
                <a:ea typeface="Arial"/>
                <a:cs typeface="Arial"/>
                <a:sym typeface="Arial"/>
              </a:rPr>
              <a:t> exponentiate that score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Denominator:</a:t>
            </a:r>
            <a:r>
              <a:rPr lang="en-US" sz="1100">
                <a:latin typeface="Arial"/>
                <a:ea typeface="Arial"/>
                <a:cs typeface="Arial"/>
                <a:sym typeface="Arial"/>
              </a:rPr>
              <a:t> sum over all tokens to normalize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Result: a proper probability distribution over all tokens.</a:t>
            </a:r>
            <a:endParaRPr sz="1100">
              <a:latin typeface="Arial"/>
              <a:ea typeface="Arial"/>
              <a:cs typeface="Arial"/>
              <a:sym typeface="Arial"/>
            </a:endParaRPr>
          </a:p>
          <a:p>
            <a:pPr marL="0" lvl="0" indent="0" algn="l" rtl="0">
              <a:spcBef>
                <a:spcPts val="1200"/>
              </a:spcBef>
              <a:spcAft>
                <a:spcPts val="0"/>
              </a:spcAft>
              <a:buNone/>
            </a:pPr>
            <a:r>
              <a:rPr lang="en-US" sz="1100" b="1">
                <a:latin typeface="Arial"/>
                <a:ea typeface="Arial"/>
                <a:cs typeface="Arial"/>
                <a:sym typeface="Arial"/>
              </a:rPr>
              <a:t>“Once we have probabilities, we choose the next token using a decoding rule.”</a:t>
            </a:r>
            <a:r>
              <a:rPr lang="en-US" sz="1100">
                <a:latin typeface="Arial"/>
                <a:ea typeface="Arial"/>
                <a:cs typeface="Arial"/>
                <a:sym typeface="Arial"/>
              </a:rPr>
              <a:t>  </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That could be:</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Greedy:</a:t>
            </a:r>
            <a:r>
              <a:rPr lang="en-US" sz="1100">
                <a:latin typeface="Arial"/>
                <a:ea typeface="Arial"/>
                <a:cs typeface="Arial"/>
                <a:sym typeface="Arial"/>
              </a:rPr>
              <a:t> pick the highest‑probability token</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Sampling:</a:t>
            </a:r>
            <a:r>
              <a:rPr lang="en-US" sz="1100">
                <a:latin typeface="Arial"/>
                <a:ea typeface="Arial"/>
                <a:cs typeface="Arial"/>
                <a:sym typeface="Arial"/>
              </a:rPr>
              <a:t> sample according to the distribution</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Top‑k / top‑p:</a:t>
            </a:r>
            <a:r>
              <a:rPr lang="en-US" sz="1100">
                <a:latin typeface="Arial"/>
                <a:ea typeface="Arial"/>
                <a:cs typeface="Arial"/>
                <a:sym typeface="Arial"/>
              </a:rPr>
              <a:t> restrict to the most likely tokens, then sample</a:t>
            </a:r>
            <a:endParaRPr sz="1100">
              <a:latin typeface="Arial"/>
              <a:ea typeface="Arial"/>
              <a:cs typeface="Arial"/>
              <a:sym typeface="Arial"/>
            </a:endParaRPr>
          </a:p>
          <a:p>
            <a:pPr marL="0" lvl="0" indent="0" algn="l" rtl="0">
              <a:spcBef>
                <a:spcPts val="1200"/>
              </a:spcBef>
              <a:spcAft>
                <a:spcPts val="0"/>
              </a:spcAft>
              <a:buNone/>
            </a:pPr>
            <a:r>
              <a:rPr lang="en-US" sz="1100" b="1">
                <a:latin typeface="Arial"/>
                <a:ea typeface="Arial"/>
                <a:cs typeface="Arial"/>
                <a:sym typeface="Arial"/>
              </a:rPr>
              <a:t>“We then append that chosen token to the sequence and repeat the whole process.”</a:t>
            </a:r>
            <a:r>
              <a:rPr lang="en-US"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Now the context becomes x≤t, and we move on to predicting token t+1.</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We keep going until we hit an end‑of‑sequence token, a max token limit, or some other stop condition.</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“So each step is: context → logits → softmax → probabilities → pick a token → repeat.”</a:t>
            </a:r>
            <a:endParaRPr sz="1100" b="1">
              <a:latin typeface="Arial"/>
              <a:ea typeface="Arial"/>
              <a:cs typeface="Arial"/>
              <a:sym typeface="Arial"/>
            </a:endParaRPr>
          </a:p>
          <a:p>
            <a:pPr marL="0" lvl="0" indent="0" algn="l" rtl="0">
              <a:spcBef>
                <a:spcPts val="1200"/>
              </a:spcBef>
              <a:spcAft>
                <a:spcPts val="0"/>
              </a:spcAft>
              <a:buNone/>
            </a:pPr>
            <a:endParaRPr sz="1400"/>
          </a:p>
        </p:txBody>
      </p:sp>
      <p:sp>
        <p:nvSpPr>
          <p:cNvPr id="427" name="Google Shape;427;g39587dc682c_7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9587dc682c_7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39587dc682c_7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300">
                <a:latin typeface="Arial"/>
                <a:ea typeface="Arial"/>
                <a:cs typeface="Arial"/>
                <a:sym typeface="Arial"/>
              </a:rPr>
              <a:t>During training, the model always gets the correct prefix — the real text from the dataset. This is called </a:t>
            </a:r>
            <a:r>
              <a:rPr lang="en-US" sz="1300" i="1">
                <a:latin typeface="Arial"/>
                <a:ea typeface="Arial"/>
                <a:cs typeface="Arial"/>
                <a:sym typeface="Arial"/>
              </a:rPr>
              <a:t>teacher forcing</a:t>
            </a:r>
            <a:r>
              <a:rPr lang="en-US" sz="1300">
                <a:latin typeface="Arial"/>
                <a:ea typeface="Arial"/>
                <a:cs typeface="Arial"/>
                <a:sym typeface="Arial"/>
              </a:rPr>
              <a:t>.</a:t>
            </a:r>
            <a:endParaRPr sz="1300">
              <a:latin typeface="Arial"/>
              <a:ea typeface="Arial"/>
              <a:cs typeface="Arial"/>
              <a:sym typeface="Arial"/>
            </a:endParaRPr>
          </a:p>
          <a:p>
            <a:pPr marL="0" lvl="0" indent="0" algn="l" rtl="0">
              <a:spcBef>
                <a:spcPts val="0"/>
              </a:spcBef>
              <a:spcAft>
                <a:spcPts val="0"/>
              </a:spcAft>
              <a:buSzPts val="1100"/>
              <a:buNone/>
            </a:pPr>
            <a:endParaRPr sz="13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300">
                <a:latin typeface="Arial"/>
                <a:ea typeface="Arial"/>
                <a:cs typeface="Arial"/>
                <a:sym typeface="Arial"/>
              </a:rPr>
              <a:t>Because the next token is known, the model learns to predict it under ideal conditions.</a:t>
            </a:r>
            <a:endParaRPr sz="1300">
              <a:latin typeface="Arial"/>
              <a:ea typeface="Arial"/>
              <a:cs typeface="Arial"/>
              <a:sym typeface="Arial"/>
            </a:endParaRPr>
          </a:p>
          <a:p>
            <a:pPr marL="0" lvl="0" indent="0" algn="l" rtl="0">
              <a:spcBef>
                <a:spcPts val="0"/>
              </a:spcBef>
              <a:spcAft>
                <a:spcPts val="0"/>
              </a:spcAft>
              <a:buSzPts val="1100"/>
              <a:buNone/>
            </a:pPr>
            <a:endParaRPr sz="13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300">
                <a:latin typeface="Arial"/>
                <a:ea typeface="Arial"/>
                <a:cs typeface="Arial"/>
                <a:sym typeface="Arial"/>
              </a:rPr>
              <a:t>But at inference time, the model doesn’t get perfect prefixes anymore. It gets its </a:t>
            </a:r>
            <a:r>
              <a:rPr lang="en-US" sz="1300" i="1">
                <a:latin typeface="Arial"/>
                <a:ea typeface="Arial"/>
                <a:cs typeface="Arial"/>
                <a:sym typeface="Arial"/>
              </a:rPr>
              <a:t>own</a:t>
            </a:r>
            <a:r>
              <a:rPr lang="en-US" sz="1300">
                <a:latin typeface="Arial"/>
                <a:ea typeface="Arial"/>
                <a:cs typeface="Arial"/>
                <a:sym typeface="Arial"/>
              </a:rPr>
              <a:t> previous predictions.</a:t>
            </a:r>
            <a:endParaRPr sz="1300">
              <a:latin typeface="Arial"/>
              <a:ea typeface="Arial"/>
              <a:cs typeface="Arial"/>
              <a:sym typeface="Arial"/>
            </a:endParaRPr>
          </a:p>
          <a:p>
            <a:pPr marL="0" lvl="0" indent="0" algn="l" rtl="0">
              <a:spcBef>
                <a:spcPts val="0"/>
              </a:spcBef>
              <a:spcAft>
                <a:spcPts val="0"/>
              </a:spcAft>
              <a:buSzPts val="1100"/>
              <a:buNone/>
            </a:pPr>
            <a:endParaRPr sz="13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300">
                <a:latin typeface="Arial"/>
                <a:ea typeface="Arial"/>
                <a:cs typeface="Arial"/>
                <a:sym typeface="Arial"/>
              </a:rPr>
              <a:t>If it makes a small mistake early on, that mistake becomes part of the context — and the model has to condition on it. This is exposure bias.</a:t>
            </a:r>
            <a:endParaRPr sz="1300">
              <a:latin typeface="Arial"/>
              <a:ea typeface="Arial"/>
              <a:cs typeface="Arial"/>
              <a:sym typeface="Arial"/>
            </a:endParaRPr>
          </a:p>
          <a:p>
            <a:pPr marL="0" lvl="0" indent="0" algn="l" rtl="0">
              <a:spcBef>
                <a:spcPts val="0"/>
              </a:spcBef>
              <a:spcAft>
                <a:spcPts val="0"/>
              </a:spcAft>
              <a:buSzPts val="1100"/>
              <a:buNone/>
            </a:pPr>
            <a:endParaRPr sz="13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300">
                <a:latin typeface="Arial"/>
                <a:ea typeface="Arial"/>
                <a:cs typeface="Arial"/>
                <a:sym typeface="Arial"/>
              </a:rPr>
              <a:t>The longer the generation, the more these small deviations can accumulate, leading to drift or instability.</a:t>
            </a:r>
            <a:endParaRPr sz="1300">
              <a:latin typeface="Arial"/>
              <a:ea typeface="Arial"/>
              <a:cs typeface="Arial"/>
              <a:sym typeface="Arial"/>
            </a:endParaRPr>
          </a:p>
          <a:p>
            <a:pPr marL="0" lvl="0" indent="0" algn="l" rtl="0">
              <a:spcBef>
                <a:spcPts val="0"/>
              </a:spcBef>
              <a:spcAft>
                <a:spcPts val="0"/>
              </a:spcAft>
              <a:buSzPts val="1100"/>
              <a:buNone/>
            </a:pPr>
            <a:endParaRPr sz="1400"/>
          </a:p>
          <a:p>
            <a:pPr marL="0" lvl="0" indent="0" algn="l" rtl="0">
              <a:spcBef>
                <a:spcPts val="0"/>
              </a:spcBef>
              <a:spcAft>
                <a:spcPts val="0"/>
              </a:spcAft>
              <a:buNone/>
            </a:pPr>
            <a:endParaRPr sz="1400"/>
          </a:p>
        </p:txBody>
      </p:sp>
      <p:sp>
        <p:nvSpPr>
          <p:cNvPr id="439" name="Google Shape;439;g39587dc682c_7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9587dc682c_7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39587dc682c_7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The goal of training is maximum likelihood: we want the model </a:t>
            </a:r>
            <a:r>
              <a:rPr lang="en-US" sz="1100">
                <a:latin typeface="Arial"/>
                <a:ea typeface="Arial"/>
                <a:cs typeface="Arial"/>
                <a:sym typeface="Arial"/>
              </a:rPr>
              <a:t>pθ</a:t>
            </a:r>
            <a:r>
              <a:rPr lang="en-US" sz="1100" b="1">
                <a:latin typeface="Arial"/>
                <a:ea typeface="Arial"/>
                <a:cs typeface="Arial"/>
                <a:sym typeface="Arial"/>
              </a:rPr>
              <a:t> to assign high probability to real text from the dataset.”</a:t>
            </a:r>
            <a:endParaRPr sz="1100" b="1">
              <a:latin typeface="Arial"/>
              <a:ea typeface="Arial"/>
              <a:cs typeface="Arial"/>
              <a:sym typeface="Arial"/>
            </a:endParaRPr>
          </a:p>
          <a:p>
            <a:pPr marL="0" lvl="0" indent="0" algn="l" rtl="0">
              <a:spcBef>
                <a:spcPts val="1200"/>
              </a:spcBef>
              <a:spcAft>
                <a:spcPts val="0"/>
              </a:spcAft>
              <a:buNone/>
            </a:pPr>
            <a:r>
              <a:rPr lang="en-US" sz="1100" b="1">
                <a:latin typeface="Arial"/>
                <a:ea typeface="Arial"/>
                <a:cs typeface="Arial"/>
                <a:sym typeface="Arial"/>
              </a:rPr>
              <a:t>“Instead of maximizing likelihood directly, we minimize negative log‑likelihood — NLL.</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It’s the same objective, just flipped so it works with gradient descent.”</a:t>
            </a:r>
            <a:endParaRPr sz="1100" b="1">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US" sz="1300" b="1">
                <a:latin typeface="Arial"/>
                <a:ea typeface="Arial"/>
                <a:cs typeface="Arial"/>
                <a:sym typeface="Arial"/>
              </a:rPr>
              <a:t>⭐ Dataset‑level loss</a:t>
            </a:r>
            <a:endParaRPr sz="13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“This equation shows the total loss over the whole dataset.”</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L(θ)=−∑n∑tlog⁡pθ(xt(n)∣x&lt;t(n))</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n: index over training examples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 index over tokens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xt(n): the correct next token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x&lt;t(n): all previous tokens (the context)</a:t>
            </a:r>
            <a:endParaRPr sz="1100">
              <a:latin typeface="Arial"/>
              <a:ea typeface="Arial"/>
              <a:cs typeface="Arial"/>
              <a:sym typeface="Arial"/>
            </a:endParaRPr>
          </a:p>
          <a:p>
            <a:pPr marL="0" lvl="0" indent="0" algn="l" rtl="0">
              <a:spcBef>
                <a:spcPts val="1200"/>
              </a:spcBef>
              <a:spcAft>
                <a:spcPts val="0"/>
              </a:spcAft>
              <a:buNone/>
            </a:pPr>
            <a:r>
              <a:rPr lang="en-US" sz="1100" b="1">
                <a:latin typeface="Arial"/>
                <a:ea typeface="Arial"/>
                <a:cs typeface="Arial"/>
                <a:sym typeface="Arial"/>
              </a:rPr>
              <a:t>“We add up the negative log‑probability of the correct token at every position in every sequence.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If the model is surprised, the log‑probability is low and the loss is high.”</a:t>
            </a:r>
            <a:endParaRPr sz="1100" b="1">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US" sz="1300" b="1">
                <a:latin typeface="Arial"/>
                <a:ea typeface="Arial"/>
                <a:cs typeface="Arial"/>
                <a:sym typeface="Arial"/>
              </a:rPr>
              <a:t>⭐ Cross‑entropy equivalence</a:t>
            </a:r>
            <a:endParaRPr sz="1300" b="1">
              <a:latin typeface="Arial"/>
              <a:ea typeface="Arial"/>
              <a:cs typeface="Arial"/>
              <a:sym typeface="Arial"/>
            </a:endParaRPr>
          </a:p>
          <a:p>
            <a:pPr marL="0" lvl="0" indent="0" algn="l" rtl="0">
              <a:spcBef>
                <a:spcPts val="400"/>
              </a:spcBef>
              <a:spcAft>
                <a:spcPts val="0"/>
              </a:spcAft>
              <a:buNone/>
            </a:pPr>
            <a:r>
              <a:rPr lang="en-US" sz="1100" b="1">
                <a:latin typeface="Arial"/>
                <a:ea typeface="Arial"/>
                <a:cs typeface="Arial"/>
                <a:sym typeface="Arial"/>
              </a:rPr>
              <a:t>“Because the target is a one‑hot vector — only one token is correct —</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this NLL is exactly the same as cross‑entropy loss.”</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“So next‑token prediction is just a giant multiclass classification problem.”</a:t>
            </a:r>
            <a:endParaRPr sz="1100" b="1">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n-US" sz="1300" b="1">
                <a:latin typeface="Arial"/>
                <a:ea typeface="Arial"/>
                <a:cs typeface="Arial"/>
                <a:sym typeface="Arial"/>
              </a:rPr>
              <a:t>⭐ Perplexity</a:t>
            </a:r>
            <a:endParaRPr sz="1300" b="1">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sz="1100">
                <a:latin typeface="Arial"/>
                <a:ea typeface="Arial"/>
                <a:cs typeface="Arial"/>
                <a:sym typeface="Arial"/>
              </a:rPr>
              <a:t>PPL=exp⁡(average NLL)</a:t>
            </a:r>
            <a:endParaRPr sz="1100">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“Perplexity is just the exponential of the average NLL. -</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It gives an interpretable number: the model’s effective branching factor.”</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PPL ≈ 1 → model is extremely confident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PPL ≈ 10 → model is choosing among ~10 plausible next tokens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“Lower perplexity means the model is better at predicting the next token.</a:t>
            </a:r>
            <a:endParaRPr sz="1100" b="1">
              <a:latin typeface="Arial"/>
              <a:ea typeface="Arial"/>
              <a:cs typeface="Arial"/>
              <a:sym typeface="Arial"/>
            </a:endParaRPr>
          </a:p>
          <a:p>
            <a:pPr marL="0" lvl="0" indent="0" algn="l" rtl="0">
              <a:spcBef>
                <a:spcPts val="1200"/>
              </a:spcBef>
              <a:spcAft>
                <a:spcPts val="0"/>
              </a:spcAft>
              <a:buNone/>
            </a:pPr>
            <a:r>
              <a:rPr lang="en-US" sz="1100">
                <a:latin typeface="Arial"/>
                <a:ea typeface="Arial"/>
                <a:cs typeface="Arial"/>
                <a:sym typeface="Arial"/>
              </a:rPr>
              <a:t>It measures </a:t>
            </a:r>
            <a:r>
              <a:rPr lang="en-US" sz="1100" b="1">
                <a:latin typeface="Arial"/>
                <a:ea typeface="Arial"/>
                <a:cs typeface="Arial"/>
                <a:sym typeface="Arial"/>
              </a:rPr>
              <a:t>how surprised the model is</a:t>
            </a:r>
            <a:r>
              <a:rPr lang="en-US" sz="1100">
                <a:latin typeface="Arial"/>
                <a:ea typeface="Arial"/>
                <a:cs typeface="Arial"/>
                <a:sym typeface="Arial"/>
              </a:rPr>
              <a:t> by the correct next token</a:t>
            </a:r>
            <a:endParaRPr sz="1400"/>
          </a:p>
        </p:txBody>
      </p:sp>
      <p:sp>
        <p:nvSpPr>
          <p:cNvPr id="449" name="Google Shape;449;g39587dc682c_7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9587dc682c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39587dc682c_7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begin Part 2. The raw model — fresh out of pre-training — is just a next-token predictor. But the magic lies in HOW you talk to it. The same model can write poetry, debug code, or act as a medical consultant — all depending on how you prompt it.</a:t>
            </a:r>
            <a:endParaRPr/>
          </a:p>
        </p:txBody>
      </p:sp>
      <p:sp>
        <p:nvSpPr>
          <p:cNvPr id="282" name="Google Shape;282;g39587dc682c_7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ce311f0ab3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3ce311f0ab3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Arial"/>
                <a:ea typeface="Arial"/>
                <a:cs typeface="Arial"/>
                <a:sym typeface="Arial"/>
              </a:rPr>
              <a:t>Let me walk through this from top to bottom.</a:t>
            </a: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We start with raw text and tokenize it into discrete IDs.</a:t>
            </a: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Those IDs go through an embedding lookup to get dense vectors.</a:t>
            </a:r>
            <a:endParaRPr sz="14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The transformer stack processes those vectors using self‑attention and feed‑forward layers, producing a hidden state at each position.</a:t>
            </a:r>
            <a:endParaRPr sz="1400">
              <a:latin typeface="Arial"/>
              <a:ea typeface="Arial"/>
              <a:cs typeface="Arial"/>
              <a:sym typeface="Arial"/>
            </a:endParaRPr>
          </a:p>
          <a:p>
            <a:pPr marL="0" lvl="0" indent="0" algn="l" rtl="0">
              <a:spcBef>
                <a:spcPts val="1200"/>
              </a:spcBef>
              <a:spcAft>
                <a:spcPts val="0"/>
              </a:spcAft>
              <a:buNone/>
            </a:pPr>
            <a:r>
              <a:rPr lang="en-US" sz="1400">
                <a:latin typeface="Arial"/>
                <a:ea typeface="Arial"/>
                <a:cs typeface="Arial"/>
                <a:sym typeface="Arial"/>
              </a:rPr>
              <a:t>That hidden state is mapped through the output projection to produce logits — one score per token in the vocabulary.</a:t>
            </a: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Softmax turns those logits into a probability distribution.</a:t>
            </a:r>
            <a:endParaRPr sz="14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Finally, we compute the next‑token prediction loss by taking the negative log‑probability of the correct token.</a:t>
            </a:r>
            <a:endParaRPr sz="14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400">
                <a:latin typeface="Arial"/>
                <a:ea typeface="Arial"/>
                <a:cs typeface="Arial"/>
                <a:sym typeface="Arial"/>
              </a:rPr>
              <a:t>This entire chain runs for every token in every sequence during training</a:t>
            </a:r>
            <a:endParaRPr sz="1400">
              <a:latin typeface="Arial"/>
              <a:ea typeface="Arial"/>
              <a:cs typeface="Arial"/>
              <a:sym typeface="Arial"/>
            </a:endParaRPr>
          </a:p>
          <a:p>
            <a:pPr marL="0" lvl="0" indent="0" algn="l" rtl="0">
              <a:spcBef>
                <a:spcPts val="1200"/>
              </a:spcBef>
              <a:spcAft>
                <a:spcPts val="0"/>
              </a:spcAft>
              <a:buNone/>
            </a:pPr>
            <a:endParaRPr sz="1400">
              <a:latin typeface="Arial"/>
              <a:ea typeface="Arial"/>
              <a:cs typeface="Arial"/>
              <a:sym typeface="Arial"/>
            </a:endParaRPr>
          </a:p>
        </p:txBody>
      </p:sp>
      <p:sp>
        <p:nvSpPr>
          <p:cNvPr id="460" name="Google Shape;460;g3ce311f0ab3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cdfbd704ef_1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3cdfbd704ef_1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Before the model can decide what the next token should be, it produces something called </a:t>
            </a:r>
            <a:r>
              <a:rPr lang="en-US" sz="1100" i="1">
                <a:latin typeface="Arial"/>
                <a:ea typeface="Arial"/>
                <a:cs typeface="Arial"/>
                <a:sym typeface="Arial"/>
              </a:rPr>
              <a:t>logits</a:t>
            </a:r>
            <a:r>
              <a:rPr lang="en-US" sz="1100">
                <a:latin typeface="Arial"/>
                <a:ea typeface="Arial"/>
                <a:cs typeface="Arial"/>
                <a:sym typeface="Arial"/>
              </a:rPr>
              <a:t>. Logits are just raw scores — they’re the model’s unnormalized preferences for every token in the vocabulary.</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They come from taking the decoder’s hidden state at time t, which summarizes everything the model has seen so far, and passing it through a linear layer called the output projection. That’s what the equation zt=Woutht+b represents.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The result is a vector of length ∣V∣, one score per possible next token. These scores aren’t probabilities yet — they can be positive or negative, large or small. Softmax is what we apply next to turn these raw scores into a real probability distribution.</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So logits are the bridge between the model’s internal representation and the probabilities we use to pick the next token</a:t>
            </a:r>
            <a:endParaRPr sz="1100">
              <a:latin typeface="Arial"/>
              <a:ea typeface="Arial"/>
              <a:cs typeface="Arial"/>
              <a:sym typeface="Arial"/>
            </a:endParaRPr>
          </a:p>
          <a:p>
            <a:pPr marL="0" lvl="0" indent="0" algn="l" rtl="0">
              <a:spcBef>
                <a:spcPts val="1200"/>
              </a:spcBef>
              <a:spcAft>
                <a:spcPts val="0"/>
              </a:spcAft>
              <a:buNone/>
            </a:pPr>
            <a:endParaRPr/>
          </a:p>
        </p:txBody>
      </p:sp>
      <p:sp>
        <p:nvSpPr>
          <p:cNvPr id="469" name="Google Shape;469;g3cdfbd704ef_1_1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9587dc682c_7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39587dc682c_7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g39587dc682c_7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cdfbd704ef_1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3cdfbd704ef_1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Once the model has produced logits — those raw, unnormalized scores — we need a way to turn them into actual probabilities. That’s exactly what softmax does.</a:t>
            </a:r>
            <a:endParaRPr/>
          </a:p>
          <a:p>
            <a:pPr marL="0" lvl="0" indent="0" algn="l" rtl="0">
              <a:lnSpc>
                <a:spcPct val="115000"/>
              </a:lnSpc>
              <a:spcBef>
                <a:spcPts val="1200"/>
              </a:spcBef>
              <a:spcAft>
                <a:spcPts val="0"/>
              </a:spcAft>
              <a:buClr>
                <a:schemeClr val="dk1"/>
              </a:buClr>
              <a:buSzPts val="1100"/>
              <a:buFont typeface="Arial"/>
              <a:buNone/>
            </a:pPr>
            <a:r>
              <a:rPr lang="en-US"/>
              <a:t>Softmax takes the entire logits vector and converts it into a valid probability distribution: every value is between 0 and 1, and they all sum to 1. The formula looks a little intimidating, but the idea is simple: we exponentiate each logit, which makes bigger scores grow faster, and then we normalize by the sum so everything fits into a proper distribution.</a:t>
            </a:r>
            <a:endParaRPr/>
          </a:p>
          <a:p>
            <a:pPr marL="0" lvl="0" indent="0" algn="l" rtl="0">
              <a:lnSpc>
                <a:spcPct val="115000"/>
              </a:lnSpc>
              <a:spcBef>
                <a:spcPts val="1200"/>
              </a:spcBef>
              <a:spcAft>
                <a:spcPts val="0"/>
              </a:spcAft>
              <a:buClr>
                <a:schemeClr val="dk1"/>
              </a:buClr>
              <a:buSzPts val="1100"/>
              <a:buFont typeface="Arial"/>
              <a:buNone/>
            </a:pPr>
            <a:r>
              <a:rPr lang="en-US"/>
              <a:t>The result is one probability for every token in the vocabulary. This is the distribution the model uses to decide what the next token should be. Softmax is the final step that turns the model’s raw preferences into something we can actually sample from</a:t>
            </a:r>
            <a:endParaRPr/>
          </a:p>
          <a:p>
            <a:pPr marL="0" lvl="0" indent="0" algn="l" rtl="0">
              <a:spcBef>
                <a:spcPts val="1200"/>
              </a:spcBef>
              <a:spcAft>
                <a:spcPts val="0"/>
              </a:spcAft>
              <a:buNone/>
            </a:pPr>
            <a:endParaRPr/>
          </a:p>
        </p:txBody>
      </p:sp>
      <p:sp>
        <p:nvSpPr>
          <p:cNvPr id="491" name="Google Shape;491;g3cdfbd704ef_1_2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3cdfbd704ef_1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3cdfbd704ef_1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sz="1100" b="1">
                <a:latin typeface="Arial"/>
                <a:ea typeface="Arial"/>
                <a:cs typeface="Arial"/>
                <a:sym typeface="Arial"/>
              </a:rPr>
              <a:t>Softmax is the final step that turns logits into actual probabilities.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Up to this point, the model has only produced </a:t>
            </a:r>
            <a:r>
              <a:rPr lang="en-US" sz="1100" i="1">
                <a:latin typeface="Arial"/>
                <a:ea typeface="Arial"/>
                <a:cs typeface="Arial"/>
                <a:sym typeface="Arial"/>
              </a:rPr>
              <a:t>logits</a:t>
            </a:r>
            <a:r>
              <a:rPr lang="en-US" sz="1100">
                <a:latin typeface="Arial"/>
                <a:ea typeface="Arial"/>
                <a:cs typeface="Arial"/>
                <a:sym typeface="Arial"/>
              </a:rPr>
              <a:t> — raw, unnormalized scores that can be positive, negative, or huge in magnitude.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Softmax exponentiates those scores and normalizes them so they form a proper probability distribution.</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The problem is: exponentials can blow up.</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If a logit is large — say 50 or 100 — exp⁡(z) becomes astronomically big.</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That’s why we rarely compute softmax directly. Instead, we use the </a:t>
            </a:r>
            <a:r>
              <a:rPr lang="en-US" sz="1100" i="1">
                <a:latin typeface="Arial"/>
                <a:ea typeface="Arial"/>
                <a:cs typeface="Arial"/>
                <a:sym typeface="Arial"/>
              </a:rPr>
              <a:t>log‑softmax</a:t>
            </a:r>
            <a:r>
              <a:rPr lang="en-US" sz="1100">
                <a:latin typeface="Arial"/>
                <a:ea typeface="Arial"/>
                <a:cs typeface="Arial"/>
                <a:sym typeface="Arial"/>
              </a:rPr>
              <a:t> form.</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Log‑softmax is numerically stable.</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It rewrites the expression so we never exponentiate giant numbers.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The key trick is subtracting the maximum logit before exponentiating — the classic log‑sum‑exp trick.</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doesn’t change the probabilities at all, because softmax is shift‑invariant.</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Softmax amplifies differences.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Even small differences in logits can turn into big differences in probabilities.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is why the model can be extremely confident even when the logits are only slightly different.</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This step is also a computational bottleneck.</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Because the vocabulary is huge — tens or hundreds of thousands of tokens — we have to compute one logit and one exponential per token.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That’s why softmax is one of the most expensive layers during inference.</a:t>
            </a:r>
            <a:endParaRPr sz="1100">
              <a:latin typeface="Arial"/>
              <a:ea typeface="Arial"/>
              <a:cs typeface="Arial"/>
              <a:sym typeface="Arial"/>
            </a:endParaRPr>
          </a:p>
          <a:p>
            <a:pPr marL="0" lvl="0" indent="0" algn="l" rtl="0">
              <a:spcBef>
                <a:spcPts val="1200"/>
              </a:spcBef>
              <a:spcAft>
                <a:spcPts val="0"/>
              </a:spcAft>
              <a:buSzPts val="1100"/>
              <a:buNone/>
            </a:pPr>
            <a:endParaRPr/>
          </a:p>
          <a:p>
            <a:pPr marL="0" lvl="0" indent="0" algn="l" rtl="0">
              <a:spcBef>
                <a:spcPts val="0"/>
              </a:spcBef>
              <a:spcAft>
                <a:spcPts val="0"/>
              </a:spcAft>
              <a:buNone/>
            </a:pPr>
            <a:endParaRPr/>
          </a:p>
        </p:txBody>
      </p:sp>
      <p:sp>
        <p:nvSpPr>
          <p:cNvPr id="500" name="Google Shape;500;g3cdfbd704ef_1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cdfbd704ef_1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g3cdfbd704ef_1_2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sz="1100" b="1">
                <a:latin typeface="Arial"/>
                <a:ea typeface="Arial"/>
                <a:cs typeface="Arial"/>
                <a:sym typeface="Arial"/>
              </a:rPr>
              <a:t>Softmax is the final step that turns logits into actual probabilities.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Up to this point, the model has only produced </a:t>
            </a:r>
            <a:r>
              <a:rPr lang="en-US" sz="1100" i="1">
                <a:latin typeface="Arial"/>
                <a:ea typeface="Arial"/>
                <a:cs typeface="Arial"/>
                <a:sym typeface="Arial"/>
              </a:rPr>
              <a:t>logits</a:t>
            </a:r>
            <a:r>
              <a:rPr lang="en-US" sz="1100">
                <a:latin typeface="Arial"/>
                <a:ea typeface="Arial"/>
                <a:cs typeface="Arial"/>
                <a:sym typeface="Arial"/>
              </a:rPr>
              <a:t> — raw, unnormalized scores that can be positive, negative, or huge in magnitude.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Softmax exponentiates those scores and normalizes them so they form a proper probability distribution.</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The problem is: exponentials can blow up.</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If a logit is large — say 50 or 100 — exp⁡(z) becomes astronomically big.</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That’s why we rarely compute softmax directly. Instead, we use the </a:t>
            </a:r>
            <a:r>
              <a:rPr lang="en-US" sz="1100" i="1">
                <a:latin typeface="Arial"/>
                <a:ea typeface="Arial"/>
                <a:cs typeface="Arial"/>
                <a:sym typeface="Arial"/>
              </a:rPr>
              <a:t>log‑softmax</a:t>
            </a:r>
            <a:r>
              <a:rPr lang="en-US" sz="1100">
                <a:latin typeface="Arial"/>
                <a:ea typeface="Arial"/>
                <a:cs typeface="Arial"/>
                <a:sym typeface="Arial"/>
              </a:rPr>
              <a:t> form.</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Log‑softmax is numerically stable.</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It rewrites the expression so we never exponentiate giant numbers.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The key trick is subtracting the maximum logit before exponentiating — the classic log‑sum‑exp trick.</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doesn’t change the probabilities at all, because softmax is shift‑invariant.</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Softmax amplifies differences.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Even small differences in logits can turn into big differences in probabilities.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is why the model can be extremely confident even when the logits are only slightly different.</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This step is also a computational bottleneck.</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Because the vocabulary is huge — tens or hundreds of thousands of tokens — we have to compute one logit and one exponential per token.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That’s why softmax is one of the most expensive layers during inference.</a:t>
            </a:r>
            <a:endParaRPr sz="1100">
              <a:latin typeface="Arial"/>
              <a:ea typeface="Arial"/>
              <a:cs typeface="Arial"/>
              <a:sym typeface="Arial"/>
            </a:endParaRPr>
          </a:p>
          <a:p>
            <a:pPr marL="0" lvl="0" indent="0" algn="l" rtl="0">
              <a:spcBef>
                <a:spcPts val="1200"/>
              </a:spcBef>
              <a:spcAft>
                <a:spcPts val="0"/>
              </a:spcAft>
              <a:buSzPts val="1100"/>
              <a:buNone/>
            </a:pPr>
            <a:endParaRPr/>
          </a:p>
          <a:p>
            <a:pPr marL="0" lvl="0" indent="0" algn="l" rtl="0">
              <a:spcBef>
                <a:spcPts val="0"/>
              </a:spcBef>
              <a:spcAft>
                <a:spcPts val="0"/>
              </a:spcAft>
              <a:buNone/>
            </a:pPr>
            <a:endParaRPr/>
          </a:p>
        </p:txBody>
      </p:sp>
      <p:sp>
        <p:nvSpPr>
          <p:cNvPr id="510" name="Google Shape;510;g3cdfbd704ef_1_2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9587dc682c_7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g39587dc682c_7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sz="1100" b="1">
                <a:latin typeface="Arial"/>
                <a:ea typeface="Arial"/>
                <a:cs typeface="Arial"/>
                <a:sym typeface="Arial"/>
              </a:rPr>
              <a:t>Log‑softmax is numerically stable.</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It rewrites the expression so we never exponentiate giant numbers.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The key trick is subtracting the maximum logit before exponentiating — the classic log‑sum‑exp trick.</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doesn’t change the probabilities at all, because softmax is shift‑invariant.</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Softmax amplifies differences.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Even small differences in logits can turn into big differences in probabilities.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is why the model can be extremely confident even when the logits are only slightly different.</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This step is also a computational bottleneck.</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Because the vocabulary is huge — tens or hundreds of thousands of tokens — we have to compute one logit and one exponential per token.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That’s why softmax is one of the most expensive layers during inference.</a:t>
            </a:r>
            <a:endParaRPr sz="1100">
              <a:latin typeface="Arial"/>
              <a:ea typeface="Arial"/>
              <a:cs typeface="Arial"/>
              <a:sym typeface="Arial"/>
            </a:endParaRPr>
          </a:p>
          <a:p>
            <a:pPr marL="0" lvl="0" indent="0" algn="l" rtl="0">
              <a:spcBef>
                <a:spcPts val="1200"/>
              </a:spcBef>
              <a:spcAft>
                <a:spcPts val="0"/>
              </a:spcAft>
              <a:buSzPts val="1100"/>
              <a:buNone/>
            </a:pPr>
            <a:endParaRPr/>
          </a:p>
          <a:p>
            <a:pPr marL="0" lvl="0" indent="0" algn="l" rtl="0">
              <a:spcBef>
                <a:spcPts val="0"/>
              </a:spcBef>
              <a:spcAft>
                <a:spcPts val="0"/>
              </a:spcAft>
              <a:buNone/>
            </a:pPr>
            <a:endParaRPr/>
          </a:p>
        </p:txBody>
      </p:sp>
      <p:sp>
        <p:nvSpPr>
          <p:cNvPr id="519" name="Google Shape;519;g39587dc682c_7_1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cdfbd704ef_1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3cdfbd704ef_1_2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sz="1100" b="1">
                <a:latin typeface="Arial"/>
                <a:ea typeface="Arial"/>
                <a:cs typeface="Arial"/>
                <a:sym typeface="Arial"/>
              </a:rPr>
              <a:t>Softmax is the final step that turns logits into actual probabilities.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Up to this point, the model has only produced </a:t>
            </a:r>
            <a:r>
              <a:rPr lang="en-US" sz="1100" i="1">
                <a:latin typeface="Arial"/>
                <a:ea typeface="Arial"/>
                <a:cs typeface="Arial"/>
                <a:sym typeface="Arial"/>
              </a:rPr>
              <a:t>logits</a:t>
            </a:r>
            <a:r>
              <a:rPr lang="en-US" sz="1100">
                <a:latin typeface="Arial"/>
                <a:ea typeface="Arial"/>
                <a:cs typeface="Arial"/>
                <a:sym typeface="Arial"/>
              </a:rPr>
              <a:t> — raw, unnormalized scores that can be positive, negative, or huge in magnitude.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Softmax exponentiates those scores and normalizes them so they form a proper probability distribution.</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The problem is: exponentials can blow up.</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If a logit is large — say 50 or 100 — exp⁡(z) becomes astronomically big.</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That’s why we rarely compute softmax directly. Instead, we use the </a:t>
            </a:r>
            <a:r>
              <a:rPr lang="en-US" sz="1100" i="1">
                <a:latin typeface="Arial"/>
                <a:ea typeface="Arial"/>
                <a:cs typeface="Arial"/>
                <a:sym typeface="Arial"/>
              </a:rPr>
              <a:t>log‑softmax</a:t>
            </a:r>
            <a:r>
              <a:rPr lang="en-US" sz="1100">
                <a:latin typeface="Arial"/>
                <a:ea typeface="Arial"/>
                <a:cs typeface="Arial"/>
                <a:sym typeface="Arial"/>
              </a:rPr>
              <a:t> form.</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Log‑softmax is numerically stable.</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It rewrites the expression so we never exponentiate giant numbers.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The key trick is subtracting the maximum logit before exponentiating — the classic log‑sum‑exp trick.</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doesn’t change the probabilities at all, because softmax is shift‑invariant.</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Softmax amplifies differences.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Even small differences in logits can turn into big differences in probabilities.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is why the model can be extremely confident even when the logits are only slightly different.</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This step is also a computational bottleneck.</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Because the vocabulary is huge — tens or hundreds of thousands of tokens — we have to compute one logit and one exponential per token.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That’s why softmax is one of the most expensive layers during inference.</a:t>
            </a:r>
            <a:endParaRPr sz="1100">
              <a:latin typeface="Arial"/>
              <a:ea typeface="Arial"/>
              <a:cs typeface="Arial"/>
              <a:sym typeface="Arial"/>
            </a:endParaRPr>
          </a:p>
          <a:p>
            <a:pPr marL="0" lvl="0" indent="0" algn="l" rtl="0">
              <a:spcBef>
                <a:spcPts val="1200"/>
              </a:spcBef>
              <a:spcAft>
                <a:spcPts val="0"/>
              </a:spcAft>
              <a:buSzPts val="1100"/>
              <a:buNone/>
            </a:pPr>
            <a:endParaRPr/>
          </a:p>
          <a:p>
            <a:pPr marL="0" lvl="0" indent="0" algn="l" rtl="0">
              <a:spcBef>
                <a:spcPts val="0"/>
              </a:spcBef>
              <a:spcAft>
                <a:spcPts val="0"/>
              </a:spcAft>
              <a:buNone/>
            </a:pPr>
            <a:endParaRPr/>
          </a:p>
        </p:txBody>
      </p:sp>
      <p:sp>
        <p:nvSpPr>
          <p:cNvPr id="529" name="Google Shape;529;g3cdfbd704ef_1_2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3cdfbd704ef_1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3cdfbd704ef_1_2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This is the core idea: at each position, the model predicts a probability distribution over the vocabulary. The loss is simply the negative log‑probability of the </a:t>
            </a:r>
            <a:r>
              <a:rPr lang="en-US" sz="1100" i="1">
                <a:latin typeface="Arial"/>
                <a:ea typeface="Arial"/>
                <a:cs typeface="Arial"/>
                <a:sym typeface="Arial"/>
              </a:rPr>
              <a:t>correct</a:t>
            </a:r>
            <a:r>
              <a:rPr lang="en-US" sz="1100">
                <a:latin typeface="Arial"/>
                <a:ea typeface="Arial"/>
                <a:cs typeface="Arial"/>
                <a:sym typeface="Arial"/>
              </a:rPr>
              <a:t> token. If the model is confident and correct, the loss is small. If it’s surprised, the loss is large. This is the basic building block of training</a:t>
            </a:r>
            <a:endParaRPr/>
          </a:p>
        </p:txBody>
      </p:sp>
      <p:sp>
        <p:nvSpPr>
          <p:cNvPr id="539" name="Google Shape;539;g3cdfbd704ef_1_2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cdfbd704ef_1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3cdfbd704ef_1_2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sz="1100" b="1">
                <a:latin typeface="Arial"/>
                <a:ea typeface="Arial"/>
                <a:cs typeface="Arial"/>
                <a:sym typeface="Arial"/>
              </a:rPr>
              <a:t>Softmax is the final step that turns logits into actual probabilities.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Up to this point, the model has only produced </a:t>
            </a:r>
            <a:r>
              <a:rPr lang="en-US" sz="1100" i="1">
                <a:latin typeface="Arial"/>
                <a:ea typeface="Arial"/>
                <a:cs typeface="Arial"/>
                <a:sym typeface="Arial"/>
              </a:rPr>
              <a:t>logits</a:t>
            </a:r>
            <a:r>
              <a:rPr lang="en-US" sz="1100">
                <a:latin typeface="Arial"/>
                <a:ea typeface="Arial"/>
                <a:cs typeface="Arial"/>
                <a:sym typeface="Arial"/>
              </a:rPr>
              <a:t> — raw, unnormalized scores that can be positive, negative, or huge in magnitude.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Softmax exponentiates those scores and normalizes them so they form a proper probability distribution.</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The problem is: exponentials can blow up.</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If a logit is large — say 50 or 100 — exp⁡(z) becomes astronomically big.</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That’s why we rarely compute softmax directly. Instead, we use the </a:t>
            </a:r>
            <a:r>
              <a:rPr lang="en-US" sz="1100" i="1">
                <a:latin typeface="Arial"/>
                <a:ea typeface="Arial"/>
                <a:cs typeface="Arial"/>
                <a:sym typeface="Arial"/>
              </a:rPr>
              <a:t>log‑softmax</a:t>
            </a:r>
            <a:r>
              <a:rPr lang="en-US" sz="1100">
                <a:latin typeface="Arial"/>
                <a:ea typeface="Arial"/>
                <a:cs typeface="Arial"/>
                <a:sym typeface="Arial"/>
              </a:rPr>
              <a:t> form.</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Log‑softmax is numerically stable.</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It rewrites the expression so we never exponentiate giant numbers.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The key trick is subtracting the maximum logit before exponentiating — the classic log‑sum‑exp trick.</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doesn’t change the probabilities at all, because softmax is shift‑invariant.</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Softmax amplifies differences.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Even small differences in logits can turn into big differences in probabilities.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is why the model can be extremely confident even when the logits are only slightly different.</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This step is also a computational bottleneck.</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Because the vocabulary is huge — tens or hundreds of thousands of tokens — we have to compute one logit and one exponential per token.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That’s why softmax is one of the most expensive layers during inference.</a:t>
            </a:r>
            <a:endParaRPr sz="1100">
              <a:latin typeface="Arial"/>
              <a:ea typeface="Arial"/>
              <a:cs typeface="Arial"/>
              <a:sym typeface="Arial"/>
            </a:endParaRPr>
          </a:p>
          <a:p>
            <a:pPr marL="0" lvl="0" indent="0" algn="l" rtl="0">
              <a:spcBef>
                <a:spcPts val="1200"/>
              </a:spcBef>
              <a:spcAft>
                <a:spcPts val="0"/>
              </a:spcAft>
              <a:buSzPts val="1100"/>
              <a:buNone/>
            </a:pPr>
            <a:endParaRPr/>
          </a:p>
          <a:p>
            <a:pPr marL="0" lvl="0" indent="0" algn="l" rtl="0">
              <a:spcBef>
                <a:spcPts val="0"/>
              </a:spcBef>
              <a:spcAft>
                <a:spcPts val="0"/>
              </a:spcAft>
              <a:buNone/>
            </a:pPr>
            <a:endParaRPr/>
          </a:p>
        </p:txBody>
      </p:sp>
      <p:sp>
        <p:nvSpPr>
          <p:cNvPr id="549" name="Google Shape;549;g3cdfbd704ef_1_2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9587dc682c_7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39587dc682c_7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When we say ‘LLM,’ we’re really talking about a system that’s extremely good at working with text. It doesn’t think like a human — it models patterns.</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During training, it reads an unimaginable amount of text. Think of every book in your library… then multiply that by millions.</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The key idea is prediction. It’s always asking: </a:t>
            </a:r>
            <a:r>
              <a:rPr lang="en-US" sz="1400" i="1">
                <a:latin typeface="Arial"/>
                <a:ea typeface="Arial"/>
                <a:cs typeface="Arial"/>
                <a:sym typeface="Arial"/>
              </a:rPr>
              <a:t>Given everything so far, what comes next?</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That simple mechanism — next‑token prediction — is the foundation for everything else we’ll talk about today.</a:t>
            </a:r>
            <a:endParaRPr sz="1400">
              <a:latin typeface="Arial"/>
              <a:ea typeface="Arial"/>
              <a:cs typeface="Arial"/>
              <a:sym typeface="Arial"/>
            </a:endParaRPr>
          </a:p>
          <a:p>
            <a:pPr marL="0" lvl="0" indent="0" algn="l" rtl="0">
              <a:spcBef>
                <a:spcPts val="0"/>
              </a:spcBef>
              <a:spcAft>
                <a:spcPts val="0"/>
              </a:spcAft>
              <a:buNone/>
            </a:pPr>
            <a:endParaRPr sz="1500"/>
          </a:p>
        </p:txBody>
      </p:sp>
      <p:sp>
        <p:nvSpPr>
          <p:cNvPr id="291" name="Google Shape;291;g39587dc682c_7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3cdfbd704ef_1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3cdfbd704ef_1_2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This equation represents the loss over the entire dataset.</a:t>
            </a:r>
            <a:endParaRPr/>
          </a:p>
          <a:p>
            <a:pPr marL="0" lvl="0" indent="0" algn="l" rtl="0">
              <a:spcBef>
                <a:spcPts val="0"/>
              </a:spcBef>
              <a:spcAft>
                <a:spcPts val="0"/>
              </a:spcAft>
              <a:buClr>
                <a:schemeClr val="dk1"/>
              </a:buClr>
              <a:buSzPts val="1100"/>
              <a:buFont typeface="Arial"/>
              <a:buNone/>
            </a:pPr>
            <a:r>
              <a:rPr lang="en-US"/>
              <a:t>For each training example, we compute its sequence loss — basically how surprised the model was by that sequence.</a:t>
            </a:r>
            <a:endParaRPr/>
          </a:p>
          <a:p>
            <a:pPr marL="0" lvl="0" indent="0" algn="l" rtl="0">
              <a:spcBef>
                <a:spcPts val="0"/>
              </a:spcBef>
              <a:spcAft>
                <a:spcPts val="0"/>
              </a:spcAft>
              <a:buSzPts val="1100"/>
              <a:buNone/>
            </a:pPr>
            <a:r>
              <a:rPr lang="en-US"/>
              <a:t>Then we add all those sequence losses together.</a:t>
            </a:r>
            <a:endParaRPr/>
          </a:p>
          <a:p>
            <a:pPr marL="0" lvl="0" indent="0" algn="l" rtl="0">
              <a:spcBef>
                <a:spcPts val="0"/>
              </a:spcBef>
              <a:spcAft>
                <a:spcPts val="0"/>
              </a:spcAft>
              <a:buClr>
                <a:schemeClr val="dk1"/>
              </a:buClr>
              <a:buSzPts val="1100"/>
              <a:buFont typeface="Arial"/>
              <a:buNone/>
            </a:pPr>
            <a:r>
              <a:rPr lang="en-US"/>
              <a:t>The big idea is that the model isn’t trained on one sentence — it’s trained on millions or billions.</a:t>
            </a:r>
            <a:endParaRPr/>
          </a:p>
          <a:p>
            <a:pPr marL="0" lvl="0" indent="0" algn="l" rtl="0">
              <a:spcBef>
                <a:spcPts val="0"/>
              </a:spcBef>
              <a:spcAft>
                <a:spcPts val="0"/>
              </a:spcAft>
              <a:buClr>
                <a:schemeClr val="dk1"/>
              </a:buClr>
              <a:buSzPts val="1100"/>
              <a:buFont typeface="Arial"/>
              <a:buNone/>
            </a:pPr>
            <a:r>
              <a:rPr lang="en-US"/>
              <a:t>So the dataset loss measures the model’s total surprise across all sequences.</a:t>
            </a:r>
            <a:endParaRPr/>
          </a:p>
          <a:p>
            <a:pPr marL="0" lvl="0" indent="0" algn="l" rtl="0">
              <a:spcBef>
                <a:spcPts val="0"/>
              </a:spcBef>
              <a:spcAft>
                <a:spcPts val="0"/>
              </a:spcAft>
              <a:buClr>
                <a:schemeClr val="dk1"/>
              </a:buClr>
              <a:buSzPts val="1100"/>
              <a:buFont typeface="Arial"/>
              <a:buNone/>
            </a:pPr>
            <a:r>
              <a:rPr lang="en-US"/>
              <a:t>Training simply tries to reduce that total surprise, which is equivalent to maximizing the likelihood of the entire corpus.</a:t>
            </a:r>
            <a:endParaRPr/>
          </a:p>
          <a:p>
            <a:pPr marL="0" lvl="0" indent="0" algn="l" rtl="0">
              <a:spcBef>
                <a:spcPts val="0"/>
              </a:spcBef>
              <a:spcAft>
                <a:spcPts val="0"/>
              </a:spcAft>
              <a:buNone/>
            </a:pPr>
            <a:endParaRPr/>
          </a:p>
        </p:txBody>
      </p:sp>
      <p:sp>
        <p:nvSpPr>
          <p:cNvPr id="560" name="Google Shape;560;g3cdfbd704ef_1_2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begin Part 2. The raw model — fresh out of pre-training — is just a next-token predictor. But the magic lies in HOW you talk to it. The same model can write poetry, debug code, or act as a medical consultant — all depending on how you prompt it.</a:t>
            </a:r>
            <a:endParaRPr/>
          </a:p>
        </p:txBody>
      </p:sp>
      <p:sp>
        <p:nvSpPr>
          <p:cNvPr id="570" name="Google Shape;57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Imagine you have one single model — say GPT-4. You type: 'Tell me about Python.' You get a generic overview. Now type: 'You are a senior software architect. Explain Python's GIL and its impact on multi-threaded applications.' Suddenly, the same model gives you a deep, nuanced answer. The weights didn't change. Not a single parameter was updated. The CONTEXT changed. That's the entire premise of prompting and conditioning.</a:t>
            </a:r>
            <a:endParaRPr/>
          </a:p>
        </p:txBody>
      </p:sp>
      <p:sp>
        <p:nvSpPr>
          <p:cNvPr id="579" name="Google Shape;57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cdedaa0d90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cdedaa0d90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g3cdedaa0d90_1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In-context learning is arguably the most surprising emergent property of large language models. You don't need to retrain a model for every new task. You simply show the model what you want — through examples or instructions — right there in the prompt. First documented in the GPT-3 paper by Brown et al. in 2020, it shocked the community. No one explicitly designed this capability. It emerged from scale.</a:t>
            </a:r>
            <a:endParaRPr/>
          </a:p>
        </p:txBody>
      </p:sp>
      <p:sp>
        <p:nvSpPr>
          <p:cNvPr id="599" name="Google Shape;59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Zero-shot is the simplest form. You describe the task, provide the input, and ask for the output — no examples. The model relies entirely on its pre-trained knowledge. Works remarkably well for well-defined tasks — translation, classification, summarization — especially with larger models. But for unusual tasks, it can fail.</a:t>
            </a:r>
            <a:endParaRPr/>
          </a:p>
        </p:txBody>
      </p:sp>
      <p:sp>
        <p:nvSpPr>
          <p:cNvPr id="616" name="Google Shape;6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3cdedaa0d90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3cdedaa0d90_1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g3cdedaa0d90_1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Few-shot prompting takes in-context learning further. You show the model actual input-output pairs. Research shows format matters more than actual labels — if you keep the format consistent, even random labels can sometimes guide the model. The order of examples affects performance. Label diversity matters — showing only positive examples biases the model.</a:t>
            </a:r>
            <a:endParaRPr/>
          </a:p>
        </p:txBody>
      </p:sp>
      <p:sp>
        <p:nvSpPr>
          <p:cNvPr id="639" name="Google Shape;6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3cdedaa0d90_1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3cdedaa0d90_1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g3cdedaa0d90_1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key tradeoff is token efficiency vs. task clarity. Zero-shot is cheap but relies on the model already understanding the task. Few-shot costs more tokens but provides explicit demonstrations. As models scale up, zero-shot improves faster than few-shot.</a:t>
            </a:r>
            <a:endParaRPr/>
          </a:p>
        </p:txBody>
      </p:sp>
      <p:sp>
        <p:nvSpPr>
          <p:cNvPr id="660" name="Google Shape;6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9587dc682c_7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39587dc682c_7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Before we talk about how LLMs generate text, we need to understand what they actually </a:t>
            </a:r>
            <a:r>
              <a:rPr lang="en-US" sz="1100" b="1" i="1">
                <a:latin typeface="Arial"/>
                <a:ea typeface="Arial"/>
                <a:cs typeface="Arial"/>
                <a:sym typeface="Arial"/>
              </a:rPr>
              <a:t>see</a:t>
            </a:r>
            <a:r>
              <a:rPr lang="en-US" sz="1100" b="1">
                <a:latin typeface="Arial"/>
                <a:ea typeface="Arial"/>
                <a:cs typeface="Arial"/>
                <a:sym typeface="Arial"/>
              </a:rPr>
              <a:t>.</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A token is just a small chunk of text — not necessarily a full word. It might be a whole word, but it could also be a subword like ‘ing’, a punctuation mark, or even a whitespace symbol.</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The tokenizer is the component that takes raw text and breaks it into these pieces. It maps text → tokens → token IDs, which are just integers. Those IDs are the atomic units the model predicts.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is important: LLMs never predict whole sentences or paragraphs. They predict </a:t>
            </a:r>
            <a:r>
              <a:rPr lang="en-US" sz="1100" b="1">
                <a:latin typeface="Arial"/>
                <a:ea typeface="Arial"/>
                <a:cs typeface="Arial"/>
                <a:sym typeface="Arial"/>
              </a:rPr>
              <a:t>one token ID at a time</a:t>
            </a:r>
            <a:r>
              <a:rPr lang="en-US" sz="1100">
                <a:latin typeface="Arial"/>
                <a:ea typeface="Arial"/>
                <a:cs typeface="Arial"/>
                <a:sym typeface="Arial"/>
              </a:rPr>
              <a:t>, over and over, thousands of times per response.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Good tokenization really matters. If the tokenizer splits text into meaningful chunks, the model learns better representations and needs fewer steps to process the same sentence.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Fewer tokens means faster training, cheaper inference, and often better output quality. A well‑designed tokenizer captures the structure of language in a way the model can use.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So tokens are the bridge between raw text and the model’s internal world. Everything the model does — training, prediction, decoding — happens at the token level.</a:t>
            </a:r>
            <a:endParaRPr sz="1100" b="1">
              <a:latin typeface="Arial"/>
              <a:ea typeface="Arial"/>
              <a:cs typeface="Arial"/>
              <a:sym typeface="Arial"/>
            </a:endParaRPr>
          </a:p>
          <a:p>
            <a:pPr marL="0" lvl="0" indent="0" algn="l" rtl="0">
              <a:spcBef>
                <a:spcPts val="1200"/>
              </a:spcBef>
              <a:spcAft>
                <a:spcPts val="0"/>
              </a:spcAft>
              <a:buSzPts val="1100"/>
              <a:buNone/>
            </a:pPr>
            <a:endParaRPr/>
          </a:p>
          <a:p>
            <a:pPr marL="0" lvl="0" indent="0" algn="l" rtl="0">
              <a:spcBef>
                <a:spcPts val="0"/>
              </a:spcBef>
              <a:spcAft>
                <a:spcPts val="0"/>
              </a:spcAft>
              <a:buNone/>
            </a:pPr>
            <a:endParaRPr/>
          </a:p>
        </p:txBody>
      </p:sp>
      <p:sp>
        <p:nvSpPr>
          <p:cNvPr id="301" name="Google Shape;301;g39587dc682c_7_2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Introduced by Wei et al. in 2022. Instead of asking for an answer directly, ask the model to show its work. On GSM8K math benchmark, CoT improved GPT-3's accuracy from 18% to over 57%. The magic phrase 'Let's think step by step' is zero-shot CoT.</a:t>
            </a:r>
            <a:endParaRPr/>
          </a:p>
        </p:txBody>
      </p:sp>
      <p:sp>
        <p:nvSpPr>
          <p:cNvPr id="670" name="Google Shape;67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cdedaa0d90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3cdedaa0d90_1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g3cdedaa0d90_1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 me show you three cutting-edge strategies that build on CoT. Self-Consistency, proposed by Wang et al. 2022, generates multiple reasoning paths and takes a majority vote. It's like asking a panel of experts instead of one person. Tree of Thought, by Yao et al. 2023, creates a branching search over reasoning paths. Instead of a single chain, the model explores a tree — evaluating and pruning branches. ReAct, by Yao et al. 2022, interleaves reasoning with actions. The model thinks, takes an action (like searching the web), observes the result, and reasons again. This is the foundation of modern AI agents like ChatGPT plugins.</a:t>
            </a:r>
            <a:endParaRPr/>
          </a:p>
        </p:txBody>
      </p:sp>
      <p:sp>
        <p:nvSpPr>
          <p:cNvPr id="689" name="Google Shape;68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3cdedaa0d90_1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3cdedaa0d90_1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g3cdedaa0d90_1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3cdedaa0d90_1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3cdedaa0d90_1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g3cdedaa0d90_1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Modern LLM APIs use structured message formats with distinct roles. The system prompt sets the stage — who the model is, what rules it follows. The user prompt is the actual question. Instruction prompts are specific directives. Technically, the system prompt is not fundamentally different at the token level — it's all just tokens. But the model has been trained through RLHF to treat system messages as higher-priority guidance.</a:t>
            </a:r>
            <a:endParaRPr/>
          </a:p>
        </p:txBody>
      </p:sp>
      <p:sp>
        <p:nvSpPr>
          <p:cNvPr id="720" name="Google Shape;72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3cdedaa0d90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3cdedaa0d90_1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g3cdedaa0d90_1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At the API level, every message is a role-content pair. Everything gets concatenated into one long token sequence. The model processes this entire sequence through its attention mechanism. When generating the next token, it attends to ALL previous tokens. This is why conversation history matters.</a:t>
            </a:r>
            <a:endParaRPr/>
          </a:p>
        </p:txBody>
      </p:sp>
      <p:sp>
        <p:nvSpPr>
          <p:cNvPr id="744" name="Google Shape;74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3cdedaa0d90_1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3cdedaa0d90_1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g3cdedaa0d90_1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crucial for understanding why prompting works so well with modern models. A base model — trained only on next-token prediction — is a text completer, not a question answerer. If you ask 'What is the capital of France?', it might continue the pattern with more questions rather than giving an answer. Instruction tuning fixes this by training on human-written instruction-response pairs. The model learns that when given an instruction, it should follow it. RLHF goes further — training from human preference rankings using reinforcement learning. This three-stage pipeline is what turned GPT-3 into ChatGPT.</a:t>
            </a:r>
            <a:endParaRPr/>
          </a:p>
        </p:txBody>
      </p:sp>
      <p:sp>
        <p:nvSpPr>
          <p:cNvPr id="776" name="Google Shape;77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cdf4a6c03b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3cdf4a6c03b_1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10" name="Google Shape;310;g3cdf4a6c03b_1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we open the hood of an LLM and look at every major component. We'll trace a token's journey from the moment it enters as an integer, through the embedding matrix, through decoder layers, and out through the unembedding matrix as a probability distribution.</a:t>
            </a:r>
            <a:endParaRPr/>
          </a:p>
        </p:txBody>
      </p:sp>
      <p:sp>
        <p:nvSpPr>
          <p:cNvPr id="796" name="Google Shape;79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any neural network processing happens, we need to convert text into numbers. This is tokenization — and it's more nuanced than it sounds. Modern LLMs don't tokenize at the word level or character level. They use subword tokenization. BPE, used by most GPT models, starts with individual characters and iteratively merges the most common pairs. After training, common words like 'the' become single tokens, while rare words get split into subwords. This is why 'Understanding' might become 'Under' + 'standing'. The vocabulary size matters — larger vocabularies mean fewer tokens per input but bigger embedding matrices. GPT-2 uses 50,257 tokens. LLaMA uses SentencePiece with 32,000 tokens. The tokenizer's choices directly affect model performance, efficiency, and even multilingual capability.</a:t>
            </a:r>
            <a:endParaRPr/>
          </a:p>
        </p:txBody>
      </p:sp>
      <p:sp>
        <p:nvSpPr>
          <p:cNvPr id="805" name="Google Shape;80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cd8f1cce8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3" name="Google Shape;823;g3cd8f1cce8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embedding matrix is a learnable lookup table of shape V by d_model. Each token ID indexes a row. For GPT-3, the embedding matrix alone has over 617 million parameters. It learns to encode semantic meaning as geometric position in a high-dimensional space.</a:t>
            </a:r>
            <a:endParaRPr/>
          </a:p>
        </p:txBody>
      </p:sp>
      <p:sp>
        <p:nvSpPr>
          <p:cNvPr id="839" name="Google Shape;83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3cd8f1cce8d_0_2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0" name="Google Shape;850;g3cd8f1cce8d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Attention is permutation-invariant — without position information, 'The cat sat on the mat' is the same as 'The mat sat on the cat.' Three main approaches: learned embeddings (GPT), sinusoidal (original Transformer), and RoPE (modern models). RoPE is now dominant — it elegantly encodes relative position by rotating query and key vectors.</a:t>
            </a:r>
            <a:endParaRPr/>
          </a:p>
        </p:txBody>
      </p:sp>
      <p:sp>
        <p:nvSpPr>
          <p:cNvPr id="864" name="Google Shape;86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3cd8f1cce8d_0_5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g3cd8f1cce8d_0_5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6" name="Google Shape;89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Modern LLMs use a decoder-only transformer. This is different from the original Transformer which had both encoder and decoder. The key innovation is causal self-attention — each token can only attend to tokens before it. This creates the autoregressive property: tokens are generated one at a time, left to right.</a:t>
            </a:r>
            <a:endParaRPr/>
          </a:p>
        </p:txBody>
      </p:sp>
      <p:sp>
        <p:nvSpPr>
          <p:cNvPr id="897" name="Google Shape;89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Each decoder block follows the Pre-LayerNorm pattern: normalize inputs, then masked multi-head self-attention, then residual connection, then another normalize, feed-forward network, and another residual. This is repeated N times — 96 in GPT-3, 80 in LLaMA-2 70B.</a:t>
            </a:r>
            <a:endParaRPr/>
          </a:p>
        </p:txBody>
      </p:sp>
      <p:sp>
        <p:nvSpPr>
          <p:cNvPr id="928" name="Google Shape;92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3ce311f0ab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g3ce311f0ab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Causal masking is what makes autoregressive generation work. Each token can only attend to tokens before it — never future tokens. Implemented by adding a mask matrix M to attention scores before softmax: 0 for allowed positions, -inf for blocked ones. The triangular pattern ensures left-to-right generation.</a:t>
            </a:r>
            <a:endParaRPr/>
          </a:p>
        </p:txBody>
      </p:sp>
      <p:sp>
        <p:nvSpPr>
          <p:cNvPr id="951" name="Google Shape;951;g3ce311f0ab3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9587dc682c_7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39587dc682c_7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sz="1500"/>
          </a:p>
          <a:p>
            <a:pPr marL="0" lvl="0" indent="0" algn="l" rtl="0">
              <a:spcBef>
                <a:spcPts val="0"/>
              </a:spcBef>
              <a:spcAft>
                <a:spcPts val="0"/>
              </a:spcAft>
              <a:buClr>
                <a:schemeClr val="dk1"/>
              </a:buClr>
              <a:buSzPts val="1100"/>
              <a:buFont typeface="Arial"/>
              <a:buNone/>
            </a:pPr>
            <a:r>
              <a:rPr lang="en-US" sz="1500"/>
              <a:t>LLMs don’t invent knowledge out of thin air — they learn patterns from huge amounts of text.</a:t>
            </a:r>
            <a:endParaRPr sz="1500"/>
          </a:p>
          <a:p>
            <a:pPr marL="0" lvl="0" indent="0" algn="l" rtl="0">
              <a:spcBef>
                <a:spcPts val="0"/>
              </a:spcBef>
              <a:spcAft>
                <a:spcPts val="0"/>
              </a:spcAft>
              <a:buClr>
                <a:schemeClr val="dk1"/>
              </a:buClr>
              <a:buSzPts val="1100"/>
              <a:buFont typeface="Arial"/>
              <a:buNone/>
            </a:pPr>
            <a:r>
              <a:rPr lang="en-US" sz="1500"/>
              <a:t>A major source is public web text: everything from documentation to forum discussions.</a:t>
            </a:r>
            <a:endParaRPr sz="1500"/>
          </a:p>
          <a:p>
            <a:pPr marL="0" lvl="0" indent="0" algn="l" rtl="0">
              <a:spcBef>
                <a:spcPts val="0"/>
              </a:spcBef>
              <a:spcAft>
                <a:spcPts val="0"/>
              </a:spcAft>
              <a:buClr>
                <a:schemeClr val="dk1"/>
              </a:buClr>
              <a:buSzPts val="1100"/>
              <a:buFont typeface="Arial"/>
              <a:buNone/>
            </a:pPr>
            <a:r>
              <a:rPr lang="en-US" sz="1500"/>
              <a:t>Books and long‑form writing help models learn structure, style, and reasoning.</a:t>
            </a:r>
            <a:endParaRPr sz="1500"/>
          </a:p>
          <a:p>
            <a:pPr marL="0" lvl="0" indent="0" algn="l" rtl="0">
              <a:spcBef>
                <a:spcPts val="0"/>
              </a:spcBef>
              <a:spcAft>
                <a:spcPts val="0"/>
              </a:spcAft>
              <a:buClr>
                <a:schemeClr val="dk1"/>
              </a:buClr>
              <a:buSzPts val="1100"/>
              <a:buFont typeface="Arial"/>
              <a:buNone/>
            </a:pPr>
            <a:r>
              <a:rPr lang="en-US" sz="1500"/>
              <a:t>Academic and technical text gives them exposure to more formal language and domain‑specific knowledge.</a:t>
            </a:r>
            <a:endParaRPr sz="1500"/>
          </a:p>
          <a:p>
            <a:pPr marL="0" lvl="0" indent="0" algn="l" rtl="0">
              <a:spcBef>
                <a:spcPts val="0"/>
              </a:spcBef>
              <a:spcAft>
                <a:spcPts val="0"/>
              </a:spcAft>
              <a:buClr>
                <a:schemeClr val="dk1"/>
              </a:buClr>
              <a:buSzPts val="1100"/>
              <a:buFont typeface="Arial"/>
              <a:buNone/>
            </a:pPr>
            <a:r>
              <a:rPr lang="en-US" sz="1500"/>
              <a:t>Many models also learn from public code, which is why they’re surprisingly good at programming tasks.</a:t>
            </a:r>
            <a:endParaRPr sz="1500"/>
          </a:p>
          <a:p>
            <a:pPr marL="0" lvl="0" indent="0" algn="l" rtl="0">
              <a:spcBef>
                <a:spcPts val="0"/>
              </a:spcBef>
              <a:spcAft>
                <a:spcPts val="0"/>
              </a:spcAft>
              <a:buClr>
                <a:schemeClr val="dk1"/>
              </a:buClr>
              <a:buSzPts val="1100"/>
              <a:buFont typeface="Arial"/>
              <a:buNone/>
            </a:pPr>
            <a:r>
              <a:rPr lang="en-US" sz="1500"/>
              <a:t>Some data is licensed or provided through partnerships — this varies by company.</a:t>
            </a:r>
            <a:endParaRPr sz="1500"/>
          </a:p>
          <a:p>
            <a:pPr marL="0" lvl="0" indent="0" algn="l" rtl="0">
              <a:spcBef>
                <a:spcPts val="0"/>
              </a:spcBef>
              <a:spcAft>
                <a:spcPts val="0"/>
              </a:spcAft>
              <a:buClr>
                <a:schemeClr val="dk1"/>
              </a:buClr>
              <a:buSzPts val="1100"/>
              <a:buFont typeface="Arial"/>
              <a:buNone/>
            </a:pPr>
            <a:r>
              <a:rPr lang="en-US" sz="1500"/>
              <a:t>And finally, there’s human‑created data used later in training. This is where alignment comes in: humans rate answers, compare responses, and teach the model what ‘good’ looks like.</a:t>
            </a:r>
            <a:endParaRPr sz="1500"/>
          </a:p>
          <a:p>
            <a:pPr marL="0" lvl="0" indent="0" algn="l" rtl="0">
              <a:spcBef>
                <a:spcPts val="0"/>
              </a:spcBef>
              <a:spcAft>
                <a:spcPts val="0"/>
              </a:spcAft>
              <a:buNone/>
            </a:pPr>
            <a:endParaRPr sz="1500"/>
          </a:p>
        </p:txBody>
      </p:sp>
      <p:sp>
        <p:nvSpPr>
          <p:cNvPr id="320" name="Google Shape;320;g39587dc682c_7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Causal masking is what makes autoregressive generation work. Each token can only attend to tokens before it — never future tokens. Implemented by adding a mask matrix M to attention scores before softmax: 0 for allowed positions, -inf for blocked ones. The triangular pattern ensures left-to-right generation.</a:t>
            </a:r>
            <a:endParaRPr/>
          </a:p>
        </p:txBody>
      </p:sp>
      <p:sp>
        <p:nvSpPr>
          <p:cNvPr id="964" name="Google Shape;96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One of the most exciting developments in AI is mechanistic interpretability — reverse-engineering what individual components of neural networks actually do. Induction heads are a key discovery — they implement a simple but powerful algorithm: if the sequence 'A B ... A' appears, predict B. This is how in-context learning works mechanistically. Different heads specialize: some attend to previous positions (local syntax), others attend to semantically related tokens (long-range meaning). This research makes LLMs less of a black box.</a:t>
            </a:r>
            <a:endParaRPr/>
          </a:p>
        </p:txBody>
      </p:sp>
      <p:sp>
        <p:nvSpPr>
          <p:cNvPr id="980" name="Google Shape;98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3cd8f1cce8d_0_8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g3cd8f1cce8d_0_8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3" name="Google Shape;101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feed-forward network processes each token independently with an expand-and-contract design. First, project from d_model to 4*d_model. Apply non-linearity (GELU). Then contract back. Research shows FFN layers store factual knowledge — they act like key-value memories. Attention routes information, FFN transforms it.</a:t>
            </a:r>
            <a:endParaRPr/>
          </a:p>
        </p:txBody>
      </p:sp>
      <p:sp>
        <p:nvSpPr>
          <p:cNvPr id="1014" name="Google Shape;101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Layer norm ensures inputs to each sub-layer have consistent statistics. Residual connections create 'gradient highways' — gradients flow directly from output to any layer, bypassing intermediate transformations. Without these two techniques, training 96+ layer models would be impossible.</a:t>
            </a:r>
            <a:endParaRPr/>
          </a:p>
        </p:txBody>
      </p:sp>
      <p:sp>
        <p:nvSpPr>
          <p:cNvPr id="1034" name="Google Shape;103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5" name="Google Shape;104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unembedding matrix mirrors embedding. Hidden state vector multiplied by W_u gives V-dimensional logits. Softmax converts to probabilities. Weight tying shares embedding and unembedding matrices. Temperature controls randomness in sampling.</a:t>
            </a:r>
            <a:endParaRPr/>
          </a:p>
        </p:txBody>
      </p:sp>
      <p:sp>
        <p:nvSpPr>
          <p:cNvPr id="1046" name="Google Shape;104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1" name="Google Shape;107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KV caching is one of the most important optimizations in LLM inference. Without it, generating each new token requires recomputing attention over the entire sequence from scratch — quadratic cost. With KV caching, we store the Key and Value projections from all previous tokens. For each new token, we only compute its Q, K, V — and attend the new Q against all cached K and V values. This makes inference linear instead of quadratic. The tradeoff is memory: for GPT-3 with 2048 tokens, the KV cache requires about 3GB per batch item. This is why GPU memory is the primary bottleneck for long-context generation.</a:t>
            </a:r>
            <a:endParaRPr/>
          </a:p>
        </p:txBody>
      </p:sp>
      <p:sp>
        <p:nvSpPr>
          <p:cNvPr id="1072" name="Google Shape;107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3cce9dfc64b_0_1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3" name="Google Shape;1083;g3cce9dfc64b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1" name="Google Shape;109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 me walk you through the entire lifecycle of building an LLM. Step 1: Data collection — curating trillions of tokens from diverse sources, deduplicating, filtering for quality. Step 2: Pre-training — the expensive part. GPT-4 reportedly cost over $100 million to train. Step 3: SFT — supervised fine-tuning on instruction-response pairs. Step 4: RLHF or newer methods like DPO. Step 5: Evaluation and deployment with safety guardrails.</a:t>
            </a:r>
            <a:endParaRPr/>
          </a:p>
        </p:txBody>
      </p:sp>
      <p:sp>
        <p:nvSpPr>
          <p:cNvPr id="1092" name="Google Shape;109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Context window is one of the most rapidly evolving aspects of LLMs. GPT-2 could handle 1,024 tokens — about 2 pages. Gemini 1.5 handles over 1 million tokens — entire books. The key challenge is the quadratic cost of attention. Flash Attention optimizes memory access patterns on GPUs. RoPE scaling extends position embeddings to longer sequences. The 'lost in the middle' problem is fascinating — models attend well to the beginning and end of long contexts but poorly to the middle.</a:t>
            </a:r>
            <a:endParaRPr/>
          </a:p>
        </p:txBody>
      </p:sp>
      <p:sp>
        <p:nvSpPr>
          <p:cNvPr id="1120" name="Google Shape;112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9587dc682c_7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39587dc682c_7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sz="1400"/>
          </a:p>
          <a:p>
            <a:pPr marL="0" lvl="0" indent="0" algn="l" rtl="0">
              <a:spcBef>
                <a:spcPts val="0"/>
              </a:spcBef>
              <a:spcAft>
                <a:spcPts val="0"/>
              </a:spcAft>
              <a:buClr>
                <a:schemeClr val="dk1"/>
              </a:buClr>
              <a:buSzPts val="1100"/>
              <a:buFont typeface="Arial"/>
              <a:buNone/>
            </a:pPr>
            <a:r>
              <a:rPr lang="en-US" sz="1400"/>
              <a:t>Now that we know what tokens are, let’s talk about how LLMs actually generate text.</a:t>
            </a:r>
            <a:endParaRPr sz="1400"/>
          </a:p>
          <a:p>
            <a:pPr marL="0" lvl="0" indent="0" algn="l" rtl="0">
              <a:spcBef>
                <a:spcPts val="0"/>
              </a:spcBef>
              <a:spcAft>
                <a:spcPts val="0"/>
              </a:spcAft>
              <a:buClr>
                <a:schemeClr val="dk1"/>
              </a:buClr>
              <a:buSzPts val="1100"/>
              <a:buFont typeface="Arial"/>
              <a:buNone/>
            </a:pPr>
            <a:r>
              <a:rPr lang="en-US" sz="1400"/>
              <a:t>The model doesn’t think in words or sentences — it thinks in token IDs.</a:t>
            </a:r>
            <a:endParaRPr sz="1400"/>
          </a:p>
          <a:p>
            <a:pPr marL="0" lvl="0" indent="0" algn="l" rtl="0">
              <a:spcBef>
                <a:spcPts val="0"/>
              </a:spcBef>
              <a:spcAft>
                <a:spcPts val="0"/>
              </a:spcAft>
              <a:buClr>
                <a:schemeClr val="dk1"/>
              </a:buClr>
              <a:buSzPts val="1100"/>
              <a:buFont typeface="Arial"/>
              <a:buNone/>
            </a:pPr>
            <a:r>
              <a:rPr lang="en-US" sz="1400"/>
              <a:t>The core idea is next‑token prediction. Given everything so far, what token is most likely to come next?</a:t>
            </a:r>
            <a:endParaRPr sz="1400"/>
          </a:p>
          <a:p>
            <a:pPr marL="0" lvl="0" indent="0" algn="l" rtl="0">
              <a:spcBef>
                <a:spcPts val="0"/>
              </a:spcBef>
              <a:spcAft>
                <a:spcPts val="0"/>
              </a:spcAft>
              <a:buClr>
                <a:schemeClr val="dk1"/>
              </a:buClr>
              <a:buSzPts val="1100"/>
              <a:buFont typeface="Arial"/>
              <a:buNone/>
            </a:pPr>
            <a:r>
              <a:rPr lang="en-US" sz="1400"/>
              <a:t>During generation, this becomes a loop: predict a token, add it to the sequence, and use that new sequence to predict the next one.</a:t>
            </a:r>
            <a:endParaRPr sz="1400"/>
          </a:p>
          <a:p>
            <a:pPr marL="0" lvl="0" indent="0" algn="l" rtl="0">
              <a:spcBef>
                <a:spcPts val="0"/>
              </a:spcBef>
              <a:spcAft>
                <a:spcPts val="0"/>
              </a:spcAft>
              <a:buClr>
                <a:schemeClr val="dk1"/>
              </a:buClr>
              <a:buSzPts val="1100"/>
              <a:buFont typeface="Arial"/>
              <a:buNone/>
            </a:pPr>
            <a:r>
              <a:rPr lang="en-US" sz="1400"/>
              <a:t>During training, the model learns this behavior by minimizing cross‑entropy loss — essentially learning to be less ‘surprised’ by the correct next token.</a:t>
            </a:r>
            <a:endParaRPr sz="1400"/>
          </a:p>
          <a:p>
            <a:pPr marL="0" lvl="0" indent="0" algn="l" rtl="0">
              <a:spcBef>
                <a:spcPts val="0"/>
              </a:spcBef>
              <a:spcAft>
                <a:spcPts val="0"/>
              </a:spcAft>
              <a:buClr>
                <a:schemeClr val="dk1"/>
              </a:buClr>
              <a:buSzPts val="1100"/>
              <a:buFont typeface="Arial"/>
              <a:buNone/>
            </a:pPr>
            <a:r>
              <a:rPr lang="en-US" sz="1400"/>
              <a:t>Before the model outputs probabilities, it produces logits — raw scores. Softmax turns those into a probability distribution.</a:t>
            </a:r>
            <a:endParaRPr sz="1400"/>
          </a:p>
          <a:p>
            <a:pPr marL="0" lvl="0" indent="0" algn="l" rtl="0">
              <a:spcBef>
                <a:spcPts val="0"/>
              </a:spcBef>
              <a:spcAft>
                <a:spcPts val="0"/>
              </a:spcAft>
              <a:buClr>
                <a:schemeClr val="dk1"/>
              </a:buClr>
              <a:buSzPts val="1100"/>
              <a:buFont typeface="Arial"/>
              <a:buNone/>
            </a:pPr>
            <a:r>
              <a:rPr lang="en-US" sz="1400"/>
              <a:t>Finally, decoding decides which token to actually output. Different decoding strategies lead to different styles of text — deterministic, creative, diverse, etc.</a:t>
            </a:r>
            <a:endParaRPr sz="1400"/>
          </a:p>
          <a:p>
            <a:pPr marL="0" lvl="0" indent="0" algn="l" rtl="0">
              <a:spcBef>
                <a:spcPts val="0"/>
              </a:spcBef>
              <a:spcAft>
                <a:spcPts val="0"/>
              </a:spcAft>
              <a:buNone/>
            </a:pPr>
            <a:endParaRPr sz="1400"/>
          </a:p>
        </p:txBody>
      </p:sp>
      <p:sp>
        <p:nvSpPr>
          <p:cNvPr id="329" name="Google Shape;329;g39587dc682c_7_1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0" name="Google Shape;113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complete journey: Tokenize -&gt; Embed -&gt; Add Position -&gt; N Decoder Blocks -&gt; Final Norm -&gt; Unembed -&gt; Sample. Then append the new token and repeat. This autoregressive loop continues until a stop token is generated.</a:t>
            </a:r>
            <a:endParaRPr/>
          </a:p>
        </p:txBody>
      </p:sp>
      <p:sp>
        <p:nvSpPr>
          <p:cNvPr id="1131" name="Google Shape;113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7" name="Google Shape;116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GPT-2 was 1.5B params with 48 layers. GPT-3 jumped to 175B with 96 layers. LLaMA-2 showed that smaller models trained longer can rival larger ones. Scaling laws predict performance improvements from increasing model size, data, and compute.</a:t>
            </a:r>
            <a:endParaRPr/>
          </a:p>
        </p:txBody>
      </p:sp>
      <p:sp>
        <p:nvSpPr>
          <p:cNvPr id="1168" name="Google Shape;116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7" name="Google Shape;117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Four major themes: Prompting is the new programming. Structured prompts with RLHF create powerful interfaces. The decoder architecture with masked attention enables autoregressive generation. And embedding/unembedding matrices bridge discrete tokens and continuous neural computation.</a:t>
            </a:r>
            <a:endParaRPr/>
          </a:p>
        </p:txBody>
      </p:sp>
      <p:sp>
        <p:nvSpPr>
          <p:cNvPr id="1178" name="Google Shape;117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6" name="Google Shape;119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are the key papers and resources for further study. The Vaswani 2017 paper introduced the Transformer. Brown 2020 showed GPT-3's in-context learning ability. Wei 2022 introduced chain-of-thought. Ouyang 2022 described InstructGPT and RLHF. For hands-on learning, Karpathy's YouTube series is excellent.</a:t>
            </a:r>
            <a:endParaRPr/>
          </a:p>
        </p:txBody>
      </p:sp>
      <p:sp>
        <p:nvSpPr>
          <p:cNvPr id="1197" name="Google Shape;119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4" name="Google Shape;120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And that brings us to the end. We covered a tremendous amount of ground. From prompting — how a simple change in words alters behavior — to the architecture — every component from embedding to unembedding. I hope this gives you a solid foundation for understanding not just how to use LLMs, but how they actually work. Thank you.</a:t>
            </a:r>
            <a:endParaRPr/>
          </a:p>
        </p:txBody>
      </p:sp>
      <p:sp>
        <p:nvSpPr>
          <p:cNvPr id="1205" name="Google Shape;120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9587dc682c_7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39587dc682c_7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So the entire behavior of an LLM — reasoning, style, creativity — emerges from repeatedly predicting one token at a time.</a:t>
            </a:r>
            <a:endParaRPr sz="1100" b="1">
              <a:latin typeface="Arial"/>
              <a:ea typeface="Arial"/>
              <a:cs typeface="Arial"/>
              <a:sym typeface="Arial"/>
            </a:endParaRPr>
          </a:p>
          <a:p>
            <a:pPr marL="0" lvl="0" indent="0" algn="l" rtl="0">
              <a:lnSpc>
                <a:spcPct val="115000"/>
              </a:lnSpc>
              <a:spcBef>
                <a:spcPts val="1400"/>
              </a:spcBef>
              <a:spcAft>
                <a:spcPts val="0"/>
              </a:spcAft>
              <a:buSzPts val="1100"/>
              <a:buNone/>
            </a:pPr>
            <a:r>
              <a:rPr lang="en-US" sz="1300" b="1">
                <a:latin typeface="Arial"/>
                <a:ea typeface="Arial"/>
                <a:cs typeface="Arial"/>
                <a:sym typeface="Arial"/>
              </a:rPr>
              <a:t>1. Input = context tokens → x&lt;t</a:t>
            </a:r>
            <a:endParaRPr sz="1300" b="1">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How to say it:</a:t>
            </a: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a:latin typeface="Arial"/>
                <a:ea typeface="Arial"/>
                <a:cs typeface="Arial"/>
                <a:sym typeface="Arial"/>
              </a:rPr>
              <a:t>“x less‑than t.”</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What it means: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“This symbol x&lt;t means </a:t>
            </a:r>
            <a:r>
              <a:rPr lang="en-US" sz="1100" i="1">
                <a:latin typeface="Arial"/>
                <a:ea typeface="Arial"/>
                <a:cs typeface="Arial"/>
                <a:sym typeface="Arial"/>
              </a:rPr>
              <a:t>all tokens before time t</a:t>
            </a:r>
            <a:r>
              <a:rPr lang="en-US" sz="1100">
                <a:latin typeface="Arial"/>
                <a:ea typeface="Arial"/>
                <a:cs typeface="Arial"/>
                <a:sym typeface="Arial"/>
              </a:rPr>
              <a:t> — the entire context the model sees.”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“It includes the prompt plus everything the model has generated so far.”</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“The model never sees raw text — only token IDs arranged in a sequence.”</a:t>
            </a:r>
            <a:endParaRPr sz="1100">
              <a:latin typeface="Arial"/>
              <a:ea typeface="Arial"/>
              <a:cs typeface="Arial"/>
              <a:sym typeface="Arial"/>
            </a:endParaRPr>
          </a:p>
          <a:p>
            <a:pPr marL="0" lvl="0" indent="0" algn="l" rtl="0">
              <a:lnSpc>
                <a:spcPct val="115000"/>
              </a:lnSpc>
              <a:spcBef>
                <a:spcPts val="1400"/>
              </a:spcBef>
              <a:spcAft>
                <a:spcPts val="0"/>
              </a:spcAft>
              <a:buSzPts val="1100"/>
              <a:buNone/>
            </a:pPr>
            <a:r>
              <a:rPr lang="en-US" sz="1300" b="1">
                <a:latin typeface="Arial"/>
                <a:ea typeface="Arial"/>
                <a:cs typeface="Arial"/>
                <a:sym typeface="Arial"/>
              </a:rPr>
              <a:t>2. Output = a probability distribution → pθ(⋅∣x&lt;t)</a:t>
            </a:r>
            <a:endParaRPr sz="1300" b="1">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How to say it:</a:t>
            </a: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a:latin typeface="Arial"/>
                <a:ea typeface="Arial"/>
                <a:cs typeface="Arial"/>
                <a:sym typeface="Arial"/>
              </a:rPr>
              <a:t>“p theta of dot given x less‑than t.”</a:t>
            </a:r>
            <a:endParaRPr sz="1100">
              <a:latin typeface="Arial"/>
              <a:ea typeface="Arial"/>
              <a:cs typeface="Arial"/>
              <a:sym typeface="Arial"/>
            </a:endParaRPr>
          </a:p>
          <a:p>
            <a:pPr marL="0" lvl="0" indent="0" algn="l" rtl="0">
              <a:lnSpc>
                <a:spcPct val="115000"/>
              </a:lnSpc>
              <a:spcBef>
                <a:spcPts val="1200"/>
              </a:spcBef>
              <a:spcAft>
                <a:spcPts val="0"/>
              </a:spcAft>
              <a:buSzPts val="1100"/>
              <a:buNone/>
            </a:pPr>
            <a:r>
              <a:rPr lang="en-US" sz="1100" b="1">
                <a:latin typeface="Arial"/>
                <a:ea typeface="Arial"/>
                <a:cs typeface="Arial"/>
                <a:sym typeface="Arial"/>
              </a:rPr>
              <a:t>What it means: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“This is the model’s predicted probability distribution over the entire vocabulary.”</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“The dot means ‘any possible next token.’ We’re talking about the </a:t>
            </a:r>
            <a:r>
              <a:rPr lang="en-US" sz="1100" i="1">
                <a:latin typeface="Arial"/>
                <a:ea typeface="Arial"/>
                <a:cs typeface="Arial"/>
                <a:sym typeface="Arial"/>
              </a:rPr>
              <a:t>whole distribution</a:t>
            </a:r>
            <a:r>
              <a:rPr lang="en-US" sz="1100">
                <a:latin typeface="Arial"/>
                <a:ea typeface="Arial"/>
                <a:cs typeface="Arial"/>
                <a:sym typeface="Arial"/>
              </a:rPr>
              <a:t>, not a single token.”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“θ represents the model’s parameters — all the weights learned during training.”</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“So this expression means: </a:t>
            </a:r>
            <a:r>
              <a:rPr lang="en-US" sz="1100" i="1">
                <a:latin typeface="Arial"/>
                <a:ea typeface="Arial"/>
                <a:cs typeface="Arial"/>
                <a:sym typeface="Arial"/>
              </a:rPr>
              <a:t>Given the context so far, what is the probability of every possible next token?</a:t>
            </a:r>
            <a:r>
              <a:rPr lang="en-US" sz="1100">
                <a:latin typeface="Arial"/>
                <a:ea typeface="Arial"/>
                <a:cs typeface="Arial"/>
                <a:sym typeface="Arial"/>
              </a:rPr>
              <a:t>”</a:t>
            </a:r>
            <a:endParaRPr sz="1100">
              <a:latin typeface="Arial"/>
              <a:ea typeface="Arial"/>
              <a:cs typeface="Arial"/>
              <a:sym typeface="Arial"/>
            </a:endParaRPr>
          </a:p>
          <a:p>
            <a:pPr marL="0" lvl="0" indent="0" algn="l" rtl="0">
              <a:lnSpc>
                <a:spcPct val="115000"/>
              </a:lnSpc>
              <a:spcBef>
                <a:spcPts val="1400"/>
              </a:spcBef>
              <a:spcAft>
                <a:spcPts val="0"/>
              </a:spcAft>
              <a:buSzPts val="1100"/>
              <a:buNone/>
            </a:pPr>
            <a:r>
              <a:rPr lang="en-US" sz="1300" b="1">
                <a:latin typeface="Arial"/>
                <a:ea typeface="Arial"/>
                <a:cs typeface="Arial"/>
                <a:sym typeface="Arial"/>
              </a:rPr>
              <a:t>3. Multiple continuations can be valid</a:t>
            </a:r>
            <a:endParaRPr sz="13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“Because language is ambiguous, the probability mass spreads across several plausible next tokens.”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“The model isn’t choosing yet — it’s just telling us what’s likely.”</a:t>
            </a:r>
            <a:endParaRPr sz="1100">
              <a:latin typeface="Arial"/>
              <a:ea typeface="Arial"/>
              <a:cs typeface="Arial"/>
              <a:sym typeface="Arial"/>
            </a:endParaRPr>
          </a:p>
          <a:p>
            <a:pPr marL="0" lvl="0" indent="0" algn="l" rtl="0">
              <a:lnSpc>
                <a:spcPct val="115000"/>
              </a:lnSpc>
              <a:spcBef>
                <a:spcPts val="1400"/>
              </a:spcBef>
              <a:spcAft>
                <a:spcPts val="0"/>
              </a:spcAft>
              <a:buSzPts val="1100"/>
              <a:buNone/>
            </a:pPr>
            <a:r>
              <a:rPr lang="en-US" sz="1300" b="1">
                <a:latin typeface="Arial"/>
                <a:ea typeface="Arial"/>
                <a:cs typeface="Arial"/>
                <a:sym typeface="Arial"/>
              </a:rPr>
              <a:t>4. Generation loop: predict → append → feed back → repeat</a:t>
            </a:r>
            <a:endParaRPr sz="1300" b="1">
              <a:latin typeface="Arial"/>
              <a:ea typeface="Arial"/>
              <a:cs typeface="Arial"/>
              <a:sym typeface="Arial"/>
            </a:endParaRPr>
          </a:p>
          <a:p>
            <a:pPr marL="0" lvl="0" indent="0" algn="l" rtl="0">
              <a:lnSpc>
                <a:spcPct val="115000"/>
              </a:lnSpc>
              <a:spcBef>
                <a:spcPts val="1200"/>
              </a:spcBef>
              <a:spcAft>
                <a:spcPts val="0"/>
              </a:spcAft>
              <a:buSzPts val="1100"/>
              <a:buNone/>
            </a:pPr>
            <a:r>
              <a:rPr lang="en-US" sz="1100">
                <a:latin typeface="Arial"/>
                <a:ea typeface="Arial"/>
                <a:cs typeface="Arial"/>
                <a:sym typeface="Arial"/>
              </a:rPr>
              <a:t>You can gesture a loop with your hand here.</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“Generation is just repeating next‑token prediction.”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“We sample or select a token from the distribution, append it to the context, feed it back in as part of x&lt;t+1, and run the model again.”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“This loop builds sentences, paragraphs, code — everything.”</a:t>
            </a:r>
            <a:endParaRPr sz="1100">
              <a:latin typeface="Arial"/>
              <a:ea typeface="Arial"/>
              <a:cs typeface="Arial"/>
              <a:sym typeface="Arial"/>
            </a:endParaRPr>
          </a:p>
          <a:p>
            <a:pPr marL="0" lvl="0" indent="0" algn="l" rtl="0">
              <a:lnSpc>
                <a:spcPct val="115000"/>
              </a:lnSpc>
              <a:spcBef>
                <a:spcPts val="1400"/>
              </a:spcBef>
              <a:spcAft>
                <a:spcPts val="0"/>
              </a:spcAft>
              <a:buSzPts val="1100"/>
              <a:buNone/>
            </a:pPr>
            <a:r>
              <a:rPr lang="en-US" sz="1300" b="1">
                <a:latin typeface="Arial"/>
                <a:ea typeface="Arial"/>
                <a:cs typeface="Arial"/>
                <a:sym typeface="Arial"/>
              </a:rPr>
              <a:t>5. Chat formats simply structure the context</a:t>
            </a:r>
            <a:endParaRPr sz="13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“System, user, and assistant messages are just tokens in the context.”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“They guide the model’s behavior, but the underlying mechanism is unchanged.”</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“It’s still just computing pθ(⋅∣x&lt;t) over and over.”</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1200"/>
              </a:spcBef>
              <a:spcAft>
                <a:spcPts val="0"/>
              </a:spcAft>
              <a:buSzPts val="1100"/>
              <a:buNone/>
            </a:pPr>
            <a:endParaRPr/>
          </a:p>
          <a:p>
            <a:pPr marL="0" lvl="0" indent="0" algn="l" rtl="0">
              <a:spcBef>
                <a:spcPts val="0"/>
              </a:spcBef>
              <a:spcAft>
                <a:spcPts val="0"/>
              </a:spcAft>
              <a:buNone/>
            </a:pPr>
            <a:endParaRPr/>
          </a:p>
        </p:txBody>
      </p:sp>
      <p:sp>
        <p:nvSpPr>
          <p:cNvPr id="338" name="Google Shape;338;g39587dc682c_7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9587dc682c_7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39587dc682c_7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Before the model can do anything with text, it has to break it into tokens.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Tokens are small pieces of text — not always full words. They might be word fragments, punctuation, or even whitespace.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A tokenizer is the tool that takes raw text and turns it into these pieces. Then it maps each piece to an integer ID the model can understand.</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Those token IDs get turned into vectors through embeddings, and </a:t>
            </a:r>
            <a:r>
              <a:rPr lang="en-US" sz="1100" i="1">
                <a:latin typeface="Arial"/>
                <a:ea typeface="Arial"/>
                <a:cs typeface="Arial"/>
                <a:sym typeface="Arial"/>
              </a:rPr>
              <a:t>that</a:t>
            </a:r>
            <a:r>
              <a:rPr lang="en-US" sz="1100">
                <a:latin typeface="Arial"/>
                <a:ea typeface="Arial"/>
                <a:cs typeface="Arial"/>
                <a:sym typeface="Arial"/>
              </a:rPr>
              <a:t> is what the model actually processes.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How we tokenize text matters a lot. It affects how long the sequence is and how big the vocabulary needs to be.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These choices influence compute cost, memory usage, and even how well the model handles things like spacing, repetition, or copying text.</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So tokenization is the foundation — it shapes everything the model sees and everything it can generate.</a:t>
            </a:r>
            <a:endParaRPr sz="1100" b="1">
              <a:latin typeface="Arial"/>
              <a:ea typeface="Arial"/>
              <a:cs typeface="Arial"/>
              <a:sym typeface="Arial"/>
            </a:endParaRPr>
          </a:p>
          <a:p>
            <a:pPr marL="0" lvl="0" indent="0" algn="l" rtl="0">
              <a:spcBef>
                <a:spcPts val="1200"/>
              </a:spcBef>
              <a:spcAft>
                <a:spcPts val="0"/>
              </a:spcAft>
              <a:buSzPts val="1100"/>
              <a:buNone/>
            </a:pPr>
            <a:endParaRPr sz="1400">
              <a:latin typeface="Arial"/>
              <a:ea typeface="Arial"/>
              <a:cs typeface="Arial"/>
              <a:sym typeface="Arial"/>
            </a:endParaRPr>
          </a:p>
        </p:txBody>
      </p:sp>
      <p:sp>
        <p:nvSpPr>
          <p:cNvPr id="349" name="Google Shape;349;g39587dc682c_7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0" y="490"/>
            <a:ext cx="5153705" cy="5134399"/>
            <a:chOff x="0" y="75"/>
            <a:chExt cx="5153705" cy="5152950"/>
          </a:xfrm>
        </p:grpSpPr>
        <p:sp>
          <p:nvSpPr>
            <p:cNvPr id="16" name="Google Shape;16;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1" name="Google Shape;21;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22" name="Google Shape;2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grpSp>
        <p:nvGrpSpPr>
          <p:cNvPr id="110" name="Google Shape;110;p11"/>
          <p:cNvGrpSpPr/>
          <p:nvPr/>
        </p:nvGrpSpPr>
        <p:grpSpPr>
          <a:xfrm>
            <a:off x="4406400" y="0"/>
            <a:ext cx="4737600" cy="5143065"/>
            <a:chOff x="4406400" y="0"/>
            <a:chExt cx="4737600" cy="5143065"/>
          </a:xfrm>
        </p:grpSpPr>
        <p:sp>
          <p:nvSpPr>
            <p:cNvPr id="111" name="Google Shape;111;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30" name="Google Shape;130;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1" name="Google Shape;13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
        <p:nvSpPr>
          <p:cNvPr id="133" name="Google Shape;13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13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0"/>
        <p:cNvGrpSpPr/>
        <p:nvPr/>
      </p:nvGrpSpPr>
      <p:grpSpPr>
        <a:xfrm>
          <a:off x="0" y="0"/>
          <a:ext cx="0" cy="0"/>
          <a:chOff x="0" y="0"/>
          <a:chExt cx="0" cy="0"/>
        </a:xfrm>
      </p:grpSpPr>
      <p:sp>
        <p:nvSpPr>
          <p:cNvPr id="141" name="Google Shape;141;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2"/>
        <p:cNvGrpSpPr/>
        <p:nvPr/>
      </p:nvGrpSpPr>
      <p:grpSpPr>
        <a:xfrm>
          <a:off x="0" y="0"/>
          <a:ext cx="0" cy="0"/>
          <a:chOff x="0" y="0"/>
          <a:chExt cx="0" cy="0"/>
        </a:xfrm>
      </p:grpSpPr>
      <p:sp>
        <p:nvSpPr>
          <p:cNvPr id="143" name="Google Shape;143;p17"/>
          <p:cNvSpPr/>
          <p:nvPr/>
        </p:nvSpPr>
        <p:spPr>
          <a:xfrm rot="5400000">
            <a:off x="7500300" y="505"/>
            <a:ext cx="1643700" cy="1643700"/>
          </a:xfrm>
          <a:prstGeom prst="diagStripe">
            <a:avLst>
              <a:gd name="adj" fmla="val 0"/>
            </a:avLst>
          </a:prstGeom>
          <a:solidFill>
            <a:schemeClr val="lt1">
              <a:alpha val="314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4" name="Google Shape;144;p17"/>
          <p:cNvGrpSpPr/>
          <p:nvPr/>
        </p:nvGrpSpPr>
        <p:grpSpPr>
          <a:xfrm>
            <a:off x="0" y="490"/>
            <a:ext cx="5153705" cy="5134399"/>
            <a:chOff x="0" y="75"/>
            <a:chExt cx="5153705" cy="5152950"/>
          </a:xfrm>
        </p:grpSpPr>
        <p:sp>
          <p:nvSpPr>
            <p:cNvPr id="145" name="Google Shape;145;p17"/>
            <p:cNvSpPr/>
            <p:nvPr/>
          </p:nvSpPr>
          <p:spPr>
            <a:xfrm rot="-5400000">
              <a:off x="455" y="-225"/>
              <a:ext cx="5152800" cy="5153700"/>
            </a:xfrm>
            <a:prstGeom prst="diagStripe">
              <a:avLst>
                <a:gd name="adj" fmla="val 50000"/>
              </a:avLst>
            </a:prstGeom>
            <a:solidFill>
              <a:schemeClr val="lt1">
                <a:alpha val="314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7"/>
            <p:cNvSpPr/>
            <p:nvPr/>
          </p:nvSpPr>
          <p:spPr>
            <a:xfrm rot="-5400000">
              <a:off x="150" y="1145825"/>
              <a:ext cx="3996600" cy="3996900"/>
            </a:xfrm>
            <a:prstGeom prst="diagStripe">
              <a:avLst>
                <a:gd name="adj" fmla="val 58774"/>
              </a:avLst>
            </a:prstGeom>
            <a:solidFill>
              <a:schemeClr val="lt1">
                <a:alpha val="314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7"/>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7"/>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9" name="Google Shape;149;p17"/>
          <p:cNvSpPr txBox="1">
            <a:spLocks noGrp="1"/>
          </p:cNvSpPr>
          <p:nvPr>
            <p:ph type="ctrTitle"/>
          </p:nvPr>
        </p:nvSpPr>
        <p:spPr>
          <a:xfrm>
            <a:off x="3537150" y="1578400"/>
            <a:ext cx="5017500" cy="1578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150" name="Google Shape;150;p17"/>
          <p:cNvSpPr txBox="1">
            <a:spLocks noGrp="1"/>
          </p:cNvSpPr>
          <p:nvPr>
            <p:ph type="subTitle" idx="1"/>
          </p:nvPr>
        </p:nvSpPr>
        <p:spPr>
          <a:xfrm>
            <a:off x="5083950" y="3924925"/>
            <a:ext cx="3470700" cy="506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151" name="Google Shape;151;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2"/>
        <p:cNvGrpSpPr/>
        <p:nvPr/>
      </p:nvGrpSpPr>
      <p:grpSpPr>
        <a:xfrm>
          <a:off x="0" y="0"/>
          <a:ext cx="0" cy="0"/>
          <a:chOff x="0" y="0"/>
          <a:chExt cx="0" cy="0"/>
        </a:xfrm>
      </p:grpSpPr>
      <p:grpSp>
        <p:nvGrpSpPr>
          <p:cNvPr id="153" name="Google Shape;153;p18"/>
          <p:cNvGrpSpPr/>
          <p:nvPr/>
        </p:nvGrpSpPr>
        <p:grpSpPr>
          <a:xfrm>
            <a:off x="4406400" y="0"/>
            <a:ext cx="4737600" cy="5143065"/>
            <a:chOff x="4406400" y="0"/>
            <a:chExt cx="4737600" cy="5143065"/>
          </a:xfrm>
        </p:grpSpPr>
        <p:sp>
          <p:nvSpPr>
            <p:cNvPr id="154" name="Google Shape;154;p18"/>
            <p:cNvSpPr/>
            <p:nvPr/>
          </p:nvSpPr>
          <p:spPr>
            <a:xfrm rot="5400000">
              <a:off x="4408200" y="-1800"/>
              <a:ext cx="4734000" cy="4737600"/>
            </a:xfrm>
            <a:prstGeom prst="diagStripe">
              <a:avLst>
                <a:gd name="adj" fmla="val 49469"/>
              </a:avLst>
            </a:prstGeom>
            <a:solidFill>
              <a:schemeClr val="lt1">
                <a:alpha val="353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8"/>
            <p:cNvSpPr/>
            <p:nvPr/>
          </p:nvSpPr>
          <p:spPr>
            <a:xfrm rot="5400000">
              <a:off x="4841125" y="5700"/>
              <a:ext cx="4298100" cy="4286700"/>
            </a:xfrm>
            <a:prstGeom prst="diagStripe">
              <a:avLst>
                <a:gd name="adj" fmla="val 0"/>
              </a:avLst>
            </a:prstGeom>
            <a:solidFill>
              <a:schemeClr val="lt1">
                <a:alpha val="353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8"/>
            <p:cNvSpPr/>
            <p:nvPr/>
          </p:nvSpPr>
          <p:spPr>
            <a:xfrm rot="-5400000">
              <a:off x="5618399" y="1236468"/>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8"/>
            <p:cNvSpPr/>
            <p:nvPr/>
          </p:nvSpPr>
          <p:spPr>
            <a:xfrm flipH="1">
              <a:off x="5849857" y="1443956"/>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8"/>
            <p:cNvSpPr/>
            <p:nvPr/>
          </p:nvSpPr>
          <p:spPr>
            <a:xfrm rot="-5400000">
              <a:off x="5987081" y="2469465"/>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8"/>
            <p:cNvSpPr/>
            <p:nvPr/>
          </p:nvSpPr>
          <p:spPr>
            <a:xfrm flipH="1">
              <a:off x="6222115" y="2676953"/>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8"/>
            <p:cNvSpPr/>
            <p:nvPr/>
          </p:nvSpPr>
          <p:spPr>
            <a:xfrm rot="-5400000">
              <a:off x="6675341" y="1862018"/>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8"/>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8"/>
            <p:cNvSpPr/>
            <p:nvPr/>
          </p:nvSpPr>
          <p:spPr>
            <a:xfrm rot="-5400000">
              <a:off x="6861141" y="2477810"/>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8"/>
            <p:cNvSpPr/>
            <p:nvPr/>
          </p:nvSpPr>
          <p:spPr>
            <a:xfrm flipH="1">
              <a:off x="7965266" y="2692963"/>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8"/>
            <p:cNvSpPr/>
            <p:nvPr/>
          </p:nvSpPr>
          <p:spPr>
            <a:xfrm flipH="1">
              <a:off x="8145082" y="3308755"/>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8"/>
            <p:cNvSpPr/>
            <p:nvPr/>
          </p:nvSpPr>
          <p:spPr>
            <a:xfrm rot="-5400000">
              <a:off x="7047599" y="3095015"/>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8"/>
            <p:cNvSpPr/>
            <p:nvPr/>
          </p:nvSpPr>
          <p:spPr>
            <a:xfrm flipH="1">
              <a:off x="7276649" y="3302502"/>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8"/>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8"/>
            <p:cNvSpPr/>
            <p:nvPr/>
          </p:nvSpPr>
          <p:spPr>
            <a:xfrm flipH="1">
              <a:off x="7462448" y="3918294"/>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8"/>
            <p:cNvSpPr/>
            <p:nvPr/>
          </p:nvSpPr>
          <p:spPr>
            <a:xfrm rot="-5400000">
              <a:off x="8102491" y="3718473"/>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8"/>
            <p:cNvSpPr/>
            <p:nvPr/>
          </p:nvSpPr>
          <p:spPr>
            <a:xfrm flipH="1">
              <a:off x="8334533" y="3925960"/>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8"/>
            <p:cNvSpPr/>
            <p:nvPr/>
          </p:nvSpPr>
          <p:spPr>
            <a:xfrm rot="-5400000">
              <a:off x="8288290" y="4334265"/>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2" name="Google Shape;172;p18"/>
          <p:cNvSpPr txBox="1">
            <a:spLocks noGrp="1"/>
          </p:cNvSpPr>
          <p:nvPr>
            <p:ph type="title"/>
          </p:nvPr>
        </p:nvSpPr>
        <p:spPr>
          <a:xfrm>
            <a:off x="823850" y="2053000"/>
            <a:ext cx="4587000" cy="11487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3" name="Google Shape;17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4"/>
        <p:cNvGrpSpPr/>
        <p:nvPr/>
      </p:nvGrpSpPr>
      <p:grpSpPr>
        <a:xfrm>
          <a:off x="0" y="0"/>
          <a:ext cx="0" cy="0"/>
          <a:chOff x="0" y="0"/>
          <a:chExt cx="0" cy="0"/>
        </a:xfrm>
      </p:grpSpPr>
      <p:grpSp>
        <p:nvGrpSpPr>
          <p:cNvPr id="175" name="Google Shape;175;p19"/>
          <p:cNvGrpSpPr/>
          <p:nvPr/>
        </p:nvGrpSpPr>
        <p:grpSpPr>
          <a:xfrm>
            <a:off x="0" y="381001"/>
            <a:ext cx="1037850" cy="1016288"/>
            <a:chOff x="0" y="381001"/>
            <a:chExt cx="1037850" cy="1016288"/>
          </a:xfrm>
        </p:grpSpPr>
        <p:sp>
          <p:nvSpPr>
            <p:cNvPr id="176" name="Google Shape;176;p1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8" name="Google Shape;178;p19"/>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79" name="Google Shape;179;p19"/>
          <p:cNvSpPr txBox="1">
            <a:spLocks noGrp="1"/>
          </p:cNvSpPr>
          <p:nvPr>
            <p:ph type="body" idx="1"/>
          </p:nvPr>
        </p:nvSpPr>
        <p:spPr>
          <a:xfrm>
            <a:off x="1297500" y="1567550"/>
            <a:ext cx="7038900" cy="2911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80" name="Google Shape;180;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1"/>
        <p:cNvGrpSpPr/>
        <p:nvPr/>
      </p:nvGrpSpPr>
      <p:grpSpPr>
        <a:xfrm>
          <a:off x="0" y="0"/>
          <a:ext cx="0" cy="0"/>
          <a:chOff x="0" y="0"/>
          <a:chExt cx="0" cy="0"/>
        </a:xfrm>
      </p:grpSpPr>
      <p:grpSp>
        <p:nvGrpSpPr>
          <p:cNvPr id="182" name="Google Shape;182;p20"/>
          <p:cNvGrpSpPr/>
          <p:nvPr/>
        </p:nvGrpSpPr>
        <p:grpSpPr>
          <a:xfrm>
            <a:off x="0" y="381001"/>
            <a:ext cx="1037850" cy="1016288"/>
            <a:chOff x="0" y="381001"/>
            <a:chExt cx="1037850" cy="1016288"/>
          </a:xfrm>
        </p:grpSpPr>
        <p:sp>
          <p:nvSpPr>
            <p:cNvPr id="183" name="Google Shape;183;p2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0"/>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5" name="Google Shape;185;p20"/>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86" name="Google Shape;186;p20"/>
          <p:cNvSpPr txBox="1">
            <a:spLocks noGrp="1"/>
          </p:cNvSpPr>
          <p:nvPr>
            <p:ph type="body" idx="1"/>
          </p:nvPr>
        </p:nvSpPr>
        <p:spPr>
          <a:xfrm>
            <a:off x="1297500" y="1567550"/>
            <a:ext cx="3403200" cy="2911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87" name="Google Shape;187;p20"/>
          <p:cNvSpPr txBox="1">
            <a:spLocks noGrp="1"/>
          </p:cNvSpPr>
          <p:nvPr>
            <p:ph type="body" idx="2"/>
          </p:nvPr>
        </p:nvSpPr>
        <p:spPr>
          <a:xfrm>
            <a:off x="4933221" y="1567550"/>
            <a:ext cx="3403200" cy="2911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88" name="Google Shape;18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9"/>
        <p:cNvGrpSpPr/>
        <p:nvPr/>
      </p:nvGrpSpPr>
      <p:grpSpPr>
        <a:xfrm>
          <a:off x="0" y="0"/>
          <a:ext cx="0" cy="0"/>
          <a:chOff x="0" y="0"/>
          <a:chExt cx="0" cy="0"/>
        </a:xfrm>
      </p:grpSpPr>
      <p:grpSp>
        <p:nvGrpSpPr>
          <p:cNvPr id="190" name="Google Shape;190;p21"/>
          <p:cNvGrpSpPr/>
          <p:nvPr/>
        </p:nvGrpSpPr>
        <p:grpSpPr>
          <a:xfrm>
            <a:off x="0" y="381001"/>
            <a:ext cx="1037850" cy="1016288"/>
            <a:chOff x="0" y="381001"/>
            <a:chExt cx="1037850" cy="1016288"/>
          </a:xfrm>
        </p:grpSpPr>
        <p:sp>
          <p:nvSpPr>
            <p:cNvPr id="191" name="Google Shape;191;p21"/>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3" name="Google Shape;193;p21"/>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4" name="Google Shape;19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grpSp>
        <p:nvGrpSpPr>
          <p:cNvPr id="24" name="Google Shape;24;p3"/>
          <p:cNvGrpSpPr/>
          <p:nvPr/>
        </p:nvGrpSpPr>
        <p:grpSpPr>
          <a:xfrm>
            <a:off x="4406400" y="0"/>
            <a:ext cx="4737600" cy="5143065"/>
            <a:chOff x="4406400" y="0"/>
            <a:chExt cx="4737600" cy="5143065"/>
          </a:xfrm>
        </p:grpSpPr>
        <p:sp>
          <p:nvSpPr>
            <p:cNvPr id="25" name="Google Shape;25;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5"/>
        <p:cNvGrpSpPr/>
        <p:nvPr/>
      </p:nvGrpSpPr>
      <p:grpSpPr>
        <a:xfrm>
          <a:off x="0" y="0"/>
          <a:ext cx="0" cy="0"/>
          <a:chOff x="0" y="0"/>
          <a:chExt cx="0" cy="0"/>
        </a:xfrm>
      </p:grpSpPr>
      <p:grpSp>
        <p:nvGrpSpPr>
          <p:cNvPr id="196" name="Google Shape;196;p22"/>
          <p:cNvGrpSpPr/>
          <p:nvPr/>
        </p:nvGrpSpPr>
        <p:grpSpPr>
          <a:xfrm>
            <a:off x="0" y="381001"/>
            <a:ext cx="1037850" cy="1016288"/>
            <a:chOff x="0" y="381001"/>
            <a:chExt cx="1037850" cy="1016288"/>
          </a:xfrm>
        </p:grpSpPr>
        <p:sp>
          <p:nvSpPr>
            <p:cNvPr id="197" name="Google Shape;197;p22"/>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2"/>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9" name="Google Shape;199;p22"/>
          <p:cNvSpPr txBox="1">
            <a:spLocks noGrp="1"/>
          </p:cNvSpPr>
          <p:nvPr>
            <p:ph type="title"/>
          </p:nvPr>
        </p:nvSpPr>
        <p:spPr>
          <a:xfrm>
            <a:off x="1297500" y="393750"/>
            <a:ext cx="3798900" cy="1493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00" name="Google Shape;200;p22"/>
          <p:cNvSpPr txBox="1">
            <a:spLocks noGrp="1"/>
          </p:cNvSpPr>
          <p:nvPr>
            <p:ph type="body" idx="1"/>
          </p:nvPr>
        </p:nvSpPr>
        <p:spPr>
          <a:xfrm>
            <a:off x="1297500" y="1972550"/>
            <a:ext cx="3798900" cy="24159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01" name="Google Shape;20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2"/>
        <p:cNvGrpSpPr/>
        <p:nvPr/>
      </p:nvGrpSpPr>
      <p:grpSpPr>
        <a:xfrm>
          <a:off x="0" y="0"/>
          <a:ext cx="0" cy="0"/>
          <a:chOff x="0" y="0"/>
          <a:chExt cx="0" cy="0"/>
        </a:xfrm>
      </p:grpSpPr>
      <p:grpSp>
        <p:nvGrpSpPr>
          <p:cNvPr id="203" name="Google Shape;203;p23"/>
          <p:cNvGrpSpPr/>
          <p:nvPr/>
        </p:nvGrpSpPr>
        <p:grpSpPr>
          <a:xfrm>
            <a:off x="4406400" y="0"/>
            <a:ext cx="4737600" cy="5143500"/>
            <a:chOff x="4406400" y="0"/>
            <a:chExt cx="4737600" cy="5143500"/>
          </a:xfrm>
        </p:grpSpPr>
        <p:sp>
          <p:nvSpPr>
            <p:cNvPr id="204" name="Google Shape;204;p23"/>
            <p:cNvSpPr/>
            <p:nvPr/>
          </p:nvSpPr>
          <p:spPr>
            <a:xfrm rot="5400000">
              <a:off x="4407900" y="-1500"/>
              <a:ext cx="4734600" cy="4737600"/>
            </a:xfrm>
            <a:prstGeom prst="diagStripe">
              <a:avLst>
                <a:gd name="adj" fmla="val 49469"/>
              </a:avLst>
            </a:prstGeom>
            <a:solidFill>
              <a:schemeClr val="lt1">
                <a:alpha val="353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3"/>
            <p:cNvSpPr/>
            <p:nvPr/>
          </p:nvSpPr>
          <p:spPr>
            <a:xfrm rot="5400000">
              <a:off x="4840825" y="6000"/>
              <a:ext cx="4298700" cy="4286700"/>
            </a:xfrm>
            <a:prstGeom prst="diagStripe">
              <a:avLst>
                <a:gd name="adj" fmla="val 0"/>
              </a:avLst>
            </a:prstGeom>
            <a:solidFill>
              <a:schemeClr val="lt1">
                <a:alpha val="353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3"/>
            <p:cNvSpPr/>
            <p:nvPr/>
          </p:nvSpPr>
          <p:spPr>
            <a:xfrm rot="-5400000">
              <a:off x="5618399" y="1236641"/>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3"/>
            <p:cNvSpPr/>
            <p:nvPr/>
          </p:nvSpPr>
          <p:spPr>
            <a:xfrm flipH="1">
              <a:off x="5849857" y="1444078"/>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3"/>
            <p:cNvSpPr/>
            <p:nvPr/>
          </p:nvSpPr>
          <p:spPr>
            <a:xfrm rot="-5400000">
              <a:off x="5987081" y="2469743"/>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3"/>
            <p:cNvSpPr/>
            <p:nvPr/>
          </p:nvSpPr>
          <p:spPr>
            <a:xfrm flipH="1">
              <a:off x="6222115" y="2677179"/>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3"/>
            <p:cNvSpPr/>
            <p:nvPr/>
          </p:nvSpPr>
          <p:spPr>
            <a:xfrm rot="-5400000">
              <a:off x="6675341" y="1862244"/>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3"/>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3"/>
            <p:cNvSpPr/>
            <p:nvPr/>
          </p:nvSpPr>
          <p:spPr>
            <a:xfrm rot="-5400000">
              <a:off x="6861141" y="2478088"/>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3"/>
            <p:cNvSpPr/>
            <p:nvPr/>
          </p:nvSpPr>
          <p:spPr>
            <a:xfrm flipH="1">
              <a:off x="7965266" y="2693191"/>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3"/>
            <p:cNvSpPr/>
            <p:nvPr/>
          </p:nvSpPr>
          <p:spPr>
            <a:xfrm flipH="1">
              <a:off x="8145082" y="3309036"/>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3"/>
            <p:cNvSpPr/>
            <p:nvPr/>
          </p:nvSpPr>
          <p:spPr>
            <a:xfrm rot="-5400000">
              <a:off x="7047599" y="3095345"/>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3"/>
            <p:cNvSpPr/>
            <p:nvPr/>
          </p:nvSpPr>
          <p:spPr>
            <a:xfrm flipH="1">
              <a:off x="7276649" y="3302781"/>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3"/>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3"/>
            <p:cNvSpPr/>
            <p:nvPr/>
          </p:nvSpPr>
          <p:spPr>
            <a:xfrm flipH="1">
              <a:off x="7462448" y="3918625"/>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3"/>
            <p:cNvSpPr/>
            <p:nvPr/>
          </p:nvSpPr>
          <p:spPr>
            <a:xfrm rot="-5400000">
              <a:off x="8102491" y="3718856"/>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3"/>
            <p:cNvSpPr/>
            <p:nvPr/>
          </p:nvSpPr>
          <p:spPr>
            <a:xfrm flipH="1">
              <a:off x="8334533" y="3926292"/>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3"/>
            <p:cNvSpPr/>
            <p:nvPr/>
          </p:nvSpPr>
          <p:spPr>
            <a:xfrm rot="-5400000">
              <a:off x="8288290" y="4334700"/>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2" name="Google Shape;222;p23"/>
          <p:cNvSpPr txBox="1">
            <a:spLocks noGrp="1"/>
          </p:cNvSpPr>
          <p:nvPr>
            <p:ph type="title"/>
          </p:nvPr>
        </p:nvSpPr>
        <p:spPr>
          <a:xfrm>
            <a:off x="823850" y="866775"/>
            <a:ext cx="4587000" cy="35211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3" name="Google Shape;22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4"/>
        <p:cNvGrpSpPr/>
        <p:nvPr/>
      </p:nvGrpSpPr>
      <p:grpSpPr>
        <a:xfrm>
          <a:off x="0" y="0"/>
          <a:ext cx="0" cy="0"/>
          <a:chOff x="0" y="0"/>
          <a:chExt cx="0" cy="0"/>
        </a:xfrm>
      </p:grpSpPr>
      <p:grpSp>
        <p:nvGrpSpPr>
          <p:cNvPr id="225" name="Google Shape;225;p24"/>
          <p:cNvGrpSpPr/>
          <p:nvPr/>
        </p:nvGrpSpPr>
        <p:grpSpPr>
          <a:xfrm>
            <a:off x="0" y="381001"/>
            <a:ext cx="1037850" cy="1016288"/>
            <a:chOff x="0" y="381001"/>
            <a:chExt cx="1037850" cy="1016288"/>
          </a:xfrm>
        </p:grpSpPr>
        <p:sp>
          <p:nvSpPr>
            <p:cNvPr id="226" name="Google Shape;226;p2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8" name="Google Shape;228;p24"/>
          <p:cNvSpPr txBox="1">
            <a:spLocks noGrp="1"/>
          </p:cNvSpPr>
          <p:nvPr>
            <p:ph type="title"/>
          </p:nvPr>
        </p:nvSpPr>
        <p:spPr>
          <a:xfrm>
            <a:off x="1297500" y="1658325"/>
            <a:ext cx="3036300" cy="1751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29" name="Google Shape;229;p24"/>
          <p:cNvSpPr txBox="1">
            <a:spLocks noGrp="1"/>
          </p:cNvSpPr>
          <p:nvPr>
            <p:ph type="subTitle" idx="1"/>
          </p:nvPr>
        </p:nvSpPr>
        <p:spPr>
          <a:xfrm>
            <a:off x="1297500" y="3538000"/>
            <a:ext cx="3036300" cy="506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230" name="Google Shape;230;p24"/>
          <p:cNvSpPr txBox="1">
            <a:spLocks noGrp="1"/>
          </p:cNvSpPr>
          <p:nvPr>
            <p:ph type="body" idx="2"/>
          </p:nvPr>
        </p:nvSpPr>
        <p:spPr>
          <a:xfrm>
            <a:off x="4648200" y="1696600"/>
            <a:ext cx="3676800" cy="234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31" name="Google Shape;231;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2"/>
        <p:cNvGrpSpPr/>
        <p:nvPr/>
      </p:nvGrpSpPr>
      <p:grpSpPr>
        <a:xfrm>
          <a:off x="0" y="0"/>
          <a:ext cx="0" cy="0"/>
          <a:chOff x="0" y="0"/>
          <a:chExt cx="0" cy="0"/>
        </a:xfrm>
      </p:grpSpPr>
      <p:grpSp>
        <p:nvGrpSpPr>
          <p:cNvPr id="233" name="Google Shape;233;p25"/>
          <p:cNvGrpSpPr/>
          <p:nvPr/>
        </p:nvGrpSpPr>
        <p:grpSpPr>
          <a:xfrm>
            <a:off x="0" y="4128572"/>
            <a:ext cx="698925" cy="684657"/>
            <a:chOff x="0" y="3785672"/>
            <a:chExt cx="698925" cy="684657"/>
          </a:xfrm>
        </p:grpSpPr>
        <p:sp>
          <p:nvSpPr>
            <p:cNvPr id="234" name="Google Shape;234;p25"/>
            <p:cNvSpPr/>
            <p:nvPr/>
          </p:nvSpPr>
          <p:spPr>
            <a:xfrm rot="-5400000">
              <a:off x="0" y="3785672"/>
              <a:ext cx="544800" cy="544800"/>
            </a:xfrm>
            <a:prstGeom prst="diagStripe">
              <a:avLst>
                <a:gd name="adj" fmla="val 50000"/>
              </a:avLst>
            </a:prstGeom>
            <a:solidFill>
              <a:schemeClr val="lt1">
                <a:alpha val="98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5"/>
            <p:cNvSpPr/>
            <p:nvPr/>
          </p:nvSpPr>
          <p:spPr>
            <a:xfrm flipH="1">
              <a:off x="154125" y="3925529"/>
              <a:ext cx="544800" cy="544800"/>
            </a:xfrm>
            <a:prstGeom prst="diagStripe">
              <a:avLst>
                <a:gd name="adj" fmla="val 50000"/>
              </a:avLst>
            </a:prstGeom>
            <a:solidFill>
              <a:schemeClr val="lt1">
                <a:alpha val="98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6" name="Google Shape;236;p25"/>
          <p:cNvSpPr txBox="1">
            <a:spLocks noGrp="1"/>
          </p:cNvSpPr>
          <p:nvPr>
            <p:ph type="body" idx="1"/>
          </p:nvPr>
        </p:nvSpPr>
        <p:spPr>
          <a:xfrm>
            <a:off x="812725" y="4305375"/>
            <a:ext cx="6936000" cy="523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237" name="Google Shape;237;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8"/>
        <p:cNvGrpSpPr/>
        <p:nvPr/>
      </p:nvGrpSpPr>
      <p:grpSpPr>
        <a:xfrm>
          <a:off x="0" y="0"/>
          <a:ext cx="0" cy="0"/>
          <a:chOff x="0" y="0"/>
          <a:chExt cx="0" cy="0"/>
        </a:xfrm>
      </p:grpSpPr>
      <p:grpSp>
        <p:nvGrpSpPr>
          <p:cNvPr id="239" name="Google Shape;239;p26"/>
          <p:cNvGrpSpPr/>
          <p:nvPr/>
        </p:nvGrpSpPr>
        <p:grpSpPr>
          <a:xfrm>
            <a:off x="4406400" y="0"/>
            <a:ext cx="4737600" cy="5143065"/>
            <a:chOff x="4406400" y="0"/>
            <a:chExt cx="4737600" cy="5143065"/>
          </a:xfrm>
        </p:grpSpPr>
        <p:sp>
          <p:nvSpPr>
            <p:cNvPr id="240" name="Google Shape;240;p26"/>
            <p:cNvSpPr/>
            <p:nvPr/>
          </p:nvSpPr>
          <p:spPr>
            <a:xfrm rot="5400000">
              <a:off x="4408200" y="-1800"/>
              <a:ext cx="4734000" cy="4737600"/>
            </a:xfrm>
            <a:prstGeom prst="diagStripe">
              <a:avLst>
                <a:gd name="adj" fmla="val 49469"/>
              </a:avLst>
            </a:prstGeom>
            <a:solidFill>
              <a:schemeClr val="lt1">
                <a:alpha val="353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6"/>
            <p:cNvSpPr/>
            <p:nvPr/>
          </p:nvSpPr>
          <p:spPr>
            <a:xfrm rot="5400000">
              <a:off x="4841125" y="5700"/>
              <a:ext cx="4298100" cy="4286700"/>
            </a:xfrm>
            <a:prstGeom prst="diagStripe">
              <a:avLst>
                <a:gd name="adj" fmla="val 0"/>
              </a:avLst>
            </a:prstGeom>
            <a:solidFill>
              <a:schemeClr val="lt1">
                <a:alpha val="353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6"/>
            <p:cNvSpPr/>
            <p:nvPr/>
          </p:nvSpPr>
          <p:spPr>
            <a:xfrm rot="-5400000">
              <a:off x="5618399" y="1236468"/>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6"/>
            <p:cNvSpPr/>
            <p:nvPr/>
          </p:nvSpPr>
          <p:spPr>
            <a:xfrm flipH="1">
              <a:off x="5849857" y="1443956"/>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6"/>
            <p:cNvSpPr/>
            <p:nvPr/>
          </p:nvSpPr>
          <p:spPr>
            <a:xfrm rot="-5400000">
              <a:off x="5987081" y="2469465"/>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6"/>
            <p:cNvSpPr/>
            <p:nvPr/>
          </p:nvSpPr>
          <p:spPr>
            <a:xfrm flipH="1">
              <a:off x="6222115" y="2676953"/>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6"/>
            <p:cNvSpPr/>
            <p:nvPr/>
          </p:nvSpPr>
          <p:spPr>
            <a:xfrm rot="-5400000">
              <a:off x="6675341" y="1862018"/>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6"/>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6"/>
            <p:cNvSpPr/>
            <p:nvPr/>
          </p:nvSpPr>
          <p:spPr>
            <a:xfrm rot="-5400000">
              <a:off x="6861141" y="2477810"/>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6"/>
            <p:cNvSpPr/>
            <p:nvPr/>
          </p:nvSpPr>
          <p:spPr>
            <a:xfrm flipH="1">
              <a:off x="7965266" y="2692963"/>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26"/>
            <p:cNvSpPr/>
            <p:nvPr/>
          </p:nvSpPr>
          <p:spPr>
            <a:xfrm flipH="1">
              <a:off x="8145082" y="3308755"/>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6"/>
            <p:cNvSpPr/>
            <p:nvPr/>
          </p:nvSpPr>
          <p:spPr>
            <a:xfrm rot="-5400000">
              <a:off x="7047599" y="3095015"/>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6"/>
            <p:cNvSpPr/>
            <p:nvPr/>
          </p:nvSpPr>
          <p:spPr>
            <a:xfrm flipH="1">
              <a:off x="7276649" y="3302502"/>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6"/>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6"/>
            <p:cNvSpPr/>
            <p:nvPr/>
          </p:nvSpPr>
          <p:spPr>
            <a:xfrm flipH="1">
              <a:off x="7462448" y="3918294"/>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6"/>
            <p:cNvSpPr/>
            <p:nvPr/>
          </p:nvSpPr>
          <p:spPr>
            <a:xfrm rot="-5400000">
              <a:off x="8102491" y="3718473"/>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6"/>
            <p:cNvSpPr/>
            <p:nvPr/>
          </p:nvSpPr>
          <p:spPr>
            <a:xfrm flipH="1">
              <a:off x="8334533" y="3925960"/>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6"/>
            <p:cNvSpPr/>
            <p:nvPr/>
          </p:nvSpPr>
          <p:spPr>
            <a:xfrm rot="-5400000">
              <a:off x="8288290" y="4334265"/>
              <a:ext cx="808800" cy="808800"/>
            </a:xfrm>
            <a:prstGeom prst="diagStripe">
              <a:avLst>
                <a:gd name="adj" fmla="val 50000"/>
              </a:avLst>
            </a:prstGeom>
            <a:solidFill>
              <a:schemeClr val="lt1">
                <a:alpha val="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8" name="Google Shape;258;p26"/>
          <p:cNvSpPr txBox="1">
            <a:spLocks noGrp="1"/>
          </p:cNvSpPr>
          <p:nvPr>
            <p:ph type="title" hasCustomPrompt="1"/>
          </p:nvPr>
        </p:nvSpPr>
        <p:spPr>
          <a:xfrm>
            <a:off x="823850" y="1284675"/>
            <a:ext cx="4776000" cy="1300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8000"/>
              <a:buNone/>
              <a:defRPr sz="80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259" name="Google Shape;259;p26"/>
          <p:cNvSpPr txBox="1">
            <a:spLocks noGrp="1"/>
          </p:cNvSpPr>
          <p:nvPr>
            <p:ph type="body" idx="1"/>
          </p:nvPr>
        </p:nvSpPr>
        <p:spPr>
          <a:xfrm>
            <a:off x="823850" y="2643124"/>
            <a:ext cx="4776000" cy="12189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60" name="Google Shape;26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grpSp>
        <p:nvGrpSpPr>
          <p:cNvPr id="46" name="Google Shape;46;p4"/>
          <p:cNvGrpSpPr/>
          <p:nvPr/>
        </p:nvGrpSpPr>
        <p:grpSpPr>
          <a:xfrm>
            <a:off x="0" y="381001"/>
            <a:ext cx="1037850" cy="1016287"/>
            <a:chOff x="0" y="381001"/>
            <a:chExt cx="1037850" cy="1016287"/>
          </a:xfrm>
        </p:grpSpPr>
        <p:sp>
          <p:nvSpPr>
            <p:cNvPr id="47" name="Google Shape;47;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1" name="Google Shape;5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0" y="381001"/>
            <a:ext cx="1037850" cy="1016287"/>
            <a:chOff x="0" y="381001"/>
            <a:chExt cx="1037850" cy="1016287"/>
          </a:xfrm>
        </p:grpSpPr>
        <p:sp>
          <p:nvSpPr>
            <p:cNvPr id="54" name="Google Shape;54;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7" name="Google Shape;57;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8" name="Google Shape;58;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9" name="Google Shape;5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grpSp>
        <p:nvGrpSpPr>
          <p:cNvPr id="61" name="Google Shape;61;p6"/>
          <p:cNvGrpSpPr/>
          <p:nvPr/>
        </p:nvGrpSpPr>
        <p:grpSpPr>
          <a:xfrm>
            <a:off x="0" y="381001"/>
            <a:ext cx="1037850" cy="1016287"/>
            <a:chOff x="0" y="381001"/>
            <a:chExt cx="1037850" cy="1016287"/>
          </a:xfrm>
        </p:grpSpPr>
        <p:sp>
          <p:nvSpPr>
            <p:cNvPr id="62" name="Google Shape;62;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5" name="Google Shape;6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6"/>
        <p:cNvGrpSpPr/>
        <p:nvPr/>
      </p:nvGrpSpPr>
      <p:grpSpPr>
        <a:xfrm>
          <a:off x="0" y="0"/>
          <a:ext cx="0" cy="0"/>
          <a:chOff x="0" y="0"/>
          <a:chExt cx="0" cy="0"/>
        </a:xfrm>
      </p:grpSpPr>
      <p:grpSp>
        <p:nvGrpSpPr>
          <p:cNvPr id="67" name="Google Shape;67;p7"/>
          <p:cNvGrpSpPr/>
          <p:nvPr/>
        </p:nvGrpSpPr>
        <p:grpSpPr>
          <a:xfrm>
            <a:off x="0" y="381001"/>
            <a:ext cx="1037850" cy="1016287"/>
            <a:chOff x="0" y="381001"/>
            <a:chExt cx="1037850" cy="1016287"/>
          </a:xfrm>
        </p:grpSpPr>
        <p:sp>
          <p:nvSpPr>
            <p:cNvPr id="68" name="Google Shape;68;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1" name="Google Shape;71;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2" name="Google Shape;7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3"/>
        <p:cNvGrpSpPr/>
        <p:nvPr/>
      </p:nvGrpSpPr>
      <p:grpSpPr>
        <a:xfrm>
          <a:off x="0" y="0"/>
          <a:ext cx="0" cy="0"/>
          <a:chOff x="0" y="0"/>
          <a:chExt cx="0" cy="0"/>
        </a:xfrm>
      </p:grpSpPr>
      <p:grpSp>
        <p:nvGrpSpPr>
          <p:cNvPr id="74" name="Google Shape;74;p8"/>
          <p:cNvGrpSpPr/>
          <p:nvPr/>
        </p:nvGrpSpPr>
        <p:grpSpPr>
          <a:xfrm>
            <a:off x="4406400" y="0"/>
            <a:ext cx="4737600" cy="5143500"/>
            <a:chOff x="4406400" y="0"/>
            <a:chExt cx="4737600" cy="5143500"/>
          </a:xfrm>
        </p:grpSpPr>
        <p:sp>
          <p:nvSpPr>
            <p:cNvPr id="75" name="Google Shape;75;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 name="Google Shape;9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grpSp>
        <p:nvGrpSpPr>
          <p:cNvPr id="96" name="Google Shape;96;p9"/>
          <p:cNvGrpSpPr/>
          <p:nvPr/>
        </p:nvGrpSpPr>
        <p:grpSpPr>
          <a:xfrm>
            <a:off x="0" y="381001"/>
            <a:ext cx="1037850" cy="1016287"/>
            <a:chOff x="0" y="381001"/>
            <a:chExt cx="1037850" cy="1016287"/>
          </a:xfrm>
        </p:grpSpPr>
        <p:sp>
          <p:nvSpPr>
            <p:cNvPr id="97" name="Google Shape;97;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00" name="Google Shape;100;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01" name="Google Shape;101;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grpSp>
        <p:nvGrpSpPr>
          <p:cNvPr id="104" name="Google Shape;104;p10"/>
          <p:cNvGrpSpPr/>
          <p:nvPr/>
        </p:nvGrpSpPr>
        <p:grpSpPr>
          <a:xfrm>
            <a:off x="0" y="4128572"/>
            <a:ext cx="698925" cy="684657"/>
            <a:chOff x="0" y="3785672"/>
            <a:chExt cx="698925" cy="684657"/>
          </a:xfrm>
        </p:grpSpPr>
        <p:sp>
          <p:nvSpPr>
            <p:cNvPr id="105" name="Google Shape;105;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endParaRPr/>
          </a:p>
        </p:txBody>
      </p:sp>
      <p:sp>
        <p:nvSpPr>
          <p:cNvPr id="137" name="Google Shape;13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138" name="Google Shape;13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41.png"/><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5"/>
        <p:cNvGrpSpPr/>
        <p:nvPr/>
      </p:nvGrpSpPr>
      <p:grpSpPr>
        <a:xfrm>
          <a:off x="0" y="0"/>
          <a:ext cx="0" cy="0"/>
          <a:chOff x="0" y="0"/>
          <a:chExt cx="0" cy="0"/>
        </a:xfrm>
      </p:grpSpPr>
      <p:sp>
        <p:nvSpPr>
          <p:cNvPr id="266" name="Google Shape;266;p27"/>
          <p:cNvSpPr/>
          <p:nvPr/>
        </p:nvSpPr>
        <p:spPr>
          <a:xfrm>
            <a:off x="457200" y="274320"/>
            <a:ext cx="8229600" cy="164592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3000"/>
              <a:buFont typeface="Arial Black"/>
              <a:buNone/>
            </a:pPr>
            <a:r>
              <a:rPr lang="en-US" sz="3000" b="1" i="0" u="none" strike="noStrike" cap="none">
                <a:solidFill>
                  <a:srgbClr val="000000"/>
                </a:solidFill>
                <a:latin typeface="Arial Black"/>
                <a:ea typeface="Arial Black"/>
                <a:cs typeface="Arial Black"/>
                <a:sym typeface="Arial Black"/>
              </a:rPr>
              <a:t>Understanding Large Language Models</a:t>
            </a:r>
            <a:endParaRPr sz="3000" b="0" i="0" u="none" strike="noStrike" cap="none">
              <a:solidFill>
                <a:schemeClr val="dk1"/>
              </a:solidFill>
              <a:latin typeface="Calibri"/>
              <a:ea typeface="Calibri"/>
              <a:cs typeface="Calibri"/>
              <a:sym typeface="Calibri"/>
            </a:endParaRPr>
          </a:p>
        </p:txBody>
      </p:sp>
      <p:sp>
        <p:nvSpPr>
          <p:cNvPr id="267" name="Google Shape;267;p27"/>
          <p:cNvSpPr/>
          <p:nvPr/>
        </p:nvSpPr>
        <p:spPr>
          <a:xfrm>
            <a:off x="457200" y="1920240"/>
            <a:ext cx="8229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600"/>
              <a:buFont typeface="Arial"/>
              <a:buNone/>
            </a:pPr>
            <a:r>
              <a:rPr lang="en-US" sz="1600" b="0" i="0" u="none" strike="noStrike" cap="none">
                <a:solidFill>
                  <a:srgbClr val="666666"/>
                </a:solidFill>
                <a:latin typeface="Arial"/>
                <a:ea typeface="Arial"/>
                <a:cs typeface="Arial"/>
                <a:sym typeface="Arial"/>
              </a:rPr>
              <a:t>A Natural Language Processing Lecture</a:t>
            </a:r>
            <a:endParaRPr sz="1600" b="0" i="0" u="none" strike="noStrike" cap="none">
              <a:solidFill>
                <a:schemeClr val="dk1"/>
              </a:solidFill>
              <a:latin typeface="Calibri"/>
              <a:ea typeface="Calibri"/>
              <a:cs typeface="Calibri"/>
              <a:sym typeface="Calibri"/>
            </a:endParaRPr>
          </a:p>
        </p:txBody>
      </p:sp>
      <p:sp>
        <p:nvSpPr>
          <p:cNvPr id="268" name="Google Shape;268;p27"/>
          <p:cNvSpPr/>
          <p:nvPr/>
        </p:nvSpPr>
        <p:spPr>
          <a:xfrm>
            <a:off x="6271070" y="2902565"/>
            <a:ext cx="2743200" cy="36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Omkar Brahmbhatt</a:t>
            </a:r>
            <a:endParaRPr sz="1200" i="0" u="none" strike="noStrike" cap="none">
              <a:solidFill>
                <a:srgbClr val="000000"/>
              </a:solidFill>
            </a:endParaRPr>
          </a:p>
          <a:p>
            <a:pPr marL="0" marR="0" lvl="0" indent="0" algn="ctr" rtl="0">
              <a:spcBef>
                <a:spcPts val="0"/>
              </a:spcBef>
              <a:spcAft>
                <a:spcPts val="0"/>
              </a:spcAft>
              <a:buClr>
                <a:srgbClr val="000000"/>
              </a:buClr>
              <a:buSzPts val="1600"/>
              <a:buFont typeface="Arial"/>
              <a:buNone/>
            </a:pPr>
            <a:r>
              <a:rPr lang="en-US" sz="1200"/>
              <a:t>tuu62443@temple.edu</a:t>
            </a:r>
            <a:endParaRPr sz="1200"/>
          </a:p>
        </p:txBody>
      </p:sp>
      <p:sp>
        <p:nvSpPr>
          <p:cNvPr id="269" name="Google Shape;269;p27"/>
          <p:cNvSpPr/>
          <p:nvPr/>
        </p:nvSpPr>
        <p:spPr>
          <a:xfrm>
            <a:off x="274320" y="3200400"/>
            <a:ext cx="2743200" cy="27432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9B8D"/>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270" name="Google Shape;270;p27"/>
          <p:cNvSpPr/>
          <p:nvPr/>
        </p:nvSpPr>
        <p:spPr>
          <a:xfrm>
            <a:off x="116966" y="3474720"/>
            <a:ext cx="2743200" cy="274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000"/>
              <a:buFont typeface="Arial"/>
              <a:buNone/>
            </a:pPr>
            <a:r>
              <a:rPr lang="en-US" sz="1000" b="0" i="0" u="none" strike="noStrike" cap="none">
                <a:solidFill>
                  <a:srgbClr val="666666"/>
                </a:solidFill>
                <a:latin typeface="Arial"/>
                <a:ea typeface="Arial"/>
                <a:cs typeface="Arial"/>
                <a:sym typeface="Arial"/>
              </a:rPr>
              <a:t>MS Computer Science student</a:t>
            </a:r>
            <a:endParaRPr sz="1000" b="0" i="0" u="none" strike="noStrike" cap="none">
              <a:solidFill>
                <a:schemeClr val="dk1"/>
              </a:solidFill>
              <a:latin typeface="Calibri"/>
              <a:ea typeface="Calibri"/>
              <a:cs typeface="Calibri"/>
              <a:sym typeface="Calibri"/>
            </a:endParaRPr>
          </a:p>
        </p:txBody>
      </p:sp>
      <p:sp>
        <p:nvSpPr>
          <p:cNvPr id="271" name="Google Shape;271;p27"/>
          <p:cNvSpPr/>
          <p:nvPr/>
        </p:nvSpPr>
        <p:spPr>
          <a:xfrm>
            <a:off x="129725" y="2834629"/>
            <a:ext cx="2743200" cy="501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Darlin Kola</a:t>
            </a:r>
            <a:endParaRPr sz="1600" b="1" i="0" u="none" strike="noStrike" cap="none">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1600"/>
              <a:buFont typeface="Arial"/>
              <a:buNone/>
            </a:pPr>
            <a:r>
              <a:rPr lang="en-US" sz="1200"/>
              <a:t>tun32955@temple.edu</a:t>
            </a:r>
            <a:endParaRPr sz="1600" b="1"/>
          </a:p>
        </p:txBody>
      </p:sp>
      <p:sp>
        <p:nvSpPr>
          <p:cNvPr id="272" name="Google Shape;272;p27"/>
          <p:cNvSpPr/>
          <p:nvPr/>
        </p:nvSpPr>
        <p:spPr>
          <a:xfrm>
            <a:off x="3200400" y="3200400"/>
            <a:ext cx="2743200" cy="27432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9B8D"/>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273" name="Google Shape;273;p27"/>
          <p:cNvSpPr/>
          <p:nvPr/>
        </p:nvSpPr>
        <p:spPr>
          <a:xfrm>
            <a:off x="3259408" y="3474720"/>
            <a:ext cx="2743200" cy="274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000"/>
              <a:buFont typeface="Arial"/>
              <a:buNone/>
            </a:pPr>
            <a:r>
              <a:rPr lang="en-US" sz="1000" b="0" i="0" u="none" strike="noStrike" cap="none">
                <a:solidFill>
                  <a:srgbClr val="666666"/>
                </a:solidFill>
                <a:latin typeface="Arial"/>
                <a:ea typeface="Arial"/>
                <a:cs typeface="Arial"/>
                <a:sym typeface="Arial"/>
              </a:rPr>
              <a:t>MS Computer Science student</a:t>
            </a:r>
            <a:endParaRPr sz="1000" b="0" i="0" u="none" strike="noStrike" cap="none">
              <a:solidFill>
                <a:schemeClr val="dk1"/>
              </a:solidFill>
              <a:latin typeface="Calibri"/>
              <a:ea typeface="Calibri"/>
              <a:cs typeface="Calibri"/>
              <a:sym typeface="Calibri"/>
            </a:endParaRPr>
          </a:p>
        </p:txBody>
      </p:sp>
      <p:sp>
        <p:nvSpPr>
          <p:cNvPr id="274" name="Google Shape;274;p27"/>
          <p:cNvSpPr/>
          <p:nvPr/>
        </p:nvSpPr>
        <p:spPr>
          <a:xfrm>
            <a:off x="3200400" y="2856828"/>
            <a:ext cx="27432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Varshil Patel</a:t>
            </a:r>
            <a:endParaRPr sz="1600" b="1" i="0" u="none" strike="noStrike" cap="none">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1600"/>
              <a:buFont typeface="Arial"/>
              <a:buNone/>
            </a:pPr>
            <a:r>
              <a:rPr lang="en-US" sz="1200"/>
              <a:t>tuu73592@temple.edu</a:t>
            </a:r>
            <a:endParaRPr sz="1200"/>
          </a:p>
        </p:txBody>
      </p:sp>
      <p:sp>
        <p:nvSpPr>
          <p:cNvPr id="275" name="Google Shape;275;p27"/>
          <p:cNvSpPr/>
          <p:nvPr/>
        </p:nvSpPr>
        <p:spPr>
          <a:xfrm>
            <a:off x="6342841" y="3474720"/>
            <a:ext cx="2743200" cy="274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000"/>
              <a:buFont typeface="Arial"/>
              <a:buNone/>
            </a:pPr>
            <a:r>
              <a:rPr lang="en-US" sz="1000" b="0" i="0" u="none" strike="noStrike" cap="none">
                <a:solidFill>
                  <a:srgbClr val="666666"/>
                </a:solidFill>
                <a:latin typeface="Arial"/>
                <a:ea typeface="Arial"/>
                <a:cs typeface="Arial"/>
                <a:sym typeface="Arial"/>
              </a:rPr>
              <a:t>MS Computer Science student</a:t>
            </a:r>
            <a:endParaRPr sz="1000" b="0" i="0" u="none" strike="noStrike" cap="none">
              <a:solidFill>
                <a:schemeClr val="dk1"/>
              </a:solidFill>
              <a:latin typeface="Calibri"/>
              <a:ea typeface="Calibri"/>
              <a:cs typeface="Calibri"/>
              <a:sym typeface="Calibri"/>
            </a:endParaRPr>
          </a:p>
        </p:txBody>
      </p:sp>
      <p:pic>
        <p:nvPicPr>
          <p:cNvPr id="276" name="Google Shape;276;p27" descr="/sessions/friendly-magical-bohr/temple_logo.png"/>
          <p:cNvPicPr preferRelativeResize="0"/>
          <p:nvPr/>
        </p:nvPicPr>
        <p:blipFill rotWithShape="1">
          <a:blip r:embed="rId3">
            <a:alphaModFix/>
          </a:blip>
          <a:srcRect/>
          <a:stretch/>
        </p:blipFill>
        <p:spPr>
          <a:xfrm>
            <a:off x="3108960" y="3886200"/>
            <a:ext cx="2926080" cy="658368"/>
          </a:xfrm>
          <a:prstGeom prst="rect">
            <a:avLst/>
          </a:prstGeom>
          <a:noFill/>
          <a:ln>
            <a:noFill/>
          </a:ln>
        </p:spPr>
      </p:pic>
      <p:sp>
        <p:nvSpPr>
          <p:cNvPr id="277" name="Google Shape;277;p27"/>
          <p:cNvSpPr/>
          <p:nvPr/>
        </p:nvSpPr>
        <p:spPr>
          <a:xfrm>
            <a:off x="457200" y="4572000"/>
            <a:ext cx="8229600" cy="27432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CIS 5543: COMPUTER VISION</a:t>
            </a:r>
            <a:endParaRPr sz="1400" b="0" i="0" u="none" strike="noStrike" cap="none">
              <a:solidFill>
                <a:schemeClr val="dk1"/>
              </a:solidFill>
              <a:latin typeface="Calibri"/>
              <a:ea typeface="Calibri"/>
              <a:cs typeface="Calibri"/>
              <a:sym typeface="Calibri"/>
            </a:endParaRPr>
          </a:p>
        </p:txBody>
      </p:sp>
      <p:sp>
        <p:nvSpPr>
          <p:cNvPr id="278" name="Google Shape;278;p27"/>
          <p:cNvSpPr/>
          <p:nvPr/>
        </p:nvSpPr>
        <p:spPr>
          <a:xfrm>
            <a:off x="457200" y="4800600"/>
            <a:ext cx="8229600" cy="27432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200"/>
              <a:buFont typeface="Arial"/>
              <a:buNone/>
            </a:pPr>
            <a:r>
              <a:rPr lang="en-US" sz="1200" b="0" i="0" u="none" strike="noStrike" cap="none">
                <a:solidFill>
                  <a:srgbClr val="666666"/>
                </a:solidFill>
                <a:latin typeface="Arial"/>
                <a:ea typeface="Arial"/>
                <a:cs typeface="Arial"/>
                <a:sym typeface="Arial"/>
              </a:rPr>
              <a:t>Spring 2026</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9"/>
        <p:cNvGrpSpPr/>
        <p:nvPr/>
      </p:nvGrpSpPr>
      <p:grpSpPr>
        <a:xfrm>
          <a:off x="0" y="0"/>
          <a:ext cx="0" cy="0"/>
          <a:chOff x="0" y="0"/>
          <a:chExt cx="0" cy="0"/>
        </a:xfrm>
      </p:grpSpPr>
      <p:pic>
        <p:nvPicPr>
          <p:cNvPr id="360" name="Google Shape;360;p36"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361" name="Google Shape;361;p36"/>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a:latin typeface="Arial Black"/>
                <a:ea typeface="Arial Black"/>
                <a:cs typeface="Arial Black"/>
                <a:sym typeface="Arial Black"/>
              </a:rPr>
              <a:t>Tokenization Tradeoffs</a:t>
            </a:r>
            <a:endParaRPr sz="2800" b="0" i="0" u="none" strike="noStrike" cap="none">
              <a:solidFill>
                <a:schemeClr val="dk1"/>
              </a:solidFill>
              <a:latin typeface="Calibri"/>
              <a:ea typeface="Calibri"/>
              <a:cs typeface="Calibri"/>
              <a:sym typeface="Calibri"/>
            </a:endParaRPr>
          </a:p>
        </p:txBody>
      </p:sp>
      <p:sp>
        <p:nvSpPr>
          <p:cNvPr id="362" name="Google Shape;362;p36"/>
          <p:cNvSpPr/>
          <p:nvPr/>
        </p:nvSpPr>
        <p:spPr>
          <a:xfrm>
            <a:off x="548650" y="1188725"/>
            <a:ext cx="44325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777269" y="1325875"/>
            <a:ext cx="3837600" cy="2926200"/>
          </a:xfrm>
          <a:prstGeom prst="rect">
            <a:avLst/>
          </a:prstGeom>
          <a:noFill/>
          <a:ln>
            <a:noFill/>
          </a:ln>
        </p:spPr>
        <p:txBody>
          <a:bodyPr spcFirstLastPara="1" wrap="square" lIns="91425" tIns="45700" rIns="91425" bIns="45700" anchor="t" anchorCtr="0">
            <a:noAutofit/>
          </a:bodyPr>
          <a:lstStyle/>
          <a:p>
            <a:pPr marL="457200" lvl="0" indent="-292100" algn="l" rtl="0">
              <a:lnSpc>
                <a:spcPct val="115000"/>
              </a:lnSpc>
              <a:spcBef>
                <a:spcPts val="0"/>
              </a:spcBef>
              <a:spcAft>
                <a:spcPts val="0"/>
              </a:spcAft>
              <a:buClr>
                <a:srgbClr val="222222"/>
              </a:buClr>
              <a:buSzPts val="1000"/>
              <a:buFont typeface="Calibri"/>
              <a:buChar char="●"/>
            </a:pPr>
            <a:r>
              <a:rPr lang="en-US" sz="1000"/>
              <a:t>Smaller vocabulary ∣V∣  </a:t>
            </a:r>
            <a:endParaRPr sz="1000"/>
          </a:p>
          <a:p>
            <a:pPr marL="914400" lvl="1" indent="-292100" algn="l" rtl="0">
              <a:lnSpc>
                <a:spcPct val="115000"/>
              </a:lnSpc>
              <a:spcBef>
                <a:spcPts val="0"/>
              </a:spcBef>
              <a:spcAft>
                <a:spcPts val="0"/>
              </a:spcAft>
              <a:buClr>
                <a:srgbClr val="222222"/>
              </a:buClr>
              <a:buSzPts val="1000"/>
              <a:buFont typeface="Calibri"/>
              <a:buChar char="○"/>
            </a:pPr>
            <a:r>
              <a:rPr lang="en-US" sz="1000"/>
              <a:t>More splitting into subwords</a:t>
            </a:r>
            <a:endParaRPr sz="1000"/>
          </a:p>
          <a:p>
            <a:pPr marL="914400" lvl="1" indent="-292100" algn="l" rtl="0">
              <a:lnSpc>
                <a:spcPct val="115000"/>
              </a:lnSpc>
              <a:spcBef>
                <a:spcPts val="0"/>
              </a:spcBef>
              <a:spcAft>
                <a:spcPts val="0"/>
              </a:spcAft>
              <a:buClr>
                <a:srgbClr val="222222"/>
              </a:buClr>
              <a:buSzPts val="1000"/>
              <a:buFont typeface="Calibri"/>
              <a:buChar char="○"/>
            </a:pPr>
            <a:r>
              <a:rPr lang="en-US" sz="1000"/>
              <a:t>Longer sequences T → more steps, more attention compute</a:t>
            </a:r>
            <a:endParaRPr sz="1000"/>
          </a:p>
          <a:p>
            <a:pPr marL="457200" lvl="0" indent="-292100" algn="l" rtl="0">
              <a:lnSpc>
                <a:spcPct val="115000"/>
              </a:lnSpc>
              <a:spcBef>
                <a:spcPts val="0"/>
              </a:spcBef>
              <a:spcAft>
                <a:spcPts val="0"/>
              </a:spcAft>
              <a:buClr>
                <a:srgbClr val="222222"/>
              </a:buClr>
              <a:buSzPts val="1000"/>
              <a:buFont typeface="Calibri"/>
              <a:buChar char="●"/>
            </a:pPr>
            <a:r>
              <a:rPr lang="en-US" sz="1000"/>
              <a:t>Larger vocabulary ∣V∣  </a:t>
            </a:r>
            <a:endParaRPr sz="1000"/>
          </a:p>
          <a:p>
            <a:pPr marL="914400" lvl="1" indent="-292100" algn="l" rtl="0">
              <a:lnSpc>
                <a:spcPct val="115000"/>
              </a:lnSpc>
              <a:spcBef>
                <a:spcPts val="0"/>
              </a:spcBef>
              <a:spcAft>
                <a:spcPts val="0"/>
              </a:spcAft>
              <a:buClr>
                <a:srgbClr val="222222"/>
              </a:buClr>
              <a:buSzPts val="1000"/>
              <a:buFont typeface="Calibri"/>
              <a:buChar char="○"/>
            </a:pPr>
            <a:r>
              <a:rPr lang="en-US" sz="1000"/>
              <a:t>Fewer tokens per sentence</a:t>
            </a:r>
            <a:endParaRPr sz="1000"/>
          </a:p>
          <a:p>
            <a:pPr marL="914400" lvl="1" indent="-292100" algn="l" rtl="0">
              <a:lnSpc>
                <a:spcPct val="115000"/>
              </a:lnSpc>
              <a:spcBef>
                <a:spcPts val="0"/>
              </a:spcBef>
              <a:spcAft>
                <a:spcPts val="0"/>
              </a:spcAft>
              <a:buClr>
                <a:srgbClr val="222222"/>
              </a:buClr>
              <a:buSzPts val="1000"/>
              <a:buFont typeface="Calibri"/>
              <a:buChar char="○"/>
            </a:pPr>
            <a:r>
              <a:rPr lang="en-US" sz="1000"/>
              <a:t>Shorter sequences, but a much larger output layer / softmax to compute</a:t>
            </a:r>
            <a:endParaRPr sz="1000"/>
          </a:p>
          <a:p>
            <a:pPr marL="457200" lvl="0" indent="-292100" algn="l" rtl="0">
              <a:lnSpc>
                <a:spcPct val="115000"/>
              </a:lnSpc>
              <a:spcBef>
                <a:spcPts val="0"/>
              </a:spcBef>
              <a:spcAft>
                <a:spcPts val="0"/>
              </a:spcAft>
              <a:buClr>
                <a:srgbClr val="222222"/>
              </a:buClr>
              <a:buSzPts val="1000"/>
              <a:buFont typeface="Calibri"/>
              <a:buChar char="●"/>
            </a:pPr>
            <a:r>
              <a:rPr lang="en-US" sz="1000"/>
              <a:t>Subword tokenization = middle ground  </a:t>
            </a:r>
            <a:endParaRPr sz="1000"/>
          </a:p>
          <a:p>
            <a:pPr marL="914400" lvl="1" indent="-292100" algn="l" rtl="0">
              <a:lnSpc>
                <a:spcPct val="115000"/>
              </a:lnSpc>
              <a:spcBef>
                <a:spcPts val="0"/>
              </a:spcBef>
              <a:spcAft>
                <a:spcPts val="0"/>
              </a:spcAft>
              <a:buClr>
                <a:srgbClr val="222222"/>
              </a:buClr>
              <a:buSzPts val="1000"/>
              <a:buFont typeface="Calibri"/>
              <a:buChar char="○"/>
            </a:pPr>
            <a:r>
              <a:rPr lang="en-US" sz="1000"/>
              <a:t>Balances rare‑word coverage, vocabulary size, and efficiency</a:t>
            </a:r>
            <a:endParaRPr sz="1000"/>
          </a:p>
          <a:p>
            <a:pPr marL="457200" lvl="0" indent="-292100" algn="l" rtl="0">
              <a:lnSpc>
                <a:spcPct val="115000"/>
              </a:lnSpc>
              <a:spcBef>
                <a:spcPts val="0"/>
              </a:spcBef>
              <a:spcAft>
                <a:spcPts val="0"/>
              </a:spcAft>
              <a:buClr>
                <a:srgbClr val="222222"/>
              </a:buClr>
              <a:buSzPts val="1000"/>
              <a:buFont typeface="Calibri"/>
              <a:buChar char="●"/>
            </a:pPr>
            <a:r>
              <a:rPr lang="en-US" sz="1000"/>
              <a:t>Tokenization changes the loss scale  </a:t>
            </a:r>
            <a:endParaRPr sz="1000"/>
          </a:p>
          <a:p>
            <a:pPr marL="914400" lvl="1" indent="-292100" algn="l" rtl="0">
              <a:lnSpc>
                <a:spcPct val="115000"/>
              </a:lnSpc>
              <a:spcBef>
                <a:spcPts val="0"/>
              </a:spcBef>
              <a:spcAft>
                <a:spcPts val="0"/>
              </a:spcAft>
              <a:buClr>
                <a:srgbClr val="222222"/>
              </a:buClr>
              <a:buSzPts val="1000"/>
              <a:buFont typeface="Calibri"/>
              <a:buChar char="○"/>
            </a:pPr>
            <a:r>
              <a:rPr lang="en-US" sz="1000"/>
              <a:t>More tokens per sentence → more prediction steps → different per‑token loss dynamics</a:t>
            </a:r>
            <a:endParaRPr sz="1000"/>
          </a:p>
          <a:p>
            <a:pPr marL="457200" lvl="0" indent="-292100" algn="l" rtl="0">
              <a:lnSpc>
                <a:spcPct val="115000"/>
              </a:lnSpc>
              <a:spcBef>
                <a:spcPts val="0"/>
              </a:spcBef>
              <a:spcAft>
                <a:spcPts val="0"/>
              </a:spcAft>
              <a:buClr>
                <a:srgbClr val="222222"/>
              </a:buClr>
              <a:buSzPts val="1000"/>
              <a:buFont typeface="Calibri"/>
              <a:buChar char="●"/>
            </a:pPr>
            <a:r>
              <a:rPr lang="en-US" sz="1000"/>
              <a:t>Practical impacts  </a:t>
            </a:r>
            <a:endParaRPr sz="1000"/>
          </a:p>
          <a:p>
            <a:pPr marL="914400" lvl="1" indent="-292100" algn="l" rtl="0">
              <a:lnSpc>
                <a:spcPct val="115000"/>
              </a:lnSpc>
              <a:spcBef>
                <a:spcPts val="0"/>
              </a:spcBef>
              <a:spcAft>
                <a:spcPts val="0"/>
              </a:spcAft>
              <a:buClr>
                <a:srgbClr val="222222"/>
              </a:buClr>
              <a:buSzPts val="1000"/>
              <a:buFont typeface="Calibri"/>
              <a:buChar char="○"/>
            </a:pPr>
            <a:r>
              <a:rPr lang="en-US" sz="1000"/>
              <a:t>Speed, memory footprint, training cost, and sometimes generation quality</a:t>
            </a:r>
            <a:endParaRPr sz="1000"/>
          </a:p>
          <a:p>
            <a:pPr marL="0" lvl="0" indent="0" algn="l" rtl="0">
              <a:lnSpc>
                <a:spcPct val="115000"/>
              </a:lnSpc>
              <a:spcBef>
                <a:spcPts val="1200"/>
              </a:spcBef>
              <a:spcAft>
                <a:spcPts val="0"/>
              </a:spcAft>
              <a:buNone/>
            </a:pPr>
            <a:endParaRPr sz="1000"/>
          </a:p>
          <a:p>
            <a:pPr marL="0" marR="0" lvl="0" indent="0" algn="l" rtl="0">
              <a:spcBef>
                <a:spcPts val="1200"/>
              </a:spcBef>
              <a:spcAft>
                <a:spcPts val="0"/>
              </a:spcAft>
              <a:buClr>
                <a:srgbClr val="666666"/>
              </a:buClr>
              <a:buSzPts val="1100"/>
              <a:buFont typeface="Calibri"/>
              <a:buNone/>
            </a:pPr>
            <a:endParaRPr sz="1000">
              <a:latin typeface="Calibri"/>
              <a:ea typeface="Calibri"/>
              <a:cs typeface="Calibri"/>
              <a:sym typeface="Calibri"/>
            </a:endParaRPr>
          </a:p>
        </p:txBody>
      </p:sp>
      <p:pic>
        <p:nvPicPr>
          <p:cNvPr id="364" name="Google Shape;364;p36"/>
          <p:cNvPicPr preferRelativeResize="0"/>
          <p:nvPr/>
        </p:nvPicPr>
        <p:blipFill>
          <a:blip r:embed="rId4">
            <a:alphaModFix/>
          </a:blip>
          <a:stretch>
            <a:fillRect/>
          </a:stretch>
        </p:blipFill>
        <p:spPr>
          <a:xfrm>
            <a:off x="5175600" y="1098020"/>
            <a:ext cx="3858049" cy="28077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9"/>
        <p:cNvGrpSpPr/>
        <p:nvPr/>
      </p:nvGrpSpPr>
      <p:grpSpPr>
        <a:xfrm>
          <a:off x="0" y="0"/>
          <a:ext cx="0" cy="0"/>
          <a:chOff x="0" y="0"/>
          <a:chExt cx="0" cy="0"/>
        </a:xfrm>
      </p:grpSpPr>
      <p:pic>
        <p:nvPicPr>
          <p:cNvPr id="370" name="Google Shape;370;p37"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371" name="Google Shape;371;p37"/>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2800" b="1">
                <a:solidFill>
                  <a:srgbClr val="111111"/>
                </a:solidFill>
                <a:latin typeface="Calibri"/>
                <a:ea typeface="Calibri"/>
                <a:cs typeface="Calibri"/>
                <a:sym typeface="Calibri"/>
              </a:rPr>
              <a:t>Next-Token Prediction = Multiclass Classification</a:t>
            </a:r>
            <a:endParaRPr sz="28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2200" b="1">
              <a:latin typeface="Arial Black"/>
              <a:ea typeface="Arial Black"/>
              <a:cs typeface="Arial Black"/>
              <a:sym typeface="Arial Black"/>
            </a:endParaRPr>
          </a:p>
        </p:txBody>
      </p:sp>
      <p:sp>
        <p:nvSpPr>
          <p:cNvPr id="372" name="Google Shape;372;p37"/>
          <p:cNvSpPr/>
          <p:nvPr/>
        </p:nvSpPr>
        <p:spPr>
          <a:xfrm>
            <a:off x="548655" y="1188725"/>
            <a:ext cx="43374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777269" y="1325875"/>
            <a:ext cx="4024800" cy="2926200"/>
          </a:xfrm>
          <a:prstGeom prst="rect">
            <a:avLst/>
          </a:prstGeom>
          <a:noFill/>
          <a:ln>
            <a:noFill/>
          </a:ln>
        </p:spPr>
        <p:txBody>
          <a:bodyPr spcFirstLastPara="1" wrap="square" lIns="91425" tIns="45700" rIns="91425" bIns="45700" anchor="t" anchorCtr="0">
            <a:noAutofit/>
          </a:bodyPr>
          <a:lstStyle/>
          <a:p>
            <a:pPr marL="457200" marR="0" lvl="0" indent="-298450" algn="l" rtl="0">
              <a:lnSpc>
                <a:spcPct val="115000"/>
              </a:lnSpc>
              <a:spcBef>
                <a:spcPts val="0"/>
              </a:spcBef>
              <a:spcAft>
                <a:spcPts val="0"/>
              </a:spcAft>
              <a:buSzPts val="1100"/>
              <a:buChar char="●"/>
            </a:pPr>
            <a:r>
              <a:rPr lang="en-US" sz="1100"/>
              <a:t>At each position t, the model chooses 1 token out of ∣V∣ classes  </a:t>
            </a:r>
            <a:endParaRPr sz="1100"/>
          </a:p>
          <a:p>
            <a:pPr marL="914400" lvl="1" indent="-298450" algn="l" rtl="0">
              <a:lnSpc>
                <a:spcPct val="115000"/>
              </a:lnSpc>
              <a:spcBef>
                <a:spcPts val="0"/>
              </a:spcBef>
              <a:spcAft>
                <a:spcPts val="0"/>
              </a:spcAft>
              <a:buSzPts val="1100"/>
              <a:buChar char="○"/>
            </a:pPr>
            <a:r>
              <a:rPr lang="en-US" sz="1100"/>
              <a:t>The vocabulary is the set of possible “labels.”</a:t>
            </a:r>
            <a:endParaRPr sz="1100"/>
          </a:p>
          <a:p>
            <a:pPr marL="457200" marR="0" lvl="0" indent="-298450" algn="l" rtl="0">
              <a:lnSpc>
                <a:spcPct val="115000"/>
              </a:lnSpc>
              <a:spcBef>
                <a:spcPts val="0"/>
              </a:spcBef>
              <a:spcAft>
                <a:spcPts val="0"/>
              </a:spcAft>
              <a:buSzPts val="1100"/>
              <a:buChar char="●"/>
            </a:pPr>
            <a:r>
              <a:rPr lang="en-US" sz="1100"/>
              <a:t>The output is a categorical distribution  </a:t>
            </a:r>
            <a:endParaRPr sz="1100"/>
          </a:p>
          <a:p>
            <a:pPr marL="914400" lvl="1" indent="-298450" algn="l" rtl="0">
              <a:lnSpc>
                <a:spcPct val="115000"/>
              </a:lnSpc>
              <a:spcBef>
                <a:spcPts val="0"/>
              </a:spcBef>
              <a:spcAft>
                <a:spcPts val="0"/>
              </a:spcAft>
              <a:buSzPts val="1100"/>
              <a:buChar char="○"/>
            </a:pPr>
            <a:r>
              <a:rPr lang="en-US" sz="1100"/>
              <a:t>                          — probability of each token being next.</a:t>
            </a:r>
            <a:endParaRPr sz="1100"/>
          </a:p>
          <a:p>
            <a:pPr marL="457200" marR="0" lvl="0" indent="-298450" algn="l" rtl="0">
              <a:lnSpc>
                <a:spcPct val="115000"/>
              </a:lnSpc>
              <a:spcBef>
                <a:spcPts val="0"/>
              </a:spcBef>
              <a:spcAft>
                <a:spcPts val="0"/>
              </a:spcAft>
              <a:buSzPts val="1100"/>
              <a:buChar char="●"/>
            </a:pPr>
            <a:r>
              <a:rPr lang="en-US" sz="1100"/>
              <a:t>Top‑probability tokens are plausible continuations  </a:t>
            </a:r>
            <a:endParaRPr sz="1100"/>
          </a:p>
          <a:p>
            <a:pPr marL="914400" lvl="1" indent="-298450" algn="l" rtl="0">
              <a:lnSpc>
                <a:spcPct val="115000"/>
              </a:lnSpc>
              <a:spcBef>
                <a:spcPts val="0"/>
              </a:spcBef>
              <a:spcAft>
                <a:spcPts val="0"/>
              </a:spcAft>
              <a:buSzPts val="1100"/>
              <a:buChar char="○"/>
            </a:pPr>
            <a:r>
              <a:rPr lang="en-US" sz="1100"/>
              <a:t>The model spreads probability across multiple reasonable next tokens.</a:t>
            </a:r>
            <a:endParaRPr sz="1100"/>
          </a:p>
          <a:p>
            <a:pPr marL="457200" marR="0" lvl="0" indent="-298450" algn="l" rtl="0">
              <a:lnSpc>
                <a:spcPct val="115000"/>
              </a:lnSpc>
              <a:spcBef>
                <a:spcPts val="0"/>
              </a:spcBef>
              <a:spcAft>
                <a:spcPts val="0"/>
              </a:spcAft>
              <a:buSzPts val="1100"/>
              <a:buChar char="●"/>
            </a:pPr>
            <a:r>
              <a:rPr lang="en-US" sz="1100"/>
              <a:t>There’s always a long tail of low‑probability tokens  </a:t>
            </a:r>
            <a:endParaRPr sz="1100"/>
          </a:p>
          <a:p>
            <a:pPr marL="914400" lvl="1" indent="-298450" algn="l" rtl="0">
              <a:lnSpc>
                <a:spcPct val="115000"/>
              </a:lnSpc>
              <a:spcBef>
                <a:spcPts val="0"/>
              </a:spcBef>
              <a:spcAft>
                <a:spcPts val="0"/>
              </a:spcAft>
              <a:buSzPts val="1100"/>
              <a:buChar char="○"/>
            </a:pPr>
            <a:r>
              <a:rPr lang="en-US" sz="1100"/>
              <a:t>Decoding often trims this tail (top‑k, top‑p, temperature).</a:t>
            </a:r>
            <a:endParaRPr sz="1100"/>
          </a:p>
          <a:p>
            <a:pPr marL="457200" marR="0" lvl="0" indent="-298450" algn="l" rtl="0">
              <a:lnSpc>
                <a:spcPct val="115000"/>
              </a:lnSpc>
              <a:spcBef>
                <a:spcPts val="0"/>
              </a:spcBef>
              <a:spcAft>
                <a:spcPts val="0"/>
              </a:spcAft>
              <a:buSzPts val="1100"/>
              <a:buChar char="●"/>
            </a:pPr>
            <a:r>
              <a:rPr lang="en-US" sz="1100"/>
              <a:t>Repeating this local classification step yields global coherence  </a:t>
            </a:r>
            <a:endParaRPr sz="1100"/>
          </a:p>
          <a:p>
            <a:pPr marL="914400" lvl="1" indent="-298450" algn="l" rtl="0">
              <a:lnSpc>
                <a:spcPct val="115000"/>
              </a:lnSpc>
              <a:spcBef>
                <a:spcPts val="0"/>
              </a:spcBef>
              <a:spcAft>
                <a:spcPts val="0"/>
              </a:spcAft>
              <a:buSzPts val="1100"/>
              <a:buChar char="○"/>
            </a:pPr>
            <a:r>
              <a:rPr lang="en-US" sz="1100"/>
              <a:t>One classification per token → sentences → paragraphs → full conversations.</a:t>
            </a:r>
            <a:endParaRPr sz="1100"/>
          </a:p>
          <a:p>
            <a:pPr marL="0" lvl="0" indent="0" algn="l" rtl="0">
              <a:lnSpc>
                <a:spcPct val="115000"/>
              </a:lnSpc>
              <a:spcBef>
                <a:spcPts val="0"/>
              </a:spcBef>
              <a:spcAft>
                <a:spcPts val="0"/>
              </a:spcAft>
              <a:buNone/>
            </a:pPr>
            <a:endParaRPr sz="1100"/>
          </a:p>
        </p:txBody>
      </p:sp>
      <p:pic>
        <p:nvPicPr>
          <p:cNvPr id="374" name="Google Shape;374;p37"/>
          <p:cNvPicPr preferRelativeResize="0"/>
          <p:nvPr/>
        </p:nvPicPr>
        <p:blipFill>
          <a:blip r:embed="rId4">
            <a:alphaModFix/>
          </a:blip>
          <a:stretch>
            <a:fillRect/>
          </a:stretch>
        </p:blipFill>
        <p:spPr>
          <a:xfrm>
            <a:off x="5044455" y="1362420"/>
            <a:ext cx="3953145" cy="2361345"/>
          </a:xfrm>
          <a:prstGeom prst="rect">
            <a:avLst/>
          </a:prstGeom>
          <a:noFill/>
          <a:ln>
            <a:noFill/>
          </a:ln>
        </p:spPr>
      </p:pic>
      <p:pic>
        <p:nvPicPr>
          <p:cNvPr id="375" name="Google Shape;375;p37" title="{&quot;red&quot;:0,&quot;green&quot;:0,&quot;blue&quot;:0,&quot;origURL&quot;:&quot;https://www.codecogs.com/eqnedit.php?latex=p_%5Ctheta(x_t%20%3D%20i%20%5Cmid%20x_%7B%3Ct%7D)#0&quot;,&quot;size&quot;:12,&quot;width&quot;:316.9133858267717,&quot;height&quot;:230.40944881889763}"/>
          <p:cNvPicPr preferRelativeResize="0"/>
          <p:nvPr/>
        </p:nvPicPr>
        <p:blipFill>
          <a:blip r:embed="rId5">
            <a:alphaModFix/>
          </a:blip>
          <a:stretch>
            <a:fillRect/>
          </a:stretch>
        </p:blipFill>
        <p:spPr>
          <a:xfrm>
            <a:off x="1674369" y="2145725"/>
            <a:ext cx="1081278" cy="171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0"/>
        <p:cNvGrpSpPr/>
        <p:nvPr/>
      </p:nvGrpSpPr>
      <p:grpSpPr>
        <a:xfrm>
          <a:off x="0" y="0"/>
          <a:ext cx="0" cy="0"/>
          <a:chOff x="0" y="0"/>
          <a:chExt cx="0" cy="0"/>
        </a:xfrm>
      </p:grpSpPr>
      <p:pic>
        <p:nvPicPr>
          <p:cNvPr id="381" name="Google Shape;381;p38"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382" name="Google Shape;382;p38"/>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2800" b="1">
                <a:solidFill>
                  <a:srgbClr val="111111"/>
                </a:solidFill>
                <a:latin typeface="Calibri"/>
                <a:ea typeface="Calibri"/>
                <a:cs typeface="Calibri"/>
                <a:sym typeface="Calibri"/>
              </a:rPr>
              <a:t>Next-Token Prediction Example</a:t>
            </a:r>
            <a:endParaRPr sz="28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2200" b="1">
              <a:latin typeface="Arial Black"/>
              <a:ea typeface="Arial Black"/>
              <a:cs typeface="Arial Black"/>
              <a:sym typeface="Arial Black"/>
            </a:endParaRPr>
          </a:p>
        </p:txBody>
      </p:sp>
      <p:sp>
        <p:nvSpPr>
          <p:cNvPr id="383" name="Google Shape;383;p38"/>
          <p:cNvSpPr/>
          <p:nvPr/>
        </p:nvSpPr>
        <p:spPr>
          <a:xfrm>
            <a:off x="548645" y="1188725"/>
            <a:ext cx="81615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a:off x="777280" y="1325875"/>
            <a:ext cx="7722900" cy="2926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100"/>
              <a:t>Suppose the context is:</a:t>
            </a:r>
            <a:endParaRPr sz="1100"/>
          </a:p>
          <a:p>
            <a:pPr marL="0" lvl="0" indent="0" algn="l" rtl="0">
              <a:lnSpc>
                <a:spcPct val="115000"/>
              </a:lnSpc>
              <a:spcBef>
                <a:spcPts val="1200"/>
              </a:spcBef>
              <a:spcAft>
                <a:spcPts val="0"/>
              </a:spcAft>
              <a:buNone/>
            </a:pPr>
            <a:r>
              <a:rPr lang="en-US" sz="1100" b="1"/>
              <a:t>“The cat sat on the”</a:t>
            </a:r>
            <a:endParaRPr sz="1100" b="1"/>
          </a:p>
          <a:p>
            <a:pPr marL="0" lvl="0" indent="0" algn="l" rtl="0">
              <a:lnSpc>
                <a:spcPct val="115000"/>
              </a:lnSpc>
              <a:spcBef>
                <a:spcPts val="1200"/>
              </a:spcBef>
              <a:spcAft>
                <a:spcPts val="0"/>
              </a:spcAft>
              <a:buNone/>
            </a:pPr>
            <a:r>
              <a:rPr lang="en-US" sz="1100"/>
              <a:t>Then:</a:t>
            </a:r>
            <a:endParaRPr sz="1100"/>
          </a:p>
          <a:p>
            <a:pPr marL="457200" lvl="0" indent="-298450" algn="l" rtl="0">
              <a:lnSpc>
                <a:spcPct val="115000"/>
              </a:lnSpc>
              <a:spcBef>
                <a:spcPts val="1200"/>
              </a:spcBef>
              <a:spcAft>
                <a:spcPts val="0"/>
              </a:spcAft>
              <a:buSzPts val="1100"/>
              <a:buChar char="●"/>
            </a:pPr>
            <a:r>
              <a:rPr lang="en-US" sz="1100"/>
              <a:t>x</a:t>
            </a:r>
            <a:r>
              <a:rPr lang="en-US" sz="1100" baseline="-25000"/>
              <a:t>&lt;t</a:t>
            </a:r>
            <a:r>
              <a:rPr lang="en-US" sz="1100"/>
              <a:t> = “The cat sat on the”</a:t>
            </a:r>
            <a:endParaRPr sz="1100"/>
          </a:p>
          <a:p>
            <a:pPr marL="457200" lvl="0" indent="-298450" algn="l" rtl="0">
              <a:lnSpc>
                <a:spcPct val="115000"/>
              </a:lnSpc>
              <a:spcBef>
                <a:spcPts val="0"/>
              </a:spcBef>
              <a:spcAft>
                <a:spcPts val="0"/>
              </a:spcAft>
              <a:buSzPts val="1100"/>
              <a:buChar char="●"/>
            </a:pPr>
            <a:r>
              <a:rPr lang="en-US" sz="1100" i="1"/>
              <a:t>i</a:t>
            </a:r>
            <a:r>
              <a:rPr lang="en-US" sz="1100"/>
              <a:t> might be “mat”</a:t>
            </a:r>
            <a:endParaRPr sz="1100"/>
          </a:p>
          <a:p>
            <a:pPr marL="0" lvl="0" indent="0" algn="l" rtl="0">
              <a:lnSpc>
                <a:spcPct val="115000"/>
              </a:lnSpc>
              <a:spcBef>
                <a:spcPts val="1200"/>
              </a:spcBef>
              <a:spcAft>
                <a:spcPts val="0"/>
              </a:spcAft>
              <a:buNone/>
            </a:pPr>
            <a:r>
              <a:rPr lang="en-US" sz="1100"/>
              <a:t>p</a:t>
            </a:r>
            <a:r>
              <a:rPr lang="en-US" sz="1100" baseline="-25000"/>
              <a:t>θ</a:t>
            </a:r>
            <a:r>
              <a:rPr lang="en-US" sz="1100"/>
              <a:t>(x</a:t>
            </a:r>
            <a:r>
              <a:rPr lang="en-US" sz="1100" baseline="-25000"/>
              <a:t>t</a:t>
            </a:r>
            <a:r>
              <a:rPr lang="en-US" sz="1100"/>
              <a:t>=“mat”∣“The cat sat on the”)</a:t>
            </a:r>
            <a:endParaRPr sz="1100"/>
          </a:p>
          <a:p>
            <a:pPr marL="0" lvl="0" indent="0" algn="l" rtl="0">
              <a:lnSpc>
                <a:spcPct val="115000"/>
              </a:lnSpc>
              <a:spcBef>
                <a:spcPts val="1200"/>
              </a:spcBef>
              <a:spcAft>
                <a:spcPts val="1200"/>
              </a:spcAft>
              <a:buNone/>
            </a:pPr>
            <a:r>
              <a:rPr lang="en-US" sz="1100"/>
              <a:t>is the probability the model assigns to “mat” being the next token.</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9"/>
        <p:cNvGrpSpPr/>
        <p:nvPr/>
      </p:nvGrpSpPr>
      <p:grpSpPr>
        <a:xfrm>
          <a:off x="0" y="0"/>
          <a:ext cx="0" cy="0"/>
          <a:chOff x="0" y="0"/>
          <a:chExt cx="0" cy="0"/>
        </a:xfrm>
      </p:grpSpPr>
      <p:pic>
        <p:nvPicPr>
          <p:cNvPr id="390" name="Google Shape;390;p39"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391" name="Google Shape;391;p39"/>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200" b="1">
                <a:latin typeface="Arial Black"/>
                <a:ea typeface="Arial Black"/>
                <a:cs typeface="Arial Black"/>
                <a:sym typeface="Arial Black"/>
              </a:rPr>
              <a:t>Autoregressive Modeling (Core Idea)</a:t>
            </a:r>
            <a:endParaRPr sz="2200" b="1">
              <a:latin typeface="Arial Black"/>
              <a:ea typeface="Arial Black"/>
              <a:cs typeface="Arial Black"/>
              <a:sym typeface="Arial Black"/>
            </a:endParaRPr>
          </a:p>
        </p:txBody>
      </p:sp>
      <p:sp>
        <p:nvSpPr>
          <p:cNvPr id="392" name="Google Shape;392;p39"/>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9"/>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lvl="0" indent="-311150" algn="l" rtl="0">
              <a:lnSpc>
                <a:spcPct val="115000"/>
              </a:lnSpc>
              <a:spcBef>
                <a:spcPts val="0"/>
              </a:spcBef>
              <a:spcAft>
                <a:spcPts val="0"/>
              </a:spcAft>
              <a:buSzPts val="1300"/>
              <a:buChar char="●"/>
            </a:pPr>
            <a:r>
              <a:rPr lang="en-US" sz="1100"/>
              <a:t>LLMs generate text left‑to‑right  </a:t>
            </a:r>
            <a:endParaRPr sz="1100"/>
          </a:p>
          <a:p>
            <a:pPr marL="914400" lvl="1" indent="-311150" algn="l" rtl="0">
              <a:lnSpc>
                <a:spcPct val="115000"/>
              </a:lnSpc>
              <a:spcBef>
                <a:spcPts val="0"/>
              </a:spcBef>
              <a:spcAft>
                <a:spcPts val="0"/>
              </a:spcAft>
              <a:buSzPts val="1300"/>
              <a:buChar char="○"/>
            </a:pPr>
            <a:r>
              <a:rPr lang="en-US" sz="1100"/>
              <a:t>Standard setup: each position depends on all earlier tokens.</a:t>
            </a:r>
            <a:endParaRPr sz="1100"/>
          </a:p>
          <a:p>
            <a:pPr marL="457200" lvl="0" indent="-311150" algn="l" rtl="0">
              <a:lnSpc>
                <a:spcPct val="115000"/>
              </a:lnSpc>
              <a:spcBef>
                <a:spcPts val="0"/>
              </a:spcBef>
              <a:spcAft>
                <a:spcPts val="0"/>
              </a:spcAft>
              <a:buSzPts val="1300"/>
              <a:buChar char="●"/>
            </a:pPr>
            <a:r>
              <a:rPr lang="en-US" sz="1100"/>
              <a:t>Each new token is predicted from the full context  </a:t>
            </a:r>
            <a:endParaRPr sz="1100"/>
          </a:p>
          <a:p>
            <a:pPr marL="914400" lvl="1" indent="-311150" algn="l" rtl="0">
              <a:lnSpc>
                <a:spcPct val="115000"/>
              </a:lnSpc>
              <a:spcBef>
                <a:spcPts val="0"/>
              </a:spcBef>
              <a:spcAft>
                <a:spcPts val="0"/>
              </a:spcAft>
              <a:buSzPts val="1300"/>
              <a:buChar char="○"/>
            </a:pPr>
            <a:r>
              <a:rPr lang="en-US" sz="1100"/>
              <a:t>“Given everything so far, what comes next?”</a:t>
            </a:r>
            <a:endParaRPr sz="1100"/>
          </a:p>
          <a:p>
            <a:pPr marL="457200" lvl="0" indent="-311150" algn="l" rtl="0">
              <a:lnSpc>
                <a:spcPct val="115000"/>
              </a:lnSpc>
              <a:spcBef>
                <a:spcPts val="0"/>
              </a:spcBef>
              <a:spcAft>
                <a:spcPts val="0"/>
              </a:spcAft>
              <a:buSzPts val="1300"/>
              <a:buChar char="●"/>
            </a:pPr>
            <a:r>
              <a:rPr lang="en-US" sz="1100"/>
              <a:t>Generated tokens are fed back into the model  </a:t>
            </a:r>
            <a:endParaRPr sz="1100"/>
          </a:p>
          <a:p>
            <a:pPr marL="914400" lvl="1" indent="-311150" algn="l" rtl="0">
              <a:lnSpc>
                <a:spcPct val="115000"/>
              </a:lnSpc>
              <a:spcBef>
                <a:spcPts val="0"/>
              </a:spcBef>
              <a:spcAft>
                <a:spcPts val="0"/>
              </a:spcAft>
              <a:buSzPts val="1300"/>
              <a:buChar char="○"/>
            </a:pPr>
            <a:r>
              <a:rPr lang="en-US" sz="1100"/>
              <a:t>Predict → append → use as new context → repeat.</a:t>
            </a:r>
            <a:endParaRPr sz="1100"/>
          </a:p>
          <a:p>
            <a:pPr marL="457200" lvl="0" indent="-311150" algn="l" rtl="0">
              <a:lnSpc>
                <a:spcPct val="115000"/>
              </a:lnSpc>
              <a:spcBef>
                <a:spcPts val="0"/>
              </a:spcBef>
              <a:spcAft>
                <a:spcPts val="0"/>
              </a:spcAft>
              <a:buSzPts val="1300"/>
              <a:buChar char="●"/>
            </a:pPr>
            <a:r>
              <a:rPr lang="en-US" sz="1100"/>
              <a:t>Decisions are path‑dependent  </a:t>
            </a:r>
            <a:endParaRPr sz="1100"/>
          </a:p>
          <a:p>
            <a:pPr marL="914400" lvl="1" indent="-311150" algn="l" rtl="0">
              <a:lnSpc>
                <a:spcPct val="115000"/>
              </a:lnSpc>
              <a:spcBef>
                <a:spcPts val="0"/>
              </a:spcBef>
              <a:spcAft>
                <a:spcPts val="0"/>
              </a:spcAft>
              <a:buSzPts val="1300"/>
              <a:buChar char="○"/>
            </a:pPr>
            <a:r>
              <a:rPr lang="en-US" sz="1100"/>
              <a:t>Early tokens influence all later predictions.</a:t>
            </a:r>
            <a:endParaRPr sz="1100"/>
          </a:p>
          <a:p>
            <a:pPr marL="457200" lvl="0" indent="-311150" algn="l" rtl="0">
              <a:lnSpc>
                <a:spcPct val="115000"/>
              </a:lnSpc>
              <a:spcBef>
                <a:spcPts val="0"/>
              </a:spcBef>
              <a:spcAft>
                <a:spcPts val="0"/>
              </a:spcAft>
              <a:buSzPts val="1300"/>
              <a:buChar char="●"/>
            </a:pPr>
            <a:r>
              <a:rPr lang="en-US" sz="1100"/>
              <a:t>Autoregression enables streaming and long‑form generation  </a:t>
            </a:r>
            <a:endParaRPr sz="1100"/>
          </a:p>
          <a:p>
            <a:pPr marL="914400" lvl="1" indent="-311150" algn="l" rtl="0">
              <a:lnSpc>
                <a:spcPct val="115000"/>
              </a:lnSpc>
              <a:spcBef>
                <a:spcPts val="0"/>
              </a:spcBef>
              <a:spcAft>
                <a:spcPts val="0"/>
              </a:spcAft>
              <a:buSzPts val="1300"/>
              <a:buChar char="○"/>
            </a:pPr>
            <a:r>
              <a:rPr lang="en-US" sz="1100"/>
              <a:t>The model can produce text one token at a time, indefinitely.</a:t>
            </a:r>
            <a:endParaRPr sz="13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8"/>
        <p:cNvGrpSpPr/>
        <p:nvPr/>
      </p:nvGrpSpPr>
      <p:grpSpPr>
        <a:xfrm>
          <a:off x="0" y="0"/>
          <a:ext cx="0" cy="0"/>
          <a:chOff x="0" y="0"/>
          <a:chExt cx="0" cy="0"/>
        </a:xfrm>
      </p:grpSpPr>
      <p:pic>
        <p:nvPicPr>
          <p:cNvPr id="399" name="Google Shape;399;p40"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400" name="Google Shape;400;p40"/>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2800" b="1">
                <a:solidFill>
                  <a:srgbClr val="111111"/>
                </a:solidFill>
                <a:latin typeface="Calibri"/>
                <a:ea typeface="Calibri"/>
                <a:cs typeface="Calibri"/>
                <a:sym typeface="Calibri"/>
              </a:rPr>
              <a:t>Why Autoregressive Factorization is needed</a:t>
            </a:r>
            <a:endParaRPr sz="28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2200" b="1">
              <a:latin typeface="Arial Black"/>
              <a:ea typeface="Arial Black"/>
              <a:cs typeface="Arial Black"/>
              <a:sym typeface="Arial Black"/>
            </a:endParaRPr>
          </a:p>
        </p:txBody>
      </p:sp>
      <p:sp>
        <p:nvSpPr>
          <p:cNvPr id="401" name="Google Shape;401;p40"/>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200000"/>
              </a:lnSpc>
              <a:spcBef>
                <a:spcPts val="0"/>
              </a:spcBef>
              <a:spcAft>
                <a:spcPts val="0"/>
              </a:spcAft>
              <a:buSzPts val="1200"/>
              <a:buChar char="●"/>
            </a:pPr>
            <a:endParaRPr sz="1200"/>
          </a:p>
          <a:p>
            <a:pPr marL="914400" marR="0" lvl="1" indent="-304800" algn="l" rtl="0">
              <a:lnSpc>
                <a:spcPct val="115000"/>
              </a:lnSpc>
              <a:spcBef>
                <a:spcPts val="0"/>
              </a:spcBef>
              <a:spcAft>
                <a:spcPts val="0"/>
              </a:spcAft>
              <a:buSzPts val="1200"/>
              <a:buChar char="○"/>
            </a:pPr>
            <a:r>
              <a:rPr lang="en-US" sz="1200"/>
              <a:t>This is the probability of the entire sequence of tokens. It’s the quantity we ultimately want the model to assign to a full sentence or text span.</a:t>
            </a:r>
            <a:endParaRPr sz="1200"/>
          </a:p>
          <a:p>
            <a:pPr marL="0" marR="0" lvl="0" indent="0" algn="l" rtl="0">
              <a:lnSpc>
                <a:spcPct val="150000"/>
              </a:lnSpc>
              <a:spcBef>
                <a:spcPts val="0"/>
              </a:spcBef>
              <a:spcAft>
                <a:spcPts val="0"/>
              </a:spcAft>
              <a:buNone/>
            </a:pPr>
            <a:endParaRPr sz="1200" b="1"/>
          </a:p>
          <a:p>
            <a:pPr marL="457200" marR="0" lvl="0" indent="-304800" algn="l" rtl="0">
              <a:lnSpc>
                <a:spcPct val="150000"/>
              </a:lnSpc>
              <a:spcBef>
                <a:spcPts val="0"/>
              </a:spcBef>
              <a:spcAft>
                <a:spcPts val="0"/>
              </a:spcAft>
              <a:buSzPts val="1200"/>
              <a:buChar char="●"/>
            </a:pPr>
            <a:r>
              <a:rPr lang="en-US" sz="1200" b="1"/>
              <a:t>Example:</a:t>
            </a:r>
            <a:r>
              <a:rPr lang="en-US" sz="1200"/>
              <a:t>  </a:t>
            </a:r>
            <a:endParaRPr sz="1200"/>
          </a:p>
          <a:p>
            <a:pPr marL="457200" marR="0" lvl="0" indent="-304800" algn="l" rtl="0">
              <a:lnSpc>
                <a:spcPct val="150000"/>
              </a:lnSpc>
              <a:spcBef>
                <a:spcPts val="0"/>
              </a:spcBef>
              <a:spcAft>
                <a:spcPts val="0"/>
              </a:spcAft>
              <a:buSzPts val="1200"/>
              <a:buChar char="●"/>
            </a:pPr>
            <a:r>
              <a:rPr lang="en-US" sz="1200"/>
              <a:t>Sequence: “The cat sat”</a:t>
            </a:r>
            <a:endParaRPr sz="1200"/>
          </a:p>
          <a:p>
            <a:pPr marL="457200" lvl="0" indent="-304800" algn="l" rtl="0">
              <a:lnSpc>
                <a:spcPct val="150000"/>
              </a:lnSpc>
              <a:spcBef>
                <a:spcPts val="0"/>
              </a:spcBef>
              <a:spcAft>
                <a:spcPts val="0"/>
              </a:spcAft>
              <a:buSzPts val="1200"/>
              <a:buChar char="●"/>
            </a:pPr>
            <a:r>
              <a:rPr lang="en-US" sz="1200"/>
              <a:t>Tokens: [x1=“The”,  x2=“cat”,  x3=“sat”]</a:t>
            </a:r>
            <a:endParaRPr sz="1200"/>
          </a:p>
          <a:p>
            <a:pPr marL="457200" marR="0" lvl="0" indent="-304800" algn="l" rtl="0">
              <a:lnSpc>
                <a:spcPct val="150000"/>
              </a:lnSpc>
              <a:spcBef>
                <a:spcPts val="0"/>
              </a:spcBef>
              <a:spcAft>
                <a:spcPts val="0"/>
              </a:spcAft>
              <a:buSzPts val="1200"/>
              <a:buChar char="●"/>
            </a:pPr>
            <a:r>
              <a:rPr lang="en-US" sz="1200"/>
              <a:t>p</a:t>
            </a:r>
            <a:r>
              <a:rPr lang="en-US" sz="1200" baseline="-25000"/>
              <a:t>θ</a:t>
            </a:r>
            <a:r>
              <a:rPr lang="en-US" sz="1200"/>
              <a:t>(‘The cat sat’)</a:t>
            </a:r>
            <a:endParaRPr sz="1200"/>
          </a:p>
          <a:p>
            <a:pPr marL="914400" marR="0" lvl="1" indent="-304800" algn="l" rtl="0">
              <a:lnSpc>
                <a:spcPct val="150000"/>
              </a:lnSpc>
              <a:spcBef>
                <a:spcPts val="0"/>
              </a:spcBef>
              <a:spcAft>
                <a:spcPts val="0"/>
              </a:spcAft>
              <a:buSzPts val="1200"/>
              <a:buChar char="○"/>
            </a:pPr>
            <a:r>
              <a:rPr lang="en-US" sz="1200"/>
              <a:t>Just means: How likely does the model think this whole sentence is?</a:t>
            </a:r>
            <a:endParaRPr sz="1200"/>
          </a:p>
        </p:txBody>
      </p:sp>
      <p:pic>
        <p:nvPicPr>
          <p:cNvPr id="403" name="Google Shape;403;p40" title="{&quot;red&quot;:0,&quot;green&quot;:0,&quot;blue&quot;:0,&quot;origURL&quot;:&quot;https://www.codecogs.com/eqnedit.php?latex=p_%5Ctheta(x_%7B1%3AT%7D)#0&quot;,&quot;size&quot;:12,&quot;width&quot;:610.4409448818898,&quot;height&quot;:230.40944881889763}"/>
          <p:cNvPicPr preferRelativeResize="0"/>
          <p:nvPr/>
        </p:nvPicPr>
        <p:blipFill>
          <a:blip r:embed="rId4">
            <a:alphaModFix/>
          </a:blip>
          <a:stretch>
            <a:fillRect/>
          </a:stretch>
        </p:blipFill>
        <p:spPr>
          <a:xfrm>
            <a:off x="1329281" y="1325875"/>
            <a:ext cx="804931" cy="248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pic>
        <p:nvPicPr>
          <p:cNvPr id="409" name="Google Shape;409;p41"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410" name="Google Shape;410;p41"/>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2800" b="1">
                <a:solidFill>
                  <a:srgbClr val="111111"/>
                </a:solidFill>
                <a:latin typeface="Calibri"/>
                <a:ea typeface="Calibri"/>
                <a:cs typeface="Calibri"/>
                <a:sym typeface="Calibri"/>
              </a:rPr>
              <a:t>Autoregressive Factorization (Formal View)</a:t>
            </a:r>
            <a:endParaRPr sz="28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2200" b="1">
              <a:latin typeface="Arial Black"/>
              <a:ea typeface="Arial Black"/>
              <a:cs typeface="Arial Black"/>
              <a:sym typeface="Arial Black"/>
            </a:endParaRPr>
          </a:p>
        </p:txBody>
      </p:sp>
      <p:sp>
        <p:nvSpPr>
          <p:cNvPr id="411" name="Google Shape;411;p41"/>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200000"/>
              </a:lnSpc>
              <a:spcBef>
                <a:spcPts val="0"/>
              </a:spcBef>
              <a:spcAft>
                <a:spcPts val="0"/>
              </a:spcAft>
              <a:buSzPts val="1200"/>
              <a:buChar char="●"/>
            </a:pPr>
            <a:r>
              <a:rPr lang="en-US" sz="1200"/>
              <a:t>Autoregressive factorization</a:t>
            </a:r>
            <a:endParaRPr sz="1200"/>
          </a:p>
          <a:p>
            <a:pPr marL="914400" marR="0" lvl="1" indent="-304800" algn="l" rtl="0">
              <a:lnSpc>
                <a:spcPct val="200000"/>
              </a:lnSpc>
              <a:spcBef>
                <a:spcPts val="0"/>
              </a:spcBef>
              <a:spcAft>
                <a:spcPts val="0"/>
              </a:spcAft>
              <a:buSzPts val="1200"/>
              <a:buChar char="○"/>
            </a:pPr>
            <a:endParaRPr sz="1200"/>
          </a:p>
          <a:p>
            <a:pPr marL="457200" marR="0" lvl="0" indent="-304800" algn="l" rtl="0">
              <a:lnSpc>
                <a:spcPct val="150000"/>
              </a:lnSpc>
              <a:spcBef>
                <a:spcPts val="0"/>
              </a:spcBef>
              <a:spcAft>
                <a:spcPts val="0"/>
              </a:spcAft>
              <a:buSzPts val="1200"/>
              <a:buChar char="●"/>
            </a:pPr>
            <a:r>
              <a:rPr lang="en-US" sz="1100"/>
              <a:t>This equation shows </a:t>
            </a:r>
            <a:r>
              <a:rPr lang="en-US" sz="1100" i="1"/>
              <a:t>how</a:t>
            </a:r>
            <a:r>
              <a:rPr lang="en-US" sz="1100"/>
              <a:t> we compute the probability of the whole sequence.</a:t>
            </a:r>
            <a:endParaRPr sz="1100"/>
          </a:p>
          <a:p>
            <a:pPr marL="457200" marR="0" lvl="0" indent="-304800" algn="l" rtl="0">
              <a:lnSpc>
                <a:spcPct val="150000"/>
              </a:lnSpc>
              <a:spcBef>
                <a:spcPts val="0"/>
              </a:spcBef>
              <a:spcAft>
                <a:spcPts val="0"/>
              </a:spcAft>
              <a:buSzPts val="1200"/>
              <a:buChar char="●"/>
            </a:pPr>
            <a:r>
              <a:rPr lang="en-US" sz="1100"/>
              <a:t>We break it into a chain of next‑token predictions.</a:t>
            </a:r>
            <a:endParaRPr sz="1100"/>
          </a:p>
          <a:p>
            <a:pPr marL="457200" lvl="0" indent="-304800" algn="l" rtl="0">
              <a:lnSpc>
                <a:spcPct val="150000"/>
              </a:lnSpc>
              <a:spcBef>
                <a:spcPts val="0"/>
              </a:spcBef>
              <a:spcAft>
                <a:spcPts val="0"/>
              </a:spcAft>
              <a:buSzPts val="1200"/>
              <a:buChar char="●"/>
            </a:pPr>
            <a:r>
              <a:rPr lang="en-US" sz="1100"/>
              <a:t>At each step, the model predicts the next token based on all previous tokens.</a:t>
            </a:r>
            <a:endParaRPr sz="1100"/>
          </a:p>
          <a:p>
            <a:pPr marL="457200" marR="0" lvl="0" indent="-304800" algn="l" rtl="0">
              <a:lnSpc>
                <a:spcPct val="150000"/>
              </a:lnSpc>
              <a:spcBef>
                <a:spcPts val="0"/>
              </a:spcBef>
              <a:spcAft>
                <a:spcPts val="0"/>
              </a:spcAft>
              <a:buSzPts val="1200"/>
              <a:buChar char="●"/>
            </a:pPr>
            <a:r>
              <a:rPr lang="en-US" sz="1100"/>
              <a:t>This is what makes the model </a:t>
            </a:r>
            <a:r>
              <a:rPr lang="en-US" sz="1100" i="1"/>
              <a:t>autoregressive</a:t>
            </a:r>
            <a:r>
              <a:rPr lang="en-US" sz="1100"/>
              <a:t>:</a:t>
            </a:r>
            <a:endParaRPr sz="1100"/>
          </a:p>
          <a:p>
            <a:pPr marL="914400" lvl="1" indent="-304800" algn="l" rtl="0">
              <a:lnSpc>
                <a:spcPct val="150000"/>
              </a:lnSpc>
              <a:spcBef>
                <a:spcPts val="0"/>
              </a:spcBef>
              <a:spcAft>
                <a:spcPts val="0"/>
              </a:spcAft>
              <a:buSzPts val="1200"/>
              <a:buChar char="○"/>
            </a:pPr>
            <a:r>
              <a:rPr lang="en-US" sz="1100"/>
              <a:t>Each token depends on the tokens before it</a:t>
            </a:r>
            <a:endParaRPr sz="1100"/>
          </a:p>
          <a:p>
            <a:pPr marL="0" marR="0" lvl="0" indent="0" algn="l" rtl="0">
              <a:lnSpc>
                <a:spcPct val="200000"/>
              </a:lnSpc>
              <a:spcBef>
                <a:spcPts val="1200"/>
              </a:spcBef>
              <a:spcAft>
                <a:spcPts val="0"/>
              </a:spcAft>
              <a:buNone/>
            </a:pPr>
            <a:endParaRPr sz="1200"/>
          </a:p>
        </p:txBody>
      </p:sp>
      <p:pic>
        <p:nvPicPr>
          <p:cNvPr id="413" name="Google Shape;413;p41" title="{&quot;red&quot;:0,&quot;green&quot;:0,&quot;blue&quot;:0,&quot;origURL&quot;:&quot;https://www.codecogs.com/eqnedit.php?latex=p_%5Ctheta(x_%7B1%3AT%7D)%20%3D%20%5Cprod_%7Bt%3D1%7D%5E%7BT%7D%20p_%5Ctheta(x_t%20%5Cmid%20x_%7B%3Ct%7D)#0&quot;,&quot;size&quot;:12,&quot;width&quot;:610.4409448818898,&quot;height&quot;:230.40944881889763}"/>
          <p:cNvPicPr preferRelativeResize="0"/>
          <p:nvPr/>
        </p:nvPicPr>
        <p:blipFill>
          <a:blip r:embed="rId4">
            <a:alphaModFix/>
          </a:blip>
          <a:stretch>
            <a:fillRect/>
          </a:stretch>
        </p:blipFill>
        <p:spPr>
          <a:xfrm>
            <a:off x="1752524" y="1608200"/>
            <a:ext cx="1720825" cy="458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8"/>
        <p:cNvGrpSpPr/>
        <p:nvPr/>
      </p:nvGrpSpPr>
      <p:grpSpPr>
        <a:xfrm>
          <a:off x="0" y="0"/>
          <a:ext cx="0" cy="0"/>
          <a:chOff x="0" y="0"/>
          <a:chExt cx="0" cy="0"/>
        </a:xfrm>
      </p:grpSpPr>
      <p:pic>
        <p:nvPicPr>
          <p:cNvPr id="419" name="Google Shape;419;p42"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420" name="Google Shape;420;p42"/>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2800" b="1">
                <a:solidFill>
                  <a:srgbClr val="111111"/>
                </a:solidFill>
                <a:latin typeface="Calibri"/>
                <a:ea typeface="Calibri"/>
                <a:cs typeface="Calibri"/>
                <a:sym typeface="Calibri"/>
              </a:rPr>
              <a:t>Autoregressive Factorization Example</a:t>
            </a:r>
            <a:endParaRPr sz="28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2200" b="1">
              <a:latin typeface="Arial Black"/>
              <a:ea typeface="Arial Black"/>
              <a:cs typeface="Arial Black"/>
              <a:sym typeface="Arial Black"/>
            </a:endParaRPr>
          </a:p>
        </p:txBody>
      </p:sp>
      <p:sp>
        <p:nvSpPr>
          <p:cNvPr id="421" name="Google Shape;421;p42"/>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2"/>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200000"/>
              </a:lnSpc>
              <a:spcBef>
                <a:spcPts val="0"/>
              </a:spcBef>
              <a:spcAft>
                <a:spcPts val="0"/>
              </a:spcAft>
              <a:buSzPts val="1200"/>
              <a:buChar char="●"/>
            </a:pPr>
            <a:r>
              <a:rPr lang="en-US" sz="1200"/>
              <a:t>Autoregressive factorization</a:t>
            </a:r>
            <a:endParaRPr sz="1200"/>
          </a:p>
          <a:p>
            <a:pPr marL="914400" marR="0" lvl="1" indent="-304800" algn="l" rtl="0">
              <a:lnSpc>
                <a:spcPct val="200000"/>
              </a:lnSpc>
              <a:spcBef>
                <a:spcPts val="0"/>
              </a:spcBef>
              <a:spcAft>
                <a:spcPts val="0"/>
              </a:spcAft>
              <a:buSzPts val="1200"/>
              <a:buChar char="○"/>
            </a:pPr>
            <a:endParaRPr sz="1200"/>
          </a:p>
          <a:p>
            <a:pPr marL="457200" lvl="0" indent="-304800" algn="l" rtl="0">
              <a:lnSpc>
                <a:spcPct val="115000"/>
              </a:lnSpc>
              <a:spcBef>
                <a:spcPts val="0"/>
              </a:spcBef>
              <a:spcAft>
                <a:spcPts val="0"/>
              </a:spcAft>
              <a:buSzPts val="1200"/>
              <a:buChar char="●"/>
            </a:pPr>
            <a:r>
              <a:rPr lang="en-US" sz="1200"/>
              <a:t>For “The cat sat”:</a:t>
            </a:r>
            <a:endParaRPr sz="1200"/>
          </a:p>
          <a:p>
            <a:pPr marL="914400" lvl="1" indent="-304800" algn="l" rtl="0">
              <a:lnSpc>
                <a:spcPct val="115000"/>
              </a:lnSpc>
              <a:spcBef>
                <a:spcPts val="0"/>
              </a:spcBef>
              <a:spcAft>
                <a:spcPts val="0"/>
              </a:spcAft>
              <a:buSzPts val="1200"/>
              <a:buChar char="○"/>
            </a:pPr>
            <a:r>
              <a:rPr lang="en-US" sz="1200"/>
              <a:t>p(‘The cat sat’)=p(‘The’)⋅p(‘cat’∣‘The’)⋅p(‘sat’∣‘The cat’)</a:t>
            </a:r>
            <a:endParaRPr sz="1200"/>
          </a:p>
          <a:p>
            <a:pPr marL="0" lvl="0" indent="0" algn="l" rtl="0">
              <a:lnSpc>
                <a:spcPct val="115000"/>
              </a:lnSpc>
              <a:spcBef>
                <a:spcPts val="1200"/>
              </a:spcBef>
              <a:spcAft>
                <a:spcPts val="0"/>
              </a:spcAft>
              <a:buNone/>
            </a:pPr>
            <a:r>
              <a:rPr lang="en-US" sz="1200"/>
              <a:t>You can look at it as:</a:t>
            </a:r>
            <a:endParaRPr sz="1200"/>
          </a:p>
          <a:p>
            <a:pPr marL="457200" lvl="0" indent="-298450" algn="l" rtl="0">
              <a:lnSpc>
                <a:spcPct val="115000"/>
              </a:lnSpc>
              <a:spcBef>
                <a:spcPts val="1200"/>
              </a:spcBef>
              <a:spcAft>
                <a:spcPts val="0"/>
              </a:spcAft>
              <a:buSzPts val="1100"/>
              <a:buChar char="●"/>
            </a:pPr>
            <a:r>
              <a:rPr lang="en-US" sz="1200"/>
              <a:t>“How likely is ‘The’?”</a:t>
            </a:r>
            <a:endParaRPr sz="1200"/>
          </a:p>
          <a:p>
            <a:pPr marL="457200" lvl="0" indent="-298450" algn="l" rtl="0">
              <a:lnSpc>
                <a:spcPct val="115000"/>
              </a:lnSpc>
              <a:spcBef>
                <a:spcPts val="0"/>
              </a:spcBef>
              <a:spcAft>
                <a:spcPts val="0"/>
              </a:spcAft>
              <a:buSzPts val="1100"/>
              <a:buChar char="●"/>
            </a:pPr>
            <a:r>
              <a:rPr lang="en-US" sz="1200"/>
              <a:t>“Given ‘The’, how likely is ‘cat’?”</a:t>
            </a:r>
            <a:endParaRPr sz="1200"/>
          </a:p>
          <a:p>
            <a:pPr marL="457200" lvl="0" indent="-304800" algn="l" rtl="0">
              <a:lnSpc>
                <a:spcPct val="115000"/>
              </a:lnSpc>
              <a:spcBef>
                <a:spcPts val="0"/>
              </a:spcBef>
              <a:spcAft>
                <a:spcPts val="0"/>
              </a:spcAft>
              <a:buSzPts val="1200"/>
              <a:buChar char="●"/>
            </a:pPr>
            <a:r>
              <a:rPr lang="en-US" sz="1200"/>
              <a:t>“Given ‘The cat’, how likely is ‘sat’?”</a:t>
            </a:r>
            <a:endParaRPr sz="1200"/>
          </a:p>
          <a:p>
            <a:pPr marL="457200" lvl="0" indent="-298450" algn="l" rtl="0">
              <a:lnSpc>
                <a:spcPct val="115000"/>
              </a:lnSpc>
              <a:spcBef>
                <a:spcPts val="0"/>
              </a:spcBef>
              <a:spcAft>
                <a:spcPts val="0"/>
              </a:spcAft>
              <a:buSzPts val="1100"/>
              <a:buChar char="●"/>
            </a:pPr>
            <a:r>
              <a:rPr lang="en-US" sz="1200"/>
              <a:t>Multiply them → probability of the whole sentence.</a:t>
            </a:r>
            <a:endParaRPr sz="1200"/>
          </a:p>
          <a:p>
            <a:pPr marL="0" marR="0" lvl="0" indent="0" algn="l" rtl="0">
              <a:lnSpc>
                <a:spcPct val="200000"/>
              </a:lnSpc>
              <a:spcBef>
                <a:spcPts val="1200"/>
              </a:spcBef>
              <a:spcAft>
                <a:spcPts val="0"/>
              </a:spcAft>
              <a:buNone/>
            </a:pPr>
            <a:endParaRPr sz="1200"/>
          </a:p>
        </p:txBody>
      </p:sp>
      <p:pic>
        <p:nvPicPr>
          <p:cNvPr id="423" name="Google Shape;423;p42" title="{&quot;red&quot;:0,&quot;green&quot;:0,&quot;blue&quot;:0,&quot;origURL&quot;:&quot;https://www.codecogs.com/eqnedit.php?latex=p_%5Ctheta(x_%7B1%3AT%7D)%20%3D%20%5Cprod_%7Bt%3D1%7D%5E%7BT%7D%20p_%5Ctheta(x_t%20%5Cmid%20x_%7B%3Ct%7D)#0&quot;,&quot;size&quot;:12,&quot;width&quot;:610.4409448818898,&quot;height&quot;:230.40944881889763}"/>
          <p:cNvPicPr preferRelativeResize="0"/>
          <p:nvPr/>
        </p:nvPicPr>
        <p:blipFill>
          <a:blip r:embed="rId4">
            <a:alphaModFix/>
          </a:blip>
          <a:stretch>
            <a:fillRect/>
          </a:stretch>
        </p:blipFill>
        <p:spPr>
          <a:xfrm>
            <a:off x="1752524" y="1608200"/>
            <a:ext cx="1720825" cy="458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8"/>
        <p:cNvGrpSpPr/>
        <p:nvPr/>
      </p:nvGrpSpPr>
      <p:grpSpPr>
        <a:xfrm>
          <a:off x="0" y="0"/>
          <a:ext cx="0" cy="0"/>
          <a:chOff x="0" y="0"/>
          <a:chExt cx="0" cy="0"/>
        </a:xfrm>
      </p:grpSpPr>
      <p:pic>
        <p:nvPicPr>
          <p:cNvPr id="429" name="Google Shape;429;p43"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430" name="Google Shape;430;p43"/>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2900" b="1">
                <a:solidFill>
                  <a:srgbClr val="111111"/>
                </a:solidFill>
                <a:latin typeface="Calibri"/>
                <a:ea typeface="Calibri"/>
                <a:cs typeface="Calibri"/>
                <a:sym typeface="Calibri"/>
              </a:rPr>
              <a:t>Autoregressive Generation Loop (Inference)</a:t>
            </a:r>
            <a:endParaRPr sz="29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2300" b="1">
              <a:latin typeface="Arial Black"/>
              <a:ea typeface="Arial Black"/>
              <a:cs typeface="Arial Black"/>
              <a:sym typeface="Arial Black"/>
            </a:endParaRPr>
          </a:p>
        </p:txBody>
      </p:sp>
      <p:sp>
        <p:nvSpPr>
          <p:cNvPr id="431" name="Google Shape;431;p43"/>
          <p:cNvSpPr/>
          <p:nvPr/>
        </p:nvSpPr>
        <p:spPr>
          <a:xfrm>
            <a:off x="548655" y="1188725"/>
            <a:ext cx="46188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3"/>
          <p:cNvSpPr/>
          <p:nvPr/>
        </p:nvSpPr>
        <p:spPr>
          <a:xfrm>
            <a:off x="777269" y="1325875"/>
            <a:ext cx="3921600" cy="2926200"/>
          </a:xfrm>
          <a:prstGeom prst="rect">
            <a:avLst/>
          </a:prstGeom>
          <a:noFill/>
          <a:ln>
            <a:noFill/>
          </a:ln>
        </p:spPr>
        <p:txBody>
          <a:bodyPr spcFirstLastPara="1" wrap="square" lIns="91425" tIns="45700" rIns="91425" bIns="45700" anchor="t" anchorCtr="0">
            <a:noAutofit/>
          </a:bodyPr>
          <a:lstStyle/>
          <a:p>
            <a:pPr marL="457200" marR="0" lvl="0" indent="-311150" algn="l" rtl="0">
              <a:spcBef>
                <a:spcPts val="0"/>
              </a:spcBef>
              <a:spcAft>
                <a:spcPts val="0"/>
              </a:spcAft>
              <a:buSzPts val="1300"/>
              <a:buFont typeface="Calibri"/>
              <a:buChar char="●"/>
            </a:pPr>
            <a:r>
              <a:rPr lang="en-US" sz="1100" dirty="0"/>
              <a:t>Start with a prompt / context x&lt;t  </a:t>
            </a:r>
            <a:endParaRPr sz="1100" dirty="0"/>
          </a:p>
          <a:p>
            <a:pPr marL="914400" lvl="1" indent="-311150" algn="l" rtl="0">
              <a:spcBef>
                <a:spcPts val="0"/>
              </a:spcBef>
              <a:spcAft>
                <a:spcPts val="0"/>
              </a:spcAft>
              <a:buSzPts val="1300"/>
              <a:buFont typeface="Calibri"/>
              <a:buChar char="○"/>
            </a:pPr>
            <a:r>
              <a:rPr lang="en-US" sz="1100" dirty="0"/>
              <a:t>The model reads all previous tokens.</a:t>
            </a:r>
            <a:endParaRPr sz="1100" dirty="0"/>
          </a:p>
          <a:p>
            <a:pPr marL="457200" marR="0" lvl="0" indent="-311150" algn="l" rtl="0">
              <a:spcBef>
                <a:spcPts val="0"/>
              </a:spcBef>
              <a:spcAft>
                <a:spcPts val="0"/>
              </a:spcAft>
              <a:buSzPts val="1300"/>
              <a:buFont typeface="Calibri"/>
              <a:buChar char="●"/>
            </a:pPr>
            <a:r>
              <a:rPr lang="en-US" sz="1100" dirty="0"/>
              <a:t>Compute logits    over the vocabulary  </a:t>
            </a:r>
            <a:endParaRPr sz="1100" dirty="0"/>
          </a:p>
          <a:p>
            <a:pPr marL="914400" lvl="1" indent="-311150" algn="l" rtl="0">
              <a:spcBef>
                <a:spcPts val="0"/>
              </a:spcBef>
              <a:spcAft>
                <a:spcPts val="0"/>
              </a:spcAft>
              <a:buSzPts val="1300"/>
              <a:buFont typeface="Calibri"/>
              <a:buChar char="○"/>
            </a:pPr>
            <a:r>
              <a:rPr lang="en-US" sz="1100" dirty="0"/>
              <a:t>One raw score per token in ∣V∣.</a:t>
            </a:r>
            <a:endParaRPr sz="1100" dirty="0"/>
          </a:p>
          <a:p>
            <a:pPr marL="457200" marR="0" lvl="0" indent="-311150" algn="l" rtl="0">
              <a:spcBef>
                <a:spcPts val="0"/>
              </a:spcBef>
              <a:spcAft>
                <a:spcPts val="0"/>
              </a:spcAft>
              <a:buSzPts val="1300"/>
              <a:buFont typeface="Calibri"/>
              <a:buChar char="●"/>
            </a:pPr>
            <a:r>
              <a:rPr lang="en-US" sz="1100" dirty="0"/>
              <a:t>Apply </a:t>
            </a:r>
            <a:r>
              <a:rPr lang="en-US" sz="1100" dirty="0" err="1"/>
              <a:t>softmax</a:t>
            </a:r>
            <a:r>
              <a:rPr lang="en-US" sz="1100" dirty="0"/>
              <a:t> to get probabilities  </a:t>
            </a:r>
            <a:endParaRPr sz="1100" dirty="0"/>
          </a:p>
          <a:p>
            <a:pPr marL="914400" lvl="1" indent="-311150" algn="l" rtl="0">
              <a:spcBef>
                <a:spcPts val="0"/>
              </a:spcBef>
              <a:spcAft>
                <a:spcPts val="0"/>
              </a:spcAft>
              <a:buSzPts val="1300"/>
              <a:buFont typeface="Calibri"/>
              <a:buChar char="○"/>
            </a:pPr>
            <a:endParaRPr sz="1100" dirty="0"/>
          </a:p>
          <a:p>
            <a:pPr marL="457200" marR="0" lvl="0" indent="-311150" algn="l" rtl="0">
              <a:spcBef>
                <a:spcPts val="0"/>
              </a:spcBef>
              <a:spcAft>
                <a:spcPts val="0"/>
              </a:spcAft>
              <a:buSzPts val="1300"/>
              <a:buFont typeface="Calibri"/>
              <a:buChar char="●"/>
            </a:pPr>
            <a:r>
              <a:rPr lang="en-US" sz="1100" dirty="0"/>
              <a:t>Select the next token using a decoding rule  </a:t>
            </a:r>
            <a:endParaRPr sz="1100" dirty="0"/>
          </a:p>
          <a:p>
            <a:pPr marL="914400" lvl="1" indent="-311150" algn="l" rtl="0">
              <a:spcBef>
                <a:spcPts val="0"/>
              </a:spcBef>
              <a:spcAft>
                <a:spcPts val="0"/>
              </a:spcAft>
              <a:buSzPts val="1300"/>
              <a:buFont typeface="Calibri"/>
              <a:buChar char="○"/>
            </a:pPr>
            <a:r>
              <a:rPr lang="en-US" sz="1100" dirty="0"/>
              <a:t>Greedy, sampling, top‑k, top‑p, etc.</a:t>
            </a:r>
            <a:endParaRPr sz="1100" dirty="0"/>
          </a:p>
          <a:p>
            <a:pPr marL="457200" marR="0" lvl="0" indent="-311150" algn="l" rtl="0">
              <a:spcBef>
                <a:spcPts val="0"/>
              </a:spcBef>
              <a:spcAft>
                <a:spcPts val="0"/>
              </a:spcAft>
              <a:buSzPts val="1300"/>
              <a:buFont typeface="Calibri"/>
              <a:buChar char="●"/>
            </a:pPr>
            <a:r>
              <a:rPr lang="en-US" sz="1100" dirty="0"/>
              <a:t>Append the token and repeat  </a:t>
            </a:r>
            <a:endParaRPr sz="1100" dirty="0"/>
          </a:p>
          <a:p>
            <a:pPr marL="914400" lvl="1" indent="-311150" algn="l" rtl="0">
              <a:spcBef>
                <a:spcPts val="0"/>
              </a:spcBef>
              <a:spcAft>
                <a:spcPts val="0"/>
              </a:spcAft>
              <a:buSzPts val="1300"/>
              <a:buFont typeface="Calibri"/>
              <a:buChar char="○"/>
            </a:pPr>
            <a:r>
              <a:rPr lang="en-US" sz="1100" dirty="0"/>
              <a:t>Continue until EOS, max tokens, or a stop condition.</a:t>
            </a:r>
            <a:endParaRPr sz="1700" dirty="0"/>
          </a:p>
        </p:txBody>
      </p:sp>
      <p:pic>
        <p:nvPicPr>
          <p:cNvPr id="433" name="Google Shape;433;p43"/>
          <p:cNvPicPr preferRelativeResize="0"/>
          <p:nvPr/>
        </p:nvPicPr>
        <p:blipFill>
          <a:blip r:embed="rId4">
            <a:alphaModFix/>
          </a:blip>
          <a:stretch>
            <a:fillRect/>
          </a:stretch>
        </p:blipFill>
        <p:spPr>
          <a:xfrm>
            <a:off x="5289376" y="943483"/>
            <a:ext cx="3671744" cy="3806134"/>
          </a:xfrm>
          <a:prstGeom prst="rect">
            <a:avLst/>
          </a:prstGeom>
          <a:noFill/>
          <a:ln>
            <a:noFill/>
          </a:ln>
        </p:spPr>
      </p:pic>
      <p:pic>
        <p:nvPicPr>
          <p:cNvPr id="434" name="Google Shape;434;p43" title="{&quot;red&quot;:0,&quot;green&quot;:0,&quot;blue&quot;:0,&quot;origURL&quot;:&quot;https://www.codecogs.com/eqnedit.php?latex=z_t#0&quot;,&quot;size&quot;:11,&quot;width&quot;:308.78740157480314,&quot;height&quot;:230.40944881889763}"/>
          <p:cNvPicPr preferRelativeResize="0"/>
          <p:nvPr/>
        </p:nvPicPr>
        <p:blipFill>
          <a:blip r:embed="rId5">
            <a:alphaModFix/>
          </a:blip>
          <a:stretch>
            <a:fillRect/>
          </a:stretch>
        </p:blipFill>
        <p:spPr>
          <a:xfrm>
            <a:off x="2283706" y="1776285"/>
            <a:ext cx="101632" cy="94297"/>
          </a:xfrm>
          <a:prstGeom prst="rect">
            <a:avLst/>
          </a:prstGeom>
          <a:noFill/>
          <a:ln>
            <a:noFill/>
          </a:ln>
        </p:spPr>
      </p:pic>
      <p:pic>
        <p:nvPicPr>
          <p:cNvPr id="435" name="Google Shape;435;p43" title="{&quot;red&quot;:0,&quot;green&quot;:0,&quot;blue&quot;:0,&quot;origURL&quot;:&quot;https://www.codecogs.com/eqnedit.php?latex=p_%5Ctheta(%5Ccdot%20%5Cmid%20x_%7B%3Ct%7D)%20%3D%20%5Cmathrm%7Bsoftmax%7D(%5Cmathbf%7Bz%7D_t)#0&quot;,&quot;size&quot;:11,&quot;width&quot;:308.78740157480314,&quot;height&quot;:230.40944881889763}"/>
          <p:cNvPicPr preferRelativeResize="0"/>
          <p:nvPr/>
        </p:nvPicPr>
        <p:blipFill>
          <a:blip r:embed="rId6">
            <a:alphaModFix/>
          </a:blip>
          <a:stretch>
            <a:fillRect/>
          </a:stretch>
        </p:blipFill>
        <p:spPr>
          <a:xfrm>
            <a:off x="1899896" y="2176477"/>
            <a:ext cx="2227425" cy="215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0"/>
        <p:cNvGrpSpPr/>
        <p:nvPr/>
      </p:nvGrpSpPr>
      <p:grpSpPr>
        <a:xfrm>
          <a:off x="0" y="0"/>
          <a:ext cx="0" cy="0"/>
          <a:chOff x="0" y="0"/>
          <a:chExt cx="0" cy="0"/>
        </a:xfrm>
      </p:grpSpPr>
      <p:pic>
        <p:nvPicPr>
          <p:cNvPr id="441" name="Google Shape;441;p44"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442" name="Google Shape;442;p44"/>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2400" b="1">
                <a:solidFill>
                  <a:srgbClr val="111111"/>
                </a:solidFill>
                <a:latin typeface="Calibri"/>
                <a:ea typeface="Calibri"/>
                <a:cs typeface="Calibri"/>
                <a:sym typeface="Calibri"/>
              </a:rPr>
              <a:t>Training vs Inference: Teacher Forcing &amp; Exposure Bias</a:t>
            </a:r>
            <a:endParaRPr sz="24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1800" b="1">
              <a:latin typeface="Arial Black"/>
              <a:ea typeface="Arial Black"/>
              <a:cs typeface="Arial Black"/>
              <a:sym typeface="Arial Black"/>
            </a:endParaRPr>
          </a:p>
        </p:txBody>
      </p:sp>
      <p:sp>
        <p:nvSpPr>
          <p:cNvPr id="443" name="Google Shape;443;p44"/>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4"/>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Font typeface="Calibri"/>
              <a:buChar char="●"/>
            </a:pPr>
            <a:r>
              <a:rPr lang="en-US" sz="1100"/>
              <a:t>Training uses ground‑truth prefixes (teacher forcing)  </a:t>
            </a:r>
            <a:endParaRPr sz="1100"/>
          </a:p>
          <a:p>
            <a:pPr marL="914400" lvl="1" indent="-317500" algn="l" rtl="0">
              <a:spcBef>
                <a:spcPts val="0"/>
              </a:spcBef>
              <a:spcAft>
                <a:spcPts val="0"/>
              </a:spcAft>
              <a:buSzPts val="1400"/>
              <a:buFont typeface="Calibri"/>
              <a:buChar char="○"/>
            </a:pPr>
            <a:r>
              <a:rPr lang="en-US" sz="1100"/>
              <a:t>The model conditions on real prefixes x</a:t>
            </a:r>
            <a:r>
              <a:rPr lang="en-US" sz="1100" baseline="-25000"/>
              <a:t>&lt;t</a:t>
            </a:r>
            <a:r>
              <a:rPr lang="en-US" sz="1100"/>
              <a:t> from the dataset.</a:t>
            </a:r>
            <a:endParaRPr sz="1100"/>
          </a:p>
          <a:p>
            <a:pPr marL="457200" marR="0" lvl="0" indent="-317500" algn="l" rtl="0">
              <a:lnSpc>
                <a:spcPct val="100000"/>
              </a:lnSpc>
              <a:spcBef>
                <a:spcPts val="0"/>
              </a:spcBef>
              <a:spcAft>
                <a:spcPts val="0"/>
              </a:spcAft>
              <a:buSzPts val="1400"/>
              <a:buFont typeface="Calibri"/>
              <a:buChar char="●"/>
            </a:pPr>
            <a:r>
              <a:rPr lang="en-US" sz="1100"/>
              <a:t>Targets are known during training  </a:t>
            </a:r>
            <a:endParaRPr sz="1100"/>
          </a:p>
          <a:p>
            <a:pPr marL="914400" lvl="1" indent="-317500" algn="l" rtl="0">
              <a:spcBef>
                <a:spcPts val="0"/>
              </a:spcBef>
              <a:spcAft>
                <a:spcPts val="0"/>
              </a:spcAft>
              <a:buSzPts val="1400"/>
              <a:buFont typeface="Calibri"/>
              <a:buChar char="○"/>
            </a:pPr>
            <a:r>
              <a:rPr lang="en-US" sz="1100"/>
              <a:t>The next token x</a:t>
            </a:r>
            <a:r>
              <a:rPr lang="en-US" sz="1100" baseline="-25000"/>
              <a:t>t</a:t>
            </a:r>
            <a:r>
              <a:rPr lang="en-US" sz="1100"/>
              <a:t> comes directly from real text.</a:t>
            </a:r>
            <a:endParaRPr sz="1100"/>
          </a:p>
          <a:p>
            <a:pPr marL="457200" marR="0" lvl="0" indent="-317500" algn="l" rtl="0">
              <a:lnSpc>
                <a:spcPct val="100000"/>
              </a:lnSpc>
              <a:spcBef>
                <a:spcPts val="0"/>
              </a:spcBef>
              <a:spcAft>
                <a:spcPts val="0"/>
              </a:spcAft>
              <a:buSzPts val="1400"/>
              <a:buFont typeface="Calibri"/>
              <a:buChar char="●"/>
            </a:pPr>
            <a:r>
              <a:rPr lang="en-US" sz="1100"/>
              <a:t>Inference uses model‑generated prefixes  </a:t>
            </a:r>
            <a:endParaRPr sz="1100"/>
          </a:p>
          <a:p>
            <a:pPr marL="914400" lvl="1" indent="-317500" algn="l" rtl="0">
              <a:spcBef>
                <a:spcPts val="0"/>
              </a:spcBef>
              <a:spcAft>
                <a:spcPts val="0"/>
              </a:spcAft>
              <a:buSzPts val="1400"/>
              <a:buFont typeface="Calibri"/>
              <a:buChar char="○"/>
            </a:pPr>
            <a:r>
              <a:rPr lang="en-US" sz="1100"/>
              <a:t>The model conditions on its own predictions </a:t>
            </a:r>
            <a:endParaRPr sz="1100"/>
          </a:p>
          <a:p>
            <a:pPr marL="457200" marR="0" lvl="0" indent="-317500" algn="l" rtl="0">
              <a:lnSpc>
                <a:spcPct val="100000"/>
              </a:lnSpc>
              <a:spcBef>
                <a:spcPts val="0"/>
              </a:spcBef>
              <a:spcAft>
                <a:spcPts val="0"/>
              </a:spcAft>
              <a:buSzPts val="1400"/>
              <a:buFont typeface="Calibri"/>
              <a:buChar char="●"/>
            </a:pPr>
            <a:r>
              <a:rPr lang="en-US" sz="1100"/>
              <a:t>This mismatch can cause error compounding (exposure bias)  </a:t>
            </a:r>
            <a:endParaRPr sz="1100"/>
          </a:p>
          <a:p>
            <a:pPr marL="914400" lvl="1" indent="-317500" algn="l" rtl="0">
              <a:spcBef>
                <a:spcPts val="0"/>
              </a:spcBef>
              <a:spcAft>
                <a:spcPts val="0"/>
              </a:spcAft>
              <a:buSzPts val="1400"/>
              <a:buFont typeface="Calibri"/>
              <a:buChar char="○"/>
            </a:pPr>
            <a:r>
              <a:rPr lang="en-US" sz="1100"/>
              <a:t>Small mistakes early on can snowball into larger deviations.</a:t>
            </a:r>
            <a:endParaRPr sz="1100"/>
          </a:p>
          <a:p>
            <a:pPr marL="457200" marR="0" lvl="0" indent="-317500" algn="l" rtl="0">
              <a:lnSpc>
                <a:spcPct val="100000"/>
              </a:lnSpc>
              <a:spcBef>
                <a:spcPts val="0"/>
              </a:spcBef>
              <a:spcAft>
                <a:spcPts val="0"/>
              </a:spcAft>
              <a:buSzPts val="1400"/>
              <a:buFont typeface="Calibri"/>
              <a:buChar char="●"/>
            </a:pPr>
            <a:r>
              <a:rPr lang="en-US" sz="1100"/>
              <a:t>Long‑horizon generation is more vulnerable  </a:t>
            </a:r>
            <a:endParaRPr sz="1100"/>
          </a:p>
          <a:p>
            <a:pPr marL="914400" lvl="1" indent="-317500" algn="l" rtl="0">
              <a:spcBef>
                <a:spcPts val="0"/>
              </a:spcBef>
              <a:spcAft>
                <a:spcPts val="0"/>
              </a:spcAft>
              <a:buSzPts val="1400"/>
              <a:buFont typeface="Calibri"/>
              <a:buChar char="○"/>
            </a:pPr>
            <a:r>
              <a:rPr lang="en-US" sz="1100"/>
              <a:t>Drift, instability, and off‑distribution behavior become more likely.</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0"/>
        <p:cNvGrpSpPr/>
        <p:nvPr/>
      </p:nvGrpSpPr>
      <p:grpSpPr>
        <a:xfrm>
          <a:off x="0" y="0"/>
          <a:ext cx="0" cy="0"/>
          <a:chOff x="0" y="0"/>
          <a:chExt cx="0" cy="0"/>
        </a:xfrm>
      </p:grpSpPr>
      <p:pic>
        <p:nvPicPr>
          <p:cNvPr id="451" name="Google Shape;451;p45"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452" name="Google Shape;452;p45"/>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2800" b="1">
                <a:solidFill>
                  <a:srgbClr val="111111"/>
                </a:solidFill>
                <a:latin typeface="Calibri"/>
                <a:ea typeface="Calibri"/>
                <a:cs typeface="Calibri"/>
                <a:sym typeface="Calibri"/>
              </a:rPr>
              <a:t>Training Objective: NLL / Cross-Entropy (MLE)</a:t>
            </a:r>
            <a:endParaRPr sz="28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2200" b="1">
              <a:latin typeface="Arial Black"/>
              <a:ea typeface="Arial Black"/>
              <a:cs typeface="Arial Black"/>
              <a:sym typeface="Arial Black"/>
            </a:endParaRPr>
          </a:p>
        </p:txBody>
      </p:sp>
      <p:sp>
        <p:nvSpPr>
          <p:cNvPr id="453" name="Google Shape;453;p45"/>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5"/>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marR="0" lvl="0" indent="-361950" algn="l" rtl="0">
              <a:spcBef>
                <a:spcPts val="0"/>
              </a:spcBef>
              <a:spcAft>
                <a:spcPts val="0"/>
              </a:spcAft>
              <a:buSzPts val="2100"/>
              <a:buFont typeface="Calibri"/>
              <a:buChar char="●"/>
            </a:pPr>
            <a:r>
              <a:rPr lang="en-US" sz="1600"/>
              <a:t>Goal: maximize the likelihood of the training data</a:t>
            </a:r>
            <a:endParaRPr sz="1600"/>
          </a:p>
          <a:p>
            <a:pPr marL="914400" marR="0" lvl="1" indent="-330200" algn="l" rtl="0">
              <a:spcBef>
                <a:spcPts val="0"/>
              </a:spcBef>
              <a:spcAft>
                <a:spcPts val="0"/>
              </a:spcAft>
              <a:buSzPts val="1600"/>
              <a:buChar char="○"/>
            </a:pPr>
            <a:r>
              <a:rPr lang="en-US" sz="1600"/>
              <a:t>Fit p</a:t>
            </a:r>
            <a:r>
              <a:rPr lang="en-US" sz="1600" baseline="-25000"/>
              <a:t>θ</a:t>
            </a:r>
            <a:r>
              <a:rPr lang="en-US" sz="1600"/>
              <a:t> so real text is assigned high probability.</a:t>
            </a:r>
            <a:endParaRPr sz="1600"/>
          </a:p>
          <a:p>
            <a:pPr marL="457200" marR="0" lvl="0" indent="-330200" algn="l" rtl="0">
              <a:spcBef>
                <a:spcPts val="0"/>
              </a:spcBef>
              <a:spcAft>
                <a:spcPts val="0"/>
              </a:spcAft>
              <a:buSzPts val="1600"/>
              <a:buChar char="●"/>
            </a:pPr>
            <a:r>
              <a:rPr lang="en-US" sz="1600"/>
              <a:t>Equivalent view: minimize negative log‑likelihood (NLL)</a:t>
            </a:r>
            <a:endParaRPr sz="1600"/>
          </a:p>
          <a:p>
            <a:pPr marL="914400" marR="0" lvl="1" indent="-330200" algn="l" rtl="0">
              <a:spcBef>
                <a:spcPts val="0"/>
              </a:spcBef>
              <a:spcAft>
                <a:spcPts val="0"/>
              </a:spcAft>
              <a:buSzPts val="1600"/>
              <a:buChar char="○"/>
            </a:pPr>
            <a:r>
              <a:rPr lang="en-US" sz="1600"/>
              <a:t>Same objective, different sign.</a:t>
            </a:r>
            <a:endParaRPr sz="1600"/>
          </a:p>
          <a:p>
            <a:pPr marL="457200" marR="0" lvl="0" indent="-330200" algn="l" rtl="0">
              <a:spcBef>
                <a:spcPts val="0"/>
              </a:spcBef>
              <a:spcAft>
                <a:spcPts val="0"/>
              </a:spcAft>
              <a:buSzPts val="1600"/>
              <a:buChar char="●"/>
            </a:pPr>
            <a:r>
              <a:rPr lang="en-US" sz="1600"/>
              <a:t>Dataset‑level loss</a:t>
            </a:r>
            <a:endParaRPr sz="1600"/>
          </a:p>
          <a:p>
            <a:pPr marL="914400" marR="0" lvl="1" indent="-330200" algn="l" rtl="0">
              <a:spcBef>
                <a:spcPts val="0"/>
              </a:spcBef>
              <a:spcAft>
                <a:spcPts val="0"/>
              </a:spcAft>
              <a:buSzPts val="1600"/>
              <a:buChar char="○"/>
            </a:pPr>
            <a:endParaRPr sz="1600"/>
          </a:p>
          <a:p>
            <a:pPr marL="457200" marR="0" lvl="0" indent="-330200" algn="l" rtl="0">
              <a:spcBef>
                <a:spcPts val="0"/>
              </a:spcBef>
              <a:spcAft>
                <a:spcPts val="0"/>
              </a:spcAft>
              <a:buSzPts val="1600"/>
              <a:buChar char="●"/>
            </a:pPr>
            <a:r>
              <a:rPr lang="en-US" sz="1600"/>
              <a:t>This is exactly cross‑entropy</a:t>
            </a:r>
            <a:endParaRPr sz="1600"/>
          </a:p>
          <a:p>
            <a:pPr marL="914400" marR="0" lvl="1" indent="-330200" algn="l" rtl="0">
              <a:spcBef>
                <a:spcPts val="0"/>
              </a:spcBef>
              <a:spcAft>
                <a:spcPts val="0"/>
              </a:spcAft>
              <a:buSzPts val="1600"/>
              <a:buChar char="○"/>
            </a:pPr>
            <a:r>
              <a:rPr lang="en-US" sz="1600"/>
              <a:t>Because targets are categorical one‑hot labels.</a:t>
            </a:r>
            <a:endParaRPr sz="1600"/>
          </a:p>
          <a:p>
            <a:pPr marL="457200" marR="0" lvl="0" indent="-330200" algn="l" rtl="0">
              <a:spcBef>
                <a:spcPts val="0"/>
              </a:spcBef>
              <a:spcAft>
                <a:spcPts val="0"/>
              </a:spcAft>
              <a:buSzPts val="1600"/>
              <a:buChar char="●"/>
            </a:pPr>
            <a:r>
              <a:rPr lang="en-US" sz="1600"/>
              <a:t>Perplexity = </a:t>
            </a:r>
            <a:endParaRPr sz="1600"/>
          </a:p>
          <a:p>
            <a:pPr marL="914400" marR="0" lvl="1" indent="-330200" algn="l" rtl="0">
              <a:spcBef>
                <a:spcPts val="0"/>
              </a:spcBef>
              <a:spcAft>
                <a:spcPts val="0"/>
              </a:spcAft>
              <a:buSzPts val="1600"/>
              <a:buChar char="○"/>
            </a:pPr>
            <a:r>
              <a:rPr lang="en-US" sz="1600"/>
              <a:t>Negative Log‑Likelihood (NLL)</a:t>
            </a:r>
            <a:endParaRPr sz="1600"/>
          </a:p>
          <a:p>
            <a:pPr marL="914400" marR="0" lvl="1" indent="-330200" algn="l" rtl="0">
              <a:spcBef>
                <a:spcPts val="0"/>
              </a:spcBef>
              <a:spcAft>
                <a:spcPts val="0"/>
              </a:spcAft>
              <a:buSzPts val="1600"/>
              <a:buChar char="○"/>
            </a:pPr>
            <a:r>
              <a:rPr lang="en-US" sz="1600"/>
              <a:t>Interpretable as the model’s “effective branching factor.”</a:t>
            </a:r>
            <a:endParaRPr sz="1600"/>
          </a:p>
        </p:txBody>
      </p:sp>
      <p:pic>
        <p:nvPicPr>
          <p:cNvPr id="455" name="Google Shape;455;p45" title="{&quot;red&quot;:0,&quot;green&quot;:0,&quot;blue&quot;:0,&quot;origURL&quot;:&quot;https://www.codecogs.com/eqnedit.php?latex=%5Cmathcal%7BL%7D(%5Ctheta)%3D%20-%20%5Csum_%7Bn%7D%20%5Csum_%7Bt%7D%20%5Clog%20p_%5Ctheta%5C!%5Cleft(x%5E%7B(n)%7D_t%20%5Cmid%20x%5E%7B(n)%7D_%7B%3Ct%7D%5Cright)#0&quot;,&quot;size&quot;:12,&quot;width&quot;:610.4409448818898,&quot;height&quot;:230.40944881889763}"/>
          <p:cNvPicPr preferRelativeResize="0"/>
          <p:nvPr/>
        </p:nvPicPr>
        <p:blipFill>
          <a:blip r:embed="rId4">
            <a:alphaModFix/>
          </a:blip>
          <a:stretch>
            <a:fillRect/>
          </a:stretch>
        </p:blipFill>
        <p:spPr>
          <a:xfrm>
            <a:off x="1717874" y="2644615"/>
            <a:ext cx="1839550" cy="288725"/>
          </a:xfrm>
          <a:prstGeom prst="rect">
            <a:avLst/>
          </a:prstGeom>
          <a:noFill/>
          <a:ln>
            <a:noFill/>
          </a:ln>
        </p:spPr>
      </p:pic>
      <p:pic>
        <p:nvPicPr>
          <p:cNvPr id="456" name="Google Shape;456;p45" title="{&quot;red&quot;:0,&quot;green&quot;:0,&quot;blue&quot;:0,&quot;origURL&quot;:&quot;https://www.codecogs.com/eqnedit.php?latex=%5Ctext%7BPPL%7D%20%3D%20%5Cexp(%5Ctext%7Bavg%20NLL%7D)#0&quot;,&quot;size&quot;:12,&quot;width&quot;:610.4409448818898,&quot;height&quot;:230.40944881889763}"/>
          <p:cNvPicPr preferRelativeResize="0"/>
          <p:nvPr/>
        </p:nvPicPr>
        <p:blipFill>
          <a:blip r:embed="rId5">
            <a:alphaModFix/>
          </a:blip>
          <a:stretch>
            <a:fillRect/>
          </a:stretch>
        </p:blipFill>
        <p:spPr>
          <a:xfrm>
            <a:off x="2521985" y="3448825"/>
            <a:ext cx="2131529" cy="234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3"/>
        <p:cNvGrpSpPr/>
        <p:nvPr/>
      </p:nvGrpSpPr>
      <p:grpSpPr>
        <a:xfrm>
          <a:off x="0" y="0"/>
          <a:ext cx="0" cy="0"/>
          <a:chOff x="0" y="0"/>
          <a:chExt cx="0" cy="0"/>
        </a:xfrm>
      </p:grpSpPr>
      <p:pic>
        <p:nvPicPr>
          <p:cNvPr id="284" name="Google Shape;284;p28"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285" name="Google Shape;285;p28"/>
          <p:cNvSpPr/>
          <p:nvPr/>
        </p:nvSpPr>
        <p:spPr>
          <a:xfrm>
            <a:off x="0" y="1828800"/>
            <a:ext cx="9144000" cy="54900"/>
          </a:xfrm>
          <a:prstGeom prst="rect">
            <a:avLst/>
          </a:prstGeom>
          <a:solidFill>
            <a:srgbClr val="9D2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731525" y="1097275"/>
            <a:ext cx="7680900" cy="207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3600"/>
              <a:buFont typeface="Arial Black"/>
              <a:buNone/>
            </a:pPr>
            <a:r>
              <a:rPr lang="en-US" sz="3600" b="1" i="0" u="none" strike="noStrike" cap="none">
                <a:solidFill>
                  <a:srgbClr val="000000"/>
                </a:solidFill>
                <a:latin typeface="Arial Black"/>
                <a:ea typeface="Arial Black"/>
                <a:cs typeface="Arial Black"/>
                <a:sym typeface="Arial Black"/>
              </a:rPr>
              <a:t>Part </a:t>
            </a:r>
            <a:r>
              <a:rPr lang="en-US" sz="3600" b="1">
                <a:latin typeface="Arial Black"/>
                <a:ea typeface="Arial Black"/>
                <a:cs typeface="Arial Black"/>
                <a:sym typeface="Arial Black"/>
              </a:rPr>
              <a:t>1</a:t>
            </a:r>
            <a:r>
              <a:rPr lang="en-US" sz="3600" b="1" i="0" u="none" strike="noStrike" cap="none">
                <a:solidFill>
                  <a:srgbClr val="000000"/>
                </a:solidFill>
                <a:latin typeface="Arial Black"/>
                <a:ea typeface="Arial Black"/>
                <a:cs typeface="Arial Black"/>
                <a:sym typeface="Arial Black"/>
              </a:rPr>
              <a:t>:</a:t>
            </a:r>
            <a:endParaRPr sz="3600" b="1">
              <a:latin typeface="Arial Black"/>
              <a:ea typeface="Arial Black"/>
              <a:cs typeface="Arial Black"/>
              <a:sym typeface="Arial Black"/>
            </a:endParaRPr>
          </a:p>
          <a:p>
            <a:pPr marL="0" marR="0" lvl="0" indent="0" algn="l" rtl="0">
              <a:spcBef>
                <a:spcPts val="0"/>
              </a:spcBef>
              <a:spcAft>
                <a:spcPts val="0"/>
              </a:spcAft>
              <a:buClr>
                <a:srgbClr val="000000"/>
              </a:buClr>
              <a:buSzPts val="3600"/>
              <a:buFont typeface="Arial Black"/>
              <a:buNone/>
            </a:pPr>
            <a:r>
              <a:rPr lang="en-US" sz="3600" b="1">
                <a:latin typeface="Arial Black"/>
                <a:ea typeface="Arial Black"/>
                <a:cs typeface="Arial Black"/>
                <a:sym typeface="Arial Black"/>
              </a:rPr>
              <a:t>How LLMs Work: The Power of Token Prediction</a:t>
            </a:r>
            <a:endParaRPr sz="3600" b="0" i="0" u="none" strike="noStrike" cap="none">
              <a:solidFill>
                <a:schemeClr val="dk1"/>
              </a:solidFill>
              <a:latin typeface="Calibri"/>
              <a:ea typeface="Calibri"/>
              <a:cs typeface="Calibri"/>
              <a:sym typeface="Calibri"/>
            </a:endParaRPr>
          </a:p>
        </p:txBody>
      </p:sp>
      <p:sp>
        <p:nvSpPr>
          <p:cNvPr id="287" name="Google Shape;287;p28"/>
          <p:cNvSpPr/>
          <p:nvPr/>
        </p:nvSpPr>
        <p:spPr>
          <a:xfrm>
            <a:off x="731520" y="2926080"/>
            <a:ext cx="6858000" cy="731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666666"/>
              </a:buClr>
              <a:buSzPts val="1600"/>
              <a:buFont typeface="Arial"/>
              <a:buNone/>
            </a:pPr>
            <a:r>
              <a:rPr lang="en-US" sz="1600">
                <a:solidFill>
                  <a:srgbClr val="666666"/>
                </a:solidFill>
              </a:rPr>
              <a:t>From Text to Probabilities</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1"/>
        <p:cNvGrpSpPr/>
        <p:nvPr/>
      </p:nvGrpSpPr>
      <p:grpSpPr>
        <a:xfrm>
          <a:off x="0" y="0"/>
          <a:ext cx="0" cy="0"/>
          <a:chOff x="0" y="0"/>
          <a:chExt cx="0" cy="0"/>
        </a:xfrm>
      </p:grpSpPr>
      <p:pic>
        <p:nvPicPr>
          <p:cNvPr id="462" name="Google Shape;462;p46"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463" name="Google Shape;463;p46"/>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a:solidFill>
                  <a:schemeClr val="dk1"/>
                </a:solidFill>
                <a:latin typeface="Calibri"/>
                <a:ea typeface="Calibri"/>
                <a:cs typeface="Calibri"/>
                <a:sym typeface="Calibri"/>
              </a:rPr>
              <a:t>LLM Overview</a:t>
            </a:r>
            <a:endParaRPr sz="2800" b="0" i="0" u="none" strike="noStrike" cap="none">
              <a:solidFill>
                <a:schemeClr val="dk1"/>
              </a:solidFill>
              <a:latin typeface="Calibri"/>
              <a:ea typeface="Calibri"/>
              <a:cs typeface="Calibri"/>
              <a:sym typeface="Calibri"/>
            </a:endParaRPr>
          </a:p>
        </p:txBody>
      </p:sp>
      <p:sp>
        <p:nvSpPr>
          <p:cNvPr id="464" name="Google Shape;464;p46"/>
          <p:cNvSpPr/>
          <p:nvPr/>
        </p:nvSpPr>
        <p:spPr>
          <a:xfrm>
            <a:off x="548650" y="1188725"/>
            <a:ext cx="8172600" cy="3485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SzPts val="1500"/>
              <a:buChar char="●"/>
            </a:pPr>
            <a:r>
              <a:rPr lang="en-US" sz="1500"/>
              <a:t>Text is tokenized into discrete IDs</a:t>
            </a:r>
            <a:endParaRPr sz="1500"/>
          </a:p>
          <a:p>
            <a:pPr marL="457200" lvl="0" indent="-323850" algn="l" rtl="0">
              <a:lnSpc>
                <a:spcPct val="115000"/>
              </a:lnSpc>
              <a:spcBef>
                <a:spcPts val="0"/>
              </a:spcBef>
              <a:spcAft>
                <a:spcPts val="0"/>
              </a:spcAft>
              <a:buSzPts val="1500"/>
              <a:buChar char="●"/>
            </a:pPr>
            <a:r>
              <a:rPr lang="en-US" sz="1500"/>
              <a:t>IDs are mapped to embeddings</a:t>
            </a:r>
            <a:endParaRPr sz="1500"/>
          </a:p>
          <a:p>
            <a:pPr marL="457200" lvl="0" indent="-323850" algn="l" rtl="0">
              <a:lnSpc>
                <a:spcPct val="115000"/>
              </a:lnSpc>
              <a:spcBef>
                <a:spcPts val="0"/>
              </a:spcBef>
              <a:spcAft>
                <a:spcPts val="0"/>
              </a:spcAft>
              <a:buSzPts val="1500"/>
              <a:buChar char="●"/>
            </a:pPr>
            <a:r>
              <a:rPr lang="en-US" sz="1500"/>
              <a:t>The transformer processes embeddings into hidden states</a:t>
            </a:r>
            <a:endParaRPr sz="1500"/>
          </a:p>
          <a:p>
            <a:pPr marL="457200" lvl="0" indent="-323850" algn="l" rtl="0">
              <a:lnSpc>
                <a:spcPct val="115000"/>
              </a:lnSpc>
              <a:spcBef>
                <a:spcPts val="0"/>
              </a:spcBef>
              <a:spcAft>
                <a:spcPts val="0"/>
              </a:spcAft>
              <a:buSzPts val="1500"/>
              <a:buChar char="●"/>
            </a:pPr>
            <a:r>
              <a:rPr lang="en-US" sz="1500"/>
              <a:t>Hidden states are mapped to logits</a:t>
            </a:r>
            <a:endParaRPr sz="1500"/>
          </a:p>
          <a:p>
            <a:pPr marL="457200" lvl="0" indent="-323850" algn="l" rtl="0">
              <a:lnSpc>
                <a:spcPct val="115000"/>
              </a:lnSpc>
              <a:spcBef>
                <a:spcPts val="0"/>
              </a:spcBef>
              <a:spcAft>
                <a:spcPts val="0"/>
              </a:spcAft>
              <a:buSzPts val="1500"/>
              <a:buChar char="●"/>
            </a:pPr>
            <a:r>
              <a:rPr lang="en-US" sz="1500"/>
              <a:t>Softmax turns logits into probabilities</a:t>
            </a:r>
            <a:endParaRPr sz="1500"/>
          </a:p>
          <a:p>
            <a:pPr marL="457200" lvl="0" indent="-323850" algn="l" rtl="0">
              <a:lnSpc>
                <a:spcPct val="115000"/>
              </a:lnSpc>
              <a:spcBef>
                <a:spcPts val="0"/>
              </a:spcBef>
              <a:spcAft>
                <a:spcPts val="0"/>
              </a:spcAft>
              <a:buSzPts val="1500"/>
              <a:buChar char="●"/>
            </a:pPr>
            <a:r>
              <a:rPr lang="en-US" sz="1500"/>
              <a:t>Loss compares predicted probability to the correct next token</a:t>
            </a:r>
            <a:endParaRPr sz="1500"/>
          </a:p>
        </p:txBody>
      </p:sp>
      <p:pic>
        <p:nvPicPr>
          <p:cNvPr id="465" name="Google Shape;465;p46"/>
          <p:cNvPicPr preferRelativeResize="0"/>
          <p:nvPr/>
        </p:nvPicPr>
        <p:blipFill>
          <a:blip r:embed="rId4">
            <a:alphaModFix/>
          </a:blip>
          <a:stretch>
            <a:fillRect/>
          </a:stretch>
        </p:blipFill>
        <p:spPr>
          <a:xfrm>
            <a:off x="6447011" y="343638"/>
            <a:ext cx="2317225" cy="4456225"/>
          </a:xfrm>
          <a:prstGeom prst="rect">
            <a:avLst/>
          </a:prstGeom>
          <a:solidFill>
            <a:srgbClr val="F5E6E0"/>
          </a:solidFill>
          <a:ln>
            <a:noFill/>
          </a:ln>
          <a:effectLst>
            <a:outerShdw blurRad="50800" dist="25400" dir="8100000" algn="bl" rotWithShape="0">
              <a:srgbClr val="000000">
                <a:alpha val="102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0"/>
        <p:cNvGrpSpPr/>
        <p:nvPr/>
      </p:nvGrpSpPr>
      <p:grpSpPr>
        <a:xfrm>
          <a:off x="0" y="0"/>
          <a:ext cx="0" cy="0"/>
          <a:chOff x="0" y="0"/>
          <a:chExt cx="0" cy="0"/>
        </a:xfrm>
      </p:grpSpPr>
      <p:pic>
        <p:nvPicPr>
          <p:cNvPr id="471" name="Google Shape;471;p47"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472" name="Google Shape;472;p47"/>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3100" b="1">
                <a:solidFill>
                  <a:srgbClr val="111111"/>
                </a:solidFill>
                <a:latin typeface="Calibri"/>
                <a:ea typeface="Calibri"/>
                <a:cs typeface="Calibri"/>
                <a:sym typeface="Calibri"/>
              </a:rPr>
              <a:t>Intro to Logits</a:t>
            </a:r>
            <a:endParaRPr sz="31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2500" b="1">
              <a:latin typeface="Arial Black"/>
              <a:ea typeface="Arial Black"/>
              <a:cs typeface="Arial Black"/>
              <a:sym typeface="Arial Black"/>
            </a:endParaRPr>
          </a:p>
        </p:txBody>
      </p:sp>
      <p:sp>
        <p:nvSpPr>
          <p:cNvPr id="473" name="Google Shape;473;p47"/>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7"/>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15000"/>
              </a:lnSpc>
              <a:spcBef>
                <a:spcPts val="0"/>
              </a:spcBef>
              <a:spcAft>
                <a:spcPts val="0"/>
              </a:spcAft>
              <a:buSzPts val="1200"/>
              <a:buChar char="●"/>
            </a:pPr>
            <a:r>
              <a:rPr lang="en-US" sz="1200"/>
              <a:t>What are logits?  </a:t>
            </a:r>
            <a:endParaRPr sz="1200"/>
          </a:p>
          <a:p>
            <a:pPr marL="914400" lvl="1" indent="-304800" algn="l" rtl="0">
              <a:lnSpc>
                <a:spcPct val="115000"/>
              </a:lnSpc>
              <a:spcBef>
                <a:spcPts val="0"/>
              </a:spcBef>
              <a:spcAft>
                <a:spcPts val="0"/>
              </a:spcAft>
              <a:buSzPts val="1200"/>
              <a:buChar char="○"/>
            </a:pPr>
            <a:r>
              <a:rPr lang="en-US" sz="1200"/>
              <a:t>Raw, unnormalized scores the model produces before applying softmax.</a:t>
            </a:r>
            <a:endParaRPr sz="1200"/>
          </a:p>
          <a:p>
            <a:pPr marL="457200" marR="0" lvl="0" indent="-304800" algn="l" rtl="0">
              <a:lnSpc>
                <a:spcPct val="115000"/>
              </a:lnSpc>
              <a:spcBef>
                <a:spcPts val="0"/>
              </a:spcBef>
              <a:spcAft>
                <a:spcPts val="0"/>
              </a:spcAft>
              <a:buSzPts val="1200"/>
              <a:buChar char="●"/>
            </a:pPr>
            <a:r>
              <a:rPr lang="en-US" sz="1200"/>
              <a:t>Where do they come from?  </a:t>
            </a:r>
            <a:endParaRPr sz="1200"/>
          </a:p>
          <a:p>
            <a:pPr marL="914400" lvl="1" indent="-304800" algn="l" rtl="0">
              <a:lnSpc>
                <a:spcPct val="115000"/>
              </a:lnSpc>
              <a:spcBef>
                <a:spcPts val="0"/>
              </a:spcBef>
              <a:spcAft>
                <a:spcPts val="0"/>
              </a:spcAft>
              <a:buSzPts val="1200"/>
              <a:buChar char="○"/>
            </a:pPr>
            <a:r>
              <a:rPr lang="en-US" sz="1200"/>
              <a:t>The decoder outputs a hidden state h</a:t>
            </a:r>
            <a:r>
              <a:rPr lang="en-US" sz="1200" baseline="-25000"/>
              <a:t>t</a:t>
            </a:r>
            <a:r>
              <a:rPr lang="en-US" sz="1200"/>
              <a:t>, which is mapped to logits through the output projection:</a:t>
            </a:r>
            <a:endParaRPr sz="1200"/>
          </a:p>
          <a:p>
            <a:pPr marL="457200" marR="0" lvl="0" indent="0" algn="l" rtl="0">
              <a:lnSpc>
                <a:spcPct val="115000"/>
              </a:lnSpc>
              <a:spcBef>
                <a:spcPts val="1200"/>
              </a:spcBef>
              <a:spcAft>
                <a:spcPts val="0"/>
              </a:spcAft>
              <a:buNone/>
            </a:pPr>
            <a:endParaRPr sz="1200"/>
          </a:p>
          <a:p>
            <a:pPr marL="457200" marR="0" lvl="0" indent="-304800" algn="l" rtl="0">
              <a:lnSpc>
                <a:spcPct val="115000"/>
              </a:lnSpc>
              <a:spcBef>
                <a:spcPts val="0"/>
              </a:spcBef>
              <a:spcAft>
                <a:spcPts val="0"/>
              </a:spcAft>
              <a:buSzPts val="1200"/>
              <a:buChar char="●"/>
            </a:pPr>
            <a:r>
              <a:rPr lang="en-US" sz="1200"/>
              <a:t>What do they represent?  </a:t>
            </a:r>
            <a:endParaRPr sz="1200"/>
          </a:p>
          <a:p>
            <a:pPr marL="914400" lvl="1" indent="-304800" algn="l" rtl="0">
              <a:lnSpc>
                <a:spcPct val="115000"/>
              </a:lnSpc>
              <a:spcBef>
                <a:spcPts val="0"/>
              </a:spcBef>
              <a:spcAft>
                <a:spcPts val="0"/>
              </a:spcAft>
              <a:buSzPts val="1200"/>
              <a:buChar char="○"/>
            </a:pPr>
            <a:r>
              <a:rPr lang="en-US" sz="1200"/>
              <a:t>A score for every token in the vocabulary — one score per possible next token.</a:t>
            </a:r>
            <a:endParaRPr sz="1200"/>
          </a:p>
          <a:p>
            <a:pPr marL="457200" marR="0" lvl="0" indent="-304800" algn="l" rtl="0">
              <a:lnSpc>
                <a:spcPct val="115000"/>
              </a:lnSpc>
              <a:spcBef>
                <a:spcPts val="0"/>
              </a:spcBef>
              <a:spcAft>
                <a:spcPts val="0"/>
              </a:spcAft>
              <a:buSzPts val="1200"/>
              <a:buChar char="●"/>
            </a:pPr>
            <a:r>
              <a:rPr lang="en-US" sz="1200"/>
              <a:t>Why aren’t they probabilities?  </a:t>
            </a:r>
            <a:endParaRPr sz="1200"/>
          </a:p>
          <a:p>
            <a:pPr marL="914400" marR="0" lvl="1" indent="-304800" algn="l" rtl="0">
              <a:lnSpc>
                <a:spcPct val="115000"/>
              </a:lnSpc>
              <a:spcBef>
                <a:spcPts val="0"/>
              </a:spcBef>
              <a:spcAft>
                <a:spcPts val="0"/>
              </a:spcAft>
              <a:buSzPts val="1200"/>
              <a:buChar char="○"/>
            </a:pPr>
            <a:r>
              <a:rPr lang="en-US" sz="1200"/>
              <a:t>Logits can be any real numbers (positive, negative, large, small).</a:t>
            </a:r>
            <a:endParaRPr sz="1200"/>
          </a:p>
          <a:p>
            <a:pPr marL="914400" lvl="1" indent="-304800" algn="l" rtl="0">
              <a:lnSpc>
                <a:spcPct val="115000"/>
              </a:lnSpc>
              <a:spcBef>
                <a:spcPts val="0"/>
              </a:spcBef>
              <a:spcAft>
                <a:spcPts val="0"/>
              </a:spcAft>
              <a:buSzPts val="1200"/>
              <a:buChar char="○"/>
            </a:pPr>
            <a:r>
              <a:rPr lang="en-US" sz="1200"/>
              <a:t>They don’t sum to 1 and aren’t constrained to [0,1].</a:t>
            </a:r>
            <a:endParaRPr sz="1200"/>
          </a:p>
          <a:p>
            <a:pPr marL="457200" marR="0" lvl="0" indent="-304800" algn="l" rtl="0">
              <a:lnSpc>
                <a:spcPct val="115000"/>
              </a:lnSpc>
              <a:spcBef>
                <a:spcPts val="0"/>
              </a:spcBef>
              <a:spcAft>
                <a:spcPts val="0"/>
              </a:spcAft>
              <a:buSzPts val="1200"/>
              <a:buChar char="●"/>
            </a:pPr>
            <a:r>
              <a:rPr lang="en-US" sz="1200"/>
              <a:t>How do we turn them into probabilities?  </a:t>
            </a:r>
            <a:endParaRPr sz="1200"/>
          </a:p>
          <a:p>
            <a:pPr marL="914400" lvl="1" indent="-304800" algn="l" rtl="0">
              <a:lnSpc>
                <a:spcPct val="115000"/>
              </a:lnSpc>
              <a:spcBef>
                <a:spcPts val="0"/>
              </a:spcBef>
              <a:spcAft>
                <a:spcPts val="0"/>
              </a:spcAft>
              <a:buSzPts val="1200"/>
              <a:buChar char="○"/>
            </a:pPr>
            <a:r>
              <a:rPr lang="en-US" sz="1200"/>
              <a:t>Softmax transforms logits into a valid probability distribution over the vocabulary.</a:t>
            </a:r>
            <a:endParaRPr sz="1200"/>
          </a:p>
          <a:p>
            <a:pPr marL="457200" marR="0" lvl="0" indent="-304800" algn="l" rtl="0">
              <a:lnSpc>
                <a:spcPct val="115000"/>
              </a:lnSpc>
              <a:spcBef>
                <a:spcPts val="0"/>
              </a:spcBef>
              <a:spcAft>
                <a:spcPts val="0"/>
              </a:spcAft>
              <a:buSzPts val="1200"/>
              <a:buChar char="●"/>
            </a:pPr>
            <a:r>
              <a:rPr lang="en-US" sz="1200"/>
              <a:t>Why do logits matter?  </a:t>
            </a:r>
            <a:endParaRPr sz="1200"/>
          </a:p>
          <a:p>
            <a:pPr marL="914400" lvl="1" indent="-304800" algn="l" rtl="0">
              <a:lnSpc>
                <a:spcPct val="115000"/>
              </a:lnSpc>
              <a:spcBef>
                <a:spcPts val="0"/>
              </a:spcBef>
              <a:spcAft>
                <a:spcPts val="0"/>
              </a:spcAft>
              <a:buSzPts val="1200"/>
              <a:buChar char="○"/>
            </a:pPr>
            <a:r>
              <a:rPr lang="en-US" sz="1200"/>
              <a:t>They are the model’s raw preferences — softmax simply normalizes them.</a:t>
            </a:r>
            <a:endParaRPr sz="1200"/>
          </a:p>
        </p:txBody>
      </p:sp>
      <p:pic>
        <p:nvPicPr>
          <p:cNvPr id="475" name="Google Shape;475;p47" title="{&quot;red&quot;:0,&quot;green&quot;:0,&quot;blue&quot;:0,&quot;origURL&quot;:&quot;https://www.codecogs.com/eqnedit.php?latex=p_%5Ctheta(%5Ccdot%20%5Cmid%20x_%7B%3Ct%7D)%20%3D%20%5Cmathrm%7Bsoftmax%7D(%5Cmathbf%7Bz%7D_t)#0&quot;,&quot;size&quot;:11,&quot;width&quot;:308.78740157480314,&quot;height&quot;:230.40944881889763}"/>
          <p:cNvPicPr preferRelativeResize="0"/>
          <p:nvPr/>
        </p:nvPicPr>
        <p:blipFill>
          <a:blip r:embed="rId4">
            <a:alphaModFix/>
          </a:blip>
          <a:stretch>
            <a:fillRect/>
          </a:stretch>
        </p:blipFill>
        <p:spPr>
          <a:xfrm>
            <a:off x="1508832" y="2320275"/>
            <a:ext cx="2227425" cy="215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0"/>
        <p:cNvGrpSpPr/>
        <p:nvPr/>
      </p:nvGrpSpPr>
      <p:grpSpPr>
        <a:xfrm>
          <a:off x="0" y="0"/>
          <a:ext cx="0" cy="0"/>
          <a:chOff x="0" y="0"/>
          <a:chExt cx="0" cy="0"/>
        </a:xfrm>
      </p:grpSpPr>
      <p:pic>
        <p:nvPicPr>
          <p:cNvPr id="481" name="Google Shape;481;p48"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482" name="Google Shape;482;p48"/>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3100" b="1">
                <a:solidFill>
                  <a:srgbClr val="111111"/>
                </a:solidFill>
                <a:latin typeface="Calibri"/>
                <a:ea typeface="Calibri"/>
                <a:cs typeface="Calibri"/>
                <a:sym typeface="Calibri"/>
              </a:rPr>
              <a:t>Logits: Raw Scores Before Probabilities</a:t>
            </a:r>
            <a:endParaRPr sz="31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2500" b="1">
              <a:latin typeface="Arial Black"/>
              <a:ea typeface="Arial Black"/>
              <a:cs typeface="Arial Black"/>
              <a:sym typeface="Arial Black"/>
            </a:endParaRPr>
          </a:p>
        </p:txBody>
      </p:sp>
      <p:sp>
        <p:nvSpPr>
          <p:cNvPr id="483" name="Google Shape;483;p48"/>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8"/>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SzPts val="1400"/>
              <a:buChar char="●"/>
            </a:pPr>
            <a:r>
              <a:rPr lang="en-US"/>
              <a:t>Decoder produces hidden state </a:t>
            </a:r>
            <a:endParaRPr/>
          </a:p>
          <a:p>
            <a:pPr marL="914400" marR="0" lvl="1" indent="-317500" algn="l" rtl="0">
              <a:spcBef>
                <a:spcPts val="0"/>
              </a:spcBef>
              <a:spcAft>
                <a:spcPts val="0"/>
              </a:spcAft>
              <a:buSzPts val="1400"/>
              <a:buChar char="○"/>
            </a:pPr>
            <a:r>
              <a:rPr lang="en-US"/>
              <a:t>A vector summarizing all context up to time t.</a:t>
            </a:r>
            <a:endParaRPr/>
          </a:p>
          <a:p>
            <a:pPr marL="457200" marR="0" lvl="0" indent="-317500" algn="l" rtl="0">
              <a:spcBef>
                <a:spcPts val="0"/>
              </a:spcBef>
              <a:spcAft>
                <a:spcPts val="0"/>
              </a:spcAft>
              <a:buSzPts val="1400"/>
              <a:buChar char="●"/>
            </a:pPr>
            <a:r>
              <a:rPr lang="en-US"/>
              <a:t>Output projection (“unembedding”)</a:t>
            </a:r>
            <a:endParaRPr/>
          </a:p>
          <a:p>
            <a:pPr marL="914400" marR="0" lvl="1" indent="-317500" algn="l" rtl="0">
              <a:spcBef>
                <a:spcPts val="0"/>
              </a:spcBef>
              <a:spcAft>
                <a:spcPts val="0"/>
              </a:spcAft>
              <a:buSzPts val="1400"/>
              <a:buChar char="○"/>
            </a:pPr>
            <a:endParaRPr/>
          </a:p>
          <a:p>
            <a:pPr marL="457200" marR="0" lvl="0" indent="-317500" algn="l" rtl="0">
              <a:spcBef>
                <a:spcPts val="0"/>
              </a:spcBef>
              <a:spcAft>
                <a:spcPts val="0"/>
              </a:spcAft>
              <a:buSzPts val="1400"/>
              <a:buChar char="●"/>
            </a:pPr>
            <a:r>
              <a:rPr lang="en-US"/>
              <a:t>z</a:t>
            </a:r>
            <a:r>
              <a:rPr lang="en-US" baseline="-25000"/>
              <a:t>t </a:t>
            </a:r>
            <a:r>
              <a:rPr lang="en-US"/>
              <a:t>are logits</a:t>
            </a:r>
            <a:endParaRPr/>
          </a:p>
          <a:p>
            <a:pPr marL="914400" marR="0" lvl="1" indent="-317500" algn="l" rtl="0">
              <a:spcBef>
                <a:spcPts val="0"/>
              </a:spcBef>
              <a:spcAft>
                <a:spcPts val="0"/>
              </a:spcAft>
              <a:buSzPts val="1400"/>
              <a:buChar char="○"/>
            </a:pPr>
            <a:r>
              <a:rPr lang="en-US"/>
              <a:t>Unnormalized scores — can be positive, negative, large, small.</a:t>
            </a:r>
            <a:endParaRPr/>
          </a:p>
          <a:p>
            <a:pPr marL="457200" marR="0" lvl="0" indent="-317500" algn="l" rtl="0">
              <a:spcBef>
                <a:spcPts val="0"/>
              </a:spcBef>
              <a:spcAft>
                <a:spcPts val="0"/>
              </a:spcAft>
              <a:buSzPts val="1400"/>
              <a:buChar char="●"/>
            </a:pPr>
            <a:r>
              <a:rPr lang="en-US"/>
              <a:t>Only relative differences matter</a:t>
            </a:r>
            <a:endParaRPr/>
          </a:p>
          <a:p>
            <a:pPr marL="914400" marR="0" lvl="1" indent="-317500" algn="l" rtl="0">
              <a:spcBef>
                <a:spcPts val="0"/>
              </a:spcBef>
              <a:spcAft>
                <a:spcPts val="0"/>
              </a:spcAft>
              <a:buSzPts val="1400"/>
              <a:buChar char="○"/>
            </a:pPr>
            <a:r>
              <a:rPr lang="en-US"/>
              <a:t>Softmax converts logits into a probability distribution.</a:t>
            </a:r>
            <a:endParaRPr/>
          </a:p>
          <a:p>
            <a:pPr marL="457200" marR="0" lvl="0" indent="-317500" algn="l" rtl="0">
              <a:spcBef>
                <a:spcPts val="0"/>
              </a:spcBef>
              <a:spcAft>
                <a:spcPts val="0"/>
              </a:spcAft>
              <a:buSzPts val="1400"/>
              <a:buChar char="●"/>
            </a:pPr>
            <a:r>
              <a:rPr lang="en-US"/>
              <a:t>Compute note</a:t>
            </a:r>
            <a:endParaRPr/>
          </a:p>
          <a:p>
            <a:pPr marL="914400" marR="0" lvl="1" indent="-317500" algn="l" rtl="0">
              <a:spcBef>
                <a:spcPts val="0"/>
              </a:spcBef>
              <a:spcAft>
                <a:spcPts val="0"/>
              </a:spcAft>
              <a:buSzPts val="1400"/>
              <a:buChar char="○"/>
            </a:pPr>
            <a:r>
              <a:rPr lang="en-US"/>
              <a:t>Large ∣V∣ makes this layer expensive — the softmax bottleneck.</a:t>
            </a:r>
            <a:endParaRPr/>
          </a:p>
        </p:txBody>
      </p:sp>
      <p:pic>
        <p:nvPicPr>
          <p:cNvPr id="485" name="Google Shape;485;p48" title="{&quot;red&quot;:0,&quot;green&quot;:0,&quot;blue&quot;:0,&quot;origURL&quot;:&quot;https://www.codecogs.com/eqnedit.php?latex=h_t%20%5Cin%20%5Cmathbb%7BR%7D%5Ed#0&quot;,&quot;size&quot;:12,&quot;width&quot;:610.4409448818898,&quot;height&quot;:230.40944881889763}"/>
          <p:cNvPicPr preferRelativeResize="0"/>
          <p:nvPr/>
        </p:nvPicPr>
        <p:blipFill>
          <a:blip r:embed="rId4">
            <a:alphaModFix/>
          </a:blip>
          <a:stretch>
            <a:fillRect/>
          </a:stretch>
        </p:blipFill>
        <p:spPr>
          <a:xfrm>
            <a:off x="3950763" y="1393600"/>
            <a:ext cx="532638" cy="176022"/>
          </a:xfrm>
          <a:prstGeom prst="rect">
            <a:avLst/>
          </a:prstGeom>
          <a:noFill/>
          <a:ln>
            <a:noFill/>
          </a:ln>
        </p:spPr>
      </p:pic>
      <p:pic>
        <p:nvPicPr>
          <p:cNvPr id="486" name="Google Shape;486;p48" title="{&quot;red&quot;:0,&quot;green&quot;:0,&quot;blue&quot;:0,&quot;origURL&quot;:&quot;https://www.codecogs.com/eqnedit.php?latex=z_t%20%3D%20W_%7B%5Ctext%7Bout%7D%7D%20h_t%20%2B%20b#0&quot;,&quot;size&quot;:12,&quot;width&quot;:610.4409448818898,&quot;height&quot;:230.40944881889763}"/>
          <p:cNvPicPr preferRelativeResize="0"/>
          <p:nvPr/>
        </p:nvPicPr>
        <p:blipFill>
          <a:blip r:embed="rId5">
            <a:alphaModFix/>
          </a:blip>
          <a:stretch>
            <a:fillRect/>
          </a:stretch>
        </p:blipFill>
        <p:spPr>
          <a:xfrm>
            <a:off x="1719163" y="2053100"/>
            <a:ext cx="1097281" cy="144796"/>
          </a:xfrm>
          <a:prstGeom prst="rect">
            <a:avLst/>
          </a:prstGeom>
          <a:noFill/>
          <a:ln>
            <a:noFill/>
          </a:ln>
        </p:spPr>
      </p:pic>
      <p:pic>
        <p:nvPicPr>
          <p:cNvPr id="487" name="Google Shape;487;p48" title="{&quot;red&quot;:0,&quot;green&quot;:0,&quot;blue&quot;:0,&quot;origURL&quot;:&quot;https://www.codecogs.com/eqnedit.php?latex=p_%5Ctheta(%5Ccdot%20%5Cmid%20x_%7B%3Ct%7D)%20%3D%20%5Cmathrm%7Bsoftmax%7D(%5Cmathbf%7Bz%7D_t)#0&quot;,&quot;size&quot;:11,&quot;width&quot;:308.78740157480314,&quot;height&quot;:230.40944881889763}"/>
          <p:cNvPicPr preferRelativeResize="0"/>
          <p:nvPr/>
        </p:nvPicPr>
        <p:blipFill>
          <a:blip r:embed="rId6">
            <a:alphaModFix/>
          </a:blip>
          <a:stretch>
            <a:fillRect/>
          </a:stretch>
        </p:blipFill>
        <p:spPr>
          <a:xfrm>
            <a:off x="6008107" y="2877100"/>
            <a:ext cx="2227425" cy="215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2"/>
        <p:cNvGrpSpPr/>
        <p:nvPr/>
      </p:nvGrpSpPr>
      <p:grpSpPr>
        <a:xfrm>
          <a:off x="0" y="0"/>
          <a:ext cx="0" cy="0"/>
          <a:chOff x="0" y="0"/>
          <a:chExt cx="0" cy="0"/>
        </a:xfrm>
      </p:grpSpPr>
      <p:pic>
        <p:nvPicPr>
          <p:cNvPr id="493" name="Google Shape;493;p49"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494" name="Google Shape;494;p49"/>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3400" b="1">
                <a:solidFill>
                  <a:srgbClr val="111111"/>
                </a:solidFill>
                <a:latin typeface="Calibri"/>
                <a:ea typeface="Calibri"/>
                <a:cs typeface="Calibri"/>
                <a:sym typeface="Calibri"/>
              </a:rPr>
              <a:t>Intro to Softmax</a:t>
            </a:r>
            <a:endParaRPr sz="34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2800" b="1">
              <a:latin typeface="Arial Black"/>
              <a:ea typeface="Arial Black"/>
              <a:cs typeface="Arial Black"/>
              <a:sym typeface="Arial Black"/>
            </a:endParaRPr>
          </a:p>
        </p:txBody>
      </p:sp>
      <p:sp>
        <p:nvSpPr>
          <p:cNvPr id="495" name="Google Shape;495;p49"/>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9"/>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marR="0" lvl="0" indent="-311150" algn="l" rtl="0">
              <a:lnSpc>
                <a:spcPct val="115000"/>
              </a:lnSpc>
              <a:spcBef>
                <a:spcPts val="0"/>
              </a:spcBef>
              <a:spcAft>
                <a:spcPts val="0"/>
              </a:spcAft>
              <a:buSzPts val="1300"/>
              <a:buFont typeface="Calibri"/>
              <a:buChar char="●"/>
            </a:pPr>
            <a:r>
              <a:rPr lang="en-US" sz="1300" b="1"/>
              <a:t>What does softmax do?</a:t>
            </a:r>
            <a:r>
              <a:rPr lang="en-US" sz="1300"/>
              <a:t>  </a:t>
            </a:r>
            <a:endParaRPr sz="1300"/>
          </a:p>
          <a:p>
            <a:pPr marL="914400" lvl="1" indent="-311150" algn="l" rtl="0">
              <a:lnSpc>
                <a:spcPct val="115000"/>
              </a:lnSpc>
              <a:spcBef>
                <a:spcPts val="0"/>
              </a:spcBef>
              <a:spcAft>
                <a:spcPts val="0"/>
              </a:spcAft>
              <a:buSzPts val="1300"/>
              <a:buFont typeface="Calibri"/>
              <a:buChar char="○"/>
            </a:pPr>
            <a:r>
              <a:rPr lang="en-US" sz="1300"/>
              <a:t>Turns logits into a valid probability distribution.</a:t>
            </a:r>
            <a:endParaRPr sz="1300"/>
          </a:p>
          <a:p>
            <a:pPr marL="457200" marR="0" lvl="0" indent="-311150" algn="l" rtl="0">
              <a:lnSpc>
                <a:spcPct val="115000"/>
              </a:lnSpc>
              <a:spcBef>
                <a:spcPts val="0"/>
              </a:spcBef>
              <a:spcAft>
                <a:spcPts val="0"/>
              </a:spcAft>
              <a:buSzPts val="1300"/>
              <a:buFont typeface="Calibri"/>
              <a:buChar char="●"/>
            </a:pPr>
            <a:r>
              <a:rPr lang="en-US" sz="1300" b="1"/>
              <a:t>Why do we need it?</a:t>
            </a:r>
            <a:r>
              <a:rPr lang="en-US" sz="1300"/>
              <a:t>  </a:t>
            </a:r>
            <a:endParaRPr sz="1300"/>
          </a:p>
          <a:p>
            <a:pPr marL="914400" lvl="1" indent="-311150" algn="l" rtl="0">
              <a:lnSpc>
                <a:spcPct val="115000"/>
              </a:lnSpc>
              <a:spcBef>
                <a:spcPts val="0"/>
              </a:spcBef>
              <a:spcAft>
                <a:spcPts val="0"/>
              </a:spcAft>
              <a:buSzPts val="1300"/>
              <a:buFont typeface="Calibri"/>
              <a:buChar char="○"/>
            </a:pPr>
            <a:r>
              <a:rPr lang="en-US" sz="1300"/>
              <a:t>Logits can be any real numbers — softmax normalizes them so probabilities are between 0 and 1 and sum to 1.</a:t>
            </a:r>
            <a:endParaRPr sz="1300"/>
          </a:p>
          <a:p>
            <a:pPr marL="457200" marR="0" lvl="0" indent="-311150" algn="l" rtl="0">
              <a:lnSpc>
                <a:spcPct val="115000"/>
              </a:lnSpc>
              <a:spcBef>
                <a:spcPts val="0"/>
              </a:spcBef>
              <a:spcAft>
                <a:spcPts val="0"/>
              </a:spcAft>
              <a:buSzPts val="1300"/>
              <a:buChar char="●"/>
            </a:pPr>
            <a:r>
              <a:rPr lang="en-US" sz="1300" b="1"/>
              <a:t>Intuition</a:t>
            </a:r>
            <a:r>
              <a:rPr lang="en-US" sz="1300"/>
              <a:t>  </a:t>
            </a:r>
            <a:endParaRPr sz="1300"/>
          </a:p>
          <a:p>
            <a:pPr marL="914400" lvl="1" indent="-311150" algn="l" rtl="0">
              <a:lnSpc>
                <a:spcPct val="115000"/>
              </a:lnSpc>
              <a:spcBef>
                <a:spcPts val="0"/>
              </a:spcBef>
              <a:spcAft>
                <a:spcPts val="0"/>
              </a:spcAft>
              <a:buSzPts val="1300"/>
              <a:buChar char="○"/>
            </a:pPr>
            <a:r>
              <a:rPr lang="en-US" sz="1300"/>
              <a:t>Exponentials amplify differences in logits: higher logits → much higher probabilities.</a:t>
            </a:r>
            <a:endParaRPr sz="1300"/>
          </a:p>
          <a:p>
            <a:pPr marL="457200" marR="0" lvl="0" indent="-311150" algn="l" rtl="0">
              <a:lnSpc>
                <a:spcPct val="115000"/>
              </a:lnSpc>
              <a:spcBef>
                <a:spcPts val="0"/>
              </a:spcBef>
              <a:spcAft>
                <a:spcPts val="0"/>
              </a:spcAft>
              <a:buSzPts val="1300"/>
              <a:buChar char="●"/>
            </a:pPr>
            <a:r>
              <a:rPr lang="en-US" sz="1300" b="1"/>
              <a:t>What we get</a:t>
            </a:r>
            <a:r>
              <a:rPr lang="en-US" sz="1300"/>
              <a:t>  </a:t>
            </a:r>
            <a:endParaRPr sz="1300"/>
          </a:p>
          <a:p>
            <a:pPr marL="914400" lvl="1" indent="-311150" algn="l" rtl="0">
              <a:lnSpc>
                <a:spcPct val="115000"/>
              </a:lnSpc>
              <a:spcBef>
                <a:spcPts val="0"/>
              </a:spcBef>
              <a:spcAft>
                <a:spcPts val="0"/>
              </a:spcAft>
              <a:buSzPts val="1300"/>
              <a:buChar char="○"/>
            </a:pPr>
            <a:r>
              <a:rPr lang="en-US" sz="1300"/>
              <a:t>A categorical distribution over the vocabulary — one probability per possible next token.</a:t>
            </a:r>
            <a:endParaRPr sz="1300"/>
          </a:p>
          <a:p>
            <a:pPr marL="457200" marR="0" lvl="0" indent="-311150" algn="l" rtl="0">
              <a:lnSpc>
                <a:spcPct val="115000"/>
              </a:lnSpc>
              <a:spcBef>
                <a:spcPts val="0"/>
              </a:spcBef>
              <a:spcAft>
                <a:spcPts val="0"/>
              </a:spcAft>
              <a:buSzPts val="1300"/>
              <a:buChar char="●"/>
            </a:pPr>
            <a:r>
              <a:rPr lang="en-US" sz="1300" b="1"/>
              <a:t>Why it matters</a:t>
            </a:r>
            <a:r>
              <a:rPr lang="en-US" sz="1300"/>
              <a:t>  </a:t>
            </a:r>
            <a:endParaRPr sz="1300"/>
          </a:p>
          <a:p>
            <a:pPr marL="914400" lvl="1" indent="-311150" algn="l" rtl="0">
              <a:lnSpc>
                <a:spcPct val="115000"/>
              </a:lnSpc>
              <a:spcBef>
                <a:spcPts val="0"/>
              </a:spcBef>
              <a:spcAft>
                <a:spcPts val="0"/>
              </a:spcAft>
              <a:buSzPts val="1300"/>
              <a:buChar char="○"/>
            </a:pPr>
            <a:r>
              <a:rPr lang="en-US" sz="1300"/>
              <a:t>This is the distribution the model samples from to choose the next token.</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1"/>
        <p:cNvGrpSpPr/>
        <p:nvPr/>
      </p:nvGrpSpPr>
      <p:grpSpPr>
        <a:xfrm>
          <a:off x="0" y="0"/>
          <a:ext cx="0" cy="0"/>
          <a:chOff x="0" y="0"/>
          <a:chExt cx="0" cy="0"/>
        </a:xfrm>
      </p:grpSpPr>
      <p:pic>
        <p:nvPicPr>
          <p:cNvPr id="502" name="Google Shape;502;p50"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503" name="Google Shape;503;p50"/>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3400" b="1">
                <a:solidFill>
                  <a:srgbClr val="111111"/>
                </a:solidFill>
                <a:latin typeface="Calibri"/>
                <a:ea typeface="Calibri"/>
                <a:cs typeface="Calibri"/>
                <a:sym typeface="Calibri"/>
              </a:rPr>
              <a:t>Softmax + Numerical Stability</a:t>
            </a:r>
            <a:endParaRPr sz="34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2800" b="1">
              <a:latin typeface="Arial Black"/>
              <a:ea typeface="Arial Black"/>
              <a:cs typeface="Arial Black"/>
              <a:sym typeface="Arial Black"/>
            </a:endParaRPr>
          </a:p>
        </p:txBody>
      </p:sp>
      <p:sp>
        <p:nvSpPr>
          <p:cNvPr id="504" name="Google Shape;504;p50"/>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0"/>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115000"/>
              </a:lnSpc>
              <a:spcBef>
                <a:spcPts val="0"/>
              </a:spcBef>
              <a:spcAft>
                <a:spcPts val="0"/>
              </a:spcAft>
              <a:buSzPts val="1600"/>
              <a:buFont typeface="Calibri"/>
              <a:buChar char="●"/>
            </a:pPr>
            <a:r>
              <a:rPr lang="en-US" sz="1600"/>
              <a:t>Softmax converts logits to probabilities</a:t>
            </a:r>
            <a:endParaRPr sz="1600"/>
          </a:p>
          <a:p>
            <a:pPr marL="914400" marR="0" lvl="1" indent="-330200" algn="l" rtl="0">
              <a:lnSpc>
                <a:spcPct val="115000"/>
              </a:lnSpc>
              <a:spcBef>
                <a:spcPts val="0"/>
              </a:spcBef>
              <a:spcAft>
                <a:spcPts val="0"/>
              </a:spcAft>
              <a:buSzPts val="1600"/>
              <a:buChar char="○"/>
            </a:pPr>
            <a:endParaRPr sz="1600"/>
          </a:p>
          <a:p>
            <a:pPr marL="457200" marR="0" lvl="0" indent="-330200" algn="l" rtl="0">
              <a:lnSpc>
                <a:spcPct val="115000"/>
              </a:lnSpc>
              <a:spcBef>
                <a:spcPts val="0"/>
              </a:spcBef>
              <a:spcAft>
                <a:spcPts val="0"/>
              </a:spcAft>
              <a:buSzPts val="1600"/>
              <a:buChar char="●"/>
            </a:pPr>
            <a:r>
              <a:rPr lang="en-US" sz="1100" b="1"/>
              <a:t>This is the definition of softmax.</a:t>
            </a:r>
            <a:r>
              <a:rPr lang="en-US" sz="1100"/>
              <a:t> </a:t>
            </a:r>
            <a:endParaRPr sz="1100"/>
          </a:p>
          <a:p>
            <a:pPr marL="914400" marR="0" lvl="1" indent="-330200" algn="l" rtl="0">
              <a:lnSpc>
                <a:spcPct val="115000"/>
              </a:lnSpc>
              <a:spcBef>
                <a:spcPts val="0"/>
              </a:spcBef>
              <a:spcAft>
                <a:spcPts val="0"/>
              </a:spcAft>
              <a:buSzPts val="1600"/>
              <a:buChar char="○"/>
            </a:pPr>
            <a:r>
              <a:rPr lang="en-US" sz="1100"/>
              <a:t>It tells us how to turn the raw logit z</a:t>
            </a:r>
            <a:r>
              <a:rPr lang="en-US" sz="1100" baseline="-25000"/>
              <a:t>t,i</a:t>
            </a:r>
            <a:r>
              <a:rPr lang="en-US" sz="1100"/>
              <a:t> into a probability.</a:t>
            </a:r>
            <a:endParaRPr sz="1100"/>
          </a:p>
          <a:p>
            <a:pPr marL="457200" marR="0" lvl="0" indent="-298450" algn="l" rtl="0">
              <a:lnSpc>
                <a:spcPct val="115000"/>
              </a:lnSpc>
              <a:spcBef>
                <a:spcPts val="0"/>
              </a:spcBef>
              <a:spcAft>
                <a:spcPts val="0"/>
              </a:spcAft>
              <a:buSzPts val="1100"/>
              <a:buChar char="●"/>
            </a:pPr>
            <a:r>
              <a:rPr lang="en-US" sz="1100"/>
              <a:t>The numerator:</a:t>
            </a:r>
            <a:endParaRPr sz="1100"/>
          </a:p>
          <a:p>
            <a:pPr marL="914400" marR="0" lvl="1" indent="-298450" algn="l" rtl="0">
              <a:lnSpc>
                <a:spcPct val="115000"/>
              </a:lnSpc>
              <a:spcBef>
                <a:spcPts val="0"/>
              </a:spcBef>
              <a:spcAft>
                <a:spcPts val="0"/>
              </a:spcAft>
              <a:buSzPts val="1100"/>
              <a:buChar char="○"/>
            </a:pPr>
            <a:r>
              <a:rPr lang="en-US" sz="1100"/>
              <a:t>exp⁡(z</a:t>
            </a:r>
            <a:r>
              <a:rPr lang="en-US" sz="1100" baseline="-25000"/>
              <a:t>t,i</a:t>
            </a:r>
            <a:r>
              <a:rPr lang="en-US" sz="1100"/>
              <a:t>) Exponentiating makes bigger logits grow </a:t>
            </a:r>
            <a:r>
              <a:rPr lang="en-US" sz="1100" i="1"/>
              <a:t>much</a:t>
            </a:r>
            <a:r>
              <a:rPr lang="en-US" sz="1100"/>
              <a:t> faster than smaller ones. This is why softmax “amplifies gaps.”</a:t>
            </a:r>
            <a:endParaRPr sz="1100"/>
          </a:p>
          <a:p>
            <a:pPr marL="457200" marR="0" lvl="0" indent="-298450" algn="l" rtl="0">
              <a:lnSpc>
                <a:spcPct val="115000"/>
              </a:lnSpc>
              <a:spcBef>
                <a:spcPts val="0"/>
              </a:spcBef>
              <a:spcAft>
                <a:spcPts val="0"/>
              </a:spcAft>
              <a:buSzPts val="1100"/>
              <a:buChar char="●"/>
            </a:pPr>
            <a:r>
              <a:rPr lang="en-US" sz="1100" b="1"/>
              <a:t>The denominator:</a:t>
            </a:r>
            <a:r>
              <a:rPr lang="en-US" sz="1100"/>
              <a:t> </a:t>
            </a:r>
            <a:endParaRPr sz="1100"/>
          </a:p>
          <a:p>
            <a:pPr marL="914400" marR="0" lvl="1" indent="-298450" algn="l" rtl="0">
              <a:lnSpc>
                <a:spcPct val="115000"/>
              </a:lnSpc>
              <a:spcBef>
                <a:spcPts val="0"/>
              </a:spcBef>
              <a:spcAft>
                <a:spcPts val="0"/>
              </a:spcAft>
              <a:buSzPts val="1100"/>
              <a:buChar char="○"/>
            </a:pPr>
            <a:r>
              <a:rPr lang="en-US" sz="1100"/>
              <a:t>∑</a:t>
            </a:r>
            <a:r>
              <a:rPr lang="en-US" sz="1100" baseline="-25000"/>
              <a:t>j</a:t>
            </a:r>
            <a:r>
              <a:rPr lang="en-US" sz="1100"/>
              <a:t>exp⁡(z</a:t>
            </a:r>
            <a:r>
              <a:rPr lang="en-US" sz="1100" baseline="-25000"/>
              <a:t>t,j</a:t>
            </a:r>
            <a:r>
              <a:rPr lang="en-US" sz="1100"/>
              <a:t>) This adds up the exponentials for </a:t>
            </a:r>
            <a:r>
              <a:rPr lang="en-US" sz="1100" i="1"/>
              <a:t>every</a:t>
            </a:r>
            <a:r>
              <a:rPr lang="en-US" sz="1100"/>
              <a:t> token in the vocabulary. Dividing by this sum ensures the probabilities add up to 1.</a:t>
            </a:r>
            <a:endParaRPr sz="1100"/>
          </a:p>
          <a:p>
            <a:pPr marL="457200" marR="0" lvl="0" indent="-298450" algn="l" rtl="0">
              <a:lnSpc>
                <a:spcPct val="115000"/>
              </a:lnSpc>
              <a:spcBef>
                <a:spcPts val="0"/>
              </a:spcBef>
              <a:spcAft>
                <a:spcPts val="0"/>
              </a:spcAft>
              <a:buSzPts val="1100"/>
              <a:buChar char="●"/>
            </a:pPr>
            <a:r>
              <a:rPr lang="en-US" sz="1100" b="1"/>
              <a:t>The whole fraction:</a:t>
            </a:r>
            <a:r>
              <a:rPr lang="en-US" sz="1100"/>
              <a:t> </a:t>
            </a:r>
            <a:endParaRPr sz="1100"/>
          </a:p>
          <a:p>
            <a:pPr marL="914400" marR="0" lvl="1" indent="-298450" algn="l" rtl="0">
              <a:lnSpc>
                <a:spcPct val="115000"/>
              </a:lnSpc>
              <a:spcBef>
                <a:spcPts val="0"/>
              </a:spcBef>
              <a:spcAft>
                <a:spcPts val="0"/>
              </a:spcAft>
              <a:buSzPts val="1100"/>
              <a:buChar char="○"/>
            </a:pPr>
            <a:r>
              <a:rPr lang="en-US" sz="1100"/>
              <a:t>“How big is token i’s exponential compared to all the others?”</a:t>
            </a:r>
            <a:endParaRPr sz="1100"/>
          </a:p>
        </p:txBody>
      </p:sp>
      <p:pic>
        <p:nvPicPr>
          <p:cNvPr id="506" name="Google Shape;506;p50" title="{&quot;red&quot;:0,&quot;green&quot;:0,&quot;blue&quot;:0,&quot;origURL&quot;:&quot;https://www.codecogs.com/eqnedit.php?latex=p_i%20%3D%20%5Cfrac%7B%5Cexp(z_i)%7D%7B%5Csum_j%20%5Cexp(z_j)%7D#0&quot;,&quot;size&quot;:12,&quot;width&quot;:610.4409448818898,&quot;height&quot;:230.40944881889763}"/>
          <p:cNvPicPr preferRelativeResize="0"/>
          <p:nvPr/>
        </p:nvPicPr>
        <p:blipFill>
          <a:blip r:embed="rId4">
            <a:alphaModFix/>
          </a:blip>
          <a:stretch>
            <a:fillRect/>
          </a:stretch>
        </p:blipFill>
        <p:spPr>
          <a:xfrm>
            <a:off x="4789295" y="1526418"/>
            <a:ext cx="1097280" cy="40336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1"/>
        <p:cNvGrpSpPr/>
        <p:nvPr/>
      </p:nvGrpSpPr>
      <p:grpSpPr>
        <a:xfrm>
          <a:off x="0" y="0"/>
          <a:ext cx="0" cy="0"/>
          <a:chOff x="0" y="0"/>
          <a:chExt cx="0" cy="0"/>
        </a:xfrm>
      </p:grpSpPr>
      <p:pic>
        <p:nvPicPr>
          <p:cNvPr id="512" name="Google Shape;512;p51"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513" name="Google Shape;513;p51"/>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3400" b="1">
                <a:solidFill>
                  <a:srgbClr val="111111"/>
                </a:solidFill>
                <a:latin typeface="Calibri"/>
                <a:ea typeface="Calibri"/>
                <a:cs typeface="Calibri"/>
                <a:sym typeface="Calibri"/>
              </a:rPr>
              <a:t>Softmax Example</a:t>
            </a:r>
            <a:endParaRPr sz="34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2800" b="1">
              <a:latin typeface="Arial Black"/>
              <a:ea typeface="Arial Black"/>
              <a:cs typeface="Arial Black"/>
              <a:sym typeface="Arial Black"/>
            </a:endParaRPr>
          </a:p>
        </p:txBody>
      </p:sp>
      <p:sp>
        <p:nvSpPr>
          <p:cNvPr id="514" name="Google Shape;514;p51"/>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1"/>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1200"/>
              </a:spcBef>
              <a:spcAft>
                <a:spcPts val="0"/>
              </a:spcAft>
              <a:buSzPts val="1400"/>
              <a:buFont typeface="Calibri"/>
              <a:buChar char="●"/>
            </a:pPr>
            <a:r>
              <a:rPr lang="en-US"/>
              <a:t>Logits: [2, 1, 0]</a:t>
            </a:r>
            <a:endParaRPr/>
          </a:p>
          <a:p>
            <a:pPr marL="457200" lvl="0" indent="-317500" algn="l" rtl="0">
              <a:lnSpc>
                <a:spcPct val="115000"/>
              </a:lnSpc>
              <a:spcBef>
                <a:spcPts val="0"/>
              </a:spcBef>
              <a:spcAft>
                <a:spcPts val="0"/>
              </a:spcAft>
              <a:buSzPts val="1400"/>
              <a:buFont typeface="Calibri"/>
              <a:buChar char="●"/>
            </a:pPr>
            <a:r>
              <a:rPr lang="en-US"/>
              <a:t>Exponentials: [e</a:t>
            </a:r>
            <a:r>
              <a:rPr lang="en-US" baseline="30000"/>
              <a:t>2</a:t>
            </a:r>
            <a:r>
              <a:rPr lang="en-US"/>
              <a:t>, e</a:t>
            </a:r>
            <a:r>
              <a:rPr lang="en-US" baseline="30000"/>
              <a:t>1</a:t>
            </a:r>
            <a:r>
              <a:rPr lang="en-US"/>
              <a:t>, e</a:t>
            </a:r>
            <a:r>
              <a:rPr lang="en-US" baseline="30000"/>
              <a:t>0</a:t>
            </a:r>
            <a:r>
              <a:rPr lang="en-US"/>
              <a:t>]≈[7.39, 2.72, 1]</a:t>
            </a:r>
            <a:endParaRPr/>
          </a:p>
          <a:p>
            <a:pPr marL="457200" lvl="0" indent="-317500" algn="l" rtl="0">
              <a:lnSpc>
                <a:spcPct val="115000"/>
              </a:lnSpc>
              <a:spcBef>
                <a:spcPts val="0"/>
              </a:spcBef>
              <a:spcAft>
                <a:spcPts val="0"/>
              </a:spcAft>
              <a:buSzPts val="1400"/>
              <a:buFont typeface="Calibri"/>
              <a:buChar char="●"/>
            </a:pPr>
            <a:r>
              <a:rPr lang="en-US"/>
              <a:t>Normalized:</a:t>
            </a:r>
            <a:endParaRPr/>
          </a:p>
          <a:p>
            <a:pPr marL="914400" lvl="1" indent="-317500" algn="l" rtl="0">
              <a:lnSpc>
                <a:spcPct val="115000"/>
              </a:lnSpc>
              <a:spcBef>
                <a:spcPts val="0"/>
              </a:spcBef>
              <a:spcAft>
                <a:spcPts val="0"/>
              </a:spcAft>
              <a:buSzPts val="1400"/>
              <a:buFont typeface="Calibri"/>
              <a:buChar char="○"/>
            </a:pPr>
            <a:r>
              <a:rPr lang="en-US"/>
              <a:t>[0.67, 0.24, 0.09]</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Font typeface="Calibri"/>
              <a:buChar char="●"/>
            </a:pPr>
            <a:r>
              <a:rPr lang="en-US"/>
              <a:t>Interpretation:  </a:t>
            </a:r>
            <a:endParaRPr/>
          </a:p>
          <a:p>
            <a:pPr marL="457200" lvl="0" indent="-317500" algn="l" rtl="0">
              <a:lnSpc>
                <a:spcPct val="115000"/>
              </a:lnSpc>
              <a:spcBef>
                <a:spcPts val="0"/>
              </a:spcBef>
              <a:spcAft>
                <a:spcPts val="0"/>
              </a:spcAft>
              <a:buSzPts val="1400"/>
              <a:buFont typeface="Calibri"/>
              <a:buChar char="●"/>
            </a:pPr>
            <a:r>
              <a:rPr lang="en-US"/>
              <a:t>Even though the logits differ by only 1, the probabilities differ by a lot — that’s the amplification effect.</a:t>
            </a:r>
            <a:endParaRPr/>
          </a:p>
          <a:p>
            <a:pPr marL="457200" marR="0" lvl="0" indent="0" algn="l" rtl="0">
              <a:lnSpc>
                <a:spcPct val="115000"/>
              </a:lnSpc>
              <a:spcBef>
                <a:spcPts val="12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0"/>
        <p:cNvGrpSpPr/>
        <p:nvPr/>
      </p:nvGrpSpPr>
      <p:grpSpPr>
        <a:xfrm>
          <a:off x="0" y="0"/>
          <a:ext cx="0" cy="0"/>
          <a:chOff x="0" y="0"/>
          <a:chExt cx="0" cy="0"/>
        </a:xfrm>
      </p:grpSpPr>
      <p:pic>
        <p:nvPicPr>
          <p:cNvPr id="521" name="Google Shape;521;p52"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522" name="Google Shape;522;p52"/>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3400" b="1">
                <a:solidFill>
                  <a:srgbClr val="111111"/>
                </a:solidFill>
                <a:latin typeface="Calibri"/>
                <a:ea typeface="Calibri"/>
                <a:cs typeface="Calibri"/>
                <a:sym typeface="Calibri"/>
              </a:rPr>
              <a:t>Softmax + Numerical Stability</a:t>
            </a:r>
            <a:endParaRPr sz="34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2800" b="1">
              <a:latin typeface="Arial Black"/>
              <a:ea typeface="Arial Black"/>
              <a:cs typeface="Arial Black"/>
              <a:sym typeface="Arial Black"/>
            </a:endParaRPr>
          </a:p>
        </p:txBody>
      </p:sp>
      <p:sp>
        <p:nvSpPr>
          <p:cNvPr id="523" name="Google Shape;523;p52"/>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2"/>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115000"/>
              </a:lnSpc>
              <a:spcBef>
                <a:spcPts val="0"/>
              </a:spcBef>
              <a:spcAft>
                <a:spcPts val="0"/>
              </a:spcAft>
              <a:buSzPts val="1600"/>
              <a:buChar char="●"/>
            </a:pPr>
            <a:r>
              <a:rPr lang="en-US" sz="1600"/>
              <a:t>Log‑softmax (more stable)</a:t>
            </a:r>
            <a:endParaRPr sz="1600"/>
          </a:p>
          <a:p>
            <a:pPr marL="914400" marR="0" lvl="1" indent="-330200" algn="l" rtl="0">
              <a:lnSpc>
                <a:spcPct val="115000"/>
              </a:lnSpc>
              <a:spcBef>
                <a:spcPts val="0"/>
              </a:spcBef>
              <a:spcAft>
                <a:spcPts val="0"/>
              </a:spcAft>
              <a:buSzPts val="1600"/>
              <a:buChar char="○"/>
            </a:pPr>
            <a:endParaRPr sz="1600"/>
          </a:p>
          <a:p>
            <a:pPr marL="914400" lvl="1" indent="-330200" algn="l" rtl="0">
              <a:lnSpc>
                <a:spcPct val="115000"/>
              </a:lnSpc>
              <a:spcBef>
                <a:spcPts val="0"/>
              </a:spcBef>
              <a:spcAft>
                <a:spcPts val="0"/>
              </a:spcAft>
              <a:buSzPts val="1600"/>
              <a:buChar char="○"/>
            </a:pPr>
            <a:r>
              <a:rPr lang="en-US" sz="1600"/>
              <a:t>This is the log of the softmax probability.</a:t>
            </a:r>
            <a:endParaRPr sz="1600"/>
          </a:p>
          <a:p>
            <a:pPr marL="914400" lvl="1" indent="-330200" algn="l" rtl="0">
              <a:lnSpc>
                <a:spcPct val="115000"/>
              </a:lnSpc>
              <a:spcBef>
                <a:spcPts val="0"/>
              </a:spcBef>
              <a:spcAft>
                <a:spcPts val="0"/>
              </a:spcAft>
              <a:buSzPts val="1600"/>
              <a:buChar char="○"/>
            </a:pPr>
            <a:r>
              <a:rPr lang="en-US" sz="1600"/>
              <a:t>It’s mathematically equivalent to softmax, but avoids computing huge exponentials directly.</a:t>
            </a:r>
            <a:endParaRPr sz="1600"/>
          </a:p>
          <a:p>
            <a:pPr marL="914400" lvl="1" indent="-330200" algn="l" rtl="0">
              <a:lnSpc>
                <a:spcPct val="115000"/>
              </a:lnSpc>
              <a:spcBef>
                <a:spcPts val="0"/>
              </a:spcBef>
              <a:spcAft>
                <a:spcPts val="0"/>
              </a:spcAft>
              <a:buSzPts val="1600"/>
              <a:buChar char="○"/>
            </a:pPr>
            <a:r>
              <a:rPr lang="en-US" sz="1600"/>
              <a:t>Training uses log‑probabilities, so this form is essential.</a:t>
            </a:r>
            <a:endParaRPr sz="1600"/>
          </a:p>
        </p:txBody>
      </p:sp>
      <p:pic>
        <p:nvPicPr>
          <p:cNvPr id="525" name="Google Shape;525;p52" title="{&quot;red&quot;:0,&quot;green&quot;:0,&quot;blue&quot;:0,&quot;origURL&quot;:&quot;https://www.codecogs.com/eqnedit.php?latex=%5Clog%20p_i%20%3D%20z_i%20-%20%5Clog%20%5Csum_j%20%5Cexp(z_j)#0&quot;,&quot;size&quot;:12,&quot;width&quot;:610.4409448818898,&quot;height&quot;:230.40944881889763}"/>
          <p:cNvPicPr preferRelativeResize="0"/>
          <p:nvPr/>
        </p:nvPicPr>
        <p:blipFill>
          <a:blip r:embed="rId4">
            <a:alphaModFix/>
          </a:blip>
          <a:stretch>
            <a:fillRect/>
          </a:stretch>
        </p:blipFill>
        <p:spPr>
          <a:xfrm>
            <a:off x="1864103" y="1652325"/>
            <a:ext cx="1316142" cy="256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0"/>
        <p:cNvGrpSpPr/>
        <p:nvPr/>
      </p:nvGrpSpPr>
      <p:grpSpPr>
        <a:xfrm>
          <a:off x="0" y="0"/>
          <a:ext cx="0" cy="0"/>
          <a:chOff x="0" y="0"/>
          <a:chExt cx="0" cy="0"/>
        </a:xfrm>
      </p:grpSpPr>
      <p:pic>
        <p:nvPicPr>
          <p:cNvPr id="531" name="Google Shape;531;p53"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532" name="Google Shape;532;p53"/>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3400" b="1">
                <a:solidFill>
                  <a:srgbClr val="111111"/>
                </a:solidFill>
                <a:latin typeface="Calibri"/>
                <a:ea typeface="Calibri"/>
                <a:cs typeface="Calibri"/>
                <a:sym typeface="Calibri"/>
              </a:rPr>
              <a:t>Softmax + Numerical Stability</a:t>
            </a:r>
            <a:endParaRPr sz="34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2800" b="1">
              <a:latin typeface="Arial Black"/>
              <a:ea typeface="Arial Black"/>
              <a:cs typeface="Arial Black"/>
              <a:sym typeface="Arial Black"/>
            </a:endParaRPr>
          </a:p>
        </p:txBody>
      </p:sp>
      <p:sp>
        <p:nvSpPr>
          <p:cNvPr id="533" name="Google Shape;533;p53"/>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3"/>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50000"/>
              </a:lnSpc>
              <a:spcBef>
                <a:spcPts val="0"/>
              </a:spcBef>
              <a:spcAft>
                <a:spcPts val="0"/>
              </a:spcAft>
              <a:buSzPts val="1200"/>
              <a:buChar char="●"/>
            </a:pPr>
            <a:r>
              <a:rPr lang="en-US" sz="1200"/>
              <a:t>Stability trick: subtract max logit </a:t>
            </a:r>
            <a:r>
              <a:rPr lang="en-US" sz="1200" i="1"/>
              <a:t>m</a:t>
            </a:r>
            <a:endParaRPr sz="1200" i="1"/>
          </a:p>
          <a:p>
            <a:pPr marL="914400" marR="0" lvl="1" indent="-304800" algn="l" rtl="0">
              <a:lnSpc>
                <a:spcPct val="150000"/>
              </a:lnSpc>
              <a:spcBef>
                <a:spcPts val="0"/>
              </a:spcBef>
              <a:spcAft>
                <a:spcPts val="0"/>
              </a:spcAft>
              <a:buSzPts val="1200"/>
              <a:buChar char="○"/>
            </a:pPr>
            <a:r>
              <a:rPr lang="en-US" sz="1200"/>
              <a:t>                                     </a:t>
            </a:r>
            <a:endParaRPr sz="1200" baseline="-25000"/>
          </a:p>
          <a:p>
            <a:pPr marL="457200" lvl="0" indent="-304800" algn="l" rtl="0">
              <a:lnSpc>
                <a:spcPct val="150000"/>
              </a:lnSpc>
              <a:spcBef>
                <a:spcPts val="0"/>
              </a:spcBef>
              <a:spcAft>
                <a:spcPts val="0"/>
              </a:spcAft>
              <a:buSzPts val="1200"/>
              <a:buChar char="●"/>
            </a:pPr>
            <a:r>
              <a:rPr lang="en-US" sz="1200"/>
              <a:t>Subtracting the max logit shifts all logits so the largest becomes 0.</a:t>
            </a:r>
            <a:endParaRPr sz="1200"/>
          </a:p>
          <a:p>
            <a:pPr marL="457200" lvl="0" indent="-304800" algn="l" rtl="0">
              <a:lnSpc>
                <a:spcPct val="150000"/>
              </a:lnSpc>
              <a:spcBef>
                <a:spcPts val="0"/>
              </a:spcBef>
              <a:spcAft>
                <a:spcPts val="0"/>
              </a:spcAft>
              <a:buSzPts val="1200"/>
              <a:buChar char="●"/>
            </a:pPr>
            <a:r>
              <a:rPr lang="en-US" sz="1200"/>
              <a:t>This keeps all exponentials ≤ 1, preventing overflow.</a:t>
            </a:r>
            <a:endParaRPr sz="1200"/>
          </a:p>
          <a:p>
            <a:pPr marL="457200" lvl="0" indent="-304800" algn="l" rtl="0">
              <a:lnSpc>
                <a:spcPct val="150000"/>
              </a:lnSpc>
              <a:spcBef>
                <a:spcPts val="0"/>
              </a:spcBef>
              <a:spcAft>
                <a:spcPts val="0"/>
              </a:spcAft>
              <a:buSzPts val="1200"/>
              <a:buChar char="●"/>
            </a:pPr>
            <a:r>
              <a:rPr lang="en-US" sz="1200"/>
              <a:t>Softmax is shift‑invariant, so subtracting a constant doesn’t change the final probabilities.</a:t>
            </a:r>
            <a:endParaRPr sz="1200"/>
          </a:p>
          <a:p>
            <a:pPr marL="457200" marR="0" lvl="0" indent="-304800" algn="l" rtl="0">
              <a:lnSpc>
                <a:spcPct val="150000"/>
              </a:lnSpc>
              <a:spcBef>
                <a:spcPts val="0"/>
              </a:spcBef>
              <a:spcAft>
                <a:spcPts val="0"/>
              </a:spcAft>
              <a:buSzPts val="1200"/>
              <a:buChar char="●"/>
            </a:pPr>
            <a:r>
              <a:rPr lang="en-US" sz="1200"/>
              <a:t>Example:</a:t>
            </a:r>
            <a:endParaRPr sz="1200"/>
          </a:p>
          <a:p>
            <a:pPr marL="0" lvl="0" indent="0" algn="l" rtl="0">
              <a:lnSpc>
                <a:spcPct val="115000"/>
              </a:lnSpc>
              <a:spcBef>
                <a:spcPts val="1200"/>
              </a:spcBef>
              <a:spcAft>
                <a:spcPts val="0"/>
              </a:spcAft>
              <a:buNone/>
            </a:pPr>
            <a:r>
              <a:rPr lang="en-US" sz="1200"/>
              <a:t>Logits: [1000, 999]</a:t>
            </a:r>
            <a:endParaRPr sz="1200"/>
          </a:p>
          <a:p>
            <a:pPr marL="457200" lvl="0" indent="-304800" algn="l" rtl="0">
              <a:lnSpc>
                <a:spcPct val="115000"/>
              </a:lnSpc>
              <a:spcBef>
                <a:spcPts val="1200"/>
              </a:spcBef>
              <a:spcAft>
                <a:spcPts val="0"/>
              </a:spcAft>
              <a:buSzPts val="1200"/>
              <a:buChar char="●"/>
            </a:pPr>
            <a:r>
              <a:rPr lang="en-US" sz="1200"/>
              <a:t>Direct exponentials: exp⁡(1000) → overflow</a:t>
            </a:r>
            <a:endParaRPr sz="1200"/>
          </a:p>
          <a:p>
            <a:pPr marL="457200" lvl="0" indent="-304800" algn="l" rtl="0">
              <a:lnSpc>
                <a:spcPct val="115000"/>
              </a:lnSpc>
              <a:spcBef>
                <a:spcPts val="0"/>
              </a:spcBef>
              <a:spcAft>
                <a:spcPts val="0"/>
              </a:spcAft>
              <a:buSzPts val="1200"/>
              <a:buChar char="●"/>
            </a:pPr>
            <a:r>
              <a:rPr lang="en-US" sz="1200"/>
              <a:t>Subtract max (1000): [0, −1]</a:t>
            </a:r>
            <a:endParaRPr sz="1200"/>
          </a:p>
          <a:p>
            <a:pPr marL="457200" lvl="0" indent="-304800" algn="l" rtl="0">
              <a:lnSpc>
                <a:spcPct val="115000"/>
              </a:lnSpc>
              <a:spcBef>
                <a:spcPts val="0"/>
              </a:spcBef>
              <a:spcAft>
                <a:spcPts val="0"/>
              </a:spcAft>
              <a:buSzPts val="1200"/>
              <a:buChar char="●"/>
            </a:pPr>
            <a:r>
              <a:rPr lang="en-US" sz="1200"/>
              <a:t>Exponentials now safe: [1, e−1]</a:t>
            </a:r>
            <a:endParaRPr sz="1200"/>
          </a:p>
          <a:p>
            <a:pPr marL="0" lvl="0" indent="0" algn="l" rtl="0">
              <a:lnSpc>
                <a:spcPct val="115000"/>
              </a:lnSpc>
              <a:spcBef>
                <a:spcPts val="1200"/>
              </a:spcBef>
              <a:spcAft>
                <a:spcPts val="1200"/>
              </a:spcAft>
              <a:buNone/>
            </a:pPr>
            <a:r>
              <a:rPr lang="en-US" sz="1200"/>
              <a:t>Same probabilities, but numerically stable.</a:t>
            </a:r>
            <a:endParaRPr sz="1200"/>
          </a:p>
        </p:txBody>
      </p:sp>
      <p:pic>
        <p:nvPicPr>
          <p:cNvPr id="535" name="Google Shape;535;p53" title="{&quot;red&quot;:0,&quot;green&quot;:0,&quot;blue&quot;:0,&quot;origURL&quot;:&quot;https://www.codecogs.com/eqnedit.php?latex=%5Clog%20%5Csum_j%20%5Cexp(z_j)%3D%20m%20%2B%20%5Clog%20%5Csum_j%20%5Cexp(z_j%20-%20m)#0&quot;,&quot;size&quot;:12,&quot;width&quot;:610.4409448818898,&quot;height&quot;:230.40944881889763}"/>
          <p:cNvPicPr preferRelativeResize="0"/>
          <p:nvPr/>
        </p:nvPicPr>
        <p:blipFill>
          <a:blip r:embed="rId4">
            <a:alphaModFix/>
          </a:blip>
          <a:stretch>
            <a:fillRect/>
          </a:stretch>
        </p:blipFill>
        <p:spPr>
          <a:xfrm>
            <a:off x="1773660" y="1645885"/>
            <a:ext cx="2014850" cy="256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0"/>
        <p:cNvGrpSpPr/>
        <p:nvPr/>
      </p:nvGrpSpPr>
      <p:grpSpPr>
        <a:xfrm>
          <a:off x="0" y="0"/>
          <a:ext cx="0" cy="0"/>
          <a:chOff x="0" y="0"/>
          <a:chExt cx="0" cy="0"/>
        </a:xfrm>
      </p:grpSpPr>
      <p:pic>
        <p:nvPicPr>
          <p:cNvPr id="541" name="Google Shape;541;p54"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542" name="Google Shape;542;p54"/>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3100" b="1">
                <a:solidFill>
                  <a:srgbClr val="111111"/>
                </a:solidFill>
                <a:latin typeface="Calibri"/>
                <a:ea typeface="Calibri"/>
                <a:cs typeface="Calibri"/>
                <a:sym typeface="Calibri"/>
              </a:rPr>
              <a:t>Next-Token Prediction Loss(Token-Level)</a:t>
            </a:r>
            <a:endParaRPr sz="3100" b="1">
              <a:solidFill>
                <a:srgbClr val="111111"/>
              </a:solidFill>
              <a:latin typeface="Calibri"/>
              <a:ea typeface="Calibri"/>
              <a:cs typeface="Calibri"/>
              <a:sym typeface="Calibri"/>
            </a:endParaRPr>
          </a:p>
          <a:p>
            <a:pPr marL="0" marR="0" lvl="0" indent="0" algn="l" rtl="0">
              <a:spcBef>
                <a:spcPts val="0"/>
              </a:spcBef>
              <a:spcAft>
                <a:spcPts val="0"/>
              </a:spcAft>
              <a:buClr>
                <a:srgbClr val="000000"/>
              </a:buClr>
              <a:buSzPts val="2800"/>
              <a:buFont typeface="Arial Black"/>
              <a:buNone/>
            </a:pPr>
            <a:endParaRPr sz="2500" b="1">
              <a:latin typeface="Arial Black"/>
              <a:ea typeface="Arial Black"/>
              <a:cs typeface="Arial Black"/>
              <a:sym typeface="Arial Black"/>
            </a:endParaRPr>
          </a:p>
        </p:txBody>
      </p:sp>
      <p:sp>
        <p:nvSpPr>
          <p:cNvPr id="543" name="Google Shape;543;p54"/>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4"/>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15000"/>
              </a:lnSpc>
              <a:spcBef>
                <a:spcPts val="0"/>
              </a:spcBef>
              <a:spcAft>
                <a:spcPts val="0"/>
              </a:spcAft>
              <a:buSzPts val="1200"/>
              <a:buChar char="●"/>
            </a:pPr>
            <a:r>
              <a:rPr lang="en-US" sz="1200"/>
              <a:t>Goal is to increase the probability of the correct next token</a:t>
            </a:r>
            <a:endParaRPr sz="1200"/>
          </a:p>
          <a:p>
            <a:pPr marL="457200" marR="0" lvl="0" indent="-304800" algn="l" rtl="0">
              <a:lnSpc>
                <a:spcPct val="115000"/>
              </a:lnSpc>
              <a:spcBef>
                <a:spcPts val="0"/>
              </a:spcBef>
              <a:spcAft>
                <a:spcPts val="0"/>
              </a:spcAft>
              <a:buSzPts val="1200"/>
              <a:buChar char="●"/>
            </a:pPr>
            <a:r>
              <a:rPr lang="en-US" sz="1200"/>
              <a:t>Loss for a single position t:</a:t>
            </a:r>
            <a:endParaRPr sz="1200"/>
          </a:p>
          <a:p>
            <a:pPr marL="914400" marR="0" lvl="1" indent="-304800" algn="l" rtl="0">
              <a:lnSpc>
                <a:spcPct val="115000"/>
              </a:lnSpc>
              <a:spcBef>
                <a:spcPts val="0"/>
              </a:spcBef>
              <a:spcAft>
                <a:spcPts val="0"/>
              </a:spcAft>
              <a:buSzPts val="1200"/>
              <a:buChar char="○"/>
            </a:pPr>
            <a:endParaRPr sz="1200"/>
          </a:p>
          <a:p>
            <a:pPr marL="457200" lvl="0" indent="-304800" algn="l" rtl="0">
              <a:lnSpc>
                <a:spcPct val="115000"/>
              </a:lnSpc>
              <a:spcBef>
                <a:spcPts val="0"/>
              </a:spcBef>
              <a:spcAft>
                <a:spcPts val="0"/>
              </a:spcAft>
              <a:buSzPts val="1200"/>
              <a:buChar char="●"/>
            </a:pPr>
            <a:r>
              <a:rPr lang="en-US" sz="1100"/>
              <a:t>If the model assigns </a:t>
            </a:r>
            <a:r>
              <a:rPr lang="en-US" sz="1100" b="1"/>
              <a:t>high probability</a:t>
            </a:r>
            <a:r>
              <a:rPr lang="en-US" sz="1100"/>
              <a:t> to the correct token → </a:t>
            </a:r>
            <a:r>
              <a:rPr lang="en-US" sz="1100" b="1"/>
              <a:t>low loss</a:t>
            </a:r>
            <a:endParaRPr sz="1100" b="1"/>
          </a:p>
          <a:p>
            <a:pPr marL="457200" lvl="0" indent="-304800" algn="l" rtl="0">
              <a:lnSpc>
                <a:spcPct val="115000"/>
              </a:lnSpc>
              <a:spcBef>
                <a:spcPts val="0"/>
              </a:spcBef>
              <a:spcAft>
                <a:spcPts val="0"/>
              </a:spcAft>
              <a:buSzPts val="1200"/>
              <a:buChar char="●"/>
            </a:pPr>
            <a:r>
              <a:rPr lang="en-US" sz="1100"/>
              <a:t>If the model assigns </a:t>
            </a:r>
            <a:r>
              <a:rPr lang="en-US" sz="1100" b="1"/>
              <a:t>low probability</a:t>
            </a:r>
            <a:r>
              <a:rPr lang="en-US" sz="1100"/>
              <a:t> → </a:t>
            </a:r>
            <a:r>
              <a:rPr lang="en-US" sz="1100" b="1"/>
              <a:t>high loss</a:t>
            </a:r>
            <a:endParaRPr sz="1100" b="1"/>
          </a:p>
          <a:p>
            <a:pPr marL="457200" marR="0" lvl="0" indent="0" algn="l" rtl="0">
              <a:lnSpc>
                <a:spcPct val="115000"/>
              </a:lnSpc>
              <a:spcBef>
                <a:spcPts val="0"/>
              </a:spcBef>
              <a:spcAft>
                <a:spcPts val="0"/>
              </a:spcAft>
              <a:buNone/>
            </a:pPr>
            <a:endParaRPr sz="1200"/>
          </a:p>
          <a:p>
            <a:pPr marL="0" marR="0" lvl="0" indent="0" algn="l" rtl="0">
              <a:lnSpc>
                <a:spcPct val="115000"/>
              </a:lnSpc>
              <a:spcBef>
                <a:spcPts val="0"/>
              </a:spcBef>
              <a:spcAft>
                <a:spcPts val="0"/>
              </a:spcAft>
              <a:buNone/>
            </a:pPr>
            <a:r>
              <a:rPr lang="en-US" sz="1200" b="1"/>
              <a:t>Example:</a:t>
            </a:r>
            <a:endParaRPr sz="1200" b="1"/>
          </a:p>
          <a:p>
            <a:pPr marL="457200" marR="0" lvl="0" indent="-304800" algn="l" rtl="0">
              <a:lnSpc>
                <a:spcPct val="115000"/>
              </a:lnSpc>
              <a:spcBef>
                <a:spcPts val="0"/>
              </a:spcBef>
              <a:spcAft>
                <a:spcPts val="0"/>
              </a:spcAft>
              <a:buSzPts val="1200"/>
              <a:buChar char="●"/>
            </a:pPr>
            <a:r>
              <a:rPr lang="en-US" sz="1200"/>
              <a:t>Correct next token = “cat”</a:t>
            </a:r>
            <a:endParaRPr sz="1200"/>
          </a:p>
          <a:p>
            <a:pPr marL="0" lvl="0" indent="0" algn="l" rtl="0">
              <a:lnSpc>
                <a:spcPct val="115000"/>
              </a:lnSpc>
              <a:spcBef>
                <a:spcPts val="1200"/>
              </a:spcBef>
              <a:spcAft>
                <a:spcPts val="0"/>
              </a:spcAft>
              <a:buNone/>
            </a:pPr>
            <a:r>
              <a:rPr lang="en-US" sz="1200"/>
              <a:t>Model predicts:</a:t>
            </a:r>
            <a:endParaRPr sz="1200"/>
          </a:p>
          <a:p>
            <a:pPr marL="457200" lvl="0" indent="-298450" algn="l" rtl="0">
              <a:lnSpc>
                <a:spcPct val="115000"/>
              </a:lnSpc>
              <a:spcBef>
                <a:spcPts val="1200"/>
              </a:spcBef>
              <a:spcAft>
                <a:spcPts val="0"/>
              </a:spcAft>
              <a:buSzPts val="1100"/>
              <a:buChar char="●"/>
            </a:pPr>
            <a:r>
              <a:rPr lang="en-US" sz="1200"/>
              <a:t>p(cat)=0.40 → loss = −log⁡0.40=0.92</a:t>
            </a:r>
            <a:endParaRPr sz="1200"/>
          </a:p>
          <a:p>
            <a:pPr marL="457200" lvl="0" indent="-298450" algn="l" rtl="0">
              <a:lnSpc>
                <a:spcPct val="115000"/>
              </a:lnSpc>
              <a:spcBef>
                <a:spcPts val="0"/>
              </a:spcBef>
              <a:spcAft>
                <a:spcPts val="0"/>
              </a:spcAft>
              <a:buSzPts val="1100"/>
              <a:buChar char="●"/>
            </a:pPr>
            <a:r>
              <a:rPr lang="en-US" sz="1200"/>
              <a:t>p(cat)=0.01 → loss = −log⁡0.01=4.60</a:t>
            </a:r>
            <a:endParaRPr sz="1200"/>
          </a:p>
        </p:txBody>
      </p:sp>
      <p:pic>
        <p:nvPicPr>
          <p:cNvPr id="545" name="Google Shape;545;p54" title="{&quot;red&quot;:0,&quot;green&quot;:0,&quot;blue&quot;:0,&quot;origURL&quot;:&quot;https://www.codecogs.com/eqnedit.php?latex=%5Cell_t%20%3D%20-%5Clog%20p_%5Ctheta(x_t%20%5Cmid%20x_%7B%3Ct%7D)#0&quot;,&quot;size&quot;:12,&quot;width&quot;:610.4409448818898,&quot;height&quot;:230.40944881889763}"/>
          <p:cNvPicPr preferRelativeResize="0"/>
          <p:nvPr/>
        </p:nvPicPr>
        <p:blipFill>
          <a:blip r:embed="rId4">
            <a:alphaModFix/>
          </a:blip>
          <a:stretch>
            <a:fillRect/>
          </a:stretch>
        </p:blipFill>
        <p:spPr>
          <a:xfrm>
            <a:off x="1645431" y="1802400"/>
            <a:ext cx="1637101" cy="181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0"/>
        <p:cNvGrpSpPr/>
        <p:nvPr/>
      </p:nvGrpSpPr>
      <p:grpSpPr>
        <a:xfrm>
          <a:off x="0" y="0"/>
          <a:ext cx="0" cy="0"/>
          <a:chOff x="0" y="0"/>
          <a:chExt cx="0" cy="0"/>
        </a:xfrm>
      </p:grpSpPr>
      <p:pic>
        <p:nvPicPr>
          <p:cNvPr id="551" name="Google Shape;551;p55"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552" name="Google Shape;552;p55"/>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3000" b="1">
                <a:solidFill>
                  <a:srgbClr val="111111"/>
                </a:solidFill>
                <a:latin typeface="Calibri"/>
                <a:ea typeface="Calibri"/>
                <a:cs typeface="Calibri"/>
                <a:sym typeface="Calibri"/>
              </a:rPr>
              <a:t>Next-Token Prediction Loss (Sequence Level)</a:t>
            </a:r>
            <a:endParaRPr sz="2400" b="1">
              <a:latin typeface="Arial Black"/>
              <a:ea typeface="Arial Black"/>
              <a:cs typeface="Arial Black"/>
              <a:sym typeface="Arial Black"/>
            </a:endParaRPr>
          </a:p>
        </p:txBody>
      </p:sp>
      <p:sp>
        <p:nvSpPr>
          <p:cNvPr id="553" name="Google Shape;553;p55"/>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5"/>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1200"/>
              </a:spcBef>
              <a:spcAft>
                <a:spcPts val="0"/>
              </a:spcAft>
              <a:buSzPts val="1200"/>
              <a:buChar char="●"/>
            </a:pPr>
            <a:r>
              <a:rPr lang="en-US" sz="1200" dirty="0"/>
              <a:t>Sequence loss:</a:t>
            </a:r>
            <a:endParaRPr sz="1200" dirty="0"/>
          </a:p>
          <a:p>
            <a:pPr marL="914400" lvl="1" indent="-304800" algn="l" rtl="0">
              <a:lnSpc>
                <a:spcPct val="150000"/>
              </a:lnSpc>
              <a:spcBef>
                <a:spcPts val="0"/>
              </a:spcBef>
              <a:spcAft>
                <a:spcPts val="0"/>
              </a:spcAft>
              <a:buSzPts val="1200"/>
              <a:buChar char="○"/>
            </a:pPr>
            <a:endParaRPr sz="1200" dirty="0"/>
          </a:p>
          <a:p>
            <a:pPr marL="457200" lvl="0" indent="-304800" algn="l" rtl="0">
              <a:lnSpc>
                <a:spcPct val="150000"/>
              </a:lnSpc>
              <a:spcBef>
                <a:spcPts val="0"/>
              </a:spcBef>
              <a:spcAft>
                <a:spcPts val="0"/>
              </a:spcAft>
              <a:buSzPts val="1200"/>
              <a:buChar char="●"/>
            </a:pPr>
            <a:r>
              <a:rPr lang="en-US" sz="1100" dirty="0"/>
              <a:t>This equation computes the </a:t>
            </a:r>
            <a:r>
              <a:rPr lang="en-US" sz="1100" b="1" dirty="0"/>
              <a:t>total loss for one training example</a:t>
            </a:r>
            <a:r>
              <a:rPr lang="en-US" sz="1100" dirty="0"/>
              <a:t> (one sequence).</a:t>
            </a:r>
            <a:endParaRPr sz="1100" dirty="0"/>
          </a:p>
          <a:p>
            <a:pPr marL="457200" lvl="0" indent="-304800" algn="l" rtl="0">
              <a:lnSpc>
                <a:spcPct val="150000"/>
              </a:lnSpc>
              <a:spcBef>
                <a:spcPts val="0"/>
              </a:spcBef>
              <a:spcAft>
                <a:spcPts val="0"/>
              </a:spcAft>
              <a:buSzPts val="1200"/>
              <a:buChar char="●"/>
            </a:pPr>
            <a:r>
              <a:rPr lang="en-US" sz="1100" dirty="0"/>
              <a:t>At each position t, the model predicts a probability distribution over the vocabulary.</a:t>
            </a:r>
            <a:endParaRPr sz="1100" dirty="0"/>
          </a:p>
          <a:p>
            <a:pPr marL="457200" lvl="0" indent="-304800" algn="l" rtl="0">
              <a:lnSpc>
                <a:spcPct val="150000"/>
              </a:lnSpc>
              <a:spcBef>
                <a:spcPts val="0"/>
              </a:spcBef>
              <a:spcAft>
                <a:spcPts val="0"/>
              </a:spcAft>
              <a:buSzPts val="1200"/>
              <a:buChar char="●"/>
            </a:pPr>
            <a:r>
              <a:rPr lang="en-US" sz="1100" dirty="0"/>
              <a:t>We look at the probability the model assigned to the </a:t>
            </a:r>
            <a:r>
              <a:rPr lang="en-US" sz="1100" b="1" dirty="0"/>
              <a:t>correct</a:t>
            </a:r>
            <a:r>
              <a:rPr lang="en-US" sz="1100" dirty="0"/>
              <a:t> next token </a:t>
            </a:r>
            <a:r>
              <a:rPr lang="en-US" sz="1100" dirty="0" err="1"/>
              <a:t>xt.</a:t>
            </a:r>
            <a:endParaRPr sz="1100" dirty="0"/>
          </a:p>
          <a:p>
            <a:pPr marL="457200" lvl="0" indent="-304800" algn="l" rtl="0">
              <a:lnSpc>
                <a:spcPct val="150000"/>
              </a:lnSpc>
              <a:spcBef>
                <a:spcPts val="0"/>
              </a:spcBef>
              <a:spcAft>
                <a:spcPts val="0"/>
              </a:spcAft>
              <a:buSzPts val="1200"/>
              <a:buChar char="●"/>
            </a:pPr>
            <a:r>
              <a:rPr lang="en-US" sz="1100" dirty="0"/>
              <a:t>We take the negative log of that probability.</a:t>
            </a:r>
            <a:endParaRPr sz="1100" dirty="0"/>
          </a:p>
          <a:p>
            <a:pPr marL="457200" lvl="0" indent="-304800" algn="l" rtl="0">
              <a:lnSpc>
                <a:spcPct val="150000"/>
              </a:lnSpc>
              <a:spcBef>
                <a:spcPts val="0"/>
              </a:spcBef>
              <a:spcAft>
                <a:spcPts val="0"/>
              </a:spcAft>
              <a:buSzPts val="1200"/>
              <a:buChar char="●"/>
            </a:pPr>
            <a:r>
              <a:rPr lang="en-US" sz="1100" dirty="0"/>
              <a:t>Then we </a:t>
            </a:r>
            <a:r>
              <a:rPr lang="en-US" sz="1100" b="1" dirty="0"/>
              <a:t>sum</a:t>
            </a:r>
            <a:r>
              <a:rPr lang="en-US" sz="1100" dirty="0"/>
              <a:t> these values across all tokens in the sequence.</a:t>
            </a:r>
            <a:endParaRPr sz="1200" dirty="0"/>
          </a:p>
          <a:p>
            <a:pPr marL="457200" lvl="0" indent="-304800" algn="l" rtl="0">
              <a:lnSpc>
                <a:spcPct val="150000"/>
              </a:lnSpc>
              <a:spcBef>
                <a:spcPts val="0"/>
              </a:spcBef>
              <a:spcAft>
                <a:spcPts val="0"/>
              </a:spcAft>
              <a:buSzPts val="1200"/>
              <a:buChar char="●"/>
            </a:pPr>
            <a:r>
              <a:rPr lang="en-US" sz="1200" dirty="0"/>
              <a:t>Dataset loss:</a:t>
            </a:r>
            <a:endParaRPr sz="1200" dirty="0"/>
          </a:p>
          <a:p>
            <a:pPr marL="914400" lvl="1" indent="-304800" algn="l" rtl="0">
              <a:lnSpc>
                <a:spcPct val="150000"/>
              </a:lnSpc>
              <a:spcBef>
                <a:spcPts val="0"/>
              </a:spcBef>
              <a:spcAft>
                <a:spcPts val="0"/>
              </a:spcAft>
              <a:buSzPts val="1200"/>
              <a:buChar char="○"/>
            </a:pPr>
            <a:endParaRPr sz="1200" dirty="0"/>
          </a:p>
          <a:p>
            <a:pPr marL="457200" lvl="0" indent="-304800" algn="l" rtl="0">
              <a:lnSpc>
                <a:spcPct val="150000"/>
              </a:lnSpc>
              <a:spcBef>
                <a:spcPts val="0"/>
              </a:spcBef>
              <a:spcAft>
                <a:spcPts val="0"/>
              </a:spcAft>
              <a:buSzPts val="1200"/>
              <a:buChar char="●"/>
            </a:pPr>
            <a:r>
              <a:rPr lang="en-US" sz="1200" dirty="0"/>
              <a:t>Sum of token‑level losses across the whole sequence and dataset.</a:t>
            </a:r>
            <a:endParaRPr sz="1200" dirty="0"/>
          </a:p>
        </p:txBody>
      </p:sp>
      <p:pic>
        <p:nvPicPr>
          <p:cNvPr id="555" name="Google Shape;555;p55" title="{&quot;red&quot;:0,&quot;green&quot;:0,&quot;blue&quot;:0,&quot;origURL&quot;:&quot;https://www.codecogs.com/eqnedit.php?latex=%5Cmathcal%7BL%7D(x%5E%7B(n)%7D)%20%3D%20-%5Csum_%7Bt%3D1%7D%5E%7BT%7D%20%5Clog%20p_%5Ctheta(x_t%20%5Cmid%20x_%7B%3Ct%7D)#0&quot;,&quot;size&quot;:12,&quot;width&quot;:610.4409448818898,&quot;height&quot;:230.40944881889763}"/>
          <p:cNvPicPr preferRelativeResize="0"/>
          <p:nvPr/>
        </p:nvPicPr>
        <p:blipFill>
          <a:blip r:embed="rId4">
            <a:alphaModFix/>
          </a:blip>
          <a:stretch>
            <a:fillRect/>
          </a:stretch>
        </p:blipFill>
        <p:spPr>
          <a:xfrm>
            <a:off x="2600291" y="1484105"/>
            <a:ext cx="1780211" cy="499982"/>
          </a:xfrm>
          <a:prstGeom prst="rect">
            <a:avLst/>
          </a:prstGeom>
          <a:noFill/>
          <a:ln>
            <a:noFill/>
          </a:ln>
        </p:spPr>
      </p:pic>
      <p:pic>
        <p:nvPicPr>
          <p:cNvPr id="556" name="Google Shape;556;p55" title="{&quot;red&quot;:0,&quot;green&quot;:0,&quot;blue&quot;:0,&quot;origURL&quot;:&quot;https://www.codecogs.com/eqnedit.php?latex=%5Cmathcal%7BL%7D(%5Ctheta)%20%3D%20%5Csum_%7Bn%7D%20%5Cmathcal%7BL%7D(x%5E%7B(n)%7D)#0&quot;,&quot;size&quot;:12,&quot;width&quot;:610.4409448818898,&quot;height&quot;:230.40944881889763}"/>
          <p:cNvPicPr preferRelativeResize="0"/>
          <p:nvPr/>
        </p:nvPicPr>
        <p:blipFill>
          <a:blip r:embed="rId5">
            <a:alphaModFix/>
          </a:blip>
          <a:stretch>
            <a:fillRect/>
          </a:stretch>
        </p:blipFill>
        <p:spPr>
          <a:xfrm>
            <a:off x="2241218" y="3579574"/>
            <a:ext cx="1097281" cy="2977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2"/>
        <p:cNvGrpSpPr/>
        <p:nvPr/>
      </p:nvGrpSpPr>
      <p:grpSpPr>
        <a:xfrm>
          <a:off x="0" y="0"/>
          <a:ext cx="0" cy="0"/>
          <a:chOff x="0" y="0"/>
          <a:chExt cx="0" cy="0"/>
        </a:xfrm>
      </p:grpSpPr>
      <p:pic>
        <p:nvPicPr>
          <p:cNvPr id="293" name="Google Shape;293;p29"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294" name="Google Shape;294;p29"/>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a:latin typeface="Arial Black"/>
                <a:ea typeface="Arial Black"/>
                <a:cs typeface="Arial Black"/>
                <a:sym typeface="Arial Black"/>
              </a:rPr>
              <a:t>What is an LLM?</a:t>
            </a:r>
            <a:endParaRPr sz="2800" b="0" i="0" u="none" strike="noStrike" cap="none">
              <a:solidFill>
                <a:schemeClr val="dk1"/>
              </a:solidFill>
              <a:latin typeface="Calibri"/>
              <a:ea typeface="Calibri"/>
              <a:cs typeface="Calibri"/>
              <a:sym typeface="Calibri"/>
            </a:endParaRPr>
          </a:p>
        </p:txBody>
      </p:sp>
      <p:sp>
        <p:nvSpPr>
          <p:cNvPr id="295" name="Google Shape;295;p29"/>
          <p:cNvSpPr/>
          <p:nvPr/>
        </p:nvSpPr>
        <p:spPr>
          <a:xfrm>
            <a:off x="548650" y="1188725"/>
            <a:ext cx="8172600" cy="3485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777275" y="1325875"/>
            <a:ext cx="5649600" cy="3624600"/>
          </a:xfrm>
          <a:prstGeom prst="rect">
            <a:avLst/>
          </a:prstGeom>
          <a:noFill/>
          <a:ln>
            <a:noFill/>
          </a:ln>
        </p:spPr>
        <p:txBody>
          <a:bodyPr spcFirstLastPara="1" wrap="square" lIns="91425" tIns="45700" rIns="91425" bIns="45700" anchor="t" anchorCtr="0">
            <a:noAutofit/>
          </a:bodyPr>
          <a:lstStyle/>
          <a:p>
            <a:pPr marL="457200" lvl="0" indent="-311150" algn="l" rtl="0">
              <a:lnSpc>
                <a:spcPct val="115000"/>
              </a:lnSpc>
              <a:spcBef>
                <a:spcPts val="1200"/>
              </a:spcBef>
              <a:spcAft>
                <a:spcPts val="0"/>
              </a:spcAft>
              <a:buSzPts val="1300"/>
              <a:buChar char="●"/>
            </a:pPr>
            <a:r>
              <a:rPr lang="en-US" sz="1300"/>
              <a:t>Computer Program that is really good at working with text</a:t>
            </a:r>
            <a:endParaRPr sz="1300"/>
          </a:p>
          <a:p>
            <a:pPr marL="914400" lvl="1" indent="-311150" algn="l" rtl="0">
              <a:lnSpc>
                <a:spcPct val="115000"/>
              </a:lnSpc>
              <a:spcBef>
                <a:spcPts val="0"/>
              </a:spcBef>
              <a:spcAft>
                <a:spcPts val="0"/>
              </a:spcAft>
              <a:buSzPts val="1300"/>
              <a:buChar char="○"/>
            </a:pPr>
            <a:r>
              <a:rPr lang="en-US" sz="1300"/>
              <a:t>Reading, summarizing, answering questions, continuing sentences, translating, etc.</a:t>
            </a:r>
            <a:endParaRPr sz="1300"/>
          </a:p>
          <a:p>
            <a:pPr marL="457200" lvl="0" indent="-311150" algn="l" rtl="0">
              <a:lnSpc>
                <a:spcPct val="115000"/>
              </a:lnSpc>
              <a:spcBef>
                <a:spcPts val="0"/>
              </a:spcBef>
              <a:spcAft>
                <a:spcPts val="0"/>
              </a:spcAft>
              <a:buSzPts val="1300"/>
              <a:buChar char="●"/>
            </a:pPr>
            <a:r>
              <a:rPr lang="en-US" sz="1300"/>
              <a:t>It learns by analyzing massive amounts of text</a:t>
            </a:r>
            <a:endParaRPr sz="1300"/>
          </a:p>
          <a:p>
            <a:pPr marL="914400" lvl="1" indent="-311150" algn="l" rtl="0">
              <a:lnSpc>
                <a:spcPct val="115000"/>
              </a:lnSpc>
              <a:spcBef>
                <a:spcPts val="0"/>
              </a:spcBef>
              <a:spcAft>
                <a:spcPts val="0"/>
              </a:spcAft>
              <a:buSzPts val="1300"/>
              <a:buChar char="○"/>
            </a:pPr>
            <a:r>
              <a:rPr lang="en-US" sz="1300"/>
              <a:t>Hundreds of billions to trillions of words — far more than any human could read.</a:t>
            </a:r>
            <a:endParaRPr sz="1300"/>
          </a:p>
          <a:p>
            <a:pPr marL="457200" lvl="0" indent="-311150" algn="l" rtl="0">
              <a:lnSpc>
                <a:spcPct val="115000"/>
              </a:lnSpc>
              <a:spcBef>
                <a:spcPts val="0"/>
              </a:spcBef>
              <a:spcAft>
                <a:spcPts val="0"/>
              </a:spcAft>
              <a:buSzPts val="1300"/>
              <a:buChar char="●"/>
            </a:pPr>
            <a:r>
              <a:rPr lang="en-US" sz="1300"/>
              <a:t>It discovers patterns in how language is used</a:t>
            </a:r>
            <a:endParaRPr sz="1300"/>
          </a:p>
          <a:p>
            <a:pPr marL="914400" lvl="1" indent="-311150" algn="l" rtl="0">
              <a:lnSpc>
                <a:spcPct val="115000"/>
              </a:lnSpc>
              <a:spcBef>
                <a:spcPts val="0"/>
              </a:spcBef>
              <a:spcAft>
                <a:spcPts val="0"/>
              </a:spcAft>
              <a:buSzPts val="1300"/>
              <a:buChar char="○"/>
            </a:pPr>
            <a:r>
              <a:rPr lang="en-US" sz="1300"/>
              <a:t>Grammar, facts, style, reasoning patterns, common phrases.</a:t>
            </a:r>
            <a:endParaRPr sz="1300"/>
          </a:p>
          <a:p>
            <a:pPr marL="457200" lvl="0" indent="-311150" algn="l" rtl="0">
              <a:lnSpc>
                <a:spcPct val="115000"/>
              </a:lnSpc>
              <a:spcBef>
                <a:spcPts val="0"/>
              </a:spcBef>
              <a:spcAft>
                <a:spcPts val="0"/>
              </a:spcAft>
              <a:buSzPts val="1300"/>
              <a:buChar char="●"/>
            </a:pPr>
            <a:r>
              <a:rPr lang="en-US" sz="1300"/>
              <a:t>At its core, it works like autocomplete on steroids</a:t>
            </a:r>
            <a:endParaRPr sz="1300"/>
          </a:p>
          <a:p>
            <a:pPr marL="914400" lvl="1" indent="-311150" algn="l" rtl="0">
              <a:lnSpc>
                <a:spcPct val="115000"/>
              </a:lnSpc>
              <a:spcBef>
                <a:spcPts val="0"/>
              </a:spcBef>
              <a:spcAft>
                <a:spcPts val="0"/>
              </a:spcAft>
              <a:buSzPts val="1300"/>
              <a:buChar char="○"/>
            </a:pPr>
            <a:r>
              <a:rPr lang="en-US" sz="1300"/>
              <a:t>You type: “The cat sat on the…”</a:t>
            </a:r>
            <a:endParaRPr sz="1300"/>
          </a:p>
          <a:p>
            <a:pPr marL="914400" lvl="1" indent="-311150" algn="l" rtl="0">
              <a:lnSpc>
                <a:spcPct val="115000"/>
              </a:lnSpc>
              <a:spcBef>
                <a:spcPts val="0"/>
              </a:spcBef>
              <a:spcAft>
                <a:spcPts val="0"/>
              </a:spcAft>
              <a:buSzPts val="1300"/>
              <a:buChar char="○"/>
            </a:pPr>
            <a:r>
              <a:rPr lang="en-US" sz="1300"/>
              <a:t>It predicts the next likely word: “mat”</a:t>
            </a:r>
            <a:endParaRPr sz="1300"/>
          </a:p>
          <a:p>
            <a:pPr marL="914400" lvl="1" indent="-311150" algn="l" rtl="0">
              <a:lnSpc>
                <a:spcPct val="115000"/>
              </a:lnSpc>
              <a:spcBef>
                <a:spcPts val="0"/>
              </a:spcBef>
              <a:spcAft>
                <a:spcPts val="0"/>
              </a:spcAft>
              <a:buSzPts val="1300"/>
              <a:buChar char="○"/>
            </a:pPr>
            <a:r>
              <a:rPr lang="en-US" sz="1300"/>
              <a:t>Then it predicts the next one, and the next, and the next…</a:t>
            </a:r>
            <a:endParaRPr sz="1300"/>
          </a:p>
          <a:p>
            <a:pPr marL="457200" lvl="0" indent="-311150" algn="l" rtl="0">
              <a:lnSpc>
                <a:spcPct val="115000"/>
              </a:lnSpc>
              <a:spcBef>
                <a:spcPts val="0"/>
              </a:spcBef>
              <a:spcAft>
                <a:spcPts val="0"/>
              </a:spcAft>
              <a:buSzPts val="1300"/>
              <a:buChar char="●"/>
            </a:pPr>
            <a:r>
              <a:rPr lang="en-US" sz="1300"/>
              <a:t>Everything an LLM does — from writing essays to solving problems — comes from predicting one token at a time.</a:t>
            </a:r>
            <a:endParaRPr sz="1300"/>
          </a:p>
          <a:p>
            <a:pPr marL="0" lvl="0" indent="0" algn="l" rtl="0">
              <a:lnSpc>
                <a:spcPct val="115000"/>
              </a:lnSpc>
              <a:spcBef>
                <a:spcPts val="1200"/>
              </a:spcBef>
              <a:spcAft>
                <a:spcPts val="0"/>
              </a:spcAft>
              <a:buNone/>
            </a:pPr>
            <a:endParaRPr sz="1300"/>
          </a:p>
          <a:p>
            <a:pPr marL="0" marR="0" lvl="0" indent="0" algn="l" rtl="0">
              <a:spcBef>
                <a:spcPts val="1200"/>
              </a:spcBef>
              <a:spcAft>
                <a:spcPts val="0"/>
              </a:spcAft>
              <a:buClr>
                <a:srgbClr val="666666"/>
              </a:buClr>
              <a:buSzPts val="1100"/>
              <a:buFont typeface="Calibri"/>
              <a:buNone/>
            </a:pPr>
            <a:endParaRPr sz="1300">
              <a:latin typeface="Calibri"/>
              <a:ea typeface="Calibri"/>
              <a:cs typeface="Calibri"/>
              <a:sym typeface="Calibri"/>
            </a:endParaRPr>
          </a:p>
        </p:txBody>
      </p:sp>
      <p:pic>
        <p:nvPicPr>
          <p:cNvPr id="297" name="Google Shape;297;p29"/>
          <p:cNvPicPr preferRelativeResize="0"/>
          <p:nvPr/>
        </p:nvPicPr>
        <p:blipFill>
          <a:blip r:embed="rId4">
            <a:alphaModFix/>
          </a:blip>
          <a:stretch>
            <a:fillRect/>
          </a:stretch>
        </p:blipFill>
        <p:spPr>
          <a:xfrm>
            <a:off x="6212275" y="2708250"/>
            <a:ext cx="2867724" cy="14568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1"/>
        <p:cNvGrpSpPr/>
        <p:nvPr/>
      </p:nvGrpSpPr>
      <p:grpSpPr>
        <a:xfrm>
          <a:off x="0" y="0"/>
          <a:ext cx="0" cy="0"/>
          <a:chOff x="0" y="0"/>
          <a:chExt cx="0" cy="0"/>
        </a:xfrm>
      </p:grpSpPr>
      <p:pic>
        <p:nvPicPr>
          <p:cNvPr id="562" name="Google Shape;562;p56"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563" name="Google Shape;563;p56"/>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3000" b="1">
                <a:solidFill>
                  <a:srgbClr val="111111"/>
                </a:solidFill>
                <a:latin typeface="Calibri"/>
                <a:ea typeface="Calibri"/>
                <a:cs typeface="Calibri"/>
                <a:sym typeface="Calibri"/>
              </a:rPr>
              <a:t>Next-Token Prediction Loss (Dataset Level)</a:t>
            </a:r>
            <a:endParaRPr sz="2400" b="1">
              <a:latin typeface="Arial Black"/>
              <a:ea typeface="Arial Black"/>
              <a:cs typeface="Arial Black"/>
              <a:sym typeface="Arial Black"/>
            </a:endParaRPr>
          </a:p>
        </p:txBody>
      </p:sp>
      <p:sp>
        <p:nvSpPr>
          <p:cNvPr id="564" name="Google Shape;564;p56"/>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6"/>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300"/>
              <a:t>Dataset loss:</a:t>
            </a:r>
            <a:endParaRPr sz="1300"/>
          </a:p>
          <a:p>
            <a:pPr marL="0" lvl="0" indent="0" algn="l" rtl="0">
              <a:lnSpc>
                <a:spcPct val="115000"/>
              </a:lnSpc>
              <a:spcBef>
                <a:spcPts val="1200"/>
              </a:spcBef>
              <a:spcAft>
                <a:spcPts val="0"/>
              </a:spcAft>
              <a:buNone/>
            </a:pPr>
            <a:endParaRPr sz="1300"/>
          </a:p>
          <a:p>
            <a:pPr marL="914400" lvl="1" indent="-311150" algn="l" rtl="0">
              <a:lnSpc>
                <a:spcPct val="115000"/>
              </a:lnSpc>
              <a:spcBef>
                <a:spcPts val="1200"/>
              </a:spcBef>
              <a:spcAft>
                <a:spcPts val="0"/>
              </a:spcAft>
              <a:buSzPts val="1300"/>
              <a:buChar char="○"/>
            </a:pPr>
            <a:r>
              <a:rPr lang="en-US" sz="1300"/>
              <a:t>This is the loss over the entire dataset.</a:t>
            </a:r>
            <a:endParaRPr sz="1300"/>
          </a:p>
          <a:p>
            <a:pPr marL="914400" lvl="1" indent="-311150" algn="l" rtl="0">
              <a:lnSpc>
                <a:spcPct val="115000"/>
              </a:lnSpc>
              <a:spcBef>
                <a:spcPts val="0"/>
              </a:spcBef>
              <a:spcAft>
                <a:spcPts val="0"/>
              </a:spcAft>
              <a:buSzPts val="1300"/>
              <a:buChar char="○"/>
            </a:pPr>
            <a:r>
              <a:rPr lang="en-US" sz="1300"/>
              <a:t>For each training example x</a:t>
            </a:r>
            <a:r>
              <a:rPr lang="en-US" sz="1300" baseline="30000"/>
              <a:t>(n)</a:t>
            </a:r>
            <a:r>
              <a:rPr lang="en-US" sz="1300"/>
              <a:t>, we compute its sequence loss.</a:t>
            </a:r>
            <a:endParaRPr sz="1300"/>
          </a:p>
          <a:p>
            <a:pPr marL="914400" lvl="1" indent="-311150" algn="l" rtl="0">
              <a:lnSpc>
                <a:spcPct val="115000"/>
              </a:lnSpc>
              <a:spcBef>
                <a:spcPts val="0"/>
              </a:spcBef>
              <a:spcAft>
                <a:spcPts val="0"/>
              </a:spcAft>
              <a:buSzPts val="1300"/>
              <a:buChar char="○"/>
            </a:pPr>
            <a:r>
              <a:rPr lang="en-US" sz="1300"/>
              <a:t>Then we add all those sequence losses together.</a:t>
            </a:r>
            <a:endParaRPr sz="1300"/>
          </a:p>
          <a:p>
            <a:pPr marL="457200" lvl="0" indent="-311150" algn="l" rtl="0">
              <a:lnSpc>
                <a:spcPct val="115000"/>
              </a:lnSpc>
              <a:spcBef>
                <a:spcPts val="0"/>
              </a:spcBef>
              <a:spcAft>
                <a:spcPts val="0"/>
              </a:spcAft>
              <a:buSzPts val="1300"/>
              <a:buChar char="●"/>
            </a:pPr>
            <a:r>
              <a:rPr lang="en-US" sz="1300"/>
              <a:t>Big Picture:</a:t>
            </a:r>
            <a:endParaRPr sz="1300"/>
          </a:p>
          <a:p>
            <a:pPr marL="914400" lvl="1" indent="-311150" algn="l" rtl="0">
              <a:lnSpc>
                <a:spcPct val="115000"/>
              </a:lnSpc>
              <a:spcBef>
                <a:spcPts val="0"/>
              </a:spcBef>
              <a:spcAft>
                <a:spcPts val="0"/>
              </a:spcAft>
              <a:buSzPts val="1300"/>
              <a:buChar char="○"/>
            </a:pPr>
            <a:r>
              <a:rPr lang="en-US" sz="1300"/>
              <a:t>The model isn’t trained on one sentence — it’s trained on millions or billions.</a:t>
            </a:r>
            <a:endParaRPr sz="1300"/>
          </a:p>
          <a:p>
            <a:pPr marL="914400" lvl="1" indent="-311150" algn="l" rtl="0">
              <a:lnSpc>
                <a:spcPct val="115000"/>
              </a:lnSpc>
              <a:spcBef>
                <a:spcPts val="0"/>
              </a:spcBef>
              <a:spcAft>
                <a:spcPts val="0"/>
              </a:spcAft>
              <a:buSzPts val="1300"/>
              <a:buChar char="○"/>
            </a:pPr>
            <a:r>
              <a:rPr lang="en-US" sz="1300"/>
              <a:t>So the total loss is the sum of how surprised the model is across all sequences.</a:t>
            </a:r>
            <a:endParaRPr sz="1300"/>
          </a:p>
          <a:p>
            <a:pPr marL="914400" lvl="1" indent="-311150" algn="l" rtl="0">
              <a:lnSpc>
                <a:spcPct val="115000"/>
              </a:lnSpc>
              <a:spcBef>
                <a:spcPts val="0"/>
              </a:spcBef>
              <a:spcAft>
                <a:spcPts val="0"/>
              </a:spcAft>
              <a:buSzPts val="1300"/>
              <a:buChar char="○"/>
            </a:pPr>
            <a:r>
              <a:rPr lang="en-US" sz="1300"/>
              <a:t>Training tries to minimize this total surprise.</a:t>
            </a:r>
            <a:endParaRPr sz="1300"/>
          </a:p>
          <a:p>
            <a:pPr marL="457200" lvl="0" indent="-311150" algn="l" rtl="0">
              <a:lnSpc>
                <a:spcPct val="115000"/>
              </a:lnSpc>
              <a:spcBef>
                <a:spcPts val="0"/>
              </a:spcBef>
              <a:spcAft>
                <a:spcPts val="0"/>
              </a:spcAft>
              <a:buSzPts val="1300"/>
              <a:buChar char="●"/>
            </a:pPr>
            <a:r>
              <a:rPr lang="en-US" sz="1300"/>
              <a:t>Summing across the data because maximum likelihood training wants the model to assign high probability to the entire training corpus, not just individual examples.</a:t>
            </a:r>
            <a:endParaRPr sz="1300"/>
          </a:p>
        </p:txBody>
      </p:sp>
      <p:pic>
        <p:nvPicPr>
          <p:cNvPr id="566" name="Google Shape;566;p56"/>
          <p:cNvPicPr preferRelativeResize="0"/>
          <p:nvPr/>
        </p:nvPicPr>
        <p:blipFill>
          <a:blip r:embed="rId4">
            <a:alphaModFix/>
          </a:blip>
          <a:stretch>
            <a:fillRect/>
          </a:stretch>
        </p:blipFill>
        <p:spPr>
          <a:xfrm>
            <a:off x="1963191" y="1682736"/>
            <a:ext cx="1119696" cy="4495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1"/>
        <p:cNvGrpSpPr/>
        <p:nvPr/>
      </p:nvGrpSpPr>
      <p:grpSpPr>
        <a:xfrm>
          <a:off x="0" y="0"/>
          <a:ext cx="0" cy="0"/>
          <a:chOff x="0" y="0"/>
          <a:chExt cx="0" cy="0"/>
        </a:xfrm>
      </p:grpSpPr>
      <p:pic>
        <p:nvPicPr>
          <p:cNvPr id="572" name="Google Shape;572;p57"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573" name="Google Shape;573;p57"/>
          <p:cNvSpPr/>
          <p:nvPr/>
        </p:nvSpPr>
        <p:spPr>
          <a:xfrm>
            <a:off x="0" y="1828800"/>
            <a:ext cx="9144000" cy="54864"/>
          </a:xfrm>
          <a:prstGeom prst="rect">
            <a:avLst/>
          </a:prstGeom>
          <a:solidFill>
            <a:srgbClr val="9D2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7"/>
          <p:cNvSpPr/>
          <p:nvPr/>
        </p:nvSpPr>
        <p:spPr>
          <a:xfrm>
            <a:off x="731525" y="1097275"/>
            <a:ext cx="7680900" cy="207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3600"/>
              <a:buFont typeface="Arial Black"/>
              <a:buNone/>
            </a:pPr>
            <a:r>
              <a:rPr lang="en-US" sz="3600" b="1" i="0" u="none" strike="noStrike" cap="none">
                <a:solidFill>
                  <a:srgbClr val="000000"/>
                </a:solidFill>
                <a:latin typeface="Arial Black"/>
                <a:ea typeface="Arial Black"/>
                <a:cs typeface="Arial Black"/>
                <a:sym typeface="Arial Black"/>
              </a:rPr>
              <a:t>Part 2:</a:t>
            </a:r>
            <a:endParaRPr sz="3600" b="1">
              <a:latin typeface="Arial Black"/>
              <a:ea typeface="Arial Black"/>
              <a:cs typeface="Arial Black"/>
              <a:sym typeface="Arial Black"/>
            </a:endParaRPr>
          </a:p>
          <a:p>
            <a:pPr marL="0" marR="0" lvl="0" indent="0" algn="l" rtl="0">
              <a:spcBef>
                <a:spcPts val="0"/>
              </a:spcBef>
              <a:spcAft>
                <a:spcPts val="0"/>
              </a:spcAft>
              <a:buClr>
                <a:srgbClr val="000000"/>
              </a:buClr>
              <a:buSzPts val="3600"/>
              <a:buFont typeface="Arial Black"/>
              <a:buNone/>
            </a:pPr>
            <a:r>
              <a:rPr lang="en-US" sz="3600" b="1" i="0" u="none" strike="noStrike" cap="none">
                <a:solidFill>
                  <a:srgbClr val="000000"/>
                </a:solidFill>
                <a:latin typeface="Arial Black"/>
                <a:ea typeface="Arial Black"/>
                <a:cs typeface="Arial Black"/>
                <a:sym typeface="Arial Black"/>
              </a:rPr>
              <a:t>Prompting and</a:t>
            </a:r>
            <a:endParaRPr sz="3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3600"/>
              <a:buFont typeface="Arial Black"/>
              <a:buNone/>
            </a:pPr>
            <a:r>
              <a:rPr lang="en-US" sz="3600" b="1" i="0" u="none" strike="noStrike" cap="none">
                <a:solidFill>
                  <a:srgbClr val="000000"/>
                </a:solidFill>
                <a:latin typeface="Arial Black"/>
                <a:ea typeface="Arial Black"/>
                <a:cs typeface="Arial Black"/>
                <a:sym typeface="Arial Black"/>
              </a:rPr>
              <a:t>Conditioning</a:t>
            </a:r>
            <a:endParaRPr sz="3600" b="0" i="0" u="none" strike="noStrike" cap="none">
              <a:solidFill>
                <a:schemeClr val="dk1"/>
              </a:solidFill>
              <a:latin typeface="Calibri"/>
              <a:ea typeface="Calibri"/>
              <a:cs typeface="Calibri"/>
              <a:sym typeface="Calibri"/>
            </a:endParaRPr>
          </a:p>
        </p:txBody>
      </p:sp>
      <p:sp>
        <p:nvSpPr>
          <p:cNvPr id="575" name="Google Shape;575;p57"/>
          <p:cNvSpPr/>
          <p:nvPr/>
        </p:nvSpPr>
        <p:spPr>
          <a:xfrm>
            <a:off x="731520" y="2926080"/>
            <a:ext cx="6858000" cy="731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666666"/>
              </a:buClr>
              <a:buSzPts val="1600"/>
              <a:buFont typeface="Arial"/>
              <a:buNone/>
            </a:pPr>
            <a:r>
              <a:rPr lang="en-US" sz="1600" b="0" i="0" u="none" strike="noStrike" cap="none">
                <a:solidFill>
                  <a:srgbClr val="666666"/>
                </a:solidFill>
                <a:latin typeface="Arial"/>
                <a:ea typeface="Arial"/>
                <a:cs typeface="Arial"/>
                <a:sym typeface="Arial"/>
              </a:rPr>
              <a:t>How we communicate with LLMs and steer their behavior</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0"/>
        <p:cNvGrpSpPr/>
        <p:nvPr/>
      </p:nvGrpSpPr>
      <p:grpSpPr>
        <a:xfrm>
          <a:off x="0" y="0"/>
          <a:ext cx="0" cy="0"/>
          <a:chOff x="0" y="0"/>
          <a:chExt cx="0" cy="0"/>
        </a:xfrm>
      </p:grpSpPr>
      <p:pic>
        <p:nvPicPr>
          <p:cNvPr id="581" name="Google Shape;581;p58"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582" name="Google Shape;582;p58"/>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The Power of a Good Prompt</a:t>
            </a:r>
            <a:endParaRPr sz="2800" b="0" i="0" u="none" strike="noStrike" cap="none">
              <a:solidFill>
                <a:schemeClr val="dk1"/>
              </a:solidFill>
              <a:latin typeface="Calibri"/>
              <a:ea typeface="Calibri"/>
              <a:cs typeface="Calibri"/>
              <a:sym typeface="Calibri"/>
            </a:endParaRPr>
          </a:p>
        </p:txBody>
      </p:sp>
      <p:sp>
        <p:nvSpPr>
          <p:cNvPr id="583" name="Google Shape;583;p58"/>
          <p:cNvSpPr/>
          <p:nvPr/>
        </p:nvSpPr>
        <p:spPr>
          <a:xfrm>
            <a:off x="548640" y="1188720"/>
            <a:ext cx="3840480" cy="3200400"/>
          </a:xfrm>
          <a:prstGeom prst="rect">
            <a:avLst/>
          </a:prstGeom>
          <a:solidFill>
            <a:srgbClr val="F5E6E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8"/>
          <p:cNvSpPr/>
          <p:nvPr/>
        </p:nvSpPr>
        <p:spPr>
          <a:xfrm>
            <a:off x="777240" y="1325880"/>
            <a:ext cx="3383280" cy="29260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Same Model, Different Results</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800"/>
              <a:buFont typeface="Calibri"/>
              <a:buNone/>
            </a:pPr>
            <a:br>
              <a:rPr lang="en-US" sz="800" b="0" i="0" u="none" strike="noStrike" cap="none">
                <a:solidFill>
                  <a:srgbClr val="000000"/>
                </a:solidFill>
                <a:latin typeface="Calibri"/>
                <a:ea typeface="Calibri"/>
                <a:cs typeface="Calibri"/>
                <a:sym typeface="Calibri"/>
              </a:rPr>
            </a:b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9D2235"/>
              </a:buClr>
              <a:buSzPts val="1300"/>
              <a:buFont typeface="Calibri"/>
              <a:buNone/>
            </a:pPr>
            <a:r>
              <a:rPr lang="en-US" sz="1300" b="1" i="0" u="none" strike="noStrike" cap="none">
                <a:solidFill>
                  <a:srgbClr val="9D2235"/>
                </a:solidFill>
                <a:latin typeface="Calibri"/>
                <a:ea typeface="Calibri"/>
                <a:cs typeface="Calibri"/>
                <a:sym typeface="Calibri"/>
              </a:rPr>
              <a:t>Prompt A: </a:t>
            </a:r>
            <a:r>
              <a:rPr lang="en-US" sz="1300" b="0" i="1" u="none" strike="noStrike" cap="none">
                <a:solidFill>
                  <a:srgbClr val="000000"/>
                </a:solidFill>
                <a:latin typeface="Calibri"/>
                <a:ea typeface="Calibri"/>
                <a:cs typeface="Calibri"/>
                <a:sym typeface="Calibri"/>
              </a:rPr>
              <a:t>"Tell me about Python"</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666666"/>
              </a:buClr>
              <a:buSzPts val="1100"/>
              <a:buFont typeface="Calibri"/>
              <a:buNone/>
            </a:pPr>
            <a:r>
              <a:rPr lang="en-US" sz="1100" b="0" i="0" u="none" strike="noStrike" cap="none">
                <a:solidFill>
                  <a:srgbClr val="666666"/>
                </a:solidFill>
                <a:latin typeface="Calibri"/>
                <a:ea typeface="Calibri"/>
                <a:cs typeface="Calibri"/>
                <a:sym typeface="Calibri"/>
              </a:rPr>
              <a:t>Response: Generic overview of Python programming...</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800"/>
              <a:buFont typeface="Calibri"/>
              <a:buNone/>
            </a:pPr>
            <a:br>
              <a:rPr lang="en-US" sz="800" b="0" i="0" u="none" strike="noStrike" cap="none">
                <a:solidFill>
                  <a:srgbClr val="000000"/>
                </a:solidFill>
                <a:latin typeface="Calibri"/>
                <a:ea typeface="Calibri"/>
                <a:cs typeface="Calibri"/>
                <a:sym typeface="Calibri"/>
              </a:rPr>
            </a:b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9B8D"/>
              </a:buClr>
              <a:buSzPts val="1300"/>
              <a:buFont typeface="Calibri"/>
              <a:buNone/>
            </a:pPr>
            <a:r>
              <a:rPr lang="en-US" sz="1300" b="1" i="0" u="none" strike="noStrike" cap="none">
                <a:solidFill>
                  <a:srgbClr val="009B8D"/>
                </a:solidFill>
                <a:latin typeface="Calibri"/>
                <a:ea typeface="Calibri"/>
                <a:cs typeface="Calibri"/>
                <a:sym typeface="Calibri"/>
              </a:rPr>
              <a:t>Prompt B: </a:t>
            </a:r>
            <a:r>
              <a:rPr lang="en-US" sz="1300" b="0" i="1" u="none" strike="noStrike" cap="none">
                <a:solidFill>
                  <a:srgbClr val="000000"/>
                </a:solidFill>
                <a:latin typeface="Calibri"/>
                <a:ea typeface="Calibri"/>
                <a:cs typeface="Calibri"/>
                <a:sym typeface="Calibri"/>
              </a:rPr>
              <a:t>"You are a senior software architect. Explain Python's GIL and its impact on multi-threaded apps."</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666666"/>
              </a:buClr>
              <a:buSzPts val="1100"/>
              <a:buFont typeface="Calibri"/>
              <a:buNone/>
            </a:pPr>
            <a:r>
              <a:rPr lang="en-US" sz="1100" b="0" i="0" u="none" strike="noStrike" cap="none">
                <a:solidFill>
                  <a:srgbClr val="666666"/>
                </a:solidFill>
                <a:latin typeface="Calibri"/>
                <a:ea typeface="Calibri"/>
                <a:cs typeface="Calibri"/>
                <a:sym typeface="Calibri"/>
              </a:rPr>
              <a:t>Response: Deep technical analysis with concurrency patterns...</a:t>
            </a:r>
            <a:endParaRPr sz="1600" b="0" i="0" u="none" strike="noStrike" cap="none">
              <a:solidFill>
                <a:schemeClr val="dk1"/>
              </a:solidFill>
              <a:latin typeface="Calibri"/>
              <a:ea typeface="Calibri"/>
              <a:cs typeface="Calibri"/>
              <a:sym typeface="Calibri"/>
            </a:endParaRPr>
          </a:p>
        </p:txBody>
      </p:sp>
      <p:sp>
        <p:nvSpPr>
          <p:cNvPr id="585" name="Google Shape;585;p58"/>
          <p:cNvSpPr/>
          <p:nvPr/>
        </p:nvSpPr>
        <p:spPr>
          <a:xfrm>
            <a:off x="4754880" y="1188720"/>
            <a:ext cx="3840480" cy="1463040"/>
          </a:xfrm>
          <a:prstGeom prst="rect">
            <a:avLst/>
          </a:prstGeom>
          <a:solidFill>
            <a:srgbClr val="D4E6E1"/>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8"/>
          <p:cNvSpPr/>
          <p:nvPr/>
        </p:nvSpPr>
        <p:spPr>
          <a:xfrm>
            <a:off x="4983480" y="1325880"/>
            <a:ext cx="3383280" cy="12801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Key Insight</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300"/>
              <a:buFont typeface="Calibri"/>
              <a:buNone/>
            </a:pPr>
            <a:r>
              <a:rPr lang="en-US" sz="1300" b="0" i="0" u="none" strike="noStrike" cap="none">
                <a:solidFill>
                  <a:srgbClr val="000000"/>
                </a:solidFill>
                <a:latin typeface="Calibri"/>
                <a:ea typeface="Calibri"/>
                <a:cs typeface="Calibri"/>
                <a:sym typeface="Calibri"/>
              </a:rPr>
              <a:t>The model's weights don't change between prompts. What changes is the </a:t>
            </a:r>
            <a:r>
              <a:rPr lang="en-US" sz="1300" b="1" i="0" u="none" strike="noStrike" cap="none">
                <a:solidFill>
                  <a:srgbClr val="9D2235"/>
                </a:solidFill>
                <a:latin typeface="Calibri"/>
                <a:ea typeface="Calibri"/>
                <a:cs typeface="Calibri"/>
                <a:sym typeface="Calibri"/>
              </a:rPr>
              <a:t>context</a:t>
            </a:r>
            <a:r>
              <a:rPr lang="en-US" sz="1300" b="0" i="0" u="none" strike="noStrike" cap="none">
                <a:solidFill>
                  <a:srgbClr val="000000"/>
                </a:solidFill>
                <a:latin typeface="Calibri"/>
                <a:ea typeface="Calibri"/>
                <a:cs typeface="Calibri"/>
                <a:sym typeface="Calibri"/>
              </a:rPr>
              <a:t> — and context is everything.</a:t>
            </a:r>
            <a:endParaRPr sz="1600" b="0" i="0" u="none" strike="noStrike" cap="none">
              <a:solidFill>
                <a:schemeClr val="dk1"/>
              </a:solidFill>
              <a:latin typeface="Calibri"/>
              <a:ea typeface="Calibri"/>
              <a:cs typeface="Calibri"/>
              <a:sym typeface="Calibri"/>
            </a:endParaRPr>
          </a:p>
        </p:txBody>
      </p:sp>
      <p:sp>
        <p:nvSpPr>
          <p:cNvPr id="587" name="Google Shape;587;p58"/>
          <p:cNvSpPr/>
          <p:nvPr/>
        </p:nvSpPr>
        <p:spPr>
          <a:xfrm>
            <a:off x="4754880" y="2834640"/>
            <a:ext cx="3840480" cy="1554480"/>
          </a:xfrm>
          <a:prstGeom prst="rect">
            <a:avLst/>
          </a:prstGeom>
          <a:solidFill>
            <a:srgbClr val="DDE4F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8"/>
          <p:cNvSpPr/>
          <p:nvPr/>
        </p:nvSpPr>
        <p:spPr>
          <a:xfrm>
            <a:off x="4983480" y="2926075"/>
            <a:ext cx="3383400" cy="128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Why This Matters</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300"/>
              <a:buFont typeface="Calibri"/>
              <a:buNone/>
            </a:pPr>
            <a:r>
              <a:rPr lang="en-US" sz="1300" b="0" i="0" u="none" strike="noStrike" cap="none">
                <a:solidFill>
                  <a:srgbClr val="000000"/>
                </a:solidFill>
                <a:latin typeface="Calibri"/>
                <a:ea typeface="Calibri"/>
                <a:cs typeface="Calibri"/>
                <a:sym typeface="Calibri"/>
              </a:rPr>
              <a:t>Prompting is the primary interface between humans and LLMs. Understanding it is essential for effectively using and building AI applications.</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59"/>
          <p:cNvPicPr preferRelativeResize="0"/>
          <p:nvPr/>
        </p:nvPicPr>
        <p:blipFill>
          <a:blip r:embed="rId3">
            <a:alphaModFix/>
          </a:blip>
          <a:stretch>
            <a:fillRect/>
          </a:stretch>
        </p:blipFill>
        <p:spPr>
          <a:xfrm>
            <a:off x="152400" y="152400"/>
            <a:ext cx="8602134" cy="4838700"/>
          </a:xfrm>
          <a:prstGeom prst="rect">
            <a:avLst/>
          </a:prstGeom>
          <a:noFill/>
          <a:ln>
            <a:noFill/>
          </a:ln>
        </p:spPr>
      </p:pic>
      <p:pic>
        <p:nvPicPr>
          <p:cNvPr id="595" name="Google Shape;595;p59" descr="/sessions/friendly-magical-bohr/temple_logo.png"/>
          <p:cNvPicPr preferRelativeResize="0"/>
          <p:nvPr/>
        </p:nvPicPr>
        <p:blipFill rotWithShape="1">
          <a:blip r:embed="rId4">
            <a:alphaModFix/>
          </a:blip>
          <a:srcRect/>
          <a:stretch/>
        </p:blipFill>
        <p:spPr>
          <a:xfrm>
            <a:off x="7498080" y="137160"/>
            <a:ext cx="1463040" cy="32918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0"/>
        <p:cNvGrpSpPr/>
        <p:nvPr/>
      </p:nvGrpSpPr>
      <p:grpSpPr>
        <a:xfrm>
          <a:off x="0" y="0"/>
          <a:ext cx="0" cy="0"/>
          <a:chOff x="0" y="0"/>
          <a:chExt cx="0" cy="0"/>
        </a:xfrm>
      </p:grpSpPr>
      <p:pic>
        <p:nvPicPr>
          <p:cNvPr id="601" name="Google Shape;601;p60"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602" name="Google Shape;602;p60"/>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What is In-Context Learning?</a:t>
            </a:r>
            <a:endParaRPr sz="2800" b="0" i="0" u="none" strike="noStrike" cap="none">
              <a:solidFill>
                <a:schemeClr val="dk1"/>
              </a:solidFill>
              <a:latin typeface="Calibri"/>
              <a:ea typeface="Calibri"/>
              <a:cs typeface="Calibri"/>
              <a:sym typeface="Calibri"/>
            </a:endParaRPr>
          </a:p>
        </p:txBody>
      </p:sp>
      <p:sp>
        <p:nvSpPr>
          <p:cNvPr id="603" name="Google Shape;603;p60"/>
          <p:cNvSpPr/>
          <p:nvPr/>
        </p:nvSpPr>
        <p:spPr>
          <a:xfrm>
            <a:off x="548640" y="1097280"/>
            <a:ext cx="8046720" cy="11887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D2235"/>
              </a:buClr>
              <a:buSzPts val="1800"/>
              <a:buFont typeface="Calibri"/>
              <a:buNone/>
            </a:pPr>
            <a:r>
              <a:rPr lang="en-US" sz="1800" b="1" i="0" u="none" strike="noStrike" cap="none">
                <a:solidFill>
                  <a:srgbClr val="9D2235"/>
                </a:solidFill>
                <a:latin typeface="Calibri"/>
                <a:ea typeface="Calibri"/>
                <a:cs typeface="Calibri"/>
                <a:sym typeface="Calibri"/>
              </a:rPr>
              <a:t>Definition</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In-context learning (ICL) is the ability of LLMs to learn and perform tasks purely from examples or instructions in the prompt — </a:t>
            </a:r>
            <a:r>
              <a:rPr lang="en-US" sz="1400" b="1" i="0" u="none" strike="noStrike" cap="none">
                <a:solidFill>
                  <a:srgbClr val="000000"/>
                </a:solidFill>
                <a:latin typeface="Calibri"/>
                <a:ea typeface="Calibri"/>
                <a:cs typeface="Calibri"/>
                <a:sym typeface="Calibri"/>
              </a:rPr>
              <a:t>without updating any model parameters.</a:t>
            </a:r>
            <a:endParaRPr sz="1800" b="0" i="0" u="none" strike="noStrike" cap="none">
              <a:solidFill>
                <a:schemeClr val="dk1"/>
              </a:solidFill>
              <a:latin typeface="Calibri"/>
              <a:ea typeface="Calibri"/>
              <a:cs typeface="Calibri"/>
              <a:sym typeface="Calibri"/>
            </a:endParaRPr>
          </a:p>
        </p:txBody>
      </p:sp>
      <p:sp>
        <p:nvSpPr>
          <p:cNvPr id="604" name="Google Shape;604;p60"/>
          <p:cNvSpPr/>
          <p:nvPr/>
        </p:nvSpPr>
        <p:spPr>
          <a:xfrm>
            <a:off x="548640" y="2560320"/>
            <a:ext cx="2560320" cy="2194560"/>
          </a:xfrm>
          <a:prstGeom prst="rect">
            <a:avLst/>
          </a:prstGeom>
          <a:solidFill>
            <a:srgbClr val="F5E6E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0"/>
          <p:cNvSpPr/>
          <p:nvPr/>
        </p:nvSpPr>
        <p:spPr>
          <a:xfrm>
            <a:off x="685800" y="2697480"/>
            <a:ext cx="2286000" cy="457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No Gradient Updates</a:t>
            </a:r>
            <a:endParaRPr sz="1400" b="0" i="0" u="none" strike="noStrike" cap="none">
              <a:solidFill>
                <a:schemeClr val="dk1"/>
              </a:solidFill>
              <a:latin typeface="Calibri"/>
              <a:ea typeface="Calibri"/>
              <a:cs typeface="Calibri"/>
              <a:sym typeface="Calibri"/>
            </a:endParaRPr>
          </a:p>
        </p:txBody>
      </p:sp>
      <p:sp>
        <p:nvSpPr>
          <p:cNvPr id="606" name="Google Shape;606;p60"/>
          <p:cNvSpPr/>
          <p:nvPr/>
        </p:nvSpPr>
        <p:spPr>
          <a:xfrm>
            <a:off x="685800" y="3200400"/>
            <a:ext cx="2286000" cy="1371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Unlike fine-tuning, the model does not update weights. It 'learns' from prompt context alone.</a:t>
            </a:r>
            <a:endParaRPr sz="1200" b="0" i="0" u="none" strike="noStrike" cap="none">
              <a:solidFill>
                <a:schemeClr val="dk1"/>
              </a:solidFill>
              <a:latin typeface="Calibri"/>
              <a:ea typeface="Calibri"/>
              <a:cs typeface="Calibri"/>
              <a:sym typeface="Calibri"/>
            </a:endParaRPr>
          </a:p>
        </p:txBody>
      </p:sp>
      <p:sp>
        <p:nvSpPr>
          <p:cNvPr id="607" name="Google Shape;607;p60"/>
          <p:cNvSpPr/>
          <p:nvPr/>
        </p:nvSpPr>
        <p:spPr>
          <a:xfrm>
            <a:off x="3383280" y="2560320"/>
            <a:ext cx="2560320" cy="2194560"/>
          </a:xfrm>
          <a:prstGeom prst="rect">
            <a:avLst/>
          </a:prstGeom>
          <a:solidFill>
            <a:srgbClr val="D4E6E1"/>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0"/>
          <p:cNvSpPr/>
          <p:nvPr/>
        </p:nvSpPr>
        <p:spPr>
          <a:xfrm>
            <a:off x="3520440" y="2697480"/>
            <a:ext cx="2286000" cy="457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Emergent Ability</a:t>
            </a:r>
            <a:endParaRPr sz="1400" b="0" i="0" u="none" strike="noStrike" cap="none">
              <a:solidFill>
                <a:schemeClr val="dk1"/>
              </a:solidFill>
              <a:latin typeface="Calibri"/>
              <a:ea typeface="Calibri"/>
              <a:cs typeface="Calibri"/>
              <a:sym typeface="Calibri"/>
            </a:endParaRPr>
          </a:p>
        </p:txBody>
      </p:sp>
      <p:sp>
        <p:nvSpPr>
          <p:cNvPr id="609" name="Google Shape;609;p60"/>
          <p:cNvSpPr/>
          <p:nvPr/>
        </p:nvSpPr>
        <p:spPr>
          <a:xfrm>
            <a:off x="3520440" y="3200400"/>
            <a:ext cx="2286000" cy="1371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ICL emerges in large models (100B+ params). Smaller models struggle with this capability.</a:t>
            </a:r>
            <a:endParaRPr sz="1200" b="0" i="0" u="none" strike="noStrike" cap="none">
              <a:solidFill>
                <a:schemeClr val="dk1"/>
              </a:solidFill>
              <a:latin typeface="Calibri"/>
              <a:ea typeface="Calibri"/>
              <a:cs typeface="Calibri"/>
              <a:sym typeface="Calibri"/>
            </a:endParaRPr>
          </a:p>
        </p:txBody>
      </p:sp>
      <p:sp>
        <p:nvSpPr>
          <p:cNvPr id="610" name="Google Shape;610;p60"/>
          <p:cNvSpPr/>
          <p:nvPr/>
        </p:nvSpPr>
        <p:spPr>
          <a:xfrm>
            <a:off x="6217920" y="2560320"/>
            <a:ext cx="2560320" cy="2194560"/>
          </a:xfrm>
          <a:prstGeom prst="rect">
            <a:avLst/>
          </a:prstGeom>
          <a:solidFill>
            <a:srgbClr val="DDE4F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0"/>
          <p:cNvSpPr/>
          <p:nvPr/>
        </p:nvSpPr>
        <p:spPr>
          <a:xfrm>
            <a:off x="6355080" y="2697480"/>
            <a:ext cx="2286000" cy="457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Flexible &amp; Instant</a:t>
            </a:r>
            <a:endParaRPr sz="1400" b="0" i="0" u="none" strike="noStrike" cap="none">
              <a:solidFill>
                <a:schemeClr val="dk1"/>
              </a:solidFill>
              <a:latin typeface="Calibri"/>
              <a:ea typeface="Calibri"/>
              <a:cs typeface="Calibri"/>
              <a:sym typeface="Calibri"/>
            </a:endParaRPr>
          </a:p>
        </p:txBody>
      </p:sp>
      <p:sp>
        <p:nvSpPr>
          <p:cNvPr id="612" name="Google Shape;612;p60"/>
          <p:cNvSpPr/>
          <p:nvPr/>
        </p:nvSpPr>
        <p:spPr>
          <a:xfrm>
            <a:off x="6355080" y="3200400"/>
            <a:ext cx="2286000" cy="1371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Switch tasks instantly by changing the prompt. No retraining, no new data pipeline needed.</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7"/>
        <p:cNvGrpSpPr/>
        <p:nvPr/>
      </p:nvGrpSpPr>
      <p:grpSpPr>
        <a:xfrm>
          <a:off x="0" y="0"/>
          <a:ext cx="0" cy="0"/>
          <a:chOff x="0" y="0"/>
          <a:chExt cx="0" cy="0"/>
        </a:xfrm>
      </p:grpSpPr>
      <p:pic>
        <p:nvPicPr>
          <p:cNvPr id="618" name="Google Shape;618;p61"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619" name="Google Shape;619;p61"/>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Zero-Shot Prompting</a:t>
            </a:r>
            <a:endParaRPr sz="2800" b="0" i="0" u="none" strike="noStrike" cap="none">
              <a:solidFill>
                <a:schemeClr val="dk1"/>
              </a:solidFill>
              <a:latin typeface="Calibri"/>
              <a:ea typeface="Calibri"/>
              <a:cs typeface="Calibri"/>
              <a:sym typeface="Calibri"/>
            </a:endParaRPr>
          </a:p>
        </p:txBody>
      </p:sp>
      <p:sp>
        <p:nvSpPr>
          <p:cNvPr id="620" name="Google Shape;620;p61"/>
          <p:cNvSpPr/>
          <p:nvPr/>
        </p:nvSpPr>
        <p:spPr>
          <a:xfrm>
            <a:off x="548640" y="1097280"/>
            <a:ext cx="8046720" cy="54864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Give the model a task description with no examples — rely entirely on pre-trained knowledge.</a:t>
            </a:r>
            <a:endParaRPr sz="1400" b="0" i="0" u="none" strike="noStrike" cap="none">
              <a:solidFill>
                <a:schemeClr val="dk1"/>
              </a:solidFill>
              <a:latin typeface="Calibri"/>
              <a:ea typeface="Calibri"/>
              <a:cs typeface="Calibri"/>
              <a:sym typeface="Calibri"/>
            </a:endParaRPr>
          </a:p>
        </p:txBody>
      </p:sp>
      <p:sp>
        <p:nvSpPr>
          <p:cNvPr id="621" name="Google Shape;621;p61"/>
          <p:cNvSpPr/>
          <p:nvPr/>
        </p:nvSpPr>
        <p:spPr>
          <a:xfrm>
            <a:off x="548640" y="1828800"/>
            <a:ext cx="5029200" cy="2560320"/>
          </a:xfrm>
          <a:prstGeom prst="rect">
            <a:avLst/>
          </a:prstGeom>
          <a:solidFill>
            <a:srgbClr val="F8F8F8"/>
          </a:solidFill>
          <a:ln w="12700" cap="flat" cmpd="sng">
            <a:solidFill>
              <a:srgbClr val="DDDD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1"/>
          <p:cNvSpPr/>
          <p:nvPr/>
        </p:nvSpPr>
        <p:spPr>
          <a:xfrm>
            <a:off x="548640" y="1828800"/>
            <a:ext cx="5029200" cy="365760"/>
          </a:xfrm>
          <a:prstGeom prst="rect">
            <a:avLst/>
          </a:prstGeom>
          <a:solidFill>
            <a:srgbClr val="9D2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1"/>
          <p:cNvSpPr/>
          <p:nvPr/>
        </p:nvSpPr>
        <p:spPr>
          <a:xfrm>
            <a:off x="731520" y="1828800"/>
            <a:ext cx="4572000" cy="36576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Example: Zero-Shot</a:t>
            </a:r>
            <a:endParaRPr sz="1200" b="0" i="0" u="none" strike="noStrike" cap="none">
              <a:solidFill>
                <a:schemeClr val="dk1"/>
              </a:solidFill>
              <a:latin typeface="Calibri"/>
              <a:ea typeface="Calibri"/>
              <a:cs typeface="Calibri"/>
              <a:sym typeface="Calibri"/>
            </a:endParaRPr>
          </a:p>
        </p:txBody>
      </p:sp>
      <p:sp>
        <p:nvSpPr>
          <p:cNvPr id="624" name="Google Shape;624;p61"/>
          <p:cNvSpPr/>
          <p:nvPr/>
        </p:nvSpPr>
        <p:spPr>
          <a:xfrm>
            <a:off x="777240" y="2286000"/>
            <a:ext cx="4572000" cy="19202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D2235"/>
              </a:buClr>
              <a:buSzPts val="1300"/>
              <a:buFont typeface="Calibri"/>
              <a:buNone/>
            </a:pPr>
            <a:r>
              <a:rPr lang="en-US" sz="1300" b="1" i="0" u="none" strike="noStrike" cap="none">
                <a:solidFill>
                  <a:srgbClr val="9D2235"/>
                </a:solidFill>
                <a:latin typeface="Calibri"/>
                <a:ea typeface="Calibri"/>
                <a:cs typeface="Calibri"/>
                <a:sym typeface="Calibri"/>
              </a:rPr>
              <a:t>Prompt: </a:t>
            </a:r>
            <a:r>
              <a:rPr lang="en-US" sz="1300" b="0" i="0" u="none" strike="noStrike" cap="none">
                <a:solidFill>
                  <a:srgbClr val="000000"/>
                </a:solidFill>
                <a:latin typeface="Calibri"/>
                <a:ea typeface="Calibri"/>
                <a:cs typeface="Calibri"/>
                <a:sym typeface="Calibri"/>
              </a:rPr>
              <a:t>"Classify the sentiment of this review as positive, negative, or neutral: The food was cold and the service was terrible."</a:t>
            </a:r>
            <a:endParaRPr sz="13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800"/>
              <a:buFont typeface="Calibri"/>
              <a:buNone/>
            </a:pPr>
            <a:br>
              <a:rPr lang="en-US" sz="800" b="0" i="0" u="none" strike="noStrike" cap="none">
                <a:solidFill>
                  <a:srgbClr val="000000"/>
                </a:solidFill>
                <a:latin typeface="Calibri"/>
                <a:ea typeface="Calibri"/>
                <a:cs typeface="Calibri"/>
                <a:sym typeface="Calibri"/>
              </a:rPr>
            </a:br>
            <a:endParaRPr sz="13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9B8D"/>
              </a:buClr>
              <a:buSzPts val="1300"/>
              <a:buFont typeface="Calibri"/>
              <a:buNone/>
            </a:pPr>
            <a:r>
              <a:rPr lang="en-US" sz="1300" b="1" i="0" u="none" strike="noStrike" cap="none">
                <a:solidFill>
                  <a:srgbClr val="009B8D"/>
                </a:solidFill>
                <a:latin typeface="Calibri"/>
                <a:ea typeface="Calibri"/>
                <a:cs typeface="Calibri"/>
                <a:sym typeface="Calibri"/>
              </a:rPr>
              <a:t>Model Output: </a:t>
            </a:r>
            <a:r>
              <a:rPr lang="en-US" sz="1300" b="1" i="0" u="none" strike="noStrike" cap="none">
                <a:solidFill>
                  <a:srgbClr val="000000"/>
                </a:solidFill>
                <a:latin typeface="Calibri"/>
                <a:ea typeface="Calibri"/>
                <a:cs typeface="Calibri"/>
                <a:sym typeface="Calibri"/>
              </a:rPr>
              <a:t>"Negative"</a:t>
            </a:r>
            <a:endParaRPr sz="1300" b="0" i="0" u="none" strike="noStrike" cap="none">
              <a:solidFill>
                <a:schemeClr val="dk1"/>
              </a:solidFill>
              <a:latin typeface="Calibri"/>
              <a:ea typeface="Calibri"/>
              <a:cs typeface="Calibri"/>
              <a:sym typeface="Calibri"/>
            </a:endParaRPr>
          </a:p>
        </p:txBody>
      </p:sp>
      <p:sp>
        <p:nvSpPr>
          <p:cNvPr id="625" name="Google Shape;625;p61"/>
          <p:cNvSpPr/>
          <p:nvPr/>
        </p:nvSpPr>
        <p:spPr>
          <a:xfrm>
            <a:off x="5943600" y="1828800"/>
            <a:ext cx="2743200" cy="2560320"/>
          </a:xfrm>
          <a:prstGeom prst="rect">
            <a:avLst/>
          </a:prstGeom>
          <a:solidFill>
            <a:srgbClr val="D4E6E1"/>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1"/>
          <p:cNvSpPr/>
          <p:nvPr/>
        </p:nvSpPr>
        <p:spPr>
          <a:xfrm>
            <a:off x="6126480" y="1965960"/>
            <a:ext cx="2377440" cy="228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When It Works Best</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Well-known tasks (translation, sentiment)</a:t>
            </a:r>
            <a:endParaRPr sz="1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Clear, unambiguous instructions</a:t>
            </a:r>
            <a:endParaRPr sz="1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Large, capable models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Limitation: </a:t>
            </a:r>
            <a:r>
              <a:rPr lang="en-US" sz="1200" b="0" i="0" u="none" strike="noStrike" cap="none">
                <a:solidFill>
                  <a:srgbClr val="000000"/>
                </a:solidFill>
                <a:latin typeface="Calibri"/>
                <a:ea typeface="Calibri"/>
                <a:cs typeface="Calibri"/>
                <a:sym typeface="Calibri"/>
              </a:rPr>
              <a:t>May fail on novel or ambiguous task formats.</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Google Shape;632;p62"/>
          <p:cNvPicPr preferRelativeResize="0"/>
          <p:nvPr/>
        </p:nvPicPr>
        <p:blipFill>
          <a:blip r:embed="rId3">
            <a:alphaModFix/>
          </a:blip>
          <a:stretch>
            <a:fillRect/>
          </a:stretch>
        </p:blipFill>
        <p:spPr>
          <a:xfrm>
            <a:off x="152400" y="152400"/>
            <a:ext cx="8602134" cy="4838700"/>
          </a:xfrm>
          <a:prstGeom prst="rect">
            <a:avLst/>
          </a:prstGeom>
          <a:noFill/>
          <a:ln>
            <a:noFill/>
          </a:ln>
        </p:spPr>
      </p:pic>
      <p:pic>
        <p:nvPicPr>
          <p:cNvPr id="633" name="Google Shape;633;p62" descr="/sessions/friendly-magical-bohr/temple_logo.png"/>
          <p:cNvPicPr preferRelativeResize="0"/>
          <p:nvPr/>
        </p:nvPicPr>
        <p:blipFill rotWithShape="1">
          <a:blip r:embed="rId4">
            <a:alphaModFix/>
          </a:blip>
          <a:srcRect/>
          <a:stretch/>
        </p:blipFill>
        <p:spPr>
          <a:xfrm>
            <a:off x="7498080" y="137160"/>
            <a:ext cx="1463040" cy="329184"/>
          </a:xfrm>
          <a:prstGeom prst="rect">
            <a:avLst/>
          </a:prstGeom>
          <a:noFill/>
          <a:ln>
            <a:noFill/>
          </a:ln>
        </p:spPr>
      </p:pic>
      <p:pic>
        <p:nvPicPr>
          <p:cNvPr id="634" name="Google Shape;634;p62"/>
          <p:cNvPicPr preferRelativeResize="0"/>
          <p:nvPr/>
        </p:nvPicPr>
        <p:blipFill>
          <a:blip r:embed="rId5">
            <a:alphaModFix/>
          </a:blip>
          <a:stretch>
            <a:fillRect/>
          </a:stretch>
        </p:blipFill>
        <p:spPr>
          <a:xfrm>
            <a:off x="152400" y="152400"/>
            <a:ext cx="9144000" cy="4874249"/>
          </a:xfrm>
          <a:prstGeom prst="rect">
            <a:avLst/>
          </a:prstGeom>
          <a:noFill/>
          <a:ln>
            <a:noFill/>
          </a:ln>
        </p:spPr>
      </p:pic>
      <p:pic>
        <p:nvPicPr>
          <p:cNvPr id="635" name="Google Shape;635;p62" descr="/sessions/friendly-magical-bohr/temple_logo.png"/>
          <p:cNvPicPr preferRelativeResize="0"/>
          <p:nvPr/>
        </p:nvPicPr>
        <p:blipFill rotWithShape="1">
          <a:blip r:embed="rId4">
            <a:alphaModFix/>
          </a:blip>
          <a:srcRect/>
          <a:stretch/>
        </p:blipFill>
        <p:spPr>
          <a:xfrm>
            <a:off x="7498080" y="146995"/>
            <a:ext cx="1463040" cy="32918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0"/>
        <p:cNvGrpSpPr/>
        <p:nvPr/>
      </p:nvGrpSpPr>
      <p:grpSpPr>
        <a:xfrm>
          <a:off x="0" y="0"/>
          <a:ext cx="0" cy="0"/>
          <a:chOff x="0" y="0"/>
          <a:chExt cx="0" cy="0"/>
        </a:xfrm>
      </p:grpSpPr>
      <p:pic>
        <p:nvPicPr>
          <p:cNvPr id="641" name="Google Shape;641;p63"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642" name="Google Shape;642;p63"/>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Few-Shot Prompting</a:t>
            </a:r>
            <a:endParaRPr sz="2800" b="0" i="0" u="none" strike="noStrike" cap="none">
              <a:solidFill>
                <a:schemeClr val="dk1"/>
              </a:solidFill>
              <a:latin typeface="Calibri"/>
              <a:ea typeface="Calibri"/>
              <a:cs typeface="Calibri"/>
              <a:sym typeface="Calibri"/>
            </a:endParaRPr>
          </a:p>
        </p:txBody>
      </p:sp>
      <p:sp>
        <p:nvSpPr>
          <p:cNvPr id="643" name="Google Shape;643;p63"/>
          <p:cNvSpPr/>
          <p:nvPr/>
        </p:nvSpPr>
        <p:spPr>
          <a:xfrm>
            <a:off x="548640" y="1097280"/>
            <a:ext cx="804672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Provide a few demonstration examples in the prompt to guide the model's behavior.</a:t>
            </a:r>
            <a:endParaRPr sz="1400" b="0" i="0" u="none" strike="noStrike" cap="none">
              <a:solidFill>
                <a:schemeClr val="dk1"/>
              </a:solidFill>
              <a:latin typeface="Calibri"/>
              <a:ea typeface="Calibri"/>
              <a:cs typeface="Calibri"/>
              <a:sym typeface="Calibri"/>
            </a:endParaRPr>
          </a:p>
        </p:txBody>
      </p:sp>
      <p:sp>
        <p:nvSpPr>
          <p:cNvPr id="644" name="Google Shape;644;p63"/>
          <p:cNvSpPr/>
          <p:nvPr/>
        </p:nvSpPr>
        <p:spPr>
          <a:xfrm>
            <a:off x="548640" y="1737360"/>
            <a:ext cx="5029200" cy="3017520"/>
          </a:xfrm>
          <a:prstGeom prst="rect">
            <a:avLst/>
          </a:prstGeom>
          <a:solidFill>
            <a:srgbClr val="F8F8F8"/>
          </a:solidFill>
          <a:ln w="12700" cap="flat" cmpd="sng">
            <a:solidFill>
              <a:srgbClr val="DDDD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3"/>
          <p:cNvSpPr/>
          <p:nvPr/>
        </p:nvSpPr>
        <p:spPr>
          <a:xfrm>
            <a:off x="548640" y="1737360"/>
            <a:ext cx="5029200" cy="365760"/>
          </a:xfrm>
          <a:prstGeom prst="rect">
            <a:avLst/>
          </a:prstGeom>
          <a:solidFill>
            <a:srgbClr val="00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3"/>
          <p:cNvSpPr/>
          <p:nvPr/>
        </p:nvSpPr>
        <p:spPr>
          <a:xfrm>
            <a:off x="731520" y="1737360"/>
            <a:ext cx="4572000" cy="36576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Example: Few-Shot (2 demonstrations)</a:t>
            </a:r>
            <a:endParaRPr sz="1200" b="0" i="0" u="none" strike="noStrike" cap="none">
              <a:solidFill>
                <a:schemeClr val="dk1"/>
              </a:solidFill>
              <a:latin typeface="Calibri"/>
              <a:ea typeface="Calibri"/>
              <a:cs typeface="Calibri"/>
              <a:sym typeface="Calibri"/>
            </a:endParaRPr>
          </a:p>
        </p:txBody>
      </p:sp>
      <p:sp>
        <p:nvSpPr>
          <p:cNvPr id="647" name="Google Shape;647;p63"/>
          <p:cNvSpPr/>
          <p:nvPr/>
        </p:nvSpPr>
        <p:spPr>
          <a:xfrm>
            <a:off x="777240" y="2194560"/>
            <a:ext cx="4572000" cy="23774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Review: </a:t>
            </a:r>
            <a:r>
              <a:rPr lang="en-US" sz="1200" b="0" i="0" u="none" strike="noStrike" cap="none">
                <a:solidFill>
                  <a:srgbClr val="000000"/>
                </a:solidFill>
                <a:latin typeface="Calibri"/>
                <a:ea typeface="Calibri"/>
                <a:cs typeface="Calibri"/>
                <a:sym typeface="Calibri"/>
              </a:rPr>
              <a:t>"Loved the ambiance!" </a:t>
            </a:r>
            <a:r>
              <a:rPr lang="en-US" sz="1200" b="1" i="0" u="none" strike="noStrike" cap="none">
                <a:solidFill>
                  <a:srgbClr val="009B8D"/>
                </a:solidFill>
                <a:latin typeface="Calibri"/>
                <a:ea typeface="Calibri"/>
                <a:cs typeface="Calibri"/>
                <a:sym typeface="Calibri"/>
              </a:rPr>
              <a:t>-&gt; Positive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Review: </a:t>
            </a:r>
            <a:r>
              <a:rPr lang="en-US" sz="1200" b="0" i="0" u="none" strike="noStrike" cap="none">
                <a:solidFill>
                  <a:srgbClr val="000000"/>
                </a:solidFill>
                <a:latin typeface="Calibri"/>
                <a:ea typeface="Calibri"/>
                <a:cs typeface="Calibri"/>
                <a:sym typeface="Calibri"/>
              </a:rPr>
              <a:t>"Worst meal ever." </a:t>
            </a:r>
            <a:r>
              <a:rPr lang="en-US" sz="1200" b="1" i="0" u="none" strike="noStrike" cap="none">
                <a:solidFill>
                  <a:srgbClr val="9D2235"/>
                </a:solidFill>
                <a:latin typeface="Calibri"/>
                <a:ea typeface="Calibri"/>
                <a:cs typeface="Calibri"/>
                <a:sym typeface="Calibri"/>
              </a:rPr>
              <a:t>-&gt; Negative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Review: </a:t>
            </a:r>
            <a:r>
              <a:rPr lang="en-US" sz="1200" b="0" i="0" u="none" strike="noStrike" cap="none">
                <a:solidFill>
                  <a:srgbClr val="000000"/>
                </a:solidFill>
                <a:latin typeface="Calibri"/>
                <a:ea typeface="Calibri"/>
                <a:cs typeface="Calibri"/>
                <a:sym typeface="Calibri"/>
              </a:rPr>
              <a:t>"The pasta was decent but nothing special." </a:t>
            </a:r>
            <a:r>
              <a:rPr lang="en-US" sz="1200" b="1" i="0" u="none" strike="noStrike" cap="none">
                <a:solidFill>
                  <a:srgbClr val="000000"/>
                </a:solidFill>
                <a:latin typeface="Calibri"/>
                <a:ea typeface="Calibri"/>
                <a:cs typeface="Calibri"/>
                <a:sym typeface="Calibri"/>
              </a:rPr>
              <a:t>-&gt;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9B8D"/>
              </a:buClr>
              <a:buSzPts val="1300"/>
              <a:buFont typeface="Calibri"/>
              <a:buNone/>
            </a:pPr>
            <a:r>
              <a:rPr lang="en-US" sz="1300" b="1" i="0" u="none" strike="noStrike" cap="none">
                <a:solidFill>
                  <a:srgbClr val="009B8D"/>
                </a:solidFill>
                <a:latin typeface="Calibri"/>
                <a:ea typeface="Calibri"/>
                <a:cs typeface="Calibri"/>
                <a:sym typeface="Calibri"/>
              </a:rPr>
              <a:t>Model Output: </a:t>
            </a:r>
            <a:r>
              <a:rPr lang="en-US" sz="1300" b="1" i="0" u="none" strike="noStrike" cap="none">
                <a:solidFill>
                  <a:srgbClr val="000000"/>
                </a:solidFill>
                <a:latin typeface="Calibri"/>
                <a:ea typeface="Calibri"/>
                <a:cs typeface="Calibri"/>
                <a:sym typeface="Calibri"/>
              </a:rPr>
              <a:t>Neutral</a:t>
            </a:r>
            <a:endParaRPr sz="1200" b="0" i="0" u="none" strike="noStrike" cap="none">
              <a:solidFill>
                <a:schemeClr val="dk1"/>
              </a:solidFill>
              <a:latin typeface="Calibri"/>
              <a:ea typeface="Calibri"/>
              <a:cs typeface="Calibri"/>
              <a:sym typeface="Calibri"/>
            </a:endParaRPr>
          </a:p>
        </p:txBody>
      </p:sp>
      <p:sp>
        <p:nvSpPr>
          <p:cNvPr id="648" name="Google Shape;648;p63"/>
          <p:cNvSpPr/>
          <p:nvPr/>
        </p:nvSpPr>
        <p:spPr>
          <a:xfrm>
            <a:off x="5943600" y="1737360"/>
            <a:ext cx="2743200" cy="3017520"/>
          </a:xfrm>
          <a:prstGeom prst="rect">
            <a:avLst/>
          </a:prstGeom>
          <a:solidFill>
            <a:srgbClr val="F5E6E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3"/>
          <p:cNvSpPr/>
          <p:nvPr/>
        </p:nvSpPr>
        <p:spPr>
          <a:xfrm>
            <a:off x="6078875" y="1874525"/>
            <a:ext cx="2557200" cy="274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Why It Works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The model identifies the pattern from demonstrations and applies it to the new input.</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Key Factors:</a:t>
            </a:r>
            <a:endParaRPr sz="1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100"/>
              <a:buFont typeface="Calibri"/>
              <a:buChar char="•"/>
            </a:pPr>
            <a:r>
              <a:rPr lang="en-US" sz="1100" b="0" i="0" u="none" strike="noStrike" cap="none">
                <a:solidFill>
                  <a:srgbClr val="000000"/>
                </a:solidFill>
                <a:latin typeface="Calibri"/>
                <a:ea typeface="Calibri"/>
                <a:cs typeface="Calibri"/>
                <a:sym typeface="Calibri"/>
              </a:rPr>
              <a:t>Format consistency matters</a:t>
            </a:r>
            <a:endParaRPr sz="1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100"/>
              <a:buFont typeface="Calibri"/>
              <a:buChar char="•"/>
            </a:pPr>
            <a:r>
              <a:rPr lang="en-US" sz="1100" b="0" i="0" u="none" strike="noStrike" cap="none">
                <a:solidFill>
                  <a:srgbClr val="000000"/>
                </a:solidFill>
                <a:latin typeface="Calibri"/>
                <a:ea typeface="Calibri"/>
                <a:cs typeface="Calibri"/>
                <a:sym typeface="Calibri"/>
              </a:rPr>
              <a:t>Label diversity helps</a:t>
            </a:r>
            <a:endParaRPr sz="1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100"/>
              <a:buFont typeface="Calibri"/>
              <a:buChar char="•"/>
            </a:pPr>
            <a:r>
              <a:rPr lang="en-US" sz="1100" b="0" i="0" u="none" strike="noStrike" cap="none">
                <a:solidFill>
                  <a:srgbClr val="000000"/>
                </a:solidFill>
                <a:latin typeface="Calibri"/>
                <a:ea typeface="Calibri"/>
                <a:cs typeface="Calibri"/>
                <a:sym typeface="Calibri"/>
              </a:rPr>
              <a:t>Order of examples affects output</a:t>
            </a:r>
            <a:endParaRPr sz="1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100"/>
              <a:buFont typeface="Calibri"/>
              <a:buChar char="•"/>
            </a:pPr>
            <a:r>
              <a:rPr lang="en-US" sz="1100" b="0" i="0" u="none" strike="noStrike" cap="none">
                <a:solidFill>
                  <a:srgbClr val="000000"/>
                </a:solidFill>
                <a:latin typeface="Calibri"/>
                <a:ea typeface="Calibri"/>
                <a:cs typeface="Calibri"/>
                <a:sym typeface="Calibri"/>
              </a:rPr>
              <a:t>More examples = more token cost</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p64"/>
          <p:cNvPicPr preferRelativeResize="0"/>
          <p:nvPr/>
        </p:nvPicPr>
        <p:blipFill>
          <a:blip r:embed="rId3">
            <a:alphaModFix/>
          </a:blip>
          <a:stretch>
            <a:fillRect/>
          </a:stretch>
        </p:blipFill>
        <p:spPr>
          <a:xfrm>
            <a:off x="152400" y="152400"/>
            <a:ext cx="8602134" cy="4838700"/>
          </a:xfrm>
          <a:prstGeom prst="rect">
            <a:avLst/>
          </a:prstGeom>
          <a:noFill/>
          <a:ln>
            <a:noFill/>
          </a:ln>
        </p:spPr>
      </p:pic>
      <p:pic>
        <p:nvPicPr>
          <p:cNvPr id="656" name="Google Shape;656;p64" descr="/sessions/friendly-magical-bohr/temple_logo.png"/>
          <p:cNvPicPr preferRelativeResize="0"/>
          <p:nvPr/>
        </p:nvPicPr>
        <p:blipFill rotWithShape="1">
          <a:blip r:embed="rId4">
            <a:alphaModFix/>
          </a:blip>
          <a:srcRect/>
          <a:stretch/>
        </p:blipFill>
        <p:spPr>
          <a:xfrm>
            <a:off x="7498080" y="137160"/>
            <a:ext cx="1463040" cy="32918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1"/>
        <p:cNvGrpSpPr/>
        <p:nvPr/>
      </p:nvGrpSpPr>
      <p:grpSpPr>
        <a:xfrm>
          <a:off x="0" y="0"/>
          <a:ext cx="0" cy="0"/>
          <a:chOff x="0" y="0"/>
          <a:chExt cx="0" cy="0"/>
        </a:xfrm>
      </p:grpSpPr>
      <p:pic>
        <p:nvPicPr>
          <p:cNvPr id="662" name="Google Shape;662;p65"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663" name="Google Shape;663;p65"/>
          <p:cNvSpPr/>
          <p:nvPr/>
        </p:nvSpPr>
        <p:spPr>
          <a:xfrm>
            <a:off x="548650" y="274326"/>
            <a:ext cx="6858000" cy="8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Zero-Shot vs. Few-Shot: A Comparison</a:t>
            </a:r>
            <a:endParaRPr sz="2800" b="0" i="0" u="none" strike="noStrike" cap="none">
              <a:solidFill>
                <a:schemeClr val="dk1"/>
              </a:solidFill>
              <a:latin typeface="Calibri"/>
              <a:ea typeface="Calibri"/>
              <a:cs typeface="Calibri"/>
              <a:sym typeface="Calibri"/>
            </a:endParaRPr>
          </a:p>
        </p:txBody>
      </p:sp>
      <p:graphicFrame>
        <p:nvGraphicFramePr>
          <p:cNvPr id="664" name="Google Shape;664;p65"/>
          <p:cNvGraphicFramePr/>
          <p:nvPr/>
        </p:nvGraphicFramePr>
        <p:xfrm>
          <a:off x="548640" y="1188720"/>
          <a:ext cx="8046700" cy="2697475"/>
        </p:xfrm>
        <a:graphic>
          <a:graphicData uri="http://schemas.openxmlformats.org/drawingml/2006/table">
            <a:tbl>
              <a:tblPr>
                <a:noFill/>
                <a:tableStyleId>{0130EEF8-5732-4461-86BC-E97AB2CA42F3}</a:tableStyleId>
              </a:tblPr>
              <a:tblGrid>
                <a:gridCol w="2286000">
                  <a:extLst>
                    <a:ext uri="{9D8B030D-6E8A-4147-A177-3AD203B41FA5}">
                      <a16:colId xmlns:a16="http://schemas.microsoft.com/office/drawing/2014/main" val="20000"/>
                    </a:ext>
                  </a:extLst>
                </a:gridCol>
                <a:gridCol w="2880350">
                  <a:extLst>
                    <a:ext uri="{9D8B030D-6E8A-4147-A177-3AD203B41FA5}">
                      <a16:colId xmlns:a16="http://schemas.microsoft.com/office/drawing/2014/main" val="20001"/>
                    </a:ext>
                  </a:extLst>
                </a:gridCol>
                <a:gridCol w="2880350">
                  <a:extLst>
                    <a:ext uri="{9D8B030D-6E8A-4147-A177-3AD203B41FA5}">
                      <a16:colId xmlns:a16="http://schemas.microsoft.com/office/drawing/2014/main" val="20002"/>
                    </a:ext>
                  </a:extLst>
                </a:gridCol>
              </a:tblGrid>
              <a:tr h="411475">
                <a:tc>
                  <a:txBody>
                    <a:bodyPr/>
                    <a:lstStyle/>
                    <a:p>
                      <a:pPr marL="0" marR="0" lvl="0" indent="0" algn="l" rtl="0">
                        <a:spcBef>
                          <a:spcPts val="0"/>
                        </a:spcBef>
                        <a:spcAft>
                          <a:spcPts val="0"/>
                        </a:spcAft>
                        <a:buClr>
                          <a:srgbClr val="FFFFFF"/>
                        </a:buClr>
                        <a:buSzPts val="1300"/>
                        <a:buFont typeface="Calibri"/>
                        <a:buNone/>
                      </a:pPr>
                      <a:r>
                        <a:rPr lang="en-US" sz="1300" b="1" u="none" strike="noStrike" cap="none">
                          <a:solidFill>
                            <a:srgbClr val="FFFFFF"/>
                          </a:solidFill>
                        </a:rPr>
                        <a:t>Aspect</a:t>
                      </a:r>
                      <a:endParaRPr sz="13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tc>
                  <a:txBody>
                    <a:bodyPr/>
                    <a:lstStyle/>
                    <a:p>
                      <a:pPr marL="0" marR="0" lvl="0" indent="0" algn="l" rtl="0">
                        <a:spcBef>
                          <a:spcPts val="0"/>
                        </a:spcBef>
                        <a:spcAft>
                          <a:spcPts val="0"/>
                        </a:spcAft>
                        <a:buClr>
                          <a:srgbClr val="FFFFFF"/>
                        </a:buClr>
                        <a:buSzPts val="1300"/>
                        <a:buFont typeface="Calibri"/>
                        <a:buNone/>
                      </a:pPr>
                      <a:r>
                        <a:rPr lang="en-US" sz="1300" b="1" u="none" strike="noStrike" cap="none">
                          <a:solidFill>
                            <a:srgbClr val="FFFFFF"/>
                          </a:solidFill>
                        </a:rPr>
                        <a:t>Zero-Shot</a:t>
                      </a:r>
                      <a:endParaRPr sz="13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tc>
                  <a:txBody>
                    <a:bodyPr/>
                    <a:lstStyle/>
                    <a:p>
                      <a:pPr marL="0" marR="0" lvl="0" indent="0" algn="l" rtl="0">
                        <a:spcBef>
                          <a:spcPts val="0"/>
                        </a:spcBef>
                        <a:spcAft>
                          <a:spcPts val="0"/>
                        </a:spcAft>
                        <a:buClr>
                          <a:srgbClr val="FFFFFF"/>
                        </a:buClr>
                        <a:buSzPts val="1300"/>
                        <a:buFont typeface="Calibri"/>
                        <a:buNone/>
                      </a:pPr>
                      <a:r>
                        <a:rPr lang="en-US" sz="1300" b="1" u="none" strike="noStrike" cap="none">
                          <a:solidFill>
                            <a:srgbClr val="FFFFFF"/>
                          </a:solidFill>
                        </a:rPr>
                        <a:t>Few-Shot</a:t>
                      </a:r>
                      <a:endParaRPr sz="13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extLst>
                  <a:ext uri="{0D108BD9-81ED-4DB2-BD59-A6C34878D82A}">
                    <a16:rowId xmlns:a16="http://schemas.microsoft.com/office/drawing/2014/main" val="10000"/>
                  </a:ext>
                </a:extLst>
              </a:tr>
              <a:tr h="457200">
                <a:tc>
                  <a:txBody>
                    <a:bodyPr/>
                    <a:lstStyle/>
                    <a:p>
                      <a:pPr marL="0" marR="0" lvl="0" indent="0" algn="l" rtl="0">
                        <a:spcBef>
                          <a:spcPts val="0"/>
                        </a:spcBef>
                        <a:spcAft>
                          <a:spcPts val="0"/>
                        </a:spcAft>
                        <a:buClr>
                          <a:srgbClr val="000000"/>
                        </a:buClr>
                        <a:buSzPts val="1200"/>
                        <a:buFont typeface="Calibri"/>
                        <a:buNone/>
                      </a:pPr>
                      <a:r>
                        <a:rPr lang="en-US" sz="1200" b="1" u="none" strike="noStrike" cap="none">
                          <a:solidFill>
                            <a:srgbClr val="000000"/>
                          </a:solidFill>
                        </a:rPr>
                        <a:t>Examples in Prompt</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None</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1-10 demonstrations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Clr>
                          <a:srgbClr val="000000"/>
                        </a:buClr>
                        <a:buSzPts val="1200"/>
                        <a:buFont typeface="Calibri"/>
                        <a:buNone/>
                      </a:pPr>
                      <a:r>
                        <a:rPr lang="en-US" sz="1200" b="1" u="none" strike="noStrike" cap="none">
                          <a:solidFill>
                            <a:srgbClr val="000000"/>
                          </a:solidFill>
                        </a:rPr>
                        <a:t>Token Cost</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Low</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Higher (scales with examples)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457200">
                <a:tc>
                  <a:txBody>
                    <a:bodyPr/>
                    <a:lstStyle/>
                    <a:p>
                      <a:pPr marL="0" marR="0" lvl="0" indent="0" algn="l" rtl="0">
                        <a:spcBef>
                          <a:spcPts val="0"/>
                        </a:spcBef>
                        <a:spcAft>
                          <a:spcPts val="0"/>
                        </a:spcAft>
                        <a:buClr>
                          <a:srgbClr val="000000"/>
                        </a:buClr>
                        <a:buSzPts val="1200"/>
                        <a:buFont typeface="Calibri"/>
                        <a:buNone/>
                      </a:pPr>
                      <a:r>
                        <a:rPr lang="en-US" sz="1200" b="1" u="none" strike="noStrike" cap="none">
                          <a:solidFill>
                            <a:srgbClr val="000000"/>
                          </a:solidFill>
                        </a:rPr>
                        <a:t>Task Clarity</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Relies on instruction alone</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Pattern demonstrated explicitly</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457200">
                <a:tc>
                  <a:txBody>
                    <a:bodyPr/>
                    <a:lstStyle/>
                    <a:p>
                      <a:pPr marL="0" marR="0" lvl="0" indent="0" algn="l" rtl="0">
                        <a:spcBef>
                          <a:spcPts val="0"/>
                        </a:spcBef>
                        <a:spcAft>
                          <a:spcPts val="0"/>
                        </a:spcAft>
                        <a:buClr>
                          <a:srgbClr val="000000"/>
                        </a:buClr>
                        <a:buSzPts val="1200"/>
                        <a:buFont typeface="Calibri"/>
                        <a:buNone/>
                      </a:pPr>
                      <a:r>
                        <a:rPr lang="en-US" sz="1200" b="1" u="none" strike="noStrike" cap="none">
                          <a:solidFill>
                            <a:srgbClr val="000000"/>
                          </a:solidFill>
                        </a:rPr>
                        <a:t>Performance</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Good for common tasks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Better for novel/ambiguous tasks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457200">
                <a:tc>
                  <a:txBody>
                    <a:bodyPr/>
                    <a:lstStyle/>
                    <a:p>
                      <a:pPr marL="0" marR="0" lvl="0" indent="0" algn="l" rtl="0">
                        <a:spcBef>
                          <a:spcPts val="0"/>
                        </a:spcBef>
                        <a:spcAft>
                          <a:spcPts val="0"/>
                        </a:spcAft>
                        <a:buClr>
                          <a:srgbClr val="000000"/>
                        </a:buClr>
                        <a:buSzPts val="1200"/>
                        <a:buFont typeface="Calibri"/>
                        <a:buNone/>
                      </a:pPr>
                      <a:r>
                        <a:rPr lang="en-US" sz="1200" b="1" u="none" strike="noStrike" cap="none">
                          <a:solidFill>
                            <a:srgbClr val="000000"/>
                          </a:solidFill>
                        </a:rPr>
                        <a:t>Best For</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Standardized tasks, large models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Custom formats, edge cases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665" name="Google Shape;665;p65"/>
          <p:cNvSpPr/>
          <p:nvPr/>
        </p:nvSpPr>
        <p:spPr>
          <a:xfrm>
            <a:off x="548640" y="4023360"/>
            <a:ext cx="8046720" cy="822960"/>
          </a:xfrm>
          <a:prstGeom prst="rect">
            <a:avLst/>
          </a:prstGeom>
          <a:solidFill>
            <a:srgbClr val="DDE4F0"/>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5"/>
          <p:cNvSpPr/>
          <p:nvPr/>
        </p:nvSpPr>
        <p:spPr>
          <a:xfrm>
            <a:off x="777240" y="4114800"/>
            <a:ext cx="7589520" cy="64008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9D2235"/>
              </a:buClr>
              <a:buSzPts val="1300"/>
              <a:buFont typeface="Calibri"/>
              <a:buNone/>
            </a:pPr>
            <a:r>
              <a:rPr lang="en-US" sz="1300" b="1" i="0" u="none" strike="noStrike" cap="none">
                <a:solidFill>
                  <a:srgbClr val="9D2235"/>
                </a:solidFill>
                <a:latin typeface="Calibri"/>
                <a:ea typeface="Calibri"/>
                <a:cs typeface="Calibri"/>
                <a:sym typeface="Calibri"/>
              </a:rPr>
              <a:t>Key Takeaway: </a:t>
            </a:r>
            <a:r>
              <a:rPr lang="en-US" sz="1300" b="0" i="0" u="none" strike="noStrike" cap="none">
                <a:solidFill>
                  <a:srgbClr val="000000"/>
                </a:solidFill>
                <a:latin typeface="Calibri"/>
                <a:ea typeface="Calibri"/>
                <a:cs typeface="Calibri"/>
                <a:sym typeface="Calibri"/>
              </a:rPr>
              <a:t>As models grow larger, zero-shot performance improves dramatically. GPT-4 zero-shot often matches GPT-3 few-shot.</a:t>
            </a:r>
            <a:endParaRPr sz="13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2"/>
        <p:cNvGrpSpPr/>
        <p:nvPr/>
      </p:nvGrpSpPr>
      <p:grpSpPr>
        <a:xfrm>
          <a:off x="0" y="0"/>
          <a:ext cx="0" cy="0"/>
          <a:chOff x="0" y="0"/>
          <a:chExt cx="0" cy="0"/>
        </a:xfrm>
      </p:grpSpPr>
      <p:pic>
        <p:nvPicPr>
          <p:cNvPr id="303" name="Google Shape;303;p30"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304" name="Google Shape;304;p30"/>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a:solidFill>
                  <a:schemeClr val="dk1"/>
                </a:solidFill>
                <a:latin typeface="Arial Black"/>
                <a:ea typeface="Arial Black"/>
                <a:cs typeface="Arial Black"/>
                <a:sym typeface="Arial Black"/>
              </a:rPr>
              <a:t>What is a Token</a:t>
            </a:r>
            <a:endParaRPr sz="2800" i="0" u="none" strike="noStrike" cap="none">
              <a:solidFill>
                <a:schemeClr val="dk1"/>
              </a:solidFill>
              <a:latin typeface="Arial Black"/>
              <a:ea typeface="Arial Black"/>
              <a:cs typeface="Arial Black"/>
              <a:sym typeface="Arial Black"/>
            </a:endParaRPr>
          </a:p>
        </p:txBody>
      </p:sp>
      <p:sp>
        <p:nvSpPr>
          <p:cNvPr id="305" name="Google Shape;305;p30"/>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lvl="0" indent="-323850" algn="l" rtl="0">
              <a:lnSpc>
                <a:spcPct val="115000"/>
              </a:lnSpc>
              <a:spcBef>
                <a:spcPts val="0"/>
              </a:spcBef>
              <a:spcAft>
                <a:spcPts val="0"/>
              </a:spcAft>
              <a:buSzPts val="1500"/>
              <a:buChar char="●"/>
            </a:pPr>
            <a:r>
              <a:rPr lang="en-US" sz="1500"/>
              <a:t>A token is a small chunk of text the model works with</a:t>
            </a:r>
            <a:endParaRPr sz="1500"/>
          </a:p>
          <a:p>
            <a:pPr marL="914400" lvl="1" indent="-323850" algn="l" rtl="0">
              <a:lnSpc>
                <a:spcPct val="115000"/>
              </a:lnSpc>
              <a:spcBef>
                <a:spcPts val="0"/>
              </a:spcBef>
              <a:spcAft>
                <a:spcPts val="0"/>
              </a:spcAft>
              <a:buSzPts val="1500"/>
              <a:buChar char="○"/>
            </a:pPr>
            <a:r>
              <a:rPr lang="en-US" sz="1500"/>
              <a:t>not always a full word — could be subwords, punctuation, or whitespace markers</a:t>
            </a:r>
            <a:endParaRPr sz="1500"/>
          </a:p>
          <a:p>
            <a:pPr marL="457200" lvl="0" indent="-323850" algn="l" rtl="0">
              <a:lnSpc>
                <a:spcPct val="115000"/>
              </a:lnSpc>
              <a:spcBef>
                <a:spcPts val="0"/>
              </a:spcBef>
              <a:spcAft>
                <a:spcPts val="0"/>
              </a:spcAft>
              <a:buSzPts val="1500"/>
              <a:buChar char="●"/>
            </a:pPr>
            <a:r>
              <a:rPr lang="en-US" sz="1500"/>
              <a:t>A tokenizer converts raw text → tokens → token IDs</a:t>
            </a:r>
            <a:endParaRPr sz="1500"/>
          </a:p>
          <a:p>
            <a:pPr marL="457200" lvl="0" indent="-323850" algn="l" rtl="0">
              <a:lnSpc>
                <a:spcPct val="115000"/>
              </a:lnSpc>
              <a:spcBef>
                <a:spcPts val="0"/>
              </a:spcBef>
              <a:spcAft>
                <a:spcPts val="0"/>
              </a:spcAft>
              <a:buSzPts val="1500"/>
              <a:buChar char="●"/>
            </a:pPr>
            <a:r>
              <a:rPr lang="en-US" sz="1500"/>
              <a:t>Tokens are the atomic units of prediction</a:t>
            </a:r>
            <a:endParaRPr sz="1500"/>
          </a:p>
          <a:p>
            <a:pPr marL="914400" lvl="1" indent="-323850" algn="l" rtl="0">
              <a:lnSpc>
                <a:spcPct val="115000"/>
              </a:lnSpc>
              <a:spcBef>
                <a:spcPts val="0"/>
              </a:spcBef>
              <a:spcAft>
                <a:spcPts val="0"/>
              </a:spcAft>
              <a:buSzPts val="1500"/>
              <a:buChar char="○"/>
            </a:pPr>
            <a:r>
              <a:rPr lang="en-US" sz="1500"/>
              <a:t>LLMs don’t predict whole sentences — they predict one token ID at a time.</a:t>
            </a:r>
            <a:endParaRPr sz="1500"/>
          </a:p>
          <a:p>
            <a:pPr marL="457200" lvl="0" indent="-323850" algn="l" rtl="0">
              <a:lnSpc>
                <a:spcPct val="115000"/>
              </a:lnSpc>
              <a:spcBef>
                <a:spcPts val="0"/>
              </a:spcBef>
              <a:spcAft>
                <a:spcPts val="0"/>
              </a:spcAft>
              <a:buSzPts val="1500"/>
              <a:buChar char="●"/>
            </a:pPr>
            <a:r>
              <a:rPr lang="en-US" sz="1500"/>
              <a:t>Good tokenization = better language representation</a:t>
            </a:r>
            <a:endParaRPr sz="1500"/>
          </a:p>
          <a:p>
            <a:pPr marL="914400" lvl="1" indent="-323850" algn="l" rtl="0">
              <a:lnSpc>
                <a:spcPct val="115000"/>
              </a:lnSpc>
              <a:spcBef>
                <a:spcPts val="0"/>
              </a:spcBef>
              <a:spcAft>
                <a:spcPts val="0"/>
              </a:spcAft>
              <a:buSzPts val="1500"/>
              <a:buChar char="○"/>
            </a:pPr>
            <a:r>
              <a:rPr lang="en-US" sz="1500"/>
              <a:t>Fewer tokens, more meaningful chunks, more efficient training</a:t>
            </a:r>
            <a:endParaRPr sz="1500"/>
          </a:p>
          <a:p>
            <a:pPr marL="457200" lvl="0" indent="-323850" algn="l" rtl="0">
              <a:lnSpc>
                <a:spcPct val="115000"/>
              </a:lnSpc>
              <a:spcBef>
                <a:spcPts val="0"/>
              </a:spcBef>
              <a:spcAft>
                <a:spcPts val="0"/>
              </a:spcAft>
              <a:buSzPts val="1500"/>
              <a:buChar char="●"/>
            </a:pPr>
            <a:r>
              <a:rPr lang="en-US" sz="1500"/>
              <a:t>Output quality depends on how well tokenization represents language</a:t>
            </a:r>
            <a:endParaRPr sz="1500"/>
          </a:p>
          <a:p>
            <a:pPr marL="457200" marR="0" lvl="0" indent="0" algn="l" rtl="0">
              <a:lnSpc>
                <a:spcPct val="115000"/>
              </a:lnSpc>
              <a:spcBef>
                <a:spcPts val="0"/>
              </a:spcBef>
              <a:spcAft>
                <a:spcPts val="0"/>
              </a:spcAft>
              <a:buNone/>
            </a:pPr>
            <a:endParaRPr sz="15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1"/>
        <p:cNvGrpSpPr/>
        <p:nvPr/>
      </p:nvGrpSpPr>
      <p:grpSpPr>
        <a:xfrm>
          <a:off x="0" y="0"/>
          <a:ext cx="0" cy="0"/>
          <a:chOff x="0" y="0"/>
          <a:chExt cx="0" cy="0"/>
        </a:xfrm>
      </p:grpSpPr>
      <p:pic>
        <p:nvPicPr>
          <p:cNvPr id="672" name="Google Shape;672;p66"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673" name="Google Shape;673;p66"/>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Chain-of-Thought Prompting</a:t>
            </a:r>
            <a:endParaRPr sz="2800" b="0" i="0" u="none" strike="noStrike" cap="none">
              <a:solidFill>
                <a:schemeClr val="dk1"/>
              </a:solidFill>
              <a:latin typeface="Calibri"/>
              <a:ea typeface="Calibri"/>
              <a:cs typeface="Calibri"/>
              <a:sym typeface="Calibri"/>
            </a:endParaRPr>
          </a:p>
        </p:txBody>
      </p:sp>
      <p:sp>
        <p:nvSpPr>
          <p:cNvPr id="674" name="Google Shape;674;p66"/>
          <p:cNvSpPr/>
          <p:nvPr/>
        </p:nvSpPr>
        <p:spPr>
          <a:xfrm>
            <a:off x="548640" y="1097280"/>
            <a:ext cx="804672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Encourage the model to reason step-by-step before producing a final answer.</a:t>
            </a:r>
            <a:endParaRPr sz="1400" b="0" i="0" u="none" strike="noStrike" cap="none">
              <a:solidFill>
                <a:schemeClr val="dk1"/>
              </a:solidFill>
              <a:latin typeface="Calibri"/>
              <a:ea typeface="Calibri"/>
              <a:cs typeface="Calibri"/>
              <a:sym typeface="Calibri"/>
            </a:endParaRPr>
          </a:p>
        </p:txBody>
      </p:sp>
      <p:sp>
        <p:nvSpPr>
          <p:cNvPr id="675" name="Google Shape;675;p66"/>
          <p:cNvSpPr/>
          <p:nvPr/>
        </p:nvSpPr>
        <p:spPr>
          <a:xfrm>
            <a:off x="548640" y="1737360"/>
            <a:ext cx="3931920" cy="2926080"/>
          </a:xfrm>
          <a:prstGeom prst="rect">
            <a:avLst/>
          </a:prstGeom>
          <a:solidFill>
            <a:srgbClr val="FFF0F0"/>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6"/>
          <p:cNvSpPr/>
          <p:nvPr/>
        </p:nvSpPr>
        <p:spPr>
          <a:xfrm>
            <a:off x="731520" y="1874520"/>
            <a:ext cx="3566160" cy="26517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D2235"/>
              </a:buClr>
              <a:buSzPts val="1500"/>
              <a:buFont typeface="Calibri"/>
              <a:buNone/>
            </a:pPr>
            <a:r>
              <a:rPr lang="en-US" sz="1500" b="1" i="0" u="none" strike="noStrike" cap="none">
                <a:solidFill>
                  <a:srgbClr val="9D2235"/>
                </a:solidFill>
                <a:latin typeface="Calibri"/>
                <a:ea typeface="Calibri"/>
                <a:cs typeface="Calibri"/>
                <a:sym typeface="Calibri"/>
              </a:rPr>
              <a:t>Without CoT</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Q: </a:t>
            </a:r>
            <a:r>
              <a:rPr lang="en-US" sz="1200" b="0" i="0" u="none" strike="noStrike" cap="none">
                <a:solidFill>
                  <a:srgbClr val="000000"/>
                </a:solidFill>
                <a:latin typeface="Calibri"/>
                <a:ea typeface="Calibri"/>
                <a:cs typeface="Calibri"/>
                <a:sym typeface="Calibri"/>
              </a:rPr>
              <a:t>Roger has 5 tennis balls. He buys 2 cans of 3. How many?</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A: 11</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666666"/>
              </a:buClr>
              <a:buSzPts val="1100"/>
              <a:buFont typeface="Calibri"/>
              <a:buNone/>
            </a:pPr>
            <a:r>
              <a:rPr lang="en-US" sz="1100" b="0" i="1" u="none" strike="noStrike" cap="none">
                <a:solidFill>
                  <a:srgbClr val="666666"/>
                </a:solidFill>
                <a:latin typeface="Calibri"/>
                <a:ea typeface="Calibri"/>
                <a:cs typeface="Calibri"/>
                <a:sym typeface="Calibri"/>
              </a:rPr>
              <a:t>Jumps straight to the answer. Works for simple problems, fails on complex reasoning.</a:t>
            </a:r>
            <a:endParaRPr sz="1500" b="0" i="0" u="none" strike="noStrike" cap="none">
              <a:solidFill>
                <a:schemeClr val="dk1"/>
              </a:solidFill>
              <a:latin typeface="Calibri"/>
              <a:ea typeface="Calibri"/>
              <a:cs typeface="Calibri"/>
              <a:sym typeface="Calibri"/>
            </a:endParaRPr>
          </a:p>
        </p:txBody>
      </p:sp>
      <p:sp>
        <p:nvSpPr>
          <p:cNvPr id="677" name="Google Shape;677;p66"/>
          <p:cNvSpPr/>
          <p:nvPr/>
        </p:nvSpPr>
        <p:spPr>
          <a:xfrm>
            <a:off x="4754880" y="1737360"/>
            <a:ext cx="3931920" cy="2926080"/>
          </a:xfrm>
          <a:prstGeom prst="rect">
            <a:avLst/>
          </a:prstGeom>
          <a:solidFill>
            <a:srgbClr val="F0FFF4"/>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6"/>
          <p:cNvSpPr/>
          <p:nvPr/>
        </p:nvSpPr>
        <p:spPr>
          <a:xfrm>
            <a:off x="4937760" y="1874520"/>
            <a:ext cx="3566160" cy="26517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9B8D"/>
              </a:buClr>
              <a:buSzPts val="1500"/>
              <a:buFont typeface="Calibri"/>
              <a:buNone/>
            </a:pPr>
            <a:r>
              <a:rPr lang="en-US" sz="1500" b="1" i="0" u="none" strike="noStrike" cap="none">
                <a:solidFill>
                  <a:srgbClr val="009B8D"/>
                </a:solidFill>
                <a:latin typeface="Calibri"/>
                <a:ea typeface="Calibri"/>
                <a:cs typeface="Calibri"/>
                <a:sym typeface="Calibri"/>
              </a:rPr>
              <a:t>With CoT</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Q: </a:t>
            </a:r>
            <a:r>
              <a:rPr lang="en-US" sz="1200" b="0" i="0" u="none" strike="noStrike" cap="none">
                <a:solidFill>
                  <a:srgbClr val="000000"/>
                </a:solidFill>
                <a:latin typeface="Calibri"/>
                <a:ea typeface="Calibri"/>
                <a:cs typeface="Calibri"/>
                <a:sym typeface="Calibri"/>
              </a:rPr>
              <a:t>Same question... Let's think step by step.</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A: </a:t>
            </a:r>
            <a:r>
              <a:rPr lang="en-US" sz="1200" b="0" i="0" u="none" strike="noStrike" cap="none">
                <a:solidFill>
                  <a:srgbClr val="000000"/>
                </a:solidFill>
                <a:latin typeface="Calibri"/>
                <a:ea typeface="Calibri"/>
                <a:cs typeface="Calibri"/>
                <a:sym typeface="Calibri"/>
              </a:rPr>
              <a:t>Roger starts with 5. He buys 2 cans of 3 = 6. 5 + 6 = </a:t>
            </a:r>
            <a:r>
              <a:rPr lang="en-US" sz="1200" b="1" i="0" u="none" strike="noStrike" cap="none">
                <a:solidFill>
                  <a:srgbClr val="000000"/>
                </a:solidFill>
                <a:latin typeface="Calibri"/>
                <a:ea typeface="Calibri"/>
                <a:cs typeface="Calibri"/>
                <a:sym typeface="Calibri"/>
              </a:rPr>
              <a:t>11</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666666"/>
              </a:buClr>
              <a:buSzPts val="1100"/>
              <a:buFont typeface="Calibri"/>
              <a:buNone/>
            </a:pPr>
            <a:r>
              <a:rPr lang="en-US" sz="1100" b="0" i="1" u="none" strike="noStrike" cap="none">
                <a:solidFill>
                  <a:srgbClr val="666666"/>
                </a:solidFill>
                <a:latin typeface="Calibri"/>
                <a:ea typeface="Calibri"/>
                <a:cs typeface="Calibri"/>
                <a:sym typeface="Calibri"/>
              </a:rPr>
              <a:t>Reasoning is visible, errors are catchable, outputs are more reliable.</a:t>
            </a: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67"/>
          <p:cNvPicPr preferRelativeResize="0"/>
          <p:nvPr/>
        </p:nvPicPr>
        <p:blipFill>
          <a:blip r:embed="rId3">
            <a:alphaModFix/>
          </a:blip>
          <a:stretch>
            <a:fillRect/>
          </a:stretch>
        </p:blipFill>
        <p:spPr>
          <a:xfrm>
            <a:off x="152400" y="152400"/>
            <a:ext cx="8602134" cy="4838700"/>
          </a:xfrm>
          <a:prstGeom prst="rect">
            <a:avLst/>
          </a:prstGeom>
          <a:noFill/>
          <a:ln>
            <a:noFill/>
          </a:ln>
        </p:spPr>
      </p:pic>
      <p:pic>
        <p:nvPicPr>
          <p:cNvPr id="685" name="Google Shape;685;p67" descr="/sessions/friendly-magical-bohr/temple_logo.png"/>
          <p:cNvPicPr preferRelativeResize="0"/>
          <p:nvPr/>
        </p:nvPicPr>
        <p:blipFill rotWithShape="1">
          <a:blip r:embed="rId4">
            <a:alphaModFix/>
          </a:blip>
          <a:srcRect/>
          <a:stretch/>
        </p:blipFill>
        <p:spPr>
          <a:xfrm>
            <a:off x="7498080" y="137160"/>
            <a:ext cx="1463040" cy="32918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0"/>
        <p:cNvGrpSpPr/>
        <p:nvPr/>
      </p:nvGrpSpPr>
      <p:grpSpPr>
        <a:xfrm>
          <a:off x="0" y="0"/>
          <a:ext cx="0" cy="0"/>
          <a:chOff x="0" y="0"/>
          <a:chExt cx="0" cy="0"/>
        </a:xfrm>
      </p:grpSpPr>
      <p:pic>
        <p:nvPicPr>
          <p:cNvPr id="691" name="Google Shape;691;p68" descr="/sessions/friendly-magical-bohr/temple_logo.png"/>
          <p:cNvPicPr preferRelativeResize="0"/>
          <p:nvPr/>
        </p:nvPicPr>
        <p:blipFill rotWithShape="1">
          <a:blip r:embed="rId3">
            <a:alphaModFix/>
          </a:blip>
          <a:srcRect/>
          <a:stretch/>
        </p:blipFill>
        <p:spPr>
          <a:xfrm>
            <a:off x="7498080" y="166664"/>
            <a:ext cx="1463040" cy="329184"/>
          </a:xfrm>
          <a:prstGeom prst="rect">
            <a:avLst/>
          </a:prstGeom>
          <a:noFill/>
          <a:ln>
            <a:noFill/>
          </a:ln>
        </p:spPr>
      </p:pic>
      <p:sp>
        <p:nvSpPr>
          <p:cNvPr id="692" name="Google Shape;692;p68"/>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Advanced Prompting Strategies</a:t>
            </a:r>
            <a:endParaRPr sz="2800" b="0" i="0" u="none" strike="noStrike" cap="none">
              <a:solidFill>
                <a:schemeClr val="dk1"/>
              </a:solidFill>
              <a:latin typeface="Calibri"/>
              <a:ea typeface="Calibri"/>
              <a:cs typeface="Calibri"/>
              <a:sym typeface="Calibri"/>
            </a:endParaRPr>
          </a:p>
        </p:txBody>
      </p:sp>
      <p:sp>
        <p:nvSpPr>
          <p:cNvPr id="693" name="Google Shape;693;p68"/>
          <p:cNvSpPr/>
          <p:nvPr/>
        </p:nvSpPr>
        <p:spPr>
          <a:xfrm>
            <a:off x="548640" y="1097280"/>
            <a:ext cx="804672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Beyond basic CoT — more sophisticated techniques for complex reasoning.</a:t>
            </a:r>
            <a:endParaRPr sz="1400" b="0" i="0" u="none" strike="noStrike" cap="none">
              <a:solidFill>
                <a:schemeClr val="dk1"/>
              </a:solidFill>
              <a:latin typeface="Calibri"/>
              <a:ea typeface="Calibri"/>
              <a:cs typeface="Calibri"/>
              <a:sym typeface="Calibri"/>
            </a:endParaRPr>
          </a:p>
        </p:txBody>
      </p:sp>
      <p:sp>
        <p:nvSpPr>
          <p:cNvPr id="694" name="Google Shape;694;p68"/>
          <p:cNvSpPr/>
          <p:nvPr/>
        </p:nvSpPr>
        <p:spPr>
          <a:xfrm>
            <a:off x="548640" y="1783080"/>
            <a:ext cx="2560320" cy="3017520"/>
          </a:xfrm>
          <a:prstGeom prst="rect">
            <a:avLst/>
          </a:prstGeom>
          <a:solidFill>
            <a:srgbClr val="F5E6E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8"/>
          <p:cNvSpPr/>
          <p:nvPr/>
        </p:nvSpPr>
        <p:spPr>
          <a:xfrm>
            <a:off x="685800" y="1920240"/>
            <a:ext cx="2286000" cy="457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Self-Consistency</a:t>
            </a:r>
            <a:endParaRPr sz="1400" b="0" i="0" u="none" strike="noStrike" cap="none">
              <a:solidFill>
                <a:schemeClr val="dk1"/>
              </a:solidFill>
              <a:latin typeface="Calibri"/>
              <a:ea typeface="Calibri"/>
              <a:cs typeface="Calibri"/>
              <a:sym typeface="Calibri"/>
            </a:endParaRPr>
          </a:p>
        </p:txBody>
      </p:sp>
      <p:sp>
        <p:nvSpPr>
          <p:cNvPr id="696" name="Google Shape;696;p68"/>
          <p:cNvSpPr/>
          <p:nvPr/>
        </p:nvSpPr>
        <p:spPr>
          <a:xfrm>
            <a:off x="685800" y="2423160"/>
            <a:ext cx="2286000" cy="21945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Sample multiple CoT reasoning paths, then take a majority vote on the final answer. Reduces variance and improves accuracy by 5-15% over single CoT.</a:t>
            </a:r>
            <a:endParaRPr sz="1200" b="0" i="0" u="none" strike="noStrike" cap="none">
              <a:solidFill>
                <a:schemeClr val="dk1"/>
              </a:solidFill>
              <a:latin typeface="Calibri"/>
              <a:ea typeface="Calibri"/>
              <a:cs typeface="Calibri"/>
              <a:sym typeface="Calibri"/>
            </a:endParaRPr>
          </a:p>
        </p:txBody>
      </p:sp>
      <p:sp>
        <p:nvSpPr>
          <p:cNvPr id="697" name="Google Shape;697;p68"/>
          <p:cNvSpPr/>
          <p:nvPr/>
        </p:nvSpPr>
        <p:spPr>
          <a:xfrm>
            <a:off x="3383280" y="1783080"/>
            <a:ext cx="2560320" cy="3017520"/>
          </a:xfrm>
          <a:prstGeom prst="rect">
            <a:avLst/>
          </a:prstGeom>
          <a:solidFill>
            <a:srgbClr val="D4E6E1"/>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8"/>
          <p:cNvSpPr/>
          <p:nvPr/>
        </p:nvSpPr>
        <p:spPr>
          <a:xfrm>
            <a:off x="3520440" y="1920240"/>
            <a:ext cx="2286000" cy="457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Tree of Thought (ToT)</a:t>
            </a:r>
            <a:endParaRPr sz="1400" b="0" i="0" u="none" strike="noStrike" cap="none">
              <a:solidFill>
                <a:schemeClr val="dk1"/>
              </a:solidFill>
              <a:latin typeface="Calibri"/>
              <a:ea typeface="Calibri"/>
              <a:cs typeface="Calibri"/>
              <a:sym typeface="Calibri"/>
            </a:endParaRPr>
          </a:p>
        </p:txBody>
      </p:sp>
      <p:sp>
        <p:nvSpPr>
          <p:cNvPr id="699" name="Google Shape;699;p68"/>
          <p:cNvSpPr/>
          <p:nvPr/>
        </p:nvSpPr>
        <p:spPr>
          <a:xfrm>
            <a:off x="3520440" y="2423160"/>
            <a:ext cx="2286000" cy="21945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Explore multiple reasoning branches in parallel, evaluate each, and backtrack if needed. Enables deliberate planning for complex problems like puzzles.</a:t>
            </a:r>
            <a:endParaRPr sz="1200" b="0" i="0" u="none" strike="noStrike" cap="none">
              <a:solidFill>
                <a:schemeClr val="dk1"/>
              </a:solidFill>
              <a:latin typeface="Calibri"/>
              <a:ea typeface="Calibri"/>
              <a:cs typeface="Calibri"/>
              <a:sym typeface="Calibri"/>
            </a:endParaRPr>
          </a:p>
        </p:txBody>
      </p:sp>
      <p:sp>
        <p:nvSpPr>
          <p:cNvPr id="700" name="Google Shape;700;p68"/>
          <p:cNvSpPr/>
          <p:nvPr/>
        </p:nvSpPr>
        <p:spPr>
          <a:xfrm>
            <a:off x="6217920" y="1783080"/>
            <a:ext cx="2560320" cy="3017520"/>
          </a:xfrm>
          <a:prstGeom prst="rect">
            <a:avLst/>
          </a:prstGeom>
          <a:solidFill>
            <a:srgbClr val="DDE4F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8"/>
          <p:cNvSpPr/>
          <p:nvPr/>
        </p:nvSpPr>
        <p:spPr>
          <a:xfrm>
            <a:off x="6355080" y="1920240"/>
            <a:ext cx="2286000" cy="457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ReAct (Reason + Act)</a:t>
            </a:r>
            <a:endParaRPr sz="1400" b="0" i="0" u="none" strike="noStrike" cap="none">
              <a:solidFill>
                <a:schemeClr val="dk1"/>
              </a:solidFill>
              <a:latin typeface="Calibri"/>
              <a:ea typeface="Calibri"/>
              <a:cs typeface="Calibri"/>
              <a:sym typeface="Calibri"/>
            </a:endParaRPr>
          </a:p>
        </p:txBody>
      </p:sp>
      <p:sp>
        <p:nvSpPr>
          <p:cNvPr id="702" name="Google Shape;702;p68"/>
          <p:cNvSpPr/>
          <p:nvPr/>
        </p:nvSpPr>
        <p:spPr>
          <a:xfrm>
            <a:off x="6355080" y="2423160"/>
            <a:ext cx="2286000" cy="21945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Interleave reasoning traces with actions (search, code execution). The model thinks, acts, observes results, then thinks again. Powers modern AI agents.</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pic>
        <p:nvPicPr>
          <p:cNvPr id="708" name="Google Shape;708;p69"/>
          <p:cNvPicPr preferRelativeResize="0"/>
          <p:nvPr/>
        </p:nvPicPr>
        <p:blipFill>
          <a:blip r:embed="rId3">
            <a:alphaModFix/>
          </a:blip>
          <a:stretch>
            <a:fillRect/>
          </a:stretch>
        </p:blipFill>
        <p:spPr>
          <a:xfrm>
            <a:off x="152400" y="47650"/>
            <a:ext cx="8788350" cy="4943450"/>
          </a:xfrm>
          <a:prstGeom prst="rect">
            <a:avLst/>
          </a:prstGeom>
          <a:noFill/>
          <a:ln>
            <a:noFill/>
          </a:ln>
        </p:spPr>
      </p:pic>
      <p:pic>
        <p:nvPicPr>
          <p:cNvPr id="709" name="Google Shape;709;p69" descr="/sessions/friendly-magical-bohr/temple_logo.png"/>
          <p:cNvPicPr preferRelativeResize="0"/>
          <p:nvPr/>
        </p:nvPicPr>
        <p:blipFill rotWithShape="1">
          <a:blip r:embed="rId4">
            <a:alphaModFix/>
          </a:blip>
          <a:srcRect/>
          <a:stretch/>
        </p:blipFill>
        <p:spPr>
          <a:xfrm>
            <a:off x="7498080" y="156829"/>
            <a:ext cx="1463040" cy="32918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715" name="Google Shape;715;p70"/>
          <p:cNvPicPr preferRelativeResize="0"/>
          <p:nvPr/>
        </p:nvPicPr>
        <p:blipFill>
          <a:blip r:embed="rId3">
            <a:alphaModFix/>
          </a:blip>
          <a:stretch>
            <a:fillRect/>
          </a:stretch>
        </p:blipFill>
        <p:spPr>
          <a:xfrm>
            <a:off x="152400" y="80850"/>
            <a:ext cx="8640825" cy="4910250"/>
          </a:xfrm>
          <a:prstGeom prst="rect">
            <a:avLst/>
          </a:prstGeom>
          <a:noFill/>
          <a:ln>
            <a:noFill/>
          </a:ln>
        </p:spPr>
      </p:pic>
      <p:pic>
        <p:nvPicPr>
          <p:cNvPr id="716" name="Google Shape;716;p70" descr="/sessions/friendly-magical-bohr/temple_logo.png"/>
          <p:cNvPicPr preferRelativeResize="0"/>
          <p:nvPr/>
        </p:nvPicPr>
        <p:blipFill rotWithShape="1">
          <a:blip r:embed="rId4">
            <a:alphaModFix/>
          </a:blip>
          <a:srcRect/>
          <a:stretch/>
        </p:blipFill>
        <p:spPr>
          <a:xfrm>
            <a:off x="7498080" y="127325"/>
            <a:ext cx="1463040" cy="32918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1"/>
        <p:cNvGrpSpPr/>
        <p:nvPr/>
      </p:nvGrpSpPr>
      <p:grpSpPr>
        <a:xfrm>
          <a:off x="0" y="0"/>
          <a:ext cx="0" cy="0"/>
          <a:chOff x="0" y="0"/>
          <a:chExt cx="0" cy="0"/>
        </a:xfrm>
      </p:grpSpPr>
      <p:pic>
        <p:nvPicPr>
          <p:cNvPr id="722" name="Google Shape;722;p71" descr="/sessions/friendly-magical-bohr/temple_logo.png"/>
          <p:cNvPicPr preferRelativeResize="0"/>
          <p:nvPr/>
        </p:nvPicPr>
        <p:blipFill rotWithShape="1">
          <a:blip r:embed="rId3">
            <a:alphaModFix/>
          </a:blip>
          <a:srcRect/>
          <a:stretch/>
        </p:blipFill>
        <p:spPr>
          <a:xfrm>
            <a:off x="7498080" y="146980"/>
            <a:ext cx="1463040" cy="329184"/>
          </a:xfrm>
          <a:prstGeom prst="rect">
            <a:avLst/>
          </a:prstGeom>
          <a:noFill/>
          <a:ln>
            <a:noFill/>
          </a:ln>
        </p:spPr>
      </p:pic>
      <p:sp>
        <p:nvSpPr>
          <p:cNvPr id="723" name="Google Shape;723;p71"/>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System, User &amp; Instruction Prompts</a:t>
            </a:r>
            <a:endParaRPr sz="2800" b="0" i="0" u="none" strike="noStrike" cap="none">
              <a:solidFill>
                <a:schemeClr val="dk1"/>
              </a:solidFill>
              <a:latin typeface="Calibri"/>
              <a:ea typeface="Calibri"/>
              <a:cs typeface="Calibri"/>
              <a:sym typeface="Calibri"/>
            </a:endParaRPr>
          </a:p>
        </p:txBody>
      </p:sp>
      <p:sp>
        <p:nvSpPr>
          <p:cNvPr id="724" name="Google Shape;724;p71"/>
          <p:cNvSpPr/>
          <p:nvPr/>
        </p:nvSpPr>
        <p:spPr>
          <a:xfrm>
            <a:off x="548640" y="1097280"/>
            <a:ext cx="804672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Modern LLM APIs structure conversations using distinct prompt roles.</a:t>
            </a:r>
            <a:endParaRPr sz="1400" b="0" i="0" u="none" strike="noStrike" cap="none">
              <a:solidFill>
                <a:schemeClr val="dk1"/>
              </a:solidFill>
              <a:latin typeface="Calibri"/>
              <a:ea typeface="Calibri"/>
              <a:cs typeface="Calibri"/>
              <a:sym typeface="Calibri"/>
            </a:endParaRPr>
          </a:p>
        </p:txBody>
      </p:sp>
      <p:sp>
        <p:nvSpPr>
          <p:cNvPr id="725" name="Google Shape;725;p71"/>
          <p:cNvSpPr/>
          <p:nvPr/>
        </p:nvSpPr>
        <p:spPr>
          <a:xfrm>
            <a:off x="548640" y="1737360"/>
            <a:ext cx="2560320" cy="3017520"/>
          </a:xfrm>
          <a:prstGeom prst="rect">
            <a:avLst/>
          </a:prstGeom>
          <a:solidFill>
            <a:srgbClr val="F5E6E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1"/>
          <p:cNvSpPr/>
          <p:nvPr/>
        </p:nvSpPr>
        <p:spPr>
          <a:xfrm>
            <a:off x="685800" y="1874520"/>
            <a:ext cx="2286000" cy="3657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9D2235"/>
              </a:buClr>
              <a:buSzPts val="1500"/>
              <a:buFont typeface="Arial"/>
              <a:buNone/>
            </a:pPr>
            <a:r>
              <a:rPr lang="en-US" sz="1500" b="1" i="0" u="none" strike="noStrike" cap="none">
                <a:solidFill>
                  <a:srgbClr val="9D2235"/>
                </a:solidFill>
                <a:latin typeface="Arial"/>
                <a:ea typeface="Arial"/>
                <a:cs typeface="Arial"/>
                <a:sym typeface="Arial"/>
              </a:rPr>
              <a:t>System Prompt</a:t>
            </a:r>
            <a:endParaRPr sz="1500" b="0" i="0" u="none" strike="noStrike" cap="none">
              <a:solidFill>
                <a:schemeClr val="dk1"/>
              </a:solidFill>
              <a:latin typeface="Calibri"/>
              <a:ea typeface="Calibri"/>
              <a:cs typeface="Calibri"/>
              <a:sym typeface="Calibri"/>
            </a:endParaRPr>
          </a:p>
        </p:txBody>
      </p:sp>
      <p:sp>
        <p:nvSpPr>
          <p:cNvPr id="727" name="Google Shape;727;p71"/>
          <p:cNvSpPr/>
          <p:nvPr/>
        </p:nvSpPr>
        <p:spPr>
          <a:xfrm>
            <a:off x="685800" y="2286000"/>
            <a:ext cx="2286000" cy="228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Sets the model's persona, behavior rules, and constraints.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"You are a helpful medical assistant. Always recommend consulting a doctor for serious symptoms."</a:t>
            </a:r>
            <a:endParaRPr sz="1200" b="0" i="0" u="none" strike="noStrike" cap="none">
              <a:solidFill>
                <a:schemeClr val="dk1"/>
              </a:solidFill>
              <a:latin typeface="Calibri"/>
              <a:ea typeface="Calibri"/>
              <a:cs typeface="Calibri"/>
              <a:sym typeface="Calibri"/>
            </a:endParaRPr>
          </a:p>
        </p:txBody>
      </p:sp>
      <p:sp>
        <p:nvSpPr>
          <p:cNvPr id="728" name="Google Shape;728;p71"/>
          <p:cNvSpPr/>
          <p:nvPr/>
        </p:nvSpPr>
        <p:spPr>
          <a:xfrm>
            <a:off x="3383280" y="1737360"/>
            <a:ext cx="2560320" cy="3017520"/>
          </a:xfrm>
          <a:prstGeom prst="rect">
            <a:avLst/>
          </a:prstGeom>
          <a:solidFill>
            <a:srgbClr val="D4E6E1"/>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1"/>
          <p:cNvSpPr/>
          <p:nvPr/>
        </p:nvSpPr>
        <p:spPr>
          <a:xfrm>
            <a:off x="3520440" y="1874520"/>
            <a:ext cx="2286000" cy="3657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9B8D"/>
              </a:buClr>
              <a:buSzPts val="1500"/>
              <a:buFont typeface="Arial"/>
              <a:buNone/>
            </a:pPr>
            <a:r>
              <a:rPr lang="en-US" sz="1500" b="1" i="0" u="none" strike="noStrike" cap="none">
                <a:solidFill>
                  <a:srgbClr val="009B8D"/>
                </a:solidFill>
                <a:latin typeface="Arial"/>
                <a:ea typeface="Arial"/>
                <a:cs typeface="Arial"/>
                <a:sym typeface="Arial"/>
              </a:rPr>
              <a:t>User Prompt</a:t>
            </a:r>
            <a:endParaRPr sz="1500" b="0" i="0" u="none" strike="noStrike" cap="none">
              <a:solidFill>
                <a:schemeClr val="dk1"/>
              </a:solidFill>
              <a:latin typeface="Calibri"/>
              <a:ea typeface="Calibri"/>
              <a:cs typeface="Calibri"/>
              <a:sym typeface="Calibri"/>
            </a:endParaRPr>
          </a:p>
        </p:txBody>
      </p:sp>
      <p:sp>
        <p:nvSpPr>
          <p:cNvPr id="730" name="Google Shape;730;p71"/>
          <p:cNvSpPr/>
          <p:nvPr/>
        </p:nvSpPr>
        <p:spPr>
          <a:xfrm>
            <a:off x="3520440" y="2286000"/>
            <a:ext cx="2286000" cy="228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The actual question or request from the end user.</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"I have a persistent headache for 3 days. What should I do?"</a:t>
            </a:r>
            <a:endParaRPr sz="1200" b="0" i="0" u="none" strike="noStrike" cap="none">
              <a:solidFill>
                <a:schemeClr val="dk1"/>
              </a:solidFill>
              <a:latin typeface="Calibri"/>
              <a:ea typeface="Calibri"/>
              <a:cs typeface="Calibri"/>
              <a:sym typeface="Calibri"/>
            </a:endParaRPr>
          </a:p>
        </p:txBody>
      </p:sp>
      <p:sp>
        <p:nvSpPr>
          <p:cNvPr id="731" name="Google Shape;731;p71"/>
          <p:cNvSpPr/>
          <p:nvPr/>
        </p:nvSpPr>
        <p:spPr>
          <a:xfrm>
            <a:off x="6217920" y="1737360"/>
            <a:ext cx="2560320" cy="3017520"/>
          </a:xfrm>
          <a:prstGeom prst="rect">
            <a:avLst/>
          </a:prstGeom>
          <a:solidFill>
            <a:srgbClr val="DDE4F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71"/>
          <p:cNvSpPr/>
          <p:nvPr/>
        </p:nvSpPr>
        <p:spPr>
          <a:xfrm>
            <a:off x="6355080" y="1874520"/>
            <a:ext cx="2286000" cy="3657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55AA"/>
              </a:buClr>
              <a:buSzPts val="1500"/>
              <a:buFont typeface="Arial"/>
              <a:buNone/>
            </a:pPr>
            <a:r>
              <a:rPr lang="en-US" sz="1500" b="1" i="0" u="none" strike="noStrike" cap="none">
                <a:solidFill>
                  <a:srgbClr val="3355AA"/>
                </a:solidFill>
                <a:latin typeface="Arial"/>
                <a:ea typeface="Arial"/>
                <a:cs typeface="Arial"/>
                <a:sym typeface="Arial"/>
              </a:rPr>
              <a:t>Instruction Prompt</a:t>
            </a:r>
            <a:endParaRPr sz="1500" b="0" i="0" u="none" strike="noStrike" cap="none">
              <a:solidFill>
                <a:schemeClr val="dk1"/>
              </a:solidFill>
              <a:latin typeface="Calibri"/>
              <a:ea typeface="Calibri"/>
              <a:cs typeface="Calibri"/>
              <a:sym typeface="Calibri"/>
            </a:endParaRPr>
          </a:p>
        </p:txBody>
      </p:sp>
      <p:sp>
        <p:nvSpPr>
          <p:cNvPr id="733" name="Google Shape;733;p71"/>
          <p:cNvSpPr/>
          <p:nvPr/>
        </p:nvSpPr>
        <p:spPr>
          <a:xfrm>
            <a:off x="6355080" y="2286000"/>
            <a:ext cx="2286000" cy="228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Explicit task directives embedded in the system or user message.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"Respond in bullet points. Keep each point under 20 words. Use simple language."</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72"/>
          <p:cNvPicPr preferRelativeResize="0"/>
          <p:nvPr/>
        </p:nvPicPr>
        <p:blipFill>
          <a:blip r:embed="rId3">
            <a:alphaModFix/>
          </a:blip>
          <a:stretch>
            <a:fillRect/>
          </a:stretch>
        </p:blipFill>
        <p:spPr>
          <a:xfrm>
            <a:off x="152400" y="78400"/>
            <a:ext cx="8890251" cy="4912701"/>
          </a:xfrm>
          <a:prstGeom prst="rect">
            <a:avLst/>
          </a:prstGeom>
          <a:noFill/>
          <a:ln>
            <a:noFill/>
          </a:ln>
        </p:spPr>
      </p:pic>
      <p:pic>
        <p:nvPicPr>
          <p:cNvPr id="740" name="Google Shape;740;p72" descr="/sessions/friendly-magical-bohr/temple_logo.png"/>
          <p:cNvPicPr preferRelativeResize="0"/>
          <p:nvPr/>
        </p:nvPicPr>
        <p:blipFill rotWithShape="1">
          <a:blip r:embed="rId4">
            <a:alphaModFix/>
          </a:blip>
          <a:srcRect/>
          <a:stretch/>
        </p:blipFill>
        <p:spPr>
          <a:xfrm>
            <a:off x="7498080" y="137160"/>
            <a:ext cx="1463040" cy="32918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5"/>
        <p:cNvGrpSpPr/>
        <p:nvPr/>
      </p:nvGrpSpPr>
      <p:grpSpPr>
        <a:xfrm>
          <a:off x="0" y="0"/>
          <a:ext cx="0" cy="0"/>
          <a:chOff x="0" y="0"/>
          <a:chExt cx="0" cy="0"/>
        </a:xfrm>
      </p:grpSpPr>
      <p:pic>
        <p:nvPicPr>
          <p:cNvPr id="746" name="Google Shape;746;p73" descr="/sessions/friendly-magical-bohr/temple_logo.png"/>
          <p:cNvPicPr preferRelativeResize="0"/>
          <p:nvPr/>
        </p:nvPicPr>
        <p:blipFill rotWithShape="1">
          <a:blip r:embed="rId3">
            <a:alphaModFix/>
          </a:blip>
          <a:srcRect/>
          <a:stretch/>
        </p:blipFill>
        <p:spPr>
          <a:xfrm>
            <a:off x="7498080" y="146980"/>
            <a:ext cx="1463040" cy="329184"/>
          </a:xfrm>
          <a:prstGeom prst="rect">
            <a:avLst/>
          </a:prstGeom>
          <a:noFill/>
          <a:ln>
            <a:noFill/>
          </a:ln>
        </p:spPr>
      </p:pic>
      <p:sp>
        <p:nvSpPr>
          <p:cNvPr id="747" name="Google Shape;747;p73"/>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Anatomy of an LLM Conversation</a:t>
            </a:r>
            <a:endParaRPr sz="2800" b="0" i="0" u="none" strike="noStrike" cap="none">
              <a:solidFill>
                <a:schemeClr val="dk1"/>
              </a:solidFill>
              <a:latin typeface="Calibri"/>
              <a:ea typeface="Calibri"/>
              <a:cs typeface="Calibri"/>
              <a:sym typeface="Calibri"/>
            </a:endParaRPr>
          </a:p>
        </p:txBody>
      </p:sp>
      <p:sp>
        <p:nvSpPr>
          <p:cNvPr id="748" name="Google Shape;748;p73"/>
          <p:cNvSpPr/>
          <p:nvPr/>
        </p:nvSpPr>
        <p:spPr>
          <a:xfrm>
            <a:off x="548640" y="1188720"/>
            <a:ext cx="1188720" cy="640080"/>
          </a:xfrm>
          <a:prstGeom prst="rect">
            <a:avLst/>
          </a:prstGeom>
          <a:solidFill>
            <a:srgbClr val="9D2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3"/>
          <p:cNvSpPr/>
          <p:nvPr/>
        </p:nvSpPr>
        <p:spPr>
          <a:xfrm>
            <a:off x="548640" y="1188720"/>
            <a:ext cx="1188720" cy="6400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SYSTEM</a:t>
            </a:r>
            <a:endParaRPr sz="1100" b="0" i="0" u="none" strike="noStrike" cap="none">
              <a:solidFill>
                <a:schemeClr val="dk1"/>
              </a:solidFill>
              <a:latin typeface="Calibri"/>
              <a:ea typeface="Calibri"/>
              <a:cs typeface="Calibri"/>
              <a:sym typeface="Calibri"/>
            </a:endParaRPr>
          </a:p>
        </p:txBody>
      </p:sp>
      <p:sp>
        <p:nvSpPr>
          <p:cNvPr id="750" name="Google Shape;750;p73"/>
          <p:cNvSpPr/>
          <p:nvPr/>
        </p:nvSpPr>
        <p:spPr>
          <a:xfrm>
            <a:off x="1920240" y="1188720"/>
            <a:ext cx="5029200" cy="640080"/>
          </a:xfrm>
          <a:prstGeom prst="rect">
            <a:avLst/>
          </a:prstGeom>
          <a:solidFill>
            <a:srgbClr val="F8F8F8"/>
          </a:solidFill>
          <a:ln w="9525" cap="flat" cmpd="sng">
            <a:solidFill>
              <a:srgbClr val="E0E0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3"/>
          <p:cNvSpPr/>
          <p:nvPr/>
        </p:nvSpPr>
        <p:spPr>
          <a:xfrm>
            <a:off x="2103120" y="1188720"/>
            <a:ext cx="4663440" cy="6400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You are a Python tutor for beginners. Explain concepts with code examples.</a:t>
            </a:r>
            <a:endParaRPr sz="1200" b="0" i="0" u="none" strike="noStrike" cap="none">
              <a:solidFill>
                <a:schemeClr val="dk1"/>
              </a:solidFill>
              <a:latin typeface="Calibri"/>
              <a:ea typeface="Calibri"/>
              <a:cs typeface="Calibri"/>
              <a:sym typeface="Calibri"/>
            </a:endParaRPr>
          </a:p>
        </p:txBody>
      </p:sp>
      <p:sp>
        <p:nvSpPr>
          <p:cNvPr id="752" name="Google Shape;752;p73"/>
          <p:cNvSpPr/>
          <p:nvPr/>
        </p:nvSpPr>
        <p:spPr>
          <a:xfrm>
            <a:off x="548640" y="2194560"/>
            <a:ext cx="1188720" cy="640080"/>
          </a:xfrm>
          <a:prstGeom prst="rect">
            <a:avLst/>
          </a:prstGeom>
          <a:solidFill>
            <a:srgbClr val="00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3"/>
          <p:cNvSpPr/>
          <p:nvPr/>
        </p:nvSpPr>
        <p:spPr>
          <a:xfrm>
            <a:off x="548640" y="2194560"/>
            <a:ext cx="1188720" cy="6400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USER</a:t>
            </a:r>
            <a:endParaRPr sz="1100" b="0" i="0" u="none" strike="noStrike" cap="none">
              <a:solidFill>
                <a:schemeClr val="dk1"/>
              </a:solidFill>
              <a:latin typeface="Calibri"/>
              <a:ea typeface="Calibri"/>
              <a:cs typeface="Calibri"/>
              <a:sym typeface="Calibri"/>
            </a:endParaRPr>
          </a:p>
        </p:txBody>
      </p:sp>
      <p:sp>
        <p:nvSpPr>
          <p:cNvPr id="754" name="Google Shape;754;p73"/>
          <p:cNvSpPr/>
          <p:nvPr/>
        </p:nvSpPr>
        <p:spPr>
          <a:xfrm>
            <a:off x="1920240" y="2194560"/>
            <a:ext cx="5029200" cy="640080"/>
          </a:xfrm>
          <a:prstGeom prst="rect">
            <a:avLst/>
          </a:prstGeom>
          <a:solidFill>
            <a:srgbClr val="F8F8F8"/>
          </a:solidFill>
          <a:ln w="9525" cap="flat" cmpd="sng">
            <a:solidFill>
              <a:srgbClr val="E0E0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73"/>
          <p:cNvSpPr/>
          <p:nvPr/>
        </p:nvSpPr>
        <p:spPr>
          <a:xfrm>
            <a:off x="2103120" y="2194560"/>
            <a:ext cx="4663440" cy="6400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What is a list comprehension?</a:t>
            </a:r>
            <a:endParaRPr sz="1200" b="0" i="0" u="none" strike="noStrike" cap="none">
              <a:solidFill>
                <a:schemeClr val="dk1"/>
              </a:solidFill>
              <a:latin typeface="Calibri"/>
              <a:ea typeface="Calibri"/>
              <a:cs typeface="Calibri"/>
              <a:sym typeface="Calibri"/>
            </a:endParaRPr>
          </a:p>
        </p:txBody>
      </p:sp>
      <p:sp>
        <p:nvSpPr>
          <p:cNvPr id="756" name="Google Shape;756;p73"/>
          <p:cNvSpPr/>
          <p:nvPr/>
        </p:nvSpPr>
        <p:spPr>
          <a:xfrm>
            <a:off x="548640" y="3017520"/>
            <a:ext cx="1188720" cy="640080"/>
          </a:xfrm>
          <a:prstGeom prst="rect">
            <a:avLst/>
          </a:prstGeom>
          <a:solidFill>
            <a:srgbClr val="335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3"/>
          <p:cNvSpPr/>
          <p:nvPr/>
        </p:nvSpPr>
        <p:spPr>
          <a:xfrm>
            <a:off x="548640" y="3017520"/>
            <a:ext cx="1188720" cy="6400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ASSISTANT</a:t>
            </a:r>
            <a:endParaRPr sz="1100" b="0" i="0" u="none" strike="noStrike" cap="none">
              <a:solidFill>
                <a:schemeClr val="dk1"/>
              </a:solidFill>
              <a:latin typeface="Calibri"/>
              <a:ea typeface="Calibri"/>
              <a:cs typeface="Calibri"/>
              <a:sym typeface="Calibri"/>
            </a:endParaRPr>
          </a:p>
        </p:txBody>
      </p:sp>
      <p:sp>
        <p:nvSpPr>
          <p:cNvPr id="758" name="Google Shape;758;p73"/>
          <p:cNvSpPr/>
          <p:nvPr/>
        </p:nvSpPr>
        <p:spPr>
          <a:xfrm>
            <a:off x="1920240" y="3017520"/>
            <a:ext cx="5029200" cy="640080"/>
          </a:xfrm>
          <a:prstGeom prst="rect">
            <a:avLst/>
          </a:prstGeom>
          <a:solidFill>
            <a:srgbClr val="F8F8F8"/>
          </a:solidFill>
          <a:ln w="9525" cap="flat" cmpd="sng">
            <a:solidFill>
              <a:srgbClr val="E0E0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3"/>
          <p:cNvSpPr/>
          <p:nvPr/>
        </p:nvSpPr>
        <p:spPr>
          <a:xfrm>
            <a:off x="2103120" y="3017520"/>
            <a:ext cx="4663440" cy="6400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A list comprehension is a concise way to create lists... [x**2 for x in range(10)]</a:t>
            </a:r>
            <a:endParaRPr sz="1200" b="0" i="0" u="none" strike="noStrike" cap="none">
              <a:solidFill>
                <a:schemeClr val="dk1"/>
              </a:solidFill>
              <a:latin typeface="Calibri"/>
              <a:ea typeface="Calibri"/>
              <a:cs typeface="Calibri"/>
              <a:sym typeface="Calibri"/>
            </a:endParaRPr>
          </a:p>
        </p:txBody>
      </p:sp>
      <p:sp>
        <p:nvSpPr>
          <p:cNvPr id="760" name="Google Shape;760;p73"/>
          <p:cNvSpPr/>
          <p:nvPr/>
        </p:nvSpPr>
        <p:spPr>
          <a:xfrm>
            <a:off x="548640" y="3840480"/>
            <a:ext cx="1188720" cy="640080"/>
          </a:xfrm>
          <a:prstGeom prst="rect">
            <a:avLst/>
          </a:prstGeom>
          <a:solidFill>
            <a:srgbClr val="00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3"/>
          <p:cNvSpPr/>
          <p:nvPr/>
        </p:nvSpPr>
        <p:spPr>
          <a:xfrm>
            <a:off x="548640" y="3840480"/>
            <a:ext cx="1188720" cy="6400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USER</a:t>
            </a:r>
            <a:endParaRPr sz="1100" b="0" i="0" u="none" strike="noStrike" cap="none">
              <a:solidFill>
                <a:schemeClr val="dk1"/>
              </a:solidFill>
              <a:latin typeface="Calibri"/>
              <a:ea typeface="Calibri"/>
              <a:cs typeface="Calibri"/>
              <a:sym typeface="Calibri"/>
            </a:endParaRPr>
          </a:p>
        </p:txBody>
      </p:sp>
      <p:sp>
        <p:nvSpPr>
          <p:cNvPr id="762" name="Google Shape;762;p73"/>
          <p:cNvSpPr/>
          <p:nvPr/>
        </p:nvSpPr>
        <p:spPr>
          <a:xfrm>
            <a:off x="1920240" y="3840480"/>
            <a:ext cx="5029200" cy="640080"/>
          </a:xfrm>
          <a:prstGeom prst="rect">
            <a:avLst/>
          </a:prstGeom>
          <a:solidFill>
            <a:srgbClr val="F8F8F8"/>
          </a:solidFill>
          <a:ln w="9525" cap="flat" cmpd="sng">
            <a:solidFill>
              <a:srgbClr val="E0E0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3"/>
          <p:cNvSpPr/>
          <p:nvPr/>
        </p:nvSpPr>
        <p:spPr>
          <a:xfrm>
            <a:off x="2103120" y="3840480"/>
            <a:ext cx="4663440" cy="6400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Can you show a filtering example?</a:t>
            </a:r>
            <a:endParaRPr sz="1200" b="0" i="0" u="none" strike="noStrike" cap="none">
              <a:solidFill>
                <a:schemeClr val="dk1"/>
              </a:solidFill>
              <a:latin typeface="Calibri"/>
              <a:ea typeface="Calibri"/>
              <a:cs typeface="Calibri"/>
              <a:sym typeface="Calibri"/>
            </a:endParaRPr>
          </a:p>
        </p:txBody>
      </p:sp>
      <p:sp>
        <p:nvSpPr>
          <p:cNvPr id="764" name="Google Shape;764;p73"/>
          <p:cNvSpPr/>
          <p:nvPr/>
        </p:nvSpPr>
        <p:spPr>
          <a:xfrm>
            <a:off x="7315200" y="1188720"/>
            <a:ext cx="1554480" cy="3291840"/>
          </a:xfrm>
          <a:prstGeom prst="rect">
            <a:avLst/>
          </a:prstGeom>
          <a:solidFill>
            <a:srgbClr val="DDE4F0"/>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3"/>
          <p:cNvSpPr/>
          <p:nvPr/>
        </p:nvSpPr>
        <p:spPr>
          <a:xfrm>
            <a:off x="7406640" y="1280160"/>
            <a:ext cx="1371600" cy="31089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Context Window</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666666"/>
              </a:buClr>
              <a:buSzPts val="1000"/>
              <a:buFont typeface="Calibri"/>
              <a:buNone/>
            </a:pPr>
            <a:r>
              <a:rPr lang="en-US" sz="1000" b="0" i="0" u="none" strike="noStrike" cap="none">
                <a:solidFill>
                  <a:srgbClr val="666666"/>
                </a:solidFill>
                <a:latin typeface="Calibri"/>
                <a:ea typeface="Calibri"/>
                <a:cs typeface="Calibri"/>
                <a:sym typeface="Calibri"/>
              </a:rPr>
              <a:t>All messages are concatenated into one token sequence. The model sees the entire history at once.</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pic>
        <p:nvPicPr>
          <p:cNvPr id="771" name="Google Shape;771;p74"/>
          <p:cNvPicPr preferRelativeResize="0"/>
          <p:nvPr/>
        </p:nvPicPr>
        <p:blipFill>
          <a:blip r:embed="rId3">
            <a:alphaModFix/>
          </a:blip>
          <a:stretch>
            <a:fillRect/>
          </a:stretch>
        </p:blipFill>
        <p:spPr>
          <a:xfrm>
            <a:off x="152400" y="80750"/>
            <a:ext cx="8602125" cy="4910350"/>
          </a:xfrm>
          <a:prstGeom prst="rect">
            <a:avLst/>
          </a:prstGeom>
          <a:noFill/>
          <a:ln>
            <a:noFill/>
          </a:ln>
        </p:spPr>
      </p:pic>
      <p:pic>
        <p:nvPicPr>
          <p:cNvPr id="772" name="Google Shape;772;p74" descr="/sessions/friendly-magical-bohr/temple_logo.png"/>
          <p:cNvPicPr preferRelativeResize="0"/>
          <p:nvPr/>
        </p:nvPicPr>
        <p:blipFill rotWithShape="1">
          <a:blip r:embed="rId4">
            <a:alphaModFix/>
          </a:blip>
          <a:srcRect/>
          <a:stretch/>
        </p:blipFill>
        <p:spPr>
          <a:xfrm>
            <a:off x="7498080" y="137160"/>
            <a:ext cx="1463040" cy="32918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7"/>
        <p:cNvGrpSpPr/>
        <p:nvPr/>
      </p:nvGrpSpPr>
      <p:grpSpPr>
        <a:xfrm>
          <a:off x="0" y="0"/>
          <a:ext cx="0" cy="0"/>
          <a:chOff x="0" y="0"/>
          <a:chExt cx="0" cy="0"/>
        </a:xfrm>
      </p:grpSpPr>
      <p:pic>
        <p:nvPicPr>
          <p:cNvPr id="778" name="Google Shape;778;p75"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779" name="Google Shape;779;p75"/>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Instruction Tuning &amp; RLHF</a:t>
            </a:r>
            <a:endParaRPr sz="2800" b="0" i="0" u="none" strike="noStrike" cap="none">
              <a:solidFill>
                <a:schemeClr val="dk1"/>
              </a:solidFill>
              <a:latin typeface="Calibri"/>
              <a:ea typeface="Calibri"/>
              <a:cs typeface="Calibri"/>
              <a:sym typeface="Calibri"/>
            </a:endParaRPr>
          </a:p>
        </p:txBody>
      </p:sp>
      <p:sp>
        <p:nvSpPr>
          <p:cNvPr id="780" name="Google Shape;780;p75"/>
          <p:cNvSpPr/>
          <p:nvPr/>
        </p:nvSpPr>
        <p:spPr>
          <a:xfrm>
            <a:off x="548640" y="1097280"/>
            <a:ext cx="804672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How models learn to follow prompts and align with human preferences.</a:t>
            </a:r>
            <a:endParaRPr sz="1400" b="0" i="0" u="none" strike="noStrike" cap="none">
              <a:solidFill>
                <a:schemeClr val="dk1"/>
              </a:solidFill>
              <a:latin typeface="Calibri"/>
              <a:ea typeface="Calibri"/>
              <a:cs typeface="Calibri"/>
              <a:sym typeface="Calibri"/>
            </a:endParaRPr>
          </a:p>
        </p:txBody>
      </p:sp>
      <p:sp>
        <p:nvSpPr>
          <p:cNvPr id="781" name="Google Shape;781;p75"/>
          <p:cNvSpPr/>
          <p:nvPr/>
        </p:nvSpPr>
        <p:spPr>
          <a:xfrm>
            <a:off x="548640" y="1737360"/>
            <a:ext cx="2468880" cy="914400"/>
          </a:xfrm>
          <a:prstGeom prst="rect">
            <a:avLst/>
          </a:prstGeom>
          <a:solidFill>
            <a:srgbClr val="9D2235"/>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5"/>
          <p:cNvSpPr/>
          <p:nvPr/>
        </p:nvSpPr>
        <p:spPr>
          <a:xfrm>
            <a:off x="538807" y="1737360"/>
            <a:ext cx="24690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Pre-training</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(Next-token prediction on internet text)</a:t>
            </a:r>
            <a:endParaRPr sz="1100" b="0" i="0" u="none" strike="noStrike" cap="none">
              <a:solidFill>
                <a:schemeClr val="dk1"/>
              </a:solidFill>
              <a:latin typeface="Calibri"/>
              <a:ea typeface="Calibri"/>
              <a:cs typeface="Calibri"/>
              <a:sym typeface="Calibri"/>
            </a:endParaRPr>
          </a:p>
        </p:txBody>
      </p:sp>
      <p:sp>
        <p:nvSpPr>
          <p:cNvPr id="783" name="Google Shape;783;p75"/>
          <p:cNvSpPr/>
          <p:nvPr/>
        </p:nvSpPr>
        <p:spPr>
          <a:xfrm>
            <a:off x="2971800" y="1874520"/>
            <a:ext cx="365760" cy="6400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2000"/>
              <a:buFont typeface="Calibri"/>
              <a:buNone/>
            </a:pPr>
            <a:r>
              <a:rPr lang="en-US" sz="1600" b="1">
                <a:solidFill>
                  <a:srgbClr val="666666"/>
                </a:solidFill>
                <a:latin typeface="Calibri"/>
                <a:ea typeface="Calibri"/>
                <a:cs typeface="Calibri"/>
                <a:sym typeface="Calibri"/>
              </a:rPr>
              <a:t>-&gt;</a:t>
            </a:r>
            <a:endParaRPr sz="1600" b="0" i="0" u="none" strike="noStrike" cap="none">
              <a:solidFill>
                <a:schemeClr val="dk1"/>
              </a:solidFill>
              <a:latin typeface="Calibri"/>
              <a:ea typeface="Calibri"/>
              <a:cs typeface="Calibri"/>
              <a:sym typeface="Calibri"/>
            </a:endParaRPr>
          </a:p>
        </p:txBody>
      </p:sp>
      <p:sp>
        <p:nvSpPr>
          <p:cNvPr id="784" name="Google Shape;784;p75"/>
          <p:cNvSpPr/>
          <p:nvPr/>
        </p:nvSpPr>
        <p:spPr>
          <a:xfrm>
            <a:off x="3337560" y="1737360"/>
            <a:ext cx="2468880" cy="914400"/>
          </a:xfrm>
          <a:prstGeom prst="rect">
            <a:avLst/>
          </a:prstGeom>
          <a:solidFill>
            <a:srgbClr val="CC7744"/>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5"/>
          <p:cNvSpPr/>
          <p:nvPr/>
        </p:nvSpPr>
        <p:spPr>
          <a:xfrm>
            <a:off x="3337560" y="1737360"/>
            <a:ext cx="246888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Supervised Fine-Tuning</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(Human-written instruction-response pairs)</a:t>
            </a:r>
            <a:endParaRPr sz="1100" b="0" i="0" u="none" strike="noStrike" cap="none">
              <a:solidFill>
                <a:schemeClr val="dk1"/>
              </a:solidFill>
              <a:latin typeface="Calibri"/>
              <a:ea typeface="Calibri"/>
              <a:cs typeface="Calibri"/>
              <a:sym typeface="Calibri"/>
            </a:endParaRPr>
          </a:p>
        </p:txBody>
      </p:sp>
      <p:sp>
        <p:nvSpPr>
          <p:cNvPr id="786" name="Google Shape;786;p75"/>
          <p:cNvSpPr/>
          <p:nvPr/>
        </p:nvSpPr>
        <p:spPr>
          <a:xfrm>
            <a:off x="5760720" y="1874520"/>
            <a:ext cx="365760" cy="6400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2000"/>
              <a:buFont typeface="Calibri"/>
              <a:buNone/>
            </a:pPr>
            <a:r>
              <a:rPr lang="en-US" sz="1600" b="1" i="0" u="none" strike="noStrike" cap="none">
                <a:solidFill>
                  <a:srgbClr val="666666"/>
                </a:solidFill>
                <a:latin typeface="Calibri"/>
                <a:ea typeface="Calibri"/>
                <a:cs typeface="Calibri"/>
                <a:sym typeface="Calibri"/>
              </a:rPr>
              <a:t>-&gt;</a:t>
            </a:r>
            <a:endParaRPr sz="1600" b="1" i="0" u="none" strike="noStrike" cap="none">
              <a:solidFill>
                <a:schemeClr val="dk1"/>
              </a:solidFill>
              <a:latin typeface="Calibri"/>
              <a:ea typeface="Calibri"/>
              <a:cs typeface="Calibri"/>
              <a:sym typeface="Calibri"/>
            </a:endParaRPr>
          </a:p>
        </p:txBody>
      </p:sp>
      <p:sp>
        <p:nvSpPr>
          <p:cNvPr id="787" name="Google Shape;787;p75"/>
          <p:cNvSpPr/>
          <p:nvPr/>
        </p:nvSpPr>
        <p:spPr>
          <a:xfrm>
            <a:off x="6126480" y="1737360"/>
            <a:ext cx="2468880" cy="914400"/>
          </a:xfrm>
          <a:prstGeom prst="rect">
            <a:avLst/>
          </a:prstGeom>
          <a:solidFill>
            <a:srgbClr val="009B8D"/>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5"/>
          <p:cNvSpPr/>
          <p:nvPr/>
        </p:nvSpPr>
        <p:spPr>
          <a:xfrm>
            <a:off x="6126480" y="1737360"/>
            <a:ext cx="246888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RLHF</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(Reward model + PPO from human preferences)</a:t>
            </a:r>
            <a:endParaRPr sz="1100" b="0" i="0" u="none" strike="noStrike" cap="none">
              <a:solidFill>
                <a:schemeClr val="dk1"/>
              </a:solidFill>
              <a:latin typeface="Calibri"/>
              <a:ea typeface="Calibri"/>
              <a:cs typeface="Calibri"/>
              <a:sym typeface="Calibri"/>
            </a:endParaRPr>
          </a:p>
        </p:txBody>
      </p:sp>
      <p:sp>
        <p:nvSpPr>
          <p:cNvPr id="789" name="Google Shape;789;p75"/>
          <p:cNvSpPr/>
          <p:nvPr/>
        </p:nvSpPr>
        <p:spPr>
          <a:xfrm>
            <a:off x="548640" y="2926080"/>
            <a:ext cx="3931920" cy="1920240"/>
          </a:xfrm>
          <a:prstGeom prst="rect">
            <a:avLst/>
          </a:prstGeom>
          <a:solidFill>
            <a:srgbClr val="F5E6E0"/>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5"/>
          <p:cNvSpPr/>
          <p:nvPr/>
        </p:nvSpPr>
        <p:spPr>
          <a:xfrm>
            <a:off x="731520" y="3017520"/>
            <a:ext cx="3566160" cy="17373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Why Base Models Aren't Enough</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 base model trained only on next-token prediction will try to </a:t>
            </a:r>
            <a:r>
              <a:rPr lang="en-US" sz="1200" b="0" i="1" u="none" strike="noStrike" cap="none">
                <a:solidFill>
                  <a:srgbClr val="000000"/>
                </a:solidFill>
                <a:latin typeface="Calibri"/>
                <a:ea typeface="Calibri"/>
                <a:cs typeface="Calibri"/>
                <a:sym typeface="Calibri"/>
              </a:rPr>
              <a:t>complete</a:t>
            </a:r>
            <a:r>
              <a:rPr lang="en-US" sz="1200" b="0" i="0" u="none" strike="noStrike" cap="none">
                <a:solidFill>
                  <a:srgbClr val="000000"/>
                </a:solidFill>
                <a:latin typeface="Calibri"/>
                <a:ea typeface="Calibri"/>
                <a:cs typeface="Calibri"/>
                <a:sym typeface="Calibri"/>
              </a:rPr>
              <a:t> your text, not </a:t>
            </a:r>
            <a:r>
              <a:rPr lang="en-US" sz="1200" b="0" i="1" u="none" strike="noStrike" cap="none">
                <a:solidFill>
                  <a:srgbClr val="000000"/>
                </a:solidFill>
                <a:latin typeface="Calibri"/>
                <a:ea typeface="Calibri"/>
                <a:cs typeface="Calibri"/>
                <a:sym typeface="Calibri"/>
              </a:rPr>
              <a:t>answer</a:t>
            </a:r>
            <a:r>
              <a:rPr lang="en-US" sz="1200" b="0" i="0" u="none" strike="noStrike" cap="none">
                <a:solidFill>
                  <a:srgbClr val="000000"/>
                </a:solidFill>
                <a:latin typeface="Calibri"/>
                <a:ea typeface="Calibri"/>
                <a:cs typeface="Calibri"/>
                <a:sym typeface="Calibri"/>
              </a:rPr>
              <a:t> your question. Ask it 'What is the capital of France?' and it might continue with 'What is the capital of Germany? What is the capital of...'</a:t>
            </a:r>
            <a:endParaRPr sz="1400" b="0" i="0" u="none" strike="noStrike" cap="none">
              <a:solidFill>
                <a:schemeClr val="dk1"/>
              </a:solidFill>
              <a:latin typeface="Calibri"/>
              <a:ea typeface="Calibri"/>
              <a:cs typeface="Calibri"/>
              <a:sym typeface="Calibri"/>
            </a:endParaRPr>
          </a:p>
        </p:txBody>
      </p:sp>
      <p:sp>
        <p:nvSpPr>
          <p:cNvPr id="791" name="Google Shape;791;p75"/>
          <p:cNvSpPr/>
          <p:nvPr/>
        </p:nvSpPr>
        <p:spPr>
          <a:xfrm>
            <a:off x="4754880" y="2926080"/>
            <a:ext cx="3931920" cy="1920240"/>
          </a:xfrm>
          <a:prstGeom prst="rect">
            <a:avLst/>
          </a:prstGeom>
          <a:solidFill>
            <a:srgbClr val="D4E6E1"/>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75"/>
          <p:cNvSpPr/>
          <p:nvPr/>
        </p:nvSpPr>
        <p:spPr>
          <a:xfrm>
            <a:off x="4937750" y="2926075"/>
            <a:ext cx="3566100" cy="1828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RLHF in Practice</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 Train a reward model from human rankings of responses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2. Use PPO (Proximal Policy Optimization) to fine-tune the LLM to maximize reward</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3. Balance helpfulness with safety constraints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666666"/>
              </a:buClr>
              <a:buSzPts val="1200"/>
              <a:buFont typeface="Calibri"/>
              <a:buNone/>
            </a:pPr>
            <a:r>
              <a:rPr lang="en-US" sz="1200" b="0" i="1" u="none" strike="noStrike" cap="none">
                <a:solidFill>
                  <a:srgbClr val="666666"/>
                </a:solidFill>
                <a:latin typeface="Calibri"/>
                <a:ea typeface="Calibri"/>
                <a:cs typeface="Calibri"/>
                <a:sym typeface="Calibri"/>
              </a:rPr>
              <a:t>This is what makes ChatGPT different from GPT-3.</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1"/>
        <p:cNvGrpSpPr/>
        <p:nvPr/>
      </p:nvGrpSpPr>
      <p:grpSpPr>
        <a:xfrm>
          <a:off x="0" y="0"/>
          <a:ext cx="0" cy="0"/>
          <a:chOff x="0" y="0"/>
          <a:chExt cx="0" cy="0"/>
        </a:xfrm>
      </p:grpSpPr>
      <p:pic>
        <p:nvPicPr>
          <p:cNvPr id="312" name="Google Shape;312;p31"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313" name="Google Shape;313;p31"/>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a:solidFill>
                  <a:schemeClr val="dk1"/>
                </a:solidFill>
                <a:latin typeface="Arial Black"/>
                <a:ea typeface="Arial Black"/>
                <a:cs typeface="Arial Black"/>
                <a:sym typeface="Arial Black"/>
              </a:rPr>
              <a:t>Tokenization Example</a:t>
            </a:r>
            <a:endParaRPr sz="2800" i="0" u="none" strike="noStrike" cap="none">
              <a:solidFill>
                <a:schemeClr val="dk1"/>
              </a:solidFill>
              <a:latin typeface="Arial Black"/>
              <a:ea typeface="Arial Black"/>
              <a:cs typeface="Arial Black"/>
              <a:sym typeface="Arial Black"/>
            </a:endParaRPr>
          </a:p>
        </p:txBody>
      </p:sp>
      <p:sp>
        <p:nvSpPr>
          <p:cNvPr id="314" name="Google Shape;314;p31"/>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lvl="0" indent="-311150" algn="l" rtl="0">
              <a:lnSpc>
                <a:spcPct val="115000"/>
              </a:lnSpc>
              <a:spcBef>
                <a:spcPts val="0"/>
              </a:spcBef>
              <a:spcAft>
                <a:spcPts val="0"/>
              </a:spcAft>
              <a:buSzPts val="1300"/>
              <a:buChar char="●"/>
            </a:pPr>
            <a:r>
              <a:rPr lang="en-US" sz="1300"/>
              <a:t>Text: “The cat sat on the mat”</a:t>
            </a:r>
            <a:endParaRPr sz="1300"/>
          </a:p>
          <a:p>
            <a:pPr marL="457200" lvl="0" indent="-311150" algn="l" rtl="0">
              <a:lnSpc>
                <a:spcPct val="115000"/>
              </a:lnSpc>
              <a:spcBef>
                <a:spcPts val="0"/>
              </a:spcBef>
              <a:spcAft>
                <a:spcPts val="0"/>
              </a:spcAft>
              <a:buSzPts val="1300"/>
              <a:buChar char="●"/>
            </a:pPr>
            <a:r>
              <a:rPr lang="en-US" sz="1300"/>
              <a:t>Might tokenize as:</a:t>
            </a:r>
            <a:endParaRPr sz="1300"/>
          </a:p>
          <a:p>
            <a:pPr marL="914400" lvl="1" indent="-311150" algn="l" rtl="0">
              <a:lnSpc>
                <a:spcPct val="115000"/>
              </a:lnSpc>
              <a:spcBef>
                <a:spcPts val="0"/>
              </a:spcBef>
              <a:spcAft>
                <a:spcPts val="0"/>
              </a:spcAft>
              <a:buSzPts val="1300"/>
              <a:buChar char="○"/>
            </a:pPr>
            <a:r>
              <a:rPr lang="en-US" sz="1300"/>
              <a:t>“The”</a:t>
            </a:r>
            <a:endParaRPr sz="1300"/>
          </a:p>
          <a:p>
            <a:pPr marL="914400" lvl="1" indent="-311150" algn="l" rtl="0">
              <a:lnSpc>
                <a:spcPct val="115000"/>
              </a:lnSpc>
              <a:spcBef>
                <a:spcPts val="0"/>
              </a:spcBef>
              <a:spcAft>
                <a:spcPts val="0"/>
              </a:spcAft>
              <a:buSzPts val="1300"/>
              <a:buChar char="○"/>
            </a:pPr>
            <a:r>
              <a:rPr lang="en-US" sz="1300"/>
              <a:t>“ cat”</a:t>
            </a:r>
            <a:endParaRPr sz="1300"/>
          </a:p>
          <a:p>
            <a:pPr marL="914400" lvl="1" indent="-311150" algn="l" rtl="0">
              <a:lnSpc>
                <a:spcPct val="115000"/>
              </a:lnSpc>
              <a:spcBef>
                <a:spcPts val="0"/>
              </a:spcBef>
              <a:spcAft>
                <a:spcPts val="0"/>
              </a:spcAft>
              <a:buSzPts val="1300"/>
              <a:buChar char="○"/>
            </a:pPr>
            <a:r>
              <a:rPr lang="en-US" sz="1300"/>
              <a:t>“ sat”</a:t>
            </a:r>
            <a:endParaRPr sz="1300"/>
          </a:p>
          <a:p>
            <a:pPr marL="914400" lvl="1" indent="-311150" algn="l" rtl="0">
              <a:lnSpc>
                <a:spcPct val="115000"/>
              </a:lnSpc>
              <a:spcBef>
                <a:spcPts val="0"/>
              </a:spcBef>
              <a:spcAft>
                <a:spcPts val="0"/>
              </a:spcAft>
              <a:buSzPts val="1300"/>
              <a:buChar char="○"/>
            </a:pPr>
            <a:r>
              <a:rPr lang="en-US" sz="1300"/>
              <a:t>“ on”</a:t>
            </a:r>
            <a:endParaRPr sz="1300"/>
          </a:p>
          <a:p>
            <a:pPr marL="914400" lvl="1" indent="-311150" algn="l" rtl="0">
              <a:lnSpc>
                <a:spcPct val="115000"/>
              </a:lnSpc>
              <a:spcBef>
                <a:spcPts val="0"/>
              </a:spcBef>
              <a:spcAft>
                <a:spcPts val="0"/>
              </a:spcAft>
              <a:buSzPts val="1300"/>
              <a:buChar char="○"/>
            </a:pPr>
            <a:r>
              <a:rPr lang="en-US" sz="1300"/>
              <a:t>“ the”</a:t>
            </a:r>
            <a:endParaRPr sz="1300"/>
          </a:p>
          <a:p>
            <a:pPr marL="914400" lvl="1" indent="-311150" algn="l" rtl="0">
              <a:lnSpc>
                <a:spcPct val="115000"/>
              </a:lnSpc>
              <a:spcBef>
                <a:spcPts val="0"/>
              </a:spcBef>
              <a:spcAft>
                <a:spcPts val="0"/>
              </a:spcAft>
              <a:buSzPts val="1300"/>
              <a:buChar char="○"/>
            </a:pPr>
            <a:r>
              <a:rPr lang="en-US" sz="1300"/>
              <a:t>“ mat”</a:t>
            </a:r>
            <a:endParaRPr sz="1300"/>
          </a:p>
          <a:p>
            <a:pPr marL="914400" lvl="1" indent="-311150" algn="l" rtl="0">
              <a:lnSpc>
                <a:spcPct val="115000"/>
              </a:lnSpc>
              <a:spcBef>
                <a:spcPts val="0"/>
              </a:spcBef>
              <a:spcAft>
                <a:spcPts val="0"/>
              </a:spcAft>
              <a:buSzPts val="1300"/>
              <a:buChar char="○"/>
            </a:pPr>
            <a:r>
              <a:rPr lang="en-US" sz="1300"/>
              <a:t>“.”</a:t>
            </a:r>
            <a:endParaRPr sz="1300"/>
          </a:p>
          <a:p>
            <a:pPr marL="457200" lvl="0" indent="-311150" algn="l" rtl="0">
              <a:lnSpc>
                <a:spcPct val="115000"/>
              </a:lnSpc>
              <a:spcBef>
                <a:spcPts val="0"/>
              </a:spcBef>
              <a:spcAft>
                <a:spcPts val="0"/>
              </a:spcAft>
              <a:buSzPts val="1300"/>
              <a:buChar char="●"/>
            </a:pPr>
            <a:r>
              <a:rPr lang="en-US" sz="1300"/>
              <a:t>Each becomes an integer ID like:</a:t>
            </a:r>
            <a:endParaRPr sz="1300"/>
          </a:p>
          <a:p>
            <a:pPr marL="914400" lvl="1" indent="-311150" algn="l" rtl="0">
              <a:lnSpc>
                <a:spcPct val="115000"/>
              </a:lnSpc>
              <a:spcBef>
                <a:spcPts val="0"/>
              </a:spcBef>
              <a:spcAft>
                <a:spcPts val="0"/>
              </a:spcAft>
              <a:buSzPts val="1300"/>
              <a:buChar char="○"/>
            </a:pPr>
            <a:r>
              <a:rPr lang="en-US" sz="1300"/>
              <a:t>[1212, 4003, 912, 320, 1212, 7894, 13]</a:t>
            </a:r>
            <a:endParaRPr sz="1300"/>
          </a:p>
          <a:p>
            <a:pPr marL="457200" marR="0" lvl="0" indent="0" algn="l" rtl="0">
              <a:lnSpc>
                <a:spcPct val="115000"/>
              </a:lnSpc>
              <a:spcBef>
                <a:spcPts val="0"/>
              </a:spcBef>
              <a:spcAft>
                <a:spcPts val="0"/>
              </a:spcAft>
              <a:buNone/>
            </a:pPr>
            <a:endParaRPr sz="1300"/>
          </a:p>
        </p:txBody>
      </p:sp>
      <p:pic>
        <p:nvPicPr>
          <p:cNvPr id="316" name="Google Shape;316;p31"/>
          <p:cNvPicPr preferRelativeResize="0"/>
          <p:nvPr/>
        </p:nvPicPr>
        <p:blipFill>
          <a:blip r:embed="rId4">
            <a:alphaModFix/>
          </a:blip>
          <a:stretch>
            <a:fillRect/>
          </a:stretch>
        </p:blipFill>
        <p:spPr>
          <a:xfrm>
            <a:off x="3690400" y="1247047"/>
            <a:ext cx="4951926" cy="20281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7"/>
        <p:cNvGrpSpPr/>
        <p:nvPr/>
      </p:nvGrpSpPr>
      <p:grpSpPr>
        <a:xfrm>
          <a:off x="0" y="0"/>
          <a:ext cx="0" cy="0"/>
          <a:chOff x="0" y="0"/>
          <a:chExt cx="0" cy="0"/>
        </a:xfrm>
      </p:grpSpPr>
      <p:pic>
        <p:nvPicPr>
          <p:cNvPr id="798" name="Google Shape;798;p76"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799" name="Google Shape;799;p76"/>
          <p:cNvSpPr/>
          <p:nvPr/>
        </p:nvSpPr>
        <p:spPr>
          <a:xfrm>
            <a:off x="0" y="1828800"/>
            <a:ext cx="9144000" cy="54864"/>
          </a:xfrm>
          <a:prstGeom prst="rect">
            <a:avLst/>
          </a:prstGeom>
          <a:solidFill>
            <a:srgbClr val="9D2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76"/>
          <p:cNvSpPr/>
          <p:nvPr/>
        </p:nvSpPr>
        <p:spPr>
          <a:xfrm>
            <a:off x="731550" y="1185775"/>
            <a:ext cx="7680900" cy="1918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3600"/>
              <a:buFont typeface="Arial Black"/>
              <a:buNone/>
            </a:pPr>
            <a:r>
              <a:rPr lang="en-US" sz="3600" b="1" i="0" u="none" strike="noStrike" cap="none">
                <a:solidFill>
                  <a:srgbClr val="000000"/>
                </a:solidFill>
                <a:latin typeface="Arial Black"/>
                <a:ea typeface="Arial Black"/>
                <a:cs typeface="Arial Black"/>
                <a:sym typeface="Arial Black"/>
              </a:rPr>
              <a:t>Part 3:</a:t>
            </a:r>
            <a:endParaRPr sz="3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3600"/>
              <a:buFont typeface="Arial Black"/>
              <a:buNone/>
            </a:pPr>
            <a:r>
              <a:rPr lang="en-US" sz="3600" b="1" i="0" u="none" strike="noStrike" cap="none">
                <a:solidFill>
                  <a:srgbClr val="000000"/>
                </a:solidFill>
                <a:latin typeface="Arial Black"/>
                <a:ea typeface="Arial Black"/>
                <a:cs typeface="Arial Black"/>
                <a:sym typeface="Arial Black"/>
              </a:rPr>
              <a:t>Architectural</a:t>
            </a:r>
            <a:endParaRPr sz="3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3600"/>
              <a:buFont typeface="Arial Black"/>
              <a:buNone/>
            </a:pPr>
            <a:r>
              <a:rPr lang="en-US" sz="3600" b="1" i="0" u="none" strike="noStrike" cap="none">
                <a:solidFill>
                  <a:srgbClr val="000000"/>
                </a:solidFill>
                <a:latin typeface="Arial Black"/>
                <a:ea typeface="Arial Black"/>
                <a:cs typeface="Arial Black"/>
                <a:sym typeface="Arial Black"/>
              </a:rPr>
              <a:t>Components</a:t>
            </a:r>
            <a:endParaRPr sz="3600" b="0" i="0" u="none" strike="noStrike" cap="none">
              <a:solidFill>
                <a:schemeClr val="dk1"/>
              </a:solidFill>
              <a:latin typeface="Calibri"/>
              <a:ea typeface="Calibri"/>
              <a:cs typeface="Calibri"/>
              <a:sym typeface="Calibri"/>
            </a:endParaRPr>
          </a:p>
        </p:txBody>
      </p:sp>
      <p:sp>
        <p:nvSpPr>
          <p:cNvPr id="801" name="Google Shape;801;p76"/>
          <p:cNvSpPr/>
          <p:nvPr/>
        </p:nvSpPr>
        <p:spPr>
          <a:xfrm>
            <a:off x="731520" y="2926080"/>
            <a:ext cx="6858000" cy="731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666666"/>
              </a:buClr>
              <a:buSzPts val="1600"/>
              <a:buFont typeface="Arial"/>
              <a:buNone/>
            </a:pPr>
            <a:r>
              <a:rPr lang="en-US" sz="1600" b="0" i="0" u="none" strike="noStrike" cap="none">
                <a:solidFill>
                  <a:srgbClr val="666666"/>
                </a:solidFill>
                <a:latin typeface="Arial"/>
                <a:ea typeface="Arial"/>
                <a:cs typeface="Arial"/>
                <a:sym typeface="Arial"/>
              </a:rPr>
              <a:t>Inside the Transformer Decoder — embeddings, attention, and the path from tokens to predictions</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06"/>
        <p:cNvGrpSpPr/>
        <p:nvPr/>
      </p:nvGrpSpPr>
      <p:grpSpPr>
        <a:xfrm>
          <a:off x="0" y="0"/>
          <a:ext cx="0" cy="0"/>
          <a:chOff x="0" y="0"/>
          <a:chExt cx="0" cy="0"/>
        </a:xfrm>
      </p:grpSpPr>
      <p:pic>
        <p:nvPicPr>
          <p:cNvPr id="807" name="Google Shape;807;p77"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808" name="Google Shape;808;p77"/>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Tokenization: From Text to Numbers</a:t>
            </a:r>
            <a:endParaRPr sz="2800" b="0" i="0" u="none" strike="noStrike" cap="none">
              <a:solidFill>
                <a:schemeClr val="dk1"/>
              </a:solidFill>
              <a:latin typeface="Calibri"/>
              <a:ea typeface="Calibri"/>
              <a:cs typeface="Calibri"/>
              <a:sym typeface="Calibri"/>
            </a:endParaRPr>
          </a:p>
        </p:txBody>
      </p:sp>
      <p:sp>
        <p:nvSpPr>
          <p:cNvPr id="809" name="Google Shape;809;p77"/>
          <p:cNvSpPr/>
          <p:nvPr/>
        </p:nvSpPr>
        <p:spPr>
          <a:xfrm>
            <a:off x="548640" y="1097280"/>
            <a:ext cx="804672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Before tokens enter the model, raw text must be converted into integer IDs.</a:t>
            </a:r>
            <a:endParaRPr sz="1400" b="0" i="0" u="none" strike="noStrike" cap="none">
              <a:solidFill>
                <a:schemeClr val="dk1"/>
              </a:solidFill>
              <a:latin typeface="Calibri"/>
              <a:ea typeface="Calibri"/>
              <a:cs typeface="Calibri"/>
              <a:sym typeface="Calibri"/>
            </a:endParaRPr>
          </a:p>
        </p:txBody>
      </p:sp>
      <p:sp>
        <p:nvSpPr>
          <p:cNvPr id="810" name="Google Shape;810;p77"/>
          <p:cNvSpPr/>
          <p:nvPr/>
        </p:nvSpPr>
        <p:spPr>
          <a:xfrm>
            <a:off x="548640" y="1737360"/>
            <a:ext cx="8229600" cy="914400"/>
          </a:xfrm>
          <a:prstGeom prst="rect">
            <a:avLst/>
          </a:prstGeom>
          <a:solidFill>
            <a:srgbClr val="F8F8F8"/>
          </a:solidFill>
          <a:ln w="12700" cap="flat" cmpd="sng">
            <a:solidFill>
              <a:srgbClr val="DDDD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7"/>
          <p:cNvSpPr/>
          <p:nvPr/>
        </p:nvSpPr>
        <p:spPr>
          <a:xfrm>
            <a:off x="731520" y="1828800"/>
            <a:ext cx="7863840" cy="7315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9D2235"/>
              </a:buClr>
              <a:buSzPts val="1300"/>
              <a:buFont typeface="Calibri"/>
              <a:buNone/>
            </a:pPr>
            <a:r>
              <a:rPr lang="en-US" sz="1300" b="1" i="0" u="none" strike="noStrike" cap="none">
                <a:solidFill>
                  <a:srgbClr val="9D2235"/>
                </a:solidFill>
                <a:latin typeface="Calibri"/>
                <a:ea typeface="Calibri"/>
                <a:cs typeface="Calibri"/>
                <a:sym typeface="Calibri"/>
              </a:rPr>
              <a:t>Example: </a:t>
            </a:r>
            <a:r>
              <a:rPr lang="en-US" sz="1300" b="0" i="0" u="none" strike="noStrike" cap="none">
                <a:solidFill>
                  <a:srgbClr val="000000"/>
                </a:solidFill>
                <a:latin typeface="Consolas"/>
                <a:ea typeface="Consolas"/>
                <a:cs typeface="Consolas"/>
                <a:sym typeface="Consolas"/>
              </a:rPr>
              <a:t>"Understanding LLMs" -&gt; ["Under", "standing", " LL", "Ms"] -&gt; [16397, 8449, 27624, 10128]</a:t>
            </a:r>
            <a:endParaRPr sz="1300" b="0" i="0" u="none" strike="noStrike" cap="none">
              <a:solidFill>
                <a:schemeClr val="dk1"/>
              </a:solidFill>
              <a:latin typeface="Calibri"/>
              <a:ea typeface="Calibri"/>
              <a:cs typeface="Calibri"/>
              <a:sym typeface="Calibri"/>
            </a:endParaRPr>
          </a:p>
        </p:txBody>
      </p:sp>
      <p:sp>
        <p:nvSpPr>
          <p:cNvPr id="812" name="Google Shape;812;p77"/>
          <p:cNvSpPr/>
          <p:nvPr/>
        </p:nvSpPr>
        <p:spPr>
          <a:xfrm>
            <a:off x="548640" y="2880360"/>
            <a:ext cx="2560320" cy="2011680"/>
          </a:xfrm>
          <a:prstGeom prst="rect">
            <a:avLst/>
          </a:prstGeom>
          <a:solidFill>
            <a:srgbClr val="F5E6E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7"/>
          <p:cNvSpPr/>
          <p:nvPr/>
        </p:nvSpPr>
        <p:spPr>
          <a:xfrm>
            <a:off x="685800" y="2971800"/>
            <a:ext cx="2286000" cy="54864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Byte-Pair Encoding</a:t>
            </a:r>
            <a:endParaRPr sz="13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(BPE)</a:t>
            </a:r>
            <a:endParaRPr sz="1300" b="0" i="0" u="none" strike="noStrike" cap="none">
              <a:solidFill>
                <a:schemeClr val="dk1"/>
              </a:solidFill>
              <a:latin typeface="Calibri"/>
              <a:ea typeface="Calibri"/>
              <a:cs typeface="Calibri"/>
              <a:sym typeface="Calibri"/>
            </a:endParaRPr>
          </a:p>
        </p:txBody>
      </p:sp>
      <p:sp>
        <p:nvSpPr>
          <p:cNvPr id="814" name="Google Shape;814;p77"/>
          <p:cNvSpPr/>
          <p:nvPr/>
        </p:nvSpPr>
        <p:spPr>
          <a:xfrm>
            <a:off x="685800" y="3520440"/>
            <a:ext cx="2286000" cy="123444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100"/>
              <a:buFont typeface="Arial"/>
              <a:buNone/>
            </a:pPr>
            <a:r>
              <a:rPr lang="en-US" sz="1100" b="0" i="0" u="none" strike="noStrike" cap="none">
                <a:solidFill>
                  <a:srgbClr val="333333"/>
                </a:solidFill>
                <a:latin typeface="Arial"/>
                <a:ea typeface="Arial"/>
                <a:cs typeface="Arial"/>
                <a:sym typeface="Arial"/>
              </a:rPr>
              <a:t>Start with characters, iteratively merge the most frequent pairs. Used by GPT-2, GPT-3, GPT-4.</a:t>
            </a: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333333"/>
              </a:buClr>
              <a:buSzPts val="1100"/>
              <a:buFont typeface="Arial"/>
              <a:buNone/>
            </a:pPr>
            <a:r>
              <a:rPr lang="en-US" sz="1100" b="0" i="0" u="none" strike="noStrike" cap="none">
                <a:solidFill>
                  <a:srgbClr val="333333"/>
                </a:solidFill>
                <a:latin typeface="Arial"/>
                <a:ea typeface="Arial"/>
                <a:cs typeface="Arial"/>
                <a:sym typeface="Arial"/>
              </a:rPr>
              <a:t>Vocab: 50K-100K tokens</a:t>
            </a:r>
            <a:endParaRPr sz="1100" b="0" i="0" u="none" strike="noStrike" cap="none">
              <a:solidFill>
                <a:schemeClr val="dk1"/>
              </a:solidFill>
              <a:latin typeface="Calibri"/>
              <a:ea typeface="Calibri"/>
              <a:cs typeface="Calibri"/>
              <a:sym typeface="Calibri"/>
            </a:endParaRPr>
          </a:p>
        </p:txBody>
      </p:sp>
      <p:sp>
        <p:nvSpPr>
          <p:cNvPr id="815" name="Google Shape;815;p77"/>
          <p:cNvSpPr/>
          <p:nvPr/>
        </p:nvSpPr>
        <p:spPr>
          <a:xfrm>
            <a:off x="3383280" y="2880360"/>
            <a:ext cx="2560320" cy="2011680"/>
          </a:xfrm>
          <a:prstGeom prst="rect">
            <a:avLst/>
          </a:prstGeom>
          <a:solidFill>
            <a:srgbClr val="D4E6E1"/>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7"/>
          <p:cNvSpPr/>
          <p:nvPr/>
        </p:nvSpPr>
        <p:spPr>
          <a:xfrm>
            <a:off x="3520440" y="2971800"/>
            <a:ext cx="2286000" cy="54864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WordPiece</a:t>
            </a:r>
            <a:endParaRPr sz="1300" b="0" i="0" u="none" strike="noStrike" cap="none">
              <a:solidFill>
                <a:schemeClr val="dk1"/>
              </a:solidFill>
              <a:latin typeface="Calibri"/>
              <a:ea typeface="Calibri"/>
              <a:cs typeface="Calibri"/>
              <a:sym typeface="Calibri"/>
            </a:endParaRPr>
          </a:p>
        </p:txBody>
      </p:sp>
      <p:sp>
        <p:nvSpPr>
          <p:cNvPr id="817" name="Google Shape;817;p77"/>
          <p:cNvSpPr/>
          <p:nvPr/>
        </p:nvSpPr>
        <p:spPr>
          <a:xfrm>
            <a:off x="3520440" y="3520440"/>
            <a:ext cx="2286000" cy="123444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100"/>
              <a:buFont typeface="Arial"/>
              <a:buNone/>
            </a:pPr>
            <a:r>
              <a:rPr lang="en-US" sz="1100" b="0" i="0" u="none" strike="noStrike" cap="none">
                <a:solidFill>
                  <a:srgbClr val="333333"/>
                </a:solidFill>
                <a:latin typeface="Arial"/>
                <a:ea typeface="Arial"/>
                <a:cs typeface="Arial"/>
                <a:sym typeface="Arial"/>
              </a:rPr>
              <a:t>Similar to BPE but maximizes likelihood of training data when merging. Used by BERT.</a:t>
            </a: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333333"/>
              </a:buClr>
              <a:buSzPts val="1100"/>
              <a:buFont typeface="Arial"/>
              <a:buNone/>
            </a:pPr>
            <a:r>
              <a:rPr lang="en-US" sz="1100" b="0" i="0" u="none" strike="noStrike" cap="none">
                <a:solidFill>
                  <a:srgbClr val="333333"/>
                </a:solidFill>
                <a:latin typeface="Arial"/>
                <a:ea typeface="Arial"/>
                <a:cs typeface="Arial"/>
                <a:sym typeface="Arial"/>
              </a:rPr>
              <a:t>Uses ## prefix for sub-words</a:t>
            </a:r>
            <a:endParaRPr sz="1100" b="0" i="0" u="none" strike="noStrike" cap="none">
              <a:solidFill>
                <a:schemeClr val="dk1"/>
              </a:solidFill>
              <a:latin typeface="Calibri"/>
              <a:ea typeface="Calibri"/>
              <a:cs typeface="Calibri"/>
              <a:sym typeface="Calibri"/>
            </a:endParaRPr>
          </a:p>
        </p:txBody>
      </p:sp>
      <p:sp>
        <p:nvSpPr>
          <p:cNvPr id="818" name="Google Shape;818;p77"/>
          <p:cNvSpPr/>
          <p:nvPr/>
        </p:nvSpPr>
        <p:spPr>
          <a:xfrm>
            <a:off x="6217920" y="2880360"/>
            <a:ext cx="2560320" cy="2011680"/>
          </a:xfrm>
          <a:prstGeom prst="rect">
            <a:avLst/>
          </a:prstGeom>
          <a:solidFill>
            <a:srgbClr val="DDE4F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77"/>
          <p:cNvSpPr/>
          <p:nvPr/>
        </p:nvSpPr>
        <p:spPr>
          <a:xfrm>
            <a:off x="6355080" y="2971800"/>
            <a:ext cx="2286000" cy="54864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SentencePiece</a:t>
            </a:r>
            <a:endParaRPr sz="1300" b="0" i="0" u="none" strike="noStrike" cap="none">
              <a:solidFill>
                <a:schemeClr val="dk1"/>
              </a:solidFill>
              <a:latin typeface="Calibri"/>
              <a:ea typeface="Calibri"/>
              <a:cs typeface="Calibri"/>
              <a:sym typeface="Calibri"/>
            </a:endParaRPr>
          </a:p>
        </p:txBody>
      </p:sp>
      <p:sp>
        <p:nvSpPr>
          <p:cNvPr id="820" name="Google Shape;820;p77"/>
          <p:cNvSpPr/>
          <p:nvPr/>
        </p:nvSpPr>
        <p:spPr>
          <a:xfrm>
            <a:off x="6355080" y="3520440"/>
            <a:ext cx="2286000" cy="123444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100"/>
              <a:buFont typeface="Arial"/>
              <a:buNone/>
            </a:pPr>
            <a:r>
              <a:rPr lang="en-US" sz="1100" b="0" i="0" u="none" strike="noStrike" cap="none">
                <a:solidFill>
                  <a:srgbClr val="333333"/>
                </a:solidFill>
                <a:latin typeface="Arial"/>
                <a:ea typeface="Arial"/>
                <a:cs typeface="Arial"/>
                <a:sym typeface="Arial"/>
              </a:rPr>
              <a:t>Language-agnostic, treats input as raw bytes. Used by LLaMA, T5, PaLM.</a:t>
            </a: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333333"/>
              </a:buClr>
              <a:buSzPts val="1100"/>
              <a:buFont typeface="Arial"/>
              <a:buNone/>
            </a:pPr>
            <a:r>
              <a:rPr lang="en-US" sz="1100" b="0" i="0" u="none" strike="noStrike" cap="none">
                <a:solidFill>
                  <a:srgbClr val="333333"/>
                </a:solidFill>
                <a:latin typeface="Arial"/>
                <a:ea typeface="Arial"/>
                <a:cs typeface="Arial"/>
                <a:sym typeface="Arial"/>
              </a:rPr>
              <a:t>Handles any language without pre-tokenization</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24"/>
        <p:cNvGrpSpPr/>
        <p:nvPr/>
      </p:nvGrpSpPr>
      <p:grpSpPr>
        <a:xfrm>
          <a:off x="0" y="0"/>
          <a:ext cx="0" cy="0"/>
          <a:chOff x="0" y="0"/>
          <a:chExt cx="0" cy="0"/>
        </a:xfrm>
      </p:grpSpPr>
      <p:pic>
        <p:nvPicPr>
          <p:cNvPr id="825" name="Google Shape;825;p78"/>
          <p:cNvPicPr preferRelativeResize="0"/>
          <p:nvPr/>
        </p:nvPicPr>
        <p:blipFill rotWithShape="1">
          <a:blip r:embed="rId3">
            <a:alphaModFix/>
          </a:blip>
          <a:srcRect/>
          <a:stretch/>
        </p:blipFill>
        <p:spPr>
          <a:xfrm>
            <a:off x="7498079" y="137160"/>
            <a:ext cx="1463040" cy="329184"/>
          </a:xfrm>
          <a:prstGeom prst="rect">
            <a:avLst/>
          </a:prstGeom>
          <a:noFill/>
          <a:ln>
            <a:noFill/>
          </a:ln>
        </p:spPr>
      </p:pic>
      <p:sp>
        <p:nvSpPr>
          <p:cNvPr id="826" name="Google Shape;826;p78"/>
          <p:cNvSpPr txBox="1"/>
          <p:nvPr/>
        </p:nvSpPr>
        <p:spPr>
          <a:xfrm>
            <a:off x="457200" y="274320"/>
            <a:ext cx="6858000" cy="82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Black"/>
                <a:ea typeface="Arial Black"/>
                <a:cs typeface="Arial Black"/>
                <a:sym typeface="Arial Black"/>
              </a:rPr>
              <a:t>Example: BPE Tokenization Step-by-Step</a:t>
            </a:r>
            <a:endParaRPr/>
          </a:p>
        </p:txBody>
      </p:sp>
      <p:sp>
        <p:nvSpPr>
          <p:cNvPr id="827" name="Google Shape;827;p78"/>
          <p:cNvSpPr txBox="1"/>
          <p:nvPr/>
        </p:nvSpPr>
        <p:spPr>
          <a:xfrm>
            <a:off x="457200" y="1138975"/>
            <a:ext cx="7772400" cy="27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b="0" i="0" u="none" strike="noStrike" cap="none">
                <a:solidFill>
                  <a:srgbClr val="666666"/>
                </a:solidFill>
                <a:latin typeface="Arial"/>
                <a:ea typeface="Arial"/>
                <a:cs typeface="Arial"/>
                <a:sym typeface="Arial"/>
              </a:rPr>
              <a:t>Walking through how Byte-Pair Encoding tokenizes the word "lowest"</a:t>
            </a:r>
            <a:endParaRPr/>
          </a:p>
        </p:txBody>
      </p:sp>
      <p:sp>
        <p:nvSpPr>
          <p:cNvPr id="828" name="Google Shape;828;p78"/>
          <p:cNvSpPr/>
          <p:nvPr/>
        </p:nvSpPr>
        <p:spPr>
          <a:xfrm>
            <a:off x="365760" y="1463040"/>
            <a:ext cx="3931800" cy="1554600"/>
          </a:xfrm>
          <a:prstGeom prst="rect">
            <a:avLst/>
          </a:prstGeom>
          <a:solidFill>
            <a:srgbClr val="F5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8"/>
          <p:cNvSpPr txBox="1"/>
          <p:nvPr/>
        </p:nvSpPr>
        <p:spPr>
          <a:xfrm>
            <a:off x="475488" y="1536192"/>
            <a:ext cx="3712500" cy="140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b="1" i="0" u="none" strike="noStrike" cap="none">
                <a:solidFill>
                  <a:srgbClr val="9D2235"/>
                </a:solidFill>
                <a:latin typeface="Arial"/>
                <a:ea typeface="Arial"/>
                <a:cs typeface="Arial"/>
                <a:sym typeface="Arial"/>
              </a:rPr>
              <a:t>Step 1: Start with characters</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Input: "lowest"</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Initial tokens:  l  o  w  e  s  t</a:t>
            </a:r>
            <a:endParaRPr/>
          </a:p>
          <a:p>
            <a:pPr marL="0" marR="0" lvl="0" indent="0" algn="l" rtl="0">
              <a:lnSpc>
                <a:spcPct val="100000"/>
              </a:lnSpc>
              <a:spcBef>
                <a:spcPts val="200"/>
              </a:spcBef>
              <a:spcAft>
                <a:spcPts val="0"/>
              </a:spcAft>
              <a:buNone/>
            </a:pPr>
            <a:endParaRPr sz="1100" b="0"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300" b="1" i="0" u="none" strike="noStrike" cap="none">
                <a:solidFill>
                  <a:srgbClr val="9D2235"/>
                </a:solidFill>
                <a:latin typeface="Arial"/>
                <a:ea typeface="Arial"/>
                <a:cs typeface="Arial"/>
                <a:sym typeface="Arial"/>
              </a:rPr>
              <a:t>Step 2: Find most frequent pair</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Most frequent bigram: (e, s) -&gt; merge!</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Tokens:  l  o  w  es  t</a:t>
            </a:r>
            <a:endParaRPr/>
          </a:p>
        </p:txBody>
      </p:sp>
      <p:sp>
        <p:nvSpPr>
          <p:cNvPr id="830" name="Google Shape;830;p78"/>
          <p:cNvSpPr/>
          <p:nvPr/>
        </p:nvSpPr>
        <p:spPr>
          <a:xfrm>
            <a:off x="4663440" y="1463040"/>
            <a:ext cx="4114800" cy="1554600"/>
          </a:xfrm>
          <a:prstGeom prst="rect">
            <a:avLst/>
          </a:prstGeom>
          <a:solidFill>
            <a:srgbClr val="D4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8"/>
          <p:cNvSpPr txBox="1"/>
          <p:nvPr/>
        </p:nvSpPr>
        <p:spPr>
          <a:xfrm>
            <a:off x="4773168" y="1536192"/>
            <a:ext cx="3895200" cy="140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b="1" i="0" u="none" strike="noStrike" cap="none">
                <a:solidFill>
                  <a:srgbClr val="009B8D"/>
                </a:solidFill>
                <a:latin typeface="Arial"/>
                <a:ea typeface="Arial"/>
                <a:cs typeface="Arial"/>
                <a:sym typeface="Arial"/>
              </a:rPr>
              <a:t>Step 3: Continue merging</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Next frequent pair: (es, t) -&gt; merge!</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Tokens:  l  o  w  est</a:t>
            </a:r>
            <a:endParaRPr/>
          </a:p>
          <a:p>
            <a:pPr marL="0" marR="0" lvl="0" indent="0" algn="l" rtl="0">
              <a:lnSpc>
                <a:spcPct val="100000"/>
              </a:lnSpc>
              <a:spcBef>
                <a:spcPts val="200"/>
              </a:spcBef>
              <a:spcAft>
                <a:spcPts val="0"/>
              </a:spcAft>
              <a:buNone/>
            </a:pPr>
            <a:endParaRPr sz="1100" b="0"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300" b="1" i="0" u="none" strike="noStrike" cap="none">
                <a:solidFill>
                  <a:srgbClr val="009B8D"/>
                </a:solidFill>
                <a:latin typeface="Arial"/>
                <a:ea typeface="Arial"/>
                <a:cs typeface="Arial"/>
                <a:sym typeface="Arial"/>
              </a:rPr>
              <a:t>Step 4: Next merge</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Next frequent pair: (l, o) -&gt; merge!</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Tokens:  lo  w  est</a:t>
            </a:r>
            <a:endParaRPr/>
          </a:p>
        </p:txBody>
      </p:sp>
      <p:sp>
        <p:nvSpPr>
          <p:cNvPr id="832" name="Google Shape;832;p78"/>
          <p:cNvSpPr/>
          <p:nvPr/>
        </p:nvSpPr>
        <p:spPr>
          <a:xfrm>
            <a:off x="365760" y="3200400"/>
            <a:ext cx="5029200" cy="1554600"/>
          </a:xfrm>
          <a:prstGeom prst="rect">
            <a:avLst/>
          </a:prstGeom>
          <a:solidFill>
            <a:srgbClr val="DDE4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8"/>
          <p:cNvSpPr txBox="1"/>
          <p:nvPr/>
        </p:nvSpPr>
        <p:spPr>
          <a:xfrm>
            <a:off x="475488" y="3273552"/>
            <a:ext cx="4809600" cy="140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b="1" i="0" u="none" strike="noStrike" cap="none">
                <a:solidFill>
                  <a:srgbClr val="2F3C7E"/>
                </a:solidFill>
                <a:latin typeface="Arial"/>
                <a:ea typeface="Arial"/>
                <a:cs typeface="Arial"/>
                <a:sym typeface="Arial"/>
              </a:rPr>
              <a:t>Final Result</a:t>
            </a:r>
            <a:endParaRPr/>
          </a:p>
          <a:p>
            <a:pPr marL="0" marR="0" lvl="0" indent="0" algn="l" rtl="0">
              <a:lnSpc>
                <a:spcPct val="100000"/>
              </a:lnSpc>
              <a:spcBef>
                <a:spcPts val="200"/>
              </a:spcBef>
              <a:spcAft>
                <a:spcPts val="0"/>
              </a:spcAft>
              <a:buNone/>
            </a:pPr>
            <a:r>
              <a:rPr lang="en-US" sz="1200" b="1" i="0" u="none" strike="noStrike" cap="none">
                <a:solidFill>
                  <a:srgbClr val="333333"/>
                </a:solidFill>
                <a:latin typeface="Consolas"/>
                <a:ea typeface="Consolas"/>
                <a:cs typeface="Consolas"/>
                <a:sym typeface="Consolas"/>
              </a:rPr>
              <a:t>"lowest" -&gt; ["low", "est"]</a:t>
            </a:r>
            <a:endParaRPr/>
          </a:p>
          <a:p>
            <a:pPr marL="0" marR="0" lvl="0" indent="0" algn="l" rtl="0">
              <a:lnSpc>
                <a:spcPct val="100000"/>
              </a:lnSpc>
              <a:spcBef>
                <a:spcPts val="200"/>
              </a:spcBef>
              <a:spcAft>
                <a:spcPts val="0"/>
              </a:spcAft>
              <a:buNone/>
            </a:pPr>
            <a:r>
              <a:rPr lang="en-US" sz="1200" b="0" i="0" u="none" strike="noStrike" cap="none">
                <a:solidFill>
                  <a:srgbClr val="333333"/>
                </a:solidFill>
                <a:latin typeface="Consolas"/>
                <a:ea typeface="Consolas"/>
                <a:cs typeface="Consolas"/>
                <a:sym typeface="Consolas"/>
              </a:rPr>
              <a:t>Token IDs:     [4253,  395]</a:t>
            </a:r>
            <a:endParaRPr/>
          </a:p>
          <a:p>
            <a:pPr marL="0" marR="0" lvl="0" indent="0" algn="l" rtl="0">
              <a:lnSpc>
                <a:spcPct val="100000"/>
              </a:lnSpc>
              <a:spcBef>
                <a:spcPts val="200"/>
              </a:spcBef>
              <a:spcAft>
                <a:spcPts val="0"/>
              </a:spcAft>
              <a:buNone/>
            </a:pPr>
            <a:endParaRPr sz="1200" b="0"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100" b="0" i="0" u="none" strike="noStrike" cap="none">
                <a:solidFill>
                  <a:srgbClr val="666666"/>
                </a:solidFill>
                <a:latin typeface="Arial"/>
                <a:ea typeface="Arial"/>
                <a:cs typeface="Arial"/>
                <a:sym typeface="Arial"/>
              </a:rPr>
              <a:t>Common words stay whole; rare words split</a:t>
            </a:r>
            <a:endParaRPr/>
          </a:p>
          <a:p>
            <a:pPr marL="0" marR="0" lvl="0" indent="0" algn="l" rtl="0">
              <a:lnSpc>
                <a:spcPct val="100000"/>
              </a:lnSpc>
              <a:spcBef>
                <a:spcPts val="200"/>
              </a:spcBef>
              <a:spcAft>
                <a:spcPts val="0"/>
              </a:spcAft>
              <a:buNone/>
            </a:pPr>
            <a:r>
              <a:rPr lang="en-US" sz="1100" b="0" i="0" u="none" strike="noStrike" cap="none">
                <a:solidFill>
                  <a:srgbClr val="666666"/>
                </a:solidFill>
                <a:latin typeface="Arial"/>
                <a:ea typeface="Arial"/>
                <a:cs typeface="Arial"/>
                <a:sym typeface="Arial"/>
              </a:rPr>
              <a:t>into known subwords.</a:t>
            </a:r>
            <a:endParaRPr/>
          </a:p>
        </p:txBody>
      </p:sp>
      <p:sp>
        <p:nvSpPr>
          <p:cNvPr id="834" name="Google Shape;834;p78"/>
          <p:cNvSpPr/>
          <p:nvPr/>
        </p:nvSpPr>
        <p:spPr>
          <a:xfrm>
            <a:off x="5669280" y="3200400"/>
            <a:ext cx="3108900" cy="1554600"/>
          </a:xfrm>
          <a:prstGeom prst="rect">
            <a:avLst/>
          </a:pr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8"/>
          <p:cNvSpPr txBox="1"/>
          <p:nvPr/>
        </p:nvSpPr>
        <p:spPr>
          <a:xfrm>
            <a:off x="5779008" y="3273552"/>
            <a:ext cx="2889600" cy="140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b="1" i="0" u="none" strike="noStrike" cap="none">
                <a:solidFill>
                  <a:srgbClr val="000000"/>
                </a:solidFill>
                <a:latin typeface="Arial"/>
                <a:ea typeface="Arial"/>
                <a:cs typeface="Arial"/>
                <a:sym typeface="Arial"/>
              </a:rPr>
              <a:t>Key Insight</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Arial"/>
                <a:ea typeface="Arial"/>
                <a:cs typeface="Arial"/>
                <a:sym typeface="Arial"/>
              </a:rPr>
              <a:t>BPE vocabulary is built by iteratively</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Arial"/>
                <a:ea typeface="Arial"/>
                <a:cs typeface="Arial"/>
                <a:sym typeface="Arial"/>
              </a:rPr>
              <a:t>merging the most frequent character</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Arial"/>
                <a:ea typeface="Arial"/>
                <a:cs typeface="Arial"/>
                <a:sym typeface="Arial"/>
              </a:rPr>
              <a:t>pairs in the training corpus.</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Arial"/>
                <a:ea typeface="Arial"/>
                <a:cs typeface="Arial"/>
                <a:sym typeface="Arial"/>
              </a:rPr>
              <a:t>Common words become single tokens;</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Arial"/>
                <a:ea typeface="Arial"/>
                <a:cs typeface="Arial"/>
                <a:sym typeface="Arial"/>
              </a:rPr>
              <a:t>rare words decompose into subwords.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0"/>
        <p:cNvGrpSpPr/>
        <p:nvPr/>
      </p:nvGrpSpPr>
      <p:grpSpPr>
        <a:xfrm>
          <a:off x="0" y="0"/>
          <a:ext cx="0" cy="0"/>
          <a:chOff x="0" y="0"/>
          <a:chExt cx="0" cy="0"/>
        </a:xfrm>
      </p:grpSpPr>
      <p:pic>
        <p:nvPicPr>
          <p:cNvPr id="841" name="Google Shape;841;p79"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842" name="Google Shape;842;p79"/>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The Embedding Matrix</a:t>
            </a:r>
            <a:endParaRPr sz="2800" b="0" i="0" u="none" strike="noStrike" cap="none">
              <a:solidFill>
                <a:schemeClr val="dk1"/>
              </a:solidFill>
              <a:latin typeface="Calibri"/>
              <a:ea typeface="Calibri"/>
              <a:cs typeface="Calibri"/>
              <a:sym typeface="Calibri"/>
            </a:endParaRPr>
          </a:p>
        </p:txBody>
      </p:sp>
      <p:sp>
        <p:nvSpPr>
          <p:cNvPr id="843" name="Google Shape;843;p79"/>
          <p:cNvSpPr/>
          <p:nvPr/>
        </p:nvSpPr>
        <p:spPr>
          <a:xfrm>
            <a:off x="548640" y="1097280"/>
            <a:ext cx="804672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Converting discrete tokens into continuous vector representations.</a:t>
            </a:r>
            <a:endParaRPr sz="1400" b="0" i="0" u="none" strike="noStrike" cap="none">
              <a:solidFill>
                <a:schemeClr val="dk1"/>
              </a:solidFill>
              <a:latin typeface="Calibri"/>
              <a:ea typeface="Calibri"/>
              <a:cs typeface="Calibri"/>
              <a:sym typeface="Calibri"/>
            </a:endParaRPr>
          </a:p>
        </p:txBody>
      </p:sp>
      <p:sp>
        <p:nvSpPr>
          <p:cNvPr id="844" name="Google Shape;844;p79"/>
          <p:cNvSpPr/>
          <p:nvPr/>
        </p:nvSpPr>
        <p:spPr>
          <a:xfrm>
            <a:off x="548640" y="1737360"/>
            <a:ext cx="4389120" cy="3017520"/>
          </a:xfrm>
          <a:prstGeom prst="rect">
            <a:avLst/>
          </a:prstGeom>
          <a:solidFill>
            <a:srgbClr val="F8F8F8"/>
          </a:solidFill>
          <a:ln w="9525" cap="flat" cmpd="sng">
            <a:solidFill>
              <a:srgbClr val="E0E0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9"/>
          <p:cNvSpPr/>
          <p:nvPr/>
        </p:nvSpPr>
        <p:spPr>
          <a:xfrm>
            <a:off x="731520" y="1828800"/>
            <a:ext cx="4023360" cy="28346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How It Works</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1. Tokenizer: </a:t>
            </a:r>
            <a:r>
              <a:rPr lang="en-US" sz="1200" b="0" i="0" u="none" strike="noStrike" cap="none">
                <a:solidFill>
                  <a:srgbClr val="000000"/>
                </a:solidFill>
                <a:latin typeface="Consolas"/>
                <a:ea typeface="Consolas"/>
                <a:cs typeface="Consolas"/>
                <a:sym typeface="Consolas"/>
              </a:rPr>
              <a:t>"The cat sat" -&gt; [464, 3797, 3332]</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2. Lookup: </a:t>
            </a:r>
            <a:r>
              <a:rPr lang="en-US" sz="1200" b="0" i="0" u="none" strike="noStrike" cap="none">
                <a:solidFill>
                  <a:srgbClr val="000000"/>
                </a:solidFill>
                <a:latin typeface="Calibri"/>
                <a:ea typeface="Calibri"/>
                <a:cs typeface="Calibri"/>
                <a:sym typeface="Calibri"/>
              </a:rPr>
              <a:t>Each ID indexes into matrix E [V x d_model]</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3. Result: </a:t>
            </a:r>
            <a:r>
              <a:rPr lang="en-US" sz="1200" b="0" i="0" u="none" strike="noStrike" cap="none">
                <a:solidFill>
                  <a:srgbClr val="000000"/>
                </a:solidFill>
                <a:latin typeface="Calibri"/>
                <a:ea typeface="Calibri"/>
                <a:cs typeface="Calibri"/>
                <a:sym typeface="Calibri"/>
              </a:rPr>
              <a:t>Each token becomes a dense d_model vector</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Vocabulary Sizes:</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666666"/>
              </a:buClr>
              <a:buSzPts val="1100"/>
              <a:buFont typeface="Calibri"/>
              <a:buNone/>
            </a:pPr>
            <a:r>
              <a:rPr lang="en-US" sz="1100" b="0" i="0" u="none" strike="noStrike" cap="none">
                <a:solidFill>
                  <a:srgbClr val="666666"/>
                </a:solidFill>
                <a:latin typeface="Calibri"/>
                <a:ea typeface="Calibri"/>
                <a:cs typeface="Calibri"/>
                <a:sym typeface="Calibri"/>
              </a:rPr>
              <a:t>GPT-2: 50,257 | GPT-3: 50,257 | LLaMA-2: 32,000</a:t>
            </a:r>
            <a:endParaRPr sz="1500" b="0" i="0" u="none" strike="noStrike" cap="none">
              <a:solidFill>
                <a:schemeClr val="dk1"/>
              </a:solidFill>
              <a:latin typeface="Calibri"/>
              <a:ea typeface="Calibri"/>
              <a:cs typeface="Calibri"/>
              <a:sym typeface="Calibri"/>
            </a:endParaRPr>
          </a:p>
        </p:txBody>
      </p:sp>
      <p:sp>
        <p:nvSpPr>
          <p:cNvPr id="846" name="Google Shape;846;p79"/>
          <p:cNvSpPr/>
          <p:nvPr/>
        </p:nvSpPr>
        <p:spPr>
          <a:xfrm>
            <a:off x="5212080" y="1737360"/>
            <a:ext cx="3474720" cy="3017520"/>
          </a:xfrm>
          <a:prstGeom prst="rect">
            <a:avLst/>
          </a:prstGeom>
          <a:solidFill>
            <a:srgbClr val="DDE4F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9"/>
          <p:cNvSpPr/>
          <p:nvPr/>
        </p:nvSpPr>
        <p:spPr>
          <a:xfrm>
            <a:off x="5394960" y="1828800"/>
            <a:ext cx="3108960" cy="28346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The Intuition</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Token IDs are meaningless integers. The embedding matrix translates them into a rich geometric space where:</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100"/>
              <a:buFont typeface="Calibri"/>
              <a:buChar char="•"/>
            </a:pPr>
            <a:r>
              <a:rPr lang="en-US" sz="1100" b="0" i="0" u="none" strike="noStrike" cap="none">
                <a:solidFill>
                  <a:srgbClr val="000000"/>
                </a:solidFill>
                <a:latin typeface="Calibri"/>
                <a:ea typeface="Calibri"/>
                <a:cs typeface="Calibri"/>
                <a:sym typeface="Calibri"/>
              </a:rPr>
              <a:t>Similar words cluster together ("king" near "queen")</a:t>
            </a:r>
            <a:endParaRPr sz="1500" b="0" i="0" u="none" strike="noStrike" cap="none">
              <a:solidFill>
                <a:schemeClr val="dk1"/>
              </a:solidFill>
              <a:latin typeface="Calibri"/>
              <a:ea typeface="Calibri"/>
              <a:cs typeface="Calibri"/>
              <a:sym typeface="Calibri"/>
            </a:endParaRPr>
          </a:p>
          <a:p>
            <a:pPr marL="342900" marR="0" lvl="0" indent="-342900" algn="l" rtl="0">
              <a:spcBef>
                <a:spcPts val="400"/>
              </a:spcBef>
              <a:spcAft>
                <a:spcPts val="0"/>
              </a:spcAft>
              <a:buClr>
                <a:srgbClr val="000000"/>
              </a:buClr>
              <a:buSzPts val="1100"/>
              <a:buFont typeface="Calibri"/>
              <a:buChar char="•"/>
            </a:pPr>
            <a:r>
              <a:rPr lang="en-US" sz="1100" b="0" i="0" u="none" strike="noStrike" cap="none">
                <a:solidFill>
                  <a:srgbClr val="000000"/>
                </a:solidFill>
                <a:latin typeface="Calibri"/>
                <a:ea typeface="Calibri"/>
                <a:cs typeface="Calibri"/>
                <a:sym typeface="Calibri"/>
              </a:rPr>
              <a:t>Relationships are directions ("king" - "man" + "woman" ~ "queen")</a:t>
            </a:r>
            <a:endParaRPr sz="1500" b="0" i="0" u="none" strike="noStrike" cap="none">
              <a:solidFill>
                <a:schemeClr val="dk1"/>
              </a:solidFill>
              <a:latin typeface="Calibri"/>
              <a:ea typeface="Calibri"/>
              <a:cs typeface="Calibri"/>
              <a:sym typeface="Calibri"/>
            </a:endParaRPr>
          </a:p>
          <a:p>
            <a:pPr marL="342900" marR="0" lvl="0" indent="-342900" algn="l" rtl="0">
              <a:spcBef>
                <a:spcPts val="400"/>
              </a:spcBef>
              <a:spcAft>
                <a:spcPts val="0"/>
              </a:spcAft>
              <a:buClr>
                <a:srgbClr val="000000"/>
              </a:buClr>
              <a:buSzPts val="1100"/>
              <a:buFont typeface="Calibri"/>
              <a:buChar char="•"/>
            </a:pPr>
            <a:r>
              <a:rPr lang="en-US" sz="1100" b="0" i="0" u="none" strike="noStrike" cap="none">
                <a:solidFill>
                  <a:srgbClr val="000000"/>
                </a:solidFill>
                <a:latin typeface="Calibri"/>
                <a:ea typeface="Calibri"/>
                <a:cs typeface="Calibri"/>
                <a:sym typeface="Calibri"/>
              </a:rPr>
              <a:t>Learned during training via backpropagation</a:t>
            </a: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51"/>
        <p:cNvGrpSpPr/>
        <p:nvPr/>
      </p:nvGrpSpPr>
      <p:grpSpPr>
        <a:xfrm>
          <a:off x="0" y="0"/>
          <a:ext cx="0" cy="0"/>
          <a:chOff x="0" y="0"/>
          <a:chExt cx="0" cy="0"/>
        </a:xfrm>
      </p:grpSpPr>
      <p:pic>
        <p:nvPicPr>
          <p:cNvPr id="852" name="Google Shape;852;p80"/>
          <p:cNvPicPr preferRelativeResize="0"/>
          <p:nvPr/>
        </p:nvPicPr>
        <p:blipFill rotWithShape="1">
          <a:blip r:embed="rId3">
            <a:alphaModFix/>
          </a:blip>
          <a:srcRect/>
          <a:stretch/>
        </p:blipFill>
        <p:spPr>
          <a:xfrm>
            <a:off x="7498079" y="137160"/>
            <a:ext cx="1463040" cy="329184"/>
          </a:xfrm>
          <a:prstGeom prst="rect">
            <a:avLst/>
          </a:prstGeom>
          <a:noFill/>
          <a:ln>
            <a:noFill/>
          </a:ln>
        </p:spPr>
      </p:pic>
      <p:sp>
        <p:nvSpPr>
          <p:cNvPr id="853" name="Google Shape;853;p80"/>
          <p:cNvSpPr txBox="1"/>
          <p:nvPr/>
        </p:nvSpPr>
        <p:spPr>
          <a:xfrm>
            <a:off x="457200" y="274320"/>
            <a:ext cx="6858000" cy="82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Black"/>
                <a:ea typeface="Arial Black"/>
                <a:cs typeface="Arial Black"/>
                <a:sym typeface="Arial Black"/>
              </a:rPr>
              <a:t>Example: Embedding Lookup</a:t>
            </a:r>
            <a:endParaRPr/>
          </a:p>
        </p:txBody>
      </p:sp>
      <p:sp>
        <p:nvSpPr>
          <p:cNvPr id="854" name="Google Shape;854;p80"/>
          <p:cNvSpPr txBox="1"/>
          <p:nvPr/>
        </p:nvSpPr>
        <p:spPr>
          <a:xfrm>
            <a:off x="457200" y="1051560"/>
            <a:ext cx="7772400" cy="32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b="0" i="0" u="none" strike="noStrike" cap="none">
                <a:solidFill>
                  <a:srgbClr val="666666"/>
                </a:solidFill>
                <a:latin typeface="Arial"/>
                <a:ea typeface="Arial"/>
                <a:cs typeface="Arial"/>
                <a:sym typeface="Arial"/>
              </a:rPr>
              <a:t>How token IDs become vectors through matrix indexing</a:t>
            </a:r>
            <a:endParaRPr/>
          </a:p>
        </p:txBody>
      </p:sp>
      <p:sp>
        <p:nvSpPr>
          <p:cNvPr id="855" name="Google Shape;855;p80"/>
          <p:cNvSpPr/>
          <p:nvPr/>
        </p:nvSpPr>
        <p:spPr>
          <a:xfrm>
            <a:off x="365760" y="1463040"/>
            <a:ext cx="4114800" cy="3291900"/>
          </a:xfrm>
          <a:prstGeom prst="rect">
            <a:avLst/>
          </a:prstGeom>
          <a:solidFill>
            <a:srgbClr val="F5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80"/>
          <p:cNvSpPr txBox="1"/>
          <p:nvPr/>
        </p:nvSpPr>
        <p:spPr>
          <a:xfrm>
            <a:off x="475488" y="1536192"/>
            <a:ext cx="3895200" cy="314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a:solidFill>
                  <a:srgbClr val="9D2235"/>
                </a:solidFill>
                <a:latin typeface="Arial"/>
                <a:ea typeface="Arial"/>
                <a:cs typeface="Arial"/>
                <a:sym typeface="Arial"/>
              </a:rPr>
              <a:t>Step-by-Step Lookup</a:t>
            </a:r>
            <a:endParaRPr/>
          </a:p>
          <a:p>
            <a:pPr marL="0" marR="0" lvl="0" indent="0" algn="l" rtl="0">
              <a:lnSpc>
                <a:spcPct val="100000"/>
              </a:lnSpc>
              <a:spcBef>
                <a:spcPts val="200"/>
              </a:spcBef>
              <a:spcAft>
                <a:spcPts val="0"/>
              </a:spcAft>
              <a:buNone/>
            </a:pPr>
            <a:endParaRPr sz="1400" b="1" i="0" u="none" strike="noStrike" cap="none">
              <a:solidFill>
                <a:srgbClr val="9D2235"/>
              </a:solidFill>
              <a:latin typeface="Arial"/>
              <a:ea typeface="Arial"/>
              <a:cs typeface="Arial"/>
              <a:sym typeface="Arial"/>
            </a:endParaRPr>
          </a:p>
          <a:p>
            <a:pPr marL="0" marR="0" lvl="0" indent="0" algn="l" rtl="0">
              <a:lnSpc>
                <a:spcPct val="100000"/>
              </a:lnSpc>
              <a:spcBef>
                <a:spcPts val="200"/>
              </a:spcBef>
              <a:spcAft>
                <a:spcPts val="0"/>
              </a:spcAft>
              <a:buNone/>
            </a:pPr>
            <a:r>
              <a:rPr lang="en-US" sz="1200" b="1" i="0" u="none" strike="noStrike" cap="none">
                <a:solidFill>
                  <a:srgbClr val="333333"/>
                </a:solidFill>
                <a:latin typeface="Consolas"/>
                <a:ea typeface="Consolas"/>
                <a:cs typeface="Consolas"/>
                <a:sym typeface="Consolas"/>
              </a:rPr>
              <a:t>Input sentence: "The cat"</a:t>
            </a:r>
            <a:endParaRPr/>
          </a:p>
          <a:p>
            <a:pPr marL="0" marR="0" lvl="0" indent="0" algn="l" rtl="0">
              <a:lnSpc>
                <a:spcPct val="100000"/>
              </a:lnSpc>
              <a:spcBef>
                <a:spcPts val="200"/>
              </a:spcBef>
              <a:spcAft>
                <a:spcPts val="0"/>
              </a:spcAft>
              <a:buNone/>
            </a:pPr>
            <a:endParaRPr sz="1200" b="1"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200" b="1" i="0" u="none" strike="noStrike" cap="none">
                <a:solidFill>
                  <a:srgbClr val="333333"/>
                </a:solidFill>
                <a:latin typeface="Arial"/>
                <a:ea typeface="Arial"/>
                <a:cs typeface="Arial"/>
                <a:sym typeface="Arial"/>
              </a:rPr>
              <a:t>1. Tokenize:</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   "The"  -&gt;  token ID 464</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   "cat"  -&gt;  token ID 3797</a:t>
            </a:r>
            <a:endParaRPr/>
          </a:p>
          <a:p>
            <a:pPr marL="0" marR="0" lvl="0" indent="0" algn="l" rtl="0">
              <a:lnSpc>
                <a:spcPct val="100000"/>
              </a:lnSpc>
              <a:spcBef>
                <a:spcPts val="200"/>
              </a:spcBef>
              <a:spcAft>
                <a:spcPts val="0"/>
              </a:spcAft>
              <a:buNone/>
            </a:pPr>
            <a:endParaRPr sz="1100" b="0"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200" b="1" i="0" u="none" strike="noStrike" cap="none">
                <a:solidFill>
                  <a:srgbClr val="333333"/>
                </a:solidFill>
                <a:latin typeface="Arial"/>
                <a:ea typeface="Arial"/>
                <a:cs typeface="Arial"/>
                <a:sym typeface="Arial"/>
              </a:rPr>
              <a:t>2. Index into E [50,257 x 768]:</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   E[464]  = [0.12, -0.34, 0.56, ...]</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   E[3797] = [0.78, 0.23, -0.91, ...]</a:t>
            </a:r>
            <a:endParaRPr/>
          </a:p>
          <a:p>
            <a:pPr marL="0" marR="0" lvl="0" indent="0" algn="l" rtl="0">
              <a:lnSpc>
                <a:spcPct val="100000"/>
              </a:lnSpc>
              <a:spcBef>
                <a:spcPts val="200"/>
              </a:spcBef>
              <a:spcAft>
                <a:spcPts val="0"/>
              </a:spcAft>
              <a:buNone/>
            </a:pPr>
            <a:endParaRPr sz="1100" b="0"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200" b="1" i="0" u="none" strike="noStrike" cap="none">
                <a:solidFill>
                  <a:srgbClr val="333333"/>
                </a:solidFill>
                <a:latin typeface="Arial"/>
                <a:ea typeface="Arial"/>
                <a:cs typeface="Arial"/>
                <a:sym typeface="Arial"/>
              </a:rPr>
              <a:t>3. Output: 2 vectors, each 768-dim</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   Shape: [2 x 768]</a:t>
            </a:r>
            <a:endParaRPr/>
          </a:p>
        </p:txBody>
      </p:sp>
      <p:sp>
        <p:nvSpPr>
          <p:cNvPr id="857" name="Google Shape;857;p80"/>
          <p:cNvSpPr/>
          <p:nvPr/>
        </p:nvSpPr>
        <p:spPr>
          <a:xfrm>
            <a:off x="4754880" y="1463040"/>
            <a:ext cx="4023300" cy="1645800"/>
          </a:xfrm>
          <a:prstGeom prst="rect">
            <a:avLst/>
          </a:prstGeom>
          <a:solidFill>
            <a:srgbClr val="D4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80"/>
          <p:cNvSpPr txBox="1"/>
          <p:nvPr/>
        </p:nvSpPr>
        <p:spPr>
          <a:xfrm>
            <a:off x="4864600" y="1536201"/>
            <a:ext cx="3804000" cy="172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a:solidFill>
                  <a:srgbClr val="009B8D"/>
                </a:solidFill>
                <a:latin typeface="Arial"/>
                <a:ea typeface="Arial"/>
                <a:cs typeface="Arial"/>
                <a:sym typeface="Arial"/>
              </a:rPr>
              <a:t>Why This Matters</a:t>
            </a:r>
            <a:endParaRPr/>
          </a:p>
          <a:p>
            <a:pPr marL="0" marR="0" lvl="0" indent="0" algn="l" rtl="0">
              <a:lnSpc>
                <a:spcPct val="100000"/>
              </a:lnSpc>
              <a:spcBef>
                <a:spcPts val="200"/>
              </a:spcBef>
              <a:spcAft>
                <a:spcPts val="0"/>
              </a:spcAft>
              <a:buNone/>
            </a:pPr>
            <a:endParaRPr sz="1400" b="1" i="0" u="none" strike="noStrike" cap="none">
              <a:solidFill>
                <a:srgbClr val="009B8D"/>
              </a:solidFill>
              <a:latin typeface="Arial"/>
              <a:ea typeface="Arial"/>
              <a:cs typeface="Arial"/>
              <a:sym typeface="Arial"/>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Arial"/>
                <a:ea typeface="Arial"/>
                <a:cs typeface="Arial"/>
                <a:sym typeface="Arial"/>
              </a:rPr>
              <a:t>Token 464 ("The") is just an integer.</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Arial"/>
                <a:ea typeface="Arial"/>
                <a:cs typeface="Arial"/>
                <a:sym typeface="Arial"/>
              </a:rPr>
              <a:t>It has no meaning. The embedding vector</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Arial"/>
                <a:ea typeface="Arial"/>
                <a:cs typeface="Arial"/>
                <a:sym typeface="Arial"/>
              </a:rPr>
              <a:t>[0.12, -0.34, 0.56, ...] encodes semantic</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Arial"/>
                <a:ea typeface="Arial"/>
                <a:cs typeface="Arial"/>
                <a:sym typeface="Arial"/>
              </a:rPr>
              <a:t>meaning in geometric space.</a:t>
            </a:r>
            <a:endParaRPr sz="1100" b="0" i="0" u="none" strike="noStrike" cap="none">
              <a:solidFill>
                <a:srgbClr val="333333"/>
              </a:solidFill>
              <a:latin typeface="Arial"/>
              <a:ea typeface="Arial"/>
              <a:cs typeface="Arial"/>
              <a:sym typeface="Arial"/>
            </a:endParaRPr>
          </a:p>
          <a:p>
            <a:pPr marL="0" marR="0" lvl="0" indent="0" algn="l" rtl="0">
              <a:lnSpc>
                <a:spcPct val="100000"/>
              </a:lnSpc>
              <a:spcBef>
                <a:spcPts val="200"/>
              </a:spcBef>
              <a:spcAft>
                <a:spcPts val="0"/>
              </a:spcAft>
              <a:buNone/>
            </a:pPr>
            <a:r>
              <a:rPr lang="en-US" sz="1100" b="1" i="0" u="none" strike="noStrike" cap="none">
                <a:solidFill>
                  <a:srgbClr val="666666"/>
                </a:solidFill>
                <a:latin typeface="Arial"/>
                <a:ea typeface="Arial"/>
                <a:cs typeface="Arial"/>
                <a:sym typeface="Arial"/>
              </a:rPr>
              <a:t>Similar words -&gt; nearby vectors.</a:t>
            </a:r>
            <a:endParaRPr/>
          </a:p>
        </p:txBody>
      </p:sp>
      <p:sp>
        <p:nvSpPr>
          <p:cNvPr id="859" name="Google Shape;859;p80"/>
          <p:cNvSpPr/>
          <p:nvPr/>
        </p:nvSpPr>
        <p:spPr>
          <a:xfrm>
            <a:off x="4754880" y="3291840"/>
            <a:ext cx="4023300" cy="1463100"/>
          </a:xfrm>
          <a:prstGeom prst="rect">
            <a:avLst/>
          </a:prstGeom>
          <a:solidFill>
            <a:srgbClr val="DDE4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80"/>
          <p:cNvSpPr txBox="1"/>
          <p:nvPr/>
        </p:nvSpPr>
        <p:spPr>
          <a:xfrm>
            <a:off x="4864608" y="3364992"/>
            <a:ext cx="3804000" cy="131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a:solidFill>
                  <a:srgbClr val="2F3C7E"/>
                </a:solidFill>
                <a:latin typeface="Arial"/>
                <a:ea typeface="Arial"/>
                <a:cs typeface="Arial"/>
                <a:sym typeface="Arial"/>
              </a:rPr>
              <a:t>Parameter Count</a:t>
            </a:r>
            <a:endParaRPr/>
          </a:p>
          <a:p>
            <a:pPr marL="0" marR="0" lvl="0" indent="0" algn="l" rtl="0">
              <a:lnSpc>
                <a:spcPct val="100000"/>
              </a:lnSpc>
              <a:spcBef>
                <a:spcPts val="200"/>
              </a:spcBef>
              <a:spcAft>
                <a:spcPts val="0"/>
              </a:spcAft>
              <a:buNone/>
            </a:pPr>
            <a:endParaRPr sz="1400" b="1" i="0" u="none" strike="noStrike" cap="none">
              <a:solidFill>
                <a:srgbClr val="2F3C7E"/>
              </a:solidFill>
              <a:latin typeface="Arial"/>
              <a:ea typeface="Arial"/>
              <a:cs typeface="Arial"/>
              <a:sym typeface="Arial"/>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GPT-2:  50,257 x 768   = 38.6M</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GPT-3:  50,257 x 12,288 = 617M</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LLaMA:  32,000 x 4,096  = 131M</a:t>
            </a:r>
            <a:endParaRPr sz="1100" b="0"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100" b="1" i="0" u="none" strike="noStrike" cap="none">
                <a:solidFill>
                  <a:srgbClr val="666666"/>
                </a:solidFill>
                <a:latin typeface="Arial"/>
                <a:ea typeface="Arial"/>
                <a:cs typeface="Arial"/>
                <a:sym typeface="Arial"/>
              </a:rPr>
              <a:t>This single matrix = 1-5% of total!</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65"/>
        <p:cNvGrpSpPr/>
        <p:nvPr/>
      </p:nvGrpSpPr>
      <p:grpSpPr>
        <a:xfrm>
          <a:off x="0" y="0"/>
          <a:ext cx="0" cy="0"/>
          <a:chOff x="0" y="0"/>
          <a:chExt cx="0" cy="0"/>
        </a:xfrm>
      </p:grpSpPr>
      <p:pic>
        <p:nvPicPr>
          <p:cNvPr id="866" name="Google Shape;866;p81"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867" name="Google Shape;867;p81"/>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Positional Encoding in LLMs</a:t>
            </a:r>
            <a:endParaRPr sz="2800" b="0" i="0" u="none" strike="noStrike" cap="none">
              <a:solidFill>
                <a:schemeClr val="dk1"/>
              </a:solidFill>
              <a:latin typeface="Calibri"/>
              <a:ea typeface="Calibri"/>
              <a:cs typeface="Calibri"/>
              <a:sym typeface="Calibri"/>
            </a:endParaRPr>
          </a:p>
        </p:txBody>
      </p:sp>
      <p:sp>
        <p:nvSpPr>
          <p:cNvPr id="868" name="Google Shape;868;p81"/>
          <p:cNvSpPr/>
          <p:nvPr/>
        </p:nvSpPr>
        <p:spPr>
          <a:xfrm>
            <a:off x="548640" y="1097280"/>
            <a:ext cx="804672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Adding position information since attention is inherently order-agnostic.</a:t>
            </a:r>
            <a:endParaRPr sz="1400" b="0" i="0" u="none" strike="noStrike" cap="none">
              <a:solidFill>
                <a:schemeClr val="dk1"/>
              </a:solidFill>
              <a:latin typeface="Calibri"/>
              <a:ea typeface="Calibri"/>
              <a:cs typeface="Calibri"/>
              <a:sym typeface="Calibri"/>
            </a:endParaRPr>
          </a:p>
        </p:txBody>
      </p:sp>
      <p:sp>
        <p:nvSpPr>
          <p:cNvPr id="869" name="Google Shape;869;p81"/>
          <p:cNvSpPr/>
          <p:nvPr/>
        </p:nvSpPr>
        <p:spPr>
          <a:xfrm>
            <a:off x="548640" y="1737360"/>
            <a:ext cx="2651760" cy="3017520"/>
          </a:xfrm>
          <a:prstGeom prst="rect">
            <a:avLst/>
          </a:prstGeom>
          <a:solidFill>
            <a:srgbClr val="F5E6E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81"/>
          <p:cNvSpPr/>
          <p:nvPr/>
        </p:nvSpPr>
        <p:spPr>
          <a:xfrm>
            <a:off x="685800" y="1874520"/>
            <a:ext cx="2377440" cy="6400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Learned Positional</a:t>
            </a:r>
            <a:endParaRPr sz="13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Embeddings</a:t>
            </a:r>
            <a:endParaRPr sz="1300" b="0" i="0" u="none" strike="noStrike" cap="none">
              <a:solidFill>
                <a:schemeClr val="dk1"/>
              </a:solidFill>
              <a:latin typeface="Calibri"/>
              <a:ea typeface="Calibri"/>
              <a:cs typeface="Calibri"/>
              <a:sym typeface="Calibri"/>
            </a:endParaRPr>
          </a:p>
        </p:txBody>
      </p:sp>
      <p:sp>
        <p:nvSpPr>
          <p:cNvPr id="871" name="Google Shape;871;p81"/>
          <p:cNvSpPr/>
          <p:nvPr/>
        </p:nvSpPr>
        <p:spPr>
          <a:xfrm>
            <a:off x="685800" y="2560320"/>
            <a:ext cx="2377440" cy="20116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100"/>
              <a:buFont typeface="Arial"/>
              <a:buNone/>
            </a:pPr>
            <a:r>
              <a:rPr lang="en-US" sz="1100" b="0" i="0" u="none" strike="noStrike" cap="none">
                <a:solidFill>
                  <a:srgbClr val="333333"/>
                </a:solidFill>
                <a:latin typeface="Arial"/>
                <a:ea typeface="Arial"/>
                <a:cs typeface="Arial"/>
                <a:sym typeface="Arial"/>
              </a:rPr>
              <a:t>Separate learned matrix P [max_seq x d_model]. Added to token embeddings.</a:t>
            </a: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333333"/>
              </a:buClr>
              <a:buSzPts val="1100"/>
              <a:buFont typeface="Arial"/>
              <a:buNone/>
            </a:pPr>
            <a:r>
              <a:rPr lang="en-US" sz="1100" b="0" i="0" u="none" strike="noStrike" cap="none">
                <a:solidFill>
                  <a:srgbClr val="333333"/>
                </a:solidFill>
                <a:latin typeface="Arial"/>
                <a:ea typeface="Arial"/>
                <a:cs typeface="Arial"/>
                <a:sym typeface="Arial"/>
              </a:rPr>
              <a:t>Used by: GPT-2, GPT-3</a:t>
            </a:r>
            <a:endParaRPr sz="1100" b="0" i="0" u="none" strike="noStrike" cap="none">
              <a:solidFill>
                <a:schemeClr val="dk1"/>
              </a:solidFill>
              <a:latin typeface="Calibri"/>
              <a:ea typeface="Calibri"/>
              <a:cs typeface="Calibri"/>
              <a:sym typeface="Calibri"/>
            </a:endParaRPr>
          </a:p>
        </p:txBody>
      </p:sp>
      <p:sp>
        <p:nvSpPr>
          <p:cNvPr id="872" name="Google Shape;872;p81"/>
          <p:cNvSpPr/>
          <p:nvPr/>
        </p:nvSpPr>
        <p:spPr>
          <a:xfrm>
            <a:off x="3429000" y="1737360"/>
            <a:ext cx="2651760" cy="3017520"/>
          </a:xfrm>
          <a:prstGeom prst="rect">
            <a:avLst/>
          </a:prstGeom>
          <a:solidFill>
            <a:srgbClr val="D4E6E1"/>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81"/>
          <p:cNvSpPr/>
          <p:nvPr/>
        </p:nvSpPr>
        <p:spPr>
          <a:xfrm>
            <a:off x="3566160" y="1874520"/>
            <a:ext cx="2377440" cy="6400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Sinusoidal</a:t>
            </a:r>
            <a:endParaRPr sz="13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Encoding</a:t>
            </a:r>
            <a:endParaRPr sz="1300" b="0" i="0" u="none" strike="noStrike" cap="none">
              <a:solidFill>
                <a:schemeClr val="dk1"/>
              </a:solidFill>
              <a:latin typeface="Calibri"/>
              <a:ea typeface="Calibri"/>
              <a:cs typeface="Calibri"/>
              <a:sym typeface="Calibri"/>
            </a:endParaRPr>
          </a:p>
        </p:txBody>
      </p:sp>
      <p:sp>
        <p:nvSpPr>
          <p:cNvPr id="874" name="Google Shape;874;p81"/>
          <p:cNvSpPr/>
          <p:nvPr/>
        </p:nvSpPr>
        <p:spPr>
          <a:xfrm>
            <a:off x="3566160" y="2560320"/>
            <a:ext cx="2377440" cy="20116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100"/>
              <a:buFont typeface="Arial"/>
              <a:buNone/>
            </a:pPr>
            <a:r>
              <a:rPr lang="en-US" sz="1100" b="0" i="0" u="none" strike="noStrike" cap="none">
                <a:solidFill>
                  <a:srgbClr val="333333"/>
                </a:solidFill>
                <a:latin typeface="Arial"/>
                <a:ea typeface="Arial"/>
                <a:cs typeface="Arial"/>
                <a:sym typeface="Arial"/>
              </a:rPr>
              <a:t>Fixed sine/cosine functions at different frequencies. Unique per position.</a:t>
            </a: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333333"/>
              </a:buClr>
              <a:buSzPts val="1100"/>
              <a:buFont typeface="Arial"/>
              <a:buNone/>
            </a:pPr>
            <a:r>
              <a:rPr lang="en-US" sz="1100" b="0" i="0" u="none" strike="noStrike" cap="none">
                <a:solidFill>
                  <a:srgbClr val="333333"/>
                </a:solidFill>
                <a:latin typeface="Arial"/>
                <a:ea typeface="Arial"/>
                <a:cs typeface="Arial"/>
                <a:sym typeface="Arial"/>
              </a:rPr>
              <a:t>Used by: Original Transformer</a:t>
            </a:r>
            <a:endParaRPr sz="1100" b="0" i="0" u="none" strike="noStrike" cap="none">
              <a:solidFill>
                <a:schemeClr val="dk1"/>
              </a:solidFill>
              <a:latin typeface="Calibri"/>
              <a:ea typeface="Calibri"/>
              <a:cs typeface="Calibri"/>
              <a:sym typeface="Calibri"/>
            </a:endParaRPr>
          </a:p>
        </p:txBody>
      </p:sp>
      <p:sp>
        <p:nvSpPr>
          <p:cNvPr id="875" name="Google Shape;875;p81"/>
          <p:cNvSpPr/>
          <p:nvPr/>
        </p:nvSpPr>
        <p:spPr>
          <a:xfrm>
            <a:off x="6309360" y="1737360"/>
            <a:ext cx="2651760" cy="3017520"/>
          </a:xfrm>
          <a:prstGeom prst="rect">
            <a:avLst/>
          </a:prstGeom>
          <a:solidFill>
            <a:srgbClr val="DDE4F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81"/>
          <p:cNvSpPr/>
          <p:nvPr/>
        </p:nvSpPr>
        <p:spPr>
          <a:xfrm>
            <a:off x="6446520" y="1874520"/>
            <a:ext cx="2377440" cy="6400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Rotary Position</a:t>
            </a:r>
            <a:endParaRPr sz="13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Embedding (RoPE)</a:t>
            </a:r>
            <a:endParaRPr sz="1300" b="0" i="0" u="none" strike="noStrike" cap="none">
              <a:solidFill>
                <a:schemeClr val="dk1"/>
              </a:solidFill>
              <a:latin typeface="Calibri"/>
              <a:ea typeface="Calibri"/>
              <a:cs typeface="Calibri"/>
              <a:sym typeface="Calibri"/>
            </a:endParaRPr>
          </a:p>
        </p:txBody>
      </p:sp>
      <p:sp>
        <p:nvSpPr>
          <p:cNvPr id="877" name="Google Shape;877;p81"/>
          <p:cNvSpPr/>
          <p:nvPr/>
        </p:nvSpPr>
        <p:spPr>
          <a:xfrm>
            <a:off x="6446520" y="2560320"/>
            <a:ext cx="2377440" cy="20116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100"/>
              <a:buFont typeface="Arial"/>
              <a:buNone/>
            </a:pPr>
            <a:r>
              <a:rPr lang="en-US" sz="1100" b="0" i="0" u="none" strike="noStrike" cap="none">
                <a:solidFill>
                  <a:srgbClr val="333333"/>
                </a:solidFill>
                <a:latin typeface="Arial"/>
                <a:ea typeface="Arial"/>
                <a:cs typeface="Arial"/>
                <a:sym typeface="Arial"/>
              </a:rPr>
              <a:t>Rotates Q and K vectors by position. Captures relative distances naturally.</a:t>
            </a: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333333"/>
              </a:buClr>
              <a:buSzPts val="1100"/>
              <a:buFont typeface="Arial"/>
              <a:buNone/>
            </a:pPr>
            <a:r>
              <a:rPr lang="en-US" sz="1100" b="0" i="0" u="none" strike="noStrike" cap="none">
                <a:solidFill>
                  <a:srgbClr val="333333"/>
                </a:solidFill>
                <a:latin typeface="Arial"/>
                <a:ea typeface="Arial"/>
                <a:cs typeface="Arial"/>
                <a:sym typeface="Arial"/>
              </a:rPr>
              <a:t>Used by: LLaMA, PaLM, Mistral, mo</a:t>
            </a:r>
            <a:r>
              <a:rPr lang="en-US" sz="1100">
                <a:solidFill>
                  <a:srgbClr val="333333"/>
                </a:solidFill>
              </a:rPr>
              <a:t>dern LLMs</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1"/>
        <p:cNvGrpSpPr/>
        <p:nvPr/>
      </p:nvGrpSpPr>
      <p:grpSpPr>
        <a:xfrm>
          <a:off x="0" y="0"/>
          <a:ext cx="0" cy="0"/>
          <a:chOff x="0" y="0"/>
          <a:chExt cx="0" cy="0"/>
        </a:xfrm>
      </p:grpSpPr>
      <p:pic>
        <p:nvPicPr>
          <p:cNvPr id="882" name="Google Shape;882;p82"/>
          <p:cNvPicPr preferRelativeResize="0"/>
          <p:nvPr/>
        </p:nvPicPr>
        <p:blipFill rotWithShape="1">
          <a:blip r:embed="rId3">
            <a:alphaModFix/>
          </a:blip>
          <a:srcRect/>
          <a:stretch/>
        </p:blipFill>
        <p:spPr>
          <a:xfrm>
            <a:off x="7498079" y="137160"/>
            <a:ext cx="1463040" cy="329184"/>
          </a:xfrm>
          <a:prstGeom prst="rect">
            <a:avLst/>
          </a:prstGeom>
          <a:noFill/>
          <a:ln>
            <a:noFill/>
          </a:ln>
        </p:spPr>
      </p:pic>
      <p:sp>
        <p:nvSpPr>
          <p:cNvPr id="883" name="Google Shape;883;p82"/>
          <p:cNvSpPr txBox="1"/>
          <p:nvPr/>
        </p:nvSpPr>
        <p:spPr>
          <a:xfrm>
            <a:off x="457200" y="274320"/>
            <a:ext cx="6858000" cy="82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Black"/>
                <a:ea typeface="Arial Black"/>
                <a:cs typeface="Arial Black"/>
                <a:sym typeface="Arial Black"/>
              </a:rPr>
              <a:t>Example: How RoPE Works</a:t>
            </a:r>
            <a:endParaRPr/>
          </a:p>
        </p:txBody>
      </p:sp>
      <p:sp>
        <p:nvSpPr>
          <p:cNvPr id="884" name="Google Shape;884;p82"/>
          <p:cNvSpPr txBox="1"/>
          <p:nvPr/>
        </p:nvSpPr>
        <p:spPr>
          <a:xfrm>
            <a:off x="457200" y="1051560"/>
            <a:ext cx="7772400" cy="32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b="0" i="0" u="none" strike="noStrike" cap="none">
                <a:solidFill>
                  <a:srgbClr val="666666"/>
                </a:solidFill>
                <a:latin typeface="Arial"/>
                <a:ea typeface="Arial"/>
                <a:cs typeface="Arial"/>
                <a:sym typeface="Arial"/>
              </a:rPr>
              <a:t>Rotary Position Embedding encodes position by rotating Q and K vectors</a:t>
            </a:r>
            <a:endParaRPr/>
          </a:p>
        </p:txBody>
      </p:sp>
      <p:sp>
        <p:nvSpPr>
          <p:cNvPr id="885" name="Google Shape;885;p82"/>
          <p:cNvSpPr/>
          <p:nvPr/>
        </p:nvSpPr>
        <p:spPr>
          <a:xfrm>
            <a:off x="365760" y="1463040"/>
            <a:ext cx="4114800" cy="1371600"/>
          </a:xfrm>
          <a:prstGeom prst="rect">
            <a:avLst/>
          </a:prstGeom>
          <a:solidFill>
            <a:srgbClr val="F5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82"/>
          <p:cNvSpPr txBox="1"/>
          <p:nvPr/>
        </p:nvSpPr>
        <p:spPr>
          <a:xfrm>
            <a:off x="475488" y="1536192"/>
            <a:ext cx="3895200" cy="122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b="1" i="0" u="none" strike="noStrike" cap="none">
                <a:solidFill>
                  <a:srgbClr val="9D2235"/>
                </a:solidFill>
                <a:latin typeface="Arial"/>
                <a:ea typeface="Arial"/>
                <a:cs typeface="Arial"/>
                <a:sym typeface="Arial"/>
              </a:rPr>
              <a:t>The Problem: Why Position Matters</a:t>
            </a:r>
            <a:endParaRPr sz="1300" b="1" i="0" u="none" strike="noStrike" cap="none">
              <a:solidFill>
                <a:srgbClr val="9D2235"/>
              </a:solidFill>
              <a:latin typeface="Arial"/>
              <a:ea typeface="Arial"/>
              <a:cs typeface="Arial"/>
              <a:sym typeface="Arial"/>
            </a:endParaRPr>
          </a:p>
          <a:p>
            <a:pPr marL="0" marR="0" lvl="0" indent="0" algn="l" rtl="0">
              <a:lnSpc>
                <a:spcPct val="100000"/>
              </a:lnSpc>
              <a:spcBef>
                <a:spcPts val="200"/>
              </a:spcBef>
              <a:spcAft>
                <a:spcPts val="0"/>
              </a:spcAft>
              <a:buNone/>
            </a:pPr>
            <a:r>
              <a:rPr lang="en-US" sz="1100" b="1" i="0" u="none" strike="noStrike" cap="none">
                <a:solidFill>
                  <a:srgbClr val="333333"/>
                </a:solidFill>
                <a:latin typeface="Consolas"/>
                <a:ea typeface="Consolas"/>
                <a:cs typeface="Consolas"/>
                <a:sym typeface="Consolas"/>
              </a:rPr>
              <a:t>"The cat sat on the mat"</a:t>
            </a:r>
            <a:endParaRPr/>
          </a:p>
          <a:p>
            <a:pPr marL="0" marR="0" lvl="0" indent="0" algn="l" rtl="0">
              <a:lnSpc>
                <a:spcPct val="100000"/>
              </a:lnSpc>
              <a:spcBef>
                <a:spcPts val="200"/>
              </a:spcBef>
              <a:spcAft>
                <a:spcPts val="0"/>
              </a:spcAft>
              <a:buNone/>
            </a:pPr>
            <a:r>
              <a:rPr lang="en-US" sz="1100" b="1" i="0" u="none" strike="noStrike" cap="none">
                <a:solidFill>
                  <a:srgbClr val="333333"/>
                </a:solidFill>
                <a:latin typeface="Consolas"/>
                <a:ea typeface="Consolas"/>
                <a:cs typeface="Consolas"/>
                <a:sym typeface="Consolas"/>
              </a:rPr>
              <a:t>"The mat sat on the cat"</a:t>
            </a:r>
            <a:endParaRPr/>
          </a:p>
          <a:p>
            <a:pPr marL="0" marR="0" lvl="0" indent="0" algn="l" rtl="0">
              <a:lnSpc>
                <a:spcPct val="100000"/>
              </a:lnSpc>
              <a:spcBef>
                <a:spcPts val="200"/>
              </a:spcBef>
              <a:spcAft>
                <a:spcPts val="0"/>
              </a:spcAft>
              <a:buNone/>
            </a:pPr>
            <a:endParaRPr sz="1100" b="1"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100" b="0" i="0" u="none" strike="noStrike" cap="none">
                <a:solidFill>
                  <a:srgbClr val="666666"/>
                </a:solidFill>
                <a:latin typeface="Arial"/>
                <a:ea typeface="Arial"/>
                <a:cs typeface="Arial"/>
                <a:sym typeface="Arial"/>
              </a:rPr>
              <a:t>Without position info, attention treats</a:t>
            </a:r>
            <a:endParaRPr/>
          </a:p>
          <a:p>
            <a:pPr marL="0" marR="0" lvl="0" indent="0" algn="l" rtl="0">
              <a:lnSpc>
                <a:spcPct val="100000"/>
              </a:lnSpc>
              <a:spcBef>
                <a:spcPts val="200"/>
              </a:spcBef>
              <a:spcAft>
                <a:spcPts val="0"/>
              </a:spcAft>
              <a:buNone/>
            </a:pPr>
            <a:r>
              <a:rPr lang="en-US" sz="1100" b="0" i="0" u="none" strike="noStrike" cap="none">
                <a:solidFill>
                  <a:srgbClr val="666666"/>
                </a:solidFill>
                <a:latin typeface="Arial"/>
                <a:ea typeface="Arial"/>
                <a:cs typeface="Arial"/>
                <a:sym typeface="Arial"/>
              </a:rPr>
              <a:t>these as identical (same tokens).</a:t>
            </a:r>
            <a:endParaRPr/>
          </a:p>
        </p:txBody>
      </p:sp>
      <p:sp>
        <p:nvSpPr>
          <p:cNvPr id="887" name="Google Shape;887;p82"/>
          <p:cNvSpPr/>
          <p:nvPr/>
        </p:nvSpPr>
        <p:spPr>
          <a:xfrm>
            <a:off x="4754880" y="1463040"/>
            <a:ext cx="4023300" cy="1371600"/>
          </a:xfrm>
          <a:prstGeom prst="rect">
            <a:avLst/>
          </a:prstGeom>
          <a:solidFill>
            <a:srgbClr val="D4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82"/>
          <p:cNvSpPr txBox="1"/>
          <p:nvPr/>
        </p:nvSpPr>
        <p:spPr>
          <a:xfrm>
            <a:off x="4864608" y="1536192"/>
            <a:ext cx="3804000" cy="122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b="1" i="0" u="none" strike="noStrike" cap="none">
                <a:solidFill>
                  <a:srgbClr val="009B8D"/>
                </a:solidFill>
                <a:latin typeface="Arial"/>
                <a:ea typeface="Arial"/>
                <a:cs typeface="Arial"/>
                <a:sym typeface="Arial"/>
              </a:rPr>
              <a:t>RoPE: Rotation = Position</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Arial"/>
                <a:ea typeface="Arial"/>
                <a:cs typeface="Arial"/>
                <a:sym typeface="Arial"/>
              </a:rPr>
              <a:t>For position m, rotate Q and K by</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Arial"/>
                <a:ea typeface="Arial"/>
                <a:cs typeface="Arial"/>
                <a:sym typeface="Arial"/>
              </a:rPr>
              <a:t>angle m * theta:</a:t>
            </a:r>
            <a:endParaRPr/>
          </a:p>
          <a:p>
            <a:pPr marL="0" marR="0" lvl="0" indent="0" algn="l" rtl="0">
              <a:lnSpc>
                <a:spcPct val="100000"/>
              </a:lnSpc>
              <a:spcBef>
                <a:spcPts val="200"/>
              </a:spcBef>
              <a:spcAft>
                <a:spcPts val="0"/>
              </a:spcAft>
              <a:buNone/>
            </a:pPr>
            <a:endParaRPr sz="1100" b="0" i="0" u="none" strike="noStrike" cap="none">
              <a:solidFill>
                <a:srgbClr val="333333"/>
              </a:solidFill>
              <a:latin typeface="Arial"/>
              <a:ea typeface="Arial"/>
              <a:cs typeface="Arial"/>
              <a:sym typeface="Arial"/>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q_rot = R(m * theta) * q</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k_rot = R(n * theta) * k</a:t>
            </a:r>
            <a:endParaRPr/>
          </a:p>
        </p:txBody>
      </p:sp>
      <p:sp>
        <p:nvSpPr>
          <p:cNvPr id="889" name="Google Shape;889;p82"/>
          <p:cNvSpPr/>
          <p:nvPr/>
        </p:nvSpPr>
        <p:spPr>
          <a:xfrm>
            <a:off x="365760" y="3017520"/>
            <a:ext cx="4114800" cy="1828800"/>
          </a:xfrm>
          <a:prstGeom prst="rect">
            <a:avLst/>
          </a:prstGeom>
          <a:solidFill>
            <a:srgbClr val="DDE4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82"/>
          <p:cNvSpPr txBox="1"/>
          <p:nvPr/>
        </p:nvSpPr>
        <p:spPr>
          <a:xfrm>
            <a:off x="475488" y="3090672"/>
            <a:ext cx="3895200" cy="168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b="1" i="0" u="none" strike="noStrike" cap="none">
                <a:solidFill>
                  <a:srgbClr val="2F3C7E"/>
                </a:solidFill>
                <a:latin typeface="Arial"/>
                <a:ea typeface="Arial"/>
                <a:cs typeface="Arial"/>
                <a:sym typeface="Arial"/>
              </a:rPr>
              <a:t>Worked Example (2D simplified)</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Position 0: rotate by 0 deg</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  q=[1, 0] -&gt; q_rot=[1.0, 0.0]</a:t>
            </a:r>
            <a:endParaRPr sz="1100" b="0"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Position 1: rotate by theta</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  q=[1, 0] -&gt; q_rot=[cos t, sin t]</a:t>
            </a:r>
            <a:endParaRPr sz="1100" b="0"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Position 5: rotate by 5*theta</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  q=[1, 0] -&gt; q_rot=[cos 5t, sin 5t]</a:t>
            </a:r>
            <a:endParaRPr/>
          </a:p>
        </p:txBody>
      </p:sp>
      <p:sp>
        <p:nvSpPr>
          <p:cNvPr id="891" name="Google Shape;891;p82"/>
          <p:cNvSpPr/>
          <p:nvPr/>
        </p:nvSpPr>
        <p:spPr>
          <a:xfrm>
            <a:off x="4754880" y="3017520"/>
            <a:ext cx="4023300" cy="1828800"/>
          </a:xfrm>
          <a:prstGeom prst="rect">
            <a:avLst/>
          </a:pr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82"/>
          <p:cNvSpPr txBox="1"/>
          <p:nvPr/>
        </p:nvSpPr>
        <p:spPr>
          <a:xfrm>
            <a:off x="4864608" y="3090672"/>
            <a:ext cx="3804000" cy="168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b="1" i="0" u="none" strike="noStrike" cap="none">
                <a:solidFill>
                  <a:srgbClr val="000000"/>
                </a:solidFill>
                <a:latin typeface="Arial"/>
                <a:ea typeface="Arial"/>
                <a:cs typeface="Arial"/>
                <a:sym typeface="Arial"/>
              </a:rPr>
              <a:t>Why RoPE is Elegant</a:t>
            </a:r>
            <a:endParaRPr/>
          </a:p>
          <a:p>
            <a:pPr marL="0" marR="0" lvl="0" indent="0" algn="l" rtl="0">
              <a:lnSpc>
                <a:spcPct val="100000"/>
              </a:lnSpc>
              <a:spcBef>
                <a:spcPts val="200"/>
              </a:spcBef>
              <a:spcAft>
                <a:spcPts val="0"/>
              </a:spcAft>
              <a:buNone/>
            </a:pPr>
            <a:r>
              <a:rPr lang="en-US" sz="1200" b="1" i="0" u="none" strike="noStrike" cap="none">
                <a:solidFill>
                  <a:srgbClr val="333333"/>
                </a:solidFill>
                <a:latin typeface="Arial"/>
                <a:ea typeface="Arial"/>
                <a:cs typeface="Arial"/>
                <a:sym typeface="Arial"/>
              </a:rPr>
              <a:t>Dot product of rotated Q and K:</a:t>
            </a:r>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q_rot(m) . k_rot(n) depends on (m-n)</a:t>
            </a:r>
            <a:endParaRPr/>
          </a:p>
          <a:p>
            <a:pPr marL="0" marR="0" lvl="0" indent="0" algn="l" rtl="0">
              <a:lnSpc>
                <a:spcPct val="100000"/>
              </a:lnSpc>
              <a:spcBef>
                <a:spcPts val="200"/>
              </a:spcBef>
              <a:spcAft>
                <a:spcPts val="0"/>
              </a:spcAft>
              <a:buNone/>
            </a:pPr>
            <a:endParaRPr sz="1100" b="0"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200" b="1" i="0" u="none" strike="noStrike" cap="none">
                <a:solidFill>
                  <a:srgbClr val="333333"/>
                </a:solidFill>
                <a:latin typeface="Arial"/>
                <a:ea typeface="Arial"/>
                <a:cs typeface="Arial"/>
                <a:sym typeface="Arial"/>
              </a:rPr>
              <a:t>Relative position encoded automatically!</a:t>
            </a:r>
            <a:endParaRPr/>
          </a:p>
          <a:p>
            <a:pPr marL="0" marR="0" lvl="0" indent="0" algn="l" rtl="0">
              <a:lnSpc>
                <a:spcPct val="100000"/>
              </a:lnSpc>
              <a:spcBef>
                <a:spcPts val="200"/>
              </a:spcBef>
              <a:spcAft>
                <a:spcPts val="0"/>
              </a:spcAft>
              <a:buNone/>
            </a:pPr>
            <a:r>
              <a:rPr lang="en-US" sz="1100" b="0" i="0" u="none" strike="noStrike" cap="none">
                <a:solidFill>
                  <a:srgbClr val="666666"/>
                </a:solidFill>
                <a:latin typeface="Arial"/>
                <a:ea typeface="Arial"/>
                <a:cs typeface="Arial"/>
                <a:sym typeface="Arial"/>
              </a:rPr>
              <a:t>No absolute position matrix needed.</a:t>
            </a:r>
            <a:endParaRPr/>
          </a:p>
          <a:p>
            <a:pPr marL="0" marR="0" lvl="0" indent="0" algn="l" rtl="0">
              <a:lnSpc>
                <a:spcPct val="100000"/>
              </a:lnSpc>
              <a:spcBef>
                <a:spcPts val="200"/>
              </a:spcBef>
              <a:spcAft>
                <a:spcPts val="0"/>
              </a:spcAft>
              <a:buNone/>
            </a:pPr>
            <a:r>
              <a:rPr lang="en-US" sz="1100" b="0" i="0" u="none" strike="noStrike" cap="none">
                <a:solidFill>
                  <a:srgbClr val="666666"/>
                </a:solidFill>
                <a:latin typeface="Arial"/>
                <a:ea typeface="Arial"/>
                <a:cs typeface="Arial"/>
                <a:sym typeface="Arial"/>
              </a:rPr>
              <a:t>Generalizes to unseen lengths.</a:t>
            </a:r>
            <a:endParaRPr/>
          </a:p>
          <a:p>
            <a:pPr marL="0" marR="0" lvl="0" indent="0" algn="l" rtl="0">
              <a:lnSpc>
                <a:spcPct val="100000"/>
              </a:lnSpc>
              <a:spcBef>
                <a:spcPts val="200"/>
              </a:spcBef>
              <a:spcAft>
                <a:spcPts val="0"/>
              </a:spcAft>
              <a:buNone/>
            </a:pPr>
            <a:r>
              <a:rPr lang="en-US" sz="1100" b="1" i="0" u="none" strike="noStrike" cap="none">
                <a:solidFill>
                  <a:srgbClr val="009B8D"/>
                </a:solidFill>
                <a:latin typeface="Arial"/>
                <a:ea typeface="Arial"/>
                <a:cs typeface="Arial"/>
                <a:sym typeface="Arial"/>
              </a:rPr>
              <a:t>Used by: LLaMA, PaLM, Mistral</a:t>
            </a:r>
            <a:endParaRPr/>
          </a:p>
        </p:txBody>
      </p:sp>
      <p:pic>
        <p:nvPicPr>
          <p:cNvPr id="893" name="Google Shape;893;p82"/>
          <p:cNvPicPr preferRelativeResize="0"/>
          <p:nvPr/>
        </p:nvPicPr>
        <p:blipFill>
          <a:blip r:embed="rId4">
            <a:alphaModFix/>
          </a:blip>
          <a:stretch>
            <a:fillRect/>
          </a:stretch>
        </p:blipFill>
        <p:spPr>
          <a:xfrm>
            <a:off x="4943075" y="2240275"/>
            <a:ext cx="2038075" cy="5943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8"/>
        <p:cNvGrpSpPr/>
        <p:nvPr/>
      </p:nvGrpSpPr>
      <p:grpSpPr>
        <a:xfrm>
          <a:off x="0" y="0"/>
          <a:ext cx="0" cy="0"/>
          <a:chOff x="0" y="0"/>
          <a:chExt cx="0" cy="0"/>
        </a:xfrm>
      </p:grpSpPr>
      <p:pic>
        <p:nvPicPr>
          <p:cNvPr id="899" name="Google Shape;899;p83"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900" name="Google Shape;900;p83"/>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The Transformer Decoder Stack</a:t>
            </a:r>
            <a:endParaRPr sz="2800" b="0" i="0" u="none" strike="noStrike" cap="none">
              <a:solidFill>
                <a:schemeClr val="dk1"/>
              </a:solidFill>
              <a:latin typeface="Calibri"/>
              <a:ea typeface="Calibri"/>
              <a:cs typeface="Calibri"/>
              <a:sym typeface="Calibri"/>
            </a:endParaRPr>
          </a:p>
        </p:txBody>
      </p:sp>
      <p:sp>
        <p:nvSpPr>
          <p:cNvPr id="901" name="Google Shape;901;p83"/>
          <p:cNvSpPr/>
          <p:nvPr/>
        </p:nvSpPr>
        <p:spPr>
          <a:xfrm>
            <a:off x="548640" y="1097280"/>
            <a:ext cx="80466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LLMs like GPT are built on the decoder-only transformer architecture.</a:t>
            </a:r>
            <a:endParaRPr sz="1400" b="0" i="0" u="none" strike="noStrike" cap="none">
              <a:solidFill>
                <a:schemeClr val="dk1"/>
              </a:solidFill>
              <a:latin typeface="Calibri"/>
              <a:ea typeface="Calibri"/>
              <a:cs typeface="Calibri"/>
              <a:sym typeface="Calibri"/>
            </a:endParaRPr>
          </a:p>
        </p:txBody>
      </p:sp>
      <p:sp>
        <p:nvSpPr>
          <p:cNvPr id="902" name="Google Shape;902;p83"/>
          <p:cNvSpPr/>
          <p:nvPr/>
        </p:nvSpPr>
        <p:spPr>
          <a:xfrm>
            <a:off x="167195" y="1828800"/>
            <a:ext cx="1097400" cy="914400"/>
          </a:xfrm>
          <a:prstGeom prst="rect">
            <a:avLst/>
          </a:prstGeom>
          <a:solidFill>
            <a:srgbClr val="9D2235"/>
          </a:solidFill>
          <a:ln>
            <a:noFill/>
          </a:ln>
          <a:effectLst>
            <a:outerShdw blurRad="38100" dist="12700" dir="8100000" algn="bl" rotWithShape="0">
              <a:srgbClr val="000000">
                <a:alpha val="78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83"/>
          <p:cNvSpPr/>
          <p:nvPr/>
        </p:nvSpPr>
        <p:spPr>
          <a:xfrm>
            <a:off x="167197" y="1828800"/>
            <a:ext cx="10974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Input</a:t>
            </a:r>
            <a:endParaRPr sz="1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Tokens</a:t>
            </a:r>
            <a:endParaRPr sz="1000" b="0" i="0" u="none" strike="noStrike" cap="none">
              <a:solidFill>
                <a:schemeClr val="dk1"/>
              </a:solidFill>
              <a:latin typeface="Calibri"/>
              <a:ea typeface="Calibri"/>
              <a:cs typeface="Calibri"/>
              <a:sym typeface="Calibri"/>
            </a:endParaRPr>
          </a:p>
        </p:txBody>
      </p:sp>
      <p:sp>
        <p:nvSpPr>
          <p:cNvPr id="904" name="Google Shape;904;p83"/>
          <p:cNvSpPr/>
          <p:nvPr/>
        </p:nvSpPr>
        <p:spPr>
          <a:xfrm>
            <a:off x="1138499" y="2011675"/>
            <a:ext cx="4455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600"/>
              <a:buFont typeface="Calibri"/>
              <a:buNone/>
            </a:pPr>
            <a:r>
              <a:rPr lang="en-US" sz="1600" b="1">
                <a:solidFill>
                  <a:srgbClr val="666666"/>
                </a:solidFill>
                <a:latin typeface="Calibri"/>
                <a:ea typeface="Calibri"/>
                <a:cs typeface="Calibri"/>
                <a:sym typeface="Calibri"/>
              </a:rPr>
              <a:t>-&gt;</a:t>
            </a:r>
            <a:endParaRPr sz="1600" b="0" i="0" u="none" strike="noStrike" cap="none">
              <a:solidFill>
                <a:schemeClr val="dk1"/>
              </a:solidFill>
              <a:latin typeface="Calibri"/>
              <a:ea typeface="Calibri"/>
              <a:cs typeface="Calibri"/>
              <a:sym typeface="Calibri"/>
            </a:endParaRPr>
          </a:p>
        </p:txBody>
      </p:sp>
      <p:sp>
        <p:nvSpPr>
          <p:cNvPr id="905" name="Google Shape;905;p83"/>
          <p:cNvSpPr/>
          <p:nvPr/>
        </p:nvSpPr>
        <p:spPr>
          <a:xfrm>
            <a:off x="1479256" y="1828800"/>
            <a:ext cx="1097400" cy="914400"/>
          </a:xfrm>
          <a:prstGeom prst="rect">
            <a:avLst/>
          </a:prstGeom>
          <a:solidFill>
            <a:srgbClr val="CC7744"/>
          </a:solidFill>
          <a:ln>
            <a:noFill/>
          </a:ln>
          <a:effectLst>
            <a:outerShdw blurRad="38100" dist="12700" dir="8100000" algn="bl" rotWithShape="0">
              <a:srgbClr val="000000">
                <a:alpha val="78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83"/>
          <p:cNvSpPr/>
          <p:nvPr/>
        </p:nvSpPr>
        <p:spPr>
          <a:xfrm>
            <a:off x="1489559" y="1828825"/>
            <a:ext cx="10974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Embedding</a:t>
            </a:r>
            <a:endParaRPr sz="1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Matrix</a:t>
            </a:r>
            <a:endParaRPr sz="1000" b="0" i="0" u="none" strike="noStrike" cap="none">
              <a:solidFill>
                <a:schemeClr val="dk1"/>
              </a:solidFill>
              <a:latin typeface="Calibri"/>
              <a:ea typeface="Calibri"/>
              <a:cs typeface="Calibri"/>
              <a:sym typeface="Calibri"/>
            </a:endParaRPr>
          </a:p>
        </p:txBody>
      </p:sp>
      <p:sp>
        <p:nvSpPr>
          <p:cNvPr id="907" name="Google Shape;907;p83"/>
          <p:cNvSpPr/>
          <p:nvPr/>
        </p:nvSpPr>
        <p:spPr>
          <a:xfrm>
            <a:off x="2502471" y="2011675"/>
            <a:ext cx="3738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600"/>
              <a:buFont typeface="Calibri"/>
              <a:buNone/>
            </a:pPr>
            <a:r>
              <a:rPr lang="en-US" sz="1600" b="1" i="0" u="none" strike="noStrike" cap="none">
                <a:solidFill>
                  <a:srgbClr val="666666"/>
                </a:solidFill>
                <a:latin typeface="Calibri"/>
                <a:ea typeface="Calibri"/>
                <a:cs typeface="Calibri"/>
                <a:sym typeface="Calibri"/>
              </a:rPr>
              <a:t>-&gt;</a:t>
            </a:r>
            <a:endParaRPr sz="1600" b="0" i="0" u="none" strike="noStrike" cap="none">
              <a:solidFill>
                <a:schemeClr val="dk1"/>
              </a:solidFill>
              <a:latin typeface="Calibri"/>
              <a:ea typeface="Calibri"/>
              <a:cs typeface="Calibri"/>
              <a:sym typeface="Calibri"/>
            </a:endParaRPr>
          </a:p>
        </p:txBody>
      </p:sp>
      <p:sp>
        <p:nvSpPr>
          <p:cNvPr id="908" name="Google Shape;908;p83"/>
          <p:cNvSpPr/>
          <p:nvPr/>
        </p:nvSpPr>
        <p:spPr>
          <a:xfrm>
            <a:off x="2821877" y="1828800"/>
            <a:ext cx="1097400" cy="914400"/>
          </a:xfrm>
          <a:prstGeom prst="rect">
            <a:avLst/>
          </a:prstGeom>
          <a:solidFill>
            <a:srgbClr val="BB8855"/>
          </a:solidFill>
          <a:ln>
            <a:noFill/>
          </a:ln>
          <a:effectLst>
            <a:outerShdw blurRad="38100" dist="12700" dir="8100000" algn="bl" rotWithShape="0">
              <a:srgbClr val="000000">
                <a:alpha val="78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83"/>
          <p:cNvSpPr/>
          <p:nvPr/>
        </p:nvSpPr>
        <p:spPr>
          <a:xfrm>
            <a:off x="2811917" y="1828825"/>
            <a:ext cx="10974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Positional</a:t>
            </a:r>
            <a:endParaRPr sz="1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Encoding</a:t>
            </a:r>
            <a:endParaRPr sz="1000" b="0" i="0" u="none" strike="noStrike" cap="none">
              <a:solidFill>
                <a:schemeClr val="dk1"/>
              </a:solidFill>
              <a:latin typeface="Calibri"/>
              <a:ea typeface="Calibri"/>
              <a:cs typeface="Calibri"/>
              <a:sym typeface="Calibri"/>
            </a:endParaRPr>
          </a:p>
        </p:txBody>
      </p:sp>
      <p:sp>
        <p:nvSpPr>
          <p:cNvPr id="910" name="Google Shape;910;p83"/>
          <p:cNvSpPr/>
          <p:nvPr/>
        </p:nvSpPr>
        <p:spPr>
          <a:xfrm>
            <a:off x="3834083" y="2011675"/>
            <a:ext cx="3738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600"/>
              <a:buFont typeface="Calibri"/>
              <a:buNone/>
            </a:pPr>
            <a:r>
              <a:rPr lang="en-US" sz="1600" b="1" i="0" u="none" strike="noStrike" cap="none">
                <a:solidFill>
                  <a:srgbClr val="666666"/>
                </a:solidFill>
                <a:latin typeface="Calibri"/>
                <a:ea typeface="Calibri"/>
                <a:cs typeface="Calibri"/>
                <a:sym typeface="Calibri"/>
              </a:rPr>
              <a:t>-&gt;</a:t>
            </a:r>
            <a:endParaRPr sz="1600" b="0" i="0" u="none" strike="noStrike" cap="none">
              <a:solidFill>
                <a:schemeClr val="dk1"/>
              </a:solidFill>
              <a:latin typeface="Calibri"/>
              <a:ea typeface="Calibri"/>
              <a:cs typeface="Calibri"/>
              <a:sym typeface="Calibri"/>
            </a:endParaRPr>
          </a:p>
        </p:txBody>
      </p:sp>
      <p:sp>
        <p:nvSpPr>
          <p:cNvPr id="911" name="Google Shape;911;p83"/>
          <p:cNvSpPr/>
          <p:nvPr/>
        </p:nvSpPr>
        <p:spPr>
          <a:xfrm>
            <a:off x="4105490" y="1828800"/>
            <a:ext cx="1097400" cy="914400"/>
          </a:xfrm>
          <a:prstGeom prst="rect">
            <a:avLst/>
          </a:prstGeom>
          <a:solidFill>
            <a:srgbClr val="009B8D"/>
          </a:solidFill>
          <a:ln>
            <a:noFill/>
          </a:ln>
          <a:effectLst>
            <a:outerShdw blurRad="38100" dist="12700" dir="8100000" algn="bl" rotWithShape="0">
              <a:srgbClr val="000000">
                <a:alpha val="78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83"/>
          <p:cNvSpPr/>
          <p:nvPr/>
        </p:nvSpPr>
        <p:spPr>
          <a:xfrm>
            <a:off x="4115325" y="1828800"/>
            <a:ext cx="10974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Decoder</a:t>
            </a:r>
            <a:endParaRPr sz="1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Block x N</a:t>
            </a:r>
            <a:endParaRPr sz="1000" b="0" i="0" u="none" strike="noStrike" cap="none">
              <a:solidFill>
                <a:schemeClr val="dk1"/>
              </a:solidFill>
              <a:latin typeface="Calibri"/>
              <a:ea typeface="Calibri"/>
              <a:cs typeface="Calibri"/>
              <a:sym typeface="Calibri"/>
            </a:endParaRPr>
          </a:p>
        </p:txBody>
      </p:sp>
      <p:sp>
        <p:nvSpPr>
          <p:cNvPr id="913" name="Google Shape;913;p83"/>
          <p:cNvSpPr/>
          <p:nvPr/>
        </p:nvSpPr>
        <p:spPr>
          <a:xfrm>
            <a:off x="5107877" y="2011675"/>
            <a:ext cx="3738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600"/>
              <a:buFont typeface="Calibri"/>
              <a:buNone/>
            </a:pPr>
            <a:r>
              <a:rPr lang="en-US" sz="1600" b="1">
                <a:solidFill>
                  <a:srgbClr val="666666"/>
                </a:solidFill>
                <a:latin typeface="Calibri"/>
                <a:ea typeface="Calibri"/>
                <a:cs typeface="Calibri"/>
                <a:sym typeface="Calibri"/>
              </a:rPr>
              <a:t>-&gt;</a:t>
            </a:r>
            <a:endParaRPr sz="1600" b="0" i="0" u="none" strike="noStrike" cap="none">
              <a:solidFill>
                <a:schemeClr val="dk1"/>
              </a:solidFill>
              <a:latin typeface="Calibri"/>
              <a:ea typeface="Calibri"/>
              <a:cs typeface="Calibri"/>
              <a:sym typeface="Calibri"/>
            </a:endParaRPr>
          </a:p>
        </p:txBody>
      </p:sp>
      <p:sp>
        <p:nvSpPr>
          <p:cNvPr id="914" name="Google Shape;914;p83"/>
          <p:cNvSpPr/>
          <p:nvPr/>
        </p:nvSpPr>
        <p:spPr>
          <a:xfrm>
            <a:off x="5398938" y="1828800"/>
            <a:ext cx="1097400" cy="914400"/>
          </a:xfrm>
          <a:prstGeom prst="rect">
            <a:avLst/>
          </a:prstGeom>
          <a:solidFill>
            <a:srgbClr val="5588AA"/>
          </a:solidFill>
          <a:ln>
            <a:noFill/>
          </a:ln>
          <a:effectLst>
            <a:outerShdw blurRad="38100" dist="12700" dir="8100000" algn="bl" rotWithShape="0">
              <a:srgbClr val="000000">
                <a:alpha val="78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83"/>
          <p:cNvSpPr/>
          <p:nvPr/>
        </p:nvSpPr>
        <p:spPr>
          <a:xfrm>
            <a:off x="5406713" y="1828825"/>
            <a:ext cx="10974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Layer</a:t>
            </a:r>
            <a:endParaRPr sz="1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Norm</a:t>
            </a:r>
            <a:endParaRPr sz="1000" b="0" i="0" u="none" strike="noStrike" cap="none">
              <a:solidFill>
                <a:schemeClr val="dk1"/>
              </a:solidFill>
              <a:latin typeface="Calibri"/>
              <a:ea typeface="Calibri"/>
              <a:cs typeface="Calibri"/>
              <a:sym typeface="Calibri"/>
            </a:endParaRPr>
          </a:p>
        </p:txBody>
      </p:sp>
      <p:sp>
        <p:nvSpPr>
          <p:cNvPr id="916" name="Google Shape;916;p83"/>
          <p:cNvSpPr/>
          <p:nvPr/>
        </p:nvSpPr>
        <p:spPr>
          <a:xfrm>
            <a:off x="6401340" y="2011675"/>
            <a:ext cx="3738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600"/>
              <a:buFont typeface="Calibri"/>
              <a:buNone/>
            </a:pPr>
            <a:r>
              <a:rPr lang="en-US" sz="1600" b="1" i="0" u="none" strike="noStrike" cap="none">
                <a:solidFill>
                  <a:srgbClr val="666666"/>
                </a:solidFill>
                <a:latin typeface="Calibri"/>
                <a:ea typeface="Calibri"/>
                <a:cs typeface="Calibri"/>
                <a:sym typeface="Calibri"/>
              </a:rPr>
              <a:t>-&gt;</a:t>
            </a:r>
            <a:endParaRPr sz="1600" b="0" i="0" u="none" strike="noStrike" cap="none">
              <a:solidFill>
                <a:schemeClr val="dk1"/>
              </a:solidFill>
              <a:latin typeface="Calibri"/>
              <a:ea typeface="Calibri"/>
              <a:cs typeface="Calibri"/>
              <a:sym typeface="Calibri"/>
            </a:endParaRPr>
          </a:p>
        </p:txBody>
      </p:sp>
      <p:sp>
        <p:nvSpPr>
          <p:cNvPr id="917" name="Google Shape;917;p83"/>
          <p:cNvSpPr/>
          <p:nvPr/>
        </p:nvSpPr>
        <p:spPr>
          <a:xfrm>
            <a:off x="6682551" y="1828800"/>
            <a:ext cx="1097400" cy="914400"/>
          </a:xfrm>
          <a:prstGeom prst="rect">
            <a:avLst/>
          </a:prstGeom>
          <a:solidFill>
            <a:srgbClr val="3355AA"/>
          </a:solidFill>
          <a:ln>
            <a:noFill/>
          </a:ln>
          <a:effectLst>
            <a:outerShdw blurRad="38100" dist="12700" dir="8100000" algn="bl" rotWithShape="0">
              <a:srgbClr val="000000">
                <a:alpha val="78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83"/>
          <p:cNvSpPr/>
          <p:nvPr/>
        </p:nvSpPr>
        <p:spPr>
          <a:xfrm>
            <a:off x="6653047" y="1828800"/>
            <a:ext cx="10974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Unembed</a:t>
            </a:r>
            <a:endParaRPr sz="1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Matrix</a:t>
            </a:r>
            <a:endParaRPr sz="1000" b="0" i="0" u="none" strike="noStrike" cap="none">
              <a:solidFill>
                <a:schemeClr val="dk1"/>
              </a:solidFill>
              <a:latin typeface="Calibri"/>
              <a:ea typeface="Calibri"/>
              <a:cs typeface="Calibri"/>
              <a:sym typeface="Calibri"/>
            </a:endParaRPr>
          </a:p>
        </p:txBody>
      </p:sp>
      <p:sp>
        <p:nvSpPr>
          <p:cNvPr id="919" name="Google Shape;919;p83"/>
          <p:cNvSpPr/>
          <p:nvPr/>
        </p:nvSpPr>
        <p:spPr>
          <a:xfrm>
            <a:off x="7734111" y="2011680"/>
            <a:ext cx="2286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920" name="Google Shape;920;p83"/>
          <p:cNvSpPr/>
          <p:nvPr/>
        </p:nvSpPr>
        <p:spPr>
          <a:xfrm>
            <a:off x="7975998" y="1828800"/>
            <a:ext cx="1097400" cy="914400"/>
          </a:xfrm>
          <a:prstGeom prst="rect">
            <a:avLst/>
          </a:prstGeom>
          <a:solidFill>
            <a:srgbClr val="663399"/>
          </a:solidFill>
          <a:ln>
            <a:noFill/>
          </a:ln>
          <a:effectLst>
            <a:outerShdw blurRad="38100" dist="12700" dir="8100000" algn="bl" rotWithShape="0">
              <a:srgbClr val="000000">
                <a:alpha val="784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83"/>
          <p:cNvSpPr/>
          <p:nvPr/>
        </p:nvSpPr>
        <p:spPr>
          <a:xfrm>
            <a:off x="7966164" y="1828800"/>
            <a:ext cx="10974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Softmax</a:t>
            </a:r>
            <a:endParaRPr sz="1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 Logits</a:t>
            </a:r>
            <a:endParaRPr sz="1000" b="0" i="0" u="none" strike="noStrike" cap="none">
              <a:solidFill>
                <a:schemeClr val="dk1"/>
              </a:solidFill>
              <a:latin typeface="Calibri"/>
              <a:ea typeface="Calibri"/>
              <a:cs typeface="Calibri"/>
              <a:sym typeface="Calibri"/>
            </a:endParaRPr>
          </a:p>
        </p:txBody>
      </p:sp>
      <p:sp>
        <p:nvSpPr>
          <p:cNvPr id="922" name="Google Shape;922;p83"/>
          <p:cNvSpPr/>
          <p:nvPr/>
        </p:nvSpPr>
        <p:spPr>
          <a:xfrm>
            <a:off x="548640" y="3200400"/>
            <a:ext cx="8046600" cy="1645800"/>
          </a:xfrm>
          <a:prstGeom prst="rect">
            <a:avLst/>
          </a:pr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3"/>
          <p:cNvSpPr/>
          <p:nvPr/>
        </p:nvSpPr>
        <p:spPr>
          <a:xfrm>
            <a:off x="777240" y="3291840"/>
            <a:ext cx="7589400" cy="146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Key Differences from Encoder-Only Models: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Causal (masked) self-attention: Each token can only attend to previous tokens, not future ones</a:t>
            </a:r>
            <a:endParaRPr sz="1400" b="0" i="0" u="none" strike="noStrike" cap="none">
              <a:solidFill>
                <a:schemeClr val="dk1"/>
              </a:solidFill>
              <a:latin typeface="Calibri"/>
              <a:ea typeface="Calibri"/>
              <a:cs typeface="Calibri"/>
              <a:sym typeface="Calibri"/>
            </a:endParaRPr>
          </a:p>
          <a:p>
            <a:pPr marL="342900" marR="0" lvl="0" indent="-342900" algn="l" rtl="0">
              <a:spcBef>
                <a:spcPts val="40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Autoregressive generation: Tokens are produced one at a time, each conditioned on all previous tokens</a:t>
            </a:r>
            <a:endParaRPr sz="1400" b="0" i="0" u="none" strike="noStrike" cap="none">
              <a:solidFill>
                <a:schemeClr val="dk1"/>
              </a:solidFill>
              <a:latin typeface="Calibri"/>
              <a:ea typeface="Calibri"/>
              <a:cs typeface="Calibri"/>
              <a:sym typeface="Calibri"/>
            </a:endParaRPr>
          </a:p>
          <a:p>
            <a:pPr marL="342900" marR="0" lvl="0" indent="-342900" algn="l" rtl="0">
              <a:spcBef>
                <a:spcPts val="40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No encoder-decoder cross-attention: The decoder attends only to its own previous outputs</a:t>
            </a:r>
            <a:endParaRPr sz="1400" b="0" i="0" u="none" strike="noStrike" cap="none">
              <a:solidFill>
                <a:schemeClr val="dk1"/>
              </a:solidFill>
              <a:latin typeface="Calibri"/>
              <a:ea typeface="Calibri"/>
              <a:cs typeface="Calibri"/>
              <a:sym typeface="Calibri"/>
            </a:endParaRPr>
          </a:p>
        </p:txBody>
      </p:sp>
      <p:sp>
        <p:nvSpPr>
          <p:cNvPr id="924" name="Google Shape;924;p83"/>
          <p:cNvSpPr/>
          <p:nvPr/>
        </p:nvSpPr>
        <p:spPr>
          <a:xfrm>
            <a:off x="7671014" y="2011650"/>
            <a:ext cx="445500" cy="548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600"/>
              <a:buFont typeface="Calibri"/>
              <a:buNone/>
            </a:pPr>
            <a:r>
              <a:rPr lang="en-US" sz="1600" b="1">
                <a:solidFill>
                  <a:srgbClr val="666666"/>
                </a:solidFill>
                <a:latin typeface="Calibri"/>
                <a:ea typeface="Calibri"/>
                <a:cs typeface="Calibri"/>
                <a:sym typeface="Calibri"/>
              </a:rPr>
              <a:t>-&gt;</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29"/>
        <p:cNvGrpSpPr/>
        <p:nvPr/>
      </p:nvGrpSpPr>
      <p:grpSpPr>
        <a:xfrm>
          <a:off x="0" y="0"/>
          <a:ext cx="0" cy="0"/>
          <a:chOff x="0" y="0"/>
          <a:chExt cx="0" cy="0"/>
        </a:xfrm>
      </p:grpSpPr>
      <p:pic>
        <p:nvPicPr>
          <p:cNvPr id="930" name="Google Shape;930;p84"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931" name="Google Shape;931;p84"/>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Inside a Decoder Block</a:t>
            </a:r>
            <a:endParaRPr sz="2800" b="0" i="0" u="none" strike="noStrike" cap="none">
              <a:solidFill>
                <a:schemeClr val="dk1"/>
              </a:solidFill>
              <a:latin typeface="Calibri"/>
              <a:ea typeface="Calibri"/>
              <a:cs typeface="Calibri"/>
              <a:sym typeface="Calibri"/>
            </a:endParaRPr>
          </a:p>
        </p:txBody>
      </p:sp>
      <p:sp>
        <p:nvSpPr>
          <p:cNvPr id="932" name="Google Shape;932;p84"/>
          <p:cNvSpPr/>
          <p:nvPr/>
        </p:nvSpPr>
        <p:spPr>
          <a:xfrm>
            <a:off x="548640" y="1097280"/>
            <a:ext cx="804672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Each decoder block has two sub-layers with residual connections and layer normalization.</a:t>
            </a:r>
            <a:endParaRPr sz="1400" b="0" i="0" u="none" strike="noStrike" cap="none">
              <a:solidFill>
                <a:schemeClr val="dk1"/>
              </a:solidFill>
              <a:latin typeface="Calibri"/>
              <a:ea typeface="Calibri"/>
              <a:cs typeface="Calibri"/>
              <a:sym typeface="Calibri"/>
            </a:endParaRPr>
          </a:p>
        </p:txBody>
      </p:sp>
      <p:sp>
        <p:nvSpPr>
          <p:cNvPr id="933" name="Google Shape;933;p84"/>
          <p:cNvSpPr/>
          <p:nvPr/>
        </p:nvSpPr>
        <p:spPr>
          <a:xfrm>
            <a:off x="731520" y="1691640"/>
            <a:ext cx="4114800" cy="41148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84"/>
          <p:cNvSpPr/>
          <p:nvPr/>
        </p:nvSpPr>
        <p:spPr>
          <a:xfrm>
            <a:off x="731520" y="1691640"/>
            <a:ext cx="4114800" cy="4114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Input (from previous layer)</a:t>
            </a:r>
            <a:endParaRPr sz="1100" b="0" i="0" u="none" strike="noStrike" cap="none">
              <a:solidFill>
                <a:schemeClr val="dk1"/>
              </a:solidFill>
              <a:latin typeface="Calibri"/>
              <a:ea typeface="Calibri"/>
              <a:cs typeface="Calibri"/>
              <a:sym typeface="Calibri"/>
            </a:endParaRPr>
          </a:p>
        </p:txBody>
      </p:sp>
      <p:sp>
        <p:nvSpPr>
          <p:cNvPr id="935" name="Google Shape;935;p84"/>
          <p:cNvSpPr/>
          <p:nvPr/>
        </p:nvSpPr>
        <p:spPr>
          <a:xfrm>
            <a:off x="731520" y="2240280"/>
            <a:ext cx="4114800" cy="411480"/>
          </a:xfrm>
          <a:prstGeom prst="rect">
            <a:avLst/>
          </a:prstGeom>
          <a:solidFill>
            <a:srgbClr val="BB8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84"/>
          <p:cNvSpPr/>
          <p:nvPr/>
        </p:nvSpPr>
        <p:spPr>
          <a:xfrm>
            <a:off x="731520" y="2240280"/>
            <a:ext cx="4114800" cy="4114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Layer Norm</a:t>
            </a:r>
            <a:endParaRPr sz="1100" b="0" i="0" u="none" strike="noStrike" cap="none">
              <a:solidFill>
                <a:schemeClr val="dk1"/>
              </a:solidFill>
              <a:latin typeface="Calibri"/>
              <a:ea typeface="Calibri"/>
              <a:cs typeface="Calibri"/>
              <a:sym typeface="Calibri"/>
            </a:endParaRPr>
          </a:p>
        </p:txBody>
      </p:sp>
      <p:sp>
        <p:nvSpPr>
          <p:cNvPr id="937" name="Google Shape;937;p84"/>
          <p:cNvSpPr/>
          <p:nvPr/>
        </p:nvSpPr>
        <p:spPr>
          <a:xfrm>
            <a:off x="731520" y="2788920"/>
            <a:ext cx="4114800" cy="411480"/>
          </a:xfrm>
          <a:prstGeom prst="rect">
            <a:avLst/>
          </a:prstGeom>
          <a:solidFill>
            <a:srgbClr val="9D2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4"/>
          <p:cNvSpPr/>
          <p:nvPr/>
        </p:nvSpPr>
        <p:spPr>
          <a:xfrm>
            <a:off x="731520" y="2788920"/>
            <a:ext cx="4114800" cy="4114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Masked Multi-Head Self-Attention</a:t>
            </a:r>
            <a:endParaRPr sz="1100" b="0" i="0" u="none" strike="noStrike" cap="none">
              <a:solidFill>
                <a:schemeClr val="dk1"/>
              </a:solidFill>
              <a:latin typeface="Calibri"/>
              <a:ea typeface="Calibri"/>
              <a:cs typeface="Calibri"/>
              <a:sym typeface="Calibri"/>
            </a:endParaRPr>
          </a:p>
        </p:txBody>
      </p:sp>
      <p:sp>
        <p:nvSpPr>
          <p:cNvPr id="939" name="Google Shape;939;p84"/>
          <p:cNvSpPr/>
          <p:nvPr/>
        </p:nvSpPr>
        <p:spPr>
          <a:xfrm>
            <a:off x="731520" y="3337560"/>
            <a:ext cx="4114800" cy="41148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4"/>
          <p:cNvSpPr/>
          <p:nvPr/>
        </p:nvSpPr>
        <p:spPr>
          <a:xfrm>
            <a:off x="731520" y="3326035"/>
            <a:ext cx="4114800" cy="411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Residual Connection (Add)</a:t>
            </a:r>
            <a:endParaRPr sz="1100" b="0" i="0" u="none" strike="noStrike" cap="none">
              <a:solidFill>
                <a:schemeClr val="dk1"/>
              </a:solidFill>
              <a:latin typeface="Calibri"/>
              <a:ea typeface="Calibri"/>
              <a:cs typeface="Calibri"/>
              <a:sym typeface="Calibri"/>
            </a:endParaRPr>
          </a:p>
        </p:txBody>
      </p:sp>
      <p:sp>
        <p:nvSpPr>
          <p:cNvPr id="941" name="Google Shape;941;p84"/>
          <p:cNvSpPr/>
          <p:nvPr/>
        </p:nvSpPr>
        <p:spPr>
          <a:xfrm>
            <a:off x="731520" y="3863333"/>
            <a:ext cx="4114800" cy="411600"/>
          </a:xfrm>
          <a:prstGeom prst="rect">
            <a:avLst/>
          </a:prstGeom>
          <a:solidFill>
            <a:srgbClr val="BB8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84"/>
          <p:cNvSpPr/>
          <p:nvPr/>
        </p:nvSpPr>
        <p:spPr>
          <a:xfrm>
            <a:off x="731520" y="3863270"/>
            <a:ext cx="4114800" cy="411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Layer Norm</a:t>
            </a:r>
            <a:endParaRPr sz="1100" b="0" i="0" u="none" strike="noStrike" cap="none">
              <a:solidFill>
                <a:schemeClr val="dk1"/>
              </a:solidFill>
              <a:latin typeface="Calibri"/>
              <a:ea typeface="Calibri"/>
              <a:cs typeface="Calibri"/>
              <a:sym typeface="Calibri"/>
            </a:endParaRPr>
          </a:p>
        </p:txBody>
      </p:sp>
      <p:sp>
        <p:nvSpPr>
          <p:cNvPr id="943" name="Google Shape;943;p84"/>
          <p:cNvSpPr/>
          <p:nvPr/>
        </p:nvSpPr>
        <p:spPr>
          <a:xfrm>
            <a:off x="731520" y="4389110"/>
            <a:ext cx="4114800" cy="411600"/>
          </a:xfrm>
          <a:prstGeom prst="rect">
            <a:avLst/>
          </a:prstGeom>
          <a:solidFill>
            <a:srgbClr val="00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84"/>
          <p:cNvSpPr/>
          <p:nvPr/>
        </p:nvSpPr>
        <p:spPr>
          <a:xfrm>
            <a:off x="731520" y="4389110"/>
            <a:ext cx="4114800" cy="411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Feed-Forward Network (MLP)</a:t>
            </a:r>
            <a:endParaRPr sz="1100" b="0" i="0" u="none" strike="noStrike" cap="none">
              <a:solidFill>
                <a:schemeClr val="dk1"/>
              </a:solidFill>
              <a:latin typeface="Calibri"/>
              <a:ea typeface="Calibri"/>
              <a:cs typeface="Calibri"/>
              <a:sym typeface="Calibri"/>
            </a:endParaRPr>
          </a:p>
        </p:txBody>
      </p:sp>
      <p:sp>
        <p:nvSpPr>
          <p:cNvPr id="945" name="Google Shape;945;p84"/>
          <p:cNvSpPr/>
          <p:nvPr/>
        </p:nvSpPr>
        <p:spPr>
          <a:xfrm>
            <a:off x="5303520" y="1691640"/>
            <a:ext cx="3383280" cy="3108960"/>
          </a:xfrm>
          <a:prstGeom prst="rect">
            <a:avLst/>
          </a:prstGeom>
          <a:solidFill>
            <a:srgbClr val="F5F5F5"/>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4"/>
          <p:cNvSpPr/>
          <p:nvPr/>
        </p:nvSpPr>
        <p:spPr>
          <a:xfrm>
            <a:off x="5486400" y="1783080"/>
            <a:ext cx="3017520" cy="29260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Pre-LayerNorm Architecture</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Modern LLMs use Pre-LN (normalize before attention), improving training stability.</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300"/>
              <a:buFont typeface="Calibri"/>
              <a:buNone/>
            </a:pPr>
            <a:r>
              <a:rPr lang="en-US" sz="1300" b="1" i="0" u="none" strike="noStrike" cap="none">
                <a:solidFill>
                  <a:srgbClr val="000000"/>
                </a:solidFill>
                <a:latin typeface="Calibri"/>
                <a:ea typeface="Calibri"/>
                <a:cs typeface="Calibri"/>
                <a:sym typeface="Calibri"/>
              </a:rPr>
              <a:t>Residual Connections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x + SubLayer(x) prevents vanishing gradients in deep networks.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Stacking: </a:t>
            </a:r>
            <a:r>
              <a:rPr lang="en-US" sz="1200" b="0" i="0" u="none" strike="noStrike" cap="none">
                <a:solidFill>
                  <a:srgbClr val="000000"/>
                </a:solidFill>
                <a:latin typeface="Calibri"/>
                <a:ea typeface="Calibri"/>
                <a:cs typeface="Calibri"/>
                <a:sym typeface="Calibri"/>
              </a:rPr>
              <a:t>GPT-3 = 96 layers, LLaMA-2 70B = 80 layers.</a:t>
            </a:r>
            <a:endParaRPr sz="1400" b="0" i="0" u="none" strike="noStrike" cap="none">
              <a:solidFill>
                <a:schemeClr val="dk1"/>
              </a:solidFill>
              <a:latin typeface="Calibri"/>
              <a:ea typeface="Calibri"/>
              <a:cs typeface="Calibri"/>
              <a:sym typeface="Calibri"/>
            </a:endParaRPr>
          </a:p>
        </p:txBody>
      </p:sp>
      <p:pic>
        <p:nvPicPr>
          <p:cNvPr id="947" name="Google Shape;947;p84" title="Screenshot 2026-03-09 at 4.16.56 PM.png"/>
          <p:cNvPicPr preferRelativeResize="0"/>
          <p:nvPr/>
        </p:nvPicPr>
        <p:blipFill>
          <a:blip r:embed="rId4">
            <a:alphaModFix/>
          </a:blip>
          <a:stretch>
            <a:fillRect/>
          </a:stretch>
        </p:blipFill>
        <p:spPr>
          <a:xfrm>
            <a:off x="600025" y="1554475"/>
            <a:ext cx="4464501" cy="337177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2"/>
        <p:cNvGrpSpPr/>
        <p:nvPr/>
      </p:nvGrpSpPr>
      <p:grpSpPr>
        <a:xfrm>
          <a:off x="0" y="0"/>
          <a:ext cx="0" cy="0"/>
          <a:chOff x="0" y="0"/>
          <a:chExt cx="0" cy="0"/>
        </a:xfrm>
      </p:grpSpPr>
      <p:pic>
        <p:nvPicPr>
          <p:cNvPr id="953" name="Google Shape;953;p85"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954" name="Google Shape;954;p85"/>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Self-Attention D</a:t>
            </a:r>
            <a:r>
              <a:rPr lang="en-US" sz="2800" b="1">
                <a:latin typeface="Arial Black"/>
                <a:ea typeface="Arial Black"/>
                <a:cs typeface="Arial Black"/>
                <a:sym typeface="Arial Black"/>
              </a:rPr>
              <a:t>iagram</a:t>
            </a:r>
            <a:endParaRPr sz="2800" b="0" i="0" u="none" strike="noStrike" cap="none">
              <a:solidFill>
                <a:schemeClr val="dk1"/>
              </a:solidFill>
              <a:latin typeface="Calibri"/>
              <a:ea typeface="Calibri"/>
              <a:cs typeface="Calibri"/>
              <a:sym typeface="Calibri"/>
            </a:endParaRPr>
          </a:p>
        </p:txBody>
      </p:sp>
      <p:sp>
        <p:nvSpPr>
          <p:cNvPr id="955" name="Google Shape;955;p85"/>
          <p:cNvSpPr/>
          <p:nvPr/>
        </p:nvSpPr>
        <p:spPr>
          <a:xfrm>
            <a:off x="548640" y="1097280"/>
            <a:ext cx="80466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6" name="Google Shape;956;p85"/>
          <p:cNvSpPr/>
          <p:nvPr/>
        </p:nvSpPr>
        <p:spPr>
          <a:xfrm>
            <a:off x="548640" y="1691640"/>
            <a:ext cx="3840600" cy="36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7" name="Google Shape;957;p85"/>
          <p:cNvSpPr/>
          <p:nvPr/>
        </p:nvSpPr>
        <p:spPr>
          <a:xfrm>
            <a:off x="914400" y="3840480"/>
            <a:ext cx="1097400" cy="22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000"/>
              <a:buFont typeface="Calibri"/>
              <a:buNone/>
            </a:pPr>
            <a:endParaRPr sz="1000" b="0" i="0" u="none" strike="noStrike" cap="none">
              <a:solidFill>
                <a:schemeClr val="dk1"/>
              </a:solidFill>
              <a:latin typeface="Calibri"/>
              <a:ea typeface="Calibri"/>
              <a:cs typeface="Calibri"/>
              <a:sym typeface="Calibri"/>
            </a:endParaRPr>
          </a:p>
        </p:txBody>
      </p:sp>
      <p:sp>
        <p:nvSpPr>
          <p:cNvPr id="958" name="Google Shape;958;p85"/>
          <p:cNvSpPr/>
          <p:nvPr/>
        </p:nvSpPr>
        <p:spPr>
          <a:xfrm>
            <a:off x="2468880" y="3840480"/>
            <a:ext cx="1371600" cy="22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000"/>
              <a:buFont typeface="Calibri"/>
              <a:buNone/>
            </a:pPr>
            <a:endParaRPr sz="1000" b="0" i="0" u="none" strike="noStrike" cap="none">
              <a:solidFill>
                <a:schemeClr val="dk1"/>
              </a:solidFill>
              <a:latin typeface="Calibri"/>
              <a:ea typeface="Calibri"/>
              <a:cs typeface="Calibri"/>
              <a:sym typeface="Calibri"/>
            </a:endParaRPr>
          </a:p>
        </p:txBody>
      </p:sp>
      <p:sp>
        <p:nvSpPr>
          <p:cNvPr id="959" name="Google Shape;959;p85"/>
          <p:cNvSpPr/>
          <p:nvPr/>
        </p:nvSpPr>
        <p:spPr>
          <a:xfrm>
            <a:off x="5029200" y="1783080"/>
            <a:ext cx="3474600" cy="256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100"/>
              <a:buFont typeface="Consolas"/>
              <a:buNone/>
            </a:pPr>
            <a:endParaRPr sz="1400" b="0" i="0" u="none" strike="noStrike" cap="none">
              <a:solidFill>
                <a:schemeClr val="dk1"/>
              </a:solidFill>
              <a:latin typeface="Calibri"/>
              <a:ea typeface="Calibri"/>
              <a:cs typeface="Calibri"/>
              <a:sym typeface="Calibri"/>
            </a:endParaRPr>
          </a:p>
        </p:txBody>
      </p:sp>
      <p:pic>
        <p:nvPicPr>
          <p:cNvPr id="960" name="Google Shape;960;p85" title="Screenshot 2026-03-09 at 12.27.26 PM.png"/>
          <p:cNvPicPr preferRelativeResize="0"/>
          <p:nvPr/>
        </p:nvPicPr>
        <p:blipFill>
          <a:blip r:embed="rId4">
            <a:alphaModFix/>
          </a:blip>
          <a:stretch>
            <a:fillRect/>
          </a:stretch>
        </p:blipFill>
        <p:spPr>
          <a:xfrm>
            <a:off x="183525" y="1340209"/>
            <a:ext cx="9143998" cy="32671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1"/>
        <p:cNvGrpSpPr/>
        <p:nvPr/>
      </p:nvGrpSpPr>
      <p:grpSpPr>
        <a:xfrm>
          <a:off x="0" y="0"/>
          <a:ext cx="0" cy="0"/>
          <a:chOff x="0" y="0"/>
          <a:chExt cx="0" cy="0"/>
        </a:xfrm>
      </p:grpSpPr>
      <p:pic>
        <p:nvPicPr>
          <p:cNvPr id="322" name="Google Shape;322;p32"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323" name="Google Shape;323;p32"/>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a:latin typeface="Arial Black"/>
                <a:ea typeface="Arial Black"/>
                <a:cs typeface="Arial Black"/>
                <a:sym typeface="Arial Black"/>
              </a:rPr>
              <a:t>How LLMs get their data</a:t>
            </a:r>
            <a:endParaRPr sz="2800" b="0" i="0" u="none" strike="noStrike" cap="none">
              <a:solidFill>
                <a:schemeClr val="dk1"/>
              </a:solidFill>
              <a:latin typeface="Calibri"/>
              <a:ea typeface="Calibri"/>
              <a:cs typeface="Calibri"/>
              <a:sym typeface="Calibri"/>
            </a:endParaRPr>
          </a:p>
        </p:txBody>
      </p:sp>
      <p:sp>
        <p:nvSpPr>
          <p:cNvPr id="324" name="Google Shape;324;p32"/>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US"/>
              <a:t>Public web text</a:t>
            </a:r>
            <a:endParaRPr/>
          </a:p>
          <a:p>
            <a:pPr marL="914400" marR="0" lvl="1" indent="-317500" algn="l" rtl="0">
              <a:lnSpc>
                <a:spcPct val="100000"/>
              </a:lnSpc>
              <a:spcBef>
                <a:spcPts val="0"/>
              </a:spcBef>
              <a:spcAft>
                <a:spcPts val="0"/>
              </a:spcAft>
              <a:buSzPts val="1400"/>
              <a:buChar char="○"/>
            </a:pPr>
            <a:r>
              <a:rPr lang="en-US"/>
              <a:t>Websites, articles, forums, documentation, FAQs</a:t>
            </a:r>
            <a:endParaRPr/>
          </a:p>
          <a:p>
            <a:pPr marL="457200" marR="0" lvl="0" indent="-317500" algn="l" rtl="0">
              <a:lnSpc>
                <a:spcPct val="100000"/>
              </a:lnSpc>
              <a:spcBef>
                <a:spcPts val="0"/>
              </a:spcBef>
              <a:spcAft>
                <a:spcPts val="0"/>
              </a:spcAft>
              <a:buSzPts val="1400"/>
              <a:buChar char="●"/>
            </a:pPr>
            <a:r>
              <a:rPr lang="en-US"/>
              <a:t>Books &amp; long-form writing</a:t>
            </a:r>
            <a:endParaRPr/>
          </a:p>
          <a:p>
            <a:pPr marL="914400" marR="0" lvl="1" indent="-317500" algn="l" rtl="0">
              <a:lnSpc>
                <a:spcPct val="100000"/>
              </a:lnSpc>
              <a:spcBef>
                <a:spcPts val="0"/>
              </a:spcBef>
              <a:spcAft>
                <a:spcPts val="0"/>
              </a:spcAft>
              <a:buSzPts val="1400"/>
              <a:buChar char="○"/>
            </a:pPr>
            <a:r>
              <a:rPr lang="en-US"/>
              <a:t>Digitized books, essays, public-domain collections</a:t>
            </a:r>
            <a:endParaRPr/>
          </a:p>
          <a:p>
            <a:pPr marL="457200" marR="0" lvl="0" indent="-317500" algn="l" rtl="0">
              <a:lnSpc>
                <a:spcPct val="100000"/>
              </a:lnSpc>
              <a:spcBef>
                <a:spcPts val="0"/>
              </a:spcBef>
              <a:spcAft>
                <a:spcPts val="0"/>
              </a:spcAft>
              <a:buSzPts val="1400"/>
              <a:buChar char="●"/>
            </a:pPr>
            <a:r>
              <a:rPr lang="en-US"/>
              <a:t>Academic &amp; technical sources</a:t>
            </a:r>
            <a:endParaRPr/>
          </a:p>
          <a:p>
            <a:pPr marL="914400" marR="0" lvl="1" indent="-317500" algn="l" rtl="0">
              <a:lnSpc>
                <a:spcPct val="100000"/>
              </a:lnSpc>
              <a:spcBef>
                <a:spcPts val="0"/>
              </a:spcBef>
              <a:spcAft>
                <a:spcPts val="0"/>
              </a:spcAft>
              <a:buSzPts val="1400"/>
              <a:buChar char="○"/>
            </a:pPr>
            <a:r>
              <a:rPr lang="en-US"/>
              <a:t>Research papers, textbooks, lecture notes, standards (“when accessible/allowed”)</a:t>
            </a:r>
            <a:endParaRPr/>
          </a:p>
          <a:p>
            <a:pPr marL="457200" marR="0" lvl="0" indent="-317500" algn="l" rtl="0">
              <a:lnSpc>
                <a:spcPct val="100000"/>
              </a:lnSpc>
              <a:spcBef>
                <a:spcPts val="0"/>
              </a:spcBef>
              <a:spcAft>
                <a:spcPts val="0"/>
              </a:spcAft>
              <a:buSzPts val="1400"/>
              <a:buChar char="●"/>
            </a:pPr>
            <a:r>
              <a:rPr lang="en-US"/>
              <a:t>Code &amp; developer text</a:t>
            </a:r>
            <a:endParaRPr/>
          </a:p>
          <a:p>
            <a:pPr marL="914400" marR="0" lvl="1" indent="-317500" algn="l" rtl="0">
              <a:lnSpc>
                <a:spcPct val="100000"/>
              </a:lnSpc>
              <a:spcBef>
                <a:spcPts val="0"/>
              </a:spcBef>
              <a:spcAft>
                <a:spcPts val="0"/>
              </a:spcAft>
              <a:buSzPts val="1400"/>
              <a:buChar char="○"/>
            </a:pPr>
            <a:r>
              <a:rPr lang="en-US"/>
              <a:t>Public code repositories, code docs, issues, comments (varies by model/provider)</a:t>
            </a:r>
            <a:endParaRPr/>
          </a:p>
          <a:p>
            <a:pPr marL="457200" marR="0" lvl="0" indent="-317500" algn="l" rtl="0">
              <a:lnSpc>
                <a:spcPct val="100000"/>
              </a:lnSpc>
              <a:spcBef>
                <a:spcPts val="0"/>
              </a:spcBef>
              <a:spcAft>
                <a:spcPts val="0"/>
              </a:spcAft>
              <a:buSzPts val="1400"/>
              <a:buChar char="●"/>
            </a:pPr>
            <a:r>
              <a:rPr lang="en-US"/>
              <a:t>Licensed &amp; partner datasets</a:t>
            </a:r>
            <a:endParaRPr/>
          </a:p>
          <a:p>
            <a:pPr marL="914400" marR="0" lvl="1" indent="-317500" algn="l" rtl="0">
              <a:lnSpc>
                <a:spcPct val="100000"/>
              </a:lnSpc>
              <a:spcBef>
                <a:spcPts val="0"/>
              </a:spcBef>
              <a:spcAft>
                <a:spcPts val="0"/>
              </a:spcAft>
              <a:buSzPts val="1400"/>
              <a:buChar char="○"/>
            </a:pPr>
            <a:r>
              <a:rPr lang="en-US"/>
              <a:t>Data purchased or accessed via agreements</a:t>
            </a:r>
            <a:endParaRPr/>
          </a:p>
          <a:p>
            <a:pPr marL="457200" marR="0" lvl="0" indent="-317500" algn="l" rtl="0">
              <a:lnSpc>
                <a:spcPct val="100000"/>
              </a:lnSpc>
              <a:spcBef>
                <a:spcPts val="0"/>
              </a:spcBef>
              <a:spcAft>
                <a:spcPts val="0"/>
              </a:spcAft>
              <a:buSzPts val="1400"/>
              <a:buChar char="●"/>
            </a:pPr>
            <a:r>
              <a:rPr lang="en-US"/>
              <a:t>Human-created data for alignment (later stage)</a:t>
            </a:r>
            <a:endParaRPr/>
          </a:p>
          <a:p>
            <a:pPr marL="914400" marR="0" lvl="1" indent="-317500" algn="l" rtl="0">
              <a:lnSpc>
                <a:spcPct val="100000"/>
              </a:lnSpc>
              <a:spcBef>
                <a:spcPts val="0"/>
              </a:spcBef>
              <a:spcAft>
                <a:spcPts val="0"/>
              </a:spcAft>
              <a:buSzPts val="1400"/>
              <a:buChar char="○"/>
            </a:pPr>
            <a:r>
              <a:rPr lang="en-US"/>
              <a:t>Example Q&amp;A, preference comparisons, safety demos, “good answer vs bad answer” pairs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65"/>
        <p:cNvGrpSpPr/>
        <p:nvPr/>
      </p:nvGrpSpPr>
      <p:grpSpPr>
        <a:xfrm>
          <a:off x="0" y="0"/>
          <a:ext cx="0" cy="0"/>
          <a:chOff x="0" y="0"/>
          <a:chExt cx="0" cy="0"/>
        </a:xfrm>
      </p:grpSpPr>
      <p:pic>
        <p:nvPicPr>
          <p:cNvPr id="966" name="Google Shape;966;p86"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967" name="Google Shape;967;p86"/>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Masked (Causal) Self-Attention</a:t>
            </a:r>
            <a:endParaRPr sz="2800" b="0" i="0" u="none" strike="noStrike" cap="none">
              <a:solidFill>
                <a:schemeClr val="dk1"/>
              </a:solidFill>
              <a:latin typeface="Calibri"/>
              <a:ea typeface="Calibri"/>
              <a:cs typeface="Calibri"/>
              <a:sym typeface="Calibri"/>
            </a:endParaRPr>
          </a:p>
        </p:txBody>
      </p:sp>
      <p:sp>
        <p:nvSpPr>
          <p:cNvPr id="968" name="Google Shape;968;p86"/>
          <p:cNvSpPr/>
          <p:nvPr/>
        </p:nvSpPr>
        <p:spPr>
          <a:xfrm>
            <a:off x="548640" y="1097280"/>
            <a:ext cx="804672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The key mechanism that enforces the autoregressive property.</a:t>
            </a:r>
            <a:endParaRPr sz="1400" b="0" i="0" u="none" strike="noStrike" cap="none">
              <a:solidFill>
                <a:schemeClr val="dk1"/>
              </a:solidFill>
              <a:latin typeface="Calibri"/>
              <a:ea typeface="Calibri"/>
              <a:cs typeface="Calibri"/>
              <a:sym typeface="Calibri"/>
            </a:endParaRPr>
          </a:p>
        </p:txBody>
      </p:sp>
      <p:sp>
        <p:nvSpPr>
          <p:cNvPr id="969" name="Google Shape;969;p86"/>
          <p:cNvSpPr/>
          <p:nvPr/>
        </p:nvSpPr>
        <p:spPr>
          <a:xfrm>
            <a:off x="548640" y="1691640"/>
            <a:ext cx="3840480" cy="36576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Causal Attention Mask</a:t>
            </a:r>
            <a:endParaRPr sz="1400" b="0" i="0" u="none" strike="noStrike" cap="none">
              <a:solidFill>
                <a:schemeClr val="dk1"/>
              </a:solidFill>
              <a:latin typeface="Calibri"/>
              <a:ea typeface="Calibri"/>
              <a:cs typeface="Calibri"/>
              <a:sym typeface="Calibri"/>
            </a:endParaRPr>
          </a:p>
        </p:txBody>
      </p:sp>
      <p:graphicFrame>
        <p:nvGraphicFramePr>
          <p:cNvPr id="970" name="Google Shape;970;p86"/>
          <p:cNvGraphicFramePr/>
          <p:nvPr/>
        </p:nvGraphicFramePr>
        <p:xfrm>
          <a:off x="548640" y="2103120"/>
          <a:ext cx="3749075" cy="1600250"/>
        </p:xfrm>
        <a:graphic>
          <a:graphicData uri="http://schemas.openxmlformats.org/drawingml/2006/table">
            <a:tbl>
              <a:tblPr>
                <a:noFill/>
                <a:tableStyleId>{0130EEF8-5732-4461-86BC-E97AB2CA42F3}</a:tableStyleId>
              </a:tblPr>
              <a:tblGrid>
                <a:gridCol w="640075">
                  <a:extLst>
                    <a:ext uri="{9D8B030D-6E8A-4147-A177-3AD203B41FA5}">
                      <a16:colId xmlns:a16="http://schemas.microsoft.com/office/drawing/2014/main" val="20000"/>
                    </a:ext>
                  </a:extLst>
                </a:gridCol>
                <a:gridCol w="777250">
                  <a:extLst>
                    <a:ext uri="{9D8B030D-6E8A-4147-A177-3AD203B41FA5}">
                      <a16:colId xmlns:a16="http://schemas.microsoft.com/office/drawing/2014/main" val="20001"/>
                    </a:ext>
                  </a:extLst>
                </a:gridCol>
                <a:gridCol w="777250">
                  <a:extLst>
                    <a:ext uri="{9D8B030D-6E8A-4147-A177-3AD203B41FA5}">
                      <a16:colId xmlns:a16="http://schemas.microsoft.com/office/drawing/2014/main" val="20002"/>
                    </a:ext>
                  </a:extLst>
                </a:gridCol>
                <a:gridCol w="777250">
                  <a:extLst>
                    <a:ext uri="{9D8B030D-6E8A-4147-A177-3AD203B41FA5}">
                      <a16:colId xmlns:a16="http://schemas.microsoft.com/office/drawing/2014/main" val="20003"/>
                    </a:ext>
                  </a:extLst>
                </a:gridCol>
                <a:gridCol w="777250">
                  <a:extLst>
                    <a:ext uri="{9D8B030D-6E8A-4147-A177-3AD203B41FA5}">
                      <a16:colId xmlns:a16="http://schemas.microsoft.com/office/drawing/2014/main" val="20004"/>
                    </a:ext>
                  </a:extLst>
                </a:gridCol>
              </a:tblGrid>
              <a:tr h="320050">
                <a:tc>
                  <a:txBody>
                    <a:bodyPr/>
                    <a:lstStyle/>
                    <a:p>
                      <a:pPr marL="0" marR="0" lvl="0" indent="0" algn="l" rtl="0">
                        <a:spcBef>
                          <a:spcPts val="0"/>
                        </a:spcBef>
                        <a:spcAft>
                          <a:spcPts val="0"/>
                        </a:spcAft>
                        <a:buClr>
                          <a:schemeClr val="dk1"/>
                        </a:buClr>
                        <a:buSzPts val="1000"/>
                        <a:buFont typeface="Calibri"/>
                        <a:buNone/>
                      </a:pP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FFFFFF"/>
                        </a:buClr>
                        <a:buSzPts val="1000"/>
                        <a:buFont typeface="Calibri"/>
                        <a:buNone/>
                      </a:pPr>
                      <a:r>
                        <a:rPr lang="en-US" sz="1000" b="1" u="none" strike="noStrike" cap="none">
                          <a:solidFill>
                            <a:srgbClr val="FFFFFF"/>
                          </a:solidFill>
                        </a:rPr>
                        <a:t>The</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tc>
                  <a:txBody>
                    <a:bodyPr/>
                    <a:lstStyle/>
                    <a:p>
                      <a:pPr marL="0" marR="0" lvl="0" indent="0" algn="l" rtl="0">
                        <a:spcBef>
                          <a:spcPts val="0"/>
                        </a:spcBef>
                        <a:spcAft>
                          <a:spcPts val="0"/>
                        </a:spcAft>
                        <a:buClr>
                          <a:srgbClr val="FFFFFF"/>
                        </a:buClr>
                        <a:buSzPts val="1000"/>
                        <a:buFont typeface="Calibri"/>
                        <a:buNone/>
                      </a:pPr>
                      <a:r>
                        <a:rPr lang="en-US" sz="1000" b="1" u="none" strike="noStrike" cap="none">
                          <a:solidFill>
                            <a:srgbClr val="FFFFFF"/>
                          </a:solidFill>
                        </a:rPr>
                        <a:t>cat</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tc>
                  <a:txBody>
                    <a:bodyPr/>
                    <a:lstStyle/>
                    <a:p>
                      <a:pPr marL="0" marR="0" lvl="0" indent="0" algn="l" rtl="0">
                        <a:spcBef>
                          <a:spcPts val="0"/>
                        </a:spcBef>
                        <a:spcAft>
                          <a:spcPts val="0"/>
                        </a:spcAft>
                        <a:buClr>
                          <a:srgbClr val="FFFFFF"/>
                        </a:buClr>
                        <a:buSzPts val="1000"/>
                        <a:buFont typeface="Calibri"/>
                        <a:buNone/>
                      </a:pPr>
                      <a:r>
                        <a:rPr lang="en-US" sz="1000" b="1" u="none" strike="noStrike" cap="none">
                          <a:solidFill>
                            <a:srgbClr val="FFFFFF"/>
                          </a:solidFill>
                        </a:rPr>
                        <a:t>sat</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tc>
                  <a:txBody>
                    <a:bodyPr/>
                    <a:lstStyle/>
                    <a:p>
                      <a:pPr marL="0" marR="0" lvl="0" indent="0" algn="l" rtl="0">
                        <a:spcBef>
                          <a:spcPts val="0"/>
                        </a:spcBef>
                        <a:spcAft>
                          <a:spcPts val="0"/>
                        </a:spcAft>
                        <a:buClr>
                          <a:srgbClr val="FFFFFF"/>
                        </a:buClr>
                        <a:buSzPts val="1000"/>
                        <a:buFont typeface="Calibri"/>
                        <a:buNone/>
                      </a:pPr>
                      <a:r>
                        <a:rPr lang="en-US" sz="1000" b="1" u="none" strike="noStrike" cap="none">
                          <a:solidFill>
                            <a:srgbClr val="FFFFFF"/>
                          </a:solidFill>
                        </a:rPr>
                        <a:t>on</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extLst>
                  <a:ext uri="{0D108BD9-81ED-4DB2-BD59-A6C34878D82A}">
                    <a16:rowId xmlns:a16="http://schemas.microsoft.com/office/drawing/2014/main" val="10000"/>
                  </a:ext>
                </a:extLst>
              </a:tr>
              <a:tr h="320050">
                <a:tc>
                  <a:txBody>
                    <a:bodyPr/>
                    <a:lstStyle/>
                    <a:p>
                      <a:pPr marL="0" marR="0" lvl="0" indent="0" algn="l" rtl="0">
                        <a:spcBef>
                          <a:spcPts val="0"/>
                        </a:spcBef>
                        <a:spcAft>
                          <a:spcPts val="0"/>
                        </a:spcAft>
                        <a:buClr>
                          <a:srgbClr val="FFFFFF"/>
                        </a:buClr>
                        <a:buSzPts val="1000"/>
                        <a:buFont typeface="Calibri"/>
                        <a:buNone/>
                      </a:pPr>
                      <a:r>
                        <a:rPr lang="en-US" sz="1000" b="1" u="none" strike="noStrike" cap="none">
                          <a:solidFill>
                            <a:srgbClr val="FFFFFF"/>
                          </a:solidFill>
                        </a:rPr>
                        <a:t>The</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9B8D"/>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1.0</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4EDDA"/>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0</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8D7DA"/>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0</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8D7DA"/>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0</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8D7DA"/>
                    </a:solidFill>
                  </a:tcPr>
                </a:tc>
                <a:extLst>
                  <a:ext uri="{0D108BD9-81ED-4DB2-BD59-A6C34878D82A}">
                    <a16:rowId xmlns:a16="http://schemas.microsoft.com/office/drawing/2014/main" val="10001"/>
                  </a:ext>
                </a:extLst>
              </a:tr>
              <a:tr h="320050">
                <a:tc>
                  <a:txBody>
                    <a:bodyPr/>
                    <a:lstStyle/>
                    <a:p>
                      <a:pPr marL="0" marR="0" lvl="0" indent="0" algn="l" rtl="0">
                        <a:spcBef>
                          <a:spcPts val="0"/>
                        </a:spcBef>
                        <a:spcAft>
                          <a:spcPts val="0"/>
                        </a:spcAft>
                        <a:buClr>
                          <a:srgbClr val="FFFFFF"/>
                        </a:buClr>
                        <a:buSzPts val="1000"/>
                        <a:buFont typeface="Calibri"/>
                        <a:buNone/>
                      </a:pPr>
                      <a:r>
                        <a:rPr lang="en-US" sz="1000" b="1" u="none" strike="noStrike" cap="none">
                          <a:solidFill>
                            <a:srgbClr val="FFFFFF"/>
                          </a:solidFill>
                        </a:rPr>
                        <a:t>cat</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9B8D"/>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0.3</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4EDDA"/>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0.7</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4EDDA"/>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0</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8D7DA"/>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0</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8D7DA"/>
                    </a:solidFill>
                  </a:tcPr>
                </a:tc>
                <a:extLst>
                  <a:ext uri="{0D108BD9-81ED-4DB2-BD59-A6C34878D82A}">
                    <a16:rowId xmlns:a16="http://schemas.microsoft.com/office/drawing/2014/main" val="10002"/>
                  </a:ext>
                </a:extLst>
              </a:tr>
              <a:tr h="320050">
                <a:tc>
                  <a:txBody>
                    <a:bodyPr/>
                    <a:lstStyle/>
                    <a:p>
                      <a:pPr marL="0" marR="0" lvl="0" indent="0" algn="l" rtl="0">
                        <a:spcBef>
                          <a:spcPts val="0"/>
                        </a:spcBef>
                        <a:spcAft>
                          <a:spcPts val="0"/>
                        </a:spcAft>
                        <a:buClr>
                          <a:srgbClr val="FFFFFF"/>
                        </a:buClr>
                        <a:buSzPts val="1000"/>
                        <a:buFont typeface="Calibri"/>
                        <a:buNone/>
                      </a:pPr>
                      <a:r>
                        <a:rPr lang="en-US" sz="1000" b="1" u="none" strike="noStrike" cap="none">
                          <a:solidFill>
                            <a:srgbClr val="FFFFFF"/>
                          </a:solidFill>
                        </a:rPr>
                        <a:t>sat</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9B8D"/>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0.1</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4EDDA"/>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0.4</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4EDDA"/>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0.5</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4EDDA"/>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0</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8D7DA"/>
                    </a:solidFill>
                  </a:tcPr>
                </a:tc>
                <a:extLst>
                  <a:ext uri="{0D108BD9-81ED-4DB2-BD59-A6C34878D82A}">
                    <a16:rowId xmlns:a16="http://schemas.microsoft.com/office/drawing/2014/main" val="10003"/>
                  </a:ext>
                </a:extLst>
              </a:tr>
              <a:tr h="320050">
                <a:tc>
                  <a:txBody>
                    <a:bodyPr/>
                    <a:lstStyle/>
                    <a:p>
                      <a:pPr marL="0" marR="0" lvl="0" indent="0" algn="l" rtl="0">
                        <a:spcBef>
                          <a:spcPts val="0"/>
                        </a:spcBef>
                        <a:spcAft>
                          <a:spcPts val="0"/>
                        </a:spcAft>
                        <a:buClr>
                          <a:srgbClr val="FFFFFF"/>
                        </a:buClr>
                        <a:buSzPts val="1000"/>
                        <a:buFont typeface="Calibri"/>
                        <a:buNone/>
                      </a:pPr>
                      <a:r>
                        <a:rPr lang="en-US" sz="1000" b="1" u="none" strike="noStrike" cap="none">
                          <a:solidFill>
                            <a:srgbClr val="FFFFFF"/>
                          </a:solidFill>
                        </a:rPr>
                        <a:t>on</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9B8D"/>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0.1</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4EDDA"/>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0.2</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4EDDA"/>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0.3</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4EDDA"/>
                    </a:solidFill>
                  </a:tcPr>
                </a:tc>
                <a:tc>
                  <a:txBody>
                    <a:bodyPr/>
                    <a:lstStyle/>
                    <a:p>
                      <a:pPr marL="0" marR="0" lvl="0" indent="0" algn="l" rtl="0">
                        <a:spcBef>
                          <a:spcPts val="0"/>
                        </a:spcBef>
                        <a:spcAft>
                          <a:spcPts val="0"/>
                        </a:spcAft>
                        <a:buClr>
                          <a:srgbClr val="000000"/>
                        </a:buClr>
                        <a:buSzPts val="1000"/>
                        <a:buFont typeface="Calibri"/>
                        <a:buNone/>
                      </a:pPr>
                      <a:r>
                        <a:rPr lang="en-US" sz="1000" u="none" strike="noStrike" cap="none">
                          <a:solidFill>
                            <a:srgbClr val="000000"/>
                          </a:solidFill>
                        </a:rPr>
                        <a:t>0.4</a:t>
                      </a:r>
                      <a:endParaRPr sz="10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4EDDA"/>
                    </a:solidFill>
                  </a:tcPr>
                </a:tc>
                <a:extLst>
                  <a:ext uri="{0D108BD9-81ED-4DB2-BD59-A6C34878D82A}">
                    <a16:rowId xmlns:a16="http://schemas.microsoft.com/office/drawing/2014/main" val="10004"/>
                  </a:ext>
                </a:extLst>
              </a:tr>
            </a:tbl>
          </a:graphicData>
        </a:graphic>
      </p:graphicFrame>
      <p:sp>
        <p:nvSpPr>
          <p:cNvPr id="971" name="Google Shape;971;p86"/>
          <p:cNvSpPr/>
          <p:nvPr/>
        </p:nvSpPr>
        <p:spPr>
          <a:xfrm>
            <a:off x="548640" y="3840480"/>
            <a:ext cx="274320" cy="228600"/>
          </a:xfrm>
          <a:prstGeom prst="rect">
            <a:avLst/>
          </a:prstGeom>
          <a:solidFill>
            <a:srgbClr val="D4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86"/>
          <p:cNvSpPr/>
          <p:nvPr/>
        </p:nvSpPr>
        <p:spPr>
          <a:xfrm>
            <a:off x="914400" y="3840480"/>
            <a:ext cx="1097280" cy="22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000"/>
              <a:buFont typeface="Calibri"/>
              <a:buNone/>
            </a:pPr>
            <a:r>
              <a:rPr lang="en-US" sz="1000" b="0" i="0" u="none" strike="noStrike" cap="none">
                <a:solidFill>
                  <a:srgbClr val="000000"/>
                </a:solidFill>
                <a:latin typeface="Calibri"/>
                <a:ea typeface="Calibri"/>
                <a:cs typeface="Calibri"/>
                <a:sym typeface="Calibri"/>
              </a:rPr>
              <a:t>Can attend</a:t>
            </a:r>
            <a:endParaRPr sz="1000" b="0" i="0" u="none" strike="noStrike" cap="none">
              <a:solidFill>
                <a:schemeClr val="dk1"/>
              </a:solidFill>
              <a:latin typeface="Calibri"/>
              <a:ea typeface="Calibri"/>
              <a:cs typeface="Calibri"/>
              <a:sym typeface="Calibri"/>
            </a:endParaRPr>
          </a:p>
        </p:txBody>
      </p:sp>
      <p:sp>
        <p:nvSpPr>
          <p:cNvPr id="973" name="Google Shape;973;p86"/>
          <p:cNvSpPr/>
          <p:nvPr/>
        </p:nvSpPr>
        <p:spPr>
          <a:xfrm>
            <a:off x="2103120" y="3840480"/>
            <a:ext cx="274320" cy="228600"/>
          </a:xfrm>
          <a:prstGeom prst="rect">
            <a:avLst/>
          </a:prstGeom>
          <a:solidFill>
            <a:srgbClr val="F8D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86"/>
          <p:cNvSpPr/>
          <p:nvPr/>
        </p:nvSpPr>
        <p:spPr>
          <a:xfrm>
            <a:off x="2468880" y="3840480"/>
            <a:ext cx="1371600" cy="22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000"/>
              <a:buFont typeface="Calibri"/>
              <a:buNone/>
            </a:pPr>
            <a:r>
              <a:rPr lang="en-US" sz="1000" b="0" i="0" u="none" strike="noStrike" cap="none">
                <a:solidFill>
                  <a:srgbClr val="000000"/>
                </a:solidFill>
                <a:latin typeface="Calibri"/>
                <a:ea typeface="Calibri"/>
                <a:cs typeface="Calibri"/>
                <a:sym typeface="Calibri"/>
              </a:rPr>
              <a:t>Masked (blocked)</a:t>
            </a:r>
            <a:endParaRPr sz="1000" b="0" i="0" u="none" strike="noStrike" cap="none">
              <a:solidFill>
                <a:schemeClr val="dk1"/>
              </a:solidFill>
              <a:latin typeface="Calibri"/>
              <a:ea typeface="Calibri"/>
              <a:cs typeface="Calibri"/>
              <a:sym typeface="Calibri"/>
            </a:endParaRPr>
          </a:p>
        </p:txBody>
      </p:sp>
      <p:sp>
        <p:nvSpPr>
          <p:cNvPr id="975" name="Google Shape;975;p86"/>
          <p:cNvSpPr/>
          <p:nvPr/>
        </p:nvSpPr>
        <p:spPr>
          <a:xfrm>
            <a:off x="4846320" y="1691640"/>
            <a:ext cx="3840480" cy="2743200"/>
          </a:xfrm>
          <a:prstGeom prst="rect">
            <a:avLst/>
          </a:prstGeom>
          <a:solidFill>
            <a:srgbClr val="F5F5F5"/>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86"/>
          <p:cNvSpPr/>
          <p:nvPr/>
        </p:nvSpPr>
        <p:spPr>
          <a:xfrm>
            <a:off x="5029200" y="1783076"/>
            <a:ext cx="3474600" cy="205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How Masking Works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Future positions are set to -inf before softmax, becoming 0 after.</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onsolas"/>
              <a:buNone/>
            </a:pPr>
            <a:r>
              <a:rPr lang="en-US" sz="1100" b="0" i="0" u="none" strike="noStrike" cap="none">
                <a:solidFill>
                  <a:srgbClr val="000000"/>
                </a:solidFill>
                <a:latin typeface="Consolas"/>
                <a:ea typeface="Consolas"/>
                <a:cs typeface="Consolas"/>
                <a:sym typeface="Consolas"/>
              </a:rPr>
              <a:t>Attention(Q,K,V) = softmax(QK^T / (d</a:t>
            </a:r>
            <a:r>
              <a:rPr lang="en-US" sz="1100">
                <a:latin typeface="Consolas"/>
                <a:ea typeface="Consolas"/>
                <a:cs typeface="Consolas"/>
                <a:sym typeface="Consolas"/>
              </a:rPr>
              <a:t>_k</a:t>
            </a:r>
            <a:r>
              <a:rPr lang="en-US" sz="1100" b="0" i="0" u="none" strike="noStrike" cap="none">
                <a:solidFill>
                  <a:srgbClr val="000000"/>
                </a:solidFill>
                <a:latin typeface="Consolas"/>
                <a:ea typeface="Consolas"/>
                <a:cs typeface="Consolas"/>
                <a:sym typeface="Consolas"/>
              </a:rPr>
              <a:t>) + M) * V</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onsolas"/>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81"/>
        <p:cNvGrpSpPr/>
        <p:nvPr/>
      </p:nvGrpSpPr>
      <p:grpSpPr>
        <a:xfrm>
          <a:off x="0" y="0"/>
          <a:ext cx="0" cy="0"/>
          <a:chOff x="0" y="0"/>
          <a:chExt cx="0" cy="0"/>
        </a:xfrm>
      </p:grpSpPr>
      <p:pic>
        <p:nvPicPr>
          <p:cNvPr id="982" name="Google Shape;982;p87"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983" name="Google Shape;983;p87"/>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Multi-Head Attention &amp; Interpretability</a:t>
            </a:r>
            <a:endParaRPr sz="2800" b="0" i="0" u="none" strike="noStrike" cap="none">
              <a:solidFill>
                <a:schemeClr val="dk1"/>
              </a:solidFill>
              <a:latin typeface="Calibri"/>
              <a:ea typeface="Calibri"/>
              <a:cs typeface="Calibri"/>
              <a:sym typeface="Calibri"/>
            </a:endParaRPr>
          </a:p>
        </p:txBody>
      </p:sp>
      <p:sp>
        <p:nvSpPr>
          <p:cNvPr id="984" name="Google Shape;984;p87"/>
          <p:cNvSpPr/>
          <p:nvPr/>
        </p:nvSpPr>
        <p:spPr>
          <a:xfrm>
            <a:off x="548640" y="1112146"/>
            <a:ext cx="80466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Different attention heads specialize in different patterns — making LLMs partially interpretable.</a:t>
            </a:r>
            <a:endParaRPr sz="1400" b="0" i="0" u="none" strike="noStrike" cap="none">
              <a:solidFill>
                <a:schemeClr val="dk1"/>
              </a:solidFill>
              <a:latin typeface="Calibri"/>
              <a:ea typeface="Calibri"/>
              <a:cs typeface="Calibri"/>
              <a:sym typeface="Calibri"/>
            </a:endParaRPr>
          </a:p>
        </p:txBody>
      </p:sp>
      <p:sp>
        <p:nvSpPr>
          <p:cNvPr id="985" name="Google Shape;985;p87"/>
          <p:cNvSpPr/>
          <p:nvPr/>
        </p:nvSpPr>
        <p:spPr>
          <a:xfrm>
            <a:off x="548640" y="1737360"/>
            <a:ext cx="2560320" cy="2286000"/>
          </a:xfrm>
          <a:prstGeom prst="rect">
            <a:avLst/>
          </a:prstGeom>
          <a:solidFill>
            <a:srgbClr val="F5E6E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7"/>
          <p:cNvSpPr/>
          <p:nvPr/>
        </p:nvSpPr>
        <p:spPr>
          <a:xfrm>
            <a:off x="685800" y="1874520"/>
            <a:ext cx="2286000" cy="3657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Induction Heads</a:t>
            </a:r>
            <a:endParaRPr sz="1400" b="0" i="0" u="none" strike="noStrike" cap="none">
              <a:solidFill>
                <a:schemeClr val="dk1"/>
              </a:solidFill>
              <a:latin typeface="Calibri"/>
              <a:ea typeface="Calibri"/>
              <a:cs typeface="Calibri"/>
              <a:sym typeface="Calibri"/>
            </a:endParaRPr>
          </a:p>
        </p:txBody>
      </p:sp>
      <p:sp>
        <p:nvSpPr>
          <p:cNvPr id="987" name="Google Shape;987;p87"/>
          <p:cNvSpPr/>
          <p:nvPr/>
        </p:nvSpPr>
        <p:spPr>
          <a:xfrm>
            <a:off x="685800" y="2286000"/>
            <a:ext cx="2286000" cy="15544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Detect and copy patterns. If 'A B ... A' appeared, predict B next. This is the foundation of in-context learning at the mechanistic level.</a:t>
            </a:r>
            <a:endParaRPr sz="1200" b="0" i="0" u="none" strike="noStrike" cap="none">
              <a:solidFill>
                <a:schemeClr val="dk1"/>
              </a:solidFill>
              <a:latin typeface="Calibri"/>
              <a:ea typeface="Calibri"/>
              <a:cs typeface="Calibri"/>
              <a:sym typeface="Calibri"/>
            </a:endParaRPr>
          </a:p>
        </p:txBody>
      </p:sp>
      <p:sp>
        <p:nvSpPr>
          <p:cNvPr id="988" name="Google Shape;988;p87"/>
          <p:cNvSpPr/>
          <p:nvPr/>
        </p:nvSpPr>
        <p:spPr>
          <a:xfrm>
            <a:off x="3383280" y="1737360"/>
            <a:ext cx="2560320" cy="2286000"/>
          </a:xfrm>
          <a:prstGeom prst="rect">
            <a:avLst/>
          </a:prstGeom>
          <a:solidFill>
            <a:srgbClr val="D4E6E1"/>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87"/>
          <p:cNvSpPr/>
          <p:nvPr/>
        </p:nvSpPr>
        <p:spPr>
          <a:xfrm>
            <a:off x="3520440" y="1874520"/>
            <a:ext cx="2286000" cy="3657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Positional Heads</a:t>
            </a:r>
            <a:endParaRPr sz="1400" b="0" i="0" u="none" strike="noStrike" cap="none">
              <a:solidFill>
                <a:schemeClr val="dk1"/>
              </a:solidFill>
              <a:latin typeface="Calibri"/>
              <a:ea typeface="Calibri"/>
              <a:cs typeface="Calibri"/>
              <a:sym typeface="Calibri"/>
            </a:endParaRPr>
          </a:p>
        </p:txBody>
      </p:sp>
      <p:sp>
        <p:nvSpPr>
          <p:cNvPr id="990" name="Google Shape;990;p87"/>
          <p:cNvSpPr/>
          <p:nvPr/>
        </p:nvSpPr>
        <p:spPr>
          <a:xfrm>
            <a:off x="3520440" y="2286000"/>
            <a:ext cx="2286000" cy="15544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Attend to specific relative positions (e.g., always look at the previous token or token 2 positions back). Handle local syntax.</a:t>
            </a:r>
            <a:endParaRPr sz="1200" b="0" i="0" u="none" strike="noStrike" cap="none">
              <a:solidFill>
                <a:schemeClr val="dk1"/>
              </a:solidFill>
              <a:latin typeface="Calibri"/>
              <a:ea typeface="Calibri"/>
              <a:cs typeface="Calibri"/>
              <a:sym typeface="Calibri"/>
            </a:endParaRPr>
          </a:p>
        </p:txBody>
      </p:sp>
      <p:sp>
        <p:nvSpPr>
          <p:cNvPr id="991" name="Google Shape;991;p87"/>
          <p:cNvSpPr/>
          <p:nvPr/>
        </p:nvSpPr>
        <p:spPr>
          <a:xfrm>
            <a:off x="6217920" y="1737360"/>
            <a:ext cx="2560320" cy="2286000"/>
          </a:xfrm>
          <a:prstGeom prst="rect">
            <a:avLst/>
          </a:prstGeom>
          <a:solidFill>
            <a:srgbClr val="DDE4F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87"/>
          <p:cNvSpPr/>
          <p:nvPr/>
        </p:nvSpPr>
        <p:spPr>
          <a:xfrm>
            <a:off x="6355080" y="1874520"/>
            <a:ext cx="2286000" cy="3657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Semantic Heads</a:t>
            </a:r>
            <a:endParaRPr sz="1400" b="0" i="0" u="none" strike="noStrike" cap="none">
              <a:solidFill>
                <a:schemeClr val="dk1"/>
              </a:solidFill>
              <a:latin typeface="Calibri"/>
              <a:ea typeface="Calibri"/>
              <a:cs typeface="Calibri"/>
              <a:sym typeface="Calibri"/>
            </a:endParaRPr>
          </a:p>
        </p:txBody>
      </p:sp>
      <p:sp>
        <p:nvSpPr>
          <p:cNvPr id="993" name="Google Shape;993;p87"/>
          <p:cNvSpPr/>
          <p:nvPr/>
        </p:nvSpPr>
        <p:spPr>
          <a:xfrm>
            <a:off x="6355080" y="2286000"/>
            <a:ext cx="2286000" cy="15544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Attend to semantically related tokens regardless of position. One head might always connect subjects to verbs.</a:t>
            </a:r>
            <a:endParaRPr sz="1200" b="0" i="0" u="none" strike="noStrike" cap="none">
              <a:solidFill>
                <a:schemeClr val="dk1"/>
              </a:solidFill>
              <a:latin typeface="Calibri"/>
              <a:ea typeface="Calibri"/>
              <a:cs typeface="Calibri"/>
              <a:sym typeface="Calibri"/>
            </a:endParaRPr>
          </a:p>
        </p:txBody>
      </p:sp>
      <p:sp>
        <p:nvSpPr>
          <p:cNvPr id="994" name="Google Shape;994;p87"/>
          <p:cNvSpPr/>
          <p:nvPr/>
        </p:nvSpPr>
        <p:spPr>
          <a:xfrm>
            <a:off x="548640" y="4251960"/>
            <a:ext cx="8046720" cy="640080"/>
          </a:xfrm>
          <a:prstGeom prst="rect">
            <a:avLst/>
          </a:prstGeom>
          <a:solidFill>
            <a:srgbClr val="F5F5F5"/>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87"/>
          <p:cNvSpPr/>
          <p:nvPr/>
        </p:nvSpPr>
        <p:spPr>
          <a:xfrm>
            <a:off x="777240" y="4315968"/>
            <a:ext cx="7589520" cy="5029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Mechanistic Interpretability: </a:t>
            </a:r>
            <a:r>
              <a:rPr lang="en-US" sz="1200" b="0" i="0" u="none" strike="noStrike" cap="none">
                <a:solidFill>
                  <a:srgbClr val="000000"/>
                </a:solidFill>
                <a:latin typeface="Calibri"/>
                <a:ea typeface="Calibri"/>
                <a:cs typeface="Calibri"/>
                <a:sym typeface="Calibri"/>
              </a:rPr>
              <a:t>A growing field that reverse-engineers neural networks to understand what individual neurons, heads, and circuits compute. Research by Anthropic, DeepMind, and others is making LLMs more transparent.</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99"/>
        <p:cNvGrpSpPr/>
        <p:nvPr/>
      </p:nvGrpSpPr>
      <p:grpSpPr>
        <a:xfrm>
          <a:off x="0" y="0"/>
          <a:ext cx="0" cy="0"/>
          <a:chOff x="0" y="0"/>
          <a:chExt cx="0" cy="0"/>
        </a:xfrm>
      </p:grpSpPr>
      <p:pic>
        <p:nvPicPr>
          <p:cNvPr id="1000" name="Google Shape;1000;p88"/>
          <p:cNvPicPr preferRelativeResize="0"/>
          <p:nvPr/>
        </p:nvPicPr>
        <p:blipFill rotWithShape="1">
          <a:blip r:embed="rId3">
            <a:alphaModFix/>
          </a:blip>
          <a:srcRect/>
          <a:stretch/>
        </p:blipFill>
        <p:spPr>
          <a:xfrm>
            <a:off x="7498079" y="137160"/>
            <a:ext cx="1463040" cy="329184"/>
          </a:xfrm>
          <a:prstGeom prst="rect">
            <a:avLst/>
          </a:prstGeom>
          <a:noFill/>
          <a:ln>
            <a:noFill/>
          </a:ln>
        </p:spPr>
      </p:pic>
      <p:sp>
        <p:nvSpPr>
          <p:cNvPr id="1001" name="Google Shape;1001;p88"/>
          <p:cNvSpPr txBox="1"/>
          <p:nvPr/>
        </p:nvSpPr>
        <p:spPr>
          <a:xfrm>
            <a:off x="457200" y="274320"/>
            <a:ext cx="6858000" cy="82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Black"/>
                <a:ea typeface="Arial Black"/>
                <a:cs typeface="Arial Black"/>
                <a:sym typeface="Arial Black"/>
              </a:rPr>
              <a:t>Example: Multi-Head Attention in Action</a:t>
            </a:r>
            <a:endParaRPr/>
          </a:p>
        </p:txBody>
      </p:sp>
      <p:sp>
        <p:nvSpPr>
          <p:cNvPr id="1002" name="Google Shape;1002;p88"/>
          <p:cNvSpPr txBox="1"/>
          <p:nvPr/>
        </p:nvSpPr>
        <p:spPr>
          <a:xfrm>
            <a:off x="457200" y="1051560"/>
            <a:ext cx="7772400" cy="32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b="0" i="0" u="none" strike="noStrike" cap="none">
                <a:solidFill>
                  <a:srgbClr val="666666"/>
                </a:solidFill>
                <a:latin typeface="Arial"/>
                <a:ea typeface="Arial"/>
                <a:cs typeface="Arial"/>
                <a:sym typeface="Arial"/>
              </a:rPr>
              <a:t>How different heads capture different patterns in "The cat sat on the mat"</a:t>
            </a:r>
            <a:endParaRPr/>
          </a:p>
        </p:txBody>
      </p:sp>
      <p:sp>
        <p:nvSpPr>
          <p:cNvPr id="1003" name="Google Shape;1003;p88"/>
          <p:cNvSpPr/>
          <p:nvPr/>
        </p:nvSpPr>
        <p:spPr>
          <a:xfrm>
            <a:off x="274320" y="1463040"/>
            <a:ext cx="2743200" cy="1828800"/>
          </a:xfrm>
          <a:prstGeom prst="rect">
            <a:avLst/>
          </a:prstGeom>
          <a:solidFill>
            <a:srgbClr val="F5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8"/>
          <p:cNvSpPr txBox="1"/>
          <p:nvPr/>
        </p:nvSpPr>
        <p:spPr>
          <a:xfrm>
            <a:off x="384198" y="1444767"/>
            <a:ext cx="2523600" cy="168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a:solidFill>
                  <a:srgbClr val="9D2235"/>
                </a:solidFill>
                <a:latin typeface="Arial"/>
                <a:ea typeface="Arial"/>
                <a:cs typeface="Arial"/>
                <a:sym typeface="Arial"/>
              </a:rPr>
              <a:t>Head 1: Previous Token</a:t>
            </a:r>
            <a:endParaRPr/>
          </a:p>
          <a:p>
            <a:pPr marL="0" marR="0" lvl="0" indent="0" algn="l" rtl="0">
              <a:lnSpc>
                <a:spcPct val="100000"/>
              </a:lnSpc>
              <a:spcBef>
                <a:spcPts val="200"/>
              </a:spcBef>
              <a:spcAft>
                <a:spcPts val="0"/>
              </a:spcAft>
              <a:buNone/>
            </a:pPr>
            <a:r>
              <a:rPr lang="en-US" sz="1000" b="0" i="0" u="none" strike="noStrike" cap="none">
                <a:solidFill>
                  <a:srgbClr val="9D2235"/>
                </a:solidFill>
                <a:latin typeface="Arial"/>
                <a:ea typeface="Arial"/>
                <a:cs typeface="Arial"/>
                <a:sym typeface="Arial"/>
              </a:rPr>
              <a:t>(Positional / Syntactic)</a:t>
            </a:r>
            <a:endParaRPr/>
          </a:p>
          <a:p>
            <a:pPr marL="0" marR="0" lvl="0" indent="0" algn="l" rtl="0">
              <a:lnSpc>
                <a:spcPct val="100000"/>
              </a:lnSpc>
              <a:spcBef>
                <a:spcPts val="200"/>
              </a:spcBef>
              <a:spcAft>
                <a:spcPts val="0"/>
              </a:spcAft>
              <a:buNone/>
            </a:pPr>
            <a:endParaRPr sz="1000" b="0" i="0" u="none" strike="noStrike" cap="none">
              <a:solidFill>
                <a:srgbClr val="9D2235"/>
              </a:solidFill>
              <a:latin typeface="Arial"/>
              <a:ea typeface="Arial"/>
              <a:cs typeface="Arial"/>
              <a:sym typeface="Arial"/>
            </a:endParaRPr>
          </a:p>
          <a:p>
            <a:pPr marL="0" marR="0" lvl="0" indent="0" algn="l" rtl="0">
              <a:lnSpc>
                <a:spcPct val="100000"/>
              </a:lnSpc>
              <a:spcBef>
                <a:spcPts val="200"/>
              </a:spcBef>
              <a:spcAft>
                <a:spcPts val="0"/>
              </a:spcAft>
              <a:buNone/>
            </a:pPr>
            <a:r>
              <a:rPr lang="en-US" sz="1000" b="0" i="0" u="none" strike="noStrike" cap="none">
                <a:solidFill>
                  <a:srgbClr val="333333"/>
                </a:solidFill>
                <a:latin typeface="Arial"/>
                <a:ea typeface="Arial"/>
                <a:cs typeface="Arial"/>
                <a:sym typeface="Arial"/>
              </a:rPr>
              <a:t>When processing "sat":</a:t>
            </a:r>
            <a:endParaRPr/>
          </a:p>
          <a:p>
            <a:pPr marL="0" marR="0" lvl="0" indent="0" algn="l" rtl="0">
              <a:lnSpc>
                <a:spcPct val="100000"/>
              </a:lnSpc>
              <a:spcBef>
                <a:spcPts val="200"/>
              </a:spcBef>
              <a:spcAft>
                <a:spcPts val="0"/>
              </a:spcAft>
              <a:buNone/>
            </a:pPr>
            <a:r>
              <a:rPr lang="en-US" sz="1000" b="0" i="0" u="none" strike="noStrike" cap="none">
                <a:solidFill>
                  <a:srgbClr val="333333"/>
                </a:solidFill>
                <a:latin typeface="Consolas"/>
                <a:ea typeface="Consolas"/>
                <a:cs typeface="Consolas"/>
                <a:sym typeface="Consolas"/>
              </a:rPr>
              <a:t>  "The" : 0.05</a:t>
            </a:r>
            <a:endParaRPr/>
          </a:p>
          <a:p>
            <a:pPr marL="0" marR="0" lvl="0" indent="0" algn="l" rtl="0">
              <a:lnSpc>
                <a:spcPct val="100000"/>
              </a:lnSpc>
              <a:spcBef>
                <a:spcPts val="200"/>
              </a:spcBef>
              <a:spcAft>
                <a:spcPts val="0"/>
              </a:spcAft>
              <a:buNone/>
            </a:pPr>
            <a:r>
              <a:rPr lang="en-US" sz="1000" b="0" i="0" u="none" strike="noStrike" cap="none">
                <a:solidFill>
                  <a:srgbClr val="333333"/>
                </a:solidFill>
                <a:latin typeface="Consolas"/>
                <a:ea typeface="Consolas"/>
                <a:cs typeface="Consolas"/>
                <a:sym typeface="Consolas"/>
              </a:rPr>
              <a:t>  "cat" : 0.85  &lt;- prev token</a:t>
            </a:r>
            <a:endParaRPr/>
          </a:p>
          <a:p>
            <a:pPr marL="0" marR="0" lvl="0" indent="0" algn="l" rtl="0">
              <a:lnSpc>
                <a:spcPct val="100000"/>
              </a:lnSpc>
              <a:spcBef>
                <a:spcPts val="200"/>
              </a:spcBef>
              <a:spcAft>
                <a:spcPts val="0"/>
              </a:spcAft>
              <a:buNone/>
            </a:pPr>
            <a:r>
              <a:rPr lang="en-US" sz="1000" b="0" i="0" u="none" strike="noStrike" cap="none">
                <a:solidFill>
                  <a:srgbClr val="333333"/>
                </a:solidFill>
                <a:latin typeface="Consolas"/>
                <a:ea typeface="Consolas"/>
                <a:cs typeface="Consolas"/>
                <a:sym typeface="Consolas"/>
              </a:rPr>
              <a:t>  "sat" : 0.10</a:t>
            </a:r>
            <a:endParaRPr/>
          </a:p>
          <a:p>
            <a:pPr marL="0" marR="0" lvl="0" indent="0" algn="l" rtl="0">
              <a:lnSpc>
                <a:spcPct val="100000"/>
              </a:lnSpc>
              <a:spcBef>
                <a:spcPts val="200"/>
              </a:spcBef>
              <a:spcAft>
                <a:spcPts val="0"/>
              </a:spcAft>
              <a:buNone/>
            </a:pPr>
            <a:endParaRPr sz="1000" b="0"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000" b="0" i="0" u="none" strike="noStrike" cap="none">
                <a:solidFill>
                  <a:srgbClr val="666666"/>
                </a:solidFill>
                <a:latin typeface="Arial"/>
                <a:ea typeface="Arial"/>
                <a:cs typeface="Arial"/>
                <a:sym typeface="Arial"/>
              </a:rPr>
              <a:t>Always looks one position back.</a:t>
            </a:r>
            <a:endParaRPr/>
          </a:p>
          <a:p>
            <a:pPr marL="0" marR="0" lvl="0" indent="0" algn="l" rtl="0">
              <a:lnSpc>
                <a:spcPct val="100000"/>
              </a:lnSpc>
              <a:spcBef>
                <a:spcPts val="200"/>
              </a:spcBef>
              <a:spcAft>
                <a:spcPts val="0"/>
              </a:spcAft>
              <a:buNone/>
            </a:pPr>
            <a:r>
              <a:rPr lang="en-US" sz="1000" b="0" i="0" u="none" strike="noStrike" cap="none">
                <a:solidFill>
                  <a:srgbClr val="666666"/>
                </a:solidFill>
                <a:latin typeface="Arial"/>
                <a:ea typeface="Arial"/>
                <a:cs typeface="Arial"/>
                <a:sym typeface="Arial"/>
              </a:rPr>
              <a:t>Handles local word order.</a:t>
            </a:r>
            <a:endParaRPr/>
          </a:p>
        </p:txBody>
      </p:sp>
      <p:sp>
        <p:nvSpPr>
          <p:cNvPr id="1005" name="Google Shape;1005;p88"/>
          <p:cNvSpPr/>
          <p:nvPr/>
        </p:nvSpPr>
        <p:spPr>
          <a:xfrm>
            <a:off x="3200400" y="1463040"/>
            <a:ext cx="2743200" cy="1828800"/>
          </a:xfrm>
          <a:prstGeom prst="rect">
            <a:avLst/>
          </a:prstGeom>
          <a:solidFill>
            <a:srgbClr val="D4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8"/>
          <p:cNvSpPr txBox="1"/>
          <p:nvPr/>
        </p:nvSpPr>
        <p:spPr>
          <a:xfrm>
            <a:off x="3310203" y="1444767"/>
            <a:ext cx="2523600" cy="168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a:solidFill>
                  <a:srgbClr val="009B8D"/>
                </a:solidFill>
                <a:latin typeface="Arial"/>
                <a:ea typeface="Arial"/>
                <a:cs typeface="Arial"/>
                <a:sym typeface="Arial"/>
              </a:rPr>
              <a:t>Head 2: Subject-Verb</a:t>
            </a:r>
            <a:endParaRPr/>
          </a:p>
          <a:p>
            <a:pPr marL="0" marR="0" lvl="0" indent="0" algn="l" rtl="0">
              <a:lnSpc>
                <a:spcPct val="100000"/>
              </a:lnSpc>
              <a:spcBef>
                <a:spcPts val="200"/>
              </a:spcBef>
              <a:spcAft>
                <a:spcPts val="0"/>
              </a:spcAft>
              <a:buNone/>
            </a:pPr>
            <a:r>
              <a:rPr lang="en-US" sz="1000" b="0" i="0" u="none" strike="noStrike" cap="none">
                <a:solidFill>
                  <a:srgbClr val="009B8D"/>
                </a:solidFill>
                <a:latin typeface="Arial"/>
                <a:ea typeface="Arial"/>
                <a:cs typeface="Arial"/>
                <a:sym typeface="Arial"/>
              </a:rPr>
              <a:t>(Semantic)</a:t>
            </a:r>
            <a:endParaRPr/>
          </a:p>
          <a:p>
            <a:pPr marL="0" marR="0" lvl="0" indent="0" algn="l" rtl="0">
              <a:lnSpc>
                <a:spcPct val="100000"/>
              </a:lnSpc>
              <a:spcBef>
                <a:spcPts val="200"/>
              </a:spcBef>
              <a:spcAft>
                <a:spcPts val="0"/>
              </a:spcAft>
              <a:buNone/>
            </a:pPr>
            <a:endParaRPr sz="1000" b="0" i="0" u="none" strike="noStrike" cap="none">
              <a:solidFill>
                <a:srgbClr val="009B8D"/>
              </a:solidFill>
              <a:latin typeface="Arial"/>
              <a:ea typeface="Arial"/>
              <a:cs typeface="Arial"/>
              <a:sym typeface="Arial"/>
            </a:endParaRPr>
          </a:p>
          <a:p>
            <a:pPr marL="0" marR="0" lvl="0" indent="0" algn="l" rtl="0">
              <a:lnSpc>
                <a:spcPct val="100000"/>
              </a:lnSpc>
              <a:spcBef>
                <a:spcPts val="200"/>
              </a:spcBef>
              <a:spcAft>
                <a:spcPts val="0"/>
              </a:spcAft>
              <a:buNone/>
            </a:pPr>
            <a:r>
              <a:rPr lang="en-US" sz="1000" b="0" i="0" u="none" strike="noStrike" cap="none">
                <a:solidFill>
                  <a:srgbClr val="333333"/>
                </a:solidFill>
                <a:latin typeface="Arial"/>
                <a:ea typeface="Arial"/>
                <a:cs typeface="Arial"/>
                <a:sym typeface="Arial"/>
              </a:rPr>
              <a:t>When processing "sat":</a:t>
            </a:r>
            <a:endParaRPr/>
          </a:p>
          <a:p>
            <a:pPr marL="0" marR="0" lvl="0" indent="0" algn="l" rtl="0">
              <a:lnSpc>
                <a:spcPct val="100000"/>
              </a:lnSpc>
              <a:spcBef>
                <a:spcPts val="200"/>
              </a:spcBef>
              <a:spcAft>
                <a:spcPts val="0"/>
              </a:spcAft>
              <a:buNone/>
            </a:pPr>
            <a:r>
              <a:rPr lang="en-US" sz="1000" b="0" i="0" u="none" strike="noStrike" cap="none">
                <a:solidFill>
                  <a:srgbClr val="333333"/>
                </a:solidFill>
                <a:latin typeface="Consolas"/>
                <a:ea typeface="Consolas"/>
                <a:cs typeface="Consolas"/>
                <a:sym typeface="Consolas"/>
              </a:rPr>
              <a:t>  "The" : 0.05</a:t>
            </a:r>
            <a:endParaRPr/>
          </a:p>
          <a:p>
            <a:pPr marL="0" marR="0" lvl="0" indent="0" algn="l" rtl="0">
              <a:lnSpc>
                <a:spcPct val="100000"/>
              </a:lnSpc>
              <a:spcBef>
                <a:spcPts val="200"/>
              </a:spcBef>
              <a:spcAft>
                <a:spcPts val="0"/>
              </a:spcAft>
              <a:buNone/>
            </a:pPr>
            <a:r>
              <a:rPr lang="en-US" sz="1000" b="0" i="0" u="none" strike="noStrike" cap="none">
                <a:solidFill>
                  <a:srgbClr val="333333"/>
                </a:solidFill>
                <a:latin typeface="Consolas"/>
                <a:ea typeface="Consolas"/>
                <a:cs typeface="Consolas"/>
                <a:sym typeface="Consolas"/>
              </a:rPr>
              <a:t>  "cat" : 0.80  &lt;- subject!</a:t>
            </a:r>
            <a:endParaRPr/>
          </a:p>
          <a:p>
            <a:pPr marL="0" marR="0" lvl="0" indent="0" algn="l" rtl="0">
              <a:lnSpc>
                <a:spcPct val="100000"/>
              </a:lnSpc>
              <a:spcBef>
                <a:spcPts val="200"/>
              </a:spcBef>
              <a:spcAft>
                <a:spcPts val="0"/>
              </a:spcAft>
              <a:buNone/>
            </a:pPr>
            <a:r>
              <a:rPr lang="en-US" sz="1000" b="0" i="0" u="none" strike="noStrike" cap="none">
                <a:solidFill>
                  <a:srgbClr val="333333"/>
                </a:solidFill>
                <a:latin typeface="Consolas"/>
                <a:ea typeface="Consolas"/>
                <a:cs typeface="Consolas"/>
                <a:sym typeface="Consolas"/>
              </a:rPr>
              <a:t>  "sat" : 0.15</a:t>
            </a:r>
            <a:endParaRPr/>
          </a:p>
          <a:p>
            <a:pPr marL="0" marR="0" lvl="0" indent="0" algn="l" rtl="0">
              <a:lnSpc>
                <a:spcPct val="100000"/>
              </a:lnSpc>
              <a:spcBef>
                <a:spcPts val="200"/>
              </a:spcBef>
              <a:spcAft>
                <a:spcPts val="0"/>
              </a:spcAft>
              <a:buNone/>
            </a:pPr>
            <a:endParaRPr sz="1000" b="0"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000" b="0" i="0" u="none" strike="noStrike" cap="none">
                <a:solidFill>
                  <a:srgbClr val="666666"/>
                </a:solidFill>
                <a:latin typeface="Arial"/>
                <a:ea typeface="Arial"/>
                <a:cs typeface="Arial"/>
                <a:sym typeface="Arial"/>
              </a:rPr>
              <a:t>Connects verbs to subjects</a:t>
            </a:r>
            <a:endParaRPr/>
          </a:p>
          <a:p>
            <a:pPr marL="0" marR="0" lvl="0" indent="0" algn="l" rtl="0">
              <a:lnSpc>
                <a:spcPct val="100000"/>
              </a:lnSpc>
              <a:spcBef>
                <a:spcPts val="200"/>
              </a:spcBef>
              <a:spcAft>
                <a:spcPts val="0"/>
              </a:spcAft>
              <a:buNone/>
            </a:pPr>
            <a:r>
              <a:rPr lang="en-US" sz="1000" b="0" i="0" u="none" strike="noStrike" cap="none">
                <a:solidFill>
                  <a:srgbClr val="666666"/>
                </a:solidFill>
                <a:latin typeface="Arial"/>
                <a:ea typeface="Arial"/>
                <a:cs typeface="Arial"/>
                <a:sym typeface="Arial"/>
              </a:rPr>
              <a:t>regardless of distance.</a:t>
            </a:r>
            <a:endParaRPr/>
          </a:p>
        </p:txBody>
      </p:sp>
      <p:sp>
        <p:nvSpPr>
          <p:cNvPr id="1007" name="Google Shape;1007;p88"/>
          <p:cNvSpPr/>
          <p:nvPr/>
        </p:nvSpPr>
        <p:spPr>
          <a:xfrm>
            <a:off x="6126480" y="1463040"/>
            <a:ext cx="2743200" cy="1828800"/>
          </a:xfrm>
          <a:prstGeom prst="rect">
            <a:avLst/>
          </a:prstGeom>
          <a:solidFill>
            <a:srgbClr val="DDE4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8"/>
          <p:cNvSpPr txBox="1"/>
          <p:nvPr/>
        </p:nvSpPr>
        <p:spPr>
          <a:xfrm>
            <a:off x="6236208" y="1444767"/>
            <a:ext cx="2523600" cy="168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a:solidFill>
                  <a:srgbClr val="2F3C7E"/>
                </a:solidFill>
                <a:latin typeface="Arial"/>
                <a:ea typeface="Arial"/>
                <a:cs typeface="Arial"/>
                <a:sym typeface="Arial"/>
              </a:rPr>
              <a:t>Head 3: Induction</a:t>
            </a:r>
            <a:endParaRPr/>
          </a:p>
          <a:p>
            <a:pPr marL="0" marR="0" lvl="0" indent="0" algn="l" rtl="0">
              <a:lnSpc>
                <a:spcPct val="100000"/>
              </a:lnSpc>
              <a:spcBef>
                <a:spcPts val="200"/>
              </a:spcBef>
              <a:spcAft>
                <a:spcPts val="0"/>
              </a:spcAft>
              <a:buNone/>
            </a:pPr>
            <a:r>
              <a:rPr lang="en-US" sz="1000" b="0" i="0" u="none" strike="noStrike" cap="none">
                <a:solidFill>
                  <a:srgbClr val="2F3C7E"/>
                </a:solidFill>
                <a:latin typeface="Arial"/>
                <a:ea typeface="Arial"/>
                <a:cs typeface="Arial"/>
                <a:sym typeface="Arial"/>
              </a:rPr>
              <a:t>(Pattern Matching)</a:t>
            </a:r>
            <a:endParaRPr/>
          </a:p>
          <a:p>
            <a:pPr marL="0" marR="0" lvl="0" indent="0" algn="l" rtl="0">
              <a:lnSpc>
                <a:spcPct val="100000"/>
              </a:lnSpc>
              <a:spcBef>
                <a:spcPts val="200"/>
              </a:spcBef>
              <a:spcAft>
                <a:spcPts val="0"/>
              </a:spcAft>
              <a:buNone/>
            </a:pPr>
            <a:endParaRPr sz="1000" b="0" i="0" u="none" strike="noStrike" cap="none">
              <a:solidFill>
                <a:srgbClr val="2F3C7E"/>
              </a:solidFill>
              <a:latin typeface="Arial"/>
              <a:ea typeface="Arial"/>
              <a:cs typeface="Arial"/>
              <a:sym typeface="Arial"/>
            </a:endParaRPr>
          </a:p>
          <a:p>
            <a:pPr marL="0" marR="0" lvl="0" indent="0" algn="l" rtl="0">
              <a:lnSpc>
                <a:spcPct val="100000"/>
              </a:lnSpc>
              <a:spcBef>
                <a:spcPts val="200"/>
              </a:spcBef>
              <a:spcAft>
                <a:spcPts val="0"/>
              </a:spcAft>
              <a:buNone/>
            </a:pPr>
            <a:r>
              <a:rPr lang="en-US" sz="1000" b="0" i="0" u="none" strike="noStrike" cap="none">
                <a:solidFill>
                  <a:srgbClr val="333333"/>
                </a:solidFill>
                <a:latin typeface="Consolas"/>
                <a:ea typeface="Consolas"/>
                <a:cs typeface="Consolas"/>
                <a:sym typeface="Consolas"/>
              </a:rPr>
              <a:t>Sequence: "A B ... A ?"</a:t>
            </a:r>
            <a:endParaRPr/>
          </a:p>
          <a:p>
            <a:pPr marL="0" marR="0" lvl="0" indent="0" algn="l" rtl="0">
              <a:lnSpc>
                <a:spcPct val="100000"/>
              </a:lnSpc>
              <a:spcBef>
                <a:spcPts val="200"/>
              </a:spcBef>
              <a:spcAft>
                <a:spcPts val="0"/>
              </a:spcAft>
              <a:buNone/>
            </a:pPr>
            <a:r>
              <a:rPr lang="en-US" sz="1000" b="0" i="0" u="none" strike="noStrike" cap="none">
                <a:solidFill>
                  <a:srgbClr val="333333"/>
                </a:solidFill>
                <a:latin typeface="Consolas"/>
                <a:ea typeface="Consolas"/>
                <a:cs typeface="Consolas"/>
                <a:sym typeface="Consolas"/>
              </a:rPr>
              <a:t>Predicts: B (copies pattern)</a:t>
            </a:r>
            <a:endParaRPr/>
          </a:p>
          <a:p>
            <a:pPr marL="0" marR="0" lvl="0" indent="0" algn="l" rtl="0">
              <a:lnSpc>
                <a:spcPct val="100000"/>
              </a:lnSpc>
              <a:spcBef>
                <a:spcPts val="200"/>
              </a:spcBef>
              <a:spcAft>
                <a:spcPts val="0"/>
              </a:spcAft>
              <a:buNone/>
            </a:pPr>
            <a:endParaRPr sz="1000" b="0"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000" b="1" i="0" u="none" strike="noStrike" cap="none">
                <a:solidFill>
                  <a:srgbClr val="333333"/>
                </a:solidFill>
                <a:latin typeface="Arial"/>
                <a:ea typeface="Arial"/>
                <a:cs typeface="Arial"/>
                <a:sym typeface="Arial"/>
              </a:rPr>
              <a:t>Example:</a:t>
            </a:r>
            <a:endParaRPr/>
          </a:p>
          <a:p>
            <a:pPr marL="0" marR="0" lvl="0" indent="0" algn="l" rtl="0">
              <a:lnSpc>
                <a:spcPct val="100000"/>
              </a:lnSpc>
              <a:spcBef>
                <a:spcPts val="200"/>
              </a:spcBef>
              <a:spcAft>
                <a:spcPts val="0"/>
              </a:spcAft>
              <a:buNone/>
            </a:pPr>
            <a:r>
              <a:rPr lang="en-US" sz="1000" b="0" i="0" u="none" strike="noStrike" cap="none">
                <a:solidFill>
                  <a:srgbClr val="333333"/>
                </a:solidFill>
                <a:latin typeface="Consolas"/>
                <a:ea typeface="Consolas"/>
                <a:cs typeface="Consolas"/>
                <a:sym typeface="Consolas"/>
              </a:rPr>
              <a:t>"The cat... The ?" -&gt; "cat"</a:t>
            </a:r>
            <a:endParaRPr/>
          </a:p>
          <a:p>
            <a:pPr marL="0" marR="0" lvl="0" indent="0" algn="l" rtl="0">
              <a:lnSpc>
                <a:spcPct val="100000"/>
              </a:lnSpc>
              <a:spcBef>
                <a:spcPts val="200"/>
              </a:spcBef>
              <a:spcAft>
                <a:spcPts val="0"/>
              </a:spcAft>
              <a:buNone/>
            </a:pPr>
            <a:endParaRPr sz="1000" b="0"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000" b="0" i="0" u="none" strike="noStrike" cap="none">
                <a:solidFill>
                  <a:srgbClr val="666666"/>
                </a:solidFill>
                <a:latin typeface="Arial"/>
                <a:ea typeface="Arial"/>
                <a:cs typeface="Arial"/>
                <a:sym typeface="Arial"/>
              </a:rPr>
              <a:t>Foundation of in-context learning!</a:t>
            </a:r>
            <a:endParaRPr/>
          </a:p>
        </p:txBody>
      </p:sp>
      <p:sp>
        <p:nvSpPr>
          <p:cNvPr id="1009" name="Google Shape;1009;p88"/>
          <p:cNvSpPr/>
          <p:nvPr/>
        </p:nvSpPr>
        <p:spPr>
          <a:xfrm>
            <a:off x="274320" y="3474720"/>
            <a:ext cx="8595300" cy="1371600"/>
          </a:xfrm>
          <a:prstGeom prst="rect">
            <a:avLst/>
          </a:pr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8"/>
          <p:cNvSpPr txBox="1"/>
          <p:nvPr/>
        </p:nvSpPr>
        <p:spPr>
          <a:xfrm>
            <a:off x="384048" y="3547872"/>
            <a:ext cx="8376000" cy="122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300" b="1" i="0" u="none" strike="noStrike" cap="none">
                <a:solidFill>
                  <a:srgbClr val="000000"/>
                </a:solidFill>
                <a:latin typeface="Arial"/>
                <a:ea typeface="Arial"/>
                <a:cs typeface="Arial"/>
                <a:sym typeface="Arial"/>
              </a:rPr>
              <a:t>How Multi-Head Outputs Combine</a:t>
            </a:r>
            <a:endParaRPr/>
          </a:p>
          <a:p>
            <a:pPr marL="0" marR="0" lvl="0" indent="0" algn="l" rtl="0">
              <a:lnSpc>
                <a:spcPct val="100000"/>
              </a:lnSpc>
              <a:spcBef>
                <a:spcPts val="200"/>
              </a:spcBef>
              <a:spcAft>
                <a:spcPts val="0"/>
              </a:spcAft>
              <a:buNone/>
            </a:pPr>
            <a:endParaRPr sz="1300" b="1"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None/>
            </a:pPr>
            <a:r>
              <a:rPr lang="en-US" sz="1100" b="0" i="0" u="none" strike="noStrike" cap="none">
                <a:solidFill>
                  <a:srgbClr val="333333"/>
                </a:solidFill>
                <a:latin typeface="Consolas"/>
                <a:ea typeface="Consolas"/>
                <a:cs typeface="Consolas"/>
                <a:sym typeface="Consolas"/>
              </a:rPr>
              <a:t>MultiHead(Q,K,V) = Concat(head_1, ..., head_h) * W_O</a:t>
            </a:r>
            <a:endParaRPr/>
          </a:p>
          <a:p>
            <a:pPr marL="0" marR="0" lvl="0" indent="0" algn="l" rtl="0">
              <a:lnSpc>
                <a:spcPct val="100000"/>
              </a:lnSpc>
              <a:spcBef>
                <a:spcPts val="200"/>
              </a:spcBef>
              <a:spcAft>
                <a:spcPts val="0"/>
              </a:spcAft>
              <a:buNone/>
            </a:pPr>
            <a:endParaRPr sz="1100" b="0" i="0" u="none" strike="noStrike" cap="none">
              <a:solidFill>
                <a:srgbClr val="333333"/>
              </a:solidFill>
              <a:latin typeface="Consolas"/>
              <a:ea typeface="Consolas"/>
              <a:cs typeface="Consolas"/>
              <a:sym typeface="Consolas"/>
            </a:endParaRPr>
          </a:p>
          <a:p>
            <a:pPr marL="0" marR="0" lvl="0" indent="0" algn="l" rtl="0">
              <a:lnSpc>
                <a:spcPct val="100000"/>
              </a:lnSpc>
              <a:spcBef>
                <a:spcPts val="200"/>
              </a:spcBef>
              <a:spcAft>
                <a:spcPts val="0"/>
              </a:spcAft>
              <a:buNone/>
            </a:pPr>
            <a:r>
              <a:rPr lang="en-US" sz="1100" b="0" i="0" u="none" strike="noStrike" cap="none">
                <a:solidFill>
                  <a:srgbClr val="666666"/>
                </a:solidFill>
                <a:latin typeface="Arial"/>
                <a:ea typeface="Arial"/>
                <a:cs typeface="Arial"/>
                <a:sym typeface="Arial"/>
              </a:rPr>
              <a:t>Each head uses d_k = d_model / h. GPT-3: 12,288 / 96 = 128 dims per head.</a:t>
            </a:r>
            <a:endParaRPr/>
          </a:p>
          <a:p>
            <a:pPr marL="0" marR="0" lvl="0" indent="0" algn="l" rtl="0">
              <a:lnSpc>
                <a:spcPct val="100000"/>
              </a:lnSpc>
              <a:spcBef>
                <a:spcPts val="200"/>
              </a:spcBef>
              <a:spcAft>
                <a:spcPts val="0"/>
              </a:spcAft>
              <a:buNone/>
            </a:pPr>
            <a:r>
              <a:rPr lang="en-US" sz="1100" b="0" i="0" u="none" strike="noStrike" cap="none">
                <a:solidFill>
                  <a:srgbClr val="666666"/>
                </a:solidFill>
                <a:latin typeface="Arial"/>
                <a:ea typeface="Arial"/>
                <a:cs typeface="Arial"/>
                <a:sym typeface="Arial"/>
              </a:rPr>
              <a:t>Output projection W_O combines all heads back to d_model dimensions.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5"/>
        <p:cNvGrpSpPr/>
        <p:nvPr/>
      </p:nvGrpSpPr>
      <p:grpSpPr>
        <a:xfrm>
          <a:off x="0" y="0"/>
          <a:ext cx="0" cy="0"/>
          <a:chOff x="0" y="0"/>
          <a:chExt cx="0" cy="0"/>
        </a:xfrm>
      </p:grpSpPr>
      <p:pic>
        <p:nvPicPr>
          <p:cNvPr id="1016" name="Google Shape;1016;p89"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1017" name="Google Shape;1017;p89"/>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The Feed-Forward Network (MLP)</a:t>
            </a:r>
            <a:endParaRPr sz="2800" b="0" i="0" u="none" strike="noStrike" cap="none">
              <a:solidFill>
                <a:schemeClr val="dk1"/>
              </a:solidFill>
              <a:latin typeface="Calibri"/>
              <a:ea typeface="Calibri"/>
              <a:cs typeface="Calibri"/>
              <a:sym typeface="Calibri"/>
            </a:endParaRPr>
          </a:p>
        </p:txBody>
      </p:sp>
      <p:sp>
        <p:nvSpPr>
          <p:cNvPr id="1018" name="Google Shape;1018;p89"/>
          <p:cNvSpPr/>
          <p:nvPr/>
        </p:nvSpPr>
        <p:spPr>
          <a:xfrm>
            <a:off x="548640" y="1097280"/>
            <a:ext cx="804672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After attention mixes information across tokens, the FFN processes each token independently.</a:t>
            </a:r>
            <a:endParaRPr sz="1400" b="0" i="0" u="none" strike="noStrike" cap="none">
              <a:solidFill>
                <a:schemeClr val="dk1"/>
              </a:solidFill>
              <a:latin typeface="Calibri"/>
              <a:ea typeface="Calibri"/>
              <a:cs typeface="Calibri"/>
              <a:sym typeface="Calibri"/>
            </a:endParaRPr>
          </a:p>
        </p:txBody>
      </p:sp>
      <p:sp>
        <p:nvSpPr>
          <p:cNvPr id="1019" name="Google Shape;1019;p89"/>
          <p:cNvSpPr/>
          <p:nvPr/>
        </p:nvSpPr>
        <p:spPr>
          <a:xfrm>
            <a:off x="548640" y="1737360"/>
            <a:ext cx="5029200" cy="1371600"/>
          </a:xfrm>
          <a:prstGeom prst="rect">
            <a:avLst/>
          </a:prstGeom>
          <a:solidFill>
            <a:srgbClr val="F5F5F5"/>
          </a:solidFill>
          <a:ln w="12700" cap="flat" cmpd="sng">
            <a:solidFill>
              <a:srgbClr val="DDDD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9"/>
          <p:cNvSpPr/>
          <p:nvPr/>
        </p:nvSpPr>
        <p:spPr>
          <a:xfrm>
            <a:off x="548650" y="1737350"/>
            <a:ext cx="4846500" cy="148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Mathematical Formulation</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400"/>
              <a:buFont typeface="Consolas"/>
              <a:buNone/>
            </a:pPr>
            <a:r>
              <a:rPr lang="en-US" sz="1400" b="0" i="0" u="none" strike="noStrike" cap="none">
                <a:solidFill>
                  <a:srgbClr val="000000"/>
                </a:solidFill>
                <a:latin typeface="Consolas"/>
                <a:ea typeface="Consolas"/>
                <a:cs typeface="Consolas"/>
                <a:sym typeface="Consolas"/>
              </a:rPr>
              <a:t>FFN(x) = W2 * GELU(W1 * x + b1) + b2</a:t>
            </a:r>
            <a:endParaRPr sz="1400" b="0" i="0" u="none" strike="noStrike" cap="none">
              <a:solidFill>
                <a:srgbClr val="000000"/>
              </a:solidFill>
              <a:latin typeface="Consolas"/>
              <a:ea typeface="Consolas"/>
              <a:cs typeface="Consolas"/>
              <a:sym typeface="Consolas"/>
            </a:endParaRPr>
          </a:p>
          <a:p>
            <a:pPr marL="0" marR="0" lvl="0" indent="0" algn="l" rtl="0">
              <a:spcBef>
                <a:spcPts val="0"/>
              </a:spcBef>
              <a:spcAft>
                <a:spcPts val="0"/>
              </a:spcAft>
              <a:buClr>
                <a:srgbClr val="000000"/>
              </a:buClr>
              <a:buSzPts val="1400"/>
              <a:buFont typeface="Consolas"/>
              <a:buNone/>
            </a:pPr>
            <a:endParaRPr>
              <a:latin typeface="Consolas"/>
              <a:ea typeface="Consolas"/>
              <a:cs typeface="Consolas"/>
              <a:sym typeface="Consolas"/>
            </a:endParaRPr>
          </a:p>
          <a:p>
            <a:pPr marL="0" marR="0" lvl="0" indent="0" algn="l" rtl="0">
              <a:spcBef>
                <a:spcPts val="0"/>
              </a:spcBef>
              <a:spcAft>
                <a:spcPts val="0"/>
              </a:spcAft>
              <a:buClr>
                <a:srgbClr val="000000"/>
              </a:buClr>
              <a:buSzPts val="1400"/>
              <a:buFont typeface="Consolas"/>
              <a:buNone/>
            </a:pPr>
            <a:r>
              <a:rPr lang="en-US">
                <a:latin typeface="Consolas"/>
                <a:ea typeface="Consolas"/>
                <a:cs typeface="Consolas"/>
                <a:sym typeface="Consolas"/>
              </a:rPr>
              <a:t>where W1,W2- layers,x1=input vector,b1- bias vector</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666666"/>
              </a:buClr>
              <a:buSzPts val="1100"/>
              <a:buFont typeface="Consolas"/>
              <a:buNone/>
            </a:pPr>
            <a:endParaRPr sz="1400" b="0" i="0" u="none" strike="noStrike" cap="none">
              <a:solidFill>
                <a:schemeClr val="dk1"/>
              </a:solidFill>
              <a:latin typeface="Calibri"/>
              <a:ea typeface="Calibri"/>
              <a:cs typeface="Calibri"/>
              <a:sym typeface="Calibri"/>
            </a:endParaRPr>
          </a:p>
        </p:txBody>
      </p:sp>
      <p:sp>
        <p:nvSpPr>
          <p:cNvPr id="1021" name="Google Shape;1021;p89"/>
          <p:cNvSpPr/>
          <p:nvPr/>
        </p:nvSpPr>
        <p:spPr>
          <a:xfrm>
            <a:off x="1097280" y="3383280"/>
            <a:ext cx="1097280" cy="640080"/>
          </a:xfrm>
          <a:prstGeom prst="rect">
            <a:avLst/>
          </a:prstGeom>
          <a:solidFill>
            <a:srgbClr val="00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9"/>
          <p:cNvSpPr/>
          <p:nvPr/>
        </p:nvSpPr>
        <p:spPr>
          <a:xfrm>
            <a:off x="1097280" y="3383280"/>
            <a:ext cx="1097280" cy="6400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d_model</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(768)</a:t>
            </a:r>
            <a:endParaRPr sz="1100" b="0" i="0" u="none" strike="noStrike" cap="none">
              <a:solidFill>
                <a:schemeClr val="dk1"/>
              </a:solidFill>
              <a:latin typeface="Calibri"/>
              <a:ea typeface="Calibri"/>
              <a:cs typeface="Calibri"/>
              <a:sym typeface="Calibri"/>
            </a:endParaRPr>
          </a:p>
        </p:txBody>
      </p:sp>
      <p:sp>
        <p:nvSpPr>
          <p:cNvPr id="1023" name="Google Shape;1023;p89"/>
          <p:cNvSpPr/>
          <p:nvPr/>
        </p:nvSpPr>
        <p:spPr>
          <a:xfrm>
            <a:off x="2194560" y="3474720"/>
            <a:ext cx="36576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600"/>
              <a:buFont typeface="Calibri"/>
              <a:buNone/>
            </a:pPr>
            <a:r>
              <a:rPr lang="en-US" sz="1600" b="1" i="0" u="none" strike="noStrike" cap="none">
                <a:solidFill>
                  <a:srgbClr val="666666"/>
                </a:solidFill>
                <a:latin typeface="Calibri"/>
                <a:ea typeface="Calibri"/>
                <a:cs typeface="Calibri"/>
                <a:sym typeface="Calibri"/>
              </a:rPr>
              <a:t>-&gt;</a:t>
            </a:r>
            <a:endParaRPr sz="1600" b="0" i="0" u="none" strike="noStrike" cap="none">
              <a:solidFill>
                <a:schemeClr val="dk1"/>
              </a:solidFill>
              <a:latin typeface="Calibri"/>
              <a:ea typeface="Calibri"/>
              <a:cs typeface="Calibri"/>
              <a:sym typeface="Calibri"/>
            </a:endParaRPr>
          </a:p>
        </p:txBody>
      </p:sp>
      <p:sp>
        <p:nvSpPr>
          <p:cNvPr id="1024" name="Google Shape;1024;p89"/>
          <p:cNvSpPr/>
          <p:nvPr/>
        </p:nvSpPr>
        <p:spPr>
          <a:xfrm>
            <a:off x="2560320" y="3383280"/>
            <a:ext cx="1645920" cy="640080"/>
          </a:xfrm>
          <a:prstGeom prst="rect">
            <a:avLst/>
          </a:prstGeom>
          <a:solidFill>
            <a:srgbClr val="9D2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9"/>
          <p:cNvSpPr/>
          <p:nvPr/>
        </p:nvSpPr>
        <p:spPr>
          <a:xfrm>
            <a:off x="2560320" y="3383280"/>
            <a:ext cx="1645920" cy="6400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4 * d_model</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(3072)</a:t>
            </a:r>
            <a:endParaRPr sz="1100" b="0" i="0" u="none" strike="noStrike" cap="none">
              <a:solidFill>
                <a:schemeClr val="dk1"/>
              </a:solidFill>
              <a:latin typeface="Calibri"/>
              <a:ea typeface="Calibri"/>
              <a:cs typeface="Calibri"/>
              <a:sym typeface="Calibri"/>
            </a:endParaRPr>
          </a:p>
        </p:txBody>
      </p:sp>
      <p:sp>
        <p:nvSpPr>
          <p:cNvPr id="1026" name="Google Shape;1026;p89"/>
          <p:cNvSpPr/>
          <p:nvPr/>
        </p:nvSpPr>
        <p:spPr>
          <a:xfrm>
            <a:off x="4206240" y="3474720"/>
            <a:ext cx="36576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600"/>
              <a:buFont typeface="Calibri"/>
              <a:buNone/>
            </a:pPr>
            <a:r>
              <a:rPr lang="en-US" sz="1600" b="1" i="0" u="none" strike="noStrike" cap="none">
                <a:solidFill>
                  <a:srgbClr val="666666"/>
                </a:solidFill>
                <a:latin typeface="Calibri"/>
                <a:ea typeface="Calibri"/>
                <a:cs typeface="Calibri"/>
                <a:sym typeface="Calibri"/>
              </a:rPr>
              <a:t>-&gt;</a:t>
            </a:r>
            <a:endParaRPr sz="1600" b="0" i="0" u="none" strike="noStrike" cap="none">
              <a:solidFill>
                <a:schemeClr val="dk1"/>
              </a:solidFill>
              <a:latin typeface="Calibri"/>
              <a:ea typeface="Calibri"/>
              <a:cs typeface="Calibri"/>
              <a:sym typeface="Calibri"/>
            </a:endParaRPr>
          </a:p>
        </p:txBody>
      </p:sp>
      <p:sp>
        <p:nvSpPr>
          <p:cNvPr id="1027" name="Google Shape;1027;p89"/>
          <p:cNvSpPr/>
          <p:nvPr/>
        </p:nvSpPr>
        <p:spPr>
          <a:xfrm>
            <a:off x="4572000" y="3383280"/>
            <a:ext cx="1097280" cy="640080"/>
          </a:xfrm>
          <a:prstGeom prst="rect">
            <a:avLst/>
          </a:prstGeom>
          <a:solidFill>
            <a:srgbClr val="00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9"/>
          <p:cNvSpPr/>
          <p:nvPr/>
        </p:nvSpPr>
        <p:spPr>
          <a:xfrm>
            <a:off x="4572000" y="3383280"/>
            <a:ext cx="1097280" cy="6400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d_model</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(768)</a:t>
            </a:r>
            <a:endParaRPr sz="1100" b="0" i="0" u="none" strike="noStrike" cap="none">
              <a:solidFill>
                <a:schemeClr val="dk1"/>
              </a:solidFill>
              <a:latin typeface="Calibri"/>
              <a:ea typeface="Calibri"/>
              <a:cs typeface="Calibri"/>
              <a:sym typeface="Calibri"/>
            </a:endParaRPr>
          </a:p>
        </p:txBody>
      </p:sp>
      <p:sp>
        <p:nvSpPr>
          <p:cNvPr id="1029" name="Google Shape;1029;p89"/>
          <p:cNvSpPr/>
          <p:nvPr/>
        </p:nvSpPr>
        <p:spPr>
          <a:xfrm>
            <a:off x="5943600" y="1737360"/>
            <a:ext cx="2743200" cy="2926080"/>
          </a:xfrm>
          <a:prstGeom prst="rect">
            <a:avLst/>
          </a:prstGeom>
          <a:solidFill>
            <a:srgbClr val="D4E6E1"/>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9"/>
          <p:cNvSpPr/>
          <p:nvPr/>
        </p:nvSpPr>
        <p:spPr>
          <a:xfrm>
            <a:off x="6126480" y="1874520"/>
            <a:ext cx="2377440" cy="26517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Why the Expansion?</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The 4x expansion creates a higher-dimensional space for more complex feature representations.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666666"/>
              </a:buClr>
              <a:buSzPts val="1200"/>
              <a:buFont typeface="Calibri"/>
              <a:buNone/>
            </a:pPr>
            <a:r>
              <a:rPr lang="en-US" sz="1200" b="0" i="1" u="none" strike="noStrike" cap="none">
                <a:solidFill>
                  <a:srgbClr val="666666"/>
                </a:solidFill>
                <a:latin typeface="Calibri"/>
                <a:ea typeface="Calibri"/>
                <a:cs typeface="Calibri"/>
                <a:sym typeface="Calibri"/>
              </a:rPr>
              <a:t>Think of it as: attention decides WHICH tokens matter, the FFN decides WHAT to do with that information.</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35"/>
        <p:cNvGrpSpPr/>
        <p:nvPr/>
      </p:nvGrpSpPr>
      <p:grpSpPr>
        <a:xfrm>
          <a:off x="0" y="0"/>
          <a:ext cx="0" cy="0"/>
          <a:chOff x="0" y="0"/>
          <a:chExt cx="0" cy="0"/>
        </a:xfrm>
      </p:grpSpPr>
      <p:pic>
        <p:nvPicPr>
          <p:cNvPr id="1036" name="Google Shape;1036;p90"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1037" name="Google Shape;1037;p90"/>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Layer Normalization &amp; Residual Connections</a:t>
            </a:r>
            <a:endParaRPr sz="2800" b="0" i="0" u="none" strike="noStrike" cap="none">
              <a:solidFill>
                <a:schemeClr val="dk1"/>
              </a:solidFill>
              <a:latin typeface="Calibri"/>
              <a:ea typeface="Calibri"/>
              <a:cs typeface="Calibri"/>
              <a:sym typeface="Calibri"/>
            </a:endParaRPr>
          </a:p>
        </p:txBody>
      </p:sp>
      <p:sp>
        <p:nvSpPr>
          <p:cNvPr id="1038" name="Google Shape;1038;p90"/>
          <p:cNvSpPr/>
          <p:nvPr/>
        </p:nvSpPr>
        <p:spPr>
          <a:xfrm>
            <a:off x="548640" y="1188720"/>
            <a:ext cx="3931920" cy="3474720"/>
          </a:xfrm>
          <a:prstGeom prst="rect">
            <a:avLst/>
          </a:prstGeom>
          <a:solidFill>
            <a:srgbClr val="F5E6E0"/>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90"/>
          <p:cNvSpPr/>
          <p:nvPr/>
        </p:nvSpPr>
        <p:spPr>
          <a:xfrm>
            <a:off x="731520" y="1325880"/>
            <a:ext cx="3566160" cy="3200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D2235"/>
              </a:buClr>
              <a:buSzPts val="1600"/>
              <a:buFont typeface="Calibri"/>
              <a:buNone/>
            </a:pPr>
            <a:r>
              <a:rPr lang="en-US" sz="1600" b="1" i="0" u="none" strike="noStrike" cap="none">
                <a:solidFill>
                  <a:srgbClr val="9D2235"/>
                </a:solidFill>
                <a:latin typeface="Calibri"/>
                <a:ea typeface="Calibri"/>
                <a:cs typeface="Calibri"/>
                <a:sym typeface="Calibri"/>
              </a:rPr>
              <a:t>Layer Normalization</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onsolas"/>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300"/>
              <a:buFont typeface="Calibri"/>
              <a:buNone/>
            </a:pPr>
            <a:r>
              <a:rPr lang="en-US" sz="1300" b="1" i="0" u="none" strike="noStrike" cap="none">
                <a:solidFill>
                  <a:srgbClr val="000000"/>
                </a:solidFill>
                <a:latin typeface="Calibri"/>
                <a:ea typeface="Calibri"/>
                <a:cs typeface="Calibri"/>
                <a:sym typeface="Calibri"/>
              </a:rPr>
              <a:t>Why not Batch Norm?</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Batch norm depends on batch statistics — problematic for variable-length sequences. Layer norm is independent of batch size.</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RMSNorm: </a:t>
            </a:r>
            <a:r>
              <a:rPr lang="en-US" sz="1100" b="0" i="0" u="none" strike="noStrike" cap="none">
                <a:solidFill>
                  <a:srgbClr val="000000"/>
                </a:solidFill>
                <a:latin typeface="Calibri"/>
                <a:ea typeface="Calibri"/>
                <a:cs typeface="Calibri"/>
                <a:sym typeface="Calibri"/>
              </a:rPr>
              <a:t>Many modern LLMs (LLaMA, PaLM) use this simpler variant for efficiency.</a:t>
            </a:r>
            <a:endParaRPr sz="1600" b="0" i="0" u="none" strike="noStrike" cap="none">
              <a:solidFill>
                <a:schemeClr val="dk1"/>
              </a:solidFill>
              <a:latin typeface="Calibri"/>
              <a:ea typeface="Calibri"/>
              <a:cs typeface="Calibri"/>
              <a:sym typeface="Calibri"/>
            </a:endParaRPr>
          </a:p>
        </p:txBody>
      </p:sp>
      <p:sp>
        <p:nvSpPr>
          <p:cNvPr id="1040" name="Google Shape;1040;p90"/>
          <p:cNvSpPr/>
          <p:nvPr/>
        </p:nvSpPr>
        <p:spPr>
          <a:xfrm>
            <a:off x="4754880" y="1188720"/>
            <a:ext cx="3931920" cy="3474720"/>
          </a:xfrm>
          <a:prstGeom prst="rect">
            <a:avLst/>
          </a:prstGeom>
          <a:solidFill>
            <a:srgbClr val="D4E6E1"/>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90"/>
          <p:cNvSpPr/>
          <p:nvPr/>
        </p:nvSpPr>
        <p:spPr>
          <a:xfrm>
            <a:off x="4937760" y="1325880"/>
            <a:ext cx="3566160" cy="3200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9B8D"/>
              </a:buClr>
              <a:buSzPts val="1600"/>
              <a:buFont typeface="Calibri"/>
              <a:buNone/>
            </a:pPr>
            <a:r>
              <a:rPr lang="en-US" sz="1600" b="1" i="0" u="none" strike="noStrike" cap="none">
                <a:solidFill>
                  <a:srgbClr val="009B8D"/>
                </a:solidFill>
                <a:latin typeface="Calibri"/>
                <a:ea typeface="Calibri"/>
                <a:cs typeface="Calibri"/>
                <a:sym typeface="Calibri"/>
              </a:rPr>
              <a:t>Residual Connections</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onsolas"/>
              <a:buNone/>
            </a:pPr>
            <a:r>
              <a:rPr lang="en-US" sz="1100" b="0" i="0" u="none" strike="noStrike" cap="none">
                <a:solidFill>
                  <a:srgbClr val="000000"/>
                </a:solidFill>
                <a:latin typeface="Consolas"/>
                <a:ea typeface="Consolas"/>
                <a:cs typeface="Consolas"/>
                <a:sym typeface="Consolas"/>
              </a:rPr>
              <a:t>output = x + SubLayer(LayerNorm(x))</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300"/>
              <a:buFont typeface="Calibri"/>
              <a:buNone/>
            </a:pPr>
            <a:r>
              <a:rPr lang="en-US" sz="1300" b="1" i="0" u="none" strike="noStrike" cap="none">
                <a:solidFill>
                  <a:srgbClr val="000000"/>
                </a:solidFill>
                <a:latin typeface="Calibri"/>
                <a:ea typeface="Calibri"/>
                <a:cs typeface="Calibri"/>
                <a:sym typeface="Calibri"/>
              </a:rPr>
              <a:t>Why Critical?</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Without residuals, gradients must pass through every layer sequentially. In 96 layers, they would vanish to zero.</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With residuals, gradients have a 'highway' — direct flow from loss to early layers without degradation.</a:t>
            </a:r>
            <a:endParaRPr sz="1600" b="0" i="0" u="none" strike="noStrike" cap="none">
              <a:solidFill>
                <a:schemeClr val="dk1"/>
              </a:solidFill>
              <a:latin typeface="Calibri"/>
              <a:ea typeface="Calibri"/>
              <a:cs typeface="Calibri"/>
              <a:sym typeface="Calibri"/>
            </a:endParaRPr>
          </a:p>
        </p:txBody>
      </p:sp>
      <p:pic>
        <p:nvPicPr>
          <p:cNvPr id="1042" name="Google Shape;1042;p90"/>
          <p:cNvPicPr preferRelativeResize="0"/>
          <p:nvPr/>
        </p:nvPicPr>
        <p:blipFill>
          <a:blip r:embed="rId4">
            <a:alphaModFix/>
          </a:blip>
          <a:stretch>
            <a:fillRect/>
          </a:stretch>
        </p:blipFill>
        <p:spPr>
          <a:xfrm>
            <a:off x="873200" y="1702725"/>
            <a:ext cx="2883124" cy="7315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47"/>
        <p:cNvGrpSpPr/>
        <p:nvPr/>
      </p:nvGrpSpPr>
      <p:grpSpPr>
        <a:xfrm>
          <a:off x="0" y="0"/>
          <a:ext cx="0" cy="0"/>
          <a:chOff x="0" y="0"/>
          <a:chExt cx="0" cy="0"/>
        </a:xfrm>
      </p:grpSpPr>
      <p:pic>
        <p:nvPicPr>
          <p:cNvPr id="1048" name="Google Shape;1048;p91"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1049" name="Google Shape;1049;p91"/>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The Unembedding Matrix</a:t>
            </a:r>
            <a:endParaRPr sz="2800" b="0" i="0" u="none" strike="noStrike" cap="none">
              <a:solidFill>
                <a:schemeClr val="dk1"/>
              </a:solidFill>
              <a:latin typeface="Calibri"/>
              <a:ea typeface="Calibri"/>
              <a:cs typeface="Calibri"/>
              <a:sym typeface="Calibri"/>
            </a:endParaRPr>
          </a:p>
        </p:txBody>
      </p:sp>
      <p:sp>
        <p:nvSpPr>
          <p:cNvPr id="1050" name="Google Shape;1050;p91"/>
          <p:cNvSpPr/>
          <p:nvPr/>
        </p:nvSpPr>
        <p:spPr>
          <a:xfrm>
            <a:off x="548640" y="1097280"/>
            <a:ext cx="804672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Converting hidden states back into vocabulary probabilities.</a:t>
            </a:r>
            <a:endParaRPr sz="1400" b="0" i="0" u="none" strike="noStrike" cap="none">
              <a:solidFill>
                <a:schemeClr val="dk1"/>
              </a:solidFill>
              <a:latin typeface="Calibri"/>
              <a:ea typeface="Calibri"/>
              <a:cs typeface="Calibri"/>
              <a:sym typeface="Calibri"/>
            </a:endParaRPr>
          </a:p>
        </p:txBody>
      </p:sp>
      <p:sp>
        <p:nvSpPr>
          <p:cNvPr id="1051" name="Google Shape;1051;p91"/>
          <p:cNvSpPr/>
          <p:nvPr/>
        </p:nvSpPr>
        <p:spPr>
          <a:xfrm>
            <a:off x="274320" y="1737360"/>
            <a:ext cx="1554480" cy="731520"/>
          </a:xfrm>
          <a:prstGeom prst="rect">
            <a:avLst/>
          </a:prstGeom>
          <a:solidFill>
            <a:srgbClr val="00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91"/>
          <p:cNvSpPr/>
          <p:nvPr/>
        </p:nvSpPr>
        <p:spPr>
          <a:xfrm>
            <a:off x="274320" y="1737360"/>
            <a:ext cx="1554480" cy="73152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Hidden State</a:t>
            </a:r>
            <a:endParaRPr sz="1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h (d_model)</a:t>
            </a:r>
            <a:endParaRPr sz="1000" b="0" i="0" u="none" strike="noStrike" cap="none">
              <a:solidFill>
                <a:schemeClr val="dk1"/>
              </a:solidFill>
              <a:latin typeface="Calibri"/>
              <a:ea typeface="Calibri"/>
              <a:cs typeface="Calibri"/>
              <a:sym typeface="Calibri"/>
            </a:endParaRPr>
          </a:p>
        </p:txBody>
      </p:sp>
      <p:sp>
        <p:nvSpPr>
          <p:cNvPr id="1053" name="Google Shape;1053;p91"/>
          <p:cNvSpPr/>
          <p:nvPr/>
        </p:nvSpPr>
        <p:spPr>
          <a:xfrm>
            <a:off x="1737360" y="1828800"/>
            <a:ext cx="411480" cy="5486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800"/>
              <a:buFont typeface="Calibri"/>
              <a:buNone/>
            </a:pPr>
            <a:r>
              <a:rPr lang="en-US" sz="1800" b="1" i="0" u="none" strike="noStrike" cap="none">
                <a:solidFill>
                  <a:srgbClr val="666666"/>
                </a:solidFill>
                <a:latin typeface="Calibri"/>
                <a:ea typeface="Calibri"/>
                <a:cs typeface="Calibri"/>
                <a:sym typeface="Calibri"/>
              </a:rPr>
              <a:t>-&gt;</a:t>
            </a:r>
            <a:endParaRPr sz="1800" b="0" i="0" u="none" strike="noStrike" cap="none">
              <a:solidFill>
                <a:schemeClr val="dk1"/>
              </a:solidFill>
              <a:latin typeface="Calibri"/>
              <a:ea typeface="Calibri"/>
              <a:cs typeface="Calibri"/>
              <a:sym typeface="Calibri"/>
            </a:endParaRPr>
          </a:p>
        </p:txBody>
      </p:sp>
      <p:sp>
        <p:nvSpPr>
          <p:cNvPr id="1054" name="Google Shape;1054;p91"/>
          <p:cNvSpPr/>
          <p:nvPr/>
        </p:nvSpPr>
        <p:spPr>
          <a:xfrm>
            <a:off x="2057400" y="1737360"/>
            <a:ext cx="1554480" cy="731520"/>
          </a:xfrm>
          <a:prstGeom prst="rect">
            <a:avLst/>
          </a:prstGeom>
          <a:solidFill>
            <a:srgbClr val="9D2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91"/>
          <p:cNvSpPr/>
          <p:nvPr/>
        </p:nvSpPr>
        <p:spPr>
          <a:xfrm>
            <a:off x="2057400" y="1737360"/>
            <a:ext cx="1554480" cy="73152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Unembedding</a:t>
            </a:r>
            <a:endParaRPr sz="1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1056" name="Google Shape;1056;p91"/>
          <p:cNvSpPr/>
          <p:nvPr/>
        </p:nvSpPr>
        <p:spPr>
          <a:xfrm>
            <a:off x="3520440" y="1828800"/>
            <a:ext cx="411480" cy="5486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800"/>
              <a:buFont typeface="Calibri"/>
              <a:buNone/>
            </a:pPr>
            <a:r>
              <a:rPr lang="en-US" sz="1800" b="1" i="0" u="none" strike="noStrike" cap="none">
                <a:solidFill>
                  <a:srgbClr val="666666"/>
                </a:solidFill>
                <a:latin typeface="Calibri"/>
                <a:ea typeface="Calibri"/>
                <a:cs typeface="Calibri"/>
                <a:sym typeface="Calibri"/>
              </a:rPr>
              <a:t>-&gt;</a:t>
            </a:r>
            <a:endParaRPr sz="1800" b="0" i="0" u="none" strike="noStrike" cap="none">
              <a:solidFill>
                <a:schemeClr val="dk1"/>
              </a:solidFill>
              <a:latin typeface="Calibri"/>
              <a:ea typeface="Calibri"/>
              <a:cs typeface="Calibri"/>
              <a:sym typeface="Calibri"/>
            </a:endParaRPr>
          </a:p>
        </p:txBody>
      </p:sp>
      <p:sp>
        <p:nvSpPr>
          <p:cNvPr id="1057" name="Google Shape;1057;p91"/>
          <p:cNvSpPr/>
          <p:nvPr/>
        </p:nvSpPr>
        <p:spPr>
          <a:xfrm>
            <a:off x="3840480" y="1737360"/>
            <a:ext cx="1554480" cy="731520"/>
          </a:xfrm>
          <a:prstGeom prst="rect">
            <a:avLst/>
          </a:prstGeom>
          <a:solidFill>
            <a:srgbClr val="CC7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1"/>
          <p:cNvSpPr/>
          <p:nvPr/>
        </p:nvSpPr>
        <p:spPr>
          <a:xfrm>
            <a:off x="3840480" y="1737360"/>
            <a:ext cx="1554480" cy="73152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Raw Logits</a:t>
            </a:r>
            <a:endParaRPr sz="1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(V-dim)</a:t>
            </a:r>
            <a:endParaRPr sz="1000" b="0" i="0" u="none" strike="noStrike" cap="none">
              <a:solidFill>
                <a:schemeClr val="dk1"/>
              </a:solidFill>
              <a:latin typeface="Calibri"/>
              <a:ea typeface="Calibri"/>
              <a:cs typeface="Calibri"/>
              <a:sym typeface="Calibri"/>
            </a:endParaRPr>
          </a:p>
        </p:txBody>
      </p:sp>
      <p:sp>
        <p:nvSpPr>
          <p:cNvPr id="1059" name="Google Shape;1059;p91"/>
          <p:cNvSpPr/>
          <p:nvPr/>
        </p:nvSpPr>
        <p:spPr>
          <a:xfrm>
            <a:off x="5303520" y="1828800"/>
            <a:ext cx="411480" cy="5486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800"/>
              <a:buFont typeface="Calibri"/>
              <a:buNone/>
            </a:pPr>
            <a:r>
              <a:rPr lang="en-US" sz="1800" b="1" i="0" u="none" strike="noStrike" cap="none">
                <a:solidFill>
                  <a:srgbClr val="666666"/>
                </a:solidFill>
                <a:latin typeface="Calibri"/>
                <a:ea typeface="Calibri"/>
                <a:cs typeface="Calibri"/>
                <a:sym typeface="Calibri"/>
              </a:rPr>
              <a:t>-&gt;</a:t>
            </a:r>
            <a:endParaRPr sz="1800" b="0" i="0" u="none" strike="noStrike" cap="none">
              <a:solidFill>
                <a:schemeClr val="dk1"/>
              </a:solidFill>
              <a:latin typeface="Calibri"/>
              <a:ea typeface="Calibri"/>
              <a:cs typeface="Calibri"/>
              <a:sym typeface="Calibri"/>
            </a:endParaRPr>
          </a:p>
        </p:txBody>
      </p:sp>
      <p:sp>
        <p:nvSpPr>
          <p:cNvPr id="1060" name="Google Shape;1060;p91"/>
          <p:cNvSpPr/>
          <p:nvPr/>
        </p:nvSpPr>
        <p:spPr>
          <a:xfrm>
            <a:off x="5623560" y="1737360"/>
            <a:ext cx="1554480" cy="731520"/>
          </a:xfrm>
          <a:prstGeom prst="rect">
            <a:avLst/>
          </a:prstGeom>
          <a:solidFill>
            <a:srgbClr val="335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1"/>
          <p:cNvSpPr/>
          <p:nvPr/>
        </p:nvSpPr>
        <p:spPr>
          <a:xfrm>
            <a:off x="5623560" y="1737360"/>
            <a:ext cx="1554480" cy="73152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Softmax /</a:t>
            </a:r>
            <a:endParaRPr sz="1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Temperature</a:t>
            </a:r>
            <a:endParaRPr sz="1000" b="0" i="0" u="none" strike="noStrike" cap="none">
              <a:solidFill>
                <a:schemeClr val="dk1"/>
              </a:solidFill>
              <a:latin typeface="Calibri"/>
              <a:ea typeface="Calibri"/>
              <a:cs typeface="Calibri"/>
              <a:sym typeface="Calibri"/>
            </a:endParaRPr>
          </a:p>
        </p:txBody>
      </p:sp>
      <p:sp>
        <p:nvSpPr>
          <p:cNvPr id="1062" name="Google Shape;1062;p91"/>
          <p:cNvSpPr/>
          <p:nvPr/>
        </p:nvSpPr>
        <p:spPr>
          <a:xfrm>
            <a:off x="7086600" y="1828800"/>
            <a:ext cx="411480" cy="5486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66666"/>
              </a:buClr>
              <a:buSzPts val="1800"/>
              <a:buFont typeface="Calibri"/>
              <a:buNone/>
            </a:pPr>
            <a:r>
              <a:rPr lang="en-US" sz="1800" b="1" i="0" u="none" strike="noStrike" cap="none">
                <a:solidFill>
                  <a:srgbClr val="666666"/>
                </a:solidFill>
                <a:latin typeface="Calibri"/>
                <a:ea typeface="Calibri"/>
                <a:cs typeface="Calibri"/>
                <a:sym typeface="Calibri"/>
              </a:rPr>
              <a:t>-&gt;</a:t>
            </a:r>
            <a:endParaRPr sz="1800" b="0" i="0" u="none" strike="noStrike" cap="none">
              <a:solidFill>
                <a:schemeClr val="dk1"/>
              </a:solidFill>
              <a:latin typeface="Calibri"/>
              <a:ea typeface="Calibri"/>
              <a:cs typeface="Calibri"/>
              <a:sym typeface="Calibri"/>
            </a:endParaRPr>
          </a:p>
        </p:txBody>
      </p:sp>
      <p:sp>
        <p:nvSpPr>
          <p:cNvPr id="1063" name="Google Shape;1063;p91"/>
          <p:cNvSpPr/>
          <p:nvPr/>
        </p:nvSpPr>
        <p:spPr>
          <a:xfrm>
            <a:off x="7406640" y="1737360"/>
            <a:ext cx="1554480" cy="731520"/>
          </a:xfrm>
          <a:prstGeom prst="rect">
            <a:avLst/>
          </a:prstGeom>
          <a:solidFill>
            <a:srgbClr val="663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1"/>
          <p:cNvSpPr/>
          <p:nvPr/>
        </p:nvSpPr>
        <p:spPr>
          <a:xfrm>
            <a:off x="7406640" y="1737360"/>
            <a:ext cx="1554480" cy="73152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Probability</a:t>
            </a:r>
            <a:endParaRPr sz="1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rgbClr val="FFFFFF"/>
              </a:buClr>
              <a:buSzPts val="1000"/>
              <a:buFont typeface="Arial"/>
              <a:buNone/>
            </a:pPr>
            <a:r>
              <a:rPr lang="en-US" sz="1000" b="1" i="0" u="none" strike="noStrike" cap="none">
                <a:solidFill>
                  <a:srgbClr val="FFFFFF"/>
                </a:solidFill>
                <a:latin typeface="Arial"/>
                <a:ea typeface="Arial"/>
                <a:cs typeface="Arial"/>
                <a:sym typeface="Arial"/>
              </a:rPr>
              <a:t>Distribution</a:t>
            </a:r>
            <a:endParaRPr sz="1000" b="0" i="0" u="none" strike="noStrike" cap="none">
              <a:solidFill>
                <a:schemeClr val="dk1"/>
              </a:solidFill>
              <a:latin typeface="Calibri"/>
              <a:ea typeface="Calibri"/>
              <a:cs typeface="Calibri"/>
              <a:sym typeface="Calibri"/>
            </a:endParaRPr>
          </a:p>
        </p:txBody>
      </p:sp>
      <p:sp>
        <p:nvSpPr>
          <p:cNvPr id="1065" name="Google Shape;1065;p91"/>
          <p:cNvSpPr/>
          <p:nvPr/>
        </p:nvSpPr>
        <p:spPr>
          <a:xfrm>
            <a:off x="548640" y="2743200"/>
            <a:ext cx="3931920" cy="2103120"/>
          </a:xfrm>
          <a:prstGeom prst="rect">
            <a:avLst/>
          </a:prstGeom>
          <a:solidFill>
            <a:srgbClr val="F5E6E0"/>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1"/>
          <p:cNvSpPr/>
          <p:nvPr/>
        </p:nvSpPr>
        <p:spPr>
          <a:xfrm>
            <a:off x="731520" y="2834640"/>
            <a:ext cx="3566160" cy="19202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Weight Tying</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Many models share embedding and unembedding matrices (W_e = W_u):</a:t>
            </a:r>
            <a:endParaRPr sz="1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100"/>
              <a:buFont typeface="Calibri"/>
              <a:buChar char="•"/>
            </a:pPr>
            <a:r>
              <a:rPr lang="en-US" sz="1100" b="0" i="0" u="none" strike="noStrike" cap="none">
                <a:solidFill>
                  <a:srgbClr val="000000"/>
                </a:solidFill>
                <a:latin typeface="Calibri"/>
                <a:ea typeface="Calibri"/>
                <a:cs typeface="Calibri"/>
                <a:sym typeface="Calibri"/>
              </a:rPr>
              <a:t>Reduces parameters significantly</a:t>
            </a:r>
            <a:endParaRPr sz="1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100"/>
              <a:buFont typeface="Calibri"/>
              <a:buChar char="•"/>
            </a:pPr>
            <a:r>
              <a:rPr lang="en-US" sz="1100" b="0" i="0" u="none" strike="noStrike" cap="none">
                <a:solidFill>
                  <a:srgbClr val="000000"/>
                </a:solidFill>
                <a:latin typeface="Calibri"/>
                <a:ea typeface="Calibri"/>
                <a:cs typeface="Calibri"/>
                <a:sym typeface="Calibri"/>
              </a:rPr>
              <a:t>Creates a consistent token space</a:t>
            </a:r>
            <a:endParaRPr sz="1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100"/>
              <a:buFont typeface="Calibri"/>
              <a:buChar char="•"/>
            </a:pPr>
            <a:r>
              <a:rPr lang="en-US" sz="1100" b="0" i="0" u="none" strike="noStrike" cap="none">
                <a:solidFill>
                  <a:srgbClr val="000000"/>
                </a:solidFill>
                <a:latin typeface="Calibri"/>
                <a:ea typeface="Calibri"/>
                <a:cs typeface="Calibri"/>
                <a:sym typeface="Calibri"/>
              </a:rPr>
              <a:t>Improves generalization</a:t>
            </a:r>
            <a:endParaRPr sz="1400" b="0" i="0" u="none" strike="noStrike" cap="none">
              <a:solidFill>
                <a:schemeClr val="dk1"/>
              </a:solidFill>
              <a:latin typeface="Calibri"/>
              <a:ea typeface="Calibri"/>
              <a:cs typeface="Calibri"/>
              <a:sym typeface="Calibri"/>
            </a:endParaRPr>
          </a:p>
        </p:txBody>
      </p:sp>
      <p:sp>
        <p:nvSpPr>
          <p:cNvPr id="1067" name="Google Shape;1067;p91"/>
          <p:cNvSpPr/>
          <p:nvPr/>
        </p:nvSpPr>
        <p:spPr>
          <a:xfrm>
            <a:off x="4754880" y="2743200"/>
            <a:ext cx="3931920" cy="2103120"/>
          </a:xfrm>
          <a:prstGeom prst="rect">
            <a:avLst/>
          </a:prstGeom>
          <a:solidFill>
            <a:srgbClr val="D4E6E1"/>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1"/>
          <p:cNvSpPr/>
          <p:nvPr/>
        </p:nvSpPr>
        <p:spPr>
          <a:xfrm>
            <a:off x="4937760" y="2834640"/>
            <a:ext cx="3566160" cy="19202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Temperature &amp; Sampling-Hyperpar</a:t>
            </a:r>
            <a:r>
              <a:rPr lang="en-US" b="1">
                <a:latin typeface="Calibri"/>
                <a:ea typeface="Calibri"/>
                <a:cs typeface="Calibri"/>
                <a:sym typeface="Calibri"/>
              </a:rPr>
              <a:t>ameter</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onsolas"/>
              <a:buNone/>
            </a:pPr>
            <a:r>
              <a:rPr lang="en-US" sz="1100" b="0" i="0" u="none" strike="noStrike" cap="none">
                <a:solidFill>
                  <a:srgbClr val="000000"/>
                </a:solidFill>
                <a:latin typeface="Consolas"/>
                <a:ea typeface="Consolas"/>
                <a:cs typeface="Consolas"/>
                <a:sym typeface="Consolas"/>
              </a:rPr>
              <a:t>logits / T -&gt; softmax -&gt; probabilities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T = 0: Greedy (always pick highest)</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T = 1: Standard sampling</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T &gt; 1: More random/creative</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T &lt; 1: More focused/deterministic</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3"/>
        <p:cNvGrpSpPr/>
        <p:nvPr/>
      </p:nvGrpSpPr>
      <p:grpSpPr>
        <a:xfrm>
          <a:off x="0" y="0"/>
          <a:ext cx="0" cy="0"/>
          <a:chOff x="0" y="0"/>
          <a:chExt cx="0" cy="0"/>
        </a:xfrm>
      </p:grpSpPr>
      <p:pic>
        <p:nvPicPr>
          <p:cNvPr id="1074" name="Google Shape;1074;p92"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1075" name="Google Shape;1075;p92"/>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KV Cache &amp; Efficient Inference</a:t>
            </a:r>
            <a:endParaRPr sz="2800" b="0" i="0" u="none" strike="noStrike" cap="none">
              <a:solidFill>
                <a:schemeClr val="dk1"/>
              </a:solidFill>
              <a:latin typeface="Calibri"/>
              <a:ea typeface="Calibri"/>
              <a:cs typeface="Calibri"/>
              <a:sym typeface="Calibri"/>
            </a:endParaRPr>
          </a:p>
        </p:txBody>
      </p:sp>
      <p:sp>
        <p:nvSpPr>
          <p:cNvPr id="1076" name="Google Shape;1076;p92"/>
          <p:cNvSpPr/>
          <p:nvPr/>
        </p:nvSpPr>
        <p:spPr>
          <a:xfrm>
            <a:off x="548640" y="1097280"/>
            <a:ext cx="804672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How LLMs generate tokens quickly despite massive model sizes.</a:t>
            </a:r>
            <a:endParaRPr sz="1400" b="0" i="0" u="none" strike="noStrike" cap="none">
              <a:solidFill>
                <a:schemeClr val="dk1"/>
              </a:solidFill>
              <a:latin typeface="Calibri"/>
              <a:ea typeface="Calibri"/>
              <a:cs typeface="Calibri"/>
              <a:sym typeface="Calibri"/>
            </a:endParaRPr>
          </a:p>
        </p:txBody>
      </p:sp>
      <p:sp>
        <p:nvSpPr>
          <p:cNvPr id="1077" name="Google Shape;1077;p92"/>
          <p:cNvSpPr/>
          <p:nvPr/>
        </p:nvSpPr>
        <p:spPr>
          <a:xfrm>
            <a:off x="548640" y="1737360"/>
            <a:ext cx="4114800" cy="3017520"/>
          </a:xfrm>
          <a:prstGeom prst="rect">
            <a:avLst/>
          </a:prstGeom>
          <a:solidFill>
            <a:srgbClr val="F5E6E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2"/>
          <p:cNvSpPr/>
          <p:nvPr/>
        </p:nvSpPr>
        <p:spPr>
          <a:xfrm>
            <a:off x="731520" y="1828800"/>
            <a:ext cx="3749040" cy="28346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D2235"/>
              </a:buClr>
              <a:buSzPts val="1500"/>
              <a:buFont typeface="Calibri"/>
              <a:buNone/>
            </a:pPr>
            <a:r>
              <a:rPr lang="en-US" sz="1500" b="1" i="0" u="none" strike="noStrike" cap="none">
                <a:solidFill>
                  <a:srgbClr val="9D2235"/>
                </a:solidFill>
                <a:latin typeface="Calibri"/>
                <a:ea typeface="Calibri"/>
                <a:cs typeface="Calibri"/>
                <a:sym typeface="Calibri"/>
              </a:rPr>
              <a:t>The Problem</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Without caching, generating token N requires recomputing attention over all N-1 previous tokens from scratch.</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For a 1000-token response, that means:</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Token 1: process 1 token</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Token 2: process 2 tokens</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Token 1000: process 1000 tokens</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9D2235"/>
              </a:buClr>
              <a:buSzPts val="1200"/>
              <a:buFont typeface="Calibri"/>
              <a:buNone/>
            </a:pPr>
            <a:r>
              <a:rPr lang="en-US" sz="1200" b="1" i="0" u="none" strike="noStrike" cap="none">
                <a:solidFill>
                  <a:srgbClr val="9D2235"/>
                </a:solidFill>
                <a:latin typeface="Calibri"/>
                <a:ea typeface="Calibri"/>
                <a:cs typeface="Calibri"/>
                <a:sym typeface="Calibri"/>
              </a:rPr>
              <a:t>Total: ~500,000 redundant computations!</a:t>
            </a:r>
            <a:endParaRPr sz="1500" b="0" i="0" u="none" strike="noStrike" cap="none">
              <a:solidFill>
                <a:schemeClr val="dk1"/>
              </a:solidFill>
              <a:latin typeface="Calibri"/>
              <a:ea typeface="Calibri"/>
              <a:cs typeface="Calibri"/>
              <a:sym typeface="Calibri"/>
            </a:endParaRPr>
          </a:p>
        </p:txBody>
      </p:sp>
      <p:sp>
        <p:nvSpPr>
          <p:cNvPr id="1079" name="Google Shape;1079;p92"/>
          <p:cNvSpPr/>
          <p:nvPr/>
        </p:nvSpPr>
        <p:spPr>
          <a:xfrm>
            <a:off x="4937760" y="1737360"/>
            <a:ext cx="3840480" cy="3017520"/>
          </a:xfrm>
          <a:prstGeom prst="rect">
            <a:avLst/>
          </a:prstGeom>
          <a:solidFill>
            <a:srgbClr val="D4E6E1"/>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2"/>
          <p:cNvSpPr/>
          <p:nvPr/>
        </p:nvSpPr>
        <p:spPr>
          <a:xfrm>
            <a:off x="5120640" y="1828800"/>
            <a:ext cx="3474720" cy="28346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9B8D"/>
              </a:buClr>
              <a:buSzPts val="1500"/>
              <a:buFont typeface="Calibri"/>
              <a:buNone/>
            </a:pPr>
            <a:r>
              <a:rPr lang="en-US" sz="1500" b="1" i="0" u="none" strike="noStrike" cap="none">
                <a:solidFill>
                  <a:srgbClr val="009B8D"/>
                </a:solidFill>
                <a:latin typeface="Calibri"/>
                <a:ea typeface="Calibri"/>
                <a:cs typeface="Calibri"/>
                <a:sym typeface="Calibri"/>
              </a:rPr>
              <a:t>The Solution: KV Cache</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600"/>
              <a:buFont typeface="Calibri"/>
              <a:buNone/>
            </a:pPr>
            <a:br>
              <a:rPr lang="en-US" sz="6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Cache the Key (K) and Value (V) tensors from all previous tokens. When generating token N:</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 Compute Q, K, V only for the NEW token</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2. Append new K, V to the cache</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3. Attend new Q against ALL cached K, V</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Trade-off: </a:t>
            </a:r>
            <a:r>
              <a:rPr lang="en-US" sz="1100" b="0" i="0" u="none" strike="noStrike" cap="none">
                <a:solidFill>
                  <a:srgbClr val="000000"/>
                </a:solidFill>
                <a:latin typeface="Calibri"/>
                <a:ea typeface="Calibri"/>
                <a:cs typeface="Calibri"/>
                <a:sym typeface="Calibri"/>
              </a:rPr>
              <a:t>Uses more GPU memory but dramatically reduces computation time. For GPT-3, KV cache for 2048 tokens = ~3GB per batch item.</a:t>
            </a: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pic>
        <p:nvPicPr>
          <p:cNvPr id="1085" name="Google Shape;1085;p93"/>
          <p:cNvPicPr preferRelativeResize="0"/>
          <p:nvPr/>
        </p:nvPicPr>
        <p:blipFill rotWithShape="1">
          <a:blip r:embed="rId3">
            <a:alphaModFix/>
          </a:blip>
          <a:srcRect/>
          <a:stretch/>
        </p:blipFill>
        <p:spPr>
          <a:xfrm>
            <a:off x="172348" y="148708"/>
            <a:ext cx="4142546" cy="2276614"/>
          </a:xfrm>
          <a:prstGeom prst="rect">
            <a:avLst/>
          </a:prstGeom>
          <a:noFill/>
          <a:ln>
            <a:noFill/>
          </a:ln>
        </p:spPr>
      </p:pic>
      <p:pic>
        <p:nvPicPr>
          <p:cNvPr id="1086" name="Google Shape;1086;p93"/>
          <p:cNvPicPr preferRelativeResize="0"/>
          <p:nvPr/>
        </p:nvPicPr>
        <p:blipFill rotWithShape="1">
          <a:blip r:embed="rId4">
            <a:alphaModFix/>
          </a:blip>
          <a:srcRect/>
          <a:stretch/>
        </p:blipFill>
        <p:spPr>
          <a:xfrm>
            <a:off x="4202625" y="625150"/>
            <a:ext cx="4013399" cy="4518349"/>
          </a:xfrm>
          <a:prstGeom prst="rect">
            <a:avLst/>
          </a:prstGeom>
          <a:noFill/>
          <a:ln>
            <a:noFill/>
          </a:ln>
        </p:spPr>
      </p:pic>
      <p:pic>
        <p:nvPicPr>
          <p:cNvPr id="1087" name="Google Shape;1087;p93"/>
          <p:cNvPicPr preferRelativeResize="0"/>
          <p:nvPr/>
        </p:nvPicPr>
        <p:blipFill rotWithShape="1">
          <a:blip r:embed="rId5">
            <a:alphaModFix/>
          </a:blip>
          <a:srcRect/>
          <a:stretch/>
        </p:blipFill>
        <p:spPr>
          <a:xfrm>
            <a:off x="2101684" y="3431506"/>
            <a:ext cx="1798892" cy="555755"/>
          </a:xfrm>
          <a:prstGeom prst="rect">
            <a:avLst/>
          </a:prstGeom>
          <a:noFill/>
          <a:ln>
            <a:noFill/>
          </a:ln>
        </p:spPr>
      </p:pic>
      <p:pic>
        <p:nvPicPr>
          <p:cNvPr id="1088" name="Google Shape;1088;p93"/>
          <p:cNvPicPr preferRelativeResize="0"/>
          <p:nvPr/>
        </p:nvPicPr>
        <p:blipFill rotWithShape="1">
          <a:blip r:embed="rId6">
            <a:alphaModFix/>
          </a:blip>
          <a:srcRect/>
          <a:stretch/>
        </p:blipFill>
        <p:spPr>
          <a:xfrm>
            <a:off x="7498079" y="137160"/>
            <a:ext cx="1463040" cy="329184"/>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93"/>
        <p:cNvGrpSpPr/>
        <p:nvPr/>
      </p:nvGrpSpPr>
      <p:grpSpPr>
        <a:xfrm>
          <a:off x="0" y="0"/>
          <a:ext cx="0" cy="0"/>
          <a:chOff x="0" y="0"/>
          <a:chExt cx="0" cy="0"/>
        </a:xfrm>
      </p:grpSpPr>
      <p:pic>
        <p:nvPicPr>
          <p:cNvPr id="1094" name="Google Shape;1094;p94"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1095" name="Google Shape;1095;p94"/>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The LLM Training Pipeline</a:t>
            </a:r>
            <a:endParaRPr sz="2800" b="0" i="0" u="none" strike="noStrike" cap="none">
              <a:solidFill>
                <a:schemeClr val="dk1"/>
              </a:solidFill>
              <a:latin typeface="Calibri"/>
              <a:ea typeface="Calibri"/>
              <a:cs typeface="Calibri"/>
              <a:sym typeface="Calibri"/>
            </a:endParaRPr>
          </a:p>
        </p:txBody>
      </p:sp>
      <p:sp>
        <p:nvSpPr>
          <p:cNvPr id="1096" name="Google Shape;1096;p94"/>
          <p:cNvSpPr/>
          <p:nvPr/>
        </p:nvSpPr>
        <p:spPr>
          <a:xfrm>
            <a:off x="548640" y="1097280"/>
            <a:ext cx="804672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From raw text to a deployed model — the complete lifecycle.</a:t>
            </a:r>
            <a:endParaRPr sz="1400" b="0" i="0" u="none" strike="noStrike" cap="none">
              <a:solidFill>
                <a:schemeClr val="dk1"/>
              </a:solidFill>
              <a:latin typeface="Calibri"/>
              <a:ea typeface="Calibri"/>
              <a:cs typeface="Calibri"/>
              <a:sym typeface="Calibri"/>
            </a:endParaRPr>
          </a:p>
        </p:txBody>
      </p:sp>
      <p:sp>
        <p:nvSpPr>
          <p:cNvPr id="1097" name="Google Shape;1097;p94"/>
          <p:cNvSpPr/>
          <p:nvPr/>
        </p:nvSpPr>
        <p:spPr>
          <a:xfrm>
            <a:off x="548640" y="1691640"/>
            <a:ext cx="320040" cy="320040"/>
          </a:xfrm>
          <a:prstGeom prst="ellipse">
            <a:avLst/>
          </a:prstGeom>
          <a:solidFill>
            <a:srgbClr val="9D2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4"/>
          <p:cNvSpPr/>
          <p:nvPr/>
        </p:nvSpPr>
        <p:spPr>
          <a:xfrm>
            <a:off x="548640" y="1691640"/>
            <a:ext cx="320040" cy="3200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1</a:t>
            </a:r>
            <a:endParaRPr sz="1200" b="0" i="0" u="none" strike="noStrike" cap="none">
              <a:solidFill>
                <a:schemeClr val="dk1"/>
              </a:solidFill>
              <a:latin typeface="Calibri"/>
              <a:ea typeface="Calibri"/>
              <a:cs typeface="Calibri"/>
              <a:sym typeface="Calibri"/>
            </a:endParaRPr>
          </a:p>
        </p:txBody>
      </p:sp>
      <p:sp>
        <p:nvSpPr>
          <p:cNvPr id="1099" name="Google Shape;1099;p94"/>
          <p:cNvSpPr/>
          <p:nvPr/>
        </p:nvSpPr>
        <p:spPr>
          <a:xfrm>
            <a:off x="1005840" y="1645920"/>
            <a:ext cx="164592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Data Collection</a:t>
            </a:r>
            <a:endParaRPr sz="1300" b="0" i="0" u="none" strike="noStrike" cap="none">
              <a:solidFill>
                <a:schemeClr val="dk1"/>
              </a:solidFill>
              <a:latin typeface="Calibri"/>
              <a:ea typeface="Calibri"/>
              <a:cs typeface="Calibri"/>
              <a:sym typeface="Calibri"/>
            </a:endParaRPr>
          </a:p>
        </p:txBody>
      </p:sp>
      <p:sp>
        <p:nvSpPr>
          <p:cNvPr id="1100" name="Google Shape;1100;p94"/>
          <p:cNvSpPr/>
          <p:nvPr/>
        </p:nvSpPr>
        <p:spPr>
          <a:xfrm>
            <a:off x="2743200" y="1645920"/>
            <a:ext cx="594360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Curate trillions of tokens from books, websites, code, papers. Filter quality, deduplicate, remove PII.</a:t>
            </a:r>
            <a:endParaRPr sz="1200" b="0" i="0" u="none" strike="noStrike" cap="none">
              <a:solidFill>
                <a:schemeClr val="dk1"/>
              </a:solidFill>
              <a:latin typeface="Calibri"/>
              <a:ea typeface="Calibri"/>
              <a:cs typeface="Calibri"/>
              <a:sym typeface="Calibri"/>
            </a:endParaRPr>
          </a:p>
        </p:txBody>
      </p:sp>
      <p:sp>
        <p:nvSpPr>
          <p:cNvPr id="1101" name="Google Shape;1101;p94"/>
          <p:cNvSpPr/>
          <p:nvPr/>
        </p:nvSpPr>
        <p:spPr>
          <a:xfrm>
            <a:off x="548640" y="2240280"/>
            <a:ext cx="320040" cy="320040"/>
          </a:xfrm>
          <a:prstGeom prst="ellipse">
            <a:avLst/>
          </a:prstGeom>
          <a:solidFill>
            <a:srgbClr val="9D2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4"/>
          <p:cNvSpPr/>
          <p:nvPr/>
        </p:nvSpPr>
        <p:spPr>
          <a:xfrm>
            <a:off x="548640" y="2240280"/>
            <a:ext cx="320040" cy="3200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2</a:t>
            </a:r>
            <a:endParaRPr sz="1200" b="0" i="0" u="none" strike="noStrike" cap="none">
              <a:solidFill>
                <a:schemeClr val="dk1"/>
              </a:solidFill>
              <a:latin typeface="Calibri"/>
              <a:ea typeface="Calibri"/>
              <a:cs typeface="Calibri"/>
              <a:sym typeface="Calibri"/>
            </a:endParaRPr>
          </a:p>
        </p:txBody>
      </p:sp>
      <p:sp>
        <p:nvSpPr>
          <p:cNvPr id="1103" name="Google Shape;1103;p94"/>
          <p:cNvSpPr/>
          <p:nvPr/>
        </p:nvSpPr>
        <p:spPr>
          <a:xfrm>
            <a:off x="1005840" y="2194560"/>
            <a:ext cx="164592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Pre-training</a:t>
            </a:r>
            <a:endParaRPr sz="1300" b="0" i="0" u="none" strike="noStrike" cap="none">
              <a:solidFill>
                <a:schemeClr val="dk1"/>
              </a:solidFill>
              <a:latin typeface="Calibri"/>
              <a:ea typeface="Calibri"/>
              <a:cs typeface="Calibri"/>
              <a:sym typeface="Calibri"/>
            </a:endParaRPr>
          </a:p>
        </p:txBody>
      </p:sp>
      <p:sp>
        <p:nvSpPr>
          <p:cNvPr id="1104" name="Google Shape;1104;p94"/>
          <p:cNvSpPr/>
          <p:nvPr/>
        </p:nvSpPr>
        <p:spPr>
          <a:xfrm>
            <a:off x="2743200" y="2194560"/>
            <a:ext cx="594360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Train next-token prediction on massive GPU clusters (1000s of GPUs). Takes weeks/months. Cost: $2M-$100M+.</a:t>
            </a:r>
            <a:endParaRPr sz="1200" b="0" i="0" u="none" strike="noStrike" cap="none">
              <a:solidFill>
                <a:schemeClr val="dk1"/>
              </a:solidFill>
              <a:latin typeface="Calibri"/>
              <a:ea typeface="Calibri"/>
              <a:cs typeface="Calibri"/>
              <a:sym typeface="Calibri"/>
            </a:endParaRPr>
          </a:p>
        </p:txBody>
      </p:sp>
      <p:sp>
        <p:nvSpPr>
          <p:cNvPr id="1105" name="Google Shape;1105;p94"/>
          <p:cNvSpPr/>
          <p:nvPr/>
        </p:nvSpPr>
        <p:spPr>
          <a:xfrm>
            <a:off x="548640" y="2788920"/>
            <a:ext cx="320040" cy="320040"/>
          </a:xfrm>
          <a:prstGeom prst="ellipse">
            <a:avLst/>
          </a:prstGeom>
          <a:solidFill>
            <a:srgbClr val="9D2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4"/>
          <p:cNvSpPr/>
          <p:nvPr/>
        </p:nvSpPr>
        <p:spPr>
          <a:xfrm>
            <a:off x="548640" y="2788920"/>
            <a:ext cx="320040" cy="3200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3</a:t>
            </a:r>
            <a:endParaRPr sz="1200" b="0" i="0" u="none" strike="noStrike" cap="none">
              <a:solidFill>
                <a:schemeClr val="dk1"/>
              </a:solidFill>
              <a:latin typeface="Calibri"/>
              <a:ea typeface="Calibri"/>
              <a:cs typeface="Calibri"/>
              <a:sym typeface="Calibri"/>
            </a:endParaRPr>
          </a:p>
        </p:txBody>
      </p:sp>
      <p:sp>
        <p:nvSpPr>
          <p:cNvPr id="1107" name="Google Shape;1107;p94"/>
          <p:cNvSpPr/>
          <p:nvPr/>
        </p:nvSpPr>
        <p:spPr>
          <a:xfrm>
            <a:off x="1005840" y="2743200"/>
            <a:ext cx="164592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Supervised Fine-Tuning</a:t>
            </a:r>
            <a:endParaRPr sz="1300" b="0" i="0" u="none" strike="noStrike" cap="none">
              <a:solidFill>
                <a:schemeClr val="dk1"/>
              </a:solidFill>
              <a:latin typeface="Calibri"/>
              <a:ea typeface="Calibri"/>
              <a:cs typeface="Calibri"/>
              <a:sym typeface="Calibri"/>
            </a:endParaRPr>
          </a:p>
        </p:txBody>
      </p:sp>
      <p:sp>
        <p:nvSpPr>
          <p:cNvPr id="1108" name="Google Shape;1108;p94"/>
          <p:cNvSpPr/>
          <p:nvPr/>
        </p:nvSpPr>
        <p:spPr>
          <a:xfrm>
            <a:off x="2743200" y="2743200"/>
            <a:ext cx="594360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Train on human-written instruction-response pairs. Teaches the model to follow instructions.</a:t>
            </a:r>
            <a:endParaRPr sz="1200" b="0" i="0" u="none" strike="noStrike" cap="none">
              <a:solidFill>
                <a:schemeClr val="dk1"/>
              </a:solidFill>
              <a:latin typeface="Calibri"/>
              <a:ea typeface="Calibri"/>
              <a:cs typeface="Calibri"/>
              <a:sym typeface="Calibri"/>
            </a:endParaRPr>
          </a:p>
        </p:txBody>
      </p:sp>
      <p:sp>
        <p:nvSpPr>
          <p:cNvPr id="1109" name="Google Shape;1109;p94"/>
          <p:cNvSpPr/>
          <p:nvPr/>
        </p:nvSpPr>
        <p:spPr>
          <a:xfrm>
            <a:off x="548640" y="3337560"/>
            <a:ext cx="320040" cy="320040"/>
          </a:xfrm>
          <a:prstGeom prst="ellipse">
            <a:avLst/>
          </a:prstGeom>
          <a:solidFill>
            <a:srgbClr val="9D2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4"/>
          <p:cNvSpPr/>
          <p:nvPr/>
        </p:nvSpPr>
        <p:spPr>
          <a:xfrm>
            <a:off x="548640" y="3337560"/>
            <a:ext cx="320040" cy="3200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4</a:t>
            </a:r>
            <a:endParaRPr sz="1200" b="0" i="0" u="none" strike="noStrike" cap="none">
              <a:solidFill>
                <a:schemeClr val="dk1"/>
              </a:solidFill>
              <a:latin typeface="Calibri"/>
              <a:ea typeface="Calibri"/>
              <a:cs typeface="Calibri"/>
              <a:sym typeface="Calibri"/>
            </a:endParaRPr>
          </a:p>
        </p:txBody>
      </p:sp>
      <p:sp>
        <p:nvSpPr>
          <p:cNvPr id="1111" name="Google Shape;1111;p94"/>
          <p:cNvSpPr/>
          <p:nvPr/>
        </p:nvSpPr>
        <p:spPr>
          <a:xfrm>
            <a:off x="1005840" y="3291840"/>
            <a:ext cx="164592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RLHF / DPO</a:t>
            </a:r>
            <a:endParaRPr sz="1300" b="0" i="0" u="none" strike="noStrike" cap="none">
              <a:solidFill>
                <a:schemeClr val="dk1"/>
              </a:solidFill>
              <a:latin typeface="Calibri"/>
              <a:ea typeface="Calibri"/>
              <a:cs typeface="Calibri"/>
              <a:sym typeface="Calibri"/>
            </a:endParaRPr>
          </a:p>
        </p:txBody>
      </p:sp>
      <p:sp>
        <p:nvSpPr>
          <p:cNvPr id="1112" name="Google Shape;1112;p94"/>
          <p:cNvSpPr/>
          <p:nvPr/>
        </p:nvSpPr>
        <p:spPr>
          <a:xfrm>
            <a:off x="2743200" y="3291840"/>
            <a:ext cx="594360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Align with human preferences using reward models. Makes outputs helpful, harmless, and honest.</a:t>
            </a:r>
            <a:endParaRPr sz="1200" b="0" i="0" u="none" strike="noStrike" cap="none">
              <a:solidFill>
                <a:schemeClr val="dk1"/>
              </a:solidFill>
              <a:latin typeface="Calibri"/>
              <a:ea typeface="Calibri"/>
              <a:cs typeface="Calibri"/>
              <a:sym typeface="Calibri"/>
            </a:endParaRPr>
          </a:p>
        </p:txBody>
      </p:sp>
      <p:sp>
        <p:nvSpPr>
          <p:cNvPr id="1113" name="Google Shape;1113;p94"/>
          <p:cNvSpPr/>
          <p:nvPr/>
        </p:nvSpPr>
        <p:spPr>
          <a:xfrm>
            <a:off x="548640" y="3886200"/>
            <a:ext cx="320040" cy="320040"/>
          </a:xfrm>
          <a:prstGeom prst="ellipse">
            <a:avLst/>
          </a:prstGeom>
          <a:solidFill>
            <a:srgbClr val="9D2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4"/>
          <p:cNvSpPr/>
          <p:nvPr/>
        </p:nvSpPr>
        <p:spPr>
          <a:xfrm>
            <a:off x="548640" y="3886200"/>
            <a:ext cx="320040" cy="3200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5</a:t>
            </a:r>
            <a:endParaRPr sz="1200" b="0" i="0" u="none" strike="noStrike" cap="none">
              <a:solidFill>
                <a:schemeClr val="dk1"/>
              </a:solidFill>
              <a:latin typeface="Calibri"/>
              <a:ea typeface="Calibri"/>
              <a:cs typeface="Calibri"/>
              <a:sym typeface="Calibri"/>
            </a:endParaRPr>
          </a:p>
        </p:txBody>
      </p:sp>
      <p:sp>
        <p:nvSpPr>
          <p:cNvPr id="1115" name="Google Shape;1115;p94"/>
          <p:cNvSpPr/>
          <p:nvPr/>
        </p:nvSpPr>
        <p:spPr>
          <a:xfrm>
            <a:off x="1005840" y="3840480"/>
            <a:ext cx="164592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Evaluation &amp; Safety</a:t>
            </a:r>
            <a:endParaRPr sz="1300" b="0" i="0" u="none" strike="noStrike" cap="none">
              <a:solidFill>
                <a:schemeClr val="dk1"/>
              </a:solidFill>
              <a:latin typeface="Calibri"/>
              <a:ea typeface="Calibri"/>
              <a:cs typeface="Calibri"/>
              <a:sym typeface="Calibri"/>
            </a:endParaRPr>
          </a:p>
        </p:txBody>
      </p:sp>
      <p:sp>
        <p:nvSpPr>
          <p:cNvPr id="1116" name="Google Shape;1116;p94"/>
          <p:cNvSpPr/>
          <p:nvPr/>
        </p:nvSpPr>
        <p:spPr>
          <a:xfrm>
            <a:off x="2743200" y="3840480"/>
            <a:ext cx="594360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Benchmark on standard tests (MMLU, GSM8K, HumanEval). Red-team for safety. Deploy with guardrails.</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21"/>
        <p:cNvGrpSpPr/>
        <p:nvPr/>
      </p:nvGrpSpPr>
      <p:grpSpPr>
        <a:xfrm>
          <a:off x="0" y="0"/>
          <a:ext cx="0" cy="0"/>
          <a:chOff x="0" y="0"/>
          <a:chExt cx="0" cy="0"/>
        </a:xfrm>
      </p:grpSpPr>
      <p:pic>
        <p:nvPicPr>
          <p:cNvPr id="1122" name="Google Shape;1122;p95"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1123" name="Google Shape;1123;p95"/>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Context Window &amp; Long-Context Models</a:t>
            </a:r>
            <a:endParaRPr sz="2800" b="0" i="0" u="none" strike="noStrike" cap="none">
              <a:solidFill>
                <a:schemeClr val="dk1"/>
              </a:solidFill>
              <a:latin typeface="Calibri"/>
              <a:ea typeface="Calibri"/>
              <a:cs typeface="Calibri"/>
              <a:sym typeface="Calibri"/>
            </a:endParaRPr>
          </a:p>
        </p:txBody>
      </p:sp>
      <p:sp>
        <p:nvSpPr>
          <p:cNvPr id="1124" name="Google Shape;1124;p95"/>
          <p:cNvSpPr/>
          <p:nvPr/>
        </p:nvSpPr>
        <p:spPr>
          <a:xfrm>
            <a:off x="548640" y="1097280"/>
            <a:ext cx="804672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33333"/>
              </a:buClr>
              <a:buSzPts val="1400"/>
              <a:buFont typeface="Arial"/>
              <a:buNone/>
            </a:pPr>
            <a:r>
              <a:rPr lang="en-US" sz="1400" b="0" i="0" u="none" strike="noStrike" cap="none">
                <a:solidFill>
                  <a:srgbClr val="333333"/>
                </a:solidFill>
                <a:latin typeface="Arial"/>
                <a:ea typeface="Arial"/>
                <a:cs typeface="Arial"/>
                <a:sym typeface="Arial"/>
              </a:rPr>
              <a:t>How much text can an LLM process at once, and why it matters.</a:t>
            </a:r>
            <a:endParaRPr sz="1400" b="0" i="0" u="none" strike="noStrike" cap="none">
              <a:solidFill>
                <a:schemeClr val="dk1"/>
              </a:solidFill>
              <a:latin typeface="Calibri"/>
              <a:ea typeface="Calibri"/>
              <a:cs typeface="Calibri"/>
              <a:sym typeface="Calibri"/>
            </a:endParaRPr>
          </a:p>
        </p:txBody>
      </p:sp>
      <p:graphicFrame>
        <p:nvGraphicFramePr>
          <p:cNvPr id="1125" name="Google Shape;1125;p95"/>
          <p:cNvGraphicFramePr/>
          <p:nvPr/>
        </p:nvGraphicFramePr>
        <p:xfrm>
          <a:off x="548640" y="1691640"/>
          <a:ext cx="5029200" cy="1966000"/>
        </p:xfrm>
        <a:graphic>
          <a:graphicData uri="http://schemas.openxmlformats.org/drawingml/2006/table">
            <a:tbl>
              <a:tblPr>
                <a:noFill/>
                <a:tableStyleId>{0130EEF8-5732-4461-86BC-E97AB2CA42F3}</a:tableStyleId>
              </a:tblPr>
              <a:tblGrid>
                <a:gridCol w="1371600">
                  <a:extLst>
                    <a:ext uri="{9D8B030D-6E8A-4147-A177-3AD203B41FA5}">
                      <a16:colId xmlns:a16="http://schemas.microsoft.com/office/drawing/2014/main" val="20000"/>
                    </a:ext>
                  </a:extLst>
                </a:gridCol>
                <a:gridCol w="1645925">
                  <a:extLst>
                    <a:ext uri="{9D8B030D-6E8A-4147-A177-3AD203B41FA5}">
                      <a16:colId xmlns:a16="http://schemas.microsoft.com/office/drawing/2014/main" val="20001"/>
                    </a:ext>
                  </a:extLst>
                </a:gridCol>
                <a:gridCol w="2011675">
                  <a:extLst>
                    <a:ext uri="{9D8B030D-6E8A-4147-A177-3AD203B41FA5}">
                      <a16:colId xmlns:a16="http://schemas.microsoft.com/office/drawing/2014/main" val="20002"/>
                    </a:ext>
                  </a:extLst>
                </a:gridCol>
              </a:tblGrid>
              <a:tr h="365750">
                <a:tc>
                  <a:txBody>
                    <a:bodyPr/>
                    <a:lstStyle/>
                    <a:p>
                      <a:pPr marL="0" marR="0" lvl="0" indent="0" algn="l" rtl="0">
                        <a:spcBef>
                          <a:spcPts val="0"/>
                        </a:spcBef>
                        <a:spcAft>
                          <a:spcPts val="0"/>
                        </a:spcAft>
                        <a:buClr>
                          <a:srgbClr val="FFFFFF"/>
                        </a:buClr>
                        <a:buSzPts val="1200"/>
                        <a:buFont typeface="Calibri"/>
                        <a:buNone/>
                      </a:pPr>
                      <a:r>
                        <a:rPr lang="en-US" sz="1200" b="1" u="none" strike="noStrike" cap="none">
                          <a:solidFill>
                            <a:srgbClr val="FFFFFF"/>
                          </a:solidFill>
                        </a:rPr>
                        <a:t>Model</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tc>
                  <a:txBody>
                    <a:bodyPr/>
                    <a:lstStyle/>
                    <a:p>
                      <a:pPr marL="0" marR="0" lvl="0" indent="0" algn="l" rtl="0">
                        <a:spcBef>
                          <a:spcPts val="0"/>
                        </a:spcBef>
                        <a:spcAft>
                          <a:spcPts val="0"/>
                        </a:spcAft>
                        <a:buClr>
                          <a:srgbClr val="FFFFFF"/>
                        </a:buClr>
                        <a:buSzPts val="1200"/>
                        <a:buFont typeface="Calibri"/>
                        <a:buNone/>
                      </a:pPr>
                      <a:r>
                        <a:rPr lang="en-US" sz="1200" b="1" u="none" strike="noStrike" cap="none">
                          <a:solidFill>
                            <a:srgbClr val="FFFFFF"/>
                          </a:solidFill>
                        </a:rPr>
                        <a:t>Context Length</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tc>
                  <a:txBody>
                    <a:bodyPr/>
                    <a:lstStyle/>
                    <a:p>
                      <a:pPr marL="0" marR="0" lvl="0" indent="0" algn="l" rtl="0">
                        <a:spcBef>
                          <a:spcPts val="0"/>
                        </a:spcBef>
                        <a:spcAft>
                          <a:spcPts val="0"/>
                        </a:spcAft>
                        <a:buClr>
                          <a:srgbClr val="FFFFFF"/>
                        </a:buClr>
                        <a:buSzPts val="1200"/>
                        <a:buFont typeface="Calibri"/>
                        <a:buNone/>
                      </a:pPr>
                      <a:r>
                        <a:rPr lang="en-US" sz="1200" b="1" u="none" strike="noStrike" cap="none">
                          <a:solidFill>
                            <a:srgbClr val="FFFFFF"/>
                          </a:solidFill>
                        </a:rPr>
                        <a:t>Approx. Pages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extLst>
                  <a:ext uri="{0D108BD9-81ED-4DB2-BD59-A6C34878D82A}">
                    <a16:rowId xmlns:a16="http://schemas.microsoft.com/office/drawing/2014/main" val="10000"/>
                  </a:ext>
                </a:extLst>
              </a:tr>
              <a:tr h="320050">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GPT-2</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1,024 tokens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~2 pages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320050">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GPT-3</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2,048 tokens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~4 pages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20050">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GPT-4</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8K / 32K / 128K</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~16 / 64 / 256 pages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20050">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Claude 3</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200K tokens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~400 pages (a full novel)</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320050">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Gemini 1.5</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1M+ tokens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alibri"/>
                        <a:buNone/>
                      </a:pPr>
                      <a:r>
                        <a:rPr lang="en-US" sz="1200" u="none" strike="noStrike" cap="none">
                          <a:solidFill>
                            <a:srgbClr val="000000"/>
                          </a:solidFill>
                        </a:rPr>
                        <a:t>~2000 pages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126" name="Google Shape;1126;p95"/>
          <p:cNvSpPr/>
          <p:nvPr/>
        </p:nvSpPr>
        <p:spPr>
          <a:xfrm>
            <a:off x="5943600" y="1691640"/>
            <a:ext cx="2834640" cy="3200400"/>
          </a:xfrm>
          <a:prstGeom prst="rect">
            <a:avLst/>
          </a:prstGeom>
          <a:solidFill>
            <a:srgbClr val="DDE4F0"/>
          </a:solidFill>
          <a:ln>
            <a:noFill/>
          </a:ln>
          <a:effectLst>
            <a:outerShdw blurRad="50800" dist="25400" dir="8100000" algn="bl" rotWithShape="0">
              <a:srgbClr val="000000">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5"/>
          <p:cNvSpPr/>
          <p:nvPr/>
        </p:nvSpPr>
        <p:spPr>
          <a:xfrm>
            <a:off x="6080760" y="1783080"/>
            <a:ext cx="2560320" cy="30175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Key Challenges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1100"/>
              <a:buFont typeface="Calibri"/>
              <a:buChar char="•"/>
            </a:pPr>
            <a:r>
              <a:rPr lang="en-US" sz="1100" b="0" i="0" u="none" strike="noStrike" cap="none">
                <a:solidFill>
                  <a:srgbClr val="000000"/>
                </a:solidFill>
                <a:latin typeface="Calibri"/>
                <a:ea typeface="Calibri"/>
                <a:cs typeface="Calibri"/>
                <a:sym typeface="Calibri"/>
              </a:rPr>
              <a:t>Quadratic attention cost: O(n^2) makes long contexts expensive</a:t>
            </a:r>
            <a:endParaRPr sz="1400" b="0" i="0" u="none" strike="noStrike" cap="none">
              <a:solidFill>
                <a:schemeClr val="dk1"/>
              </a:solidFill>
              <a:latin typeface="Calibri"/>
              <a:ea typeface="Calibri"/>
              <a:cs typeface="Calibri"/>
              <a:sym typeface="Calibri"/>
            </a:endParaRPr>
          </a:p>
          <a:p>
            <a:pPr marL="342900" marR="0" lvl="0" indent="-342900" algn="l" rtl="0">
              <a:spcBef>
                <a:spcPts val="600"/>
              </a:spcBef>
              <a:spcAft>
                <a:spcPts val="0"/>
              </a:spcAft>
              <a:buClr>
                <a:srgbClr val="000000"/>
              </a:buClr>
              <a:buSzPts val="1100"/>
              <a:buFont typeface="Calibri"/>
              <a:buChar char="•"/>
            </a:pPr>
            <a:r>
              <a:rPr lang="en-US" sz="1100" b="0" i="0" u="none" strike="noStrike" cap="none">
                <a:solidFill>
                  <a:srgbClr val="000000"/>
                </a:solidFill>
                <a:latin typeface="Calibri"/>
                <a:ea typeface="Calibri"/>
                <a:cs typeface="Calibri"/>
                <a:sym typeface="Calibri"/>
              </a:rPr>
              <a:t>KV cache memory: grows linearly with context</a:t>
            </a:r>
            <a:endParaRPr sz="1400" b="0" i="0" u="none" strike="noStrike" cap="none">
              <a:solidFill>
                <a:schemeClr val="dk1"/>
              </a:solidFill>
              <a:latin typeface="Calibri"/>
              <a:ea typeface="Calibri"/>
              <a:cs typeface="Calibri"/>
              <a:sym typeface="Calibri"/>
            </a:endParaRPr>
          </a:p>
          <a:p>
            <a:pPr marL="342900" marR="0" lvl="0" indent="-342900" algn="l" rtl="0">
              <a:spcBef>
                <a:spcPts val="600"/>
              </a:spcBef>
              <a:spcAft>
                <a:spcPts val="0"/>
              </a:spcAft>
              <a:buClr>
                <a:srgbClr val="000000"/>
              </a:buClr>
              <a:buSzPts val="1100"/>
              <a:buFont typeface="Calibri"/>
              <a:buChar char="•"/>
            </a:pPr>
            <a:r>
              <a:rPr lang="en-US" sz="1100" b="0" i="0" u="none" strike="noStrike" cap="none">
                <a:solidFill>
                  <a:srgbClr val="000000"/>
                </a:solidFill>
                <a:latin typeface="Calibri"/>
                <a:ea typeface="Calibri"/>
                <a:cs typeface="Calibri"/>
                <a:sym typeface="Calibri"/>
              </a:rPr>
              <a:t>'Lost in the middle' problem: models attend poorly to middle of long contexts</a:t>
            </a:r>
            <a:endParaRPr sz="1400" b="0" i="0" u="none" strike="noStrike" cap="none">
              <a:solidFill>
                <a:schemeClr val="dk1"/>
              </a:solidFill>
              <a:latin typeface="Calibri"/>
              <a:ea typeface="Calibri"/>
              <a:cs typeface="Calibri"/>
              <a:sym typeface="Calibri"/>
            </a:endParaRPr>
          </a:p>
          <a:p>
            <a:pPr marL="0" marR="0" lvl="0" indent="0" algn="l" rtl="0">
              <a:spcBef>
                <a:spcPts val="60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Solutions: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666666"/>
              </a:buClr>
              <a:buSzPts val="1100"/>
              <a:buFont typeface="Calibri"/>
              <a:buNone/>
            </a:pPr>
            <a:r>
              <a:rPr lang="en-US" sz="1100" b="0" i="0" u="none" strike="noStrike" cap="none">
                <a:solidFill>
                  <a:srgbClr val="666666"/>
                </a:solidFill>
                <a:latin typeface="Calibri"/>
                <a:ea typeface="Calibri"/>
                <a:cs typeface="Calibri"/>
                <a:sym typeface="Calibri"/>
              </a:rPr>
              <a:t>Flash Attention, RoPE scaling, sliding window attention, ring attention</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0"/>
        <p:cNvGrpSpPr/>
        <p:nvPr/>
      </p:nvGrpSpPr>
      <p:grpSpPr>
        <a:xfrm>
          <a:off x="0" y="0"/>
          <a:ext cx="0" cy="0"/>
          <a:chOff x="0" y="0"/>
          <a:chExt cx="0" cy="0"/>
        </a:xfrm>
      </p:grpSpPr>
      <p:pic>
        <p:nvPicPr>
          <p:cNvPr id="331" name="Google Shape;331;p33"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332" name="Google Shape;332;p33"/>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a:latin typeface="Arial Black"/>
                <a:ea typeface="Arial Black"/>
                <a:cs typeface="Arial Black"/>
                <a:sym typeface="Arial Black"/>
              </a:rPr>
              <a:t>How LLMs generate text</a:t>
            </a:r>
            <a:endParaRPr sz="2800" b="0" i="0" u="none" strike="noStrike" cap="none">
              <a:solidFill>
                <a:schemeClr val="dk1"/>
              </a:solidFill>
              <a:latin typeface="Calibri"/>
              <a:ea typeface="Calibri"/>
              <a:cs typeface="Calibri"/>
              <a:sym typeface="Calibri"/>
            </a:endParaRPr>
          </a:p>
        </p:txBody>
      </p:sp>
      <p:sp>
        <p:nvSpPr>
          <p:cNvPr id="333" name="Google Shape;333;p33"/>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15000"/>
              </a:lnSpc>
              <a:spcBef>
                <a:spcPts val="0"/>
              </a:spcBef>
              <a:spcAft>
                <a:spcPts val="0"/>
              </a:spcAft>
              <a:buSzPts val="1400"/>
              <a:buChar char="●"/>
            </a:pPr>
            <a:r>
              <a:rPr lang="en-US"/>
              <a:t>LLMs operate on tokens, not words</a:t>
            </a:r>
            <a:endParaRPr/>
          </a:p>
          <a:p>
            <a:pPr marL="914400" marR="0" lvl="1" indent="-317500" algn="l" rtl="0">
              <a:lnSpc>
                <a:spcPct val="115000"/>
              </a:lnSpc>
              <a:spcBef>
                <a:spcPts val="0"/>
              </a:spcBef>
              <a:spcAft>
                <a:spcPts val="0"/>
              </a:spcAft>
              <a:buSzPts val="1400"/>
              <a:buChar char="○"/>
            </a:pPr>
            <a:r>
              <a:rPr lang="en-US"/>
              <a:t>Everything is processed as token IDs.</a:t>
            </a:r>
            <a:endParaRPr/>
          </a:p>
          <a:p>
            <a:pPr marL="457200" marR="0" lvl="0" indent="-317500" algn="l" rtl="0">
              <a:lnSpc>
                <a:spcPct val="115000"/>
              </a:lnSpc>
              <a:spcBef>
                <a:spcPts val="0"/>
              </a:spcBef>
              <a:spcAft>
                <a:spcPts val="0"/>
              </a:spcAft>
              <a:buSzPts val="1400"/>
              <a:buChar char="●"/>
            </a:pPr>
            <a:r>
              <a:rPr lang="en-US"/>
              <a:t>Core mechanism: next-token prediction</a:t>
            </a:r>
            <a:endParaRPr/>
          </a:p>
          <a:p>
            <a:pPr marL="914400" marR="0" lvl="1" indent="-317500" algn="l" rtl="0">
              <a:lnSpc>
                <a:spcPct val="115000"/>
              </a:lnSpc>
              <a:spcBef>
                <a:spcPts val="0"/>
              </a:spcBef>
              <a:spcAft>
                <a:spcPts val="0"/>
              </a:spcAft>
              <a:buSzPts val="1400"/>
              <a:buChar char="○"/>
            </a:pPr>
            <a:r>
              <a:rPr lang="en-US"/>
              <a:t>Given previous tokens, predict the most likely next one.</a:t>
            </a:r>
            <a:endParaRPr/>
          </a:p>
          <a:p>
            <a:pPr marL="457200" marR="0" lvl="0" indent="-317500" algn="l" rtl="0">
              <a:lnSpc>
                <a:spcPct val="115000"/>
              </a:lnSpc>
              <a:spcBef>
                <a:spcPts val="0"/>
              </a:spcBef>
              <a:spcAft>
                <a:spcPts val="0"/>
              </a:spcAft>
              <a:buSzPts val="1400"/>
              <a:buChar char="●"/>
            </a:pPr>
            <a:r>
              <a:rPr lang="en-US"/>
              <a:t>Autoregressive Generation loop</a:t>
            </a:r>
            <a:endParaRPr/>
          </a:p>
          <a:p>
            <a:pPr marL="914400" marR="0" lvl="1" indent="-317500" algn="l" rtl="0">
              <a:lnSpc>
                <a:spcPct val="115000"/>
              </a:lnSpc>
              <a:spcBef>
                <a:spcPts val="0"/>
              </a:spcBef>
              <a:spcAft>
                <a:spcPts val="0"/>
              </a:spcAft>
              <a:buSzPts val="1400"/>
              <a:buChar char="○"/>
            </a:pPr>
            <a:r>
              <a:rPr lang="en-US"/>
              <a:t>Predict → append the token → feed it back in → repeat.</a:t>
            </a:r>
            <a:endParaRPr/>
          </a:p>
          <a:p>
            <a:pPr marL="457200" marR="0" lvl="0" indent="-317500" algn="l" rtl="0">
              <a:lnSpc>
                <a:spcPct val="115000"/>
              </a:lnSpc>
              <a:spcBef>
                <a:spcPts val="0"/>
              </a:spcBef>
              <a:spcAft>
                <a:spcPts val="0"/>
              </a:spcAft>
              <a:buSzPts val="1400"/>
              <a:buChar char="●"/>
            </a:pPr>
            <a:r>
              <a:rPr lang="en-US"/>
              <a:t>Training objective: cross‑entropy / maximum likelihood</a:t>
            </a:r>
            <a:endParaRPr/>
          </a:p>
          <a:p>
            <a:pPr marL="914400" marR="0" lvl="1" indent="-317500" algn="l" rtl="0">
              <a:lnSpc>
                <a:spcPct val="115000"/>
              </a:lnSpc>
              <a:spcBef>
                <a:spcPts val="0"/>
              </a:spcBef>
              <a:spcAft>
                <a:spcPts val="0"/>
              </a:spcAft>
              <a:buSzPts val="1400"/>
              <a:buChar char="○"/>
            </a:pPr>
            <a:r>
              <a:rPr lang="en-US"/>
              <a:t>The model learns to assign high probability to the correct next token.</a:t>
            </a:r>
            <a:endParaRPr/>
          </a:p>
          <a:p>
            <a:pPr marL="457200" marR="0" lvl="0" indent="-317500" algn="l" rtl="0">
              <a:lnSpc>
                <a:spcPct val="115000"/>
              </a:lnSpc>
              <a:spcBef>
                <a:spcPts val="0"/>
              </a:spcBef>
              <a:spcAft>
                <a:spcPts val="0"/>
              </a:spcAft>
              <a:buSzPts val="1400"/>
              <a:buChar char="●"/>
            </a:pPr>
            <a:r>
              <a:rPr lang="en-US"/>
              <a:t>Logits + softmax produce -&gt; probabilities</a:t>
            </a:r>
            <a:endParaRPr/>
          </a:p>
          <a:p>
            <a:pPr marL="914400" marR="0" lvl="1" indent="-317500" algn="l" rtl="0">
              <a:lnSpc>
                <a:spcPct val="115000"/>
              </a:lnSpc>
              <a:spcBef>
                <a:spcPts val="0"/>
              </a:spcBef>
              <a:spcAft>
                <a:spcPts val="0"/>
              </a:spcAft>
              <a:buSzPts val="1400"/>
              <a:buChar char="○"/>
            </a:pPr>
            <a:r>
              <a:rPr lang="en-US"/>
              <a:t>Raw scores (logits) are converted into a probability distribution.</a:t>
            </a:r>
            <a:endParaRPr/>
          </a:p>
          <a:p>
            <a:pPr marL="457200" marR="0" lvl="0" indent="-317500" algn="l" rtl="0">
              <a:lnSpc>
                <a:spcPct val="115000"/>
              </a:lnSpc>
              <a:spcBef>
                <a:spcPts val="0"/>
              </a:spcBef>
              <a:spcAft>
                <a:spcPts val="0"/>
              </a:spcAft>
              <a:buSzPts val="1400"/>
              <a:buChar char="●"/>
            </a:pPr>
            <a:r>
              <a:rPr lang="en-US"/>
              <a:t>Decoding selects the next token</a:t>
            </a:r>
            <a:endParaRPr/>
          </a:p>
          <a:p>
            <a:pPr marL="914400" marR="0" lvl="1" indent="-317500" algn="l" rtl="0">
              <a:lnSpc>
                <a:spcPct val="115000"/>
              </a:lnSpc>
              <a:spcBef>
                <a:spcPts val="0"/>
              </a:spcBef>
              <a:spcAft>
                <a:spcPts val="0"/>
              </a:spcAft>
              <a:buSzPts val="1400"/>
              <a:buChar char="○"/>
            </a:pPr>
            <a:r>
              <a:rPr lang="en-US"/>
              <a:t>Greedy, sampling, top‑k, nucleus sampling, etc.</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32"/>
        <p:cNvGrpSpPr/>
        <p:nvPr/>
      </p:nvGrpSpPr>
      <p:grpSpPr>
        <a:xfrm>
          <a:off x="0" y="0"/>
          <a:ext cx="0" cy="0"/>
          <a:chOff x="0" y="0"/>
          <a:chExt cx="0" cy="0"/>
        </a:xfrm>
      </p:grpSpPr>
      <p:pic>
        <p:nvPicPr>
          <p:cNvPr id="1133" name="Google Shape;1133;p96"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1134" name="Google Shape;1134;p96"/>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The Complete Pipeline: Token to Prediction</a:t>
            </a:r>
            <a:endParaRPr sz="2800" b="0" i="0" u="none" strike="noStrike" cap="none">
              <a:solidFill>
                <a:schemeClr val="dk1"/>
              </a:solidFill>
              <a:latin typeface="Calibri"/>
              <a:ea typeface="Calibri"/>
              <a:cs typeface="Calibri"/>
              <a:sym typeface="Calibri"/>
            </a:endParaRPr>
          </a:p>
        </p:txBody>
      </p:sp>
      <p:sp>
        <p:nvSpPr>
          <p:cNvPr id="1135" name="Google Shape;1135;p96"/>
          <p:cNvSpPr/>
          <p:nvPr/>
        </p:nvSpPr>
        <p:spPr>
          <a:xfrm>
            <a:off x="548640" y="1097280"/>
            <a:ext cx="320040" cy="320040"/>
          </a:xfrm>
          <a:prstGeom prst="ellipse">
            <a:avLst/>
          </a:prstGeom>
          <a:solidFill>
            <a:srgbClr val="9D2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6"/>
          <p:cNvSpPr/>
          <p:nvPr/>
        </p:nvSpPr>
        <p:spPr>
          <a:xfrm>
            <a:off x="548640" y="1097280"/>
            <a:ext cx="320040" cy="3200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1</a:t>
            </a:r>
            <a:endParaRPr sz="1200" b="0" i="0" u="none" strike="noStrike" cap="none">
              <a:solidFill>
                <a:schemeClr val="dk1"/>
              </a:solidFill>
              <a:latin typeface="Calibri"/>
              <a:ea typeface="Calibri"/>
              <a:cs typeface="Calibri"/>
              <a:sym typeface="Calibri"/>
            </a:endParaRPr>
          </a:p>
        </p:txBody>
      </p:sp>
      <p:sp>
        <p:nvSpPr>
          <p:cNvPr id="1137" name="Google Shape;1137;p96"/>
          <p:cNvSpPr/>
          <p:nvPr/>
        </p:nvSpPr>
        <p:spPr>
          <a:xfrm>
            <a:off x="1005840" y="1051560"/>
            <a:ext cx="155448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Tokenize</a:t>
            </a:r>
            <a:endParaRPr sz="1300" b="0" i="0" u="none" strike="noStrike" cap="none">
              <a:solidFill>
                <a:schemeClr val="dk1"/>
              </a:solidFill>
              <a:latin typeface="Calibri"/>
              <a:ea typeface="Calibri"/>
              <a:cs typeface="Calibri"/>
              <a:sym typeface="Calibri"/>
            </a:endParaRPr>
          </a:p>
        </p:txBody>
      </p:sp>
      <p:sp>
        <p:nvSpPr>
          <p:cNvPr id="1138" name="Google Shape;1138;p96"/>
          <p:cNvSpPr/>
          <p:nvPr/>
        </p:nvSpPr>
        <p:spPr>
          <a:xfrm>
            <a:off x="2651760" y="1051560"/>
            <a:ext cx="411480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"The cat sat" -&gt; [464, 3797, 3332]</a:t>
            </a:r>
            <a:endParaRPr sz="1200" b="0" i="0" u="none" strike="noStrike" cap="none">
              <a:solidFill>
                <a:schemeClr val="dk1"/>
              </a:solidFill>
              <a:latin typeface="Calibri"/>
              <a:ea typeface="Calibri"/>
              <a:cs typeface="Calibri"/>
              <a:sym typeface="Calibri"/>
            </a:endParaRPr>
          </a:p>
        </p:txBody>
      </p:sp>
      <p:sp>
        <p:nvSpPr>
          <p:cNvPr id="1139" name="Google Shape;1139;p96"/>
          <p:cNvSpPr/>
          <p:nvPr/>
        </p:nvSpPr>
        <p:spPr>
          <a:xfrm>
            <a:off x="548640" y="1645920"/>
            <a:ext cx="320040" cy="320040"/>
          </a:xfrm>
          <a:prstGeom prst="ellipse">
            <a:avLst/>
          </a:prstGeom>
          <a:solidFill>
            <a:srgbClr val="CC7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6"/>
          <p:cNvSpPr/>
          <p:nvPr/>
        </p:nvSpPr>
        <p:spPr>
          <a:xfrm>
            <a:off x="548640" y="1645920"/>
            <a:ext cx="320040" cy="3200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2</a:t>
            </a:r>
            <a:endParaRPr sz="1200" b="0" i="0" u="none" strike="noStrike" cap="none">
              <a:solidFill>
                <a:schemeClr val="dk1"/>
              </a:solidFill>
              <a:latin typeface="Calibri"/>
              <a:ea typeface="Calibri"/>
              <a:cs typeface="Calibri"/>
              <a:sym typeface="Calibri"/>
            </a:endParaRPr>
          </a:p>
        </p:txBody>
      </p:sp>
      <p:sp>
        <p:nvSpPr>
          <p:cNvPr id="1141" name="Google Shape;1141;p96"/>
          <p:cNvSpPr/>
          <p:nvPr/>
        </p:nvSpPr>
        <p:spPr>
          <a:xfrm>
            <a:off x="1005840" y="1600200"/>
            <a:ext cx="155448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Embed</a:t>
            </a:r>
            <a:endParaRPr sz="1300" b="0" i="0" u="none" strike="noStrike" cap="none">
              <a:solidFill>
                <a:schemeClr val="dk1"/>
              </a:solidFill>
              <a:latin typeface="Calibri"/>
              <a:ea typeface="Calibri"/>
              <a:cs typeface="Calibri"/>
              <a:sym typeface="Calibri"/>
            </a:endParaRPr>
          </a:p>
        </p:txBody>
      </p:sp>
      <p:sp>
        <p:nvSpPr>
          <p:cNvPr id="1142" name="Google Shape;1142;p96"/>
          <p:cNvSpPr/>
          <p:nvPr/>
        </p:nvSpPr>
        <p:spPr>
          <a:xfrm>
            <a:off x="2651760" y="1600200"/>
            <a:ext cx="411480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Token IDs -&gt; dense vectors via embedding matrix lookup</a:t>
            </a:r>
            <a:endParaRPr sz="1200" b="0" i="0" u="none" strike="noStrike" cap="none">
              <a:solidFill>
                <a:schemeClr val="dk1"/>
              </a:solidFill>
              <a:latin typeface="Calibri"/>
              <a:ea typeface="Calibri"/>
              <a:cs typeface="Calibri"/>
              <a:sym typeface="Calibri"/>
            </a:endParaRPr>
          </a:p>
        </p:txBody>
      </p:sp>
      <p:sp>
        <p:nvSpPr>
          <p:cNvPr id="1143" name="Google Shape;1143;p96"/>
          <p:cNvSpPr/>
          <p:nvPr/>
        </p:nvSpPr>
        <p:spPr>
          <a:xfrm>
            <a:off x="548640" y="2194560"/>
            <a:ext cx="320040" cy="320040"/>
          </a:xfrm>
          <a:prstGeom prst="ellipse">
            <a:avLst/>
          </a:prstGeom>
          <a:solidFill>
            <a:srgbClr val="BB8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96"/>
          <p:cNvSpPr/>
          <p:nvPr/>
        </p:nvSpPr>
        <p:spPr>
          <a:xfrm>
            <a:off x="548640" y="2194560"/>
            <a:ext cx="320040" cy="3200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3</a:t>
            </a:r>
            <a:endParaRPr sz="1200" b="0" i="0" u="none" strike="noStrike" cap="none">
              <a:solidFill>
                <a:schemeClr val="dk1"/>
              </a:solidFill>
              <a:latin typeface="Calibri"/>
              <a:ea typeface="Calibri"/>
              <a:cs typeface="Calibri"/>
              <a:sym typeface="Calibri"/>
            </a:endParaRPr>
          </a:p>
        </p:txBody>
      </p:sp>
      <p:sp>
        <p:nvSpPr>
          <p:cNvPr id="1145" name="Google Shape;1145;p96"/>
          <p:cNvSpPr/>
          <p:nvPr/>
        </p:nvSpPr>
        <p:spPr>
          <a:xfrm>
            <a:off x="1005840" y="2148840"/>
            <a:ext cx="155448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Add Position</a:t>
            </a:r>
            <a:endParaRPr sz="1300" b="0" i="0" u="none" strike="noStrike" cap="none">
              <a:solidFill>
                <a:schemeClr val="dk1"/>
              </a:solidFill>
              <a:latin typeface="Calibri"/>
              <a:ea typeface="Calibri"/>
              <a:cs typeface="Calibri"/>
              <a:sym typeface="Calibri"/>
            </a:endParaRPr>
          </a:p>
        </p:txBody>
      </p:sp>
      <p:sp>
        <p:nvSpPr>
          <p:cNvPr id="1146" name="Google Shape;1146;p96"/>
          <p:cNvSpPr/>
          <p:nvPr/>
        </p:nvSpPr>
        <p:spPr>
          <a:xfrm>
            <a:off x="2651760" y="2148840"/>
            <a:ext cx="411480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Inject positional info (learned embeddings or RoPE)</a:t>
            </a:r>
            <a:endParaRPr sz="1200" b="0" i="0" u="none" strike="noStrike" cap="none">
              <a:solidFill>
                <a:schemeClr val="dk1"/>
              </a:solidFill>
              <a:latin typeface="Calibri"/>
              <a:ea typeface="Calibri"/>
              <a:cs typeface="Calibri"/>
              <a:sym typeface="Calibri"/>
            </a:endParaRPr>
          </a:p>
        </p:txBody>
      </p:sp>
      <p:sp>
        <p:nvSpPr>
          <p:cNvPr id="1147" name="Google Shape;1147;p96"/>
          <p:cNvSpPr/>
          <p:nvPr/>
        </p:nvSpPr>
        <p:spPr>
          <a:xfrm>
            <a:off x="548640" y="2743200"/>
            <a:ext cx="320040" cy="320040"/>
          </a:xfrm>
          <a:prstGeom prst="ellipse">
            <a:avLst/>
          </a:prstGeom>
          <a:solidFill>
            <a:srgbClr val="00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6"/>
          <p:cNvSpPr/>
          <p:nvPr/>
        </p:nvSpPr>
        <p:spPr>
          <a:xfrm>
            <a:off x="548640" y="2743200"/>
            <a:ext cx="320040" cy="3200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4</a:t>
            </a:r>
            <a:endParaRPr sz="1200" b="0" i="0" u="none" strike="noStrike" cap="none">
              <a:solidFill>
                <a:schemeClr val="dk1"/>
              </a:solidFill>
              <a:latin typeface="Calibri"/>
              <a:ea typeface="Calibri"/>
              <a:cs typeface="Calibri"/>
              <a:sym typeface="Calibri"/>
            </a:endParaRPr>
          </a:p>
        </p:txBody>
      </p:sp>
      <p:sp>
        <p:nvSpPr>
          <p:cNvPr id="1149" name="Google Shape;1149;p96"/>
          <p:cNvSpPr/>
          <p:nvPr/>
        </p:nvSpPr>
        <p:spPr>
          <a:xfrm>
            <a:off x="1005840" y="2697480"/>
            <a:ext cx="155448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Decode (x N)</a:t>
            </a:r>
            <a:endParaRPr sz="1300" b="0" i="0" u="none" strike="noStrike" cap="none">
              <a:solidFill>
                <a:schemeClr val="dk1"/>
              </a:solidFill>
              <a:latin typeface="Calibri"/>
              <a:ea typeface="Calibri"/>
              <a:cs typeface="Calibri"/>
              <a:sym typeface="Calibri"/>
            </a:endParaRPr>
          </a:p>
        </p:txBody>
      </p:sp>
      <p:sp>
        <p:nvSpPr>
          <p:cNvPr id="1150" name="Google Shape;1150;p96"/>
          <p:cNvSpPr/>
          <p:nvPr/>
        </p:nvSpPr>
        <p:spPr>
          <a:xfrm>
            <a:off x="2651760" y="2697480"/>
            <a:ext cx="411480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N decoder blocks: masked attention + FFN + residuals</a:t>
            </a:r>
            <a:endParaRPr sz="1200" b="0" i="0" u="none" strike="noStrike" cap="none">
              <a:solidFill>
                <a:schemeClr val="dk1"/>
              </a:solidFill>
              <a:latin typeface="Calibri"/>
              <a:ea typeface="Calibri"/>
              <a:cs typeface="Calibri"/>
              <a:sym typeface="Calibri"/>
            </a:endParaRPr>
          </a:p>
        </p:txBody>
      </p:sp>
      <p:sp>
        <p:nvSpPr>
          <p:cNvPr id="1151" name="Google Shape;1151;p96"/>
          <p:cNvSpPr/>
          <p:nvPr/>
        </p:nvSpPr>
        <p:spPr>
          <a:xfrm>
            <a:off x="548640" y="3291840"/>
            <a:ext cx="320040" cy="320040"/>
          </a:xfrm>
          <a:prstGeom prst="ellipse">
            <a:avLst/>
          </a:prstGeom>
          <a:solidFill>
            <a:srgbClr val="5588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6"/>
          <p:cNvSpPr/>
          <p:nvPr/>
        </p:nvSpPr>
        <p:spPr>
          <a:xfrm>
            <a:off x="548640" y="3291840"/>
            <a:ext cx="320040" cy="3200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5</a:t>
            </a:r>
            <a:endParaRPr sz="1200" b="0" i="0" u="none" strike="noStrike" cap="none">
              <a:solidFill>
                <a:schemeClr val="dk1"/>
              </a:solidFill>
              <a:latin typeface="Calibri"/>
              <a:ea typeface="Calibri"/>
              <a:cs typeface="Calibri"/>
              <a:sym typeface="Calibri"/>
            </a:endParaRPr>
          </a:p>
        </p:txBody>
      </p:sp>
      <p:sp>
        <p:nvSpPr>
          <p:cNvPr id="1153" name="Google Shape;1153;p96"/>
          <p:cNvSpPr/>
          <p:nvPr/>
        </p:nvSpPr>
        <p:spPr>
          <a:xfrm>
            <a:off x="1005840" y="3246120"/>
            <a:ext cx="155448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Final Norm</a:t>
            </a:r>
            <a:endParaRPr sz="1300" b="0" i="0" u="none" strike="noStrike" cap="none">
              <a:solidFill>
                <a:schemeClr val="dk1"/>
              </a:solidFill>
              <a:latin typeface="Calibri"/>
              <a:ea typeface="Calibri"/>
              <a:cs typeface="Calibri"/>
              <a:sym typeface="Calibri"/>
            </a:endParaRPr>
          </a:p>
        </p:txBody>
      </p:sp>
      <p:sp>
        <p:nvSpPr>
          <p:cNvPr id="1154" name="Google Shape;1154;p96"/>
          <p:cNvSpPr/>
          <p:nvPr/>
        </p:nvSpPr>
        <p:spPr>
          <a:xfrm>
            <a:off x="2651760" y="3246120"/>
            <a:ext cx="411480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Apply final layer normalization</a:t>
            </a:r>
            <a:endParaRPr sz="1200" b="0" i="0" u="none" strike="noStrike" cap="none">
              <a:solidFill>
                <a:schemeClr val="dk1"/>
              </a:solidFill>
              <a:latin typeface="Calibri"/>
              <a:ea typeface="Calibri"/>
              <a:cs typeface="Calibri"/>
              <a:sym typeface="Calibri"/>
            </a:endParaRPr>
          </a:p>
        </p:txBody>
      </p:sp>
      <p:sp>
        <p:nvSpPr>
          <p:cNvPr id="1155" name="Google Shape;1155;p96"/>
          <p:cNvSpPr/>
          <p:nvPr/>
        </p:nvSpPr>
        <p:spPr>
          <a:xfrm>
            <a:off x="548640" y="3840480"/>
            <a:ext cx="320040" cy="320040"/>
          </a:xfrm>
          <a:prstGeom prst="ellipse">
            <a:avLst/>
          </a:prstGeom>
          <a:solidFill>
            <a:srgbClr val="335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6"/>
          <p:cNvSpPr/>
          <p:nvPr/>
        </p:nvSpPr>
        <p:spPr>
          <a:xfrm>
            <a:off x="548640" y="3840480"/>
            <a:ext cx="320040" cy="3200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6</a:t>
            </a:r>
            <a:endParaRPr sz="1200" b="0" i="0" u="none" strike="noStrike" cap="none">
              <a:solidFill>
                <a:schemeClr val="dk1"/>
              </a:solidFill>
              <a:latin typeface="Calibri"/>
              <a:ea typeface="Calibri"/>
              <a:cs typeface="Calibri"/>
              <a:sym typeface="Calibri"/>
            </a:endParaRPr>
          </a:p>
        </p:txBody>
      </p:sp>
      <p:sp>
        <p:nvSpPr>
          <p:cNvPr id="1157" name="Google Shape;1157;p96"/>
          <p:cNvSpPr/>
          <p:nvPr/>
        </p:nvSpPr>
        <p:spPr>
          <a:xfrm>
            <a:off x="1005840" y="3794760"/>
            <a:ext cx="155448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Unembed</a:t>
            </a:r>
            <a:endParaRPr sz="1300" b="0" i="0" u="none" strike="noStrike" cap="none">
              <a:solidFill>
                <a:schemeClr val="dk1"/>
              </a:solidFill>
              <a:latin typeface="Calibri"/>
              <a:ea typeface="Calibri"/>
              <a:cs typeface="Calibri"/>
              <a:sym typeface="Calibri"/>
            </a:endParaRPr>
          </a:p>
        </p:txBody>
      </p:sp>
      <p:sp>
        <p:nvSpPr>
          <p:cNvPr id="1158" name="Google Shape;1158;p96"/>
          <p:cNvSpPr/>
          <p:nvPr/>
        </p:nvSpPr>
        <p:spPr>
          <a:xfrm>
            <a:off x="2651760" y="3794760"/>
            <a:ext cx="411480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Project to vocabulary logits via unembedding matrix</a:t>
            </a:r>
            <a:endParaRPr sz="1200" b="0" i="0" u="none" strike="noStrike" cap="none">
              <a:solidFill>
                <a:schemeClr val="dk1"/>
              </a:solidFill>
              <a:latin typeface="Calibri"/>
              <a:ea typeface="Calibri"/>
              <a:cs typeface="Calibri"/>
              <a:sym typeface="Calibri"/>
            </a:endParaRPr>
          </a:p>
        </p:txBody>
      </p:sp>
      <p:sp>
        <p:nvSpPr>
          <p:cNvPr id="1159" name="Google Shape;1159;p96"/>
          <p:cNvSpPr/>
          <p:nvPr/>
        </p:nvSpPr>
        <p:spPr>
          <a:xfrm>
            <a:off x="548640" y="4389120"/>
            <a:ext cx="320040" cy="320040"/>
          </a:xfrm>
          <a:prstGeom prst="ellipse">
            <a:avLst/>
          </a:prstGeom>
          <a:solidFill>
            <a:srgbClr val="663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96"/>
          <p:cNvSpPr/>
          <p:nvPr/>
        </p:nvSpPr>
        <p:spPr>
          <a:xfrm>
            <a:off x="548640" y="4389120"/>
            <a:ext cx="320040" cy="3200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7</a:t>
            </a:r>
            <a:endParaRPr sz="1200" b="0" i="0" u="none" strike="noStrike" cap="none">
              <a:solidFill>
                <a:schemeClr val="dk1"/>
              </a:solidFill>
              <a:latin typeface="Calibri"/>
              <a:ea typeface="Calibri"/>
              <a:cs typeface="Calibri"/>
              <a:sym typeface="Calibri"/>
            </a:endParaRPr>
          </a:p>
        </p:txBody>
      </p:sp>
      <p:sp>
        <p:nvSpPr>
          <p:cNvPr id="1161" name="Google Shape;1161;p96"/>
          <p:cNvSpPr/>
          <p:nvPr/>
        </p:nvSpPr>
        <p:spPr>
          <a:xfrm>
            <a:off x="1005840" y="4343400"/>
            <a:ext cx="155448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Sample</a:t>
            </a:r>
            <a:endParaRPr sz="1300" b="0" i="0" u="none" strike="noStrike" cap="none">
              <a:solidFill>
                <a:schemeClr val="dk1"/>
              </a:solidFill>
              <a:latin typeface="Calibri"/>
              <a:ea typeface="Calibri"/>
              <a:cs typeface="Calibri"/>
              <a:sym typeface="Calibri"/>
            </a:endParaRPr>
          </a:p>
        </p:txBody>
      </p:sp>
      <p:sp>
        <p:nvSpPr>
          <p:cNvPr id="1162" name="Google Shape;1162;p96"/>
          <p:cNvSpPr/>
          <p:nvPr/>
        </p:nvSpPr>
        <p:spPr>
          <a:xfrm>
            <a:off x="2651760" y="4343400"/>
            <a:ext cx="4114800" cy="41148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Apply temperature, top-p/top-k, sample next token</a:t>
            </a:r>
            <a:endParaRPr sz="1200" b="0" i="0" u="none" strike="noStrike" cap="none">
              <a:solidFill>
                <a:schemeClr val="dk1"/>
              </a:solidFill>
              <a:latin typeface="Calibri"/>
              <a:ea typeface="Calibri"/>
              <a:cs typeface="Calibri"/>
              <a:sym typeface="Calibri"/>
            </a:endParaRPr>
          </a:p>
        </p:txBody>
      </p:sp>
      <p:sp>
        <p:nvSpPr>
          <p:cNvPr id="1163" name="Google Shape;1163;p96"/>
          <p:cNvSpPr/>
          <p:nvPr/>
        </p:nvSpPr>
        <p:spPr>
          <a:xfrm>
            <a:off x="7132320" y="1051560"/>
            <a:ext cx="1645920" cy="3840480"/>
          </a:xfrm>
          <a:prstGeom prst="rect">
            <a:avLst/>
          </a:prstGeom>
          <a:solidFill>
            <a:srgbClr val="F5F5F5"/>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6"/>
          <p:cNvSpPr/>
          <p:nvPr/>
        </p:nvSpPr>
        <p:spPr>
          <a:xfrm>
            <a:off x="7223760" y="1143000"/>
            <a:ext cx="1463040" cy="365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Autoregressive Loop</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After sampling token N, append it and repeat steps 1-7 for token N+1.</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666666"/>
              </a:buClr>
              <a:buSzPts val="1100"/>
              <a:buFont typeface="Calibri"/>
              <a:buNone/>
            </a:pPr>
            <a:r>
              <a:rPr lang="en-US" sz="1100" b="0" i="0" u="none" strike="noStrike" cap="none">
                <a:solidFill>
                  <a:srgbClr val="666666"/>
                </a:solidFill>
                <a:latin typeface="Calibri"/>
                <a:ea typeface="Calibri"/>
                <a:cs typeface="Calibri"/>
                <a:sym typeface="Calibri"/>
              </a:rPr>
              <a:t>Continues until a stop token or max length.</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69"/>
        <p:cNvGrpSpPr/>
        <p:nvPr/>
      </p:nvGrpSpPr>
      <p:grpSpPr>
        <a:xfrm>
          <a:off x="0" y="0"/>
          <a:ext cx="0" cy="0"/>
          <a:chOff x="0" y="0"/>
          <a:chExt cx="0" cy="0"/>
        </a:xfrm>
      </p:grpSpPr>
      <p:pic>
        <p:nvPicPr>
          <p:cNvPr id="1170" name="Google Shape;1170;p97"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1171" name="Google Shape;1171;p97"/>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LLM Model Variants &amp; Scale</a:t>
            </a:r>
            <a:endParaRPr sz="2800" b="0" i="0" u="none" strike="noStrike" cap="none">
              <a:solidFill>
                <a:schemeClr val="dk1"/>
              </a:solidFill>
              <a:latin typeface="Calibri"/>
              <a:ea typeface="Calibri"/>
              <a:cs typeface="Calibri"/>
              <a:sym typeface="Calibri"/>
            </a:endParaRPr>
          </a:p>
        </p:txBody>
      </p:sp>
      <p:graphicFrame>
        <p:nvGraphicFramePr>
          <p:cNvPr id="1172" name="Google Shape;1172;p97"/>
          <p:cNvGraphicFramePr/>
          <p:nvPr/>
        </p:nvGraphicFramePr>
        <p:xfrm>
          <a:off x="548640" y="1188720"/>
          <a:ext cx="6492250" cy="2194500"/>
        </p:xfrm>
        <a:graphic>
          <a:graphicData uri="http://schemas.openxmlformats.org/drawingml/2006/table">
            <a:tbl>
              <a:tblPr>
                <a:noFill/>
                <a:tableStyleId>{0130EEF8-5732-4461-86BC-E97AB2CA42F3}</a:tableStyleId>
              </a:tblPr>
              <a:tblGrid>
                <a:gridCol w="1645925">
                  <a:extLst>
                    <a:ext uri="{9D8B030D-6E8A-4147-A177-3AD203B41FA5}">
                      <a16:colId xmlns:a16="http://schemas.microsoft.com/office/drawing/2014/main" val="20000"/>
                    </a:ext>
                  </a:extLst>
                </a:gridCol>
                <a:gridCol w="100585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097275">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365750">
                <a:tc>
                  <a:txBody>
                    <a:bodyPr/>
                    <a:lstStyle/>
                    <a:p>
                      <a:pPr marL="0" marR="0" lvl="0" indent="0" algn="l" rtl="0">
                        <a:spcBef>
                          <a:spcPts val="0"/>
                        </a:spcBef>
                        <a:spcAft>
                          <a:spcPts val="0"/>
                        </a:spcAft>
                        <a:buClr>
                          <a:srgbClr val="FFFFFF"/>
                        </a:buClr>
                        <a:buSzPts val="1200"/>
                        <a:buFont typeface="Calibri"/>
                        <a:buNone/>
                      </a:pPr>
                      <a:r>
                        <a:rPr lang="en-US" sz="1200" b="1" u="none" strike="noStrike" cap="none">
                          <a:solidFill>
                            <a:srgbClr val="FFFFFF"/>
                          </a:solidFill>
                        </a:rPr>
                        <a:t>Model</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tc>
                  <a:txBody>
                    <a:bodyPr/>
                    <a:lstStyle/>
                    <a:p>
                      <a:pPr marL="0" marR="0" lvl="0" indent="0" algn="l" rtl="0">
                        <a:spcBef>
                          <a:spcPts val="0"/>
                        </a:spcBef>
                        <a:spcAft>
                          <a:spcPts val="0"/>
                        </a:spcAft>
                        <a:buClr>
                          <a:srgbClr val="FFFFFF"/>
                        </a:buClr>
                        <a:buSzPts val="1200"/>
                        <a:buFont typeface="Calibri"/>
                        <a:buNone/>
                      </a:pPr>
                      <a:r>
                        <a:rPr lang="en-US" sz="1200" b="1" u="none" strike="noStrike" cap="none">
                          <a:solidFill>
                            <a:srgbClr val="FFFFFF"/>
                          </a:solidFill>
                        </a:rPr>
                        <a:t>Params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tc>
                  <a:txBody>
                    <a:bodyPr/>
                    <a:lstStyle/>
                    <a:p>
                      <a:pPr marL="0" marR="0" lvl="0" indent="0" algn="l" rtl="0">
                        <a:spcBef>
                          <a:spcPts val="0"/>
                        </a:spcBef>
                        <a:spcAft>
                          <a:spcPts val="0"/>
                        </a:spcAft>
                        <a:buClr>
                          <a:srgbClr val="FFFFFF"/>
                        </a:buClr>
                        <a:buSzPts val="1200"/>
                        <a:buFont typeface="Calibri"/>
                        <a:buNone/>
                      </a:pPr>
                      <a:r>
                        <a:rPr lang="en-US" sz="1200" b="1" u="none" strike="noStrike" cap="none">
                          <a:solidFill>
                            <a:srgbClr val="FFFFFF"/>
                          </a:solidFill>
                        </a:rPr>
                        <a:t>Layers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tc>
                  <a:txBody>
                    <a:bodyPr/>
                    <a:lstStyle/>
                    <a:p>
                      <a:pPr marL="0" marR="0" lvl="0" indent="0" algn="l" rtl="0">
                        <a:spcBef>
                          <a:spcPts val="0"/>
                        </a:spcBef>
                        <a:spcAft>
                          <a:spcPts val="0"/>
                        </a:spcAft>
                        <a:buClr>
                          <a:srgbClr val="FFFFFF"/>
                        </a:buClr>
                        <a:buSzPts val="1200"/>
                        <a:buFont typeface="Calibri"/>
                        <a:buNone/>
                      </a:pPr>
                      <a:r>
                        <a:rPr lang="en-US" sz="1200" b="1" u="none" strike="noStrike" cap="none">
                          <a:solidFill>
                            <a:srgbClr val="FFFFFF"/>
                          </a:solidFill>
                        </a:rPr>
                        <a:t>d_model</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tc>
                  <a:txBody>
                    <a:bodyPr/>
                    <a:lstStyle/>
                    <a:p>
                      <a:pPr marL="0" marR="0" lvl="0" indent="0" algn="l" rtl="0">
                        <a:spcBef>
                          <a:spcPts val="0"/>
                        </a:spcBef>
                        <a:spcAft>
                          <a:spcPts val="0"/>
                        </a:spcAft>
                        <a:buClr>
                          <a:srgbClr val="FFFFFF"/>
                        </a:buClr>
                        <a:buSzPts val="1200"/>
                        <a:buFont typeface="Calibri"/>
                        <a:buNone/>
                      </a:pPr>
                      <a:r>
                        <a:rPr lang="en-US" sz="1200" b="1" u="none" strike="noStrike" cap="none">
                          <a:solidFill>
                            <a:srgbClr val="FFFFFF"/>
                          </a:solidFill>
                        </a:rPr>
                        <a:t>Heads</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tc>
                  <a:txBody>
                    <a:bodyPr/>
                    <a:lstStyle/>
                    <a:p>
                      <a:pPr marL="0" marR="0" lvl="0" indent="0" algn="l" rtl="0">
                        <a:spcBef>
                          <a:spcPts val="0"/>
                        </a:spcBef>
                        <a:spcAft>
                          <a:spcPts val="0"/>
                        </a:spcAft>
                        <a:buClr>
                          <a:srgbClr val="FFFFFF"/>
                        </a:buClr>
                        <a:buSzPts val="1200"/>
                        <a:buFont typeface="Calibri"/>
                        <a:buNone/>
                      </a:pPr>
                      <a:r>
                        <a:rPr lang="en-US" sz="1200" b="1" u="none" strike="noStrike" cap="none">
                          <a:solidFill>
                            <a:srgbClr val="FFFFFF"/>
                          </a:solidFill>
                        </a:rPr>
                        <a:t>Context</a:t>
                      </a:r>
                      <a:endParaRPr sz="12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D2235"/>
                    </a:solidFill>
                  </a:tcPr>
                </a:tc>
                <a:extLst>
                  <a:ext uri="{0D108BD9-81ED-4DB2-BD59-A6C34878D82A}">
                    <a16:rowId xmlns:a16="http://schemas.microsoft.com/office/drawing/2014/main" val="10000"/>
                  </a:ext>
                </a:extLst>
              </a:tr>
              <a:tr h="365750">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GPT-2</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5F5F5"/>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1.5B</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48</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1600</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25</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1,024</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65750">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GPT-3</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5F5F5"/>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175B</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96</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12,288</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96</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2,048</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65750">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LLaMA-2 7B</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5F5F5"/>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7B</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32</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4,096</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32</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4,096</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65750">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LLaMA-2 70B</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5F5F5"/>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70B</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80</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8,192</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64</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4,096</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65750">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Mistral 7B</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5F5F5"/>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7B</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32</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4,096</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32</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Calibri"/>
                        <a:buNone/>
                      </a:pPr>
                      <a:r>
                        <a:rPr lang="en-US" sz="1100" u="none" strike="noStrike" cap="none">
                          <a:solidFill>
                            <a:srgbClr val="000000"/>
                          </a:solidFill>
                        </a:rPr>
                        <a:t>8,192</a:t>
                      </a:r>
                      <a:endParaRPr sz="1100" u="none" strike="noStrike" cap="none"/>
                    </a:p>
                  </a:txBody>
                  <a:tcPr marL="91450" marR="91450" marT="45725" marB="457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1173" name="Google Shape;1173;p97"/>
          <p:cNvSpPr/>
          <p:nvPr/>
        </p:nvSpPr>
        <p:spPr>
          <a:xfrm>
            <a:off x="548640" y="3657600"/>
            <a:ext cx="8046720" cy="1188720"/>
          </a:xfrm>
          <a:prstGeom prst="rect">
            <a:avLst/>
          </a:prstGeom>
          <a:solidFill>
            <a:srgbClr val="DDE4F0"/>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97"/>
          <p:cNvSpPr/>
          <p:nvPr/>
        </p:nvSpPr>
        <p:spPr>
          <a:xfrm>
            <a:off x="731520" y="3749040"/>
            <a:ext cx="7680960" cy="10058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Scaling Laws (Kaplan et al., 2020)</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Performance follows predictable power laws when scaling parameters, data, and compute. The Chinchilla law (Hoffmann et al., 2022) showed most models were undertrained — roughly 20 tokens per parameter are needed for optimal efficiency.</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9"/>
        <p:cNvGrpSpPr/>
        <p:nvPr/>
      </p:nvGrpSpPr>
      <p:grpSpPr>
        <a:xfrm>
          <a:off x="0" y="0"/>
          <a:ext cx="0" cy="0"/>
          <a:chOff x="0" y="0"/>
          <a:chExt cx="0" cy="0"/>
        </a:xfrm>
      </p:grpSpPr>
      <p:pic>
        <p:nvPicPr>
          <p:cNvPr id="1180" name="Google Shape;1180;p98"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1181" name="Google Shape;1181;p98"/>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Key Takeaways</a:t>
            </a:r>
            <a:endParaRPr sz="2800" b="0" i="0" u="none" strike="noStrike" cap="none">
              <a:solidFill>
                <a:schemeClr val="dk1"/>
              </a:solidFill>
              <a:latin typeface="Calibri"/>
              <a:ea typeface="Calibri"/>
              <a:cs typeface="Calibri"/>
              <a:sym typeface="Calibri"/>
            </a:endParaRPr>
          </a:p>
        </p:txBody>
      </p:sp>
      <p:sp>
        <p:nvSpPr>
          <p:cNvPr id="1182" name="Google Shape;1182;p98"/>
          <p:cNvSpPr/>
          <p:nvPr/>
        </p:nvSpPr>
        <p:spPr>
          <a:xfrm>
            <a:off x="548640" y="1188720"/>
            <a:ext cx="3931920" cy="1554480"/>
          </a:xfrm>
          <a:prstGeom prst="rect">
            <a:avLst/>
          </a:prstGeom>
          <a:solidFill>
            <a:srgbClr val="F5E6E0"/>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98"/>
          <p:cNvSpPr/>
          <p:nvPr/>
        </p:nvSpPr>
        <p:spPr>
          <a:xfrm>
            <a:off x="731520" y="1298448"/>
            <a:ext cx="3566160" cy="3657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Prompting Is Programming</a:t>
            </a:r>
            <a:endParaRPr sz="1500" b="0" i="0" u="none" strike="noStrike" cap="none">
              <a:solidFill>
                <a:schemeClr val="dk1"/>
              </a:solidFill>
              <a:latin typeface="Calibri"/>
              <a:ea typeface="Calibri"/>
              <a:cs typeface="Calibri"/>
              <a:sym typeface="Calibri"/>
            </a:endParaRPr>
          </a:p>
        </p:txBody>
      </p:sp>
      <p:sp>
        <p:nvSpPr>
          <p:cNvPr id="1184" name="Google Shape;1184;p98"/>
          <p:cNvSpPr/>
          <p:nvPr/>
        </p:nvSpPr>
        <p:spPr>
          <a:xfrm>
            <a:off x="731520" y="1691640"/>
            <a:ext cx="3566160" cy="91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Zero-shot, few-shot, and chain-of-thought are your tools for steering LLM behavior without retraining.</a:t>
            </a:r>
            <a:endParaRPr sz="1200" b="0" i="0" u="none" strike="noStrike" cap="none">
              <a:solidFill>
                <a:schemeClr val="dk1"/>
              </a:solidFill>
              <a:latin typeface="Calibri"/>
              <a:ea typeface="Calibri"/>
              <a:cs typeface="Calibri"/>
              <a:sym typeface="Calibri"/>
            </a:endParaRPr>
          </a:p>
        </p:txBody>
      </p:sp>
      <p:sp>
        <p:nvSpPr>
          <p:cNvPr id="1185" name="Google Shape;1185;p98"/>
          <p:cNvSpPr/>
          <p:nvPr/>
        </p:nvSpPr>
        <p:spPr>
          <a:xfrm>
            <a:off x="4754880" y="1188720"/>
            <a:ext cx="3931920" cy="1554480"/>
          </a:xfrm>
          <a:prstGeom prst="rect">
            <a:avLst/>
          </a:prstGeom>
          <a:solidFill>
            <a:srgbClr val="D4E6E1"/>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98"/>
          <p:cNvSpPr/>
          <p:nvPr/>
        </p:nvSpPr>
        <p:spPr>
          <a:xfrm>
            <a:off x="4937760" y="1298448"/>
            <a:ext cx="3566160" cy="3657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Structure Enables Scale</a:t>
            </a:r>
            <a:endParaRPr sz="1500" b="0" i="0" u="none" strike="noStrike" cap="none">
              <a:solidFill>
                <a:schemeClr val="dk1"/>
              </a:solidFill>
              <a:latin typeface="Calibri"/>
              <a:ea typeface="Calibri"/>
              <a:cs typeface="Calibri"/>
              <a:sym typeface="Calibri"/>
            </a:endParaRPr>
          </a:p>
        </p:txBody>
      </p:sp>
      <p:sp>
        <p:nvSpPr>
          <p:cNvPr id="1187" name="Google Shape;1187;p98"/>
          <p:cNvSpPr/>
          <p:nvPr/>
        </p:nvSpPr>
        <p:spPr>
          <a:xfrm>
            <a:off x="4937760" y="1691640"/>
            <a:ext cx="3566160" cy="91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System, user, and instruction prompts create a layered interface. RLHF teaches models to follow them.</a:t>
            </a:r>
            <a:endParaRPr sz="1200" b="0" i="0" u="none" strike="noStrike" cap="none">
              <a:solidFill>
                <a:schemeClr val="dk1"/>
              </a:solidFill>
              <a:latin typeface="Calibri"/>
              <a:ea typeface="Calibri"/>
              <a:cs typeface="Calibri"/>
              <a:sym typeface="Calibri"/>
            </a:endParaRPr>
          </a:p>
        </p:txBody>
      </p:sp>
      <p:sp>
        <p:nvSpPr>
          <p:cNvPr id="1188" name="Google Shape;1188;p98"/>
          <p:cNvSpPr/>
          <p:nvPr/>
        </p:nvSpPr>
        <p:spPr>
          <a:xfrm>
            <a:off x="548640" y="3017520"/>
            <a:ext cx="3931920" cy="1554480"/>
          </a:xfrm>
          <a:prstGeom prst="rect">
            <a:avLst/>
          </a:prstGeom>
          <a:solidFill>
            <a:srgbClr val="DDE4F0"/>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98"/>
          <p:cNvSpPr/>
          <p:nvPr/>
        </p:nvSpPr>
        <p:spPr>
          <a:xfrm>
            <a:off x="731520" y="3127248"/>
            <a:ext cx="3566160" cy="3657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Decoder Architecture</a:t>
            </a:r>
            <a:endParaRPr sz="1500" b="0" i="0" u="none" strike="noStrike" cap="none">
              <a:solidFill>
                <a:schemeClr val="dk1"/>
              </a:solidFill>
              <a:latin typeface="Calibri"/>
              <a:ea typeface="Calibri"/>
              <a:cs typeface="Calibri"/>
              <a:sym typeface="Calibri"/>
            </a:endParaRPr>
          </a:p>
        </p:txBody>
      </p:sp>
      <p:sp>
        <p:nvSpPr>
          <p:cNvPr id="1190" name="Google Shape;1190;p98"/>
          <p:cNvSpPr/>
          <p:nvPr/>
        </p:nvSpPr>
        <p:spPr>
          <a:xfrm>
            <a:off x="731520" y="3520440"/>
            <a:ext cx="3566160" cy="91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Masked attention enforces autoregressive generation. Residuals and layer norms enable extreme depth.</a:t>
            </a:r>
            <a:endParaRPr sz="1200" b="0" i="0" u="none" strike="noStrike" cap="none">
              <a:solidFill>
                <a:schemeClr val="dk1"/>
              </a:solidFill>
              <a:latin typeface="Calibri"/>
              <a:ea typeface="Calibri"/>
              <a:cs typeface="Calibri"/>
              <a:sym typeface="Calibri"/>
            </a:endParaRPr>
          </a:p>
        </p:txBody>
      </p:sp>
      <p:sp>
        <p:nvSpPr>
          <p:cNvPr id="1191" name="Google Shape;1191;p98"/>
          <p:cNvSpPr/>
          <p:nvPr/>
        </p:nvSpPr>
        <p:spPr>
          <a:xfrm>
            <a:off x="4754880" y="3017520"/>
            <a:ext cx="3931920" cy="1554480"/>
          </a:xfrm>
          <a:prstGeom prst="rect">
            <a:avLst/>
          </a:prstGeom>
          <a:solidFill>
            <a:srgbClr val="F5E6E0"/>
          </a:solidFill>
          <a:ln>
            <a:noFill/>
          </a:ln>
          <a:effectLst>
            <a:outerShdw blurRad="38100" dist="12700" dir="8100000" algn="bl" rotWithShape="0">
              <a:srgbClr val="000000">
                <a:alpha val="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98"/>
          <p:cNvSpPr/>
          <p:nvPr/>
        </p:nvSpPr>
        <p:spPr>
          <a:xfrm>
            <a:off x="4937760" y="3127248"/>
            <a:ext cx="3566160" cy="3657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Embeddings Bridge Worlds</a:t>
            </a:r>
            <a:endParaRPr sz="1500" b="0" i="0" u="none" strike="noStrike" cap="none">
              <a:solidFill>
                <a:schemeClr val="dk1"/>
              </a:solidFill>
              <a:latin typeface="Calibri"/>
              <a:ea typeface="Calibri"/>
              <a:cs typeface="Calibri"/>
              <a:sym typeface="Calibri"/>
            </a:endParaRPr>
          </a:p>
        </p:txBody>
      </p:sp>
      <p:sp>
        <p:nvSpPr>
          <p:cNvPr id="1193" name="Google Shape;1193;p98"/>
          <p:cNvSpPr/>
          <p:nvPr/>
        </p:nvSpPr>
        <p:spPr>
          <a:xfrm>
            <a:off x="4937760" y="3520440"/>
            <a:ext cx="3566160" cy="91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Embedding maps tokens to vectors. Unembedding maps vectors back to probabilities. KV cache makes it fast.</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98"/>
        <p:cNvGrpSpPr/>
        <p:nvPr/>
      </p:nvGrpSpPr>
      <p:grpSpPr>
        <a:xfrm>
          <a:off x="0" y="0"/>
          <a:ext cx="0" cy="0"/>
          <a:chOff x="0" y="0"/>
          <a:chExt cx="0" cy="0"/>
        </a:xfrm>
      </p:grpSpPr>
      <p:pic>
        <p:nvPicPr>
          <p:cNvPr id="1199" name="Google Shape;1199;p99"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1200" name="Google Shape;1200;p99"/>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References &amp; Further Reading</a:t>
            </a:r>
            <a:endParaRPr sz="2800" b="0" i="0" u="none" strike="noStrike" cap="none">
              <a:solidFill>
                <a:schemeClr val="dk1"/>
              </a:solidFill>
              <a:latin typeface="Calibri"/>
              <a:ea typeface="Calibri"/>
              <a:cs typeface="Calibri"/>
              <a:sym typeface="Calibri"/>
            </a:endParaRPr>
          </a:p>
        </p:txBody>
      </p:sp>
      <p:sp>
        <p:nvSpPr>
          <p:cNvPr id="1201" name="Google Shape;1201;p99"/>
          <p:cNvSpPr/>
          <p:nvPr/>
        </p:nvSpPr>
        <p:spPr>
          <a:xfrm>
            <a:off x="548640" y="1097280"/>
            <a:ext cx="8046720" cy="38404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Foundational Papers: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Vaswani et al. (2017) — "Attention Is All You Need" — The original Transformer</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Brown et al. (2020) — "Language Models are Few-Shot Learners" — GPT-3 and in-context learning</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Wei et al. (2022) — "Chain-of-Thought Prompting" — Step-by-step reasoning</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Ouyang et al. (2022) — "Training language models to follow instructions with human feedback" — InstructGPT/RLHF</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Touvron et al. (2023) — "LLaMA 2: Open Foundation Models" — Open-source LLMs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Kaplan et al. (2020) — "Scaling Laws for Neural Language Models"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800"/>
              <a:buFont typeface="Calibri"/>
              <a:buNone/>
            </a:pPr>
            <a:br>
              <a:rPr lang="en-US" sz="8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Recommended Resources:</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400"/>
              <a:buFont typeface="Calibri"/>
              <a:buNone/>
            </a:pPr>
            <a:br>
              <a:rPr lang="en-US" sz="400" b="0" i="0" u="none" strike="noStrike" cap="none">
                <a:solidFill>
                  <a:srgbClr val="000000"/>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Andrej Karpathy — "Let's build GPT from scratch" (YouTube)</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Jay Alammar — The Illustrated Transformer (blog)</a:t>
            </a: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Anthropic — Mechanistic Interpretability research</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06"/>
        <p:cNvGrpSpPr/>
        <p:nvPr/>
      </p:nvGrpSpPr>
      <p:grpSpPr>
        <a:xfrm>
          <a:off x="0" y="0"/>
          <a:ext cx="0" cy="0"/>
          <a:chOff x="0" y="0"/>
          <a:chExt cx="0" cy="0"/>
        </a:xfrm>
      </p:grpSpPr>
      <p:pic>
        <p:nvPicPr>
          <p:cNvPr id="1207" name="Google Shape;1207;p100"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1208" name="Google Shape;1208;p100"/>
          <p:cNvSpPr/>
          <p:nvPr/>
        </p:nvSpPr>
        <p:spPr>
          <a:xfrm>
            <a:off x="548640" y="274320"/>
            <a:ext cx="6858000" cy="73152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i="0" u="none" strike="noStrike" cap="none">
                <a:solidFill>
                  <a:srgbClr val="000000"/>
                </a:solidFill>
                <a:latin typeface="Arial Black"/>
                <a:ea typeface="Arial Black"/>
                <a:cs typeface="Arial Black"/>
                <a:sym typeface="Arial Black"/>
              </a:rPr>
              <a:t>Conclusion</a:t>
            </a:r>
            <a:endParaRPr sz="2800" b="0" i="0" u="none" strike="noStrike" cap="none">
              <a:solidFill>
                <a:schemeClr val="dk1"/>
              </a:solidFill>
              <a:latin typeface="Calibri"/>
              <a:ea typeface="Calibri"/>
              <a:cs typeface="Calibri"/>
              <a:sym typeface="Calibri"/>
            </a:endParaRPr>
          </a:p>
        </p:txBody>
      </p:sp>
      <p:sp>
        <p:nvSpPr>
          <p:cNvPr id="1209" name="Google Shape;1209;p100"/>
          <p:cNvSpPr/>
          <p:nvPr/>
        </p:nvSpPr>
        <p:spPr>
          <a:xfrm>
            <a:off x="548640" y="1188720"/>
            <a:ext cx="8046720" cy="365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500"/>
              <a:buFont typeface="Calibri"/>
              <a:buNone/>
            </a:pPr>
            <a:r>
              <a:rPr lang="en-US" sz="1500" b="0" i="0" u="none" strike="noStrike" cap="none">
                <a:solidFill>
                  <a:srgbClr val="000000"/>
                </a:solidFill>
                <a:latin typeface="Calibri"/>
                <a:ea typeface="Calibri"/>
                <a:cs typeface="Calibri"/>
                <a:sym typeface="Calibri"/>
              </a:rPr>
              <a:t>In this lecture, we explored two foundational aspects of Large Language Models.</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800"/>
              <a:buFont typeface="Calibri"/>
              <a:buNone/>
            </a:pPr>
            <a:br>
              <a:rPr lang="en-US" sz="8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400"/>
              <a:buFont typeface="Calibri"/>
              <a:buNone/>
            </a:pPr>
            <a:r>
              <a:rPr lang="en-US">
                <a:latin typeface="Calibri"/>
                <a:ea typeface="Calibri"/>
                <a:cs typeface="Calibri"/>
                <a:sym typeface="Calibri"/>
              </a:rPr>
              <a:t>We </a:t>
            </a:r>
            <a:r>
              <a:rPr lang="en-US" sz="1400" b="0" i="0" u="none" strike="noStrike" cap="none">
                <a:solidFill>
                  <a:srgbClr val="000000"/>
                </a:solidFill>
                <a:latin typeface="Calibri"/>
                <a:ea typeface="Calibri"/>
                <a:cs typeface="Calibri"/>
                <a:sym typeface="Calibri"/>
              </a:rPr>
              <a:t>examined how Tokenization</a:t>
            </a:r>
            <a:r>
              <a:rPr lang="en-US">
                <a:latin typeface="Calibri"/>
                <a:ea typeface="Calibri"/>
                <a:cs typeface="Calibri"/>
                <a:sym typeface="Calibri"/>
              </a:rPr>
              <a:t>, </a:t>
            </a:r>
            <a:r>
              <a:rPr lang="en-US" sz="1400" b="0" i="0" u="none" strike="noStrike" cap="none">
                <a:solidFill>
                  <a:srgbClr val="000000"/>
                </a:solidFill>
                <a:latin typeface="Calibri"/>
                <a:ea typeface="Calibri"/>
                <a:cs typeface="Calibri"/>
                <a:sym typeface="Calibri"/>
              </a:rPr>
              <a:t>prompting and conditioning serve as the primary interface for communicating with LLMs — from zero-shot and few-shot learning to chain-of-thought reasoning, advanced strategies like self-consistency and ReAct, the structured prompt system of system/user/instruction roles, instruction tuning with RLHF, retrieval-augmented generation, and the emerging challenges of prompt safety.</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800"/>
              <a:buFont typeface="Calibri"/>
              <a:buNone/>
            </a:pPr>
            <a:br>
              <a:rPr lang="en-US" sz="8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In Part 3, we dissected the architectural components — tokenization, the transformer decoder stack with masked self-attention, feed-forward networks, residual connections, layer normalization, embedding and unembedding matrices, positional encodings, KV caching for efficient inference, the training pipeline, multi-head attention interpretability, and long-context scaling.</a:t>
            </a: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800"/>
              <a:buFont typeface="Calibri"/>
              <a:buNone/>
            </a:pPr>
            <a:br>
              <a:rPr lang="en-US" sz="800" b="0" i="0" u="none" strike="noStrike" cap="none">
                <a:solidFill>
                  <a:srgbClr val="000000"/>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Together, these concepts form the foundation for understanding how modern LLMs work — from the interface we use to interact with them, to the machinery that generates every token of their responses.</a:t>
            </a: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9"/>
        <p:cNvGrpSpPr/>
        <p:nvPr/>
      </p:nvGrpSpPr>
      <p:grpSpPr>
        <a:xfrm>
          <a:off x="0" y="0"/>
          <a:ext cx="0" cy="0"/>
          <a:chOff x="0" y="0"/>
          <a:chExt cx="0" cy="0"/>
        </a:xfrm>
      </p:grpSpPr>
      <p:pic>
        <p:nvPicPr>
          <p:cNvPr id="340" name="Google Shape;340;p34"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341" name="Google Shape;341;p34"/>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a:latin typeface="Arial Black"/>
                <a:ea typeface="Arial Black"/>
                <a:cs typeface="Arial Black"/>
                <a:sym typeface="Arial Black"/>
              </a:rPr>
              <a:t>From Data to Predictions</a:t>
            </a:r>
            <a:endParaRPr sz="2800" b="0" i="0" u="none" strike="noStrike" cap="none">
              <a:solidFill>
                <a:schemeClr val="dk1"/>
              </a:solidFill>
              <a:latin typeface="Calibri"/>
              <a:ea typeface="Calibri"/>
              <a:cs typeface="Calibri"/>
              <a:sym typeface="Calibri"/>
            </a:endParaRPr>
          </a:p>
        </p:txBody>
      </p:sp>
      <p:sp>
        <p:nvSpPr>
          <p:cNvPr id="342" name="Google Shape;342;p34"/>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4"/>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lvl="0" indent="-311150" algn="l" rtl="0">
              <a:lnSpc>
                <a:spcPct val="115000"/>
              </a:lnSpc>
              <a:spcBef>
                <a:spcPts val="0"/>
              </a:spcBef>
              <a:spcAft>
                <a:spcPts val="0"/>
              </a:spcAft>
              <a:buClr>
                <a:srgbClr val="222222"/>
              </a:buClr>
              <a:buSzPts val="1300"/>
              <a:buFont typeface="Calibri"/>
              <a:buChar char="●"/>
            </a:pPr>
            <a:r>
              <a:rPr lang="en-US" sz="1300"/>
              <a:t>Input = context tokens</a:t>
            </a:r>
            <a:endParaRPr sz="1300"/>
          </a:p>
          <a:p>
            <a:pPr marL="914400" lvl="1" indent="-311150" algn="l" rtl="0">
              <a:lnSpc>
                <a:spcPct val="115000"/>
              </a:lnSpc>
              <a:spcBef>
                <a:spcPts val="0"/>
              </a:spcBef>
              <a:spcAft>
                <a:spcPts val="0"/>
              </a:spcAft>
              <a:buSzPts val="1300"/>
              <a:buChar char="○"/>
            </a:pPr>
            <a:r>
              <a:rPr lang="en-US" sz="1300"/>
              <a:t>The prompt </a:t>
            </a:r>
            <a:r>
              <a:rPr lang="en-US" sz="1300" i="1"/>
              <a:t>plus</a:t>
            </a:r>
            <a:r>
              <a:rPr lang="en-US" sz="1300"/>
              <a:t> everything generated so far → </a:t>
            </a:r>
            <a:endParaRPr sz="1300"/>
          </a:p>
          <a:p>
            <a:pPr marL="457200" lvl="0" indent="-311150" algn="l" rtl="0">
              <a:lnSpc>
                <a:spcPct val="115000"/>
              </a:lnSpc>
              <a:spcBef>
                <a:spcPts val="0"/>
              </a:spcBef>
              <a:spcAft>
                <a:spcPts val="0"/>
              </a:spcAft>
              <a:buSzPts val="1300"/>
              <a:buChar char="●"/>
            </a:pPr>
            <a:r>
              <a:rPr lang="en-US" sz="1300"/>
              <a:t>Output = a probability distribution over the vocabulary</a:t>
            </a:r>
            <a:endParaRPr sz="1300"/>
          </a:p>
          <a:p>
            <a:pPr marL="914400" lvl="1" indent="-311150" algn="l" rtl="0">
              <a:lnSpc>
                <a:spcPct val="115000"/>
              </a:lnSpc>
              <a:spcBef>
                <a:spcPts val="0"/>
              </a:spcBef>
              <a:spcAft>
                <a:spcPts val="0"/>
              </a:spcAft>
              <a:buSzPts val="1300"/>
              <a:buChar char="○"/>
            </a:pPr>
            <a:endParaRPr sz="1300"/>
          </a:p>
          <a:p>
            <a:pPr marL="457200" lvl="0" indent="-311150" algn="l" rtl="0">
              <a:lnSpc>
                <a:spcPct val="115000"/>
              </a:lnSpc>
              <a:spcBef>
                <a:spcPts val="0"/>
              </a:spcBef>
              <a:spcAft>
                <a:spcPts val="0"/>
              </a:spcAft>
              <a:buSzPts val="1300"/>
              <a:buChar char="●"/>
            </a:pPr>
            <a:r>
              <a:rPr lang="en-US" sz="1300"/>
              <a:t>Multiple continuations can be valid</a:t>
            </a:r>
            <a:endParaRPr sz="1300"/>
          </a:p>
          <a:p>
            <a:pPr marL="914400" lvl="1" indent="-311150" algn="l" rtl="0">
              <a:lnSpc>
                <a:spcPct val="115000"/>
              </a:lnSpc>
              <a:spcBef>
                <a:spcPts val="0"/>
              </a:spcBef>
              <a:spcAft>
                <a:spcPts val="0"/>
              </a:spcAft>
              <a:buSzPts val="1300"/>
              <a:buChar char="○"/>
            </a:pPr>
            <a:r>
              <a:rPr lang="en-US" sz="1300"/>
              <a:t>Probability mass spreads across several plausible next tokens.</a:t>
            </a:r>
            <a:endParaRPr sz="1300"/>
          </a:p>
          <a:p>
            <a:pPr marL="457200" lvl="0" indent="-311150" algn="l" rtl="0">
              <a:lnSpc>
                <a:spcPct val="115000"/>
              </a:lnSpc>
              <a:spcBef>
                <a:spcPts val="0"/>
              </a:spcBef>
              <a:spcAft>
                <a:spcPts val="0"/>
              </a:spcAft>
              <a:buSzPts val="1300"/>
              <a:buChar char="●"/>
            </a:pPr>
            <a:r>
              <a:rPr lang="en-US" sz="1300"/>
              <a:t>Generation = repeat next‑token prediction</a:t>
            </a:r>
            <a:endParaRPr sz="1300"/>
          </a:p>
          <a:p>
            <a:pPr marL="914400" lvl="1" indent="-311150" algn="l" rtl="0">
              <a:lnSpc>
                <a:spcPct val="115000"/>
              </a:lnSpc>
              <a:spcBef>
                <a:spcPts val="0"/>
              </a:spcBef>
              <a:spcAft>
                <a:spcPts val="0"/>
              </a:spcAft>
              <a:buSzPts val="1300"/>
              <a:buChar char="○"/>
            </a:pPr>
            <a:r>
              <a:rPr lang="en-US" sz="1300"/>
              <a:t>Predict → append → feedback in → repeat to build sentences, paragraphs, or code.</a:t>
            </a:r>
            <a:endParaRPr sz="1300"/>
          </a:p>
          <a:p>
            <a:pPr marL="457200" lvl="0" indent="-311150" algn="l" rtl="0">
              <a:lnSpc>
                <a:spcPct val="115000"/>
              </a:lnSpc>
              <a:spcBef>
                <a:spcPts val="0"/>
              </a:spcBef>
              <a:spcAft>
                <a:spcPts val="0"/>
              </a:spcAft>
              <a:buSzPts val="1300"/>
              <a:buChar char="●"/>
            </a:pPr>
            <a:r>
              <a:rPr lang="en-US" sz="1300"/>
              <a:t>Chat formats simply structure the context</a:t>
            </a:r>
            <a:endParaRPr sz="1300"/>
          </a:p>
          <a:p>
            <a:pPr marL="914400" lvl="1" indent="-311150" algn="l" rtl="0">
              <a:lnSpc>
                <a:spcPct val="115000"/>
              </a:lnSpc>
              <a:spcBef>
                <a:spcPts val="0"/>
              </a:spcBef>
              <a:spcAft>
                <a:spcPts val="0"/>
              </a:spcAft>
              <a:buSzPts val="1300"/>
              <a:buChar char="○"/>
            </a:pPr>
            <a:r>
              <a:rPr lang="en-US" sz="1300"/>
              <a:t>System / user / assistant tokens guide the model, but the underlying mechanism is unchanged.</a:t>
            </a:r>
            <a:endParaRPr sz="1300"/>
          </a:p>
          <a:p>
            <a:pPr marL="457200" marR="0" lvl="0" indent="0" algn="l" rtl="0">
              <a:lnSpc>
                <a:spcPct val="115000"/>
              </a:lnSpc>
              <a:spcBef>
                <a:spcPts val="600"/>
              </a:spcBef>
              <a:spcAft>
                <a:spcPts val="0"/>
              </a:spcAft>
              <a:buNone/>
            </a:pPr>
            <a:endParaRPr sz="1300"/>
          </a:p>
        </p:txBody>
      </p:sp>
      <p:pic>
        <p:nvPicPr>
          <p:cNvPr id="344" name="Google Shape;344;p34" title="{&quot;red&quot;:0,&quot;green&quot;:0,&quot;blue&quot;:0,&quot;origURL&quot;:&quot;https://www.codecogs.com/eqnedit.php?latex=x_%7B%3Ct%7D#0&quot;,&quot;size&quot;:12,&quot;width&quot;:610.4409448818898,&quot;height&quot;:230.40944881889763}"/>
          <p:cNvPicPr preferRelativeResize="0"/>
          <p:nvPr/>
        </p:nvPicPr>
        <p:blipFill>
          <a:blip r:embed="rId4">
            <a:alphaModFix/>
          </a:blip>
          <a:stretch>
            <a:fillRect/>
          </a:stretch>
        </p:blipFill>
        <p:spPr>
          <a:xfrm>
            <a:off x="5352972" y="1656650"/>
            <a:ext cx="347325" cy="170125"/>
          </a:xfrm>
          <a:prstGeom prst="rect">
            <a:avLst/>
          </a:prstGeom>
          <a:noFill/>
          <a:ln>
            <a:noFill/>
          </a:ln>
        </p:spPr>
      </p:pic>
      <p:pic>
        <p:nvPicPr>
          <p:cNvPr id="345" name="Google Shape;345;p34" title="{&quot;red&quot;:0,&quot;green&quot;:0,&quot;blue&quot;:0,&quot;origURL&quot;:&quot;https://www.codecogs.com/eqnedit.php?latex=p_%5Ctheta(%5Ccdot%20%5Cmid%20x_%7B%3Ct%7D)#0&quot;,&quot;size&quot;:12,&quot;width&quot;:610.4409448818898,&quot;height&quot;:230.40944881889763}"/>
          <p:cNvPicPr preferRelativeResize="0"/>
          <p:nvPr/>
        </p:nvPicPr>
        <p:blipFill>
          <a:blip r:embed="rId5">
            <a:alphaModFix/>
          </a:blip>
          <a:stretch>
            <a:fillRect/>
          </a:stretch>
        </p:blipFill>
        <p:spPr>
          <a:xfrm>
            <a:off x="1708950" y="2053575"/>
            <a:ext cx="997875" cy="244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0"/>
        <p:cNvGrpSpPr/>
        <p:nvPr/>
      </p:nvGrpSpPr>
      <p:grpSpPr>
        <a:xfrm>
          <a:off x="0" y="0"/>
          <a:ext cx="0" cy="0"/>
          <a:chOff x="0" y="0"/>
          <a:chExt cx="0" cy="0"/>
        </a:xfrm>
      </p:grpSpPr>
      <p:pic>
        <p:nvPicPr>
          <p:cNvPr id="351" name="Google Shape;351;p35" descr="/sessions/friendly-magical-bohr/temple_logo.png"/>
          <p:cNvPicPr preferRelativeResize="0"/>
          <p:nvPr/>
        </p:nvPicPr>
        <p:blipFill rotWithShape="1">
          <a:blip r:embed="rId3">
            <a:alphaModFix/>
          </a:blip>
          <a:srcRect/>
          <a:stretch/>
        </p:blipFill>
        <p:spPr>
          <a:xfrm>
            <a:off x="7498080" y="137160"/>
            <a:ext cx="1463040" cy="329184"/>
          </a:xfrm>
          <a:prstGeom prst="rect">
            <a:avLst/>
          </a:prstGeom>
          <a:noFill/>
          <a:ln>
            <a:noFill/>
          </a:ln>
        </p:spPr>
      </p:pic>
      <p:sp>
        <p:nvSpPr>
          <p:cNvPr id="352" name="Google Shape;352;p35"/>
          <p:cNvSpPr/>
          <p:nvPr/>
        </p:nvSpPr>
        <p:spPr>
          <a:xfrm>
            <a:off x="548640" y="274320"/>
            <a:ext cx="6858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800"/>
              <a:buFont typeface="Arial Black"/>
              <a:buNone/>
            </a:pPr>
            <a:r>
              <a:rPr lang="en-US" sz="2800" b="1">
                <a:latin typeface="Arial Black"/>
                <a:ea typeface="Arial Black"/>
                <a:cs typeface="Arial Black"/>
                <a:sym typeface="Arial Black"/>
              </a:rPr>
              <a:t>Tokens: What the Model Actually sees</a:t>
            </a:r>
            <a:endParaRPr sz="2800" b="0" i="0" u="none" strike="noStrike" cap="none">
              <a:solidFill>
                <a:schemeClr val="dk1"/>
              </a:solidFill>
              <a:latin typeface="Calibri"/>
              <a:ea typeface="Calibri"/>
              <a:cs typeface="Calibri"/>
              <a:sym typeface="Calibri"/>
            </a:endParaRPr>
          </a:p>
        </p:txBody>
      </p:sp>
      <p:sp>
        <p:nvSpPr>
          <p:cNvPr id="353" name="Google Shape;353;p35"/>
          <p:cNvSpPr/>
          <p:nvPr/>
        </p:nvSpPr>
        <p:spPr>
          <a:xfrm>
            <a:off x="548661" y="1188725"/>
            <a:ext cx="8172600" cy="3200400"/>
          </a:xfrm>
          <a:prstGeom prst="rect">
            <a:avLst/>
          </a:prstGeom>
          <a:solidFill>
            <a:srgbClr val="F5E6E0"/>
          </a:solidFill>
          <a:ln>
            <a:noFill/>
          </a:ln>
          <a:effectLst>
            <a:outerShdw blurRad="50800" dist="25400" dir="8100000" algn="bl" rotWithShape="0">
              <a:srgbClr val="000000">
                <a:alpha val="102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a:off x="777263" y="1325875"/>
            <a:ext cx="7752600" cy="2926200"/>
          </a:xfrm>
          <a:prstGeom prst="rect">
            <a:avLst/>
          </a:prstGeom>
          <a:noFill/>
          <a:ln>
            <a:noFill/>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SzPts val="1500"/>
              <a:buChar char="●"/>
            </a:pPr>
            <a:r>
              <a:rPr lang="en-US" sz="1100"/>
              <a:t>Tokens = subword units  </a:t>
            </a:r>
            <a:endParaRPr sz="1100"/>
          </a:p>
          <a:p>
            <a:pPr marL="914400" lvl="1" indent="-323850" algn="l" rtl="0">
              <a:lnSpc>
                <a:spcPct val="100000"/>
              </a:lnSpc>
              <a:spcBef>
                <a:spcPts val="0"/>
              </a:spcBef>
              <a:spcAft>
                <a:spcPts val="0"/>
              </a:spcAft>
              <a:buSzPts val="1500"/>
              <a:buChar char="○"/>
            </a:pPr>
            <a:r>
              <a:rPr lang="en-US" sz="1100"/>
              <a:t>Produced by a tokenizer (e.g., BPE, unigram). Not words — </a:t>
            </a:r>
            <a:r>
              <a:rPr lang="en-US" sz="1100" i="1"/>
              <a:t>pieces</a:t>
            </a:r>
            <a:r>
              <a:rPr lang="en-US" sz="1100"/>
              <a:t> of words.</a:t>
            </a:r>
            <a:endParaRPr sz="1100"/>
          </a:p>
          <a:p>
            <a:pPr marL="457200" marR="0" lvl="0" indent="-323850" algn="l" rtl="0">
              <a:lnSpc>
                <a:spcPct val="100000"/>
              </a:lnSpc>
              <a:spcBef>
                <a:spcPts val="0"/>
              </a:spcBef>
              <a:spcAft>
                <a:spcPts val="0"/>
              </a:spcAft>
              <a:buSzPts val="1500"/>
              <a:buChar char="●"/>
            </a:pPr>
            <a:r>
              <a:rPr lang="en-US" sz="1100"/>
              <a:t>Tokens include many kinds of text fragments  </a:t>
            </a:r>
            <a:endParaRPr sz="1100"/>
          </a:p>
          <a:p>
            <a:pPr marL="914400" lvl="1" indent="-323850" algn="l" rtl="0">
              <a:lnSpc>
                <a:spcPct val="100000"/>
              </a:lnSpc>
              <a:spcBef>
                <a:spcPts val="0"/>
              </a:spcBef>
              <a:spcAft>
                <a:spcPts val="0"/>
              </a:spcAft>
              <a:buSzPts val="1500"/>
              <a:buChar char="○"/>
            </a:pPr>
            <a:r>
              <a:rPr lang="en-US" sz="1100"/>
              <a:t>Word pieces, whole words, punctuation, whitespace markers.</a:t>
            </a:r>
            <a:endParaRPr sz="1100"/>
          </a:p>
          <a:p>
            <a:pPr marL="457200" marR="0" lvl="0" indent="-323850" algn="l" rtl="0">
              <a:lnSpc>
                <a:spcPct val="100000"/>
              </a:lnSpc>
              <a:spcBef>
                <a:spcPts val="0"/>
              </a:spcBef>
              <a:spcAft>
                <a:spcPts val="0"/>
              </a:spcAft>
              <a:buSzPts val="1500"/>
              <a:buChar char="●"/>
            </a:pPr>
            <a:r>
              <a:rPr lang="en-US" sz="1100"/>
              <a:t>Text → token IDs → embeddings  </a:t>
            </a:r>
            <a:endParaRPr sz="1100"/>
          </a:p>
          <a:p>
            <a:pPr marL="914400" lvl="1" indent="-323850" algn="l" rtl="0">
              <a:lnSpc>
                <a:spcPct val="100000"/>
              </a:lnSpc>
              <a:spcBef>
                <a:spcPts val="0"/>
              </a:spcBef>
              <a:spcAft>
                <a:spcPts val="0"/>
              </a:spcAft>
              <a:buSzPts val="1500"/>
              <a:buChar char="○"/>
            </a:pPr>
            <a:r>
              <a:rPr lang="en-US" sz="1100"/>
              <a:t>Raw text is mapped to integer IDs; embeddings turn IDs into vectors the model can process.</a:t>
            </a:r>
            <a:endParaRPr sz="1100"/>
          </a:p>
          <a:p>
            <a:pPr marL="457200" marR="0" lvl="0" indent="-323850" algn="l" rtl="0">
              <a:lnSpc>
                <a:spcPct val="100000"/>
              </a:lnSpc>
              <a:spcBef>
                <a:spcPts val="0"/>
              </a:spcBef>
              <a:spcAft>
                <a:spcPts val="0"/>
              </a:spcAft>
              <a:buSzPts val="1500"/>
              <a:buChar char="●"/>
            </a:pPr>
            <a:r>
              <a:rPr lang="en-US" sz="1100"/>
              <a:t>Tokenization shapes the sequence  </a:t>
            </a:r>
            <a:endParaRPr sz="1100"/>
          </a:p>
          <a:p>
            <a:pPr marL="914400" lvl="1" indent="-323850" algn="l" rtl="0">
              <a:lnSpc>
                <a:spcPct val="100000"/>
              </a:lnSpc>
              <a:spcBef>
                <a:spcPts val="0"/>
              </a:spcBef>
              <a:spcAft>
                <a:spcPts val="0"/>
              </a:spcAft>
              <a:buSzPts val="1500"/>
              <a:buChar char="○"/>
            </a:pPr>
            <a:r>
              <a:rPr lang="en-US" sz="1100"/>
              <a:t>Affects sequence length T and vocabulary size ∣V∣.</a:t>
            </a:r>
            <a:endParaRPr sz="1100"/>
          </a:p>
          <a:p>
            <a:pPr marL="457200" marR="0" lvl="0" indent="-323850" algn="l" rtl="0">
              <a:lnSpc>
                <a:spcPct val="100000"/>
              </a:lnSpc>
              <a:spcBef>
                <a:spcPts val="0"/>
              </a:spcBef>
              <a:spcAft>
                <a:spcPts val="0"/>
              </a:spcAft>
              <a:buSzPts val="1500"/>
              <a:buChar char="●"/>
            </a:pPr>
            <a:r>
              <a:rPr lang="en-US" sz="1100"/>
              <a:t>These choices impact model behavior  </a:t>
            </a:r>
            <a:endParaRPr sz="1100"/>
          </a:p>
          <a:p>
            <a:pPr marL="914400" lvl="1" indent="-323850" algn="l" rtl="0">
              <a:lnSpc>
                <a:spcPct val="100000"/>
              </a:lnSpc>
              <a:spcBef>
                <a:spcPts val="0"/>
              </a:spcBef>
              <a:spcAft>
                <a:spcPts val="0"/>
              </a:spcAft>
              <a:buSzPts val="1500"/>
              <a:buChar char="○"/>
            </a:pPr>
            <a:r>
              <a:rPr lang="en-US" sz="1100"/>
              <a:t>Compute cost, memory usage, and even how well the model handles spacing, repetition, and copying.</a:t>
            </a:r>
            <a:endParaRPr sz="1500"/>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13167</Words>
  <Application>Microsoft Office PowerPoint</Application>
  <PresentationFormat>On-screen Show (16:9)</PresentationFormat>
  <Paragraphs>1344</Paragraphs>
  <Slides>74</Slides>
  <Notes>74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74</vt:i4>
      </vt:variant>
    </vt:vector>
  </HeadingPairs>
  <TitlesOfParts>
    <vt:vector size="82" baseType="lpstr">
      <vt:lpstr>Calibri</vt:lpstr>
      <vt:lpstr>Arial</vt:lpstr>
      <vt:lpstr>Montserrat</vt:lpstr>
      <vt:lpstr>Lato</vt:lpstr>
      <vt:lpstr>Arial Black</vt:lpstr>
      <vt:lpstr>Consolas</vt:lpstr>
      <vt:lpstr>Focus</vt:lpstr>
      <vt:lpstr>Focus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Longin Jan Latecki</cp:lastModifiedBy>
  <cp:revision>2</cp:revision>
  <dcterms:modified xsi:type="dcterms:W3CDTF">2026-03-11T21:42:38Z</dcterms:modified>
</cp:coreProperties>
</file>