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66"/>
  </p:notesMasterIdLst>
  <p:sldIdLst>
    <p:sldId id="256" r:id="rId2"/>
    <p:sldId id="267" r:id="rId3"/>
    <p:sldId id="336" r:id="rId4"/>
    <p:sldId id="317" r:id="rId5"/>
    <p:sldId id="347" r:id="rId6"/>
    <p:sldId id="348" r:id="rId7"/>
    <p:sldId id="350" r:id="rId8"/>
    <p:sldId id="351" r:id="rId9"/>
    <p:sldId id="353" r:id="rId10"/>
    <p:sldId id="354" r:id="rId11"/>
    <p:sldId id="357" r:id="rId12"/>
    <p:sldId id="358" r:id="rId13"/>
    <p:sldId id="360" r:id="rId14"/>
    <p:sldId id="382" r:id="rId15"/>
    <p:sldId id="383" r:id="rId16"/>
    <p:sldId id="361" r:id="rId17"/>
    <p:sldId id="362" r:id="rId18"/>
    <p:sldId id="393" r:id="rId19"/>
    <p:sldId id="364" r:id="rId20"/>
    <p:sldId id="366" r:id="rId21"/>
    <p:sldId id="367" r:id="rId22"/>
    <p:sldId id="368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9" r:id="rId32"/>
    <p:sldId id="380" r:id="rId33"/>
    <p:sldId id="381" r:id="rId34"/>
    <p:sldId id="384" r:id="rId35"/>
    <p:sldId id="386" r:id="rId36"/>
    <p:sldId id="387" r:id="rId37"/>
    <p:sldId id="390" r:id="rId38"/>
    <p:sldId id="394" r:id="rId39"/>
    <p:sldId id="395" r:id="rId40"/>
    <p:sldId id="396" r:id="rId41"/>
    <p:sldId id="397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391" r:id="rId64"/>
    <p:sldId id="392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5CD"/>
    <a:srgbClr val="EA7132"/>
    <a:srgbClr val="FEC29D"/>
    <a:srgbClr val="E9EDF0"/>
    <a:srgbClr val="FFF9DB"/>
    <a:srgbClr val="6FAED6"/>
    <a:srgbClr val="5D91B1"/>
    <a:srgbClr val="71B1D9"/>
    <a:srgbClr val="E9C6C2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54036"/>
  </p:normalViewPr>
  <p:slideViewPr>
    <p:cSldViewPr snapToGrid="0">
      <p:cViewPr varScale="1">
        <p:scale>
          <a:sx n="69" d="100"/>
          <a:sy n="69" d="100"/>
        </p:scale>
        <p:origin x="10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8AB52-0F75-6F44-A248-C1B8A026086D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018E7-E681-C244-9599-CAFFFCA17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8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05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7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38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34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26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98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72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41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33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57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77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DBB15-83BB-501D-157C-8751D9B2A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E3237-7200-0CDF-075E-53C67370D3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E6B568-BFD1-2CBF-26EA-628FA4F77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8DAE4-F1AC-55C4-A1A0-0F05E6C9F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9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467AC-6039-1730-8E5A-9914E5C0E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5F37D4-3B32-DD7F-AD30-2D718A3A52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76E479-FE21-8B69-682F-1B1F81661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E424E-B4D4-FF5F-1C9C-7E1ACC90E5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049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D15B6-A8E0-4542-6870-EB874152D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54C0B-33C5-435A-BC39-AFB427D490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26B9A9-75F4-5D33-D8D6-641BE5A4A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B619F-75CA-7170-5A44-146B0EEE5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99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1E2E3-FF17-581B-9EB6-1CA2FEF41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CC62E4-00F8-1594-8D2F-640FC500A3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56C2ED-9F27-0671-89C3-9293C32523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4FA4F-A28C-6D09-2846-D7A2789245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56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CBCEC-D4A0-A39F-F6F9-C0450EFC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11C101-1017-BB3B-1946-62567DB64E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1A2E8-2C44-57C7-3401-0C6045F85A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EDF34-56B0-0E75-277F-258852B592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58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0762F-6ADB-67E5-9E3D-6E41AC295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6C683-877F-ED5C-7952-089E49CC5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420DCB-5C69-6424-2A25-B1A815AE6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9B499-4FFD-44D9-6F55-2A6A0463A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38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4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38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8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D7F3B-BE1B-508E-6A98-E88E14397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387F47-B472-5490-EE80-40950AFF1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53FB5C-03C0-697D-BE03-3DF0FE4FE4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9A21F-4FEC-B298-D026-CA6F24EB5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04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018E7-E681-C244-9599-CAFFFCA17C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26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0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2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9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2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2/23/26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26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2/23/26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0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2/23/26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0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4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3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1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ing.jin@templ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itin.vadnala@temple.edu" TargetMode="External"/><Relationship Id="rId5" Type="http://schemas.openxmlformats.org/officeDocument/2006/relationships/hyperlink" Target="mailto:Iman.qaiser@temple.edu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64F806-803C-0C42-36D7-CE234988E569}"/>
              </a:ext>
            </a:extLst>
          </p:cNvPr>
          <p:cNvSpPr txBox="1"/>
          <p:nvPr/>
        </p:nvSpPr>
        <p:spPr>
          <a:xfrm>
            <a:off x="372261" y="1410564"/>
            <a:ext cx="11314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ptos" panose="020B0004020202020204" pitchFamily="34" charset="0"/>
              </a:rPr>
              <a:t>Contrastive Models (CLIP, BLIP)</a:t>
            </a:r>
            <a:endParaRPr lang="en-GR" sz="4000" b="1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C1412-3416-F72D-4D2C-22F344B89B1D}"/>
              </a:ext>
            </a:extLst>
          </p:cNvPr>
          <p:cNvSpPr txBox="1"/>
          <p:nvPr/>
        </p:nvSpPr>
        <p:spPr>
          <a:xfrm>
            <a:off x="4162989" y="3121335"/>
            <a:ext cx="367831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Ying Jin</a:t>
            </a:r>
          </a:p>
          <a:p>
            <a:pPr algn="ctr"/>
            <a:r>
              <a:rPr lang="en-GB" sz="2000" b="1" dirty="0">
                <a:hlinkClick r:id="rId3"/>
              </a:rPr>
              <a:t>ying.jin@temple.edu</a:t>
            </a:r>
            <a:endParaRPr lang="en-GB" sz="2000" b="1" dirty="0"/>
          </a:p>
          <a:p>
            <a:pPr algn="ctr"/>
            <a:r>
              <a:rPr lang="en-GB" sz="1400" dirty="0"/>
              <a:t>PhD in in Computer &amp; information Science</a:t>
            </a:r>
            <a:endParaRPr lang="en-GR" sz="1400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1AF966A-6919-EE5D-3D30-D0D199926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952" y="4927492"/>
            <a:ext cx="2310861" cy="5199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DD72E-757C-7F32-F1A8-D26D9EE18A00}"/>
              </a:ext>
            </a:extLst>
          </p:cNvPr>
          <p:cNvSpPr txBox="1"/>
          <p:nvPr/>
        </p:nvSpPr>
        <p:spPr>
          <a:xfrm>
            <a:off x="4041333" y="5662258"/>
            <a:ext cx="397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CIS 5543: COMPUTER VISION</a:t>
            </a:r>
          </a:p>
          <a:p>
            <a:pPr algn="ctr"/>
            <a:r>
              <a:rPr lang="en-GB" sz="1200" dirty="0"/>
              <a:t>Spring 2026</a:t>
            </a:r>
            <a:endParaRPr lang="en-GR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9399D-86C7-DF83-080E-992C4108699D}"/>
              </a:ext>
            </a:extLst>
          </p:cNvPr>
          <p:cNvSpPr txBox="1"/>
          <p:nvPr/>
        </p:nvSpPr>
        <p:spPr>
          <a:xfrm>
            <a:off x="383478" y="3136986"/>
            <a:ext cx="342074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Vivek Solanki</a:t>
            </a:r>
          </a:p>
          <a:p>
            <a:pPr algn="ctr"/>
            <a:r>
              <a:rPr lang="en-GB" sz="2000" b="1" dirty="0">
                <a:hlinkClick r:id="rId5"/>
              </a:rPr>
              <a:t>vivek.solanki@temple.edu</a:t>
            </a:r>
            <a:endParaRPr lang="en-GB" sz="2000" b="1" dirty="0"/>
          </a:p>
          <a:p>
            <a:pPr algn="ctr"/>
            <a:r>
              <a:rPr lang="en-GB" sz="1400" dirty="0"/>
              <a:t>MS in Computational Data Science</a:t>
            </a:r>
            <a:endParaRPr lang="en-GR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545E94-BD22-2B03-B7DB-86ADDF0FD7B0}"/>
              </a:ext>
            </a:extLst>
          </p:cNvPr>
          <p:cNvSpPr txBox="1"/>
          <p:nvPr/>
        </p:nvSpPr>
        <p:spPr>
          <a:xfrm>
            <a:off x="8200072" y="3136984"/>
            <a:ext cx="33829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Nitin Vadnala</a:t>
            </a:r>
          </a:p>
          <a:p>
            <a:pPr algn="ctr"/>
            <a:r>
              <a:rPr lang="en-GB" sz="2000" b="1" dirty="0">
                <a:hlinkClick r:id="rId6"/>
              </a:rPr>
              <a:t>nitin.vadnala@temple.edu</a:t>
            </a:r>
            <a:endParaRPr lang="en-GB" sz="2000" b="1" dirty="0"/>
          </a:p>
          <a:p>
            <a:pPr algn="ctr"/>
            <a:r>
              <a:rPr lang="en-GB" sz="1400" dirty="0"/>
              <a:t>MS in Computer Science</a:t>
            </a:r>
            <a:endParaRPr lang="en-GR" sz="1400" dirty="0"/>
          </a:p>
        </p:txBody>
      </p:sp>
    </p:spTree>
    <p:extLst>
      <p:ext uri="{BB962C8B-B14F-4D97-AF65-F5344CB8AC3E}">
        <p14:creationId xmlns:p14="http://schemas.microsoft.com/office/powerpoint/2010/main" val="271329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78C77-333B-14E0-316B-B5D00BC6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Geometry of Embeddings</a:t>
            </a:r>
          </a:p>
        </p:txBody>
      </p:sp>
      <p:pic>
        <p:nvPicPr>
          <p:cNvPr id="9218" name="Picture 2" descr="TSNE visualization of the embedding space learned on SearchSnippets... |  Download Scientific Diagram">
            <a:extLst>
              <a:ext uri="{FF2B5EF4-FFF2-40B4-BE49-F238E27FC236}">
                <a16:creationId xmlns:a16="http://schemas.microsoft.com/office/drawing/2014/main" id="{224BBD6B-3A29-C298-290E-75DE23365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48" y="1339478"/>
            <a:ext cx="4681506" cy="420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6F8A-6F1A-559D-9343-ED365F69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/>
          </a:bodyPr>
          <a:lstStyle/>
          <a:p>
            <a:r>
              <a:rPr lang="en-US" sz="1800" dirty="0"/>
              <a:t>Embedding spaces are: </a:t>
            </a:r>
          </a:p>
          <a:p>
            <a:pPr lvl="1"/>
            <a:r>
              <a:rPr lang="en-US" sz="1600" dirty="0"/>
              <a:t>High-dimensional (often 512–1024 dimensions) </a:t>
            </a:r>
          </a:p>
          <a:p>
            <a:pPr lvl="1"/>
            <a:r>
              <a:rPr lang="en-US" sz="1600" dirty="0"/>
              <a:t>Structured through training objectives </a:t>
            </a:r>
          </a:p>
          <a:p>
            <a:pPr lvl="1"/>
            <a:r>
              <a:rPr lang="en-US" sz="1600" dirty="0"/>
              <a:t>Learned end-to-end </a:t>
            </a:r>
          </a:p>
          <a:p>
            <a:r>
              <a:rPr lang="en-US" sz="1800" dirty="0"/>
              <a:t>Distance metrics measure: </a:t>
            </a:r>
          </a:p>
          <a:p>
            <a:pPr lvl="1"/>
            <a:r>
              <a:rPr lang="en-US" sz="1600" dirty="0"/>
              <a:t>Similarity (cosine similarity) </a:t>
            </a:r>
          </a:p>
          <a:p>
            <a:pPr lvl="1"/>
            <a:r>
              <a:rPr lang="en-US" sz="1600" dirty="0"/>
              <a:t>Alignment between modalities </a:t>
            </a:r>
          </a:p>
          <a:p>
            <a:pPr lvl="1"/>
            <a:r>
              <a:rPr lang="en-US" sz="1600" dirty="0"/>
              <a:t>Semantic relationships </a:t>
            </a:r>
          </a:p>
          <a:p>
            <a:r>
              <a:rPr lang="en-US" sz="1800" dirty="0"/>
              <a:t>Contrastive learning explicitly shapes this geometry.</a:t>
            </a:r>
            <a:endParaRPr lang="en-US" dirty="0"/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8575B510-8CE9-850C-8612-C4530FE50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6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63A31-DA8B-4F98-8E9C-601DDF3F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88770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Instance Discrimination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73721-D40A-BE9E-91E0-EDAC4F146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73968"/>
            <a:ext cx="4621553" cy="3886200"/>
          </a:xfrm>
        </p:spPr>
        <p:txBody>
          <a:bodyPr>
            <a:normAutofit/>
          </a:bodyPr>
          <a:lstStyle/>
          <a:p>
            <a:r>
              <a:rPr lang="en-US" sz="1800" dirty="0"/>
              <a:t>Core idea: </a:t>
            </a:r>
          </a:p>
          <a:p>
            <a:pPr lvl="1"/>
            <a:r>
              <a:rPr lang="en-US" sz="1600" dirty="0"/>
              <a:t>Treat each instance as its own class. </a:t>
            </a:r>
          </a:p>
          <a:p>
            <a:r>
              <a:rPr lang="en-US" sz="1800" dirty="0"/>
              <a:t>Positive pair: </a:t>
            </a:r>
          </a:p>
          <a:p>
            <a:pPr lvl="1"/>
            <a:r>
              <a:rPr lang="en-US" sz="1600" dirty="0"/>
              <a:t>Two augmented views of the same image. </a:t>
            </a:r>
          </a:p>
          <a:p>
            <a:r>
              <a:rPr lang="en-US" sz="1800" dirty="0"/>
              <a:t>Negative pairs: </a:t>
            </a:r>
          </a:p>
          <a:p>
            <a:pPr lvl="1"/>
            <a:r>
              <a:rPr lang="en-US" sz="1600" dirty="0"/>
              <a:t>All other images in the batch. </a:t>
            </a:r>
          </a:p>
          <a:p>
            <a:r>
              <a:rPr lang="en-US" sz="1800" dirty="0"/>
              <a:t>This transforms representation learning into a classification problem.</a:t>
            </a:r>
            <a:endParaRPr lang="en-US" dirty="0"/>
          </a:p>
        </p:txBody>
      </p:sp>
      <p:pic>
        <p:nvPicPr>
          <p:cNvPr id="11266" name="Picture 2" descr="Schematic illustration of SimCLR contrastive learning. During SimCLR... |  Download Scientific Diagram">
            <a:extLst>
              <a:ext uri="{FF2B5EF4-FFF2-40B4-BE49-F238E27FC236}">
                <a16:creationId xmlns:a16="http://schemas.microsoft.com/office/drawing/2014/main" id="{6EB7DEF5-217E-5EEF-381D-2E493AC80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2088603"/>
            <a:ext cx="5837780" cy="26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84CEAB8-F415-8F85-B702-6C973A32C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0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DFE7C-3286-E17E-ADFE-2CA1F80D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4560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Core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00E8F-D9C2-7DEB-BAB0-B769EB6D0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846358"/>
            <a:ext cx="4621553" cy="3896718"/>
          </a:xfrm>
        </p:spPr>
        <p:txBody>
          <a:bodyPr>
            <a:normAutofit/>
          </a:bodyPr>
          <a:lstStyle/>
          <a:p>
            <a:r>
              <a:rPr lang="en-US" sz="1800" dirty="0"/>
              <a:t>Contrastive learning shapes embedding geometry by: </a:t>
            </a:r>
          </a:p>
          <a:p>
            <a:pPr lvl="1"/>
            <a:r>
              <a:rPr lang="en-US" sz="1600" dirty="0"/>
              <a:t>Pulling positive pairs together </a:t>
            </a:r>
          </a:p>
          <a:p>
            <a:pPr lvl="1"/>
            <a:r>
              <a:rPr lang="en-US" sz="1600" dirty="0"/>
              <a:t>Pushing negative pairs apart </a:t>
            </a:r>
          </a:p>
          <a:p>
            <a:r>
              <a:rPr lang="en-US" sz="1800" dirty="0"/>
              <a:t>Objective: </a:t>
            </a:r>
          </a:p>
          <a:p>
            <a:pPr lvl="1"/>
            <a:r>
              <a:rPr lang="en-US" sz="1600" dirty="0"/>
              <a:t>Maximize similarity of matched pairs while minimizing similarity of mismatched pairs. </a:t>
            </a:r>
          </a:p>
          <a:p>
            <a:r>
              <a:rPr lang="en-US" sz="1800" dirty="0"/>
              <a:t>This creates structured clusters in embedding space.</a:t>
            </a:r>
          </a:p>
        </p:txBody>
      </p:sp>
      <p:pic>
        <p:nvPicPr>
          <p:cNvPr id="12290" name="Picture 2" descr="Zero-shot Image Classification with CLIP using Contrastive Learning | by  Emad Ghadirian | Medium">
            <a:extLst>
              <a:ext uri="{FF2B5EF4-FFF2-40B4-BE49-F238E27FC236}">
                <a16:creationId xmlns:a16="http://schemas.microsoft.com/office/drawing/2014/main" id="{896FD746-3A13-BC6F-506A-815F2E45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480640"/>
            <a:ext cx="5837780" cy="389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E69CC8E7-84D4-538A-F740-CF698F14A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0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C30B-B003-1291-E862-3D4E41D23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434560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Image Text Contrastive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DEC4-D4A3-941C-777C-EADACDED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913021"/>
            <a:ext cx="4621553" cy="4078705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Given a batch of N image-text pairs: </a:t>
            </a:r>
          </a:p>
          <a:p>
            <a:pPr lvl="1"/>
            <a:r>
              <a:rPr lang="en-US" sz="1600" dirty="0"/>
              <a:t>Each image has one matching caption (positive) </a:t>
            </a:r>
          </a:p>
          <a:p>
            <a:pPr lvl="1"/>
            <a:r>
              <a:rPr lang="en-US" sz="1600" dirty="0"/>
              <a:t>All other captions in the batch are negatives </a:t>
            </a:r>
          </a:p>
          <a:p>
            <a:r>
              <a:rPr lang="en-US" sz="1800" dirty="0"/>
              <a:t>Construct similarity matrix: </a:t>
            </a:r>
          </a:p>
          <a:p>
            <a:pPr lvl="1"/>
            <a:r>
              <a:rPr lang="en-US" sz="1600" dirty="0"/>
              <a:t>N × N matrix of image-text similarities </a:t>
            </a:r>
          </a:p>
          <a:p>
            <a:r>
              <a:rPr lang="en-US" sz="1800" dirty="0"/>
              <a:t>Diagonal elements → positive pairs </a:t>
            </a:r>
          </a:p>
          <a:p>
            <a:r>
              <a:rPr lang="en-US" sz="1800" dirty="0"/>
              <a:t>Off-diagonal elements → negative pairs </a:t>
            </a:r>
          </a:p>
          <a:p>
            <a:r>
              <a:rPr lang="en-US" sz="1800" dirty="0"/>
              <a:t>Training objective is symmetric: </a:t>
            </a:r>
          </a:p>
          <a:p>
            <a:pPr lvl="1"/>
            <a:r>
              <a:rPr lang="en-US" sz="1600" dirty="0"/>
              <a:t>Image → Text </a:t>
            </a:r>
          </a:p>
          <a:p>
            <a:pPr lvl="1"/>
            <a:r>
              <a:rPr lang="en-US" sz="1600" dirty="0"/>
              <a:t>Text → Image</a:t>
            </a:r>
            <a:endParaRPr lang="en-US" dirty="0"/>
          </a:p>
        </p:txBody>
      </p:sp>
      <p:pic>
        <p:nvPicPr>
          <p:cNvPr id="13314" name="Picture 2" descr="Contrastive learning training process of CLIP model. | Download Scientific  Diagram">
            <a:extLst>
              <a:ext uri="{FF2B5EF4-FFF2-40B4-BE49-F238E27FC236}">
                <a16:creationId xmlns:a16="http://schemas.microsoft.com/office/drawing/2014/main" id="{D478CC3F-8776-9E05-C72A-7F3560855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632759"/>
            <a:ext cx="5837780" cy="35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E47136FA-EA02-AE3E-69A5-27C5CBB53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7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B9D62-1851-C264-58D9-6B5445CE0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0754-A5B1-759B-61A6-732614EF3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729948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latin typeface="+mj-lt"/>
              </a:rPr>
              <a:t>Joint Multimodal Embedding Space</a:t>
            </a:r>
            <a:endParaRPr lang="en-US" dirty="0">
              <a:latin typeface="+mj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56D6A8-D26F-A1FF-CE68-02C2D5192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105" y="2403509"/>
            <a:ext cx="10209789" cy="324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481D15EE-ED66-7F0E-A1C3-5C2FE15BF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4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8BFE3-A422-DA16-FD84-8D03770A4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4851-8F82-C0A1-49C4-159954D2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501345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latin typeface="+mj-lt"/>
              </a:rPr>
              <a:t>Joint Multimodal Embedding Space</a:t>
            </a:r>
            <a:endParaRPr lang="en-US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00DD6-8A8C-BE37-97FA-6A429E787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4146" y="1561989"/>
            <a:ext cx="6923707" cy="47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A727C8E0-9A1D-3A37-8677-1242EBB07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43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3" name="Rectangle 14342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EF212-7A58-DF13-41A0-5F3065BD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Similarity Function</a:t>
            </a:r>
          </a:p>
        </p:txBody>
      </p:sp>
      <p:pic>
        <p:nvPicPr>
          <p:cNvPr id="14338" name="Picture 2" descr="Cosine Similarity — The Science of Machine Learning &amp; AI">
            <a:extLst>
              <a:ext uri="{FF2B5EF4-FFF2-40B4-BE49-F238E27FC236}">
                <a16:creationId xmlns:a16="http://schemas.microsoft.com/office/drawing/2014/main" id="{E6D06E99-1A6D-ED8B-DCA5-1F9F6EE5E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48" y="1675925"/>
            <a:ext cx="4681506" cy="35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570AF-6D4C-4DCB-E21E-0FABE6001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Similarity is computed using cosine similarity: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Embeddings are L2-normalized. </a:t>
            </a:r>
          </a:p>
          <a:p>
            <a:r>
              <a:rPr lang="en-US" sz="1800" dirty="0"/>
              <a:t>Why normalization matters: </a:t>
            </a:r>
          </a:p>
          <a:p>
            <a:pPr lvl="1"/>
            <a:r>
              <a:rPr lang="en-US" sz="1600" dirty="0"/>
              <a:t>Prevents magnitude from dominating similarity </a:t>
            </a:r>
          </a:p>
          <a:p>
            <a:pPr lvl="1"/>
            <a:r>
              <a:rPr lang="en-US" sz="1600" dirty="0"/>
              <a:t>Forces model to learn directional alignment </a:t>
            </a:r>
          </a:p>
          <a:p>
            <a:pPr lvl="1"/>
            <a:r>
              <a:rPr lang="en-US" sz="1600" dirty="0"/>
              <a:t>Stabilizes training dynamics 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0DF456D-03AB-2589-3A61-417AD6B0D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57" y="2916083"/>
            <a:ext cx="2349500" cy="812800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6006159C-5D74-7AB7-210A-A90FEC806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9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3FD1D-D9AF-98E7-2C8A-73F514957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InfoNCE</a:t>
            </a:r>
            <a:r>
              <a:rPr lang="en-US" dirty="0"/>
              <a:t> Loss</a:t>
            </a:r>
          </a:p>
        </p:txBody>
      </p:sp>
      <p:pic>
        <p:nvPicPr>
          <p:cNvPr id="5" name="Content Placeholder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DBE3AD6-DA4A-2E54-9A88-9E959D2CCF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191" y="2256371"/>
            <a:ext cx="8333595" cy="3125098"/>
          </a:xfr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F0330794-F39B-09BB-F57C-995BB21AE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86E0-EC3A-3E20-2CD2-CF1CCC4FD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7912"/>
            <a:ext cx="10653578" cy="1132258"/>
          </a:xfrm>
        </p:spPr>
        <p:txBody>
          <a:bodyPr/>
          <a:lstStyle/>
          <a:p>
            <a:r>
              <a:rPr lang="en-US" dirty="0"/>
              <a:t>Example: Image–Text Contrastive Learning (Batch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BF40C-69A9-01D6-5459-A2534259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005488"/>
            <a:ext cx="10653579" cy="4593828"/>
          </a:xfrm>
        </p:spPr>
        <p:txBody>
          <a:bodyPr>
            <a:normAutofit/>
          </a:bodyPr>
          <a:lstStyle/>
          <a:p>
            <a:r>
              <a:rPr lang="en-US" dirty="0"/>
              <a:t>Suppose we have a batch of 3 image–text pairs:</a:t>
            </a:r>
          </a:p>
          <a:p>
            <a:pPr lvl="1"/>
            <a:r>
              <a:rPr lang="en-US" dirty="0"/>
              <a:t>Image₁ ↔ Caption₁ </a:t>
            </a:r>
          </a:p>
          <a:p>
            <a:pPr lvl="1"/>
            <a:r>
              <a:rPr lang="en-US" dirty="0"/>
              <a:t>Image₂ ↔ Caption₂ </a:t>
            </a:r>
          </a:p>
          <a:p>
            <a:pPr lvl="1"/>
            <a:r>
              <a:rPr lang="en-US" dirty="0"/>
              <a:t>Image₃ ↔ Caption₃ </a:t>
            </a:r>
          </a:p>
          <a:p>
            <a:r>
              <a:rPr lang="en-US" dirty="0"/>
              <a:t>We compute all pairwise similarities: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Diagonal entries → correct matches (positives) </a:t>
            </a:r>
          </a:p>
          <a:p>
            <a:r>
              <a:rPr lang="en-US" dirty="0"/>
              <a:t>Off-diagonal entries → incorrect matches (negatives) </a:t>
            </a:r>
          </a:p>
          <a:p>
            <a:r>
              <a:rPr lang="en-US" dirty="0"/>
              <a:t>For each image, we apply </a:t>
            </a:r>
            <a:r>
              <a:rPr lang="en-US" dirty="0" err="1"/>
              <a:t>softmax</a:t>
            </a:r>
            <a:r>
              <a:rPr lang="en-US" dirty="0"/>
              <a:t> over its row. </a:t>
            </a:r>
          </a:p>
          <a:p>
            <a:r>
              <a:rPr lang="en-US" dirty="0"/>
              <a:t>We want the diagonal value to dominate.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B6EDC7-956B-198C-8491-8779CC47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92" y="2939504"/>
            <a:ext cx="6199101" cy="1576537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3FB247E8-7B5D-59EE-DBF7-547D54421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07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A7B64-658D-D6E8-8172-CB1D3DE1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11665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Why Negatives Prevent Collapse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82E4-22C3-20A2-77C7-56761C051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093495"/>
            <a:ext cx="4621553" cy="3898231"/>
          </a:xfrm>
        </p:spPr>
        <p:txBody>
          <a:bodyPr>
            <a:normAutofit/>
          </a:bodyPr>
          <a:lstStyle/>
          <a:p>
            <a:r>
              <a:rPr lang="en-US" sz="1800" dirty="0"/>
              <a:t>Without negatives: </a:t>
            </a:r>
          </a:p>
          <a:p>
            <a:pPr lvl="1"/>
            <a:r>
              <a:rPr lang="en-US" sz="1600" dirty="0"/>
              <a:t>Minimizing distance between positives → trivial collapse solution. </a:t>
            </a:r>
          </a:p>
          <a:p>
            <a:r>
              <a:rPr lang="en-US" sz="1800" dirty="0"/>
              <a:t>Collapse: </a:t>
            </a:r>
          </a:p>
          <a:p>
            <a:pPr lvl="1"/>
            <a:r>
              <a:rPr lang="en-US" sz="1600" dirty="0"/>
              <a:t>All embeddings map to identical vector. </a:t>
            </a:r>
          </a:p>
          <a:p>
            <a:r>
              <a:rPr lang="en-US" sz="1800" dirty="0"/>
              <a:t>Negatives introduce repulsion force: </a:t>
            </a:r>
          </a:p>
          <a:p>
            <a:pPr lvl="1"/>
            <a:r>
              <a:rPr lang="en-US" sz="1600" dirty="0"/>
              <a:t>Enforce separation and structure. </a:t>
            </a:r>
          </a:p>
          <a:p>
            <a:r>
              <a:rPr lang="en-US" sz="1800" dirty="0"/>
              <a:t>Contrastive learning balances attraction and repulsion.</a:t>
            </a:r>
            <a:endParaRPr lang="en-US" dirty="0"/>
          </a:p>
        </p:txBody>
      </p:sp>
      <p:pic>
        <p:nvPicPr>
          <p:cNvPr id="17410" name="Picture 2" descr="Contrastive Representation Learning | Lil'Log">
            <a:extLst>
              <a:ext uri="{FF2B5EF4-FFF2-40B4-BE49-F238E27FC236}">
                <a16:creationId xmlns:a16="http://schemas.microsoft.com/office/drawing/2014/main" id="{35DB8984-366F-CD01-33DB-FBECBF8E3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2006040"/>
            <a:ext cx="5837780" cy="28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7986A461-70BC-FC7E-EBB5-31EF5FBB2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9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5B790-3385-CE61-2F7B-FACD09DCC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8DC794-70AF-C266-2637-199D3A8047ED}"/>
              </a:ext>
            </a:extLst>
          </p:cNvPr>
          <p:cNvSpPr txBox="1"/>
          <p:nvPr/>
        </p:nvSpPr>
        <p:spPr>
          <a:xfrm>
            <a:off x="3582651" y="457831"/>
            <a:ext cx="1934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ptos" panose="020B0004020202020204" pitchFamily="34" charset="0"/>
              </a:rPr>
              <a:t>Agenda</a:t>
            </a:r>
            <a:endParaRPr lang="en-GR" sz="4000" b="1" u="sng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A5714B-27C0-0A77-E647-8A9582F3D001}"/>
              </a:ext>
            </a:extLst>
          </p:cNvPr>
          <p:cNvSpPr txBox="1"/>
          <p:nvPr/>
        </p:nvSpPr>
        <p:spPr>
          <a:xfrm>
            <a:off x="1232680" y="1223070"/>
            <a:ext cx="8245318" cy="326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Aptos" panose="020B0004020202020204" pitchFamily="34" charset="0"/>
              </a:rPr>
              <a:t>Motivation &amp; Big Picture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Aptos" panose="020B0004020202020204" pitchFamily="34" charset="0"/>
              </a:rPr>
              <a:t>Foundations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Aptos" panose="020B0004020202020204" pitchFamily="34" charset="0"/>
              </a:rPr>
              <a:t>CLIP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Aptos" panose="020B0004020202020204" pitchFamily="34" charset="0"/>
              </a:rPr>
              <a:t>BLIP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latin typeface="Aptos" panose="020B0004020202020204" pitchFamily="34" charset="0"/>
              </a:rPr>
              <a:t>Conceptual Takeaways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D1F479D6-7630-BB20-0D27-C22CEB8BF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06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B04D9-5EDF-6567-4DCE-1A7754B7A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51C7D-CBB5-3039-8EC5-45C55541E174}"/>
              </a:ext>
            </a:extLst>
          </p:cNvPr>
          <p:cNvSpPr txBox="1"/>
          <p:nvPr/>
        </p:nvSpPr>
        <p:spPr>
          <a:xfrm>
            <a:off x="3582651" y="457831"/>
            <a:ext cx="1934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ptos" panose="020B0004020202020204" pitchFamily="34" charset="0"/>
              </a:rPr>
              <a:t>Agenda</a:t>
            </a:r>
            <a:endParaRPr lang="en-GR" sz="4000" b="1" u="sng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34E908-15C3-9C66-FCD9-0D55D10815FE}"/>
              </a:ext>
            </a:extLst>
          </p:cNvPr>
          <p:cNvSpPr txBox="1"/>
          <p:nvPr/>
        </p:nvSpPr>
        <p:spPr>
          <a:xfrm>
            <a:off x="1232680" y="1223070"/>
            <a:ext cx="8245318" cy="326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Motivation &amp; Big Picture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Foundations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</a:rPr>
              <a:t>CLIP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BLIP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Conceptual Takeaways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6995C9A6-2042-0F6F-CDA3-6E3C0E802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00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EB32E-2ED9-C39C-3B79-EF55C6304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844D48F2-1136-02DA-A1F3-4EF633381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DD9A89FE-CAAA-32CB-2436-A431839CD184}"/>
              </a:ext>
            </a:extLst>
          </p:cNvPr>
          <p:cNvSpPr txBox="1"/>
          <p:nvPr/>
        </p:nvSpPr>
        <p:spPr>
          <a:xfrm>
            <a:off x="2095499" y="3008019"/>
            <a:ext cx="8001001" cy="84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</a:pPr>
            <a:r>
              <a:rPr lang="en-US" sz="5562" b="1" dirty="0">
                <a:solidFill>
                  <a:srgbClr val="201B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mo"/>
              </a:rPr>
              <a:t>CLIP</a:t>
            </a:r>
          </a:p>
        </p:txBody>
      </p:sp>
    </p:spTree>
    <p:extLst>
      <p:ext uri="{BB962C8B-B14F-4D97-AF65-F5344CB8AC3E}">
        <p14:creationId xmlns:p14="http://schemas.microsoft.com/office/powerpoint/2010/main" val="1710919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DF755-FD36-7FAC-6380-202F83DA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What makes CLIP different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E543D-C5A9-38B3-BB69-034180FA7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>
                <a:ea typeface="微软雅黑" panose="020B0503020204020204" pitchFamily="34" charset="-122"/>
                <a:cs typeface="Arial" panose="020B0604020202020204" pitchFamily="34" charset="0"/>
              </a:rPr>
              <a:t>CLIP learns the relationship between images and text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>
                <a:ea typeface="微软雅黑" panose="020B0503020204020204" pitchFamily="34" charset="-122"/>
                <a:cs typeface="Arial" panose="020B0604020202020204" pitchFamily="34" charset="0"/>
              </a:rPr>
              <a:t>It does not generate captions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>
                <a:ea typeface="微软雅黑" panose="020B0503020204020204" pitchFamily="34" charset="-122"/>
                <a:cs typeface="Arial" panose="020B0604020202020204" pitchFamily="34" charset="0"/>
              </a:rPr>
              <a:t>Instead, it measures how well a text description matches an image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>
                <a:ea typeface="微软雅黑" panose="020B0503020204020204" pitchFamily="34" charset="-122"/>
                <a:cs typeface="Arial" panose="020B0604020202020204" pitchFamily="34" charset="0"/>
              </a:rPr>
              <a:t>CLIP matches images with relevant text descriptions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25B35F8B-F4CB-FFEF-2183-F308D245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01" y="1114923"/>
            <a:ext cx="5542699" cy="4628153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6AA6FB18-93F2-54BE-8DEA-B934BD220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63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7C461-435E-0A50-E19B-44C7A3325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Image Classification vs CLIP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448C0-9BBA-9E1F-CCD5-BBC2C80BB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Traditional models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B45BE4-5079-1E6A-4727-4427572A94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Trained on fixed categories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Can only classify into predefined labels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New category → need fine-tuning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4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Requires: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1" lang="en-US" altLang="zh-CN" sz="24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Labeled datasets</a:t>
            </a:r>
          </a:p>
          <a:p>
            <a:pPr lvl="1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1" lang="en-US" altLang="zh-CN" sz="24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Computational resources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B1512C-C78D-EBC8-BE74-D44EAB719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clip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4DFFA-691F-D21E-978F-DF24947C48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0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Learns from image-text pairs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0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Flexible classification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20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No need to retrain for new categories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F5369F8E-9B2F-928F-C1EB-9A3046FBD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94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A9942F-A18C-9E9D-BF08-9291C54E1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4CEEC-9C69-5448-F38A-5AB4DC0D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09" y="353681"/>
            <a:ext cx="6572382" cy="974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latin typeface="+mj-lt"/>
              </a:rPr>
              <a:t>CLIP Working</a:t>
            </a:r>
          </a:p>
        </p:txBody>
      </p:sp>
      <p:pic>
        <p:nvPicPr>
          <p:cNvPr id="3" name="图片 11">
            <a:extLst>
              <a:ext uri="{FF2B5EF4-FFF2-40B4-BE49-F238E27FC236}">
                <a16:creationId xmlns:a16="http://schemas.microsoft.com/office/drawing/2014/main" id="{D4242B72-C218-4463-E0BC-7D58B44F10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169"/>
          <a:stretch>
            <a:fillRect/>
          </a:stretch>
        </p:blipFill>
        <p:spPr>
          <a:xfrm>
            <a:off x="2259344" y="1501318"/>
            <a:ext cx="7673312" cy="5003001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3B0CA869-B25F-C297-127B-8A27EE3CA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8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A9942F-A18C-9E9D-BF08-9291C54E1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A977F-1A14-DFD4-2237-E016385A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09" y="353681"/>
            <a:ext cx="6572382" cy="974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>
                <a:latin typeface="+mj-lt"/>
              </a:rPr>
              <a:t>Model Input Architecture</a:t>
            </a:r>
          </a:p>
        </p:txBody>
      </p:sp>
      <p:pic>
        <p:nvPicPr>
          <p:cNvPr id="3" name="图片 11">
            <a:extLst>
              <a:ext uri="{FF2B5EF4-FFF2-40B4-BE49-F238E27FC236}">
                <a16:creationId xmlns:a16="http://schemas.microsoft.com/office/drawing/2014/main" id="{FF650AA4-C98A-434B-EE92-9770D6BF0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17" y="1467098"/>
            <a:ext cx="7273966" cy="5037221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EAC92CDE-6BB9-764F-3BA4-B7657D54A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38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8BD8F8-7F61-94E3-6AED-E0C179005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CLIP Text 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C889-3C0D-A928-3D63-B975876B0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1" lang="en-US" altLang="zh-CN" sz="1800" b="0" u="sng" dirty="0">
                <a:ea typeface="微软雅黑" panose="020B0503020204020204" pitchFamily="34" charset="-122"/>
                <a:cs typeface="Arial" panose="020B0604020202020204" pitchFamily="34" charset="0"/>
              </a:rPr>
              <a:t>ARCHITECTURE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dirty="0">
                <a:ea typeface="微软雅黑" panose="020B0503020204020204" pitchFamily="34" charset="-122"/>
                <a:cs typeface="Arial" panose="020B0604020202020204" pitchFamily="34" charset="0"/>
              </a:rPr>
              <a:t>Transformer-based model (63M parameters)</a:t>
            </a: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dirty="0">
                <a:ea typeface="微软雅黑" panose="020B0503020204020204" pitchFamily="34" charset="-122"/>
                <a:cs typeface="Arial" panose="020B0604020202020204" pitchFamily="34" charset="0"/>
              </a:rPr>
              <a:t>12 layers, 512 hidden size, 8 attention heads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9A441B0B-5920-FD9E-4767-ECA07B9BD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61" y="1466046"/>
            <a:ext cx="5837780" cy="3925907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EC5B8F7F-182E-2C99-D406-914CD932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54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357B66-0C59-3114-B102-819AFA26E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0B01CD0-775E-3C91-00D4-AA89F576A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2734B4-4B9C-D3A9-72D7-F34275BB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CLIP Text 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45774-A228-8151-47F5-97C0F030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1" lang="en-US" altLang="zh-CN" sz="1800" b="0" u="sng" dirty="0">
                <a:ea typeface="微软雅黑" panose="020B0503020204020204" pitchFamily="34" charset="-122"/>
                <a:cs typeface="Arial" panose="020B0604020202020204" pitchFamily="34" charset="0"/>
              </a:rPr>
              <a:t>INPUT REPRESENTATION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Lower-cased Byte Pair Encoding (BPE)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Vocabulary size: 49,152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Max sequence length: 76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Special tokens: [SOS] and [EOS]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C34DA9EA-ABBF-B514-B27B-19AFC10B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61" y="1466046"/>
            <a:ext cx="5837780" cy="3925907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64CA8FFD-8CA5-B10F-FD50-2C40E4A03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14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BB389-4BBE-6A67-6B73-D7EAF45A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 Pair Encoding (BPE)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122E-7DA7-278F-853C-F5009DAD3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BPE Solution</a:t>
            </a:r>
          </a:p>
          <a:p>
            <a:pPr marL="514350" lvl="1" indent="-285750">
              <a:spcBef>
                <a:spcPts val="0"/>
              </a:spcBef>
              <a:defRPr/>
            </a:pPr>
            <a:r>
              <a:rPr kumimoji="1" lang="en-US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Start with characters</a:t>
            </a:r>
          </a:p>
          <a:p>
            <a:pPr marL="514350" lvl="1" indent="-285750">
              <a:spcBef>
                <a:spcPts val="0"/>
              </a:spcBef>
              <a:defRPr/>
            </a:pPr>
            <a:r>
              <a:rPr kumimoji="1" lang="en-US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Merge most frequent character pairs</a:t>
            </a:r>
          </a:p>
          <a:p>
            <a:pPr marL="514350" lvl="1" indent="-285750">
              <a:spcBef>
                <a:spcPts val="0"/>
              </a:spcBef>
              <a:defRPr/>
            </a:pPr>
            <a:r>
              <a:rPr kumimoji="1" lang="en-US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Repeat merging to form sub words</a:t>
            </a:r>
          </a:p>
          <a:p>
            <a:r>
              <a:rPr lang="en-US" sz="2500" dirty="0"/>
              <a:t>Simple Example</a:t>
            </a:r>
          </a:p>
          <a:p>
            <a:pPr marL="514350" lvl="1" indent="-285750">
              <a:spcBef>
                <a:spcPts val="0"/>
              </a:spcBef>
              <a:defRPr/>
            </a:pPr>
            <a:r>
              <a:rPr kumimoji="1" lang="en-US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Original word: “playing”</a:t>
            </a:r>
          </a:p>
          <a:p>
            <a:pPr marL="514350" lvl="1" indent="-285750">
              <a:spcBef>
                <a:spcPts val="0"/>
              </a:spcBef>
              <a:defRPr/>
            </a:pPr>
            <a:r>
              <a:rPr kumimoji="1" lang="en-US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Step 1 – Character tokens: </a:t>
            </a:r>
            <a:r>
              <a:rPr kumimoji="1" lang="pt-BR" altLang="zh-CN" sz="2500" b="0" dirty="0" err="1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p</a:t>
            </a:r>
            <a:r>
              <a:rPr kumimoji="1" lang="pt-BR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l a </a:t>
            </a:r>
            <a:r>
              <a:rPr kumimoji="1" lang="pt-BR" altLang="zh-CN" sz="2500" b="0" dirty="0" err="1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y</a:t>
            </a:r>
            <a:r>
              <a:rPr kumimoji="1" lang="pt-BR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pt-BR" altLang="zh-CN" sz="2500" b="0" dirty="0" err="1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</a:t>
            </a:r>
            <a:r>
              <a:rPr kumimoji="1" lang="pt-BR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pt-BR" altLang="zh-CN" sz="2500" b="0" dirty="0" err="1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n</a:t>
            </a:r>
            <a:r>
              <a:rPr kumimoji="1" lang="pt-BR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1" lang="pt-BR" altLang="zh-CN" sz="2500" b="0" dirty="0" err="1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</a:t>
            </a:r>
            <a:endParaRPr kumimoji="1" lang="pt-BR" altLang="zh-CN" sz="2500" b="0" dirty="0">
              <a:solidFill>
                <a:prstClr val="black">
                  <a:lumMod val="95000"/>
                  <a:lumOff val="5000"/>
                </a:prst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lvl="1" indent="-285750">
              <a:spcBef>
                <a:spcPts val="0"/>
              </a:spcBef>
              <a:defRPr/>
            </a:pPr>
            <a:r>
              <a:rPr kumimoji="1" lang="en-US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Step 2 – Frequent merges: play + </a:t>
            </a:r>
            <a:r>
              <a:rPr kumimoji="1" lang="en-US" altLang="zh-CN" sz="2500" b="0" dirty="0" err="1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ing</a:t>
            </a:r>
            <a:endParaRPr kumimoji="1" lang="en-US" altLang="zh-CN" sz="2500" b="0" dirty="0">
              <a:solidFill>
                <a:prstClr val="black">
                  <a:lumMod val="95000"/>
                  <a:lumOff val="5000"/>
                </a:prst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514350" lvl="1" indent="-285750">
              <a:spcBef>
                <a:spcPts val="0"/>
              </a:spcBef>
              <a:defRPr/>
            </a:pPr>
            <a:r>
              <a:rPr kumimoji="1" lang="en-US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Final tokens: ["play", "</a:t>
            </a:r>
            <a:r>
              <a:rPr kumimoji="1" lang="en-US" altLang="zh-CN" sz="2500" b="0" dirty="0" err="1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ing</a:t>
            </a:r>
            <a:r>
              <a:rPr kumimoji="1" lang="en-US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"]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DBD569DA-7B83-E3AC-9A35-25F0CF96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02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50CCA-805F-9CB5-63A1-075A4F029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46216-7DB4-B98B-9500-CDA250B4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CLIP Text 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E6B8-7F0C-A2E0-D187-CFA4A2BA1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1" lang="en-US" altLang="zh-CN" sz="1800" b="0" u="sng" dirty="0">
                <a:ea typeface="微软雅黑" panose="020B0503020204020204" pitchFamily="34" charset="-122"/>
                <a:cs typeface="Arial" panose="020B0604020202020204" pitchFamily="34" charset="0"/>
              </a:rPr>
              <a:t>TEXT FEATURE EXTRACTION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Use final-layer activation of [EOS] token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Apply LayerNorm + Linear Projection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Project into shared image-text embedding space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Masked self-attention is used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D045EA79-BE2D-1F3F-2124-4A960EF01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61" y="1466046"/>
            <a:ext cx="5837780" cy="3925907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B04EF5DE-0736-6EF8-D38F-AD3E98A29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4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CDEE9-8C0C-A1FE-598D-9309ED97A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883B5-DAAE-9630-7F86-9C8AFD9D642C}"/>
              </a:ext>
            </a:extLst>
          </p:cNvPr>
          <p:cNvSpPr txBox="1"/>
          <p:nvPr/>
        </p:nvSpPr>
        <p:spPr>
          <a:xfrm>
            <a:off x="3582651" y="457831"/>
            <a:ext cx="1934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ptos" panose="020B0004020202020204" pitchFamily="34" charset="0"/>
              </a:rPr>
              <a:t>Agenda</a:t>
            </a:r>
            <a:endParaRPr lang="en-GR" sz="4000" b="1" u="sng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39DDB-375A-C473-3019-DC0E2D735E92}"/>
              </a:ext>
            </a:extLst>
          </p:cNvPr>
          <p:cNvSpPr txBox="1"/>
          <p:nvPr/>
        </p:nvSpPr>
        <p:spPr>
          <a:xfrm>
            <a:off x="1232680" y="1223070"/>
            <a:ext cx="8245318" cy="326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</a:rPr>
              <a:t>Motivation &amp; Big Picture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Foundations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CLIP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BLIP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Conceptual Takeaways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9EC0A523-B47B-BF9F-8193-2BB7E031F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14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7BAE4D-7E57-BD5A-FF9D-D5FD1A8BC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CDDCF-99B8-A0EA-9EAA-FEB15231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CLIP Image 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AF15E-24EF-2333-3D92-F176017C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r>
              <a:rPr kumimoji="1" lang="en-US" altLang="zh-CN" sz="1800" b="0" u="sng" dirty="0">
                <a:ea typeface="微软雅黑" panose="020B0503020204020204" pitchFamily="34" charset="-122"/>
                <a:cs typeface="Arial" panose="020B0604020202020204" pitchFamily="34" charset="0"/>
              </a:rPr>
              <a:t>ARCHITECTURE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8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Modified </a:t>
            </a:r>
            <a:r>
              <a:rPr kumimoji="1" lang="en-US" altLang="zh-CN" sz="1800" b="0" dirty="0" err="1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ResNet</a:t>
            </a:r>
            <a:r>
              <a:rPr kumimoji="1" lang="en-US" altLang="zh-CN" sz="18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or Vision Transformer (</a:t>
            </a:r>
            <a:r>
              <a:rPr kumimoji="1" lang="en-US" altLang="zh-CN" sz="1800" b="0" dirty="0" err="1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ViT</a:t>
            </a:r>
            <a:r>
              <a:rPr kumimoji="1" lang="en-US" altLang="zh-CN" sz="18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图片 11" descr="A diagram of a computer process&#10;&#10;AI-generated content may be incorrect.">
            <a:extLst>
              <a:ext uri="{FF2B5EF4-FFF2-40B4-BE49-F238E27FC236}">
                <a16:creationId xmlns:a16="http://schemas.microsoft.com/office/drawing/2014/main" id="{1299FF13-3023-0FD4-46A7-E4CE502DE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61" y="1458749"/>
            <a:ext cx="5837780" cy="3940501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EF287073-D978-9529-5212-6DDB59035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60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4EAB53-6F85-FD5D-B508-D180B11DC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501345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latin typeface="+mj-lt"/>
              </a:rPr>
              <a:t>Joint Multimodal Embedding Space</a:t>
            </a: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AA6E1EE1-F8F7-B78C-2D17-D0728886D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605" y="1543713"/>
            <a:ext cx="7156790" cy="4812942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D9086C8D-BB51-C022-6A07-D38EDC2BA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5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4E89DB-CA4F-EADE-C611-6A1479AA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501345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latin typeface="+mj-lt"/>
              </a:rPr>
              <a:t>Joint Multimodal Embedding Space</a:t>
            </a:r>
            <a:endParaRPr lang="en-US" dirty="0">
              <a:latin typeface="+mj-lt"/>
            </a:endParaRPr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id="{59B0A06B-BE2F-898E-8EF6-2964FB73B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462" y="1605290"/>
            <a:ext cx="6911075" cy="4751365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9F83218C-BA0A-1484-49B8-675FD3EEE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06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9FF8F-EE43-003A-90B1-57FAFEC9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501345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latin typeface="+mj-lt"/>
              </a:rPr>
              <a:t>Architecture</a:t>
            </a: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28C5182E-EF13-8C6D-5237-998C6724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744" y="1782115"/>
            <a:ext cx="6798512" cy="4572000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1DC85DE7-A087-E032-FB55-D0AEB9F4A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07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F454-6C80-37C4-2999-1DCE4AA4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Contrastive Pre-Training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90BE-0A08-D761-F2EA-DB654939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366618"/>
            <a:ext cx="10653579" cy="4593828"/>
          </a:xfrm>
        </p:spPr>
        <p:txBody>
          <a:bodyPr>
            <a:normAutofit/>
          </a:bodyPr>
          <a:lstStyle/>
          <a:p>
            <a:r>
              <a:rPr lang="en-US" sz="2500" dirty="0"/>
              <a:t>Similarity Computation</a:t>
            </a:r>
          </a:p>
          <a:p>
            <a:endParaRPr lang="en-US" sz="2500" dirty="0"/>
          </a:p>
          <a:p>
            <a:endParaRPr lang="en-US" sz="2500" dirty="0"/>
          </a:p>
          <a:p>
            <a:r>
              <a:rPr lang="en-US" sz="2500" dirty="0"/>
              <a:t>Contrastive Loss (</a:t>
            </a:r>
            <a:r>
              <a:rPr lang="en-US" sz="2500" dirty="0" err="1"/>
              <a:t>InfoNCE</a:t>
            </a:r>
            <a:r>
              <a:rPr lang="en-US" sz="2500" dirty="0"/>
              <a:t>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Final Loss</a:t>
            </a: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7CCEA3A9-6456-7802-E74C-7BCC4A31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50" y="2032086"/>
            <a:ext cx="2676899" cy="933580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E1BC2C04-43AC-FEE0-AAC6-22CD3CB35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74" y="3663532"/>
            <a:ext cx="6144482" cy="1305107"/>
          </a:xfrm>
          <a:prstGeom prst="rect">
            <a:avLst/>
          </a:prstGeom>
        </p:spPr>
      </p:pic>
      <p:pic>
        <p:nvPicPr>
          <p:cNvPr id="6" name="图片 18">
            <a:extLst>
              <a:ext uri="{FF2B5EF4-FFF2-40B4-BE49-F238E27FC236}">
                <a16:creationId xmlns:a16="http://schemas.microsoft.com/office/drawing/2014/main" id="{724AB699-94DF-8169-FBE4-8B8EE2A0D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74" y="5384103"/>
            <a:ext cx="3591426" cy="1152686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2EF94AAF-6B27-B9F6-E26E-C7E71D7840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83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DA9942F-A18C-9E9D-BF08-9291C54E1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F5CAB-60A1-26B6-E124-4B3112B5A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09" y="353681"/>
            <a:ext cx="6572382" cy="974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latin typeface="+mj-lt"/>
              </a:rPr>
              <a:t>Zero-Shot Classification</a:t>
            </a: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4C1CA076-109D-B925-7CE8-957376BB0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64" y="1444342"/>
            <a:ext cx="6723072" cy="4672535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F461479B-1F96-45D2-E5CD-48841493F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7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31E173-8B64-DD62-78CE-D5A52A7F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Prompt Engineering &amp; </a:t>
            </a:r>
            <a:r>
              <a:rPr lang="en-US" dirty="0" err="1"/>
              <a:t>Ensembling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FC4B-E9AA-9BED-9585-422C41295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n-US" sz="1800" dirty="0"/>
              <a:t>Prompt</a:t>
            </a:r>
          </a:p>
          <a:p>
            <a:pPr lvl="1"/>
            <a:r>
              <a:rPr lang="en-US" dirty="0"/>
              <a:t>A photo of a {label}</a:t>
            </a:r>
          </a:p>
          <a:p>
            <a:pPr lvl="1"/>
            <a:r>
              <a:rPr lang="en-US" dirty="0"/>
              <a:t>A satellite photo of a {label}</a:t>
            </a:r>
          </a:p>
          <a:p>
            <a:r>
              <a:rPr lang="en-US" sz="1800" dirty="0" err="1"/>
              <a:t>Ensembling</a:t>
            </a:r>
            <a:endParaRPr lang="en-US" sz="1800" dirty="0"/>
          </a:p>
          <a:p>
            <a:pPr lvl="1"/>
            <a:r>
              <a:rPr lang="en-US" dirty="0"/>
              <a:t>A photo of a big {label}</a:t>
            </a:r>
          </a:p>
          <a:p>
            <a:pPr lvl="1"/>
            <a:r>
              <a:rPr lang="en-US" dirty="0"/>
              <a:t>A photo of a small {label}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E0B643FF-793E-FA6C-BDEA-B95A4988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FA9142-5E3D-9D70-EFCC-B5F1856D3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5846"/>
            <a:ext cx="4277322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000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114B-A247-C115-7D4D-5FD5C507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Classification -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D6162-C872-A48B-ECE0-BD826C94C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500" dirty="0"/>
              <a:t>Image-to-Text (Caption Retrieval):</a:t>
            </a:r>
          </a:p>
          <a:p>
            <a:pPr lvl="1"/>
            <a:r>
              <a:rPr kumimoji="1" lang="en-US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Given an image, find the best matching caption from a text database. The image and all candidate texts are encoded, and then similarity scores determine the optimal match.</a:t>
            </a:r>
          </a:p>
          <a:p>
            <a:pPr marL="228600" lvl="1" indent="0">
              <a:buNone/>
            </a:pPr>
            <a:endParaRPr kumimoji="1" lang="en-US" altLang="zh-CN" sz="2500" b="0" dirty="0">
              <a:solidFill>
                <a:prstClr val="black">
                  <a:lumMod val="95000"/>
                  <a:lumOff val="5000"/>
                </a:prst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2500" dirty="0"/>
              <a:t>Text-to-Image (Image Search)</a:t>
            </a:r>
          </a:p>
          <a:p>
            <a:pPr lvl="1"/>
            <a:r>
              <a:rPr kumimoji="1" lang="en-US" altLang="zh-CN" sz="2500" b="0" dirty="0">
                <a:solidFill>
                  <a:prstClr val="black">
                    <a:lumMod val="95000"/>
                    <a:lumOff val="5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Query with natural language (e.g., "red sports car on racetrack") to find matching images in a database. This powers search engines with descriptive queries instead of keywords.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5612607D-D296-3160-8CCF-44F2863C1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04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B59BF-7B48-2F8B-CB81-2CDC3DB2F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4BDCC-E01B-2A2D-A7D4-24DAFBDC87A1}"/>
              </a:ext>
            </a:extLst>
          </p:cNvPr>
          <p:cNvSpPr txBox="1"/>
          <p:nvPr/>
        </p:nvSpPr>
        <p:spPr>
          <a:xfrm>
            <a:off x="3582651" y="457831"/>
            <a:ext cx="1934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ptos" panose="020B0004020202020204" pitchFamily="34" charset="0"/>
              </a:rPr>
              <a:t>Agenda</a:t>
            </a:r>
            <a:endParaRPr lang="en-GR" sz="4000" b="1" u="sng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CDA264-25EB-95C4-DE00-7197FB56E554}"/>
              </a:ext>
            </a:extLst>
          </p:cNvPr>
          <p:cNvSpPr txBox="1"/>
          <p:nvPr/>
        </p:nvSpPr>
        <p:spPr>
          <a:xfrm>
            <a:off x="1232680" y="1223070"/>
            <a:ext cx="8245318" cy="326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Motivation &amp; Big Picture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Foundations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CLIP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</a:rPr>
              <a:t>BLIP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Conceptual Takeaways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E6E1C3CB-FA99-C3A0-30F6-4B1280183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17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B1DE1-2D44-F020-F240-5B41468CC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C83EC33A-0EC9-3F5B-AF15-8CAD90EC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FC609CB7-66B2-E655-BCE3-6116A8ABB036}"/>
              </a:ext>
            </a:extLst>
          </p:cNvPr>
          <p:cNvSpPr txBox="1"/>
          <p:nvPr/>
        </p:nvSpPr>
        <p:spPr>
          <a:xfrm>
            <a:off x="2095499" y="2123161"/>
            <a:ext cx="8001001" cy="2611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37"/>
              </a:lnSpc>
            </a:pPr>
            <a:r>
              <a:rPr lang="en-US" sz="5562" b="1" dirty="0">
                <a:solidFill>
                  <a:srgbClr val="201B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mo"/>
              </a:rPr>
              <a:t>Text Generation and Cross-Modal Reasoning in BLIP</a:t>
            </a:r>
          </a:p>
        </p:txBody>
      </p:sp>
    </p:spTree>
    <p:extLst>
      <p:ext uri="{BB962C8B-B14F-4D97-AF65-F5344CB8AC3E}">
        <p14:creationId xmlns:p14="http://schemas.microsoft.com/office/powerpoint/2010/main" val="130238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4C9EB1BD-4902-11D6-1C09-5743E391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E5B5A0FD-7534-DA49-11C5-54849D822AB9}"/>
              </a:ext>
            </a:extLst>
          </p:cNvPr>
          <p:cNvSpPr txBox="1"/>
          <p:nvPr/>
        </p:nvSpPr>
        <p:spPr>
          <a:xfrm>
            <a:off x="2095499" y="3008019"/>
            <a:ext cx="8001001" cy="84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 dirty="0">
                <a:solidFill>
                  <a:srgbClr val="201B1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mo"/>
              </a:rPr>
              <a:t>Motivation &amp; Big Picture </a:t>
            </a:r>
          </a:p>
        </p:txBody>
      </p:sp>
    </p:spTree>
    <p:extLst>
      <p:ext uri="{BB962C8B-B14F-4D97-AF65-F5344CB8AC3E}">
        <p14:creationId xmlns:p14="http://schemas.microsoft.com/office/powerpoint/2010/main" val="17389549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C3A6B-AC06-8441-381A-AD3163BFF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33995"/>
            <a:ext cx="10653578" cy="1132258"/>
          </a:xfrm>
        </p:spPr>
        <p:txBody>
          <a:bodyPr/>
          <a:lstStyle/>
          <a:p>
            <a:r>
              <a:rPr lang="en-US" dirty="0"/>
              <a:t>Introduction to BLIP: Bridging Vision and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04878-5187-5B03-F39F-0AD7BE317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900887"/>
            <a:ext cx="10653579" cy="4593828"/>
          </a:xfrm>
        </p:spPr>
        <p:txBody>
          <a:bodyPr>
            <a:normAutofit/>
          </a:bodyPr>
          <a:lstStyle/>
          <a:p>
            <a:r>
              <a:rPr lang="en-US" sz="2500" dirty="0"/>
              <a:t>BLIP = Bootstrapping Language-Image Pretraining </a:t>
            </a:r>
          </a:p>
          <a:p>
            <a:r>
              <a:rPr lang="en-US" sz="2500" dirty="0"/>
              <a:t>Consists of Vision Encoder (</a:t>
            </a:r>
            <a:r>
              <a:rPr lang="en-US" sz="2500" dirty="0" err="1"/>
              <a:t>ViT</a:t>
            </a:r>
            <a:r>
              <a:rPr lang="en-US" sz="2500" dirty="0"/>
              <a:t>), Text Encoder, and Multimodal Decoder </a:t>
            </a:r>
          </a:p>
          <a:p>
            <a:r>
              <a:rPr lang="en-US" sz="2500" dirty="0"/>
              <a:t>Vision Encoder extracts image patch embeddings </a:t>
            </a:r>
          </a:p>
          <a:p>
            <a:r>
              <a:rPr lang="en-US" sz="2500" dirty="0"/>
              <a:t>Multimodal Decoder generates text using cross-attention with image embeddings </a:t>
            </a:r>
          </a:p>
          <a:p>
            <a:r>
              <a:rPr lang="en-US" sz="2500" dirty="0"/>
              <a:t>Used for image captioning, visual question answering, and multimodal tasks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2D041302-5692-F81D-81A0-12ED227C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2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E88A-3193-972B-0AD4-2BD7B420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501345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latin typeface="+mj-lt"/>
              </a:rPr>
              <a:t>Problem -&gt; Solution</a:t>
            </a:r>
          </a:p>
        </p:txBody>
      </p:sp>
      <p:pic>
        <p:nvPicPr>
          <p:cNvPr id="8" name="Picture 7" descr="A diagram of a computer&#10;&#10;AI-generated content may be incorrect.">
            <a:extLst>
              <a:ext uri="{FF2B5EF4-FFF2-40B4-BE49-F238E27FC236}">
                <a16:creationId xmlns:a16="http://schemas.microsoft.com/office/drawing/2014/main" id="{325BA8D2-85A5-BFAB-11B0-3A0CDA4D9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16" y="1802267"/>
            <a:ext cx="8202168" cy="4531696"/>
          </a:xfrm>
          <a:prstGeom prst="rect">
            <a:avLst/>
          </a:prstGeom>
        </p:spPr>
      </p:pic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B59C97C3-BA63-9F9C-A8B8-0FBBD378C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87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4F774-E31E-631A-18D9-50A10DC2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The Three Pillars of BLIP Architecture​</a:t>
            </a: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DB14523A-AD9B-9EE4-65A9-703BE1E3B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8" y="2441274"/>
            <a:ext cx="5173647" cy="323352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4498D-F60D-2F06-7CD2-785F4754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41273"/>
            <a:ext cx="5385816" cy="3817942"/>
          </a:xfrm>
        </p:spPr>
        <p:txBody>
          <a:bodyPr anchor="t">
            <a:normAutofit/>
          </a:bodyPr>
          <a:lstStyle/>
          <a:p>
            <a:r>
              <a:rPr lang="en-US" sz="1800"/>
              <a:t>Vision Encoder (ViT): Converts the image into a sequence of patch embeddings.​ </a:t>
            </a:r>
          </a:p>
          <a:p>
            <a:r>
              <a:rPr lang="en-US" sz="1800"/>
              <a:t>Text Encoder: Used for understanding and matching (Bi-directional).​ </a:t>
            </a:r>
          </a:p>
          <a:p>
            <a:r>
              <a:rPr lang="en-US" sz="1800"/>
              <a:t>Text Decoder: A Causal Transformer used specifically for generation.​ ​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D27AE315-705A-2C5D-41F4-272428DC3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64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75509-E704-6C4D-4D54-A4EEE216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The BLIP Multimodal Architecture​</a:t>
            </a:r>
          </a:p>
        </p:txBody>
      </p:sp>
      <p:pic>
        <p:nvPicPr>
          <p:cNvPr id="5" name="Picture 4" descr="A diagram of a computer process&#10;&#10;AI-generated content may be incorrect.">
            <a:extLst>
              <a:ext uri="{FF2B5EF4-FFF2-40B4-BE49-F238E27FC236}">
                <a16:creationId xmlns:a16="http://schemas.microsoft.com/office/drawing/2014/main" id="{D567DB6E-EF3E-415E-1B5D-4975B9D59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8" y="2441274"/>
            <a:ext cx="5173647" cy="31688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2DF30-6653-B0E2-1B2C-A10634854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41273"/>
            <a:ext cx="5385816" cy="3817942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/>
              <a:t>Unified Vision-Language Framework: A single architecture that performs Image-Text Contrastive learning (ITC), Image-Text Matching (ITM), and Language Modeling (LM) simultaneously.​ </a:t>
            </a:r>
          </a:p>
          <a:p>
            <a:pPr>
              <a:lnSpc>
                <a:spcPct val="110000"/>
              </a:lnSpc>
            </a:pPr>
            <a:r>
              <a:rPr lang="en-US" sz="1800"/>
              <a:t>Modular Flexibility: Features a Vision Encoder (ViT), a Bidirectional Text Encoder for understanding, and a Causal Text Decoder for generation.​ </a:t>
            </a:r>
          </a:p>
          <a:p>
            <a:pPr>
              <a:lnSpc>
                <a:spcPct val="110000"/>
              </a:lnSpc>
            </a:pPr>
            <a:r>
              <a:rPr lang="en-US" sz="1800"/>
              <a:t>Cross-Modal Integration: Every text-based module utilizes Cross-Attention layers to physically bridge the gap between image patches and text tokens.​ ​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514EF28B-24C7-15F7-59DB-593E1AE7A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20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7316-8A9C-57B6-0C01-DA6C789BE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Process: Encode the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E5B3E-E6F7-722C-5F4A-1656B832D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Input image is split into patches​ </a:t>
            </a:r>
          </a:p>
          <a:p>
            <a:r>
              <a:rPr lang="en-US" sz="2500" dirty="0"/>
              <a:t>Vision Transformer converts patches into embeddings​ </a:t>
            </a:r>
          </a:p>
          <a:p>
            <a:r>
              <a:rPr lang="en-US" sz="2500" dirty="0"/>
              <a:t>Mathematically: V = {v1, v2, ..., </a:t>
            </a:r>
            <a:r>
              <a:rPr lang="en-US" sz="2500" dirty="0" err="1"/>
              <a:t>vN</a:t>
            </a:r>
            <a:r>
              <a:rPr lang="en-US" sz="2500" dirty="0"/>
              <a:t>}​ </a:t>
            </a:r>
          </a:p>
          <a:p>
            <a:r>
              <a:rPr lang="en-US" sz="2500" dirty="0"/>
              <a:t>Each vi ∈ </a:t>
            </a:r>
            <a:r>
              <a:rPr lang="en-US" sz="2500" dirty="0" err="1"/>
              <a:t>R^d</a:t>
            </a:r>
            <a:r>
              <a:rPr lang="en-US" sz="2500" dirty="0"/>
              <a:t> represents visual features​ </a:t>
            </a:r>
          </a:p>
          <a:p>
            <a:r>
              <a:rPr lang="en-US" sz="2500" dirty="0"/>
              <a:t>These embeddings act as Keys and Values in cross-attention​ </a:t>
            </a:r>
          </a:p>
          <a:p>
            <a:r>
              <a:rPr lang="en-US" sz="2500" dirty="0"/>
              <a:t>These remain fixed during decoding​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4AE4E40B-94DA-212E-3AE4-9EEE1D70C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59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5343-761D-3B8D-22B6-7473D059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Initialize Text Tokens​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97B8C-D261-A96B-8A08-3D7A5AF31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Generation starts with special token &lt;BOS&gt;​ </a:t>
            </a:r>
          </a:p>
          <a:p>
            <a:r>
              <a:rPr lang="en-US" sz="2800" dirty="0"/>
              <a:t>Token converted into embedding vector​</a:t>
            </a:r>
          </a:p>
          <a:p>
            <a:r>
              <a:rPr lang="en-US" sz="2800" dirty="0"/>
              <a:t>Embedding passed into Transformer Decoder​ </a:t>
            </a:r>
          </a:p>
          <a:p>
            <a:r>
              <a:rPr lang="en-US" sz="2800" dirty="0"/>
              <a:t>Provides initial context for generation​ </a:t>
            </a:r>
          </a:p>
          <a:p>
            <a:r>
              <a:rPr lang="en-US" sz="2800" dirty="0"/>
              <a:t>Decoder generates one token at a time​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DDD72729-0A9A-DEAF-DBB8-09D4174A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358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C7BC7-E020-C84D-422B-BBFA55F3D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sz="2500"/>
              <a:t>The Cross-Attention Mechanism: Connecting Text and Images in Transformers​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1F0AA-7C09-6E49-66DF-79FF30D6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n-US" sz="1800"/>
              <a:t>How does the text decoder know what is in the image?​ </a:t>
            </a:r>
          </a:p>
          <a:p>
            <a:pPr lvl="1"/>
            <a:r>
              <a:rPr lang="en-US" dirty="0"/>
              <a:t>Concise visual overview: how a text decoder “looks at an image using cross-attention so generated words match visual content. This deck explains the intuition, math, and a classroom-friendly explanation you can copy into comments.​ ​</a:t>
            </a:r>
          </a:p>
        </p:txBody>
      </p:sp>
      <p:pic>
        <p:nvPicPr>
          <p:cNvPr id="5" name="Picture 4" descr="A white rectangular object with text and arrows&#10;&#10;AI-generated content may be incorrect.">
            <a:extLst>
              <a:ext uri="{FF2B5EF4-FFF2-40B4-BE49-F238E27FC236}">
                <a16:creationId xmlns:a16="http://schemas.microsoft.com/office/drawing/2014/main" id="{7DDEAB40-DDDF-B594-A91A-F0FA3F4B2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741" y="1114923"/>
            <a:ext cx="5214820" cy="4628153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3B2CED6E-437A-DBA9-F1B4-0A78463D2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0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2D595-8499-336F-F76E-B06CF7809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37429"/>
            <a:ext cx="10653578" cy="1132258"/>
          </a:xfrm>
        </p:spPr>
        <p:txBody>
          <a:bodyPr/>
          <a:lstStyle/>
          <a:p>
            <a:r>
              <a:rPr lang="en-US" dirty="0"/>
              <a:t>Deconstructing Cross-Attention​ 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6E885-1415-8149-A421-7A733C352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000897"/>
            <a:ext cx="10653579" cy="5770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Cross-attention allows a language model to "look at" specific parts of an image that are relevant to a given text input. Here's how it works in a simplified sequence:​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The Search Warrant (Text Query)​ </a:t>
            </a:r>
          </a:p>
          <a:p>
            <a:pPr marL="228600" lvl="1" indent="0">
              <a:buNone/>
            </a:pPr>
            <a:r>
              <a:rPr lang="en-US" sz="1200" dirty="0"/>
              <a:t>When user type "dog," the model doesn't just see letters. It turns that word into a Query Vector (Q). This vector is like a mathematical description of "dog-ness"—it's looking for floppy ears, fur, and four legs.​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Scanning the Grid (Query-Key Comparison)​ </a:t>
            </a:r>
          </a:p>
          <a:p>
            <a:pPr marL="228600" lvl="1" indent="0">
              <a:buNone/>
            </a:pPr>
            <a:r>
              <a:rPr lang="en-US" sz="1200" dirty="0"/>
              <a:t>The image is chopped into a grid of small squares (patches). Each square has a Key Vector (K) that describes what’s inside that specific patch (e.g., "blue sky," "green grass," or "furry ear"). The model compares your Q (dog) against every K (image patch).​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Finding the Matches (Attention Scores)​ </a:t>
            </a:r>
          </a:p>
          <a:p>
            <a:pPr marL="228600" lvl="1" indent="0">
              <a:buNone/>
            </a:pPr>
            <a:r>
              <a:rPr lang="en-US" sz="1200" dirty="0"/>
              <a:t>The comparison is done using a Dot Product. If the Query and Key point in the same direction—meaning the math for "dog" matches the math for "furry ear"—you get a high Attention Score.​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Narrowing the Focus (</a:t>
            </a:r>
            <a:r>
              <a:rPr lang="en-US" sz="1200" dirty="0" err="1"/>
              <a:t>Softmax</a:t>
            </a:r>
            <a:r>
              <a:rPr lang="en-US" sz="1200" dirty="0"/>
              <a:t> Normalization)​ </a:t>
            </a:r>
          </a:p>
          <a:p>
            <a:pPr marL="228600" lvl="1" indent="0">
              <a:buNone/>
            </a:pPr>
            <a:r>
              <a:rPr lang="en-US" sz="1200" dirty="0"/>
              <a:t>The model might find many "okay" matches, but it needs to know what is most important. The </a:t>
            </a:r>
            <a:r>
              <a:rPr lang="en-US" sz="1200" dirty="0" err="1"/>
              <a:t>Softmax</a:t>
            </a:r>
            <a:r>
              <a:rPr lang="en-US" sz="1200" dirty="0"/>
              <a:t> function turns those raw scores into percentages (weights) that sum to 100%.​ </a:t>
            </a:r>
          </a:p>
          <a:p>
            <a:pPr lvl="1"/>
            <a:r>
              <a:rPr lang="en-US" sz="1200" dirty="0"/>
              <a:t>Ear patch: 0.7 (70%)​ </a:t>
            </a:r>
          </a:p>
          <a:p>
            <a:pPr lvl="1"/>
            <a:r>
              <a:rPr lang="en-US" sz="1200" dirty="0"/>
              <a:t>Grass patch: 0.1 (10%)​ </a:t>
            </a:r>
          </a:p>
          <a:p>
            <a:pPr lvl="1"/>
            <a:r>
              <a:rPr lang="en-US" sz="1200" dirty="0"/>
              <a:t>Sky patch: 0.05 (5%)​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/>
              <a:t>Creating the Final "Mental Image" (Context Vector)​ </a:t>
            </a:r>
          </a:p>
          <a:p>
            <a:pPr marL="228600" lvl="1" indent="0">
              <a:buNone/>
            </a:pPr>
            <a:r>
              <a:rPr lang="en-US" sz="1200" dirty="0"/>
              <a:t>Now, the model takes the Value Vectors ($V$)—the actual visual content of the patches—and multiplies them by those </a:t>
            </a:r>
            <a:r>
              <a:rPr lang="en-US" sz="1200" dirty="0" err="1"/>
              <a:t>Softmax</a:t>
            </a:r>
            <a:r>
              <a:rPr lang="en-US" sz="1200" dirty="0"/>
              <a:t> weights. It ignores the sky and grass and pulls all the "dog" information together into one Context Vector. This vector is the model's final refined understanding: "Here is the 'dog' part of the image."​ ​ ​ ​ 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221E2FA9-98A6-357A-5C9D-E4CDC210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322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F152-63D9-9DE6-D3B1-7F42918D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Cross-Attention: Inject Visual Information​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A11C64E9-686E-D1F7-B0E7-5D76985B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  <p:pic>
        <p:nvPicPr>
          <p:cNvPr id="6" name="Picture 5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A7B71A82-E628-718D-9893-12D0FA116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" y="2086888"/>
            <a:ext cx="9919162" cy="34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335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0577-4CDF-F81A-31B0-AEABDBA50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Token Prediction​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A506D-08E4-207C-E83B-F6C2E8674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Decoder outputs hidden state </a:t>
            </a:r>
            <a:r>
              <a:rPr lang="en-US" dirty="0" err="1"/>
              <a:t>ht</a:t>
            </a:r>
            <a:r>
              <a:rPr lang="en-US" dirty="0"/>
              <a:t>​ </a:t>
            </a:r>
          </a:p>
          <a:p>
            <a:r>
              <a:rPr lang="en-US" dirty="0"/>
              <a:t>Converted into probabilities using </a:t>
            </a:r>
            <a:r>
              <a:rPr lang="en-US" dirty="0" err="1"/>
              <a:t>softmax</a:t>
            </a:r>
            <a:r>
              <a:rPr lang="en-US" dirty="0"/>
              <a:t>​ </a:t>
            </a:r>
          </a:p>
          <a:p>
            <a:r>
              <a:rPr lang="en-US" dirty="0"/>
              <a:t>Formula: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Model selects next word using greedy, sampling, or beam search​</a:t>
            </a:r>
          </a:p>
          <a:p>
            <a:pPr lvl="1"/>
            <a:r>
              <a:rPr lang="en-US" dirty="0"/>
              <a:t>Greedy decoding: pick the highest probability token every time​ </a:t>
            </a:r>
          </a:p>
          <a:p>
            <a:pPr lvl="1"/>
            <a:r>
              <a:rPr lang="en-US" dirty="0"/>
              <a:t>Sampling: randomly select next token based on probability distribution​ </a:t>
            </a:r>
          </a:p>
          <a:p>
            <a:pPr lvl="1"/>
            <a:r>
              <a:rPr lang="en-US" dirty="0"/>
              <a:t>Beam search: keep multiple candidate sequences to find best overall output​ </a:t>
            </a:r>
          </a:p>
          <a:p>
            <a:r>
              <a:rPr lang="en-US" dirty="0"/>
              <a:t>This produces meaningful captions​ ​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DA085FEA-457B-232E-5DC4-3DDC2D5F1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  <p:pic>
        <p:nvPicPr>
          <p:cNvPr id="5" name="Picture 4" descr="A black background with white text and symbols&#10;&#10;AI-generated content may be incorrect.">
            <a:extLst>
              <a:ext uri="{FF2B5EF4-FFF2-40B4-BE49-F238E27FC236}">
                <a16:creationId xmlns:a16="http://schemas.microsoft.com/office/drawing/2014/main" id="{46C76F42-568F-A638-9798-9272EAA5C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40" y="2988524"/>
            <a:ext cx="37719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0" name="Rectangle 4109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0C6DC-56F4-1028-5A21-1F9FDB8B9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5" cy="1132258"/>
          </a:xfrm>
        </p:spPr>
        <p:txBody>
          <a:bodyPr>
            <a:normAutofit/>
          </a:bodyPr>
          <a:lstStyle/>
          <a:p>
            <a:r>
              <a:rPr lang="en-US" dirty="0"/>
              <a:t>Why Visual Language Models?</a:t>
            </a:r>
          </a:p>
        </p:txBody>
      </p:sp>
      <p:pic>
        <p:nvPicPr>
          <p:cNvPr id="6" name="Picture 5" descr="VQA: Visual Question Answering">
            <a:extLst>
              <a:ext uri="{FF2B5EF4-FFF2-40B4-BE49-F238E27FC236}">
                <a16:creationId xmlns:a16="http://schemas.microsoft.com/office/drawing/2014/main" id="{0F77BD7A-D38C-E7A6-1091-A87AA070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" r="78"/>
          <a:stretch>
            <a:fillRect/>
          </a:stretch>
        </p:blipFill>
        <p:spPr bwMode="auto">
          <a:xfrm>
            <a:off x="731520" y="1775012"/>
            <a:ext cx="6355080" cy="45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473C7-0564-E00D-D3F6-48FCA68F9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29" y="1775012"/>
            <a:ext cx="3999334" cy="4534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100"/>
              <a:t>Traditional Vision Models Focus On: 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Image classification (e.g., ImageNet) 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Object detection (bounding boxes) 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Semantic and instance segmentation </a:t>
            </a:r>
          </a:p>
          <a:p>
            <a:pPr>
              <a:lnSpc>
                <a:spcPct val="110000"/>
              </a:lnSpc>
            </a:pPr>
            <a:r>
              <a:rPr lang="en-US" sz="1100"/>
              <a:t>Traditional Language Models Focus On: 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Next-token prediction 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Text generation 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Question answering </a:t>
            </a:r>
          </a:p>
          <a:p>
            <a:pPr>
              <a:lnSpc>
                <a:spcPct val="110000"/>
              </a:lnSpc>
            </a:pPr>
            <a:r>
              <a:rPr lang="en-US" sz="1100"/>
              <a:t>However, Many Real-World Tasks Require Both Modalities: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Image captioning 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Visual question answering (VQA) 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Image–text retrieval </a:t>
            </a:r>
          </a:p>
          <a:p>
            <a:pPr lvl="1">
              <a:lnSpc>
                <a:spcPct val="110000"/>
              </a:lnSpc>
            </a:pPr>
            <a:r>
              <a:rPr lang="en-US" sz="1100"/>
              <a:t>Zero-shot image classification using text prompts </a:t>
            </a:r>
          </a:p>
          <a:p>
            <a:pPr>
              <a:lnSpc>
                <a:spcPct val="110000"/>
              </a:lnSpc>
            </a:pPr>
            <a:r>
              <a:rPr lang="en-US" sz="1100"/>
              <a:t>Vision and language must be represented in a unified semantic space.</a:t>
            </a: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C03FA48C-AF87-0DEA-8E5E-A8727DA47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82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3FCFB-21E7-6FC8-6FAB-402DD1A3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Autoregressive Generation Loop​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D08DE-7932-FC64-C615-B52028FE9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Generated token is appended to input sequence​ </a:t>
            </a:r>
          </a:p>
          <a:p>
            <a:r>
              <a:rPr lang="en-US" sz="2500" dirty="0"/>
              <a:t>&lt;BOS&gt; → 'a' → 'dog' → 'running’​ </a:t>
            </a:r>
          </a:p>
          <a:p>
            <a:r>
              <a:rPr lang="en-US" sz="2500" dirty="0"/>
              <a:t>Process repeats step-by-step​ </a:t>
            </a:r>
          </a:p>
          <a:p>
            <a:r>
              <a:rPr lang="en-US" sz="2500" dirty="0"/>
              <a:t>Each step uses image information via cross-attention​ </a:t>
            </a:r>
          </a:p>
          <a:p>
            <a:r>
              <a:rPr lang="en-US" sz="2500" dirty="0"/>
              <a:t>Stops when &lt;EOS&gt; token is generated​ </a:t>
            </a:r>
          </a:p>
          <a:p>
            <a:r>
              <a:rPr lang="en-US" sz="2500" dirty="0"/>
              <a:t>Produces complete caption​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F1D5DBC7-7678-3F99-1555-84C35B980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97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B478B-1A84-D52F-527D-0B07B472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BLIP Generation Formula​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192E7-2EF8-F859-3DD4-FE52F5D2C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Image Encoding: V = </a:t>
            </a:r>
            <a:r>
              <a:rPr lang="en-US" sz="2500" dirty="0" err="1"/>
              <a:t>VisionEncoder</a:t>
            </a:r>
            <a:r>
              <a:rPr lang="en-US" sz="2500" dirty="0"/>
              <a:t>(Image)​ </a:t>
            </a:r>
          </a:p>
          <a:p>
            <a:r>
              <a:rPr lang="en-US" sz="2500" dirty="0"/>
              <a:t>Caption Generation: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Uses Transformer Decoder with Cross-Attention​ </a:t>
            </a:r>
          </a:p>
          <a:p>
            <a:r>
              <a:rPr lang="en-US" sz="2500" dirty="0"/>
              <a:t>Combines visual and textual information​ </a:t>
            </a:r>
          </a:p>
          <a:p>
            <a:r>
              <a:rPr lang="en-US" sz="2500" dirty="0"/>
              <a:t>Generates human-like descriptions​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46E974E7-4EF6-8806-AA1E-9EEA22C8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8F2C937-7AE7-97F7-FA51-946A61D5A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23" y="2952750"/>
            <a:ext cx="33274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848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A5AB-0DDC-311F-A1B5-0328DBE3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Objective (Language Modeling)​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5C2A-FFA0-64DD-38DC-093B10053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BLIP trains the decoder using cross-entropy loss:​ 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Where:​ </a:t>
            </a:r>
          </a:p>
          <a:p>
            <a:r>
              <a:rPr lang="en-US" sz="2500" dirty="0" err="1"/>
              <a:t>w_t</a:t>
            </a:r>
            <a:r>
              <a:rPr lang="en-US" sz="2500" dirty="0"/>
              <a:t>* = ground-truth token at time t​ </a:t>
            </a:r>
          </a:p>
          <a:p>
            <a:r>
              <a:rPr lang="en-US" sz="2500" dirty="0"/>
              <a:t>w_&lt;t* = previous ground-truth tokens​ </a:t>
            </a:r>
          </a:p>
          <a:p>
            <a:r>
              <a:rPr lang="en-US" sz="2500" dirty="0"/>
              <a:t>V = visual embeddings from image encoder​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95F2EB54-1F06-FF4F-1ABA-39C76F553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EC547E36-7645-A9B6-4092-1923DD335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304" y="2425700"/>
            <a:ext cx="36576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539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A4ACB-C58F-44DF-5824-4AEB233CC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Each Component​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A54A4-7802-CA25-09C1-CA988B93A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Language Modeling Loss (L_LM):​ </a:t>
            </a:r>
          </a:p>
          <a:p>
            <a:r>
              <a:rPr lang="en-US" sz="2500" dirty="0"/>
              <a:t>Measures how well the model predicts the correct next word.​ </a:t>
            </a:r>
          </a:p>
          <a:p>
            <a:r>
              <a:rPr lang="en-US" sz="2500" dirty="0"/>
              <a:t>Ground Truth Token (</a:t>
            </a:r>
            <a:r>
              <a:rPr lang="en-US" sz="2500" dirty="0" err="1"/>
              <a:t>w_t</a:t>
            </a:r>
            <a:r>
              <a:rPr lang="en-US" sz="2500" dirty="0"/>
              <a:t>*):​ </a:t>
            </a:r>
          </a:p>
          <a:p>
            <a:r>
              <a:rPr lang="en-US" sz="2500" dirty="0"/>
              <a:t>The correct word at position t.​ </a:t>
            </a:r>
          </a:p>
          <a:p>
            <a:r>
              <a:rPr lang="en-US" sz="2500" dirty="0"/>
              <a:t>Visual Embeddings (V):​ </a:t>
            </a:r>
          </a:p>
          <a:p>
            <a:r>
              <a:rPr lang="en-US" sz="2500" dirty="0"/>
              <a:t>Encoded representation of the image used by the decoder.​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A975AAA-656A-2C8C-83FA-29B21148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21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42F7A-9CE3-4469-C39D-B28083397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 Forcing During Training​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27896-1505-EE82-9D6B-828E6071C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During training, the decoder receives:​ </a:t>
            </a:r>
          </a:p>
          <a:p>
            <a:r>
              <a:rPr lang="en-US" sz="2500" dirty="0"/>
              <a:t>The correct previous words (not its own predictions)​ </a:t>
            </a:r>
          </a:p>
          <a:p>
            <a:r>
              <a:rPr lang="en-US" sz="2500" dirty="0"/>
              <a:t>The image embeddings​ </a:t>
            </a:r>
          </a:p>
          <a:p>
            <a:r>
              <a:rPr lang="en-US" sz="2500" dirty="0"/>
              <a:t>This stabilizes training and improves convergence.​ </a:t>
            </a:r>
          </a:p>
          <a:p>
            <a:r>
              <a:rPr lang="en-US" sz="2500" dirty="0"/>
              <a:t>Goal: Learn P(Text | Image)​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C66EA43-D8D6-6108-1F04-655CC4E23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933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4B55-E2A3-4E89-D3FF-6A25277D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Cross-Attention in BLIP​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EFF43-FE2F-C76F-F950-12B81E2DE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Decoder uses Cross-Attention:​ </a:t>
            </a:r>
          </a:p>
          <a:p>
            <a:r>
              <a:rPr lang="en-US" sz="2500" dirty="0"/>
              <a:t>Queries (Q): Text hidden states​</a:t>
            </a:r>
          </a:p>
          <a:p>
            <a:r>
              <a:rPr lang="en-US" sz="2500" dirty="0"/>
              <a:t>Keys (K) &amp; Values (V): Image embeddings​ </a:t>
            </a:r>
          </a:p>
          <a:p>
            <a:r>
              <a:rPr lang="en-US" sz="2500" dirty="0" err="1"/>
              <a:t>CrossAttn</a:t>
            </a:r>
            <a:r>
              <a:rPr lang="en-US" sz="2500" dirty="0"/>
              <a:t>(</a:t>
            </a:r>
            <a:r>
              <a:rPr lang="en-US" sz="2500" dirty="0" err="1"/>
              <a:t>Q_t</a:t>
            </a:r>
            <a:r>
              <a:rPr lang="en-US" sz="2500" dirty="0"/>
              <a:t>, </a:t>
            </a:r>
            <a:r>
              <a:rPr lang="en-US" sz="2500" dirty="0" err="1"/>
              <a:t>K_v</a:t>
            </a:r>
            <a:r>
              <a:rPr lang="en-US" sz="2500" dirty="0"/>
              <a:t>, </a:t>
            </a:r>
            <a:r>
              <a:rPr lang="en-US" sz="2500" dirty="0" err="1"/>
              <a:t>V_v</a:t>
            </a:r>
            <a:r>
              <a:rPr lang="en-US" sz="2500" dirty="0"/>
              <a:t>)​ </a:t>
            </a:r>
          </a:p>
          <a:p>
            <a:r>
              <a:rPr lang="en-US" sz="2500" dirty="0"/>
              <a:t>This allows the decoder to attend to image features when predicting each word.​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4505B0E5-1C1E-DA40-BB59-51849473E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348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0E62A-704D-03AD-F134-DA5EC2DD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AC893-61B8-02D1-58AB-F9E3FD340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 = the original web text scraped from the internet (often noisy/irrelevant)​ </a:t>
            </a:r>
          </a:p>
          <a:p>
            <a:pPr marL="0" indent="0">
              <a:buNone/>
            </a:pPr>
            <a:r>
              <a:rPr lang="en-US" dirty="0"/>
              <a:t>Ts = the new synthetic caption generated by BLIP's Captioner ​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Web captions are often about context/history, not what's visually in the image. BLIP's Captioner creates better descriptions, and the Filter removes anything still not good enough — leaving only clean, image-relevant text for training.​ ​</a:t>
            </a:r>
          </a:p>
        </p:txBody>
      </p:sp>
      <p:pic>
        <p:nvPicPr>
          <p:cNvPr id="5" name="Picture 4" descr="A close-up of a text&#10;&#10;AI-generated content may be incorrect.">
            <a:extLst>
              <a:ext uri="{FF2B5EF4-FFF2-40B4-BE49-F238E27FC236}">
                <a16:creationId xmlns:a16="http://schemas.microsoft.com/office/drawing/2014/main" id="{258AA2AA-6C80-35F2-3635-841D8FB7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03" y="4710361"/>
            <a:ext cx="9060994" cy="1598999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324436C3-91A9-4691-5B79-D9C3C6174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894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C8B6-8368-5D5D-D20A-8A73A9AB6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77FF4-4CEB-A0C1-ED59-4FAE91616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BLIP uses autoregressive language modeling.​ </a:t>
            </a:r>
          </a:p>
          <a:p>
            <a:r>
              <a:rPr lang="en-US" sz="2500" dirty="0"/>
              <a:t>Cross-entropy loss trains next-word prediction.​ </a:t>
            </a:r>
          </a:p>
          <a:p>
            <a:r>
              <a:rPr lang="en-US" sz="2500" dirty="0"/>
              <a:t>Cross-attention injects image information into the decoder.​ </a:t>
            </a:r>
          </a:p>
          <a:p>
            <a:r>
              <a:rPr lang="en-US" sz="2500" dirty="0"/>
              <a:t>Teacher forcing improves training stability.​ </a:t>
            </a:r>
          </a:p>
          <a:p>
            <a:r>
              <a:rPr lang="en-US" sz="2500" dirty="0"/>
              <a:t>Final Objective: Learn conditional generation P(Text | Image).​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890A86DA-8726-B459-F370-F23F76F26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571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FCF68D-8405-07F9-8B3B-BD2F8E0E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sz="2800"/>
              <a:t>Why BLIP Generates Better Captions Than CLIP​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9D2E8-A628-5334-BF74-869D04BC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n-US" sz="1800"/>
              <a:t>BLIP uses Vision Encoder and Text Decoder​ </a:t>
            </a:r>
          </a:p>
          <a:p>
            <a:r>
              <a:rPr lang="en-US" sz="1800"/>
              <a:t>Uses Cross-Attention​ </a:t>
            </a:r>
          </a:p>
          <a:p>
            <a:r>
              <a:rPr lang="en-US" sz="1800"/>
              <a:t>Decoder generates captions word by word​ </a:t>
            </a:r>
          </a:p>
          <a:p>
            <a:r>
              <a:rPr lang="en-US" sz="1800"/>
              <a:t>Can generate natural sentences​ ​</a:t>
            </a:r>
          </a:p>
        </p:txBody>
      </p:sp>
      <p:pic>
        <p:nvPicPr>
          <p:cNvPr id="5" name="Picture 4" descr="A diagram of a blip architecture&#10;&#10;AI-generated content may be incorrect.">
            <a:extLst>
              <a:ext uri="{FF2B5EF4-FFF2-40B4-BE49-F238E27FC236}">
                <a16:creationId xmlns:a16="http://schemas.microsoft.com/office/drawing/2014/main" id="{05A03067-8785-C44D-F1DC-2CDCD8062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521" y="1114923"/>
            <a:ext cx="5749259" cy="4628153"/>
          </a:xfrm>
          <a:prstGeom prst="rect">
            <a:avLst/>
          </a:prstGeom>
        </p:spPr>
      </p:pic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FDA26DDF-C994-0CC1-704E-A0A828C5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69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7F174-F631-769F-BED0-987A9D1A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BLIP Caption Bootstrapping​</a:t>
            </a:r>
          </a:p>
        </p:txBody>
      </p:sp>
      <p:pic>
        <p:nvPicPr>
          <p:cNvPr id="5" name="Picture 4" descr="A diagram of a caption boottrapping&#10;&#10;AI-generated content may be incorrect.">
            <a:extLst>
              <a:ext uri="{FF2B5EF4-FFF2-40B4-BE49-F238E27FC236}">
                <a16:creationId xmlns:a16="http://schemas.microsoft.com/office/drawing/2014/main" id="{6B1DBE01-01CA-B4BD-056F-FB3BDDA28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78" y="2441274"/>
            <a:ext cx="5173647" cy="26256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E789-346C-AFBE-79D7-124315A9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41273"/>
            <a:ext cx="5385816" cy="3817942"/>
          </a:xfrm>
        </p:spPr>
        <p:txBody>
          <a:bodyPr anchor="t">
            <a:normAutofit/>
          </a:bodyPr>
          <a:lstStyle/>
          <a:p>
            <a:r>
              <a:rPr lang="en-US" sz="1800"/>
              <a:t>Starts with noisy captions​ </a:t>
            </a:r>
          </a:p>
          <a:p>
            <a:r>
              <a:rPr lang="en-US" sz="1800"/>
              <a:t>Generates synthetic captions​ </a:t>
            </a:r>
          </a:p>
          <a:p>
            <a:r>
              <a:rPr lang="en-US" sz="1800"/>
              <a:t>Filters high-quality captions​ </a:t>
            </a:r>
          </a:p>
          <a:p>
            <a:r>
              <a:rPr lang="en-US" sz="1800"/>
              <a:t>Retrains model using better data​ ​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D0C4BE03-C512-DD8A-F2CE-01E0DE0C0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2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A7CDF-9E68-9255-D04F-92EC7C12D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The Core Problem</a:t>
            </a:r>
          </a:p>
        </p:txBody>
      </p:sp>
      <p:pic>
        <p:nvPicPr>
          <p:cNvPr id="5122" name="Picture 2" descr="Joint embedding space of text and image representations: conceptually... |  Download Scientific Diagram">
            <a:extLst>
              <a:ext uri="{FF2B5EF4-FFF2-40B4-BE49-F238E27FC236}">
                <a16:creationId xmlns:a16="http://schemas.microsoft.com/office/drawing/2014/main" id="{76AA39BC-ACC3-A235-43C5-E41DFFD21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48" y="1234171"/>
            <a:ext cx="4681506" cy="441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19A02-69B1-0D6B-BAB7-4E6365105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/>
          </a:bodyPr>
          <a:lstStyle/>
          <a:p>
            <a:r>
              <a:rPr lang="en-US" sz="1800" dirty="0"/>
              <a:t>Images → Continuous pixel space </a:t>
            </a:r>
          </a:p>
          <a:p>
            <a:r>
              <a:rPr lang="en-US" sz="1800" dirty="0"/>
              <a:t>Text → Discrete token space </a:t>
            </a:r>
          </a:p>
          <a:p>
            <a:pPr marL="0" indent="0">
              <a:buNone/>
            </a:pPr>
            <a:r>
              <a:rPr lang="en-US" sz="1800" dirty="0"/>
              <a:t>How can we map both into a shared semantic space? </a:t>
            </a:r>
          </a:p>
          <a:p>
            <a:r>
              <a:rPr lang="en-US" sz="1800" dirty="0"/>
              <a:t>Goal: Learn a joint embedding space where: </a:t>
            </a:r>
          </a:p>
          <a:p>
            <a:pPr lvl="1"/>
            <a:r>
              <a:rPr lang="en-US" dirty="0"/>
              <a:t>Matching image-text pairs are close </a:t>
            </a:r>
          </a:p>
          <a:p>
            <a:pPr lvl="1"/>
            <a:r>
              <a:rPr lang="en-US" dirty="0"/>
              <a:t>Non-matching pairs are far apart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A9C21A80-9A4E-5AB8-628C-4593C19F3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629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C6C3-6357-6CB6-F238-F98C26AE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BLIP is Better​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2306-DE27-2B23-8CEA-3006CB93C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BLIP has a decoder for caption generation​ </a:t>
            </a:r>
          </a:p>
          <a:p>
            <a:r>
              <a:rPr lang="en-US" sz="2500" dirty="0"/>
              <a:t>Trained using causal language modeling​ </a:t>
            </a:r>
          </a:p>
          <a:p>
            <a:r>
              <a:rPr lang="en-US" sz="2500" dirty="0"/>
              <a:t>Improves training data using bootstrapping​ </a:t>
            </a:r>
          </a:p>
          <a:p>
            <a:r>
              <a:rPr lang="en-US" sz="2500" dirty="0"/>
              <a:t>Produces fluent and accurate captions​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A671EF4B-793F-886F-5602-47218E407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337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228C-1BE6-DC45-0FBC-021A4A26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BLIP - 2 Key Points​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19D45-BB19-E4F7-9A55-1794843B8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Uses a frozen Vision Encoder and Frozen Large Language Model (LLM)​ </a:t>
            </a:r>
          </a:p>
          <a:p>
            <a:r>
              <a:rPr lang="en-US" sz="2500" dirty="0"/>
              <a:t>Introduces Q-Former (Query Transformer) to extract visual features​ </a:t>
            </a:r>
          </a:p>
          <a:p>
            <a:r>
              <a:rPr lang="en-US" sz="2500" dirty="0"/>
              <a:t>Enables image-to-text generation using powerful LLMs​ </a:t>
            </a:r>
          </a:p>
          <a:p>
            <a:r>
              <a:rPr lang="en-US" sz="2500" dirty="0"/>
              <a:t>Much more efficient than BLIP (only Q-Former is trained)​ </a:t>
            </a:r>
          </a:p>
          <a:p>
            <a:r>
              <a:rPr lang="en-US" sz="2500" dirty="0"/>
              <a:t>Improves multimodal understanding and reasoning​ ​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B0451C2E-C3A7-CC69-151E-6AEE69B2C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332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A57B90-B92C-2765-7DEE-ADAF6DEF9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ontent Placeholder 4" descr="A person sitting at a computer&#10;&#10;AI-generated content may be incorrect.">
            <a:extLst>
              <a:ext uri="{FF2B5EF4-FFF2-40B4-BE49-F238E27FC236}">
                <a16:creationId xmlns:a16="http://schemas.microsoft.com/office/drawing/2014/main" id="{1E731CD3-4999-8101-5DE3-3BFA48B3ED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62"/>
          <a:stretch>
            <a:fillRect/>
          </a:stretch>
        </p:blipFill>
        <p:spPr>
          <a:xfrm>
            <a:off x="1394460" y="419100"/>
            <a:ext cx="9410700" cy="603390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724C369B-45E0-FC16-C213-2DC6404D1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193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FEE35-27C9-7F90-BC65-04B2EDD31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D90485-9B4B-98B0-3207-41ECA443BDA9}"/>
              </a:ext>
            </a:extLst>
          </p:cNvPr>
          <p:cNvSpPr txBox="1"/>
          <p:nvPr/>
        </p:nvSpPr>
        <p:spPr>
          <a:xfrm>
            <a:off x="3582651" y="457831"/>
            <a:ext cx="1934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ptos" panose="020B0004020202020204" pitchFamily="34" charset="0"/>
              </a:rPr>
              <a:t>Agenda</a:t>
            </a:r>
            <a:endParaRPr lang="en-GR" sz="4000" b="1" u="sng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A4F360-EBD4-F1DB-3AAD-3B89778009B3}"/>
              </a:ext>
            </a:extLst>
          </p:cNvPr>
          <p:cNvSpPr txBox="1"/>
          <p:nvPr/>
        </p:nvSpPr>
        <p:spPr>
          <a:xfrm>
            <a:off x="1232680" y="1223070"/>
            <a:ext cx="8245318" cy="326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Motivation &amp; Big Picture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Foundations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CLIP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BLIP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</a:rPr>
              <a:t>Conceptual Takeaways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0C86DFA-307B-BCF5-55FC-288E25C6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248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912CF-87C0-8334-B868-623844E9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1F7B-322F-7A4E-0C75-650DDD6DF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000" dirty="0"/>
              <a:t>Contrastive learning aligns modalities</a:t>
            </a:r>
          </a:p>
          <a:p>
            <a:r>
              <a:rPr lang="en-US" altLang="zh-CN" sz="3000" dirty="0"/>
              <a:t>CLIP enables zero-shot learning </a:t>
            </a:r>
          </a:p>
          <a:p>
            <a:r>
              <a:rPr lang="en-US" altLang="zh-CN" sz="3000" dirty="0"/>
              <a:t>BLIP unifies alignment + generation</a:t>
            </a:r>
          </a:p>
        </p:txBody>
      </p:sp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1B979F75-1F84-A71C-29F5-49E877522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71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4AB9B8B4-6AA0-6EC2-5180-35BA3CFC2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C8A68-D11C-9DFC-150F-11E17CB1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5" cy="1132258"/>
          </a:xfrm>
        </p:spPr>
        <p:txBody>
          <a:bodyPr>
            <a:normAutofit/>
          </a:bodyPr>
          <a:lstStyle/>
          <a:p>
            <a:r>
              <a:rPr lang="en-US" dirty="0"/>
              <a:t>Where CLIP and BLIP Fit</a:t>
            </a:r>
          </a:p>
        </p:txBody>
      </p:sp>
      <p:pic>
        <p:nvPicPr>
          <p:cNvPr id="7170" name="Picture 2" descr="Discover How CLIP Bridges Text and Image Data">
            <a:extLst>
              <a:ext uri="{FF2B5EF4-FFF2-40B4-BE49-F238E27FC236}">
                <a16:creationId xmlns:a16="http://schemas.microsoft.com/office/drawing/2014/main" id="{F822E2C6-0FF1-D345-35AA-536DCA6D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1" b="3"/>
          <a:stretch>
            <a:fillRect/>
          </a:stretch>
        </p:blipFill>
        <p:spPr bwMode="auto">
          <a:xfrm>
            <a:off x="731520" y="1775012"/>
            <a:ext cx="6355080" cy="45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2F01B-36DA-57CD-1E8A-B9962D4AF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29" y="1775012"/>
            <a:ext cx="3999334" cy="4534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Contrastive Learning provides the alignment mechanism. </a:t>
            </a:r>
          </a:p>
          <a:p>
            <a:pPr>
              <a:lnSpc>
                <a:spcPct val="110000"/>
              </a:lnSpc>
            </a:pPr>
            <a:r>
              <a:rPr lang="en-US" sz="1400"/>
              <a:t>CLIP: 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Uses large-scale image-text contrastive learning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Learns joint embedding space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Enables zero-shot classification </a:t>
            </a:r>
          </a:p>
          <a:p>
            <a:pPr>
              <a:lnSpc>
                <a:spcPct val="110000"/>
              </a:lnSpc>
            </a:pPr>
            <a:r>
              <a:rPr lang="en-US" sz="1400"/>
              <a:t>BLIP: 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Combines contrastive alignment with generative objectives 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Adds captioning and language modeling components </a:t>
            </a:r>
          </a:p>
          <a:p>
            <a:pPr lvl="1">
              <a:lnSpc>
                <a:spcPct val="110000"/>
              </a:lnSpc>
            </a:pPr>
            <a:r>
              <a:rPr lang="en-US" sz="1400"/>
              <a:t>Improves robustness to noisy captions</a:t>
            </a:r>
          </a:p>
          <a:p>
            <a:pPr>
              <a:lnSpc>
                <a:spcPct val="110000"/>
              </a:lnSpc>
            </a:pPr>
            <a:r>
              <a:rPr lang="en-US" sz="1400"/>
              <a:t>These models form the foundation of modern Vision–Language Models (VLMs).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4CCD7DFD-E0E5-C221-C2CD-70D48044C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87B61-A74B-03BE-2739-1693D328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AE5D03-0C4A-FA63-A4E7-905B137B9321}"/>
              </a:ext>
            </a:extLst>
          </p:cNvPr>
          <p:cNvSpPr txBox="1"/>
          <p:nvPr/>
        </p:nvSpPr>
        <p:spPr>
          <a:xfrm>
            <a:off x="3582651" y="457831"/>
            <a:ext cx="1934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>
                <a:latin typeface="Aptos" panose="020B0004020202020204" pitchFamily="34" charset="0"/>
              </a:rPr>
              <a:t>Agenda</a:t>
            </a:r>
            <a:endParaRPr lang="en-GR" sz="4000" b="1" u="sng" dirty="0">
              <a:latin typeface="Aptos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A715FA-265F-A3DB-C55E-90A00EFF9532}"/>
              </a:ext>
            </a:extLst>
          </p:cNvPr>
          <p:cNvSpPr txBox="1"/>
          <p:nvPr/>
        </p:nvSpPr>
        <p:spPr>
          <a:xfrm>
            <a:off x="1232680" y="1223070"/>
            <a:ext cx="8245318" cy="326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Motivation &amp; Big Picture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latin typeface="Aptos" panose="020B0004020202020204" pitchFamily="34" charset="0"/>
              </a:rPr>
              <a:t>Foundations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CLIP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BLIP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Conceptual Takeaways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DCBF708B-F7C0-1F91-E0DC-3F91327FB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046" y="130619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7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CBB0869A-0BE5-B3E9-F73D-2F3691E4D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A2F0A-FEF1-073D-3B04-93661779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36805"/>
            <a:ext cx="4621553" cy="1360728"/>
          </a:xfrm>
        </p:spPr>
        <p:txBody>
          <a:bodyPr anchor="b">
            <a:normAutofit/>
          </a:bodyPr>
          <a:lstStyle/>
          <a:p>
            <a:r>
              <a:rPr lang="en-US" dirty="0"/>
              <a:t>What is an Embedding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EA9C3-EE47-1B53-B3F8-55A8E528B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105527"/>
            <a:ext cx="4621553" cy="3963704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An embedding is a learned vector representation of data in a high-dimensional space. </a:t>
            </a:r>
          </a:p>
          <a:p>
            <a:r>
              <a:rPr lang="en-US" sz="1800" dirty="0"/>
              <a:t>Key principle: </a:t>
            </a:r>
          </a:p>
          <a:p>
            <a:pPr lvl="1"/>
            <a:r>
              <a:rPr lang="en-US" sz="1600" dirty="0"/>
              <a:t>Semantic similarity ↔ Geometric proximity </a:t>
            </a:r>
          </a:p>
          <a:p>
            <a:pPr lvl="1"/>
            <a:r>
              <a:rPr lang="en-US" sz="1600" dirty="0"/>
              <a:t>If two objects are similar in meaning, their embeddings should be close in vector space. </a:t>
            </a:r>
          </a:p>
          <a:p>
            <a:r>
              <a:rPr lang="en-US" sz="1800" dirty="0"/>
              <a:t>Embeddings enable: </a:t>
            </a:r>
          </a:p>
          <a:p>
            <a:pPr lvl="1"/>
            <a:r>
              <a:rPr lang="en-US" sz="1600" dirty="0"/>
              <a:t>Similarity search </a:t>
            </a:r>
          </a:p>
          <a:p>
            <a:pPr lvl="1"/>
            <a:r>
              <a:rPr lang="en-US" sz="1600" dirty="0"/>
              <a:t>Retrieval </a:t>
            </a:r>
          </a:p>
          <a:p>
            <a:pPr lvl="1"/>
            <a:r>
              <a:rPr lang="en-US" sz="1600" dirty="0"/>
              <a:t>Transfer learning across tasks</a:t>
            </a:r>
            <a:endParaRPr lang="en-US" dirty="0"/>
          </a:p>
        </p:txBody>
      </p:sp>
      <p:pic>
        <p:nvPicPr>
          <p:cNvPr id="8194" name="Picture 2" descr="The classical king + woman − man ≈ queen example of neural word... |  Download Scientific Diagram">
            <a:extLst>
              <a:ext uri="{FF2B5EF4-FFF2-40B4-BE49-F238E27FC236}">
                <a16:creationId xmlns:a16="http://schemas.microsoft.com/office/drawing/2014/main" id="{CDCA52CC-4746-D04F-8D82-828DE0A9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2014879"/>
            <a:ext cx="5837780" cy="282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8E35DA5F-08DF-0129-F02C-ADCD7996E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2046" y="142650"/>
            <a:ext cx="2310861" cy="5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84856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2356</Words>
  <Application>Microsoft Macintosh PowerPoint</Application>
  <PresentationFormat>Widescreen</PresentationFormat>
  <Paragraphs>393</Paragraphs>
  <Slides>64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微软雅黑</vt:lpstr>
      <vt:lpstr>Aptos</vt:lpstr>
      <vt:lpstr>Arial</vt:lpstr>
      <vt:lpstr>Neue Haas Grotesk Text Pro</vt:lpstr>
      <vt:lpstr>Roboto</vt:lpstr>
      <vt:lpstr>VanillaVTI</vt:lpstr>
      <vt:lpstr>PowerPoint Presentation</vt:lpstr>
      <vt:lpstr>PowerPoint Presentation</vt:lpstr>
      <vt:lpstr>PowerPoint Presentation</vt:lpstr>
      <vt:lpstr>PowerPoint Presentation</vt:lpstr>
      <vt:lpstr>Why Visual Language Models?</vt:lpstr>
      <vt:lpstr>The Core Problem</vt:lpstr>
      <vt:lpstr>Where CLIP and BLIP Fit</vt:lpstr>
      <vt:lpstr>PowerPoint Presentation</vt:lpstr>
      <vt:lpstr>What is an Embedding ?</vt:lpstr>
      <vt:lpstr>Geometry of Embeddings</vt:lpstr>
      <vt:lpstr>Instance Discrimination</vt:lpstr>
      <vt:lpstr>Core Idea</vt:lpstr>
      <vt:lpstr>Image Text Contrastive Learning</vt:lpstr>
      <vt:lpstr>Joint Multimodal Embedding Space</vt:lpstr>
      <vt:lpstr>Joint Multimodal Embedding Space</vt:lpstr>
      <vt:lpstr>Similarity Function</vt:lpstr>
      <vt:lpstr>InfoNCE Loss</vt:lpstr>
      <vt:lpstr>Example: Image–Text Contrastive Learning (Batch of 3)</vt:lpstr>
      <vt:lpstr>Why Negatives Prevent Collapse</vt:lpstr>
      <vt:lpstr>PowerPoint Presentation</vt:lpstr>
      <vt:lpstr>PowerPoint Presentation</vt:lpstr>
      <vt:lpstr>What makes CLIP different ?</vt:lpstr>
      <vt:lpstr>Traditional Image Classification vs CLIP </vt:lpstr>
      <vt:lpstr>CLIP Working</vt:lpstr>
      <vt:lpstr>Model Input Architecture</vt:lpstr>
      <vt:lpstr>CLIP Text Encoder</vt:lpstr>
      <vt:lpstr>CLIP Text Encoder</vt:lpstr>
      <vt:lpstr>Byte Pair Encoding (BPE)</vt:lpstr>
      <vt:lpstr>CLIP Text Encoder</vt:lpstr>
      <vt:lpstr>CLIP Image Encoder</vt:lpstr>
      <vt:lpstr>Joint Multimodal Embedding Space</vt:lpstr>
      <vt:lpstr>Joint Multimodal Embedding Space</vt:lpstr>
      <vt:lpstr>Architecture</vt:lpstr>
      <vt:lpstr>Contrastive Pre-Training</vt:lpstr>
      <vt:lpstr>Zero-Shot Classification</vt:lpstr>
      <vt:lpstr>Prompt Engineering &amp; Ensembling</vt:lpstr>
      <vt:lpstr>Beyond Classification - Retrieval</vt:lpstr>
      <vt:lpstr>PowerPoint Presentation</vt:lpstr>
      <vt:lpstr>PowerPoint Presentation</vt:lpstr>
      <vt:lpstr>Introduction to BLIP: Bridging Vision and Language</vt:lpstr>
      <vt:lpstr>Problem -&gt; Solution</vt:lpstr>
      <vt:lpstr>The Three Pillars of BLIP Architecture​</vt:lpstr>
      <vt:lpstr>The BLIP Multimodal Architecture​</vt:lpstr>
      <vt:lpstr>Generation Process: Encode the Image</vt:lpstr>
      <vt:lpstr>Initialize Text Tokens​</vt:lpstr>
      <vt:lpstr>The Cross-Attention Mechanism: Connecting Text and Images in Transformers​</vt:lpstr>
      <vt:lpstr>Deconstructing Cross-Attention​ ​</vt:lpstr>
      <vt:lpstr>Cross-Attention: Inject Visual Information​ ​</vt:lpstr>
      <vt:lpstr>Next Token Prediction​</vt:lpstr>
      <vt:lpstr>Autoregressive Generation Loop​</vt:lpstr>
      <vt:lpstr>Complete BLIP Generation Formula​</vt:lpstr>
      <vt:lpstr>Training Objective (Language Modeling)​</vt:lpstr>
      <vt:lpstr>Understanding Each Component​</vt:lpstr>
      <vt:lpstr>Teacher Forcing During Training​</vt:lpstr>
      <vt:lpstr>Cross-Attention in BLIP​</vt:lpstr>
      <vt:lpstr>Example</vt:lpstr>
      <vt:lpstr>Summary</vt:lpstr>
      <vt:lpstr>Why BLIP Generates Better Captions Than CLIP​</vt:lpstr>
      <vt:lpstr>BLIP Caption Bootstrapping​</vt:lpstr>
      <vt:lpstr>Why BLIP is Better​</vt:lpstr>
      <vt:lpstr>BLIP - 2 Key Points​</vt:lpstr>
      <vt:lpstr>PowerPoint Presentation</vt:lpstr>
      <vt:lpstr>PowerPoint Presentation</vt:lpstr>
      <vt:lpstr>Conceptual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Iman Qaiser</dc:creator>
  <cp:lastModifiedBy>Nitin Vadnala</cp:lastModifiedBy>
  <cp:revision>28</cp:revision>
  <dcterms:created xsi:type="dcterms:W3CDTF">2026-02-05T01:44:49Z</dcterms:created>
  <dcterms:modified xsi:type="dcterms:W3CDTF">2026-02-24T01:50:26Z</dcterms:modified>
</cp:coreProperties>
</file>