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1.xml" ContentType="application/inkml+xml"/>
  <Override PartName="/ppt/ink/ink2.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Lst>
  <p:notesMasterIdLst>
    <p:notesMasterId r:id="rId77"/>
  </p:notesMasterIdLst>
  <p:sldIdLst>
    <p:sldId id="256" r:id="rId2"/>
    <p:sldId id="267" r:id="rId3"/>
    <p:sldId id="336" r:id="rId4"/>
    <p:sldId id="317" r:id="rId5"/>
    <p:sldId id="258" r:id="rId6"/>
    <p:sldId id="270" r:id="rId7"/>
    <p:sldId id="271" r:id="rId8"/>
    <p:sldId id="340" r:id="rId9"/>
    <p:sldId id="341" r:id="rId10"/>
    <p:sldId id="342" r:id="rId11"/>
    <p:sldId id="343" r:id="rId12"/>
    <p:sldId id="333" r:id="rId13"/>
    <p:sldId id="331" r:id="rId14"/>
    <p:sldId id="325" r:id="rId15"/>
    <p:sldId id="272" r:id="rId16"/>
    <p:sldId id="326" r:id="rId17"/>
    <p:sldId id="327" r:id="rId18"/>
    <p:sldId id="328" r:id="rId19"/>
    <p:sldId id="334" r:id="rId20"/>
    <p:sldId id="257" r:id="rId21"/>
    <p:sldId id="318" r:id="rId22"/>
    <p:sldId id="259" r:id="rId23"/>
    <p:sldId id="261" r:id="rId24"/>
    <p:sldId id="262" r:id="rId25"/>
    <p:sldId id="319" r:id="rId26"/>
    <p:sldId id="264" r:id="rId27"/>
    <p:sldId id="265" r:id="rId28"/>
    <p:sldId id="320" r:id="rId29"/>
    <p:sldId id="266" r:id="rId30"/>
    <p:sldId id="321" r:id="rId31"/>
    <p:sldId id="322" r:id="rId32"/>
    <p:sldId id="268" r:id="rId33"/>
    <p:sldId id="273" r:id="rId34"/>
    <p:sldId id="332" r:id="rId35"/>
    <p:sldId id="274" r:id="rId36"/>
    <p:sldId id="280" r:id="rId37"/>
    <p:sldId id="275" r:id="rId38"/>
    <p:sldId id="276" r:id="rId39"/>
    <p:sldId id="279" r:id="rId40"/>
    <p:sldId id="278" r:id="rId41"/>
    <p:sldId id="329" r:id="rId42"/>
    <p:sldId id="330" r:id="rId43"/>
    <p:sldId id="283" r:id="rId44"/>
    <p:sldId id="335" r:id="rId45"/>
    <p:sldId id="323" r:id="rId46"/>
    <p:sldId id="284" r:id="rId47"/>
    <p:sldId id="287" r:id="rId48"/>
    <p:sldId id="285" r:id="rId49"/>
    <p:sldId id="288" r:id="rId50"/>
    <p:sldId id="286" r:id="rId51"/>
    <p:sldId id="291" r:id="rId52"/>
    <p:sldId id="294" r:id="rId53"/>
    <p:sldId id="293" r:id="rId54"/>
    <p:sldId id="295" r:id="rId55"/>
    <p:sldId id="296" r:id="rId56"/>
    <p:sldId id="297" r:id="rId57"/>
    <p:sldId id="298" r:id="rId58"/>
    <p:sldId id="299" r:id="rId59"/>
    <p:sldId id="302" r:id="rId60"/>
    <p:sldId id="303" r:id="rId61"/>
    <p:sldId id="304" r:id="rId62"/>
    <p:sldId id="305" r:id="rId63"/>
    <p:sldId id="306" r:id="rId64"/>
    <p:sldId id="307" r:id="rId65"/>
    <p:sldId id="308" r:id="rId66"/>
    <p:sldId id="309" r:id="rId67"/>
    <p:sldId id="310" r:id="rId68"/>
    <p:sldId id="311" r:id="rId69"/>
    <p:sldId id="312" r:id="rId70"/>
    <p:sldId id="313" r:id="rId71"/>
    <p:sldId id="314" r:id="rId72"/>
    <p:sldId id="315" r:id="rId73"/>
    <p:sldId id="316" r:id="rId74"/>
    <p:sldId id="337" r:id="rId75"/>
    <p:sldId id="269"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749E4EA2-5AC5-ED47-9FB3-E751A9835544}">
          <p14:sldIdLst>
            <p14:sldId id="256"/>
            <p14:sldId id="267"/>
          </p14:sldIdLst>
        </p14:section>
        <p14:section name="History" id="{BEE3D47F-C01A-BD46-BE86-621775883A9A}">
          <p14:sldIdLst>
            <p14:sldId id="336"/>
            <p14:sldId id="317"/>
            <p14:sldId id="258"/>
            <p14:sldId id="270"/>
            <p14:sldId id="271"/>
            <p14:sldId id="340"/>
            <p14:sldId id="341"/>
            <p14:sldId id="342"/>
            <p14:sldId id="343"/>
          </p14:sldIdLst>
        </p14:section>
        <p14:section name="Basic Architecture" id="{3C95D08E-737A-4127-A1E7-8CA9FC5AACB4}">
          <p14:sldIdLst>
            <p14:sldId id="333"/>
            <p14:sldId id="331"/>
            <p14:sldId id="325"/>
            <p14:sldId id="272"/>
            <p14:sldId id="326"/>
            <p14:sldId id="327"/>
            <p14:sldId id="328"/>
          </p14:sldIdLst>
        </p14:section>
        <p14:section name="Patch Tokenization" id="{E34A2C2D-0180-6149-93DF-07474DA5A4C0}">
          <p14:sldIdLst>
            <p14:sldId id="334"/>
            <p14:sldId id="257"/>
            <p14:sldId id="318"/>
            <p14:sldId id="259"/>
            <p14:sldId id="261"/>
            <p14:sldId id="262"/>
            <p14:sldId id="319"/>
            <p14:sldId id="264"/>
            <p14:sldId id="265"/>
            <p14:sldId id="320"/>
            <p14:sldId id="266"/>
            <p14:sldId id="321"/>
            <p14:sldId id="322"/>
            <p14:sldId id="268"/>
          </p14:sldIdLst>
        </p14:section>
        <p14:section name="Self Attention" id="{D7F373DE-0ECE-4B54-9F43-B1136917B48B}">
          <p14:sldIdLst>
            <p14:sldId id="273"/>
            <p14:sldId id="332"/>
            <p14:sldId id="274"/>
            <p14:sldId id="280"/>
            <p14:sldId id="275"/>
            <p14:sldId id="276"/>
            <p14:sldId id="279"/>
            <p14:sldId id="278"/>
            <p14:sldId id="329"/>
            <p14:sldId id="330"/>
            <p14:sldId id="283"/>
          </p14:sldIdLst>
        </p14:section>
        <p14:section name="Architecture" id="{E20FC75E-7D38-3F4B-A918-B7D43A1A0F2A}">
          <p14:sldIdLst>
            <p14:sldId id="335"/>
            <p14:sldId id="323"/>
            <p14:sldId id="284"/>
            <p14:sldId id="287"/>
            <p14:sldId id="285"/>
            <p14:sldId id="288"/>
            <p14:sldId id="286"/>
            <p14:sldId id="291"/>
            <p14:sldId id="294"/>
            <p14:sldId id="293"/>
            <p14:sldId id="295"/>
            <p14:sldId id="296"/>
            <p14:sldId id="297"/>
            <p14:sldId id="298"/>
            <p14:sldId id="299"/>
            <p14:sldId id="302"/>
            <p14:sldId id="303"/>
            <p14:sldId id="304"/>
            <p14:sldId id="305"/>
            <p14:sldId id="306"/>
            <p14:sldId id="307"/>
            <p14:sldId id="308"/>
            <p14:sldId id="309"/>
            <p14:sldId id="310"/>
            <p14:sldId id="311"/>
            <p14:sldId id="312"/>
            <p14:sldId id="313"/>
            <p14:sldId id="314"/>
            <p14:sldId id="315"/>
            <p14:sldId id="316"/>
          </p14:sldIdLst>
        </p14:section>
        <p14:section name="Conclusion &amp; Demo" id="{08575B98-0F07-144F-B5DD-C7E5F1771B9F}">
          <p14:sldIdLst>
            <p14:sldId id="337"/>
            <p14:sldId id="26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D5CD"/>
    <a:srgbClr val="EA7132"/>
    <a:srgbClr val="FEC29D"/>
    <a:srgbClr val="E9EDF0"/>
    <a:srgbClr val="FFF9DB"/>
    <a:srgbClr val="6FAED6"/>
    <a:srgbClr val="5D91B1"/>
    <a:srgbClr val="71B1D9"/>
    <a:srgbClr val="E9C6C2"/>
    <a:srgbClr val="E5E5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066" autoAdjust="0"/>
    <p:restoredTop sz="84184"/>
  </p:normalViewPr>
  <p:slideViewPr>
    <p:cSldViewPr snapToGrid="0">
      <p:cViewPr varScale="1">
        <p:scale>
          <a:sx n="101" d="100"/>
          <a:sy n="101" d="100"/>
        </p:scale>
        <p:origin x="200"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ED7380-4B85-804B-8923-B3ED30124B8E}" type="doc">
      <dgm:prSet loTypeId="urn:microsoft.com/office/officeart/2009/3/layout/DescendingProcess" loCatId="" qsTypeId="urn:microsoft.com/office/officeart/2005/8/quickstyle/simple1" qsCatId="simple" csTypeId="urn:microsoft.com/office/officeart/2005/8/colors/accent1_2" csCatId="accent1" phldr="1"/>
      <dgm:spPr/>
      <dgm:t>
        <a:bodyPr/>
        <a:lstStyle/>
        <a:p>
          <a:endParaRPr lang="en-US"/>
        </a:p>
      </dgm:t>
    </dgm:pt>
    <dgm:pt modelId="{4DDFB862-C4C4-6E4E-A5F0-15FEB39E0A31}" type="pres">
      <dgm:prSet presAssocID="{1CED7380-4B85-804B-8923-B3ED30124B8E}" presName="Name0" presStyleCnt="0">
        <dgm:presLayoutVars>
          <dgm:chMax val="7"/>
          <dgm:chPref val="5"/>
        </dgm:presLayoutVars>
      </dgm:prSet>
      <dgm:spPr/>
    </dgm:pt>
  </dgm:ptLst>
  <dgm:cxnLst>
    <dgm:cxn modelId="{5364F8C6-9797-A645-B80F-1768543EA950}" type="presOf" srcId="{1CED7380-4B85-804B-8923-B3ED30124B8E}" destId="{4DDFB862-C4C4-6E4E-A5F0-15FEB39E0A31}" srcOrd="0" destOrd="0" presId="urn:microsoft.com/office/officeart/2009/3/layout/Descending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ED7380-4B85-804B-8923-B3ED30124B8E}" type="doc">
      <dgm:prSet loTypeId="urn:microsoft.com/office/officeart/2009/3/layout/DescendingProcess" loCatId="" qsTypeId="urn:microsoft.com/office/officeart/2005/8/quickstyle/simple1" qsCatId="simple" csTypeId="urn:microsoft.com/office/officeart/2005/8/colors/accent1_2" csCatId="accent1" phldr="1"/>
      <dgm:spPr/>
      <dgm:t>
        <a:bodyPr/>
        <a:lstStyle/>
        <a:p>
          <a:endParaRPr lang="en-US"/>
        </a:p>
      </dgm:t>
    </dgm:pt>
    <dgm:pt modelId="{4DDFB862-C4C4-6E4E-A5F0-15FEB39E0A31}" type="pres">
      <dgm:prSet presAssocID="{1CED7380-4B85-804B-8923-B3ED30124B8E}" presName="Name0" presStyleCnt="0">
        <dgm:presLayoutVars>
          <dgm:chMax val="7"/>
          <dgm:chPref val="5"/>
        </dgm:presLayoutVars>
      </dgm:prSet>
      <dgm:spPr/>
    </dgm:pt>
  </dgm:ptLst>
  <dgm:cxnLst>
    <dgm:cxn modelId="{5364F8C6-9797-A645-B80F-1768543EA950}" type="presOf" srcId="{1CED7380-4B85-804B-8923-B3ED30124B8E}" destId="{4DDFB862-C4C4-6E4E-A5F0-15FEB39E0A31}" srcOrd="0" destOrd="0" presId="urn:microsoft.com/office/officeart/2009/3/layout/Descending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CED7380-4B85-804B-8923-B3ED30124B8E}" type="doc">
      <dgm:prSet loTypeId="urn:microsoft.com/office/officeart/2009/3/layout/DescendingProcess" loCatId="" qsTypeId="urn:microsoft.com/office/officeart/2005/8/quickstyle/simple1" qsCatId="simple" csTypeId="urn:microsoft.com/office/officeart/2005/8/colors/accent1_2" csCatId="accent1" phldr="1"/>
      <dgm:spPr/>
      <dgm:t>
        <a:bodyPr/>
        <a:lstStyle/>
        <a:p>
          <a:endParaRPr lang="en-US"/>
        </a:p>
      </dgm:t>
    </dgm:pt>
    <dgm:pt modelId="{4DDFB862-C4C4-6E4E-A5F0-15FEB39E0A31}" type="pres">
      <dgm:prSet presAssocID="{1CED7380-4B85-804B-8923-B3ED30124B8E}" presName="Name0" presStyleCnt="0">
        <dgm:presLayoutVars>
          <dgm:chMax val="7"/>
          <dgm:chPref val="5"/>
        </dgm:presLayoutVars>
      </dgm:prSet>
      <dgm:spPr/>
    </dgm:pt>
  </dgm:ptLst>
  <dgm:cxnLst>
    <dgm:cxn modelId="{5364F8C6-9797-A645-B80F-1768543EA950}" type="presOf" srcId="{1CED7380-4B85-804B-8923-B3ED30124B8E}" destId="{4DDFB862-C4C4-6E4E-A5F0-15FEB39E0A31}" srcOrd="0" destOrd="0" presId="urn:microsoft.com/office/officeart/2009/3/layout/Descending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06T14:04:53.086"/>
    </inkml:context>
    <inkml:brush xml:id="br0">
      <inkml:brushProperty name="width" value="0.035" units="cm"/>
      <inkml:brushProperty name="height" value="0.035" units="cm"/>
      <inkml:brushProperty name="color" value="#E71224"/>
    </inkml:brush>
  </inkml:definitions>
  <inkml:trace contextRef="#ctx0" brushRef="#br0">0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06T14:04:57.776"/>
    </inkml:context>
    <inkml:brush xml:id="br0">
      <inkml:brushProperty name="width" value="0.035" units="cm"/>
      <inkml:brushProperty name="height" value="0.035" units="cm"/>
      <inkml:brushProperty name="color" value="#E71224"/>
    </inkml:brush>
  </inkml:definitions>
  <inkml:trace contextRef="#ctx0" brushRef="#br0">1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38AB52-0F75-6F44-A248-C1B8A026086D}" type="datetimeFigureOut">
              <a:rPr lang="en-US" smtClean="0"/>
              <a:t>2/9/26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A018E7-E681-C244-9599-CAFFFCA17C1A}" type="slidenum">
              <a:rPr lang="en-US" smtClean="0"/>
              <a:t>‹#›</a:t>
            </a:fld>
            <a:endParaRPr lang="en-US"/>
          </a:p>
        </p:txBody>
      </p:sp>
    </p:spTree>
    <p:extLst>
      <p:ext uri="{BB962C8B-B14F-4D97-AF65-F5344CB8AC3E}">
        <p14:creationId xmlns:p14="http://schemas.microsoft.com/office/powerpoint/2010/main" val="982789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A018E7-E681-C244-9599-CAFFFCA17C1A}" type="slidenum">
              <a:rPr lang="en-US" smtClean="0"/>
              <a:t>2</a:t>
            </a:fld>
            <a:endParaRPr lang="en-US"/>
          </a:p>
        </p:txBody>
      </p:sp>
    </p:spTree>
    <p:extLst>
      <p:ext uri="{BB962C8B-B14F-4D97-AF65-F5344CB8AC3E}">
        <p14:creationId xmlns:p14="http://schemas.microsoft.com/office/powerpoint/2010/main" val="3936877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3AE21-E519-3EEC-154E-AD4B6621EB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5E7E15-2B1E-724E-B3CB-AC233A9EE3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FA7847-0C76-1606-D78C-FCCBF58EE8B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174B5B6-5640-64A4-415D-655CC1735371}"/>
              </a:ext>
            </a:extLst>
          </p:cNvPr>
          <p:cNvSpPr>
            <a:spLocks noGrp="1"/>
          </p:cNvSpPr>
          <p:nvPr>
            <p:ph type="sldNum" sz="quarter" idx="5"/>
          </p:nvPr>
        </p:nvSpPr>
        <p:spPr/>
        <p:txBody>
          <a:bodyPr/>
          <a:lstStyle/>
          <a:p>
            <a:fld id="{98A018E7-E681-C244-9599-CAFFFCA17C1A}" type="slidenum">
              <a:rPr lang="en-US" smtClean="0"/>
              <a:t>12</a:t>
            </a:fld>
            <a:endParaRPr lang="en-US"/>
          </a:p>
        </p:txBody>
      </p:sp>
    </p:spTree>
    <p:extLst>
      <p:ext uri="{BB962C8B-B14F-4D97-AF65-F5344CB8AC3E}">
        <p14:creationId xmlns:p14="http://schemas.microsoft.com/office/powerpoint/2010/main" val="346240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fundamental shift. CNNs scan an image with small windows that slide around. </a:t>
            </a:r>
            <a:r>
              <a:rPr lang="en-US" dirty="0" err="1"/>
              <a:t>ViT</a:t>
            </a:r>
            <a:r>
              <a:rPr lang="en-US" dirty="0"/>
              <a:t> takes a different approach: chop the entire image into a grid of equal-sized squares—say, sixteen-by-sixteen patches. Flatten each square into a list of numbers. Now you have a sequence, just like words in a sentence. Feed that sequence into a Transformer encoder where every patch can attend to every other patch simultaneously. Finally, a small classifier reads the combined information and predicts the label.</a:t>
            </a:r>
          </a:p>
        </p:txBody>
      </p:sp>
      <p:sp>
        <p:nvSpPr>
          <p:cNvPr id="4" name="Slide Number Placeholder 3"/>
          <p:cNvSpPr>
            <a:spLocks noGrp="1"/>
          </p:cNvSpPr>
          <p:nvPr>
            <p:ph type="sldNum" sz="quarter" idx="5"/>
          </p:nvPr>
        </p:nvSpPr>
        <p:spPr/>
        <p:txBody>
          <a:bodyPr/>
          <a:lstStyle/>
          <a:p>
            <a:fld id="{98A018E7-E681-C244-9599-CAFFFCA17C1A}" type="slidenum">
              <a:rPr lang="en-US" smtClean="0"/>
              <a:t>14</a:t>
            </a:fld>
            <a:endParaRPr lang="en-US"/>
          </a:p>
        </p:txBody>
      </p:sp>
    </p:spTree>
    <p:extLst>
      <p:ext uri="{BB962C8B-B14F-4D97-AF65-F5344CB8AC3E}">
        <p14:creationId xmlns:p14="http://schemas.microsoft.com/office/powerpoint/2010/main" val="1234318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walk through the pipeline. </a:t>
            </a:r>
          </a:p>
          <a:p>
            <a:endParaRPr lang="en-US" dirty="0"/>
          </a:p>
          <a:p>
            <a:r>
              <a:rPr lang="en-US" dirty="0"/>
              <a:t>First, patch tokenization: we slice the image into sixteen-by-sixteen squares, embed each into a vector, and </a:t>
            </a:r>
          </a:p>
          <a:p>
            <a:r>
              <a:rPr lang="en-US" dirty="0"/>
              <a:t>+ add positional encodings so the model knows this patch came from the top-left versus bottom-right. </a:t>
            </a:r>
          </a:p>
          <a:p>
            <a:endParaRPr lang="en-US" dirty="0"/>
          </a:p>
          <a:p>
            <a:r>
              <a:rPr lang="en-US" dirty="0"/>
              <a:t>Second, the encoder: twelve or twenty-four repeated blocks.</a:t>
            </a:r>
          </a:p>
          <a:p>
            <a:r>
              <a:rPr lang="en-US" dirty="0"/>
              <a:t>The encoder block is a little different here but Iman will explain it in depth later. Each block has self-attention—where patches exchange information—plus an MLP to mix features. </a:t>
            </a:r>
          </a:p>
          <a:p>
            <a:endParaRPr lang="en-US" dirty="0"/>
          </a:p>
          <a:p>
            <a:r>
              <a:rPr lang="en-US" dirty="0"/>
              <a:t>Residual connections let gradients flow back cleanly during training. Third, the MLP head: a small classifier, often reading from a special classification token, outputs the final category.</a:t>
            </a:r>
          </a:p>
        </p:txBody>
      </p:sp>
      <p:sp>
        <p:nvSpPr>
          <p:cNvPr id="4" name="Slide Number Placeholder 3"/>
          <p:cNvSpPr>
            <a:spLocks noGrp="1"/>
          </p:cNvSpPr>
          <p:nvPr>
            <p:ph type="sldNum" sz="quarter" idx="5"/>
          </p:nvPr>
        </p:nvSpPr>
        <p:spPr/>
        <p:txBody>
          <a:bodyPr/>
          <a:lstStyle/>
          <a:p>
            <a:fld id="{98A018E7-E681-C244-9599-CAFFFCA17C1A}" type="slidenum">
              <a:rPr lang="en-US" smtClean="0"/>
              <a:t>15</a:t>
            </a:fld>
            <a:endParaRPr lang="en-US"/>
          </a:p>
        </p:txBody>
      </p:sp>
    </p:spTree>
    <p:extLst>
      <p:ext uri="{BB962C8B-B14F-4D97-AF65-F5344CB8AC3E}">
        <p14:creationId xmlns:p14="http://schemas.microsoft.com/office/powerpoint/2010/main" val="2767369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Why do we need patch tokenization? Standard Transformers expect a sequence of tokens, like words in a sentence. </a:t>
            </a:r>
          </a:p>
          <a:p>
            <a:r>
              <a:rPr lang="en-US" dirty="0"/>
              <a:t>An image is a two-D grid of pixels—not a sequence. </a:t>
            </a:r>
          </a:p>
          <a:p>
            <a:endParaRPr lang="en-US" dirty="0"/>
          </a:p>
          <a:p>
            <a:r>
              <a:rPr lang="en-US" dirty="0"/>
              <a:t>So we cut the image into equal patches, say sixteen-by-sixteen squares. Flatten each square into a single vector. Then linearly project it to a standard dimension, like seven-sixty-eight. Now our image is a sequence of tokens the Transformer can process. </a:t>
            </a:r>
          </a:p>
          <a:p>
            <a:endParaRPr lang="en-US" dirty="0"/>
          </a:p>
          <a:p>
            <a:r>
              <a:rPr lang="en-US" dirty="0"/>
              <a:t>Think of it like splitting a sentence: 'hi, I am a short sentence' becomes seven words. Here, a photo becomes nine patches.</a:t>
            </a:r>
          </a:p>
          <a:p>
            <a:endParaRPr lang="en-US" dirty="0"/>
          </a:p>
          <a:p>
            <a:r>
              <a:rPr lang="en-US" sz="1200" b="1" kern="1200" dirty="0">
                <a:solidFill>
                  <a:schemeClr val="tx1"/>
                </a:solidFill>
                <a:effectLst/>
                <a:latin typeface="+mn-lt"/>
                <a:ea typeface="+mn-ea"/>
                <a:cs typeface="+mn-cs"/>
              </a:rPr>
              <a:t>1. Patch Tokenization</a:t>
            </a:r>
          </a:p>
          <a:p>
            <a:r>
              <a:rPr lang="en-US" sz="1200" kern="1200" dirty="0">
                <a:solidFill>
                  <a:schemeClr val="tx1"/>
                </a:solidFill>
                <a:effectLst/>
                <a:latin typeface="+mn-lt"/>
                <a:ea typeface="+mn-ea"/>
                <a:cs typeface="+mn-cs"/>
              </a:rPr>
              <a:t>Standard Transformers were built for text (sequences of words). To make an image fit that mold, we use </a:t>
            </a:r>
            <a:r>
              <a:rPr lang="en-US" sz="1200" b="1" kern="1200" dirty="0">
                <a:solidFill>
                  <a:schemeClr val="tx1"/>
                </a:solidFill>
                <a:effectLst/>
                <a:latin typeface="+mn-lt"/>
                <a:ea typeface="+mn-ea"/>
                <a:cs typeface="+mn-cs"/>
              </a:rPr>
              <a:t>Patch Tokenization</a:t>
            </a:r>
            <a:r>
              <a:rPr lang="en-US" sz="1200"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 The Concept:</a:t>
            </a:r>
            <a:r>
              <a:rPr lang="en-US" sz="1200" kern="1200" dirty="0">
                <a:solidFill>
                  <a:schemeClr val="tx1"/>
                </a:solidFill>
                <a:effectLst/>
                <a:latin typeface="+mn-lt"/>
                <a:ea typeface="+mn-ea"/>
                <a:cs typeface="+mn-cs"/>
              </a:rPr>
              <a:t> Imagine taking a printed photo and cutting it into a grid of equal-sized squares (e.g., 3 \times 3 pixels).</a:t>
            </a:r>
          </a:p>
          <a:p>
            <a:r>
              <a:rPr lang="en-US" sz="1200" b="1" kern="1200" dirty="0">
                <a:solidFill>
                  <a:schemeClr val="tx1"/>
                </a:solidFill>
                <a:effectLst/>
                <a:latin typeface="+mn-lt"/>
                <a:ea typeface="+mn-ea"/>
                <a:cs typeface="+mn-cs"/>
              </a:rPr>
              <a:t>* The Goal:</a:t>
            </a:r>
            <a:r>
              <a:rPr lang="en-US" sz="1200" kern="1200" dirty="0">
                <a:solidFill>
                  <a:schemeClr val="tx1"/>
                </a:solidFill>
                <a:effectLst/>
                <a:latin typeface="+mn-lt"/>
                <a:ea typeface="+mn-ea"/>
                <a:cs typeface="+mn-cs"/>
              </a:rPr>
              <a:t> Each square (patch) is flattened into a single vector (a list of numbers) called a </a:t>
            </a:r>
            <a:r>
              <a:rPr lang="en-US" sz="1200" b="1" kern="1200" dirty="0">
                <a:solidFill>
                  <a:schemeClr val="tx1"/>
                </a:solidFill>
                <a:effectLst/>
                <a:latin typeface="+mn-lt"/>
                <a:ea typeface="+mn-ea"/>
                <a:cs typeface="+mn-cs"/>
              </a:rPr>
              <a:t>Token</a:t>
            </a:r>
            <a:r>
              <a:rPr lang="en-US" sz="1200" kern="1200" dirty="0">
                <a:solidFill>
                  <a:schemeClr val="tx1"/>
                </a:solidFill>
                <a:effectLst/>
                <a:latin typeface="+mn-lt"/>
                <a:ea typeface="+mn-ea"/>
                <a:cs typeface="+mn-cs"/>
              </a:rPr>
              <a:t>. This turns a 2D image into a 1D sequence that the Transformer can actually "read."</a:t>
            </a:r>
          </a:p>
          <a:p>
            <a:endParaRPr lang="en-US" dirty="0"/>
          </a:p>
        </p:txBody>
      </p:sp>
      <p:sp>
        <p:nvSpPr>
          <p:cNvPr id="4" name="Slide Number Placeholder 3"/>
          <p:cNvSpPr>
            <a:spLocks noGrp="1"/>
          </p:cNvSpPr>
          <p:nvPr>
            <p:ph type="sldNum" sz="quarter" idx="5"/>
          </p:nvPr>
        </p:nvSpPr>
        <p:spPr/>
        <p:txBody>
          <a:bodyPr/>
          <a:lstStyle/>
          <a:p>
            <a:fld id="{98A018E7-E681-C244-9599-CAFFFCA17C1A}" type="slidenum">
              <a:rPr lang="en-US" smtClean="0"/>
              <a:t>16</a:t>
            </a:fld>
            <a:endParaRPr lang="en-US"/>
          </a:p>
        </p:txBody>
      </p:sp>
    </p:spTree>
    <p:extLst>
      <p:ext uri="{BB962C8B-B14F-4D97-AF65-F5344CB8AC3E}">
        <p14:creationId xmlns:p14="http://schemas.microsoft.com/office/powerpoint/2010/main" val="222477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encoder is where the magic happens. It's a stack of layers—twelve in </a:t>
            </a:r>
            <a:r>
              <a:rPr lang="en-US" dirty="0" err="1"/>
              <a:t>ViT</a:t>
            </a:r>
            <a:r>
              <a:rPr lang="en-US" dirty="0"/>
              <a:t>-Base, twenty-four in </a:t>
            </a:r>
            <a:r>
              <a:rPr lang="en-US" dirty="0" err="1"/>
              <a:t>ViT</a:t>
            </a:r>
            <a:r>
              <a:rPr lang="en-US" dirty="0"/>
              <a:t>-Large. Each layer uses self-attention, which means every patch can look at every other patch and decide how much to listen. Imagine patch twelve contains a beak. Self-attention lets it attend strongly to patch one-eighty-seven, which has talons, and patch ninety-four, which has a wing. The model isn’t hard-coded; it learns these relationships from data. That's how it builds a global understanding of the image.</a:t>
            </a:r>
          </a:p>
          <a:p>
            <a:endParaRPr lang="en-US" dirty="0"/>
          </a:p>
          <a:p>
            <a:r>
              <a:rPr lang="en-US" sz="1200" b="1" kern="1200" dirty="0">
                <a:solidFill>
                  <a:schemeClr val="tx1"/>
                </a:solidFill>
                <a:effectLst/>
                <a:latin typeface="+mn-lt"/>
                <a:ea typeface="+mn-ea"/>
                <a:cs typeface="+mn-cs"/>
              </a:rPr>
              <a:t>2. The Encoder</a:t>
            </a:r>
          </a:p>
          <a:p>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Encoder</a:t>
            </a:r>
            <a:r>
              <a:rPr lang="en-US" sz="1200" kern="1200" dirty="0">
                <a:solidFill>
                  <a:schemeClr val="tx1"/>
                </a:solidFill>
                <a:effectLst/>
                <a:latin typeface="+mn-lt"/>
                <a:ea typeface="+mn-ea"/>
                <a:cs typeface="+mn-cs"/>
              </a:rPr>
              <a:t> is the "brain" where the actual learning happens. It’s a stack of layers that processes the tokens you just created.</a:t>
            </a:r>
          </a:p>
          <a:p>
            <a:r>
              <a:rPr lang="en-US" sz="1200" b="1" kern="1200" dirty="0">
                <a:solidFill>
                  <a:schemeClr val="tx1"/>
                </a:solidFill>
                <a:effectLst/>
                <a:latin typeface="+mn-lt"/>
                <a:ea typeface="+mn-ea"/>
                <a:cs typeface="+mn-cs"/>
              </a:rPr>
              <a:t>* The Secret Sauce:</a:t>
            </a:r>
            <a:r>
              <a:rPr lang="en-US" sz="1200" kern="1200" dirty="0">
                <a:solidFill>
                  <a:schemeClr val="tx1"/>
                </a:solidFill>
                <a:effectLst/>
                <a:latin typeface="+mn-lt"/>
                <a:ea typeface="+mn-ea"/>
                <a:cs typeface="+mn-cs"/>
              </a:rPr>
              <a:t> It uses </a:t>
            </a:r>
            <a:r>
              <a:rPr lang="en-US" sz="1200" b="1" kern="1200" dirty="0">
                <a:solidFill>
                  <a:schemeClr val="tx1"/>
                </a:solidFill>
                <a:effectLst/>
                <a:latin typeface="+mn-lt"/>
                <a:ea typeface="+mn-ea"/>
                <a:cs typeface="+mn-cs"/>
              </a:rPr>
              <a:t>Self-Attention</a:t>
            </a:r>
            <a:r>
              <a:rPr lang="en-US" sz="1200" kern="1200" dirty="0">
                <a:solidFill>
                  <a:schemeClr val="tx1"/>
                </a:solidFill>
                <a:effectLst/>
                <a:latin typeface="+mn-lt"/>
                <a:ea typeface="+mn-ea"/>
                <a:cs typeface="+mn-cs"/>
              </a:rPr>
              <a:t>. This allows every patch to "talk" to every other patch.</a:t>
            </a:r>
          </a:p>
          <a:p>
            <a:r>
              <a:rPr lang="en-US" sz="1200" b="1" kern="1200" dirty="0">
                <a:solidFill>
                  <a:schemeClr val="tx1"/>
                </a:solidFill>
                <a:effectLst/>
                <a:latin typeface="+mn-lt"/>
                <a:ea typeface="+mn-ea"/>
                <a:cs typeface="+mn-cs"/>
              </a:rPr>
              <a:t>* The Intuition:</a:t>
            </a:r>
            <a:r>
              <a:rPr lang="en-US" sz="1200" kern="1200" dirty="0">
                <a:solidFill>
                  <a:schemeClr val="tx1"/>
                </a:solidFill>
                <a:effectLst/>
                <a:latin typeface="+mn-lt"/>
                <a:ea typeface="+mn-ea"/>
                <a:cs typeface="+mn-cs"/>
              </a:rPr>
              <a:t> If the Transformer sees a patch containing a "beak" in the top-left, Self-Attention helps it look at a patch in the bottom-right to see if there are "talons," helping it conclude the image is an eagle.</a:t>
            </a:r>
          </a:p>
          <a:p>
            <a:endParaRPr lang="en-US" dirty="0"/>
          </a:p>
        </p:txBody>
      </p:sp>
      <p:sp>
        <p:nvSpPr>
          <p:cNvPr id="4" name="Slide Number Placeholder 3"/>
          <p:cNvSpPr>
            <a:spLocks noGrp="1"/>
          </p:cNvSpPr>
          <p:nvPr>
            <p:ph type="sldNum" sz="quarter" idx="5"/>
          </p:nvPr>
        </p:nvSpPr>
        <p:spPr/>
        <p:txBody>
          <a:bodyPr/>
          <a:lstStyle/>
          <a:p>
            <a:fld id="{98A018E7-E681-C244-9599-CAFFFCA17C1A}" type="slidenum">
              <a:rPr lang="en-US" smtClean="0"/>
              <a:t>17</a:t>
            </a:fld>
            <a:endParaRPr lang="en-US"/>
          </a:p>
        </p:txBody>
      </p:sp>
    </p:spTree>
    <p:extLst>
      <p:ext uri="{BB962C8B-B14F-4D97-AF65-F5344CB8AC3E}">
        <p14:creationId xmlns:p14="http://schemas.microsoft.com/office/powerpoint/2010/main" val="2034362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3. MLP Head (Multilayer Perceptron)</a:t>
            </a:r>
          </a:p>
          <a:p>
            <a:r>
              <a:rPr lang="en-US" sz="1200" kern="1200" dirty="0">
                <a:solidFill>
                  <a:schemeClr val="tx1"/>
                </a:solidFill>
                <a:effectLst/>
                <a:latin typeface="+mn-lt"/>
                <a:ea typeface="+mn-ea"/>
                <a:cs typeface="+mn-cs"/>
              </a:rPr>
              <a:t>Once the tokens have passed through the Encoder, they are rich with information. The </a:t>
            </a:r>
            <a:r>
              <a:rPr lang="en-US" sz="1200" b="1" kern="1200" dirty="0">
                <a:solidFill>
                  <a:schemeClr val="tx1"/>
                </a:solidFill>
                <a:effectLst/>
                <a:latin typeface="+mn-lt"/>
                <a:ea typeface="+mn-ea"/>
                <a:cs typeface="+mn-cs"/>
              </a:rPr>
              <a:t>MLP Head</a:t>
            </a:r>
            <a:r>
              <a:rPr lang="en-US" sz="1200" kern="1200" dirty="0">
                <a:solidFill>
                  <a:schemeClr val="tx1"/>
                </a:solidFill>
                <a:effectLst/>
                <a:latin typeface="+mn-lt"/>
                <a:ea typeface="+mn-ea"/>
                <a:cs typeface="+mn-cs"/>
              </a:rPr>
              <a:t> is the final decision-maker sitting at the very end of the pipeline.</a:t>
            </a:r>
          </a:p>
          <a:p>
            <a:r>
              <a:rPr lang="en-US" sz="1200" b="1" kern="1200" dirty="0">
                <a:solidFill>
                  <a:schemeClr val="tx1"/>
                </a:solidFill>
                <a:effectLst/>
                <a:latin typeface="+mn-lt"/>
                <a:ea typeface="+mn-ea"/>
                <a:cs typeface="+mn-cs"/>
              </a:rPr>
              <a:t>The Role:</a:t>
            </a:r>
            <a:r>
              <a:rPr lang="en-US" sz="1200" kern="1200" dirty="0">
                <a:solidFill>
                  <a:schemeClr val="tx1"/>
                </a:solidFill>
                <a:effectLst/>
                <a:latin typeface="+mn-lt"/>
                <a:ea typeface="+mn-ea"/>
                <a:cs typeface="+mn-cs"/>
              </a:rPr>
              <a:t> It takes the processed representation (usually from a special "classification token") and maps it to a final label.</a:t>
            </a:r>
          </a:p>
          <a:p>
            <a:r>
              <a:rPr lang="en-US" sz="1200" b="1" kern="1200" dirty="0">
                <a:solidFill>
                  <a:schemeClr val="tx1"/>
                </a:solidFill>
                <a:effectLst/>
                <a:latin typeface="+mn-lt"/>
                <a:ea typeface="+mn-ea"/>
                <a:cs typeface="+mn-cs"/>
              </a:rPr>
              <a:t>The Output:</a:t>
            </a:r>
            <a:r>
              <a:rPr lang="en-US" sz="1200" kern="1200" dirty="0">
                <a:solidFill>
                  <a:schemeClr val="tx1"/>
                </a:solidFill>
                <a:effectLst/>
                <a:latin typeface="+mn-lt"/>
                <a:ea typeface="+mn-ea"/>
                <a:cs typeface="+mn-cs"/>
              </a:rPr>
              <a:t> It’s a simple neural network that says, "Based on all the relationships the Encoder found, there is a </a:t>
            </a:r>
            <a:r>
              <a:rPr lang="en-US" sz="1200" b="1" kern="1200" dirty="0">
                <a:solidFill>
                  <a:schemeClr val="tx1"/>
                </a:solidFill>
                <a:effectLst/>
                <a:latin typeface="+mn-lt"/>
                <a:ea typeface="+mn-ea"/>
                <a:cs typeface="+mn-cs"/>
              </a:rPr>
              <a:t>98%</a:t>
            </a:r>
            <a:r>
              <a:rPr lang="en-US" sz="1200" kern="1200" dirty="0">
                <a:solidFill>
                  <a:schemeClr val="tx1"/>
                </a:solidFill>
                <a:effectLst/>
                <a:latin typeface="+mn-lt"/>
                <a:ea typeface="+mn-ea"/>
                <a:cs typeface="+mn-cs"/>
              </a:rPr>
              <a:t> chance this is a cat."</a:t>
            </a:r>
          </a:p>
          <a:p>
            <a:endParaRPr lang="en-US" dirty="0"/>
          </a:p>
          <a:p>
            <a:r>
              <a:rPr lang="en-US" dirty="0"/>
              <a:t>After twelve layers of attention, each token is rich with global information. The MLP head is the final classifier—usually a small feed-forward network. It reads from a special token called the classification token, or [CLS], which we prepend to the sequence. Think of [CLS] as a summary token that attends to all patches. The head maps that summary to class probabilities. For instance: ninety-eight percent cat, one percent dog, one percent other. During fine-tuning, we often swap the head to match the new task's number of classes.</a:t>
            </a:r>
          </a:p>
        </p:txBody>
      </p:sp>
      <p:sp>
        <p:nvSpPr>
          <p:cNvPr id="4" name="Slide Number Placeholder 3"/>
          <p:cNvSpPr>
            <a:spLocks noGrp="1"/>
          </p:cNvSpPr>
          <p:nvPr>
            <p:ph type="sldNum" sz="quarter" idx="5"/>
          </p:nvPr>
        </p:nvSpPr>
        <p:spPr/>
        <p:txBody>
          <a:bodyPr/>
          <a:lstStyle/>
          <a:p>
            <a:fld id="{98A018E7-E681-C244-9599-CAFFFCA17C1A}" type="slidenum">
              <a:rPr lang="en-US" smtClean="0"/>
              <a:t>18</a:t>
            </a:fld>
            <a:endParaRPr lang="en-US"/>
          </a:p>
        </p:txBody>
      </p:sp>
    </p:spTree>
    <p:extLst>
      <p:ext uri="{BB962C8B-B14F-4D97-AF65-F5344CB8AC3E}">
        <p14:creationId xmlns:p14="http://schemas.microsoft.com/office/powerpoint/2010/main" val="3272534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71E82-D0F0-BB48-9D1C-27B76F98EB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3D6FAA-A1C6-F40E-03B6-777200E2B6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1373B7-92E3-8544-B768-88C1D35605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23628AC-FA47-EED2-53FC-C950B211C8A8}"/>
              </a:ext>
            </a:extLst>
          </p:cNvPr>
          <p:cNvSpPr>
            <a:spLocks noGrp="1"/>
          </p:cNvSpPr>
          <p:nvPr>
            <p:ph type="sldNum" sz="quarter" idx="5"/>
          </p:nvPr>
        </p:nvSpPr>
        <p:spPr/>
        <p:txBody>
          <a:bodyPr/>
          <a:lstStyle/>
          <a:p>
            <a:fld id="{98A018E7-E681-C244-9599-CAFFFCA17C1A}" type="slidenum">
              <a:rPr lang="en-US" smtClean="0"/>
              <a:t>19</a:t>
            </a:fld>
            <a:endParaRPr lang="en-US"/>
          </a:p>
        </p:txBody>
      </p:sp>
    </p:spTree>
    <p:extLst>
      <p:ext uri="{BB962C8B-B14F-4D97-AF65-F5344CB8AC3E}">
        <p14:creationId xmlns:p14="http://schemas.microsoft.com/office/powerpoint/2010/main" val="35374625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0762F-6ADB-67E5-9E3D-6E41AC2959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96C683-877F-ED5C-7952-089E49CC57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420DCB-5C69-6424-2A25-B1A815AE6EE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F89B499-4FFD-44D9-6F55-2A6A0463A73C}"/>
              </a:ext>
            </a:extLst>
          </p:cNvPr>
          <p:cNvSpPr>
            <a:spLocks noGrp="1"/>
          </p:cNvSpPr>
          <p:nvPr>
            <p:ph type="sldNum" sz="quarter" idx="5"/>
          </p:nvPr>
        </p:nvSpPr>
        <p:spPr/>
        <p:txBody>
          <a:bodyPr/>
          <a:lstStyle/>
          <a:p>
            <a:fld id="{98A018E7-E681-C244-9599-CAFFFCA17C1A}" type="slidenum">
              <a:rPr lang="en-US" smtClean="0"/>
              <a:t>3</a:t>
            </a:fld>
            <a:endParaRPr lang="en-US"/>
          </a:p>
        </p:txBody>
      </p:sp>
    </p:spTree>
    <p:extLst>
      <p:ext uri="{BB962C8B-B14F-4D97-AF65-F5344CB8AC3E}">
        <p14:creationId xmlns:p14="http://schemas.microsoft.com/office/powerpoint/2010/main" val="42017653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11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the parts are on the table, let’s open the hood on </a:t>
            </a:r>
            <a:r>
              <a:rPr lang="en-US" b="1" dirty="0"/>
              <a:t>self-attention</a:t>
            </a:r>
            <a:r>
              <a:rPr lang="en-US" dirty="0"/>
              <a:t>—what it is and why it’s so effective for images.</a:t>
            </a:r>
          </a:p>
        </p:txBody>
      </p:sp>
      <p:sp>
        <p:nvSpPr>
          <p:cNvPr id="4" name="Slide Number Placeholder 3"/>
          <p:cNvSpPr>
            <a:spLocks noGrp="1"/>
          </p:cNvSpPr>
          <p:nvPr>
            <p:ph type="sldNum" sz="quarter" idx="5"/>
          </p:nvPr>
        </p:nvSpPr>
        <p:spPr/>
        <p:txBody>
          <a:bodyPr/>
          <a:lstStyle/>
          <a:p>
            <a:fld id="{98A018E7-E681-C244-9599-CAFFFCA17C1A}" type="slidenum">
              <a:rPr lang="en-US" smtClean="0"/>
              <a:t>33</a:t>
            </a:fld>
            <a:endParaRPr lang="en-US"/>
          </a:p>
        </p:txBody>
      </p:sp>
    </p:spTree>
    <p:extLst>
      <p:ext uri="{BB962C8B-B14F-4D97-AF65-F5344CB8AC3E}">
        <p14:creationId xmlns:p14="http://schemas.microsoft.com/office/powerpoint/2010/main" val="39368773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most difficult part of the Transformer architecture to get an intuitive understanding of  self-attention.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 here’s my attempt to explains things a little more clearly. I’m assuming most people have an intuitive understanding of the old RNNs, embeddings and positional encodings.</a:t>
            </a:r>
            <a:endParaRPr lang="en-US" dirty="0"/>
          </a:p>
        </p:txBody>
      </p:sp>
      <p:sp>
        <p:nvSpPr>
          <p:cNvPr id="4" name="Slide Number Placeholder 3"/>
          <p:cNvSpPr>
            <a:spLocks noGrp="1"/>
          </p:cNvSpPr>
          <p:nvPr>
            <p:ph type="sldNum" sz="quarter" idx="5"/>
          </p:nvPr>
        </p:nvSpPr>
        <p:spPr/>
        <p:txBody>
          <a:bodyPr/>
          <a:lstStyle/>
          <a:p>
            <a:fld id="{98A018E7-E681-C244-9599-CAFFFCA17C1A}" type="slidenum">
              <a:rPr lang="en-US" smtClean="0"/>
              <a:t>34</a:t>
            </a:fld>
            <a:endParaRPr lang="en-US"/>
          </a:p>
        </p:txBody>
      </p:sp>
    </p:spTree>
    <p:extLst>
      <p:ext uri="{BB962C8B-B14F-4D97-AF65-F5344CB8AC3E}">
        <p14:creationId xmlns:p14="http://schemas.microsoft.com/office/powerpoint/2010/main" val="14839671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a puzzle. I say the word 'mole.' What do you picture? </a:t>
            </a:r>
          </a:p>
          <a:p>
            <a:endParaRPr lang="en-US" dirty="0"/>
          </a:p>
          <a:p>
            <a:r>
              <a:rPr lang="en-US" dirty="0"/>
              <a:t>It could be an American shrew mole.</a:t>
            </a:r>
          </a:p>
          <a:p>
            <a:endParaRPr lang="en-US" dirty="0"/>
          </a:p>
          <a:p>
            <a:r>
              <a:rPr lang="en-US" dirty="0"/>
              <a:t>Or a mole of carbon dioxide</a:t>
            </a:r>
          </a:p>
          <a:p>
            <a:endParaRPr lang="en-US" dirty="0"/>
          </a:p>
          <a:p>
            <a:r>
              <a:rPr lang="en-US" dirty="0"/>
              <a:t>Or a skin mole that needs a biopsy. </a:t>
            </a:r>
          </a:p>
          <a:p>
            <a:endParaRPr lang="en-US" dirty="0"/>
          </a:p>
          <a:p>
            <a:r>
              <a:rPr lang="en-US" dirty="0"/>
              <a:t>Same word, totally different meanings. </a:t>
            </a:r>
          </a:p>
        </p:txBody>
      </p:sp>
      <p:sp>
        <p:nvSpPr>
          <p:cNvPr id="4" name="Slide Number Placeholder 3"/>
          <p:cNvSpPr>
            <a:spLocks noGrp="1"/>
          </p:cNvSpPr>
          <p:nvPr>
            <p:ph type="sldNum" sz="quarter" idx="5"/>
          </p:nvPr>
        </p:nvSpPr>
        <p:spPr/>
        <p:txBody>
          <a:bodyPr/>
          <a:lstStyle/>
          <a:p>
            <a:fld id="{98A018E7-E681-C244-9599-CAFFFCA17C1A}" type="slidenum">
              <a:rPr lang="en-US" smtClean="0"/>
              <a:t>35</a:t>
            </a:fld>
            <a:endParaRPr lang="en-US"/>
          </a:p>
        </p:txBody>
      </p:sp>
    </p:spTree>
    <p:extLst>
      <p:ext uri="{BB962C8B-B14F-4D97-AF65-F5344CB8AC3E}">
        <p14:creationId xmlns:p14="http://schemas.microsoft.com/office/powerpoint/2010/main" val="2794385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story really begins in 2017 with the introduction of the transformer architecture, introduced in Attention Is All You Need.</a:t>
            </a:r>
          </a:p>
          <a:p>
            <a:r>
              <a:rPr lang="en-US" b="0" dirty="0"/>
              <a:t>Originally, transformers weren’t designed for images at all — they were built for machine translation, like translating English to French.</a:t>
            </a:r>
          </a:p>
          <a:p>
            <a:endParaRPr lang="en-US" dirty="0"/>
          </a:p>
        </p:txBody>
      </p:sp>
      <p:sp>
        <p:nvSpPr>
          <p:cNvPr id="4" name="Slide Number Placeholder 3"/>
          <p:cNvSpPr>
            <a:spLocks noGrp="1"/>
          </p:cNvSpPr>
          <p:nvPr>
            <p:ph type="sldNum" sz="quarter" idx="5"/>
          </p:nvPr>
        </p:nvSpPr>
        <p:spPr/>
        <p:txBody>
          <a:bodyPr/>
          <a:lstStyle/>
          <a:p>
            <a:fld id="{98A018E7-E681-C244-9599-CAFFFCA17C1A}" type="slidenum">
              <a:rPr lang="en-US" smtClean="0"/>
              <a:t>5</a:t>
            </a:fld>
            <a:endParaRPr lang="en-US"/>
          </a:p>
        </p:txBody>
      </p:sp>
    </p:spTree>
    <p:extLst>
      <p:ext uri="{BB962C8B-B14F-4D97-AF65-F5344CB8AC3E}">
        <p14:creationId xmlns:p14="http://schemas.microsoft.com/office/powerpoint/2010/main" val="34668576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you know which one I mean? You use context—the words around it. Attention does exactly that for images: it uses surrounding patches to decide what each patch represents.</a:t>
            </a:r>
          </a:p>
          <a:p>
            <a:endParaRPr lang="en-US" dirty="0"/>
          </a:p>
          <a:p>
            <a:r>
              <a:rPr lang="en-US" dirty="0"/>
              <a:t>Here's the reveal. </a:t>
            </a:r>
          </a:p>
          <a:p>
            <a:endParaRPr lang="en-US" dirty="0"/>
          </a:p>
          <a:p>
            <a:r>
              <a:rPr lang="en-US" dirty="0"/>
              <a:t>If I say 'American shrew mole,' the word 'American' tells you it's the animal. If I say 'one mole of carbon dioxide,' </a:t>
            </a:r>
            <a:r>
              <a:rPr lang="en-US" dirty="0" err="1"/>
              <a:t>tTHE</a:t>
            </a:r>
            <a:r>
              <a:rPr lang="en-US" dirty="0"/>
              <a:t> number - </a:t>
            </a:r>
            <a:r>
              <a:rPr lang="en-US" dirty="0" err="1"/>
              <a:t>irt</a:t>
            </a:r>
            <a:r>
              <a:rPr lang="en-US" dirty="0"/>
              <a:t> screams chemistry. </a:t>
            </a:r>
          </a:p>
          <a:p>
            <a:endParaRPr lang="en-US" dirty="0"/>
          </a:p>
          <a:p>
            <a:r>
              <a:rPr lang="en-US" dirty="0"/>
              <a:t>If I say 'biopsy,' you know I'm talking about skin. </a:t>
            </a:r>
          </a:p>
          <a:p>
            <a:endParaRPr lang="en-US" dirty="0"/>
          </a:p>
          <a:p>
            <a:r>
              <a:rPr lang="en-US" dirty="0"/>
              <a:t>In images, the same logic applies. A patch showing orange fur needs to check nearby patches: do they have stripes? Then it's a tiger. No stripes but a mane? Lion. </a:t>
            </a:r>
          </a:p>
          <a:p>
            <a:endParaRPr lang="en-US" dirty="0"/>
          </a:p>
          <a:p>
            <a:r>
              <a:rPr lang="en-US" dirty="0"/>
              <a:t>Attention lets each patch query its neighbors to resolve ambiguity.</a:t>
            </a:r>
          </a:p>
        </p:txBody>
      </p:sp>
      <p:sp>
        <p:nvSpPr>
          <p:cNvPr id="4" name="Slide Number Placeholder 3"/>
          <p:cNvSpPr>
            <a:spLocks noGrp="1"/>
          </p:cNvSpPr>
          <p:nvPr>
            <p:ph type="sldNum" sz="quarter" idx="5"/>
          </p:nvPr>
        </p:nvSpPr>
        <p:spPr/>
        <p:txBody>
          <a:bodyPr/>
          <a:lstStyle/>
          <a:p>
            <a:fld id="{98A018E7-E681-C244-9599-CAFFFCA17C1A}" type="slidenum">
              <a:rPr lang="en-US" smtClean="0"/>
              <a:t>36</a:t>
            </a:fld>
            <a:endParaRPr lang="en-US"/>
          </a:p>
        </p:txBody>
      </p:sp>
    </p:spTree>
    <p:extLst>
      <p:ext uri="{BB962C8B-B14F-4D97-AF65-F5344CB8AC3E}">
        <p14:creationId xmlns:p14="http://schemas.microsoft.com/office/powerpoint/2010/main" val="19314363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Alright, let's build intuition before we hit the math. Look at this sentence: 'a fluffy blue creature roamed the verdant forest.'</a:t>
            </a:r>
          </a:p>
          <a:p>
            <a:r>
              <a:rPr lang="en-US" dirty="0"/>
              <a:t>Imagine you're reading the word 'blue.' What does it mean? Is it a blue forest? A blue sky? You don't know yet. So your brain looks at the surrounding words. </a:t>
            </a:r>
          </a:p>
          <a:p>
            <a:endParaRPr lang="en-US" dirty="0"/>
          </a:p>
          <a:p>
            <a:endParaRPr lang="en-US" dirty="0"/>
          </a:p>
          <a:p>
            <a:r>
              <a:rPr lang="en-US" dirty="0"/>
              <a:t>You see 'creature' right after 'blue'—aha! The creature is blue, not the forest.</a:t>
            </a:r>
          </a:p>
          <a:p>
            <a:r>
              <a:rPr lang="en-US" dirty="0"/>
              <a:t>That's exactly what attention does. Each word starts with an embedding—these Ē vectors. Then attention lets 'blue' look at all other words and decide: 'creature' is relevant, 'forest' is not. It computes a weighted average. The output—Ē-prime—is now context-aware. </a:t>
            </a:r>
          </a:p>
          <a:p>
            <a:endParaRPr lang="en-US" dirty="0"/>
          </a:p>
          <a:p>
            <a:r>
              <a:rPr lang="en-US" dirty="0"/>
              <a:t>'Blue' knows it's describing the creature.</a:t>
            </a:r>
          </a:p>
          <a:p>
            <a:r>
              <a:rPr lang="en-US" dirty="0"/>
              <a:t>In Vision Transformers, replace 'words' with 'image patches.' A patch showing orange pixels asks: 'Am I part of a basketball? A tiger? A sunset?' Attention looks at neighboring patches. If it sees stripes nearby, boom—it's a tiger. That's the power of global context.</a:t>
            </a:r>
          </a:p>
          <a:p>
            <a:endParaRPr lang="en-US" dirty="0"/>
          </a:p>
        </p:txBody>
      </p:sp>
      <p:sp>
        <p:nvSpPr>
          <p:cNvPr id="4" name="Slide Number Placeholder 3"/>
          <p:cNvSpPr>
            <a:spLocks noGrp="1"/>
          </p:cNvSpPr>
          <p:nvPr>
            <p:ph type="sldNum" sz="quarter" idx="5"/>
          </p:nvPr>
        </p:nvSpPr>
        <p:spPr/>
        <p:txBody>
          <a:bodyPr/>
          <a:lstStyle/>
          <a:p>
            <a:fld id="{98A018E7-E681-C244-9599-CAFFFCA17C1A}" type="slidenum">
              <a:rPr lang="en-US" smtClean="0"/>
              <a:t>37</a:t>
            </a:fld>
            <a:endParaRPr lang="en-US"/>
          </a:p>
        </p:txBody>
      </p:sp>
    </p:spTree>
    <p:extLst>
      <p:ext uri="{BB962C8B-B14F-4D97-AF65-F5344CB8AC3E}">
        <p14:creationId xmlns:p14="http://schemas.microsoft.com/office/powerpoint/2010/main" val="24769072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formalize this with math—but I promise it's simpler than it looks.</a:t>
            </a:r>
          </a:p>
          <a:p>
            <a:r>
              <a:rPr lang="en-US" dirty="0"/>
              <a:t>To implement attention, we project each word embedding into three different spaces: Query, Key, and Value. Think of a library:</a:t>
            </a:r>
          </a:p>
          <a:p>
            <a:r>
              <a:rPr lang="en-US" b="1" dirty="0"/>
              <a:t>Query</a:t>
            </a:r>
            <a:r>
              <a:rPr lang="en-US" dirty="0"/>
              <a:t> is what you're searching for. Here, the word 'creature' generates Q₄—its query vector.</a:t>
            </a:r>
          </a:p>
          <a:p>
            <a:r>
              <a:rPr lang="en-US" b="1" dirty="0"/>
              <a:t>Key</a:t>
            </a:r>
            <a:r>
              <a:rPr lang="en-US" dirty="0"/>
              <a:t> is what each book advertises. 'Fluffy' generates K₂, 'blue' generates K₃, and so on. These are like book titles on a shelf.</a:t>
            </a:r>
          </a:p>
          <a:p>
            <a:r>
              <a:rPr lang="en-US" b="1" dirty="0"/>
              <a:t>Value</a:t>
            </a:r>
            <a:r>
              <a:rPr lang="en-US" dirty="0"/>
              <a:t> is the actual content inside each book—the information you retrieve.</a:t>
            </a:r>
          </a:p>
          <a:p>
            <a:r>
              <a:rPr lang="en-US" dirty="0"/>
              <a:t>Now, how do we find relevant books? We compute similarity: take Q₄ and dot it with every key. Q₄ dot K₂, Q₄ dot K₃, et cetera. High scores mean high relevance.</a:t>
            </a:r>
          </a:p>
          <a:p>
            <a:r>
              <a:rPr lang="en-US" dirty="0"/>
              <a:t>Look at the matrix. 'Creature' scores ninety-three-point-zero with one key and ninety-three-point-four with another. Those are huge scores—likely matching 'blue' and other descriptive words. Low scores get ignored.</a:t>
            </a:r>
          </a:p>
          <a:p>
            <a:r>
              <a:rPr lang="en-US" dirty="0"/>
              <a:t>These numbers tell us exactly how much 'creature' should pay attention to each word.</a:t>
            </a:r>
          </a:p>
          <a:p>
            <a:endParaRPr lang="en-US" dirty="0"/>
          </a:p>
        </p:txBody>
      </p:sp>
      <p:sp>
        <p:nvSpPr>
          <p:cNvPr id="4" name="Slide Number Placeholder 3"/>
          <p:cNvSpPr>
            <a:spLocks noGrp="1"/>
          </p:cNvSpPr>
          <p:nvPr>
            <p:ph type="sldNum" sz="quarter" idx="5"/>
          </p:nvPr>
        </p:nvSpPr>
        <p:spPr/>
        <p:txBody>
          <a:bodyPr/>
          <a:lstStyle/>
          <a:p>
            <a:fld id="{98A018E7-E681-C244-9599-CAFFFCA17C1A}" type="slidenum">
              <a:rPr lang="en-US" smtClean="0"/>
              <a:t>38</a:t>
            </a:fld>
            <a:endParaRPr lang="en-US"/>
          </a:p>
        </p:txBody>
      </p:sp>
    </p:spTree>
    <p:extLst>
      <p:ext uri="{BB962C8B-B14F-4D97-AF65-F5344CB8AC3E}">
        <p14:creationId xmlns:p14="http://schemas.microsoft.com/office/powerpoint/2010/main" val="11704152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complete picture. Let me walk you through this step-by-step.</a:t>
            </a:r>
          </a:p>
          <a:p>
            <a:r>
              <a:rPr lang="en-US" b="1" dirty="0"/>
              <a:t>Step 1: Compute similarity scores.</a:t>
            </a:r>
            <a:br>
              <a:rPr lang="en-US" dirty="0"/>
            </a:br>
            <a:r>
              <a:rPr lang="en-US" dirty="0"/>
              <a:t>We organize all queries into a matrix Q and all keys into matrix K. Multiply K-transpose times Q. This gives an N-by-N matrix where every query is compared to every key. In our example, N is eight words, so it's eight-by-eight. In </a:t>
            </a:r>
            <a:r>
              <a:rPr lang="en-US" dirty="0" err="1"/>
              <a:t>ViT</a:t>
            </a:r>
            <a:r>
              <a:rPr lang="en-US" dirty="0"/>
              <a:t> with one-ninety-six patches, it's one-ninety-six by one-ninety-six.</a:t>
            </a:r>
          </a:p>
          <a:p>
            <a:r>
              <a:rPr lang="en-US" b="1" dirty="0"/>
              <a:t>Step 2: Scale the scores.</a:t>
            </a:r>
            <a:br>
              <a:rPr lang="en-US" dirty="0"/>
            </a:br>
            <a:r>
              <a:rPr lang="en-US" dirty="0"/>
              <a:t>Here's the problem: if your embedding dimension d is large—say, seven-sixty-eight—these dot products explode. You get scores of three hundred, five hundred, a thousand. That breaks the next step. So we divide by the square root of d. Look at the formula: every cell is </a:t>
            </a:r>
            <a:r>
              <a:rPr lang="en-US" dirty="0" err="1"/>
              <a:t>Q_i</a:t>
            </a:r>
            <a:r>
              <a:rPr lang="en-US" dirty="0"/>
              <a:t> dot </a:t>
            </a:r>
            <a:r>
              <a:rPr lang="en-US" dirty="0" err="1"/>
              <a:t>K_j</a:t>
            </a:r>
            <a:r>
              <a:rPr lang="en-US" dirty="0"/>
              <a:t> divided by root-d. This keeps scores moderate—typically between minus-five and plus-five.</a:t>
            </a:r>
          </a:p>
          <a:p>
            <a:r>
              <a:rPr lang="en-US" b="1" dirty="0"/>
              <a:t>Step 3: Apply </a:t>
            </a:r>
            <a:r>
              <a:rPr lang="en-US" b="1" dirty="0" err="1"/>
              <a:t>softmax</a:t>
            </a:r>
            <a:r>
              <a:rPr lang="en-US" b="1" dirty="0"/>
              <a:t>.</a:t>
            </a:r>
            <a:br>
              <a:rPr lang="en-US" dirty="0"/>
            </a:br>
            <a:r>
              <a:rPr lang="en-US" dirty="0" err="1"/>
              <a:t>Softmax</a:t>
            </a:r>
            <a:r>
              <a:rPr lang="en-US" dirty="0"/>
              <a:t> converts raw scores into probabilities. Each row sums to one. These are our attention weights—literally how much each patch listens to every other patch. If patch five's row has point-six for patch twelve and point-three for patch eight, patch five cares mostly about those two.</a:t>
            </a:r>
          </a:p>
          <a:p>
            <a:r>
              <a:rPr lang="en-US" b="1" dirty="0"/>
              <a:t>Step 4: Weighted sum of values.</a:t>
            </a:r>
            <a:br>
              <a:rPr lang="en-US" dirty="0"/>
            </a:br>
            <a:r>
              <a:rPr lang="en-US" dirty="0"/>
              <a:t>Finally, multiply the weight matrix by V—the value matrix. Each value vector is the actual information from that patch. The output is a weighted combination. Patch five's new representation is point-six times V-twelve plus point-three times V-eight plus tiny bits from others.</a:t>
            </a:r>
          </a:p>
          <a:p>
            <a:r>
              <a:rPr lang="en-US" dirty="0"/>
              <a:t>Every patch does this simultaneously. That's self-attention.</a:t>
            </a:r>
          </a:p>
        </p:txBody>
      </p:sp>
      <p:sp>
        <p:nvSpPr>
          <p:cNvPr id="4" name="Slide Number Placeholder 3"/>
          <p:cNvSpPr>
            <a:spLocks noGrp="1"/>
          </p:cNvSpPr>
          <p:nvPr>
            <p:ph type="sldNum" sz="quarter" idx="5"/>
          </p:nvPr>
        </p:nvSpPr>
        <p:spPr/>
        <p:txBody>
          <a:bodyPr/>
          <a:lstStyle/>
          <a:p>
            <a:fld id="{98A018E7-E681-C244-9599-CAFFFCA17C1A}" type="slidenum">
              <a:rPr lang="en-US" smtClean="0"/>
              <a:t>39</a:t>
            </a:fld>
            <a:endParaRPr lang="en-US"/>
          </a:p>
        </p:txBody>
      </p:sp>
    </p:spTree>
    <p:extLst>
      <p:ext uri="{BB962C8B-B14F-4D97-AF65-F5344CB8AC3E}">
        <p14:creationId xmlns:p14="http://schemas.microsoft.com/office/powerpoint/2010/main" val="14676462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 question: if one set of attention weights works, why run it multiple times? .....</a:t>
            </a:r>
          </a:p>
          <a:p>
            <a:r>
              <a:rPr lang="en-US" dirty="0"/>
              <a:t>Because one perspective isn't enough. Multi-head attention runs h parallel attention functions—say, twelve heads in </a:t>
            </a:r>
            <a:r>
              <a:rPr lang="en-US" dirty="0" err="1"/>
              <a:t>ViT</a:t>
            </a:r>
            <a:r>
              <a:rPr lang="en-US" dirty="0"/>
              <a:t>-Base. Each head gets its own Q, K, V projections and learns independently.</a:t>
            </a:r>
          </a:p>
          <a:p>
            <a:r>
              <a:rPr lang="en-US" dirty="0"/>
              <a:t>Why is this powerful? Different heads specialize. One head might focus on edges in the image. Another on textures—like fur versus scales. Another on spatial layout—which patches are close together. They learn this from data, not because we programmed it.</a:t>
            </a:r>
          </a:p>
          <a:p>
            <a:r>
              <a:rPr lang="en-US" dirty="0"/>
              <a:t>Here's how it works mechanically. Your embedding dimension d—say, seven-sixty-eight—is split across heads. Twelve heads means each head operates on sixty-four dimensions. Seven-sixty-eight divided by twelve equals sixty-four. After each head computes attention, we concatenate their outputs back together. Twelve times sixty-four equals seven-sixty-eight again.</a:t>
            </a:r>
          </a:p>
          <a:p>
            <a:r>
              <a:rPr lang="en-US" dirty="0"/>
              <a:t>So the model doesn't just see the image one way—it sees it through twelve different lenses simultaneously. That's why multi-head attention is so effective.</a:t>
            </a:r>
          </a:p>
          <a:p>
            <a:endParaRPr lang="en-US" dirty="0"/>
          </a:p>
        </p:txBody>
      </p:sp>
      <p:sp>
        <p:nvSpPr>
          <p:cNvPr id="4" name="Slide Number Placeholder 3"/>
          <p:cNvSpPr>
            <a:spLocks noGrp="1"/>
          </p:cNvSpPr>
          <p:nvPr>
            <p:ph type="sldNum" sz="quarter" idx="5"/>
          </p:nvPr>
        </p:nvSpPr>
        <p:spPr/>
        <p:txBody>
          <a:bodyPr/>
          <a:lstStyle/>
          <a:p>
            <a:fld id="{98A018E7-E681-C244-9599-CAFFFCA17C1A}" type="slidenum">
              <a:rPr lang="en-US" smtClean="0"/>
              <a:t>40</a:t>
            </a:fld>
            <a:endParaRPr lang="en-US"/>
          </a:p>
        </p:txBody>
      </p:sp>
    </p:spTree>
    <p:extLst>
      <p:ext uri="{BB962C8B-B14F-4D97-AF65-F5344CB8AC3E}">
        <p14:creationId xmlns:p14="http://schemas.microsoft.com/office/powerpoint/2010/main" val="36159469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see where attention fits in the architecture. Each encoder block has two main sub-layers. First, layer normalization to stabilize inputs, then multi-head attention, then a residual connection that adds the original input back. Second, another layer norm, then an MLP—a small feed-forward network that typically expands dimensions by four-x then contracts back—then another residual. These residuals are critical. They create skip connections, letting gradients flow directly backward during training without weakening. Without residuals, stacking twelve or twenty-four blocks would cause vanishing gradients. </a:t>
            </a:r>
            <a:r>
              <a:rPr lang="en-US" dirty="0" err="1"/>
              <a:t>ViT</a:t>
            </a:r>
            <a:r>
              <a:rPr lang="en-US" dirty="0"/>
              <a:t> stacks these blocks: </a:t>
            </a:r>
            <a:r>
              <a:rPr lang="en-US" dirty="0" err="1"/>
              <a:t>ViT</a:t>
            </a:r>
            <a:r>
              <a:rPr lang="en-US" dirty="0"/>
              <a:t>-Base uses twelve, </a:t>
            </a:r>
            <a:r>
              <a:rPr lang="en-US" dirty="0" err="1"/>
              <a:t>ViT</a:t>
            </a:r>
            <a:r>
              <a:rPr lang="en-US" dirty="0"/>
              <a:t>-Large uses twenty-four, </a:t>
            </a:r>
            <a:r>
              <a:rPr lang="en-US" dirty="0" err="1"/>
              <a:t>ViT</a:t>
            </a:r>
            <a:r>
              <a:rPr lang="en-US" dirty="0"/>
              <a:t>-Huge uses thirty-two.</a:t>
            </a:r>
          </a:p>
        </p:txBody>
      </p:sp>
      <p:sp>
        <p:nvSpPr>
          <p:cNvPr id="4" name="Slide Number Placeholder 3"/>
          <p:cNvSpPr>
            <a:spLocks noGrp="1"/>
          </p:cNvSpPr>
          <p:nvPr>
            <p:ph type="sldNum" sz="quarter" idx="5"/>
          </p:nvPr>
        </p:nvSpPr>
        <p:spPr/>
        <p:txBody>
          <a:bodyPr/>
          <a:lstStyle/>
          <a:p>
            <a:fld id="{98A018E7-E681-C244-9599-CAFFFCA17C1A}" type="slidenum">
              <a:rPr lang="en-US" smtClean="0"/>
              <a:t>41</a:t>
            </a:fld>
            <a:endParaRPr lang="en-US"/>
          </a:p>
        </p:txBody>
      </p:sp>
    </p:spTree>
    <p:extLst>
      <p:ext uri="{BB962C8B-B14F-4D97-AF65-F5344CB8AC3E}">
        <p14:creationId xmlns:p14="http://schemas.microsoft.com/office/powerpoint/2010/main" val="18276404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brutal truth about computational cost.</a:t>
            </a:r>
          </a:p>
          <a:p>
            <a:r>
              <a:rPr lang="en-US" dirty="0"/>
              <a:t>For an H-by-W image with P-by-P patches, the number of tokens is N equals H times W divided by P-squared. Simple formula, huge implications.</a:t>
            </a:r>
          </a:p>
          <a:p>
            <a:r>
              <a:rPr lang="en-US" dirty="0"/>
              <a:t>Attention builds an N-by-N weight matrix. That's quadratic complexity—O of N-squared. More tokens means exponentially more computation.</a:t>
            </a:r>
          </a:p>
          <a:p>
            <a:r>
              <a:rPr lang="en-US" dirty="0"/>
              <a:t>Let's use real numbers. Standard ImageNet images are two-twenty-four by two-twenty-four pixels.</a:t>
            </a:r>
          </a:p>
          <a:p>
            <a:r>
              <a:rPr lang="en-US" b="1" dirty="0"/>
              <a:t>With sixteen-by-sixteen patches:</a:t>
            </a:r>
            <a:br>
              <a:rPr lang="en-US" dirty="0"/>
            </a:br>
            <a:r>
              <a:rPr lang="en-US" dirty="0"/>
              <a:t>N equals one-ninety-six tokens. N-squared is about thirty-eight thousand. Totally manageable. Your GPU is happy. Training is fast.</a:t>
            </a:r>
          </a:p>
          <a:p>
            <a:r>
              <a:rPr lang="en-US" b="1" dirty="0"/>
              <a:t>Cut patches to eight-by-eight:</a:t>
            </a:r>
            <a:br>
              <a:rPr lang="en-US" dirty="0"/>
            </a:br>
            <a:r>
              <a:rPr lang="en-US" dirty="0"/>
              <a:t>Now N jumps to seven-eighty-four tokens. N-squared is six-hundred-fourteen thousand—over fifteen times heavier. Every matrix multiplication costs fifteen-x more. Memory usage explodes. Your GPU might run out of RAM.</a:t>
            </a:r>
          </a:p>
          <a:p>
            <a:r>
              <a:rPr lang="en-US" dirty="0"/>
              <a:t>And it's not just attention. Every </a:t>
            </a:r>
            <a:r>
              <a:rPr lang="en-US" dirty="0" err="1"/>
              <a:t>softmax</a:t>
            </a:r>
            <a:r>
              <a:rPr lang="en-US" dirty="0"/>
              <a:t>, every layer norm—everything scales with N or N-squared.</a:t>
            </a:r>
          </a:p>
          <a:p>
            <a:r>
              <a:rPr lang="en-US" dirty="0"/>
              <a:t>Here's the trade-off. Smaller patches capture finer details—like individual whiskers on a cat. Bigger patches are coarser but way faster. Most </a:t>
            </a:r>
            <a:r>
              <a:rPr lang="en-US" dirty="0" err="1"/>
              <a:t>ViT</a:t>
            </a:r>
            <a:r>
              <a:rPr lang="en-US" dirty="0"/>
              <a:t> models use P equals sixteen as the sweet spot. </a:t>
            </a:r>
            <a:r>
              <a:rPr lang="en-US" dirty="0" err="1"/>
              <a:t>ViT</a:t>
            </a:r>
            <a:r>
              <a:rPr lang="en-US" dirty="0"/>
              <a:t>-Huge uses P equals fourteen to balance detail and speed.</a:t>
            </a:r>
          </a:p>
          <a:p>
            <a:r>
              <a:rPr lang="en-US" dirty="0"/>
              <a:t>Bottom line: patch size is not just an architecture choice—it's a computational constraint."</a:t>
            </a:r>
          </a:p>
        </p:txBody>
      </p:sp>
      <p:sp>
        <p:nvSpPr>
          <p:cNvPr id="4" name="Slide Number Placeholder 3"/>
          <p:cNvSpPr>
            <a:spLocks noGrp="1"/>
          </p:cNvSpPr>
          <p:nvPr>
            <p:ph type="sldNum" sz="quarter" idx="5"/>
          </p:nvPr>
        </p:nvSpPr>
        <p:spPr/>
        <p:txBody>
          <a:bodyPr/>
          <a:lstStyle/>
          <a:p>
            <a:fld id="{98A018E7-E681-C244-9599-CAFFFCA17C1A}" type="slidenum">
              <a:rPr lang="en-US" smtClean="0"/>
              <a:t>42</a:t>
            </a:fld>
            <a:endParaRPr lang="en-US"/>
          </a:p>
        </p:txBody>
      </p:sp>
    </p:spTree>
    <p:extLst>
      <p:ext uri="{BB962C8B-B14F-4D97-AF65-F5344CB8AC3E}">
        <p14:creationId xmlns:p14="http://schemas.microsoft.com/office/powerpoint/2010/main" val="17789958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make this concrete with a real example.</a:t>
            </a:r>
          </a:p>
          <a:p>
            <a:r>
              <a:rPr lang="en-US" dirty="0"/>
              <a:t>Here's a photo of a landscape with a red barn. We've split it into patches—see the three-by-three grid on the left. Each patch becomes a token.</a:t>
            </a:r>
          </a:p>
          <a:p>
            <a:r>
              <a:rPr lang="en-US" dirty="0"/>
              <a:t>Now look at the right side. These are attention maps. The heatmaps show where the classification token—[CLS]—is paying attention. Bright red and orange mean high attention. Dark blue means low attention.</a:t>
            </a:r>
          </a:p>
          <a:p>
            <a:r>
              <a:rPr lang="en-US" dirty="0"/>
              <a:t>Notice what happens. The [CLS] token focuses strongly on the barn—the main object. It mostly ignores the sky and grass. This wasn't hand-coded. The model learned this from millions of labeled images. It discovered that foreground objects matter for classification. Background clutter doesn't.</a:t>
            </a:r>
          </a:p>
          <a:p>
            <a:r>
              <a:rPr lang="en-US" dirty="0"/>
              <a:t>Different attention heads specialize. Some focus on edges—the outline of the barn. Others on textures—wood grain versus grass. Others on spatial groupings—which patches form a cohesive object.</a:t>
            </a:r>
          </a:p>
          <a:p>
            <a:r>
              <a:rPr lang="en-US" dirty="0"/>
              <a:t>By the final layer, [CLS] has aggregated information from all the relevant patches. It knows: red building, green field, trees, sky. That's how it classifies the image correctly.</a:t>
            </a:r>
          </a:p>
          <a:p>
            <a:r>
              <a:rPr lang="en-US" dirty="0"/>
              <a:t>This visualization proves attention isn't just math—it's learning meaningful visual relationships.</a:t>
            </a:r>
          </a:p>
          <a:p>
            <a:endParaRPr lang="en-US" dirty="0"/>
          </a:p>
        </p:txBody>
      </p:sp>
      <p:sp>
        <p:nvSpPr>
          <p:cNvPr id="4" name="Slide Number Placeholder 3"/>
          <p:cNvSpPr>
            <a:spLocks noGrp="1"/>
          </p:cNvSpPr>
          <p:nvPr>
            <p:ph type="sldNum" sz="quarter" idx="5"/>
          </p:nvPr>
        </p:nvSpPr>
        <p:spPr/>
        <p:txBody>
          <a:bodyPr/>
          <a:lstStyle/>
          <a:p>
            <a:fld id="{98A018E7-E681-C244-9599-CAFFFCA17C1A}" type="slidenum">
              <a:rPr lang="en-US" smtClean="0"/>
              <a:t>43</a:t>
            </a:fld>
            <a:endParaRPr lang="en-US"/>
          </a:p>
        </p:txBody>
      </p:sp>
    </p:spTree>
    <p:extLst>
      <p:ext uri="{BB962C8B-B14F-4D97-AF65-F5344CB8AC3E}">
        <p14:creationId xmlns:p14="http://schemas.microsoft.com/office/powerpoint/2010/main" val="28403736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8F45B-7DC1-09F9-1B4F-13C1DC4CDE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950515-D7E0-B04A-A182-9720BD6C80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B1C4BE-7586-2DA4-3904-A4ADC58C9BE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C3A61F0-A28D-AE5B-29E9-43A8E407FEDD}"/>
              </a:ext>
            </a:extLst>
          </p:cNvPr>
          <p:cNvSpPr>
            <a:spLocks noGrp="1"/>
          </p:cNvSpPr>
          <p:nvPr>
            <p:ph type="sldNum" sz="quarter" idx="5"/>
          </p:nvPr>
        </p:nvSpPr>
        <p:spPr/>
        <p:txBody>
          <a:bodyPr/>
          <a:lstStyle/>
          <a:p>
            <a:fld id="{98A018E7-E681-C244-9599-CAFFFCA17C1A}" type="slidenum">
              <a:rPr lang="en-US" smtClean="0"/>
              <a:t>44</a:t>
            </a:fld>
            <a:endParaRPr lang="en-US"/>
          </a:p>
        </p:txBody>
      </p:sp>
    </p:spTree>
    <p:extLst>
      <p:ext uri="{BB962C8B-B14F-4D97-AF65-F5344CB8AC3E}">
        <p14:creationId xmlns:p14="http://schemas.microsoft.com/office/powerpoint/2010/main" val="38147163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A018E7-E681-C244-9599-CAFFFCA17C1A}" type="slidenum">
              <a:rPr lang="en-US" smtClean="0"/>
              <a:t>45</a:t>
            </a:fld>
            <a:endParaRPr lang="en-US"/>
          </a:p>
        </p:txBody>
      </p:sp>
    </p:spTree>
    <p:extLst>
      <p:ext uri="{BB962C8B-B14F-4D97-AF65-F5344CB8AC3E}">
        <p14:creationId xmlns:p14="http://schemas.microsoft.com/office/powerpoint/2010/main" val="453781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81278-C8E9-0B1A-83DF-D6FCF8EEED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3D44BD-815E-64EF-62BA-B433463463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08F92F-3CA7-3D8B-60F3-510B2039187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what made them groundbreaking was the idea of </a:t>
            </a:r>
            <a:r>
              <a:rPr lang="en-US" b="1" dirty="0"/>
              <a:t>self-attention</a:t>
            </a:r>
            <a:r>
              <a:rPr lang="en-US" dirty="0"/>
              <a:t>, which allowed the model to look at an entire sequence at once, instead of processing information step-by-step like older models. We’ll talk about this more later but the main takeaway is that this turned out to be incredibly powerful! Very quickly, transformers became the </a:t>
            </a:r>
            <a:r>
              <a:rPr lang="en-US" b="1" dirty="0"/>
              <a:t>state-of-the-art architecture.</a:t>
            </a:r>
            <a:endParaRPr lang="en-US" dirty="0"/>
          </a:p>
          <a:p>
            <a:endParaRPr lang="en-US" dirty="0"/>
          </a:p>
        </p:txBody>
      </p:sp>
      <p:sp>
        <p:nvSpPr>
          <p:cNvPr id="4" name="Slide Number Placeholder 3">
            <a:extLst>
              <a:ext uri="{FF2B5EF4-FFF2-40B4-BE49-F238E27FC236}">
                <a16:creationId xmlns:a16="http://schemas.microsoft.com/office/drawing/2014/main" id="{8E918A9A-9F0F-591D-262D-3C5FB3214990}"/>
              </a:ext>
            </a:extLst>
          </p:cNvPr>
          <p:cNvSpPr>
            <a:spLocks noGrp="1"/>
          </p:cNvSpPr>
          <p:nvPr>
            <p:ph type="sldNum" sz="quarter" idx="5"/>
          </p:nvPr>
        </p:nvSpPr>
        <p:spPr/>
        <p:txBody>
          <a:bodyPr/>
          <a:lstStyle/>
          <a:p>
            <a:fld id="{98A018E7-E681-C244-9599-CAFFFCA17C1A}" type="slidenum">
              <a:rPr lang="en-US" smtClean="0"/>
              <a:t>6</a:t>
            </a:fld>
            <a:endParaRPr lang="en-US"/>
          </a:p>
        </p:txBody>
      </p:sp>
    </p:spTree>
    <p:extLst>
      <p:ext uri="{BB962C8B-B14F-4D97-AF65-F5344CB8AC3E}">
        <p14:creationId xmlns:p14="http://schemas.microsoft.com/office/powerpoint/2010/main" val="26651712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Let’s take a closer look at how the components we’ve discussed actually come together during the pre-training. The input is a image, and the output is a label which is used to calculate a loss. This can be done since </a:t>
            </a:r>
            <a:r>
              <a:rPr lang="en-US" b="0" dirty="0" err="1"/>
              <a:t>ourtraining</a:t>
            </a:r>
            <a:r>
              <a:rPr lang="en-US" b="0" dirty="0"/>
              <a:t> dataset has pairs of images and their labels.</a:t>
            </a:r>
            <a:br>
              <a:rPr lang="en-US" b="0" dirty="0"/>
            </a:br>
            <a:br>
              <a:rPr lang="en-US" b="0" dirty="0"/>
            </a:br>
            <a:r>
              <a:rPr lang="en-US" b="0" dirty="0"/>
              <a:t>We’ll start by initializing all learnable parameters including the transformer weights, the positional embeddings, and the CLS token, which I’ll revisit in just a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98A018E7-E681-C244-9599-CAFFFCA17C1A}" type="slidenum">
              <a:rPr lang="en-US" smtClean="0"/>
              <a:t>46</a:t>
            </a:fld>
            <a:endParaRPr lang="en-US"/>
          </a:p>
        </p:txBody>
      </p:sp>
    </p:spTree>
    <p:extLst>
      <p:ext uri="{BB962C8B-B14F-4D97-AF65-F5344CB8AC3E}">
        <p14:creationId xmlns:p14="http://schemas.microsoft.com/office/powerpoint/2010/main" val="38733844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09CD7-96CF-7702-1701-93E8A4C7E7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9EF7A0-B3EA-8A69-3132-FAF326D7AB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B8EA43-8093-A50E-A45B-5A1471E9D77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ease, let’s focus on a single example from the dataset. The image is first broken down into a set of fixed-size patches.</a:t>
            </a:r>
            <a:br>
              <a:rPr lang="en-US" dirty="0"/>
            </a:br>
            <a:r>
              <a:rPr lang="en-US" b="0" dirty="0"/>
              <a:t>Each patch is then flattened and passed through a linear projection, which is essentially a shared feed-forward or MLP layer. </a:t>
            </a:r>
            <a:r>
              <a:rPr lang="en-US" dirty="0"/>
              <a:t>This maps each patch into a fixed-dimensional embedding vector.</a:t>
            </a:r>
            <a:endParaRPr lang="en-US" b="0" dirty="0"/>
          </a:p>
        </p:txBody>
      </p:sp>
      <p:sp>
        <p:nvSpPr>
          <p:cNvPr id="4" name="Slide Number Placeholder 3">
            <a:extLst>
              <a:ext uri="{FF2B5EF4-FFF2-40B4-BE49-F238E27FC236}">
                <a16:creationId xmlns:a16="http://schemas.microsoft.com/office/drawing/2014/main" id="{5920A578-F3BB-79A3-0CB5-1F7C3519DD3A}"/>
              </a:ext>
            </a:extLst>
          </p:cNvPr>
          <p:cNvSpPr>
            <a:spLocks noGrp="1"/>
          </p:cNvSpPr>
          <p:nvPr>
            <p:ph type="sldNum" sz="quarter" idx="5"/>
          </p:nvPr>
        </p:nvSpPr>
        <p:spPr/>
        <p:txBody>
          <a:bodyPr/>
          <a:lstStyle/>
          <a:p>
            <a:fld id="{98A018E7-E681-C244-9599-CAFFFCA17C1A}" type="slidenum">
              <a:rPr lang="en-US" smtClean="0"/>
              <a:t>47</a:t>
            </a:fld>
            <a:endParaRPr lang="en-US"/>
          </a:p>
        </p:txBody>
      </p:sp>
    </p:spTree>
    <p:extLst>
      <p:ext uri="{BB962C8B-B14F-4D97-AF65-F5344CB8AC3E}">
        <p14:creationId xmlns:p14="http://schemas.microsoft.com/office/powerpoint/2010/main" val="13639018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CLS or classification token </a:t>
            </a:r>
            <a:r>
              <a:rPr lang="en-US" sz="1200" b="0" i="0" u="none" strike="noStrike" kern="1200" dirty="0">
                <a:solidFill>
                  <a:schemeClr val="tx1"/>
                </a:solidFill>
                <a:effectLst/>
                <a:latin typeface="+mn-lt"/>
                <a:ea typeface="+mn-ea"/>
                <a:cs typeface="+mn-cs"/>
              </a:rPr>
              <a:t>is then appended to the embeddings matrix. This token</a:t>
            </a:r>
            <a:r>
              <a:rPr lang="en-US" dirty="0"/>
              <a:t> is designed to gather information from all of the image patches.</a:t>
            </a:r>
            <a:br>
              <a:rPr lang="en-US" dirty="0"/>
            </a:br>
            <a:r>
              <a:rPr lang="en-US" dirty="0"/>
              <a:t>It starts off as a dummy input but through self-attention, it starts to collect global information.</a:t>
            </a:r>
            <a:br>
              <a:rPr lang="en-US" dirty="0"/>
            </a:br>
            <a:r>
              <a:rPr lang="en-US" dirty="0"/>
              <a:t>By the end of the pipeline, this one token represents the whole image </a:t>
            </a:r>
            <a:r>
              <a:rPr lang="en-US" sz="1200" b="0" i="0" u="none" strike="noStrike" kern="1200" dirty="0">
                <a:solidFill>
                  <a:schemeClr val="tx1"/>
                </a:solidFill>
                <a:effectLst/>
                <a:latin typeface="+mn-lt"/>
                <a:ea typeface="+mn-ea"/>
                <a:cs typeface="+mn-cs"/>
              </a:rPr>
              <a:t>and is what will help us make the classification prediction at the end.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98A018E7-E681-C244-9599-CAFFFCA17C1A}" type="slidenum">
              <a:rPr lang="en-US" smtClean="0"/>
              <a:t>48</a:t>
            </a:fld>
            <a:endParaRPr lang="en-US"/>
          </a:p>
        </p:txBody>
      </p:sp>
    </p:spTree>
    <p:extLst>
      <p:ext uri="{BB962C8B-B14F-4D97-AF65-F5344CB8AC3E}">
        <p14:creationId xmlns:p14="http://schemas.microsoft.com/office/powerpoint/2010/main" val="31461305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BA8B5-A08E-DB8B-D6A6-6C64D03DD4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A6CE92-039A-5375-6A5E-884D42A5EA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B39F30-9CF9-F351-8B43-810F44E89D0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To the patch embedding matrix, we add positional encodings, which give the network a sense of where each patch is located within the image.</a:t>
            </a:r>
            <a:br>
              <a:rPr lang="en-US" b="0" dirty="0"/>
            </a:br>
            <a:r>
              <a:rPr lang="en-US" b="0" dirty="0"/>
              <a:t>These positional encodings are learnable parameters and are optimized through backpropagation during training. After this step, we end up with a single matrix where the image patch embeddings and positional information are combined.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matrix is then processed by the transformer encoder.</a:t>
            </a:r>
            <a:endParaRPr lang="en-US" b="0" dirty="0"/>
          </a:p>
          <a:p>
            <a:endParaRPr lang="en-US" dirty="0"/>
          </a:p>
        </p:txBody>
      </p:sp>
      <p:sp>
        <p:nvSpPr>
          <p:cNvPr id="4" name="Slide Number Placeholder 3">
            <a:extLst>
              <a:ext uri="{FF2B5EF4-FFF2-40B4-BE49-F238E27FC236}">
                <a16:creationId xmlns:a16="http://schemas.microsoft.com/office/drawing/2014/main" id="{834D05F4-CB93-ADEA-3D68-9BE827916227}"/>
              </a:ext>
            </a:extLst>
          </p:cNvPr>
          <p:cNvSpPr>
            <a:spLocks noGrp="1"/>
          </p:cNvSpPr>
          <p:nvPr>
            <p:ph type="sldNum" sz="quarter" idx="5"/>
          </p:nvPr>
        </p:nvSpPr>
        <p:spPr/>
        <p:txBody>
          <a:bodyPr/>
          <a:lstStyle/>
          <a:p>
            <a:fld id="{98A018E7-E681-C244-9599-CAFFFCA17C1A}" type="slidenum">
              <a:rPr lang="en-US" smtClean="0"/>
              <a:t>49</a:t>
            </a:fld>
            <a:endParaRPr lang="en-US"/>
          </a:p>
        </p:txBody>
      </p:sp>
    </p:spTree>
    <p:extLst>
      <p:ext uri="{BB962C8B-B14F-4D97-AF65-F5344CB8AC3E}">
        <p14:creationId xmlns:p14="http://schemas.microsoft.com/office/powerpoint/2010/main" val="40270640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1450" indent="-171450">
              <a:buFont typeface="Arial" panose="020B0604020202020204" pitchFamily="34" charset="0"/>
              <a:buChar char="•"/>
            </a:pPr>
            <a:r>
              <a:rPr lang="en-US" dirty="0"/>
              <a:t>First, the embeddings go through </a:t>
            </a:r>
            <a:r>
              <a:rPr lang="en-US" b="1" dirty="0"/>
              <a:t>multi-head self-attention</a:t>
            </a:r>
            <a:r>
              <a:rPr lang="en-US" dirty="0"/>
              <a:t>, which captures relationships between different image patches. In the diagram, the three inputs represent the </a:t>
            </a:r>
            <a:r>
              <a:rPr lang="en-US" b="1" dirty="0"/>
              <a:t>Query, Key, and Value</a:t>
            </a:r>
            <a:r>
              <a:rPr lang="en-US" dirty="0"/>
              <a:t> vectors.</a:t>
            </a:r>
          </a:p>
          <a:p>
            <a:pPr marL="171450" indent="-171450">
              <a:buFont typeface="Arial" panose="020B0604020202020204" pitchFamily="34" charset="0"/>
              <a:buChar char="•"/>
            </a:pPr>
            <a:r>
              <a:rPr lang="en-US" dirty="0"/>
              <a:t>The output is then combined with the original input using a </a:t>
            </a:r>
            <a:r>
              <a:rPr lang="en-US" b="1" dirty="0"/>
              <a:t>skip connection</a:t>
            </a:r>
            <a:r>
              <a:rPr lang="en-US" dirty="0"/>
              <a:t>, and followed by </a:t>
            </a:r>
            <a:r>
              <a:rPr lang="en-US" b="1" dirty="0"/>
              <a:t>layer normalization</a:t>
            </a:r>
            <a:r>
              <a:rPr lang="en-US" dirty="0"/>
              <a:t> — this is the </a:t>
            </a:r>
            <a:r>
              <a:rPr lang="en-US" i="1" dirty="0"/>
              <a:t>Add &amp; Norm</a:t>
            </a:r>
            <a:r>
              <a:rPr lang="en-US" dirty="0"/>
              <a:t> step.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Layer normalization is done to ensure stable and faster training. It’s chosen over batch normalization as by normalizing per sample instead of per batch, its independent of batch size.</a:t>
            </a:r>
          </a:p>
          <a:p>
            <a:pPr marL="171450" indent="-171450">
              <a:buFont typeface="Arial" panose="020B0604020202020204" pitchFamily="34" charset="0"/>
              <a:buChar char="•"/>
            </a:pPr>
            <a:r>
              <a:rPr lang="en-US" dirty="0"/>
              <a:t>These skip connections help make training deep networks more stable and avoid problems like </a:t>
            </a:r>
            <a:r>
              <a:rPr lang="en-US" sz="1200" b="0" i="0" u="none" strike="noStrike" kern="1200" dirty="0">
                <a:solidFill>
                  <a:schemeClr val="tx1"/>
                </a:solidFill>
                <a:effectLst/>
                <a:latin typeface="+mn-lt"/>
                <a:ea typeface="+mn-ea"/>
                <a:cs typeface="+mn-cs"/>
              </a:rPr>
              <a:t>vanishing gradient. </a:t>
            </a:r>
          </a:p>
          <a:p>
            <a:pPr marL="171450" indent="-171450">
              <a:buFont typeface="Arial" panose="020B0604020202020204" pitchFamily="34" charset="0"/>
              <a:buChar char="•"/>
            </a:pPr>
            <a:r>
              <a:rPr lang="en-US" dirty="0"/>
              <a:t>Next, the result passes through a </a:t>
            </a:r>
            <a:r>
              <a:rPr lang="en-US" b="1" dirty="0"/>
              <a:t>feed-forward network</a:t>
            </a:r>
            <a:r>
              <a:rPr lang="en-US" dirty="0"/>
              <a:t>, which adds non-linearity which helps the embeddings become rich in representation.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Again, we apply a </a:t>
            </a:r>
            <a:r>
              <a:rPr lang="en-US" b="1" dirty="0"/>
              <a:t>skip connection and layer normalization</a:t>
            </a:r>
            <a:r>
              <a:rPr lang="en-US"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entire block is repeated multiple times which in </a:t>
            </a:r>
            <a:r>
              <a:rPr lang="en-US" dirty="0" err="1"/>
              <a:t>ViT</a:t>
            </a:r>
            <a:r>
              <a:rPr lang="en-US" dirty="0"/>
              <a:t> Base is 12 times.</a:t>
            </a:r>
          </a:p>
        </p:txBody>
      </p:sp>
      <p:sp>
        <p:nvSpPr>
          <p:cNvPr id="4" name="Slide Number Placeholder 3"/>
          <p:cNvSpPr>
            <a:spLocks noGrp="1"/>
          </p:cNvSpPr>
          <p:nvPr>
            <p:ph type="sldNum" sz="quarter" idx="5"/>
          </p:nvPr>
        </p:nvSpPr>
        <p:spPr/>
        <p:txBody>
          <a:bodyPr/>
          <a:lstStyle/>
          <a:p>
            <a:fld id="{98A018E7-E681-C244-9599-CAFFFCA17C1A}" type="slidenum">
              <a:rPr lang="en-US" smtClean="0"/>
              <a:t>50</a:t>
            </a:fld>
            <a:endParaRPr lang="en-US"/>
          </a:p>
        </p:txBody>
      </p:sp>
    </p:spTree>
    <p:extLst>
      <p:ext uri="{BB962C8B-B14F-4D97-AF65-F5344CB8AC3E}">
        <p14:creationId xmlns:p14="http://schemas.microsoft.com/office/powerpoint/2010/main" val="27173127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B1FFB-8FCF-2A82-25E5-E7C86F9E89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98C08F-4CFB-7C6A-1DB5-6A23AFA2E6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B87B5B-41B1-8C12-E270-2D43EB1061A3}"/>
              </a:ext>
            </a:extLst>
          </p:cNvPr>
          <p:cNvSpPr>
            <a:spLocks noGrp="1"/>
          </p:cNvSpPr>
          <p:nvPr>
            <p:ph type="body" idx="1"/>
          </p:nvPr>
        </p:nvSpPr>
        <p:spPr/>
        <p:txBody>
          <a:bodyPr/>
          <a:lstStyle/>
          <a:p>
            <a:r>
              <a:rPr lang="en-US" dirty="0"/>
              <a:t>After the encoder blocks, the output has the same shape as the input matrix and at this point, each vector encodes </a:t>
            </a:r>
            <a:r>
              <a:rPr lang="en-US" b="1" dirty="0"/>
              <a:t>patch content</a:t>
            </a:r>
            <a:r>
              <a:rPr lang="en-US" dirty="0"/>
              <a:t>, </a:t>
            </a:r>
            <a:r>
              <a:rPr lang="en-US" b="1" dirty="0"/>
              <a:t>positional information</a:t>
            </a:r>
            <a:r>
              <a:rPr lang="en-US" dirty="0"/>
              <a:t>, and </a:t>
            </a:r>
            <a:r>
              <a:rPr lang="en-US" b="1" dirty="0"/>
              <a:t>relationships with all other patches</a:t>
            </a:r>
            <a:r>
              <a:rPr lang="en-US" dirty="0"/>
              <a:t>.</a:t>
            </a:r>
            <a:br>
              <a:rPr lang="en-US" dirty="0"/>
            </a:br>
            <a:r>
              <a:rPr lang="en-US" dirty="0"/>
              <a:t>For classification, we only focus on the </a:t>
            </a:r>
            <a:r>
              <a:rPr lang="en-US" b="1" dirty="0"/>
              <a:t>first CLS token. </a:t>
            </a:r>
            <a:r>
              <a:rPr lang="en-US" dirty="0"/>
              <a:t>This CLS vector is passed through a </a:t>
            </a:r>
            <a:r>
              <a:rPr lang="en-US" b="1" dirty="0"/>
              <a:t>classification head</a:t>
            </a:r>
            <a:r>
              <a:rPr lang="en-US" dirty="0"/>
              <a:t>, which is typically a simple </a:t>
            </a:r>
            <a:r>
              <a:rPr lang="en-US" b="1" dirty="0"/>
              <a:t>linear MLP.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we’re working with 1000 classes, this layer maps the CLS embedding to a </a:t>
            </a:r>
            <a:r>
              <a:rPr lang="en-US" b="0" dirty="0"/>
              <a:t>1000-dimensional vector of </a:t>
            </a:r>
            <a:r>
              <a:rPr lang="en-US" b="1" dirty="0"/>
              <a:t>logits or unnormalized prediction scores.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Softmax</a:t>
            </a:r>
            <a:r>
              <a:rPr lang="en-US" dirty="0"/>
              <a:t> is applied to convert these logits into class probabilities.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b="0" dirty="0"/>
          </a:p>
        </p:txBody>
      </p:sp>
      <p:sp>
        <p:nvSpPr>
          <p:cNvPr id="4" name="Slide Number Placeholder 3">
            <a:extLst>
              <a:ext uri="{FF2B5EF4-FFF2-40B4-BE49-F238E27FC236}">
                <a16:creationId xmlns:a16="http://schemas.microsoft.com/office/drawing/2014/main" id="{A76A9DA5-ACCA-D8D0-EBFD-F7269FA1DB8D}"/>
              </a:ext>
            </a:extLst>
          </p:cNvPr>
          <p:cNvSpPr>
            <a:spLocks noGrp="1"/>
          </p:cNvSpPr>
          <p:nvPr>
            <p:ph type="sldNum" sz="quarter" idx="5"/>
          </p:nvPr>
        </p:nvSpPr>
        <p:spPr/>
        <p:txBody>
          <a:bodyPr/>
          <a:lstStyle/>
          <a:p>
            <a:fld id="{98A018E7-E681-C244-9599-CAFFFCA17C1A}" type="slidenum">
              <a:rPr lang="en-US" smtClean="0"/>
              <a:t>51</a:t>
            </a:fld>
            <a:endParaRPr lang="en-US"/>
          </a:p>
        </p:txBody>
      </p:sp>
    </p:spTree>
    <p:extLst>
      <p:ext uri="{BB962C8B-B14F-4D97-AF65-F5344CB8AC3E}">
        <p14:creationId xmlns:p14="http://schemas.microsoft.com/office/powerpoint/2010/main" val="27877859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09571-8426-78C1-00A2-301080FF92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3A1800-2523-F907-2AB9-1FC3F521C5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74F21A-9707-ADB4-9088-5EDA529BFB3E}"/>
              </a:ext>
            </a:extLst>
          </p:cNvPr>
          <p:cNvSpPr>
            <a:spLocks noGrp="1"/>
          </p:cNvSpPr>
          <p:nvPr>
            <p:ph type="body" idx="1"/>
          </p:nvPr>
        </p:nvSpPr>
        <p:spPr/>
        <p:txBody>
          <a:bodyPr/>
          <a:lstStyle/>
          <a:p>
            <a:r>
              <a:rPr lang="en-US" dirty="0"/>
              <a:t>Since we have both the predicted probabilities and the ground-truth label, we can compute a loss — most commonly </a:t>
            </a:r>
            <a:r>
              <a:rPr lang="en-US" b="1" dirty="0"/>
              <a:t>cross-entropy loss</a:t>
            </a:r>
            <a:r>
              <a:rPr lang="en-US" dirty="0"/>
              <a:t>.</a:t>
            </a:r>
          </a:p>
          <a:p>
            <a:r>
              <a:rPr lang="en-US" dirty="0"/>
              <a:t>This loss is </a:t>
            </a:r>
            <a:r>
              <a:rPr lang="en-US" b="1" dirty="0"/>
              <a:t>backpropagated through the entire network</a:t>
            </a:r>
            <a:r>
              <a:rPr lang="en-US" dirty="0"/>
              <a:t>, updating </a:t>
            </a:r>
            <a:r>
              <a:rPr lang="en-US" dirty="0" err="1"/>
              <a:t>allll</a:t>
            </a:r>
            <a:r>
              <a:rPr lang="en-US" dirty="0"/>
              <a:t> the learnable parameters.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b="0" dirty="0"/>
          </a:p>
        </p:txBody>
      </p:sp>
      <p:sp>
        <p:nvSpPr>
          <p:cNvPr id="4" name="Slide Number Placeholder 3">
            <a:extLst>
              <a:ext uri="{FF2B5EF4-FFF2-40B4-BE49-F238E27FC236}">
                <a16:creationId xmlns:a16="http://schemas.microsoft.com/office/drawing/2014/main" id="{B234A0FC-2F2C-49DB-60E3-CF6D0C5D7C5D}"/>
              </a:ext>
            </a:extLst>
          </p:cNvPr>
          <p:cNvSpPr>
            <a:spLocks noGrp="1"/>
          </p:cNvSpPr>
          <p:nvPr>
            <p:ph type="sldNum" sz="quarter" idx="5"/>
          </p:nvPr>
        </p:nvSpPr>
        <p:spPr/>
        <p:txBody>
          <a:bodyPr/>
          <a:lstStyle/>
          <a:p>
            <a:fld id="{98A018E7-E681-C244-9599-CAFFFCA17C1A}" type="slidenum">
              <a:rPr lang="en-US" smtClean="0"/>
              <a:t>52</a:t>
            </a:fld>
            <a:endParaRPr lang="en-US"/>
          </a:p>
        </p:txBody>
      </p:sp>
    </p:spTree>
    <p:extLst>
      <p:ext uri="{BB962C8B-B14F-4D97-AF65-F5344CB8AC3E}">
        <p14:creationId xmlns:p14="http://schemas.microsoft.com/office/powerpoint/2010/main" val="27024882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B3A44-D592-B58A-82D7-CE5AEB8B2B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E91FD1-4473-00FB-742F-906A1057EC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F46DBD-40BD-D7C2-0FAF-967A1B6D585E}"/>
              </a:ext>
            </a:extLst>
          </p:cNvPr>
          <p:cNvSpPr>
            <a:spLocks noGrp="1"/>
          </p:cNvSpPr>
          <p:nvPr>
            <p:ph type="body" idx="1"/>
          </p:nvPr>
        </p:nvSpPr>
        <p:spPr/>
        <p:txBody>
          <a:bodyPr/>
          <a:lstStyle/>
          <a:p>
            <a:r>
              <a:rPr lang="en-US" dirty="0"/>
              <a:t>During </a:t>
            </a:r>
            <a:r>
              <a:rPr lang="en-US" b="1" dirty="0"/>
              <a:t>fine-tuning</a:t>
            </a:r>
            <a:r>
              <a:rPr lang="en-US" dirty="0"/>
              <a:t>, we tweak this same model for image classification tasks using a new dataset, with much higher resolution images.</a:t>
            </a:r>
            <a:br>
              <a:rPr lang="en-US" dirty="0"/>
            </a:br>
            <a:r>
              <a:rPr lang="en-US" dirty="0"/>
              <a:t>In this example, instead of predicting 1000 classes, we only have about </a:t>
            </a:r>
            <a:r>
              <a:rPr lang="en-US" b="1" dirty="0"/>
              <a:t>100 classes</a:t>
            </a:r>
            <a:r>
              <a:rPr lang="en-US" dirty="0"/>
              <a:t>.</a:t>
            </a:r>
          </a:p>
          <a:p>
            <a:r>
              <a:rPr lang="en-US" dirty="0"/>
              <a:t>Because of that, we simply </a:t>
            </a:r>
            <a:r>
              <a:rPr lang="en-US" b="1" dirty="0"/>
              <a:t>replace the final classification head</a:t>
            </a:r>
            <a:r>
              <a:rPr lang="en-US" dirty="0"/>
              <a:t> while keeping the rest of the transformer intact.</a:t>
            </a:r>
          </a:p>
          <a:p>
            <a:endParaRPr lang="en-US" dirty="0"/>
          </a:p>
        </p:txBody>
      </p:sp>
      <p:sp>
        <p:nvSpPr>
          <p:cNvPr id="4" name="Slide Number Placeholder 3">
            <a:extLst>
              <a:ext uri="{FF2B5EF4-FFF2-40B4-BE49-F238E27FC236}">
                <a16:creationId xmlns:a16="http://schemas.microsoft.com/office/drawing/2014/main" id="{C0899082-67F5-F18E-341E-268AFE382877}"/>
              </a:ext>
            </a:extLst>
          </p:cNvPr>
          <p:cNvSpPr>
            <a:spLocks noGrp="1"/>
          </p:cNvSpPr>
          <p:nvPr>
            <p:ph type="sldNum" sz="quarter" idx="5"/>
          </p:nvPr>
        </p:nvSpPr>
        <p:spPr/>
        <p:txBody>
          <a:bodyPr/>
          <a:lstStyle/>
          <a:p>
            <a:fld id="{98A018E7-E681-C244-9599-CAFFFCA17C1A}" type="slidenum">
              <a:rPr lang="en-US" smtClean="0"/>
              <a:t>53</a:t>
            </a:fld>
            <a:endParaRPr lang="en-US"/>
          </a:p>
        </p:txBody>
      </p:sp>
    </p:spTree>
    <p:extLst>
      <p:ext uri="{BB962C8B-B14F-4D97-AF65-F5344CB8AC3E}">
        <p14:creationId xmlns:p14="http://schemas.microsoft.com/office/powerpoint/2010/main" val="26147720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9E59A-B110-582E-B8AB-69213007F2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5C28E0-A0BD-3AEE-A56E-A2EDBF66BB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DEAACC-8D23-C247-49FB-35D529F6DD57}"/>
              </a:ext>
            </a:extLst>
          </p:cNvPr>
          <p:cNvSpPr>
            <a:spLocks noGrp="1"/>
          </p:cNvSpPr>
          <p:nvPr>
            <p:ph type="body" idx="1"/>
          </p:nvPr>
        </p:nvSpPr>
        <p:spPr/>
        <p:txBody>
          <a:bodyPr/>
          <a:lstStyle/>
          <a:p>
            <a:r>
              <a:rPr lang="en-US" dirty="0"/>
              <a:t>The key difference during fine-tuning happens at the step where we add the </a:t>
            </a:r>
            <a:r>
              <a:rPr lang="en-US" b="1" dirty="0"/>
              <a:t>positional encodings</a:t>
            </a:r>
            <a:r>
              <a:rPr lang="en-US" dirty="0"/>
              <a:t>.</a:t>
            </a:r>
          </a:p>
          <a:p>
            <a:r>
              <a:rPr lang="en-US" dirty="0"/>
              <a:t>Instead of learning them from scratch, we reuse the </a:t>
            </a:r>
            <a:r>
              <a:rPr lang="en-US" b="1" dirty="0"/>
              <a:t>pretrained positional embeddings</a:t>
            </a:r>
            <a:r>
              <a:rPr lang="en-US" dirty="0"/>
              <a:t>. However, because these images are higher resolution and result in more patches, we use </a:t>
            </a:r>
            <a:r>
              <a:rPr lang="en-US" b="1" dirty="0"/>
              <a:t>2D bilinear interpolation</a:t>
            </a:r>
            <a:r>
              <a:rPr lang="en-US" dirty="0"/>
              <a:t> to resize the positional embeddings to these new dimensions.</a:t>
            </a:r>
          </a:p>
          <a:p>
            <a:endParaRPr lang="en-US" dirty="0"/>
          </a:p>
        </p:txBody>
      </p:sp>
      <p:sp>
        <p:nvSpPr>
          <p:cNvPr id="4" name="Slide Number Placeholder 3">
            <a:extLst>
              <a:ext uri="{FF2B5EF4-FFF2-40B4-BE49-F238E27FC236}">
                <a16:creationId xmlns:a16="http://schemas.microsoft.com/office/drawing/2014/main" id="{C22DB3F5-54C0-D503-2296-AD15F82C09BA}"/>
              </a:ext>
            </a:extLst>
          </p:cNvPr>
          <p:cNvSpPr>
            <a:spLocks noGrp="1"/>
          </p:cNvSpPr>
          <p:nvPr>
            <p:ph type="sldNum" sz="quarter" idx="5"/>
          </p:nvPr>
        </p:nvSpPr>
        <p:spPr/>
        <p:txBody>
          <a:bodyPr/>
          <a:lstStyle/>
          <a:p>
            <a:fld id="{98A018E7-E681-C244-9599-CAFFFCA17C1A}" type="slidenum">
              <a:rPr lang="en-US" smtClean="0"/>
              <a:t>54</a:t>
            </a:fld>
            <a:endParaRPr lang="en-US"/>
          </a:p>
        </p:txBody>
      </p:sp>
    </p:spTree>
    <p:extLst>
      <p:ext uri="{BB962C8B-B14F-4D97-AF65-F5344CB8AC3E}">
        <p14:creationId xmlns:p14="http://schemas.microsoft.com/office/powerpoint/2010/main" val="29983695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CB313-9540-44F5-E2EE-85E2496165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4CF024-429B-14C1-36A2-AF2FB37BE6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15D919-F4C9-CF6F-99CB-EF8173198E3A}"/>
              </a:ext>
            </a:extLst>
          </p:cNvPr>
          <p:cNvSpPr>
            <a:spLocks noGrp="1"/>
          </p:cNvSpPr>
          <p:nvPr>
            <p:ph type="body" idx="1"/>
          </p:nvPr>
        </p:nvSpPr>
        <p:spPr/>
        <p:txBody>
          <a:bodyPr/>
          <a:lstStyle/>
          <a:p>
            <a:r>
              <a:rPr lang="en-US" dirty="0"/>
              <a:t>After that, the process remains the same.</a:t>
            </a:r>
            <a:br>
              <a:rPr lang="en-US" dirty="0"/>
            </a:br>
            <a:r>
              <a:rPr lang="en-US" dirty="0"/>
              <a:t>The positional encodings are added to the </a:t>
            </a:r>
            <a:r>
              <a:rPr lang="en-US" b="1" dirty="0"/>
              <a:t>CLS token and patch embeddings</a:t>
            </a:r>
            <a:r>
              <a:rPr lang="en-US" dirty="0"/>
              <a:t>, passed through the transformer encoder blocks, and then fed into the </a:t>
            </a:r>
            <a:r>
              <a:rPr lang="en-US" b="1" dirty="0"/>
              <a:t>newly replaced linear classification head</a:t>
            </a:r>
            <a:r>
              <a:rPr lang="en-US" dirty="0"/>
              <a:t>.</a:t>
            </a:r>
            <a:br>
              <a:rPr lang="en-US" dirty="0"/>
            </a:br>
            <a:r>
              <a:rPr lang="en-US" dirty="0" err="1"/>
              <a:t>Softmax</a:t>
            </a:r>
            <a:r>
              <a:rPr lang="en-US" dirty="0"/>
              <a:t> produces class probabilities, a loss is computed, and this loss is backpropagated to update the model.</a:t>
            </a:r>
          </a:p>
        </p:txBody>
      </p:sp>
      <p:sp>
        <p:nvSpPr>
          <p:cNvPr id="4" name="Slide Number Placeholder 3">
            <a:extLst>
              <a:ext uri="{FF2B5EF4-FFF2-40B4-BE49-F238E27FC236}">
                <a16:creationId xmlns:a16="http://schemas.microsoft.com/office/drawing/2014/main" id="{D3639BD4-FB25-BBAC-2C47-036CA1BC1746}"/>
              </a:ext>
            </a:extLst>
          </p:cNvPr>
          <p:cNvSpPr>
            <a:spLocks noGrp="1"/>
          </p:cNvSpPr>
          <p:nvPr>
            <p:ph type="sldNum" sz="quarter" idx="5"/>
          </p:nvPr>
        </p:nvSpPr>
        <p:spPr/>
        <p:txBody>
          <a:bodyPr/>
          <a:lstStyle/>
          <a:p>
            <a:fld id="{98A018E7-E681-C244-9599-CAFFFCA17C1A}" type="slidenum">
              <a:rPr lang="en-US" smtClean="0"/>
              <a:t>55</a:t>
            </a:fld>
            <a:endParaRPr lang="en-US"/>
          </a:p>
        </p:txBody>
      </p:sp>
    </p:spTree>
    <p:extLst>
      <p:ext uri="{BB962C8B-B14F-4D97-AF65-F5344CB8AC3E}">
        <p14:creationId xmlns:p14="http://schemas.microsoft.com/office/powerpoint/2010/main" val="1754840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0BBB3-860E-3155-E47B-2570AA99E5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699C3B-C7CB-738C-03CC-3C51D0BCEA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BE9EF4-AE01-1DDE-B61C-E82F86EB9ED3}"/>
              </a:ext>
            </a:extLst>
          </p:cNvPr>
          <p:cNvSpPr>
            <a:spLocks noGrp="1"/>
          </p:cNvSpPr>
          <p:nvPr>
            <p:ph type="body" idx="1"/>
          </p:nvPr>
        </p:nvSpPr>
        <p:spPr/>
        <p:txBody>
          <a:bodyPr/>
          <a:lstStyle/>
          <a:p>
            <a:r>
              <a:rPr lang="en-US" dirty="0"/>
              <a:t>They directly led to models like </a:t>
            </a:r>
            <a:r>
              <a:rPr lang="en-US" b="1" dirty="0"/>
              <a:t>BERT</a:t>
            </a:r>
            <a:r>
              <a:rPr lang="en-US" dirty="0"/>
              <a:t> and </a:t>
            </a:r>
            <a:r>
              <a:rPr lang="en-US" b="1" dirty="0"/>
              <a:t>GPT</a:t>
            </a:r>
            <a:r>
              <a:rPr lang="en-US" dirty="0"/>
              <a:t>, which are models that are familiar to us today! </a:t>
            </a:r>
          </a:p>
          <a:p>
            <a:endParaRPr lang="en-US" dirty="0"/>
          </a:p>
          <a:p>
            <a:r>
              <a:rPr lang="en-US" dirty="0"/>
              <a:t>Most importantly, they popularized a new training paradigm: Pre-train a model on massive amounts of data and then fine-tune it for a specific task.</a:t>
            </a:r>
          </a:p>
          <a:p>
            <a:endParaRPr lang="en-US" dirty="0"/>
          </a:p>
        </p:txBody>
      </p:sp>
      <p:sp>
        <p:nvSpPr>
          <p:cNvPr id="4" name="Slide Number Placeholder 3">
            <a:extLst>
              <a:ext uri="{FF2B5EF4-FFF2-40B4-BE49-F238E27FC236}">
                <a16:creationId xmlns:a16="http://schemas.microsoft.com/office/drawing/2014/main" id="{1C6FDACB-F7EE-9FC1-20AB-E15EA77872C1}"/>
              </a:ext>
            </a:extLst>
          </p:cNvPr>
          <p:cNvSpPr>
            <a:spLocks noGrp="1"/>
          </p:cNvSpPr>
          <p:nvPr>
            <p:ph type="sldNum" sz="quarter" idx="5"/>
          </p:nvPr>
        </p:nvSpPr>
        <p:spPr/>
        <p:txBody>
          <a:bodyPr/>
          <a:lstStyle/>
          <a:p>
            <a:fld id="{98A018E7-E681-C244-9599-CAFFFCA17C1A}" type="slidenum">
              <a:rPr lang="en-US" smtClean="0"/>
              <a:t>7</a:t>
            </a:fld>
            <a:endParaRPr lang="en-US"/>
          </a:p>
        </p:txBody>
      </p:sp>
    </p:spTree>
    <p:extLst>
      <p:ext uri="{BB962C8B-B14F-4D97-AF65-F5344CB8AC3E}">
        <p14:creationId xmlns:p14="http://schemas.microsoft.com/office/powerpoint/2010/main" val="5582006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65506-9425-341A-1280-DEF537653B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3ABA6D-8BD6-112B-A0C2-3D4375774B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D6CAED-1B20-DDE9-F757-9C8BB16B96C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inference time, the </a:t>
            </a:r>
            <a:r>
              <a:rPr lang="en-US" b="1" dirty="0"/>
              <a:t>learned class token and positional embeddings </a:t>
            </a:r>
            <a:r>
              <a:rPr lang="en-US" dirty="0"/>
              <a:t>are processed by the transformer encoder to produce rich vector representations of the input image, and the class token representation is then used to make the final prediction.</a:t>
            </a:r>
          </a:p>
          <a:p>
            <a:endParaRPr lang="en-US" dirty="0"/>
          </a:p>
        </p:txBody>
      </p:sp>
      <p:sp>
        <p:nvSpPr>
          <p:cNvPr id="4" name="Slide Number Placeholder 3">
            <a:extLst>
              <a:ext uri="{FF2B5EF4-FFF2-40B4-BE49-F238E27FC236}">
                <a16:creationId xmlns:a16="http://schemas.microsoft.com/office/drawing/2014/main" id="{083729A0-A994-D9E8-7B59-28972575BCCB}"/>
              </a:ext>
            </a:extLst>
          </p:cNvPr>
          <p:cNvSpPr>
            <a:spLocks noGrp="1"/>
          </p:cNvSpPr>
          <p:nvPr>
            <p:ph type="sldNum" sz="quarter" idx="5"/>
          </p:nvPr>
        </p:nvSpPr>
        <p:spPr/>
        <p:txBody>
          <a:bodyPr/>
          <a:lstStyle/>
          <a:p>
            <a:fld id="{98A018E7-E681-C244-9599-CAFFFCA17C1A}" type="slidenum">
              <a:rPr lang="en-US" smtClean="0"/>
              <a:t>56</a:t>
            </a:fld>
            <a:endParaRPr lang="en-US"/>
          </a:p>
        </p:txBody>
      </p:sp>
    </p:spTree>
    <p:extLst>
      <p:ext uri="{BB962C8B-B14F-4D97-AF65-F5344CB8AC3E}">
        <p14:creationId xmlns:p14="http://schemas.microsoft.com/office/powerpoint/2010/main" val="23496127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F5135-7093-F1D1-42E3-E5E2C48008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F0959D-2ECB-8613-AE9F-8805AB06FC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45CBD1-ADDF-A983-78C9-5AC0079D2FAD}"/>
              </a:ext>
            </a:extLst>
          </p:cNvPr>
          <p:cNvSpPr>
            <a:spLocks noGrp="1"/>
          </p:cNvSpPr>
          <p:nvPr>
            <p:ph type="body" idx="1"/>
          </p:nvPr>
        </p:nvSpPr>
        <p:spPr/>
        <p:txBody>
          <a:bodyPr/>
          <a:lstStyle/>
          <a:p>
            <a:r>
              <a:rPr lang="en-US" dirty="0"/>
              <a:t>Vision Transformers come in several </a:t>
            </a:r>
            <a:r>
              <a:rPr lang="en-US" b="1" dirty="0"/>
              <a:t>model variants</a:t>
            </a:r>
            <a:r>
              <a:rPr lang="en-US" dirty="0"/>
              <a:t>, most commonly referred to as </a:t>
            </a:r>
            <a:r>
              <a:rPr lang="en-US" b="1" dirty="0"/>
              <a:t>Tiny, Base, and Large</a:t>
            </a:r>
            <a:r>
              <a:rPr lang="en-US" dirty="0"/>
              <a:t>.</a:t>
            </a:r>
          </a:p>
          <a:p>
            <a:r>
              <a:rPr lang="en-US" dirty="0"/>
              <a:t>These variants all share the same overall architecture, but differ in a few key parameters.</a:t>
            </a:r>
          </a:p>
          <a:p>
            <a:endParaRPr lang="en-US" dirty="0"/>
          </a:p>
          <a:p>
            <a:pPr marL="171450" indent="-171450">
              <a:buFont typeface="Arial" panose="020B0604020202020204" pitchFamily="34" charset="0"/>
              <a:buChar char="•"/>
            </a:pPr>
            <a:r>
              <a:rPr lang="en-US" dirty="0"/>
              <a:t>The number of layers corresponds to how many transformer encoder blocks are stacked,</a:t>
            </a:r>
          </a:p>
          <a:p>
            <a:pPr marL="171450" indent="-171450">
              <a:buFont typeface="Arial" panose="020B0604020202020204" pitchFamily="34" charset="0"/>
              <a:buChar char="•"/>
            </a:pPr>
            <a:r>
              <a:rPr lang="en-US" dirty="0"/>
              <a:t>The </a:t>
            </a:r>
            <a:r>
              <a:rPr lang="en-US" b="1" dirty="0"/>
              <a:t>hidden size</a:t>
            </a:r>
            <a:r>
              <a:rPr lang="en-US" dirty="0"/>
              <a:t>, or embedding dimension D refers to the length of each patch embedding vector. Essentially the width of the matrix flowing through the model. In our examples, it was 512!</a:t>
            </a:r>
          </a:p>
          <a:p>
            <a:pPr marL="171450" indent="-171450">
              <a:buFont typeface="Arial" panose="020B0604020202020204" pitchFamily="34" charset="0"/>
              <a:buChar char="•"/>
            </a:pPr>
            <a:r>
              <a:rPr lang="en-US" dirty="0"/>
              <a:t>The </a:t>
            </a:r>
            <a:r>
              <a:rPr lang="en-US" b="1" dirty="0"/>
              <a:t>MLP size</a:t>
            </a:r>
            <a:r>
              <a:rPr lang="en-US" dirty="0"/>
              <a:t> refers to the width of the feed-forward network inside each transformer block.</a:t>
            </a:r>
          </a:p>
          <a:p>
            <a:pPr marL="171450" indent="-171450">
              <a:buFont typeface="Arial" panose="020B0604020202020204" pitchFamily="34" charset="0"/>
              <a:buChar char="•"/>
            </a:pPr>
            <a:r>
              <a:rPr lang="en-US" dirty="0"/>
              <a:t>The number of </a:t>
            </a:r>
            <a:r>
              <a:rPr lang="en-US" b="1" dirty="0"/>
              <a:t>heads</a:t>
            </a:r>
            <a:r>
              <a:rPr lang="en-US" dirty="0"/>
              <a:t> corresponds to how many parallel attention mechanisms are used inside the multi-head self-attention block.</a:t>
            </a:r>
          </a:p>
          <a:p>
            <a:pPr marL="171450" indent="-171450">
              <a:buFont typeface="Arial" panose="020B0604020202020204" pitchFamily="34" charset="0"/>
              <a:buChar char="•"/>
            </a:pPr>
            <a:r>
              <a:rPr lang="en-US" dirty="0"/>
              <a:t>Finally, the </a:t>
            </a:r>
            <a:r>
              <a:rPr lang="en-US" b="1" dirty="0"/>
              <a:t>parameter count</a:t>
            </a:r>
            <a:r>
              <a:rPr lang="en-US" dirty="0"/>
              <a:t> reflects the total number of learnable parameters across the entire transformer.</a:t>
            </a:r>
          </a:p>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E9B8F75A-5371-6853-8CB5-0A939ECDF50D}"/>
              </a:ext>
            </a:extLst>
          </p:cNvPr>
          <p:cNvSpPr>
            <a:spLocks noGrp="1"/>
          </p:cNvSpPr>
          <p:nvPr>
            <p:ph type="sldNum" sz="quarter" idx="5"/>
          </p:nvPr>
        </p:nvSpPr>
        <p:spPr/>
        <p:txBody>
          <a:bodyPr/>
          <a:lstStyle/>
          <a:p>
            <a:fld id="{98A018E7-E681-C244-9599-CAFFFCA17C1A}" type="slidenum">
              <a:rPr lang="en-US" smtClean="0"/>
              <a:t>57</a:t>
            </a:fld>
            <a:endParaRPr lang="en-US"/>
          </a:p>
        </p:txBody>
      </p:sp>
    </p:spTree>
    <p:extLst>
      <p:ext uri="{BB962C8B-B14F-4D97-AF65-F5344CB8AC3E}">
        <p14:creationId xmlns:p14="http://schemas.microsoft.com/office/powerpoint/2010/main" val="10180906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1E574-8679-CE8D-4746-AA41493F64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443736-D936-A4EB-76C7-88C638668D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41C945-FB95-BA20-44B9-2B04A2430AF5}"/>
              </a:ext>
            </a:extLst>
          </p:cNvPr>
          <p:cNvSpPr>
            <a:spLocks noGrp="1"/>
          </p:cNvSpPr>
          <p:nvPr>
            <p:ph type="body" idx="1"/>
          </p:nvPr>
        </p:nvSpPr>
        <p:spPr/>
        <p:txBody>
          <a:bodyPr/>
          <a:lstStyle/>
          <a:p>
            <a:pPr marL="0" indent="0">
              <a:buFont typeface="Arial" panose="020B0604020202020204" pitchFamily="34" charset="0"/>
              <a:buNone/>
            </a:pPr>
            <a:r>
              <a:rPr lang="en-US" dirty="0"/>
              <a:t>CNNs were so successful because they were </a:t>
            </a:r>
            <a:r>
              <a:rPr lang="en-US" b="1" dirty="0"/>
              <a:t>explicitly designed for images</a:t>
            </a:r>
            <a:r>
              <a:rPr lang="en-US" dirty="0"/>
              <a:t>. This built-in design advantage is what we refer to as </a:t>
            </a:r>
            <a:r>
              <a:rPr lang="en-US" b="1" dirty="0"/>
              <a:t>inductive bias</a:t>
            </a:r>
            <a:endParaRPr lang="en-US" dirty="0"/>
          </a:p>
        </p:txBody>
      </p:sp>
      <p:sp>
        <p:nvSpPr>
          <p:cNvPr id="4" name="Slide Number Placeholder 3">
            <a:extLst>
              <a:ext uri="{FF2B5EF4-FFF2-40B4-BE49-F238E27FC236}">
                <a16:creationId xmlns:a16="http://schemas.microsoft.com/office/drawing/2014/main" id="{D77BDF76-ECC8-6C40-E18E-691959B08E0B}"/>
              </a:ext>
            </a:extLst>
          </p:cNvPr>
          <p:cNvSpPr>
            <a:spLocks noGrp="1"/>
          </p:cNvSpPr>
          <p:nvPr>
            <p:ph type="sldNum" sz="quarter" idx="5"/>
          </p:nvPr>
        </p:nvSpPr>
        <p:spPr/>
        <p:txBody>
          <a:bodyPr/>
          <a:lstStyle/>
          <a:p>
            <a:fld id="{98A018E7-E681-C244-9599-CAFFFCA17C1A}" type="slidenum">
              <a:rPr lang="en-US" smtClean="0"/>
              <a:t>58</a:t>
            </a:fld>
            <a:endParaRPr lang="en-US"/>
          </a:p>
        </p:txBody>
      </p:sp>
    </p:spTree>
    <p:extLst>
      <p:ext uri="{BB962C8B-B14F-4D97-AF65-F5344CB8AC3E}">
        <p14:creationId xmlns:p14="http://schemas.microsoft.com/office/powerpoint/2010/main" val="17885135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B31D2-DF24-18A3-26A0-989F549BAB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C56E12-0EB5-CC2B-C917-8FAC2DCD9B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D30873-2CE2-65B2-A313-2D1483457C52}"/>
              </a:ext>
            </a:extLst>
          </p:cNvPr>
          <p:cNvSpPr>
            <a:spLocks noGrp="1"/>
          </p:cNvSpPr>
          <p:nvPr>
            <p:ph type="body" idx="1"/>
          </p:nvPr>
        </p:nvSpPr>
        <p:spPr/>
        <p:txBody>
          <a:bodyPr/>
          <a:lstStyle/>
          <a:p>
            <a:pPr marL="0" indent="0">
              <a:buFont typeface="Arial" panose="020B0604020202020204" pitchFamily="34" charset="0"/>
              <a:buNone/>
            </a:pPr>
            <a:r>
              <a:rPr lang="en-US" dirty="0"/>
              <a:t>One of the key inductive biases in CNNs is </a:t>
            </a:r>
            <a:r>
              <a:rPr lang="en-US" b="1" dirty="0"/>
              <a:t>locality</a:t>
            </a:r>
            <a:r>
              <a:rPr lang="en-US" dirty="0"/>
              <a:t>.</a:t>
            </a:r>
            <a:br>
              <a:rPr lang="en-US" dirty="0"/>
            </a:br>
            <a:endParaRPr lang="en-US" dirty="0"/>
          </a:p>
          <a:p>
            <a:pPr marL="0" indent="0">
              <a:buFont typeface="Arial" panose="020B0604020202020204" pitchFamily="34" charset="0"/>
              <a:buNone/>
            </a:pPr>
            <a:r>
              <a:rPr lang="en-US" dirty="0"/>
              <a:t>Nearby pixels are usually related, and CNNs exploit this by using small 2D convolutional filters that focus on local neighborhoods.</a:t>
            </a:r>
            <a:br>
              <a:rPr lang="en-US" dirty="0"/>
            </a:br>
            <a:r>
              <a:rPr lang="en-US" dirty="0"/>
              <a:t>In Vision Transformers, this locality is not built in and instead, spatial relationships must be </a:t>
            </a:r>
            <a:r>
              <a:rPr lang="en-US" b="1" dirty="0"/>
              <a:t>learned explicitly</a:t>
            </a:r>
            <a:r>
              <a:rPr lang="en-US" dirty="0"/>
              <a:t> through positional embeddings and attention.</a:t>
            </a:r>
          </a:p>
        </p:txBody>
      </p:sp>
      <p:sp>
        <p:nvSpPr>
          <p:cNvPr id="4" name="Slide Number Placeholder 3">
            <a:extLst>
              <a:ext uri="{FF2B5EF4-FFF2-40B4-BE49-F238E27FC236}">
                <a16:creationId xmlns:a16="http://schemas.microsoft.com/office/drawing/2014/main" id="{C2C83CC0-8D56-E487-F7EF-E56A82309302}"/>
              </a:ext>
            </a:extLst>
          </p:cNvPr>
          <p:cNvSpPr>
            <a:spLocks noGrp="1"/>
          </p:cNvSpPr>
          <p:nvPr>
            <p:ph type="sldNum" sz="quarter" idx="5"/>
          </p:nvPr>
        </p:nvSpPr>
        <p:spPr/>
        <p:txBody>
          <a:bodyPr/>
          <a:lstStyle/>
          <a:p>
            <a:fld id="{98A018E7-E681-C244-9599-CAFFFCA17C1A}" type="slidenum">
              <a:rPr lang="en-US" smtClean="0"/>
              <a:t>59</a:t>
            </a:fld>
            <a:endParaRPr lang="en-US"/>
          </a:p>
        </p:txBody>
      </p:sp>
    </p:spTree>
    <p:extLst>
      <p:ext uri="{BB962C8B-B14F-4D97-AF65-F5344CB8AC3E}">
        <p14:creationId xmlns:p14="http://schemas.microsoft.com/office/powerpoint/2010/main" val="8862020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B8730-0714-80D7-6B1D-275F09D002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9D2300-D876-4F8B-6A35-9EA8D79CA2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8D6CAD-281C-A088-1330-413C0F20E1F9}"/>
              </a:ext>
            </a:extLst>
          </p:cNvPr>
          <p:cNvSpPr>
            <a:spLocks noGrp="1"/>
          </p:cNvSpPr>
          <p:nvPr>
            <p:ph type="body" idx="1"/>
          </p:nvPr>
        </p:nvSpPr>
        <p:spPr/>
        <p:txBody>
          <a:bodyPr/>
          <a:lstStyle/>
          <a:p>
            <a:pPr marL="0" indent="0">
              <a:buFont typeface="Arial" panose="020B0604020202020204" pitchFamily="34" charset="0"/>
              <a:buNone/>
            </a:pPr>
            <a:r>
              <a:rPr lang="en-US" dirty="0"/>
              <a:t>One of the key inductive biases in CNNs is </a:t>
            </a:r>
            <a:r>
              <a:rPr lang="en-US" b="1" dirty="0"/>
              <a:t>locality</a:t>
            </a:r>
            <a:r>
              <a:rPr lang="en-US" dirty="0"/>
              <a:t>.</a:t>
            </a:r>
            <a:br>
              <a:rPr lang="en-US" dirty="0"/>
            </a:br>
            <a:endParaRPr lang="en-US" dirty="0"/>
          </a:p>
          <a:p>
            <a:pPr marL="0" indent="0">
              <a:buFont typeface="Arial" panose="020B0604020202020204" pitchFamily="34" charset="0"/>
              <a:buNone/>
            </a:pPr>
            <a:r>
              <a:rPr lang="en-US" dirty="0"/>
              <a:t>Nearby pixels are usually related, and CNNs exploit this by using small 2D convolutional filters that focus on local neighborhoods.</a:t>
            </a:r>
            <a:br>
              <a:rPr lang="en-US" dirty="0"/>
            </a:br>
            <a:r>
              <a:rPr lang="en-US" dirty="0"/>
              <a:t>In Vision Transformers, this locality is not built in and instead, spatial relationships must be </a:t>
            </a:r>
            <a:r>
              <a:rPr lang="en-US" b="1" dirty="0"/>
              <a:t>learned explicitly</a:t>
            </a:r>
            <a:r>
              <a:rPr lang="en-US" dirty="0"/>
              <a:t> through positional embeddings and attention.</a:t>
            </a:r>
          </a:p>
        </p:txBody>
      </p:sp>
      <p:sp>
        <p:nvSpPr>
          <p:cNvPr id="4" name="Slide Number Placeholder 3">
            <a:extLst>
              <a:ext uri="{FF2B5EF4-FFF2-40B4-BE49-F238E27FC236}">
                <a16:creationId xmlns:a16="http://schemas.microsoft.com/office/drawing/2014/main" id="{70FA18F4-E593-FCBE-5439-3097FFE4898B}"/>
              </a:ext>
            </a:extLst>
          </p:cNvPr>
          <p:cNvSpPr>
            <a:spLocks noGrp="1"/>
          </p:cNvSpPr>
          <p:nvPr>
            <p:ph type="sldNum" sz="quarter" idx="5"/>
          </p:nvPr>
        </p:nvSpPr>
        <p:spPr/>
        <p:txBody>
          <a:bodyPr/>
          <a:lstStyle/>
          <a:p>
            <a:fld id="{98A018E7-E681-C244-9599-CAFFFCA17C1A}" type="slidenum">
              <a:rPr lang="en-US" smtClean="0"/>
              <a:t>60</a:t>
            </a:fld>
            <a:endParaRPr lang="en-US"/>
          </a:p>
        </p:txBody>
      </p:sp>
    </p:spTree>
    <p:extLst>
      <p:ext uri="{BB962C8B-B14F-4D97-AF65-F5344CB8AC3E}">
        <p14:creationId xmlns:p14="http://schemas.microsoft.com/office/powerpoint/2010/main" val="25882859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5F84D-F36F-4CF5-8BA7-8337968EE9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31179C-C3EE-9E28-6CF8-6C5E72DEAC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9D00E6-4345-CB22-C0CE-FFF9B37B452B}"/>
              </a:ext>
            </a:extLst>
          </p:cNvPr>
          <p:cNvSpPr>
            <a:spLocks noGrp="1"/>
          </p:cNvSpPr>
          <p:nvPr>
            <p:ph type="body" idx="1"/>
          </p:nvPr>
        </p:nvSpPr>
        <p:spPr/>
        <p:txBody>
          <a:bodyPr/>
          <a:lstStyle/>
          <a:p>
            <a:pPr marL="0" indent="0">
              <a:buFont typeface="Arial" panose="020B0604020202020204" pitchFamily="34" charset="0"/>
              <a:buNone/>
            </a:pPr>
            <a:r>
              <a:rPr lang="en-US" dirty="0"/>
              <a:t>Another important property is </a:t>
            </a:r>
            <a:r>
              <a:rPr lang="en-US" b="1" dirty="0"/>
              <a:t>translation invariance</a:t>
            </a:r>
            <a:r>
              <a:rPr lang="en-US" dirty="0"/>
              <a:t>.</a:t>
            </a:r>
          </a:p>
          <a:p>
            <a:pPr marL="0" indent="0">
              <a:buFont typeface="Arial" panose="020B0604020202020204" pitchFamily="34" charset="0"/>
              <a:buNone/>
            </a:pPr>
            <a:br>
              <a:rPr lang="en-US" dirty="0"/>
            </a:br>
            <a:r>
              <a:rPr lang="en-US" dirty="0"/>
              <a:t>CNNs recognize objects even if they shift slightly within the image because the same convolutional filters are applied across the entire spatial grid.</a:t>
            </a:r>
            <a:br>
              <a:rPr lang="en-US" dirty="0"/>
            </a:br>
            <a:r>
              <a:rPr lang="en-US" dirty="0" err="1"/>
              <a:t>ViTs</a:t>
            </a:r>
            <a:r>
              <a:rPr lang="en-US" dirty="0"/>
              <a:t> do not naturally have this property — they rely on training data to learn it.</a:t>
            </a:r>
          </a:p>
        </p:txBody>
      </p:sp>
      <p:sp>
        <p:nvSpPr>
          <p:cNvPr id="4" name="Slide Number Placeholder 3">
            <a:extLst>
              <a:ext uri="{FF2B5EF4-FFF2-40B4-BE49-F238E27FC236}">
                <a16:creationId xmlns:a16="http://schemas.microsoft.com/office/drawing/2014/main" id="{CC064CF4-275D-01F2-955F-F0A3D0867E30}"/>
              </a:ext>
            </a:extLst>
          </p:cNvPr>
          <p:cNvSpPr>
            <a:spLocks noGrp="1"/>
          </p:cNvSpPr>
          <p:nvPr>
            <p:ph type="sldNum" sz="quarter" idx="5"/>
          </p:nvPr>
        </p:nvSpPr>
        <p:spPr/>
        <p:txBody>
          <a:bodyPr/>
          <a:lstStyle/>
          <a:p>
            <a:fld id="{98A018E7-E681-C244-9599-CAFFFCA17C1A}" type="slidenum">
              <a:rPr lang="en-US" smtClean="0"/>
              <a:t>61</a:t>
            </a:fld>
            <a:endParaRPr lang="en-US"/>
          </a:p>
        </p:txBody>
      </p:sp>
    </p:spTree>
    <p:extLst>
      <p:ext uri="{BB962C8B-B14F-4D97-AF65-F5344CB8AC3E}">
        <p14:creationId xmlns:p14="http://schemas.microsoft.com/office/powerpoint/2010/main" val="24325316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750B2-F625-E7DE-A78E-C9712F5572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8B5B1B-61E9-1559-8F61-D3CAFD70B4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06A2A9-89B3-8A5E-A991-7764EAFDB972}"/>
              </a:ext>
            </a:extLst>
          </p:cNvPr>
          <p:cNvSpPr>
            <a:spLocks noGrp="1"/>
          </p:cNvSpPr>
          <p:nvPr>
            <p:ph type="body" idx="1"/>
          </p:nvPr>
        </p:nvSpPr>
        <p:spPr/>
        <p:txBody>
          <a:bodyPr/>
          <a:lstStyle/>
          <a:p>
            <a:pPr marL="0" indent="0">
              <a:buFont typeface="Arial" panose="020B0604020202020204" pitchFamily="34" charset="0"/>
              <a:buNone/>
            </a:pPr>
            <a:r>
              <a:rPr lang="en-US" dirty="0"/>
              <a:t>Another important property is </a:t>
            </a:r>
            <a:r>
              <a:rPr lang="en-US" b="1" dirty="0"/>
              <a:t>translation invariance</a:t>
            </a:r>
            <a:r>
              <a:rPr lang="en-US" dirty="0"/>
              <a:t>.</a:t>
            </a:r>
          </a:p>
          <a:p>
            <a:pPr marL="0" indent="0">
              <a:buFont typeface="Arial" panose="020B0604020202020204" pitchFamily="34" charset="0"/>
              <a:buNone/>
            </a:pPr>
            <a:br>
              <a:rPr lang="en-US" dirty="0"/>
            </a:br>
            <a:r>
              <a:rPr lang="en-US" dirty="0"/>
              <a:t>CNNs recognize objects even if they shift slightly within the image because the same convolutional filters are applied across the entire spatial grid.</a:t>
            </a:r>
            <a:br>
              <a:rPr lang="en-US" dirty="0"/>
            </a:br>
            <a:r>
              <a:rPr lang="en-US" dirty="0" err="1"/>
              <a:t>ViTs</a:t>
            </a:r>
            <a:r>
              <a:rPr lang="en-US" dirty="0"/>
              <a:t> do not naturally have this property — they rely on training data to learn it.</a:t>
            </a:r>
          </a:p>
        </p:txBody>
      </p:sp>
      <p:sp>
        <p:nvSpPr>
          <p:cNvPr id="4" name="Slide Number Placeholder 3">
            <a:extLst>
              <a:ext uri="{FF2B5EF4-FFF2-40B4-BE49-F238E27FC236}">
                <a16:creationId xmlns:a16="http://schemas.microsoft.com/office/drawing/2014/main" id="{A094E768-DC9A-92E5-CA94-047D6C6E37ED}"/>
              </a:ext>
            </a:extLst>
          </p:cNvPr>
          <p:cNvSpPr>
            <a:spLocks noGrp="1"/>
          </p:cNvSpPr>
          <p:nvPr>
            <p:ph type="sldNum" sz="quarter" idx="5"/>
          </p:nvPr>
        </p:nvSpPr>
        <p:spPr/>
        <p:txBody>
          <a:bodyPr/>
          <a:lstStyle/>
          <a:p>
            <a:fld id="{98A018E7-E681-C244-9599-CAFFFCA17C1A}" type="slidenum">
              <a:rPr lang="en-US" smtClean="0"/>
              <a:t>62</a:t>
            </a:fld>
            <a:endParaRPr lang="en-US"/>
          </a:p>
        </p:txBody>
      </p:sp>
    </p:spTree>
    <p:extLst>
      <p:ext uri="{BB962C8B-B14F-4D97-AF65-F5344CB8AC3E}">
        <p14:creationId xmlns:p14="http://schemas.microsoft.com/office/powerpoint/2010/main" val="33188307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45845-8D90-4908-25C1-FA0ABE6AF3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FB2745-6FA7-4BC9-845E-2D1111CB64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038E46-8E73-6800-699D-225099BE261B}"/>
              </a:ext>
            </a:extLst>
          </p:cNvPr>
          <p:cNvSpPr>
            <a:spLocks noGrp="1"/>
          </p:cNvSpPr>
          <p:nvPr>
            <p:ph type="body" idx="1"/>
          </p:nvPr>
        </p:nvSpPr>
        <p:spPr/>
        <p:txBody>
          <a:bodyPr/>
          <a:lstStyle/>
          <a:p>
            <a:pPr marL="0" indent="0">
              <a:buFont typeface="Arial" panose="020B0604020202020204" pitchFamily="34" charset="0"/>
              <a:buNone/>
            </a:pPr>
            <a:r>
              <a:rPr lang="en-US" dirty="0"/>
              <a:t>Another important property is </a:t>
            </a:r>
            <a:r>
              <a:rPr lang="en-US" b="1" dirty="0"/>
              <a:t>translation invariance</a:t>
            </a:r>
            <a:r>
              <a:rPr lang="en-US" dirty="0"/>
              <a:t>.</a:t>
            </a:r>
          </a:p>
          <a:p>
            <a:pPr marL="0" indent="0">
              <a:buFont typeface="Arial" panose="020B0604020202020204" pitchFamily="34" charset="0"/>
              <a:buNone/>
            </a:pPr>
            <a:br>
              <a:rPr lang="en-US" dirty="0"/>
            </a:br>
            <a:r>
              <a:rPr lang="en-US" dirty="0"/>
              <a:t>CNNs recognize objects even if they shift slightly within the image because the same convolutional filters are applied across the entire spatial grid.</a:t>
            </a:r>
            <a:br>
              <a:rPr lang="en-US" dirty="0"/>
            </a:br>
            <a:r>
              <a:rPr lang="en-US" dirty="0" err="1"/>
              <a:t>ViTs</a:t>
            </a:r>
            <a:r>
              <a:rPr lang="en-US" dirty="0"/>
              <a:t> do not naturally have this property — they rely on training data to learn it.</a:t>
            </a:r>
          </a:p>
        </p:txBody>
      </p:sp>
      <p:sp>
        <p:nvSpPr>
          <p:cNvPr id="4" name="Slide Number Placeholder 3">
            <a:extLst>
              <a:ext uri="{FF2B5EF4-FFF2-40B4-BE49-F238E27FC236}">
                <a16:creationId xmlns:a16="http://schemas.microsoft.com/office/drawing/2014/main" id="{7F6992FE-D209-488A-9251-B41C8E89B3CA}"/>
              </a:ext>
            </a:extLst>
          </p:cNvPr>
          <p:cNvSpPr>
            <a:spLocks noGrp="1"/>
          </p:cNvSpPr>
          <p:nvPr>
            <p:ph type="sldNum" sz="quarter" idx="5"/>
          </p:nvPr>
        </p:nvSpPr>
        <p:spPr/>
        <p:txBody>
          <a:bodyPr/>
          <a:lstStyle/>
          <a:p>
            <a:fld id="{98A018E7-E681-C244-9599-CAFFFCA17C1A}" type="slidenum">
              <a:rPr lang="en-US" smtClean="0"/>
              <a:t>63</a:t>
            </a:fld>
            <a:endParaRPr lang="en-US"/>
          </a:p>
        </p:txBody>
      </p:sp>
    </p:spTree>
    <p:extLst>
      <p:ext uri="{BB962C8B-B14F-4D97-AF65-F5344CB8AC3E}">
        <p14:creationId xmlns:p14="http://schemas.microsoft.com/office/powerpoint/2010/main" val="34182975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9A57F-7BB2-E1A1-51AD-0B1511FBF7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0DFDCE-8785-CD1C-2FED-99D9AB9EDF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CFC38A-1AE9-2988-B317-414254893F79}"/>
              </a:ext>
            </a:extLst>
          </p:cNvPr>
          <p:cNvSpPr>
            <a:spLocks noGrp="1"/>
          </p:cNvSpPr>
          <p:nvPr>
            <p:ph type="body" idx="1"/>
          </p:nvPr>
        </p:nvSpPr>
        <p:spPr/>
        <p:txBody>
          <a:bodyPr/>
          <a:lstStyle/>
          <a:p>
            <a:pPr marL="0" indent="0">
              <a:buFont typeface="Arial" panose="020B0604020202020204" pitchFamily="34" charset="0"/>
              <a:buNone/>
            </a:pPr>
            <a:r>
              <a:rPr lang="en-US" dirty="0"/>
              <a:t>Another important property is </a:t>
            </a:r>
            <a:r>
              <a:rPr lang="en-US" b="1" dirty="0"/>
              <a:t>translation invariance</a:t>
            </a:r>
            <a:r>
              <a:rPr lang="en-US" dirty="0"/>
              <a:t>.</a:t>
            </a:r>
          </a:p>
          <a:p>
            <a:pPr marL="0" indent="0">
              <a:buFont typeface="Arial" panose="020B0604020202020204" pitchFamily="34" charset="0"/>
              <a:buNone/>
            </a:pPr>
            <a:br>
              <a:rPr lang="en-US" dirty="0"/>
            </a:br>
            <a:r>
              <a:rPr lang="en-US" dirty="0"/>
              <a:t>CNNs recognize objects even if they shift slightly within the image because the same convolutional filters are applied across the entire spatial grid.</a:t>
            </a:r>
            <a:br>
              <a:rPr lang="en-US" dirty="0"/>
            </a:br>
            <a:r>
              <a:rPr lang="en-US" dirty="0" err="1"/>
              <a:t>ViTs</a:t>
            </a:r>
            <a:r>
              <a:rPr lang="en-US" dirty="0"/>
              <a:t> do not naturally have this property — they rely on training data to learn it.</a:t>
            </a:r>
          </a:p>
        </p:txBody>
      </p:sp>
      <p:sp>
        <p:nvSpPr>
          <p:cNvPr id="4" name="Slide Number Placeholder 3">
            <a:extLst>
              <a:ext uri="{FF2B5EF4-FFF2-40B4-BE49-F238E27FC236}">
                <a16:creationId xmlns:a16="http://schemas.microsoft.com/office/drawing/2014/main" id="{43E7D434-0496-C4C0-4575-874941FE7F79}"/>
              </a:ext>
            </a:extLst>
          </p:cNvPr>
          <p:cNvSpPr>
            <a:spLocks noGrp="1"/>
          </p:cNvSpPr>
          <p:nvPr>
            <p:ph type="sldNum" sz="quarter" idx="5"/>
          </p:nvPr>
        </p:nvSpPr>
        <p:spPr/>
        <p:txBody>
          <a:bodyPr/>
          <a:lstStyle/>
          <a:p>
            <a:fld id="{98A018E7-E681-C244-9599-CAFFFCA17C1A}" type="slidenum">
              <a:rPr lang="en-US" smtClean="0"/>
              <a:t>64</a:t>
            </a:fld>
            <a:endParaRPr lang="en-US"/>
          </a:p>
        </p:txBody>
      </p:sp>
    </p:spTree>
    <p:extLst>
      <p:ext uri="{BB962C8B-B14F-4D97-AF65-F5344CB8AC3E}">
        <p14:creationId xmlns:p14="http://schemas.microsoft.com/office/powerpoint/2010/main" val="26384242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63FBB-FBAC-8B78-8297-99B8717D1B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D50D49-F1DA-AD6E-7DA2-566B80621D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B3AF57-7F10-0B9A-C0E5-E8D2596319EC}"/>
              </a:ext>
            </a:extLst>
          </p:cNvPr>
          <p:cNvSpPr>
            <a:spLocks noGrp="1"/>
          </p:cNvSpPr>
          <p:nvPr>
            <p:ph type="body" idx="1"/>
          </p:nvPr>
        </p:nvSpPr>
        <p:spPr/>
        <p:txBody>
          <a:bodyPr/>
          <a:lstStyle/>
          <a:p>
            <a:pPr marL="0" indent="0">
              <a:buFont typeface="Arial" panose="020B0604020202020204" pitchFamily="34" charset="0"/>
              <a:buNone/>
            </a:pPr>
            <a:r>
              <a:rPr lang="en-US" dirty="0"/>
              <a:t>Another important property is </a:t>
            </a:r>
            <a:r>
              <a:rPr lang="en-US" b="1" dirty="0"/>
              <a:t>translation invariance</a:t>
            </a:r>
            <a:r>
              <a:rPr lang="en-US" dirty="0"/>
              <a:t>.</a:t>
            </a:r>
          </a:p>
          <a:p>
            <a:pPr marL="0" indent="0">
              <a:buFont typeface="Arial" panose="020B0604020202020204" pitchFamily="34" charset="0"/>
              <a:buNone/>
            </a:pPr>
            <a:br>
              <a:rPr lang="en-US" dirty="0"/>
            </a:br>
            <a:r>
              <a:rPr lang="en-US" dirty="0"/>
              <a:t>CNNs recognize objects even if they shift slightly within the image because the same convolutional filters are applied across the entire spatial grid.</a:t>
            </a:r>
            <a:br>
              <a:rPr lang="en-US" dirty="0"/>
            </a:br>
            <a:r>
              <a:rPr lang="en-US" dirty="0" err="1"/>
              <a:t>ViTs</a:t>
            </a:r>
            <a:r>
              <a:rPr lang="en-US" dirty="0"/>
              <a:t> do not naturally have this property — they rely on training data to learn it.</a:t>
            </a:r>
          </a:p>
        </p:txBody>
      </p:sp>
      <p:sp>
        <p:nvSpPr>
          <p:cNvPr id="4" name="Slide Number Placeholder 3">
            <a:extLst>
              <a:ext uri="{FF2B5EF4-FFF2-40B4-BE49-F238E27FC236}">
                <a16:creationId xmlns:a16="http://schemas.microsoft.com/office/drawing/2014/main" id="{AC231B4D-3907-5C30-C74F-F056D2EF5564}"/>
              </a:ext>
            </a:extLst>
          </p:cNvPr>
          <p:cNvSpPr>
            <a:spLocks noGrp="1"/>
          </p:cNvSpPr>
          <p:nvPr>
            <p:ph type="sldNum" sz="quarter" idx="5"/>
          </p:nvPr>
        </p:nvSpPr>
        <p:spPr/>
        <p:txBody>
          <a:bodyPr/>
          <a:lstStyle/>
          <a:p>
            <a:fld id="{98A018E7-E681-C244-9599-CAFFFCA17C1A}" type="slidenum">
              <a:rPr lang="en-US" smtClean="0"/>
              <a:t>65</a:t>
            </a:fld>
            <a:endParaRPr lang="en-US"/>
          </a:p>
        </p:txBody>
      </p:sp>
    </p:spTree>
    <p:extLst>
      <p:ext uri="{BB962C8B-B14F-4D97-AF65-F5344CB8AC3E}">
        <p14:creationId xmlns:p14="http://schemas.microsoft.com/office/powerpoint/2010/main" val="1059667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5E0B2-C999-DF50-FC69-ACDC96FE22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91BD41-7239-D4E0-118C-F428978031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F6F77D-1ADD-84C8-0391-7A396A5FB702}"/>
              </a:ext>
            </a:extLst>
          </p:cNvPr>
          <p:cNvSpPr>
            <a:spLocks noGrp="1"/>
          </p:cNvSpPr>
          <p:nvPr>
            <p:ph type="body" idx="1"/>
          </p:nvPr>
        </p:nvSpPr>
        <p:spPr/>
        <p:txBody>
          <a:bodyPr/>
          <a:lstStyle/>
          <a:p>
            <a:r>
              <a:rPr lang="en-US" dirty="0"/>
              <a:t>Once transformers completely reshaped language modeling, researchers started asking a natural question: “If attention works so well for text…could it work for images too?”</a:t>
            </a:r>
          </a:p>
          <a:p>
            <a:endParaRPr lang="en-US" dirty="0"/>
          </a:p>
          <a:p>
            <a:endParaRPr lang="en-US" dirty="0"/>
          </a:p>
        </p:txBody>
      </p:sp>
      <p:sp>
        <p:nvSpPr>
          <p:cNvPr id="4" name="Slide Number Placeholder 3">
            <a:extLst>
              <a:ext uri="{FF2B5EF4-FFF2-40B4-BE49-F238E27FC236}">
                <a16:creationId xmlns:a16="http://schemas.microsoft.com/office/drawing/2014/main" id="{730BEA2A-FC73-8A99-30A8-12B57246CD53}"/>
              </a:ext>
            </a:extLst>
          </p:cNvPr>
          <p:cNvSpPr>
            <a:spLocks noGrp="1"/>
          </p:cNvSpPr>
          <p:nvPr>
            <p:ph type="sldNum" sz="quarter" idx="5"/>
          </p:nvPr>
        </p:nvSpPr>
        <p:spPr/>
        <p:txBody>
          <a:bodyPr/>
          <a:lstStyle/>
          <a:p>
            <a:fld id="{98A018E7-E681-C244-9599-CAFFFCA17C1A}" type="slidenum">
              <a:rPr lang="en-US" smtClean="0"/>
              <a:t>8</a:t>
            </a:fld>
            <a:endParaRPr lang="en-US"/>
          </a:p>
        </p:txBody>
      </p:sp>
    </p:spTree>
    <p:extLst>
      <p:ext uri="{BB962C8B-B14F-4D97-AF65-F5344CB8AC3E}">
        <p14:creationId xmlns:p14="http://schemas.microsoft.com/office/powerpoint/2010/main" val="18549836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DFB73-1E73-353E-8661-3EF76FA6F0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D9EA1D-6FD9-B828-21E3-E8FD40AF0D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FD488D-5C6D-1793-20F0-FCCA530B4FB7}"/>
              </a:ext>
            </a:extLst>
          </p:cNvPr>
          <p:cNvSpPr>
            <a:spLocks noGrp="1"/>
          </p:cNvSpPr>
          <p:nvPr>
            <p:ph type="body" idx="1"/>
          </p:nvPr>
        </p:nvSpPr>
        <p:spPr/>
        <p:txBody>
          <a:bodyPr/>
          <a:lstStyle/>
          <a:p>
            <a:pPr marL="0" indent="0">
              <a:buFont typeface="Arial" panose="020B0604020202020204" pitchFamily="34" charset="0"/>
              <a:buNone/>
            </a:pPr>
            <a:r>
              <a:rPr lang="en-US" dirty="0"/>
              <a:t>CNNs also handle </a:t>
            </a:r>
            <a:r>
              <a:rPr lang="en-US" b="1" dirty="0"/>
              <a:t>small pixel-level variations</a:t>
            </a:r>
            <a:r>
              <a:rPr lang="en-US" dirty="0"/>
              <a:t>, such as noise or minor distortions, through operations like pooling, which reduce sensitivity to high-frequency changes.</a:t>
            </a:r>
          </a:p>
        </p:txBody>
      </p:sp>
      <p:sp>
        <p:nvSpPr>
          <p:cNvPr id="4" name="Slide Number Placeholder 3">
            <a:extLst>
              <a:ext uri="{FF2B5EF4-FFF2-40B4-BE49-F238E27FC236}">
                <a16:creationId xmlns:a16="http://schemas.microsoft.com/office/drawing/2014/main" id="{82EF5053-0DB3-5166-4BB2-1EB3592F1C52}"/>
              </a:ext>
            </a:extLst>
          </p:cNvPr>
          <p:cNvSpPr>
            <a:spLocks noGrp="1"/>
          </p:cNvSpPr>
          <p:nvPr>
            <p:ph type="sldNum" sz="quarter" idx="5"/>
          </p:nvPr>
        </p:nvSpPr>
        <p:spPr/>
        <p:txBody>
          <a:bodyPr/>
          <a:lstStyle/>
          <a:p>
            <a:fld id="{98A018E7-E681-C244-9599-CAFFFCA17C1A}" type="slidenum">
              <a:rPr lang="en-US" smtClean="0"/>
              <a:t>66</a:t>
            </a:fld>
            <a:endParaRPr lang="en-US"/>
          </a:p>
        </p:txBody>
      </p:sp>
    </p:spTree>
    <p:extLst>
      <p:ext uri="{BB962C8B-B14F-4D97-AF65-F5344CB8AC3E}">
        <p14:creationId xmlns:p14="http://schemas.microsoft.com/office/powerpoint/2010/main" val="141554862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C3E6B-959B-8C0F-35B0-FF3E57462E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838023-AAED-2464-7789-A573E59926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19BC32-3408-8C1A-F901-A5330B94A263}"/>
              </a:ext>
            </a:extLst>
          </p:cNvPr>
          <p:cNvSpPr>
            <a:spLocks noGrp="1"/>
          </p:cNvSpPr>
          <p:nvPr>
            <p:ph type="body" idx="1"/>
          </p:nvPr>
        </p:nvSpPr>
        <p:spPr/>
        <p:txBody>
          <a:bodyPr/>
          <a:lstStyle/>
          <a:p>
            <a:pPr marL="0" indent="0">
              <a:buFont typeface="Arial" panose="020B0604020202020204" pitchFamily="34" charset="0"/>
              <a:buNone/>
            </a:pPr>
            <a:r>
              <a:rPr lang="en-US" dirty="0"/>
              <a:t>Another important property is </a:t>
            </a:r>
            <a:r>
              <a:rPr lang="en-US" b="1" dirty="0"/>
              <a:t>translation invariance</a:t>
            </a:r>
            <a:r>
              <a:rPr lang="en-US" dirty="0"/>
              <a:t>.</a:t>
            </a:r>
          </a:p>
          <a:p>
            <a:pPr marL="0" indent="0">
              <a:buFont typeface="Arial" panose="020B0604020202020204" pitchFamily="34" charset="0"/>
              <a:buNone/>
            </a:pPr>
            <a:br>
              <a:rPr lang="en-US" dirty="0"/>
            </a:br>
            <a:r>
              <a:rPr lang="en-US" dirty="0"/>
              <a:t>CNNs recognize objects even if they shift slightly within the image because the same convolutional filters are applied across the entire spatial grid.</a:t>
            </a:r>
            <a:br>
              <a:rPr lang="en-US" dirty="0"/>
            </a:br>
            <a:r>
              <a:rPr lang="en-US" dirty="0" err="1"/>
              <a:t>ViTs</a:t>
            </a:r>
            <a:r>
              <a:rPr lang="en-US" dirty="0"/>
              <a:t> do not naturally have this property — they rely on training data to learn it.</a:t>
            </a:r>
          </a:p>
        </p:txBody>
      </p:sp>
      <p:sp>
        <p:nvSpPr>
          <p:cNvPr id="4" name="Slide Number Placeholder 3">
            <a:extLst>
              <a:ext uri="{FF2B5EF4-FFF2-40B4-BE49-F238E27FC236}">
                <a16:creationId xmlns:a16="http://schemas.microsoft.com/office/drawing/2014/main" id="{73C8FE72-BE7A-B712-8CCC-E9409175A642}"/>
              </a:ext>
            </a:extLst>
          </p:cNvPr>
          <p:cNvSpPr>
            <a:spLocks noGrp="1"/>
          </p:cNvSpPr>
          <p:nvPr>
            <p:ph type="sldNum" sz="quarter" idx="5"/>
          </p:nvPr>
        </p:nvSpPr>
        <p:spPr/>
        <p:txBody>
          <a:bodyPr/>
          <a:lstStyle/>
          <a:p>
            <a:fld id="{98A018E7-E681-C244-9599-CAFFFCA17C1A}" type="slidenum">
              <a:rPr lang="en-US" smtClean="0"/>
              <a:t>67</a:t>
            </a:fld>
            <a:endParaRPr lang="en-US"/>
          </a:p>
        </p:txBody>
      </p:sp>
    </p:spTree>
    <p:extLst>
      <p:ext uri="{BB962C8B-B14F-4D97-AF65-F5344CB8AC3E}">
        <p14:creationId xmlns:p14="http://schemas.microsoft.com/office/powerpoint/2010/main" val="17160637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84595-D554-CBA9-93FE-6DBFE90FBB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58A790-1A2E-5D90-AAF5-2E847FCB80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E44BCC-FF18-1949-0FA4-2303891DEF0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Finally, CNNs learn features in a </a:t>
            </a:r>
            <a:r>
              <a:rPr lang="en-US" b="1" dirty="0"/>
              <a:t>hierarchical manner</a:t>
            </a:r>
            <a:r>
              <a:rPr lang="en-US" dirty="0"/>
              <a:t>.</a:t>
            </a:r>
            <a:br>
              <a:rPr lang="en-US" dirty="0"/>
            </a:br>
            <a:r>
              <a:rPr lang="en-US" dirty="0"/>
              <a:t>Early layers detect low-level features, while deeper layers build up to higher-level semantic concepts.</a:t>
            </a:r>
            <a:br>
              <a:rPr lang="en-US" dirty="0"/>
            </a:br>
            <a:r>
              <a:rPr lang="en-US" dirty="0"/>
              <a:t>Vision Transformers differ fundamentally here — self-attention allows them to model </a:t>
            </a:r>
            <a:r>
              <a:rPr lang="en-US" b="1" dirty="0"/>
              <a:t>global relationships from the very first layer</a:t>
            </a:r>
            <a:r>
              <a:rPr lang="en-US" dirty="0"/>
              <a:t>, rather than building features stage by stage.</a:t>
            </a:r>
          </a:p>
          <a:p>
            <a:pPr marL="0"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BF2DEA66-6832-7C10-4459-5461686D200C}"/>
              </a:ext>
            </a:extLst>
          </p:cNvPr>
          <p:cNvSpPr>
            <a:spLocks noGrp="1"/>
          </p:cNvSpPr>
          <p:nvPr>
            <p:ph type="sldNum" sz="quarter" idx="5"/>
          </p:nvPr>
        </p:nvSpPr>
        <p:spPr/>
        <p:txBody>
          <a:bodyPr/>
          <a:lstStyle/>
          <a:p>
            <a:fld id="{98A018E7-E681-C244-9599-CAFFFCA17C1A}" type="slidenum">
              <a:rPr lang="en-US" smtClean="0"/>
              <a:t>68</a:t>
            </a:fld>
            <a:endParaRPr lang="en-US"/>
          </a:p>
        </p:txBody>
      </p:sp>
    </p:spTree>
    <p:extLst>
      <p:ext uri="{BB962C8B-B14F-4D97-AF65-F5344CB8AC3E}">
        <p14:creationId xmlns:p14="http://schemas.microsoft.com/office/powerpoint/2010/main" val="19793277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D5C65-A6F6-6D4A-5380-7DDD88B737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AB6DD0-F37D-C70B-E02A-A91780EF8E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7B32F4-5D94-1EBD-0FAA-7AE288AC010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Because of their inductive biases, CNNs are more data-efficient on smaller datasets, but at large scale, Vision Transformers outperform them as data scaling outweighs those built-in assumptions.</a:t>
            </a:r>
          </a:p>
          <a:p>
            <a:pPr marL="0"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0F0FE9BA-98B9-B7B7-4325-79E95264B6CC}"/>
              </a:ext>
            </a:extLst>
          </p:cNvPr>
          <p:cNvSpPr>
            <a:spLocks noGrp="1"/>
          </p:cNvSpPr>
          <p:nvPr>
            <p:ph type="sldNum" sz="quarter" idx="5"/>
          </p:nvPr>
        </p:nvSpPr>
        <p:spPr/>
        <p:txBody>
          <a:bodyPr/>
          <a:lstStyle/>
          <a:p>
            <a:fld id="{98A018E7-E681-C244-9599-CAFFFCA17C1A}" type="slidenum">
              <a:rPr lang="en-US" smtClean="0"/>
              <a:t>69</a:t>
            </a:fld>
            <a:endParaRPr lang="en-US"/>
          </a:p>
        </p:txBody>
      </p:sp>
    </p:spTree>
    <p:extLst>
      <p:ext uri="{BB962C8B-B14F-4D97-AF65-F5344CB8AC3E}">
        <p14:creationId xmlns:p14="http://schemas.microsoft.com/office/powerpoint/2010/main" val="11918655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17C43-9ED7-2914-4B0A-A0EC19837B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AB3B0F-6F49-E355-3F7A-113B57542B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89D7E7-357D-E22B-CC96-ABD844D348E6}"/>
              </a:ext>
            </a:extLst>
          </p:cNvPr>
          <p:cNvSpPr>
            <a:spLocks noGrp="1"/>
          </p:cNvSpPr>
          <p:nvPr>
            <p:ph type="body" idx="1"/>
          </p:nvPr>
        </p:nvSpPr>
        <p:spPr/>
        <p:txBody>
          <a:bodyPr/>
          <a:lstStyle/>
          <a:p>
            <a:r>
              <a:rPr lang="en-US" dirty="0"/>
              <a:t>Training </a:t>
            </a:r>
            <a:r>
              <a:rPr lang="en-US" dirty="0" err="1"/>
              <a:t>ViTs</a:t>
            </a:r>
            <a:r>
              <a:rPr lang="en-US" dirty="0"/>
              <a:t> at scale, means scaling the </a:t>
            </a:r>
            <a:r>
              <a:rPr lang="en-US" b="1" dirty="0"/>
              <a:t>model size</a:t>
            </a:r>
            <a:r>
              <a:rPr lang="en-US" dirty="0"/>
              <a:t>, the </a:t>
            </a:r>
            <a:r>
              <a:rPr lang="en-US" b="1" dirty="0"/>
              <a:t>amount of data</a:t>
            </a:r>
            <a:r>
              <a:rPr lang="en-US" dirty="0"/>
              <a:t>, and using strong </a:t>
            </a:r>
            <a:r>
              <a:rPr lang="en-US" b="1" dirty="0"/>
              <a:t>augmentation and regularization</a:t>
            </a:r>
            <a:r>
              <a:rPr lang="en-US" dirty="0"/>
              <a:t>, often referred to as </a:t>
            </a:r>
            <a:r>
              <a:rPr lang="en-US" dirty="0" err="1"/>
              <a:t>AugReg</a:t>
            </a:r>
            <a:r>
              <a:rPr lang="en-US" dirty="0"/>
              <a:t>.</a:t>
            </a:r>
            <a:br>
              <a:rPr lang="en-US" dirty="0"/>
            </a:br>
            <a:endParaRPr lang="en-US" dirty="0"/>
          </a:p>
          <a:p>
            <a:endParaRPr lang="en-US" dirty="0"/>
          </a:p>
          <a:p>
            <a:r>
              <a:rPr lang="en-US" dirty="0"/>
              <a:t>The result is higher accuracy, but at the cost of significantly increased computation and training time.</a:t>
            </a:r>
          </a:p>
          <a:p>
            <a:pPr marL="0"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8E4A7B9C-0184-AB70-577B-138F2316E016}"/>
              </a:ext>
            </a:extLst>
          </p:cNvPr>
          <p:cNvSpPr>
            <a:spLocks noGrp="1"/>
          </p:cNvSpPr>
          <p:nvPr>
            <p:ph type="sldNum" sz="quarter" idx="5"/>
          </p:nvPr>
        </p:nvSpPr>
        <p:spPr/>
        <p:txBody>
          <a:bodyPr/>
          <a:lstStyle/>
          <a:p>
            <a:fld id="{98A018E7-E681-C244-9599-CAFFFCA17C1A}" type="slidenum">
              <a:rPr lang="en-US" smtClean="0"/>
              <a:t>70</a:t>
            </a:fld>
            <a:endParaRPr lang="en-US"/>
          </a:p>
        </p:txBody>
      </p:sp>
    </p:spTree>
    <p:extLst>
      <p:ext uri="{BB962C8B-B14F-4D97-AF65-F5344CB8AC3E}">
        <p14:creationId xmlns:p14="http://schemas.microsoft.com/office/powerpoint/2010/main" val="72267180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44185-97C1-82C6-C72E-AB478C947F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DDA408-0587-C2C7-9809-4AD1FBC85D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1DEA05-1852-B3D0-8717-FAFF679CAB47}"/>
              </a:ext>
            </a:extLst>
          </p:cNvPr>
          <p:cNvSpPr>
            <a:spLocks noGrp="1"/>
          </p:cNvSpPr>
          <p:nvPr>
            <p:ph type="body" idx="1"/>
          </p:nvPr>
        </p:nvSpPr>
        <p:spPr/>
        <p:txBody>
          <a:bodyPr/>
          <a:lstStyle/>
          <a:p>
            <a:r>
              <a:rPr lang="en-US" dirty="0"/>
              <a:t>Training </a:t>
            </a:r>
            <a:r>
              <a:rPr lang="en-US" dirty="0" err="1"/>
              <a:t>ViTs</a:t>
            </a:r>
            <a:r>
              <a:rPr lang="en-US" dirty="0"/>
              <a:t> at scale, means scaling the </a:t>
            </a:r>
            <a:r>
              <a:rPr lang="en-US" b="1" dirty="0"/>
              <a:t>model size</a:t>
            </a:r>
            <a:r>
              <a:rPr lang="en-US" dirty="0"/>
              <a:t>, the </a:t>
            </a:r>
            <a:r>
              <a:rPr lang="en-US" b="1" dirty="0"/>
              <a:t>amount of data</a:t>
            </a:r>
            <a:r>
              <a:rPr lang="en-US" dirty="0"/>
              <a:t>, and using strong </a:t>
            </a:r>
            <a:r>
              <a:rPr lang="en-US" b="1" dirty="0"/>
              <a:t>augmentation and regularization</a:t>
            </a:r>
            <a:r>
              <a:rPr lang="en-US" dirty="0"/>
              <a:t>, often referred to as </a:t>
            </a:r>
            <a:r>
              <a:rPr lang="en-US" dirty="0" err="1"/>
              <a:t>AugReg</a:t>
            </a:r>
            <a:r>
              <a:rPr lang="en-US" dirty="0"/>
              <a:t>.</a:t>
            </a:r>
            <a:br>
              <a:rPr lang="en-US" dirty="0"/>
            </a:br>
            <a:endParaRPr lang="en-US" dirty="0"/>
          </a:p>
          <a:p>
            <a:endParaRPr lang="en-US" dirty="0"/>
          </a:p>
          <a:p>
            <a:r>
              <a:rPr lang="en-US" dirty="0"/>
              <a:t>The result is higher accuracy, but at the cost of significantly increased computation and training time.</a:t>
            </a:r>
          </a:p>
          <a:p>
            <a:pPr marL="0"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4D5BC882-A6FC-6BF2-6D3A-7E39ACD312DA}"/>
              </a:ext>
            </a:extLst>
          </p:cNvPr>
          <p:cNvSpPr>
            <a:spLocks noGrp="1"/>
          </p:cNvSpPr>
          <p:nvPr>
            <p:ph type="sldNum" sz="quarter" idx="5"/>
          </p:nvPr>
        </p:nvSpPr>
        <p:spPr/>
        <p:txBody>
          <a:bodyPr/>
          <a:lstStyle/>
          <a:p>
            <a:fld id="{98A018E7-E681-C244-9599-CAFFFCA17C1A}" type="slidenum">
              <a:rPr lang="en-US" smtClean="0"/>
              <a:t>71</a:t>
            </a:fld>
            <a:endParaRPr lang="en-US"/>
          </a:p>
        </p:txBody>
      </p:sp>
    </p:spTree>
    <p:extLst>
      <p:ext uri="{BB962C8B-B14F-4D97-AF65-F5344CB8AC3E}">
        <p14:creationId xmlns:p14="http://schemas.microsoft.com/office/powerpoint/2010/main" val="370334447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AF94C-005C-724C-CE8E-8EF569E95E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4AD45A-A54B-1987-4B7F-66133A775A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9C0398-436F-E874-E706-3B356380C40C}"/>
              </a:ext>
            </a:extLst>
          </p:cNvPr>
          <p:cNvSpPr>
            <a:spLocks noGrp="1"/>
          </p:cNvSpPr>
          <p:nvPr>
            <p:ph type="body" idx="1"/>
          </p:nvPr>
        </p:nvSpPr>
        <p:spPr/>
        <p:txBody>
          <a:bodyPr/>
          <a:lstStyle/>
          <a:p>
            <a:r>
              <a:rPr lang="en-US" dirty="0"/>
              <a:t>Training </a:t>
            </a:r>
            <a:r>
              <a:rPr lang="en-US" dirty="0" err="1"/>
              <a:t>ViTs</a:t>
            </a:r>
            <a:r>
              <a:rPr lang="en-US" dirty="0"/>
              <a:t> at scale, means scaling the </a:t>
            </a:r>
            <a:r>
              <a:rPr lang="en-US" b="1" dirty="0"/>
              <a:t>model size</a:t>
            </a:r>
            <a:r>
              <a:rPr lang="en-US" dirty="0"/>
              <a:t>, the </a:t>
            </a:r>
            <a:r>
              <a:rPr lang="en-US" b="1" dirty="0"/>
              <a:t>amount of data</a:t>
            </a:r>
            <a:r>
              <a:rPr lang="en-US" dirty="0"/>
              <a:t>, and using strong </a:t>
            </a:r>
            <a:r>
              <a:rPr lang="en-US" b="1" dirty="0"/>
              <a:t>augmentation and regularization</a:t>
            </a:r>
            <a:r>
              <a:rPr lang="en-US" dirty="0"/>
              <a:t>, often referred to as </a:t>
            </a:r>
            <a:r>
              <a:rPr lang="en-US" dirty="0" err="1"/>
              <a:t>AugReg</a:t>
            </a:r>
            <a:r>
              <a:rPr lang="en-US" dirty="0"/>
              <a:t>.</a:t>
            </a:r>
            <a:br>
              <a:rPr lang="en-US" dirty="0"/>
            </a:br>
            <a:endParaRPr lang="en-US" dirty="0"/>
          </a:p>
          <a:p>
            <a:endParaRPr lang="en-US" dirty="0"/>
          </a:p>
          <a:p>
            <a:r>
              <a:rPr lang="en-US" dirty="0"/>
              <a:t>The result is higher accuracy, but at the cost of significantly increased computation and training time.</a:t>
            </a:r>
          </a:p>
          <a:p>
            <a:pPr marL="0"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1D09B7B5-4F68-E4C2-A3D0-FFAC96E994FE}"/>
              </a:ext>
            </a:extLst>
          </p:cNvPr>
          <p:cNvSpPr>
            <a:spLocks noGrp="1"/>
          </p:cNvSpPr>
          <p:nvPr>
            <p:ph type="sldNum" sz="quarter" idx="5"/>
          </p:nvPr>
        </p:nvSpPr>
        <p:spPr/>
        <p:txBody>
          <a:bodyPr/>
          <a:lstStyle/>
          <a:p>
            <a:fld id="{98A018E7-E681-C244-9599-CAFFFCA17C1A}" type="slidenum">
              <a:rPr lang="en-US" smtClean="0"/>
              <a:t>72</a:t>
            </a:fld>
            <a:endParaRPr lang="en-US"/>
          </a:p>
        </p:txBody>
      </p:sp>
    </p:spTree>
    <p:extLst>
      <p:ext uri="{BB962C8B-B14F-4D97-AF65-F5344CB8AC3E}">
        <p14:creationId xmlns:p14="http://schemas.microsoft.com/office/powerpoint/2010/main" val="403592451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C95BF-EF4D-DC0A-7DDF-E06013E4DC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083957-9ED5-7013-DB78-C00DD2E111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66CD31-4079-2032-82F1-026F481E1627}"/>
              </a:ext>
            </a:extLst>
          </p:cNvPr>
          <p:cNvSpPr>
            <a:spLocks noGrp="1"/>
          </p:cNvSpPr>
          <p:nvPr>
            <p:ph type="body" idx="1"/>
          </p:nvPr>
        </p:nvSpPr>
        <p:spPr/>
        <p:txBody>
          <a:bodyPr/>
          <a:lstStyle/>
          <a:p>
            <a:r>
              <a:rPr lang="en-US" dirty="0"/>
              <a:t>Training </a:t>
            </a:r>
            <a:r>
              <a:rPr lang="en-US" dirty="0" err="1"/>
              <a:t>ViTs</a:t>
            </a:r>
            <a:r>
              <a:rPr lang="en-US" dirty="0"/>
              <a:t> at scale, means scaling the </a:t>
            </a:r>
            <a:r>
              <a:rPr lang="en-US" b="1" dirty="0"/>
              <a:t>model size</a:t>
            </a:r>
            <a:r>
              <a:rPr lang="en-US" dirty="0"/>
              <a:t>, the </a:t>
            </a:r>
            <a:r>
              <a:rPr lang="en-US" b="1" dirty="0"/>
              <a:t>amount of data</a:t>
            </a:r>
            <a:r>
              <a:rPr lang="en-US" dirty="0"/>
              <a:t>, and using strong </a:t>
            </a:r>
            <a:r>
              <a:rPr lang="en-US" b="1" dirty="0"/>
              <a:t>augmentation and regularization</a:t>
            </a:r>
            <a:r>
              <a:rPr lang="en-US" dirty="0"/>
              <a:t>, often referred to as </a:t>
            </a:r>
            <a:r>
              <a:rPr lang="en-US" dirty="0" err="1"/>
              <a:t>AugReg</a:t>
            </a:r>
            <a:r>
              <a:rPr lang="en-US" dirty="0"/>
              <a:t>.</a:t>
            </a:r>
            <a:br>
              <a:rPr lang="en-US" dirty="0"/>
            </a:br>
            <a:r>
              <a:rPr lang="en-US" dirty="0"/>
              <a:t>Data augmentation artificially increases dataset diversity through techniques like random cropping, while regularization helps reduce overfitting in large models.</a:t>
            </a:r>
          </a:p>
          <a:p>
            <a:r>
              <a:rPr lang="en-US" dirty="0"/>
              <a:t>The result is higher accuracy, but at the cost of significantly increased computation and training time.</a:t>
            </a:r>
          </a:p>
          <a:p>
            <a:pPr marL="0"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35404CF1-2E04-6FB4-260C-71AF9D88DBD5}"/>
              </a:ext>
            </a:extLst>
          </p:cNvPr>
          <p:cNvSpPr>
            <a:spLocks noGrp="1"/>
          </p:cNvSpPr>
          <p:nvPr>
            <p:ph type="sldNum" sz="quarter" idx="5"/>
          </p:nvPr>
        </p:nvSpPr>
        <p:spPr/>
        <p:txBody>
          <a:bodyPr/>
          <a:lstStyle/>
          <a:p>
            <a:fld id="{98A018E7-E681-C244-9599-CAFFFCA17C1A}" type="slidenum">
              <a:rPr lang="en-US" smtClean="0"/>
              <a:t>73</a:t>
            </a:fld>
            <a:endParaRPr lang="en-US"/>
          </a:p>
        </p:txBody>
      </p:sp>
    </p:spTree>
    <p:extLst>
      <p:ext uri="{BB962C8B-B14F-4D97-AF65-F5344CB8AC3E}">
        <p14:creationId xmlns:p14="http://schemas.microsoft.com/office/powerpoint/2010/main" val="4498000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E8CB1-C95B-FB3F-E087-3097C20B05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F27B17-23ED-36DC-0EC4-8FA7DB20D2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387B1B-E987-ACFD-73CC-60F4527FEB4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6E95D6D-C46E-9CB6-2145-CECAA7245213}"/>
              </a:ext>
            </a:extLst>
          </p:cNvPr>
          <p:cNvSpPr>
            <a:spLocks noGrp="1"/>
          </p:cNvSpPr>
          <p:nvPr>
            <p:ph type="sldNum" sz="quarter" idx="5"/>
          </p:nvPr>
        </p:nvSpPr>
        <p:spPr/>
        <p:txBody>
          <a:bodyPr/>
          <a:lstStyle/>
          <a:p>
            <a:fld id="{98A018E7-E681-C244-9599-CAFFFCA17C1A}" type="slidenum">
              <a:rPr lang="en-US" smtClean="0"/>
              <a:t>74</a:t>
            </a:fld>
            <a:endParaRPr lang="en-US"/>
          </a:p>
        </p:txBody>
      </p:sp>
    </p:spTree>
    <p:extLst>
      <p:ext uri="{BB962C8B-B14F-4D97-AF65-F5344CB8AC3E}">
        <p14:creationId xmlns:p14="http://schemas.microsoft.com/office/powerpoint/2010/main" val="1256674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A3061-9F1E-31DF-3D7F-5D28BC1003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366A2A-D3BE-6DEA-D058-8E571A6CDC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A87643-AAEC-8AA6-AA89-E1E10E7F73C1}"/>
              </a:ext>
            </a:extLst>
          </p:cNvPr>
          <p:cNvSpPr>
            <a:spLocks noGrp="1"/>
          </p:cNvSpPr>
          <p:nvPr>
            <p:ph type="body" idx="1"/>
          </p:nvPr>
        </p:nvSpPr>
        <p:spPr/>
        <p:txBody>
          <a:bodyPr/>
          <a:lstStyle/>
          <a:p>
            <a:r>
              <a:rPr lang="en-US" dirty="0"/>
              <a:t>Once transformers completely reshaped language modeling, researchers started asking a natural question: “If attention works so well for text…could it work for images too?”</a:t>
            </a:r>
          </a:p>
          <a:p>
            <a:endParaRPr lang="en-US" dirty="0"/>
          </a:p>
          <a:p>
            <a:endParaRPr lang="en-US" dirty="0"/>
          </a:p>
        </p:txBody>
      </p:sp>
      <p:sp>
        <p:nvSpPr>
          <p:cNvPr id="4" name="Slide Number Placeholder 3">
            <a:extLst>
              <a:ext uri="{FF2B5EF4-FFF2-40B4-BE49-F238E27FC236}">
                <a16:creationId xmlns:a16="http://schemas.microsoft.com/office/drawing/2014/main" id="{12268EFB-E9A5-B3E2-9D69-CD26FB356EB9}"/>
              </a:ext>
            </a:extLst>
          </p:cNvPr>
          <p:cNvSpPr>
            <a:spLocks noGrp="1"/>
          </p:cNvSpPr>
          <p:nvPr>
            <p:ph type="sldNum" sz="quarter" idx="5"/>
          </p:nvPr>
        </p:nvSpPr>
        <p:spPr/>
        <p:txBody>
          <a:bodyPr/>
          <a:lstStyle/>
          <a:p>
            <a:fld id="{98A018E7-E681-C244-9599-CAFFFCA17C1A}" type="slidenum">
              <a:rPr lang="en-US" smtClean="0"/>
              <a:t>9</a:t>
            </a:fld>
            <a:endParaRPr lang="en-US"/>
          </a:p>
        </p:txBody>
      </p:sp>
    </p:spTree>
    <p:extLst>
      <p:ext uri="{BB962C8B-B14F-4D97-AF65-F5344CB8AC3E}">
        <p14:creationId xmlns:p14="http://schemas.microsoft.com/office/powerpoint/2010/main" val="1061652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C3230-3674-C95F-80BF-C6CD27D22D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8EAFDD-0B83-E2BA-4B05-A3F1A3EF16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F5A618-58AE-18D5-A750-ABA8908D3B05}"/>
              </a:ext>
            </a:extLst>
          </p:cNvPr>
          <p:cNvSpPr>
            <a:spLocks noGrp="1"/>
          </p:cNvSpPr>
          <p:nvPr>
            <p:ph type="body" idx="1"/>
          </p:nvPr>
        </p:nvSpPr>
        <p:spPr/>
        <p:txBody>
          <a:bodyPr/>
          <a:lstStyle/>
          <a:p>
            <a:r>
              <a:rPr lang="en-US" dirty="0"/>
              <a:t>Once transformers completely reshaped language modeling, researchers started asking a natural question: “If attention works so well for text…could it work for images too?”</a:t>
            </a:r>
          </a:p>
          <a:p>
            <a:endParaRPr lang="en-US" dirty="0"/>
          </a:p>
          <a:p>
            <a:r>
              <a:rPr lang="en-US" dirty="0"/>
              <a:t>Reference: https://</a:t>
            </a:r>
            <a:r>
              <a:rPr lang="en-US" dirty="0" err="1"/>
              <a:t>www.youtube.com</a:t>
            </a:r>
            <a:r>
              <a:rPr lang="en-US" dirty="0"/>
              <a:t>/</a:t>
            </a:r>
            <a:r>
              <a:rPr lang="en-US" dirty="0" err="1"/>
              <a:t>watch?v</a:t>
            </a:r>
            <a:r>
              <a:rPr lang="en-US" dirty="0"/>
              <a:t>=Hnsrm1ezI3g&amp;t=295s</a:t>
            </a:r>
          </a:p>
          <a:p>
            <a:endParaRPr lang="en-US" dirty="0"/>
          </a:p>
        </p:txBody>
      </p:sp>
      <p:sp>
        <p:nvSpPr>
          <p:cNvPr id="4" name="Slide Number Placeholder 3">
            <a:extLst>
              <a:ext uri="{FF2B5EF4-FFF2-40B4-BE49-F238E27FC236}">
                <a16:creationId xmlns:a16="http://schemas.microsoft.com/office/drawing/2014/main" id="{AD0FD805-08DB-76B5-9009-F819F291E9C6}"/>
              </a:ext>
            </a:extLst>
          </p:cNvPr>
          <p:cNvSpPr>
            <a:spLocks noGrp="1"/>
          </p:cNvSpPr>
          <p:nvPr>
            <p:ph type="sldNum" sz="quarter" idx="5"/>
          </p:nvPr>
        </p:nvSpPr>
        <p:spPr/>
        <p:txBody>
          <a:bodyPr/>
          <a:lstStyle/>
          <a:p>
            <a:fld id="{98A018E7-E681-C244-9599-CAFFFCA17C1A}" type="slidenum">
              <a:rPr lang="en-US" smtClean="0"/>
              <a:t>10</a:t>
            </a:fld>
            <a:endParaRPr lang="en-US"/>
          </a:p>
        </p:txBody>
      </p:sp>
    </p:spTree>
    <p:extLst>
      <p:ext uri="{BB962C8B-B14F-4D97-AF65-F5344CB8AC3E}">
        <p14:creationId xmlns:p14="http://schemas.microsoft.com/office/powerpoint/2010/main" val="2938691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C1718-D131-4BAC-C0A2-C9F1CE63D7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760DE5-1857-4346-F69B-14618B667E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DEE45F-112E-E082-41EB-0F974B85617A}"/>
              </a:ext>
            </a:extLst>
          </p:cNvPr>
          <p:cNvSpPr>
            <a:spLocks noGrp="1"/>
          </p:cNvSpPr>
          <p:nvPr>
            <p:ph type="body" idx="1"/>
          </p:nvPr>
        </p:nvSpPr>
        <p:spPr/>
        <p:txBody>
          <a:bodyPr/>
          <a:lstStyle/>
          <a:p>
            <a:r>
              <a:rPr lang="en-US" dirty="0"/>
              <a:t>Once transformers completely reshaped language modeling, researchers started asking a natural question: “If attention works so well for text…could it work for images too?”</a:t>
            </a:r>
          </a:p>
          <a:p>
            <a:endParaRPr lang="en-US" dirty="0"/>
          </a:p>
          <a:p>
            <a:r>
              <a:rPr lang="en-US" dirty="0"/>
              <a:t>Reference: https://</a:t>
            </a:r>
            <a:r>
              <a:rPr lang="en-US" dirty="0" err="1"/>
              <a:t>www.youtube.com</a:t>
            </a:r>
            <a:r>
              <a:rPr lang="en-US" dirty="0"/>
              <a:t>/</a:t>
            </a:r>
            <a:r>
              <a:rPr lang="en-US" dirty="0" err="1"/>
              <a:t>watch?v</a:t>
            </a:r>
            <a:r>
              <a:rPr lang="en-US" dirty="0"/>
              <a:t>=Hnsrm1ezI3g&amp;t=295s</a:t>
            </a:r>
          </a:p>
          <a:p>
            <a:endParaRPr lang="en-US" dirty="0"/>
          </a:p>
        </p:txBody>
      </p:sp>
      <p:sp>
        <p:nvSpPr>
          <p:cNvPr id="4" name="Slide Number Placeholder 3">
            <a:extLst>
              <a:ext uri="{FF2B5EF4-FFF2-40B4-BE49-F238E27FC236}">
                <a16:creationId xmlns:a16="http://schemas.microsoft.com/office/drawing/2014/main" id="{953BFF23-86A7-CB81-49E5-4F4CEFD06E44}"/>
              </a:ext>
            </a:extLst>
          </p:cNvPr>
          <p:cNvSpPr>
            <a:spLocks noGrp="1"/>
          </p:cNvSpPr>
          <p:nvPr>
            <p:ph type="sldNum" sz="quarter" idx="5"/>
          </p:nvPr>
        </p:nvSpPr>
        <p:spPr/>
        <p:txBody>
          <a:bodyPr/>
          <a:lstStyle/>
          <a:p>
            <a:fld id="{98A018E7-E681-C244-9599-CAFFFCA17C1A}" type="slidenum">
              <a:rPr lang="en-US" smtClean="0"/>
              <a:t>11</a:t>
            </a:fld>
            <a:endParaRPr lang="en-US"/>
          </a:p>
        </p:txBody>
      </p:sp>
    </p:spTree>
    <p:extLst>
      <p:ext uri="{BB962C8B-B14F-4D97-AF65-F5344CB8AC3E}">
        <p14:creationId xmlns:p14="http://schemas.microsoft.com/office/powerpoint/2010/main" val="1858238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2/9/26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408708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2/9/26</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541704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2/9/26</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663020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2/9/26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07149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2/9/26</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852618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2/9/26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845026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2/9/26</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041326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2/9/26</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568204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2/9/26</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984606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2/9/26</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762240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2/9/26</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878335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67F45AC6-C491-4585-A584-9CE2AF7D5500}" type="datetime1">
              <a:rPr lang="en-US" smtClean="0"/>
              <a:t>2/9/26</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292931513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8" r:id="rId6"/>
    <p:sldLayoutId id="2147483693" r:id="rId7"/>
    <p:sldLayoutId id="2147483694" r:id="rId8"/>
    <p:sldLayoutId id="2147483695" r:id="rId9"/>
    <p:sldLayoutId id="2147483697" r:id="rId10"/>
    <p:sldLayoutId id="2147483696" r:id="rId1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Aptos" panose="020B0004020202020204" pitchFamily="34" charset="0"/>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Aptos" panose="020B0004020202020204" pitchFamily="34" charset="0"/>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Aptos" panose="020B0004020202020204" pitchFamily="34" charset="0"/>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Aptos" panose="020B0004020202020204" pitchFamily="34" charset="0"/>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Aptos" panose="020B0004020202020204" pitchFamily="34" charset="0"/>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zuzanna.bak@temple.edu" TargetMode="External"/><Relationship Id="rId1" Type="http://schemas.openxmlformats.org/officeDocument/2006/relationships/slideLayout" Target="../slideLayouts/slideLayout1.xml"/><Relationship Id="rId5" Type="http://schemas.openxmlformats.org/officeDocument/2006/relationships/hyperlink" Target="mailto:charmi.babulal.pokal@temple.edu" TargetMode="External"/><Relationship Id="rId4" Type="http://schemas.openxmlformats.org/officeDocument/2006/relationships/hyperlink" Target="mailto:Iman.qaiser@temple.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0.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sv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customXml" Target="../ink/ink2.xml"/><Relationship Id="rId4" Type="http://schemas.openxmlformats.org/officeDocument/2006/relationships/image" Target="../media/image150.png"/></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svg"/><Relationship Id="rId10" Type="http://schemas.openxmlformats.org/officeDocument/2006/relationships/image" Target="../media/image1.png"/><Relationship Id="rId4" Type="http://schemas.openxmlformats.org/officeDocument/2006/relationships/image" Target="../media/image24.png"/><Relationship Id="rId9" Type="http://schemas.openxmlformats.org/officeDocument/2006/relationships/image" Target="../media/image29.sv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png"/><Relationship Id="rId7" Type="http://schemas.openxmlformats.org/officeDocument/2006/relationships/diagramQuickStyle" Target="../diagrams/quickStyle1.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7.png"/><Relationship Id="rId4" Type="http://schemas.openxmlformats.org/officeDocument/2006/relationships/image" Target="../media/image46.png"/><Relationship Id="rId9" Type="http://schemas.microsoft.com/office/2007/relationships/diagramDrawing" Target="../diagrams/drawing1.xml"/></Relationships>
</file>

<file path=ppt/slides/_rels/slide4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png"/><Relationship Id="rId7" Type="http://schemas.openxmlformats.org/officeDocument/2006/relationships/diagramQuickStyle" Target="../diagrams/quickStyle2.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48.png"/><Relationship Id="rId4" Type="http://schemas.openxmlformats.org/officeDocument/2006/relationships/image" Target="../media/image46.png"/><Relationship Id="rId9" Type="http://schemas.microsoft.com/office/2007/relationships/diagramDrawing" Target="../diagrams/drawing2.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png"/><Relationship Id="rId7" Type="http://schemas.openxmlformats.org/officeDocument/2006/relationships/diagramQuickStyle" Target="../diagrams/quickStyle3.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50.png"/><Relationship Id="rId4" Type="http://schemas.openxmlformats.org/officeDocument/2006/relationships/image" Target="../media/image46.png"/><Relationship Id="rId9" Type="http://schemas.microsoft.com/office/2007/relationships/diagramDrawing" Target="../diagrams/drawing3.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46.png"/></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54.png"/></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6.png"/><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6.png"/><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6.png"/><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1.pn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66.svg"/><Relationship Id="rId4" Type="http://schemas.openxmlformats.org/officeDocument/2006/relationships/image" Target="../media/image65.pn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8.sv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svg"/><Relationship Id="rId4" Type="http://schemas.openxmlformats.org/officeDocument/2006/relationships/image" Target="../media/image65.png"/></Relationships>
</file>

<file path=ppt/slides/_rels/slide7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1.png"/><Relationship Id="rId7" Type="http://schemas.openxmlformats.org/officeDocument/2006/relationships/image" Target="../media/image68.sv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svg"/><Relationship Id="rId4" Type="http://schemas.openxmlformats.org/officeDocument/2006/relationships/image" Target="../media/image65.png"/><Relationship Id="rId9" Type="http://schemas.openxmlformats.org/officeDocument/2006/relationships/image" Target="../media/image70.sv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A64F806-803C-0C42-36D7-CE234988E569}"/>
              </a:ext>
            </a:extLst>
          </p:cNvPr>
          <p:cNvSpPr txBox="1"/>
          <p:nvPr/>
        </p:nvSpPr>
        <p:spPr>
          <a:xfrm>
            <a:off x="372260" y="426301"/>
            <a:ext cx="11314242" cy="1323439"/>
          </a:xfrm>
          <a:prstGeom prst="rect">
            <a:avLst/>
          </a:prstGeom>
          <a:noFill/>
        </p:spPr>
        <p:txBody>
          <a:bodyPr wrap="square" rtlCol="0">
            <a:spAutoFit/>
          </a:bodyPr>
          <a:lstStyle/>
          <a:p>
            <a:pPr algn="ctr"/>
            <a:r>
              <a:rPr lang="en-US" sz="4000" b="1" dirty="0">
                <a:latin typeface="Aptos" panose="020B0004020202020204" pitchFamily="34" charset="0"/>
              </a:rPr>
              <a:t>Understanding Vision Transformers: </a:t>
            </a:r>
          </a:p>
          <a:p>
            <a:pPr algn="ctr"/>
            <a:r>
              <a:rPr lang="en-US" sz="4000" b="1" dirty="0">
                <a:latin typeface="Aptos" panose="020B0004020202020204" pitchFamily="34" charset="0"/>
              </a:rPr>
              <a:t>Tokens, Attention and Architecture</a:t>
            </a:r>
            <a:endParaRPr lang="en-GR" sz="4000" b="1" dirty="0">
              <a:latin typeface="Aptos" panose="020B0004020202020204" pitchFamily="34" charset="0"/>
            </a:endParaRPr>
          </a:p>
        </p:txBody>
      </p:sp>
      <p:sp>
        <p:nvSpPr>
          <p:cNvPr id="2" name="TextBox 1">
            <a:extLst>
              <a:ext uri="{FF2B5EF4-FFF2-40B4-BE49-F238E27FC236}">
                <a16:creationId xmlns:a16="http://schemas.microsoft.com/office/drawing/2014/main" id="{B6DC1412-3416-F72D-4D2C-22F344B89B1D}"/>
              </a:ext>
            </a:extLst>
          </p:cNvPr>
          <p:cNvSpPr txBox="1"/>
          <p:nvPr/>
        </p:nvSpPr>
        <p:spPr>
          <a:xfrm>
            <a:off x="4121680" y="3136983"/>
            <a:ext cx="3571619" cy="984885"/>
          </a:xfrm>
          <a:prstGeom prst="rect">
            <a:avLst/>
          </a:prstGeom>
          <a:noFill/>
        </p:spPr>
        <p:txBody>
          <a:bodyPr wrap="none" rtlCol="0">
            <a:spAutoFit/>
          </a:bodyPr>
          <a:lstStyle/>
          <a:p>
            <a:pPr algn="ctr"/>
            <a:r>
              <a:rPr lang="en-GB" sz="2400" dirty="0"/>
              <a:t>Zuzanna Bąk</a:t>
            </a:r>
          </a:p>
          <a:p>
            <a:pPr algn="ctr"/>
            <a:r>
              <a:rPr lang="en-GB" sz="2000" b="1" dirty="0">
                <a:hlinkClick r:id="rId2"/>
              </a:rPr>
              <a:t>zuzanna.bak@temple.edu</a:t>
            </a:r>
            <a:endParaRPr lang="en-GB" sz="2000" b="1" dirty="0"/>
          </a:p>
          <a:p>
            <a:pPr algn="ctr"/>
            <a:r>
              <a:rPr lang="en-GB" sz="1400" dirty="0"/>
              <a:t>MS Computational Data Science student</a:t>
            </a:r>
            <a:endParaRPr lang="en-GR" sz="1400" dirty="0"/>
          </a:p>
        </p:txBody>
      </p:sp>
      <p:pic>
        <p:nvPicPr>
          <p:cNvPr id="4" name="Picture 3" descr="A black and white logo&#10;&#10;AI-generated content may be incorrect.">
            <a:extLst>
              <a:ext uri="{FF2B5EF4-FFF2-40B4-BE49-F238E27FC236}">
                <a16:creationId xmlns:a16="http://schemas.microsoft.com/office/drawing/2014/main" id="{51AF966A-6919-EE5D-3D30-D0D19992605D}"/>
              </a:ext>
            </a:extLst>
          </p:cNvPr>
          <p:cNvPicPr>
            <a:picLocks noChangeAspect="1"/>
          </p:cNvPicPr>
          <p:nvPr/>
        </p:nvPicPr>
        <p:blipFill>
          <a:blip r:embed="rId3"/>
          <a:stretch>
            <a:fillRect/>
          </a:stretch>
        </p:blipFill>
        <p:spPr>
          <a:xfrm>
            <a:off x="4873952" y="4927492"/>
            <a:ext cx="2310861" cy="519944"/>
          </a:xfrm>
          <a:prstGeom prst="rect">
            <a:avLst/>
          </a:prstGeom>
        </p:spPr>
      </p:pic>
      <p:sp>
        <p:nvSpPr>
          <p:cNvPr id="5" name="TextBox 4">
            <a:extLst>
              <a:ext uri="{FF2B5EF4-FFF2-40B4-BE49-F238E27FC236}">
                <a16:creationId xmlns:a16="http://schemas.microsoft.com/office/drawing/2014/main" id="{01EDD72E-757C-7F32-F1A8-D26D9EE18A00}"/>
              </a:ext>
            </a:extLst>
          </p:cNvPr>
          <p:cNvSpPr txBox="1"/>
          <p:nvPr/>
        </p:nvSpPr>
        <p:spPr>
          <a:xfrm>
            <a:off x="4041333" y="5662258"/>
            <a:ext cx="3976101" cy="523220"/>
          </a:xfrm>
          <a:prstGeom prst="rect">
            <a:avLst/>
          </a:prstGeom>
          <a:noFill/>
        </p:spPr>
        <p:txBody>
          <a:bodyPr wrap="square" rtlCol="0">
            <a:spAutoFit/>
          </a:bodyPr>
          <a:lstStyle/>
          <a:p>
            <a:pPr algn="ctr"/>
            <a:r>
              <a:rPr lang="en-GB" sz="1600" dirty="0"/>
              <a:t>CIS 5543: COMPUTER VISION</a:t>
            </a:r>
          </a:p>
          <a:p>
            <a:pPr algn="ctr"/>
            <a:r>
              <a:rPr lang="en-GB" sz="1200" dirty="0"/>
              <a:t>Spring 2026</a:t>
            </a:r>
            <a:endParaRPr lang="en-GR" sz="1200" dirty="0"/>
          </a:p>
        </p:txBody>
      </p:sp>
      <p:sp>
        <p:nvSpPr>
          <p:cNvPr id="6" name="TextBox 5">
            <a:extLst>
              <a:ext uri="{FF2B5EF4-FFF2-40B4-BE49-F238E27FC236}">
                <a16:creationId xmlns:a16="http://schemas.microsoft.com/office/drawing/2014/main" id="{F2438039-7527-1EE6-27F7-9EB53512BD43}"/>
              </a:ext>
            </a:extLst>
          </p:cNvPr>
          <p:cNvSpPr txBox="1"/>
          <p:nvPr/>
        </p:nvSpPr>
        <p:spPr>
          <a:xfrm>
            <a:off x="4489312" y="1997459"/>
            <a:ext cx="3080139" cy="369332"/>
          </a:xfrm>
          <a:prstGeom prst="rect">
            <a:avLst/>
          </a:prstGeom>
          <a:noFill/>
        </p:spPr>
        <p:txBody>
          <a:bodyPr wrap="none" rtlCol="0">
            <a:spAutoFit/>
          </a:bodyPr>
          <a:lstStyle/>
          <a:p>
            <a:r>
              <a:rPr lang="en-US" dirty="0"/>
              <a:t>A Computer Vision Lecture</a:t>
            </a:r>
            <a:endParaRPr lang="en-GR" dirty="0"/>
          </a:p>
        </p:txBody>
      </p:sp>
      <p:sp>
        <p:nvSpPr>
          <p:cNvPr id="3" name="TextBox 2">
            <a:extLst>
              <a:ext uri="{FF2B5EF4-FFF2-40B4-BE49-F238E27FC236}">
                <a16:creationId xmlns:a16="http://schemas.microsoft.com/office/drawing/2014/main" id="{F619399D-86C7-DF83-080E-992C4108699D}"/>
              </a:ext>
            </a:extLst>
          </p:cNvPr>
          <p:cNvSpPr txBox="1"/>
          <p:nvPr/>
        </p:nvSpPr>
        <p:spPr>
          <a:xfrm>
            <a:off x="103397" y="3136986"/>
            <a:ext cx="3980898" cy="984885"/>
          </a:xfrm>
          <a:prstGeom prst="rect">
            <a:avLst/>
          </a:prstGeom>
          <a:noFill/>
        </p:spPr>
        <p:txBody>
          <a:bodyPr wrap="none" rtlCol="0">
            <a:spAutoFit/>
          </a:bodyPr>
          <a:lstStyle/>
          <a:p>
            <a:pPr algn="ctr"/>
            <a:r>
              <a:rPr lang="en-GB" sz="2400" dirty="0"/>
              <a:t>Iman Qaiser</a:t>
            </a:r>
          </a:p>
          <a:p>
            <a:pPr algn="ctr"/>
            <a:r>
              <a:rPr lang="en-GB" sz="2000" b="1" dirty="0">
                <a:hlinkClick r:id="rId4"/>
              </a:rPr>
              <a:t>iman.qaiser@temple.edu</a:t>
            </a:r>
            <a:endParaRPr lang="en-GB" sz="2000" b="1" dirty="0"/>
          </a:p>
          <a:p>
            <a:pPr algn="ctr"/>
            <a:r>
              <a:rPr lang="en-GB" sz="1400" dirty="0"/>
              <a:t>PhD Computer &amp; Information Science student</a:t>
            </a:r>
            <a:endParaRPr lang="en-GR" sz="1400" dirty="0"/>
          </a:p>
        </p:txBody>
      </p:sp>
      <p:sp>
        <p:nvSpPr>
          <p:cNvPr id="8" name="TextBox 7">
            <a:extLst>
              <a:ext uri="{FF2B5EF4-FFF2-40B4-BE49-F238E27FC236}">
                <a16:creationId xmlns:a16="http://schemas.microsoft.com/office/drawing/2014/main" id="{4C545E94-BD22-2B03-B7DB-86ADDF0FD7B0}"/>
              </a:ext>
            </a:extLst>
          </p:cNvPr>
          <p:cNvSpPr txBox="1"/>
          <p:nvPr/>
        </p:nvSpPr>
        <p:spPr>
          <a:xfrm>
            <a:off x="7694451" y="3136984"/>
            <a:ext cx="4394152" cy="984885"/>
          </a:xfrm>
          <a:prstGeom prst="rect">
            <a:avLst/>
          </a:prstGeom>
          <a:noFill/>
        </p:spPr>
        <p:txBody>
          <a:bodyPr wrap="none" rtlCol="0">
            <a:spAutoFit/>
          </a:bodyPr>
          <a:lstStyle/>
          <a:p>
            <a:pPr algn="ctr"/>
            <a:r>
              <a:rPr lang="en-GB" sz="2400" dirty="0"/>
              <a:t>Charmi Pokal</a:t>
            </a:r>
          </a:p>
          <a:p>
            <a:pPr algn="ctr"/>
            <a:r>
              <a:rPr lang="en-GB" sz="2000" b="1" dirty="0">
                <a:hlinkClick r:id="rId5"/>
              </a:rPr>
              <a:t>charmi.babulal.pokal@temple.edu</a:t>
            </a:r>
            <a:endParaRPr lang="en-GB" sz="2000" b="1" dirty="0"/>
          </a:p>
          <a:p>
            <a:pPr algn="ctr"/>
            <a:r>
              <a:rPr lang="en-GB" sz="1400" dirty="0"/>
              <a:t>MS Computer Science student</a:t>
            </a:r>
            <a:endParaRPr lang="en-GR" sz="1400" dirty="0"/>
          </a:p>
        </p:txBody>
      </p:sp>
    </p:spTree>
    <p:extLst>
      <p:ext uri="{BB962C8B-B14F-4D97-AF65-F5344CB8AC3E}">
        <p14:creationId xmlns:p14="http://schemas.microsoft.com/office/powerpoint/2010/main" val="2713294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F17BB-2E71-0EF3-FDEE-AC7F84699297}"/>
            </a:ext>
          </a:extLst>
        </p:cNvPr>
        <p:cNvGrpSpPr/>
        <p:nvPr/>
      </p:nvGrpSpPr>
      <p:grpSpPr>
        <a:xfrm>
          <a:off x="0" y="0"/>
          <a:ext cx="0" cy="0"/>
          <a:chOff x="0" y="0"/>
          <a:chExt cx="0" cy="0"/>
        </a:xfrm>
      </p:grpSpPr>
      <p:pic>
        <p:nvPicPr>
          <p:cNvPr id="5" name="Picture 4" descr="A black and white logo&#10;&#10;AI-generated content may be incorrect.">
            <a:extLst>
              <a:ext uri="{FF2B5EF4-FFF2-40B4-BE49-F238E27FC236}">
                <a16:creationId xmlns:a16="http://schemas.microsoft.com/office/drawing/2014/main" id="{32D57E67-CEC7-A70D-D3D1-8414AB005AE9}"/>
              </a:ext>
            </a:extLst>
          </p:cNvPr>
          <p:cNvPicPr>
            <a:picLocks noChangeAspect="1"/>
          </p:cNvPicPr>
          <p:nvPr/>
        </p:nvPicPr>
        <p:blipFill>
          <a:blip r:embed="rId3"/>
          <a:stretch>
            <a:fillRect/>
          </a:stretch>
        </p:blipFill>
        <p:spPr>
          <a:xfrm>
            <a:off x="9732046" y="130619"/>
            <a:ext cx="2310861" cy="519944"/>
          </a:xfrm>
          <a:prstGeom prst="rect">
            <a:avLst/>
          </a:prstGeom>
        </p:spPr>
      </p:pic>
      <p:sp>
        <p:nvSpPr>
          <p:cNvPr id="8" name="TextBox 7">
            <a:extLst>
              <a:ext uri="{FF2B5EF4-FFF2-40B4-BE49-F238E27FC236}">
                <a16:creationId xmlns:a16="http://schemas.microsoft.com/office/drawing/2014/main" id="{038E4ACD-5694-C432-4A7B-337C41039D2E}"/>
              </a:ext>
            </a:extLst>
          </p:cNvPr>
          <p:cNvSpPr txBox="1"/>
          <p:nvPr/>
        </p:nvSpPr>
        <p:spPr>
          <a:xfrm>
            <a:off x="351226" y="181669"/>
            <a:ext cx="3038011" cy="523220"/>
          </a:xfrm>
          <a:prstGeom prst="rect">
            <a:avLst/>
          </a:prstGeom>
          <a:noFill/>
        </p:spPr>
        <p:txBody>
          <a:bodyPr wrap="none" rtlCol="0">
            <a:spAutoFit/>
          </a:bodyPr>
          <a:lstStyle/>
          <a:p>
            <a:r>
              <a:rPr lang="en-US" sz="2800" b="1" dirty="0"/>
              <a:t>Transition to </a:t>
            </a:r>
            <a:r>
              <a:rPr lang="en-US" sz="2800" b="1" dirty="0" err="1"/>
              <a:t>ViT</a:t>
            </a:r>
            <a:endParaRPr lang="en-GR" sz="2800" b="1" dirty="0"/>
          </a:p>
        </p:txBody>
      </p:sp>
      <p:sp>
        <p:nvSpPr>
          <p:cNvPr id="10" name="TextBox 9">
            <a:extLst>
              <a:ext uri="{FF2B5EF4-FFF2-40B4-BE49-F238E27FC236}">
                <a16:creationId xmlns:a16="http://schemas.microsoft.com/office/drawing/2014/main" id="{E0C4A314-317A-2C47-0B7C-28B74C2D1323}"/>
              </a:ext>
            </a:extLst>
          </p:cNvPr>
          <p:cNvSpPr txBox="1"/>
          <p:nvPr/>
        </p:nvSpPr>
        <p:spPr>
          <a:xfrm>
            <a:off x="193060" y="704889"/>
            <a:ext cx="11084540" cy="830997"/>
          </a:xfrm>
          <a:prstGeom prst="rect">
            <a:avLst/>
          </a:prstGeom>
          <a:noFill/>
        </p:spPr>
        <p:txBody>
          <a:bodyPr wrap="square">
            <a:spAutoFit/>
          </a:bodyPr>
          <a:lstStyle/>
          <a:p>
            <a:r>
              <a:rPr lang="en-US" sz="2400" dirty="0"/>
              <a:t>Inspired by the success, researchers were interested in applying transformers to computer vision problems.</a:t>
            </a:r>
          </a:p>
        </p:txBody>
      </p:sp>
      <p:sp>
        <p:nvSpPr>
          <p:cNvPr id="18" name="Rounded Rectangle 17">
            <a:extLst>
              <a:ext uri="{FF2B5EF4-FFF2-40B4-BE49-F238E27FC236}">
                <a16:creationId xmlns:a16="http://schemas.microsoft.com/office/drawing/2014/main" id="{8A5095F5-ACC1-7274-D73D-451A37F1371C}"/>
              </a:ext>
            </a:extLst>
          </p:cNvPr>
          <p:cNvSpPr/>
          <p:nvPr/>
        </p:nvSpPr>
        <p:spPr>
          <a:xfrm>
            <a:off x="351226" y="2327564"/>
            <a:ext cx="3472629" cy="3228109"/>
          </a:xfrm>
          <a:prstGeom prst="roundRect">
            <a:avLst>
              <a:gd name="adj" fmla="val 10000"/>
            </a:avLst>
          </a:prstGeom>
          <a:solidFill>
            <a:srgbClr val="F8D5CD"/>
          </a:solid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pPr lvl="0" algn="ctr"/>
            <a:endParaRPr lang="en-US" sz="2800" b="1" dirty="0"/>
          </a:p>
          <a:p>
            <a:pPr lvl="0" algn="ctr"/>
            <a:endParaRPr lang="en-US" sz="2800" b="1" dirty="0"/>
          </a:p>
          <a:p>
            <a:pPr lvl="0" algn="ctr"/>
            <a:r>
              <a:rPr lang="en-US" sz="2800" b="1" dirty="0"/>
              <a:t>Image Classification</a:t>
            </a:r>
            <a:endParaRPr lang="en-US" sz="2800" dirty="0"/>
          </a:p>
        </p:txBody>
      </p:sp>
      <p:pic>
        <p:nvPicPr>
          <p:cNvPr id="20" name="Graphic 19" descr="Magnifying glass with solid fill">
            <a:extLst>
              <a:ext uri="{FF2B5EF4-FFF2-40B4-BE49-F238E27FC236}">
                <a16:creationId xmlns:a16="http://schemas.microsoft.com/office/drawing/2014/main" id="{7B5D628C-32DA-A453-5E0E-7E36E5B506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13030" y="1870363"/>
            <a:ext cx="1233187" cy="1233187"/>
          </a:xfrm>
          <a:prstGeom prst="rect">
            <a:avLst/>
          </a:prstGeom>
        </p:spPr>
      </p:pic>
      <p:sp>
        <p:nvSpPr>
          <p:cNvPr id="2" name="Rounded Rectangle 1">
            <a:extLst>
              <a:ext uri="{FF2B5EF4-FFF2-40B4-BE49-F238E27FC236}">
                <a16:creationId xmlns:a16="http://schemas.microsoft.com/office/drawing/2014/main" id="{3BB2165F-4E2C-C34D-057A-51DD6AE8C130}"/>
              </a:ext>
            </a:extLst>
          </p:cNvPr>
          <p:cNvSpPr/>
          <p:nvPr/>
        </p:nvSpPr>
        <p:spPr>
          <a:xfrm>
            <a:off x="4359685" y="2327564"/>
            <a:ext cx="3472629" cy="3228109"/>
          </a:xfrm>
          <a:prstGeom prst="roundRect">
            <a:avLst>
              <a:gd name="adj" fmla="val 10000"/>
            </a:avLst>
          </a:prstGeom>
          <a:solidFill>
            <a:srgbClr val="F8D5CD"/>
          </a:solid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pPr lvl="0" algn="ctr"/>
            <a:endParaRPr lang="en-US" sz="2800" b="1" dirty="0"/>
          </a:p>
          <a:p>
            <a:pPr lvl="0" algn="ctr"/>
            <a:endParaRPr lang="en-US" sz="2800" b="1" dirty="0"/>
          </a:p>
          <a:p>
            <a:pPr lvl="0" algn="ctr"/>
            <a:r>
              <a:rPr lang="en-US" sz="2800" b="1" dirty="0"/>
              <a:t>Image Segmentation</a:t>
            </a:r>
            <a:endParaRPr lang="en-US" sz="2800" dirty="0"/>
          </a:p>
        </p:txBody>
      </p:sp>
      <p:pic>
        <p:nvPicPr>
          <p:cNvPr id="6" name="Graphic 5" descr="Puzzle pieces outline">
            <a:extLst>
              <a:ext uri="{FF2B5EF4-FFF2-40B4-BE49-F238E27FC236}">
                <a16:creationId xmlns:a16="http://schemas.microsoft.com/office/drawing/2014/main" id="{CB8EA5AD-23DD-0FA4-F144-6310296B959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19307" y="1750166"/>
            <a:ext cx="1353384" cy="1353384"/>
          </a:xfrm>
          <a:prstGeom prst="rect">
            <a:avLst/>
          </a:prstGeom>
        </p:spPr>
      </p:pic>
    </p:spTree>
    <p:extLst>
      <p:ext uri="{BB962C8B-B14F-4D97-AF65-F5344CB8AC3E}">
        <p14:creationId xmlns:p14="http://schemas.microsoft.com/office/powerpoint/2010/main" val="2940349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DADF9-161D-1A21-1557-B170F39D5BE4}"/>
            </a:ext>
          </a:extLst>
        </p:cNvPr>
        <p:cNvGrpSpPr/>
        <p:nvPr/>
      </p:nvGrpSpPr>
      <p:grpSpPr>
        <a:xfrm>
          <a:off x="0" y="0"/>
          <a:ext cx="0" cy="0"/>
          <a:chOff x="0" y="0"/>
          <a:chExt cx="0" cy="0"/>
        </a:xfrm>
      </p:grpSpPr>
      <p:pic>
        <p:nvPicPr>
          <p:cNvPr id="5" name="Picture 4" descr="A black and white logo&#10;&#10;AI-generated content may be incorrect.">
            <a:extLst>
              <a:ext uri="{FF2B5EF4-FFF2-40B4-BE49-F238E27FC236}">
                <a16:creationId xmlns:a16="http://schemas.microsoft.com/office/drawing/2014/main" id="{1BBFF007-AB74-DF62-6D3E-A6662AF77FE5}"/>
              </a:ext>
            </a:extLst>
          </p:cNvPr>
          <p:cNvPicPr>
            <a:picLocks noChangeAspect="1"/>
          </p:cNvPicPr>
          <p:nvPr/>
        </p:nvPicPr>
        <p:blipFill>
          <a:blip r:embed="rId3"/>
          <a:stretch>
            <a:fillRect/>
          </a:stretch>
        </p:blipFill>
        <p:spPr>
          <a:xfrm>
            <a:off x="9732046" y="130619"/>
            <a:ext cx="2310861" cy="519944"/>
          </a:xfrm>
          <a:prstGeom prst="rect">
            <a:avLst/>
          </a:prstGeom>
        </p:spPr>
      </p:pic>
      <p:sp>
        <p:nvSpPr>
          <p:cNvPr id="8" name="TextBox 7">
            <a:extLst>
              <a:ext uri="{FF2B5EF4-FFF2-40B4-BE49-F238E27FC236}">
                <a16:creationId xmlns:a16="http://schemas.microsoft.com/office/drawing/2014/main" id="{B4CB0229-78A1-6358-FA50-0CBED2049100}"/>
              </a:ext>
            </a:extLst>
          </p:cNvPr>
          <p:cNvSpPr txBox="1"/>
          <p:nvPr/>
        </p:nvSpPr>
        <p:spPr>
          <a:xfrm>
            <a:off x="351226" y="181669"/>
            <a:ext cx="3038011" cy="523220"/>
          </a:xfrm>
          <a:prstGeom prst="rect">
            <a:avLst/>
          </a:prstGeom>
          <a:noFill/>
        </p:spPr>
        <p:txBody>
          <a:bodyPr wrap="none" rtlCol="0">
            <a:spAutoFit/>
          </a:bodyPr>
          <a:lstStyle/>
          <a:p>
            <a:r>
              <a:rPr lang="en-US" sz="2800" b="1" dirty="0"/>
              <a:t>Transition to </a:t>
            </a:r>
            <a:r>
              <a:rPr lang="en-US" sz="2800" b="1" dirty="0" err="1"/>
              <a:t>ViT</a:t>
            </a:r>
            <a:endParaRPr lang="en-GR" sz="2800" b="1" dirty="0"/>
          </a:p>
        </p:txBody>
      </p:sp>
      <p:sp>
        <p:nvSpPr>
          <p:cNvPr id="10" name="TextBox 9">
            <a:extLst>
              <a:ext uri="{FF2B5EF4-FFF2-40B4-BE49-F238E27FC236}">
                <a16:creationId xmlns:a16="http://schemas.microsoft.com/office/drawing/2014/main" id="{EC0F6D2A-DFEF-C7F8-B4D1-AB9CD1D3FEDC}"/>
              </a:ext>
            </a:extLst>
          </p:cNvPr>
          <p:cNvSpPr txBox="1"/>
          <p:nvPr/>
        </p:nvSpPr>
        <p:spPr>
          <a:xfrm>
            <a:off x="193060" y="704889"/>
            <a:ext cx="11084540" cy="830997"/>
          </a:xfrm>
          <a:prstGeom prst="rect">
            <a:avLst/>
          </a:prstGeom>
          <a:noFill/>
        </p:spPr>
        <p:txBody>
          <a:bodyPr wrap="square">
            <a:spAutoFit/>
          </a:bodyPr>
          <a:lstStyle/>
          <a:p>
            <a:r>
              <a:rPr lang="en-US" sz="2400" dirty="0"/>
              <a:t>Inspired by the success, researchers were interested in applying transformers to computer vision problems.</a:t>
            </a:r>
          </a:p>
        </p:txBody>
      </p:sp>
      <p:sp>
        <p:nvSpPr>
          <p:cNvPr id="18" name="Rounded Rectangle 17">
            <a:extLst>
              <a:ext uri="{FF2B5EF4-FFF2-40B4-BE49-F238E27FC236}">
                <a16:creationId xmlns:a16="http://schemas.microsoft.com/office/drawing/2014/main" id="{185C871E-2B8B-3742-39AE-31A665C5D745}"/>
              </a:ext>
            </a:extLst>
          </p:cNvPr>
          <p:cNvSpPr/>
          <p:nvPr/>
        </p:nvSpPr>
        <p:spPr>
          <a:xfrm>
            <a:off x="351226" y="2327564"/>
            <a:ext cx="3472629" cy="3228109"/>
          </a:xfrm>
          <a:prstGeom prst="roundRect">
            <a:avLst>
              <a:gd name="adj" fmla="val 10000"/>
            </a:avLst>
          </a:prstGeom>
          <a:solidFill>
            <a:srgbClr val="F8D5CD"/>
          </a:solid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pPr lvl="0" algn="ctr"/>
            <a:endParaRPr lang="en-US" sz="2800" b="1" dirty="0"/>
          </a:p>
          <a:p>
            <a:pPr lvl="0" algn="ctr"/>
            <a:endParaRPr lang="en-US" sz="2800" b="1" dirty="0"/>
          </a:p>
          <a:p>
            <a:pPr lvl="0" algn="ctr"/>
            <a:r>
              <a:rPr lang="en-US" sz="2800" b="1" dirty="0"/>
              <a:t>Image Classification</a:t>
            </a:r>
            <a:endParaRPr lang="en-US" sz="2800" dirty="0"/>
          </a:p>
        </p:txBody>
      </p:sp>
      <p:pic>
        <p:nvPicPr>
          <p:cNvPr id="20" name="Graphic 19" descr="Magnifying glass with solid fill">
            <a:extLst>
              <a:ext uri="{FF2B5EF4-FFF2-40B4-BE49-F238E27FC236}">
                <a16:creationId xmlns:a16="http://schemas.microsoft.com/office/drawing/2014/main" id="{C7888337-3A1C-6459-822C-436DB15967C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13030" y="1870363"/>
            <a:ext cx="1233187" cy="1233187"/>
          </a:xfrm>
          <a:prstGeom prst="rect">
            <a:avLst/>
          </a:prstGeom>
        </p:spPr>
      </p:pic>
      <p:sp>
        <p:nvSpPr>
          <p:cNvPr id="2" name="Rounded Rectangle 1">
            <a:extLst>
              <a:ext uri="{FF2B5EF4-FFF2-40B4-BE49-F238E27FC236}">
                <a16:creationId xmlns:a16="http://schemas.microsoft.com/office/drawing/2014/main" id="{17927C8C-A241-41DE-BE65-B6DA739E08D9}"/>
              </a:ext>
            </a:extLst>
          </p:cNvPr>
          <p:cNvSpPr/>
          <p:nvPr/>
        </p:nvSpPr>
        <p:spPr>
          <a:xfrm>
            <a:off x="4359685" y="2327564"/>
            <a:ext cx="3472629" cy="3228109"/>
          </a:xfrm>
          <a:prstGeom prst="roundRect">
            <a:avLst>
              <a:gd name="adj" fmla="val 10000"/>
            </a:avLst>
          </a:prstGeom>
          <a:solidFill>
            <a:srgbClr val="F8D5CD"/>
          </a:solid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pPr lvl="0" algn="ctr"/>
            <a:endParaRPr lang="en-US" sz="2800" b="1" dirty="0"/>
          </a:p>
          <a:p>
            <a:pPr lvl="0" algn="ctr"/>
            <a:endParaRPr lang="en-US" sz="2800" b="1" dirty="0"/>
          </a:p>
          <a:p>
            <a:pPr lvl="0" algn="ctr"/>
            <a:r>
              <a:rPr lang="en-US" sz="2800" b="1" dirty="0"/>
              <a:t>Image Segmentation</a:t>
            </a:r>
            <a:endParaRPr lang="en-US" sz="2800" dirty="0"/>
          </a:p>
        </p:txBody>
      </p:sp>
      <p:pic>
        <p:nvPicPr>
          <p:cNvPr id="6" name="Graphic 5" descr="Puzzle pieces outline">
            <a:extLst>
              <a:ext uri="{FF2B5EF4-FFF2-40B4-BE49-F238E27FC236}">
                <a16:creationId xmlns:a16="http://schemas.microsoft.com/office/drawing/2014/main" id="{8C094CF5-C514-C7BA-9DCA-F9855633D16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19307" y="1750166"/>
            <a:ext cx="1353384" cy="1353384"/>
          </a:xfrm>
          <a:prstGeom prst="rect">
            <a:avLst/>
          </a:prstGeom>
        </p:spPr>
      </p:pic>
      <p:sp>
        <p:nvSpPr>
          <p:cNvPr id="3" name="Rounded Rectangle 2">
            <a:extLst>
              <a:ext uri="{FF2B5EF4-FFF2-40B4-BE49-F238E27FC236}">
                <a16:creationId xmlns:a16="http://schemas.microsoft.com/office/drawing/2014/main" id="{4F5B3B58-29E2-750A-E756-ACC61C1EC9BE}"/>
              </a:ext>
            </a:extLst>
          </p:cNvPr>
          <p:cNvSpPr/>
          <p:nvPr/>
        </p:nvSpPr>
        <p:spPr>
          <a:xfrm>
            <a:off x="8128121" y="2327564"/>
            <a:ext cx="3472629" cy="3228109"/>
          </a:xfrm>
          <a:prstGeom prst="roundRect">
            <a:avLst>
              <a:gd name="adj" fmla="val 10000"/>
            </a:avLst>
          </a:prstGeom>
          <a:solidFill>
            <a:srgbClr val="F8D5CD"/>
          </a:solid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pPr lvl="0" algn="ctr"/>
            <a:endParaRPr lang="en-US" sz="2800" b="1" dirty="0"/>
          </a:p>
          <a:p>
            <a:pPr lvl="0" algn="ctr"/>
            <a:endParaRPr lang="en-US" sz="2800" b="1" dirty="0"/>
          </a:p>
          <a:p>
            <a:pPr lvl="0" algn="ctr"/>
            <a:r>
              <a:rPr lang="en-US" sz="2800" b="1" dirty="0"/>
              <a:t>Object</a:t>
            </a:r>
          </a:p>
          <a:p>
            <a:pPr lvl="0" algn="ctr"/>
            <a:r>
              <a:rPr lang="en-US" sz="2800" b="1" dirty="0"/>
              <a:t> Detection</a:t>
            </a:r>
            <a:endParaRPr lang="en-US" sz="2800" dirty="0"/>
          </a:p>
        </p:txBody>
      </p:sp>
      <p:pic>
        <p:nvPicPr>
          <p:cNvPr id="9" name="Graphic 8" descr="Siren with solid fill">
            <a:extLst>
              <a:ext uri="{FF2B5EF4-FFF2-40B4-BE49-F238E27FC236}">
                <a16:creationId xmlns:a16="http://schemas.microsoft.com/office/drawing/2014/main" id="{62D14DB8-613C-A274-DF7C-68B426A04D3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75486" y="1750166"/>
            <a:ext cx="1177897" cy="1177897"/>
          </a:xfrm>
          <a:prstGeom prst="rect">
            <a:avLst/>
          </a:prstGeom>
        </p:spPr>
      </p:pic>
    </p:spTree>
    <p:extLst>
      <p:ext uri="{BB962C8B-B14F-4D97-AF65-F5344CB8AC3E}">
        <p14:creationId xmlns:p14="http://schemas.microsoft.com/office/powerpoint/2010/main" val="2439736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A1946-AF52-2C93-D9B3-248A5DBAF1E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6305C3F-BC85-8468-359F-8309A39BFE9A}"/>
              </a:ext>
            </a:extLst>
          </p:cNvPr>
          <p:cNvSpPr txBox="1"/>
          <p:nvPr/>
        </p:nvSpPr>
        <p:spPr>
          <a:xfrm>
            <a:off x="3582651" y="457831"/>
            <a:ext cx="1934184" cy="707886"/>
          </a:xfrm>
          <a:prstGeom prst="rect">
            <a:avLst/>
          </a:prstGeom>
          <a:noFill/>
        </p:spPr>
        <p:txBody>
          <a:bodyPr wrap="none" rtlCol="0">
            <a:spAutoFit/>
          </a:bodyPr>
          <a:lstStyle/>
          <a:p>
            <a:r>
              <a:rPr lang="en-US" sz="4000" b="1" u="sng" dirty="0">
                <a:latin typeface="Aptos" panose="020B0004020202020204" pitchFamily="34" charset="0"/>
              </a:rPr>
              <a:t>Agenda</a:t>
            </a:r>
            <a:endParaRPr lang="en-GR" sz="4000" b="1" u="sng" dirty="0">
              <a:latin typeface="Aptos" panose="020B0004020202020204" pitchFamily="34" charset="0"/>
            </a:endParaRPr>
          </a:p>
        </p:txBody>
      </p:sp>
      <p:sp>
        <p:nvSpPr>
          <p:cNvPr id="2" name="TextBox 1">
            <a:extLst>
              <a:ext uri="{FF2B5EF4-FFF2-40B4-BE49-F238E27FC236}">
                <a16:creationId xmlns:a16="http://schemas.microsoft.com/office/drawing/2014/main" id="{2D948F5D-CF6D-D04A-B99F-23281A54A92D}"/>
              </a:ext>
            </a:extLst>
          </p:cNvPr>
          <p:cNvSpPr txBox="1"/>
          <p:nvPr/>
        </p:nvSpPr>
        <p:spPr>
          <a:xfrm>
            <a:off x="1232680" y="1223070"/>
            <a:ext cx="8245318" cy="3908121"/>
          </a:xfrm>
          <a:prstGeom prst="rect">
            <a:avLst/>
          </a:prstGeom>
          <a:noFill/>
        </p:spPr>
        <p:txBody>
          <a:bodyPr wrap="square" rtlCol="0">
            <a:spAutoFit/>
          </a:bodyPr>
          <a:lstStyle/>
          <a:p>
            <a:pPr marL="342900" indent="-342900">
              <a:lnSpc>
                <a:spcPct val="150000"/>
              </a:lnSpc>
              <a:buFont typeface="+mj-lt"/>
              <a:buAutoNum type="arabicPeriod"/>
            </a:pPr>
            <a:r>
              <a:rPr lang="en-US" sz="2800" b="1" dirty="0">
                <a:latin typeface="Aptos" panose="020B0004020202020204" pitchFamily="34" charset="0"/>
              </a:rPr>
              <a:t>Introduction &amp; History</a:t>
            </a:r>
          </a:p>
          <a:p>
            <a:pPr marL="342900" indent="-342900">
              <a:lnSpc>
                <a:spcPct val="150000"/>
              </a:lnSpc>
              <a:buFont typeface="+mj-lt"/>
              <a:buAutoNum type="arabicPeriod"/>
            </a:pPr>
            <a:r>
              <a:rPr lang="en-US" sz="2800" b="1" dirty="0">
                <a:solidFill>
                  <a:srgbClr val="C00000"/>
                </a:solidFill>
                <a:latin typeface="Aptos" panose="020B0004020202020204" pitchFamily="34" charset="0"/>
              </a:rPr>
              <a:t>Basic Architecture</a:t>
            </a:r>
          </a:p>
          <a:p>
            <a:pPr marL="342900" indent="-342900">
              <a:lnSpc>
                <a:spcPct val="150000"/>
              </a:lnSpc>
              <a:buFont typeface="+mj-lt"/>
              <a:buAutoNum type="arabicPeriod"/>
            </a:pPr>
            <a:r>
              <a:rPr lang="en-US" sz="2800" dirty="0">
                <a:latin typeface="Aptos" panose="020B0004020202020204" pitchFamily="34" charset="0"/>
              </a:rPr>
              <a:t>Patch Tokenization</a:t>
            </a:r>
          </a:p>
          <a:p>
            <a:pPr marL="342900" indent="-342900">
              <a:lnSpc>
                <a:spcPct val="150000"/>
              </a:lnSpc>
              <a:buFont typeface="+mj-lt"/>
              <a:buAutoNum type="arabicPeriod"/>
            </a:pPr>
            <a:r>
              <a:rPr lang="en-US" sz="2800" dirty="0">
                <a:latin typeface="Aptos" panose="020B0004020202020204" pitchFamily="34" charset="0"/>
              </a:rPr>
              <a:t>Self Attention</a:t>
            </a:r>
          </a:p>
          <a:p>
            <a:pPr marL="342900" indent="-342900">
              <a:lnSpc>
                <a:spcPct val="150000"/>
              </a:lnSpc>
              <a:buFont typeface="+mj-lt"/>
              <a:buAutoNum type="arabicPeriod"/>
            </a:pPr>
            <a:r>
              <a:rPr lang="en-US" sz="2800" dirty="0" err="1">
                <a:latin typeface="Aptos" panose="020B0004020202020204" pitchFamily="34" charset="0"/>
              </a:rPr>
              <a:t>ViT</a:t>
            </a:r>
            <a:r>
              <a:rPr lang="en-US" sz="2800" dirty="0">
                <a:latin typeface="Aptos" panose="020B0004020202020204" pitchFamily="34" charset="0"/>
              </a:rPr>
              <a:t> Architecture</a:t>
            </a:r>
          </a:p>
          <a:p>
            <a:pPr marL="342900" indent="-342900">
              <a:lnSpc>
                <a:spcPct val="150000"/>
              </a:lnSpc>
              <a:buFont typeface="+mj-lt"/>
              <a:buAutoNum type="arabicPeriod"/>
            </a:pPr>
            <a:r>
              <a:rPr lang="en-US" sz="2800" dirty="0">
                <a:latin typeface="Aptos" panose="020B0004020202020204" pitchFamily="34" charset="0"/>
              </a:rPr>
              <a:t>Conclusion</a:t>
            </a:r>
          </a:p>
        </p:txBody>
      </p:sp>
      <p:pic>
        <p:nvPicPr>
          <p:cNvPr id="5" name="Picture 4" descr="A black and white logo&#10;&#10;AI-generated content may be incorrect.">
            <a:extLst>
              <a:ext uri="{FF2B5EF4-FFF2-40B4-BE49-F238E27FC236}">
                <a16:creationId xmlns:a16="http://schemas.microsoft.com/office/drawing/2014/main" id="{AE15E9EE-B889-C426-7620-DADABC071BBA}"/>
              </a:ext>
            </a:extLst>
          </p:cNvPr>
          <p:cNvPicPr>
            <a:picLocks noChangeAspect="1"/>
          </p:cNvPicPr>
          <p:nvPr/>
        </p:nvPicPr>
        <p:blipFill>
          <a:blip r:embed="rId3"/>
          <a:stretch>
            <a:fillRect/>
          </a:stretch>
        </p:blipFill>
        <p:spPr>
          <a:xfrm>
            <a:off x="9732046" y="130619"/>
            <a:ext cx="2310861" cy="519944"/>
          </a:xfrm>
          <a:prstGeom prst="rect">
            <a:avLst/>
          </a:prstGeom>
        </p:spPr>
      </p:pic>
    </p:spTree>
    <p:extLst>
      <p:ext uri="{BB962C8B-B14F-4D97-AF65-F5344CB8AC3E}">
        <p14:creationId xmlns:p14="http://schemas.microsoft.com/office/powerpoint/2010/main" val="17742428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CDAA6-5B45-C87E-182C-04E7E2E1559B}"/>
            </a:ext>
          </a:extLst>
        </p:cNvPr>
        <p:cNvGrpSpPr/>
        <p:nvPr/>
      </p:nvGrpSpPr>
      <p:grpSpPr>
        <a:xfrm>
          <a:off x="0" y="0"/>
          <a:ext cx="0" cy="0"/>
          <a:chOff x="0" y="0"/>
          <a:chExt cx="0" cy="0"/>
        </a:xfrm>
      </p:grpSpPr>
      <p:pic>
        <p:nvPicPr>
          <p:cNvPr id="8" name="Picture 7" descr="A black and white logo&#10;&#10;AI-generated content may be incorrect.">
            <a:extLst>
              <a:ext uri="{FF2B5EF4-FFF2-40B4-BE49-F238E27FC236}">
                <a16:creationId xmlns:a16="http://schemas.microsoft.com/office/drawing/2014/main" id="{B7612C9A-E807-5813-B07E-D18D1DCE52F6}"/>
              </a:ext>
            </a:extLst>
          </p:cNvPr>
          <p:cNvPicPr>
            <a:picLocks noChangeAspect="1"/>
          </p:cNvPicPr>
          <p:nvPr/>
        </p:nvPicPr>
        <p:blipFill>
          <a:blip r:embed="rId2"/>
          <a:stretch>
            <a:fillRect/>
          </a:stretch>
        </p:blipFill>
        <p:spPr>
          <a:xfrm>
            <a:off x="9732046" y="130619"/>
            <a:ext cx="2310861" cy="519944"/>
          </a:xfrm>
          <a:prstGeom prst="rect">
            <a:avLst/>
          </a:prstGeom>
        </p:spPr>
      </p:pic>
      <p:sp>
        <p:nvSpPr>
          <p:cNvPr id="10" name="TextBox 8">
            <a:extLst>
              <a:ext uri="{FF2B5EF4-FFF2-40B4-BE49-F238E27FC236}">
                <a16:creationId xmlns:a16="http://schemas.microsoft.com/office/drawing/2014/main" id="{979EDC90-DC7C-969A-1F6C-AC60F25CDDE3}"/>
              </a:ext>
            </a:extLst>
          </p:cNvPr>
          <p:cNvSpPr txBox="1"/>
          <p:nvPr/>
        </p:nvSpPr>
        <p:spPr>
          <a:xfrm>
            <a:off x="3875761" y="1316977"/>
            <a:ext cx="6182639" cy="2611677"/>
          </a:xfrm>
          <a:prstGeom prst="rect">
            <a:avLst/>
          </a:prstGeom>
        </p:spPr>
        <p:txBody>
          <a:bodyPr wrap="square" lIns="0" tIns="0" rIns="0" bIns="0" rtlCol="0" anchor="t">
            <a:spAutoFit/>
          </a:bodyPr>
          <a:lstStyle/>
          <a:p>
            <a:pPr algn="l">
              <a:lnSpc>
                <a:spcPts val="6937"/>
              </a:lnSpc>
            </a:pPr>
            <a:r>
              <a:rPr lang="en-US" sz="5562" b="1" dirty="0">
                <a:solidFill>
                  <a:srgbClr val="201B18"/>
                </a:solidFill>
                <a:latin typeface="Roboto" panose="02000000000000000000" pitchFamily="2" charset="0"/>
                <a:ea typeface="Roboto" panose="02000000000000000000" pitchFamily="2" charset="0"/>
                <a:cs typeface="Roboto" panose="02000000000000000000" pitchFamily="2" charset="0"/>
                <a:sym typeface="Arimo"/>
              </a:rPr>
              <a:t>Basic Architecture of Vision Transformers</a:t>
            </a:r>
          </a:p>
        </p:txBody>
      </p:sp>
      <p:pic>
        <p:nvPicPr>
          <p:cNvPr id="1028" name="Picture 4">
            <a:extLst>
              <a:ext uri="{FF2B5EF4-FFF2-40B4-BE49-F238E27FC236}">
                <a16:creationId xmlns:a16="http://schemas.microsoft.com/office/drawing/2014/main" id="{DEBA4BF8-5BE6-F592-EE5B-21BA1CF92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439" y="1737958"/>
            <a:ext cx="2902626" cy="4712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2884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330CD-4113-C779-6B5C-226607C96C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0FEB12-CD08-5948-7FDD-92D04BDDD269}"/>
              </a:ext>
            </a:extLst>
          </p:cNvPr>
          <p:cNvSpPr>
            <a:spLocks noGrp="1"/>
          </p:cNvSpPr>
          <p:nvPr>
            <p:ph type="title"/>
          </p:nvPr>
        </p:nvSpPr>
        <p:spPr/>
        <p:txBody>
          <a:bodyPr/>
          <a:lstStyle/>
          <a:p>
            <a:r>
              <a:rPr lang="en-US" dirty="0"/>
              <a:t>Basic Architecture - intuition</a:t>
            </a:r>
          </a:p>
        </p:txBody>
      </p:sp>
      <p:sp>
        <p:nvSpPr>
          <p:cNvPr id="3" name="Content Placeholder 2">
            <a:extLst>
              <a:ext uri="{FF2B5EF4-FFF2-40B4-BE49-F238E27FC236}">
                <a16:creationId xmlns:a16="http://schemas.microsoft.com/office/drawing/2014/main" id="{745CD4DB-304E-2FA8-0006-52D534AC94AD}"/>
              </a:ext>
            </a:extLst>
          </p:cNvPr>
          <p:cNvSpPr>
            <a:spLocks noGrp="1"/>
          </p:cNvSpPr>
          <p:nvPr>
            <p:ph idx="1"/>
          </p:nvPr>
        </p:nvSpPr>
        <p:spPr>
          <a:xfrm>
            <a:off x="612647" y="1418970"/>
            <a:ext cx="10653579" cy="4593828"/>
          </a:xfrm>
        </p:spPr>
        <p:txBody>
          <a:bodyPr/>
          <a:lstStyle/>
          <a:p>
            <a:r>
              <a:rPr lang="en-US" dirty="0" err="1"/>
              <a:t>ViT</a:t>
            </a:r>
            <a:r>
              <a:rPr lang="en-US" dirty="0"/>
              <a:t> = image → patches → Transformer encoder → class.</a:t>
            </a:r>
          </a:p>
        </p:txBody>
      </p:sp>
      <p:pic>
        <p:nvPicPr>
          <p:cNvPr id="5" name="Picture 4">
            <a:extLst>
              <a:ext uri="{FF2B5EF4-FFF2-40B4-BE49-F238E27FC236}">
                <a16:creationId xmlns:a16="http://schemas.microsoft.com/office/drawing/2014/main" id="{514F5E94-08FF-D6D9-0E44-D60634BE6280}"/>
              </a:ext>
            </a:extLst>
          </p:cNvPr>
          <p:cNvPicPr>
            <a:picLocks noChangeAspect="1"/>
          </p:cNvPicPr>
          <p:nvPr/>
        </p:nvPicPr>
        <p:blipFill>
          <a:blip r:embed="rId3"/>
          <a:stretch>
            <a:fillRect/>
          </a:stretch>
        </p:blipFill>
        <p:spPr>
          <a:xfrm>
            <a:off x="1502172" y="2021297"/>
            <a:ext cx="9187655" cy="4593828"/>
          </a:xfrm>
          <a:prstGeom prst="rect">
            <a:avLst/>
          </a:prstGeom>
        </p:spPr>
      </p:pic>
      <p:pic>
        <p:nvPicPr>
          <p:cNvPr id="4" name="Picture 3" descr="A black and white logo&#10;&#10;AI-generated content may be incorrect.">
            <a:extLst>
              <a:ext uri="{FF2B5EF4-FFF2-40B4-BE49-F238E27FC236}">
                <a16:creationId xmlns:a16="http://schemas.microsoft.com/office/drawing/2014/main" id="{90E6C73A-6F8A-FF72-436B-F9F0BB5520F7}"/>
              </a:ext>
            </a:extLst>
          </p:cNvPr>
          <p:cNvPicPr>
            <a:picLocks noChangeAspect="1"/>
          </p:cNvPicPr>
          <p:nvPr/>
        </p:nvPicPr>
        <p:blipFill>
          <a:blip r:embed="rId4"/>
          <a:stretch>
            <a:fillRect/>
          </a:stretch>
        </p:blipFill>
        <p:spPr>
          <a:xfrm>
            <a:off x="9732046" y="130619"/>
            <a:ext cx="2310861" cy="519944"/>
          </a:xfrm>
          <a:prstGeom prst="rect">
            <a:avLst/>
          </a:prstGeom>
        </p:spPr>
      </p:pic>
    </p:spTree>
    <p:extLst>
      <p:ext uri="{BB962C8B-B14F-4D97-AF65-F5344CB8AC3E}">
        <p14:creationId xmlns:p14="http://schemas.microsoft.com/office/powerpoint/2010/main" val="15495394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C48AE-4ED5-5595-9AA8-3913D62A10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A0377E-D2D0-10CB-84DF-B87003CE6192}"/>
              </a:ext>
            </a:extLst>
          </p:cNvPr>
          <p:cNvSpPr>
            <a:spLocks noGrp="1"/>
          </p:cNvSpPr>
          <p:nvPr>
            <p:ph type="title"/>
          </p:nvPr>
        </p:nvSpPr>
        <p:spPr/>
        <p:txBody>
          <a:bodyPr/>
          <a:lstStyle/>
          <a:p>
            <a:r>
              <a:rPr lang="en-US" dirty="0"/>
              <a:t>Basic Architecture - process</a:t>
            </a:r>
          </a:p>
        </p:txBody>
      </p:sp>
      <p:sp>
        <p:nvSpPr>
          <p:cNvPr id="3" name="Content Placeholder 2">
            <a:extLst>
              <a:ext uri="{FF2B5EF4-FFF2-40B4-BE49-F238E27FC236}">
                <a16:creationId xmlns:a16="http://schemas.microsoft.com/office/drawing/2014/main" id="{2EB94C48-1824-B533-9CC9-C9764D8DF378}"/>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963A0B04-C1B9-3F4D-FCDD-439A5C82D25D}"/>
              </a:ext>
            </a:extLst>
          </p:cNvPr>
          <p:cNvPicPr>
            <a:picLocks noChangeAspect="1"/>
          </p:cNvPicPr>
          <p:nvPr/>
        </p:nvPicPr>
        <p:blipFill>
          <a:blip r:embed="rId3"/>
          <a:stretch>
            <a:fillRect/>
          </a:stretch>
        </p:blipFill>
        <p:spPr>
          <a:xfrm>
            <a:off x="0" y="1509830"/>
            <a:ext cx="12192000" cy="3838340"/>
          </a:xfrm>
          <a:prstGeom prst="rect">
            <a:avLst/>
          </a:prstGeom>
        </p:spPr>
      </p:pic>
      <p:pic>
        <p:nvPicPr>
          <p:cNvPr id="6" name="Picture 5">
            <a:extLst>
              <a:ext uri="{FF2B5EF4-FFF2-40B4-BE49-F238E27FC236}">
                <a16:creationId xmlns:a16="http://schemas.microsoft.com/office/drawing/2014/main" id="{6A25500F-8248-9C13-CBA6-AF134A2D97DB}"/>
              </a:ext>
            </a:extLst>
          </p:cNvPr>
          <p:cNvPicPr>
            <a:picLocks noChangeAspect="1"/>
          </p:cNvPicPr>
          <p:nvPr/>
        </p:nvPicPr>
        <p:blipFill>
          <a:blip r:embed="rId4"/>
          <a:stretch>
            <a:fillRect/>
          </a:stretch>
        </p:blipFill>
        <p:spPr>
          <a:xfrm>
            <a:off x="0" y="5068659"/>
            <a:ext cx="11266226" cy="580582"/>
          </a:xfrm>
          <a:prstGeom prst="rect">
            <a:avLst/>
          </a:prstGeom>
        </p:spPr>
      </p:pic>
      <p:pic>
        <p:nvPicPr>
          <p:cNvPr id="8" name="Picture 7">
            <a:extLst>
              <a:ext uri="{FF2B5EF4-FFF2-40B4-BE49-F238E27FC236}">
                <a16:creationId xmlns:a16="http://schemas.microsoft.com/office/drawing/2014/main" id="{B94C25AB-5361-FEC6-ED0A-E3EB886733C6}"/>
              </a:ext>
            </a:extLst>
          </p:cNvPr>
          <p:cNvPicPr>
            <a:picLocks noChangeAspect="1"/>
          </p:cNvPicPr>
          <p:nvPr/>
        </p:nvPicPr>
        <p:blipFill>
          <a:blip r:embed="rId5"/>
          <a:stretch>
            <a:fillRect/>
          </a:stretch>
        </p:blipFill>
        <p:spPr>
          <a:xfrm>
            <a:off x="11029938" y="5078070"/>
            <a:ext cx="1019317" cy="400106"/>
          </a:xfrm>
          <a:prstGeom prst="rect">
            <a:avLst/>
          </a:prstGeom>
        </p:spPr>
      </p:pic>
      <p:pic>
        <p:nvPicPr>
          <p:cNvPr id="4" name="Picture 3" descr="A black and white logo&#10;&#10;AI-generated content may be incorrect.">
            <a:extLst>
              <a:ext uri="{FF2B5EF4-FFF2-40B4-BE49-F238E27FC236}">
                <a16:creationId xmlns:a16="http://schemas.microsoft.com/office/drawing/2014/main" id="{21350E06-F034-0944-9FCE-019E04991C92}"/>
              </a:ext>
            </a:extLst>
          </p:cNvPr>
          <p:cNvPicPr>
            <a:picLocks noChangeAspect="1"/>
          </p:cNvPicPr>
          <p:nvPr/>
        </p:nvPicPr>
        <p:blipFill>
          <a:blip r:embed="rId6"/>
          <a:stretch>
            <a:fillRect/>
          </a:stretch>
        </p:blipFill>
        <p:spPr>
          <a:xfrm>
            <a:off x="9732046" y="130619"/>
            <a:ext cx="2310861" cy="519944"/>
          </a:xfrm>
          <a:prstGeom prst="rect">
            <a:avLst/>
          </a:prstGeom>
        </p:spPr>
      </p:pic>
    </p:spTree>
    <p:extLst>
      <p:ext uri="{BB962C8B-B14F-4D97-AF65-F5344CB8AC3E}">
        <p14:creationId xmlns:p14="http://schemas.microsoft.com/office/powerpoint/2010/main" val="3836293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82A86-16EE-3D23-239A-4A75671572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C09F5B-12B1-B7B9-246D-69FE7CE96B4D}"/>
              </a:ext>
            </a:extLst>
          </p:cNvPr>
          <p:cNvSpPr>
            <a:spLocks noGrp="1"/>
          </p:cNvSpPr>
          <p:nvPr>
            <p:ph type="title"/>
          </p:nvPr>
        </p:nvSpPr>
        <p:spPr/>
        <p:txBody>
          <a:bodyPr/>
          <a:lstStyle/>
          <a:p>
            <a:r>
              <a:rPr lang="en-US" dirty="0"/>
              <a:t>Key components of </a:t>
            </a:r>
            <a:r>
              <a:rPr lang="en-US" dirty="0" err="1"/>
              <a:t>ViT</a:t>
            </a:r>
            <a:endParaRPr lang="en-US" dirty="0"/>
          </a:p>
        </p:txBody>
      </p:sp>
      <p:sp>
        <p:nvSpPr>
          <p:cNvPr id="3" name="Content Placeholder 2">
            <a:extLst>
              <a:ext uri="{FF2B5EF4-FFF2-40B4-BE49-F238E27FC236}">
                <a16:creationId xmlns:a16="http://schemas.microsoft.com/office/drawing/2014/main" id="{69276133-A9DF-FC1E-AE23-A06014A3E6A3}"/>
              </a:ext>
            </a:extLst>
          </p:cNvPr>
          <p:cNvSpPr>
            <a:spLocks noGrp="1"/>
          </p:cNvSpPr>
          <p:nvPr>
            <p:ph idx="1"/>
          </p:nvPr>
        </p:nvSpPr>
        <p:spPr>
          <a:xfrm>
            <a:off x="612648" y="1428818"/>
            <a:ext cx="10653579" cy="4593828"/>
          </a:xfrm>
        </p:spPr>
        <p:txBody>
          <a:bodyPr/>
          <a:lstStyle/>
          <a:p>
            <a:r>
              <a:rPr lang="en-US" dirty="0"/>
              <a:t>Patch tokenization - converts pixels into a sequence of data.</a:t>
            </a:r>
          </a:p>
        </p:txBody>
      </p:sp>
      <p:pic>
        <p:nvPicPr>
          <p:cNvPr id="1026" name="Picture 2" descr="NLP transformers and ViT both split larger sequences (sentences or images) into tokens or patches.">
            <a:extLst>
              <a:ext uri="{FF2B5EF4-FFF2-40B4-BE49-F238E27FC236}">
                <a16:creationId xmlns:a16="http://schemas.microsoft.com/office/drawing/2014/main" id="{06269A4C-7AE2-08D1-C8D6-1D1741B92B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5332" y="2101516"/>
            <a:ext cx="7901336" cy="441157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ack and white logo&#10;&#10;AI-generated content may be incorrect.">
            <a:extLst>
              <a:ext uri="{FF2B5EF4-FFF2-40B4-BE49-F238E27FC236}">
                <a16:creationId xmlns:a16="http://schemas.microsoft.com/office/drawing/2014/main" id="{6BD7FCAB-BE09-5617-BD9F-5EE04A3FEA74}"/>
              </a:ext>
            </a:extLst>
          </p:cNvPr>
          <p:cNvPicPr>
            <a:picLocks noChangeAspect="1"/>
          </p:cNvPicPr>
          <p:nvPr/>
        </p:nvPicPr>
        <p:blipFill>
          <a:blip r:embed="rId4"/>
          <a:stretch>
            <a:fillRect/>
          </a:stretch>
        </p:blipFill>
        <p:spPr>
          <a:xfrm>
            <a:off x="9732046" y="130619"/>
            <a:ext cx="2310861" cy="519944"/>
          </a:xfrm>
          <a:prstGeom prst="rect">
            <a:avLst/>
          </a:prstGeom>
        </p:spPr>
      </p:pic>
    </p:spTree>
    <p:extLst>
      <p:ext uri="{BB962C8B-B14F-4D97-AF65-F5344CB8AC3E}">
        <p14:creationId xmlns:p14="http://schemas.microsoft.com/office/powerpoint/2010/main" val="1691022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8450F-24CA-FDA8-5A9F-BC4D8547F4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52317B-6243-23AF-6FEA-C47863166FAC}"/>
              </a:ext>
            </a:extLst>
          </p:cNvPr>
          <p:cNvSpPr>
            <a:spLocks noGrp="1"/>
          </p:cNvSpPr>
          <p:nvPr>
            <p:ph type="title"/>
          </p:nvPr>
        </p:nvSpPr>
        <p:spPr/>
        <p:txBody>
          <a:bodyPr/>
          <a:lstStyle/>
          <a:p>
            <a:r>
              <a:rPr lang="en-US" dirty="0"/>
              <a:t>Key components of </a:t>
            </a:r>
            <a:r>
              <a:rPr lang="en-US" dirty="0" err="1"/>
              <a:t>ViT</a:t>
            </a:r>
            <a:endParaRPr lang="en-US" dirty="0"/>
          </a:p>
        </p:txBody>
      </p:sp>
      <p:sp>
        <p:nvSpPr>
          <p:cNvPr id="3" name="Content Placeholder 2">
            <a:extLst>
              <a:ext uri="{FF2B5EF4-FFF2-40B4-BE49-F238E27FC236}">
                <a16:creationId xmlns:a16="http://schemas.microsoft.com/office/drawing/2014/main" id="{AFAD08F8-7C3F-772A-822C-52A07EDC91C7}"/>
              </a:ext>
            </a:extLst>
          </p:cNvPr>
          <p:cNvSpPr>
            <a:spLocks noGrp="1"/>
          </p:cNvSpPr>
          <p:nvPr>
            <p:ph idx="1"/>
          </p:nvPr>
        </p:nvSpPr>
        <p:spPr>
          <a:xfrm>
            <a:off x="612647" y="1426093"/>
            <a:ext cx="10653579" cy="4593828"/>
          </a:xfrm>
        </p:spPr>
        <p:txBody>
          <a:bodyPr/>
          <a:lstStyle/>
          <a:p>
            <a:r>
              <a:rPr lang="en-US" dirty="0"/>
              <a:t>Patch tokenization – converts pixels into a sequence of data.</a:t>
            </a:r>
          </a:p>
          <a:p>
            <a:r>
              <a:rPr lang="en-US" dirty="0"/>
              <a:t>Encoder – Learns global patterns and relationships.</a:t>
            </a:r>
          </a:p>
        </p:txBody>
      </p:sp>
      <p:pic>
        <p:nvPicPr>
          <p:cNvPr id="1026" name="Picture 2" descr="NLP transformers and ViT both split larger sequences (sentences or images) into tokens or patches.">
            <a:extLst>
              <a:ext uri="{FF2B5EF4-FFF2-40B4-BE49-F238E27FC236}">
                <a16:creationId xmlns:a16="http://schemas.microsoft.com/office/drawing/2014/main" id="{D7A1E772-5F9C-6733-4B6B-9EE84FC530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6304" y="418538"/>
            <a:ext cx="3679238" cy="205424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n encoder with attention layers can add contextual meaning to embeddings.">
            <a:extLst>
              <a:ext uri="{FF2B5EF4-FFF2-40B4-BE49-F238E27FC236}">
                <a16:creationId xmlns:a16="http://schemas.microsoft.com/office/drawing/2014/main" id="{5E695E0A-40EF-D89B-0EF0-BEC4F365DB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0798" y="2602881"/>
            <a:ext cx="7596974" cy="37411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ack and white logo&#10;&#10;AI-generated content may be incorrect.">
            <a:extLst>
              <a:ext uri="{FF2B5EF4-FFF2-40B4-BE49-F238E27FC236}">
                <a16:creationId xmlns:a16="http://schemas.microsoft.com/office/drawing/2014/main" id="{B9943B9B-4C08-941E-B9D6-FCC726C3C4FE}"/>
              </a:ext>
            </a:extLst>
          </p:cNvPr>
          <p:cNvPicPr>
            <a:picLocks noChangeAspect="1"/>
          </p:cNvPicPr>
          <p:nvPr/>
        </p:nvPicPr>
        <p:blipFill>
          <a:blip r:embed="rId5"/>
          <a:stretch>
            <a:fillRect/>
          </a:stretch>
        </p:blipFill>
        <p:spPr>
          <a:xfrm>
            <a:off x="9732046" y="130619"/>
            <a:ext cx="2310861" cy="519944"/>
          </a:xfrm>
          <a:prstGeom prst="rect">
            <a:avLst/>
          </a:prstGeom>
        </p:spPr>
      </p:pic>
    </p:spTree>
    <p:extLst>
      <p:ext uri="{BB962C8B-B14F-4D97-AF65-F5344CB8AC3E}">
        <p14:creationId xmlns:p14="http://schemas.microsoft.com/office/powerpoint/2010/main" val="1680066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9CEDF-0960-83AA-C3CB-03CA756DCC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097AE3-826C-693C-1E10-B8794AB07BDC}"/>
              </a:ext>
            </a:extLst>
          </p:cNvPr>
          <p:cNvSpPr>
            <a:spLocks noGrp="1"/>
          </p:cNvSpPr>
          <p:nvPr>
            <p:ph type="title"/>
          </p:nvPr>
        </p:nvSpPr>
        <p:spPr/>
        <p:txBody>
          <a:bodyPr/>
          <a:lstStyle/>
          <a:p>
            <a:r>
              <a:rPr lang="en-US" dirty="0"/>
              <a:t>Key components of </a:t>
            </a:r>
            <a:r>
              <a:rPr lang="en-US" dirty="0" err="1"/>
              <a:t>ViT</a:t>
            </a:r>
            <a:endParaRPr lang="en-US" dirty="0"/>
          </a:p>
        </p:txBody>
      </p:sp>
      <p:sp>
        <p:nvSpPr>
          <p:cNvPr id="3" name="Content Placeholder 2">
            <a:extLst>
              <a:ext uri="{FF2B5EF4-FFF2-40B4-BE49-F238E27FC236}">
                <a16:creationId xmlns:a16="http://schemas.microsoft.com/office/drawing/2014/main" id="{D001C77C-5D23-6E97-D767-5BD2D5AC8747}"/>
              </a:ext>
            </a:extLst>
          </p:cNvPr>
          <p:cNvSpPr>
            <a:spLocks noGrp="1"/>
          </p:cNvSpPr>
          <p:nvPr>
            <p:ph idx="1"/>
          </p:nvPr>
        </p:nvSpPr>
        <p:spPr>
          <a:xfrm>
            <a:off x="612648" y="1445658"/>
            <a:ext cx="10653579" cy="4593828"/>
          </a:xfrm>
        </p:spPr>
        <p:txBody>
          <a:bodyPr/>
          <a:lstStyle/>
          <a:p>
            <a:r>
              <a:rPr lang="en-US" dirty="0"/>
              <a:t>Patch tokenization – converts pixels into a sequence of data.</a:t>
            </a:r>
          </a:p>
          <a:p>
            <a:r>
              <a:rPr lang="en-US" dirty="0"/>
              <a:t>Encoder – Learns global patterns and relationships.</a:t>
            </a:r>
          </a:p>
          <a:p>
            <a:r>
              <a:rPr lang="en-US" dirty="0"/>
              <a:t>MLP head – Predicts the final category/class.</a:t>
            </a:r>
          </a:p>
        </p:txBody>
      </p:sp>
      <p:pic>
        <p:nvPicPr>
          <p:cNvPr id="1026" name="Picture 2" descr="NLP transformers and ViT both split larger sequences (sentences or images) into tokens or patches.">
            <a:extLst>
              <a:ext uri="{FF2B5EF4-FFF2-40B4-BE49-F238E27FC236}">
                <a16:creationId xmlns:a16="http://schemas.microsoft.com/office/drawing/2014/main" id="{B7118F13-BF8B-A92E-EBD5-EC9FFC5602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6304" y="418538"/>
            <a:ext cx="3679238" cy="205424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n encoder with attention layers can add contextual meaning to embeddings.">
            <a:extLst>
              <a:ext uri="{FF2B5EF4-FFF2-40B4-BE49-F238E27FC236}">
                <a16:creationId xmlns:a16="http://schemas.microsoft.com/office/drawing/2014/main" id="{6A9E2C5D-6CA3-784A-1311-178CB9558F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3669" y="2602881"/>
            <a:ext cx="3868331" cy="190495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Example of a transformer encoder building information-rich final embeddings before passing these on to a task-specific “head”.">
            <a:extLst>
              <a:ext uri="{FF2B5EF4-FFF2-40B4-BE49-F238E27FC236}">
                <a16:creationId xmlns:a16="http://schemas.microsoft.com/office/drawing/2014/main" id="{BA6A68AF-3E14-E48B-476C-5742A18E68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649" y="3039093"/>
            <a:ext cx="7763656" cy="36665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ack and white logo&#10;&#10;AI-generated content may be incorrect.">
            <a:extLst>
              <a:ext uri="{FF2B5EF4-FFF2-40B4-BE49-F238E27FC236}">
                <a16:creationId xmlns:a16="http://schemas.microsoft.com/office/drawing/2014/main" id="{64C832D8-E7AA-31E9-7D44-D3BEE11F3EE4}"/>
              </a:ext>
            </a:extLst>
          </p:cNvPr>
          <p:cNvPicPr>
            <a:picLocks noChangeAspect="1"/>
          </p:cNvPicPr>
          <p:nvPr/>
        </p:nvPicPr>
        <p:blipFill>
          <a:blip r:embed="rId6"/>
          <a:stretch>
            <a:fillRect/>
          </a:stretch>
        </p:blipFill>
        <p:spPr>
          <a:xfrm>
            <a:off x="9732046" y="130619"/>
            <a:ext cx="2310861" cy="519944"/>
          </a:xfrm>
          <a:prstGeom prst="rect">
            <a:avLst/>
          </a:prstGeom>
        </p:spPr>
      </p:pic>
    </p:spTree>
    <p:extLst>
      <p:ext uri="{BB962C8B-B14F-4D97-AF65-F5344CB8AC3E}">
        <p14:creationId xmlns:p14="http://schemas.microsoft.com/office/powerpoint/2010/main" val="3753990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D209C-D1E1-B1A0-B672-C05131E3EE8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0A803D5-2D14-65FA-24DD-4419CBAF112D}"/>
              </a:ext>
            </a:extLst>
          </p:cNvPr>
          <p:cNvSpPr txBox="1"/>
          <p:nvPr/>
        </p:nvSpPr>
        <p:spPr>
          <a:xfrm>
            <a:off x="3582651" y="457831"/>
            <a:ext cx="1934184" cy="707886"/>
          </a:xfrm>
          <a:prstGeom prst="rect">
            <a:avLst/>
          </a:prstGeom>
          <a:noFill/>
        </p:spPr>
        <p:txBody>
          <a:bodyPr wrap="none" rtlCol="0">
            <a:spAutoFit/>
          </a:bodyPr>
          <a:lstStyle/>
          <a:p>
            <a:r>
              <a:rPr lang="en-US" sz="4000" b="1" u="sng" dirty="0">
                <a:latin typeface="Aptos" panose="020B0004020202020204" pitchFamily="34" charset="0"/>
              </a:rPr>
              <a:t>Agenda</a:t>
            </a:r>
            <a:endParaRPr lang="en-GR" sz="4000" b="1" u="sng" dirty="0">
              <a:latin typeface="Aptos" panose="020B0004020202020204" pitchFamily="34" charset="0"/>
            </a:endParaRPr>
          </a:p>
        </p:txBody>
      </p:sp>
      <p:sp>
        <p:nvSpPr>
          <p:cNvPr id="2" name="TextBox 1">
            <a:extLst>
              <a:ext uri="{FF2B5EF4-FFF2-40B4-BE49-F238E27FC236}">
                <a16:creationId xmlns:a16="http://schemas.microsoft.com/office/drawing/2014/main" id="{D59D6E1D-85A2-28F2-B179-37378AE2359F}"/>
              </a:ext>
            </a:extLst>
          </p:cNvPr>
          <p:cNvSpPr txBox="1"/>
          <p:nvPr/>
        </p:nvSpPr>
        <p:spPr>
          <a:xfrm>
            <a:off x="1232680" y="1223070"/>
            <a:ext cx="8245318" cy="3908121"/>
          </a:xfrm>
          <a:prstGeom prst="rect">
            <a:avLst/>
          </a:prstGeom>
          <a:noFill/>
        </p:spPr>
        <p:txBody>
          <a:bodyPr wrap="square" rtlCol="0">
            <a:spAutoFit/>
          </a:bodyPr>
          <a:lstStyle/>
          <a:p>
            <a:pPr marL="342900" indent="-342900">
              <a:lnSpc>
                <a:spcPct val="150000"/>
              </a:lnSpc>
              <a:buFont typeface="+mj-lt"/>
              <a:buAutoNum type="arabicPeriod"/>
            </a:pPr>
            <a:r>
              <a:rPr lang="en-US" sz="2800" b="1" dirty="0">
                <a:latin typeface="Aptos" panose="020B0004020202020204" pitchFamily="34" charset="0"/>
              </a:rPr>
              <a:t>Introduction &amp; History</a:t>
            </a:r>
          </a:p>
          <a:p>
            <a:pPr marL="342900" indent="-342900">
              <a:lnSpc>
                <a:spcPct val="150000"/>
              </a:lnSpc>
              <a:buFont typeface="+mj-lt"/>
              <a:buAutoNum type="arabicPeriod"/>
            </a:pPr>
            <a:r>
              <a:rPr lang="en-US" sz="2800" b="1" dirty="0">
                <a:latin typeface="Aptos" panose="020B0004020202020204" pitchFamily="34" charset="0"/>
              </a:rPr>
              <a:t>Basic Architecture</a:t>
            </a:r>
          </a:p>
          <a:p>
            <a:pPr marL="342900" indent="-342900">
              <a:lnSpc>
                <a:spcPct val="150000"/>
              </a:lnSpc>
              <a:buFont typeface="+mj-lt"/>
              <a:buAutoNum type="arabicPeriod"/>
            </a:pPr>
            <a:r>
              <a:rPr lang="en-US" sz="2800" b="1" dirty="0">
                <a:solidFill>
                  <a:srgbClr val="C00000"/>
                </a:solidFill>
                <a:latin typeface="Aptos" panose="020B0004020202020204" pitchFamily="34" charset="0"/>
              </a:rPr>
              <a:t>Patch Tokenization</a:t>
            </a:r>
          </a:p>
          <a:p>
            <a:pPr marL="342900" indent="-342900">
              <a:lnSpc>
                <a:spcPct val="150000"/>
              </a:lnSpc>
              <a:buFont typeface="+mj-lt"/>
              <a:buAutoNum type="arabicPeriod"/>
            </a:pPr>
            <a:r>
              <a:rPr lang="en-US" sz="2800" dirty="0">
                <a:latin typeface="Aptos" panose="020B0004020202020204" pitchFamily="34" charset="0"/>
              </a:rPr>
              <a:t>Self Attention</a:t>
            </a:r>
          </a:p>
          <a:p>
            <a:pPr marL="342900" indent="-342900">
              <a:lnSpc>
                <a:spcPct val="150000"/>
              </a:lnSpc>
              <a:buFont typeface="+mj-lt"/>
              <a:buAutoNum type="arabicPeriod"/>
            </a:pPr>
            <a:r>
              <a:rPr lang="en-US" sz="2800" dirty="0" err="1">
                <a:latin typeface="Aptos" panose="020B0004020202020204" pitchFamily="34" charset="0"/>
              </a:rPr>
              <a:t>ViT</a:t>
            </a:r>
            <a:r>
              <a:rPr lang="en-US" sz="2800" dirty="0">
                <a:latin typeface="Aptos" panose="020B0004020202020204" pitchFamily="34" charset="0"/>
              </a:rPr>
              <a:t> Architecture</a:t>
            </a:r>
          </a:p>
          <a:p>
            <a:pPr marL="342900" indent="-342900">
              <a:lnSpc>
                <a:spcPct val="150000"/>
              </a:lnSpc>
              <a:buFont typeface="+mj-lt"/>
              <a:buAutoNum type="arabicPeriod"/>
            </a:pPr>
            <a:r>
              <a:rPr lang="en-US" sz="2800" dirty="0">
                <a:latin typeface="Aptos" panose="020B0004020202020204" pitchFamily="34" charset="0"/>
              </a:rPr>
              <a:t>Conclusion</a:t>
            </a:r>
          </a:p>
        </p:txBody>
      </p:sp>
      <p:pic>
        <p:nvPicPr>
          <p:cNvPr id="5" name="Picture 4" descr="A black and white logo&#10;&#10;AI-generated content may be incorrect.">
            <a:extLst>
              <a:ext uri="{FF2B5EF4-FFF2-40B4-BE49-F238E27FC236}">
                <a16:creationId xmlns:a16="http://schemas.microsoft.com/office/drawing/2014/main" id="{DE3ABCB1-6A2D-BB48-E776-656FC8B74E90}"/>
              </a:ext>
            </a:extLst>
          </p:cNvPr>
          <p:cNvPicPr>
            <a:picLocks noChangeAspect="1"/>
          </p:cNvPicPr>
          <p:nvPr/>
        </p:nvPicPr>
        <p:blipFill>
          <a:blip r:embed="rId3"/>
          <a:stretch>
            <a:fillRect/>
          </a:stretch>
        </p:blipFill>
        <p:spPr>
          <a:xfrm>
            <a:off x="9732046" y="130619"/>
            <a:ext cx="2310861" cy="519944"/>
          </a:xfrm>
          <a:prstGeom prst="rect">
            <a:avLst/>
          </a:prstGeom>
        </p:spPr>
      </p:pic>
    </p:spTree>
    <p:extLst>
      <p:ext uri="{BB962C8B-B14F-4D97-AF65-F5344CB8AC3E}">
        <p14:creationId xmlns:p14="http://schemas.microsoft.com/office/powerpoint/2010/main" val="319255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5B790-3385-CE61-2F7B-FACD09DCC7A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A8DC794-70AF-C266-2637-199D3A8047ED}"/>
              </a:ext>
            </a:extLst>
          </p:cNvPr>
          <p:cNvSpPr txBox="1"/>
          <p:nvPr/>
        </p:nvSpPr>
        <p:spPr>
          <a:xfrm>
            <a:off x="3582651" y="457831"/>
            <a:ext cx="1934184" cy="707886"/>
          </a:xfrm>
          <a:prstGeom prst="rect">
            <a:avLst/>
          </a:prstGeom>
          <a:noFill/>
        </p:spPr>
        <p:txBody>
          <a:bodyPr wrap="none" rtlCol="0">
            <a:spAutoFit/>
          </a:bodyPr>
          <a:lstStyle/>
          <a:p>
            <a:r>
              <a:rPr lang="en-US" sz="4000" b="1" u="sng" dirty="0">
                <a:latin typeface="Aptos" panose="020B0004020202020204" pitchFamily="34" charset="0"/>
              </a:rPr>
              <a:t>Agenda</a:t>
            </a:r>
            <a:endParaRPr lang="en-GR" sz="4000" b="1" u="sng" dirty="0">
              <a:latin typeface="Aptos" panose="020B0004020202020204" pitchFamily="34" charset="0"/>
            </a:endParaRPr>
          </a:p>
        </p:txBody>
      </p:sp>
      <p:sp>
        <p:nvSpPr>
          <p:cNvPr id="2" name="TextBox 1">
            <a:extLst>
              <a:ext uri="{FF2B5EF4-FFF2-40B4-BE49-F238E27FC236}">
                <a16:creationId xmlns:a16="http://schemas.microsoft.com/office/drawing/2014/main" id="{87A5714B-27C0-0A77-E647-8A9582F3D001}"/>
              </a:ext>
            </a:extLst>
          </p:cNvPr>
          <p:cNvSpPr txBox="1"/>
          <p:nvPr/>
        </p:nvSpPr>
        <p:spPr>
          <a:xfrm>
            <a:off x="1232680" y="1223070"/>
            <a:ext cx="8245318" cy="3908121"/>
          </a:xfrm>
          <a:prstGeom prst="rect">
            <a:avLst/>
          </a:prstGeom>
          <a:noFill/>
        </p:spPr>
        <p:txBody>
          <a:bodyPr wrap="square" rtlCol="0">
            <a:spAutoFit/>
          </a:bodyPr>
          <a:lstStyle/>
          <a:p>
            <a:pPr marL="342900" indent="-342900">
              <a:lnSpc>
                <a:spcPct val="150000"/>
              </a:lnSpc>
              <a:buFont typeface="+mj-lt"/>
              <a:buAutoNum type="arabicPeriod"/>
            </a:pPr>
            <a:r>
              <a:rPr lang="en-US" sz="2800" b="1" dirty="0">
                <a:latin typeface="Aptos" panose="020B0004020202020204" pitchFamily="34" charset="0"/>
              </a:rPr>
              <a:t>Introduction &amp; History</a:t>
            </a:r>
          </a:p>
          <a:p>
            <a:pPr marL="342900" indent="-342900">
              <a:lnSpc>
                <a:spcPct val="150000"/>
              </a:lnSpc>
              <a:buFont typeface="+mj-lt"/>
              <a:buAutoNum type="arabicPeriod"/>
            </a:pPr>
            <a:r>
              <a:rPr lang="en-US" sz="2800" b="1" dirty="0">
                <a:latin typeface="Aptos" panose="020B0004020202020204" pitchFamily="34" charset="0"/>
              </a:rPr>
              <a:t>Basic Architecture</a:t>
            </a:r>
          </a:p>
          <a:p>
            <a:pPr marL="342900" indent="-342900">
              <a:lnSpc>
                <a:spcPct val="150000"/>
              </a:lnSpc>
              <a:buFont typeface="+mj-lt"/>
              <a:buAutoNum type="arabicPeriod"/>
            </a:pPr>
            <a:r>
              <a:rPr lang="en-US" sz="2800" b="1" dirty="0">
                <a:latin typeface="Aptos" panose="020B0004020202020204" pitchFamily="34" charset="0"/>
              </a:rPr>
              <a:t>Patch Tokenization</a:t>
            </a:r>
          </a:p>
          <a:p>
            <a:pPr marL="342900" indent="-342900">
              <a:lnSpc>
                <a:spcPct val="150000"/>
              </a:lnSpc>
              <a:buFont typeface="+mj-lt"/>
              <a:buAutoNum type="arabicPeriod"/>
            </a:pPr>
            <a:r>
              <a:rPr lang="en-US" sz="2800" b="1" dirty="0">
                <a:latin typeface="Aptos" panose="020B0004020202020204" pitchFamily="34" charset="0"/>
              </a:rPr>
              <a:t>Self Attention</a:t>
            </a:r>
          </a:p>
          <a:p>
            <a:pPr marL="342900" indent="-342900">
              <a:lnSpc>
                <a:spcPct val="150000"/>
              </a:lnSpc>
              <a:buFont typeface="+mj-lt"/>
              <a:buAutoNum type="arabicPeriod"/>
            </a:pPr>
            <a:r>
              <a:rPr lang="en-US" sz="2800" b="1" dirty="0" err="1">
                <a:latin typeface="Aptos" panose="020B0004020202020204" pitchFamily="34" charset="0"/>
              </a:rPr>
              <a:t>ViT</a:t>
            </a:r>
            <a:r>
              <a:rPr lang="en-US" sz="2800" b="1" dirty="0">
                <a:latin typeface="Aptos" panose="020B0004020202020204" pitchFamily="34" charset="0"/>
              </a:rPr>
              <a:t> Architecture</a:t>
            </a:r>
          </a:p>
          <a:p>
            <a:pPr marL="342900" indent="-342900">
              <a:lnSpc>
                <a:spcPct val="150000"/>
              </a:lnSpc>
              <a:buFont typeface="+mj-lt"/>
              <a:buAutoNum type="arabicPeriod"/>
            </a:pPr>
            <a:r>
              <a:rPr lang="en-US" sz="2800" b="1" dirty="0">
                <a:latin typeface="Aptos" panose="020B0004020202020204" pitchFamily="34" charset="0"/>
              </a:rPr>
              <a:t>Conclusion</a:t>
            </a:r>
          </a:p>
        </p:txBody>
      </p:sp>
      <p:pic>
        <p:nvPicPr>
          <p:cNvPr id="5" name="Picture 4" descr="A black and white logo&#10;&#10;AI-generated content may be incorrect.">
            <a:extLst>
              <a:ext uri="{FF2B5EF4-FFF2-40B4-BE49-F238E27FC236}">
                <a16:creationId xmlns:a16="http://schemas.microsoft.com/office/drawing/2014/main" id="{D1F479D6-7630-BB20-0D27-C22CEB8BF941}"/>
              </a:ext>
            </a:extLst>
          </p:cNvPr>
          <p:cNvPicPr>
            <a:picLocks noChangeAspect="1"/>
          </p:cNvPicPr>
          <p:nvPr/>
        </p:nvPicPr>
        <p:blipFill>
          <a:blip r:embed="rId3"/>
          <a:stretch>
            <a:fillRect/>
          </a:stretch>
        </p:blipFill>
        <p:spPr>
          <a:xfrm>
            <a:off x="9732046" y="130619"/>
            <a:ext cx="2310861" cy="519944"/>
          </a:xfrm>
          <a:prstGeom prst="rect">
            <a:avLst/>
          </a:prstGeom>
        </p:spPr>
      </p:pic>
    </p:spTree>
    <p:extLst>
      <p:ext uri="{BB962C8B-B14F-4D97-AF65-F5344CB8AC3E}">
        <p14:creationId xmlns:p14="http://schemas.microsoft.com/office/powerpoint/2010/main" val="20942062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7F3F0"/>
            </a:solidFill>
          </p:spPr>
          <p:txBody>
            <a:bodyPr/>
            <a:lstStyle/>
            <a:p>
              <a:endParaRPr lang="en-US" sz="1200"/>
            </a:p>
          </p:txBody>
        </p:sp>
      </p:grpSp>
      <p:grpSp>
        <p:nvGrpSpPr>
          <p:cNvPr id="4" name="Group 4"/>
          <p:cNvGrpSpPr/>
          <p:nvPr/>
        </p:nvGrpSpPr>
        <p:grpSpPr>
          <a:xfrm>
            <a:off x="0" y="0"/>
            <a:ext cx="12192000" cy="6858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solidFill>
          </p:spPr>
          <p:txBody>
            <a:bodyPr/>
            <a:lstStyle/>
            <a:p>
              <a:endParaRPr lang="en-US" sz="1200"/>
            </a:p>
          </p:txBody>
        </p:sp>
      </p:grpSp>
      <p:grpSp>
        <p:nvGrpSpPr>
          <p:cNvPr id="6" name="Group 6"/>
          <p:cNvGrpSpPr/>
          <p:nvPr/>
        </p:nvGrpSpPr>
        <p:grpSpPr>
          <a:xfrm>
            <a:off x="8985250" y="1889125"/>
            <a:ext cx="3206750" cy="4968875"/>
            <a:chOff x="0" y="0"/>
            <a:chExt cx="6413500" cy="9937750"/>
          </a:xfrm>
        </p:grpSpPr>
        <p:sp>
          <p:nvSpPr>
            <p:cNvPr id="7" name="Freeform 7" descr="preencoded.png"/>
            <p:cNvSpPr/>
            <p:nvPr/>
          </p:nvSpPr>
          <p:spPr>
            <a:xfrm>
              <a:off x="0" y="0"/>
              <a:ext cx="6413500" cy="9937750"/>
            </a:xfrm>
            <a:custGeom>
              <a:avLst/>
              <a:gdLst/>
              <a:ahLst/>
              <a:cxnLst/>
              <a:rect l="l" t="t" r="r" b="b"/>
              <a:pathLst>
                <a:path w="6413500" h="9937750">
                  <a:moveTo>
                    <a:pt x="0" y="0"/>
                  </a:moveTo>
                  <a:lnTo>
                    <a:pt x="6413500" y="0"/>
                  </a:lnTo>
                  <a:lnTo>
                    <a:pt x="6413500" y="9937750"/>
                  </a:lnTo>
                  <a:lnTo>
                    <a:pt x="0" y="9937750"/>
                  </a:lnTo>
                  <a:lnTo>
                    <a:pt x="0" y="0"/>
                  </a:lnTo>
                  <a:close/>
                </a:path>
              </a:pathLst>
            </a:custGeom>
            <a:blipFill>
              <a:blip r:embed="rId3"/>
              <a:stretch>
                <a:fillRect l="-1650" r="-1650"/>
              </a:stretch>
            </a:blipFill>
          </p:spPr>
          <p:txBody>
            <a:bodyPr/>
            <a:lstStyle/>
            <a:p>
              <a:endParaRPr lang="en-US" sz="1200"/>
            </a:p>
          </p:txBody>
        </p:sp>
      </p:grpSp>
      <p:sp>
        <p:nvSpPr>
          <p:cNvPr id="8" name="TextBox 8"/>
          <p:cNvSpPr txBox="1"/>
          <p:nvPr/>
        </p:nvSpPr>
        <p:spPr>
          <a:xfrm>
            <a:off x="661492" y="2356047"/>
            <a:ext cx="8533308" cy="1151213"/>
          </a:xfrm>
          <a:prstGeom prst="rect">
            <a:avLst/>
          </a:prstGeom>
        </p:spPr>
        <p:txBody>
          <a:bodyPr wrap="square" lIns="0" tIns="0" rIns="0" bIns="0" rtlCol="0" anchor="t">
            <a:spAutoFit/>
          </a:bodyPr>
          <a:lstStyle/>
          <a:p>
            <a:pPr>
              <a:lnSpc>
                <a:spcPts val="4625"/>
              </a:lnSpc>
            </a:pPr>
            <a:r>
              <a:rPr lang="en-US" sz="3708" b="1" dirty="0">
                <a:solidFill>
                  <a:srgbClr val="201B18"/>
                </a:solidFill>
                <a:latin typeface="Roboto" panose="02000000000000000000" pitchFamily="2" charset="0"/>
                <a:ea typeface="Roboto" panose="02000000000000000000" pitchFamily="2" charset="0"/>
                <a:cs typeface="Roboto" panose="02000000000000000000" pitchFamily="2" charset="0"/>
                <a:sym typeface="Arimo"/>
              </a:rPr>
              <a:t>Patch Tokenization in Vision   Transformers</a:t>
            </a:r>
          </a:p>
        </p:txBody>
      </p:sp>
      <p:sp>
        <p:nvSpPr>
          <p:cNvPr id="9" name="TextBox 9"/>
          <p:cNvSpPr txBox="1"/>
          <p:nvPr/>
        </p:nvSpPr>
        <p:spPr>
          <a:xfrm>
            <a:off x="661493" y="3789065"/>
            <a:ext cx="6297015" cy="280013"/>
          </a:xfrm>
          <a:prstGeom prst="rect">
            <a:avLst/>
          </a:prstGeom>
        </p:spPr>
        <p:txBody>
          <a:bodyPr lIns="0" tIns="0" rIns="0" bIns="0" rtlCol="0" anchor="t">
            <a:spAutoFit/>
          </a:bodyPr>
          <a:lstStyle/>
          <a:p>
            <a:pPr>
              <a:lnSpc>
                <a:spcPts val="2375"/>
              </a:lnSpc>
            </a:pPr>
            <a:r>
              <a:rPr lang="en-US" sz="1533" dirty="0">
                <a:latin typeface="Roboto" panose="02000000000000000000" pitchFamily="2" charset="0"/>
                <a:ea typeface="Roboto" panose="02000000000000000000" pitchFamily="2" charset="0"/>
                <a:cs typeface="Roboto" panose="02000000000000000000" pitchFamily="2" charset="0"/>
                <a:sym typeface="Times New Roman"/>
              </a:rPr>
              <a:t>Breaking down images into manageable pieces for deep learning models</a:t>
            </a:r>
          </a:p>
        </p:txBody>
      </p:sp>
      <p:pic>
        <p:nvPicPr>
          <p:cNvPr id="12" name="Picture 11" descr="A black and white logo&#10;&#10;AI-generated content may be incorrect.">
            <a:extLst>
              <a:ext uri="{FF2B5EF4-FFF2-40B4-BE49-F238E27FC236}">
                <a16:creationId xmlns:a16="http://schemas.microsoft.com/office/drawing/2014/main" id="{A08D93B0-8970-EA4F-2822-8625B4447534}"/>
              </a:ext>
            </a:extLst>
          </p:cNvPr>
          <p:cNvPicPr>
            <a:picLocks noChangeAspect="1"/>
          </p:cNvPicPr>
          <p:nvPr/>
        </p:nvPicPr>
        <p:blipFill>
          <a:blip r:embed="rId4"/>
          <a:stretch>
            <a:fillRect/>
          </a:stretch>
        </p:blipFill>
        <p:spPr>
          <a:xfrm>
            <a:off x="9732046" y="130619"/>
            <a:ext cx="2310861" cy="519944"/>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0" y="361587"/>
            <a:ext cx="12192000" cy="6858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solidFill>
          </p:spPr>
          <p:txBody>
            <a:bodyPr/>
            <a:lstStyle/>
            <a:p>
              <a:endParaRPr lang="en-US" sz="1200"/>
            </a:p>
          </p:txBody>
        </p:sp>
      </p:grpSp>
      <p:sp>
        <p:nvSpPr>
          <p:cNvPr id="6" name="TextBox 6"/>
          <p:cNvSpPr txBox="1"/>
          <p:nvPr/>
        </p:nvSpPr>
        <p:spPr>
          <a:xfrm>
            <a:off x="661492" y="785216"/>
            <a:ext cx="9663214" cy="561308"/>
          </a:xfrm>
          <a:prstGeom prst="rect">
            <a:avLst/>
          </a:prstGeom>
        </p:spPr>
        <p:txBody>
          <a:bodyPr lIns="0" tIns="0" rIns="0" bIns="0" rtlCol="0" anchor="t">
            <a:spAutoFit/>
          </a:bodyPr>
          <a:lstStyle/>
          <a:p>
            <a:pPr>
              <a:lnSpc>
                <a:spcPts val="4625"/>
              </a:lnSpc>
            </a:pPr>
            <a:r>
              <a:rPr lang="en-US" sz="3708" b="1" dirty="0">
                <a:solidFill>
                  <a:srgbClr val="201B18"/>
                </a:solidFill>
                <a:latin typeface="Roboto" panose="02000000000000000000" pitchFamily="2" charset="0"/>
                <a:ea typeface="Roboto" panose="02000000000000000000" pitchFamily="2" charset="0"/>
                <a:cs typeface="Roboto" panose="02000000000000000000" pitchFamily="2" charset="0"/>
                <a:sym typeface="Arimo"/>
              </a:rPr>
              <a:t>The Basic Idea Behind Patch Tokenization</a:t>
            </a:r>
          </a:p>
        </p:txBody>
      </p:sp>
      <p:sp>
        <p:nvSpPr>
          <p:cNvPr id="9" name="TextBox 9"/>
          <p:cNvSpPr txBox="1"/>
          <p:nvPr/>
        </p:nvSpPr>
        <p:spPr>
          <a:xfrm>
            <a:off x="8032452" y="2010766"/>
            <a:ext cx="2835573" cy="280013"/>
          </a:xfrm>
          <a:prstGeom prst="rect">
            <a:avLst/>
          </a:prstGeom>
        </p:spPr>
        <p:txBody>
          <a:bodyPr lIns="0" tIns="0" rIns="0" bIns="0" rtlCol="0" anchor="t">
            <a:spAutoFit/>
          </a:bodyPr>
          <a:lstStyle/>
          <a:p>
            <a:pPr>
              <a:lnSpc>
                <a:spcPts val="2291"/>
              </a:lnSpc>
            </a:pPr>
            <a:r>
              <a:rPr lang="en-US" sz="1833" b="1" dirty="0">
                <a:solidFill>
                  <a:srgbClr val="201B18"/>
                </a:solidFill>
                <a:latin typeface="Roboto" panose="02000000000000000000" pitchFamily="2" charset="0"/>
                <a:ea typeface="Roboto" panose="02000000000000000000" pitchFamily="2" charset="0"/>
                <a:cs typeface="Roboto" panose="02000000000000000000" pitchFamily="2" charset="0"/>
                <a:sym typeface="Arimo"/>
              </a:rPr>
              <a:t>Definition and Overview</a:t>
            </a:r>
          </a:p>
        </p:txBody>
      </p:sp>
      <p:sp>
        <p:nvSpPr>
          <p:cNvPr id="10" name="TextBox 10"/>
          <p:cNvSpPr txBox="1"/>
          <p:nvPr/>
        </p:nvSpPr>
        <p:spPr>
          <a:xfrm>
            <a:off x="8032452" y="2450605"/>
            <a:ext cx="3504305" cy="1511119"/>
          </a:xfrm>
          <a:prstGeom prst="rect">
            <a:avLst/>
          </a:prstGeom>
        </p:spPr>
        <p:txBody>
          <a:bodyPr lIns="0" tIns="0" rIns="0" bIns="0" rtlCol="0" anchor="t">
            <a:spAutoFit/>
          </a:bodyPr>
          <a:lstStyle/>
          <a:p>
            <a:pPr>
              <a:lnSpc>
                <a:spcPts val="2375"/>
              </a:lnSpc>
            </a:pPr>
            <a:r>
              <a:rPr lang="en-US" sz="1533" dirty="0">
                <a:latin typeface="Roboto" panose="02000000000000000000" pitchFamily="2" charset="0"/>
                <a:ea typeface="Roboto" panose="02000000000000000000" pitchFamily="2" charset="0"/>
                <a:cs typeface="Roboto" panose="02000000000000000000" pitchFamily="2" charset="0"/>
                <a:sym typeface="Times New Roman"/>
              </a:rPr>
              <a:t>Patch tokenization is the process of dividing an image into smaller, fixed-size patches or squares. Each patch is then treated as a single token, similar to how words function in language models.</a:t>
            </a:r>
          </a:p>
        </p:txBody>
      </p:sp>
      <p:sp>
        <p:nvSpPr>
          <p:cNvPr id="11" name="TextBox 11"/>
          <p:cNvSpPr txBox="1"/>
          <p:nvPr/>
        </p:nvSpPr>
        <p:spPr>
          <a:xfrm>
            <a:off x="8032452" y="4435177"/>
            <a:ext cx="3504305" cy="1203343"/>
          </a:xfrm>
          <a:prstGeom prst="rect">
            <a:avLst/>
          </a:prstGeom>
        </p:spPr>
        <p:txBody>
          <a:bodyPr lIns="0" tIns="0" rIns="0" bIns="0" rtlCol="0" anchor="t">
            <a:spAutoFit/>
          </a:bodyPr>
          <a:lstStyle/>
          <a:p>
            <a:pPr>
              <a:lnSpc>
                <a:spcPts val="2375"/>
              </a:lnSpc>
            </a:pPr>
            <a:r>
              <a:rPr lang="en-US" sz="1533" dirty="0">
                <a:latin typeface="Roboto" panose="02000000000000000000" pitchFamily="2" charset="0"/>
                <a:ea typeface="Roboto" panose="02000000000000000000" pitchFamily="2" charset="0"/>
                <a:cs typeface="Roboto" panose="02000000000000000000" pitchFamily="2" charset="0"/>
                <a:sym typeface="Times New Roman"/>
              </a:rPr>
              <a:t>Think of it like cutting a photograph into equal-sized tiles—each tile becomes a unit of information that the model can process independently</a:t>
            </a:r>
            <a:r>
              <a:rPr lang="en-US" sz="1458" dirty="0">
                <a:solidFill>
                  <a:srgbClr val="504C49"/>
                </a:solidFill>
                <a:latin typeface="Roboto" panose="02000000000000000000" pitchFamily="2" charset="0"/>
                <a:ea typeface="Roboto" panose="02000000000000000000" pitchFamily="2" charset="0"/>
                <a:cs typeface="Roboto" panose="02000000000000000000" pitchFamily="2" charset="0"/>
                <a:sym typeface="Times New Roman"/>
              </a:rPr>
              <a:t>.</a:t>
            </a:r>
          </a:p>
        </p:txBody>
      </p:sp>
      <p:pic>
        <p:nvPicPr>
          <p:cNvPr id="30" name="Picture 29">
            <a:extLst>
              <a:ext uri="{FF2B5EF4-FFF2-40B4-BE49-F238E27FC236}">
                <a16:creationId xmlns:a16="http://schemas.microsoft.com/office/drawing/2014/main" id="{850D4852-7ED1-63F0-E87A-C3FC4FE270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600" y="1721768"/>
            <a:ext cx="5232400" cy="4351017"/>
          </a:xfrm>
          <a:prstGeom prst="rect">
            <a:avLst/>
          </a:prstGeom>
        </p:spPr>
      </p:pic>
      <p:pic>
        <p:nvPicPr>
          <p:cNvPr id="7" name="Picture 6" descr="A black and white logo&#10;&#10;AI-generated content may be incorrect.">
            <a:extLst>
              <a:ext uri="{FF2B5EF4-FFF2-40B4-BE49-F238E27FC236}">
                <a16:creationId xmlns:a16="http://schemas.microsoft.com/office/drawing/2014/main" id="{D6E1AFDA-71DA-7E55-0184-7BC30B979B95}"/>
              </a:ext>
            </a:extLst>
          </p:cNvPr>
          <p:cNvPicPr>
            <a:picLocks noChangeAspect="1"/>
          </p:cNvPicPr>
          <p:nvPr/>
        </p:nvPicPr>
        <p:blipFill>
          <a:blip r:embed="rId4"/>
          <a:stretch>
            <a:fillRect/>
          </a:stretch>
        </p:blipFill>
        <p:spPr>
          <a:xfrm>
            <a:off x="9732046" y="130619"/>
            <a:ext cx="2310861" cy="519944"/>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7F3F0"/>
            </a:solidFill>
          </p:spPr>
          <p:txBody>
            <a:bodyPr/>
            <a:lstStyle/>
            <a:p>
              <a:endParaRPr lang="en-US" sz="1200"/>
            </a:p>
          </p:txBody>
        </p:sp>
      </p:grpSp>
      <p:grpSp>
        <p:nvGrpSpPr>
          <p:cNvPr id="4" name="Group 4"/>
          <p:cNvGrpSpPr/>
          <p:nvPr/>
        </p:nvGrpSpPr>
        <p:grpSpPr>
          <a:xfrm>
            <a:off x="0" y="0"/>
            <a:ext cx="12192000" cy="6858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solidFill>
          </p:spPr>
          <p:txBody>
            <a:bodyPr/>
            <a:lstStyle/>
            <a:p>
              <a:endParaRPr lang="en-US" sz="1200"/>
            </a:p>
          </p:txBody>
        </p:sp>
      </p:grpSp>
      <p:sp>
        <p:nvSpPr>
          <p:cNvPr id="6" name="TextBox 6"/>
          <p:cNvSpPr txBox="1"/>
          <p:nvPr/>
        </p:nvSpPr>
        <p:spPr>
          <a:xfrm>
            <a:off x="661492" y="1609528"/>
            <a:ext cx="8822633" cy="561308"/>
          </a:xfrm>
          <a:prstGeom prst="rect">
            <a:avLst/>
          </a:prstGeom>
        </p:spPr>
        <p:txBody>
          <a:bodyPr lIns="0" tIns="0" rIns="0" bIns="0" rtlCol="0" anchor="t">
            <a:spAutoFit/>
          </a:bodyPr>
          <a:lstStyle/>
          <a:p>
            <a:pPr>
              <a:lnSpc>
                <a:spcPts val="4625"/>
              </a:lnSpc>
            </a:pPr>
            <a:r>
              <a:rPr lang="en-US" sz="3708" b="1" dirty="0">
                <a:solidFill>
                  <a:srgbClr val="201B18"/>
                </a:solidFill>
                <a:latin typeface="Roboto" panose="02000000000000000000" pitchFamily="2" charset="0"/>
                <a:ea typeface="Roboto" panose="02000000000000000000" pitchFamily="2" charset="0"/>
                <a:cs typeface="Roboto" panose="02000000000000000000" pitchFamily="2" charset="0"/>
                <a:sym typeface="Arimo"/>
              </a:rPr>
              <a:t>Why Do We Need Patch Tokenization?</a:t>
            </a:r>
          </a:p>
        </p:txBody>
      </p:sp>
      <p:grpSp>
        <p:nvGrpSpPr>
          <p:cNvPr id="7" name="Group 7"/>
          <p:cNvGrpSpPr/>
          <p:nvPr/>
        </p:nvGrpSpPr>
        <p:grpSpPr>
          <a:xfrm>
            <a:off x="696830" y="2616302"/>
            <a:ext cx="3496964" cy="2594077"/>
            <a:chOff x="0" y="0"/>
            <a:chExt cx="6993928" cy="5188153"/>
          </a:xfrm>
          <a:solidFill>
            <a:srgbClr val="F8D5CD"/>
          </a:solidFill>
        </p:grpSpPr>
        <p:sp>
          <p:nvSpPr>
            <p:cNvPr id="8" name="Freeform 8"/>
            <p:cNvSpPr/>
            <p:nvPr/>
          </p:nvSpPr>
          <p:spPr>
            <a:xfrm>
              <a:off x="0" y="0"/>
              <a:ext cx="6994017" cy="5188204"/>
            </a:xfrm>
            <a:custGeom>
              <a:avLst/>
              <a:gdLst/>
              <a:ahLst/>
              <a:cxnLst/>
              <a:rect l="l" t="t" r="r" b="b"/>
              <a:pathLst>
                <a:path w="6994017" h="5188204">
                  <a:moveTo>
                    <a:pt x="0" y="56769"/>
                  </a:moveTo>
                  <a:cubicBezTo>
                    <a:pt x="0" y="25400"/>
                    <a:pt x="25400" y="0"/>
                    <a:pt x="56769" y="0"/>
                  </a:cubicBezTo>
                  <a:lnTo>
                    <a:pt x="6937248" y="0"/>
                  </a:lnTo>
                  <a:cubicBezTo>
                    <a:pt x="6968617" y="0"/>
                    <a:pt x="6994017" y="25400"/>
                    <a:pt x="6994017" y="56769"/>
                  </a:cubicBezTo>
                  <a:lnTo>
                    <a:pt x="6994017" y="5131435"/>
                  </a:lnTo>
                  <a:cubicBezTo>
                    <a:pt x="6994017" y="5162804"/>
                    <a:pt x="6968617" y="5188204"/>
                    <a:pt x="6937248" y="5188204"/>
                  </a:cubicBezTo>
                  <a:lnTo>
                    <a:pt x="56769" y="5188204"/>
                  </a:lnTo>
                  <a:cubicBezTo>
                    <a:pt x="25400" y="5188204"/>
                    <a:pt x="0" y="5162804"/>
                    <a:pt x="0" y="5131435"/>
                  </a:cubicBezTo>
                  <a:close/>
                </a:path>
              </a:pathLst>
            </a:custGeom>
            <a:grpFill/>
          </p:spPr>
          <p:txBody>
            <a:bodyPr/>
            <a:lstStyle/>
            <a:p>
              <a:endParaRPr lang="en-US" sz="1200"/>
            </a:p>
          </p:txBody>
        </p:sp>
      </p:grpSp>
      <p:sp>
        <p:nvSpPr>
          <p:cNvPr id="9" name="TextBox 9"/>
          <p:cNvSpPr txBox="1"/>
          <p:nvPr/>
        </p:nvSpPr>
        <p:spPr>
          <a:xfrm>
            <a:off x="850506" y="2779910"/>
            <a:ext cx="2957513" cy="280013"/>
          </a:xfrm>
          <a:prstGeom prst="rect">
            <a:avLst/>
          </a:prstGeom>
        </p:spPr>
        <p:txBody>
          <a:bodyPr lIns="0" tIns="0" rIns="0" bIns="0" rtlCol="0" anchor="t">
            <a:spAutoFit/>
          </a:bodyPr>
          <a:lstStyle/>
          <a:p>
            <a:pPr>
              <a:lnSpc>
                <a:spcPts val="2291"/>
              </a:lnSpc>
            </a:pPr>
            <a:r>
              <a:rPr lang="en-US" sz="1833" b="1" dirty="0">
                <a:latin typeface="Roboto" panose="02000000000000000000" pitchFamily="2" charset="0"/>
                <a:ea typeface="Roboto" panose="02000000000000000000" pitchFamily="2" charset="0"/>
                <a:cs typeface="Roboto" panose="02000000000000000000" pitchFamily="2" charset="0"/>
                <a:sym typeface="Arimo"/>
              </a:rPr>
              <a:t>Computational Efficiency</a:t>
            </a:r>
          </a:p>
        </p:txBody>
      </p:sp>
      <p:sp>
        <p:nvSpPr>
          <p:cNvPr id="10" name="TextBox 10"/>
          <p:cNvSpPr txBox="1"/>
          <p:nvPr/>
        </p:nvSpPr>
        <p:spPr>
          <a:xfrm>
            <a:off x="850506" y="3144146"/>
            <a:ext cx="3118942" cy="1511119"/>
          </a:xfrm>
          <a:prstGeom prst="rect">
            <a:avLst/>
          </a:prstGeom>
        </p:spPr>
        <p:txBody>
          <a:bodyPr lIns="0" tIns="0" rIns="0" bIns="0" rtlCol="0" anchor="t">
            <a:spAutoFit/>
          </a:bodyPr>
          <a:lstStyle/>
          <a:p>
            <a:pPr>
              <a:lnSpc>
                <a:spcPts val="2375"/>
              </a:lnSpc>
            </a:pPr>
            <a:r>
              <a:rPr lang="en-US" sz="1533" dirty="0">
                <a:latin typeface="Roboto" panose="02000000000000000000" pitchFamily="2" charset="0"/>
                <a:ea typeface="Roboto" panose="02000000000000000000" pitchFamily="2" charset="0"/>
                <a:cs typeface="Roboto" panose="02000000000000000000" pitchFamily="2" charset="0"/>
                <a:sym typeface="Times New Roman"/>
              </a:rPr>
              <a:t>Processing pixel-by-pixel would be extremely expensive. A 224×224 image has 50,176 pixels! Breaking it into 16×16 patches reduces this to just 196 tokens.</a:t>
            </a:r>
          </a:p>
        </p:txBody>
      </p:sp>
      <p:grpSp>
        <p:nvGrpSpPr>
          <p:cNvPr id="11" name="Group 11"/>
          <p:cNvGrpSpPr/>
          <p:nvPr/>
        </p:nvGrpSpPr>
        <p:grpSpPr>
          <a:xfrm>
            <a:off x="4347471" y="2616302"/>
            <a:ext cx="3496964" cy="2594077"/>
            <a:chOff x="0" y="0"/>
            <a:chExt cx="6993928" cy="5188153"/>
          </a:xfrm>
          <a:solidFill>
            <a:srgbClr val="F8D5CD"/>
          </a:solidFill>
        </p:grpSpPr>
        <p:sp>
          <p:nvSpPr>
            <p:cNvPr id="12" name="Freeform 12"/>
            <p:cNvSpPr/>
            <p:nvPr/>
          </p:nvSpPr>
          <p:spPr>
            <a:xfrm>
              <a:off x="0" y="0"/>
              <a:ext cx="6994017" cy="5188204"/>
            </a:xfrm>
            <a:custGeom>
              <a:avLst/>
              <a:gdLst/>
              <a:ahLst/>
              <a:cxnLst/>
              <a:rect l="l" t="t" r="r" b="b"/>
              <a:pathLst>
                <a:path w="6994017" h="5188204">
                  <a:moveTo>
                    <a:pt x="0" y="56769"/>
                  </a:moveTo>
                  <a:cubicBezTo>
                    <a:pt x="0" y="25400"/>
                    <a:pt x="25400" y="0"/>
                    <a:pt x="56769" y="0"/>
                  </a:cubicBezTo>
                  <a:lnTo>
                    <a:pt x="6937248" y="0"/>
                  </a:lnTo>
                  <a:cubicBezTo>
                    <a:pt x="6968617" y="0"/>
                    <a:pt x="6994017" y="25400"/>
                    <a:pt x="6994017" y="56769"/>
                  </a:cubicBezTo>
                  <a:lnTo>
                    <a:pt x="6994017" y="5131435"/>
                  </a:lnTo>
                  <a:cubicBezTo>
                    <a:pt x="6994017" y="5162804"/>
                    <a:pt x="6968617" y="5188204"/>
                    <a:pt x="6937248" y="5188204"/>
                  </a:cubicBezTo>
                  <a:lnTo>
                    <a:pt x="56769" y="5188204"/>
                  </a:lnTo>
                  <a:cubicBezTo>
                    <a:pt x="25400" y="5188204"/>
                    <a:pt x="0" y="5162804"/>
                    <a:pt x="0" y="5131435"/>
                  </a:cubicBezTo>
                  <a:close/>
                </a:path>
              </a:pathLst>
            </a:custGeom>
            <a:grpFill/>
          </p:spPr>
          <p:txBody>
            <a:bodyPr/>
            <a:lstStyle/>
            <a:p>
              <a:endParaRPr lang="en-US" sz="1200"/>
            </a:p>
          </p:txBody>
        </p:sp>
      </p:grpSp>
      <p:sp>
        <p:nvSpPr>
          <p:cNvPr id="13" name="TextBox 13"/>
          <p:cNvSpPr txBox="1"/>
          <p:nvPr/>
        </p:nvSpPr>
        <p:spPr>
          <a:xfrm>
            <a:off x="4536478" y="2779910"/>
            <a:ext cx="3118942" cy="574966"/>
          </a:xfrm>
          <a:prstGeom prst="rect">
            <a:avLst/>
          </a:prstGeom>
        </p:spPr>
        <p:txBody>
          <a:bodyPr lIns="0" tIns="0" rIns="0" bIns="0" rtlCol="0" anchor="t">
            <a:spAutoFit/>
          </a:bodyPr>
          <a:lstStyle/>
          <a:p>
            <a:pPr>
              <a:lnSpc>
                <a:spcPts val="2291"/>
              </a:lnSpc>
            </a:pPr>
            <a:r>
              <a:rPr lang="en-US" sz="1833" b="1" dirty="0">
                <a:latin typeface="Roboto" panose="02000000000000000000" pitchFamily="2" charset="0"/>
                <a:ea typeface="Roboto" panose="02000000000000000000" pitchFamily="2" charset="0"/>
                <a:cs typeface="Roboto" panose="02000000000000000000" pitchFamily="2" charset="0"/>
                <a:sym typeface="Arimo"/>
              </a:rPr>
              <a:t>Learning Contextual Relationships</a:t>
            </a:r>
          </a:p>
        </p:txBody>
      </p:sp>
      <p:sp>
        <p:nvSpPr>
          <p:cNvPr id="14" name="TextBox 14"/>
          <p:cNvSpPr txBox="1"/>
          <p:nvPr/>
        </p:nvSpPr>
        <p:spPr>
          <a:xfrm>
            <a:off x="4536478" y="3439421"/>
            <a:ext cx="3118942" cy="1511119"/>
          </a:xfrm>
          <a:prstGeom prst="rect">
            <a:avLst/>
          </a:prstGeom>
        </p:spPr>
        <p:txBody>
          <a:bodyPr lIns="0" tIns="0" rIns="0" bIns="0" rtlCol="0" anchor="t">
            <a:spAutoFit/>
          </a:bodyPr>
          <a:lstStyle/>
          <a:p>
            <a:pPr>
              <a:lnSpc>
                <a:spcPts val="2375"/>
              </a:lnSpc>
            </a:pPr>
            <a:r>
              <a:rPr lang="en-US" sz="1533" dirty="0">
                <a:latin typeface="Roboto" panose="02000000000000000000" pitchFamily="2" charset="0"/>
                <a:ea typeface="Roboto" panose="02000000000000000000" pitchFamily="2" charset="0"/>
                <a:cs typeface="Roboto" panose="02000000000000000000" pitchFamily="2" charset="0"/>
                <a:sym typeface="Times New Roman"/>
              </a:rPr>
              <a:t>Patches capture local patterns like edges and textures, while the transformer learns how these patches relate to each other globally across the image.</a:t>
            </a:r>
          </a:p>
        </p:txBody>
      </p:sp>
      <p:grpSp>
        <p:nvGrpSpPr>
          <p:cNvPr id="15" name="Group 15"/>
          <p:cNvGrpSpPr/>
          <p:nvPr/>
        </p:nvGrpSpPr>
        <p:grpSpPr>
          <a:xfrm>
            <a:off x="8033442" y="2616302"/>
            <a:ext cx="3496964" cy="2594077"/>
            <a:chOff x="0" y="0"/>
            <a:chExt cx="6993928" cy="5188153"/>
          </a:xfrm>
          <a:solidFill>
            <a:srgbClr val="F8D5CD"/>
          </a:solidFill>
        </p:grpSpPr>
        <p:sp>
          <p:nvSpPr>
            <p:cNvPr id="16" name="Freeform 16"/>
            <p:cNvSpPr/>
            <p:nvPr/>
          </p:nvSpPr>
          <p:spPr>
            <a:xfrm>
              <a:off x="0" y="0"/>
              <a:ext cx="6994017" cy="5188204"/>
            </a:xfrm>
            <a:custGeom>
              <a:avLst/>
              <a:gdLst/>
              <a:ahLst/>
              <a:cxnLst/>
              <a:rect l="l" t="t" r="r" b="b"/>
              <a:pathLst>
                <a:path w="6994017" h="5188204">
                  <a:moveTo>
                    <a:pt x="0" y="56769"/>
                  </a:moveTo>
                  <a:cubicBezTo>
                    <a:pt x="0" y="25400"/>
                    <a:pt x="25400" y="0"/>
                    <a:pt x="56769" y="0"/>
                  </a:cubicBezTo>
                  <a:lnTo>
                    <a:pt x="6937248" y="0"/>
                  </a:lnTo>
                  <a:cubicBezTo>
                    <a:pt x="6968617" y="0"/>
                    <a:pt x="6994017" y="25400"/>
                    <a:pt x="6994017" y="56769"/>
                  </a:cubicBezTo>
                  <a:lnTo>
                    <a:pt x="6994017" y="5131435"/>
                  </a:lnTo>
                  <a:cubicBezTo>
                    <a:pt x="6994017" y="5162804"/>
                    <a:pt x="6968617" y="5188204"/>
                    <a:pt x="6937248" y="5188204"/>
                  </a:cubicBezTo>
                  <a:lnTo>
                    <a:pt x="56769" y="5188204"/>
                  </a:lnTo>
                  <a:cubicBezTo>
                    <a:pt x="25400" y="5188204"/>
                    <a:pt x="0" y="5162804"/>
                    <a:pt x="0" y="5131435"/>
                  </a:cubicBezTo>
                  <a:close/>
                </a:path>
              </a:pathLst>
            </a:custGeom>
            <a:grpFill/>
          </p:spPr>
          <p:txBody>
            <a:bodyPr/>
            <a:lstStyle/>
            <a:p>
              <a:endParaRPr lang="en-US" sz="1200"/>
            </a:p>
          </p:txBody>
        </p:sp>
      </p:grpSp>
      <p:sp>
        <p:nvSpPr>
          <p:cNvPr id="17" name="TextBox 17"/>
          <p:cNvSpPr txBox="1"/>
          <p:nvPr/>
        </p:nvSpPr>
        <p:spPr>
          <a:xfrm>
            <a:off x="8222456" y="2779910"/>
            <a:ext cx="3118942" cy="574966"/>
          </a:xfrm>
          <a:prstGeom prst="rect">
            <a:avLst/>
          </a:prstGeom>
        </p:spPr>
        <p:txBody>
          <a:bodyPr lIns="0" tIns="0" rIns="0" bIns="0" rtlCol="0" anchor="t">
            <a:spAutoFit/>
          </a:bodyPr>
          <a:lstStyle/>
          <a:p>
            <a:pPr>
              <a:lnSpc>
                <a:spcPts val="2291"/>
              </a:lnSpc>
            </a:pPr>
            <a:r>
              <a:rPr lang="en-US" sz="1833" b="1" dirty="0">
                <a:latin typeface="Roboto" panose="02000000000000000000" pitchFamily="2" charset="0"/>
                <a:ea typeface="Roboto" panose="02000000000000000000" pitchFamily="2" charset="0"/>
                <a:cs typeface="Roboto" panose="02000000000000000000" pitchFamily="2" charset="0"/>
                <a:sym typeface="Arimo"/>
              </a:rPr>
              <a:t>Adapting Transformers to Vision</a:t>
            </a:r>
          </a:p>
        </p:txBody>
      </p:sp>
      <p:sp>
        <p:nvSpPr>
          <p:cNvPr id="18" name="TextBox 18"/>
          <p:cNvSpPr txBox="1"/>
          <p:nvPr/>
        </p:nvSpPr>
        <p:spPr>
          <a:xfrm>
            <a:off x="8222456" y="3439421"/>
            <a:ext cx="3118942" cy="1511119"/>
          </a:xfrm>
          <a:prstGeom prst="rect">
            <a:avLst/>
          </a:prstGeom>
        </p:spPr>
        <p:txBody>
          <a:bodyPr lIns="0" tIns="0" rIns="0" bIns="0" rtlCol="0" anchor="t">
            <a:spAutoFit/>
          </a:bodyPr>
          <a:lstStyle/>
          <a:p>
            <a:pPr>
              <a:lnSpc>
                <a:spcPts val="2375"/>
              </a:lnSpc>
            </a:pPr>
            <a:r>
              <a:rPr lang="en-US" sz="1533" dirty="0">
                <a:latin typeface="Roboto" panose="02000000000000000000" pitchFamily="2" charset="0"/>
                <a:ea typeface="Roboto" panose="02000000000000000000" pitchFamily="2" charset="0"/>
                <a:cs typeface="Roboto" panose="02000000000000000000" pitchFamily="2" charset="0"/>
                <a:sym typeface="Times New Roman"/>
              </a:rPr>
              <a:t>Transformers were designed for sequences (like text). Patches convert 2D images into 1D sequences that transformers can process effectively.</a:t>
            </a:r>
          </a:p>
        </p:txBody>
      </p:sp>
      <mc:AlternateContent xmlns:mc="http://schemas.openxmlformats.org/markup-compatibility/2006" xmlns:p14="http://schemas.microsoft.com/office/powerpoint/2010/main">
        <mc:Choice Requires="p14">
          <p:contentPart p14:bwMode="auto" r:id="rId3">
            <p14:nvContentPartPr>
              <p14:cNvPr id="21" name="Ink 20">
                <a:extLst>
                  <a:ext uri="{FF2B5EF4-FFF2-40B4-BE49-F238E27FC236}">
                    <a16:creationId xmlns:a16="http://schemas.microsoft.com/office/drawing/2014/main" id="{A62702DA-03FA-F600-AE71-7908427CB8DA}"/>
                  </a:ext>
                </a:extLst>
              </p14:cNvPr>
              <p14:cNvContentPartPr/>
              <p14:nvPr/>
            </p14:nvContentPartPr>
            <p14:xfrm>
              <a:off x="1717578" y="4008269"/>
              <a:ext cx="240" cy="240"/>
            </p14:xfrm>
          </p:contentPart>
        </mc:Choice>
        <mc:Fallback xmlns="">
          <p:pic>
            <p:nvPicPr>
              <p:cNvPr id="21" name="Ink 20">
                <a:extLst>
                  <a:ext uri="{FF2B5EF4-FFF2-40B4-BE49-F238E27FC236}">
                    <a16:creationId xmlns:a16="http://schemas.microsoft.com/office/drawing/2014/main" id="{A62702DA-03FA-F600-AE71-7908427CB8DA}"/>
                  </a:ext>
                </a:extLst>
              </p:cNvPr>
              <p:cNvPicPr/>
              <p:nvPr/>
            </p:nvPicPr>
            <p:blipFill>
              <a:blip r:embed="rId4"/>
              <a:stretch>
                <a:fillRect/>
              </a:stretch>
            </p:blipFill>
            <p:spPr>
              <a:xfrm>
                <a:off x="1713498" y="4004189"/>
                <a:ext cx="8400" cy="8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2" name="Ink 21">
                <a:extLst>
                  <a:ext uri="{FF2B5EF4-FFF2-40B4-BE49-F238E27FC236}">
                    <a16:creationId xmlns:a16="http://schemas.microsoft.com/office/drawing/2014/main" id="{407144C6-9857-437D-74D5-00159CD9CBF2}"/>
                  </a:ext>
                </a:extLst>
              </p14:cNvPr>
              <p14:cNvContentPartPr/>
              <p14:nvPr/>
            </p14:nvContentPartPr>
            <p14:xfrm>
              <a:off x="2179578" y="4017389"/>
              <a:ext cx="240" cy="240"/>
            </p14:xfrm>
          </p:contentPart>
        </mc:Choice>
        <mc:Fallback xmlns="">
          <p:pic>
            <p:nvPicPr>
              <p:cNvPr id="22" name="Ink 21">
                <a:extLst>
                  <a:ext uri="{FF2B5EF4-FFF2-40B4-BE49-F238E27FC236}">
                    <a16:creationId xmlns:a16="http://schemas.microsoft.com/office/drawing/2014/main" id="{407144C6-9857-437D-74D5-00159CD9CBF2}"/>
                  </a:ext>
                </a:extLst>
              </p:cNvPr>
              <p:cNvPicPr/>
              <p:nvPr/>
            </p:nvPicPr>
            <p:blipFill>
              <a:blip r:embed="rId4"/>
              <a:stretch>
                <a:fillRect/>
              </a:stretch>
            </p:blipFill>
            <p:spPr>
              <a:xfrm>
                <a:off x="2175498" y="4013309"/>
                <a:ext cx="8400" cy="8400"/>
              </a:xfrm>
              <a:prstGeom prst="rect">
                <a:avLst/>
              </a:prstGeom>
            </p:spPr>
          </p:pic>
        </mc:Fallback>
      </mc:AlternateContent>
      <p:pic>
        <p:nvPicPr>
          <p:cNvPr id="24" name="Picture 23" descr="A black and white logo&#10;&#10;AI-generated content may be incorrect.">
            <a:extLst>
              <a:ext uri="{FF2B5EF4-FFF2-40B4-BE49-F238E27FC236}">
                <a16:creationId xmlns:a16="http://schemas.microsoft.com/office/drawing/2014/main" id="{E359B3ED-391C-CAB0-AFC3-B28637D162FF}"/>
              </a:ext>
            </a:extLst>
          </p:cNvPr>
          <p:cNvPicPr>
            <a:picLocks noChangeAspect="1"/>
          </p:cNvPicPr>
          <p:nvPr/>
        </p:nvPicPr>
        <p:blipFill>
          <a:blip r:embed="rId6"/>
          <a:stretch>
            <a:fillRect/>
          </a:stretch>
        </p:blipFill>
        <p:spPr>
          <a:xfrm>
            <a:off x="9732046" y="130619"/>
            <a:ext cx="2310861" cy="519944"/>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0" y="603447"/>
            <a:ext cx="12192000" cy="6858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solidFill>
          </p:spPr>
          <p:txBody>
            <a:bodyPr/>
            <a:lstStyle/>
            <a:p>
              <a:endParaRPr lang="en-US" sz="1200"/>
            </a:p>
          </p:txBody>
        </p:sp>
      </p:grpSp>
      <p:sp>
        <p:nvSpPr>
          <p:cNvPr id="6" name="TextBox 6"/>
          <p:cNvSpPr txBox="1"/>
          <p:nvPr/>
        </p:nvSpPr>
        <p:spPr>
          <a:xfrm>
            <a:off x="661493" y="603447"/>
            <a:ext cx="9139631" cy="561308"/>
          </a:xfrm>
          <a:prstGeom prst="rect">
            <a:avLst/>
          </a:prstGeom>
        </p:spPr>
        <p:txBody>
          <a:bodyPr lIns="0" tIns="0" rIns="0" bIns="0" rtlCol="0" anchor="t">
            <a:spAutoFit/>
          </a:bodyPr>
          <a:lstStyle/>
          <a:p>
            <a:pPr>
              <a:lnSpc>
                <a:spcPts val="4625"/>
              </a:lnSpc>
            </a:pPr>
            <a:r>
              <a:rPr lang="en-US" sz="3708" b="1" dirty="0">
                <a:solidFill>
                  <a:srgbClr val="201B18"/>
                </a:solidFill>
                <a:latin typeface="Roboto" panose="02000000000000000000" pitchFamily="2" charset="0"/>
                <a:ea typeface="Roboto" panose="02000000000000000000" pitchFamily="2" charset="0"/>
                <a:cs typeface="Roboto" panose="02000000000000000000" pitchFamily="2" charset="0"/>
                <a:sym typeface="Arimo"/>
              </a:rPr>
              <a:t>Linear Patch Embeddings: Step-by-Step</a:t>
            </a:r>
          </a:p>
        </p:txBody>
      </p:sp>
      <p:grpSp>
        <p:nvGrpSpPr>
          <p:cNvPr id="7" name="Group 7"/>
          <p:cNvGrpSpPr/>
          <p:nvPr/>
        </p:nvGrpSpPr>
        <p:grpSpPr>
          <a:xfrm>
            <a:off x="2904135" y="1610220"/>
            <a:ext cx="6383731" cy="3788765"/>
            <a:chOff x="0" y="0"/>
            <a:chExt cx="12767462" cy="7577531"/>
          </a:xfrm>
        </p:grpSpPr>
        <p:sp>
          <p:nvSpPr>
            <p:cNvPr id="8" name="Freeform 8" descr="preencoded.png"/>
            <p:cNvSpPr/>
            <p:nvPr/>
          </p:nvSpPr>
          <p:spPr>
            <a:xfrm>
              <a:off x="0" y="0"/>
              <a:ext cx="12767437" cy="7577582"/>
            </a:xfrm>
            <a:custGeom>
              <a:avLst/>
              <a:gdLst/>
              <a:ahLst/>
              <a:cxnLst/>
              <a:rect l="l" t="t" r="r" b="b"/>
              <a:pathLst>
                <a:path w="12767437" h="7577582">
                  <a:moveTo>
                    <a:pt x="0" y="0"/>
                  </a:moveTo>
                  <a:lnTo>
                    <a:pt x="12767437" y="0"/>
                  </a:lnTo>
                  <a:lnTo>
                    <a:pt x="12767437" y="7577582"/>
                  </a:lnTo>
                  <a:lnTo>
                    <a:pt x="0" y="7577582"/>
                  </a:lnTo>
                  <a:lnTo>
                    <a:pt x="0" y="0"/>
                  </a:lnTo>
                  <a:close/>
                </a:path>
              </a:pathLst>
            </a:custGeom>
            <a:blipFill>
              <a:blip r:embed="rId3"/>
              <a:stretch>
                <a:fillRect t="-44" b="-43"/>
              </a:stretch>
            </a:blipFill>
            <a:effectLst>
              <a:glow rad="139700">
                <a:schemeClr val="accent6">
                  <a:lumMod val="60000"/>
                  <a:lumOff val="40000"/>
                  <a:alpha val="40000"/>
                </a:schemeClr>
              </a:glow>
              <a:outerShdw blurRad="1270000" dist="50800" dir="5400000" sx="1000" sy="1000" algn="ctr" rotWithShape="0">
                <a:srgbClr val="000000"/>
              </a:outerShdw>
            </a:effectLst>
          </p:spPr>
          <p:txBody>
            <a:bodyPr/>
            <a:lstStyle/>
            <a:p>
              <a:endParaRPr lang="en-IN" sz="1200" b="1" dirty="0">
                <a:ln w="22225">
                  <a:solidFill>
                    <a:schemeClr val="accent2"/>
                  </a:solidFill>
                  <a:prstDash val="solid"/>
                </a:ln>
                <a:solidFill>
                  <a:schemeClr val="accent2">
                    <a:lumMod val="40000"/>
                    <a:lumOff val="60000"/>
                  </a:schemeClr>
                </a:solidFill>
                <a:latin typeface="Roboto" panose="02000000000000000000" pitchFamily="2" charset="0"/>
                <a:ea typeface="Roboto" panose="02000000000000000000" pitchFamily="2" charset="0"/>
                <a:cs typeface="Roboto" panose="02000000000000000000" pitchFamily="2" charset="0"/>
              </a:endParaRPr>
            </a:p>
          </p:txBody>
        </p:sp>
      </p:grpSp>
      <p:sp>
        <p:nvSpPr>
          <p:cNvPr id="9" name="Freeform 9" descr="preencoded.png"/>
          <p:cNvSpPr/>
          <p:nvPr/>
        </p:nvSpPr>
        <p:spPr>
          <a:xfrm>
            <a:off x="7831481" y="2536261"/>
            <a:ext cx="543439" cy="543439"/>
          </a:xfrm>
          <a:custGeom>
            <a:avLst/>
            <a:gdLst/>
            <a:ahLst/>
            <a:cxnLst/>
            <a:rect l="l" t="t" r="r" b="b"/>
            <a:pathLst>
              <a:path w="815159" h="815159">
                <a:moveTo>
                  <a:pt x="0" y="0"/>
                </a:moveTo>
                <a:lnTo>
                  <a:pt x="815159" y="0"/>
                </a:lnTo>
                <a:lnTo>
                  <a:pt x="815159" y="815159"/>
                </a:lnTo>
                <a:lnTo>
                  <a:pt x="0" y="815159"/>
                </a:lnTo>
                <a:lnTo>
                  <a:pt x="0" y="0"/>
                </a:lnTo>
                <a:close/>
              </a:path>
            </a:pathLst>
          </a:custGeom>
          <a:blipFill>
            <a:blip r:embed="rId4">
              <a:extLst>
                <a:ext uri="{96DAC541-7B7A-43D3-8B79-37D633B846F1}">
                  <asvg:svgBlip xmlns:asvg="http://schemas.microsoft.com/office/drawing/2016/SVG/main" r:embed="rId5"/>
                </a:ext>
              </a:extLst>
            </a:blip>
            <a:stretch>
              <a:fillRect l="-15697" r="-15698"/>
            </a:stretch>
          </a:blipFill>
        </p:spPr>
        <p:txBody>
          <a:bodyPr/>
          <a:lstStyle/>
          <a:p>
            <a:endParaRPr lang="en-US" sz="1200"/>
          </a:p>
        </p:txBody>
      </p:sp>
      <p:sp>
        <p:nvSpPr>
          <p:cNvPr id="10" name="TextBox 10"/>
          <p:cNvSpPr txBox="1"/>
          <p:nvPr/>
        </p:nvSpPr>
        <p:spPr>
          <a:xfrm>
            <a:off x="7342006" y="4212229"/>
            <a:ext cx="1586852" cy="600036"/>
          </a:xfrm>
          <a:prstGeom prst="rect">
            <a:avLst/>
          </a:prstGeom>
        </p:spPr>
        <p:txBody>
          <a:bodyPr lIns="0" tIns="0" rIns="0" bIns="0" rtlCol="0" anchor="t">
            <a:spAutoFit/>
          </a:bodyPr>
          <a:lstStyle/>
          <a:p>
            <a:pPr algn="ctr">
              <a:lnSpc>
                <a:spcPts val="2375"/>
              </a:lnSpc>
            </a:pPr>
            <a:r>
              <a:rPr lang="en-US" sz="1916" b="1" dirty="0">
                <a:latin typeface="Roboto" panose="02000000000000000000" pitchFamily="2" charset="0"/>
                <a:ea typeface="Roboto" panose="02000000000000000000" pitchFamily="2" charset="0"/>
                <a:cs typeface="Roboto" panose="02000000000000000000" pitchFamily="2" charset="0"/>
                <a:sym typeface="Arimo"/>
              </a:rPr>
              <a:t>Linear Projection</a:t>
            </a:r>
          </a:p>
        </p:txBody>
      </p:sp>
      <p:sp>
        <p:nvSpPr>
          <p:cNvPr id="11" name="Freeform 11" descr="preencoded.png"/>
          <p:cNvSpPr/>
          <p:nvPr/>
        </p:nvSpPr>
        <p:spPr>
          <a:xfrm>
            <a:off x="5841975" y="2537277"/>
            <a:ext cx="543439" cy="543439"/>
          </a:xfrm>
          <a:custGeom>
            <a:avLst/>
            <a:gdLst/>
            <a:ahLst/>
            <a:cxnLst/>
            <a:rect l="l" t="t" r="r" b="b"/>
            <a:pathLst>
              <a:path w="815159" h="815159">
                <a:moveTo>
                  <a:pt x="0" y="0"/>
                </a:moveTo>
                <a:lnTo>
                  <a:pt x="815159" y="0"/>
                </a:lnTo>
                <a:lnTo>
                  <a:pt x="815159" y="815159"/>
                </a:lnTo>
                <a:lnTo>
                  <a:pt x="0" y="815159"/>
                </a:lnTo>
                <a:lnTo>
                  <a:pt x="0" y="0"/>
                </a:lnTo>
                <a:close/>
              </a:path>
            </a:pathLst>
          </a:custGeom>
          <a:blipFill>
            <a:blip r:embed="rId6">
              <a:extLst>
                <a:ext uri="{96DAC541-7B7A-43D3-8B79-37D633B846F1}">
                  <asvg:svgBlip xmlns:asvg="http://schemas.microsoft.com/office/drawing/2016/SVG/main" r:embed="rId7"/>
                </a:ext>
              </a:extLst>
            </a:blip>
            <a:stretch>
              <a:fillRect l="-2325" r="-2326"/>
            </a:stretch>
          </a:blipFill>
        </p:spPr>
        <p:txBody>
          <a:bodyPr/>
          <a:lstStyle/>
          <a:p>
            <a:endParaRPr lang="en-US" sz="1200"/>
          </a:p>
        </p:txBody>
      </p:sp>
      <p:sp>
        <p:nvSpPr>
          <p:cNvPr id="12" name="TextBox 12"/>
          <p:cNvSpPr txBox="1"/>
          <p:nvPr/>
        </p:nvSpPr>
        <p:spPr>
          <a:xfrm>
            <a:off x="5347443" y="4354621"/>
            <a:ext cx="1586852" cy="292259"/>
          </a:xfrm>
          <a:prstGeom prst="rect">
            <a:avLst/>
          </a:prstGeom>
        </p:spPr>
        <p:txBody>
          <a:bodyPr lIns="0" tIns="0" rIns="0" bIns="0" rtlCol="0" anchor="t">
            <a:spAutoFit/>
          </a:bodyPr>
          <a:lstStyle/>
          <a:p>
            <a:pPr algn="ctr">
              <a:lnSpc>
                <a:spcPts val="2375"/>
              </a:lnSpc>
            </a:pPr>
            <a:r>
              <a:rPr lang="en-US" sz="1916" b="1" dirty="0">
                <a:latin typeface="Roboto" panose="02000000000000000000" pitchFamily="2" charset="0"/>
                <a:ea typeface="Roboto" panose="02000000000000000000" pitchFamily="2" charset="0"/>
                <a:cs typeface="Roboto" panose="02000000000000000000" pitchFamily="2" charset="0"/>
                <a:sym typeface="Arimo"/>
              </a:rPr>
              <a:t>Flatten</a:t>
            </a:r>
            <a:r>
              <a:rPr lang="en-US" sz="1916" dirty="0">
                <a:solidFill>
                  <a:srgbClr val="504C49"/>
                </a:solidFill>
                <a:latin typeface="Roboto" panose="02000000000000000000" pitchFamily="2" charset="0"/>
                <a:ea typeface="Roboto" panose="02000000000000000000" pitchFamily="2" charset="0"/>
                <a:cs typeface="Roboto" panose="02000000000000000000" pitchFamily="2" charset="0"/>
                <a:sym typeface="Arimo"/>
              </a:rPr>
              <a:t> </a:t>
            </a:r>
            <a:r>
              <a:rPr lang="en-US" sz="1916" b="1" dirty="0">
                <a:latin typeface="Roboto" panose="02000000000000000000" pitchFamily="2" charset="0"/>
                <a:ea typeface="Roboto" panose="02000000000000000000" pitchFamily="2" charset="0"/>
                <a:cs typeface="Roboto" panose="02000000000000000000" pitchFamily="2" charset="0"/>
                <a:sym typeface="Arimo"/>
              </a:rPr>
              <a:t>Patch</a:t>
            </a:r>
          </a:p>
        </p:txBody>
      </p:sp>
      <p:sp>
        <p:nvSpPr>
          <p:cNvPr id="13" name="Freeform 13" descr="preencoded.png"/>
          <p:cNvSpPr/>
          <p:nvPr/>
        </p:nvSpPr>
        <p:spPr>
          <a:xfrm>
            <a:off x="3842106" y="2537277"/>
            <a:ext cx="543439" cy="543439"/>
          </a:xfrm>
          <a:custGeom>
            <a:avLst/>
            <a:gdLst/>
            <a:ahLst/>
            <a:cxnLst/>
            <a:rect l="l" t="t" r="r" b="b"/>
            <a:pathLst>
              <a:path w="815159" h="815159">
                <a:moveTo>
                  <a:pt x="0" y="0"/>
                </a:moveTo>
                <a:lnTo>
                  <a:pt x="815159" y="0"/>
                </a:lnTo>
                <a:lnTo>
                  <a:pt x="815159" y="815159"/>
                </a:lnTo>
                <a:lnTo>
                  <a:pt x="0" y="815159"/>
                </a:lnTo>
                <a:lnTo>
                  <a:pt x="0" y="0"/>
                </a:lnTo>
                <a:close/>
              </a:path>
            </a:pathLst>
          </a:custGeom>
          <a:blipFill>
            <a:blip r:embed="rId8">
              <a:extLst>
                <a:ext uri="{96DAC541-7B7A-43D3-8B79-37D633B846F1}">
                  <asvg:svgBlip xmlns:asvg="http://schemas.microsoft.com/office/drawing/2016/SVG/main" r:embed="rId9"/>
                </a:ext>
              </a:extLst>
            </a:blip>
            <a:stretch>
              <a:fillRect t="-60465" b="-60465"/>
            </a:stretch>
          </a:blipFill>
        </p:spPr>
        <p:txBody>
          <a:bodyPr/>
          <a:lstStyle/>
          <a:p>
            <a:endParaRPr lang="en-US" sz="1200"/>
          </a:p>
        </p:txBody>
      </p:sp>
      <p:sp>
        <p:nvSpPr>
          <p:cNvPr id="14" name="TextBox 14"/>
          <p:cNvSpPr txBox="1"/>
          <p:nvPr/>
        </p:nvSpPr>
        <p:spPr>
          <a:xfrm>
            <a:off x="3314967" y="4354621"/>
            <a:ext cx="1586852" cy="292259"/>
          </a:xfrm>
          <a:prstGeom prst="rect">
            <a:avLst/>
          </a:prstGeom>
        </p:spPr>
        <p:txBody>
          <a:bodyPr lIns="0" tIns="0" rIns="0" bIns="0" rtlCol="0" anchor="t">
            <a:spAutoFit/>
          </a:bodyPr>
          <a:lstStyle/>
          <a:p>
            <a:pPr algn="ctr">
              <a:lnSpc>
                <a:spcPts val="2375"/>
              </a:lnSpc>
            </a:pPr>
            <a:r>
              <a:rPr lang="en-US" sz="1916" b="1" dirty="0">
                <a:latin typeface="Roboto" panose="02000000000000000000" pitchFamily="2" charset="0"/>
                <a:ea typeface="Roboto" panose="02000000000000000000" pitchFamily="2" charset="0"/>
                <a:cs typeface="Roboto" panose="02000000000000000000" pitchFamily="2" charset="0"/>
                <a:sym typeface="Arimo"/>
              </a:rPr>
              <a:t>Extract Patch</a:t>
            </a:r>
          </a:p>
        </p:txBody>
      </p:sp>
      <p:sp>
        <p:nvSpPr>
          <p:cNvPr id="15" name="TextBox 15"/>
          <p:cNvSpPr txBox="1"/>
          <p:nvPr/>
        </p:nvSpPr>
        <p:spPr>
          <a:xfrm>
            <a:off x="661493" y="5541766"/>
            <a:ext cx="10869015" cy="587790"/>
          </a:xfrm>
          <a:prstGeom prst="rect">
            <a:avLst/>
          </a:prstGeom>
        </p:spPr>
        <p:txBody>
          <a:bodyPr lIns="0" tIns="0" rIns="0" bIns="0" rtlCol="0" anchor="t">
            <a:spAutoFit/>
          </a:bodyPr>
          <a:lstStyle/>
          <a:p>
            <a:pPr>
              <a:lnSpc>
                <a:spcPts val="2375"/>
              </a:lnSpc>
            </a:pPr>
            <a:r>
              <a:rPr lang="en-US" sz="1533" dirty="0">
                <a:latin typeface="Roboto" panose="02000000000000000000" pitchFamily="2" charset="0"/>
                <a:ea typeface="Roboto" panose="02000000000000000000" pitchFamily="2" charset="0"/>
                <a:cs typeface="Roboto" panose="02000000000000000000" pitchFamily="2" charset="0"/>
                <a:sym typeface="Times New Roman"/>
              </a:rPr>
              <a:t>The standard approach involves three clear stages that transform image patches into vectors the transformer can understand</a:t>
            </a:r>
            <a:r>
              <a:rPr lang="en-US" sz="1458" dirty="0">
                <a:solidFill>
                  <a:srgbClr val="504C49"/>
                </a:solidFill>
                <a:latin typeface="Roboto" panose="02000000000000000000" pitchFamily="2" charset="0"/>
                <a:ea typeface="Roboto" panose="02000000000000000000" pitchFamily="2" charset="0"/>
                <a:cs typeface="Roboto" panose="02000000000000000000" pitchFamily="2" charset="0"/>
                <a:sym typeface="Times New Roman"/>
              </a:rPr>
              <a:t>.</a:t>
            </a:r>
          </a:p>
        </p:txBody>
      </p:sp>
      <p:pic>
        <p:nvPicPr>
          <p:cNvPr id="18" name="Picture 17" descr="A black and white logo&#10;&#10;AI-generated content may be incorrect.">
            <a:extLst>
              <a:ext uri="{FF2B5EF4-FFF2-40B4-BE49-F238E27FC236}">
                <a16:creationId xmlns:a16="http://schemas.microsoft.com/office/drawing/2014/main" id="{FC670901-9FC1-0A41-58F2-57454147870A}"/>
              </a:ext>
            </a:extLst>
          </p:cNvPr>
          <p:cNvPicPr>
            <a:picLocks noChangeAspect="1"/>
          </p:cNvPicPr>
          <p:nvPr/>
        </p:nvPicPr>
        <p:blipFill>
          <a:blip r:embed="rId10"/>
          <a:stretch>
            <a:fillRect/>
          </a:stretch>
        </p:blipFill>
        <p:spPr>
          <a:xfrm>
            <a:off x="9732046" y="130619"/>
            <a:ext cx="2310861" cy="519944"/>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7F3F0"/>
            </a:solidFill>
          </p:spPr>
          <p:txBody>
            <a:bodyPr/>
            <a:lstStyle/>
            <a:p>
              <a:endParaRPr lang="en-US" sz="1200"/>
            </a:p>
          </p:txBody>
        </p:sp>
      </p:grpSp>
      <p:grpSp>
        <p:nvGrpSpPr>
          <p:cNvPr id="4" name="Group 4"/>
          <p:cNvGrpSpPr/>
          <p:nvPr/>
        </p:nvGrpSpPr>
        <p:grpSpPr>
          <a:xfrm>
            <a:off x="0" y="0"/>
            <a:ext cx="12192000" cy="6858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solidFill>
          </p:spPr>
          <p:txBody>
            <a:bodyPr/>
            <a:lstStyle/>
            <a:p>
              <a:endParaRPr lang="en-US" sz="1200"/>
            </a:p>
          </p:txBody>
        </p:sp>
      </p:grpSp>
      <p:sp>
        <p:nvSpPr>
          <p:cNvPr id="6" name="TextBox 6"/>
          <p:cNvSpPr txBox="1"/>
          <p:nvPr/>
        </p:nvSpPr>
        <p:spPr>
          <a:xfrm>
            <a:off x="661492" y="785216"/>
            <a:ext cx="6121501" cy="561308"/>
          </a:xfrm>
          <a:prstGeom prst="rect">
            <a:avLst/>
          </a:prstGeom>
        </p:spPr>
        <p:txBody>
          <a:bodyPr lIns="0" tIns="0" rIns="0" bIns="0" rtlCol="0" anchor="t">
            <a:spAutoFit/>
          </a:bodyPr>
          <a:lstStyle/>
          <a:p>
            <a:pPr>
              <a:lnSpc>
                <a:spcPts val="4625"/>
              </a:lnSpc>
            </a:pPr>
            <a:r>
              <a:rPr lang="en-US" sz="3708" b="1" dirty="0">
                <a:solidFill>
                  <a:srgbClr val="201B18"/>
                </a:solidFill>
                <a:latin typeface="Roboto" panose="02000000000000000000" pitchFamily="2" charset="0"/>
                <a:ea typeface="Roboto" panose="02000000000000000000" pitchFamily="2" charset="0"/>
                <a:cs typeface="Roboto" panose="02000000000000000000" pitchFamily="2" charset="0"/>
                <a:sym typeface="Arimo"/>
              </a:rPr>
              <a:t>Understanding Each Stage</a:t>
            </a:r>
          </a:p>
        </p:txBody>
      </p:sp>
      <p:sp>
        <p:nvSpPr>
          <p:cNvPr id="7" name="TextBox 7"/>
          <p:cNvSpPr txBox="1"/>
          <p:nvPr/>
        </p:nvSpPr>
        <p:spPr>
          <a:xfrm>
            <a:off x="661492" y="2061566"/>
            <a:ext cx="2387899" cy="280013"/>
          </a:xfrm>
          <a:prstGeom prst="rect">
            <a:avLst/>
          </a:prstGeom>
        </p:spPr>
        <p:txBody>
          <a:bodyPr lIns="0" tIns="0" rIns="0" bIns="0" rtlCol="0" anchor="t">
            <a:spAutoFit/>
          </a:bodyPr>
          <a:lstStyle/>
          <a:p>
            <a:pPr>
              <a:lnSpc>
                <a:spcPts val="2291"/>
              </a:lnSpc>
            </a:pPr>
            <a:r>
              <a:rPr lang="en-US" sz="1833" dirty="0">
                <a:solidFill>
                  <a:srgbClr val="201B18"/>
                </a:solidFill>
                <a:latin typeface="Roboto" panose="02000000000000000000" pitchFamily="2" charset="0"/>
                <a:ea typeface="Roboto" panose="02000000000000000000" pitchFamily="2" charset="0"/>
                <a:cs typeface="Roboto" panose="02000000000000000000" pitchFamily="2" charset="0"/>
                <a:sym typeface="Arimo"/>
              </a:rPr>
              <a:t>Step 1: Extract Patch</a:t>
            </a:r>
          </a:p>
        </p:txBody>
      </p:sp>
      <p:sp>
        <p:nvSpPr>
          <p:cNvPr id="8" name="TextBox 8"/>
          <p:cNvSpPr txBox="1"/>
          <p:nvPr/>
        </p:nvSpPr>
        <p:spPr>
          <a:xfrm>
            <a:off x="661492" y="2501405"/>
            <a:ext cx="3504305" cy="1203343"/>
          </a:xfrm>
          <a:prstGeom prst="rect">
            <a:avLst/>
          </a:prstGeom>
        </p:spPr>
        <p:txBody>
          <a:bodyPr lIns="0" tIns="0" rIns="0" bIns="0" rtlCol="0" anchor="t">
            <a:spAutoFit/>
          </a:bodyPr>
          <a:lstStyle/>
          <a:p>
            <a:pPr>
              <a:lnSpc>
                <a:spcPts val="2375"/>
              </a:lnSpc>
            </a:pPr>
            <a:r>
              <a:rPr lang="en-US" sz="1533" dirty="0">
                <a:latin typeface="Roboto" panose="02000000000000000000" pitchFamily="2" charset="0"/>
                <a:ea typeface="Roboto" panose="02000000000000000000" pitchFamily="2" charset="0"/>
                <a:cs typeface="Roboto" panose="02000000000000000000" pitchFamily="2" charset="0"/>
                <a:sym typeface="Times New Roman"/>
              </a:rPr>
              <a:t>Extract a square patch (e.g., 16×16 pixels) from the image. If the image is RGB, this patch contains 16×16×3 = 768 values.</a:t>
            </a:r>
          </a:p>
        </p:txBody>
      </p:sp>
      <p:sp>
        <p:nvSpPr>
          <p:cNvPr id="9" name="TextBox 9"/>
          <p:cNvSpPr txBox="1"/>
          <p:nvPr/>
        </p:nvSpPr>
        <p:spPr>
          <a:xfrm>
            <a:off x="661492" y="3944545"/>
            <a:ext cx="2855913" cy="280013"/>
          </a:xfrm>
          <a:prstGeom prst="rect">
            <a:avLst/>
          </a:prstGeom>
        </p:spPr>
        <p:txBody>
          <a:bodyPr lIns="0" tIns="0" rIns="0" bIns="0" rtlCol="0" anchor="t">
            <a:spAutoFit/>
          </a:bodyPr>
          <a:lstStyle/>
          <a:p>
            <a:pPr>
              <a:lnSpc>
                <a:spcPts val="2291"/>
              </a:lnSpc>
            </a:pPr>
            <a:r>
              <a:rPr lang="en-US" sz="1833" dirty="0">
                <a:solidFill>
                  <a:srgbClr val="201B18"/>
                </a:solidFill>
                <a:latin typeface="Roboto" panose="02000000000000000000" pitchFamily="2" charset="0"/>
                <a:ea typeface="Roboto" panose="02000000000000000000" pitchFamily="2" charset="0"/>
                <a:cs typeface="Roboto" panose="02000000000000000000" pitchFamily="2" charset="0"/>
                <a:sym typeface="Arimo"/>
              </a:rPr>
              <a:t>Step 2: Flatten the Patch</a:t>
            </a:r>
          </a:p>
        </p:txBody>
      </p:sp>
      <p:sp>
        <p:nvSpPr>
          <p:cNvPr id="10" name="TextBox 10"/>
          <p:cNvSpPr txBox="1"/>
          <p:nvPr/>
        </p:nvSpPr>
        <p:spPr>
          <a:xfrm>
            <a:off x="661492" y="4384377"/>
            <a:ext cx="3504305" cy="1203343"/>
          </a:xfrm>
          <a:prstGeom prst="rect">
            <a:avLst/>
          </a:prstGeom>
        </p:spPr>
        <p:txBody>
          <a:bodyPr lIns="0" tIns="0" rIns="0" bIns="0" rtlCol="0" anchor="t">
            <a:spAutoFit/>
          </a:bodyPr>
          <a:lstStyle/>
          <a:p>
            <a:pPr>
              <a:lnSpc>
                <a:spcPts val="2375"/>
              </a:lnSpc>
            </a:pPr>
            <a:r>
              <a:rPr lang="en-US" sz="1533" dirty="0">
                <a:latin typeface="Roboto" panose="02000000000000000000" pitchFamily="2" charset="0"/>
                <a:ea typeface="Roboto" panose="02000000000000000000" pitchFamily="2" charset="0"/>
                <a:cs typeface="Roboto" panose="02000000000000000000" pitchFamily="2" charset="0"/>
                <a:sym typeface="Times New Roman"/>
              </a:rPr>
              <a:t>Reshape the 3D patch into a 1D vector. Our 16×16×3 patch becomes a flat vector of 768 numbers arranged sequentially.</a:t>
            </a:r>
          </a:p>
        </p:txBody>
      </p:sp>
      <p:grpSp>
        <p:nvGrpSpPr>
          <p:cNvPr id="11" name="Group 11"/>
          <p:cNvGrpSpPr/>
          <p:nvPr/>
        </p:nvGrpSpPr>
        <p:grpSpPr>
          <a:xfrm>
            <a:off x="4633316" y="1910061"/>
            <a:ext cx="6903441" cy="3911899"/>
            <a:chOff x="0" y="0"/>
            <a:chExt cx="13806881" cy="7823797"/>
          </a:xfrm>
        </p:grpSpPr>
        <p:sp>
          <p:nvSpPr>
            <p:cNvPr id="12" name="Freeform 12" descr="preencoded.png"/>
            <p:cNvSpPr/>
            <p:nvPr/>
          </p:nvSpPr>
          <p:spPr>
            <a:xfrm>
              <a:off x="0" y="0"/>
              <a:ext cx="13806932" cy="7823835"/>
            </a:xfrm>
            <a:custGeom>
              <a:avLst/>
              <a:gdLst/>
              <a:ahLst/>
              <a:cxnLst/>
              <a:rect l="l" t="t" r="r" b="b"/>
              <a:pathLst>
                <a:path w="13806932" h="7823835">
                  <a:moveTo>
                    <a:pt x="0" y="0"/>
                  </a:moveTo>
                  <a:lnTo>
                    <a:pt x="13806932" y="0"/>
                  </a:lnTo>
                  <a:lnTo>
                    <a:pt x="13806932" y="7823835"/>
                  </a:lnTo>
                  <a:lnTo>
                    <a:pt x="0" y="7823835"/>
                  </a:lnTo>
                  <a:lnTo>
                    <a:pt x="0" y="0"/>
                  </a:lnTo>
                  <a:close/>
                </a:path>
              </a:pathLst>
            </a:custGeom>
            <a:blipFill>
              <a:blip r:embed="rId3"/>
              <a:stretch>
                <a:fillRect t="-3" b="-2"/>
              </a:stretch>
            </a:blipFill>
          </p:spPr>
          <p:txBody>
            <a:bodyPr/>
            <a:lstStyle/>
            <a:p>
              <a:endParaRPr lang="en-US" sz="1200"/>
            </a:p>
          </p:txBody>
        </p:sp>
      </p:grpSp>
      <p:pic>
        <p:nvPicPr>
          <p:cNvPr id="15" name="Picture 14" descr="A black and white logo&#10;&#10;AI-generated content may be incorrect.">
            <a:extLst>
              <a:ext uri="{FF2B5EF4-FFF2-40B4-BE49-F238E27FC236}">
                <a16:creationId xmlns:a16="http://schemas.microsoft.com/office/drawing/2014/main" id="{FDB92169-57D3-3E41-AE74-5B4AAAE062A4}"/>
              </a:ext>
            </a:extLst>
          </p:cNvPr>
          <p:cNvPicPr>
            <a:picLocks noChangeAspect="1"/>
          </p:cNvPicPr>
          <p:nvPr/>
        </p:nvPicPr>
        <p:blipFill>
          <a:blip r:embed="rId4"/>
          <a:stretch>
            <a:fillRect/>
          </a:stretch>
        </p:blipFill>
        <p:spPr>
          <a:xfrm>
            <a:off x="9732046" y="130619"/>
            <a:ext cx="2310861" cy="51994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7F3F0"/>
            </a:solidFill>
          </p:spPr>
          <p:txBody>
            <a:bodyPr/>
            <a:lstStyle/>
            <a:p>
              <a:endParaRPr lang="en-US" sz="1200"/>
            </a:p>
          </p:txBody>
        </p:sp>
      </p:grpSp>
      <p:grpSp>
        <p:nvGrpSpPr>
          <p:cNvPr id="4" name="Group 4"/>
          <p:cNvGrpSpPr/>
          <p:nvPr/>
        </p:nvGrpSpPr>
        <p:grpSpPr>
          <a:xfrm>
            <a:off x="0" y="0"/>
            <a:ext cx="12192000" cy="6858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solidFill>
          </p:spPr>
          <p:txBody>
            <a:bodyPr/>
            <a:lstStyle/>
            <a:p>
              <a:endParaRPr lang="en-US" sz="1200"/>
            </a:p>
          </p:txBody>
        </p:sp>
      </p:grpSp>
      <p:sp>
        <p:nvSpPr>
          <p:cNvPr id="6" name="TextBox 6"/>
          <p:cNvSpPr txBox="1"/>
          <p:nvPr/>
        </p:nvSpPr>
        <p:spPr>
          <a:xfrm>
            <a:off x="661492" y="785216"/>
            <a:ext cx="5702401" cy="561308"/>
          </a:xfrm>
          <a:prstGeom prst="rect">
            <a:avLst/>
          </a:prstGeom>
        </p:spPr>
        <p:txBody>
          <a:bodyPr lIns="0" tIns="0" rIns="0" bIns="0" rtlCol="0" anchor="t">
            <a:spAutoFit/>
          </a:bodyPr>
          <a:lstStyle/>
          <a:p>
            <a:pPr>
              <a:lnSpc>
                <a:spcPts val="4625"/>
              </a:lnSpc>
            </a:pPr>
            <a:r>
              <a:rPr lang="en-US" sz="3708" dirty="0">
                <a:solidFill>
                  <a:srgbClr val="201B18"/>
                </a:solidFill>
                <a:latin typeface="Roboto" panose="02000000000000000000" pitchFamily="2" charset="0"/>
                <a:ea typeface="Roboto" panose="02000000000000000000" pitchFamily="2" charset="0"/>
                <a:cs typeface="Roboto" panose="02000000000000000000" pitchFamily="2" charset="0"/>
                <a:sym typeface="Arimo"/>
              </a:rPr>
              <a:t>Step 3: Linear Projection</a:t>
            </a:r>
          </a:p>
        </p:txBody>
      </p:sp>
      <p:grpSp>
        <p:nvGrpSpPr>
          <p:cNvPr id="7" name="Group 7"/>
          <p:cNvGrpSpPr/>
          <p:nvPr/>
        </p:nvGrpSpPr>
        <p:grpSpPr>
          <a:xfrm>
            <a:off x="661493" y="1910061"/>
            <a:ext cx="4113708" cy="3911899"/>
            <a:chOff x="0" y="0"/>
            <a:chExt cx="13806881" cy="7823797"/>
          </a:xfrm>
        </p:grpSpPr>
        <p:sp>
          <p:nvSpPr>
            <p:cNvPr id="8" name="Freeform 8" descr="preencoded.png"/>
            <p:cNvSpPr/>
            <p:nvPr/>
          </p:nvSpPr>
          <p:spPr>
            <a:xfrm>
              <a:off x="0" y="0"/>
              <a:ext cx="13806932" cy="7823835"/>
            </a:xfrm>
            <a:custGeom>
              <a:avLst/>
              <a:gdLst/>
              <a:ahLst/>
              <a:cxnLst/>
              <a:rect l="l" t="t" r="r" b="b"/>
              <a:pathLst>
                <a:path w="13806932" h="7823835">
                  <a:moveTo>
                    <a:pt x="0" y="0"/>
                  </a:moveTo>
                  <a:lnTo>
                    <a:pt x="13806932" y="0"/>
                  </a:lnTo>
                  <a:lnTo>
                    <a:pt x="13806932" y="7823835"/>
                  </a:lnTo>
                  <a:lnTo>
                    <a:pt x="0" y="7823835"/>
                  </a:lnTo>
                  <a:lnTo>
                    <a:pt x="0" y="0"/>
                  </a:lnTo>
                  <a:close/>
                </a:path>
              </a:pathLst>
            </a:custGeom>
            <a:blipFill>
              <a:blip r:embed="rId3"/>
              <a:stretch>
                <a:fillRect t="-3" b="-2"/>
              </a:stretch>
            </a:blipFill>
          </p:spPr>
          <p:txBody>
            <a:bodyPr/>
            <a:lstStyle/>
            <a:p>
              <a:endParaRPr lang="en-US" sz="1200"/>
            </a:p>
          </p:txBody>
        </p:sp>
      </p:grpSp>
      <p:sp>
        <p:nvSpPr>
          <p:cNvPr id="9" name="TextBox 9"/>
          <p:cNvSpPr txBox="1"/>
          <p:nvPr/>
        </p:nvSpPr>
        <p:spPr>
          <a:xfrm>
            <a:off x="8306264" y="2789615"/>
            <a:ext cx="3504305" cy="1511119"/>
          </a:xfrm>
          <a:prstGeom prst="rect">
            <a:avLst/>
          </a:prstGeom>
        </p:spPr>
        <p:txBody>
          <a:bodyPr lIns="0" tIns="0" rIns="0" bIns="0" rtlCol="0" anchor="t">
            <a:spAutoFit/>
          </a:bodyPr>
          <a:lstStyle/>
          <a:p>
            <a:pPr marL="228611" indent="-228611">
              <a:lnSpc>
                <a:spcPts val="2375"/>
              </a:lnSpc>
              <a:buFont typeface="Arial" panose="020B0604020202020204" pitchFamily="34" charset="0"/>
              <a:buChar char="•"/>
            </a:pPr>
            <a:r>
              <a:rPr lang="en-US" sz="1533" dirty="0">
                <a:latin typeface="Roboto" panose="02000000000000000000" pitchFamily="2" charset="0"/>
                <a:ea typeface="Roboto" panose="02000000000000000000" pitchFamily="2" charset="0"/>
                <a:cs typeface="Roboto" panose="02000000000000000000" pitchFamily="2" charset="0"/>
                <a:sym typeface="Times New Roman"/>
              </a:rPr>
              <a:t>The flattened vector is passed through a learnable linear layer (matrix multiplication) to project it into the model's embedding dimension (typically 768 or 1024).</a:t>
            </a:r>
          </a:p>
        </p:txBody>
      </p:sp>
      <p:sp>
        <p:nvSpPr>
          <p:cNvPr id="10" name="TextBox 10"/>
          <p:cNvSpPr txBox="1"/>
          <p:nvPr/>
        </p:nvSpPr>
        <p:spPr>
          <a:xfrm>
            <a:off x="5283200" y="4241668"/>
            <a:ext cx="3504305" cy="2126672"/>
          </a:xfrm>
          <a:prstGeom prst="rect">
            <a:avLst/>
          </a:prstGeom>
        </p:spPr>
        <p:txBody>
          <a:bodyPr lIns="0" tIns="0" rIns="0" bIns="0" rtlCol="0" anchor="t">
            <a:spAutoFit/>
          </a:bodyPr>
          <a:lstStyle/>
          <a:p>
            <a:pPr marL="304815" indent="-304815">
              <a:lnSpc>
                <a:spcPts val="2375"/>
              </a:lnSpc>
              <a:buFont typeface="Arial" panose="020B0604020202020204" pitchFamily="34" charset="0"/>
              <a:buChar char="•"/>
            </a:pPr>
            <a:r>
              <a:rPr lang="en-US" sz="1733" b="1" dirty="0">
                <a:latin typeface="Roboto" panose="02000000000000000000" pitchFamily="2" charset="0"/>
                <a:ea typeface="Roboto" panose="02000000000000000000" pitchFamily="2" charset="0"/>
                <a:cs typeface="Roboto" panose="02000000000000000000" pitchFamily="2" charset="0"/>
                <a:sym typeface="Times New Roman Bold"/>
              </a:rPr>
              <a:t>Real-world analogy</a:t>
            </a:r>
            <a:r>
              <a:rPr lang="en-US" sz="1533" b="1" dirty="0">
                <a:latin typeface="Roboto" panose="02000000000000000000" pitchFamily="2" charset="0"/>
                <a:ea typeface="Roboto" panose="02000000000000000000" pitchFamily="2" charset="0"/>
                <a:cs typeface="Roboto" panose="02000000000000000000" pitchFamily="2" charset="0"/>
                <a:sym typeface="Times New Roman Bold"/>
              </a:rPr>
              <a:t>:</a:t>
            </a:r>
            <a:r>
              <a:rPr lang="en-US" sz="1533" dirty="0">
                <a:latin typeface="Roboto" panose="02000000000000000000" pitchFamily="2" charset="0"/>
                <a:ea typeface="Roboto" panose="02000000000000000000" pitchFamily="2" charset="0"/>
                <a:cs typeface="Roboto" panose="02000000000000000000" pitchFamily="2" charset="0"/>
                <a:sym typeface="Times New Roman"/>
              </a:rPr>
              <a:t> Imagine summarizing a paragraph into key bullet points. The linear projection extracts the most important features from the raw pixel data and represents them in a compressed, meaningful format.</a:t>
            </a:r>
          </a:p>
        </p:txBody>
      </p:sp>
      <p:sp>
        <p:nvSpPr>
          <p:cNvPr id="14" name="TextBox 13">
            <a:extLst>
              <a:ext uri="{FF2B5EF4-FFF2-40B4-BE49-F238E27FC236}">
                <a16:creationId xmlns:a16="http://schemas.microsoft.com/office/drawing/2014/main" id="{B2FB5B53-C077-C279-1A66-07D0AE069FA3}"/>
              </a:ext>
            </a:extLst>
          </p:cNvPr>
          <p:cNvSpPr txBox="1"/>
          <p:nvPr/>
        </p:nvSpPr>
        <p:spPr>
          <a:xfrm>
            <a:off x="5181601" y="1708434"/>
            <a:ext cx="3407519" cy="1468607"/>
          </a:xfrm>
          <a:prstGeom prst="rect">
            <a:avLst/>
          </a:prstGeom>
          <a:noFill/>
        </p:spPr>
        <p:txBody>
          <a:bodyPr wrap="square">
            <a:spAutoFit/>
          </a:bodyPr>
          <a:lstStyle/>
          <a:p>
            <a:pPr marL="228611" indent="-228611">
              <a:lnSpc>
                <a:spcPct val="150000"/>
              </a:lnSpc>
              <a:buFont typeface="Arial" panose="020B0604020202020204" pitchFamily="34" charset="0"/>
              <a:buChar char="•"/>
            </a:pPr>
            <a:r>
              <a:rPr lang="en-US" sz="1533" dirty="0">
                <a:latin typeface="Roboto" panose="02000000000000000000" pitchFamily="2" charset="0"/>
                <a:ea typeface="Roboto" panose="02000000000000000000" pitchFamily="2" charset="0"/>
                <a:cs typeface="Roboto" panose="02000000000000000000" pitchFamily="2" charset="0"/>
              </a:rPr>
              <a:t>Linear projection converts raw image patch values into meaningful feature vectors that the transformer can process.</a:t>
            </a:r>
            <a:endParaRPr lang="en-IN" sz="1533" dirty="0">
              <a:latin typeface="Roboto" panose="02000000000000000000" pitchFamily="2" charset="0"/>
              <a:ea typeface="Roboto" panose="02000000000000000000" pitchFamily="2" charset="0"/>
              <a:cs typeface="Roboto" panose="02000000000000000000" pitchFamily="2" charset="0"/>
            </a:endParaRPr>
          </a:p>
        </p:txBody>
      </p:sp>
      <p:pic>
        <p:nvPicPr>
          <p:cNvPr id="13" name="Picture 12" descr="A black and white logo&#10;&#10;AI-generated content may be incorrect.">
            <a:extLst>
              <a:ext uri="{FF2B5EF4-FFF2-40B4-BE49-F238E27FC236}">
                <a16:creationId xmlns:a16="http://schemas.microsoft.com/office/drawing/2014/main" id="{47CEC481-7439-AB90-9BC1-99042A7C70D3}"/>
              </a:ext>
            </a:extLst>
          </p:cNvPr>
          <p:cNvPicPr>
            <a:picLocks noChangeAspect="1"/>
          </p:cNvPicPr>
          <p:nvPr/>
        </p:nvPicPr>
        <p:blipFill>
          <a:blip r:embed="rId4"/>
          <a:stretch>
            <a:fillRect/>
          </a:stretch>
        </p:blipFill>
        <p:spPr>
          <a:xfrm>
            <a:off x="9732046" y="130619"/>
            <a:ext cx="2310861" cy="519944"/>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7F3F0"/>
            </a:solidFill>
          </p:spPr>
          <p:txBody>
            <a:bodyPr/>
            <a:lstStyle/>
            <a:p>
              <a:endParaRPr lang="en-US" sz="1200"/>
            </a:p>
          </p:txBody>
        </p:sp>
      </p:grpSp>
      <p:grpSp>
        <p:nvGrpSpPr>
          <p:cNvPr id="4" name="Group 4"/>
          <p:cNvGrpSpPr/>
          <p:nvPr/>
        </p:nvGrpSpPr>
        <p:grpSpPr>
          <a:xfrm>
            <a:off x="0" y="0"/>
            <a:ext cx="12192000" cy="6858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solidFill>
          </p:spPr>
          <p:txBody>
            <a:bodyPr/>
            <a:lstStyle/>
            <a:p>
              <a:endParaRPr lang="en-US" sz="1200"/>
            </a:p>
          </p:txBody>
        </p:sp>
      </p:grpSp>
      <p:pic>
        <p:nvPicPr>
          <p:cNvPr id="11" name="Picture 10">
            <a:extLst>
              <a:ext uri="{FF2B5EF4-FFF2-40B4-BE49-F238E27FC236}">
                <a16:creationId xmlns:a16="http://schemas.microsoft.com/office/drawing/2014/main" id="{CA675FF0-850B-1C45-2CF8-F4E5EAA17D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0" y="1092200"/>
            <a:ext cx="9601200" cy="4673600"/>
          </a:xfrm>
          <a:prstGeom prst="rect">
            <a:avLst/>
          </a:prstGeom>
        </p:spPr>
      </p:pic>
      <p:pic>
        <p:nvPicPr>
          <p:cNvPr id="6" name="Picture 5" descr="A black and white logo&#10;&#10;AI-generated content may be incorrect.">
            <a:extLst>
              <a:ext uri="{FF2B5EF4-FFF2-40B4-BE49-F238E27FC236}">
                <a16:creationId xmlns:a16="http://schemas.microsoft.com/office/drawing/2014/main" id="{EC673EE6-B066-8B17-84D8-AFD436ADB6D3}"/>
              </a:ext>
            </a:extLst>
          </p:cNvPr>
          <p:cNvPicPr>
            <a:picLocks noChangeAspect="1"/>
          </p:cNvPicPr>
          <p:nvPr/>
        </p:nvPicPr>
        <p:blipFill>
          <a:blip r:embed="rId3"/>
          <a:stretch>
            <a:fillRect/>
          </a:stretch>
        </p:blipFill>
        <p:spPr>
          <a:xfrm>
            <a:off x="9732046" y="130619"/>
            <a:ext cx="2310861" cy="519944"/>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0" y="552647"/>
            <a:ext cx="12192000" cy="6858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solidFill>
          </p:spPr>
          <p:txBody>
            <a:bodyPr/>
            <a:lstStyle/>
            <a:p>
              <a:endParaRPr lang="en-US" sz="1200"/>
            </a:p>
          </p:txBody>
        </p:sp>
      </p:grpSp>
      <p:sp>
        <p:nvSpPr>
          <p:cNvPr id="6" name="TextBox 6"/>
          <p:cNvSpPr txBox="1"/>
          <p:nvPr/>
        </p:nvSpPr>
        <p:spPr>
          <a:xfrm>
            <a:off x="661492" y="1388669"/>
            <a:ext cx="10572750" cy="561308"/>
          </a:xfrm>
          <a:prstGeom prst="rect">
            <a:avLst/>
          </a:prstGeom>
        </p:spPr>
        <p:txBody>
          <a:bodyPr lIns="0" tIns="0" rIns="0" bIns="0" rtlCol="0" anchor="t">
            <a:spAutoFit/>
          </a:bodyPr>
          <a:lstStyle/>
          <a:p>
            <a:pPr>
              <a:lnSpc>
                <a:spcPts val="4625"/>
              </a:lnSpc>
            </a:pPr>
            <a:r>
              <a:rPr lang="en-US" sz="3708" b="1" dirty="0">
                <a:solidFill>
                  <a:srgbClr val="201B18"/>
                </a:solidFill>
                <a:latin typeface="Roboto" panose="02000000000000000000" pitchFamily="2" charset="0"/>
                <a:ea typeface="Roboto" panose="02000000000000000000" pitchFamily="2" charset="0"/>
                <a:cs typeface="Roboto" panose="02000000000000000000" pitchFamily="2" charset="0"/>
                <a:sym typeface="Arimo"/>
              </a:rPr>
              <a:t>Convolutional Stem: An Alternative Approach</a:t>
            </a:r>
          </a:p>
        </p:txBody>
      </p:sp>
      <p:sp>
        <p:nvSpPr>
          <p:cNvPr id="7" name="TextBox 7"/>
          <p:cNvSpPr txBox="1"/>
          <p:nvPr/>
        </p:nvSpPr>
        <p:spPr>
          <a:xfrm>
            <a:off x="661493" y="2464492"/>
            <a:ext cx="2362695" cy="281103"/>
          </a:xfrm>
          <a:prstGeom prst="rect">
            <a:avLst/>
          </a:prstGeom>
        </p:spPr>
        <p:txBody>
          <a:bodyPr lIns="0" tIns="0" rIns="0" bIns="0" rtlCol="0" anchor="t">
            <a:spAutoFit/>
          </a:bodyPr>
          <a:lstStyle/>
          <a:p>
            <a:pPr>
              <a:lnSpc>
                <a:spcPts val="2291"/>
              </a:lnSpc>
            </a:pPr>
            <a:r>
              <a:rPr lang="en-US" sz="1867" b="1" dirty="0">
                <a:solidFill>
                  <a:srgbClr val="201B18"/>
                </a:solidFill>
                <a:latin typeface="Roboto" panose="02000000000000000000" pitchFamily="2" charset="0"/>
                <a:ea typeface="Roboto" panose="02000000000000000000" pitchFamily="2" charset="0"/>
                <a:cs typeface="Roboto" panose="02000000000000000000" pitchFamily="2" charset="0"/>
                <a:sym typeface="Arimo"/>
              </a:rPr>
              <a:t>How It Differs</a:t>
            </a:r>
          </a:p>
        </p:txBody>
      </p:sp>
      <p:sp>
        <p:nvSpPr>
          <p:cNvPr id="8" name="TextBox 8"/>
          <p:cNvSpPr txBox="1"/>
          <p:nvPr/>
        </p:nvSpPr>
        <p:spPr>
          <a:xfrm>
            <a:off x="661492" y="2904331"/>
            <a:ext cx="5203927" cy="2400850"/>
          </a:xfrm>
          <a:prstGeom prst="rect">
            <a:avLst/>
          </a:prstGeom>
        </p:spPr>
        <p:txBody>
          <a:bodyPr lIns="0" tIns="0" rIns="0" bIns="0" rtlCol="0" anchor="t">
            <a:spAutoFit/>
          </a:bodyPr>
          <a:lstStyle/>
          <a:p>
            <a:pPr>
              <a:lnSpc>
                <a:spcPct val="150000"/>
              </a:lnSpc>
            </a:pPr>
            <a:r>
              <a:rPr lang="en-US" sz="1533" dirty="0">
                <a:latin typeface="Roboto" panose="02000000000000000000" pitchFamily="2" charset="0"/>
                <a:ea typeface="Roboto" panose="02000000000000000000" pitchFamily="2" charset="0"/>
                <a:cs typeface="Roboto" panose="02000000000000000000" pitchFamily="2" charset="0"/>
              </a:rPr>
              <a:t>Instead of cutting an image into patches right away, a </a:t>
            </a:r>
            <a:r>
              <a:rPr lang="en-US" sz="1533" b="1" dirty="0">
                <a:latin typeface="Roboto" panose="02000000000000000000" pitchFamily="2" charset="0"/>
                <a:ea typeface="Roboto" panose="02000000000000000000" pitchFamily="2" charset="0"/>
                <a:cs typeface="Roboto" panose="02000000000000000000" pitchFamily="2" charset="0"/>
              </a:rPr>
              <a:t>convolutional stem</a:t>
            </a:r>
            <a:r>
              <a:rPr lang="en-US" sz="1533" dirty="0">
                <a:latin typeface="Roboto" panose="02000000000000000000" pitchFamily="2" charset="0"/>
                <a:ea typeface="Roboto" panose="02000000000000000000" pitchFamily="2" charset="0"/>
                <a:cs typeface="Roboto" panose="02000000000000000000" pitchFamily="2" charset="0"/>
              </a:rPr>
              <a:t> first </a:t>
            </a:r>
            <a:r>
              <a:rPr lang="en-US" sz="1533" b="1" dirty="0">
                <a:latin typeface="Roboto" panose="02000000000000000000" pitchFamily="2" charset="0"/>
                <a:ea typeface="Roboto" panose="02000000000000000000" pitchFamily="2" charset="0"/>
                <a:cs typeface="Roboto" panose="02000000000000000000" pitchFamily="2" charset="0"/>
              </a:rPr>
              <a:t>processes the image using convolution layers</a:t>
            </a:r>
            <a:r>
              <a:rPr lang="en-US" sz="1533" dirty="0">
                <a:latin typeface="Roboto" panose="02000000000000000000" pitchFamily="2" charset="0"/>
                <a:ea typeface="Roboto" panose="02000000000000000000" pitchFamily="2" charset="0"/>
                <a:cs typeface="Roboto" panose="02000000000000000000" pitchFamily="2" charset="0"/>
              </a:rPr>
              <a:t> to:</a:t>
            </a:r>
          </a:p>
          <a:p>
            <a:pPr marL="228611" indent="-228611">
              <a:lnSpc>
                <a:spcPct val="150000"/>
              </a:lnSpc>
              <a:buFont typeface="Wingdings" panose="05000000000000000000" pitchFamily="2" charset="2"/>
              <a:buChar char="§"/>
            </a:pPr>
            <a:r>
              <a:rPr lang="en-US" sz="1533" dirty="0">
                <a:latin typeface="Roboto" panose="02000000000000000000" pitchFamily="2" charset="0"/>
                <a:ea typeface="Roboto" panose="02000000000000000000" pitchFamily="2" charset="0"/>
                <a:cs typeface="Roboto" panose="02000000000000000000" pitchFamily="2" charset="0"/>
              </a:rPr>
              <a:t>Reduce the image size gradually (</a:t>
            </a:r>
            <a:r>
              <a:rPr lang="en-US" sz="1533" b="1" dirty="0" err="1">
                <a:latin typeface="Roboto" panose="02000000000000000000" pitchFamily="2" charset="0"/>
                <a:ea typeface="Roboto" panose="02000000000000000000" pitchFamily="2" charset="0"/>
                <a:cs typeface="Roboto" panose="02000000000000000000" pitchFamily="2" charset="0"/>
              </a:rPr>
              <a:t>downsampling</a:t>
            </a:r>
            <a:r>
              <a:rPr lang="en-US" sz="1533" dirty="0">
                <a:latin typeface="Roboto" panose="02000000000000000000" pitchFamily="2" charset="0"/>
                <a:ea typeface="Roboto" panose="02000000000000000000" pitchFamily="2" charset="0"/>
                <a:cs typeface="Roboto" panose="02000000000000000000" pitchFamily="2" charset="0"/>
              </a:rPr>
              <a:t>).</a:t>
            </a:r>
          </a:p>
          <a:p>
            <a:pPr marL="228611" indent="-228611">
              <a:lnSpc>
                <a:spcPct val="150000"/>
              </a:lnSpc>
              <a:buFont typeface="Wingdings" panose="05000000000000000000" pitchFamily="2" charset="2"/>
              <a:buChar char="§"/>
            </a:pPr>
            <a:r>
              <a:rPr lang="en-US" sz="1533" dirty="0">
                <a:latin typeface="Roboto" panose="02000000000000000000" pitchFamily="2" charset="0"/>
                <a:ea typeface="Roboto" panose="02000000000000000000" pitchFamily="2" charset="0"/>
                <a:cs typeface="Roboto" panose="02000000000000000000" pitchFamily="2" charset="0"/>
              </a:rPr>
              <a:t>Extract useful </a:t>
            </a:r>
            <a:r>
              <a:rPr lang="en-US" sz="1533" b="1" dirty="0">
                <a:latin typeface="Roboto" panose="02000000000000000000" pitchFamily="2" charset="0"/>
                <a:ea typeface="Roboto" panose="02000000000000000000" pitchFamily="2" charset="0"/>
                <a:cs typeface="Roboto" panose="02000000000000000000" pitchFamily="2" charset="0"/>
              </a:rPr>
              <a:t>local features</a:t>
            </a:r>
            <a:r>
              <a:rPr lang="en-US" sz="1533" dirty="0">
                <a:latin typeface="Roboto" panose="02000000000000000000" pitchFamily="2" charset="0"/>
                <a:ea typeface="Roboto" panose="02000000000000000000" pitchFamily="2" charset="0"/>
                <a:cs typeface="Roboto" panose="02000000000000000000" pitchFamily="2" charset="0"/>
              </a:rPr>
              <a:t> like edges, colors, and textures.</a:t>
            </a:r>
          </a:p>
          <a:p>
            <a:pPr>
              <a:lnSpc>
                <a:spcPts val="2375"/>
              </a:lnSpc>
            </a:pPr>
            <a:endParaRPr lang="en-US" sz="1458" dirty="0">
              <a:solidFill>
                <a:srgbClr val="504C49"/>
              </a:solidFill>
              <a:latin typeface="Roboto" panose="02000000000000000000" pitchFamily="2" charset="0"/>
              <a:ea typeface="Roboto" panose="02000000000000000000" pitchFamily="2" charset="0"/>
              <a:cs typeface="Roboto" panose="02000000000000000000" pitchFamily="2" charset="0"/>
              <a:sym typeface="Times New Roman"/>
            </a:endParaRPr>
          </a:p>
        </p:txBody>
      </p:sp>
      <p:grpSp>
        <p:nvGrpSpPr>
          <p:cNvPr id="10" name="Group 10"/>
          <p:cNvGrpSpPr/>
          <p:nvPr/>
        </p:nvGrpSpPr>
        <p:grpSpPr>
          <a:xfrm>
            <a:off x="6196806" y="2300885"/>
            <a:ext cx="5476183" cy="3130353"/>
            <a:chOff x="0" y="0"/>
            <a:chExt cx="10952366" cy="6260706"/>
          </a:xfrm>
          <a:solidFill>
            <a:srgbClr val="F8D5CD"/>
          </a:solidFill>
        </p:grpSpPr>
        <p:sp>
          <p:nvSpPr>
            <p:cNvPr id="11" name="Freeform 11"/>
            <p:cNvSpPr/>
            <p:nvPr/>
          </p:nvSpPr>
          <p:spPr>
            <a:xfrm>
              <a:off x="0" y="0"/>
              <a:ext cx="10952352" cy="6260719"/>
            </a:xfrm>
            <a:custGeom>
              <a:avLst/>
              <a:gdLst/>
              <a:ahLst/>
              <a:cxnLst/>
              <a:rect l="l" t="t" r="r" b="b"/>
              <a:pathLst>
                <a:path w="10952352" h="6260719">
                  <a:moveTo>
                    <a:pt x="0" y="56769"/>
                  </a:moveTo>
                  <a:cubicBezTo>
                    <a:pt x="0" y="25400"/>
                    <a:pt x="25400" y="0"/>
                    <a:pt x="56769" y="0"/>
                  </a:cubicBezTo>
                  <a:lnTo>
                    <a:pt x="10895584" y="0"/>
                  </a:lnTo>
                  <a:cubicBezTo>
                    <a:pt x="10926952" y="0"/>
                    <a:pt x="10952352" y="25400"/>
                    <a:pt x="10952352" y="56769"/>
                  </a:cubicBezTo>
                  <a:lnTo>
                    <a:pt x="10952352" y="6203950"/>
                  </a:lnTo>
                  <a:cubicBezTo>
                    <a:pt x="10952352" y="6235319"/>
                    <a:pt x="10926952" y="6260719"/>
                    <a:pt x="10895584" y="6260719"/>
                  </a:cubicBezTo>
                  <a:lnTo>
                    <a:pt x="56769" y="6260719"/>
                  </a:lnTo>
                  <a:cubicBezTo>
                    <a:pt x="25400" y="6260719"/>
                    <a:pt x="0" y="6235319"/>
                    <a:pt x="0" y="6203950"/>
                  </a:cubicBezTo>
                  <a:close/>
                </a:path>
              </a:pathLst>
            </a:custGeom>
            <a:grpFill/>
          </p:spPr>
          <p:txBody>
            <a:bodyPr/>
            <a:lstStyle/>
            <a:p>
              <a:endParaRPr lang="en-US" sz="1200"/>
            </a:p>
          </p:txBody>
        </p:sp>
      </p:grpSp>
      <p:sp>
        <p:nvSpPr>
          <p:cNvPr id="12" name="TextBox 12"/>
          <p:cNvSpPr txBox="1"/>
          <p:nvPr/>
        </p:nvSpPr>
        <p:spPr>
          <a:xfrm>
            <a:off x="6385821" y="2464492"/>
            <a:ext cx="2362695" cy="281103"/>
          </a:xfrm>
          <a:prstGeom prst="rect">
            <a:avLst/>
          </a:prstGeom>
        </p:spPr>
        <p:txBody>
          <a:bodyPr lIns="0" tIns="0" rIns="0" bIns="0" rtlCol="0" anchor="t">
            <a:spAutoFit/>
          </a:bodyPr>
          <a:lstStyle/>
          <a:p>
            <a:pPr>
              <a:lnSpc>
                <a:spcPts val="2291"/>
              </a:lnSpc>
            </a:pPr>
            <a:r>
              <a:rPr lang="en-US" sz="1867" b="1" dirty="0">
                <a:solidFill>
                  <a:srgbClr val="201B18"/>
                </a:solidFill>
                <a:latin typeface="Roboto" panose="02000000000000000000" pitchFamily="2" charset="0"/>
                <a:ea typeface="Roboto" panose="02000000000000000000" pitchFamily="2" charset="0"/>
                <a:cs typeface="Roboto" panose="02000000000000000000" pitchFamily="2" charset="0"/>
                <a:sym typeface="Arimo"/>
              </a:rPr>
              <a:t>Key Advantage</a:t>
            </a:r>
          </a:p>
        </p:txBody>
      </p:sp>
      <p:sp>
        <p:nvSpPr>
          <p:cNvPr id="13" name="TextBox 13"/>
          <p:cNvSpPr txBox="1"/>
          <p:nvPr/>
        </p:nvSpPr>
        <p:spPr>
          <a:xfrm>
            <a:off x="6385821" y="2904331"/>
            <a:ext cx="5098155" cy="1200906"/>
          </a:xfrm>
          <a:prstGeom prst="rect">
            <a:avLst/>
          </a:prstGeom>
        </p:spPr>
        <p:txBody>
          <a:bodyPr lIns="0" tIns="0" rIns="0" bIns="0" rtlCol="0" anchor="t">
            <a:spAutoFit/>
          </a:bodyPr>
          <a:lstStyle/>
          <a:p>
            <a:pPr>
              <a:lnSpc>
                <a:spcPts val="2375"/>
              </a:lnSpc>
            </a:pPr>
            <a:r>
              <a:rPr lang="en-US" sz="1533" dirty="0">
                <a:latin typeface="Roboto" panose="02000000000000000000" pitchFamily="2" charset="0"/>
                <a:ea typeface="Roboto" panose="02000000000000000000" pitchFamily="2" charset="0"/>
                <a:cs typeface="Roboto" panose="02000000000000000000" pitchFamily="2" charset="0"/>
              </a:rPr>
              <a:t>The key advantage of a convolutional stem is its ability to capture local spatial features early, providing better visual representations for the transformer.</a:t>
            </a:r>
          </a:p>
          <a:p>
            <a:pPr>
              <a:lnSpc>
                <a:spcPts val="2375"/>
              </a:lnSpc>
            </a:pPr>
            <a:endParaRPr lang="en-US" sz="1458" dirty="0">
              <a:solidFill>
                <a:srgbClr val="504C49"/>
              </a:solidFill>
              <a:latin typeface="Roboto" panose="02000000000000000000" pitchFamily="2" charset="0"/>
              <a:ea typeface="Roboto" panose="02000000000000000000" pitchFamily="2" charset="0"/>
              <a:cs typeface="Roboto" panose="02000000000000000000" pitchFamily="2" charset="0"/>
              <a:sym typeface="Times New Roman"/>
            </a:endParaRPr>
          </a:p>
        </p:txBody>
      </p:sp>
      <p:sp>
        <p:nvSpPr>
          <p:cNvPr id="14" name="TextBox 14"/>
          <p:cNvSpPr txBox="1"/>
          <p:nvPr/>
        </p:nvSpPr>
        <p:spPr>
          <a:xfrm>
            <a:off x="6385821" y="3981647"/>
            <a:ext cx="5098155" cy="587790"/>
          </a:xfrm>
          <a:prstGeom prst="rect">
            <a:avLst/>
          </a:prstGeom>
        </p:spPr>
        <p:txBody>
          <a:bodyPr lIns="0" tIns="0" rIns="0" bIns="0" rtlCol="0" anchor="t">
            <a:spAutoFit/>
          </a:bodyPr>
          <a:lstStyle/>
          <a:p>
            <a:pPr>
              <a:lnSpc>
                <a:spcPts val="2375"/>
              </a:lnSpc>
            </a:pPr>
            <a:r>
              <a:rPr lang="en-US" sz="1533" dirty="0">
                <a:latin typeface="Roboto" panose="02000000000000000000" pitchFamily="2" charset="0"/>
                <a:ea typeface="Roboto" panose="02000000000000000000" pitchFamily="2" charset="0"/>
                <a:cs typeface="Roboto" panose="02000000000000000000" pitchFamily="2" charset="0"/>
                <a:sym typeface="Times New Roman"/>
              </a:rPr>
              <a:t>Models like Early Convolutions (in hybrid </a:t>
            </a:r>
            <a:r>
              <a:rPr lang="en-US" sz="1533" dirty="0" err="1">
                <a:latin typeface="Roboto" panose="02000000000000000000" pitchFamily="2" charset="0"/>
                <a:ea typeface="Roboto" panose="02000000000000000000" pitchFamily="2" charset="0"/>
                <a:cs typeface="Roboto" panose="02000000000000000000" pitchFamily="2" charset="0"/>
                <a:sym typeface="Times New Roman"/>
              </a:rPr>
              <a:t>ViTs</a:t>
            </a:r>
            <a:r>
              <a:rPr lang="en-US" sz="1533" dirty="0">
                <a:latin typeface="Roboto" panose="02000000000000000000" pitchFamily="2" charset="0"/>
                <a:ea typeface="Roboto" panose="02000000000000000000" pitchFamily="2" charset="0"/>
                <a:cs typeface="Roboto" panose="02000000000000000000" pitchFamily="2" charset="0"/>
                <a:sym typeface="Times New Roman"/>
              </a:rPr>
              <a:t>) combine the best of both CNNs and transformers.</a:t>
            </a:r>
          </a:p>
        </p:txBody>
      </p:sp>
      <p:pic>
        <p:nvPicPr>
          <p:cNvPr id="9" name="Picture 8" descr="A black and white logo&#10;&#10;AI-generated content may be incorrect.">
            <a:extLst>
              <a:ext uri="{FF2B5EF4-FFF2-40B4-BE49-F238E27FC236}">
                <a16:creationId xmlns:a16="http://schemas.microsoft.com/office/drawing/2014/main" id="{3E2F327A-1B2C-2DE5-82E0-6094B20A373A}"/>
              </a:ext>
            </a:extLst>
          </p:cNvPr>
          <p:cNvPicPr>
            <a:picLocks noChangeAspect="1"/>
          </p:cNvPicPr>
          <p:nvPr/>
        </p:nvPicPr>
        <p:blipFill>
          <a:blip r:embed="rId3"/>
          <a:stretch>
            <a:fillRect/>
          </a:stretch>
        </p:blipFill>
        <p:spPr>
          <a:xfrm>
            <a:off x="9732046" y="130619"/>
            <a:ext cx="2310861" cy="519944"/>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69A04C-5ADF-4EA0-756B-6BA5E58365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7520" y="2355069"/>
            <a:ext cx="7366000" cy="4368800"/>
          </a:xfrm>
          <a:prstGeom prst="rect">
            <a:avLst/>
          </a:prstGeom>
        </p:spPr>
      </p:pic>
      <p:sp>
        <p:nvSpPr>
          <p:cNvPr id="6" name="TextBox 5">
            <a:extLst>
              <a:ext uri="{FF2B5EF4-FFF2-40B4-BE49-F238E27FC236}">
                <a16:creationId xmlns:a16="http://schemas.microsoft.com/office/drawing/2014/main" id="{C45F4308-3968-5F33-3CC1-9F92A656E0D4}"/>
              </a:ext>
            </a:extLst>
          </p:cNvPr>
          <p:cNvSpPr txBox="1"/>
          <p:nvPr/>
        </p:nvSpPr>
        <p:spPr>
          <a:xfrm>
            <a:off x="1767840" y="1614289"/>
            <a:ext cx="6096000" cy="1571392"/>
          </a:xfrm>
          <a:prstGeom prst="rect">
            <a:avLst/>
          </a:prstGeom>
          <a:noFill/>
        </p:spPr>
        <p:txBody>
          <a:bodyPr wrap="square">
            <a:spAutoFit/>
          </a:bodyPr>
          <a:lstStyle/>
          <a:p>
            <a:r>
              <a:rPr lang="en-US" sz="1533" dirty="0">
                <a:latin typeface="Roboto" panose="02000000000000000000" pitchFamily="2" charset="0"/>
                <a:ea typeface="Roboto" panose="02000000000000000000" pitchFamily="2" charset="0"/>
                <a:cs typeface="Roboto" panose="02000000000000000000" pitchFamily="2" charset="0"/>
              </a:rPr>
              <a:t>A </a:t>
            </a:r>
            <a:r>
              <a:rPr lang="en-US" sz="1533" b="1" dirty="0">
                <a:latin typeface="Roboto" panose="02000000000000000000" pitchFamily="2" charset="0"/>
                <a:ea typeface="Roboto" panose="02000000000000000000" pitchFamily="2" charset="0"/>
                <a:cs typeface="Roboto" panose="02000000000000000000" pitchFamily="2" charset="0"/>
              </a:rPr>
              <a:t>feature map</a:t>
            </a:r>
            <a:r>
              <a:rPr lang="en-US" sz="1533" dirty="0">
                <a:latin typeface="Roboto" panose="02000000000000000000" pitchFamily="2" charset="0"/>
                <a:ea typeface="Roboto" panose="02000000000000000000" pitchFamily="2" charset="0"/>
                <a:cs typeface="Roboto" panose="02000000000000000000" pitchFamily="2" charset="0"/>
              </a:rPr>
              <a:t> is the output image produced by a convolution filter that shows </a:t>
            </a:r>
            <a:r>
              <a:rPr lang="en-US" sz="1533" b="1" dirty="0">
                <a:latin typeface="Roboto" panose="02000000000000000000" pitchFamily="2" charset="0"/>
                <a:ea typeface="Roboto" panose="02000000000000000000" pitchFamily="2" charset="0"/>
                <a:cs typeface="Roboto" panose="02000000000000000000" pitchFamily="2" charset="0"/>
              </a:rPr>
              <a:t>where a specific feature appears</a:t>
            </a:r>
            <a:r>
              <a:rPr lang="en-US" sz="1533" dirty="0">
                <a:latin typeface="Roboto" panose="02000000000000000000" pitchFamily="2" charset="0"/>
                <a:ea typeface="Roboto" panose="02000000000000000000" pitchFamily="2" charset="0"/>
                <a:cs typeface="Roboto" panose="02000000000000000000" pitchFamily="2" charset="0"/>
              </a:rPr>
              <a:t> in the input. </a:t>
            </a:r>
          </a:p>
          <a:p>
            <a:endParaRPr lang="en-US" sz="1533" dirty="0">
              <a:latin typeface="Roboto" panose="02000000000000000000" pitchFamily="2" charset="0"/>
              <a:ea typeface="Roboto" panose="02000000000000000000" pitchFamily="2" charset="0"/>
              <a:cs typeface="Roboto" panose="02000000000000000000" pitchFamily="2" charset="0"/>
            </a:endParaRPr>
          </a:p>
          <a:p>
            <a:pPr marL="228611" indent="-228611">
              <a:buFont typeface="Arial" panose="020B0604020202020204" pitchFamily="34" charset="0"/>
              <a:buChar char="•"/>
            </a:pPr>
            <a:r>
              <a:rPr lang="en-US" sz="1533" b="1" dirty="0">
                <a:latin typeface="Roboto" panose="02000000000000000000" pitchFamily="2" charset="0"/>
                <a:ea typeface="Roboto" panose="02000000000000000000" pitchFamily="2" charset="0"/>
                <a:cs typeface="Roboto" panose="02000000000000000000" pitchFamily="2" charset="0"/>
              </a:rPr>
              <a:t>The feature map is basically</a:t>
            </a:r>
            <a:r>
              <a:rPr lang="en-US" sz="1533" dirty="0">
                <a:latin typeface="Roboto" panose="02000000000000000000" pitchFamily="2" charset="0"/>
                <a:ea typeface="Roboto" panose="02000000000000000000" pitchFamily="2" charset="0"/>
                <a:cs typeface="Roboto" panose="02000000000000000000" pitchFamily="2" charset="0"/>
              </a:rPr>
              <a:t>:</a:t>
            </a:r>
          </a:p>
          <a:p>
            <a:r>
              <a:rPr lang="en-US" sz="1533" b="1" dirty="0">
                <a:latin typeface="Roboto" panose="02000000000000000000" pitchFamily="2" charset="0"/>
                <a:ea typeface="Roboto" panose="02000000000000000000" pitchFamily="2" charset="0"/>
                <a:cs typeface="Roboto" panose="02000000000000000000" pitchFamily="2" charset="0"/>
              </a:rPr>
              <a:t>             “</a:t>
            </a:r>
            <a:r>
              <a:rPr lang="en-US" sz="1533" dirty="0">
                <a:latin typeface="Roboto" panose="02000000000000000000" pitchFamily="2" charset="0"/>
                <a:ea typeface="Roboto" panose="02000000000000000000" pitchFamily="2" charset="0"/>
                <a:cs typeface="Roboto" panose="02000000000000000000" pitchFamily="2" charset="0"/>
              </a:rPr>
              <a:t>a map showing where vertical edges are in the image”</a:t>
            </a:r>
          </a:p>
          <a:p>
            <a:pPr>
              <a:lnSpc>
                <a:spcPct val="150000"/>
              </a:lnSpc>
            </a:pPr>
            <a:endParaRPr lang="en-IN" sz="146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8" name="TextBox 7">
            <a:extLst>
              <a:ext uri="{FF2B5EF4-FFF2-40B4-BE49-F238E27FC236}">
                <a16:creationId xmlns:a16="http://schemas.microsoft.com/office/drawing/2014/main" id="{9E075235-C850-0D95-8E13-C704FAA23858}"/>
              </a:ext>
            </a:extLst>
          </p:cNvPr>
          <p:cNvSpPr txBox="1"/>
          <p:nvPr/>
        </p:nvSpPr>
        <p:spPr>
          <a:xfrm>
            <a:off x="1730587" y="690889"/>
            <a:ext cx="6096000" cy="553998"/>
          </a:xfrm>
          <a:prstGeom prst="rect">
            <a:avLst/>
          </a:prstGeom>
          <a:noFill/>
        </p:spPr>
        <p:txBody>
          <a:bodyPr wrap="square">
            <a:spAutoFit/>
          </a:bodyPr>
          <a:lstStyle/>
          <a:p>
            <a:r>
              <a:rPr lang="en-US" sz="3000" b="1" dirty="0">
                <a:latin typeface="Roboto" panose="02000000000000000000" pitchFamily="2" charset="0"/>
                <a:ea typeface="Roboto" panose="02000000000000000000" pitchFamily="2" charset="0"/>
                <a:cs typeface="Roboto" panose="02000000000000000000" pitchFamily="2" charset="0"/>
              </a:rPr>
              <a:t>Feature Map</a:t>
            </a:r>
            <a:r>
              <a:rPr lang="en-US" sz="3000" dirty="0">
                <a:latin typeface="Roboto" panose="02000000000000000000" pitchFamily="2" charset="0"/>
                <a:ea typeface="Roboto" panose="02000000000000000000" pitchFamily="2" charset="0"/>
                <a:cs typeface="Roboto" panose="02000000000000000000" pitchFamily="2" charset="0"/>
              </a:rPr>
              <a:t> </a:t>
            </a:r>
            <a:endParaRPr lang="en-IN" sz="3000" dirty="0">
              <a:latin typeface="Roboto" panose="02000000000000000000" pitchFamily="2" charset="0"/>
              <a:ea typeface="Roboto" panose="02000000000000000000" pitchFamily="2" charset="0"/>
              <a:cs typeface="Roboto" panose="02000000000000000000" pitchFamily="2" charset="0"/>
            </a:endParaRPr>
          </a:p>
        </p:txBody>
      </p:sp>
      <p:pic>
        <p:nvPicPr>
          <p:cNvPr id="4" name="Picture 3" descr="A black and white logo&#10;&#10;AI-generated content may be incorrect.">
            <a:extLst>
              <a:ext uri="{FF2B5EF4-FFF2-40B4-BE49-F238E27FC236}">
                <a16:creationId xmlns:a16="http://schemas.microsoft.com/office/drawing/2014/main" id="{B96027A8-7B02-A5DB-6024-31FF9E720152}"/>
              </a:ext>
            </a:extLst>
          </p:cNvPr>
          <p:cNvPicPr>
            <a:picLocks noChangeAspect="1"/>
          </p:cNvPicPr>
          <p:nvPr/>
        </p:nvPicPr>
        <p:blipFill>
          <a:blip r:embed="rId3"/>
          <a:stretch>
            <a:fillRect/>
          </a:stretch>
        </p:blipFill>
        <p:spPr>
          <a:xfrm>
            <a:off x="9732046" y="130619"/>
            <a:ext cx="2310861" cy="519944"/>
          </a:xfrm>
          <a:prstGeom prst="rect">
            <a:avLst/>
          </a:prstGeom>
        </p:spPr>
      </p:pic>
    </p:spTree>
    <p:extLst>
      <p:ext uri="{BB962C8B-B14F-4D97-AF65-F5344CB8AC3E}">
        <p14:creationId xmlns:p14="http://schemas.microsoft.com/office/powerpoint/2010/main" val="18665969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386361" y="273526"/>
            <a:ext cx="9046398" cy="1151213"/>
          </a:xfrm>
          <a:prstGeom prst="rect">
            <a:avLst/>
          </a:prstGeom>
        </p:spPr>
        <p:txBody>
          <a:bodyPr wrap="square" lIns="0" tIns="0" rIns="0" bIns="0" rtlCol="0" anchor="t">
            <a:spAutoFit/>
          </a:bodyPr>
          <a:lstStyle/>
          <a:p>
            <a:pPr>
              <a:lnSpc>
                <a:spcPts val="4625"/>
              </a:lnSpc>
            </a:pPr>
            <a:r>
              <a:rPr lang="en-US" sz="3708" b="1" dirty="0">
                <a:solidFill>
                  <a:srgbClr val="201B18"/>
                </a:solidFill>
                <a:latin typeface="Roboto" panose="02000000000000000000" pitchFamily="2" charset="0"/>
                <a:ea typeface="Roboto" panose="02000000000000000000" pitchFamily="2" charset="0"/>
                <a:cs typeface="Roboto" panose="02000000000000000000" pitchFamily="2" charset="0"/>
                <a:sym typeface="Arimo"/>
              </a:rPr>
              <a:t>Positional Encoding: Adding Spatial Awareness</a:t>
            </a:r>
          </a:p>
        </p:txBody>
      </p:sp>
      <p:grpSp>
        <p:nvGrpSpPr>
          <p:cNvPr id="7" name="Group 7"/>
          <p:cNvGrpSpPr/>
          <p:nvPr/>
        </p:nvGrpSpPr>
        <p:grpSpPr>
          <a:xfrm>
            <a:off x="307385" y="1510628"/>
            <a:ext cx="3522364" cy="2972695"/>
            <a:chOff x="0" y="0"/>
            <a:chExt cx="7044728" cy="5945391"/>
          </a:xfrm>
        </p:grpSpPr>
        <p:sp>
          <p:nvSpPr>
            <p:cNvPr id="8" name="Freeform 8"/>
            <p:cNvSpPr/>
            <p:nvPr/>
          </p:nvSpPr>
          <p:spPr>
            <a:xfrm>
              <a:off x="25400" y="25400"/>
              <a:ext cx="6993889" cy="5894705"/>
            </a:xfrm>
            <a:custGeom>
              <a:avLst/>
              <a:gdLst/>
              <a:ahLst/>
              <a:cxnLst/>
              <a:rect l="l" t="t" r="r" b="b"/>
              <a:pathLst>
                <a:path w="6993889" h="5894705">
                  <a:moveTo>
                    <a:pt x="0" y="56769"/>
                  </a:moveTo>
                  <a:cubicBezTo>
                    <a:pt x="0" y="25400"/>
                    <a:pt x="25400" y="0"/>
                    <a:pt x="56769" y="0"/>
                  </a:cubicBezTo>
                  <a:lnTo>
                    <a:pt x="6937121" y="0"/>
                  </a:lnTo>
                  <a:cubicBezTo>
                    <a:pt x="6968489" y="0"/>
                    <a:pt x="6993889" y="25400"/>
                    <a:pt x="6993889" y="56769"/>
                  </a:cubicBezTo>
                  <a:lnTo>
                    <a:pt x="6993889" y="5837936"/>
                  </a:lnTo>
                  <a:cubicBezTo>
                    <a:pt x="6993889" y="5869305"/>
                    <a:pt x="6968489" y="5894705"/>
                    <a:pt x="6937121" y="5894705"/>
                  </a:cubicBezTo>
                  <a:lnTo>
                    <a:pt x="56769" y="5894705"/>
                  </a:lnTo>
                  <a:cubicBezTo>
                    <a:pt x="25400" y="5894705"/>
                    <a:pt x="0" y="5869305"/>
                    <a:pt x="0" y="5837936"/>
                  </a:cubicBezTo>
                  <a:close/>
                </a:path>
              </a:pathLst>
            </a:custGeom>
            <a:solidFill>
              <a:srgbClr val="FFFFFF"/>
            </a:solidFill>
            <a:ln>
              <a:solidFill>
                <a:srgbClr val="EA7132"/>
              </a:solidFill>
            </a:ln>
          </p:spPr>
          <p:txBody>
            <a:bodyPr/>
            <a:lstStyle/>
            <a:p>
              <a:endParaRPr lang="en-US" sz="1200"/>
            </a:p>
          </p:txBody>
        </p:sp>
        <p:sp>
          <p:nvSpPr>
            <p:cNvPr id="9" name="Freeform 9"/>
            <p:cNvSpPr/>
            <p:nvPr/>
          </p:nvSpPr>
          <p:spPr>
            <a:xfrm>
              <a:off x="0" y="0"/>
              <a:ext cx="7044689" cy="5945505"/>
            </a:xfrm>
            <a:custGeom>
              <a:avLst/>
              <a:gdLst/>
              <a:ahLst/>
              <a:cxnLst/>
              <a:rect l="l" t="t" r="r" b="b"/>
              <a:pathLst>
                <a:path w="7044689" h="5945505">
                  <a:moveTo>
                    <a:pt x="0" y="82169"/>
                  </a:moveTo>
                  <a:cubicBezTo>
                    <a:pt x="0" y="36703"/>
                    <a:pt x="36830" y="0"/>
                    <a:pt x="82169" y="0"/>
                  </a:cubicBezTo>
                  <a:lnTo>
                    <a:pt x="6962521" y="0"/>
                  </a:lnTo>
                  <a:lnTo>
                    <a:pt x="6962521" y="25400"/>
                  </a:lnTo>
                  <a:lnTo>
                    <a:pt x="6962521" y="0"/>
                  </a:lnTo>
                  <a:cubicBezTo>
                    <a:pt x="7007860" y="0"/>
                    <a:pt x="7044689" y="36703"/>
                    <a:pt x="7044689" y="82169"/>
                  </a:cubicBezTo>
                  <a:lnTo>
                    <a:pt x="7019289" y="82169"/>
                  </a:lnTo>
                  <a:lnTo>
                    <a:pt x="7044689" y="82169"/>
                  </a:lnTo>
                  <a:lnTo>
                    <a:pt x="7044689" y="5863336"/>
                  </a:lnTo>
                  <a:lnTo>
                    <a:pt x="7019289" y="5863336"/>
                  </a:lnTo>
                  <a:lnTo>
                    <a:pt x="7044689" y="5863336"/>
                  </a:lnTo>
                  <a:cubicBezTo>
                    <a:pt x="7044689" y="5908675"/>
                    <a:pt x="7007860" y="5945505"/>
                    <a:pt x="6962521" y="5945505"/>
                  </a:cubicBezTo>
                  <a:lnTo>
                    <a:pt x="6962521" y="5920105"/>
                  </a:lnTo>
                  <a:lnTo>
                    <a:pt x="6962521" y="5945505"/>
                  </a:lnTo>
                  <a:lnTo>
                    <a:pt x="82169" y="5945505"/>
                  </a:lnTo>
                  <a:lnTo>
                    <a:pt x="82169" y="5920105"/>
                  </a:lnTo>
                  <a:lnTo>
                    <a:pt x="82169" y="5945505"/>
                  </a:lnTo>
                  <a:cubicBezTo>
                    <a:pt x="36830" y="5945505"/>
                    <a:pt x="0" y="5908802"/>
                    <a:pt x="0" y="5863336"/>
                  </a:cubicBezTo>
                  <a:lnTo>
                    <a:pt x="0" y="82169"/>
                  </a:lnTo>
                  <a:lnTo>
                    <a:pt x="25400" y="82169"/>
                  </a:lnTo>
                  <a:lnTo>
                    <a:pt x="0" y="82169"/>
                  </a:lnTo>
                  <a:moveTo>
                    <a:pt x="50800" y="82169"/>
                  </a:moveTo>
                  <a:lnTo>
                    <a:pt x="50800" y="5863336"/>
                  </a:lnTo>
                  <a:lnTo>
                    <a:pt x="25400" y="5863336"/>
                  </a:lnTo>
                  <a:lnTo>
                    <a:pt x="50800" y="5863336"/>
                  </a:lnTo>
                  <a:cubicBezTo>
                    <a:pt x="50800" y="5880608"/>
                    <a:pt x="64770" y="5894705"/>
                    <a:pt x="82169" y="5894705"/>
                  </a:cubicBezTo>
                  <a:lnTo>
                    <a:pt x="6962521" y="5894705"/>
                  </a:lnTo>
                  <a:cubicBezTo>
                    <a:pt x="6979920" y="5894705"/>
                    <a:pt x="6993889" y="5880608"/>
                    <a:pt x="6993889" y="5863336"/>
                  </a:cubicBezTo>
                  <a:lnTo>
                    <a:pt x="6993889" y="82169"/>
                  </a:lnTo>
                  <a:cubicBezTo>
                    <a:pt x="6993889" y="64897"/>
                    <a:pt x="6979920" y="50800"/>
                    <a:pt x="6962521" y="50800"/>
                  </a:cubicBezTo>
                  <a:lnTo>
                    <a:pt x="82169" y="50800"/>
                  </a:lnTo>
                  <a:lnTo>
                    <a:pt x="82169" y="25400"/>
                  </a:lnTo>
                  <a:lnTo>
                    <a:pt x="82169" y="50800"/>
                  </a:lnTo>
                  <a:cubicBezTo>
                    <a:pt x="64770" y="50800"/>
                    <a:pt x="50800" y="64897"/>
                    <a:pt x="50800" y="82169"/>
                  </a:cubicBezTo>
                  <a:close/>
                </a:path>
              </a:pathLst>
            </a:custGeom>
            <a:solidFill>
              <a:srgbClr val="D8D4D4"/>
            </a:solidFill>
            <a:ln>
              <a:solidFill>
                <a:srgbClr val="EA7132"/>
              </a:solidFill>
            </a:ln>
          </p:spPr>
          <p:txBody>
            <a:bodyPr/>
            <a:lstStyle/>
            <a:p>
              <a:endParaRPr lang="en-US" sz="1200"/>
            </a:p>
          </p:txBody>
        </p:sp>
      </p:grpSp>
      <p:sp>
        <p:nvSpPr>
          <p:cNvPr id="10" name="TextBox 10"/>
          <p:cNvSpPr txBox="1"/>
          <p:nvPr/>
        </p:nvSpPr>
        <p:spPr>
          <a:xfrm>
            <a:off x="1191001" y="1738855"/>
            <a:ext cx="2362695" cy="281103"/>
          </a:xfrm>
          <a:prstGeom prst="rect">
            <a:avLst/>
          </a:prstGeom>
        </p:spPr>
        <p:txBody>
          <a:bodyPr lIns="0" tIns="0" rIns="0" bIns="0" rtlCol="0" anchor="t">
            <a:spAutoFit/>
          </a:bodyPr>
          <a:lstStyle/>
          <a:p>
            <a:pPr>
              <a:lnSpc>
                <a:spcPts val="2291"/>
              </a:lnSpc>
            </a:pPr>
            <a:r>
              <a:rPr lang="en-US" sz="1867" b="1" dirty="0">
                <a:latin typeface="Roboto" panose="02000000000000000000" pitchFamily="2" charset="0"/>
                <a:ea typeface="Roboto" panose="02000000000000000000" pitchFamily="2" charset="0"/>
                <a:cs typeface="Roboto" panose="02000000000000000000" pitchFamily="2" charset="0"/>
                <a:sym typeface="Arimo"/>
              </a:rPr>
              <a:t>The Problem</a:t>
            </a:r>
          </a:p>
        </p:txBody>
      </p:sp>
      <p:sp>
        <p:nvSpPr>
          <p:cNvPr id="11" name="TextBox 11"/>
          <p:cNvSpPr txBox="1"/>
          <p:nvPr/>
        </p:nvSpPr>
        <p:spPr>
          <a:xfrm>
            <a:off x="420485" y="2231098"/>
            <a:ext cx="3068142" cy="1818896"/>
          </a:xfrm>
          <a:prstGeom prst="rect">
            <a:avLst/>
          </a:prstGeom>
        </p:spPr>
        <p:txBody>
          <a:bodyPr lIns="0" tIns="0" rIns="0" bIns="0" rtlCol="0" anchor="t">
            <a:spAutoFit/>
          </a:bodyPr>
          <a:lstStyle/>
          <a:p>
            <a:pPr>
              <a:lnSpc>
                <a:spcPts val="2375"/>
              </a:lnSpc>
            </a:pPr>
            <a:r>
              <a:rPr lang="en-US" sz="1533" dirty="0">
                <a:latin typeface="Roboto" panose="02000000000000000000" pitchFamily="2" charset="0"/>
                <a:ea typeface="Roboto" panose="02000000000000000000" pitchFamily="2" charset="0"/>
                <a:cs typeface="Roboto" panose="02000000000000000000" pitchFamily="2" charset="0"/>
                <a:sym typeface="Times New Roman"/>
              </a:rPr>
              <a:t>Transformers process patches as a set, without inherent understanding of their spatial positions. A patch from the top-left is treated the same as one from the bottom-right.</a:t>
            </a:r>
          </a:p>
        </p:txBody>
      </p:sp>
      <p:grpSp>
        <p:nvGrpSpPr>
          <p:cNvPr id="12" name="Group 12"/>
          <p:cNvGrpSpPr/>
          <p:nvPr/>
        </p:nvGrpSpPr>
        <p:grpSpPr>
          <a:xfrm>
            <a:off x="3357277" y="3395580"/>
            <a:ext cx="3522364" cy="2972695"/>
            <a:chOff x="0" y="0"/>
            <a:chExt cx="7044728" cy="5945391"/>
          </a:xfrm>
        </p:grpSpPr>
        <p:sp>
          <p:nvSpPr>
            <p:cNvPr id="13" name="Freeform 13"/>
            <p:cNvSpPr/>
            <p:nvPr/>
          </p:nvSpPr>
          <p:spPr>
            <a:xfrm>
              <a:off x="25400" y="25400"/>
              <a:ext cx="6993889" cy="5894705"/>
            </a:xfrm>
            <a:custGeom>
              <a:avLst/>
              <a:gdLst/>
              <a:ahLst/>
              <a:cxnLst/>
              <a:rect l="l" t="t" r="r" b="b"/>
              <a:pathLst>
                <a:path w="6993889" h="5894705">
                  <a:moveTo>
                    <a:pt x="0" y="56769"/>
                  </a:moveTo>
                  <a:cubicBezTo>
                    <a:pt x="0" y="25400"/>
                    <a:pt x="25400" y="0"/>
                    <a:pt x="56769" y="0"/>
                  </a:cubicBezTo>
                  <a:lnTo>
                    <a:pt x="6937121" y="0"/>
                  </a:lnTo>
                  <a:cubicBezTo>
                    <a:pt x="6968489" y="0"/>
                    <a:pt x="6993889" y="25400"/>
                    <a:pt x="6993889" y="56769"/>
                  </a:cubicBezTo>
                  <a:lnTo>
                    <a:pt x="6993889" y="5837936"/>
                  </a:lnTo>
                  <a:cubicBezTo>
                    <a:pt x="6993889" y="5869305"/>
                    <a:pt x="6968489" y="5894705"/>
                    <a:pt x="6937121" y="5894705"/>
                  </a:cubicBezTo>
                  <a:lnTo>
                    <a:pt x="56769" y="5894705"/>
                  </a:lnTo>
                  <a:cubicBezTo>
                    <a:pt x="25400" y="5894705"/>
                    <a:pt x="0" y="5869305"/>
                    <a:pt x="0" y="5837936"/>
                  </a:cubicBezTo>
                  <a:close/>
                </a:path>
              </a:pathLst>
            </a:custGeom>
            <a:solidFill>
              <a:srgbClr val="FFFFFF"/>
            </a:solidFill>
            <a:ln>
              <a:solidFill>
                <a:srgbClr val="EA7132"/>
              </a:solidFill>
            </a:ln>
          </p:spPr>
          <p:txBody>
            <a:bodyPr/>
            <a:lstStyle/>
            <a:p>
              <a:endParaRPr lang="en-US" sz="1200"/>
            </a:p>
          </p:txBody>
        </p:sp>
        <p:sp>
          <p:nvSpPr>
            <p:cNvPr id="14" name="Freeform 14"/>
            <p:cNvSpPr/>
            <p:nvPr/>
          </p:nvSpPr>
          <p:spPr>
            <a:xfrm>
              <a:off x="0" y="0"/>
              <a:ext cx="7044689" cy="5945505"/>
            </a:xfrm>
            <a:custGeom>
              <a:avLst/>
              <a:gdLst/>
              <a:ahLst/>
              <a:cxnLst/>
              <a:rect l="l" t="t" r="r" b="b"/>
              <a:pathLst>
                <a:path w="7044689" h="5945505">
                  <a:moveTo>
                    <a:pt x="0" y="82169"/>
                  </a:moveTo>
                  <a:cubicBezTo>
                    <a:pt x="0" y="36703"/>
                    <a:pt x="36830" y="0"/>
                    <a:pt x="82169" y="0"/>
                  </a:cubicBezTo>
                  <a:lnTo>
                    <a:pt x="6962521" y="0"/>
                  </a:lnTo>
                  <a:lnTo>
                    <a:pt x="6962521" y="25400"/>
                  </a:lnTo>
                  <a:lnTo>
                    <a:pt x="6962521" y="0"/>
                  </a:lnTo>
                  <a:cubicBezTo>
                    <a:pt x="7007860" y="0"/>
                    <a:pt x="7044689" y="36703"/>
                    <a:pt x="7044689" y="82169"/>
                  </a:cubicBezTo>
                  <a:lnTo>
                    <a:pt x="7019289" y="82169"/>
                  </a:lnTo>
                  <a:lnTo>
                    <a:pt x="7044689" y="82169"/>
                  </a:lnTo>
                  <a:lnTo>
                    <a:pt x="7044689" y="5863336"/>
                  </a:lnTo>
                  <a:lnTo>
                    <a:pt x="7019289" y="5863336"/>
                  </a:lnTo>
                  <a:lnTo>
                    <a:pt x="7044689" y="5863336"/>
                  </a:lnTo>
                  <a:cubicBezTo>
                    <a:pt x="7044689" y="5908675"/>
                    <a:pt x="7007860" y="5945505"/>
                    <a:pt x="6962521" y="5945505"/>
                  </a:cubicBezTo>
                  <a:lnTo>
                    <a:pt x="6962521" y="5920105"/>
                  </a:lnTo>
                  <a:lnTo>
                    <a:pt x="6962521" y="5945505"/>
                  </a:lnTo>
                  <a:lnTo>
                    <a:pt x="82169" y="5945505"/>
                  </a:lnTo>
                  <a:lnTo>
                    <a:pt x="82169" y="5920105"/>
                  </a:lnTo>
                  <a:lnTo>
                    <a:pt x="82169" y="5945505"/>
                  </a:lnTo>
                  <a:cubicBezTo>
                    <a:pt x="36830" y="5945505"/>
                    <a:pt x="0" y="5908802"/>
                    <a:pt x="0" y="5863336"/>
                  </a:cubicBezTo>
                  <a:lnTo>
                    <a:pt x="0" y="82169"/>
                  </a:lnTo>
                  <a:lnTo>
                    <a:pt x="25400" y="82169"/>
                  </a:lnTo>
                  <a:lnTo>
                    <a:pt x="0" y="82169"/>
                  </a:lnTo>
                  <a:moveTo>
                    <a:pt x="50800" y="82169"/>
                  </a:moveTo>
                  <a:lnTo>
                    <a:pt x="50800" y="5863336"/>
                  </a:lnTo>
                  <a:lnTo>
                    <a:pt x="25400" y="5863336"/>
                  </a:lnTo>
                  <a:lnTo>
                    <a:pt x="50800" y="5863336"/>
                  </a:lnTo>
                  <a:cubicBezTo>
                    <a:pt x="50800" y="5880608"/>
                    <a:pt x="64770" y="5894705"/>
                    <a:pt x="82169" y="5894705"/>
                  </a:cubicBezTo>
                  <a:lnTo>
                    <a:pt x="6962521" y="5894705"/>
                  </a:lnTo>
                  <a:cubicBezTo>
                    <a:pt x="6979920" y="5894705"/>
                    <a:pt x="6993889" y="5880608"/>
                    <a:pt x="6993889" y="5863336"/>
                  </a:cubicBezTo>
                  <a:lnTo>
                    <a:pt x="6993889" y="82169"/>
                  </a:lnTo>
                  <a:cubicBezTo>
                    <a:pt x="6993889" y="64897"/>
                    <a:pt x="6979920" y="50800"/>
                    <a:pt x="6962521" y="50800"/>
                  </a:cubicBezTo>
                  <a:lnTo>
                    <a:pt x="82169" y="50800"/>
                  </a:lnTo>
                  <a:lnTo>
                    <a:pt x="82169" y="25400"/>
                  </a:lnTo>
                  <a:lnTo>
                    <a:pt x="82169" y="50800"/>
                  </a:lnTo>
                  <a:cubicBezTo>
                    <a:pt x="64770" y="50800"/>
                    <a:pt x="50800" y="64897"/>
                    <a:pt x="50800" y="82169"/>
                  </a:cubicBezTo>
                  <a:close/>
                </a:path>
              </a:pathLst>
            </a:custGeom>
            <a:solidFill>
              <a:srgbClr val="D8D4D4"/>
            </a:solidFill>
            <a:ln>
              <a:solidFill>
                <a:srgbClr val="EA7132"/>
              </a:solidFill>
            </a:ln>
          </p:spPr>
          <p:txBody>
            <a:bodyPr/>
            <a:lstStyle/>
            <a:p>
              <a:endParaRPr lang="en-US" sz="1200"/>
            </a:p>
          </p:txBody>
        </p:sp>
      </p:grpSp>
      <p:sp>
        <p:nvSpPr>
          <p:cNvPr id="15" name="TextBox 15"/>
          <p:cNvSpPr txBox="1"/>
          <p:nvPr/>
        </p:nvSpPr>
        <p:spPr>
          <a:xfrm>
            <a:off x="3771566" y="3618696"/>
            <a:ext cx="3068142" cy="576055"/>
          </a:xfrm>
          <a:prstGeom prst="rect">
            <a:avLst/>
          </a:prstGeom>
        </p:spPr>
        <p:txBody>
          <a:bodyPr lIns="0" tIns="0" rIns="0" bIns="0" rtlCol="0" anchor="t">
            <a:spAutoFit/>
          </a:bodyPr>
          <a:lstStyle/>
          <a:p>
            <a:pPr algn="ctr">
              <a:lnSpc>
                <a:spcPts val="2291"/>
              </a:lnSpc>
            </a:pPr>
            <a:r>
              <a:rPr lang="en-US" sz="1867" b="1" dirty="0">
                <a:latin typeface="Roboto" panose="02000000000000000000" pitchFamily="2" charset="0"/>
                <a:ea typeface="Roboto" panose="02000000000000000000" pitchFamily="2" charset="0"/>
                <a:cs typeface="Roboto" panose="02000000000000000000" pitchFamily="2" charset="0"/>
                <a:sym typeface="Arimo"/>
              </a:rPr>
              <a:t>1.Learned Positional Encodings</a:t>
            </a:r>
          </a:p>
        </p:txBody>
      </p:sp>
      <p:sp>
        <p:nvSpPr>
          <p:cNvPr id="16" name="TextBox 16"/>
          <p:cNvSpPr txBox="1"/>
          <p:nvPr/>
        </p:nvSpPr>
        <p:spPr>
          <a:xfrm>
            <a:off x="3584378" y="4483380"/>
            <a:ext cx="3068142" cy="1818896"/>
          </a:xfrm>
          <a:prstGeom prst="rect">
            <a:avLst/>
          </a:prstGeom>
        </p:spPr>
        <p:txBody>
          <a:bodyPr lIns="0" tIns="0" rIns="0" bIns="0" rtlCol="0" anchor="t">
            <a:spAutoFit/>
          </a:bodyPr>
          <a:lstStyle/>
          <a:p>
            <a:pPr>
              <a:lnSpc>
                <a:spcPts val="2375"/>
              </a:lnSpc>
            </a:pPr>
            <a:r>
              <a:rPr lang="en-US" sz="1533" dirty="0">
                <a:latin typeface="Roboto" panose="02000000000000000000" pitchFamily="2" charset="0"/>
                <a:ea typeface="Roboto" panose="02000000000000000000" pitchFamily="2" charset="0"/>
                <a:cs typeface="Roboto" panose="02000000000000000000" pitchFamily="2" charset="0"/>
                <a:sym typeface="Times New Roman"/>
              </a:rPr>
              <a:t>Add a learnable position vector to each patch embedding. The model learns during training which positions are important (e.g., objects usually appear in the center).</a:t>
            </a:r>
          </a:p>
        </p:txBody>
      </p:sp>
      <p:grpSp>
        <p:nvGrpSpPr>
          <p:cNvPr id="17" name="Group 17"/>
          <p:cNvGrpSpPr/>
          <p:nvPr/>
        </p:nvGrpSpPr>
        <p:grpSpPr>
          <a:xfrm>
            <a:off x="6631385" y="1532228"/>
            <a:ext cx="3522364" cy="2972695"/>
            <a:chOff x="0" y="0"/>
            <a:chExt cx="7044728" cy="5945391"/>
          </a:xfrm>
        </p:grpSpPr>
        <p:sp>
          <p:nvSpPr>
            <p:cNvPr id="18" name="Freeform 18"/>
            <p:cNvSpPr/>
            <p:nvPr/>
          </p:nvSpPr>
          <p:spPr>
            <a:xfrm>
              <a:off x="25400" y="25400"/>
              <a:ext cx="6993889" cy="5894705"/>
            </a:xfrm>
            <a:custGeom>
              <a:avLst/>
              <a:gdLst/>
              <a:ahLst/>
              <a:cxnLst/>
              <a:rect l="l" t="t" r="r" b="b"/>
              <a:pathLst>
                <a:path w="6993889" h="5894705">
                  <a:moveTo>
                    <a:pt x="0" y="56769"/>
                  </a:moveTo>
                  <a:cubicBezTo>
                    <a:pt x="0" y="25400"/>
                    <a:pt x="25400" y="0"/>
                    <a:pt x="56769" y="0"/>
                  </a:cubicBezTo>
                  <a:lnTo>
                    <a:pt x="6937121" y="0"/>
                  </a:lnTo>
                  <a:cubicBezTo>
                    <a:pt x="6968489" y="0"/>
                    <a:pt x="6993889" y="25400"/>
                    <a:pt x="6993889" y="56769"/>
                  </a:cubicBezTo>
                  <a:lnTo>
                    <a:pt x="6993889" y="5837936"/>
                  </a:lnTo>
                  <a:cubicBezTo>
                    <a:pt x="6993889" y="5869305"/>
                    <a:pt x="6968489" y="5894705"/>
                    <a:pt x="6937121" y="5894705"/>
                  </a:cubicBezTo>
                  <a:lnTo>
                    <a:pt x="56769" y="5894705"/>
                  </a:lnTo>
                  <a:cubicBezTo>
                    <a:pt x="25400" y="5894705"/>
                    <a:pt x="0" y="5869305"/>
                    <a:pt x="0" y="5837936"/>
                  </a:cubicBezTo>
                  <a:close/>
                </a:path>
              </a:pathLst>
            </a:custGeom>
            <a:solidFill>
              <a:srgbClr val="FFFFFF"/>
            </a:solidFill>
            <a:ln>
              <a:solidFill>
                <a:srgbClr val="EA7132"/>
              </a:solidFill>
            </a:ln>
          </p:spPr>
          <p:txBody>
            <a:bodyPr/>
            <a:lstStyle/>
            <a:p>
              <a:endParaRPr lang="en-US" sz="1200"/>
            </a:p>
          </p:txBody>
        </p:sp>
        <p:sp>
          <p:nvSpPr>
            <p:cNvPr id="19" name="Freeform 19"/>
            <p:cNvSpPr/>
            <p:nvPr/>
          </p:nvSpPr>
          <p:spPr>
            <a:xfrm>
              <a:off x="0" y="0"/>
              <a:ext cx="7044689" cy="5945505"/>
            </a:xfrm>
            <a:custGeom>
              <a:avLst/>
              <a:gdLst/>
              <a:ahLst/>
              <a:cxnLst/>
              <a:rect l="l" t="t" r="r" b="b"/>
              <a:pathLst>
                <a:path w="7044689" h="5945505">
                  <a:moveTo>
                    <a:pt x="0" y="82169"/>
                  </a:moveTo>
                  <a:cubicBezTo>
                    <a:pt x="0" y="36703"/>
                    <a:pt x="36830" y="0"/>
                    <a:pt x="82169" y="0"/>
                  </a:cubicBezTo>
                  <a:lnTo>
                    <a:pt x="6962521" y="0"/>
                  </a:lnTo>
                  <a:lnTo>
                    <a:pt x="6962521" y="25400"/>
                  </a:lnTo>
                  <a:lnTo>
                    <a:pt x="6962521" y="0"/>
                  </a:lnTo>
                  <a:cubicBezTo>
                    <a:pt x="7007860" y="0"/>
                    <a:pt x="7044689" y="36703"/>
                    <a:pt x="7044689" y="82169"/>
                  </a:cubicBezTo>
                  <a:lnTo>
                    <a:pt x="7019289" y="82169"/>
                  </a:lnTo>
                  <a:lnTo>
                    <a:pt x="7044689" y="82169"/>
                  </a:lnTo>
                  <a:lnTo>
                    <a:pt x="7044689" y="5863336"/>
                  </a:lnTo>
                  <a:lnTo>
                    <a:pt x="7019289" y="5863336"/>
                  </a:lnTo>
                  <a:lnTo>
                    <a:pt x="7044689" y="5863336"/>
                  </a:lnTo>
                  <a:cubicBezTo>
                    <a:pt x="7044689" y="5908675"/>
                    <a:pt x="7007860" y="5945505"/>
                    <a:pt x="6962521" y="5945505"/>
                  </a:cubicBezTo>
                  <a:lnTo>
                    <a:pt x="6962521" y="5920105"/>
                  </a:lnTo>
                  <a:lnTo>
                    <a:pt x="6962521" y="5945505"/>
                  </a:lnTo>
                  <a:lnTo>
                    <a:pt x="82169" y="5945505"/>
                  </a:lnTo>
                  <a:lnTo>
                    <a:pt x="82169" y="5920105"/>
                  </a:lnTo>
                  <a:lnTo>
                    <a:pt x="82169" y="5945505"/>
                  </a:lnTo>
                  <a:cubicBezTo>
                    <a:pt x="36830" y="5945505"/>
                    <a:pt x="0" y="5908802"/>
                    <a:pt x="0" y="5863336"/>
                  </a:cubicBezTo>
                  <a:lnTo>
                    <a:pt x="0" y="82169"/>
                  </a:lnTo>
                  <a:lnTo>
                    <a:pt x="25400" y="82169"/>
                  </a:lnTo>
                  <a:lnTo>
                    <a:pt x="0" y="82169"/>
                  </a:lnTo>
                  <a:moveTo>
                    <a:pt x="50800" y="82169"/>
                  </a:moveTo>
                  <a:lnTo>
                    <a:pt x="50800" y="5863336"/>
                  </a:lnTo>
                  <a:lnTo>
                    <a:pt x="25400" y="5863336"/>
                  </a:lnTo>
                  <a:lnTo>
                    <a:pt x="50800" y="5863336"/>
                  </a:lnTo>
                  <a:cubicBezTo>
                    <a:pt x="50800" y="5880608"/>
                    <a:pt x="64770" y="5894705"/>
                    <a:pt x="82169" y="5894705"/>
                  </a:cubicBezTo>
                  <a:lnTo>
                    <a:pt x="6962521" y="5894705"/>
                  </a:lnTo>
                  <a:cubicBezTo>
                    <a:pt x="6979920" y="5894705"/>
                    <a:pt x="6993889" y="5880608"/>
                    <a:pt x="6993889" y="5863336"/>
                  </a:cubicBezTo>
                  <a:lnTo>
                    <a:pt x="6993889" y="82169"/>
                  </a:lnTo>
                  <a:cubicBezTo>
                    <a:pt x="6993889" y="64897"/>
                    <a:pt x="6979920" y="50800"/>
                    <a:pt x="6962521" y="50800"/>
                  </a:cubicBezTo>
                  <a:lnTo>
                    <a:pt x="82169" y="50800"/>
                  </a:lnTo>
                  <a:lnTo>
                    <a:pt x="82169" y="25400"/>
                  </a:lnTo>
                  <a:lnTo>
                    <a:pt x="82169" y="50800"/>
                  </a:lnTo>
                  <a:cubicBezTo>
                    <a:pt x="64770" y="50800"/>
                    <a:pt x="50800" y="64897"/>
                    <a:pt x="50800" y="82169"/>
                  </a:cubicBezTo>
                  <a:close/>
                </a:path>
              </a:pathLst>
            </a:custGeom>
            <a:solidFill>
              <a:srgbClr val="D8D4D4"/>
            </a:solidFill>
            <a:ln>
              <a:solidFill>
                <a:srgbClr val="EA7132"/>
              </a:solidFill>
            </a:ln>
          </p:spPr>
          <p:txBody>
            <a:bodyPr/>
            <a:lstStyle/>
            <a:p>
              <a:endParaRPr lang="en-US" sz="1200"/>
            </a:p>
          </p:txBody>
        </p:sp>
      </p:grpSp>
      <p:sp>
        <p:nvSpPr>
          <p:cNvPr id="20" name="TextBox 20"/>
          <p:cNvSpPr txBox="1"/>
          <p:nvPr/>
        </p:nvSpPr>
        <p:spPr>
          <a:xfrm>
            <a:off x="6949416" y="1769029"/>
            <a:ext cx="3068142" cy="576055"/>
          </a:xfrm>
          <a:prstGeom prst="rect">
            <a:avLst/>
          </a:prstGeom>
        </p:spPr>
        <p:txBody>
          <a:bodyPr lIns="0" tIns="0" rIns="0" bIns="0" rtlCol="0" anchor="t">
            <a:spAutoFit/>
          </a:bodyPr>
          <a:lstStyle/>
          <a:p>
            <a:pPr algn="ctr">
              <a:lnSpc>
                <a:spcPts val="2291"/>
              </a:lnSpc>
            </a:pPr>
            <a:r>
              <a:rPr lang="en-US" sz="1867" b="1" dirty="0">
                <a:latin typeface="Roboto" panose="02000000000000000000" pitchFamily="2" charset="0"/>
                <a:ea typeface="Roboto" panose="02000000000000000000" pitchFamily="2" charset="0"/>
                <a:cs typeface="Roboto" panose="02000000000000000000" pitchFamily="2" charset="0"/>
                <a:sym typeface="Arimo"/>
              </a:rPr>
              <a:t>2.Fixed Positional Encodings</a:t>
            </a:r>
          </a:p>
        </p:txBody>
      </p:sp>
      <p:sp>
        <p:nvSpPr>
          <p:cNvPr id="21" name="TextBox 21"/>
          <p:cNvSpPr txBox="1"/>
          <p:nvPr/>
        </p:nvSpPr>
        <p:spPr>
          <a:xfrm>
            <a:off x="6978674" y="2226689"/>
            <a:ext cx="3068142" cy="1818896"/>
          </a:xfrm>
          <a:prstGeom prst="rect">
            <a:avLst/>
          </a:prstGeom>
        </p:spPr>
        <p:txBody>
          <a:bodyPr lIns="0" tIns="0" rIns="0" bIns="0" rtlCol="0" anchor="t">
            <a:spAutoFit/>
          </a:bodyPr>
          <a:lstStyle/>
          <a:p>
            <a:pPr>
              <a:lnSpc>
                <a:spcPts val="2375"/>
              </a:lnSpc>
            </a:pPr>
            <a:r>
              <a:rPr lang="en-US" sz="1533" dirty="0">
                <a:latin typeface="Roboto" panose="02000000000000000000" pitchFamily="2" charset="0"/>
                <a:ea typeface="Roboto" panose="02000000000000000000" pitchFamily="2" charset="0"/>
                <a:cs typeface="Roboto" panose="02000000000000000000" pitchFamily="2" charset="0"/>
                <a:sym typeface="Times New Roman"/>
              </a:rPr>
              <a:t>Use predefined sinusoidal functions (like in original Transformers) to encode position. These don't require learning but may be less flexible for vision tasks</a:t>
            </a:r>
            <a:r>
              <a:rPr lang="en-US" sz="1458" dirty="0">
                <a:solidFill>
                  <a:srgbClr val="504C49"/>
                </a:solidFill>
                <a:latin typeface="Roboto" panose="02000000000000000000" pitchFamily="2" charset="0"/>
                <a:ea typeface="Roboto" panose="02000000000000000000" pitchFamily="2" charset="0"/>
                <a:cs typeface="Roboto" panose="02000000000000000000" pitchFamily="2" charset="0"/>
                <a:sym typeface="Times New Roman"/>
              </a:rPr>
              <a:t>.</a:t>
            </a:r>
          </a:p>
        </p:txBody>
      </p:sp>
      <p:sp>
        <p:nvSpPr>
          <p:cNvPr id="25" name="TextBox 24">
            <a:extLst>
              <a:ext uri="{FF2B5EF4-FFF2-40B4-BE49-F238E27FC236}">
                <a16:creationId xmlns:a16="http://schemas.microsoft.com/office/drawing/2014/main" id="{F6943541-777A-6A3D-694A-CCCB907AE2EE}"/>
              </a:ext>
            </a:extLst>
          </p:cNvPr>
          <p:cNvSpPr txBox="1"/>
          <p:nvPr/>
        </p:nvSpPr>
        <p:spPr>
          <a:xfrm>
            <a:off x="4372851" y="1478667"/>
            <a:ext cx="2550179" cy="328231"/>
          </a:xfrm>
          <a:prstGeom prst="rect">
            <a:avLst/>
          </a:prstGeom>
          <a:noFill/>
        </p:spPr>
        <p:txBody>
          <a:bodyPr wrap="square">
            <a:spAutoFit/>
          </a:bodyPr>
          <a:lstStyle/>
          <a:p>
            <a:pPr>
              <a:buNone/>
            </a:pPr>
            <a:endParaRPr lang="en-IN" sz="1533" dirty="0">
              <a:latin typeface="Roboto" panose="02000000000000000000" pitchFamily="2" charset="0"/>
              <a:ea typeface="Roboto" panose="02000000000000000000" pitchFamily="2" charset="0"/>
              <a:cs typeface="Roboto" panose="02000000000000000000" pitchFamily="2" charset="0"/>
            </a:endParaRPr>
          </a:p>
        </p:txBody>
      </p:sp>
      <p:grpSp>
        <p:nvGrpSpPr>
          <p:cNvPr id="26" name="Group 17">
            <a:extLst>
              <a:ext uri="{FF2B5EF4-FFF2-40B4-BE49-F238E27FC236}">
                <a16:creationId xmlns:a16="http://schemas.microsoft.com/office/drawing/2014/main" id="{844D1AB4-A0A6-63CC-6CB9-5B06F97518E5}"/>
              </a:ext>
            </a:extLst>
          </p:cNvPr>
          <p:cNvGrpSpPr/>
          <p:nvPr/>
        </p:nvGrpSpPr>
        <p:grpSpPr>
          <a:xfrm>
            <a:off x="8620223" y="3508287"/>
            <a:ext cx="3522364" cy="2972695"/>
            <a:chOff x="0" y="0"/>
            <a:chExt cx="7044728" cy="5945391"/>
          </a:xfrm>
        </p:grpSpPr>
        <mc:AlternateContent xmlns:mc="http://schemas.openxmlformats.org/markup-compatibility/2006" xmlns:a14="http://schemas.microsoft.com/office/drawing/2010/main">
          <mc:Choice Requires="a14">
            <p:sp>
              <p:nvSpPr>
                <p:cNvPr id="27" name="Freeform 18">
                  <a:extLst>
                    <a:ext uri="{FF2B5EF4-FFF2-40B4-BE49-F238E27FC236}">
                      <a16:creationId xmlns:a16="http://schemas.microsoft.com/office/drawing/2014/main" id="{D9DFEB19-2AE5-B6D4-BED8-E90772963032}"/>
                    </a:ext>
                  </a:extLst>
                </p:cNvPr>
                <p:cNvSpPr/>
                <p:nvPr/>
              </p:nvSpPr>
              <p:spPr>
                <a:xfrm>
                  <a:off x="25400" y="25400"/>
                  <a:ext cx="6993889" cy="5894705"/>
                </a:xfrm>
                <a:custGeom>
                  <a:avLst/>
                  <a:gdLst/>
                  <a:ahLst/>
                  <a:cxnLst/>
                  <a:rect l="l" t="t" r="r" b="b"/>
                  <a:pathLst>
                    <a:path w="6993889" h="5894705">
                      <a:moveTo>
                        <a:pt x="0" y="56769"/>
                      </a:moveTo>
                      <a:cubicBezTo>
                        <a:pt x="0" y="25400"/>
                        <a:pt x="25400" y="0"/>
                        <a:pt x="56769" y="0"/>
                      </a:cubicBezTo>
                      <a:lnTo>
                        <a:pt x="6937121" y="0"/>
                      </a:lnTo>
                      <a:cubicBezTo>
                        <a:pt x="6968489" y="0"/>
                        <a:pt x="6993889" y="25400"/>
                        <a:pt x="6993889" y="56769"/>
                      </a:cubicBezTo>
                      <a:lnTo>
                        <a:pt x="6993889" y="5837936"/>
                      </a:lnTo>
                      <a:cubicBezTo>
                        <a:pt x="6993889" y="5869305"/>
                        <a:pt x="6968489" y="5894705"/>
                        <a:pt x="6937121" y="5894705"/>
                      </a:cubicBezTo>
                      <a:lnTo>
                        <a:pt x="56769" y="5894705"/>
                      </a:lnTo>
                      <a:cubicBezTo>
                        <a:pt x="25400" y="5894705"/>
                        <a:pt x="0" y="5869305"/>
                        <a:pt x="0" y="5837936"/>
                      </a:cubicBezTo>
                      <a:close/>
                    </a:path>
                  </a:pathLst>
                </a:custGeom>
                <a:solidFill>
                  <a:srgbClr val="FFFFFF"/>
                </a:solidFill>
                <a:ln>
                  <a:solidFill>
                    <a:srgbClr val="EA7132"/>
                  </a:solidFill>
                </a:ln>
              </p:spPr>
              <p:txBody>
                <a:bodyPr/>
                <a:lstStyle/>
                <a:p>
                  <a:pPr algn="ctr">
                    <a:buNone/>
                  </a:pPr>
                  <a:r>
                    <a:rPr lang="en-US" sz="1600" b="1" dirty="0">
                      <a:latin typeface="Roboto" panose="02000000000000000000" pitchFamily="2" charset="0"/>
                      <a:ea typeface="Roboto" panose="02000000000000000000" pitchFamily="2" charset="0"/>
                      <a:cs typeface="Roboto" panose="02000000000000000000" pitchFamily="2" charset="0"/>
                      <a:sym typeface="Arimo"/>
                    </a:rPr>
                    <a:t>Formula </a:t>
                  </a:r>
                  <a:endParaRPr lang="en-IN" sz="1533" dirty="0">
                    <a:latin typeface="Roboto" panose="02000000000000000000" pitchFamily="2" charset="0"/>
                    <a:ea typeface="Roboto" panose="02000000000000000000" pitchFamily="2" charset="0"/>
                    <a:cs typeface="Roboto" panose="02000000000000000000" pitchFamily="2" charset="0"/>
                  </a:endParaRPr>
                </a:p>
                <a:p>
                  <a:pPr>
                    <a:buNone/>
                  </a:pPr>
                  <a:endParaRPr lang="en-IN" sz="1533" dirty="0">
                    <a:latin typeface="Roboto" panose="02000000000000000000" pitchFamily="2" charset="0"/>
                    <a:ea typeface="Roboto" panose="02000000000000000000" pitchFamily="2" charset="0"/>
                    <a:cs typeface="Roboto" panose="02000000000000000000" pitchFamily="2" charset="0"/>
                  </a:endParaRPr>
                </a:p>
                <a:p>
                  <a:pPr>
                    <a:buNone/>
                  </a:pPr>
                  <a:r>
                    <a:rPr lang="en-IN" sz="1533" dirty="0">
                      <a:latin typeface="Roboto" panose="02000000000000000000" pitchFamily="2" charset="0"/>
                      <a:ea typeface="Roboto" panose="02000000000000000000" pitchFamily="2" charset="0"/>
                      <a:cs typeface="Roboto" panose="02000000000000000000" pitchFamily="2" charset="0"/>
                    </a:rPr>
                    <a:t>Positional encoding is a </a:t>
                  </a:r>
                  <a:r>
                    <a:rPr lang="en-IN" sz="1533" b="1" dirty="0">
                      <a:latin typeface="Roboto" panose="02000000000000000000" pitchFamily="2" charset="0"/>
                      <a:ea typeface="Roboto" panose="02000000000000000000" pitchFamily="2" charset="0"/>
                      <a:cs typeface="Roboto" panose="02000000000000000000" pitchFamily="2" charset="0"/>
                    </a:rPr>
                    <a:t>vector representing the position</a:t>
                  </a:r>
                  <a:r>
                    <a:rPr lang="en-IN" sz="1533" dirty="0">
                      <a:latin typeface="Roboto" panose="02000000000000000000" pitchFamily="2" charset="0"/>
                      <a:ea typeface="Roboto" panose="02000000000000000000" pitchFamily="2" charset="0"/>
                      <a:cs typeface="Roboto" panose="02000000000000000000" pitchFamily="2" charset="0"/>
                    </a:rPr>
                    <a:t> of each patch in the image.</a:t>
                  </a:r>
                </a:p>
                <a:p>
                  <a:pPr>
                    <a:buNone/>
                  </a:pPr>
                  <a:r>
                    <a:rPr lang="en-IN" sz="1533" dirty="0">
                      <a:latin typeface="Roboto" panose="02000000000000000000" pitchFamily="2" charset="0"/>
                      <a:ea typeface="Roboto" panose="02000000000000000000" pitchFamily="2" charset="0"/>
                      <a:cs typeface="Roboto" panose="02000000000000000000" pitchFamily="2" charset="0"/>
                    </a:rPr>
                    <a:t>It is added to the patch embedding:</a:t>
                  </a:r>
                </a:p>
                <a:p>
                  <a:pPr>
                    <a:buNone/>
                  </a:pPr>
                  <a14:m>
                    <m:oMathPara xmlns:m="http://schemas.openxmlformats.org/officeDocument/2006/math">
                      <m:oMathParaPr>
                        <m:jc m:val="centerGroup"/>
                      </m:oMathParaPr>
                      <m:oMath xmlns:m="http://schemas.openxmlformats.org/officeDocument/2006/math">
                        <m:sSub>
                          <m:sSubPr>
                            <m:ctrlPr>
                              <a:rPr lang="ar-AE" sz="1533" i="1">
                                <a:latin typeface="Cambria Math" panose="02040503050406030204" pitchFamily="18" charset="0"/>
                                <a:cs typeface="+mj-cs"/>
                              </a:rPr>
                            </m:ctrlPr>
                          </m:sSubPr>
                          <m:e>
                            <m:r>
                              <a:rPr lang="ar-AE" sz="1533" i="1">
                                <a:latin typeface="Cambria Math" panose="02040503050406030204" pitchFamily="18" charset="0"/>
                                <a:cs typeface="+mj-cs"/>
                              </a:rPr>
                              <m:t>𝑧</m:t>
                            </m:r>
                          </m:e>
                          <m:sub>
                            <m:r>
                              <a:rPr lang="ar-AE" sz="1533" i="1">
                                <a:latin typeface="Cambria Math" panose="02040503050406030204" pitchFamily="18" charset="0"/>
                                <a:cs typeface="+mj-cs"/>
                              </a:rPr>
                              <m:t>𝑖</m:t>
                            </m:r>
                          </m:sub>
                        </m:sSub>
                        <m:r>
                          <a:rPr lang="ar-AE" sz="1533">
                            <a:latin typeface="Cambria Math" panose="02040503050406030204" pitchFamily="18" charset="0"/>
                            <a:cs typeface="+mj-cs"/>
                          </a:rPr>
                          <m:t>=</m:t>
                        </m:r>
                        <m:r>
                          <a:rPr lang="ar-AE" sz="1533" i="1">
                            <a:latin typeface="Cambria Math" panose="02040503050406030204" pitchFamily="18" charset="0"/>
                            <a:cs typeface="+mj-cs"/>
                          </a:rPr>
                          <m:t>𝐸</m:t>
                        </m:r>
                        <m:d>
                          <m:dPr>
                            <m:ctrlPr>
                              <a:rPr lang="ar-AE" sz="1533" i="1">
                                <a:latin typeface="Cambria Math" panose="02040503050406030204" pitchFamily="18" charset="0"/>
                                <a:cs typeface="+mj-cs"/>
                              </a:rPr>
                            </m:ctrlPr>
                          </m:dPr>
                          <m:e>
                            <m:sSub>
                              <m:sSubPr>
                                <m:ctrlPr>
                                  <a:rPr lang="ar-AE" sz="1533" i="1">
                                    <a:latin typeface="Cambria Math" panose="02040503050406030204" pitchFamily="18" charset="0"/>
                                    <a:cs typeface="+mj-cs"/>
                                  </a:rPr>
                                </m:ctrlPr>
                              </m:sSubPr>
                              <m:e>
                                <m:r>
                                  <a:rPr lang="ar-AE" sz="1533" i="1">
                                    <a:latin typeface="Cambria Math" panose="02040503050406030204" pitchFamily="18" charset="0"/>
                                    <a:cs typeface="+mj-cs"/>
                                  </a:rPr>
                                  <m:t>𝑥</m:t>
                                </m:r>
                              </m:e>
                              <m:sub>
                                <m:r>
                                  <a:rPr lang="ar-AE" sz="1533" i="1">
                                    <a:latin typeface="Cambria Math" panose="02040503050406030204" pitchFamily="18" charset="0"/>
                                    <a:cs typeface="+mj-cs"/>
                                  </a:rPr>
                                  <m:t>𝑖</m:t>
                                </m:r>
                              </m:sub>
                            </m:sSub>
                          </m:e>
                        </m:d>
                        <m:r>
                          <a:rPr lang="ar-AE" sz="1533">
                            <a:latin typeface="Cambria Math" panose="02040503050406030204" pitchFamily="18" charset="0"/>
                            <a:cs typeface="+mj-cs"/>
                          </a:rPr>
                          <m:t>+</m:t>
                        </m:r>
                        <m:sSub>
                          <m:sSubPr>
                            <m:ctrlPr>
                              <a:rPr lang="ar-AE" sz="1533" i="1">
                                <a:latin typeface="Cambria Math" panose="02040503050406030204" pitchFamily="18" charset="0"/>
                                <a:cs typeface="+mj-cs"/>
                              </a:rPr>
                            </m:ctrlPr>
                          </m:sSubPr>
                          <m:e>
                            <m:r>
                              <a:rPr lang="ar-AE" sz="1533" i="1">
                                <a:latin typeface="Cambria Math" panose="02040503050406030204" pitchFamily="18" charset="0"/>
                                <a:cs typeface="+mj-cs"/>
                              </a:rPr>
                              <m:t>𝑃</m:t>
                            </m:r>
                          </m:e>
                          <m:sub>
                            <m:r>
                              <a:rPr lang="ar-AE" sz="1533" i="1">
                                <a:latin typeface="Cambria Math" panose="02040503050406030204" pitchFamily="18" charset="0"/>
                                <a:cs typeface="+mj-cs"/>
                              </a:rPr>
                              <m:t>𝑖</m:t>
                            </m:r>
                          </m:sub>
                        </m:sSub>
                      </m:oMath>
                    </m:oMathPara>
                  </a14:m>
                  <a:endParaRPr lang="ar-AE" sz="1533" dirty="0">
                    <a:latin typeface="Roboto" panose="02000000000000000000" pitchFamily="2" charset="0"/>
                    <a:ea typeface="Roboto" panose="02000000000000000000" pitchFamily="2" charset="0"/>
                    <a:cs typeface="+mj-cs"/>
                  </a:endParaRPr>
                </a:p>
                <a:p>
                  <a:pPr>
                    <a:buNone/>
                  </a:pPr>
                  <a:r>
                    <a:rPr lang="en-IN" sz="1533" dirty="0">
                      <a:latin typeface="Roboto" panose="02000000000000000000" pitchFamily="2" charset="0"/>
                      <a:ea typeface="Roboto" panose="02000000000000000000" pitchFamily="2" charset="0"/>
                      <a:cs typeface="Roboto" panose="02000000000000000000" pitchFamily="2" charset="0"/>
                    </a:rPr>
                    <a:t>Where:</a:t>
                  </a:r>
                </a:p>
                <a:p>
                  <a:pPr>
                    <a:buFont typeface="Arial" panose="020B0604020202020204" pitchFamily="34" charset="0"/>
                    <a:buChar char="•"/>
                  </a:pPr>
                  <a14:m>
                    <m:oMath xmlns:m="http://schemas.openxmlformats.org/officeDocument/2006/math">
                      <m:r>
                        <a:rPr lang="en-IN" sz="1533" i="1">
                          <a:latin typeface="Cambria Math" panose="02040503050406030204" pitchFamily="18" charset="0"/>
                          <a:cs typeface="+mj-cs"/>
                        </a:rPr>
                        <m:t>𝐸</m:t>
                      </m:r>
                      <m:d>
                        <m:dPr>
                          <m:ctrlPr>
                            <a:rPr lang="ar-AE" sz="1533" i="1">
                              <a:latin typeface="Cambria Math" panose="02040503050406030204" pitchFamily="18" charset="0"/>
                              <a:cs typeface="+mj-cs"/>
                            </a:rPr>
                          </m:ctrlPr>
                        </m:dPr>
                        <m:e>
                          <m:sSub>
                            <m:sSubPr>
                              <m:ctrlPr>
                                <a:rPr lang="ar-AE" sz="1533" i="1">
                                  <a:latin typeface="Cambria Math" panose="02040503050406030204" pitchFamily="18" charset="0"/>
                                  <a:cs typeface="+mj-cs"/>
                                </a:rPr>
                              </m:ctrlPr>
                            </m:sSubPr>
                            <m:e>
                              <m:r>
                                <a:rPr lang="ar-AE" sz="1533" i="1">
                                  <a:latin typeface="Cambria Math" panose="02040503050406030204" pitchFamily="18" charset="0"/>
                                  <a:cs typeface="+mj-cs"/>
                                </a:rPr>
                                <m:t>𝑥</m:t>
                              </m:r>
                            </m:e>
                            <m:sub>
                              <m:r>
                                <a:rPr lang="ar-AE" sz="1533" i="1">
                                  <a:latin typeface="Cambria Math" panose="02040503050406030204" pitchFamily="18" charset="0"/>
                                  <a:cs typeface="+mj-cs"/>
                                </a:rPr>
                                <m:t>𝑖</m:t>
                              </m:r>
                            </m:sub>
                          </m:sSub>
                        </m:e>
                      </m:d>
                    </m:oMath>
                  </a14:m>
                  <a:r>
                    <a:rPr lang="ar-AE" sz="1533" dirty="0">
                      <a:latin typeface="Roboto" panose="02000000000000000000" pitchFamily="2" charset="0"/>
                      <a:ea typeface="Roboto" panose="02000000000000000000" pitchFamily="2" charset="0"/>
                      <a:cs typeface="+mj-cs"/>
                    </a:rPr>
                    <a:t>= </a:t>
                  </a:r>
                  <a:r>
                    <a:rPr lang="en-IN" sz="1533" dirty="0">
                      <a:latin typeface="Roboto" panose="02000000000000000000" pitchFamily="2" charset="0"/>
                      <a:ea typeface="Roboto" panose="02000000000000000000" pitchFamily="2" charset="0"/>
                      <a:cs typeface="Roboto" panose="02000000000000000000" pitchFamily="2" charset="0"/>
                    </a:rPr>
                    <a:t>patch embedding</a:t>
                  </a:r>
                </a:p>
                <a:p>
                  <a:pPr>
                    <a:buFont typeface="Arial" panose="020B0604020202020204" pitchFamily="34" charset="0"/>
                    <a:buChar char="•"/>
                  </a:pPr>
                  <a14:m>
                    <m:oMath xmlns:m="http://schemas.openxmlformats.org/officeDocument/2006/math">
                      <m:sSub>
                        <m:sSubPr>
                          <m:ctrlPr>
                            <a:rPr lang="ar-AE" sz="1533" i="1">
                              <a:latin typeface="Cambria Math" panose="02040503050406030204" pitchFamily="18" charset="0"/>
                              <a:cs typeface="+mj-cs"/>
                            </a:rPr>
                          </m:ctrlPr>
                        </m:sSubPr>
                        <m:e>
                          <m:r>
                            <a:rPr lang="ar-AE" sz="1533" i="1">
                              <a:latin typeface="Cambria Math" panose="02040503050406030204" pitchFamily="18" charset="0"/>
                              <a:cs typeface="+mj-cs"/>
                            </a:rPr>
                            <m:t>𝑃</m:t>
                          </m:r>
                        </m:e>
                        <m:sub>
                          <m:r>
                            <a:rPr lang="ar-AE" sz="1533" i="1">
                              <a:latin typeface="Cambria Math" panose="02040503050406030204" pitchFamily="18" charset="0"/>
                              <a:cs typeface="+mj-cs"/>
                            </a:rPr>
                            <m:t>𝑖</m:t>
                          </m:r>
                        </m:sub>
                      </m:sSub>
                    </m:oMath>
                  </a14:m>
                  <a:r>
                    <a:rPr lang="ar-AE" sz="1533" dirty="0">
                      <a:latin typeface="Roboto" panose="02000000000000000000" pitchFamily="2" charset="0"/>
                      <a:ea typeface="Roboto" panose="02000000000000000000" pitchFamily="2" charset="0"/>
                      <a:cs typeface="+mj-cs"/>
                    </a:rPr>
                    <a:t>= </a:t>
                  </a:r>
                  <a:r>
                    <a:rPr lang="en-IN" sz="1533" dirty="0">
                      <a:latin typeface="Roboto" panose="02000000000000000000" pitchFamily="2" charset="0"/>
                      <a:ea typeface="Roboto" panose="02000000000000000000" pitchFamily="2" charset="0"/>
                      <a:cs typeface="Roboto" panose="02000000000000000000" pitchFamily="2" charset="0"/>
                    </a:rPr>
                    <a:t>positional encoding</a:t>
                  </a:r>
                </a:p>
                <a:p>
                  <a:pPr>
                    <a:buFont typeface="Arial" panose="020B0604020202020204" pitchFamily="34" charset="0"/>
                    <a:buChar char="•"/>
                  </a:pPr>
                  <a14:m>
                    <m:oMath xmlns:m="http://schemas.openxmlformats.org/officeDocument/2006/math">
                      <m:sSub>
                        <m:sSubPr>
                          <m:ctrlPr>
                            <a:rPr lang="ar-AE" sz="1533" i="1">
                              <a:latin typeface="Cambria Math" panose="02040503050406030204" pitchFamily="18" charset="0"/>
                              <a:cs typeface="+mj-cs"/>
                            </a:rPr>
                          </m:ctrlPr>
                        </m:sSubPr>
                        <m:e>
                          <m:r>
                            <a:rPr lang="ar-AE" sz="1533" i="1">
                              <a:latin typeface="Cambria Math" panose="02040503050406030204" pitchFamily="18" charset="0"/>
                              <a:cs typeface="+mj-cs"/>
                            </a:rPr>
                            <m:t>𝑧</m:t>
                          </m:r>
                        </m:e>
                        <m:sub>
                          <m:r>
                            <a:rPr lang="ar-AE" sz="1533" i="1">
                              <a:latin typeface="Cambria Math" panose="02040503050406030204" pitchFamily="18" charset="0"/>
                              <a:cs typeface="+mj-cs"/>
                            </a:rPr>
                            <m:t>𝑖</m:t>
                          </m:r>
                        </m:sub>
                      </m:sSub>
                    </m:oMath>
                  </a14:m>
                  <a:r>
                    <a:rPr lang="ar-AE" sz="1533" dirty="0">
                      <a:latin typeface="Roboto" panose="02000000000000000000" pitchFamily="2" charset="0"/>
                      <a:ea typeface="Roboto" panose="02000000000000000000" pitchFamily="2" charset="0"/>
                      <a:cs typeface="+mj-cs"/>
                    </a:rPr>
                    <a:t>= </a:t>
                  </a:r>
                  <a:r>
                    <a:rPr lang="en-IN" sz="1533" dirty="0">
                      <a:latin typeface="Roboto" panose="02000000000000000000" pitchFamily="2" charset="0"/>
                      <a:ea typeface="Roboto" panose="02000000000000000000" pitchFamily="2" charset="0"/>
                      <a:cs typeface="Roboto" panose="02000000000000000000" pitchFamily="2" charset="0"/>
                    </a:rPr>
                    <a:t>final input to Transformer</a:t>
                  </a:r>
                </a:p>
                <a:p>
                  <a:endParaRPr lang="en-IN" sz="1533" dirty="0">
                    <a:latin typeface="Roboto" panose="02000000000000000000" pitchFamily="2" charset="0"/>
                    <a:ea typeface="Roboto" panose="02000000000000000000" pitchFamily="2" charset="0"/>
                    <a:cs typeface="Roboto" panose="02000000000000000000" pitchFamily="2" charset="0"/>
                  </a:endParaRPr>
                </a:p>
              </p:txBody>
            </p:sp>
          </mc:Choice>
          <mc:Fallback xmlns="">
            <p:sp>
              <p:nvSpPr>
                <p:cNvPr id="27" name="Freeform 18">
                  <a:extLst>
                    <a:ext uri="{FF2B5EF4-FFF2-40B4-BE49-F238E27FC236}">
                      <a16:creationId xmlns:a16="http://schemas.microsoft.com/office/drawing/2014/main" id="{D9DFEB19-2AE5-B6D4-BED8-E90772963032}"/>
                    </a:ext>
                  </a:extLst>
                </p:cNvPr>
                <p:cNvSpPr>
                  <a:spLocks noRot="1" noChangeAspect="1" noMove="1" noResize="1" noEditPoints="1" noAdjustHandles="1" noChangeArrowheads="1" noChangeShapeType="1" noTextEdit="1"/>
                </p:cNvSpPr>
                <p:nvPr/>
              </p:nvSpPr>
              <p:spPr>
                <a:xfrm>
                  <a:off x="25400" y="25400"/>
                  <a:ext cx="6993889" cy="5894705"/>
                </a:xfrm>
                <a:custGeom>
                  <a:avLst/>
                  <a:gdLst/>
                  <a:ahLst/>
                  <a:cxnLst/>
                  <a:rect l="l" t="t" r="r" b="b"/>
                  <a:pathLst>
                    <a:path w="6993889" h="5894705">
                      <a:moveTo>
                        <a:pt x="0" y="56769"/>
                      </a:moveTo>
                      <a:cubicBezTo>
                        <a:pt x="0" y="25400"/>
                        <a:pt x="25400" y="0"/>
                        <a:pt x="56769" y="0"/>
                      </a:cubicBezTo>
                      <a:lnTo>
                        <a:pt x="6937121" y="0"/>
                      </a:lnTo>
                      <a:cubicBezTo>
                        <a:pt x="6968489" y="0"/>
                        <a:pt x="6993889" y="25400"/>
                        <a:pt x="6993889" y="56769"/>
                      </a:cubicBezTo>
                      <a:lnTo>
                        <a:pt x="6993889" y="5837936"/>
                      </a:lnTo>
                      <a:cubicBezTo>
                        <a:pt x="6993889" y="5869305"/>
                        <a:pt x="6968489" y="5894705"/>
                        <a:pt x="6937121" y="5894705"/>
                      </a:cubicBezTo>
                      <a:lnTo>
                        <a:pt x="56769" y="5894705"/>
                      </a:lnTo>
                      <a:cubicBezTo>
                        <a:pt x="25400" y="5894705"/>
                        <a:pt x="0" y="5869305"/>
                        <a:pt x="0" y="5837936"/>
                      </a:cubicBezTo>
                      <a:close/>
                    </a:path>
                  </a:pathLst>
                </a:custGeom>
                <a:blipFill>
                  <a:blip r:embed="rId3"/>
                  <a:stretch>
                    <a:fillRect l="-722"/>
                  </a:stretch>
                </a:blipFill>
                <a:ln>
                  <a:solidFill>
                    <a:srgbClr val="EA7132"/>
                  </a:solidFill>
                </a:ln>
              </p:spPr>
              <p:txBody>
                <a:bodyPr/>
                <a:lstStyle/>
                <a:p>
                  <a:r>
                    <a:rPr lang="en-US">
                      <a:noFill/>
                    </a:rPr>
                    <a:t> </a:t>
                  </a:r>
                </a:p>
              </p:txBody>
            </p:sp>
          </mc:Fallback>
        </mc:AlternateContent>
        <p:sp>
          <p:nvSpPr>
            <p:cNvPr id="28" name="Freeform 19">
              <a:extLst>
                <a:ext uri="{FF2B5EF4-FFF2-40B4-BE49-F238E27FC236}">
                  <a16:creationId xmlns:a16="http://schemas.microsoft.com/office/drawing/2014/main" id="{3EBF40D7-29F8-C7FC-E381-96133C6B3C92}"/>
                </a:ext>
              </a:extLst>
            </p:cNvPr>
            <p:cNvSpPr/>
            <p:nvPr/>
          </p:nvSpPr>
          <p:spPr>
            <a:xfrm>
              <a:off x="0" y="0"/>
              <a:ext cx="7044689" cy="5945505"/>
            </a:xfrm>
            <a:custGeom>
              <a:avLst/>
              <a:gdLst/>
              <a:ahLst/>
              <a:cxnLst/>
              <a:rect l="l" t="t" r="r" b="b"/>
              <a:pathLst>
                <a:path w="7044689" h="5945505">
                  <a:moveTo>
                    <a:pt x="0" y="82169"/>
                  </a:moveTo>
                  <a:cubicBezTo>
                    <a:pt x="0" y="36703"/>
                    <a:pt x="36830" y="0"/>
                    <a:pt x="82169" y="0"/>
                  </a:cubicBezTo>
                  <a:lnTo>
                    <a:pt x="6962521" y="0"/>
                  </a:lnTo>
                  <a:lnTo>
                    <a:pt x="6962521" y="25400"/>
                  </a:lnTo>
                  <a:lnTo>
                    <a:pt x="6962521" y="0"/>
                  </a:lnTo>
                  <a:cubicBezTo>
                    <a:pt x="7007860" y="0"/>
                    <a:pt x="7044689" y="36703"/>
                    <a:pt x="7044689" y="82169"/>
                  </a:cubicBezTo>
                  <a:lnTo>
                    <a:pt x="7019289" y="82169"/>
                  </a:lnTo>
                  <a:lnTo>
                    <a:pt x="7044689" y="82169"/>
                  </a:lnTo>
                  <a:lnTo>
                    <a:pt x="7044689" y="5863336"/>
                  </a:lnTo>
                  <a:lnTo>
                    <a:pt x="7019289" y="5863336"/>
                  </a:lnTo>
                  <a:lnTo>
                    <a:pt x="7044689" y="5863336"/>
                  </a:lnTo>
                  <a:cubicBezTo>
                    <a:pt x="7044689" y="5908675"/>
                    <a:pt x="7007860" y="5945505"/>
                    <a:pt x="6962521" y="5945505"/>
                  </a:cubicBezTo>
                  <a:lnTo>
                    <a:pt x="6962521" y="5920105"/>
                  </a:lnTo>
                  <a:lnTo>
                    <a:pt x="6962521" y="5945505"/>
                  </a:lnTo>
                  <a:lnTo>
                    <a:pt x="82169" y="5945505"/>
                  </a:lnTo>
                  <a:lnTo>
                    <a:pt x="82169" y="5920105"/>
                  </a:lnTo>
                  <a:lnTo>
                    <a:pt x="82169" y="5945505"/>
                  </a:lnTo>
                  <a:cubicBezTo>
                    <a:pt x="36830" y="5945505"/>
                    <a:pt x="0" y="5908802"/>
                    <a:pt x="0" y="5863336"/>
                  </a:cubicBezTo>
                  <a:lnTo>
                    <a:pt x="0" y="82169"/>
                  </a:lnTo>
                  <a:lnTo>
                    <a:pt x="25400" y="82169"/>
                  </a:lnTo>
                  <a:lnTo>
                    <a:pt x="0" y="82169"/>
                  </a:lnTo>
                  <a:moveTo>
                    <a:pt x="50800" y="82169"/>
                  </a:moveTo>
                  <a:lnTo>
                    <a:pt x="50800" y="5863336"/>
                  </a:lnTo>
                  <a:lnTo>
                    <a:pt x="25400" y="5863336"/>
                  </a:lnTo>
                  <a:lnTo>
                    <a:pt x="50800" y="5863336"/>
                  </a:lnTo>
                  <a:cubicBezTo>
                    <a:pt x="50800" y="5880608"/>
                    <a:pt x="64770" y="5894705"/>
                    <a:pt x="82169" y="5894705"/>
                  </a:cubicBezTo>
                  <a:lnTo>
                    <a:pt x="6962521" y="5894705"/>
                  </a:lnTo>
                  <a:cubicBezTo>
                    <a:pt x="6979920" y="5894705"/>
                    <a:pt x="6993889" y="5880608"/>
                    <a:pt x="6993889" y="5863336"/>
                  </a:cubicBezTo>
                  <a:lnTo>
                    <a:pt x="6993889" y="82169"/>
                  </a:lnTo>
                  <a:cubicBezTo>
                    <a:pt x="6993889" y="64897"/>
                    <a:pt x="6979920" y="50800"/>
                    <a:pt x="6962521" y="50800"/>
                  </a:cubicBezTo>
                  <a:lnTo>
                    <a:pt x="82169" y="50800"/>
                  </a:lnTo>
                  <a:lnTo>
                    <a:pt x="82169" y="25400"/>
                  </a:lnTo>
                  <a:lnTo>
                    <a:pt x="82169" y="50800"/>
                  </a:lnTo>
                  <a:cubicBezTo>
                    <a:pt x="64770" y="50800"/>
                    <a:pt x="50800" y="64897"/>
                    <a:pt x="50800" y="82169"/>
                  </a:cubicBezTo>
                  <a:close/>
                </a:path>
              </a:pathLst>
            </a:custGeom>
            <a:solidFill>
              <a:srgbClr val="D8D4D4"/>
            </a:solidFill>
            <a:ln>
              <a:solidFill>
                <a:srgbClr val="EA7132"/>
              </a:solidFill>
            </a:ln>
          </p:spPr>
          <p:txBody>
            <a:bodyPr/>
            <a:lstStyle/>
            <a:p>
              <a:endParaRPr lang="en-US" sz="1200"/>
            </a:p>
          </p:txBody>
        </p:sp>
      </p:grpSp>
      <p:pic>
        <p:nvPicPr>
          <p:cNvPr id="24" name="Picture 23" descr="A black and white logo&#10;&#10;AI-generated content may be incorrect.">
            <a:extLst>
              <a:ext uri="{FF2B5EF4-FFF2-40B4-BE49-F238E27FC236}">
                <a16:creationId xmlns:a16="http://schemas.microsoft.com/office/drawing/2014/main" id="{29C8719E-5D15-56BF-A5F9-51FE17DD0B78}"/>
              </a:ext>
            </a:extLst>
          </p:cNvPr>
          <p:cNvPicPr>
            <a:picLocks noChangeAspect="1"/>
          </p:cNvPicPr>
          <p:nvPr/>
        </p:nvPicPr>
        <p:blipFill>
          <a:blip r:embed="rId4"/>
          <a:stretch>
            <a:fillRect/>
          </a:stretch>
        </p:blipFill>
        <p:spPr>
          <a:xfrm>
            <a:off x="9732046" y="130619"/>
            <a:ext cx="2310861" cy="51994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CDEE9-8C0C-A1FE-598D-9309ED97A2C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01883B5-DAAE-9630-7F86-9C8AFD9D642C}"/>
              </a:ext>
            </a:extLst>
          </p:cNvPr>
          <p:cNvSpPr txBox="1"/>
          <p:nvPr/>
        </p:nvSpPr>
        <p:spPr>
          <a:xfrm>
            <a:off x="3582651" y="457831"/>
            <a:ext cx="1934184" cy="707886"/>
          </a:xfrm>
          <a:prstGeom prst="rect">
            <a:avLst/>
          </a:prstGeom>
          <a:noFill/>
        </p:spPr>
        <p:txBody>
          <a:bodyPr wrap="none" rtlCol="0">
            <a:spAutoFit/>
          </a:bodyPr>
          <a:lstStyle/>
          <a:p>
            <a:r>
              <a:rPr lang="en-US" sz="4000" b="1" u="sng" dirty="0">
                <a:latin typeface="Aptos" panose="020B0004020202020204" pitchFamily="34" charset="0"/>
              </a:rPr>
              <a:t>Agenda</a:t>
            </a:r>
            <a:endParaRPr lang="en-GR" sz="4000" b="1" u="sng" dirty="0">
              <a:latin typeface="Aptos" panose="020B0004020202020204" pitchFamily="34" charset="0"/>
            </a:endParaRPr>
          </a:p>
        </p:txBody>
      </p:sp>
      <p:sp>
        <p:nvSpPr>
          <p:cNvPr id="2" name="TextBox 1">
            <a:extLst>
              <a:ext uri="{FF2B5EF4-FFF2-40B4-BE49-F238E27FC236}">
                <a16:creationId xmlns:a16="http://schemas.microsoft.com/office/drawing/2014/main" id="{3CA39DDB-375A-C473-3019-DC0E2D735E92}"/>
              </a:ext>
            </a:extLst>
          </p:cNvPr>
          <p:cNvSpPr txBox="1"/>
          <p:nvPr/>
        </p:nvSpPr>
        <p:spPr>
          <a:xfrm>
            <a:off x="1232680" y="1223070"/>
            <a:ext cx="8245318" cy="3908121"/>
          </a:xfrm>
          <a:prstGeom prst="rect">
            <a:avLst/>
          </a:prstGeom>
          <a:noFill/>
        </p:spPr>
        <p:txBody>
          <a:bodyPr wrap="square" rtlCol="0">
            <a:spAutoFit/>
          </a:bodyPr>
          <a:lstStyle/>
          <a:p>
            <a:pPr marL="342900" indent="-342900">
              <a:lnSpc>
                <a:spcPct val="150000"/>
              </a:lnSpc>
              <a:buFont typeface="+mj-lt"/>
              <a:buAutoNum type="arabicPeriod"/>
            </a:pPr>
            <a:r>
              <a:rPr lang="en-US" sz="2800" b="1" dirty="0">
                <a:solidFill>
                  <a:srgbClr val="C00000"/>
                </a:solidFill>
                <a:latin typeface="Aptos" panose="020B0004020202020204" pitchFamily="34" charset="0"/>
              </a:rPr>
              <a:t>Introduction &amp; History</a:t>
            </a:r>
          </a:p>
          <a:p>
            <a:pPr marL="342900" indent="-342900">
              <a:lnSpc>
                <a:spcPct val="150000"/>
              </a:lnSpc>
              <a:buFont typeface="+mj-lt"/>
              <a:buAutoNum type="arabicPeriod"/>
            </a:pPr>
            <a:r>
              <a:rPr lang="en-US" sz="2800" dirty="0">
                <a:latin typeface="Aptos" panose="020B0004020202020204" pitchFamily="34" charset="0"/>
              </a:rPr>
              <a:t>Basic Architecture</a:t>
            </a:r>
          </a:p>
          <a:p>
            <a:pPr marL="342900" indent="-342900">
              <a:lnSpc>
                <a:spcPct val="150000"/>
              </a:lnSpc>
              <a:buFont typeface="+mj-lt"/>
              <a:buAutoNum type="arabicPeriod"/>
            </a:pPr>
            <a:r>
              <a:rPr lang="en-US" sz="2800" dirty="0">
                <a:latin typeface="Aptos" panose="020B0004020202020204" pitchFamily="34" charset="0"/>
              </a:rPr>
              <a:t>Patch Tokenization</a:t>
            </a:r>
          </a:p>
          <a:p>
            <a:pPr marL="342900" indent="-342900">
              <a:lnSpc>
                <a:spcPct val="150000"/>
              </a:lnSpc>
              <a:buFont typeface="+mj-lt"/>
              <a:buAutoNum type="arabicPeriod"/>
            </a:pPr>
            <a:r>
              <a:rPr lang="en-US" sz="2800" dirty="0">
                <a:latin typeface="Aptos" panose="020B0004020202020204" pitchFamily="34" charset="0"/>
              </a:rPr>
              <a:t>Self Attention</a:t>
            </a:r>
          </a:p>
          <a:p>
            <a:pPr marL="342900" indent="-342900">
              <a:lnSpc>
                <a:spcPct val="150000"/>
              </a:lnSpc>
              <a:buFont typeface="+mj-lt"/>
              <a:buAutoNum type="arabicPeriod"/>
            </a:pPr>
            <a:r>
              <a:rPr lang="en-US" sz="2800" dirty="0" err="1">
                <a:latin typeface="Aptos" panose="020B0004020202020204" pitchFamily="34" charset="0"/>
              </a:rPr>
              <a:t>ViT</a:t>
            </a:r>
            <a:r>
              <a:rPr lang="en-US" sz="2800" dirty="0">
                <a:latin typeface="Aptos" panose="020B0004020202020204" pitchFamily="34" charset="0"/>
              </a:rPr>
              <a:t> Architecture</a:t>
            </a:r>
          </a:p>
          <a:p>
            <a:pPr marL="342900" indent="-342900">
              <a:lnSpc>
                <a:spcPct val="150000"/>
              </a:lnSpc>
              <a:buFont typeface="+mj-lt"/>
              <a:buAutoNum type="arabicPeriod"/>
            </a:pPr>
            <a:r>
              <a:rPr lang="en-US" sz="2800" dirty="0">
                <a:latin typeface="Aptos" panose="020B0004020202020204" pitchFamily="34" charset="0"/>
              </a:rPr>
              <a:t>Conclusion</a:t>
            </a:r>
          </a:p>
        </p:txBody>
      </p:sp>
      <p:pic>
        <p:nvPicPr>
          <p:cNvPr id="5" name="Picture 4" descr="A black and white logo&#10;&#10;AI-generated content may be incorrect.">
            <a:extLst>
              <a:ext uri="{FF2B5EF4-FFF2-40B4-BE49-F238E27FC236}">
                <a16:creationId xmlns:a16="http://schemas.microsoft.com/office/drawing/2014/main" id="{9EC0A523-B47B-BF9F-8193-2BB7E031F9EC}"/>
              </a:ext>
            </a:extLst>
          </p:cNvPr>
          <p:cNvPicPr>
            <a:picLocks noChangeAspect="1"/>
          </p:cNvPicPr>
          <p:nvPr/>
        </p:nvPicPr>
        <p:blipFill>
          <a:blip r:embed="rId3"/>
          <a:stretch>
            <a:fillRect/>
          </a:stretch>
        </p:blipFill>
        <p:spPr>
          <a:xfrm>
            <a:off x="9732046" y="130619"/>
            <a:ext cx="2310861" cy="519944"/>
          </a:xfrm>
          <a:prstGeom prst="rect">
            <a:avLst/>
          </a:prstGeom>
        </p:spPr>
      </p:pic>
    </p:spTree>
    <p:extLst>
      <p:ext uri="{BB962C8B-B14F-4D97-AF65-F5344CB8AC3E}">
        <p14:creationId xmlns:p14="http://schemas.microsoft.com/office/powerpoint/2010/main" val="41130143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B2663F-5E63-094F-2A8F-D6BACEDEE5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177800"/>
            <a:ext cx="7467600" cy="6502400"/>
          </a:xfrm>
          <a:prstGeom prst="rect">
            <a:avLst/>
          </a:prstGeom>
        </p:spPr>
      </p:pic>
      <p:pic>
        <p:nvPicPr>
          <p:cNvPr id="5" name="Picture 4" descr="A black and white logo&#10;&#10;AI-generated content may be incorrect.">
            <a:extLst>
              <a:ext uri="{FF2B5EF4-FFF2-40B4-BE49-F238E27FC236}">
                <a16:creationId xmlns:a16="http://schemas.microsoft.com/office/drawing/2014/main" id="{930EADAF-32BC-C071-7AB9-F053AA64E4E4}"/>
              </a:ext>
            </a:extLst>
          </p:cNvPr>
          <p:cNvPicPr>
            <a:picLocks noChangeAspect="1"/>
          </p:cNvPicPr>
          <p:nvPr/>
        </p:nvPicPr>
        <p:blipFill>
          <a:blip r:embed="rId3"/>
          <a:stretch>
            <a:fillRect/>
          </a:stretch>
        </p:blipFill>
        <p:spPr>
          <a:xfrm>
            <a:off x="9732046" y="130619"/>
            <a:ext cx="2310861" cy="519944"/>
          </a:xfrm>
          <a:prstGeom prst="rect">
            <a:avLst/>
          </a:prstGeom>
        </p:spPr>
      </p:pic>
    </p:spTree>
    <p:extLst>
      <p:ext uri="{BB962C8B-B14F-4D97-AF65-F5344CB8AC3E}">
        <p14:creationId xmlns:p14="http://schemas.microsoft.com/office/powerpoint/2010/main" val="17997004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7F3F0"/>
            </a:solidFill>
          </p:spPr>
          <p:txBody>
            <a:bodyPr/>
            <a:lstStyle/>
            <a:p>
              <a:endParaRPr lang="en-US" sz="1200"/>
            </a:p>
          </p:txBody>
        </p:sp>
      </p:grpSp>
      <p:grpSp>
        <p:nvGrpSpPr>
          <p:cNvPr id="4" name="Group 4"/>
          <p:cNvGrpSpPr/>
          <p:nvPr/>
        </p:nvGrpSpPr>
        <p:grpSpPr>
          <a:xfrm>
            <a:off x="0" y="0"/>
            <a:ext cx="12192000" cy="6858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solidFill>
          </p:spPr>
          <p:txBody>
            <a:bodyPr/>
            <a:lstStyle/>
            <a:p>
              <a:endParaRPr lang="en-US" sz="1200"/>
            </a:p>
          </p:txBody>
        </p:sp>
      </p:grpSp>
      <p:sp>
        <p:nvSpPr>
          <p:cNvPr id="6" name="TextBox 6"/>
          <p:cNvSpPr txBox="1"/>
          <p:nvPr/>
        </p:nvSpPr>
        <p:spPr>
          <a:xfrm>
            <a:off x="661492" y="808235"/>
            <a:ext cx="8389836" cy="561308"/>
          </a:xfrm>
          <a:prstGeom prst="rect">
            <a:avLst/>
          </a:prstGeom>
        </p:spPr>
        <p:txBody>
          <a:bodyPr lIns="0" tIns="0" rIns="0" bIns="0" rtlCol="0" anchor="t">
            <a:spAutoFit/>
          </a:bodyPr>
          <a:lstStyle/>
          <a:p>
            <a:pPr>
              <a:lnSpc>
                <a:spcPts val="4625"/>
              </a:lnSpc>
            </a:pPr>
            <a:r>
              <a:rPr lang="en-US" sz="3708" b="1" dirty="0">
                <a:solidFill>
                  <a:srgbClr val="201B18"/>
                </a:solidFill>
                <a:latin typeface="Roboto" panose="02000000000000000000" pitchFamily="2" charset="0"/>
                <a:ea typeface="Roboto" panose="02000000000000000000" pitchFamily="2" charset="0"/>
                <a:cs typeface="Roboto" panose="02000000000000000000" pitchFamily="2" charset="0"/>
                <a:sym typeface="Arimo"/>
              </a:rPr>
              <a:t>Comparison of Different Patch Sizes</a:t>
            </a:r>
          </a:p>
        </p:txBody>
      </p:sp>
      <p:grpSp>
        <p:nvGrpSpPr>
          <p:cNvPr id="7" name="Group 7"/>
          <p:cNvGrpSpPr/>
          <p:nvPr/>
        </p:nvGrpSpPr>
        <p:grpSpPr>
          <a:xfrm>
            <a:off x="661492" y="1933081"/>
            <a:ext cx="6903441" cy="3298723"/>
            <a:chOff x="0" y="0"/>
            <a:chExt cx="13806881" cy="6597447"/>
          </a:xfrm>
        </p:grpSpPr>
        <p:sp>
          <p:nvSpPr>
            <p:cNvPr id="8" name="Freeform 8" descr="preencoded.png"/>
            <p:cNvSpPr/>
            <p:nvPr/>
          </p:nvSpPr>
          <p:spPr>
            <a:xfrm>
              <a:off x="0" y="0"/>
              <a:ext cx="13806932" cy="6597396"/>
            </a:xfrm>
            <a:custGeom>
              <a:avLst/>
              <a:gdLst/>
              <a:ahLst/>
              <a:cxnLst/>
              <a:rect l="l" t="t" r="r" b="b"/>
              <a:pathLst>
                <a:path w="13806932" h="6597396">
                  <a:moveTo>
                    <a:pt x="0" y="0"/>
                  </a:moveTo>
                  <a:lnTo>
                    <a:pt x="13806932" y="0"/>
                  </a:lnTo>
                  <a:lnTo>
                    <a:pt x="13806932" y="6597396"/>
                  </a:lnTo>
                  <a:lnTo>
                    <a:pt x="0" y="6597396"/>
                  </a:lnTo>
                  <a:lnTo>
                    <a:pt x="0" y="0"/>
                  </a:lnTo>
                  <a:close/>
                </a:path>
              </a:pathLst>
            </a:custGeom>
            <a:blipFill>
              <a:blip r:embed="rId3"/>
              <a:stretch>
                <a:fillRect l="-39" r="-39"/>
              </a:stretch>
            </a:blipFill>
          </p:spPr>
          <p:txBody>
            <a:bodyPr/>
            <a:lstStyle/>
            <a:p>
              <a:endParaRPr lang="en-US" sz="1200"/>
            </a:p>
          </p:txBody>
        </p:sp>
      </p:grpSp>
      <p:grpSp>
        <p:nvGrpSpPr>
          <p:cNvPr id="9" name="Group 9"/>
          <p:cNvGrpSpPr/>
          <p:nvPr/>
        </p:nvGrpSpPr>
        <p:grpSpPr>
          <a:xfrm>
            <a:off x="2164956" y="5231804"/>
            <a:ext cx="189014" cy="189014"/>
            <a:chOff x="0" y="0"/>
            <a:chExt cx="378028" cy="378028"/>
          </a:xfrm>
        </p:grpSpPr>
        <p:sp>
          <p:nvSpPr>
            <p:cNvPr id="10" name="Freeform 10"/>
            <p:cNvSpPr/>
            <p:nvPr/>
          </p:nvSpPr>
          <p:spPr>
            <a:xfrm>
              <a:off x="0" y="0"/>
              <a:ext cx="378079" cy="378079"/>
            </a:xfrm>
            <a:custGeom>
              <a:avLst/>
              <a:gdLst/>
              <a:ahLst/>
              <a:cxnLst/>
              <a:rect l="l" t="t" r="r" b="b"/>
              <a:pathLst>
                <a:path w="378079" h="378079">
                  <a:moveTo>
                    <a:pt x="0" y="30480"/>
                  </a:moveTo>
                  <a:cubicBezTo>
                    <a:pt x="0" y="13589"/>
                    <a:pt x="13589" y="0"/>
                    <a:pt x="30480" y="0"/>
                  </a:cubicBezTo>
                  <a:lnTo>
                    <a:pt x="347599" y="0"/>
                  </a:lnTo>
                  <a:cubicBezTo>
                    <a:pt x="364490" y="0"/>
                    <a:pt x="378079" y="13589"/>
                    <a:pt x="378079" y="30480"/>
                  </a:cubicBezTo>
                  <a:lnTo>
                    <a:pt x="378079" y="347599"/>
                  </a:lnTo>
                  <a:cubicBezTo>
                    <a:pt x="378079" y="364490"/>
                    <a:pt x="364490" y="378079"/>
                    <a:pt x="347599" y="378079"/>
                  </a:cubicBezTo>
                  <a:lnTo>
                    <a:pt x="30480" y="378079"/>
                  </a:lnTo>
                  <a:cubicBezTo>
                    <a:pt x="13589" y="378079"/>
                    <a:pt x="0" y="364490"/>
                    <a:pt x="0" y="347599"/>
                  </a:cubicBezTo>
                  <a:close/>
                </a:path>
              </a:pathLst>
            </a:custGeom>
            <a:solidFill>
              <a:srgbClr val="3B2312"/>
            </a:solidFill>
          </p:spPr>
          <p:txBody>
            <a:bodyPr/>
            <a:lstStyle/>
            <a:p>
              <a:endParaRPr lang="en-US" sz="1200"/>
            </a:p>
          </p:txBody>
        </p:sp>
      </p:grpSp>
      <p:sp>
        <p:nvSpPr>
          <p:cNvPr id="11" name="TextBox 11"/>
          <p:cNvSpPr txBox="1"/>
          <p:nvPr/>
        </p:nvSpPr>
        <p:spPr>
          <a:xfrm>
            <a:off x="2404764" y="5263553"/>
            <a:ext cx="1644949" cy="192360"/>
          </a:xfrm>
          <a:prstGeom prst="rect">
            <a:avLst/>
          </a:prstGeom>
        </p:spPr>
        <p:txBody>
          <a:bodyPr lIns="0" tIns="0" rIns="0" bIns="0" rtlCol="0" anchor="t">
            <a:spAutoFit/>
          </a:bodyPr>
          <a:lstStyle/>
          <a:p>
            <a:pPr>
              <a:lnSpc>
                <a:spcPts val="1458"/>
              </a:lnSpc>
            </a:pPr>
            <a:r>
              <a:rPr lang="en-US" sz="1458">
                <a:solidFill>
                  <a:srgbClr val="504C49"/>
                </a:solidFill>
                <a:latin typeface="Roboto" panose="02000000000000000000" pitchFamily="2" charset="0"/>
                <a:ea typeface="Roboto" panose="02000000000000000000" pitchFamily="2" charset="0"/>
                <a:cs typeface="Roboto" panose="02000000000000000000" pitchFamily="2" charset="0"/>
                <a:sym typeface="Source Serif Pro"/>
              </a:rPr>
              <a:t>Number of Tokens</a:t>
            </a:r>
          </a:p>
        </p:txBody>
      </p:sp>
      <p:grpSp>
        <p:nvGrpSpPr>
          <p:cNvPr id="12" name="Group 12"/>
          <p:cNvGrpSpPr/>
          <p:nvPr/>
        </p:nvGrpSpPr>
        <p:grpSpPr>
          <a:xfrm>
            <a:off x="4176713" y="5231804"/>
            <a:ext cx="189014" cy="189014"/>
            <a:chOff x="0" y="0"/>
            <a:chExt cx="378028" cy="378028"/>
          </a:xfrm>
        </p:grpSpPr>
        <p:sp>
          <p:nvSpPr>
            <p:cNvPr id="13" name="Freeform 13"/>
            <p:cNvSpPr/>
            <p:nvPr/>
          </p:nvSpPr>
          <p:spPr>
            <a:xfrm>
              <a:off x="0" y="0"/>
              <a:ext cx="378079" cy="378079"/>
            </a:xfrm>
            <a:custGeom>
              <a:avLst/>
              <a:gdLst/>
              <a:ahLst/>
              <a:cxnLst/>
              <a:rect l="l" t="t" r="r" b="b"/>
              <a:pathLst>
                <a:path w="378079" h="378079">
                  <a:moveTo>
                    <a:pt x="0" y="30480"/>
                  </a:moveTo>
                  <a:cubicBezTo>
                    <a:pt x="0" y="13589"/>
                    <a:pt x="13589" y="0"/>
                    <a:pt x="30480" y="0"/>
                  </a:cubicBezTo>
                  <a:lnTo>
                    <a:pt x="347599" y="0"/>
                  </a:lnTo>
                  <a:cubicBezTo>
                    <a:pt x="364490" y="0"/>
                    <a:pt x="378079" y="13589"/>
                    <a:pt x="378079" y="30480"/>
                  </a:cubicBezTo>
                  <a:lnTo>
                    <a:pt x="378079" y="347599"/>
                  </a:lnTo>
                  <a:cubicBezTo>
                    <a:pt x="378079" y="364490"/>
                    <a:pt x="364490" y="378079"/>
                    <a:pt x="347599" y="378079"/>
                  </a:cubicBezTo>
                  <a:lnTo>
                    <a:pt x="30480" y="378079"/>
                  </a:lnTo>
                  <a:cubicBezTo>
                    <a:pt x="13589" y="378079"/>
                    <a:pt x="0" y="364490"/>
                    <a:pt x="0" y="347599"/>
                  </a:cubicBezTo>
                  <a:close/>
                </a:path>
              </a:pathLst>
            </a:custGeom>
            <a:solidFill>
              <a:srgbClr val="8B532A"/>
            </a:solidFill>
          </p:spPr>
          <p:txBody>
            <a:bodyPr/>
            <a:lstStyle/>
            <a:p>
              <a:endParaRPr lang="en-US" sz="1200"/>
            </a:p>
          </p:txBody>
        </p:sp>
      </p:grpSp>
      <p:sp>
        <p:nvSpPr>
          <p:cNvPr id="14" name="TextBox 14"/>
          <p:cNvSpPr txBox="1"/>
          <p:nvPr/>
        </p:nvSpPr>
        <p:spPr>
          <a:xfrm>
            <a:off x="4416527" y="5263553"/>
            <a:ext cx="1613592" cy="192360"/>
          </a:xfrm>
          <a:prstGeom prst="rect">
            <a:avLst/>
          </a:prstGeom>
        </p:spPr>
        <p:txBody>
          <a:bodyPr lIns="0" tIns="0" rIns="0" bIns="0" rtlCol="0" anchor="t">
            <a:spAutoFit/>
          </a:bodyPr>
          <a:lstStyle/>
          <a:p>
            <a:pPr>
              <a:lnSpc>
                <a:spcPts val="1458"/>
              </a:lnSpc>
            </a:pPr>
            <a:r>
              <a:rPr lang="en-US" sz="1458">
                <a:solidFill>
                  <a:srgbClr val="504C49"/>
                </a:solidFill>
                <a:latin typeface="Roboto" panose="02000000000000000000" pitchFamily="2" charset="0"/>
                <a:ea typeface="Roboto" panose="02000000000000000000" pitchFamily="2" charset="0"/>
                <a:cs typeface="Roboto" panose="02000000000000000000" pitchFamily="2" charset="0"/>
                <a:sym typeface="Source Serif Pro"/>
              </a:rPr>
              <a:t>Computation Cost</a:t>
            </a:r>
          </a:p>
        </p:txBody>
      </p:sp>
      <p:sp>
        <p:nvSpPr>
          <p:cNvPr id="15" name="TextBox 15"/>
          <p:cNvSpPr txBox="1"/>
          <p:nvPr/>
        </p:nvSpPr>
        <p:spPr>
          <a:xfrm>
            <a:off x="8032452" y="2113953"/>
            <a:ext cx="3504305" cy="1203343"/>
          </a:xfrm>
          <a:prstGeom prst="rect">
            <a:avLst/>
          </a:prstGeom>
        </p:spPr>
        <p:txBody>
          <a:bodyPr lIns="0" tIns="0" rIns="0" bIns="0" rtlCol="0" anchor="t">
            <a:spAutoFit/>
          </a:bodyPr>
          <a:lstStyle/>
          <a:p>
            <a:pPr>
              <a:lnSpc>
                <a:spcPts val="2375"/>
              </a:lnSpc>
            </a:pPr>
            <a:r>
              <a:rPr lang="en-US" sz="1533" dirty="0">
                <a:latin typeface="Roboto" panose="02000000000000000000" pitchFamily="2" charset="0"/>
                <a:ea typeface="Roboto" panose="02000000000000000000" pitchFamily="2" charset="0"/>
                <a:cs typeface="Roboto" panose="02000000000000000000" pitchFamily="2" charset="0"/>
                <a:sym typeface="Times New Roman"/>
              </a:rPr>
              <a:t>For a 224×224 image, smaller patches capture fine details but create many tokens, increasing computational cost quadratically.</a:t>
            </a:r>
          </a:p>
        </p:txBody>
      </p:sp>
      <p:sp>
        <p:nvSpPr>
          <p:cNvPr id="16" name="TextBox 16"/>
          <p:cNvSpPr txBox="1"/>
          <p:nvPr/>
        </p:nvSpPr>
        <p:spPr>
          <a:xfrm>
            <a:off x="8032452" y="3342481"/>
            <a:ext cx="3504305" cy="895566"/>
          </a:xfrm>
          <a:prstGeom prst="rect">
            <a:avLst/>
          </a:prstGeom>
        </p:spPr>
        <p:txBody>
          <a:bodyPr lIns="0" tIns="0" rIns="0" bIns="0" rtlCol="0" anchor="t">
            <a:spAutoFit/>
          </a:bodyPr>
          <a:lstStyle/>
          <a:p>
            <a:pPr>
              <a:lnSpc>
                <a:spcPts val="2375"/>
              </a:lnSpc>
            </a:pPr>
            <a:r>
              <a:rPr lang="en-US" sz="1533" b="1" dirty="0">
                <a:latin typeface="Roboto" panose="02000000000000000000" pitchFamily="2" charset="0"/>
                <a:ea typeface="Roboto" panose="02000000000000000000" pitchFamily="2" charset="0"/>
                <a:cs typeface="Roboto" panose="02000000000000000000" pitchFamily="2" charset="0"/>
                <a:sym typeface="Times New Roman Bold"/>
              </a:rPr>
              <a:t>Formula</a:t>
            </a:r>
            <a:r>
              <a:rPr lang="en-US" sz="1458" b="1" dirty="0">
                <a:solidFill>
                  <a:srgbClr val="504C49"/>
                </a:solidFill>
                <a:latin typeface="Roboto" panose="02000000000000000000" pitchFamily="2" charset="0"/>
                <a:ea typeface="Roboto" panose="02000000000000000000" pitchFamily="2" charset="0"/>
                <a:cs typeface="Roboto" panose="02000000000000000000" pitchFamily="2" charset="0"/>
                <a:sym typeface="Times New Roman Bold"/>
              </a:rPr>
              <a:t>:</a:t>
            </a:r>
            <a:r>
              <a:rPr lang="en-US" sz="1458" dirty="0">
                <a:solidFill>
                  <a:srgbClr val="504C49"/>
                </a:solidFill>
                <a:latin typeface="Roboto" panose="02000000000000000000" pitchFamily="2" charset="0"/>
                <a:ea typeface="Roboto" panose="02000000000000000000" pitchFamily="2" charset="0"/>
                <a:cs typeface="Roboto" panose="02000000000000000000" pitchFamily="2" charset="0"/>
                <a:sym typeface="Times New Roman"/>
              </a:rPr>
              <a:t> </a:t>
            </a:r>
            <a:r>
              <a:rPr lang="en-US" sz="1533" dirty="0">
                <a:latin typeface="Roboto" panose="02000000000000000000" pitchFamily="2" charset="0"/>
                <a:ea typeface="Roboto" panose="02000000000000000000" pitchFamily="2" charset="0"/>
                <a:cs typeface="Roboto" panose="02000000000000000000" pitchFamily="2" charset="0"/>
                <a:sym typeface="Times New Roman"/>
              </a:rPr>
              <a:t>Number of patches = (H/P) × (W/P), where H and W are image dimensions and P is patch size</a:t>
            </a:r>
            <a:r>
              <a:rPr lang="en-US" sz="1533" dirty="0">
                <a:solidFill>
                  <a:srgbClr val="504C49"/>
                </a:solidFill>
                <a:latin typeface="Roboto" panose="02000000000000000000" pitchFamily="2" charset="0"/>
                <a:ea typeface="Roboto" panose="02000000000000000000" pitchFamily="2" charset="0"/>
                <a:cs typeface="Roboto" panose="02000000000000000000" pitchFamily="2" charset="0"/>
                <a:sym typeface="Times New Roman"/>
              </a:rPr>
              <a:t>.</a:t>
            </a:r>
          </a:p>
        </p:txBody>
      </p:sp>
      <p:sp>
        <p:nvSpPr>
          <p:cNvPr id="17" name="TextBox 17"/>
          <p:cNvSpPr txBox="1"/>
          <p:nvPr/>
        </p:nvSpPr>
        <p:spPr>
          <a:xfrm>
            <a:off x="8032452" y="4571009"/>
            <a:ext cx="3504305" cy="895566"/>
          </a:xfrm>
          <a:prstGeom prst="rect">
            <a:avLst/>
          </a:prstGeom>
        </p:spPr>
        <p:txBody>
          <a:bodyPr lIns="0" tIns="0" rIns="0" bIns="0" rtlCol="0" anchor="t">
            <a:spAutoFit/>
          </a:bodyPr>
          <a:lstStyle/>
          <a:p>
            <a:pPr>
              <a:lnSpc>
                <a:spcPts val="2375"/>
              </a:lnSpc>
            </a:pPr>
            <a:r>
              <a:rPr lang="en-US" sz="1533" dirty="0">
                <a:latin typeface="Roboto" panose="02000000000000000000" pitchFamily="2" charset="0"/>
                <a:ea typeface="Roboto" panose="02000000000000000000" pitchFamily="2" charset="0"/>
                <a:cs typeface="Roboto" panose="02000000000000000000" pitchFamily="2" charset="0"/>
                <a:sym typeface="Times New Roman Bold"/>
              </a:rPr>
              <a:t>Trade-off</a:t>
            </a:r>
            <a:r>
              <a:rPr lang="en-US" sz="1533" b="1" dirty="0">
                <a:latin typeface="Roboto" panose="02000000000000000000" pitchFamily="2" charset="0"/>
                <a:ea typeface="Roboto" panose="02000000000000000000" pitchFamily="2" charset="0"/>
                <a:cs typeface="Roboto" panose="02000000000000000000" pitchFamily="2" charset="0"/>
                <a:sym typeface="Times New Roman Bold"/>
              </a:rPr>
              <a:t>:</a:t>
            </a:r>
            <a:r>
              <a:rPr lang="en-US" sz="1533" dirty="0">
                <a:latin typeface="Roboto" panose="02000000000000000000" pitchFamily="2" charset="0"/>
                <a:ea typeface="Roboto" panose="02000000000000000000" pitchFamily="2" charset="0"/>
                <a:cs typeface="Roboto" panose="02000000000000000000" pitchFamily="2" charset="0"/>
                <a:sym typeface="Times New Roman"/>
              </a:rPr>
              <a:t> 16×16 patches balance detail and efficiency, which is why they're most common in practice.</a:t>
            </a:r>
          </a:p>
        </p:txBody>
      </p:sp>
      <p:pic>
        <p:nvPicPr>
          <p:cNvPr id="20" name="Picture 19" descr="A black and white logo&#10;&#10;AI-generated content may be incorrect.">
            <a:extLst>
              <a:ext uri="{FF2B5EF4-FFF2-40B4-BE49-F238E27FC236}">
                <a16:creationId xmlns:a16="http://schemas.microsoft.com/office/drawing/2014/main" id="{E755FB8C-2BA8-030F-95F7-88EB9A7F9206}"/>
              </a:ext>
            </a:extLst>
          </p:cNvPr>
          <p:cNvPicPr>
            <a:picLocks noChangeAspect="1"/>
          </p:cNvPicPr>
          <p:nvPr/>
        </p:nvPicPr>
        <p:blipFill>
          <a:blip r:embed="rId4"/>
          <a:stretch>
            <a:fillRect/>
          </a:stretch>
        </p:blipFill>
        <p:spPr>
          <a:xfrm>
            <a:off x="9732046" y="130619"/>
            <a:ext cx="2310861" cy="519944"/>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7F3F0"/>
            </a:solidFill>
          </p:spPr>
          <p:txBody>
            <a:bodyPr/>
            <a:lstStyle/>
            <a:p>
              <a:endParaRPr lang="en-US" sz="1200"/>
            </a:p>
          </p:txBody>
        </p:sp>
      </p:grpSp>
      <p:grpSp>
        <p:nvGrpSpPr>
          <p:cNvPr id="4" name="Group 4"/>
          <p:cNvGrpSpPr/>
          <p:nvPr/>
        </p:nvGrpSpPr>
        <p:grpSpPr>
          <a:xfrm>
            <a:off x="0" y="0"/>
            <a:ext cx="12192000" cy="6858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solidFill>
          </p:spPr>
          <p:txBody>
            <a:bodyPr/>
            <a:lstStyle/>
            <a:p>
              <a:endParaRPr lang="en-US" sz="1200"/>
            </a:p>
          </p:txBody>
        </p:sp>
      </p:grpSp>
      <p:sp>
        <p:nvSpPr>
          <p:cNvPr id="6" name="TextBox 6"/>
          <p:cNvSpPr txBox="1"/>
          <p:nvPr/>
        </p:nvSpPr>
        <p:spPr>
          <a:xfrm>
            <a:off x="661492" y="1189038"/>
            <a:ext cx="4725492" cy="561308"/>
          </a:xfrm>
          <a:prstGeom prst="rect">
            <a:avLst/>
          </a:prstGeom>
        </p:spPr>
        <p:txBody>
          <a:bodyPr lIns="0" tIns="0" rIns="0" bIns="0" rtlCol="0" anchor="t">
            <a:spAutoFit/>
          </a:bodyPr>
          <a:lstStyle/>
          <a:p>
            <a:pPr>
              <a:lnSpc>
                <a:spcPts val="4625"/>
              </a:lnSpc>
            </a:pPr>
            <a:r>
              <a:rPr lang="en-US" sz="3708" b="1" dirty="0">
                <a:solidFill>
                  <a:srgbClr val="201B18"/>
                </a:solidFill>
                <a:latin typeface="Roboto" panose="02000000000000000000" pitchFamily="2" charset="0"/>
                <a:ea typeface="Roboto" panose="02000000000000000000" pitchFamily="2" charset="0"/>
                <a:cs typeface="Roboto" panose="02000000000000000000" pitchFamily="2" charset="0"/>
                <a:sym typeface="Arimo"/>
              </a:rPr>
              <a:t>Key Takeaways</a:t>
            </a:r>
          </a:p>
        </p:txBody>
      </p:sp>
      <p:grpSp>
        <p:nvGrpSpPr>
          <p:cNvPr id="7" name="Group 7"/>
          <p:cNvGrpSpPr/>
          <p:nvPr/>
        </p:nvGrpSpPr>
        <p:grpSpPr>
          <a:xfrm>
            <a:off x="661492" y="2195811"/>
            <a:ext cx="425253" cy="425253"/>
            <a:chOff x="0" y="0"/>
            <a:chExt cx="850506" cy="850506"/>
          </a:xfrm>
          <a:solidFill>
            <a:srgbClr val="F8D5CD"/>
          </a:solidFill>
        </p:grpSpPr>
        <p:sp>
          <p:nvSpPr>
            <p:cNvPr id="8" name="Freeform 8"/>
            <p:cNvSpPr/>
            <p:nvPr/>
          </p:nvSpPr>
          <p:spPr>
            <a:xfrm>
              <a:off x="0" y="0"/>
              <a:ext cx="850392" cy="850392"/>
            </a:xfrm>
            <a:custGeom>
              <a:avLst/>
              <a:gdLst/>
              <a:ahLst/>
              <a:cxnLst/>
              <a:rect l="l" t="t" r="r" b="b"/>
              <a:pathLst>
                <a:path w="850392" h="850392">
                  <a:moveTo>
                    <a:pt x="0" y="56642"/>
                  </a:moveTo>
                  <a:cubicBezTo>
                    <a:pt x="0" y="25400"/>
                    <a:pt x="25400" y="0"/>
                    <a:pt x="56642" y="0"/>
                  </a:cubicBezTo>
                  <a:lnTo>
                    <a:pt x="793750" y="0"/>
                  </a:lnTo>
                  <a:cubicBezTo>
                    <a:pt x="825119" y="0"/>
                    <a:pt x="850392" y="25400"/>
                    <a:pt x="850392" y="56642"/>
                  </a:cubicBezTo>
                  <a:lnTo>
                    <a:pt x="850392" y="793750"/>
                  </a:lnTo>
                  <a:cubicBezTo>
                    <a:pt x="850392" y="825119"/>
                    <a:pt x="824992" y="850392"/>
                    <a:pt x="793750" y="850392"/>
                  </a:cubicBezTo>
                  <a:lnTo>
                    <a:pt x="56642" y="850392"/>
                  </a:lnTo>
                  <a:cubicBezTo>
                    <a:pt x="25400" y="850519"/>
                    <a:pt x="0" y="825119"/>
                    <a:pt x="0" y="793750"/>
                  </a:cubicBezTo>
                  <a:close/>
                </a:path>
              </a:pathLst>
            </a:custGeom>
            <a:grpFill/>
          </p:spPr>
          <p:txBody>
            <a:bodyPr/>
            <a:lstStyle/>
            <a:p>
              <a:endParaRPr lang="en-US" sz="1200"/>
            </a:p>
          </p:txBody>
        </p:sp>
      </p:grpSp>
      <p:sp>
        <p:nvSpPr>
          <p:cNvPr id="9" name="TextBox 9"/>
          <p:cNvSpPr txBox="1"/>
          <p:nvPr/>
        </p:nvSpPr>
        <p:spPr>
          <a:xfrm>
            <a:off x="1275754" y="2235302"/>
            <a:ext cx="4702073" cy="574966"/>
          </a:xfrm>
          <a:prstGeom prst="rect">
            <a:avLst/>
          </a:prstGeom>
        </p:spPr>
        <p:txBody>
          <a:bodyPr lIns="0" tIns="0" rIns="0" bIns="0" rtlCol="0" anchor="t">
            <a:spAutoFit/>
          </a:bodyPr>
          <a:lstStyle/>
          <a:p>
            <a:pPr>
              <a:lnSpc>
                <a:spcPts val="2291"/>
              </a:lnSpc>
            </a:pPr>
            <a:r>
              <a:rPr lang="en-US" sz="1833" b="1" dirty="0">
                <a:latin typeface="Roboto" panose="02000000000000000000" pitchFamily="2" charset="0"/>
                <a:ea typeface="Roboto" panose="02000000000000000000" pitchFamily="2" charset="0"/>
                <a:cs typeface="Roboto" panose="02000000000000000000" pitchFamily="2" charset="0"/>
                <a:sym typeface="Times New Roman"/>
              </a:rPr>
              <a:t>Patch tokenization converts images into sequences</a:t>
            </a:r>
          </a:p>
        </p:txBody>
      </p:sp>
      <p:sp>
        <p:nvSpPr>
          <p:cNvPr id="10" name="TextBox 10"/>
          <p:cNvSpPr txBox="1"/>
          <p:nvPr/>
        </p:nvSpPr>
        <p:spPr>
          <a:xfrm>
            <a:off x="1275754" y="2894806"/>
            <a:ext cx="4702073" cy="895566"/>
          </a:xfrm>
          <a:prstGeom prst="rect">
            <a:avLst/>
          </a:prstGeom>
        </p:spPr>
        <p:txBody>
          <a:bodyPr lIns="0" tIns="0" rIns="0" bIns="0" rtlCol="0" anchor="t">
            <a:spAutoFit/>
          </a:bodyPr>
          <a:lstStyle/>
          <a:p>
            <a:pPr>
              <a:lnSpc>
                <a:spcPts val="2375"/>
              </a:lnSpc>
            </a:pPr>
            <a:r>
              <a:rPr lang="en-US" sz="1533" dirty="0">
                <a:latin typeface="Roboto" panose="02000000000000000000" pitchFamily="2" charset="0"/>
                <a:ea typeface="Roboto" panose="02000000000000000000" pitchFamily="2" charset="0"/>
                <a:cs typeface="Roboto" panose="02000000000000000000" pitchFamily="2" charset="0"/>
                <a:sym typeface="Times New Roman"/>
              </a:rPr>
              <a:t>Making them compatible with transformer architectures while maintaining computational efficiency.</a:t>
            </a:r>
          </a:p>
        </p:txBody>
      </p:sp>
      <p:grpSp>
        <p:nvGrpSpPr>
          <p:cNvPr id="11" name="Group 11"/>
          <p:cNvGrpSpPr/>
          <p:nvPr/>
        </p:nvGrpSpPr>
        <p:grpSpPr>
          <a:xfrm>
            <a:off x="6214072" y="2195811"/>
            <a:ext cx="425253" cy="425253"/>
            <a:chOff x="0" y="0"/>
            <a:chExt cx="850506" cy="850506"/>
          </a:xfrm>
          <a:solidFill>
            <a:srgbClr val="F8D5CD"/>
          </a:solidFill>
        </p:grpSpPr>
        <p:sp>
          <p:nvSpPr>
            <p:cNvPr id="12" name="Freeform 12"/>
            <p:cNvSpPr/>
            <p:nvPr/>
          </p:nvSpPr>
          <p:spPr>
            <a:xfrm>
              <a:off x="0" y="0"/>
              <a:ext cx="850392" cy="850392"/>
            </a:xfrm>
            <a:custGeom>
              <a:avLst/>
              <a:gdLst/>
              <a:ahLst/>
              <a:cxnLst/>
              <a:rect l="l" t="t" r="r" b="b"/>
              <a:pathLst>
                <a:path w="850392" h="850392">
                  <a:moveTo>
                    <a:pt x="0" y="56642"/>
                  </a:moveTo>
                  <a:cubicBezTo>
                    <a:pt x="0" y="25400"/>
                    <a:pt x="25400" y="0"/>
                    <a:pt x="56642" y="0"/>
                  </a:cubicBezTo>
                  <a:lnTo>
                    <a:pt x="793750" y="0"/>
                  </a:lnTo>
                  <a:cubicBezTo>
                    <a:pt x="825119" y="0"/>
                    <a:pt x="850392" y="25400"/>
                    <a:pt x="850392" y="56642"/>
                  </a:cubicBezTo>
                  <a:lnTo>
                    <a:pt x="850392" y="793750"/>
                  </a:lnTo>
                  <a:cubicBezTo>
                    <a:pt x="850392" y="825119"/>
                    <a:pt x="824992" y="850392"/>
                    <a:pt x="793750" y="850392"/>
                  </a:cubicBezTo>
                  <a:lnTo>
                    <a:pt x="56642" y="850392"/>
                  </a:lnTo>
                  <a:cubicBezTo>
                    <a:pt x="25400" y="850519"/>
                    <a:pt x="0" y="825119"/>
                    <a:pt x="0" y="793750"/>
                  </a:cubicBezTo>
                  <a:close/>
                </a:path>
              </a:pathLst>
            </a:custGeom>
            <a:grpFill/>
          </p:spPr>
          <p:txBody>
            <a:bodyPr/>
            <a:lstStyle/>
            <a:p>
              <a:endParaRPr lang="en-US" sz="1200"/>
            </a:p>
          </p:txBody>
        </p:sp>
      </p:grpSp>
      <p:sp>
        <p:nvSpPr>
          <p:cNvPr id="13" name="TextBox 13"/>
          <p:cNvSpPr txBox="1"/>
          <p:nvPr/>
        </p:nvSpPr>
        <p:spPr>
          <a:xfrm>
            <a:off x="6828333" y="2235301"/>
            <a:ext cx="4702175" cy="574966"/>
          </a:xfrm>
          <a:prstGeom prst="rect">
            <a:avLst/>
          </a:prstGeom>
        </p:spPr>
        <p:txBody>
          <a:bodyPr lIns="0" tIns="0" rIns="0" bIns="0" rtlCol="0" anchor="t">
            <a:spAutoFit/>
          </a:bodyPr>
          <a:lstStyle/>
          <a:p>
            <a:pPr>
              <a:lnSpc>
                <a:spcPts val="2291"/>
              </a:lnSpc>
            </a:pPr>
            <a:r>
              <a:rPr lang="en-US" sz="1833" b="1" dirty="0">
                <a:latin typeface="Roboto" panose="02000000000000000000" pitchFamily="2" charset="0"/>
                <a:ea typeface="Roboto" panose="02000000000000000000" pitchFamily="2" charset="0"/>
                <a:cs typeface="Roboto" panose="02000000000000000000" pitchFamily="2" charset="0"/>
                <a:sym typeface="Times New Roman"/>
              </a:rPr>
              <a:t>Linear embeddings and convolutional stems offer different approaches</a:t>
            </a:r>
          </a:p>
        </p:txBody>
      </p:sp>
      <p:sp>
        <p:nvSpPr>
          <p:cNvPr id="14" name="TextBox 14"/>
          <p:cNvSpPr txBox="1"/>
          <p:nvPr/>
        </p:nvSpPr>
        <p:spPr>
          <a:xfrm>
            <a:off x="6828333" y="2894807"/>
            <a:ext cx="4702175" cy="585353"/>
          </a:xfrm>
          <a:prstGeom prst="rect">
            <a:avLst/>
          </a:prstGeom>
        </p:spPr>
        <p:txBody>
          <a:bodyPr lIns="0" tIns="0" rIns="0" bIns="0" rtlCol="0" anchor="t">
            <a:spAutoFit/>
          </a:bodyPr>
          <a:lstStyle/>
          <a:p>
            <a:pPr>
              <a:lnSpc>
                <a:spcPts val="2375"/>
              </a:lnSpc>
            </a:pPr>
            <a:r>
              <a:rPr lang="en-US" sz="1458" dirty="0">
                <a:latin typeface="Roboto" panose="02000000000000000000" pitchFamily="2" charset="0"/>
                <a:ea typeface="Roboto" panose="02000000000000000000" pitchFamily="2" charset="0"/>
                <a:cs typeface="Roboto" panose="02000000000000000000" pitchFamily="2" charset="0"/>
                <a:sym typeface="Times New Roman"/>
              </a:rPr>
              <a:t>Linear projections are simple and effective; convolutional stems add useful inductive biases.</a:t>
            </a:r>
          </a:p>
        </p:txBody>
      </p:sp>
      <p:grpSp>
        <p:nvGrpSpPr>
          <p:cNvPr id="15" name="Group 15"/>
          <p:cNvGrpSpPr/>
          <p:nvPr/>
        </p:nvGrpSpPr>
        <p:grpSpPr>
          <a:xfrm>
            <a:off x="661492" y="4249935"/>
            <a:ext cx="425253" cy="425253"/>
            <a:chOff x="0" y="0"/>
            <a:chExt cx="850506" cy="850506"/>
          </a:xfrm>
          <a:solidFill>
            <a:srgbClr val="F8D5CD"/>
          </a:solidFill>
        </p:grpSpPr>
        <p:sp>
          <p:nvSpPr>
            <p:cNvPr id="16" name="Freeform 16"/>
            <p:cNvSpPr/>
            <p:nvPr/>
          </p:nvSpPr>
          <p:spPr>
            <a:xfrm>
              <a:off x="0" y="0"/>
              <a:ext cx="850392" cy="850392"/>
            </a:xfrm>
            <a:custGeom>
              <a:avLst/>
              <a:gdLst/>
              <a:ahLst/>
              <a:cxnLst/>
              <a:rect l="l" t="t" r="r" b="b"/>
              <a:pathLst>
                <a:path w="850392" h="850392">
                  <a:moveTo>
                    <a:pt x="0" y="56642"/>
                  </a:moveTo>
                  <a:cubicBezTo>
                    <a:pt x="0" y="25400"/>
                    <a:pt x="25400" y="0"/>
                    <a:pt x="56642" y="0"/>
                  </a:cubicBezTo>
                  <a:lnTo>
                    <a:pt x="793750" y="0"/>
                  </a:lnTo>
                  <a:cubicBezTo>
                    <a:pt x="825119" y="0"/>
                    <a:pt x="850392" y="25400"/>
                    <a:pt x="850392" y="56642"/>
                  </a:cubicBezTo>
                  <a:lnTo>
                    <a:pt x="850392" y="793750"/>
                  </a:lnTo>
                  <a:cubicBezTo>
                    <a:pt x="850392" y="825119"/>
                    <a:pt x="824992" y="850392"/>
                    <a:pt x="793750" y="850392"/>
                  </a:cubicBezTo>
                  <a:lnTo>
                    <a:pt x="56642" y="850392"/>
                  </a:lnTo>
                  <a:cubicBezTo>
                    <a:pt x="25400" y="850519"/>
                    <a:pt x="0" y="825119"/>
                    <a:pt x="0" y="793750"/>
                  </a:cubicBezTo>
                  <a:close/>
                </a:path>
              </a:pathLst>
            </a:custGeom>
            <a:grpFill/>
          </p:spPr>
          <p:txBody>
            <a:bodyPr/>
            <a:lstStyle/>
            <a:p>
              <a:endParaRPr lang="en-US" sz="1200"/>
            </a:p>
          </p:txBody>
        </p:sp>
      </p:grpSp>
      <p:sp>
        <p:nvSpPr>
          <p:cNvPr id="17" name="TextBox 17"/>
          <p:cNvSpPr txBox="1"/>
          <p:nvPr/>
        </p:nvSpPr>
        <p:spPr>
          <a:xfrm>
            <a:off x="1275754" y="4289426"/>
            <a:ext cx="3932041" cy="280013"/>
          </a:xfrm>
          <a:prstGeom prst="rect">
            <a:avLst/>
          </a:prstGeom>
        </p:spPr>
        <p:txBody>
          <a:bodyPr lIns="0" tIns="0" rIns="0" bIns="0" rtlCol="0" anchor="t">
            <a:spAutoFit/>
          </a:bodyPr>
          <a:lstStyle/>
          <a:p>
            <a:pPr>
              <a:lnSpc>
                <a:spcPts val="2291"/>
              </a:lnSpc>
            </a:pPr>
            <a:r>
              <a:rPr lang="en-US" sz="1833" b="1" dirty="0">
                <a:latin typeface="Roboto" panose="02000000000000000000" pitchFamily="2" charset="0"/>
                <a:ea typeface="Roboto" panose="02000000000000000000" pitchFamily="2" charset="0"/>
                <a:cs typeface="Roboto" panose="02000000000000000000" pitchFamily="2" charset="0"/>
                <a:sym typeface="Times New Roman"/>
              </a:rPr>
              <a:t>Positional encodings are essential</a:t>
            </a:r>
          </a:p>
        </p:txBody>
      </p:sp>
      <p:sp>
        <p:nvSpPr>
          <p:cNvPr id="18" name="TextBox 18"/>
          <p:cNvSpPr txBox="1"/>
          <p:nvPr/>
        </p:nvSpPr>
        <p:spPr>
          <a:xfrm>
            <a:off x="1275754" y="4653655"/>
            <a:ext cx="4702073" cy="893130"/>
          </a:xfrm>
          <a:prstGeom prst="rect">
            <a:avLst/>
          </a:prstGeom>
        </p:spPr>
        <p:txBody>
          <a:bodyPr lIns="0" tIns="0" rIns="0" bIns="0" rtlCol="0" anchor="t">
            <a:spAutoFit/>
          </a:bodyPr>
          <a:lstStyle/>
          <a:p>
            <a:pPr>
              <a:lnSpc>
                <a:spcPts val="2375"/>
              </a:lnSpc>
            </a:pPr>
            <a:r>
              <a:rPr lang="en-US" sz="1458" dirty="0">
                <a:latin typeface="Roboto" panose="02000000000000000000" pitchFamily="2" charset="0"/>
                <a:ea typeface="Roboto" panose="02000000000000000000" pitchFamily="2" charset="0"/>
                <a:cs typeface="Roboto" panose="02000000000000000000" pitchFamily="2" charset="0"/>
                <a:sym typeface="Times New Roman"/>
              </a:rPr>
              <a:t>They provide spatial awareness that transformers lack inherently, enabling models to understand image structure</a:t>
            </a:r>
            <a:r>
              <a:rPr lang="en-US" sz="1458" dirty="0">
                <a:solidFill>
                  <a:srgbClr val="504C49"/>
                </a:solidFill>
                <a:latin typeface="Roboto" panose="02000000000000000000" pitchFamily="2" charset="0"/>
                <a:ea typeface="Roboto" panose="02000000000000000000" pitchFamily="2" charset="0"/>
                <a:cs typeface="Roboto" panose="02000000000000000000" pitchFamily="2" charset="0"/>
                <a:sym typeface="Times New Roman"/>
              </a:rPr>
              <a:t>.</a:t>
            </a:r>
          </a:p>
        </p:txBody>
      </p:sp>
      <p:grpSp>
        <p:nvGrpSpPr>
          <p:cNvPr id="19" name="Group 19"/>
          <p:cNvGrpSpPr/>
          <p:nvPr/>
        </p:nvGrpSpPr>
        <p:grpSpPr>
          <a:xfrm>
            <a:off x="6214072" y="4249935"/>
            <a:ext cx="425253" cy="425253"/>
            <a:chOff x="0" y="0"/>
            <a:chExt cx="850506" cy="850506"/>
          </a:xfrm>
          <a:solidFill>
            <a:srgbClr val="F8D5CD"/>
          </a:solidFill>
        </p:grpSpPr>
        <p:sp>
          <p:nvSpPr>
            <p:cNvPr id="20" name="Freeform 20"/>
            <p:cNvSpPr/>
            <p:nvPr/>
          </p:nvSpPr>
          <p:spPr>
            <a:xfrm>
              <a:off x="0" y="0"/>
              <a:ext cx="850392" cy="850392"/>
            </a:xfrm>
            <a:custGeom>
              <a:avLst/>
              <a:gdLst/>
              <a:ahLst/>
              <a:cxnLst/>
              <a:rect l="l" t="t" r="r" b="b"/>
              <a:pathLst>
                <a:path w="850392" h="850392">
                  <a:moveTo>
                    <a:pt x="0" y="56642"/>
                  </a:moveTo>
                  <a:cubicBezTo>
                    <a:pt x="0" y="25400"/>
                    <a:pt x="25400" y="0"/>
                    <a:pt x="56642" y="0"/>
                  </a:cubicBezTo>
                  <a:lnTo>
                    <a:pt x="793750" y="0"/>
                  </a:lnTo>
                  <a:cubicBezTo>
                    <a:pt x="825119" y="0"/>
                    <a:pt x="850392" y="25400"/>
                    <a:pt x="850392" y="56642"/>
                  </a:cubicBezTo>
                  <a:lnTo>
                    <a:pt x="850392" y="793750"/>
                  </a:lnTo>
                  <a:cubicBezTo>
                    <a:pt x="850392" y="825119"/>
                    <a:pt x="824992" y="850392"/>
                    <a:pt x="793750" y="850392"/>
                  </a:cubicBezTo>
                  <a:lnTo>
                    <a:pt x="56642" y="850392"/>
                  </a:lnTo>
                  <a:cubicBezTo>
                    <a:pt x="25400" y="850519"/>
                    <a:pt x="0" y="825119"/>
                    <a:pt x="0" y="793750"/>
                  </a:cubicBezTo>
                  <a:close/>
                </a:path>
              </a:pathLst>
            </a:custGeom>
            <a:grpFill/>
          </p:spPr>
          <p:txBody>
            <a:bodyPr/>
            <a:lstStyle/>
            <a:p>
              <a:endParaRPr lang="en-US" sz="1200"/>
            </a:p>
          </p:txBody>
        </p:sp>
      </p:grpSp>
      <p:sp>
        <p:nvSpPr>
          <p:cNvPr id="21" name="TextBox 21"/>
          <p:cNvSpPr txBox="1"/>
          <p:nvPr/>
        </p:nvSpPr>
        <p:spPr>
          <a:xfrm>
            <a:off x="6828333" y="4289426"/>
            <a:ext cx="4436371" cy="280013"/>
          </a:xfrm>
          <a:prstGeom prst="rect">
            <a:avLst/>
          </a:prstGeom>
        </p:spPr>
        <p:txBody>
          <a:bodyPr lIns="0" tIns="0" rIns="0" bIns="0" rtlCol="0" anchor="t">
            <a:spAutoFit/>
          </a:bodyPr>
          <a:lstStyle/>
          <a:p>
            <a:pPr>
              <a:lnSpc>
                <a:spcPts val="2291"/>
              </a:lnSpc>
            </a:pPr>
            <a:r>
              <a:rPr lang="en-US" sz="1833" b="1" dirty="0">
                <a:latin typeface="Roboto" panose="02000000000000000000" pitchFamily="2" charset="0"/>
                <a:ea typeface="Roboto" panose="02000000000000000000" pitchFamily="2" charset="0"/>
                <a:cs typeface="Roboto" panose="02000000000000000000" pitchFamily="2" charset="0"/>
                <a:sym typeface="Times New Roman"/>
              </a:rPr>
              <a:t>Patch size is a critical hyperparameter</a:t>
            </a:r>
          </a:p>
        </p:txBody>
      </p:sp>
      <p:sp>
        <p:nvSpPr>
          <p:cNvPr id="22" name="TextBox 22"/>
          <p:cNvSpPr txBox="1"/>
          <p:nvPr/>
        </p:nvSpPr>
        <p:spPr>
          <a:xfrm>
            <a:off x="6828333" y="4653655"/>
            <a:ext cx="4702175" cy="585353"/>
          </a:xfrm>
          <a:prstGeom prst="rect">
            <a:avLst/>
          </a:prstGeom>
        </p:spPr>
        <p:txBody>
          <a:bodyPr lIns="0" tIns="0" rIns="0" bIns="0" rtlCol="0" anchor="t">
            <a:spAutoFit/>
          </a:bodyPr>
          <a:lstStyle/>
          <a:p>
            <a:pPr>
              <a:lnSpc>
                <a:spcPts val="2375"/>
              </a:lnSpc>
            </a:pPr>
            <a:r>
              <a:rPr lang="en-US" sz="1458" dirty="0">
                <a:latin typeface="Roboto" panose="02000000000000000000" pitchFamily="2" charset="0"/>
                <a:ea typeface="Roboto" panose="02000000000000000000" pitchFamily="2" charset="0"/>
                <a:cs typeface="Roboto" panose="02000000000000000000" pitchFamily="2" charset="0"/>
                <a:sym typeface="Times New Roman"/>
              </a:rPr>
              <a:t>It determines the trade-off between capturing fine-grained details and computational efficiency.</a:t>
            </a:r>
          </a:p>
        </p:txBody>
      </p:sp>
      <p:pic>
        <p:nvPicPr>
          <p:cNvPr id="25" name="Picture 24" descr="A black and white logo&#10;&#10;AI-generated content may be incorrect.">
            <a:extLst>
              <a:ext uri="{FF2B5EF4-FFF2-40B4-BE49-F238E27FC236}">
                <a16:creationId xmlns:a16="http://schemas.microsoft.com/office/drawing/2014/main" id="{21078AE0-62DC-9531-87DB-7ABE893C53FD}"/>
              </a:ext>
            </a:extLst>
          </p:cNvPr>
          <p:cNvPicPr>
            <a:picLocks noChangeAspect="1"/>
          </p:cNvPicPr>
          <p:nvPr/>
        </p:nvPicPr>
        <p:blipFill>
          <a:blip r:embed="rId3"/>
          <a:stretch>
            <a:fillRect/>
          </a:stretch>
        </p:blipFill>
        <p:spPr>
          <a:xfrm>
            <a:off x="9732046" y="130619"/>
            <a:ext cx="2310861" cy="519944"/>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5B790-3385-CE61-2F7B-FACD09DCC7A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A8DC794-70AF-C266-2637-199D3A8047ED}"/>
              </a:ext>
            </a:extLst>
          </p:cNvPr>
          <p:cNvSpPr txBox="1"/>
          <p:nvPr/>
        </p:nvSpPr>
        <p:spPr>
          <a:xfrm>
            <a:off x="3582651" y="457831"/>
            <a:ext cx="1934184" cy="707886"/>
          </a:xfrm>
          <a:prstGeom prst="rect">
            <a:avLst/>
          </a:prstGeom>
          <a:noFill/>
        </p:spPr>
        <p:txBody>
          <a:bodyPr wrap="none" rtlCol="0">
            <a:spAutoFit/>
          </a:bodyPr>
          <a:lstStyle/>
          <a:p>
            <a:r>
              <a:rPr lang="en-US" sz="4000" b="1" u="sng" dirty="0">
                <a:latin typeface="Aptos" panose="020B0004020202020204" pitchFamily="34" charset="0"/>
              </a:rPr>
              <a:t>Agenda</a:t>
            </a:r>
            <a:endParaRPr lang="en-GR" sz="4000" b="1" u="sng" dirty="0">
              <a:latin typeface="Aptos" panose="020B0004020202020204" pitchFamily="34" charset="0"/>
            </a:endParaRPr>
          </a:p>
        </p:txBody>
      </p:sp>
      <p:sp>
        <p:nvSpPr>
          <p:cNvPr id="2" name="TextBox 1">
            <a:extLst>
              <a:ext uri="{FF2B5EF4-FFF2-40B4-BE49-F238E27FC236}">
                <a16:creationId xmlns:a16="http://schemas.microsoft.com/office/drawing/2014/main" id="{87A5714B-27C0-0A77-E647-8A9582F3D001}"/>
              </a:ext>
            </a:extLst>
          </p:cNvPr>
          <p:cNvSpPr txBox="1"/>
          <p:nvPr/>
        </p:nvSpPr>
        <p:spPr>
          <a:xfrm>
            <a:off x="1232680" y="1223070"/>
            <a:ext cx="8245318" cy="3908121"/>
          </a:xfrm>
          <a:prstGeom prst="rect">
            <a:avLst/>
          </a:prstGeom>
          <a:noFill/>
        </p:spPr>
        <p:txBody>
          <a:bodyPr wrap="square" rtlCol="0">
            <a:spAutoFit/>
          </a:bodyPr>
          <a:lstStyle/>
          <a:p>
            <a:pPr marL="342900" indent="-342900">
              <a:lnSpc>
                <a:spcPct val="150000"/>
              </a:lnSpc>
              <a:buFont typeface="+mj-lt"/>
              <a:buAutoNum type="arabicPeriod"/>
            </a:pPr>
            <a:r>
              <a:rPr lang="en-US" sz="2800" b="1" dirty="0">
                <a:latin typeface="Aptos" panose="020B0004020202020204" pitchFamily="34" charset="0"/>
              </a:rPr>
              <a:t>Introduction &amp; History</a:t>
            </a:r>
          </a:p>
          <a:p>
            <a:pPr marL="342900" indent="-342900">
              <a:lnSpc>
                <a:spcPct val="150000"/>
              </a:lnSpc>
              <a:buFont typeface="+mj-lt"/>
              <a:buAutoNum type="arabicPeriod"/>
            </a:pPr>
            <a:r>
              <a:rPr lang="en-US" sz="2800" b="1" dirty="0">
                <a:latin typeface="Aptos" panose="020B0004020202020204" pitchFamily="34" charset="0"/>
              </a:rPr>
              <a:t>Basic Architecture</a:t>
            </a:r>
          </a:p>
          <a:p>
            <a:pPr marL="342900" indent="-342900">
              <a:lnSpc>
                <a:spcPct val="150000"/>
              </a:lnSpc>
              <a:buFont typeface="+mj-lt"/>
              <a:buAutoNum type="arabicPeriod"/>
            </a:pPr>
            <a:r>
              <a:rPr lang="en-US" sz="2800" b="1" dirty="0">
                <a:latin typeface="Aptos" panose="020B0004020202020204" pitchFamily="34" charset="0"/>
              </a:rPr>
              <a:t>Patch Tokenization</a:t>
            </a:r>
          </a:p>
          <a:p>
            <a:pPr marL="342900" indent="-342900">
              <a:lnSpc>
                <a:spcPct val="150000"/>
              </a:lnSpc>
              <a:buFont typeface="+mj-lt"/>
              <a:buAutoNum type="arabicPeriod"/>
            </a:pPr>
            <a:r>
              <a:rPr lang="en-US" sz="2800" b="1" dirty="0">
                <a:solidFill>
                  <a:schemeClr val="accent3">
                    <a:lumMod val="75000"/>
                  </a:schemeClr>
                </a:solidFill>
                <a:latin typeface="Aptos" panose="020B0004020202020204" pitchFamily="34" charset="0"/>
              </a:rPr>
              <a:t>Self Attention</a:t>
            </a:r>
          </a:p>
          <a:p>
            <a:pPr marL="342900" indent="-342900">
              <a:lnSpc>
                <a:spcPct val="150000"/>
              </a:lnSpc>
              <a:buFont typeface="+mj-lt"/>
              <a:buAutoNum type="arabicPeriod"/>
            </a:pPr>
            <a:r>
              <a:rPr lang="en-US" sz="2800" dirty="0" err="1">
                <a:latin typeface="Aptos" panose="020B0004020202020204" pitchFamily="34" charset="0"/>
              </a:rPr>
              <a:t>ViT</a:t>
            </a:r>
            <a:r>
              <a:rPr lang="en-US" sz="2800" dirty="0">
                <a:latin typeface="Aptos" panose="020B0004020202020204" pitchFamily="34" charset="0"/>
              </a:rPr>
              <a:t> Architecture</a:t>
            </a:r>
          </a:p>
          <a:p>
            <a:pPr marL="342900" indent="-342900">
              <a:lnSpc>
                <a:spcPct val="150000"/>
              </a:lnSpc>
              <a:buFont typeface="+mj-lt"/>
              <a:buAutoNum type="arabicPeriod"/>
            </a:pPr>
            <a:r>
              <a:rPr lang="en-US" sz="2800" dirty="0">
                <a:latin typeface="Aptos" panose="020B0004020202020204" pitchFamily="34" charset="0"/>
              </a:rPr>
              <a:t>Conclusion</a:t>
            </a:r>
          </a:p>
        </p:txBody>
      </p:sp>
      <p:pic>
        <p:nvPicPr>
          <p:cNvPr id="5" name="Picture 4" descr="A black and white logo&#10;&#10;AI-generated content may be incorrect.">
            <a:extLst>
              <a:ext uri="{FF2B5EF4-FFF2-40B4-BE49-F238E27FC236}">
                <a16:creationId xmlns:a16="http://schemas.microsoft.com/office/drawing/2014/main" id="{D1F479D6-7630-BB20-0D27-C22CEB8BF941}"/>
              </a:ext>
            </a:extLst>
          </p:cNvPr>
          <p:cNvPicPr>
            <a:picLocks noChangeAspect="1"/>
          </p:cNvPicPr>
          <p:nvPr/>
        </p:nvPicPr>
        <p:blipFill>
          <a:blip r:embed="rId3"/>
          <a:stretch>
            <a:fillRect/>
          </a:stretch>
        </p:blipFill>
        <p:spPr>
          <a:xfrm>
            <a:off x="9732046" y="130619"/>
            <a:ext cx="2310861" cy="519944"/>
          </a:xfrm>
          <a:prstGeom prst="rect">
            <a:avLst/>
          </a:prstGeom>
        </p:spPr>
      </p:pic>
    </p:spTree>
    <p:extLst>
      <p:ext uri="{BB962C8B-B14F-4D97-AF65-F5344CB8AC3E}">
        <p14:creationId xmlns:p14="http://schemas.microsoft.com/office/powerpoint/2010/main" val="3351632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D2DFA-957F-EB25-6174-BCDF8DE7E5AD}"/>
            </a:ext>
          </a:extLst>
        </p:cNvPr>
        <p:cNvGrpSpPr/>
        <p:nvPr/>
      </p:nvGrpSpPr>
      <p:grpSpPr>
        <a:xfrm>
          <a:off x="0" y="0"/>
          <a:ext cx="0" cy="0"/>
          <a:chOff x="0" y="0"/>
          <a:chExt cx="0" cy="0"/>
        </a:xfrm>
      </p:grpSpPr>
      <p:pic>
        <p:nvPicPr>
          <p:cNvPr id="8" name="Picture 7" descr="A black and white logo&#10;&#10;AI-generated content may be incorrect.">
            <a:extLst>
              <a:ext uri="{FF2B5EF4-FFF2-40B4-BE49-F238E27FC236}">
                <a16:creationId xmlns:a16="http://schemas.microsoft.com/office/drawing/2014/main" id="{4E84E1CA-AD1E-F276-A3D0-3FD091ED3765}"/>
              </a:ext>
            </a:extLst>
          </p:cNvPr>
          <p:cNvPicPr>
            <a:picLocks noChangeAspect="1"/>
          </p:cNvPicPr>
          <p:nvPr/>
        </p:nvPicPr>
        <p:blipFill>
          <a:blip r:embed="rId3"/>
          <a:stretch>
            <a:fillRect/>
          </a:stretch>
        </p:blipFill>
        <p:spPr>
          <a:xfrm>
            <a:off x="9732046" y="130619"/>
            <a:ext cx="2310861" cy="519944"/>
          </a:xfrm>
          <a:prstGeom prst="rect">
            <a:avLst/>
          </a:prstGeom>
        </p:spPr>
      </p:pic>
      <p:pic>
        <p:nvPicPr>
          <p:cNvPr id="2052" name="Picture 4">
            <a:extLst>
              <a:ext uri="{FF2B5EF4-FFF2-40B4-BE49-F238E27FC236}">
                <a16:creationId xmlns:a16="http://schemas.microsoft.com/office/drawing/2014/main" id="{6FEF90DF-7F7D-0257-6C96-F9A19D41E2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211" y="390591"/>
            <a:ext cx="9180668" cy="6127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21260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70213-07FA-8947-429C-9E92813F42B2}"/>
              </a:ext>
            </a:extLst>
          </p:cNvPr>
          <p:cNvSpPr>
            <a:spLocks noGrp="1"/>
          </p:cNvSpPr>
          <p:nvPr>
            <p:ph type="title"/>
          </p:nvPr>
        </p:nvSpPr>
        <p:spPr/>
        <p:txBody>
          <a:bodyPr/>
          <a:lstStyle/>
          <a:p>
            <a:r>
              <a:rPr lang="en-US" dirty="0"/>
              <a:t>What problem does attention solve?</a:t>
            </a:r>
          </a:p>
        </p:txBody>
      </p:sp>
      <p:sp>
        <p:nvSpPr>
          <p:cNvPr id="3" name="Content Placeholder 2">
            <a:extLst>
              <a:ext uri="{FF2B5EF4-FFF2-40B4-BE49-F238E27FC236}">
                <a16:creationId xmlns:a16="http://schemas.microsoft.com/office/drawing/2014/main" id="{6EF2D050-42C4-A4F7-2F84-5F48AEB58200}"/>
              </a:ext>
            </a:extLst>
          </p:cNvPr>
          <p:cNvSpPr>
            <a:spLocks noGrp="1"/>
          </p:cNvSpPr>
          <p:nvPr>
            <p:ph idx="1"/>
          </p:nvPr>
        </p:nvSpPr>
        <p:spPr>
          <a:xfrm>
            <a:off x="612647" y="1331495"/>
            <a:ext cx="10653579" cy="4977865"/>
          </a:xfrm>
        </p:spPr>
        <p:txBody>
          <a:bodyPr>
            <a:normAutofit/>
          </a:bodyPr>
          <a:lstStyle/>
          <a:p>
            <a:pPr marL="0" indent="0" algn="ctr">
              <a:buNone/>
            </a:pPr>
            <a:endParaRPr lang="en-US" sz="2800" dirty="0">
              <a:latin typeface="Cavolini" panose="020B0502040204020203" pitchFamily="66" charset="0"/>
              <a:cs typeface="Cavolini" panose="020B0502040204020203" pitchFamily="66" charset="0"/>
            </a:endParaRPr>
          </a:p>
          <a:p>
            <a:pPr marL="0" indent="0" algn="ctr">
              <a:lnSpc>
                <a:spcPct val="150000"/>
              </a:lnSpc>
              <a:buNone/>
            </a:pPr>
            <a:r>
              <a:rPr lang="en-US" sz="2800" dirty="0">
                <a:latin typeface="Roboto" panose="02000000000000000000" pitchFamily="2" charset="0"/>
                <a:ea typeface="Roboto" panose="02000000000000000000" pitchFamily="2" charset="0"/>
                <a:cs typeface="Cavolini" panose="020B0502040204020203" pitchFamily="66" charset="0"/>
              </a:rPr>
              <a:t>American shrew </a:t>
            </a:r>
            <a:r>
              <a:rPr lang="en-US" sz="2800" dirty="0">
                <a:solidFill>
                  <a:srgbClr val="FF0000"/>
                </a:solidFill>
                <a:latin typeface="Roboto" panose="02000000000000000000" pitchFamily="2" charset="0"/>
                <a:ea typeface="Roboto" panose="02000000000000000000" pitchFamily="2" charset="0"/>
                <a:cs typeface="Cavolini" panose="020B0502040204020203" pitchFamily="66" charset="0"/>
              </a:rPr>
              <a:t>mole</a:t>
            </a:r>
          </a:p>
          <a:p>
            <a:pPr marL="0" indent="0" algn="ctr">
              <a:lnSpc>
                <a:spcPct val="150000"/>
              </a:lnSpc>
              <a:buNone/>
            </a:pPr>
            <a:endParaRPr lang="en-US" sz="2800" dirty="0">
              <a:latin typeface="Roboto" panose="02000000000000000000" pitchFamily="2" charset="0"/>
              <a:ea typeface="Roboto" panose="02000000000000000000" pitchFamily="2" charset="0"/>
              <a:cs typeface="Cavolini" panose="020B0502040204020203" pitchFamily="66" charset="0"/>
            </a:endParaRPr>
          </a:p>
          <a:p>
            <a:pPr marL="0" indent="0" algn="ctr">
              <a:lnSpc>
                <a:spcPct val="150000"/>
              </a:lnSpc>
              <a:buNone/>
            </a:pPr>
            <a:r>
              <a:rPr lang="en-US" sz="2800" dirty="0">
                <a:latin typeface="Roboto" panose="02000000000000000000" pitchFamily="2" charset="0"/>
                <a:ea typeface="Roboto" panose="02000000000000000000" pitchFamily="2" charset="0"/>
                <a:cs typeface="Cavolini" panose="020B0502040204020203" pitchFamily="66" charset="0"/>
              </a:rPr>
              <a:t>One </a:t>
            </a:r>
            <a:r>
              <a:rPr lang="en-US" sz="2800" dirty="0">
                <a:solidFill>
                  <a:srgbClr val="FF0000"/>
                </a:solidFill>
                <a:latin typeface="Roboto" panose="02000000000000000000" pitchFamily="2" charset="0"/>
                <a:ea typeface="Roboto" panose="02000000000000000000" pitchFamily="2" charset="0"/>
                <a:cs typeface="Cavolini" panose="020B0502040204020203" pitchFamily="66" charset="0"/>
              </a:rPr>
              <a:t>mole</a:t>
            </a:r>
            <a:r>
              <a:rPr lang="en-US" sz="2800" dirty="0">
                <a:latin typeface="Roboto" panose="02000000000000000000" pitchFamily="2" charset="0"/>
                <a:ea typeface="Roboto" panose="02000000000000000000" pitchFamily="2" charset="0"/>
                <a:cs typeface="Cavolini" panose="020B0502040204020203" pitchFamily="66" charset="0"/>
              </a:rPr>
              <a:t> of carbon dioxide</a:t>
            </a:r>
          </a:p>
          <a:p>
            <a:pPr marL="0" indent="0" algn="ctr">
              <a:lnSpc>
                <a:spcPct val="150000"/>
              </a:lnSpc>
              <a:buNone/>
            </a:pPr>
            <a:endParaRPr lang="en-US" sz="2800" dirty="0">
              <a:latin typeface="Roboto" panose="02000000000000000000" pitchFamily="2" charset="0"/>
              <a:ea typeface="Roboto" panose="02000000000000000000" pitchFamily="2" charset="0"/>
              <a:cs typeface="Cavolini" panose="020B0502040204020203" pitchFamily="66" charset="0"/>
            </a:endParaRPr>
          </a:p>
          <a:p>
            <a:pPr marL="0" indent="0" algn="ctr">
              <a:lnSpc>
                <a:spcPct val="150000"/>
              </a:lnSpc>
              <a:buNone/>
            </a:pPr>
            <a:r>
              <a:rPr lang="en-US" sz="2800" dirty="0">
                <a:latin typeface="Roboto" panose="02000000000000000000" pitchFamily="2" charset="0"/>
                <a:ea typeface="Roboto" panose="02000000000000000000" pitchFamily="2" charset="0"/>
                <a:cs typeface="Cavolini" panose="020B0502040204020203" pitchFamily="66" charset="0"/>
              </a:rPr>
              <a:t>Take a biopsy of the </a:t>
            </a:r>
            <a:r>
              <a:rPr lang="en-US" sz="2800" dirty="0">
                <a:solidFill>
                  <a:srgbClr val="FF0000"/>
                </a:solidFill>
                <a:latin typeface="Roboto" panose="02000000000000000000" pitchFamily="2" charset="0"/>
                <a:ea typeface="Roboto" panose="02000000000000000000" pitchFamily="2" charset="0"/>
                <a:cs typeface="Cavolini" panose="020B0502040204020203" pitchFamily="66" charset="0"/>
              </a:rPr>
              <a:t>mole</a:t>
            </a:r>
          </a:p>
        </p:txBody>
      </p:sp>
      <p:pic>
        <p:nvPicPr>
          <p:cNvPr id="4" name="Picture 3" descr="A black and white logo&#10;&#10;AI-generated content may be incorrect.">
            <a:extLst>
              <a:ext uri="{FF2B5EF4-FFF2-40B4-BE49-F238E27FC236}">
                <a16:creationId xmlns:a16="http://schemas.microsoft.com/office/drawing/2014/main" id="{415DDEE1-7173-0052-2675-9CDA036F3D71}"/>
              </a:ext>
            </a:extLst>
          </p:cNvPr>
          <p:cNvPicPr>
            <a:picLocks noChangeAspect="1"/>
          </p:cNvPicPr>
          <p:nvPr/>
        </p:nvPicPr>
        <p:blipFill>
          <a:blip r:embed="rId3"/>
          <a:stretch>
            <a:fillRect/>
          </a:stretch>
        </p:blipFill>
        <p:spPr>
          <a:xfrm>
            <a:off x="9732046" y="130619"/>
            <a:ext cx="2310861" cy="519944"/>
          </a:xfrm>
          <a:prstGeom prst="rect">
            <a:avLst/>
          </a:prstGeom>
        </p:spPr>
      </p:pic>
    </p:spTree>
    <p:extLst>
      <p:ext uri="{BB962C8B-B14F-4D97-AF65-F5344CB8AC3E}">
        <p14:creationId xmlns:p14="http://schemas.microsoft.com/office/powerpoint/2010/main" val="14986669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AC437-7C69-ED25-118C-753DF4621A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F8FA1E-6527-D707-9D09-F4C4E3D0D27F}"/>
              </a:ext>
            </a:extLst>
          </p:cNvPr>
          <p:cNvSpPr>
            <a:spLocks noGrp="1"/>
          </p:cNvSpPr>
          <p:nvPr>
            <p:ph type="title"/>
          </p:nvPr>
        </p:nvSpPr>
        <p:spPr/>
        <p:txBody>
          <a:bodyPr/>
          <a:lstStyle/>
          <a:p>
            <a:r>
              <a:rPr lang="en-US" dirty="0"/>
              <a:t>What problem does attention solve?</a:t>
            </a:r>
          </a:p>
        </p:txBody>
      </p:sp>
      <p:sp>
        <p:nvSpPr>
          <p:cNvPr id="3" name="Content Placeholder 2">
            <a:extLst>
              <a:ext uri="{FF2B5EF4-FFF2-40B4-BE49-F238E27FC236}">
                <a16:creationId xmlns:a16="http://schemas.microsoft.com/office/drawing/2014/main" id="{BC52D0C2-6733-B8F8-7A68-B397668C0A26}"/>
              </a:ext>
            </a:extLst>
          </p:cNvPr>
          <p:cNvSpPr>
            <a:spLocks noGrp="1"/>
          </p:cNvSpPr>
          <p:nvPr>
            <p:ph idx="1"/>
          </p:nvPr>
        </p:nvSpPr>
        <p:spPr>
          <a:xfrm>
            <a:off x="612647" y="1331495"/>
            <a:ext cx="10653579" cy="4977865"/>
          </a:xfrm>
        </p:spPr>
        <p:txBody>
          <a:bodyPr>
            <a:normAutofit fontScale="92500"/>
          </a:bodyPr>
          <a:lstStyle/>
          <a:p>
            <a:pPr marL="0" indent="0" algn="ctr">
              <a:lnSpc>
                <a:spcPct val="150000"/>
              </a:lnSpc>
              <a:buNone/>
            </a:pPr>
            <a:endParaRPr lang="en-US" sz="2800" dirty="0">
              <a:latin typeface="Cavolini" panose="020B0502040204020203" pitchFamily="66" charset="0"/>
              <a:cs typeface="Cavolini" panose="020B0502040204020203" pitchFamily="66" charset="0"/>
            </a:endParaRPr>
          </a:p>
          <a:p>
            <a:pPr marL="0" indent="0" algn="ctr">
              <a:lnSpc>
                <a:spcPct val="150000"/>
              </a:lnSpc>
              <a:buNone/>
            </a:pPr>
            <a:r>
              <a:rPr lang="en-US" sz="2800" b="1" u="sng" dirty="0">
                <a:latin typeface="Roboto" panose="02000000000000000000" pitchFamily="2" charset="0"/>
                <a:ea typeface="Roboto" panose="02000000000000000000" pitchFamily="2" charset="0"/>
                <a:cs typeface="Cavolini" panose="020B0502040204020203" pitchFamily="66" charset="0"/>
              </a:rPr>
              <a:t>American</a:t>
            </a:r>
            <a:r>
              <a:rPr lang="en-US" sz="2800" dirty="0">
                <a:latin typeface="Roboto" panose="02000000000000000000" pitchFamily="2" charset="0"/>
                <a:ea typeface="Roboto" panose="02000000000000000000" pitchFamily="2" charset="0"/>
                <a:cs typeface="Cavolini" panose="020B0502040204020203" pitchFamily="66" charset="0"/>
              </a:rPr>
              <a:t> shrew </a:t>
            </a:r>
            <a:r>
              <a:rPr lang="en-US" sz="2800" dirty="0">
                <a:solidFill>
                  <a:srgbClr val="FF0000"/>
                </a:solidFill>
                <a:latin typeface="Roboto" panose="02000000000000000000" pitchFamily="2" charset="0"/>
                <a:ea typeface="Roboto" panose="02000000000000000000" pitchFamily="2" charset="0"/>
                <a:cs typeface="Cavolini" panose="020B0502040204020203" pitchFamily="66" charset="0"/>
              </a:rPr>
              <a:t>mole</a:t>
            </a:r>
          </a:p>
          <a:p>
            <a:pPr marL="0" indent="0" algn="ctr">
              <a:lnSpc>
                <a:spcPct val="150000"/>
              </a:lnSpc>
              <a:buNone/>
            </a:pPr>
            <a:endParaRPr lang="en-US" sz="2800" dirty="0">
              <a:latin typeface="Roboto" panose="02000000000000000000" pitchFamily="2" charset="0"/>
              <a:ea typeface="Roboto" panose="02000000000000000000" pitchFamily="2" charset="0"/>
              <a:cs typeface="Cavolini" panose="020B0502040204020203" pitchFamily="66" charset="0"/>
            </a:endParaRPr>
          </a:p>
          <a:p>
            <a:pPr marL="0" indent="0" algn="ctr">
              <a:lnSpc>
                <a:spcPct val="150000"/>
              </a:lnSpc>
              <a:buNone/>
            </a:pPr>
            <a:r>
              <a:rPr lang="en-US" sz="2800" dirty="0">
                <a:latin typeface="Roboto" panose="02000000000000000000" pitchFamily="2" charset="0"/>
                <a:ea typeface="Roboto" panose="02000000000000000000" pitchFamily="2" charset="0"/>
                <a:cs typeface="Cavolini" panose="020B0502040204020203" pitchFamily="66" charset="0"/>
              </a:rPr>
              <a:t>One </a:t>
            </a:r>
            <a:r>
              <a:rPr lang="en-US" sz="2800" dirty="0">
                <a:solidFill>
                  <a:srgbClr val="FF0000"/>
                </a:solidFill>
                <a:latin typeface="Roboto" panose="02000000000000000000" pitchFamily="2" charset="0"/>
                <a:ea typeface="Roboto" panose="02000000000000000000" pitchFamily="2" charset="0"/>
                <a:cs typeface="Cavolini" panose="020B0502040204020203" pitchFamily="66" charset="0"/>
              </a:rPr>
              <a:t>mole</a:t>
            </a:r>
            <a:r>
              <a:rPr lang="en-US" sz="2800" dirty="0">
                <a:latin typeface="Roboto" panose="02000000000000000000" pitchFamily="2" charset="0"/>
                <a:ea typeface="Roboto" panose="02000000000000000000" pitchFamily="2" charset="0"/>
                <a:cs typeface="Cavolini" panose="020B0502040204020203" pitchFamily="66" charset="0"/>
              </a:rPr>
              <a:t> of </a:t>
            </a:r>
            <a:r>
              <a:rPr lang="en-US" sz="2800" b="1" u="sng" dirty="0">
                <a:latin typeface="Roboto" panose="02000000000000000000" pitchFamily="2" charset="0"/>
                <a:ea typeface="Roboto" panose="02000000000000000000" pitchFamily="2" charset="0"/>
                <a:cs typeface="Cavolini" panose="020B0502040204020203" pitchFamily="66" charset="0"/>
              </a:rPr>
              <a:t>carbon dioxide</a:t>
            </a:r>
          </a:p>
          <a:p>
            <a:pPr marL="0" indent="0" algn="ctr">
              <a:lnSpc>
                <a:spcPct val="150000"/>
              </a:lnSpc>
              <a:buNone/>
            </a:pPr>
            <a:endParaRPr lang="en-US" sz="2800" dirty="0">
              <a:latin typeface="Roboto" panose="02000000000000000000" pitchFamily="2" charset="0"/>
              <a:ea typeface="Roboto" panose="02000000000000000000" pitchFamily="2" charset="0"/>
              <a:cs typeface="Cavolini" panose="020B0502040204020203" pitchFamily="66" charset="0"/>
            </a:endParaRPr>
          </a:p>
          <a:p>
            <a:pPr marL="0" indent="0" algn="ctr">
              <a:lnSpc>
                <a:spcPct val="150000"/>
              </a:lnSpc>
              <a:buNone/>
            </a:pPr>
            <a:r>
              <a:rPr lang="en-US" sz="2800" dirty="0">
                <a:latin typeface="Roboto" panose="02000000000000000000" pitchFamily="2" charset="0"/>
                <a:ea typeface="Roboto" panose="02000000000000000000" pitchFamily="2" charset="0"/>
                <a:cs typeface="Cavolini" panose="020B0502040204020203" pitchFamily="66" charset="0"/>
              </a:rPr>
              <a:t>Take a </a:t>
            </a:r>
            <a:r>
              <a:rPr lang="en-US" sz="2800" b="1" u="sng" dirty="0">
                <a:latin typeface="Roboto" panose="02000000000000000000" pitchFamily="2" charset="0"/>
                <a:ea typeface="Roboto" panose="02000000000000000000" pitchFamily="2" charset="0"/>
                <a:cs typeface="Cavolini" panose="020B0502040204020203" pitchFamily="66" charset="0"/>
              </a:rPr>
              <a:t>biopsy</a:t>
            </a:r>
            <a:r>
              <a:rPr lang="en-US" sz="2800" dirty="0">
                <a:latin typeface="Roboto" panose="02000000000000000000" pitchFamily="2" charset="0"/>
                <a:ea typeface="Roboto" panose="02000000000000000000" pitchFamily="2" charset="0"/>
                <a:cs typeface="Cavolini" panose="020B0502040204020203" pitchFamily="66" charset="0"/>
              </a:rPr>
              <a:t> of the </a:t>
            </a:r>
            <a:r>
              <a:rPr lang="en-US" sz="2800" dirty="0">
                <a:solidFill>
                  <a:srgbClr val="FF0000"/>
                </a:solidFill>
                <a:latin typeface="Roboto" panose="02000000000000000000" pitchFamily="2" charset="0"/>
                <a:ea typeface="Roboto" panose="02000000000000000000" pitchFamily="2" charset="0"/>
                <a:cs typeface="Cavolini" panose="020B0502040204020203" pitchFamily="66" charset="0"/>
              </a:rPr>
              <a:t>mole</a:t>
            </a:r>
          </a:p>
          <a:p>
            <a:pPr marL="0" indent="0" algn="ctr">
              <a:lnSpc>
                <a:spcPct val="150000"/>
              </a:lnSpc>
              <a:buNone/>
            </a:pPr>
            <a:r>
              <a:rPr lang="en-US" sz="2800" dirty="0"/>
              <a:t>Use </a:t>
            </a:r>
            <a:r>
              <a:rPr lang="en-US" sz="2800" b="1" dirty="0"/>
              <a:t>context</a:t>
            </a:r>
            <a:r>
              <a:rPr lang="en-US" sz="2800" dirty="0"/>
              <a:t> to decide what each token should ‘listen to’.</a:t>
            </a:r>
            <a:endParaRPr lang="en-US" sz="2800" dirty="0">
              <a:solidFill>
                <a:srgbClr val="FF0000"/>
              </a:solidFill>
              <a:latin typeface="Roboto" panose="02000000000000000000" pitchFamily="2" charset="0"/>
              <a:ea typeface="Roboto" panose="02000000000000000000" pitchFamily="2" charset="0"/>
              <a:cs typeface="Cavolini" panose="020B0502040204020203" pitchFamily="66" charset="0"/>
            </a:endParaRPr>
          </a:p>
        </p:txBody>
      </p:sp>
      <p:pic>
        <p:nvPicPr>
          <p:cNvPr id="5" name="Picture 4">
            <a:extLst>
              <a:ext uri="{FF2B5EF4-FFF2-40B4-BE49-F238E27FC236}">
                <a16:creationId xmlns:a16="http://schemas.microsoft.com/office/drawing/2014/main" id="{EF067515-9359-5D6D-25E1-29F52C845F97}"/>
              </a:ext>
            </a:extLst>
          </p:cNvPr>
          <p:cNvPicPr>
            <a:picLocks noChangeAspect="1"/>
          </p:cNvPicPr>
          <p:nvPr/>
        </p:nvPicPr>
        <p:blipFill>
          <a:blip r:embed="rId3"/>
          <a:stretch>
            <a:fillRect/>
          </a:stretch>
        </p:blipFill>
        <p:spPr>
          <a:xfrm>
            <a:off x="6764562" y="1331495"/>
            <a:ext cx="1211737" cy="888607"/>
          </a:xfrm>
          <a:prstGeom prst="rect">
            <a:avLst/>
          </a:prstGeom>
        </p:spPr>
      </p:pic>
      <p:pic>
        <p:nvPicPr>
          <p:cNvPr id="7" name="Picture 6">
            <a:extLst>
              <a:ext uri="{FF2B5EF4-FFF2-40B4-BE49-F238E27FC236}">
                <a16:creationId xmlns:a16="http://schemas.microsoft.com/office/drawing/2014/main" id="{C56C9354-A866-2D61-A92C-4266660881DB}"/>
              </a:ext>
            </a:extLst>
          </p:cNvPr>
          <p:cNvPicPr>
            <a:picLocks noChangeAspect="1"/>
          </p:cNvPicPr>
          <p:nvPr/>
        </p:nvPicPr>
        <p:blipFill>
          <a:blip r:embed="rId4"/>
          <a:stretch>
            <a:fillRect/>
          </a:stretch>
        </p:blipFill>
        <p:spPr>
          <a:xfrm>
            <a:off x="7109897" y="4193595"/>
            <a:ext cx="1083194" cy="888608"/>
          </a:xfrm>
          <a:prstGeom prst="rect">
            <a:avLst/>
          </a:prstGeom>
        </p:spPr>
      </p:pic>
      <p:sp>
        <p:nvSpPr>
          <p:cNvPr id="8" name="TextBox 7">
            <a:extLst>
              <a:ext uri="{FF2B5EF4-FFF2-40B4-BE49-F238E27FC236}">
                <a16:creationId xmlns:a16="http://schemas.microsoft.com/office/drawing/2014/main" id="{C844BEB8-8381-49D8-30AC-F265BF88A223}"/>
              </a:ext>
            </a:extLst>
          </p:cNvPr>
          <p:cNvSpPr txBox="1"/>
          <p:nvPr/>
        </p:nvSpPr>
        <p:spPr>
          <a:xfrm>
            <a:off x="4183646" y="3244334"/>
            <a:ext cx="1486304" cy="400110"/>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US" sz="2000" dirty="0"/>
              <a:t>6.02 x 10</a:t>
            </a:r>
            <a:r>
              <a:rPr lang="en-US" sz="2000" baseline="30000" dirty="0"/>
              <a:t>23</a:t>
            </a:r>
            <a:endParaRPr lang="en-US" sz="2000" dirty="0"/>
          </a:p>
        </p:txBody>
      </p:sp>
      <p:pic>
        <p:nvPicPr>
          <p:cNvPr id="4" name="Picture 3" descr="A black and white logo&#10;&#10;AI-generated content may be incorrect.">
            <a:extLst>
              <a:ext uri="{FF2B5EF4-FFF2-40B4-BE49-F238E27FC236}">
                <a16:creationId xmlns:a16="http://schemas.microsoft.com/office/drawing/2014/main" id="{C7F8BC71-11A5-B865-FED0-C6A9D0F3C640}"/>
              </a:ext>
            </a:extLst>
          </p:cNvPr>
          <p:cNvPicPr>
            <a:picLocks noChangeAspect="1"/>
          </p:cNvPicPr>
          <p:nvPr/>
        </p:nvPicPr>
        <p:blipFill>
          <a:blip r:embed="rId5"/>
          <a:stretch>
            <a:fillRect/>
          </a:stretch>
        </p:blipFill>
        <p:spPr>
          <a:xfrm>
            <a:off x="9732046" y="130619"/>
            <a:ext cx="2310861" cy="519944"/>
          </a:xfrm>
          <a:prstGeom prst="rect">
            <a:avLst/>
          </a:prstGeom>
        </p:spPr>
      </p:pic>
    </p:spTree>
    <p:extLst>
      <p:ext uri="{BB962C8B-B14F-4D97-AF65-F5344CB8AC3E}">
        <p14:creationId xmlns:p14="http://schemas.microsoft.com/office/powerpoint/2010/main" val="30941894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90C67-F58D-D8FB-BDC6-0275B7B23328}"/>
              </a:ext>
            </a:extLst>
          </p:cNvPr>
          <p:cNvSpPr>
            <a:spLocks noGrp="1"/>
          </p:cNvSpPr>
          <p:nvPr>
            <p:ph type="title"/>
          </p:nvPr>
        </p:nvSpPr>
        <p:spPr/>
        <p:txBody>
          <a:bodyPr/>
          <a:lstStyle/>
          <a:p>
            <a:r>
              <a:rPr lang="en-US" dirty="0"/>
              <a:t>What is attention intuitively?</a:t>
            </a:r>
          </a:p>
        </p:txBody>
      </p:sp>
      <p:pic>
        <p:nvPicPr>
          <p:cNvPr id="5122" name="Picture 2">
            <a:extLst>
              <a:ext uri="{FF2B5EF4-FFF2-40B4-BE49-F238E27FC236}">
                <a16:creationId xmlns:a16="http://schemas.microsoft.com/office/drawing/2014/main" id="{189CAAED-D4DB-22C1-46A0-1B90B71F0D2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15210" y="1396049"/>
            <a:ext cx="6848453" cy="43037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95D1033-C580-BF69-B291-3C66DE6FD5B6}"/>
              </a:ext>
            </a:extLst>
          </p:cNvPr>
          <p:cNvSpPr txBox="1"/>
          <p:nvPr/>
        </p:nvSpPr>
        <p:spPr>
          <a:xfrm>
            <a:off x="2915481" y="5847695"/>
            <a:ext cx="6361037" cy="461665"/>
          </a:xfrm>
          <a:prstGeom prst="rect">
            <a:avLst/>
          </a:prstGeom>
          <a:noFill/>
        </p:spPr>
        <p:txBody>
          <a:bodyPr wrap="none" rtlCol="0">
            <a:spAutoFit/>
          </a:bodyPr>
          <a:lstStyle/>
          <a:p>
            <a:r>
              <a:rPr lang="en-US" sz="2400" dirty="0">
                <a:latin typeface="Roboto" panose="02000000000000000000" pitchFamily="2" charset="0"/>
                <a:ea typeface="Roboto" panose="02000000000000000000" pitchFamily="2" charset="0"/>
              </a:rPr>
              <a:t>In </a:t>
            </a:r>
            <a:r>
              <a:rPr lang="en-US" sz="2400" dirty="0" err="1">
                <a:latin typeface="Roboto" panose="02000000000000000000" pitchFamily="2" charset="0"/>
                <a:ea typeface="Roboto" panose="02000000000000000000" pitchFamily="2" charset="0"/>
              </a:rPr>
              <a:t>ViT</a:t>
            </a:r>
            <a:r>
              <a:rPr lang="en-US" sz="2400" dirty="0">
                <a:latin typeface="Roboto" panose="02000000000000000000" pitchFamily="2" charset="0"/>
                <a:ea typeface="Roboto" panose="02000000000000000000" pitchFamily="2" charset="0"/>
              </a:rPr>
              <a:t>: Replace ‘words’ with ‘image patches’</a:t>
            </a:r>
          </a:p>
        </p:txBody>
      </p:sp>
      <p:pic>
        <p:nvPicPr>
          <p:cNvPr id="4" name="Picture 3" descr="A black and white logo&#10;&#10;AI-generated content may be incorrect.">
            <a:extLst>
              <a:ext uri="{FF2B5EF4-FFF2-40B4-BE49-F238E27FC236}">
                <a16:creationId xmlns:a16="http://schemas.microsoft.com/office/drawing/2014/main" id="{CC894A8B-2BB8-6B15-6ACB-54B19F0E5C07}"/>
              </a:ext>
            </a:extLst>
          </p:cNvPr>
          <p:cNvPicPr>
            <a:picLocks noChangeAspect="1"/>
          </p:cNvPicPr>
          <p:nvPr/>
        </p:nvPicPr>
        <p:blipFill>
          <a:blip r:embed="rId4"/>
          <a:stretch>
            <a:fillRect/>
          </a:stretch>
        </p:blipFill>
        <p:spPr>
          <a:xfrm>
            <a:off x="9732046" y="130619"/>
            <a:ext cx="2310861" cy="519944"/>
          </a:xfrm>
          <a:prstGeom prst="rect">
            <a:avLst/>
          </a:prstGeom>
        </p:spPr>
      </p:pic>
    </p:spTree>
    <p:extLst>
      <p:ext uri="{BB962C8B-B14F-4D97-AF65-F5344CB8AC3E}">
        <p14:creationId xmlns:p14="http://schemas.microsoft.com/office/powerpoint/2010/main" val="28694552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113CC-924F-7F4A-2831-DA399F94E9F0}"/>
              </a:ext>
            </a:extLst>
          </p:cNvPr>
          <p:cNvSpPr>
            <a:spLocks noGrp="1"/>
          </p:cNvSpPr>
          <p:nvPr>
            <p:ph type="title"/>
          </p:nvPr>
        </p:nvSpPr>
        <p:spPr/>
        <p:txBody>
          <a:bodyPr/>
          <a:lstStyle/>
          <a:p>
            <a:r>
              <a:rPr lang="en-US"/>
              <a:t> The attention mathematically (Q, K, V)</a:t>
            </a:r>
            <a:endParaRPr lang="en-US" dirty="0"/>
          </a:p>
        </p:txBody>
      </p:sp>
      <p:pic>
        <p:nvPicPr>
          <p:cNvPr id="7170" name="Picture 2">
            <a:extLst>
              <a:ext uri="{FF2B5EF4-FFF2-40B4-BE49-F238E27FC236}">
                <a16:creationId xmlns:a16="http://schemas.microsoft.com/office/drawing/2014/main" id="{3A26B156-05C9-AC4E-22BB-FBCE5E8325F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981317" y="1289368"/>
            <a:ext cx="7916628" cy="45926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ABE84E6-7899-921D-BCF8-D3E4A9D23729}"/>
              </a:ext>
            </a:extLst>
          </p:cNvPr>
          <p:cNvSpPr txBox="1"/>
          <p:nvPr/>
        </p:nvSpPr>
        <p:spPr>
          <a:xfrm>
            <a:off x="4069080" y="6124694"/>
            <a:ext cx="4544834" cy="369332"/>
          </a:xfrm>
          <a:prstGeom prst="rect">
            <a:avLst/>
          </a:prstGeom>
          <a:noFill/>
        </p:spPr>
        <p:txBody>
          <a:bodyPr wrap="none" rtlCol="0">
            <a:spAutoFit/>
          </a:bodyPr>
          <a:lstStyle/>
          <a:p>
            <a:r>
              <a:rPr lang="en-US" dirty="0"/>
              <a:t>+93.0 and +93.4 -&gt; High relevant scores.</a:t>
            </a:r>
          </a:p>
        </p:txBody>
      </p:sp>
      <p:pic>
        <p:nvPicPr>
          <p:cNvPr id="7" name="Picture 6" descr="A black and white logo&#10;&#10;AI-generated content may be incorrect.">
            <a:extLst>
              <a:ext uri="{FF2B5EF4-FFF2-40B4-BE49-F238E27FC236}">
                <a16:creationId xmlns:a16="http://schemas.microsoft.com/office/drawing/2014/main" id="{A7851A98-D8D1-A9F1-E1DB-F3D2EDE93D36}"/>
              </a:ext>
            </a:extLst>
          </p:cNvPr>
          <p:cNvPicPr>
            <a:picLocks noChangeAspect="1"/>
          </p:cNvPicPr>
          <p:nvPr/>
        </p:nvPicPr>
        <p:blipFill>
          <a:blip r:embed="rId4"/>
          <a:stretch>
            <a:fillRect/>
          </a:stretch>
        </p:blipFill>
        <p:spPr>
          <a:xfrm>
            <a:off x="9732046" y="130619"/>
            <a:ext cx="2310861" cy="519944"/>
          </a:xfrm>
          <a:prstGeom prst="rect">
            <a:avLst/>
          </a:prstGeom>
        </p:spPr>
      </p:pic>
    </p:spTree>
    <p:extLst>
      <p:ext uri="{BB962C8B-B14F-4D97-AF65-F5344CB8AC3E}">
        <p14:creationId xmlns:p14="http://schemas.microsoft.com/office/powerpoint/2010/main" val="35542533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F7D2F-2035-B9F7-B1F9-8AD2B2317C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43D342-D9A7-0333-CEAB-D6E5D8B6BA7C}"/>
              </a:ext>
            </a:extLst>
          </p:cNvPr>
          <p:cNvSpPr>
            <a:spLocks noGrp="1"/>
          </p:cNvSpPr>
          <p:nvPr>
            <p:ph type="title"/>
          </p:nvPr>
        </p:nvSpPr>
        <p:spPr/>
        <p:txBody>
          <a:bodyPr/>
          <a:lstStyle/>
          <a:p>
            <a:r>
              <a:rPr lang="en-US" b="0" dirty="0"/>
              <a:t> </a:t>
            </a:r>
            <a:r>
              <a:rPr lang="en-US" dirty="0">
                <a:latin typeface="Roboto" panose="02000000000000000000" pitchFamily="2" charset="0"/>
                <a:ea typeface="Roboto" panose="02000000000000000000" pitchFamily="2" charset="0"/>
              </a:rPr>
              <a:t>The attention mathematically (Q, K, V)</a:t>
            </a:r>
          </a:p>
        </p:txBody>
      </p:sp>
      <p:sp>
        <p:nvSpPr>
          <p:cNvPr id="3" name="Content Placeholder 2">
            <a:extLst>
              <a:ext uri="{FF2B5EF4-FFF2-40B4-BE49-F238E27FC236}">
                <a16:creationId xmlns:a16="http://schemas.microsoft.com/office/drawing/2014/main" id="{5125C60A-FA40-D8BA-36A7-CF093D20D53D}"/>
              </a:ext>
            </a:extLst>
          </p:cNvPr>
          <p:cNvSpPr>
            <a:spLocks noGrp="1"/>
          </p:cNvSpPr>
          <p:nvPr>
            <p:ph idx="1"/>
          </p:nvPr>
        </p:nvSpPr>
        <p:spPr>
          <a:xfrm>
            <a:off x="612648" y="1715532"/>
            <a:ext cx="3847386" cy="4593828"/>
          </a:xfrm>
        </p:spPr>
        <p:txBody>
          <a:bodyPr/>
          <a:lstStyle/>
          <a:p>
            <a:r>
              <a:rPr lang="en-US" dirty="0">
                <a:solidFill>
                  <a:srgbClr val="0070C0"/>
                </a:solidFill>
              </a:rPr>
              <a:t>Weights = </a:t>
            </a:r>
            <a:r>
              <a:rPr lang="en-US" dirty="0" err="1">
                <a:solidFill>
                  <a:srgbClr val="0070C0"/>
                </a:solidFill>
              </a:rPr>
              <a:t>softmax</a:t>
            </a:r>
            <a:r>
              <a:rPr lang="en-US" dirty="0">
                <a:solidFill>
                  <a:srgbClr val="0070C0"/>
                </a:solidFill>
              </a:rPr>
              <a:t>(QKᵀ/√d) </a:t>
            </a:r>
            <a:r>
              <a:rPr lang="en-US" dirty="0"/>
              <a:t>→ how much one patch listens to another</a:t>
            </a:r>
          </a:p>
          <a:p>
            <a:r>
              <a:rPr lang="en-US" dirty="0">
                <a:solidFill>
                  <a:srgbClr val="00B050"/>
                </a:solidFill>
              </a:rPr>
              <a:t>Output = weighted sum of Vs</a:t>
            </a:r>
          </a:p>
          <a:p>
            <a:endParaRPr lang="en-US" dirty="0"/>
          </a:p>
        </p:txBody>
      </p:sp>
      <p:pic>
        <p:nvPicPr>
          <p:cNvPr id="8194" name="Picture 2">
            <a:extLst>
              <a:ext uri="{FF2B5EF4-FFF2-40B4-BE49-F238E27FC236}">
                <a16:creationId xmlns:a16="http://schemas.microsoft.com/office/drawing/2014/main" id="{B663C9B4-5ADF-A810-6EC0-7CE703A529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4725" y="1680898"/>
            <a:ext cx="6874627" cy="46284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ack and white logo&#10;&#10;AI-generated content may be incorrect.">
            <a:extLst>
              <a:ext uri="{FF2B5EF4-FFF2-40B4-BE49-F238E27FC236}">
                <a16:creationId xmlns:a16="http://schemas.microsoft.com/office/drawing/2014/main" id="{304070C8-AFBC-13C8-99D4-4AC47D0BB459}"/>
              </a:ext>
            </a:extLst>
          </p:cNvPr>
          <p:cNvPicPr>
            <a:picLocks noChangeAspect="1"/>
          </p:cNvPicPr>
          <p:nvPr/>
        </p:nvPicPr>
        <p:blipFill>
          <a:blip r:embed="rId4"/>
          <a:stretch>
            <a:fillRect/>
          </a:stretch>
        </p:blipFill>
        <p:spPr>
          <a:xfrm>
            <a:off x="9732046" y="130619"/>
            <a:ext cx="2310861" cy="519944"/>
          </a:xfrm>
          <a:prstGeom prst="rect">
            <a:avLst/>
          </a:prstGeom>
        </p:spPr>
      </p:pic>
    </p:spTree>
    <p:extLst>
      <p:ext uri="{BB962C8B-B14F-4D97-AF65-F5344CB8AC3E}">
        <p14:creationId xmlns:p14="http://schemas.microsoft.com/office/powerpoint/2010/main" val="2922914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and white logo&#10;&#10;AI-generated content may be incorrect.">
            <a:extLst>
              <a:ext uri="{FF2B5EF4-FFF2-40B4-BE49-F238E27FC236}">
                <a16:creationId xmlns:a16="http://schemas.microsoft.com/office/drawing/2014/main" id="{4C9EB1BD-4902-11D6-1C09-5743E3913C77}"/>
              </a:ext>
            </a:extLst>
          </p:cNvPr>
          <p:cNvPicPr>
            <a:picLocks noChangeAspect="1"/>
          </p:cNvPicPr>
          <p:nvPr/>
        </p:nvPicPr>
        <p:blipFill>
          <a:blip r:embed="rId2"/>
          <a:stretch>
            <a:fillRect/>
          </a:stretch>
        </p:blipFill>
        <p:spPr>
          <a:xfrm>
            <a:off x="9732046" y="130619"/>
            <a:ext cx="2310861" cy="519944"/>
          </a:xfrm>
          <a:prstGeom prst="rect">
            <a:avLst/>
          </a:prstGeom>
        </p:spPr>
      </p:pic>
      <p:pic>
        <p:nvPicPr>
          <p:cNvPr id="1026" name="Picture 2" descr="Download HD Open-book - History Clipart Transparent PNG Image - NicePNG.com">
            <a:extLst>
              <a:ext uri="{FF2B5EF4-FFF2-40B4-BE49-F238E27FC236}">
                <a16:creationId xmlns:a16="http://schemas.microsoft.com/office/drawing/2014/main" id="{EEDA7400-0C1E-483C-997D-4EEF9660D3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826" b="19269"/>
          <a:stretch>
            <a:fillRect/>
          </a:stretch>
        </p:blipFill>
        <p:spPr bwMode="auto">
          <a:xfrm>
            <a:off x="0" y="2654300"/>
            <a:ext cx="4336786" cy="42037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8">
            <a:extLst>
              <a:ext uri="{FF2B5EF4-FFF2-40B4-BE49-F238E27FC236}">
                <a16:creationId xmlns:a16="http://schemas.microsoft.com/office/drawing/2014/main" id="{E5B5A0FD-7534-DA49-11C5-54849D822AB9}"/>
              </a:ext>
            </a:extLst>
          </p:cNvPr>
          <p:cNvSpPr txBox="1"/>
          <p:nvPr/>
        </p:nvSpPr>
        <p:spPr>
          <a:xfrm>
            <a:off x="3332065" y="1540170"/>
            <a:ext cx="12799962" cy="1726819"/>
          </a:xfrm>
          <a:prstGeom prst="rect">
            <a:avLst/>
          </a:prstGeom>
        </p:spPr>
        <p:txBody>
          <a:bodyPr wrap="square" lIns="0" tIns="0" rIns="0" bIns="0" rtlCol="0" anchor="t">
            <a:spAutoFit/>
          </a:bodyPr>
          <a:lstStyle/>
          <a:p>
            <a:pPr algn="l">
              <a:lnSpc>
                <a:spcPts val="6937"/>
              </a:lnSpc>
            </a:pPr>
            <a:r>
              <a:rPr lang="en-US" sz="5562" b="1" dirty="0">
                <a:solidFill>
                  <a:srgbClr val="201B18"/>
                </a:solidFill>
                <a:latin typeface="Roboto" panose="02000000000000000000" pitchFamily="2" charset="0"/>
                <a:ea typeface="Roboto" panose="02000000000000000000" pitchFamily="2" charset="0"/>
                <a:cs typeface="Roboto" panose="02000000000000000000" pitchFamily="2" charset="0"/>
                <a:sym typeface="Arimo"/>
              </a:rPr>
              <a:t>Introduction &amp; History of</a:t>
            </a:r>
          </a:p>
          <a:p>
            <a:pPr algn="l">
              <a:lnSpc>
                <a:spcPts val="6937"/>
              </a:lnSpc>
            </a:pPr>
            <a:r>
              <a:rPr lang="en-US" sz="5562" b="1" dirty="0">
                <a:solidFill>
                  <a:srgbClr val="201B18"/>
                </a:solidFill>
                <a:latin typeface="Roboto" panose="02000000000000000000" pitchFamily="2" charset="0"/>
                <a:ea typeface="Roboto" panose="02000000000000000000" pitchFamily="2" charset="0"/>
                <a:cs typeface="Roboto" panose="02000000000000000000" pitchFamily="2" charset="0"/>
                <a:sym typeface="Arimo"/>
              </a:rPr>
              <a:t>Vision Transformers</a:t>
            </a:r>
          </a:p>
        </p:txBody>
      </p:sp>
    </p:spTree>
    <p:extLst>
      <p:ext uri="{BB962C8B-B14F-4D97-AF65-F5344CB8AC3E}">
        <p14:creationId xmlns:p14="http://schemas.microsoft.com/office/powerpoint/2010/main" val="17389549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80162-AA91-F0BF-AE4C-E276B0BAEF05}"/>
              </a:ext>
            </a:extLst>
          </p:cNvPr>
          <p:cNvSpPr>
            <a:spLocks noGrp="1"/>
          </p:cNvSpPr>
          <p:nvPr>
            <p:ph type="title"/>
          </p:nvPr>
        </p:nvSpPr>
        <p:spPr>
          <a:xfrm>
            <a:off x="614678" y="548640"/>
            <a:ext cx="10872216" cy="1133856"/>
          </a:xfrm>
        </p:spPr>
        <p:txBody>
          <a:bodyPr anchor="t">
            <a:normAutofit/>
          </a:bodyPr>
          <a:lstStyle/>
          <a:p>
            <a:r>
              <a:rPr lang="en-US" dirty="0"/>
              <a:t>Multi-head attention (why many heads?)</a:t>
            </a:r>
            <a:br>
              <a:rPr lang="en-US" dirty="0"/>
            </a:br>
            <a:endParaRPr lang="en-US" dirty="0"/>
          </a:p>
        </p:txBody>
      </p:sp>
      <p:pic>
        <p:nvPicPr>
          <p:cNvPr id="2050" name="Picture 2">
            <a:extLst>
              <a:ext uri="{FF2B5EF4-FFF2-40B4-BE49-F238E27FC236}">
                <a16:creationId xmlns:a16="http://schemas.microsoft.com/office/drawing/2014/main" id="{27FFCE87-CE75-0EB6-7EE1-3862F67EA18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31520" y="1792223"/>
            <a:ext cx="6113926" cy="40351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C93454D-0E6A-546F-C4BA-2B245984F3D6}"/>
              </a:ext>
            </a:extLst>
          </p:cNvPr>
          <p:cNvSpPr>
            <a:spLocks noGrp="1"/>
          </p:cNvSpPr>
          <p:nvPr>
            <p:ph idx="1"/>
          </p:nvPr>
        </p:nvSpPr>
        <p:spPr>
          <a:xfrm>
            <a:off x="7177176" y="1792224"/>
            <a:ext cx="4307527" cy="4517136"/>
          </a:xfrm>
        </p:spPr>
        <p:txBody>
          <a:bodyPr anchor="t">
            <a:normAutofit/>
          </a:bodyPr>
          <a:lstStyle/>
          <a:p>
            <a:r>
              <a:rPr lang="en-US" sz="1800" dirty="0"/>
              <a:t>Repeating same attention many times in parallel (h times - different “views”)</a:t>
            </a:r>
          </a:p>
        </p:txBody>
      </p:sp>
      <p:pic>
        <p:nvPicPr>
          <p:cNvPr id="6" name="Picture 5" descr="A black and white logo&#10;&#10;AI-generated content may be incorrect.">
            <a:extLst>
              <a:ext uri="{FF2B5EF4-FFF2-40B4-BE49-F238E27FC236}">
                <a16:creationId xmlns:a16="http://schemas.microsoft.com/office/drawing/2014/main" id="{EEB9486C-8532-BE74-9177-47A924D66B6F}"/>
              </a:ext>
            </a:extLst>
          </p:cNvPr>
          <p:cNvPicPr>
            <a:picLocks noChangeAspect="1"/>
          </p:cNvPicPr>
          <p:nvPr/>
        </p:nvPicPr>
        <p:blipFill>
          <a:blip r:embed="rId4"/>
          <a:stretch>
            <a:fillRect/>
          </a:stretch>
        </p:blipFill>
        <p:spPr>
          <a:xfrm>
            <a:off x="9732046" y="130619"/>
            <a:ext cx="2310861" cy="519944"/>
          </a:xfrm>
          <a:prstGeom prst="rect">
            <a:avLst/>
          </a:prstGeom>
        </p:spPr>
      </p:pic>
    </p:spTree>
    <p:extLst>
      <p:ext uri="{BB962C8B-B14F-4D97-AF65-F5344CB8AC3E}">
        <p14:creationId xmlns:p14="http://schemas.microsoft.com/office/powerpoint/2010/main" val="5049318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D5A86-BA87-42A2-BC72-14C5D218F19D}"/>
              </a:ext>
            </a:extLst>
          </p:cNvPr>
          <p:cNvSpPr>
            <a:spLocks noGrp="1"/>
          </p:cNvSpPr>
          <p:nvPr>
            <p:ph type="title"/>
          </p:nvPr>
        </p:nvSpPr>
        <p:spPr/>
        <p:txBody>
          <a:bodyPr/>
          <a:lstStyle/>
          <a:p>
            <a:r>
              <a:rPr lang="en-US" dirty="0"/>
              <a:t>Where attention lives in the </a:t>
            </a:r>
            <a:r>
              <a:rPr lang="en-US" dirty="0" err="1"/>
              <a:t>ViT</a:t>
            </a:r>
            <a:r>
              <a:rPr lang="en-US" dirty="0"/>
              <a:t> block</a:t>
            </a:r>
            <a:br>
              <a:rPr lang="en-US" dirty="0"/>
            </a:br>
            <a:endParaRPr lang="en-US" dirty="0"/>
          </a:p>
        </p:txBody>
      </p:sp>
      <p:sp>
        <p:nvSpPr>
          <p:cNvPr id="3" name="Content Placeholder 2">
            <a:extLst>
              <a:ext uri="{FF2B5EF4-FFF2-40B4-BE49-F238E27FC236}">
                <a16:creationId xmlns:a16="http://schemas.microsoft.com/office/drawing/2014/main" id="{9CDD7539-59E1-8749-7342-0A7B5D4B8333}"/>
              </a:ext>
            </a:extLst>
          </p:cNvPr>
          <p:cNvSpPr>
            <a:spLocks noGrp="1"/>
          </p:cNvSpPr>
          <p:nvPr>
            <p:ph idx="1"/>
          </p:nvPr>
        </p:nvSpPr>
        <p:spPr>
          <a:xfrm>
            <a:off x="612647" y="1104027"/>
            <a:ext cx="10653579" cy="4593828"/>
          </a:xfrm>
        </p:spPr>
        <p:txBody>
          <a:bodyPr/>
          <a:lstStyle/>
          <a:p>
            <a:r>
              <a:rPr lang="en-US" dirty="0"/>
              <a:t>Encoder block (Pre-</a:t>
            </a:r>
            <a:r>
              <a:rPr lang="en-US" dirty="0" err="1"/>
              <a:t>LayerNorm</a:t>
            </a:r>
            <a:r>
              <a:rPr lang="en-US" dirty="0"/>
              <a:t> → MHA → residual) → (Pre-LN → MLP → residual)</a:t>
            </a:r>
          </a:p>
        </p:txBody>
      </p:sp>
      <p:pic>
        <p:nvPicPr>
          <p:cNvPr id="5" name="Picture 4">
            <a:extLst>
              <a:ext uri="{FF2B5EF4-FFF2-40B4-BE49-F238E27FC236}">
                <a16:creationId xmlns:a16="http://schemas.microsoft.com/office/drawing/2014/main" id="{B48DB760-DE97-7589-1ADC-20C25F9CAE3D}"/>
              </a:ext>
            </a:extLst>
          </p:cNvPr>
          <p:cNvPicPr>
            <a:picLocks noChangeAspect="1"/>
          </p:cNvPicPr>
          <p:nvPr/>
        </p:nvPicPr>
        <p:blipFill>
          <a:blip r:embed="rId3"/>
          <a:stretch>
            <a:fillRect/>
          </a:stretch>
        </p:blipFill>
        <p:spPr>
          <a:xfrm>
            <a:off x="1341423" y="1810782"/>
            <a:ext cx="9509153" cy="4788138"/>
          </a:xfrm>
          <a:prstGeom prst="rect">
            <a:avLst/>
          </a:prstGeom>
        </p:spPr>
      </p:pic>
      <p:pic>
        <p:nvPicPr>
          <p:cNvPr id="6" name="Picture 5" descr="A black and white logo&#10;&#10;AI-generated content may be incorrect.">
            <a:extLst>
              <a:ext uri="{FF2B5EF4-FFF2-40B4-BE49-F238E27FC236}">
                <a16:creationId xmlns:a16="http://schemas.microsoft.com/office/drawing/2014/main" id="{98CAADC0-1568-F223-FD2F-1535B6275F8F}"/>
              </a:ext>
            </a:extLst>
          </p:cNvPr>
          <p:cNvPicPr>
            <a:picLocks noChangeAspect="1"/>
          </p:cNvPicPr>
          <p:nvPr/>
        </p:nvPicPr>
        <p:blipFill>
          <a:blip r:embed="rId4"/>
          <a:stretch>
            <a:fillRect/>
          </a:stretch>
        </p:blipFill>
        <p:spPr>
          <a:xfrm>
            <a:off x="9732046" y="130619"/>
            <a:ext cx="2310861" cy="519944"/>
          </a:xfrm>
          <a:prstGeom prst="rect">
            <a:avLst/>
          </a:prstGeom>
        </p:spPr>
      </p:pic>
    </p:spTree>
    <p:extLst>
      <p:ext uri="{BB962C8B-B14F-4D97-AF65-F5344CB8AC3E}">
        <p14:creationId xmlns:p14="http://schemas.microsoft.com/office/powerpoint/2010/main" val="31903483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92AA8-DFDF-A1C0-24FB-810A3AAD317B}"/>
              </a:ext>
            </a:extLst>
          </p:cNvPr>
          <p:cNvSpPr>
            <a:spLocks noGrp="1"/>
          </p:cNvSpPr>
          <p:nvPr>
            <p:ph type="title"/>
          </p:nvPr>
        </p:nvSpPr>
        <p:spPr/>
        <p:txBody>
          <a:bodyPr/>
          <a:lstStyle/>
          <a:p>
            <a:r>
              <a:rPr lang="en-US" dirty="0"/>
              <a:t>Cost &amp; why patch size matters</a:t>
            </a:r>
          </a:p>
        </p:txBody>
      </p:sp>
      <p:sp>
        <p:nvSpPr>
          <p:cNvPr id="3" name="Content Placeholder 2">
            <a:extLst>
              <a:ext uri="{FF2B5EF4-FFF2-40B4-BE49-F238E27FC236}">
                <a16:creationId xmlns:a16="http://schemas.microsoft.com/office/drawing/2014/main" id="{BD7013B2-7275-B0C5-46C1-4536B6E4ABB4}"/>
              </a:ext>
            </a:extLst>
          </p:cNvPr>
          <p:cNvSpPr>
            <a:spLocks noGrp="1"/>
          </p:cNvSpPr>
          <p:nvPr>
            <p:ph idx="1"/>
          </p:nvPr>
        </p:nvSpPr>
        <p:spPr/>
        <p:txBody>
          <a:bodyPr/>
          <a:lstStyle/>
          <a:p>
            <a:r>
              <a:rPr lang="en-US" dirty="0"/>
              <a:t>#tokens: N = H*W/P^2 (image </a:t>
            </a:r>
            <a:r>
              <a:rPr lang="en-US" dirty="0" err="1"/>
              <a:t>HxW</a:t>
            </a:r>
            <a:r>
              <a:rPr lang="en-US" dirty="0"/>
              <a:t>, patch </a:t>
            </a:r>
            <a:r>
              <a:rPr lang="en-US" dirty="0" err="1"/>
              <a:t>PxP</a:t>
            </a:r>
            <a:r>
              <a:rPr lang="en-US" dirty="0"/>
              <a:t>)</a:t>
            </a:r>
          </a:p>
          <a:p>
            <a:r>
              <a:rPr lang="en-US" dirty="0"/>
              <a:t>Attention cost Ó(n^2) (We build an </a:t>
            </a:r>
            <a:r>
              <a:rPr lang="en-US" dirty="0" err="1"/>
              <a:t>NxN</a:t>
            </a:r>
            <a:r>
              <a:rPr lang="en-US" dirty="0"/>
              <a:t> weight matrix per head)</a:t>
            </a:r>
          </a:p>
          <a:p>
            <a:r>
              <a:rPr lang="en-US" dirty="0"/>
              <a:t>Example 224x224:</a:t>
            </a:r>
          </a:p>
          <a:p>
            <a:endParaRPr lang="en-US" dirty="0"/>
          </a:p>
        </p:txBody>
      </p:sp>
      <p:graphicFrame>
        <p:nvGraphicFramePr>
          <p:cNvPr id="4" name="Table 3">
            <a:extLst>
              <a:ext uri="{FF2B5EF4-FFF2-40B4-BE49-F238E27FC236}">
                <a16:creationId xmlns:a16="http://schemas.microsoft.com/office/drawing/2014/main" id="{2EE7A91B-0BC2-E5CC-61F7-C4F653EC74B9}"/>
              </a:ext>
            </a:extLst>
          </p:cNvPr>
          <p:cNvGraphicFramePr>
            <a:graphicFrameLocks noGrp="1"/>
          </p:cNvGraphicFramePr>
          <p:nvPr/>
        </p:nvGraphicFramePr>
        <p:xfrm>
          <a:off x="1429984" y="3429000"/>
          <a:ext cx="9018904" cy="2900044"/>
        </p:xfrm>
        <a:graphic>
          <a:graphicData uri="http://schemas.openxmlformats.org/drawingml/2006/table">
            <a:tbl>
              <a:tblPr>
                <a:tableStyleId>{8A107856-5554-42FB-B03E-39F5DBC370BA}</a:tableStyleId>
              </a:tblPr>
              <a:tblGrid>
                <a:gridCol w="2254726">
                  <a:extLst>
                    <a:ext uri="{9D8B030D-6E8A-4147-A177-3AD203B41FA5}">
                      <a16:colId xmlns:a16="http://schemas.microsoft.com/office/drawing/2014/main" val="3300589349"/>
                    </a:ext>
                  </a:extLst>
                </a:gridCol>
                <a:gridCol w="2254726">
                  <a:extLst>
                    <a:ext uri="{9D8B030D-6E8A-4147-A177-3AD203B41FA5}">
                      <a16:colId xmlns:a16="http://schemas.microsoft.com/office/drawing/2014/main" val="1194128959"/>
                    </a:ext>
                  </a:extLst>
                </a:gridCol>
                <a:gridCol w="2254726">
                  <a:extLst>
                    <a:ext uri="{9D8B030D-6E8A-4147-A177-3AD203B41FA5}">
                      <a16:colId xmlns:a16="http://schemas.microsoft.com/office/drawing/2014/main" val="1534167417"/>
                    </a:ext>
                  </a:extLst>
                </a:gridCol>
                <a:gridCol w="2254726">
                  <a:extLst>
                    <a:ext uri="{9D8B030D-6E8A-4147-A177-3AD203B41FA5}">
                      <a16:colId xmlns:a16="http://schemas.microsoft.com/office/drawing/2014/main" val="136932286"/>
                    </a:ext>
                  </a:extLst>
                </a:gridCol>
              </a:tblGrid>
              <a:tr h="725011">
                <a:tc>
                  <a:txBody>
                    <a:bodyPr/>
                    <a:lstStyle/>
                    <a:p>
                      <a:pPr>
                        <a:buNone/>
                      </a:pPr>
                      <a:r>
                        <a:rPr lang="en-US" b="1"/>
                        <a:t>Patch Size</a:t>
                      </a:r>
                      <a:endParaRPr lang="en-US"/>
                    </a:p>
                  </a:txBody>
                  <a:tcPr anchor="ctr"/>
                </a:tc>
                <a:tc>
                  <a:txBody>
                    <a:bodyPr/>
                    <a:lstStyle/>
                    <a:p>
                      <a:pPr>
                        <a:buNone/>
                      </a:pPr>
                      <a:r>
                        <a:rPr lang="en-US" b="1"/>
                        <a:t>N (tokens)</a:t>
                      </a:r>
                      <a:endParaRPr lang="en-US"/>
                    </a:p>
                  </a:txBody>
                  <a:tcPr anchor="ctr"/>
                </a:tc>
                <a:tc>
                  <a:txBody>
                    <a:bodyPr/>
                    <a:lstStyle/>
                    <a:p>
                      <a:pPr>
                        <a:buNone/>
                      </a:pPr>
                      <a:r>
                        <a:rPr lang="en-US" b="1"/>
                        <a:t>N² (cost)</a:t>
                      </a:r>
                      <a:endParaRPr lang="en-US"/>
                    </a:p>
                  </a:txBody>
                  <a:tcPr anchor="ctr"/>
                </a:tc>
                <a:tc>
                  <a:txBody>
                    <a:bodyPr/>
                    <a:lstStyle/>
                    <a:p>
                      <a:pPr>
                        <a:buNone/>
                      </a:pPr>
                      <a:r>
                        <a:rPr lang="en-US" b="1"/>
                        <a:t>Trade-off</a:t>
                      </a:r>
                      <a:endParaRPr lang="en-US"/>
                    </a:p>
                  </a:txBody>
                  <a:tcPr anchor="ctr"/>
                </a:tc>
                <a:extLst>
                  <a:ext uri="{0D108BD9-81ED-4DB2-BD59-A6C34878D82A}">
                    <a16:rowId xmlns:a16="http://schemas.microsoft.com/office/drawing/2014/main" val="4240541843"/>
                  </a:ext>
                </a:extLst>
              </a:tr>
              <a:tr h="725011">
                <a:tc>
                  <a:txBody>
                    <a:bodyPr/>
                    <a:lstStyle/>
                    <a:p>
                      <a:pPr>
                        <a:buNone/>
                      </a:pPr>
                      <a:r>
                        <a:rPr lang="en-US"/>
                        <a:t>P = 16</a:t>
                      </a:r>
                    </a:p>
                  </a:txBody>
                  <a:tcPr anchor="ctr"/>
                </a:tc>
                <a:tc>
                  <a:txBody>
                    <a:bodyPr/>
                    <a:lstStyle/>
                    <a:p>
                      <a:pPr>
                        <a:buNone/>
                      </a:pPr>
                      <a:r>
                        <a:rPr lang="en-US" dirty="0"/>
                        <a:t>196</a:t>
                      </a:r>
                    </a:p>
                  </a:txBody>
                  <a:tcPr anchor="ctr"/>
                </a:tc>
                <a:tc>
                  <a:txBody>
                    <a:bodyPr/>
                    <a:lstStyle/>
                    <a:p>
                      <a:pPr>
                        <a:buNone/>
                      </a:pPr>
                      <a:r>
                        <a:rPr lang="en-US"/>
                        <a:t>~38,400</a:t>
                      </a:r>
                    </a:p>
                  </a:txBody>
                  <a:tcPr anchor="ctr"/>
                </a:tc>
                <a:tc>
                  <a:txBody>
                    <a:bodyPr/>
                    <a:lstStyle/>
                    <a:p>
                      <a:pPr>
                        <a:buNone/>
                      </a:pPr>
                      <a:r>
                        <a:rPr lang="en-US" dirty="0"/>
                        <a:t>✅ Fast, standard</a:t>
                      </a:r>
                    </a:p>
                  </a:txBody>
                  <a:tcPr anchor="ctr"/>
                </a:tc>
                <a:extLst>
                  <a:ext uri="{0D108BD9-81ED-4DB2-BD59-A6C34878D82A}">
                    <a16:rowId xmlns:a16="http://schemas.microsoft.com/office/drawing/2014/main" val="2512045979"/>
                  </a:ext>
                </a:extLst>
              </a:tr>
              <a:tr h="725011">
                <a:tc>
                  <a:txBody>
                    <a:bodyPr/>
                    <a:lstStyle/>
                    <a:p>
                      <a:pPr>
                        <a:buNone/>
                      </a:pPr>
                      <a:r>
                        <a:rPr lang="en-US"/>
                        <a:t>P = 8</a:t>
                      </a:r>
                    </a:p>
                  </a:txBody>
                  <a:tcPr anchor="ctr"/>
                </a:tc>
                <a:tc>
                  <a:txBody>
                    <a:bodyPr/>
                    <a:lstStyle/>
                    <a:p>
                      <a:pPr>
                        <a:buNone/>
                      </a:pPr>
                      <a:r>
                        <a:rPr lang="en-US"/>
                        <a:t>784</a:t>
                      </a:r>
                    </a:p>
                  </a:txBody>
                  <a:tcPr anchor="ctr"/>
                </a:tc>
                <a:tc>
                  <a:txBody>
                    <a:bodyPr/>
                    <a:lstStyle/>
                    <a:p>
                      <a:pPr>
                        <a:buNone/>
                      </a:pPr>
                      <a:r>
                        <a:rPr lang="en-US"/>
                        <a:t>~614,656</a:t>
                      </a:r>
                    </a:p>
                  </a:txBody>
                  <a:tcPr anchor="ctr"/>
                </a:tc>
                <a:tc>
                  <a:txBody>
                    <a:bodyPr/>
                    <a:lstStyle/>
                    <a:p>
                      <a:pPr>
                        <a:buNone/>
                      </a:pPr>
                      <a:r>
                        <a:rPr lang="en-US" dirty="0"/>
                        <a:t>⚠️ Slow, finer detail</a:t>
                      </a:r>
                    </a:p>
                  </a:txBody>
                  <a:tcPr anchor="ctr"/>
                </a:tc>
                <a:extLst>
                  <a:ext uri="{0D108BD9-81ED-4DB2-BD59-A6C34878D82A}">
                    <a16:rowId xmlns:a16="http://schemas.microsoft.com/office/drawing/2014/main" val="428243383"/>
                  </a:ext>
                </a:extLst>
              </a:tr>
              <a:tr h="725011">
                <a:tc>
                  <a:txBody>
                    <a:bodyPr/>
                    <a:lstStyle/>
                    <a:p>
                      <a:pPr>
                        <a:buNone/>
                      </a:pPr>
                      <a:r>
                        <a:rPr lang="en-US" dirty="0"/>
                        <a:t>P = 4</a:t>
                      </a:r>
                    </a:p>
                  </a:txBody>
                  <a:tcPr anchor="ctr"/>
                </a:tc>
                <a:tc>
                  <a:txBody>
                    <a:bodyPr/>
                    <a:lstStyle/>
                    <a:p>
                      <a:pPr>
                        <a:buNone/>
                      </a:pPr>
                      <a:r>
                        <a:rPr lang="en-US" dirty="0"/>
                        <a:t>3,136</a:t>
                      </a:r>
                    </a:p>
                  </a:txBody>
                  <a:tcPr anchor="ctr"/>
                </a:tc>
                <a:tc>
                  <a:txBody>
                    <a:bodyPr/>
                    <a:lstStyle/>
                    <a:p>
                      <a:pPr>
                        <a:buNone/>
                      </a:pPr>
                      <a:r>
                        <a:rPr lang="en-US" dirty="0"/>
                        <a:t>~9,834,496</a:t>
                      </a:r>
                    </a:p>
                  </a:txBody>
                  <a:tcPr anchor="ctr"/>
                </a:tc>
                <a:tc>
                  <a:txBody>
                    <a:bodyPr/>
                    <a:lstStyle/>
                    <a:p>
                      <a:pPr>
                        <a:buNone/>
                      </a:pPr>
                      <a:r>
                        <a:rPr lang="en-US" dirty="0"/>
                        <a:t>❌ Prohibitive!</a:t>
                      </a:r>
                    </a:p>
                  </a:txBody>
                  <a:tcPr anchor="ctr"/>
                </a:tc>
                <a:extLst>
                  <a:ext uri="{0D108BD9-81ED-4DB2-BD59-A6C34878D82A}">
                    <a16:rowId xmlns:a16="http://schemas.microsoft.com/office/drawing/2014/main" val="998779212"/>
                  </a:ext>
                </a:extLst>
              </a:tr>
            </a:tbl>
          </a:graphicData>
        </a:graphic>
      </p:graphicFrame>
      <p:pic>
        <p:nvPicPr>
          <p:cNvPr id="6" name="Picture 5" descr="A black and white logo&#10;&#10;AI-generated content may be incorrect.">
            <a:extLst>
              <a:ext uri="{FF2B5EF4-FFF2-40B4-BE49-F238E27FC236}">
                <a16:creationId xmlns:a16="http://schemas.microsoft.com/office/drawing/2014/main" id="{F032B3BB-A988-5B0E-9A3D-0ACA51717325}"/>
              </a:ext>
            </a:extLst>
          </p:cNvPr>
          <p:cNvPicPr>
            <a:picLocks noChangeAspect="1"/>
          </p:cNvPicPr>
          <p:nvPr/>
        </p:nvPicPr>
        <p:blipFill>
          <a:blip r:embed="rId3"/>
          <a:stretch>
            <a:fillRect/>
          </a:stretch>
        </p:blipFill>
        <p:spPr>
          <a:xfrm>
            <a:off x="9732046" y="130619"/>
            <a:ext cx="2310861" cy="519944"/>
          </a:xfrm>
          <a:prstGeom prst="rect">
            <a:avLst/>
          </a:prstGeom>
        </p:spPr>
      </p:pic>
    </p:spTree>
    <p:extLst>
      <p:ext uri="{BB962C8B-B14F-4D97-AF65-F5344CB8AC3E}">
        <p14:creationId xmlns:p14="http://schemas.microsoft.com/office/powerpoint/2010/main" val="39093968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381C3-B2BE-08D1-BE0B-41FCAFD4ECCB}"/>
              </a:ext>
            </a:extLst>
          </p:cNvPr>
          <p:cNvSpPr>
            <a:spLocks noGrp="1"/>
          </p:cNvSpPr>
          <p:nvPr>
            <p:ph type="title"/>
          </p:nvPr>
        </p:nvSpPr>
        <p:spPr/>
        <p:txBody>
          <a:bodyPr/>
          <a:lstStyle/>
          <a:p>
            <a:r>
              <a:rPr lang="en-US" dirty="0"/>
              <a:t> Image with CLS attention maps for intuition</a:t>
            </a:r>
          </a:p>
        </p:txBody>
      </p:sp>
      <p:sp>
        <p:nvSpPr>
          <p:cNvPr id="3" name="Content Placeholder 2">
            <a:extLst>
              <a:ext uri="{FF2B5EF4-FFF2-40B4-BE49-F238E27FC236}">
                <a16:creationId xmlns:a16="http://schemas.microsoft.com/office/drawing/2014/main" id="{66729DBE-2928-4B29-3918-009E65B4AF49}"/>
              </a:ext>
            </a:extLst>
          </p:cNvPr>
          <p:cNvSpPr>
            <a:spLocks noGrp="1"/>
          </p:cNvSpPr>
          <p:nvPr>
            <p:ph idx="1"/>
          </p:nvPr>
        </p:nvSpPr>
        <p:spPr>
          <a:xfrm>
            <a:off x="9947147" y="2076781"/>
            <a:ext cx="1856233" cy="4593828"/>
          </a:xfrm>
        </p:spPr>
        <p:txBody>
          <a:bodyPr/>
          <a:lstStyle/>
          <a:p>
            <a:pPr marL="0" indent="0">
              <a:buNone/>
            </a:pPr>
            <a:r>
              <a:rPr lang="en-US" dirty="0"/>
              <a:t>Legend</a:t>
            </a:r>
          </a:p>
          <a:p>
            <a:r>
              <a:rPr lang="en-US" dirty="0"/>
              <a:t>Red = high attention</a:t>
            </a:r>
          </a:p>
          <a:p>
            <a:r>
              <a:rPr lang="en-US" dirty="0"/>
              <a:t>Orange = medium</a:t>
            </a:r>
          </a:p>
          <a:p>
            <a:r>
              <a:rPr lang="en-US" dirty="0"/>
              <a:t>Blue = low attention</a:t>
            </a:r>
          </a:p>
        </p:txBody>
      </p:sp>
      <p:pic>
        <p:nvPicPr>
          <p:cNvPr id="4100" name="Picture 4" descr="Figure 4: Vision Transformers split images into patches and use self-attention to learn relationships but can suffer from over-smoothed attention maps.">
            <a:extLst>
              <a:ext uri="{FF2B5EF4-FFF2-40B4-BE49-F238E27FC236}">
                <a16:creationId xmlns:a16="http://schemas.microsoft.com/office/drawing/2014/main" id="{74FE8129-DC9C-6E73-3924-C4781E931C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 y="1393759"/>
            <a:ext cx="9334500" cy="52768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black and white logo&#10;&#10;AI-generated content may be incorrect.">
            <a:extLst>
              <a:ext uri="{FF2B5EF4-FFF2-40B4-BE49-F238E27FC236}">
                <a16:creationId xmlns:a16="http://schemas.microsoft.com/office/drawing/2014/main" id="{78F9BB60-5544-7334-950D-4EBC03D6983B}"/>
              </a:ext>
            </a:extLst>
          </p:cNvPr>
          <p:cNvPicPr>
            <a:picLocks noChangeAspect="1"/>
          </p:cNvPicPr>
          <p:nvPr/>
        </p:nvPicPr>
        <p:blipFill>
          <a:blip r:embed="rId4"/>
          <a:stretch>
            <a:fillRect/>
          </a:stretch>
        </p:blipFill>
        <p:spPr>
          <a:xfrm>
            <a:off x="9732046" y="130619"/>
            <a:ext cx="2310861" cy="519944"/>
          </a:xfrm>
          <a:prstGeom prst="rect">
            <a:avLst/>
          </a:prstGeom>
        </p:spPr>
      </p:pic>
    </p:spTree>
    <p:extLst>
      <p:ext uri="{BB962C8B-B14F-4D97-AF65-F5344CB8AC3E}">
        <p14:creationId xmlns:p14="http://schemas.microsoft.com/office/powerpoint/2010/main" val="24866229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91555-DB79-CBFC-F373-679E2EF685D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A62525A-F69A-BE0C-CB75-F4EE313F9235}"/>
              </a:ext>
            </a:extLst>
          </p:cNvPr>
          <p:cNvSpPr txBox="1"/>
          <p:nvPr/>
        </p:nvSpPr>
        <p:spPr>
          <a:xfrm>
            <a:off x="3582651" y="457831"/>
            <a:ext cx="1934184" cy="707886"/>
          </a:xfrm>
          <a:prstGeom prst="rect">
            <a:avLst/>
          </a:prstGeom>
          <a:noFill/>
        </p:spPr>
        <p:txBody>
          <a:bodyPr wrap="none" rtlCol="0">
            <a:spAutoFit/>
          </a:bodyPr>
          <a:lstStyle/>
          <a:p>
            <a:r>
              <a:rPr lang="en-US" sz="4000" b="1" u="sng" dirty="0">
                <a:latin typeface="Aptos" panose="020B0004020202020204" pitchFamily="34" charset="0"/>
              </a:rPr>
              <a:t>Agenda</a:t>
            </a:r>
            <a:endParaRPr lang="en-GR" sz="4000" b="1" u="sng" dirty="0">
              <a:latin typeface="Aptos" panose="020B0004020202020204" pitchFamily="34" charset="0"/>
            </a:endParaRPr>
          </a:p>
        </p:txBody>
      </p:sp>
      <p:sp>
        <p:nvSpPr>
          <p:cNvPr id="2" name="TextBox 1">
            <a:extLst>
              <a:ext uri="{FF2B5EF4-FFF2-40B4-BE49-F238E27FC236}">
                <a16:creationId xmlns:a16="http://schemas.microsoft.com/office/drawing/2014/main" id="{7CFCEBD3-9E06-5523-0F4C-EB8E9CB7C391}"/>
              </a:ext>
            </a:extLst>
          </p:cNvPr>
          <p:cNvSpPr txBox="1"/>
          <p:nvPr/>
        </p:nvSpPr>
        <p:spPr>
          <a:xfrm>
            <a:off x="1232680" y="1223070"/>
            <a:ext cx="8245318" cy="3908121"/>
          </a:xfrm>
          <a:prstGeom prst="rect">
            <a:avLst/>
          </a:prstGeom>
          <a:noFill/>
        </p:spPr>
        <p:txBody>
          <a:bodyPr wrap="square" rtlCol="0">
            <a:spAutoFit/>
          </a:bodyPr>
          <a:lstStyle/>
          <a:p>
            <a:pPr marL="342900" indent="-342900">
              <a:lnSpc>
                <a:spcPct val="150000"/>
              </a:lnSpc>
              <a:buFont typeface="+mj-lt"/>
              <a:buAutoNum type="arabicPeriod"/>
            </a:pPr>
            <a:r>
              <a:rPr lang="en-US" sz="2800" b="1" dirty="0">
                <a:latin typeface="Aptos" panose="020B0004020202020204" pitchFamily="34" charset="0"/>
              </a:rPr>
              <a:t>Introduction &amp; History</a:t>
            </a:r>
          </a:p>
          <a:p>
            <a:pPr marL="342900" indent="-342900">
              <a:lnSpc>
                <a:spcPct val="150000"/>
              </a:lnSpc>
              <a:buFont typeface="+mj-lt"/>
              <a:buAutoNum type="arabicPeriod"/>
            </a:pPr>
            <a:r>
              <a:rPr lang="en-US" sz="2800" b="1" dirty="0">
                <a:latin typeface="Aptos" panose="020B0004020202020204" pitchFamily="34" charset="0"/>
              </a:rPr>
              <a:t>Basic Architecture</a:t>
            </a:r>
          </a:p>
          <a:p>
            <a:pPr marL="342900" indent="-342900">
              <a:lnSpc>
                <a:spcPct val="150000"/>
              </a:lnSpc>
              <a:buFont typeface="+mj-lt"/>
              <a:buAutoNum type="arabicPeriod"/>
            </a:pPr>
            <a:r>
              <a:rPr lang="en-US" sz="2800" b="1" dirty="0">
                <a:latin typeface="Aptos" panose="020B0004020202020204" pitchFamily="34" charset="0"/>
              </a:rPr>
              <a:t>Patch Tokenization</a:t>
            </a:r>
          </a:p>
          <a:p>
            <a:pPr marL="342900" indent="-342900">
              <a:lnSpc>
                <a:spcPct val="150000"/>
              </a:lnSpc>
              <a:buFont typeface="+mj-lt"/>
              <a:buAutoNum type="arabicPeriod"/>
            </a:pPr>
            <a:r>
              <a:rPr lang="en-US" sz="2800" b="1" dirty="0">
                <a:latin typeface="Aptos" panose="020B0004020202020204" pitchFamily="34" charset="0"/>
              </a:rPr>
              <a:t>Self Attention</a:t>
            </a:r>
          </a:p>
          <a:p>
            <a:pPr marL="342900" indent="-342900">
              <a:lnSpc>
                <a:spcPct val="150000"/>
              </a:lnSpc>
              <a:buFont typeface="+mj-lt"/>
              <a:buAutoNum type="arabicPeriod"/>
            </a:pPr>
            <a:r>
              <a:rPr lang="en-US" sz="2800" b="1" dirty="0" err="1">
                <a:solidFill>
                  <a:srgbClr val="C00000"/>
                </a:solidFill>
                <a:latin typeface="Aptos" panose="020B0004020202020204" pitchFamily="34" charset="0"/>
              </a:rPr>
              <a:t>ViT</a:t>
            </a:r>
            <a:r>
              <a:rPr lang="en-US" sz="2800" b="1" dirty="0">
                <a:solidFill>
                  <a:srgbClr val="C00000"/>
                </a:solidFill>
                <a:latin typeface="Aptos" panose="020B0004020202020204" pitchFamily="34" charset="0"/>
              </a:rPr>
              <a:t> Architecture</a:t>
            </a:r>
          </a:p>
          <a:p>
            <a:pPr marL="342900" indent="-342900">
              <a:lnSpc>
                <a:spcPct val="150000"/>
              </a:lnSpc>
              <a:buFont typeface="+mj-lt"/>
              <a:buAutoNum type="arabicPeriod"/>
            </a:pPr>
            <a:r>
              <a:rPr lang="en-US" sz="2800" dirty="0">
                <a:latin typeface="Aptos" panose="020B0004020202020204" pitchFamily="34" charset="0"/>
              </a:rPr>
              <a:t>Conclusion</a:t>
            </a:r>
          </a:p>
        </p:txBody>
      </p:sp>
      <p:pic>
        <p:nvPicPr>
          <p:cNvPr id="5" name="Picture 4" descr="A black and white logo&#10;&#10;AI-generated content may be incorrect.">
            <a:extLst>
              <a:ext uri="{FF2B5EF4-FFF2-40B4-BE49-F238E27FC236}">
                <a16:creationId xmlns:a16="http://schemas.microsoft.com/office/drawing/2014/main" id="{D98598F3-B7CF-B745-E226-6C2D2929FDEF}"/>
              </a:ext>
            </a:extLst>
          </p:cNvPr>
          <p:cNvPicPr>
            <a:picLocks noChangeAspect="1"/>
          </p:cNvPicPr>
          <p:nvPr/>
        </p:nvPicPr>
        <p:blipFill>
          <a:blip r:embed="rId3"/>
          <a:stretch>
            <a:fillRect/>
          </a:stretch>
        </p:blipFill>
        <p:spPr>
          <a:xfrm>
            <a:off x="9732046" y="130619"/>
            <a:ext cx="2310861" cy="519944"/>
          </a:xfrm>
          <a:prstGeom prst="rect">
            <a:avLst/>
          </a:prstGeom>
        </p:spPr>
      </p:pic>
    </p:spTree>
    <p:extLst>
      <p:ext uri="{BB962C8B-B14F-4D97-AF65-F5344CB8AC3E}">
        <p14:creationId xmlns:p14="http://schemas.microsoft.com/office/powerpoint/2010/main" val="25615409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A8FD9-440E-C1A2-6ADD-8BC7F379A153}"/>
            </a:ext>
          </a:extLst>
        </p:cNvPr>
        <p:cNvGrpSpPr/>
        <p:nvPr/>
      </p:nvGrpSpPr>
      <p:grpSpPr>
        <a:xfrm>
          <a:off x="0" y="0"/>
          <a:ext cx="0" cy="0"/>
          <a:chOff x="0" y="0"/>
          <a:chExt cx="0" cy="0"/>
        </a:xfrm>
      </p:grpSpPr>
      <p:pic>
        <p:nvPicPr>
          <p:cNvPr id="8" name="Picture 7" descr="A black and white logo&#10;&#10;AI-generated content may be incorrect.">
            <a:extLst>
              <a:ext uri="{FF2B5EF4-FFF2-40B4-BE49-F238E27FC236}">
                <a16:creationId xmlns:a16="http://schemas.microsoft.com/office/drawing/2014/main" id="{2C629273-F9F5-A2AB-00A2-DE84A09CB002}"/>
              </a:ext>
            </a:extLst>
          </p:cNvPr>
          <p:cNvPicPr>
            <a:picLocks noChangeAspect="1"/>
          </p:cNvPicPr>
          <p:nvPr/>
        </p:nvPicPr>
        <p:blipFill>
          <a:blip r:embed="rId3"/>
          <a:stretch>
            <a:fillRect/>
          </a:stretch>
        </p:blipFill>
        <p:spPr>
          <a:xfrm>
            <a:off x="9732046" y="130619"/>
            <a:ext cx="2310861" cy="519944"/>
          </a:xfrm>
          <a:prstGeom prst="rect">
            <a:avLst/>
          </a:prstGeom>
        </p:spPr>
      </p:pic>
      <p:sp>
        <p:nvSpPr>
          <p:cNvPr id="10" name="TextBox 8">
            <a:extLst>
              <a:ext uri="{FF2B5EF4-FFF2-40B4-BE49-F238E27FC236}">
                <a16:creationId xmlns:a16="http://schemas.microsoft.com/office/drawing/2014/main" id="{608F6629-1C92-50A0-7856-AA76D7F87CA6}"/>
              </a:ext>
            </a:extLst>
          </p:cNvPr>
          <p:cNvSpPr txBox="1"/>
          <p:nvPr/>
        </p:nvSpPr>
        <p:spPr>
          <a:xfrm>
            <a:off x="4386322" y="1702181"/>
            <a:ext cx="7500058" cy="1726819"/>
          </a:xfrm>
          <a:prstGeom prst="rect">
            <a:avLst/>
          </a:prstGeom>
        </p:spPr>
        <p:txBody>
          <a:bodyPr wrap="square" lIns="0" tIns="0" rIns="0" bIns="0" rtlCol="0" anchor="t">
            <a:spAutoFit/>
          </a:bodyPr>
          <a:lstStyle/>
          <a:p>
            <a:pPr algn="l">
              <a:lnSpc>
                <a:spcPts val="6937"/>
              </a:lnSpc>
            </a:pPr>
            <a:r>
              <a:rPr lang="en-US" sz="5562" b="1" dirty="0">
                <a:solidFill>
                  <a:srgbClr val="201B18"/>
                </a:solidFill>
                <a:latin typeface="Roboto" panose="02000000000000000000" pitchFamily="2" charset="0"/>
                <a:ea typeface="Roboto" panose="02000000000000000000" pitchFamily="2" charset="0"/>
                <a:cs typeface="Roboto" panose="02000000000000000000" pitchFamily="2" charset="0"/>
                <a:sym typeface="Arimo"/>
              </a:rPr>
              <a:t>The Architecture of Vision Transformers</a:t>
            </a:r>
          </a:p>
        </p:txBody>
      </p:sp>
      <p:pic>
        <p:nvPicPr>
          <p:cNvPr id="2052" name="Picture 4" descr="ARTIFICIAL NEURAL NETWORK Vector Icons free download in SVG, PNG Format">
            <a:extLst>
              <a:ext uri="{FF2B5EF4-FFF2-40B4-BE49-F238E27FC236}">
                <a16:creationId xmlns:a16="http://schemas.microsoft.com/office/drawing/2014/main" id="{83B00162-AA47-4134-AF1B-9D42BD4447A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908" b="17563"/>
          <a:stretch>
            <a:fillRect/>
          </a:stretch>
        </p:blipFill>
        <p:spPr bwMode="auto">
          <a:xfrm>
            <a:off x="0" y="1297893"/>
            <a:ext cx="4525107" cy="5560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8985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and white logo&#10;&#10;AI-generated content may be incorrect.">
            <a:extLst>
              <a:ext uri="{FF2B5EF4-FFF2-40B4-BE49-F238E27FC236}">
                <a16:creationId xmlns:a16="http://schemas.microsoft.com/office/drawing/2014/main" id="{240E09CB-8C42-0644-8667-4E6DB5FCB53C}"/>
              </a:ext>
            </a:extLst>
          </p:cNvPr>
          <p:cNvPicPr>
            <a:picLocks noChangeAspect="1"/>
          </p:cNvPicPr>
          <p:nvPr/>
        </p:nvPicPr>
        <p:blipFill>
          <a:blip r:embed="rId3"/>
          <a:stretch>
            <a:fillRect/>
          </a:stretch>
        </p:blipFill>
        <p:spPr>
          <a:xfrm>
            <a:off x="9732046" y="130619"/>
            <a:ext cx="2310861" cy="519944"/>
          </a:xfrm>
          <a:prstGeom prst="rect">
            <a:avLst/>
          </a:prstGeom>
        </p:spPr>
      </p:pic>
      <p:sp>
        <p:nvSpPr>
          <p:cNvPr id="5" name="TextBox 4">
            <a:extLst>
              <a:ext uri="{FF2B5EF4-FFF2-40B4-BE49-F238E27FC236}">
                <a16:creationId xmlns:a16="http://schemas.microsoft.com/office/drawing/2014/main" id="{595319C4-BE5C-4F44-62ED-3DCF78A6F29C}"/>
              </a:ext>
            </a:extLst>
          </p:cNvPr>
          <p:cNvSpPr txBox="1"/>
          <p:nvPr/>
        </p:nvSpPr>
        <p:spPr>
          <a:xfrm>
            <a:off x="351226" y="181669"/>
            <a:ext cx="3782317" cy="523220"/>
          </a:xfrm>
          <a:prstGeom prst="rect">
            <a:avLst/>
          </a:prstGeom>
          <a:noFill/>
        </p:spPr>
        <p:txBody>
          <a:bodyPr wrap="none" rtlCol="0">
            <a:spAutoFit/>
          </a:bodyPr>
          <a:lstStyle/>
          <a:p>
            <a:r>
              <a:rPr lang="en-US" sz="2800" b="1" dirty="0"/>
              <a:t>Pre-Training Pipeline</a:t>
            </a:r>
            <a:endParaRPr lang="en-GR" sz="2800" b="1" dirty="0"/>
          </a:p>
        </p:txBody>
      </p:sp>
      <p:pic>
        <p:nvPicPr>
          <p:cNvPr id="7" name="Image 0" descr="preencoded.png">
            <a:extLst>
              <a:ext uri="{FF2B5EF4-FFF2-40B4-BE49-F238E27FC236}">
                <a16:creationId xmlns:a16="http://schemas.microsoft.com/office/drawing/2014/main" id="{A2FAE726-7234-D94C-1FEC-E2CB8EB10700}"/>
              </a:ext>
            </a:extLst>
          </p:cNvPr>
          <p:cNvPicPr>
            <a:picLocks noChangeAspect="1"/>
          </p:cNvPicPr>
          <p:nvPr/>
        </p:nvPicPr>
        <p:blipFill>
          <a:blip r:embed="rId4"/>
          <a:srcRect l="1852" t="14387" r="2453" b="20659"/>
          <a:stretch>
            <a:fillRect/>
          </a:stretch>
        </p:blipFill>
        <p:spPr>
          <a:xfrm>
            <a:off x="155707" y="2132989"/>
            <a:ext cx="11887200" cy="2630312"/>
          </a:xfrm>
          <a:prstGeom prst="rect">
            <a:avLst/>
          </a:prstGeom>
        </p:spPr>
      </p:pic>
      <p:sp>
        <p:nvSpPr>
          <p:cNvPr id="8" name="Rectangle 7">
            <a:extLst>
              <a:ext uri="{FF2B5EF4-FFF2-40B4-BE49-F238E27FC236}">
                <a16:creationId xmlns:a16="http://schemas.microsoft.com/office/drawing/2014/main" id="{67D43306-654E-2183-6485-63CA7145DC27}"/>
              </a:ext>
            </a:extLst>
          </p:cNvPr>
          <p:cNvSpPr/>
          <p:nvPr/>
        </p:nvSpPr>
        <p:spPr>
          <a:xfrm>
            <a:off x="4950617" y="2990945"/>
            <a:ext cx="3550445" cy="675922"/>
          </a:xfrm>
          <a:prstGeom prst="rect">
            <a:avLst/>
          </a:prstGeom>
          <a:solidFill>
            <a:srgbClr val="FFF9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83054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D980E-0F09-A6C2-60BF-67A0B2031F4D}"/>
            </a:ext>
          </a:extLst>
        </p:cNvPr>
        <p:cNvGrpSpPr/>
        <p:nvPr/>
      </p:nvGrpSpPr>
      <p:grpSpPr>
        <a:xfrm>
          <a:off x="0" y="0"/>
          <a:ext cx="0" cy="0"/>
          <a:chOff x="0" y="0"/>
          <a:chExt cx="0" cy="0"/>
        </a:xfrm>
      </p:grpSpPr>
      <p:pic>
        <p:nvPicPr>
          <p:cNvPr id="4" name="Picture 3" descr="A black and white logo&#10;&#10;AI-generated content may be incorrect.">
            <a:extLst>
              <a:ext uri="{FF2B5EF4-FFF2-40B4-BE49-F238E27FC236}">
                <a16:creationId xmlns:a16="http://schemas.microsoft.com/office/drawing/2014/main" id="{B303DEA5-76B1-C3E8-A8F8-64437600E9D3}"/>
              </a:ext>
            </a:extLst>
          </p:cNvPr>
          <p:cNvPicPr>
            <a:picLocks noChangeAspect="1"/>
          </p:cNvPicPr>
          <p:nvPr/>
        </p:nvPicPr>
        <p:blipFill>
          <a:blip r:embed="rId3"/>
          <a:stretch>
            <a:fillRect/>
          </a:stretch>
        </p:blipFill>
        <p:spPr>
          <a:xfrm>
            <a:off x="9732046" y="130619"/>
            <a:ext cx="2310861" cy="519944"/>
          </a:xfrm>
          <a:prstGeom prst="rect">
            <a:avLst/>
          </a:prstGeom>
        </p:spPr>
      </p:pic>
      <p:sp>
        <p:nvSpPr>
          <p:cNvPr id="5" name="TextBox 4">
            <a:extLst>
              <a:ext uri="{FF2B5EF4-FFF2-40B4-BE49-F238E27FC236}">
                <a16:creationId xmlns:a16="http://schemas.microsoft.com/office/drawing/2014/main" id="{6BE644C5-A808-C0D4-E6C0-8640C4ED46F5}"/>
              </a:ext>
            </a:extLst>
          </p:cNvPr>
          <p:cNvSpPr txBox="1"/>
          <p:nvPr/>
        </p:nvSpPr>
        <p:spPr>
          <a:xfrm>
            <a:off x="351226" y="181669"/>
            <a:ext cx="3782317" cy="523220"/>
          </a:xfrm>
          <a:prstGeom prst="rect">
            <a:avLst/>
          </a:prstGeom>
          <a:noFill/>
        </p:spPr>
        <p:txBody>
          <a:bodyPr wrap="none" rtlCol="0">
            <a:spAutoFit/>
          </a:bodyPr>
          <a:lstStyle/>
          <a:p>
            <a:r>
              <a:rPr lang="en-US" sz="2800" b="1" dirty="0"/>
              <a:t>Pre-Training Pipeline</a:t>
            </a:r>
            <a:endParaRPr lang="en-GR" sz="2800" b="1" dirty="0"/>
          </a:p>
        </p:txBody>
      </p:sp>
      <p:pic>
        <p:nvPicPr>
          <p:cNvPr id="13" name="Image 0" descr="preencoded.png">
            <a:extLst>
              <a:ext uri="{FF2B5EF4-FFF2-40B4-BE49-F238E27FC236}">
                <a16:creationId xmlns:a16="http://schemas.microsoft.com/office/drawing/2014/main" id="{9ABA00F8-021F-0D49-C81F-09250966BB36}"/>
              </a:ext>
            </a:extLst>
          </p:cNvPr>
          <p:cNvPicPr>
            <a:picLocks noChangeAspect="1"/>
          </p:cNvPicPr>
          <p:nvPr/>
        </p:nvPicPr>
        <p:blipFill>
          <a:blip r:embed="rId4"/>
          <a:srcRect l="1852" t="14387" r="2453" b="20659"/>
          <a:stretch>
            <a:fillRect/>
          </a:stretch>
        </p:blipFill>
        <p:spPr>
          <a:xfrm>
            <a:off x="155707" y="909670"/>
            <a:ext cx="11887200" cy="2630312"/>
          </a:xfrm>
          <a:prstGeom prst="rect">
            <a:avLst/>
          </a:prstGeom>
        </p:spPr>
      </p:pic>
      <p:sp>
        <p:nvSpPr>
          <p:cNvPr id="14" name="Rectangle 13">
            <a:extLst>
              <a:ext uri="{FF2B5EF4-FFF2-40B4-BE49-F238E27FC236}">
                <a16:creationId xmlns:a16="http://schemas.microsoft.com/office/drawing/2014/main" id="{20C77388-E8E1-3F4A-75FC-D8DFEAE63A7C}"/>
              </a:ext>
            </a:extLst>
          </p:cNvPr>
          <p:cNvSpPr/>
          <p:nvPr/>
        </p:nvSpPr>
        <p:spPr>
          <a:xfrm>
            <a:off x="4950617" y="1767626"/>
            <a:ext cx="3550445" cy="675922"/>
          </a:xfrm>
          <a:prstGeom prst="rect">
            <a:avLst/>
          </a:prstGeom>
          <a:solidFill>
            <a:srgbClr val="FFF9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Diagram 15">
            <a:extLst>
              <a:ext uri="{FF2B5EF4-FFF2-40B4-BE49-F238E27FC236}">
                <a16:creationId xmlns:a16="http://schemas.microsoft.com/office/drawing/2014/main" id="{F4A472F9-1BC6-D9BE-1301-10F4DB739C6E}"/>
              </a:ext>
            </a:extLst>
          </p:cNvPr>
          <p:cNvGraphicFramePr/>
          <p:nvPr>
            <p:extLst>
              <p:ext uri="{D42A27DB-BD31-4B8C-83A1-F6EECF244321}">
                <p14:modId xmlns:p14="http://schemas.microsoft.com/office/powerpoint/2010/main" val="4205301355"/>
              </p:ext>
            </p:extLst>
          </p:nvPr>
        </p:nvGraphicFramePr>
        <p:xfrm>
          <a:off x="2032000" y="3539982"/>
          <a:ext cx="8128000" cy="363631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7" name="Down Arrow 16">
            <a:extLst>
              <a:ext uri="{FF2B5EF4-FFF2-40B4-BE49-F238E27FC236}">
                <a16:creationId xmlns:a16="http://schemas.microsoft.com/office/drawing/2014/main" id="{AFBE9394-2F7D-49D2-DF00-7812256888CF}"/>
              </a:ext>
            </a:extLst>
          </p:cNvPr>
          <p:cNvSpPr/>
          <p:nvPr/>
        </p:nvSpPr>
        <p:spPr>
          <a:xfrm>
            <a:off x="1566562" y="2870862"/>
            <a:ext cx="465438" cy="2751402"/>
          </a:xfrm>
          <a:prstGeom prst="downArrow">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22225">
                <a:solidFill>
                  <a:schemeClr val="accent2"/>
                </a:solidFill>
                <a:prstDash val="solid"/>
              </a:ln>
              <a:solidFill>
                <a:schemeClr val="accent2">
                  <a:lumMod val="40000"/>
                  <a:lumOff val="60000"/>
                </a:schemeClr>
              </a:solidFill>
            </a:endParaRPr>
          </a:p>
        </p:txBody>
      </p:sp>
      <p:pic>
        <p:nvPicPr>
          <p:cNvPr id="20" name="Picture 19" descr="A collage of a landscape&#10;&#10;AI-generated content may be incorrect.">
            <a:extLst>
              <a:ext uri="{FF2B5EF4-FFF2-40B4-BE49-F238E27FC236}">
                <a16:creationId xmlns:a16="http://schemas.microsoft.com/office/drawing/2014/main" id="{DAED7330-99D6-DE56-A7F4-AFB93E5A2B8C}"/>
              </a:ext>
            </a:extLst>
          </p:cNvPr>
          <p:cNvPicPr>
            <a:picLocks noChangeAspect="1"/>
          </p:cNvPicPr>
          <p:nvPr/>
        </p:nvPicPr>
        <p:blipFill>
          <a:blip r:embed="rId10"/>
          <a:srcRect t="21982" b="13629"/>
          <a:stretch>
            <a:fillRect/>
          </a:stretch>
        </p:blipFill>
        <p:spPr>
          <a:xfrm>
            <a:off x="2353220" y="3744763"/>
            <a:ext cx="6802982" cy="2920252"/>
          </a:xfrm>
          <a:prstGeom prst="rect">
            <a:avLst/>
          </a:prstGeom>
        </p:spPr>
      </p:pic>
    </p:spTree>
    <p:extLst>
      <p:ext uri="{BB962C8B-B14F-4D97-AF65-F5344CB8AC3E}">
        <p14:creationId xmlns:p14="http://schemas.microsoft.com/office/powerpoint/2010/main" val="21245086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DD5C7-7063-E08B-41BE-0CE4ECC47AD1}"/>
            </a:ext>
          </a:extLst>
        </p:cNvPr>
        <p:cNvGrpSpPr/>
        <p:nvPr/>
      </p:nvGrpSpPr>
      <p:grpSpPr>
        <a:xfrm>
          <a:off x="0" y="0"/>
          <a:ext cx="0" cy="0"/>
          <a:chOff x="0" y="0"/>
          <a:chExt cx="0" cy="0"/>
        </a:xfrm>
      </p:grpSpPr>
      <p:pic>
        <p:nvPicPr>
          <p:cNvPr id="4" name="Picture 3" descr="A black and white logo&#10;&#10;AI-generated content may be incorrect.">
            <a:extLst>
              <a:ext uri="{FF2B5EF4-FFF2-40B4-BE49-F238E27FC236}">
                <a16:creationId xmlns:a16="http://schemas.microsoft.com/office/drawing/2014/main" id="{EEAF4F26-73FC-E051-3C5D-095FBAD47B14}"/>
              </a:ext>
            </a:extLst>
          </p:cNvPr>
          <p:cNvPicPr>
            <a:picLocks noChangeAspect="1"/>
          </p:cNvPicPr>
          <p:nvPr/>
        </p:nvPicPr>
        <p:blipFill>
          <a:blip r:embed="rId3"/>
          <a:stretch>
            <a:fillRect/>
          </a:stretch>
        </p:blipFill>
        <p:spPr>
          <a:xfrm>
            <a:off x="9732046" y="130619"/>
            <a:ext cx="2310861" cy="519944"/>
          </a:xfrm>
          <a:prstGeom prst="rect">
            <a:avLst/>
          </a:prstGeom>
        </p:spPr>
      </p:pic>
      <p:sp>
        <p:nvSpPr>
          <p:cNvPr id="5" name="TextBox 4">
            <a:extLst>
              <a:ext uri="{FF2B5EF4-FFF2-40B4-BE49-F238E27FC236}">
                <a16:creationId xmlns:a16="http://schemas.microsoft.com/office/drawing/2014/main" id="{9EFE7730-DA66-C1C0-8F5E-20CE1AD6AE1E}"/>
              </a:ext>
            </a:extLst>
          </p:cNvPr>
          <p:cNvSpPr txBox="1"/>
          <p:nvPr/>
        </p:nvSpPr>
        <p:spPr>
          <a:xfrm>
            <a:off x="351226" y="181669"/>
            <a:ext cx="3782317" cy="523220"/>
          </a:xfrm>
          <a:prstGeom prst="rect">
            <a:avLst/>
          </a:prstGeom>
          <a:noFill/>
        </p:spPr>
        <p:txBody>
          <a:bodyPr wrap="none" rtlCol="0">
            <a:spAutoFit/>
          </a:bodyPr>
          <a:lstStyle/>
          <a:p>
            <a:r>
              <a:rPr lang="en-US" sz="2800" b="1" dirty="0"/>
              <a:t>Pre-Training Pipeline</a:t>
            </a:r>
            <a:endParaRPr lang="en-GR" sz="2800" b="1" dirty="0"/>
          </a:p>
        </p:txBody>
      </p:sp>
      <p:pic>
        <p:nvPicPr>
          <p:cNvPr id="7" name="Image 0" descr="preencoded.png">
            <a:extLst>
              <a:ext uri="{FF2B5EF4-FFF2-40B4-BE49-F238E27FC236}">
                <a16:creationId xmlns:a16="http://schemas.microsoft.com/office/drawing/2014/main" id="{A382FA67-4C34-B203-8647-C0B75E31E59E}"/>
              </a:ext>
            </a:extLst>
          </p:cNvPr>
          <p:cNvPicPr>
            <a:picLocks noChangeAspect="1"/>
          </p:cNvPicPr>
          <p:nvPr/>
        </p:nvPicPr>
        <p:blipFill>
          <a:blip r:embed="rId4"/>
          <a:srcRect l="1852" t="14387" r="2453" b="20659"/>
          <a:stretch>
            <a:fillRect/>
          </a:stretch>
        </p:blipFill>
        <p:spPr>
          <a:xfrm>
            <a:off x="155707" y="909670"/>
            <a:ext cx="11887200" cy="2630312"/>
          </a:xfrm>
          <a:prstGeom prst="rect">
            <a:avLst/>
          </a:prstGeom>
        </p:spPr>
      </p:pic>
      <p:sp>
        <p:nvSpPr>
          <p:cNvPr id="8" name="Rectangle 7">
            <a:extLst>
              <a:ext uri="{FF2B5EF4-FFF2-40B4-BE49-F238E27FC236}">
                <a16:creationId xmlns:a16="http://schemas.microsoft.com/office/drawing/2014/main" id="{3FB8CE59-BED1-211C-BB58-9154DC64692B}"/>
              </a:ext>
            </a:extLst>
          </p:cNvPr>
          <p:cNvSpPr/>
          <p:nvPr/>
        </p:nvSpPr>
        <p:spPr>
          <a:xfrm>
            <a:off x="4950617" y="1767626"/>
            <a:ext cx="3550445" cy="675922"/>
          </a:xfrm>
          <a:prstGeom prst="rect">
            <a:avLst/>
          </a:prstGeom>
          <a:solidFill>
            <a:srgbClr val="FFF9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Diagram 9">
            <a:extLst>
              <a:ext uri="{FF2B5EF4-FFF2-40B4-BE49-F238E27FC236}">
                <a16:creationId xmlns:a16="http://schemas.microsoft.com/office/drawing/2014/main" id="{2DEF89F0-3330-3EF2-5E40-75D6B2A4E667}"/>
              </a:ext>
            </a:extLst>
          </p:cNvPr>
          <p:cNvGraphicFramePr/>
          <p:nvPr>
            <p:extLst>
              <p:ext uri="{D42A27DB-BD31-4B8C-83A1-F6EECF244321}">
                <p14:modId xmlns:p14="http://schemas.microsoft.com/office/powerpoint/2010/main" val="2562761513"/>
              </p:ext>
            </p:extLst>
          </p:nvPr>
        </p:nvGraphicFramePr>
        <p:xfrm>
          <a:off x="2032000" y="3539982"/>
          <a:ext cx="8128000" cy="363631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Down Arrow 2">
            <a:extLst>
              <a:ext uri="{FF2B5EF4-FFF2-40B4-BE49-F238E27FC236}">
                <a16:creationId xmlns:a16="http://schemas.microsoft.com/office/drawing/2014/main" id="{AE202DE1-E2E0-D15D-F2D1-5454ABFB9B59}"/>
              </a:ext>
            </a:extLst>
          </p:cNvPr>
          <p:cNvSpPr/>
          <p:nvPr/>
        </p:nvSpPr>
        <p:spPr>
          <a:xfrm>
            <a:off x="2834991" y="1715564"/>
            <a:ext cx="465438" cy="2751402"/>
          </a:xfrm>
          <a:prstGeom prst="downArrow">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22225">
                <a:solidFill>
                  <a:schemeClr val="accent2"/>
                </a:solidFill>
                <a:prstDash val="solid"/>
              </a:ln>
              <a:solidFill>
                <a:schemeClr val="accent2">
                  <a:lumMod val="40000"/>
                  <a:lumOff val="60000"/>
                </a:schemeClr>
              </a:solidFill>
            </a:endParaRPr>
          </a:p>
        </p:txBody>
      </p:sp>
      <p:pic>
        <p:nvPicPr>
          <p:cNvPr id="13" name="Picture 12" descr="A diagram of a process&#10;&#10;AI-generated content may be incorrect.">
            <a:extLst>
              <a:ext uri="{FF2B5EF4-FFF2-40B4-BE49-F238E27FC236}">
                <a16:creationId xmlns:a16="http://schemas.microsoft.com/office/drawing/2014/main" id="{58166E4A-5E86-4921-0A7E-075D2616AE9E}"/>
              </a:ext>
            </a:extLst>
          </p:cNvPr>
          <p:cNvPicPr>
            <a:picLocks noChangeAspect="1"/>
          </p:cNvPicPr>
          <p:nvPr/>
        </p:nvPicPr>
        <p:blipFill>
          <a:blip r:embed="rId10"/>
          <a:stretch>
            <a:fillRect/>
          </a:stretch>
        </p:blipFill>
        <p:spPr>
          <a:xfrm>
            <a:off x="3415563" y="3582051"/>
            <a:ext cx="5678462" cy="3196764"/>
          </a:xfrm>
          <a:prstGeom prst="rect">
            <a:avLst/>
          </a:prstGeom>
        </p:spPr>
      </p:pic>
    </p:spTree>
    <p:extLst>
      <p:ext uri="{BB962C8B-B14F-4D97-AF65-F5344CB8AC3E}">
        <p14:creationId xmlns:p14="http://schemas.microsoft.com/office/powerpoint/2010/main" val="5429435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B74C5-64C3-C0D0-94C1-6762BA4CC996}"/>
            </a:ext>
          </a:extLst>
        </p:cNvPr>
        <p:cNvGrpSpPr/>
        <p:nvPr/>
      </p:nvGrpSpPr>
      <p:grpSpPr>
        <a:xfrm>
          <a:off x="0" y="0"/>
          <a:ext cx="0" cy="0"/>
          <a:chOff x="0" y="0"/>
          <a:chExt cx="0" cy="0"/>
        </a:xfrm>
      </p:grpSpPr>
      <p:pic>
        <p:nvPicPr>
          <p:cNvPr id="4" name="Picture 3" descr="A black and white logo&#10;&#10;AI-generated content may be incorrect.">
            <a:extLst>
              <a:ext uri="{FF2B5EF4-FFF2-40B4-BE49-F238E27FC236}">
                <a16:creationId xmlns:a16="http://schemas.microsoft.com/office/drawing/2014/main" id="{2D14423B-10AC-92DD-A928-F3B25EC01148}"/>
              </a:ext>
            </a:extLst>
          </p:cNvPr>
          <p:cNvPicPr>
            <a:picLocks noChangeAspect="1"/>
          </p:cNvPicPr>
          <p:nvPr/>
        </p:nvPicPr>
        <p:blipFill>
          <a:blip r:embed="rId3"/>
          <a:stretch>
            <a:fillRect/>
          </a:stretch>
        </p:blipFill>
        <p:spPr>
          <a:xfrm>
            <a:off x="9732046" y="130619"/>
            <a:ext cx="2310861" cy="519944"/>
          </a:xfrm>
          <a:prstGeom prst="rect">
            <a:avLst/>
          </a:prstGeom>
        </p:spPr>
      </p:pic>
      <p:sp>
        <p:nvSpPr>
          <p:cNvPr id="5" name="TextBox 4">
            <a:extLst>
              <a:ext uri="{FF2B5EF4-FFF2-40B4-BE49-F238E27FC236}">
                <a16:creationId xmlns:a16="http://schemas.microsoft.com/office/drawing/2014/main" id="{FE9688A9-2C7C-66ED-F3D2-C43FD392C042}"/>
              </a:ext>
            </a:extLst>
          </p:cNvPr>
          <p:cNvSpPr txBox="1"/>
          <p:nvPr/>
        </p:nvSpPr>
        <p:spPr>
          <a:xfrm>
            <a:off x="351226" y="181669"/>
            <a:ext cx="3782317" cy="523220"/>
          </a:xfrm>
          <a:prstGeom prst="rect">
            <a:avLst/>
          </a:prstGeom>
          <a:noFill/>
        </p:spPr>
        <p:txBody>
          <a:bodyPr wrap="none" rtlCol="0">
            <a:spAutoFit/>
          </a:bodyPr>
          <a:lstStyle/>
          <a:p>
            <a:r>
              <a:rPr lang="en-US" sz="2800" b="1" dirty="0"/>
              <a:t>Pre-Training Pipeline</a:t>
            </a:r>
            <a:endParaRPr lang="en-GR" sz="2800" b="1" dirty="0"/>
          </a:p>
        </p:txBody>
      </p:sp>
      <p:pic>
        <p:nvPicPr>
          <p:cNvPr id="7" name="Image 0" descr="preencoded.png">
            <a:extLst>
              <a:ext uri="{FF2B5EF4-FFF2-40B4-BE49-F238E27FC236}">
                <a16:creationId xmlns:a16="http://schemas.microsoft.com/office/drawing/2014/main" id="{B48A605D-B171-9607-72F4-D3FE4AF2789B}"/>
              </a:ext>
            </a:extLst>
          </p:cNvPr>
          <p:cNvPicPr>
            <a:picLocks noChangeAspect="1"/>
          </p:cNvPicPr>
          <p:nvPr/>
        </p:nvPicPr>
        <p:blipFill>
          <a:blip r:embed="rId4"/>
          <a:srcRect l="1852" t="14387" r="2453" b="20659"/>
          <a:stretch>
            <a:fillRect/>
          </a:stretch>
        </p:blipFill>
        <p:spPr>
          <a:xfrm>
            <a:off x="155707" y="909670"/>
            <a:ext cx="11887200" cy="2630312"/>
          </a:xfrm>
          <a:prstGeom prst="rect">
            <a:avLst/>
          </a:prstGeom>
        </p:spPr>
      </p:pic>
      <p:sp>
        <p:nvSpPr>
          <p:cNvPr id="8" name="Rectangle 7">
            <a:extLst>
              <a:ext uri="{FF2B5EF4-FFF2-40B4-BE49-F238E27FC236}">
                <a16:creationId xmlns:a16="http://schemas.microsoft.com/office/drawing/2014/main" id="{FCB34083-65C4-6A13-0826-976694165946}"/>
              </a:ext>
            </a:extLst>
          </p:cNvPr>
          <p:cNvSpPr/>
          <p:nvPr/>
        </p:nvSpPr>
        <p:spPr>
          <a:xfrm>
            <a:off x="4950617" y="1767626"/>
            <a:ext cx="3550445" cy="675922"/>
          </a:xfrm>
          <a:prstGeom prst="rect">
            <a:avLst/>
          </a:prstGeom>
          <a:solidFill>
            <a:srgbClr val="FFF9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own Arrow 2">
            <a:extLst>
              <a:ext uri="{FF2B5EF4-FFF2-40B4-BE49-F238E27FC236}">
                <a16:creationId xmlns:a16="http://schemas.microsoft.com/office/drawing/2014/main" id="{35532388-68AC-84F1-33F6-3DCB431E0945}"/>
              </a:ext>
            </a:extLst>
          </p:cNvPr>
          <p:cNvSpPr/>
          <p:nvPr/>
        </p:nvSpPr>
        <p:spPr>
          <a:xfrm>
            <a:off x="3403026" y="3429000"/>
            <a:ext cx="559373" cy="1065253"/>
          </a:xfrm>
          <a:prstGeom prst="downArrow">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22225">
                <a:solidFill>
                  <a:schemeClr val="accent2"/>
                </a:solidFill>
                <a:prstDash val="solid"/>
              </a:ln>
              <a:solidFill>
                <a:schemeClr val="accent2">
                  <a:lumMod val="40000"/>
                  <a:lumOff val="60000"/>
                </a:schemeClr>
              </a:solidFill>
            </a:endParaRPr>
          </a:p>
        </p:txBody>
      </p:sp>
      <p:pic>
        <p:nvPicPr>
          <p:cNvPr id="14" name="Picture 13" descr="A patch of green grass and a lake&#10;&#10;AI-generated content may be incorrect.">
            <a:extLst>
              <a:ext uri="{FF2B5EF4-FFF2-40B4-BE49-F238E27FC236}">
                <a16:creationId xmlns:a16="http://schemas.microsoft.com/office/drawing/2014/main" id="{5E2A7EE3-4123-9227-DDB6-D33F46D463A0}"/>
              </a:ext>
            </a:extLst>
          </p:cNvPr>
          <p:cNvPicPr>
            <a:picLocks noChangeAspect="1"/>
          </p:cNvPicPr>
          <p:nvPr/>
        </p:nvPicPr>
        <p:blipFill>
          <a:blip r:embed="rId5"/>
          <a:srcRect l="4812" t="9453" r="2188" b="2047"/>
          <a:stretch>
            <a:fillRect/>
          </a:stretch>
        </p:blipFill>
        <p:spPr>
          <a:xfrm>
            <a:off x="4133543" y="3539982"/>
            <a:ext cx="3474721" cy="3306589"/>
          </a:xfrm>
          <a:prstGeom prst="rect">
            <a:avLst/>
          </a:prstGeom>
        </p:spPr>
      </p:pic>
    </p:spTree>
    <p:extLst>
      <p:ext uri="{BB962C8B-B14F-4D97-AF65-F5344CB8AC3E}">
        <p14:creationId xmlns:p14="http://schemas.microsoft.com/office/powerpoint/2010/main" val="81512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806F5-CC8E-BCEB-25BB-78E7B4567E8C}"/>
            </a:ext>
          </a:extLst>
        </p:cNvPr>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B0FFEA5A-78C2-F45E-A81E-D789C0DB24F2}"/>
              </a:ext>
            </a:extLst>
          </p:cNvPr>
          <p:cNvCxnSpPr>
            <a:cxnSpLocks/>
          </p:cNvCxnSpPr>
          <p:nvPr/>
        </p:nvCxnSpPr>
        <p:spPr>
          <a:xfrm>
            <a:off x="2223652" y="568777"/>
            <a:ext cx="0" cy="6289223"/>
          </a:xfrm>
          <a:prstGeom prst="line">
            <a:avLst/>
          </a:prstGeom>
          <a:ln>
            <a:solidFill>
              <a:schemeClr val="accent2">
                <a:lumMod val="75000"/>
              </a:schemeClr>
            </a:solidFill>
          </a:ln>
        </p:spPr>
        <p:style>
          <a:lnRef idx="1">
            <a:schemeClr val="accent2"/>
          </a:lnRef>
          <a:fillRef idx="0">
            <a:schemeClr val="accent2"/>
          </a:fillRef>
          <a:effectRef idx="0">
            <a:schemeClr val="accent2"/>
          </a:effectRef>
          <a:fontRef idx="minor">
            <a:schemeClr val="tx1"/>
          </a:fontRef>
        </p:style>
      </p:cxnSp>
      <p:sp>
        <p:nvSpPr>
          <p:cNvPr id="10" name="Rectangle 9">
            <a:extLst>
              <a:ext uri="{FF2B5EF4-FFF2-40B4-BE49-F238E27FC236}">
                <a16:creationId xmlns:a16="http://schemas.microsoft.com/office/drawing/2014/main" id="{494286C8-CE9C-F983-B294-F9A19EC390B6}"/>
              </a:ext>
            </a:extLst>
          </p:cNvPr>
          <p:cNvSpPr/>
          <p:nvPr/>
        </p:nvSpPr>
        <p:spPr>
          <a:xfrm>
            <a:off x="1323108" y="1285007"/>
            <a:ext cx="1801091" cy="1226127"/>
          </a:xfrm>
          <a:prstGeom prst="rect">
            <a:avLst/>
          </a:prstGeom>
          <a:solidFill>
            <a:srgbClr val="EA7132"/>
          </a:solidFill>
          <a:ln w="28575">
            <a:solidFill>
              <a:srgbClr val="F8D5CD"/>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chemeClr val="bg1"/>
                </a:solidFill>
              </a:rPr>
              <a:t>Transformers</a:t>
            </a:r>
          </a:p>
        </p:txBody>
      </p:sp>
      <p:sp>
        <p:nvSpPr>
          <p:cNvPr id="11" name="Rectangle 10">
            <a:extLst>
              <a:ext uri="{FF2B5EF4-FFF2-40B4-BE49-F238E27FC236}">
                <a16:creationId xmlns:a16="http://schemas.microsoft.com/office/drawing/2014/main" id="{EFC0DBA0-9878-FD7B-DB2A-8F7EDCD08CC2}"/>
              </a:ext>
            </a:extLst>
          </p:cNvPr>
          <p:cNvSpPr/>
          <p:nvPr/>
        </p:nvSpPr>
        <p:spPr>
          <a:xfrm>
            <a:off x="1323108" y="3023754"/>
            <a:ext cx="1801091" cy="1226127"/>
          </a:xfrm>
          <a:prstGeom prst="rect">
            <a:avLst/>
          </a:prstGeom>
          <a:solidFill>
            <a:srgbClr val="F8D5CD"/>
          </a:solidFill>
          <a:ln w="28575">
            <a:solidFill>
              <a:srgbClr val="EA71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BERT</a:t>
            </a:r>
          </a:p>
        </p:txBody>
      </p:sp>
      <p:sp>
        <p:nvSpPr>
          <p:cNvPr id="12" name="Rectangle 11">
            <a:extLst>
              <a:ext uri="{FF2B5EF4-FFF2-40B4-BE49-F238E27FC236}">
                <a16:creationId xmlns:a16="http://schemas.microsoft.com/office/drawing/2014/main" id="{569A13C7-8BA8-5621-61D1-F8A2F7C3956E}"/>
              </a:ext>
            </a:extLst>
          </p:cNvPr>
          <p:cNvSpPr/>
          <p:nvPr/>
        </p:nvSpPr>
        <p:spPr>
          <a:xfrm>
            <a:off x="1323107" y="4779822"/>
            <a:ext cx="1801091" cy="1226127"/>
          </a:xfrm>
          <a:prstGeom prst="rect">
            <a:avLst/>
          </a:prstGeom>
          <a:solidFill>
            <a:srgbClr val="F8D5CD"/>
          </a:solidFill>
          <a:ln w="28575">
            <a:solidFill>
              <a:srgbClr val="EA71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GPT</a:t>
            </a:r>
          </a:p>
        </p:txBody>
      </p:sp>
      <p:pic>
        <p:nvPicPr>
          <p:cNvPr id="15" name="Image 0" descr="preencoded.png">
            <a:extLst>
              <a:ext uri="{FF2B5EF4-FFF2-40B4-BE49-F238E27FC236}">
                <a16:creationId xmlns:a16="http://schemas.microsoft.com/office/drawing/2014/main" id="{4E47160D-1796-CC45-3D91-5F44C9FEC184}"/>
              </a:ext>
            </a:extLst>
          </p:cNvPr>
          <p:cNvPicPr>
            <a:picLocks noChangeAspect="1"/>
          </p:cNvPicPr>
          <p:nvPr/>
        </p:nvPicPr>
        <p:blipFill>
          <a:blip r:embed="rId3"/>
          <a:srcRect l="16958" t="22551" r="17407" b="16004"/>
          <a:stretch>
            <a:fillRect/>
          </a:stretch>
        </p:blipFill>
        <p:spPr>
          <a:xfrm>
            <a:off x="3884672" y="1929254"/>
            <a:ext cx="7748482" cy="4076695"/>
          </a:xfrm>
          <a:prstGeom prst="rect">
            <a:avLst/>
          </a:prstGeom>
        </p:spPr>
      </p:pic>
      <p:pic>
        <p:nvPicPr>
          <p:cNvPr id="18" name="Picture 17" descr="A black and white logo&#10;&#10;AI-generated content may be incorrect.">
            <a:extLst>
              <a:ext uri="{FF2B5EF4-FFF2-40B4-BE49-F238E27FC236}">
                <a16:creationId xmlns:a16="http://schemas.microsoft.com/office/drawing/2014/main" id="{33AE6E2F-55E1-7E10-464D-E02C352C9DFB}"/>
              </a:ext>
            </a:extLst>
          </p:cNvPr>
          <p:cNvPicPr>
            <a:picLocks noChangeAspect="1"/>
          </p:cNvPicPr>
          <p:nvPr/>
        </p:nvPicPr>
        <p:blipFill>
          <a:blip r:embed="rId4"/>
          <a:stretch>
            <a:fillRect/>
          </a:stretch>
        </p:blipFill>
        <p:spPr>
          <a:xfrm>
            <a:off x="9732046" y="130619"/>
            <a:ext cx="2310861" cy="519944"/>
          </a:xfrm>
          <a:prstGeom prst="rect">
            <a:avLst/>
          </a:prstGeom>
        </p:spPr>
      </p:pic>
      <p:sp>
        <p:nvSpPr>
          <p:cNvPr id="21" name="TextBox 20">
            <a:extLst>
              <a:ext uri="{FF2B5EF4-FFF2-40B4-BE49-F238E27FC236}">
                <a16:creationId xmlns:a16="http://schemas.microsoft.com/office/drawing/2014/main" id="{94800833-FA4A-522C-5AF8-345E6130A4B4}"/>
              </a:ext>
            </a:extLst>
          </p:cNvPr>
          <p:cNvSpPr txBox="1"/>
          <p:nvPr/>
        </p:nvSpPr>
        <p:spPr>
          <a:xfrm>
            <a:off x="351226" y="181669"/>
            <a:ext cx="5497659" cy="523220"/>
          </a:xfrm>
          <a:prstGeom prst="rect">
            <a:avLst/>
          </a:prstGeom>
          <a:noFill/>
        </p:spPr>
        <p:txBody>
          <a:bodyPr wrap="none" rtlCol="0">
            <a:spAutoFit/>
          </a:bodyPr>
          <a:lstStyle/>
          <a:p>
            <a:r>
              <a:rPr lang="en-US" sz="2800" b="1" dirty="0"/>
              <a:t>History of Vision Transformers</a:t>
            </a:r>
            <a:endParaRPr lang="en-GR" sz="2800" b="1" dirty="0"/>
          </a:p>
        </p:txBody>
      </p:sp>
    </p:spTree>
    <p:extLst>
      <p:ext uri="{BB962C8B-B14F-4D97-AF65-F5344CB8AC3E}">
        <p14:creationId xmlns:p14="http://schemas.microsoft.com/office/powerpoint/2010/main" val="30093921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B6235-EA41-5C1A-FCC3-35C14403CAE3}"/>
            </a:ext>
          </a:extLst>
        </p:cNvPr>
        <p:cNvGrpSpPr/>
        <p:nvPr/>
      </p:nvGrpSpPr>
      <p:grpSpPr>
        <a:xfrm>
          <a:off x="0" y="0"/>
          <a:ext cx="0" cy="0"/>
          <a:chOff x="0" y="0"/>
          <a:chExt cx="0" cy="0"/>
        </a:xfrm>
      </p:grpSpPr>
      <p:pic>
        <p:nvPicPr>
          <p:cNvPr id="4" name="Picture 3" descr="A black and white logo&#10;&#10;AI-generated content may be incorrect.">
            <a:extLst>
              <a:ext uri="{FF2B5EF4-FFF2-40B4-BE49-F238E27FC236}">
                <a16:creationId xmlns:a16="http://schemas.microsoft.com/office/drawing/2014/main" id="{6B11F36C-D44F-8900-965D-757DB785D25F}"/>
              </a:ext>
            </a:extLst>
          </p:cNvPr>
          <p:cNvPicPr>
            <a:picLocks noChangeAspect="1"/>
          </p:cNvPicPr>
          <p:nvPr/>
        </p:nvPicPr>
        <p:blipFill>
          <a:blip r:embed="rId3"/>
          <a:stretch>
            <a:fillRect/>
          </a:stretch>
        </p:blipFill>
        <p:spPr>
          <a:xfrm>
            <a:off x="9732046" y="130619"/>
            <a:ext cx="2310861" cy="519944"/>
          </a:xfrm>
          <a:prstGeom prst="rect">
            <a:avLst/>
          </a:prstGeom>
        </p:spPr>
      </p:pic>
      <p:sp>
        <p:nvSpPr>
          <p:cNvPr id="5" name="TextBox 4">
            <a:extLst>
              <a:ext uri="{FF2B5EF4-FFF2-40B4-BE49-F238E27FC236}">
                <a16:creationId xmlns:a16="http://schemas.microsoft.com/office/drawing/2014/main" id="{1F900B10-DA52-6731-F0D5-29C39C7E3356}"/>
              </a:ext>
            </a:extLst>
          </p:cNvPr>
          <p:cNvSpPr txBox="1"/>
          <p:nvPr/>
        </p:nvSpPr>
        <p:spPr>
          <a:xfrm>
            <a:off x="351226" y="181669"/>
            <a:ext cx="3782317" cy="523220"/>
          </a:xfrm>
          <a:prstGeom prst="rect">
            <a:avLst/>
          </a:prstGeom>
          <a:noFill/>
        </p:spPr>
        <p:txBody>
          <a:bodyPr wrap="none" rtlCol="0">
            <a:spAutoFit/>
          </a:bodyPr>
          <a:lstStyle/>
          <a:p>
            <a:r>
              <a:rPr lang="en-US" sz="2800" b="1" dirty="0"/>
              <a:t>Pre-Training Pipeline</a:t>
            </a:r>
            <a:endParaRPr lang="en-GR" sz="2800" b="1" dirty="0"/>
          </a:p>
        </p:txBody>
      </p:sp>
      <p:pic>
        <p:nvPicPr>
          <p:cNvPr id="7" name="Image 0" descr="preencoded.png">
            <a:extLst>
              <a:ext uri="{FF2B5EF4-FFF2-40B4-BE49-F238E27FC236}">
                <a16:creationId xmlns:a16="http://schemas.microsoft.com/office/drawing/2014/main" id="{1FB286F3-ACBB-1506-5C81-979AAD2D96AE}"/>
              </a:ext>
            </a:extLst>
          </p:cNvPr>
          <p:cNvPicPr>
            <a:picLocks noChangeAspect="1"/>
          </p:cNvPicPr>
          <p:nvPr/>
        </p:nvPicPr>
        <p:blipFill>
          <a:blip r:embed="rId4"/>
          <a:srcRect l="1852" t="14387" r="2453" b="20659"/>
          <a:stretch>
            <a:fillRect/>
          </a:stretch>
        </p:blipFill>
        <p:spPr>
          <a:xfrm>
            <a:off x="155707" y="909670"/>
            <a:ext cx="11887200" cy="2630312"/>
          </a:xfrm>
          <a:prstGeom prst="rect">
            <a:avLst/>
          </a:prstGeom>
        </p:spPr>
      </p:pic>
      <p:sp>
        <p:nvSpPr>
          <p:cNvPr id="8" name="Rectangle 7">
            <a:extLst>
              <a:ext uri="{FF2B5EF4-FFF2-40B4-BE49-F238E27FC236}">
                <a16:creationId xmlns:a16="http://schemas.microsoft.com/office/drawing/2014/main" id="{0D8FC85E-C95B-A6C1-7CD0-A8E3B45F4A3C}"/>
              </a:ext>
            </a:extLst>
          </p:cNvPr>
          <p:cNvSpPr/>
          <p:nvPr/>
        </p:nvSpPr>
        <p:spPr>
          <a:xfrm>
            <a:off x="4950617" y="1767626"/>
            <a:ext cx="3550445" cy="675922"/>
          </a:xfrm>
          <a:prstGeom prst="rect">
            <a:avLst/>
          </a:prstGeom>
          <a:solidFill>
            <a:srgbClr val="FFF9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Diagram 9">
            <a:extLst>
              <a:ext uri="{FF2B5EF4-FFF2-40B4-BE49-F238E27FC236}">
                <a16:creationId xmlns:a16="http://schemas.microsoft.com/office/drawing/2014/main" id="{CD04D4FA-DEA8-E265-AA43-009BD3B95674}"/>
              </a:ext>
            </a:extLst>
          </p:cNvPr>
          <p:cNvGraphicFramePr/>
          <p:nvPr>
            <p:extLst>
              <p:ext uri="{D42A27DB-BD31-4B8C-83A1-F6EECF244321}">
                <p14:modId xmlns:p14="http://schemas.microsoft.com/office/powerpoint/2010/main" val="1753298250"/>
              </p:ext>
            </p:extLst>
          </p:nvPr>
        </p:nvGraphicFramePr>
        <p:xfrm>
          <a:off x="2032000" y="3539982"/>
          <a:ext cx="8128000" cy="363631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Down Arrow 2">
            <a:extLst>
              <a:ext uri="{FF2B5EF4-FFF2-40B4-BE49-F238E27FC236}">
                <a16:creationId xmlns:a16="http://schemas.microsoft.com/office/drawing/2014/main" id="{60A8C059-C90B-5B23-A80A-312B79C3E2DA}"/>
              </a:ext>
            </a:extLst>
          </p:cNvPr>
          <p:cNvSpPr/>
          <p:nvPr/>
        </p:nvSpPr>
        <p:spPr>
          <a:xfrm>
            <a:off x="6558473" y="2248202"/>
            <a:ext cx="465438" cy="1792457"/>
          </a:xfrm>
          <a:prstGeom prst="downArrow">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22225">
                <a:solidFill>
                  <a:schemeClr val="accent2"/>
                </a:solidFill>
                <a:prstDash val="solid"/>
              </a:ln>
              <a:solidFill>
                <a:schemeClr val="accent2">
                  <a:lumMod val="40000"/>
                  <a:lumOff val="60000"/>
                </a:schemeClr>
              </a:solidFill>
            </a:endParaRPr>
          </a:p>
        </p:txBody>
      </p:sp>
      <p:pic>
        <p:nvPicPr>
          <p:cNvPr id="6146" name="Picture 2" descr="How do Transformers Work, Really?">
            <a:extLst>
              <a:ext uri="{FF2B5EF4-FFF2-40B4-BE49-F238E27FC236}">
                <a16:creationId xmlns:a16="http://schemas.microsoft.com/office/drawing/2014/main" id="{F1B3AC48-0890-AF11-4CBB-70B1E073831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9370" r="61410" b="8108"/>
          <a:stretch>
            <a:fillRect/>
          </a:stretch>
        </p:blipFill>
        <p:spPr bwMode="auto">
          <a:xfrm>
            <a:off x="5880537" y="4017986"/>
            <a:ext cx="1821309" cy="2680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2488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9A33C-389D-040D-3445-F158EEC94EEB}"/>
            </a:ext>
          </a:extLst>
        </p:cNvPr>
        <p:cNvGrpSpPr/>
        <p:nvPr/>
      </p:nvGrpSpPr>
      <p:grpSpPr>
        <a:xfrm>
          <a:off x="0" y="0"/>
          <a:ext cx="0" cy="0"/>
          <a:chOff x="0" y="0"/>
          <a:chExt cx="0" cy="0"/>
        </a:xfrm>
      </p:grpSpPr>
      <p:pic>
        <p:nvPicPr>
          <p:cNvPr id="4" name="Picture 3" descr="A black and white logo&#10;&#10;AI-generated content may be incorrect.">
            <a:extLst>
              <a:ext uri="{FF2B5EF4-FFF2-40B4-BE49-F238E27FC236}">
                <a16:creationId xmlns:a16="http://schemas.microsoft.com/office/drawing/2014/main" id="{E6668A5C-DF2F-D935-87E4-BFC85BAC8AAA}"/>
              </a:ext>
            </a:extLst>
          </p:cNvPr>
          <p:cNvPicPr>
            <a:picLocks noChangeAspect="1"/>
          </p:cNvPicPr>
          <p:nvPr/>
        </p:nvPicPr>
        <p:blipFill>
          <a:blip r:embed="rId3"/>
          <a:stretch>
            <a:fillRect/>
          </a:stretch>
        </p:blipFill>
        <p:spPr>
          <a:xfrm>
            <a:off x="9732046" y="130619"/>
            <a:ext cx="2310861" cy="519944"/>
          </a:xfrm>
          <a:prstGeom prst="rect">
            <a:avLst/>
          </a:prstGeom>
        </p:spPr>
      </p:pic>
      <p:sp>
        <p:nvSpPr>
          <p:cNvPr id="5" name="TextBox 4">
            <a:extLst>
              <a:ext uri="{FF2B5EF4-FFF2-40B4-BE49-F238E27FC236}">
                <a16:creationId xmlns:a16="http://schemas.microsoft.com/office/drawing/2014/main" id="{448F47F2-9E42-9DE8-82E6-217C9FCBD143}"/>
              </a:ext>
            </a:extLst>
          </p:cNvPr>
          <p:cNvSpPr txBox="1"/>
          <p:nvPr/>
        </p:nvSpPr>
        <p:spPr>
          <a:xfrm>
            <a:off x="351226" y="181669"/>
            <a:ext cx="3782317" cy="523220"/>
          </a:xfrm>
          <a:prstGeom prst="rect">
            <a:avLst/>
          </a:prstGeom>
          <a:noFill/>
        </p:spPr>
        <p:txBody>
          <a:bodyPr wrap="none" rtlCol="0">
            <a:spAutoFit/>
          </a:bodyPr>
          <a:lstStyle/>
          <a:p>
            <a:r>
              <a:rPr lang="en-US" sz="2800" b="1" dirty="0"/>
              <a:t>Pre-Training Pipeline</a:t>
            </a:r>
            <a:endParaRPr lang="en-GR" sz="2800" b="1" dirty="0"/>
          </a:p>
        </p:txBody>
      </p:sp>
      <p:pic>
        <p:nvPicPr>
          <p:cNvPr id="7" name="Image 0" descr="preencoded.png">
            <a:extLst>
              <a:ext uri="{FF2B5EF4-FFF2-40B4-BE49-F238E27FC236}">
                <a16:creationId xmlns:a16="http://schemas.microsoft.com/office/drawing/2014/main" id="{E246F641-6F66-0251-B69E-2AAC5E016350}"/>
              </a:ext>
            </a:extLst>
          </p:cNvPr>
          <p:cNvPicPr>
            <a:picLocks noChangeAspect="1"/>
          </p:cNvPicPr>
          <p:nvPr/>
        </p:nvPicPr>
        <p:blipFill>
          <a:blip r:embed="rId4"/>
          <a:srcRect l="1852" t="14387" r="2453" b="20659"/>
          <a:stretch>
            <a:fillRect/>
          </a:stretch>
        </p:blipFill>
        <p:spPr>
          <a:xfrm>
            <a:off x="155707" y="2132989"/>
            <a:ext cx="11887200" cy="2630312"/>
          </a:xfrm>
          <a:prstGeom prst="rect">
            <a:avLst/>
          </a:prstGeom>
        </p:spPr>
      </p:pic>
      <p:sp>
        <p:nvSpPr>
          <p:cNvPr id="8" name="Rectangle 7">
            <a:extLst>
              <a:ext uri="{FF2B5EF4-FFF2-40B4-BE49-F238E27FC236}">
                <a16:creationId xmlns:a16="http://schemas.microsoft.com/office/drawing/2014/main" id="{977EA280-FEAF-718A-9B69-4FA200DCFD57}"/>
              </a:ext>
            </a:extLst>
          </p:cNvPr>
          <p:cNvSpPr/>
          <p:nvPr/>
        </p:nvSpPr>
        <p:spPr>
          <a:xfrm>
            <a:off x="4950617" y="2990945"/>
            <a:ext cx="3550445" cy="675922"/>
          </a:xfrm>
          <a:prstGeom prst="rect">
            <a:avLst/>
          </a:prstGeom>
          <a:solidFill>
            <a:srgbClr val="FFF9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a:extLst>
              <a:ext uri="{FF2B5EF4-FFF2-40B4-BE49-F238E27FC236}">
                <a16:creationId xmlns:a16="http://schemas.microsoft.com/office/drawing/2014/main" id="{8174B8E0-1CC7-3501-695C-07C2DC7D0CC5}"/>
              </a:ext>
            </a:extLst>
          </p:cNvPr>
          <p:cNvSpPr/>
          <p:nvPr/>
        </p:nvSpPr>
        <p:spPr>
          <a:xfrm>
            <a:off x="8566413" y="1999488"/>
            <a:ext cx="3550445" cy="3023616"/>
          </a:xfrm>
          <a:prstGeom prst="roundRect">
            <a:avLst/>
          </a:prstGeom>
          <a:noFill/>
          <a:ln w="57150">
            <a:solidFill>
              <a:srgbClr val="FEC29D"/>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183191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FFD59-0FC8-51CF-A1F6-50C594E22738}"/>
            </a:ext>
          </a:extLst>
        </p:cNvPr>
        <p:cNvGrpSpPr/>
        <p:nvPr/>
      </p:nvGrpSpPr>
      <p:grpSpPr>
        <a:xfrm>
          <a:off x="0" y="0"/>
          <a:ext cx="0" cy="0"/>
          <a:chOff x="0" y="0"/>
          <a:chExt cx="0" cy="0"/>
        </a:xfrm>
      </p:grpSpPr>
      <p:pic>
        <p:nvPicPr>
          <p:cNvPr id="4" name="Picture 3" descr="A black and white logo&#10;&#10;AI-generated content may be incorrect.">
            <a:extLst>
              <a:ext uri="{FF2B5EF4-FFF2-40B4-BE49-F238E27FC236}">
                <a16:creationId xmlns:a16="http://schemas.microsoft.com/office/drawing/2014/main" id="{24B5AE02-F4FB-FCB4-631F-64C3B0749DE2}"/>
              </a:ext>
            </a:extLst>
          </p:cNvPr>
          <p:cNvPicPr>
            <a:picLocks noChangeAspect="1"/>
          </p:cNvPicPr>
          <p:nvPr/>
        </p:nvPicPr>
        <p:blipFill>
          <a:blip r:embed="rId3"/>
          <a:stretch>
            <a:fillRect/>
          </a:stretch>
        </p:blipFill>
        <p:spPr>
          <a:xfrm>
            <a:off x="9732046" y="130619"/>
            <a:ext cx="2310861" cy="519944"/>
          </a:xfrm>
          <a:prstGeom prst="rect">
            <a:avLst/>
          </a:prstGeom>
        </p:spPr>
      </p:pic>
      <p:sp>
        <p:nvSpPr>
          <p:cNvPr id="5" name="TextBox 4">
            <a:extLst>
              <a:ext uri="{FF2B5EF4-FFF2-40B4-BE49-F238E27FC236}">
                <a16:creationId xmlns:a16="http://schemas.microsoft.com/office/drawing/2014/main" id="{0F831762-27A1-386C-161B-BD17D02313D2}"/>
              </a:ext>
            </a:extLst>
          </p:cNvPr>
          <p:cNvSpPr txBox="1"/>
          <p:nvPr/>
        </p:nvSpPr>
        <p:spPr>
          <a:xfrm>
            <a:off x="351226" y="181669"/>
            <a:ext cx="3782317" cy="523220"/>
          </a:xfrm>
          <a:prstGeom prst="rect">
            <a:avLst/>
          </a:prstGeom>
          <a:noFill/>
        </p:spPr>
        <p:txBody>
          <a:bodyPr wrap="none" rtlCol="0">
            <a:spAutoFit/>
          </a:bodyPr>
          <a:lstStyle/>
          <a:p>
            <a:r>
              <a:rPr lang="en-US" sz="2800" b="1" dirty="0"/>
              <a:t>Pre-Training Pipeline</a:t>
            </a:r>
            <a:endParaRPr lang="en-GR" sz="2800" b="1" dirty="0"/>
          </a:p>
        </p:txBody>
      </p:sp>
      <p:pic>
        <p:nvPicPr>
          <p:cNvPr id="7" name="Image 0" descr="preencoded.png">
            <a:extLst>
              <a:ext uri="{FF2B5EF4-FFF2-40B4-BE49-F238E27FC236}">
                <a16:creationId xmlns:a16="http://schemas.microsoft.com/office/drawing/2014/main" id="{C27C84EF-DAFB-BE12-E6AE-51AAECB7E2FE}"/>
              </a:ext>
            </a:extLst>
          </p:cNvPr>
          <p:cNvPicPr>
            <a:picLocks noChangeAspect="1"/>
          </p:cNvPicPr>
          <p:nvPr/>
        </p:nvPicPr>
        <p:blipFill>
          <a:blip r:embed="rId4"/>
          <a:srcRect l="1852" t="14387" r="2453" b="20659"/>
          <a:stretch>
            <a:fillRect/>
          </a:stretch>
        </p:blipFill>
        <p:spPr>
          <a:xfrm>
            <a:off x="155707" y="2132989"/>
            <a:ext cx="11887200" cy="2630312"/>
          </a:xfrm>
          <a:prstGeom prst="rect">
            <a:avLst/>
          </a:prstGeom>
        </p:spPr>
      </p:pic>
      <p:sp>
        <p:nvSpPr>
          <p:cNvPr id="8" name="Rectangle 7">
            <a:extLst>
              <a:ext uri="{FF2B5EF4-FFF2-40B4-BE49-F238E27FC236}">
                <a16:creationId xmlns:a16="http://schemas.microsoft.com/office/drawing/2014/main" id="{F0A7BCA1-EF7C-E445-DD9B-CC19C33A414C}"/>
              </a:ext>
            </a:extLst>
          </p:cNvPr>
          <p:cNvSpPr/>
          <p:nvPr/>
        </p:nvSpPr>
        <p:spPr>
          <a:xfrm>
            <a:off x="4950617" y="2990945"/>
            <a:ext cx="3550445" cy="675922"/>
          </a:xfrm>
          <a:prstGeom prst="rect">
            <a:avLst/>
          </a:prstGeom>
          <a:solidFill>
            <a:srgbClr val="FFF9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0" descr="preencoded.png">
            <a:extLst>
              <a:ext uri="{FF2B5EF4-FFF2-40B4-BE49-F238E27FC236}">
                <a16:creationId xmlns:a16="http://schemas.microsoft.com/office/drawing/2014/main" id="{4690421B-0F65-CE9D-7C3D-F7D2CD866ABE}"/>
              </a:ext>
            </a:extLst>
          </p:cNvPr>
          <p:cNvPicPr>
            <a:picLocks noChangeAspect="1"/>
          </p:cNvPicPr>
          <p:nvPr/>
        </p:nvPicPr>
        <p:blipFill>
          <a:blip r:embed="rId5">
            <a:alphaModFix/>
          </a:blip>
          <a:srcRect l="1437" t="79766" r="4110" b="6203"/>
          <a:stretch>
            <a:fillRect/>
          </a:stretch>
        </p:blipFill>
        <p:spPr>
          <a:xfrm>
            <a:off x="80756" y="4797668"/>
            <a:ext cx="11746483" cy="568812"/>
          </a:xfrm>
          <a:prstGeom prst="rect">
            <a:avLst/>
          </a:prstGeom>
        </p:spPr>
      </p:pic>
    </p:spTree>
    <p:extLst>
      <p:ext uri="{BB962C8B-B14F-4D97-AF65-F5344CB8AC3E}">
        <p14:creationId xmlns:p14="http://schemas.microsoft.com/office/powerpoint/2010/main" val="4441845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F6154-D6B9-3579-ADB6-7C19AAFA2332}"/>
            </a:ext>
          </a:extLst>
        </p:cNvPr>
        <p:cNvGrpSpPr/>
        <p:nvPr/>
      </p:nvGrpSpPr>
      <p:grpSpPr>
        <a:xfrm>
          <a:off x="0" y="0"/>
          <a:ext cx="0" cy="0"/>
          <a:chOff x="0" y="0"/>
          <a:chExt cx="0" cy="0"/>
        </a:xfrm>
      </p:grpSpPr>
      <p:pic>
        <p:nvPicPr>
          <p:cNvPr id="6" name="Image 0" descr="preencoded.png">
            <a:extLst>
              <a:ext uri="{FF2B5EF4-FFF2-40B4-BE49-F238E27FC236}">
                <a16:creationId xmlns:a16="http://schemas.microsoft.com/office/drawing/2014/main" id="{368A4AB6-BA63-88E8-4B34-7D2207EA2C98}"/>
              </a:ext>
            </a:extLst>
          </p:cNvPr>
          <p:cNvPicPr>
            <a:picLocks noChangeAspect="1"/>
          </p:cNvPicPr>
          <p:nvPr/>
        </p:nvPicPr>
        <p:blipFill>
          <a:blip r:embed="rId3">
            <a:alphaModFix/>
          </a:blip>
          <a:srcRect l="1121" t="-1275" r="1453" b="20350"/>
          <a:stretch>
            <a:fillRect/>
          </a:stretch>
        </p:blipFill>
        <p:spPr>
          <a:xfrm>
            <a:off x="77853" y="1504155"/>
            <a:ext cx="12036293" cy="3259146"/>
          </a:xfrm>
          <a:prstGeom prst="rect">
            <a:avLst/>
          </a:prstGeom>
        </p:spPr>
      </p:pic>
      <p:pic>
        <p:nvPicPr>
          <p:cNvPr id="4" name="Picture 3" descr="A black and white logo&#10;&#10;AI-generated content may be incorrect.">
            <a:extLst>
              <a:ext uri="{FF2B5EF4-FFF2-40B4-BE49-F238E27FC236}">
                <a16:creationId xmlns:a16="http://schemas.microsoft.com/office/drawing/2014/main" id="{9426350E-6710-1949-4774-45039BBCC5A4}"/>
              </a:ext>
            </a:extLst>
          </p:cNvPr>
          <p:cNvPicPr>
            <a:picLocks noChangeAspect="1"/>
          </p:cNvPicPr>
          <p:nvPr/>
        </p:nvPicPr>
        <p:blipFill>
          <a:blip r:embed="rId4"/>
          <a:stretch>
            <a:fillRect/>
          </a:stretch>
        </p:blipFill>
        <p:spPr>
          <a:xfrm>
            <a:off x="9732046" y="130619"/>
            <a:ext cx="2310861" cy="519944"/>
          </a:xfrm>
          <a:prstGeom prst="rect">
            <a:avLst/>
          </a:prstGeom>
        </p:spPr>
      </p:pic>
      <p:sp>
        <p:nvSpPr>
          <p:cNvPr id="5" name="TextBox 4">
            <a:extLst>
              <a:ext uri="{FF2B5EF4-FFF2-40B4-BE49-F238E27FC236}">
                <a16:creationId xmlns:a16="http://schemas.microsoft.com/office/drawing/2014/main" id="{97B930A8-89F2-CB24-4C3A-A91AF7E49D0A}"/>
              </a:ext>
            </a:extLst>
          </p:cNvPr>
          <p:cNvSpPr txBox="1"/>
          <p:nvPr/>
        </p:nvSpPr>
        <p:spPr>
          <a:xfrm>
            <a:off x="351226" y="181669"/>
            <a:ext cx="3608680" cy="523220"/>
          </a:xfrm>
          <a:prstGeom prst="rect">
            <a:avLst/>
          </a:prstGeom>
          <a:noFill/>
        </p:spPr>
        <p:txBody>
          <a:bodyPr wrap="none" rtlCol="0">
            <a:spAutoFit/>
          </a:bodyPr>
          <a:lstStyle/>
          <a:p>
            <a:r>
              <a:rPr lang="en-US" sz="2800" b="1" dirty="0"/>
              <a:t>Finetuning Pipeline</a:t>
            </a:r>
            <a:endParaRPr lang="en-GR" sz="2800" b="1" dirty="0"/>
          </a:p>
        </p:txBody>
      </p:sp>
      <p:sp>
        <p:nvSpPr>
          <p:cNvPr id="8" name="Rectangle 7">
            <a:extLst>
              <a:ext uri="{FF2B5EF4-FFF2-40B4-BE49-F238E27FC236}">
                <a16:creationId xmlns:a16="http://schemas.microsoft.com/office/drawing/2014/main" id="{584A54EB-0FBC-7FC0-5330-3AE06F0A43F8}"/>
              </a:ext>
            </a:extLst>
          </p:cNvPr>
          <p:cNvSpPr/>
          <p:nvPr/>
        </p:nvSpPr>
        <p:spPr>
          <a:xfrm>
            <a:off x="4811843" y="1504155"/>
            <a:ext cx="2248524" cy="5794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FDB4B34-081A-244A-5E1C-6B23F1F76235}"/>
              </a:ext>
            </a:extLst>
          </p:cNvPr>
          <p:cNvSpPr/>
          <p:nvPr/>
        </p:nvSpPr>
        <p:spPr>
          <a:xfrm>
            <a:off x="4950617" y="2990945"/>
            <a:ext cx="3550445" cy="675922"/>
          </a:xfrm>
          <a:prstGeom prst="rect">
            <a:avLst/>
          </a:prstGeom>
          <a:solidFill>
            <a:srgbClr val="FFF9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13209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30248-7B6A-13AF-0A4E-DF057CF15700}"/>
            </a:ext>
          </a:extLst>
        </p:cNvPr>
        <p:cNvGrpSpPr/>
        <p:nvPr/>
      </p:nvGrpSpPr>
      <p:grpSpPr>
        <a:xfrm>
          <a:off x="0" y="0"/>
          <a:ext cx="0" cy="0"/>
          <a:chOff x="0" y="0"/>
          <a:chExt cx="0" cy="0"/>
        </a:xfrm>
      </p:grpSpPr>
      <p:pic>
        <p:nvPicPr>
          <p:cNvPr id="6" name="Image 0" descr="preencoded.png">
            <a:extLst>
              <a:ext uri="{FF2B5EF4-FFF2-40B4-BE49-F238E27FC236}">
                <a16:creationId xmlns:a16="http://schemas.microsoft.com/office/drawing/2014/main" id="{2AAE2A39-EE94-FC94-F47E-D24E93C4C2F2}"/>
              </a:ext>
            </a:extLst>
          </p:cNvPr>
          <p:cNvPicPr>
            <a:picLocks noChangeAspect="1"/>
          </p:cNvPicPr>
          <p:nvPr/>
        </p:nvPicPr>
        <p:blipFill>
          <a:blip r:embed="rId3">
            <a:alphaModFix/>
          </a:blip>
          <a:srcRect l="1121" t="-1275" r="1453" b="20350"/>
          <a:stretch>
            <a:fillRect/>
          </a:stretch>
        </p:blipFill>
        <p:spPr>
          <a:xfrm>
            <a:off x="77853" y="1504155"/>
            <a:ext cx="12036293" cy="3259146"/>
          </a:xfrm>
          <a:prstGeom prst="rect">
            <a:avLst/>
          </a:prstGeom>
        </p:spPr>
      </p:pic>
      <p:pic>
        <p:nvPicPr>
          <p:cNvPr id="4" name="Picture 3" descr="A black and white logo&#10;&#10;AI-generated content may be incorrect.">
            <a:extLst>
              <a:ext uri="{FF2B5EF4-FFF2-40B4-BE49-F238E27FC236}">
                <a16:creationId xmlns:a16="http://schemas.microsoft.com/office/drawing/2014/main" id="{FFAC745C-DB24-D1E7-A96D-FBD1FFC3E6F7}"/>
              </a:ext>
            </a:extLst>
          </p:cNvPr>
          <p:cNvPicPr>
            <a:picLocks noChangeAspect="1"/>
          </p:cNvPicPr>
          <p:nvPr/>
        </p:nvPicPr>
        <p:blipFill>
          <a:blip r:embed="rId4"/>
          <a:stretch>
            <a:fillRect/>
          </a:stretch>
        </p:blipFill>
        <p:spPr>
          <a:xfrm>
            <a:off x="9732046" y="130619"/>
            <a:ext cx="2310861" cy="519944"/>
          </a:xfrm>
          <a:prstGeom prst="rect">
            <a:avLst/>
          </a:prstGeom>
        </p:spPr>
      </p:pic>
      <p:sp>
        <p:nvSpPr>
          <p:cNvPr id="5" name="TextBox 4">
            <a:extLst>
              <a:ext uri="{FF2B5EF4-FFF2-40B4-BE49-F238E27FC236}">
                <a16:creationId xmlns:a16="http://schemas.microsoft.com/office/drawing/2014/main" id="{6E3A7A76-D0BC-D9F9-3B6B-5DFDD43C69A2}"/>
              </a:ext>
            </a:extLst>
          </p:cNvPr>
          <p:cNvSpPr txBox="1"/>
          <p:nvPr/>
        </p:nvSpPr>
        <p:spPr>
          <a:xfrm>
            <a:off x="351226" y="181669"/>
            <a:ext cx="3608680" cy="523220"/>
          </a:xfrm>
          <a:prstGeom prst="rect">
            <a:avLst/>
          </a:prstGeom>
          <a:noFill/>
        </p:spPr>
        <p:txBody>
          <a:bodyPr wrap="none" rtlCol="0">
            <a:spAutoFit/>
          </a:bodyPr>
          <a:lstStyle/>
          <a:p>
            <a:r>
              <a:rPr lang="en-US" sz="2800" b="1" dirty="0"/>
              <a:t>Finetuning Pipeline</a:t>
            </a:r>
            <a:endParaRPr lang="en-GR" sz="2800" b="1" dirty="0"/>
          </a:p>
        </p:txBody>
      </p:sp>
      <p:sp>
        <p:nvSpPr>
          <p:cNvPr id="8" name="Rectangle 7">
            <a:extLst>
              <a:ext uri="{FF2B5EF4-FFF2-40B4-BE49-F238E27FC236}">
                <a16:creationId xmlns:a16="http://schemas.microsoft.com/office/drawing/2014/main" id="{30214590-3892-3FC1-1A20-B88E8948A212}"/>
              </a:ext>
            </a:extLst>
          </p:cNvPr>
          <p:cNvSpPr/>
          <p:nvPr/>
        </p:nvSpPr>
        <p:spPr>
          <a:xfrm>
            <a:off x="4811843" y="1504155"/>
            <a:ext cx="2248524" cy="5794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4A55533-5DA9-7CAD-F4F3-F494CC6D2439}"/>
              </a:ext>
            </a:extLst>
          </p:cNvPr>
          <p:cNvSpPr/>
          <p:nvPr/>
        </p:nvSpPr>
        <p:spPr>
          <a:xfrm>
            <a:off x="4950617" y="2990945"/>
            <a:ext cx="3550445" cy="675922"/>
          </a:xfrm>
          <a:prstGeom prst="rect">
            <a:avLst/>
          </a:prstGeom>
          <a:solidFill>
            <a:srgbClr val="FFF9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a:extLst>
              <a:ext uri="{FF2B5EF4-FFF2-40B4-BE49-F238E27FC236}">
                <a16:creationId xmlns:a16="http://schemas.microsoft.com/office/drawing/2014/main" id="{D5B8E94B-DD4E-426A-B870-7508C5E3E58D}"/>
              </a:ext>
            </a:extLst>
          </p:cNvPr>
          <p:cNvSpPr/>
          <p:nvPr/>
        </p:nvSpPr>
        <p:spPr>
          <a:xfrm>
            <a:off x="2000721" y="2338465"/>
            <a:ext cx="1959185" cy="2424836"/>
          </a:xfrm>
          <a:prstGeom prst="roundRect">
            <a:avLst/>
          </a:prstGeom>
          <a:noFill/>
          <a:ln w="57150">
            <a:solidFill>
              <a:srgbClr val="FEC29D"/>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7146510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9DDA8-1943-EB2A-9924-672520EC0725}"/>
            </a:ext>
          </a:extLst>
        </p:cNvPr>
        <p:cNvGrpSpPr/>
        <p:nvPr/>
      </p:nvGrpSpPr>
      <p:grpSpPr>
        <a:xfrm>
          <a:off x="0" y="0"/>
          <a:ext cx="0" cy="0"/>
          <a:chOff x="0" y="0"/>
          <a:chExt cx="0" cy="0"/>
        </a:xfrm>
      </p:grpSpPr>
      <p:pic>
        <p:nvPicPr>
          <p:cNvPr id="6" name="Image 0" descr="preencoded.png">
            <a:extLst>
              <a:ext uri="{FF2B5EF4-FFF2-40B4-BE49-F238E27FC236}">
                <a16:creationId xmlns:a16="http://schemas.microsoft.com/office/drawing/2014/main" id="{E1357552-002D-CE85-88B7-20340745BBD2}"/>
              </a:ext>
            </a:extLst>
          </p:cNvPr>
          <p:cNvPicPr>
            <a:picLocks noChangeAspect="1"/>
          </p:cNvPicPr>
          <p:nvPr/>
        </p:nvPicPr>
        <p:blipFill>
          <a:blip r:embed="rId3">
            <a:alphaModFix/>
          </a:blip>
          <a:srcRect l="1121" t="-1275" r="1453" b="20350"/>
          <a:stretch>
            <a:fillRect/>
          </a:stretch>
        </p:blipFill>
        <p:spPr>
          <a:xfrm>
            <a:off x="77853" y="1504155"/>
            <a:ext cx="12036293" cy="3259146"/>
          </a:xfrm>
          <a:prstGeom prst="rect">
            <a:avLst/>
          </a:prstGeom>
        </p:spPr>
      </p:pic>
      <p:pic>
        <p:nvPicPr>
          <p:cNvPr id="4" name="Picture 3" descr="A black and white logo&#10;&#10;AI-generated content may be incorrect.">
            <a:extLst>
              <a:ext uri="{FF2B5EF4-FFF2-40B4-BE49-F238E27FC236}">
                <a16:creationId xmlns:a16="http://schemas.microsoft.com/office/drawing/2014/main" id="{8F566485-4B52-FEEF-00A7-44D6DE811D27}"/>
              </a:ext>
            </a:extLst>
          </p:cNvPr>
          <p:cNvPicPr>
            <a:picLocks noChangeAspect="1"/>
          </p:cNvPicPr>
          <p:nvPr/>
        </p:nvPicPr>
        <p:blipFill>
          <a:blip r:embed="rId4"/>
          <a:stretch>
            <a:fillRect/>
          </a:stretch>
        </p:blipFill>
        <p:spPr>
          <a:xfrm>
            <a:off x="9732046" y="130619"/>
            <a:ext cx="2310861" cy="519944"/>
          </a:xfrm>
          <a:prstGeom prst="rect">
            <a:avLst/>
          </a:prstGeom>
        </p:spPr>
      </p:pic>
      <p:sp>
        <p:nvSpPr>
          <p:cNvPr id="5" name="TextBox 4">
            <a:extLst>
              <a:ext uri="{FF2B5EF4-FFF2-40B4-BE49-F238E27FC236}">
                <a16:creationId xmlns:a16="http://schemas.microsoft.com/office/drawing/2014/main" id="{87543D34-06F1-42F6-D2ED-600E5AD81FB9}"/>
              </a:ext>
            </a:extLst>
          </p:cNvPr>
          <p:cNvSpPr txBox="1"/>
          <p:nvPr/>
        </p:nvSpPr>
        <p:spPr>
          <a:xfrm>
            <a:off x="351226" y="181669"/>
            <a:ext cx="3608680" cy="523220"/>
          </a:xfrm>
          <a:prstGeom prst="rect">
            <a:avLst/>
          </a:prstGeom>
          <a:noFill/>
        </p:spPr>
        <p:txBody>
          <a:bodyPr wrap="none" rtlCol="0">
            <a:spAutoFit/>
          </a:bodyPr>
          <a:lstStyle/>
          <a:p>
            <a:r>
              <a:rPr lang="en-US" sz="2800" b="1" dirty="0"/>
              <a:t>Finetuning Pipeline</a:t>
            </a:r>
            <a:endParaRPr lang="en-GR" sz="2800" b="1" dirty="0"/>
          </a:p>
        </p:txBody>
      </p:sp>
      <p:sp>
        <p:nvSpPr>
          <p:cNvPr id="8" name="Rectangle 7">
            <a:extLst>
              <a:ext uri="{FF2B5EF4-FFF2-40B4-BE49-F238E27FC236}">
                <a16:creationId xmlns:a16="http://schemas.microsoft.com/office/drawing/2014/main" id="{ACA23596-82C3-A270-71CB-7F2C9B870ECC}"/>
              </a:ext>
            </a:extLst>
          </p:cNvPr>
          <p:cNvSpPr/>
          <p:nvPr/>
        </p:nvSpPr>
        <p:spPr>
          <a:xfrm>
            <a:off x="4811843" y="1504155"/>
            <a:ext cx="2248524" cy="5794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C694214-4DE5-9A46-8B6B-0D1DDAD1CFAB}"/>
              </a:ext>
            </a:extLst>
          </p:cNvPr>
          <p:cNvSpPr/>
          <p:nvPr/>
        </p:nvSpPr>
        <p:spPr>
          <a:xfrm>
            <a:off x="4950617" y="2990945"/>
            <a:ext cx="3550445" cy="675922"/>
          </a:xfrm>
          <a:prstGeom prst="rect">
            <a:avLst/>
          </a:prstGeom>
          <a:solidFill>
            <a:srgbClr val="FFF9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0" descr="preencoded.png">
            <a:extLst>
              <a:ext uri="{FF2B5EF4-FFF2-40B4-BE49-F238E27FC236}">
                <a16:creationId xmlns:a16="http://schemas.microsoft.com/office/drawing/2014/main" id="{347CF0E3-C8CC-3CC3-02A0-000DEA6BCF13}"/>
              </a:ext>
            </a:extLst>
          </p:cNvPr>
          <p:cNvPicPr>
            <a:picLocks noChangeAspect="1"/>
          </p:cNvPicPr>
          <p:nvPr/>
        </p:nvPicPr>
        <p:blipFill>
          <a:blip r:embed="rId5">
            <a:alphaModFix/>
          </a:blip>
          <a:srcRect l="1437" t="79766" r="4110" b="6203"/>
          <a:stretch>
            <a:fillRect/>
          </a:stretch>
        </p:blipFill>
        <p:spPr>
          <a:xfrm>
            <a:off x="80756" y="4797668"/>
            <a:ext cx="11746483" cy="568812"/>
          </a:xfrm>
          <a:prstGeom prst="rect">
            <a:avLst/>
          </a:prstGeom>
        </p:spPr>
      </p:pic>
    </p:spTree>
    <p:extLst>
      <p:ext uri="{BB962C8B-B14F-4D97-AF65-F5344CB8AC3E}">
        <p14:creationId xmlns:p14="http://schemas.microsoft.com/office/powerpoint/2010/main" val="2238533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8E125-9138-965D-0E27-62C45C63F049}"/>
            </a:ext>
          </a:extLst>
        </p:cNvPr>
        <p:cNvGrpSpPr/>
        <p:nvPr/>
      </p:nvGrpSpPr>
      <p:grpSpPr>
        <a:xfrm>
          <a:off x="0" y="0"/>
          <a:ext cx="0" cy="0"/>
          <a:chOff x="0" y="0"/>
          <a:chExt cx="0" cy="0"/>
        </a:xfrm>
      </p:grpSpPr>
      <p:pic>
        <p:nvPicPr>
          <p:cNvPr id="4" name="Picture 3" descr="A black and white logo&#10;&#10;AI-generated content may be incorrect.">
            <a:extLst>
              <a:ext uri="{FF2B5EF4-FFF2-40B4-BE49-F238E27FC236}">
                <a16:creationId xmlns:a16="http://schemas.microsoft.com/office/drawing/2014/main" id="{3A02998E-1220-FE90-EE10-213755AC60FD}"/>
              </a:ext>
            </a:extLst>
          </p:cNvPr>
          <p:cNvPicPr>
            <a:picLocks noChangeAspect="1"/>
          </p:cNvPicPr>
          <p:nvPr/>
        </p:nvPicPr>
        <p:blipFill>
          <a:blip r:embed="rId3"/>
          <a:stretch>
            <a:fillRect/>
          </a:stretch>
        </p:blipFill>
        <p:spPr>
          <a:xfrm>
            <a:off x="9732046" y="130619"/>
            <a:ext cx="2310861" cy="519944"/>
          </a:xfrm>
          <a:prstGeom prst="rect">
            <a:avLst/>
          </a:prstGeom>
        </p:spPr>
      </p:pic>
      <p:sp>
        <p:nvSpPr>
          <p:cNvPr id="5" name="TextBox 4">
            <a:extLst>
              <a:ext uri="{FF2B5EF4-FFF2-40B4-BE49-F238E27FC236}">
                <a16:creationId xmlns:a16="http://schemas.microsoft.com/office/drawing/2014/main" id="{0CCB15A2-1A6A-B50A-D2D1-FAB676A471FA}"/>
              </a:ext>
            </a:extLst>
          </p:cNvPr>
          <p:cNvSpPr txBox="1"/>
          <p:nvPr/>
        </p:nvSpPr>
        <p:spPr>
          <a:xfrm>
            <a:off x="351226" y="181669"/>
            <a:ext cx="3337837" cy="523220"/>
          </a:xfrm>
          <a:prstGeom prst="rect">
            <a:avLst/>
          </a:prstGeom>
          <a:noFill/>
        </p:spPr>
        <p:txBody>
          <a:bodyPr wrap="none" rtlCol="0">
            <a:spAutoFit/>
          </a:bodyPr>
          <a:lstStyle/>
          <a:p>
            <a:r>
              <a:rPr lang="en-US" sz="2800" b="1" dirty="0"/>
              <a:t>Inference Pipeline</a:t>
            </a:r>
            <a:endParaRPr lang="en-GR" sz="2800" b="1" dirty="0"/>
          </a:p>
        </p:txBody>
      </p:sp>
      <p:pic>
        <p:nvPicPr>
          <p:cNvPr id="3" name="Image 0" descr="preencoded.png">
            <a:extLst>
              <a:ext uri="{FF2B5EF4-FFF2-40B4-BE49-F238E27FC236}">
                <a16:creationId xmlns:a16="http://schemas.microsoft.com/office/drawing/2014/main" id="{3FE67D52-F941-0DF2-9D7B-0744887FEF75}"/>
              </a:ext>
            </a:extLst>
          </p:cNvPr>
          <p:cNvPicPr>
            <a:picLocks noChangeAspect="1"/>
          </p:cNvPicPr>
          <p:nvPr/>
        </p:nvPicPr>
        <p:blipFill>
          <a:blip r:embed="rId4">
            <a:alphaModFix/>
          </a:blip>
          <a:srcRect l="1459" r="7152"/>
          <a:stretch>
            <a:fillRect/>
          </a:stretch>
        </p:blipFill>
        <p:spPr>
          <a:xfrm>
            <a:off x="134912" y="1558481"/>
            <a:ext cx="11302584" cy="4058412"/>
          </a:xfrm>
          <a:prstGeom prst="rect">
            <a:avLst/>
          </a:prstGeom>
        </p:spPr>
      </p:pic>
      <p:sp>
        <p:nvSpPr>
          <p:cNvPr id="9" name="Rectangle 8">
            <a:extLst>
              <a:ext uri="{FF2B5EF4-FFF2-40B4-BE49-F238E27FC236}">
                <a16:creationId xmlns:a16="http://schemas.microsoft.com/office/drawing/2014/main" id="{022480B1-9013-894E-B753-511863D13248}"/>
              </a:ext>
            </a:extLst>
          </p:cNvPr>
          <p:cNvSpPr/>
          <p:nvPr/>
        </p:nvSpPr>
        <p:spPr>
          <a:xfrm>
            <a:off x="4950617" y="2990945"/>
            <a:ext cx="3550445" cy="675922"/>
          </a:xfrm>
          <a:prstGeom prst="rect">
            <a:avLst/>
          </a:prstGeom>
          <a:solidFill>
            <a:srgbClr val="FFF9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27904BC-C249-30BD-417C-41D579C42B76}"/>
              </a:ext>
            </a:extLst>
          </p:cNvPr>
          <p:cNvSpPr/>
          <p:nvPr/>
        </p:nvSpPr>
        <p:spPr>
          <a:xfrm>
            <a:off x="4811843" y="1504155"/>
            <a:ext cx="2248524" cy="5794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5292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8D480-C66D-9A8E-42AD-039FC7EF6439}"/>
            </a:ext>
          </a:extLst>
        </p:cNvPr>
        <p:cNvGrpSpPr/>
        <p:nvPr/>
      </p:nvGrpSpPr>
      <p:grpSpPr>
        <a:xfrm>
          <a:off x="0" y="0"/>
          <a:ext cx="0" cy="0"/>
          <a:chOff x="0" y="0"/>
          <a:chExt cx="0" cy="0"/>
        </a:xfrm>
      </p:grpSpPr>
      <p:pic>
        <p:nvPicPr>
          <p:cNvPr id="4" name="Picture 3" descr="A black and white logo&#10;&#10;AI-generated content may be incorrect.">
            <a:extLst>
              <a:ext uri="{FF2B5EF4-FFF2-40B4-BE49-F238E27FC236}">
                <a16:creationId xmlns:a16="http://schemas.microsoft.com/office/drawing/2014/main" id="{80467D3B-59F9-FB76-D29E-46E741E79761}"/>
              </a:ext>
            </a:extLst>
          </p:cNvPr>
          <p:cNvPicPr>
            <a:picLocks noChangeAspect="1"/>
          </p:cNvPicPr>
          <p:nvPr/>
        </p:nvPicPr>
        <p:blipFill>
          <a:blip r:embed="rId3"/>
          <a:stretch>
            <a:fillRect/>
          </a:stretch>
        </p:blipFill>
        <p:spPr>
          <a:xfrm>
            <a:off x="9732046" y="130619"/>
            <a:ext cx="2310861" cy="519944"/>
          </a:xfrm>
          <a:prstGeom prst="rect">
            <a:avLst/>
          </a:prstGeom>
        </p:spPr>
      </p:pic>
      <p:sp>
        <p:nvSpPr>
          <p:cNvPr id="5" name="TextBox 4">
            <a:extLst>
              <a:ext uri="{FF2B5EF4-FFF2-40B4-BE49-F238E27FC236}">
                <a16:creationId xmlns:a16="http://schemas.microsoft.com/office/drawing/2014/main" id="{25D7421B-ED76-74CA-4F16-B16855755A11}"/>
              </a:ext>
            </a:extLst>
          </p:cNvPr>
          <p:cNvSpPr txBox="1"/>
          <p:nvPr/>
        </p:nvSpPr>
        <p:spPr>
          <a:xfrm>
            <a:off x="351226" y="181669"/>
            <a:ext cx="2772426" cy="523220"/>
          </a:xfrm>
          <a:prstGeom prst="rect">
            <a:avLst/>
          </a:prstGeom>
          <a:noFill/>
        </p:spPr>
        <p:txBody>
          <a:bodyPr wrap="none" rtlCol="0">
            <a:spAutoFit/>
          </a:bodyPr>
          <a:lstStyle/>
          <a:p>
            <a:r>
              <a:rPr lang="en-US" sz="2800" b="1" dirty="0"/>
              <a:t>Model Variants</a:t>
            </a:r>
            <a:endParaRPr lang="en-GR" sz="2800" b="1" dirty="0"/>
          </a:p>
        </p:txBody>
      </p:sp>
      <p:sp>
        <p:nvSpPr>
          <p:cNvPr id="8" name="Rectangle 7">
            <a:extLst>
              <a:ext uri="{FF2B5EF4-FFF2-40B4-BE49-F238E27FC236}">
                <a16:creationId xmlns:a16="http://schemas.microsoft.com/office/drawing/2014/main" id="{3B50754F-AED7-E27B-3CDE-9792C3F26688}"/>
              </a:ext>
            </a:extLst>
          </p:cNvPr>
          <p:cNvSpPr/>
          <p:nvPr/>
        </p:nvSpPr>
        <p:spPr>
          <a:xfrm>
            <a:off x="4811843" y="1504155"/>
            <a:ext cx="2248524" cy="5794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7DCC15AF-BCF4-33BD-060F-AE8F876A3E5A}"/>
              </a:ext>
            </a:extLst>
          </p:cNvPr>
          <p:cNvGraphicFramePr>
            <a:graphicFrameLocks noGrp="1"/>
          </p:cNvGraphicFramePr>
          <p:nvPr/>
        </p:nvGraphicFramePr>
        <p:xfrm>
          <a:off x="834973" y="1426420"/>
          <a:ext cx="10737433" cy="4479706"/>
        </p:xfrm>
        <a:graphic>
          <a:graphicData uri="http://schemas.openxmlformats.org/drawingml/2006/table">
            <a:tbl>
              <a:tblPr>
                <a:tableStyleId>{284E427A-3D55-4303-BF80-6455036E1DE7}</a:tableStyleId>
              </a:tblPr>
              <a:tblGrid>
                <a:gridCol w="1789572">
                  <a:extLst>
                    <a:ext uri="{9D8B030D-6E8A-4147-A177-3AD203B41FA5}">
                      <a16:colId xmlns:a16="http://schemas.microsoft.com/office/drawing/2014/main" val="1673242663"/>
                    </a:ext>
                  </a:extLst>
                </a:gridCol>
                <a:gridCol w="1569317">
                  <a:extLst>
                    <a:ext uri="{9D8B030D-6E8A-4147-A177-3AD203B41FA5}">
                      <a16:colId xmlns:a16="http://schemas.microsoft.com/office/drawing/2014/main" val="1215485643"/>
                    </a:ext>
                  </a:extLst>
                </a:gridCol>
                <a:gridCol w="2364487">
                  <a:extLst>
                    <a:ext uri="{9D8B030D-6E8A-4147-A177-3AD203B41FA5}">
                      <a16:colId xmlns:a16="http://schemas.microsoft.com/office/drawing/2014/main" val="2126261863"/>
                    </a:ext>
                  </a:extLst>
                </a:gridCol>
                <a:gridCol w="1609863">
                  <a:extLst>
                    <a:ext uri="{9D8B030D-6E8A-4147-A177-3AD203B41FA5}">
                      <a16:colId xmlns:a16="http://schemas.microsoft.com/office/drawing/2014/main" val="2669687424"/>
                    </a:ext>
                  </a:extLst>
                </a:gridCol>
                <a:gridCol w="1614622">
                  <a:extLst>
                    <a:ext uri="{9D8B030D-6E8A-4147-A177-3AD203B41FA5}">
                      <a16:colId xmlns:a16="http://schemas.microsoft.com/office/drawing/2014/main" val="4165085947"/>
                    </a:ext>
                  </a:extLst>
                </a:gridCol>
                <a:gridCol w="1789572">
                  <a:extLst>
                    <a:ext uri="{9D8B030D-6E8A-4147-A177-3AD203B41FA5}">
                      <a16:colId xmlns:a16="http://schemas.microsoft.com/office/drawing/2014/main" val="1410659917"/>
                    </a:ext>
                  </a:extLst>
                </a:gridCol>
              </a:tblGrid>
              <a:tr h="1363054">
                <a:tc>
                  <a:txBody>
                    <a:bodyPr/>
                    <a:lstStyle/>
                    <a:p>
                      <a:pPr algn="ctr"/>
                      <a:r>
                        <a:rPr lang="en-US" sz="2400" b="1" dirty="0">
                          <a:latin typeface="Aptos" panose="020B0004020202020204" pitchFamily="34" charset="0"/>
                        </a:rPr>
                        <a:t>Model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D5CD"/>
                    </a:solidFill>
                  </a:tcPr>
                </a:tc>
                <a:tc>
                  <a:txBody>
                    <a:bodyPr/>
                    <a:lstStyle/>
                    <a:p>
                      <a:pPr algn="ctr"/>
                      <a:r>
                        <a:rPr lang="en-US" sz="2400" b="1" dirty="0">
                          <a:latin typeface="Aptos" panose="020B0004020202020204" pitchFamily="34" charset="0"/>
                        </a:rPr>
                        <a:t>Layers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D5CD"/>
                    </a:solidFill>
                  </a:tcPr>
                </a:tc>
                <a:tc>
                  <a:txBody>
                    <a:bodyPr/>
                    <a:lstStyle/>
                    <a:p>
                      <a:pPr algn="ctr"/>
                      <a:r>
                        <a:rPr lang="en-US" sz="2400" b="1" dirty="0">
                          <a:latin typeface="Aptos" panose="020B0004020202020204" pitchFamily="34" charset="0"/>
                        </a:rPr>
                        <a:t>Hidden Size 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D5CD"/>
                    </a:solidFill>
                  </a:tcPr>
                </a:tc>
                <a:tc>
                  <a:txBody>
                    <a:bodyPr/>
                    <a:lstStyle/>
                    <a:p>
                      <a:pPr algn="ctr"/>
                      <a:r>
                        <a:rPr lang="en-US" sz="2400" b="1" dirty="0">
                          <a:latin typeface="Aptos" panose="020B0004020202020204" pitchFamily="34" charset="0"/>
                        </a:rPr>
                        <a:t>MLP Size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D5CD"/>
                    </a:solidFill>
                  </a:tcPr>
                </a:tc>
                <a:tc>
                  <a:txBody>
                    <a:bodyPr/>
                    <a:lstStyle/>
                    <a:p>
                      <a:pPr algn="ctr"/>
                      <a:r>
                        <a:rPr lang="en-US" sz="2400" b="1" dirty="0">
                          <a:latin typeface="Aptos" panose="020B0004020202020204" pitchFamily="34" charset="0"/>
                        </a:rPr>
                        <a:t>Heads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D5CD"/>
                    </a:solidFill>
                  </a:tcPr>
                </a:tc>
                <a:tc>
                  <a:txBody>
                    <a:bodyPr/>
                    <a:lstStyle/>
                    <a:p>
                      <a:pPr algn="ctr"/>
                      <a:r>
                        <a:rPr lang="en-US" sz="2400" b="1" dirty="0">
                          <a:latin typeface="Aptos" panose="020B0004020202020204" pitchFamily="34" charset="0"/>
                        </a:rPr>
                        <a:t>Params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D5CD"/>
                    </a:solidFill>
                  </a:tcPr>
                </a:tc>
                <a:extLst>
                  <a:ext uri="{0D108BD9-81ED-4DB2-BD59-A6C34878D82A}">
                    <a16:rowId xmlns:a16="http://schemas.microsoft.com/office/drawing/2014/main" val="4050678042"/>
                  </a:ext>
                </a:extLst>
              </a:tr>
              <a:tr h="1009864">
                <a:tc>
                  <a:txBody>
                    <a:bodyPr/>
                    <a:lstStyle/>
                    <a:p>
                      <a:r>
                        <a:rPr lang="en-US" sz="2400" dirty="0" err="1">
                          <a:latin typeface="Aptos" panose="020B0004020202020204" pitchFamily="34" charset="0"/>
                        </a:rPr>
                        <a:t>ViT</a:t>
                      </a:r>
                      <a:r>
                        <a:rPr lang="en-US" sz="2400" dirty="0">
                          <a:latin typeface="Aptos" panose="020B0004020202020204" pitchFamily="34" charset="0"/>
                        </a:rPr>
                        <a:t>-Base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D5CD"/>
                    </a:solidFill>
                  </a:tcPr>
                </a:tc>
                <a:tc>
                  <a:txBody>
                    <a:bodyPr/>
                    <a:lstStyle/>
                    <a:p>
                      <a:r>
                        <a:rPr lang="en-US" sz="2400" dirty="0">
                          <a:latin typeface="Aptos" panose="020B0004020202020204" pitchFamily="34"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D5CD"/>
                    </a:solidFill>
                  </a:tcPr>
                </a:tc>
                <a:tc>
                  <a:txBody>
                    <a:bodyPr/>
                    <a:lstStyle/>
                    <a:p>
                      <a:r>
                        <a:rPr lang="en-US" sz="2400" dirty="0">
                          <a:latin typeface="Aptos" panose="020B0004020202020204" pitchFamily="34" charset="0"/>
                        </a:rPr>
                        <a:t>768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D5CD"/>
                    </a:solidFill>
                  </a:tcPr>
                </a:tc>
                <a:tc>
                  <a:txBody>
                    <a:bodyPr/>
                    <a:lstStyle/>
                    <a:p>
                      <a:r>
                        <a:rPr lang="en-US" sz="2400" dirty="0">
                          <a:latin typeface="Aptos" panose="020B0004020202020204" pitchFamily="34" charset="0"/>
                        </a:rPr>
                        <a:t>3072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D5CD"/>
                    </a:solidFill>
                  </a:tcPr>
                </a:tc>
                <a:tc>
                  <a:txBody>
                    <a:bodyPr/>
                    <a:lstStyle/>
                    <a:p>
                      <a:r>
                        <a:rPr lang="en-US" sz="2400" dirty="0">
                          <a:latin typeface="Aptos" panose="020B0004020202020204" pitchFamily="34"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D5CD"/>
                    </a:solidFill>
                  </a:tcPr>
                </a:tc>
                <a:tc>
                  <a:txBody>
                    <a:bodyPr/>
                    <a:lstStyle/>
                    <a:p>
                      <a:r>
                        <a:rPr lang="en-US" sz="2400" dirty="0">
                          <a:latin typeface="Aptos" panose="020B0004020202020204" pitchFamily="34" charset="0"/>
                        </a:rPr>
                        <a:t>86M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D5CD"/>
                    </a:solidFill>
                  </a:tcPr>
                </a:tc>
                <a:extLst>
                  <a:ext uri="{0D108BD9-81ED-4DB2-BD59-A6C34878D82A}">
                    <a16:rowId xmlns:a16="http://schemas.microsoft.com/office/drawing/2014/main" val="3057946297"/>
                  </a:ext>
                </a:extLst>
              </a:tr>
              <a:tr h="1053394">
                <a:tc>
                  <a:txBody>
                    <a:bodyPr/>
                    <a:lstStyle/>
                    <a:p>
                      <a:r>
                        <a:rPr lang="en-US" sz="2400" dirty="0" err="1">
                          <a:latin typeface="Aptos" panose="020B0004020202020204" pitchFamily="34" charset="0"/>
                        </a:rPr>
                        <a:t>ViT</a:t>
                      </a:r>
                      <a:r>
                        <a:rPr lang="en-US" sz="2400" dirty="0">
                          <a:latin typeface="Aptos" panose="020B0004020202020204" pitchFamily="34" charset="0"/>
                        </a:rPr>
                        <a:t>-Large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D5CD"/>
                    </a:solidFill>
                  </a:tcPr>
                </a:tc>
                <a:tc>
                  <a:txBody>
                    <a:bodyPr/>
                    <a:lstStyle/>
                    <a:p>
                      <a:r>
                        <a:rPr lang="en-US" sz="2400" dirty="0">
                          <a:latin typeface="Aptos" panose="020B0004020202020204" pitchFamily="34" charset="0"/>
                        </a:rPr>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D5CD"/>
                    </a:solidFill>
                  </a:tcPr>
                </a:tc>
                <a:tc>
                  <a:txBody>
                    <a:bodyPr/>
                    <a:lstStyle/>
                    <a:p>
                      <a:r>
                        <a:rPr lang="en-US" sz="2400" dirty="0">
                          <a:latin typeface="Aptos" panose="020B0004020202020204" pitchFamily="34" charset="0"/>
                        </a:rPr>
                        <a:t>1024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D5CD"/>
                    </a:solidFill>
                  </a:tcPr>
                </a:tc>
                <a:tc>
                  <a:txBody>
                    <a:bodyPr/>
                    <a:lstStyle/>
                    <a:p>
                      <a:r>
                        <a:rPr lang="en-US" sz="2400" dirty="0">
                          <a:latin typeface="Aptos" panose="020B0004020202020204" pitchFamily="34" charset="0"/>
                        </a:rPr>
                        <a:t>4096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D5CD"/>
                    </a:solidFill>
                  </a:tcPr>
                </a:tc>
                <a:tc>
                  <a:txBody>
                    <a:bodyPr/>
                    <a:lstStyle/>
                    <a:p>
                      <a:r>
                        <a:rPr lang="en-US" sz="2400" dirty="0">
                          <a:latin typeface="Aptos" panose="020B000402020202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D5CD"/>
                    </a:solidFill>
                  </a:tcPr>
                </a:tc>
                <a:tc>
                  <a:txBody>
                    <a:bodyPr/>
                    <a:lstStyle/>
                    <a:p>
                      <a:r>
                        <a:rPr lang="en-US" sz="2400" dirty="0">
                          <a:latin typeface="Aptos" panose="020B0004020202020204" pitchFamily="34" charset="0"/>
                        </a:rPr>
                        <a:t>307M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D5CD"/>
                    </a:solidFill>
                  </a:tcPr>
                </a:tc>
                <a:extLst>
                  <a:ext uri="{0D108BD9-81ED-4DB2-BD59-A6C34878D82A}">
                    <a16:rowId xmlns:a16="http://schemas.microsoft.com/office/drawing/2014/main" val="4290720408"/>
                  </a:ext>
                </a:extLst>
              </a:tr>
              <a:tr h="1053394">
                <a:tc>
                  <a:txBody>
                    <a:bodyPr/>
                    <a:lstStyle/>
                    <a:p>
                      <a:r>
                        <a:rPr lang="en-US" sz="2400" dirty="0" err="1">
                          <a:latin typeface="Aptos" panose="020B0004020202020204" pitchFamily="34" charset="0"/>
                        </a:rPr>
                        <a:t>ViT</a:t>
                      </a:r>
                      <a:r>
                        <a:rPr lang="en-US" sz="2400" dirty="0">
                          <a:latin typeface="Aptos" panose="020B0004020202020204" pitchFamily="34" charset="0"/>
                        </a:rPr>
                        <a:t>-Huge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D5CD"/>
                    </a:solidFill>
                  </a:tcPr>
                </a:tc>
                <a:tc>
                  <a:txBody>
                    <a:bodyPr/>
                    <a:lstStyle/>
                    <a:p>
                      <a:r>
                        <a:rPr lang="en-US" sz="2400" dirty="0">
                          <a:latin typeface="Aptos" panose="020B0004020202020204" pitchFamily="34" charset="0"/>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D5CD"/>
                    </a:solidFill>
                  </a:tcPr>
                </a:tc>
                <a:tc>
                  <a:txBody>
                    <a:bodyPr/>
                    <a:lstStyle/>
                    <a:p>
                      <a:r>
                        <a:rPr lang="en-US" sz="2400" dirty="0">
                          <a:latin typeface="Aptos" panose="020B0004020202020204" pitchFamily="34" charset="0"/>
                        </a:rPr>
                        <a:t>1280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D5CD"/>
                    </a:solidFill>
                  </a:tcPr>
                </a:tc>
                <a:tc>
                  <a:txBody>
                    <a:bodyPr/>
                    <a:lstStyle/>
                    <a:p>
                      <a:r>
                        <a:rPr lang="en-US" sz="2400" dirty="0">
                          <a:latin typeface="Aptos" panose="020B0004020202020204" pitchFamily="34" charset="0"/>
                        </a:rPr>
                        <a:t>5120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D5CD"/>
                    </a:solidFill>
                  </a:tcPr>
                </a:tc>
                <a:tc>
                  <a:txBody>
                    <a:bodyPr/>
                    <a:lstStyle/>
                    <a:p>
                      <a:r>
                        <a:rPr lang="en-US" sz="2400" dirty="0">
                          <a:latin typeface="Aptos" panose="020B000402020202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D5CD"/>
                    </a:solidFill>
                  </a:tcPr>
                </a:tc>
                <a:tc>
                  <a:txBody>
                    <a:bodyPr/>
                    <a:lstStyle/>
                    <a:p>
                      <a:r>
                        <a:rPr lang="en-US" sz="2400" dirty="0">
                          <a:latin typeface="Aptos" panose="020B0004020202020204" pitchFamily="34" charset="0"/>
                        </a:rPr>
                        <a:t>632M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D5CD"/>
                    </a:solidFill>
                  </a:tcPr>
                </a:tc>
                <a:extLst>
                  <a:ext uri="{0D108BD9-81ED-4DB2-BD59-A6C34878D82A}">
                    <a16:rowId xmlns:a16="http://schemas.microsoft.com/office/drawing/2014/main" val="1405884598"/>
                  </a:ext>
                </a:extLst>
              </a:tr>
            </a:tbl>
          </a:graphicData>
        </a:graphic>
      </p:graphicFrame>
    </p:spTree>
    <p:extLst>
      <p:ext uri="{BB962C8B-B14F-4D97-AF65-F5344CB8AC3E}">
        <p14:creationId xmlns:p14="http://schemas.microsoft.com/office/powerpoint/2010/main" val="33019318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F64DB-E159-C4D9-7062-98C6ADAF6C78}"/>
            </a:ext>
          </a:extLst>
        </p:cNvPr>
        <p:cNvGrpSpPr/>
        <p:nvPr/>
      </p:nvGrpSpPr>
      <p:grpSpPr>
        <a:xfrm>
          <a:off x="0" y="0"/>
          <a:ext cx="0" cy="0"/>
          <a:chOff x="0" y="0"/>
          <a:chExt cx="0" cy="0"/>
        </a:xfrm>
      </p:grpSpPr>
      <p:pic>
        <p:nvPicPr>
          <p:cNvPr id="4" name="Picture 3" descr="A black and white logo&#10;&#10;AI-generated content may be incorrect.">
            <a:extLst>
              <a:ext uri="{FF2B5EF4-FFF2-40B4-BE49-F238E27FC236}">
                <a16:creationId xmlns:a16="http://schemas.microsoft.com/office/drawing/2014/main" id="{4978D90A-A808-7EA0-15B1-EF5FAE43AC55}"/>
              </a:ext>
            </a:extLst>
          </p:cNvPr>
          <p:cNvPicPr>
            <a:picLocks noChangeAspect="1"/>
          </p:cNvPicPr>
          <p:nvPr/>
        </p:nvPicPr>
        <p:blipFill>
          <a:blip r:embed="rId3"/>
          <a:stretch>
            <a:fillRect/>
          </a:stretch>
        </p:blipFill>
        <p:spPr>
          <a:xfrm>
            <a:off x="9732046" y="130619"/>
            <a:ext cx="2310861" cy="519944"/>
          </a:xfrm>
          <a:prstGeom prst="rect">
            <a:avLst/>
          </a:prstGeom>
        </p:spPr>
      </p:pic>
      <p:sp>
        <p:nvSpPr>
          <p:cNvPr id="5" name="TextBox 4">
            <a:extLst>
              <a:ext uri="{FF2B5EF4-FFF2-40B4-BE49-F238E27FC236}">
                <a16:creationId xmlns:a16="http://schemas.microsoft.com/office/drawing/2014/main" id="{86449751-F2F4-86C1-E2D5-87F07FB58878}"/>
              </a:ext>
            </a:extLst>
          </p:cNvPr>
          <p:cNvSpPr txBox="1"/>
          <p:nvPr/>
        </p:nvSpPr>
        <p:spPr>
          <a:xfrm>
            <a:off x="351226" y="181669"/>
            <a:ext cx="5272213" cy="523220"/>
          </a:xfrm>
          <a:prstGeom prst="rect">
            <a:avLst/>
          </a:prstGeom>
          <a:noFill/>
        </p:spPr>
        <p:txBody>
          <a:bodyPr wrap="none" rtlCol="0">
            <a:spAutoFit/>
          </a:bodyPr>
          <a:lstStyle/>
          <a:p>
            <a:r>
              <a:rPr lang="en-US" sz="2800" b="1" dirty="0"/>
              <a:t>Why Choose </a:t>
            </a:r>
            <a:r>
              <a:rPr lang="en-US" sz="2800" b="1" dirty="0" err="1"/>
              <a:t>ViT</a:t>
            </a:r>
            <a:r>
              <a:rPr lang="en-US" sz="2800" b="1" dirty="0"/>
              <a:t> Over CNNs?</a:t>
            </a:r>
            <a:endParaRPr lang="en-GR" sz="2800" b="1" dirty="0"/>
          </a:p>
        </p:txBody>
      </p:sp>
      <p:sp>
        <p:nvSpPr>
          <p:cNvPr id="8" name="Rectangle 7">
            <a:extLst>
              <a:ext uri="{FF2B5EF4-FFF2-40B4-BE49-F238E27FC236}">
                <a16:creationId xmlns:a16="http://schemas.microsoft.com/office/drawing/2014/main" id="{57217BF6-EC48-7A6F-8473-2C68ED1D53C3}"/>
              </a:ext>
            </a:extLst>
          </p:cNvPr>
          <p:cNvSpPr/>
          <p:nvPr/>
        </p:nvSpPr>
        <p:spPr>
          <a:xfrm>
            <a:off x="4811843" y="1504155"/>
            <a:ext cx="2248524" cy="5794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0768DA8-E324-61C5-4E85-65165F31B6A0}"/>
              </a:ext>
            </a:extLst>
          </p:cNvPr>
          <p:cNvSpPr txBox="1"/>
          <p:nvPr/>
        </p:nvSpPr>
        <p:spPr>
          <a:xfrm>
            <a:off x="193060" y="704889"/>
            <a:ext cx="11084540" cy="830997"/>
          </a:xfrm>
          <a:prstGeom prst="rect">
            <a:avLst/>
          </a:prstGeom>
          <a:noFill/>
        </p:spPr>
        <p:txBody>
          <a:bodyPr wrap="square">
            <a:spAutoFit/>
          </a:bodyPr>
          <a:lstStyle/>
          <a:p>
            <a:r>
              <a:rPr lang="en-US" sz="2400" dirty="0"/>
              <a:t>CNNs were structured for the purpose of working on images. This design advantage is referred to as inductive bias.</a:t>
            </a:r>
          </a:p>
        </p:txBody>
      </p:sp>
    </p:spTree>
    <p:extLst>
      <p:ext uri="{BB962C8B-B14F-4D97-AF65-F5344CB8AC3E}">
        <p14:creationId xmlns:p14="http://schemas.microsoft.com/office/powerpoint/2010/main" val="2678732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3DE75-7B2B-D50F-E3FA-B00640C9E89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BAA368D-0B72-DAEC-A42D-E751AB21A4D1}"/>
              </a:ext>
            </a:extLst>
          </p:cNvPr>
          <p:cNvSpPr txBox="1"/>
          <p:nvPr/>
        </p:nvSpPr>
        <p:spPr>
          <a:xfrm>
            <a:off x="351226" y="181669"/>
            <a:ext cx="5272213" cy="523220"/>
          </a:xfrm>
          <a:prstGeom prst="rect">
            <a:avLst/>
          </a:prstGeom>
          <a:noFill/>
        </p:spPr>
        <p:txBody>
          <a:bodyPr wrap="none" rtlCol="0">
            <a:spAutoFit/>
          </a:bodyPr>
          <a:lstStyle/>
          <a:p>
            <a:r>
              <a:rPr lang="en-US" sz="2800" b="1" dirty="0"/>
              <a:t>Why Choose </a:t>
            </a:r>
            <a:r>
              <a:rPr lang="en-US" sz="2800" b="1" dirty="0" err="1"/>
              <a:t>ViT</a:t>
            </a:r>
            <a:r>
              <a:rPr lang="en-US" sz="2800" b="1" dirty="0"/>
              <a:t> Over CNNs?</a:t>
            </a:r>
            <a:endParaRPr lang="en-GR" sz="2800" b="1" dirty="0"/>
          </a:p>
        </p:txBody>
      </p:sp>
      <p:sp>
        <p:nvSpPr>
          <p:cNvPr id="8" name="Rectangle 7">
            <a:extLst>
              <a:ext uri="{FF2B5EF4-FFF2-40B4-BE49-F238E27FC236}">
                <a16:creationId xmlns:a16="http://schemas.microsoft.com/office/drawing/2014/main" id="{C75BE5D1-FFAA-14EE-3EAF-3BCC38D13569}"/>
              </a:ext>
            </a:extLst>
          </p:cNvPr>
          <p:cNvSpPr/>
          <p:nvPr/>
        </p:nvSpPr>
        <p:spPr>
          <a:xfrm>
            <a:off x="4811843" y="1504155"/>
            <a:ext cx="2248524" cy="5794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B30066F-45F1-A6E8-5059-E39717524CD2}"/>
              </a:ext>
            </a:extLst>
          </p:cNvPr>
          <p:cNvSpPr txBox="1"/>
          <p:nvPr/>
        </p:nvSpPr>
        <p:spPr>
          <a:xfrm>
            <a:off x="193060" y="704889"/>
            <a:ext cx="11084540" cy="830997"/>
          </a:xfrm>
          <a:prstGeom prst="rect">
            <a:avLst/>
          </a:prstGeom>
          <a:noFill/>
        </p:spPr>
        <p:txBody>
          <a:bodyPr wrap="square">
            <a:spAutoFit/>
          </a:bodyPr>
          <a:lstStyle/>
          <a:p>
            <a:r>
              <a:rPr lang="en-US" sz="2400" dirty="0"/>
              <a:t>CNNs were structured for the purpose of working on images. This design advantage is referred to as inductive bias.</a:t>
            </a:r>
          </a:p>
        </p:txBody>
      </p:sp>
      <p:pic>
        <p:nvPicPr>
          <p:cNvPr id="2" name="Image 0" descr="preencoded.png">
            <a:extLst>
              <a:ext uri="{FF2B5EF4-FFF2-40B4-BE49-F238E27FC236}">
                <a16:creationId xmlns:a16="http://schemas.microsoft.com/office/drawing/2014/main" id="{B85C0110-DD1C-9658-3EFC-9F773626360C}"/>
              </a:ext>
            </a:extLst>
          </p:cNvPr>
          <p:cNvPicPr>
            <a:picLocks noChangeAspect="1"/>
          </p:cNvPicPr>
          <p:nvPr/>
        </p:nvPicPr>
        <p:blipFill>
          <a:blip r:embed="rId3">
            <a:alphaModFix/>
          </a:blip>
          <a:srcRect l="3284" t="35102" r="15891" b="18584"/>
          <a:stretch>
            <a:fillRect/>
          </a:stretch>
        </p:blipFill>
        <p:spPr>
          <a:xfrm>
            <a:off x="312388" y="1938764"/>
            <a:ext cx="11247434" cy="3622166"/>
          </a:xfrm>
          <a:prstGeom prst="rect">
            <a:avLst/>
          </a:prstGeom>
        </p:spPr>
      </p:pic>
      <p:pic>
        <p:nvPicPr>
          <p:cNvPr id="4" name="Picture 3" descr="A black and white logo&#10;&#10;AI-generated content may be incorrect.">
            <a:extLst>
              <a:ext uri="{FF2B5EF4-FFF2-40B4-BE49-F238E27FC236}">
                <a16:creationId xmlns:a16="http://schemas.microsoft.com/office/drawing/2014/main" id="{924CE780-7DBD-02D3-A764-D1FBECE84E23}"/>
              </a:ext>
            </a:extLst>
          </p:cNvPr>
          <p:cNvPicPr>
            <a:picLocks noChangeAspect="1"/>
          </p:cNvPicPr>
          <p:nvPr/>
        </p:nvPicPr>
        <p:blipFill>
          <a:blip r:embed="rId4"/>
          <a:stretch>
            <a:fillRect/>
          </a:stretch>
        </p:blipFill>
        <p:spPr>
          <a:xfrm>
            <a:off x="9732046" y="130619"/>
            <a:ext cx="2310861" cy="519944"/>
          </a:xfrm>
          <a:prstGeom prst="rect">
            <a:avLst/>
          </a:prstGeom>
        </p:spPr>
      </p:pic>
    </p:spTree>
    <p:extLst>
      <p:ext uri="{BB962C8B-B14F-4D97-AF65-F5344CB8AC3E}">
        <p14:creationId xmlns:p14="http://schemas.microsoft.com/office/powerpoint/2010/main" val="40183375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2DC5E-F53D-21BF-45A0-64B02DAFECA5}"/>
            </a:ext>
          </a:extLst>
        </p:cNvPr>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5CEDBD2F-5EC7-9739-64E0-E08BAA0F6C5A}"/>
              </a:ext>
            </a:extLst>
          </p:cNvPr>
          <p:cNvCxnSpPr>
            <a:cxnSpLocks/>
          </p:cNvCxnSpPr>
          <p:nvPr/>
        </p:nvCxnSpPr>
        <p:spPr>
          <a:xfrm>
            <a:off x="2223652" y="568777"/>
            <a:ext cx="0" cy="6289223"/>
          </a:xfrm>
          <a:prstGeom prst="line">
            <a:avLst/>
          </a:prstGeom>
          <a:ln>
            <a:solidFill>
              <a:schemeClr val="accent2">
                <a:lumMod val="75000"/>
              </a:schemeClr>
            </a:solidFill>
          </a:ln>
        </p:spPr>
        <p:style>
          <a:lnRef idx="1">
            <a:schemeClr val="accent2"/>
          </a:lnRef>
          <a:fillRef idx="0">
            <a:schemeClr val="accent2"/>
          </a:fillRef>
          <a:effectRef idx="0">
            <a:schemeClr val="accent2"/>
          </a:effectRef>
          <a:fontRef idx="minor">
            <a:schemeClr val="tx1"/>
          </a:fontRef>
        </p:style>
      </p:cxnSp>
      <p:sp>
        <p:nvSpPr>
          <p:cNvPr id="10" name="Rectangle 9">
            <a:extLst>
              <a:ext uri="{FF2B5EF4-FFF2-40B4-BE49-F238E27FC236}">
                <a16:creationId xmlns:a16="http://schemas.microsoft.com/office/drawing/2014/main" id="{33520A2D-73E4-AB11-EBE6-6333600C7996}"/>
              </a:ext>
            </a:extLst>
          </p:cNvPr>
          <p:cNvSpPr/>
          <p:nvPr/>
        </p:nvSpPr>
        <p:spPr>
          <a:xfrm>
            <a:off x="1323108" y="1285007"/>
            <a:ext cx="1801091" cy="1226127"/>
          </a:xfrm>
          <a:prstGeom prst="rect">
            <a:avLst/>
          </a:prstGeom>
          <a:solidFill>
            <a:srgbClr val="EA7132"/>
          </a:solidFill>
          <a:ln w="28575">
            <a:solidFill>
              <a:srgbClr val="F8D5CD"/>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chemeClr val="bg1"/>
                </a:solidFill>
              </a:rPr>
              <a:t>Transformers</a:t>
            </a:r>
          </a:p>
        </p:txBody>
      </p:sp>
      <p:sp>
        <p:nvSpPr>
          <p:cNvPr id="11" name="Rectangle 10">
            <a:extLst>
              <a:ext uri="{FF2B5EF4-FFF2-40B4-BE49-F238E27FC236}">
                <a16:creationId xmlns:a16="http://schemas.microsoft.com/office/drawing/2014/main" id="{9CA3E46F-9D8D-6A38-0E02-2D6585DA3016}"/>
              </a:ext>
            </a:extLst>
          </p:cNvPr>
          <p:cNvSpPr/>
          <p:nvPr/>
        </p:nvSpPr>
        <p:spPr>
          <a:xfrm>
            <a:off x="1323108" y="3023754"/>
            <a:ext cx="1801091" cy="1226127"/>
          </a:xfrm>
          <a:prstGeom prst="rect">
            <a:avLst/>
          </a:prstGeom>
          <a:solidFill>
            <a:srgbClr val="F8D5CD"/>
          </a:solidFill>
          <a:ln w="28575">
            <a:solidFill>
              <a:srgbClr val="EA71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BERT</a:t>
            </a:r>
          </a:p>
        </p:txBody>
      </p:sp>
      <p:sp>
        <p:nvSpPr>
          <p:cNvPr id="12" name="Rectangle 11">
            <a:extLst>
              <a:ext uri="{FF2B5EF4-FFF2-40B4-BE49-F238E27FC236}">
                <a16:creationId xmlns:a16="http://schemas.microsoft.com/office/drawing/2014/main" id="{B9130981-505A-1656-4914-DE8AF9731134}"/>
              </a:ext>
            </a:extLst>
          </p:cNvPr>
          <p:cNvSpPr/>
          <p:nvPr/>
        </p:nvSpPr>
        <p:spPr>
          <a:xfrm>
            <a:off x="1323107" y="4779822"/>
            <a:ext cx="1801091" cy="1226127"/>
          </a:xfrm>
          <a:prstGeom prst="rect">
            <a:avLst/>
          </a:prstGeom>
          <a:solidFill>
            <a:srgbClr val="F8D5CD"/>
          </a:solidFill>
          <a:ln w="28575">
            <a:solidFill>
              <a:srgbClr val="EA71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GPT</a:t>
            </a:r>
          </a:p>
        </p:txBody>
      </p:sp>
      <p:pic>
        <p:nvPicPr>
          <p:cNvPr id="15" name="Image 0" descr="preencoded.png">
            <a:extLst>
              <a:ext uri="{FF2B5EF4-FFF2-40B4-BE49-F238E27FC236}">
                <a16:creationId xmlns:a16="http://schemas.microsoft.com/office/drawing/2014/main" id="{323F81A7-D447-3AC7-C5EF-EFA66EFC8BBE}"/>
              </a:ext>
            </a:extLst>
          </p:cNvPr>
          <p:cNvPicPr>
            <a:picLocks noChangeAspect="1"/>
          </p:cNvPicPr>
          <p:nvPr/>
        </p:nvPicPr>
        <p:blipFill>
          <a:blip r:embed="rId3"/>
          <a:srcRect l="16958" t="22551" r="17407" b="16004"/>
          <a:stretch>
            <a:fillRect/>
          </a:stretch>
        </p:blipFill>
        <p:spPr>
          <a:xfrm>
            <a:off x="3884672" y="1929254"/>
            <a:ext cx="7748482" cy="4076695"/>
          </a:xfrm>
          <a:prstGeom prst="rect">
            <a:avLst/>
          </a:prstGeom>
        </p:spPr>
      </p:pic>
      <p:pic>
        <p:nvPicPr>
          <p:cNvPr id="18" name="Picture 17" descr="A black and white logo&#10;&#10;AI-generated content may be incorrect.">
            <a:extLst>
              <a:ext uri="{FF2B5EF4-FFF2-40B4-BE49-F238E27FC236}">
                <a16:creationId xmlns:a16="http://schemas.microsoft.com/office/drawing/2014/main" id="{04AAC9E7-D265-18D3-D38F-69B455D2C06D}"/>
              </a:ext>
            </a:extLst>
          </p:cNvPr>
          <p:cNvPicPr>
            <a:picLocks noChangeAspect="1"/>
          </p:cNvPicPr>
          <p:nvPr/>
        </p:nvPicPr>
        <p:blipFill>
          <a:blip r:embed="rId4"/>
          <a:stretch>
            <a:fillRect/>
          </a:stretch>
        </p:blipFill>
        <p:spPr>
          <a:xfrm>
            <a:off x="9732046" y="130619"/>
            <a:ext cx="2310861" cy="519944"/>
          </a:xfrm>
          <a:prstGeom prst="rect">
            <a:avLst/>
          </a:prstGeom>
        </p:spPr>
      </p:pic>
      <p:sp>
        <p:nvSpPr>
          <p:cNvPr id="21" name="TextBox 20">
            <a:extLst>
              <a:ext uri="{FF2B5EF4-FFF2-40B4-BE49-F238E27FC236}">
                <a16:creationId xmlns:a16="http://schemas.microsoft.com/office/drawing/2014/main" id="{F32848AF-A351-C17E-A2B7-EBD2559C2CD6}"/>
              </a:ext>
            </a:extLst>
          </p:cNvPr>
          <p:cNvSpPr txBox="1"/>
          <p:nvPr/>
        </p:nvSpPr>
        <p:spPr>
          <a:xfrm>
            <a:off x="351226" y="181669"/>
            <a:ext cx="5497659" cy="523220"/>
          </a:xfrm>
          <a:prstGeom prst="rect">
            <a:avLst/>
          </a:prstGeom>
          <a:noFill/>
        </p:spPr>
        <p:txBody>
          <a:bodyPr wrap="none" rtlCol="0">
            <a:spAutoFit/>
          </a:bodyPr>
          <a:lstStyle/>
          <a:p>
            <a:r>
              <a:rPr lang="en-US" sz="2800" b="1" dirty="0"/>
              <a:t>History of Vision Transformers</a:t>
            </a:r>
            <a:endParaRPr lang="en-GR" sz="2800" b="1" dirty="0"/>
          </a:p>
        </p:txBody>
      </p:sp>
      <p:pic>
        <p:nvPicPr>
          <p:cNvPr id="22" name="Image 0" descr="preencoded.png">
            <a:extLst>
              <a:ext uri="{FF2B5EF4-FFF2-40B4-BE49-F238E27FC236}">
                <a16:creationId xmlns:a16="http://schemas.microsoft.com/office/drawing/2014/main" id="{AD7160CF-4C73-2E81-3839-4E6B06F72E80}"/>
              </a:ext>
            </a:extLst>
          </p:cNvPr>
          <p:cNvPicPr>
            <a:picLocks noChangeAspect="1"/>
          </p:cNvPicPr>
          <p:nvPr/>
        </p:nvPicPr>
        <p:blipFill>
          <a:blip r:embed="rId5"/>
          <a:srcRect l="14899" t="39117" r="19931" b="3596"/>
          <a:stretch>
            <a:fillRect/>
          </a:stretch>
        </p:blipFill>
        <p:spPr>
          <a:xfrm>
            <a:off x="3667105" y="1814945"/>
            <a:ext cx="8607180" cy="4252257"/>
          </a:xfrm>
          <a:prstGeom prst="rect">
            <a:avLst/>
          </a:prstGeom>
        </p:spPr>
      </p:pic>
    </p:spTree>
    <p:extLst>
      <p:ext uri="{BB962C8B-B14F-4D97-AF65-F5344CB8AC3E}">
        <p14:creationId xmlns:p14="http://schemas.microsoft.com/office/powerpoint/2010/main" val="42840392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B84EF-42FD-407D-2EE9-C9E49FE3980B}"/>
            </a:ext>
          </a:extLst>
        </p:cNvPr>
        <p:cNvGrpSpPr/>
        <p:nvPr/>
      </p:nvGrpSpPr>
      <p:grpSpPr>
        <a:xfrm>
          <a:off x="0" y="0"/>
          <a:ext cx="0" cy="0"/>
          <a:chOff x="0" y="0"/>
          <a:chExt cx="0" cy="0"/>
        </a:xfrm>
      </p:grpSpPr>
      <p:pic>
        <p:nvPicPr>
          <p:cNvPr id="3" name="Image 0" descr="preencoded.png">
            <a:extLst>
              <a:ext uri="{FF2B5EF4-FFF2-40B4-BE49-F238E27FC236}">
                <a16:creationId xmlns:a16="http://schemas.microsoft.com/office/drawing/2014/main" id="{3FAFA009-6B10-9640-6F66-6DD5A0CC860D}"/>
              </a:ext>
            </a:extLst>
          </p:cNvPr>
          <p:cNvPicPr>
            <a:picLocks noChangeAspect="1"/>
          </p:cNvPicPr>
          <p:nvPr/>
        </p:nvPicPr>
        <p:blipFill>
          <a:blip r:embed="rId3">
            <a:alphaModFix/>
          </a:blip>
          <a:srcRect t="31709" r="780" b="15840"/>
          <a:stretch>
            <a:fillRect/>
          </a:stretch>
        </p:blipFill>
        <p:spPr>
          <a:xfrm>
            <a:off x="0" y="1938765"/>
            <a:ext cx="12192000" cy="3622166"/>
          </a:xfrm>
          <a:prstGeom prst="rect">
            <a:avLst/>
          </a:prstGeom>
        </p:spPr>
      </p:pic>
      <p:sp>
        <p:nvSpPr>
          <p:cNvPr id="6" name="Rectangle 5">
            <a:extLst>
              <a:ext uri="{FF2B5EF4-FFF2-40B4-BE49-F238E27FC236}">
                <a16:creationId xmlns:a16="http://schemas.microsoft.com/office/drawing/2014/main" id="{CDF29B95-DB60-995F-14A5-3651DE0BDA35}"/>
              </a:ext>
            </a:extLst>
          </p:cNvPr>
          <p:cNvSpPr/>
          <p:nvPr/>
        </p:nvSpPr>
        <p:spPr>
          <a:xfrm>
            <a:off x="869430" y="2197426"/>
            <a:ext cx="3117954" cy="8994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B06F307-07E4-E699-A620-042423C918C7}"/>
              </a:ext>
            </a:extLst>
          </p:cNvPr>
          <p:cNvSpPr txBox="1"/>
          <p:nvPr/>
        </p:nvSpPr>
        <p:spPr>
          <a:xfrm>
            <a:off x="351226" y="181669"/>
            <a:ext cx="5272213" cy="523220"/>
          </a:xfrm>
          <a:prstGeom prst="rect">
            <a:avLst/>
          </a:prstGeom>
          <a:noFill/>
        </p:spPr>
        <p:txBody>
          <a:bodyPr wrap="none" rtlCol="0">
            <a:spAutoFit/>
          </a:bodyPr>
          <a:lstStyle/>
          <a:p>
            <a:r>
              <a:rPr lang="en-US" sz="2800" b="1" dirty="0"/>
              <a:t>Why Choose </a:t>
            </a:r>
            <a:r>
              <a:rPr lang="en-US" sz="2800" b="1" dirty="0" err="1"/>
              <a:t>ViT</a:t>
            </a:r>
            <a:r>
              <a:rPr lang="en-US" sz="2800" b="1" dirty="0"/>
              <a:t> Over CNNs?</a:t>
            </a:r>
            <a:endParaRPr lang="en-GR" sz="2800" b="1" dirty="0"/>
          </a:p>
        </p:txBody>
      </p:sp>
      <p:sp>
        <p:nvSpPr>
          <p:cNvPr id="8" name="Rectangle 7">
            <a:extLst>
              <a:ext uri="{FF2B5EF4-FFF2-40B4-BE49-F238E27FC236}">
                <a16:creationId xmlns:a16="http://schemas.microsoft.com/office/drawing/2014/main" id="{0D7329AE-4B68-120D-6C2A-0E0DB102E034}"/>
              </a:ext>
            </a:extLst>
          </p:cNvPr>
          <p:cNvSpPr/>
          <p:nvPr/>
        </p:nvSpPr>
        <p:spPr>
          <a:xfrm>
            <a:off x="4811843" y="1504155"/>
            <a:ext cx="2248524" cy="5794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0065231-3711-178E-B835-FC2CB41CE311}"/>
              </a:ext>
            </a:extLst>
          </p:cNvPr>
          <p:cNvSpPr txBox="1"/>
          <p:nvPr/>
        </p:nvSpPr>
        <p:spPr>
          <a:xfrm>
            <a:off x="193060" y="704889"/>
            <a:ext cx="11084540" cy="830997"/>
          </a:xfrm>
          <a:prstGeom prst="rect">
            <a:avLst/>
          </a:prstGeom>
          <a:noFill/>
        </p:spPr>
        <p:txBody>
          <a:bodyPr wrap="square">
            <a:spAutoFit/>
          </a:bodyPr>
          <a:lstStyle/>
          <a:p>
            <a:r>
              <a:rPr lang="en-US" sz="2400" dirty="0"/>
              <a:t>CNNs were structured for the purpose of working on images. This design advantage is referred to as inductive bias.</a:t>
            </a:r>
          </a:p>
        </p:txBody>
      </p:sp>
      <p:pic>
        <p:nvPicPr>
          <p:cNvPr id="2" name="Image 0" descr="preencoded.png">
            <a:extLst>
              <a:ext uri="{FF2B5EF4-FFF2-40B4-BE49-F238E27FC236}">
                <a16:creationId xmlns:a16="http://schemas.microsoft.com/office/drawing/2014/main" id="{2B6E1B9C-B906-3293-992C-DD2C5E877418}"/>
              </a:ext>
            </a:extLst>
          </p:cNvPr>
          <p:cNvPicPr>
            <a:picLocks noChangeAspect="1"/>
          </p:cNvPicPr>
          <p:nvPr/>
        </p:nvPicPr>
        <p:blipFill>
          <a:blip r:embed="rId4">
            <a:alphaModFix/>
          </a:blip>
          <a:srcRect l="8256" t="35102" r="67721" b="51544"/>
          <a:stretch>
            <a:fillRect/>
          </a:stretch>
        </p:blipFill>
        <p:spPr>
          <a:xfrm>
            <a:off x="1004340" y="1938765"/>
            <a:ext cx="3342808" cy="1044278"/>
          </a:xfrm>
          <a:prstGeom prst="rect">
            <a:avLst/>
          </a:prstGeom>
        </p:spPr>
      </p:pic>
      <p:pic>
        <p:nvPicPr>
          <p:cNvPr id="4" name="Picture 3" descr="A black and white logo&#10;&#10;AI-generated content may be incorrect.">
            <a:extLst>
              <a:ext uri="{FF2B5EF4-FFF2-40B4-BE49-F238E27FC236}">
                <a16:creationId xmlns:a16="http://schemas.microsoft.com/office/drawing/2014/main" id="{3DE13A07-9E58-7611-CFA4-81875F06AEB2}"/>
              </a:ext>
            </a:extLst>
          </p:cNvPr>
          <p:cNvPicPr>
            <a:picLocks noChangeAspect="1"/>
          </p:cNvPicPr>
          <p:nvPr/>
        </p:nvPicPr>
        <p:blipFill>
          <a:blip r:embed="rId5"/>
          <a:stretch>
            <a:fillRect/>
          </a:stretch>
        </p:blipFill>
        <p:spPr>
          <a:xfrm>
            <a:off x="9732046" y="130619"/>
            <a:ext cx="2310861" cy="519944"/>
          </a:xfrm>
          <a:prstGeom prst="rect">
            <a:avLst/>
          </a:prstGeom>
        </p:spPr>
      </p:pic>
    </p:spTree>
    <p:extLst>
      <p:ext uri="{BB962C8B-B14F-4D97-AF65-F5344CB8AC3E}">
        <p14:creationId xmlns:p14="http://schemas.microsoft.com/office/powerpoint/2010/main" val="21091061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DF89F-20EE-F6A3-B4EC-1662F36B6A0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467A255-DE0B-D7FD-6CF8-CC2A4A3D6B21}"/>
              </a:ext>
            </a:extLst>
          </p:cNvPr>
          <p:cNvSpPr txBox="1"/>
          <p:nvPr/>
        </p:nvSpPr>
        <p:spPr>
          <a:xfrm>
            <a:off x="351226" y="181669"/>
            <a:ext cx="5272213" cy="523220"/>
          </a:xfrm>
          <a:prstGeom prst="rect">
            <a:avLst/>
          </a:prstGeom>
          <a:noFill/>
        </p:spPr>
        <p:txBody>
          <a:bodyPr wrap="none" rtlCol="0">
            <a:spAutoFit/>
          </a:bodyPr>
          <a:lstStyle/>
          <a:p>
            <a:r>
              <a:rPr lang="en-US" sz="2800" b="1" dirty="0"/>
              <a:t>Why Choose </a:t>
            </a:r>
            <a:r>
              <a:rPr lang="en-US" sz="2800" b="1" dirty="0" err="1"/>
              <a:t>ViT</a:t>
            </a:r>
            <a:r>
              <a:rPr lang="en-US" sz="2800" b="1" dirty="0"/>
              <a:t> Over CNNs?</a:t>
            </a:r>
            <a:endParaRPr lang="en-GR" sz="2800" b="1" dirty="0"/>
          </a:p>
        </p:txBody>
      </p:sp>
      <p:sp>
        <p:nvSpPr>
          <p:cNvPr id="8" name="Rectangle 7">
            <a:extLst>
              <a:ext uri="{FF2B5EF4-FFF2-40B4-BE49-F238E27FC236}">
                <a16:creationId xmlns:a16="http://schemas.microsoft.com/office/drawing/2014/main" id="{63EE9708-361B-554D-64AB-FA45048ACFC3}"/>
              </a:ext>
            </a:extLst>
          </p:cNvPr>
          <p:cNvSpPr/>
          <p:nvPr/>
        </p:nvSpPr>
        <p:spPr>
          <a:xfrm>
            <a:off x="4811843" y="1504155"/>
            <a:ext cx="2248524" cy="5794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719BD94-0123-6F67-DB56-5042BE225C57}"/>
              </a:ext>
            </a:extLst>
          </p:cNvPr>
          <p:cNvSpPr txBox="1"/>
          <p:nvPr/>
        </p:nvSpPr>
        <p:spPr>
          <a:xfrm>
            <a:off x="193060" y="704889"/>
            <a:ext cx="11084540" cy="830997"/>
          </a:xfrm>
          <a:prstGeom prst="rect">
            <a:avLst/>
          </a:prstGeom>
          <a:noFill/>
        </p:spPr>
        <p:txBody>
          <a:bodyPr wrap="square">
            <a:spAutoFit/>
          </a:bodyPr>
          <a:lstStyle/>
          <a:p>
            <a:r>
              <a:rPr lang="en-US" sz="2400" dirty="0"/>
              <a:t>CNNs were structured for the purpose of working on images. This design advantage is referred to as inductive bias.</a:t>
            </a:r>
          </a:p>
        </p:txBody>
      </p:sp>
      <p:pic>
        <p:nvPicPr>
          <p:cNvPr id="2" name="Image 0" descr="preencoded.png">
            <a:extLst>
              <a:ext uri="{FF2B5EF4-FFF2-40B4-BE49-F238E27FC236}">
                <a16:creationId xmlns:a16="http://schemas.microsoft.com/office/drawing/2014/main" id="{51966818-E959-7DDC-8F2F-75FD124985AB}"/>
              </a:ext>
            </a:extLst>
          </p:cNvPr>
          <p:cNvPicPr>
            <a:picLocks noChangeAspect="1"/>
          </p:cNvPicPr>
          <p:nvPr/>
        </p:nvPicPr>
        <p:blipFill>
          <a:blip r:embed="rId3">
            <a:alphaModFix/>
          </a:blip>
          <a:srcRect l="3284" t="35102" r="15891" b="18584"/>
          <a:stretch>
            <a:fillRect/>
          </a:stretch>
        </p:blipFill>
        <p:spPr>
          <a:xfrm>
            <a:off x="312388" y="1938764"/>
            <a:ext cx="11247434" cy="3622166"/>
          </a:xfrm>
          <a:prstGeom prst="rect">
            <a:avLst/>
          </a:prstGeom>
        </p:spPr>
      </p:pic>
      <p:pic>
        <p:nvPicPr>
          <p:cNvPr id="4" name="Picture 3" descr="A black and white logo&#10;&#10;AI-generated content may be incorrect.">
            <a:extLst>
              <a:ext uri="{FF2B5EF4-FFF2-40B4-BE49-F238E27FC236}">
                <a16:creationId xmlns:a16="http://schemas.microsoft.com/office/drawing/2014/main" id="{17E22838-B7B4-7FA4-606E-B1FD82BE9F63}"/>
              </a:ext>
            </a:extLst>
          </p:cNvPr>
          <p:cNvPicPr>
            <a:picLocks noChangeAspect="1"/>
          </p:cNvPicPr>
          <p:nvPr/>
        </p:nvPicPr>
        <p:blipFill>
          <a:blip r:embed="rId4"/>
          <a:stretch>
            <a:fillRect/>
          </a:stretch>
        </p:blipFill>
        <p:spPr>
          <a:xfrm>
            <a:off x="9732046" y="130619"/>
            <a:ext cx="2310861" cy="519944"/>
          </a:xfrm>
          <a:prstGeom prst="rect">
            <a:avLst/>
          </a:prstGeom>
        </p:spPr>
      </p:pic>
      <p:pic>
        <p:nvPicPr>
          <p:cNvPr id="3" name="Image 0" descr="preencoded.png">
            <a:extLst>
              <a:ext uri="{FF2B5EF4-FFF2-40B4-BE49-F238E27FC236}">
                <a16:creationId xmlns:a16="http://schemas.microsoft.com/office/drawing/2014/main" id="{02E7A98A-C428-EB33-9196-3D66E8CFF962}"/>
              </a:ext>
            </a:extLst>
          </p:cNvPr>
          <p:cNvPicPr>
            <a:picLocks noChangeAspect="1"/>
          </p:cNvPicPr>
          <p:nvPr/>
        </p:nvPicPr>
        <p:blipFill>
          <a:blip r:embed="rId5"/>
          <a:srcRect l="2556" t="33887" r="2202" b="5842"/>
          <a:stretch>
            <a:fillRect/>
          </a:stretch>
        </p:blipFill>
        <p:spPr>
          <a:xfrm>
            <a:off x="171076" y="1993090"/>
            <a:ext cx="11849847" cy="4214346"/>
          </a:xfrm>
          <a:prstGeom prst="rect">
            <a:avLst/>
          </a:prstGeom>
        </p:spPr>
      </p:pic>
    </p:spTree>
    <p:extLst>
      <p:ext uri="{BB962C8B-B14F-4D97-AF65-F5344CB8AC3E}">
        <p14:creationId xmlns:p14="http://schemas.microsoft.com/office/powerpoint/2010/main" val="4779647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FB263-5A40-45C5-78BE-E1B319B380AB}"/>
            </a:ext>
          </a:extLst>
        </p:cNvPr>
        <p:cNvGrpSpPr/>
        <p:nvPr/>
      </p:nvGrpSpPr>
      <p:grpSpPr>
        <a:xfrm>
          <a:off x="0" y="0"/>
          <a:ext cx="0" cy="0"/>
          <a:chOff x="0" y="0"/>
          <a:chExt cx="0" cy="0"/>
        </a:xfrm>
      </p:grpSpPr>
      <p:pic>
        <p:nvPicPr>
          <p:cNvPr id="6" name="Image 0" descr="preencoded.png">
            <a:extLst>
              <a:ext uri="{FF2B5EF4-FFF2-40B4-BE49-F238E27FC236}">
                <a16:creationId xmlns:a16="http://schemas.microsoft.com/office/drawing/2014/main" id="{3E1E0A97-627A-3283-34B9-704B199CB33C}"/>
              </a:ext>
            </a:extLst>
          </p:cNvPr>
          <p:cNvPicPr>
            <a:picLocks noChangeAspect="1"/>
          </p:cNvPicPr>
          <p:nvPr/>
        </p:nvPicPr>
        <p:blipFill>
          <a:blip r:embed="rId3"/>
          <a:srcRect l="2641" t="34697" r="1165" b="13954"/>
          <a:stretch>
            <a:fillRect/>
          </a:stretch>
        </p:blipFill>
        <p:spPr>
          <a:xfrm>
            <a:off x="0" y="2083633"/>
            <a:ext cx="12192000" cy="3657600"/>
          </a:xfrm>
          <a:prstGeom prst="rect">
            <a:avLst/>
          </a:prstGeom>
        </p:spPr>
      </p:pic>
      <p:sp>
        <p:nvSpPr>
          <p:cNvPr id="9" name="Rectangle 8">
            <a:extLst>
              <a:ext uri="{FF2B5EF4-FFF2-40B4-BE49-F238E27FC236}">
                <a16:creationId xmlns:a16="http://schemas.microsoft.com/office/drawing/2014/main" id="{3267CBAA-BD64-EB5A-85BA-5AE94478762B}"/>
              </a:ext>
            </a:extLst>
          </p:cNvPr>
          <p:cNvSpPr/>
          <p:nvPr/>
        </p:nvSpPr>
        <p:spPr>
          <a:xfrm>
            <a:off x="-1" y="2083633"/>
            <a:ext cx="6865495" cy="7462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C09152D-5FBE-6977-9B04-255E3A0E68CA}"/>
              </a:ext>
            </a:extLst>
          </p:cNvPr>
          <p:cNvSpPr txBox="1"/>
          <p:nvPr/>
        </p:nvSpPr>
        <p:spPr>
          <a:xfrm>
            <a:off x="351226" y="181669"/>
            <a:ext cx="5272213" cy="523220"/>
          </a:xfrm>
          <a:prstGeom prst="rect">
            <a:avLst/>
          </a:prstGeom>
          <a:noFill/>
        </p:spPr>
        <p:txBody>
          <a:bodyPr wrap="none" rtlCol="0">
            <a:spAutoFit/>
          </a:bodyPr>
          <a:lstStyle/>
          <a:p>
            <a:r>
              <a:rPr lang="en-US" sz="2800" b="1" dirty="0"/>
              <a:t>Why Choose </a:t>
            </a:r>
            <a:r>
              <a:rPr lang="en-US" sz="2800" b="1" dirty="0" err="1"/>
              <a:t>ViT</a:t>
            </a:r>
            <a:r>
              <a:rPr lang="en-US" sz="2800" b="1" dirty="0"/>
              <a:t> Over CNNs?</a:t>
            </a:r>
            <a:endParaRPr lang="en-GR" sz="2800" b="1" dirty="0"/>
          </a:p>
        </p:txBody>
      </p:sp>
      <p:sp>
        <p:nvSpPr>
          <p:cNvPr id="8" name="Rectangle 7">
            <a:extLst>
              <a:ext uri="{FF2B5EF4-FFF2-40B4-BE49-F238E27FC236}">
                <a16:creationId xmlns:a16="http://schemas.microsoft.com/office/drawing/2014/main" id="{311452EF-DC89-39EE-15CC-0D278AC475CD}"/>
              </a:ext>
            </a:extLst>
          </p:cNvPr>
          <p:cNvSpPr/>
          <p:nvPr/>
        </p:nvSpPr>
        <p:spPr>
          <a:xfrm>
            <a:off x="4811843" y="1504155"/>
            <a:ext cx="2248524" cy="5794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EA182CC-3DD1-05F1-F9F6-41D735C90051}"/>
              </a:ext>
            </a:extLst>
          </p:cNvPr>
          <p:cNvSpPr txBox="1"/>
          <p:nvPr/>
        </p:nvSpPr>
        <p:spPr>
          <a:xfrm>
            <a:off x="193060" y="704889"/>
            <a:ext cx="11084540" cy="830997"/>
          </a:xfrm>
          <a:prstGeom prst="rect">
            <a:avLst/>
          </a:prstGeom>
          <a:noFill/>
        </p:spPr>
        <p:txBody>
          <a:bodyPr wrap="square">
            <a:spAutoFit/>
          </a:bodyPr>
          <a:lstStyle/>
          <a:p>
            <a:r>
              <a:rPr lang="en-US" sz="2400" dirty="0"/>
              <a:t>CNNs were structured for the purpose of working on images. This design advantage is referred to as inductive bias.</a:t>
            </a:r>
          </a:p>
        </p:txBody>
      </p:sp>
      <p:pic>
        <p:nvPicPr>
          <p:cNvPr id="4" name="Picture 3" descr="A black and white logo&#10;&#10;AI-generated content may be incorrect.">
            <a:extLst>
              <a:ext uri="{FF2B5EF4-FFF2-40B4-BE49-F238E27FC236}">
                <a16:creationId xmlns:a16="http://schemas.microsoft.com/office/drawing/2014/main" id="{6352075E-1926-3FBD-94B3-04E2712B8866}"/>
              </a:ext>
            </a:extLst>
          </p:cNvPr>
          <p:cNvPicPr>
            <a:picLocks noChangeAspect="1"/>
          </p:cNvPicPr>
          <p:nvPr/>
        </p:nvPicPr>
        <p:blipFill>
          <a:blip r:embed="rId4"/>
          <a:stretch>
            <a:fillRect/>
          </a:stretch>
        </p:blipFill>
        <p:spPr>
          <a:xfrm>
            <a:off x="9732046" y="130619"/>
            <a:ext cx="2310861" cy="519944"/>
          </a:xfrm>
          <a:prstGeom prst="rect">
            <a:avLst/>
          </a:prstGeom>
        </p:spPr>
      </p:pic>
      <p:pic>
        <p:nvPicPr>
          <p:cNvPr id="3" name="Image 0" descr="preencoded.png">
            <a:extLst>
              <a:ext uri="{FF2B5EF4-FFF2-40B4-BE49-F238E27FC236}">
                <a16:creationId xmlns:a16="http://schemas.microsoft.com/office/drawing/2014/main" id="{F43261B2-AD17-0C0F-3F9F-1082AD22A7EA}"/>
              </a:ext>
            </a:extLst>
          </p:cNvPr>
          <p:cNvPicPr>
            <a:picLocks noChangeAspect="1"/>
          </p:cNvPicPr>
          <p:nvPr/>
        </p:nvPicPr>
        <p:blipFill>
          <a:blip r:embed="rId5"/>
          <a:srcRect l="2556" t="33887" r="43638" b="55814"/>
          <a:stretch>
            <a:fillRect/>
          </a:stretch>
        </p:blipFill>
        <p:spPr>
          <a:xfrm>
            <a:off x="171076" y="1993090"/>
            <a:ext cx="6694419" cy="720130"/>
          </a:xfrm>
          <a:prstGeom prst="rect">
            <a:avLst/>
          </a:prstGeom>
        </p:spPr>
      </p:pic>
    </p:spTree>
    <p:extLst>
      <p:ext uri="{BB962C8B-B14F-4D97-AF65-F5344CB8AC3E}">
        <p14:creationId xmlns:p14="http://schemas.microsoft.com/office/powerpoint/2010/main" val="18535506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CD2BE-35CF-86B7-21D5-B334A2B99842}"/>
            </a:ext>
          </a:extLst>
        </p:cNvPr>
        <p:cNvGrpSpPr/>
        <p:nvPr/>
      </p:nvGrpSpPr>
      <p:grpSpPr>
        <a:xfrm>
          <a:off x="0" y="0"/>
          <a:ext cx="0" cy="0"/>
          <a:chOff x="0" y="0"/>
          <a:chExt cx="0" cy="0"/>
        </a:xfrm>
      </p:grpSpPr>
      <p:pic>
        <p:nvPicPr>
          <p:cNvPr id="6" name="Image 0" descr="preencoded.png">
            <a:extLst>
              <a:ext uri="{FF2B5EF4-FFF2-40B4-BE49-F238E27FC236}">
                <a16:creationId xmlns:a16="http://schemas.microsoft.com/office/drawing/2014/main" id="{B3CDA068-9623-79FA-E824-7A718D662E25}"/>
              </a:ext>
            </a:extLst>
          </p:cNvPr>
          <p:cNvPicPr>
            <a:picLocks noChangeAspect="1"/>
          </p:cNvPicPr>
          <p:nvPr/>
        </p:nvPicPr>
        <p:blipFill>
          <a:blip r:embed="rId3"/>
          <a:srcRect l="2641" t="34697" r="1165" b="13954"/>
          <a:stretch>
            <a:fillRect/>
          </a:stretch>
        </p:blipFill>
        <p:spPr>
          <a:xfrm>
            <a:off x="0" y="2083633"/>
            <a:ext cx="12192000" cy="3657600"/>
          </a:xfrm>
          <a:prstGeom prst="rect">
            <a:avLst/>
          </a:prstGeom>
        </p:spPr>
      </p:pic>
      <p:sp>
        <p:nvSpPr>
          <p:cNvPr id="9" name="Rectangle 8">
            <a:extLst>
              <a:ext uri="{FF2B5EF4-FFF2-40B4-BE49-F238E27FC236}">
                <a16:creationId xmlns:a16="http://schemas.microsoft.com/office/drawing/2014/main" id="{5063F6CB-F7D1-5CD9-6AB5-D83BE8583280}"/>
              </a:ext>
            </a:extLst>
          </p:cNvPr>
          <p:cNvSpPr/>
          <p:nvPr/>
        </p:nvSpPr>
        <p:spPr>
          <a:xfrm>
            <a:off x="-1" y="2083633"/>
            <a:ext cx="6865495" cy="7462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F6F74DB-0544-58E5-0564-202959096087}"/>
              </a:ext>
            </a:extLst>
          </p:cNvPr>
          <p:cNvSpPr txBox="1"/>
          <p:nvPr/>
        </p:nvSpPr>
        <p:spPr>
          <a:xfrm>
            <a:off x="351226" y="181669"/>
            <a:ext cx="5272213" cy="523220"/>
          </a:xfrm>
          <a:prstGeom prst="rect">
            <a:avLst/>
          </a:prstGeom>
          <a:noFill/>
        </p:spPr>
        <p:txBody>
          <a:bodyPr wrap="none" rtlCol="0">
            <a:spAutoFit/>
          </a:bodyPr>
          <a:lstStyle/>
          <a:p>
            <a:r>
              <a:rPr lang="en-US" sz="2800" b="1" dirty="0"/>
              <a:t>Why Choose </a:t>
            </a:r>
            <a:r>
              <a:rPr lang="en-US" sz="2800" b="1" dirty="0" err="1"/>
              <a:t>ViT</a:t>
            </a:r>
            <a:r>
              <a:rPr lang="en-US" sz="2800" b="1" dirty="0"/>
              <a:t> Over CNNs?</a:t>
            </a:r>
            <a:endParaRPr lang="en-GR" sz="2800" b="1" dirty="0"/>
          </a:p>
        </p:txBody>
      </p:sp>
      <p:sp>
        <p:nvSpPr>
          <p:cNvPr id="8" name="Rectangle 7">
            <a:extLst>
              <a:ext uri="{FF2B5EF4-FFF2-40B4-BE49-F238E27FC236}">
                <a16:creationId xmlns:a16="http://schemas.microsoft.com/office/drawing/2014/main" id="{546FB168-1363-CE71-BAB4-337684482C11}"/>
              </a:ext>
            </a:extLst>
          </p:cNvPr>
          <p:cNvSpPr/>
          <p:nvPr/>
        </p:nvSpPr>
        <p:spPr>
          <a:xfrm>
            <a:off x="4811843" y="1504155"/>
            <a:ext cx="2248524" cy="5794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16C1DFD-7EEA-7370-1BD5-FD5DEF6E8135}"/>
              </a:ext>
            </a:extLst>
          </p:cNvPr>
          <p:cNvSpPr txBox="1"/>
          <p:nvPr/>
        </p:nvSpPr>
        <p:spPr>
          <a:xfrm>
            <a:off x="193060" y="704889"/>
            <a:ext cx="11084540" cy="830997"/>
          </a:xfrm>
          <a:prstGeom prst="rect">
            <a:avLst/>
          </a:prstGeom>
          <a:noFill/>
        </p:spPr>
        <p:txBody>
          <a:bodyPr wrap="square">
            <a:spAutoFit/>
          </a:bodyPr>
          <a:lstStyle/>
          <a:p>
            <a:r>
              <a:rPr lang="en-US" sz="2400" dirty="0"/>
              <a:t>CNNs were structured for the purpose of working on images. This design advantage is referred to as inductive bias.</a:t>
            </a:r>
          </a:p>
        </p:txBody>
      </p:sp>
      <p:pic>
        <p:nvPicPr>
          <p:cNvPr id="4" name="Picture 3" descr="A black and white logo&#10;&#10;AI-generated content may be incorrect.">
            <a:extLst>
              <a:ext uri="{FF2B5EF4-FFF2-40B4-BE49-F238E27FC236}">
                <a16:creationId xmlns:a16="http://schemas.microsoft.com/office/drawing/2014/main" id="{81667A7D-A394-42A7-0CA5-8ACB6E88F9D7}"/>
              </a:ext>
            </a:extLst>
          </p:cNvPr>
          <p:cNvPicPr>
            <a:picLocks noChangeAspect="1"/>
          </p:cNvPicPr>
          <p:nvPr/>
        </p:nvPicPr>
        <p:blipFill>
          <a:blip r:embed="rId4"/>
          <a:stretch>
            <a:fillRect/>
          </a:stretch>
        </p:blipFill>
        <p:spPr>
          <a:xfrm>
            <a:off x="9732046" y="130619"/>
            <a:ext cx="2310861" cy="519944"/>
          </a:xfrm>
          <a:prstGeom prst="rect">
            <a:avLst/>
          </a:prstGeom>
        </p:spPr>
      </p:pic>
      <p:pic>
        <p:nvPicPr>
          <p:cNvPr id="3" name="Image 0" descr="preencoded.png">
            <a:extLst>
              <a:ext uri="{FF2B5EF4-FFF2-40B4-BE49-F238E27FC236}">
                <a16:creationId xmlns:a16="http://schemas.microsoft.com/office/drawing/2014/main" id="{66D15839-07BD-A591-F305-D983F66B2901}"/>
              </a:ext>
            </a:extLst>
          </p:cNvPr>
          <p:cNvPicPr>
            <a:picLocks noChangeAspect="1"/>
          </p:cNvPicPr>
          <p:nvPr/>
        </p:nvPicPr>
        <p:blipFill>
          <a:blip r:embed="rId5"/>
          <a:srcRect l="2556" t="33887" r="43638" b="55814"/>
          <a:stretch>
            <a:fillRect/>
          </a:stretch>
        </p:blipFill>
        <p:spPr>
          <a:xfrm>
            <a:off x="171076" y="1993090"/>
            <a:ext cx="6694419" cy="720130"/>
          </a:xfrm>
          <a:prstGeom prst="rect">
            <a:avLst/>
          </a:prstGeom>
        </p:spPr>
      </p:pic>
      <p:pic>
        <p:nvPicPr>
          <p:cNvPr id="2" name="Image 0" descr="preencoded.png">
            <a:extLst>
              <a:ext uri="{FF2B5EF4-FFF2-40B4-BE49-F238E27FC236}">
                <a16:creationId xmlns:a16="http://schemas.microsoft.com/office/drawing/2014/main" id="{D098DE7A-A47B-8320-82B7-1B68DCD329A7}"/>
              </a:ext>
            </a:extLst>
          </p:cNvPr>
          <p:cNvPicPr>
            <a:picLocks noChangeAspect="1"/>
          </p:cNvPicPr>
          <p:nvPr/>
        </p:nvPicPr>
        <p:blipFill>
          <a:blip r:embed="rId6"/>
          <a:srcRect l="62418" t="49385" r="19781" b="22460"/>
          <a:stretch>
            <a:fillRect/>
          </a:stretch>
        </p:blipFill>
        <p:spPr>
          <a:xfrm>
            <a:off x="7615004" y="3132943"/>
            <a:ext cx="2263514" cy="2012013"/>
          </a:xfrm>
          <a:prstGeom prst="rect">
            <a:avLst/>
          </a:prstGeom>
        </p:spPr>
      </p:pic>
    </p:spTree>
    <p:extLst>
      <p:ext uri="{BB962C8B-B14F-4D97-AF65-F5344CB8AC3E}">
        <p14:creationId xmlns:p14="http://schemas.microsoft.com/office/powerpoint/2010/main" val="6373458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3765A-6377-89E1-EEB1-6B17AFFBFA22}"/>
            </a:ext>
          </a:extLst>
        </p:cNvPr>
        <p:cNvGrpSpPr/>
        <p:nvPr/>
      </p:nvGrpSpPr>
      <p:grpSpPr>
        <a:xfrm>
          <a:off x="0" y="0"/>
          <a:ext cx="0" cy="0"/>
          <a:chOff x="0" y="0"/>
          <a:chExt cx="0" cy="0"/>
        </a:xfrm>
      </p:grpSpPr>
      <p:pic>
        <p:nvPicPr>
          <p:cNvPr id="6" name="Image 0" descr="preencoded.png">
            <a:extLst>
              <a:ext uri="{FF2B5EF4-FFF2-40B4-BE49-F238E27FC236}">
                <a16:creationId xmlns:a16="http://schemas.microsoft.com/office/drawing/2014/main" id="{86926B2C-A903-1CE3-F108-DDF3AAF52C2D}"/>
              </a:ext>
            </a:extLst>
          </p:cNvPr>
          <p:cNvPicPr>
            <a:picLocks noChangeAspect="1"/>
          </p:cNvPicPr>
          <p:nvPr/>
        </p:nvPicPr>
        <p:blipFill>
          <a:blip r:embed="rId3"/>
          <a:srcRect l="2641" t="34697" r="1165" b="13954"/>
          <a:stretch>
            <a:fillRect/>
          </a:stretch>
        </p:blipFill>
        <p:spPr>
          <a:xfrm>
            <a:off x="0" y="2083633"/>
            <a:ext cx="12192000" cy="3657600"/>
          </a:xfrm>
          <a:prstGeom prst="rect">
            <a:avLst/>
          </a:prstGeom>
        </p:spPr>
      </p:pic>
      <p:sp>
        <p:nvSpPr>
          <p:cNvPr id="9" name="Rectangle 8">
            <a:extLst>
              <a:ext uri="{FF2B5EF4-FFF2-40B4-BE49-F238E27FC236}">
                <a16:creationId xmlns:a16="http://schemas.microsoft.com/office/drawing/2014/main" id="{965099E1-9E2A-6075-6484-C19CCBAC769D}"/>
              </a:ext>
            </a:extLst>
          </p:cNvPr>
          <p:cNvSpPr/>
          <p:nvPr/>
        </p:nvSpPr>
        <p:spPr>
          <a:xfrm>
            <a:off x="-1" y="2083633"/>
            <a:ext cx="6865495" cy="7462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63C783A-7BE5-0862-76B0-C69666250E84}"/>
              </a:ext>
            </a:extLst>
          </p:cNvPr>
          <p:cNvSpPr txBox="1"/>
          <p:nvPr/>
        </p:nvSpPr>
        <p:spPr>
          <a:xfrm>
            <a:off x="351226" y="181669"/>
            <a:ext cx="5272213" cy="523220"/>
          </a:xfrm>
          <a:prstGeom prst="rect">
            <a:avLst/>
          </a:prstGeom>
          <a:noFill/>
        </p:spPr>
        <p:txBody>
          <a:bodyPr wrap="none" rtlCol="0">
            <a:spAutoFit/>
          </a:bodyPr>
          <a:lstStyle/>
          <a:p>
            <a:r>
              <a:rPr lang="en-US" sz="2800" b="1" dirty="0"/>
              <a:t>Why Choose </a:t>
            </a:r>
            <a:r>
              <a:rPr lang="en-US" sz="2800" b="1" dirty="0" err="1"/>
              <a:t>ViT</a:t>
            </a:r>
            <a:r>
              <a:rPr lang="en-US" sz="2800" b="1" dirty="0"/>
              <a:t> Over CNNs?</a:t>
            </a:r>
            <a:endParaRPr lang="en-GR" sz="2800" b="1" dirty="0"/>
          </a:p>
        </p:txBody>
      </p:sp>
      <p:sp>
        <p:nvSpPr>
          <p:cNvPr id="8" name="Rectangle 7">
            <a:extLst>
              <a:ext uri="{FF2B5EF4-FFF2-40B4-BE49-F238E27FC236}">
                <a16:creationId xmlns:a16="http://schemas.microsoft.com/office/drawing/2014/main" id="{F6A894B4-5F21-4768-0322-4D0245CEF041}"/>
              </a:ext>
            </a:extLst>
          </p:cNvPr>
          <p:cNvSpPr/>
          <p:nvPr/>
        </p:nvSpPr>
        <p:spPr>
          <a:xfrm>
            <a:off x="4811843" y="1504155"/>
            <a:ext cx="2248524" cy="5794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6F12309-DFDA-B370-355C-095C4A2507CA}"/>
              </a:ext>
            </a:extLst>
          </p:cNvPr>
          <p:cNvSpPr txBox="1"/>
          <p:nvPr/>
        </p:nvSpPr>
        <p:spPr>
          <a:xfrm>
            <a:off x="193060" y="704889"/>
            <a:ext cx="11084540" cy="830997"/>
          </a:xfrm>
          <a:prstGeom prst="rect">
            <a:avLst/>
          </a:prstGeom>
          <a:noFill/>
        </p:spPr>
        <p:txBody>
          <a:bodyPr wrap="square">
            <a:spAutoFit/>
          </a:bodyPr>
          <a:lstStyle/>
          <a:p>
            <a:r>
              <a:rPr lang="en-US" sz="2400" dirty="0"/>
              <a:t>CNNs were structured for the purpose of working on images. This design advantage is referred to as inductive bias.</a:t>
            </a:r>
          </a:p>
        </p:txBody>
      </p:sp>
      <p:pic>
        <p:nvPicPr>
          <p:cNvPr id="4" name="Picture 3" descr="A black and white logo&#10;&#10;AI-generated content may be incorrect.">
            <a:extLst>
              <a:ext uri="{FF2B5EF4-FFF2-40B4-BE49-F238E27FC236}">
                <a16:creationId xmlns:a16="http://schemas.microsoft.com/office/drawing/2014/main" id="{0C247A36-CC5D-2DB6-52A0-1DCB92862DBC}"/>
              </a:ext>
            </a:extLst>
          </p:cNvPr>
          <p:cNvPicPr>
            <a:picLocks noChangeAspect="1"/>
          </p:cNvPicPr>
          <p:nvPr/>
        </p:nvPicPr>
        <p:blipFill>
          <a:blip r:embed="rId4"/>
          <a:stretch>
            <a:fillRect/>
          </a:stretch>
        </p:blipFill>
        <p:spPr>
          <a:xfrm>
            <a:off x="9732046" y="130619"/>
            <a:ext cx="2310861" cy="519944"/>
          </a:xfrm>
          <a:prstGeom prst="rect">
            <a:avLst/>
          </a:prstGeom>
        </p:spPr>
      </p:pic>
      <p:pic>
        <p:nvPicPr>
          <p:cNvPr id="3" name="Image 0" descr="preencoded.png">
            <a:extLst>
              <a:ext uri="{FF2B5EF4-FFF2-40B4-BE49-F238E27FC236}">
                <a16:creationId xmlns:a16="http://schemas.microsoft.com/office/drawing/2014/main" id="{76A7DA09-36F1-D307-68BF-CB2A4EB1A32A}"/>
              </a:ext>
            </a:extLst>
          </p:cNvPr>
          <p:cNvPicPr>
            <a:picLocks noChangeAspect="1"/>
          </p:cNvPicPr>
          <p:nvPr/>
        </p:nvPicPr>
        <p:blipFill>
          <a:blip r:embed="rId5"/>
          <a:srcRect l="2556" t="33887" r="43638" b="55814"/>
          <a:stretch>
            <a:fillRect/>
          </a:stretch>
        </p:blipFill>
        <p:spPr>
          <a:xfrm>
            <a:off x="171076" y="1993090"/>
            <a:ext cx="6694419" cy="720130"/>
          </a:xfrm>
          <a:prstGeom prst="rect">
            <a:avLst/>
          </a:prstGeom>
        </p:spPr>
      </p:pic>
      <p:pic>
        <p:nvPicPr>
          <p:cNvPr id="2" name="Image 0" descr="preencoded.png">
            <a:extLst>
              <a:ext uri="{FF2B5EF4-FFF2-40B4-BE49-F238E27FC236}">
                <a16:creationId xmlns:a16="http://schemas.microsoft.com/office/drawing/2014/main" id="{E0E20302-7154-8295-6183-B7D60146C840}"/>
              </a:ext>
            </a:extLst>
          </p:cNvPr>
          <p:cNvPicPr>
            <a:picLocks noChangeAspect="1"/>
          </p:cNvPicPr>
          <p:nvPr/>
        </p:nvPicPr>
        <p:blipFill>
          <a:blip r:embed="rId6"/>
          <a:srcRect l="62418" t="49385" r="19781" b="22460"/>
          <a:stretch>
            <a:fillRect/>
          </a:stretch>
        </p:blipFill>
        <p:spPr>
          <a:xfrm>
            <a:off x="7615004" y="3132943"/>
            <a:ext cx="2263514" cy="2012013"/>
          </a:xfrm>
          <a:prstGeom prst="rect">
            <a:avLst/>
          </a:prstGeom>
        </p:spPr>
      </p:pic>
      <p:pic>
        <p:nvPicPr>
          <p:cNvPr id="10" name="Image 0" descr="preencoded.png">
            <a:extLst>
              <a:ext uri="{FF2B5EF4-FFF2-40B4-BE49-F238E27FC236}">
                <a16:creationId xmlns:a16="http://schemas.microsoft.com/office/drawing/2014/main" id="{0A785638-6399-5EF6-AAD8-D2E42D11EACB}"/>
              </a:ext>
            </a:extLst>
          </p:cNvPr>
          <p:cNvPicPr>
            <a:picLocks noChangeAspect="1"/>
          </p:cNvPicPr>
          <p:nvPr/>
        </p:nvPicPr>
        <p:blipFill>
          <a:blip r:embed="rId7"/>
          <a:srcRect l="62671" t="50000" r="20010" b="23311"/>
          <a:stretch>
            <a:fillRect/>
          </a:stretch>
        </p:blipFill>
        <p:spPr>
          <a:xfrm>
            <a:off x="7615004" y="3132944"/>
            <a:ext cx="2198066" cy="1903752"/>
          </a:xfrm>
          <a:prstGeom prst="rect">
            <a:avLst/>
          </a:prstGeom>
        </p:spPr>
      </p:pic>
    </p:spTree>
    <p:extLst>
      <p:ext uri="{BB962C8B-B14F-4D97-AF65-F5344CB8AC3E}">
        <p14:creationId xmlns:p14="http://schemas.microsoft.com/office/powerpoint/2010/main" val="40336393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7E688-D677-ACDE-D5B7-A32F390F5D3A}"/>
            </a:ext>
          </a:extLst>
        </p:cNvPr>
        <p:cNvGrpSpPr/>
        <p:nvPr/>
      </p:nvGrpSpPr>
      <p:grpSpPr>
        <a:xfrm>
          <a:off x="0" y="0"/>
          <a:ext cx="0" cy="0"/>
          <a:chOff x="0" y="0"/>
          <a:chExt cx="0" cy="0"/>
        </a:xfrm>
      </p:grpSpPr>
      <p:pic>
        <p:nvPicPr>
          <p:cNvPr id="6" name="Image 0" descr="preencoded.png">
            <a:extLst>
              <a:ext uri="{FF2B5EF4-FFF2-40B4-BE49-F238E27FC236}">
                <a16:creationId xmlns:a16="http://schemas.microsoft.com/office/drawing/2014/main" id="{FF1D24FE-FFAC-B74E-21E7-9FD0E883D6AB}"/>
              </a:ext>
            </a:extLst>
          </p:cNvPr>
          <p:cNvPicPr>
            <a:picLocks noChangeAspect="1"/>
          </p:cNvPicPr>
          <p:nvPr/>
        </p:nvPicPr>
        <p:blipFill>
          <a:blip r:embed="rId3"/>
          <a:srcRect l="2641" t="34697" r="1165" b="13954"/>
          <a:stretch>
            <a:fillRect/>
          </a:stretch>
        </p:blipFill>
        <p:spPr>
          <a:xfrm>
            <a:off x="0" y="2083633"/>
            <a:ext cx="12192000" cy="3657600"/>
          </a:xfrm>
          <a:prstGeom prst="rect">
            <a:avLst/>
          </a:prstGeom>
        </p:spPr>
      </p:pic>
      <p:sp>
        <p:nvSpPr>
          <p:cNvPr id="9" name="Rectangle 8">
            <a:extLst>
              <a:ext uri="{FF2B5EF4-FFF2-40B4-BE49-F238E27FC236}">
                <a16:creationId xmlns:a16="http://schemas.microsoft.com/office/drawing/2014/main" id="{CA5791B7-79A2-98AE-A9AB-2B5CD0E7DA89}"/>
              </a:ext>
            </a:extLst>
          </p:cNvPr>
          <p:cNvSpPr/>
          <p:nvPr/>
        </p:nvSpPr>
        <p:spPr>
          <a:xfrm>
            <a:off x="-1" y="2083633"/>
            <a:ext cx="6865495" cy="7462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265F526-4D45-9724-035C-833ED65124D4}"/>
              </a:ext>
            </a:extLst>
          </p:cNvPr>
          <p:cNvSpPr txBox="1"/>
          <p:nvPr/>
        </p:nvSpPr>
        <p:spPr>
          <a:xfrm>
            <a:off x="351226" y="181669"/>
            <a:ext cx="5272213" cy="523220"/>
          </a:xfrm>
          <a:prstGeom prst="rect">
            <a:avLst/>
          </a:prstGeom>
          <a:noFill/>
        </p:spPr>
        <p:txBody>
          <a:bodyPr wrap="none" rtlCol="0">
            <a:spAutoFit/>
          </a:bodyPr>
          <a:lstStyle/>
          <a:p>
            <a:r>
              <a:rPr lang="en-US" sz="2800" b="1" dirty="0"/>
              <a:t>Why Choose </a:t>
            </a:r>
            <a:r>
              <a:rPr lang="en-US" sz="2800" b="1" dirty="0" err="1"/>
              <a:t>ViT</a:t>
            </a:r>
            <a:r>
              <a:rPr lang="en-US" sz="2800" b="1" dirty="0"/>
              <a:t> Over CNNs?</a:t>
            </a:r>
            <a:endParaRPr lang="en-GR" sz="2800" b="1" dirty="0"/>
          </a:p>
        </p:txBody>
      </p:sp>
      <p:sp>
        <p:nvSpPr>
          <p:cNvPr id="8" name="Rectangle 7">
            <a:extLst>
              <a:ext uri="{FF2B5EF4-FFF2-40B4-BE49-F238E27FC236}">
                <a16:creationId xmlns:a16="http://schemas.microsoft.com/office/drawing/2014/main" id="{199AD4EA-505F-515B-D3B6-3F42F441BB16}"/>
              </a:ext>
            </a:extLst>
          </p:cNvPr>
          <p:cNvSpPr/>
          <p:nvPr/>
        </p:nvSpPr>
        <p:spPr>
          <a:xfrm>
            <a:off x="4811843" y="1504155"/>
            <a:ext cx="2248524" cy="5794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63460B7-6DF4-AA71-01C4-2FA6BACB967A}"/>
              </a:ext>
            </a:extLst>
          </p:cNvPr>
          <p:cNvSpPr txBox="1"/>
          <p:nvPr/>
        </p:nvSpPr>
        <p:spPr>
          <a:xfrm>
            <a:off x="193060" y="704889"/>
            <a:ext cx="11084540" cy="830997"/>
          </a:xfrm>
          <a:prstGeom prst="rect">
            <a:avLst/>
          </a:prstGeom>
          <a:noFill/>
        </p:spPr>
        <p:txBody>
          <a:bodyPr wrap="square">
            <a:spAutoFit/>
          </a:bodyPr>
          <a:lstStyle/>
          <a:p>
            <a:r>
              <a:rPr lang="en-US" sz="2400" dirty="0"/>
              <a:t>CNNs were structured for the purpose of working on images. This design advantage is referred to as inductive bias.</a:t>
            </a:r>
          </a:p>
        </p:txBody>
      </p:sp>
      <p:pic>
        <p:nvPicPr>
          <p:cNvPr id="4" name="Picture 3" descr="A black and white logo&#10;&#10;AI-generated content may be incorrect.">
            <a:extLst>
              <a:ext uri="{FF2B5EF4-FFF2-40B4-BE49-F238E27FC236}">
                <a16:creationId xmlns:a16="http://schemas.microsoft.com/office/drawing/2014/main" id="{FDA533C2-4158-4E2B-F280-BADA5A4F9ABD}"/>
              </a:ext>
            </a:extLst>
          </p:cNvPr>
          <p:cNvPicPr>
            <a:picLocks noChangeAspect="1"/>
          </p:cNvPicPr>
          <p:nvPr/>
        </p:nvPicPr>
        <p:blipFill>
          <a:blip r:embed="rId4"/>
          <a:stretch>
            <a:fillRect/>
          </a:stretch>
        </p:blipFill>
        <p:spPr>
          <a:xfrm>
            <a:off x="9732046" y="130619"/>
            <a:ext cx="2310861" cy="519944"/>
          </a:xfrm>
          <a:prstGeom prst="rect">
            <a:avLst/>
          </a:prstGeom>
        </p:spPr>
      </p:pic>
      <p:pic>
        <p:nvPicPr>
          <p:cNvPr id="3" name="Image 0" descr="preencoded.png">
            <a:extLst>
              <a:ext uri="{FF2B5EF4-FFF2-40B4-BE49-F238E27FC236}">
                <a16:creationId xmlns:a16="http://schemas.microsoft.com/office/drawing/2014/main" id="{D1FDB991-98C6-D492-2E7E-2D75F26AF39C}"/>
              </a:ext>
            </a:extLst>
          </p:cNvPr>
          <p:cNvPicPr>
            <a:picLocks noChangeAspect="1"/>
          </p:cNvPicPr>
          <p:nvPr/>
        </p:nvPicPr>
        <p:blipFill>
          <a:blip r:embed="rId5"/>
          <a:srcRect l="2556" t="33887" r="43638" b="55814"/>
          <a:stretch>
            <a:fillRect/>
          </a:stretch>
        </p:blipFill>
        <p:spPr>
          <a:xfrm>
            <a:off x="171076" y="1993090"/>
            <a:ext cx="6694419" cy="720130"/>
          </a:xfrm>
          <a:prstGeom prst="rect">
            <a:avLst/>
          </a:prstGeom>
        </p:spPr>
      </p:pic>
      <p:pic>
        <p:nvPicPr>
          <p:cNvPr id="2" name="Image 0" descr="preencoded.png">
            <a:extLst>
              <a:ext uri="{FF2B5EF4-FFF2-40B4-BE49-F238E27FC236}">
                <a16:creationId xmlns:a16="http://schemas.microsoft.com/office/drawing/2014/main" id="{53876B40-6264-5D06-4D3A-E9C66ECA03EB}"/>
              </a:ext>
            </a:extLst>
          </p:cNvPr>
          <p:cNvPicPr>
            <a:picLocks noChangeAspect="1"/>
          </p:cNvPicPr>
          <p:nvPr/>
        </p:nvPicPr>
        <p:blipFill>
          <a:blip r:embed="rId6"/>
          <a:srcRect l="62418" t="49385" r="19781" b="22460"/>
          <a:stretch>
            <a:fillRect/>
          </a:stretch>
        </p:blipFill>
        <p:spPr>
          <a:xfrm>
            <a:off x="7615004" y="3132943"/>
            <a:ext cx="2263514" cy="2012013"/>
          </a:xfrm>
          <a:prstGeom prst="rect">
            <a:avLst/>
          </a:prstGeom>
        </p:spPr>
      </p:pic>
      <p:pic>
        <p:nvPicPr>
          <p:cNvPr id="10" name="Image 0" descr="preencoded.png">
            <a:extLst>
              <a:ext uri="{FF2B5EF4-FFF2-40B4-BE49-F238E27FC236}">
                <a16:creationId xmlns:a16="http://schemas.microsoft.com/office/drawing/2014/main" id="{0B7E86C1-A773-0504-A253-F3A1B083146A}"/>
              </a:ext>
            </a:extLst>
          </p:cNvPr>
          <p:cNvPicPr>
            <a:picLocks noChangeAspect="1"/>
          </p:cNvPicPr>
          <p:nvPr/>
        </p:nvPicPr>
        <p:blipFill>
          <a:blip r:embed="rId7"/>
          <a:srcRect l="62671" t="50000" r="20010" b="23311"/>
          <a:stretch>
            <a:fillRect/>
          </a:stretch>
        </p:blipFill>
        <p:spPr>
          <a:xfrm>
            <a:off x="7615004" y="3132943"/>
            <a:ext cx="2323064" cy="2012013"/>
          </a:xfrm>
          <a:prstGeom prst="rect">
            <a:avLst/>
          </a:prstGeom>
        </p:spPr>
      </p:pic>
      <p:pic>
        <p:nvPicPr>
          <p:cNvPr id="11" name="Image 0" descr="preencoded.png">
            <a:extLst>
              <a:ext uri="{FF2B5EF4-FFF2-40B4-BE49-F238E27FC236}">
                <a16:creationId xmlns:a16="http://schemas.microsoft.com/office/drawing/2014/main" id="{CAF645F8-E111-D85D-13D3-59DE8A531C99}"/>
              </a:ext>
            </a:extLst>
          </p:cNvPr>
          <p:cNvPicPr>
            <a:picLocks noChangeAspect="1"/>
          </p:cNvPicPr>
          <p:nvPr/>
        </p:nvPicPr>
        <p:blipFill>
          <a:blip r:embed="rId8"/>
          <a:srcRect l="62780" t="50000" r="20010" b="22926"/>
          <a:stretch>
            <a:fillRect/>
          </a:stretch>
        </p:blipFill>
        <p:spPr>
          <a:xfrm>
            <a:off x="7615004" y="3132943"/>
            <a:ext cx="2275703" cy="2012013"/>
          </a:xfrm>
          <a:prstGeom prst="rect">
            <a:avLst/>
          </a:prstGeom>
        </p:spPr>
      </p:pic>
    </p:spTree>
    <p:extLst>
      <p:ext uri="{BB962C8B-B14F-4D97-AF65-F5344CB8AC3E}">
        <p14:creationId xmlns:p14="http://schemas.microsoft.com/office/powerpoint/2010/main" val="9722405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B842D-3C75-0A13-7D98-F2D9F729327F}"/>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1175C07-16C8-F7D8-88AE-F71B1EFFCFFA}"/>
              </a:ext>
            </a:extLst>
          </p:cNvPr>
          <p:cNvSpPr/>
          <p:nvPr/>
        </p:nvSpPr>
        <p:spPr>
          <a:xfrm>
            <a:off x="-1" y="2083633"/>
            <a:ext cx="6865495" cy="7462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F43286A-5A1E-E6A4-0D46-3441498F2584}"/>
              </a:ext>
            </a:extLst>
          </p:cNvPr>
          <p:cNvSpPr txBox="1"/>
          <p:nvPr/>
        </p:nvSpPr>
        <p:spPr>
          <a:xfrm>
            <a:off x="351226" y="181669"/>
            <a:ext cx="5272213" cy="523220"/>
          </a:xfrm>
          <a:prstGeom prst="rect">
            <a:avLst/>
          </a:prstGeom>
          <a:noFill/>
        </p:spPr>
        <p:txBody>
          <a:bodyPr wrap="none" rtlCol="0">
            <a:spAutoFit/>
          </a:bodyPr>
          <a:lstStyle/>
          <a:p>
            <a:r>
              <a:rPr lang="en-US" sz="2800" b="1" dirty="0"/>
              <a:t>Why Choose </a:t>
            </a:r>
            <a:r>
              <a:rPr lang="en-US" sz="2800" b="1" dirty="0" err="1"/>
              <a:t>ViT</a:t>
            </a:r>
            <a:r>
              <a:rPr lang="en-US" sz="2800" b="1" dirty="0"/>
              <a:t> Over CNNs?</a:t>
            </a:r>
            <a:endParaRPr lang="en-GR" sz="2800" b="1" dirty="0"/>
          </a:p>
        </p:txBody>
      </p:sp>
      <p:sp>
        <p:nvSpPr>
          <p:cNvPr id="8" name="Rectangle 7">
            <a:extLst>
              <a:ext uri="{FF2B5EF4-FFF2-40B4-BE49-F238E27FC236}">
                <a16:creationId xmlns:a16="http://schemas.microsoft.com/office/drawing/2014/main" id="{7BF3B85D-1EAF-18BD-F71E-1573B45C52A5}"/>
              </a:ext>
            </a:extLst>
          </p:cNvPr>
          <p:cNvSpPr/>
          <p:nvPr/>
        </p:nvSpPr>
        <p:spPr>
          <a:xfrm>
            <a:off x="4811843" y="1504155"/>
            <a:ext cx="2248524" cy="5794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E56475E-B43D-FF27-6FA8-8983AAF44666}"/>
              </a:ext>
            </a:extLst>
          </p:cNvPr>
          <p:cNvSpPr txBox="1"/>
          <p:nvPr/>
        </p:nvSpPr>
        <p:spPr>
          <a:xfrm>
            <a:off x="193060" y="704889"/>
            <a:ext cx="11084540" cy="830997"/>
          </a:xfrm>
          <a:prstGeom prst="rect">
            <a:avLst/>
          </a:prstGeom>
          <a:noFill/>
        </p:spPr>
        <p:txBody>
          <a:bodyPr wrap="square">
            <a:spAutoFit/>
          </a:bodyPr>
          <a:lstStyle/>
          <a:p>
            <a:r>
              <a:rPr lang="en-US" sz="2400" dirty="0"/>
              <a:t>CNNs were structured for the purpose of working on images. This design advantage is referred to as inductive bias.</a:t>
            </a:r>
          </a:p>
        </p:txBody>
      </p:sp>
      <p:pic>
        <p:nvPicPr>
          <p:cNvPr id="4" name="Picture 3" descr="A black and white logo&#10;&#10;AI-generated content may be incorrect.">
            <a:extLst>
              <a:ext uri="{FF2B5EF4-FFF2-40B4-BE49-F238E27FC236}">
                <a16:creationId xmlns:a16="http://schemas.microsoft.com/office/drawing/2014/main" id="{8CCCEA8F-F73D-66C1-3FC7-496EAF2761E1}"/>
              </a:ext>
            </a:extLst>
          </p:cNvPr>
          <p:cNvPicPr>
            <a:picLocks noChangeAspect="1"/>
          </p:cNvPicPr>
          <p:nvPr/>
        </p:nvPicPr>
        <p:blipFill>
          <a:blip r:embed="rId3"/>
          <a:stretch>
            <a:fillRect/>
          </a:stretch>
        </p:blipFill>
        <p:spPr>
          <a:xfrm>
            <a:off x="9732046" y="130619"/>
            <a:ext cx="2310861" cy="519944"/>
          </a:xfrm>
          <a:prstGeom prst="rect">
            <a:avLst/>
          </a:prstGeom>
        </p:spPr>
      </p:pic>
      <p:pic>
        <p:nvPicPr>
          <p:cNvPr id="12" name="Image 0" descr="preencoded.png">
            <a:extLst>
              <a:ext uri="{FF2B5EF4-FFF2-40B4-BE49-F238E27FC236}">
                <a16:creationId xmlns:a16="http://schemas.microsoft.com/office/drawing/2014/main" id="{402BB4ED-EF6D-A763-58B5-7536CE6B0B6D}"/>
              </a:ext>
            </a:extLst>
          </p:cNvPr>
          <p:cNvPicPr>
            <a:picLocks noChangeAspect="1"/>
          </p:cNvPicPr>
          <p:nvPr/>
        </p:nvPicPr>
        <p:blipFill>
          <a:blip r:embed="rId4"/>
          <a:srcRect t="34080" b="-86"/>
          <a:stretch>
            <a:fillRect/>
          </a:stretch>
        </p:blipFill>
        <p:spPr>
          <a:xfrm>
            <a:off x="-1" y="1969165"/>
            <a:ext cx="12192000" cy="4522848"/>
          </a:xfrm>
          <a:prstGeom prst="rect">
            <a:avLst/>
          </a:prstGeom>
        </p:spPr>
      </p:pic>
    </p:spTree>
    <p:extLst>
      <p:ext uri="{BB962C8B-B14F-4D97-AF65-F5344CB8AC3E}">
        <p14:creationId xmlns:p14="http://schemas.microsoft.com/office/powerpoint/2010/main" val="29144230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9ECEB-E19F-6CD3-97F8-DA96B637384A}"/>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6B631633-2A16-FFB7-81AC-197BBDFDD092}"/>
              </a:ext>
            </a:extLst>
          </p:cNvPr>
          <p:cNvSpPr/>
          <p:nvPr/>
        </p:nvSpPr>
        <p:spPr>
          <a:xfrm>
            <a:off x="-1" y="2083633"/>
            <a:ext cx="6865495" cy="7462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13C7680-F374-76A0-1778-B1F22189DDC6}"/>
              </a:ext>
            </a:extLst>
          </p:cNvPr>
          <p:cNvSpPr txBox="1"/>
          <p:nvPr/>
        </p:nvSpPr>
        <p:spPr>
          <a:xfrm>
            <a:off x="351226" y="181669"/>
            <a:ext cx="5272213" cy="523220"/>
          </a:xfrm>
          <a:prstGeom prst="rect">
            <a:avLst/>
          </a:prstGeom>
          <a:noFill/>
        </p:spPr>
        <p:txBody>
          <a:bodyPr wrap="none" rtlCol="0">
            <a:spAutoFit/>
          </a:bodyPr>
          <a:lstStyle/>
          <a:p>
            <a:r>
              <a:rPr lang="en-US" sz="2800" b="1" dirty="0"/>
              <a:t>Why Choose </a:t>
            </a:r>
            <a:r>
              <a:rPr lang="en-US" sz="2800" b="1" dirty="0" err="1"/>
              <a:t>ViT</a:t>
            </a:r>
            <a:r>
              <a:rPr lang="en-US" sz="2800" b="1" dirty="0"/>
              <a:t> Over CNNs?</a:t>
            </a:r>
            <a:endParaRPr lang="en-GR" sz="2800" b="1" dirty="0"/>
          </a:p>
        </p:txBody>
      </p:sp>
      <p:sp>
        <p:nvSpPr>
          <p:cNvPr id="8" name="Rectangle 7">
            <a:extLst>
              <a:ext uri="{FF2B5EF4-FFF2-40B4-BE49-F238E27FC236}">
                <a16:creationId xmlns:a16="http://schemas.microsoft.com/office/drawing/2014/main" id="{DA9B2257-B376-9C3E-8B50-5807B8B176CC}"/>
              </a:ext>
            </a:extLst>
          </p:cNvPr>
          <p:cNvSpPr/>
          <p:nvPr/>
        </p:nvSpPr>
        <p:spPr>
          <a:xfrm>
            <a:off x="4811843" y="1504155"/>
            <a:ext cx="2248524" cy="5794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C1DAEA5-D305-4A89-5ADC-0F8C961577B8}"/>
              </a:ext>
            </a:extLst>
          </p:cNvPr>
          <p:cNvSpPr txBox="1"/>
          <p:nvPr/>
        </p:nvSpPr>
        <p:spPr>
          <a:xfrm>
            <a:off x="193060" y="704889"/>
            <a:ext cx="11084540" cy="830997"/>
          </a:xfrm>
          <a:prstGeom prst="rect">
            <a:avLst/>
          </a:prstGeom>
          <a:noFill/>
        </p:spPr>
        <p:txBody>
          <a:bodyPr wrap="square">
            <a:spAutoFit/>
          </a:bodyPr>
          <a:lstStyle/>
          <a:p>
            <a:r>
              <a:rPr lang="en-US" sz="2400" dirty="0"/>
              <a:t>CNNs were structured for the purpose of working on images. This design advantage is referred to as inductive bias.</a:t>
            </a:r>
          </a:p>
        </p:txBody>
      </p:sp>
      <p:pic>
        <p:nvPicPr>
          <p:cNvPr id="4" name="Picture 3" descr="A black and white logo&#10;&#10;AI-generated content may be incorrect.">
            <a:extLst>
              <a:ext uri="{FF2B5EF4-FFF2-40B4-BE49-F238E27FC236}">
                <a16:creationId xmlns:a16="http://schemas.microsoft.com/office/drawing/2014/main" id="{81C4F01F-555A-2BFC-F00C-5BD55915668C}"/>
              </a:ext>
            </a:extLst>
          </p:cNvPr>
          <p:cNvPicPr>
            <a:picLocks noChangeAspect="1"/>
          </p:cNvPicPr>
          <p:nvPr/>
        </p:nvPicPr>
        <p:blipFill>
          <a:blip r:embed="rId3"/>
          <a:stretch>
            <a:fillRect/>
          </a:stretch>
        </p:blipFill>
        <p:spPr>
          <a:xfrm>
            <a:off x="9732046" y="130619"/>
            <a:ext cx="2310861" cy="519944"/>
          </a:xfrm>
          <a:prstGeom prst="rect">
            <a:avLst/>
          </a:prstGeom>
        </p:spPr>
      </p:pic>
      <p:pic>
        <p:nvPicPr>
          <p:cNvPr id="12" name="Image 0" descr="preencoded.png">
            <a:extLst>
              <a:ext uri="{FF2B5EF4-FFF2-40B4-BE49-F238E27FC236}">
                <a16:creationId xmlns:a16="http://schemas.microsoft.com/office/drawing/2014/main" id="{342C6679-DA2D-64DB-24F8-514FF3230995}"/>
              </a:ext>
            </a:extLst>
          </p:cNvPr>
          <p:cNvPicPr>
            <a:picLocks noChangeAspect="1"/>
          </p:cNvPicPr>
          <p:nvPr/>
        </p:nvPicPr>
        <p:blipFill>
          <a:blip r:embed="rId4"/>
          <a:srcRect t="34080" b="-86"/>
          <a:stretch>
            <a:fillRect/>
          </a:stretch>
        </p:blipFill>
        <p:spPr>
          <a:xfrm>
            <a:off x="-1" y="1969165"/>
            <a:ext cx="12192000" cy="4522848"/>
          </a:xfrm>
          <a:prstGeom prst="rect">
            <a:avLst/>
          </a:prstGeom>
        </p:spPr>
      </p:pic>
      <p:pic>
        <p:nvPicPr>
          <p:cNvPr id="2" name="Image 0" descr="preencoded.png">
            <a:extLst>
              <a:ext uri="{FF2B5EF4-FFF2-40B4-BE49-F238E27FC236}">
                <a16:creationId xmlns:a16="http://schemas.microsoft.com/office/drawing/2014/main" id="{686AD5D8-F637-E008-498E-5F7D678F41DA}"/>
              </a:ext>
            </a:extLst>
          </p:cNvPr>
          <p:cNvPicPr>
            <a:picLocks noChangeAspect="1"/>
          </p:cNvPicPr>
          <p:nvPr/>
        </p:nvPicPr>
        <p:blipFill>
          <a:blip r:embed="rId5"/>
          <a:srcRect t="33993"/>
          <a:stretch>
            <a:fillRect/>
          </a:stretch>
        </p:blipFill>
        <p:spPr>
          <a:xfrm>
            <a:off x="-2" y="1969165"/>
            <a:ext cx="12192001" cy="4522849"/>
          </a:xfrm>
          <a:prstGeom prst="rect">
            <a:avLst/>
          </a:prstGeom>
        </p:spPr>
      </p:pic>
    </p:spTree>
    <p:extLst>
      <p:ext uri="{BB962C8B-B14F-4D97-AF65-F5344CB8AC3E}">
        <p14:creationId xmlns:p14="http://schemas.microsoft.com/office/powerpoint/2010/main" val="40007649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927F3-E96E-D2E9-46C5-858A6E7C6E1E}"/>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E621EC6A-1483-CF79-95AD-DEA353DC0914}"/>
              </a:ext>
            </a:extLst>
          </p:cNvPr>
          <p:cNvSpPr/>
          <p:nvPr/>
        </p:nvSpPr>
        <p:spPr>
          <a:xfrm>
            <a:off x="-1" y="2083633"/>
            <a:ext cx="6865495" cy="7462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FD4B49C-52BB-44FA-97CF-5A964218071E}"/>
              </a:ext>
            </a:extLst>
          </p:cNvPr>
          <p:cNvSpPr txBox="1"/>
          <p:nvPr/>
        </p:nvSpPr>
        <p:spPr>
          <a:xfrm>
            <a:off x="351226" y="181669"/>
            <a:ext cx="5272213" cy="523220"/>
          </a:xfrm>
          <a:prstGeom prst="rect">
            <a:avLst/>
          </a:prstGeom>
          <a:noFill/>
        </p:spPr>
        <p:txBody>
          <a:bodyPr wrap="none" rtlCol="0">
            <a:spAutoFit/>
          </a:bodyPr>
          <a:lstStyle/>
          <a:p>
            <a:r>
              <a:rPr lang="en-US" sz="2800" b="1" dirty="0"/>
              <a:t>Why Choose </a:t>
            </a:r>
            <a:r>
              <a:rPr lang="en-US" sz="2800" b="1" dirty="0" err="1"/>
              <a:t>ViT</a:t>
            </a:r>
            <a:r>
              <a:rPr lang="en-US" sz="2800" b="1" dirty="0"/>
              <a:t> Over CNNs?</a:t>
            </a:r>
            <a:endParaRPr lang="en-GR" sz="2800" b="1" dirty="0"/>
          </a:p>
        </p:txBody>
      </p:sp>
      <p:sp>
        <p:nvSpPr>
          <p:cNvPr id="8" name="Rectangle 7">
            <a:extLst>
              <a:ext uri="{FF2B5EF4-FFF2-40B4-BE49-F238E27FC236}">
                <a16:creationId xmlns:a16="http://schemas.microsoft.com/office/drawing/2014/main" id="{43BDB013-3261-9D56-AE75-7937BC319C56}"/>
              </a:ext>
            </a:extLst>
          </p:cNvPr>
          <p:cNvSpPr/>
          <p:nvPr/>
        </p:nvSpPr>
        <p:spPr>
          <a:xfrm>
            <a:off x="4811843" y="1504155"/>
            <a:ext cx="2248524" cy="5794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FF44BA8-11A4-00AA-2436-5C63F74EEF0A}"/>
              </a:ext>
            </a:extLst>
          </p:cNvPr>
          <p:cNvSpPr txBox="1"/>
          <p:nvPr/>
        </p:nvSpPr>
        <p:spPr>
          <a:xfrm>
            <a:off x="193060" y="704889"/>
            <a:ext cx="11084540" cy="830997"/>
          </a:xfrm>
          <a:prstGeom prst="rect">
            <a:avLst/>
          </a:prstGeom>
          <a:noFill/>
        </p:spPr>
        <p:txBody>
          <a:bodyPr wrap="square">
            <a:spAutoFit/>
          </a:bodyPr>
          <a:lstStyle/>
          <a:p>
            <a:r>
              <a:rPr lang="en-US" sz="2400" dirty="0"/>
              <a:t>CNNs were structured for the purpose of working on images. This design advantage is referred to as inductive bias.</a:t>
            </a:r>
          </a:p>
        </p:txBody>
      </p:sp>
      <p:pic>
        <p:nvPicPr>
          <p:cNvPr id="4" name="Picture 3" descr="A black and white logo&#10;&#10;AI-generated content may be incorrect.">
            <a:extLst>
              <a:ext uri="{FF2B5EF4-FFF2-40B4-BE49-F238E27FC236}">
                <a16:creationId xmlns:a16="http://schemas.microsoft.com/office/drawing/2014/main" id="{70433DEC-CBC1-1FF4-4FEC-2F097A902F7C}"/>
              </a:ext>
            </a:extLst>
          </p:cNvPr>
          <p:cNvPicPr>
            <a:picLocks noChangeAspect="1"/>
          </p:cNvPicPr>
          <p:nvPr/>
        </p:nvPicPr>
        <p:blipFill>
          <a:blip r:embed="rId3"/>
          <a:stretch>
            <a:fillRect/>
          </a:stretch>
        </p:blipFill>
        <p:spPr>
          <a:xfrm>
            <a:off x="9732046" y="130619"/>
            <a:ext cx="2310861" cy="519944"/>
          </a:xfrm>
          <a:prstGeom prst="rect">
            <a:avLst/>
          </a:prstGeom>
        </p:spPr>
      </p:pic>
      <p:pic>
        <p:nvPicPr>
          <p:cNvPr id="12" name="Image 0" descr="preencoded.png">
            <a:extLst>
              <a:ext uri="{FF2B5EF4-FFF2-40B4-BE49-F238E27FC236}">
                <a16:creationId xmlns:a16="http://schemas.microsoft.com/office/drawing/2014/main" id="{3A3CF5B8-E62F-0721-FE68-3A7F3FB47C0B}"/>
              </a:ext>
            </a:extLst>
          </p:cNvPr>
          <p:cNvPicPr>
            <a:picLocks noChangeAspect="1"/>
          </p:cNvPicPr>
          <p:nvPr/>
        </p:nvPicPr>
        <p:blipFill>
          <a:blip r:embed="rId4"/>
          <a:srcRect t="34080" b="-86"/>
          <a:stretch>
            <a:fillRect/>
          </a:stretch>
        </p:blipFill>
        <p:spPr>
          <a:xfrm>
            <a:off x="-1" y="1969165"/>
            <a:ext cx="12192000" cy="4522848"/>
          </a:xfrm>
          <a:prstGeom prst="rect">
            <a:avLst/>
          </a:prstGeom>
        </p:spPr>
      </p:pic>
      <p:pic>
        <p:nvPicPr>
          <p:cNvPr id="6" name="Image 0" descr="preencoded.png">
            <a:extLst>
              <a:ext uri="{FF2B5EF4-FFF2-40B4-BE49-F238E27FC236}">
                <a16:creationId xmlns:a16="http://schemas.microsoft.com/office/drawing/2014/main" id="{7AA33808-A41E-944B-0683-FA70CAE01B93}"/>
              </a:ext>
            </a:extLst>
          </p:cNvPr>
          <p:cNvPicPr>
            <a:picLocks noChangeAspect="1"/>
          </p:cNvPicPr>
          <p:nvPr/>
        </p:nvPicPr>
        <p:blipFill>
          <a:blip r:embed="rId5"/>
          <a:srcRect t="33993" r="1223"/>
          <a:stretch>
            <a:fillRect/>
          </a:stretch>
        </p:blipFill>
        <p:spPr>
          <a:xfrm>
            <a:off x="-1" y="1941168"/>
            <a:ext cx="12192000" cy="4578841"/>
          </a:xfrm>
          <a:prstGeom prst="rect">
            <a:avLst/>
          </a:prstGeom>
        </p:spPr>
      </p:pic>
    </p:spTree>
    <p:extLst>
      <p:ext uri="{BB962C8B-B14F-4D97-AF65-F5344CB8AC3E}">
        <p14:creationId xmlns:p14="http://schemas.microsoft.com/office/powerpoint/2010/main" val="17722244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3BB04-C35B-D6C3-81C4-5B1E6DFC97C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CF13D75-18B4-76C1-A353-9172E38099F0}"/>
              </a:ext>
            </a:extLst>
          </p:cNvPr>
          <p:cNvSpPr txBox="1"/>
          <p:nvPr/>
        </p:nvSpPr>
        <p:spPr>
          <a:xfrm>
            <a:off x="351226" y="181669"/>
            <a:ext cx="5272213" cy="523220"/>
          </a:xfrm>
          <a:prstGeom prst="rect">
            <a:avLst/>
          </a:prstGeom>
          <a:noFill/>
        </p:spPr>
        <p:txBody>
          <a:bodyPr wrap="none" rtlCol="0">
            <a:spAutoFit/>
          </a:bodyPr>
          <a:lstStyle/>
          <a:p>
            <a:r>
              <a:rPr lang="en-US" sz="2800" b="1" dirty="0"/>
              <a:t>Why Choose </a:t>
            </a:r>
            <a:r>
              <a:rPr lang="en-US" sz="2800" b="1" dirty="0" err="1"/>
              <a:t>ViT</a:t>
            </a:r>
            <a:r>
              <a:rPr lang="en-US" sz="2800" b="1" dirty="0"/>
              <a:t> Over CNNs?</a:t>
            </a:r>
            <a:endParaRPr lang="en-GR" sz="2800" b="1" dirty="0"/>
          </a:p>
        </p:txBody>
      </p:sp>
      <p:sp>
        <p:nvSpPr>
          <p:cNvPr id="8" name="Rectangle 7">
            <a:extLst>
              <a:ext uri="{FF2B5EF4-FFF2-40B4-BE49-F238E27FC236}">
                <a16:creationId xmlns:a16="http://schemas.microsoft.com/office/drawing/2014/main" id="{5710C7A2-8A3F-0061-6FCA-CFDD4494B844}"/>
              </a:ext>
            </a:extLst>
          </p:cNvPr>
          <p:cNvSpPr/>
          <p:nvPr/>
        </p:nvSpPr>
        <p:spPr>
          <a:xfrm>
            <a:off x="4811843" y="1504155"/>
            <a:ext cx="2248524" cy="5794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white logo&#10;&#10;AI-generated content may be incorrect.">
            <a:extLst>
              <a:ext uri="{FF2B5EF4-FFF2-40B4-BE49-F238E27FC236}">
                <a16:creationId xmlns:a16="http://schemas.microsoft.com/office/drawing/2014/main" id="{A7F32052-0DA5-10CE-660F-0DAD21C79EDF}"/>
              </a:ext>
            </a:extLst>
          </p:cNvPr>
          <p:cNvPicPr>
            <a:picLocks noChangeAspect="1"/>
          </p:cNvPicPr>
          <p:nvPr/>
        </p:nvPicPr>
        <p:blipFill>
          <a:blip r:embed="rId3"/>
          <a:stretch>
            <a:fillRect/>
          </a:stretch>
        </p:blipFill>
        <p:spPr>
          <a:xfrm>
            <a:off x="9732046" y="130619"/>
            <a:ext cx="2310861" cy="519944"/>
          </a:xfrm>
          <a:prstGeom prst="rect">
            <a:avLst/>
          </a:prstGeom>
        </p:spPr>
      </p:pic>
      <p:sp>
        <p:nvSpPr>
          <p:cNvPr id="3" name="TextBox 2">
            <a:extLst>
              <a:ext uri="{FF2B5EF4-FFF2-40B4-BE49-F238E27FC236}">
                <a16:creationId xmlns:a16="http://schemas.microsoft.com/office/drawing/2014/main" id="{55A342E1-4A33-E614-376B-2FA99F17F3B4}"/>
              </a:ext>
            </a:extLst>
          </p:cNvPr>
          <p:cNvSpPr txBox="1"/>
          <p:nvPr/>
        </p:nvSpPr>
        <p:spPr>
          <a:xfrm>
            <a:off x="193060" y="704889"/>
            <a:ext cx="11084540" cy="830997"/>
          </a:xfrm>
          <a:prstGeom prst="rect">
            <a:avLst/>
          </a:prstGeom>
          <a:noFill/>
        </p:spPr>
        <p:txBody>
          <a:bodyPr wrap="square">
            <a:spAutoFit/>
          </a:bodyPr>
          <a:lstStyle/>
          <a:p>
            <a:r>
              <a:rPr lang="en-US" sz="2400" dirty="0"/>
              <a:t>Scaling the training data of </a:t>
            </a:r>
            <a:r>
              <a:rPr lang="en-US" sz="2400" dirty="0" err="1"/>
              <a:t>ViT</a:t>
            </a:r>
            <a:r>
              <a:rPr lang="en-US" sz="2400" dirty="0"/>
              <a:t> outweighs the inductive biases of the convolutional networks.</a:t>
            </a:r>
          </a:p>
        </p:txBody>
      </p:sp>
      <p:pic>
        <p:nvPicPr>
          <p:cNvPr id="10" name="Image 0" descr="preencoded.png">
            <a:extLst>
              <a:ext uri="{FF2B5EF4-FFF2-40B4-BE49-F238E27FC236}">
                <a16:creationId xmlns:a16="http://schemas.microsoft.com/office/drawing/2014/main" id="{F29FBCE8-2B41-C199-D752-D66B5CCFD51F}"/>
              </a:ext>
            </a:extLst>
          </p:cNvPr>
          <p:cNvPicPr>
            <a:picLocks noChangeAspect="1"/>
          </p:cNvPicPr>
          <p:nvPr/>
        </p:nvPicPr>
        <p:blipFill>
          <a:blip r:embed="rId4"/>
          <a:srcRect l="53509" t="41999" r="3735" b="6824"/>
          <a:stretch>
            <a:fillRect/>
          </a:stretch>
        </p:blipFill>
        <p:spPr>
          <a:xfrm>
            <a:off x="2285999" y="1535886"/>
            <a:ext cx="7620001" cy="5126182"/>
          </a:xfrm>
          <a:prstGeom prst="rect">
            <a:avLst/>
          </a:prstGeom>
        </p:spPr>
      </p:pic>
    </p:spTree>
    <p:extLst>
      <p:ext uri="{BB962C8B-B14F-4D97-AF65-F5344CB8AC3E}">
        <p14:creationId xmlns:p14="http://schemas.microsoft.com/office/powerpoint/2010/main" val="4077100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E0DBD-19B1-AD4A-44CD-659B5D67E21A}"/>
            </a:ext>
          </a:extLst>
        </p:cNvPr>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5A8E569D-FCAB-96FB-7E2F-216A7265D84F}"/>
              </a:ext>
            </a:extLst>
          </p:cNvPr>
          <p:cNvCxnSpPr>
            <a:cxnSpLocks/>
          </p:cNvCxnSpPr>
          <p:nvPr/>
        </p:nvCxnSpPr>
        <p:spPr>
          <a:xfrm>
            <a:off x="2223652" y="568777"/>
            <a:ext cx="0" cy="6289223"/>
          </a:xfrm>
          <a:prstGeom prst="line">
            <a:avLst/>
          </a:prstGeom>
          <a:ln>
            <a:solidFill>
              <a:schemeClr val="accent2">
                <a:lumMod val="75000"/>
              </a:schemeClr>
            </a:solidFill>
          </a:ln>
        </p:spPr>
        <p:style>
          <a:lnRef idx="1">
            <a:schemeClr val="accent2"/>
          </a:lnRef>
          <a:fillRef idx="0">
            <a:schemeClr val="accent2"/>
          </a:fillRef>
          <a:effectRef idx="0">
            <a:schemeClr val="accent2"/>
          </a:effectRef>
          <a:fontRef idx="minor">
            <a:schemeClr val="tx1"/>
          </a:fontRef>
        </p:style>
      </p:cxnSp>
      <p:sp>
        <p:nvSpPr>
          <p:cNvPr id="10" name="Rectangle 9">
            <a:extLst>
              <a:ext uri="{FF2B5EF4-FFF2-40B4-BE49-F238E27FC236}">
                <a16:creationId xmlns:a16="http://schemas.microsoft.com/office/drawing/2014/main" id="{D0452EC9-2543-47FC-B858-13F142D16A3C}"/>
              </a:ext>
            </a:extLst>
          </p:cNvPr>
          <p:cNvSpPr/>
          <p:nvPr/>
        </p:nvSpPr>
        <p:spPr>
          <a:xfrm>
            <a:off x="1323108" y="1285007"/>
            <a:ext cx="1801091" cy="1226127"/>
          </a:xfrm>
          <a:prstGeom prst="rect">
            <a:avLst/>
          </a:prstGeom>
          <a:solidFill>
            <a:srgbClr val="EA7132"/>
          </a:solidFill>
          <a:ln w="28575">
            <a:solidFill>
              <a:srgbClr val="F8D5CD"/>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chemeClr val="bg1"/>
                </a:solidFill>
              </a:rPr>
              <a:t>Transformers</a:t>
            </a:r>
          </a:p>
        </p:txBody>
      </p:sp>
      <p:sp>
        <p:nvSpPr>
          <p:cNvPr id="11" name="Rectangle 10">
            <a:extLst>
              <a:ext uri="{FF2B5EF4-FFF2-40B4-BE49-F238E27FC236}">
                <a16:creationId xmlns:a16="http://schemas.microsoft.com/office/drawing/2014/main" id="{AE582C45-41E9-EE5E-99D1-FB0B85F96F6F}"/>
              </a:ext>
            </a:extLst>
          </p:cNvPr>
          <p:cNvSpPr/>
          <p:nvPr/>
        </p:nvSpPr>
        <p:spPr>
          <a:xfrm>
            <a:off x="1323108" y="3023754"/>
            <a:ext cx="1801091" cy="1226127"/>
          </a:xfrm>
          <a:prstGeom prst="rect">
            <a:avLst/>
          </a:prstGeom>
          <a:solidFill>
            <a:srgbClr val="F8D5CD"/>
          </a:solidFill>
          <a:ln w="28575">
            <a:solidFill>
              <a:srgbClr val="EA71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BERT</a:t>
            </a:r>
          </a:p>
        </p:txBody>
      </p:sp>
      <p:sp>
        <p:nvSpPr>
          <p:cNvPr id="12" name="Rectangle 11">
            <a:extLst>
              <a:ext uri="{FF2B5EF4-FFF2-40B4-BE49-F238E27FC236}">
                <a16:creationId xmlns:a16="http://schemas.microsoft.com/office/drawing/2014/main" id="{86268B47-CD75-0885-BCBD-779AA0311B27}"/>
              </a:ext>
            </a:extLst>
          </p:cNvPr>
          <p:cNvSpPr/>
          <p:nvPr/>
        </p:nvSpPr>
        <p:spPr>
          <a:xfrm>
            <a:off x="1323107" y="4779822"/>
            <a:ext cx="1801091" cy="1226127"/>
          </a:xfrm>
          <a:prstGeom prst="rect">
            <a:avLst/>
          </a:prstGeom>
          <a:solidFill>
            <a:srgbClr val="F8D5CD"/>
          </a:solidFill>
          <a:ln w="28575">
            <a:solidFill>
              <a:srgbClr val="EA71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GPT</a:t>
            </a:r>
          </a:p>
        </p:txBody>
      </p:sp>
      <p:pic>
        <p:nvPicPr>
          <p:cNvPr id="18" name="Picture 17" descr="A black and white logo&#10;&#10;AI-generated content may be incorrect.">
            <a:extLst>
              <a:ext uri="{FF2B5EF4-FFF2-40B4-BE49-F238E27FC236}">
                <a16:creationId xmlns:a16="http://schemas.microsoft.com/office/drawing/2014/main" id="{F5EEB48C-5B95-B023-200B-345E2151FF8E}"/>
              </a:ext>
            </a:extLst>
          </p:cNvPr>
          <p:cNvPicPr>
            <a:picLocks noChangeAspect="1"/>
          </p:cNvPicPr>
          <p:nvPr/>
        </p:nvPicPr>
        <p:blipFill>
          <a:blip r:embed="rId3"/>
          <a:stretch>
            <a:fillRect/>
          </a:stretch>
        </p:blipFill>
        <p:spPr>
          <a:xfrm>
            <a:off x="9732046" y="130619"/>
            <a:ext cx="2310861" cy="519944"/>
          </a:xfrm>
          <a:prstGeom prst="rect">
            <a:avLst/>
          </a:prstGeom>
        </p:spPr>
      </p:pic>
      <p:sp>
        <p:nvSpPr>
          <p:cNvPr id="21" name="TextBox 20">
            <a:extLst>
              <a:ext uri="{FF2B5EF4-FFF2-40B4-BE49-F238E27FC236}">
                <a16:creationId xmlns:a16="http://schemas.microsoft.com/office/drawing/2014/main" id="{F3A0D89B-B559-3507-F71D-13F71180215B}"/>
              </a:ext>
            </a:extLst>
          </p:cNvPr>
          <p:cNvSpPr txBox="1"/>
          <p:nvPr/>
        </p:nvSpPr>
        <p:spPr>
          <a:xfrm>
            <a:off x="351226" y="181669"/>
            <a:ext cx="5497659" cy="523220"/>
          </a:xfrm>
          <a:prstGeom prst="rect">
            <a:avLst/>
          </a:prstGeom>
          <a:noFill/>
        </p:spPr>
        <p:txBody>
          <a:bodyPr wrap="none" rtlCol="0">
            <a:spAutoFit/>
          </a:bodyPr>
          <a:lstStyle/>
          <a:p>
            <a:r>
              <a:rPr lang="en-US" sz="2800" b="1" dirty="0"/>
              <a:t>History of Vision Transformers</a:t>
            </a:r>
            <a:endParaRPr lang="en-GR" sz="2800" b="1" dirty="0"/>
          </a:p>
        </p:txBody>
      </p:sp>
      <p:sp>
        <p:nvSpPr>
          <p:cNvPr id="2" name="Rectangle 1">
            <a:extLst>
              <a:ext uri="{FF2B5EF4-FFF2-40B4-BE49-F238E27FC236}">
                <a16:creationId xmlns:a16="http://schemas.microsoft.com/office/drawing/2014/main" id="{10C65548-3BD2-2852-DDFA-C8CBAE3FBCFD}"/>
              </a:ext>
            </a:extLst>
          </p:cNvPr>
          <p:cNvSpPr/>
          <p:nvPr/>
        </p:nvSpPr>
        <p:spPr>
          <a:xfrm>
            <a:off x="1323107" y="3023754"/>
            <a:ext cx="1801091" cy="1226127"/>
          </a:xfrm>
          <a:prstGeom prst="rect">
            <a:avLst/>
          </a:prstGeom>
          <a:solidFill>
            <a:srgbClr val="EA7132"/>
          </a:solidFill>
          <a:ln w="28575">
            <a:solidFill>
              <a:srgbClr val="F8D5C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BERT</a:t>
            </a:r>
          </a:p>
        </p:txBody>
      </p:sp>
      <p:sp>
        <p:nvSpPr>
          <p:cNvPr id="3" name="Rectangle 2">
            <a:extLst>
              <a:ext uri="{FF2B5EF4-FFF2-40B4-BE49-F238E27FC236}">
                <a16:creationId xmlns:a16="http://schemas.microsoft.com/office/drawing/2014/main" id="{21177730-0D54-D9C4-510C-8D5A02175F45}"/>
              </a:ext>
            </a:extLst>
          </p:cNvPr>
          <p:cNvSpPr/>
          <p:nvPr/>
        </p:nvSpPr>
        <p:spPr>
          <a:xfrm>
            <a:off x="1323107" y="4779822"/>
            <a:ext cx="1801091" cy="1226127"/>
          </a:xfrm>
          <a:prstGeom prst="rect">
            <a:avLst/>
          </a:prstGeom>
          <a:solidFill>
            <a:srgbClr val="EA7132"/>
          </a:solidFill>
          <a:ln w="28575">
            <a:solidFill>
              <a:srgbClr val="F8D5C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GPT</a:t>
            </a:r>
          </a:p>
        </p:txBody>
      </p:sp>
      <p:sp>
        <p:nvSpPr>
          <p:cNvPr id="4" name="Rectangle 3">
            <a:extLst>
              <a:ext uri="{FF2B5EF4-FFF2-40B4-BE49-F238E27FC236}">
                <a16:creationId xmlns:a16="http://schemas.microsoft.com/office/drawing/2014/main" id="{6CB87917-ABB2-9762-2B3B-BEA3DDBE2345}"/>
              </a:ext>
            </a:extLst>
          </p:cNvPr>
          <p:cNvSpPr/>
          <p:nvPr/>
        </p:nvSpPr>
        <p:spPr>
          <a:xfrm>
            <a:off x="1323107" y="1285007"/>
            <a:ext cx="1801091" cy="1226127"/>
          </a:xfrm>
          <a:prstGeom prst="rect">
            <a:avLst/>
          </a:prstGeom>
          <a:solidFill>
            <a:srgbClr val="F8D5CD"/>
          </a:solidFill>
          <a:ln w="28575">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chemeClr val="tx1"/>
                </a:solidFill>
              </a:rPr>
              <a:t>Transformers</a:t>
            </a:r>
          </a:p>
        </p:txBody>
      </p:sp>
      <p:pic>
        <p:nvPicPr>
          <p:cNvPr id="5" name="Image 0" descr="preencoded.png">
            <a:extLst>
              <a:ext uri="{FF2B5EF4-FFF2-40B4-BE49-F238E27FC236}">
                <a16:creationId xmlns:a16="http://schemas.microsoft.com/office/drawing/2014/main" id="{D9A96AD6-C80C-3BB7-547F-4AF32B6731CC}"/>
              </a:ext>
            </a:extLst>
          </p:cNvPr>
          <p:cNvPicPr>
            <a:picLocks noChangeAspect="1"/>
          </p:cNvPicPr>
          <p:nvPr/>
        </p:nvPicPr>
        <p:blipFill>
          <a:blip r:embed="rId4"/>
          <a:srcRect l="16585" t="40847" r="16303" b="9820"/>
          <a:stretch>
            <a:fillRect/>
          </a:stretch>
        </p:blipFill>
        <p:spPr>
          <a:xfrm>
            <a:off x="4996624" y="789711"/>
            <a:ext cx="6070035" cy="2507671"/>
          </a:xfrm>
          <a:prstGeom prst="rect">
            <a:avLst/>
          </a:prstGeom>
        </p:spPr>
      </p:pic>
      <p:pic>
        <p:nvPicPr>
          <p:cNvPr id="6" name="Picture 4">
            <a:extLst>
              <a:ext uri="{FF2B5EF4-FFF2-40B4-BE49-F238E27FC236}">
                <a16:creationId xmlns:a16="http://schemas.microsoft.com/office/drawing/2014/main" id="{EF09BDD1-99C6-3169-A43E-41239D4888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5900" y="3297386"/>
            <a:ext cx="4122448" cy="3524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57819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9A127-98A6-9A95-E715-84478F11E4F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BE9AE0F-A9D0-7F34-60CA-7EC3B6DBF1B4}"/>
              </a:ext>
            </a:extLst>
          </p:cNvPr>
          <p:cNvSpPr txBox="1"/>
          <p:nvPr/>
        </p:nvSpPr>
        <p:spPr>
          <a:xfrm>
            <a:off x="351226" y="181669"/>
            <a:ext cx="3088474" cy="523220"/>
          </a:xfrm>
          <a:prstGeom prst="rect">
            <a:avLst/>
          </a:prstGeom>
          <a:noFill/>
        </p:spPr>
        <p:txBody>
          <a:bodyPr wrap="none" rtlCol="0">
            <a:spAutoFit/>
          </a:bodyPr>
          <a:lstStyle/>
          <a:p>
            <a:r>
              <a:rPr lang="en-US" sz="2800" b="1" dirty="0"/>
              <a:t>Training at Scale</a:t>
            </a:r>
            <a:endParaRPr lang="en-GR" sz="2800" b="1" dirty="0"/>
          </a:p>
        </p:txBody>
      </p:sp>
      <p:sp>
        <p:nvSpPr>
          <p:cNvPr id="8" name="Rectangle 7">
            <a:extLst>
              <a:ext uri="{FF2B5EF4-FFF2-40B4-BE49-F238E27FC236}">
                <a16:creationId xmlns:a16="http://schemas.microsoft.com/office/drawing/2014/main" id="{AF7A7D26-E644-E605-F423-37A8E55522D7}"/>
              </a:ext>
            </a:extLst>
          </p:cNvPr>
          <p:cNvSpPr/>
          <p:nvPr/>
        </p:nvSpPr>
        <p:spPr>
          <a:xfrm>
            <a:off x="4811843" y="1504155"/>
            <a:ext cx="2248524" cy="5794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white logo&#10;&#10;AI-generated content may be incorrect.">
            <a:extLst>
              <a:ext uri="{FF2B5EF4-FFF2-40B4-BE49-F238E27FC236}">
                <a16:creationId xmlns:a16="http://schemas.microsoft.com/office/drawing/2014/main" id="{201E488D-20DF-9F9E-245F-4A230DD8B38B}"/>
              </a:ext>
            </a:extLst>
          </p:cNvPr>
          <p:cNvPicPr>
            <a:picLocks noChangeAspect="1"/>
          </p:cNvPicPr>
          <p:nvPr/>
        </p:nvPicPr>
        <p:blipFill>
          <a:blip r:embed="rId3"/>
          <a:stretch>
            <a:fillRect/>
          </a:stretch>
        </p:blipFill>
        <p:spPr>
          <a:xfrm>
            <a:off x="9732046" y="130619"/>
            <a:ext cx="2310861" cy="519944"/>
          </a:xfrm>
          <a:prstGeom prst="rect">
            <a:avLst/>
          </a:prstGeom>
        </p:spPr>
      </p:pic>
      <p:sp>
        <p:nvSpPr>
          <p:cNvPr id="3" name="TextBox 2">
            <a:extLst>
              <a:ext uri="{FF2B5EF4-FFF2-40B4-BE49-F238E27FC236}">
                <a16:creationId xmlns:a16="http://schemas.microsoft.com/office/drawing/2014/main" id="{69617C11-0F9E-2BE8-835A-E361963709FE}"/>
              </a:ext>
            </a:extLst>
          </p:cNvPr>
          <p:cNvSpPr txBox="1"/>
          <p:nvPr/>
        </p:nvSpPr>
        <p:spPr>
          <a:xfrm>
            <a:off x="193060" y="704889"/>
            <a:ext cx="11084540" cy="830997"/>
          </a:xfrm>
          <a:prstGeom prst="rect">
            <a:avLst/>
          </a:prstGeom>
          <a:noFill/>
        </p:spPr>
        <p:txBody>
          <a:bodyPr wrap="square">
            <a:spAutoFit/>
          </a:bodyPr>
          <a:lstStyle/>
          <a:p>
            <a:r>
              <a:rPr lang="en-US" sz="2400" dirty="0"/>
              <a:t>Vision Transformers achieve their best performance at scale, but this higher accuracy requires much more computation and longer training times.</a:t>
            </a:r>
          </a:p>
        </p:txBody>
      </p:sp>
    </p:spTree>
    <p:extLst>
      <p:ext uri="{BB962C8B-B14F-4D97-AF65-F5344CB8AC3E}">
        <p14:creationId xmlns:p14="http://schemas.microsoft.com/office/powerpoint/2010/main" val="26483044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34D0C-5B19-864F-5447-F66C076474D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8D98616-3064-7B1D-0005-674810A82D01}"/>
              </a:ext>
            </a:extLst>
          </p:cNvPr>
          <p:cNvSpPr txBox="1"/>
          <p:nvPr/>
        </p:nvSpPr>
        <p:spPr>
          <a:xfrm>
            <a:off x="351226" y="181669"/>
            <a:ext cx="3088474" cy="523220"/>
          </a:xfrm>
          <a:prstGeom prst="rect">
            <a:avLst/>
          </a:prstGeom>
          <a:noFill/>
        </p:spPr>
        <p:txBody>
          <a:bodyPr wrap="none" rtlCol="0">
            <a:spAutoFit/>
          </a:bodyPr>
          <a:lstStyle/>
          <a:p>
            <a:r>
              <a:rPr lang="en-US" sz="2800" b="1" dirty="0"/>
              <a:t>Training at Scale</a:t>
            </a:r>
            <a:endParaRPr lang="en-GR" sz="2800" b="1" dirty="0"/>
          </a:p>
        </p:txBody>
      </p:sp>
      <p:sp>
        <p:nvSpPr>
          <p:cNvPr id="8" name="Rectangle 7">
            <a:extLst>
              <a:ext uri="{FF2B5EF4-FFF2-40B4-BE49-F238E27FC236}">
                <a16:creationId xmlns:a16="http://schemas.microsoft.com/office/drawing/2014/main" id="{C1B8EE94-79BD-4712-1158-0972E7B086A5}"/>
              </a:ext>
            </a:extLst>
          </p:cNvPr>
          <p:cNvSpPr/>
          <p:nvPr/>
        </p:nvSpPr>
        <p:spPr>
          <a:xfrm>
            <a:off x="4811843" y="1504155"/>
            <a:ext cx="2248524" cy="5794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white logo&#10;&#10;AI-generated content may be incorrect.">
            <a:extLst>
              <a:ext uri="{FF2B5EF4-FFF2-40B4-BE49-F238E27FC236}">
                <a16:creationId xmlns:a16="http://schemas.microsoft.com/office/drawing/2014/main" id="{9CF5F993-45EE-FAF9-338F-3DED766D0FD7}"/>
              </a:ext>
            </a:extLst>
          </p:cNvPr>
          <p:cNvPicPr>
            <a:picLocks noChangeAspect="1"/>
          </p:cNvPicPr>
          <p:nvPr/>
        </p:nvPicPr>
        <p:blipFill>
          <a:blip r:embed="rId3"/>
          <a:stretch>
            <a:fillRect/>
          </a:stretch>
        </p:blipFill>
        <p:spPr>
          <a:xfrm>
            <a:off x="9732046" y="130619"/>
            <a:ext cx="2310861" cy="519944"/>
          </a:xfrm>
          <a:prstGeom prst="rect">
            <a:avLst/>
          </a:prstGeom>
        </p:spPr>
      </p:pic>
      <p:sp>
        <p:nvSpPr>
          <p:cNvPr id="3" name="TextBox 2">
            <a:extLst>
              <a:ext uri="{FF2B5EF4-FFF2-40B4-BE49-F238E27FC236}">
                <a16:creationId xmlns:a16="http://schemas.microsoft.com/office/drawing/2014/main" id="{EE09511B-B1DC-ED2B-C447-1BEF0092AD97}"/>
              </a:ext>
            </a:extLst>
          </p:cNvPr>
          <p:cNvSpPr txBox="1"/>
          <p:nvPr/>
        </p:nvSpPr>
        <p:spPr>
          <a:xfrm>
            <a:off x="193060" y="704889"/>
            <a:ext cx="11084540" cy="830997"/>
          </a:xfrm>
          <a:prstGeom prst="rect">
            <a:avLst/>
          </a:prstGeom>
          <a:noFill/>
        </p:spPr>
        <p:txBody>
          <a:bodyPr wrap="square">
            <a:spAutoFit/>
          </a:bodyPr>
          <a:lstStyle/>
          <a:p>
            <a:r>
              <a:rPr lang="en-US" sz="2400" dirty="0"/>
              <a:t>Vision Transformers achieve their best performance at scale, but this higher accuracy requires much more computation and longer training times.</a:t>
            </a:r>
          </a:p>
        </p:txBody>
      </p:sp>
      <p:sp>
        <p:nvSpPr>
          <p:cNvPr id="2" name="Rounded Rectangle 1">
            <a:extLst>
              <a:ext uri="{FF2B5EF4-FFF2-40B4-BE49-F238E27FC236}">
                <a16:creationId xmlns:a16="http://schemas.microsoft.com/office/drawing/2014/main" id="{7A5D6E6E-8016-F9E6-61CE-9A9820EB60B1}"/>
              </a:ext>
            </a:extLst>
          </p:cNvPr>
          <p:cNvSpPr/>
          <p:nvPr/>
        </p:nvSpPr>
        <p:spPr>
          <a:xfrm>
            <a:off x="351226" y="2327564"/>
            <a:ext cx="3472629" cy="3228109"/>
          </a:xfrm>
          <a:prstGeom prst="roundRect">
            <a:avLst>
              <a:gd name="adj" fmla="val 10000"/>
            </a:avLst>
          </a:prstGeom>
          <a:solidFill>
            <a:srgbClr val="F8D5CD"/>
          </a:solid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pPr lvl="0" algn="ctr"/>
            <a:endParaRPr lang="en-US" sz="2800" b="1" dirty="0"/>
          </a:p>
          <a:p>
            <a:pPr lvl="0" algn="ctr"/>
            <a:endParaRPr lang="en-US" sz="2800" b="1" dirty="0"/>
          </a:p>
          <a:p>
            <a:pPr lvl="0" algn="ctr"/>
            <a:r>
              <a:rPr lang="en-US" sz="2800" b="1" dirty="0"/>
              <a:t>Large </a:t>
            </a:r>
          </a:p>
          <a:p>
            <a:pPr lvl="0" algn="ctr"/>
            <a:r>
              <a:rPr lang="en-US" sz="2800" b="1" dirty="0"/>
              <a:t>Models</a:t>
            </a:r>
            <a:endParaRPr lang="en-US" sz="2800" dirty="0"/>
          </a:p>
        </p:txBody>
      </p:sp>
      <p:pic>
        <p:nvPicPr>
          <p:cNvPr id="9" name="Graphic 8" descr="Network outline">
            <a:extLst>
              <a:ext uri="{FF2B5EF4-FFF2-40B4-BE49-F238E27FC236}">
                <a16:creationId xmlns:a16="http://schemas.microsoft.com/office/drawing/2014/main" id="{C4D8F6E0-E538-0536-CA3E-390E126A05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79594" y="1736927"/>
            <a:ext cx="1500058" cy="1500058"/>
          </a:xfrm>
          <a:prstGeom prst="rect">
            <a:avLst/>
          </a:prstGeom>
        </p:spPr>
      </p:pic>
    </p:spTree>
    <p:extLst>
      <p:ext uri="{BB962C8B-B14F-4D97-AF65-F5344CB8AC3E}">
        <p14:creationId xmlns:p14="http://schemas.microsoft.com/office/powerpoint/2010/main" val="30422245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5DF2C-F210-9149-D2A3-96E2AF9A32B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D8ADDAB-523F-2585-4A30-D5BE5AFB8EA5}"/>
              </a:ext>
            </a:extLst>
          </p:cNvPr>
          <p:cNvSpPr txBox="1"/>
          <p:nvPr/>
        </p:nvSpPr>
        <p:spPr>
          <a:xfrm>
            <a:off x="351226" y="181669"/>
            <a:ext cx="3088474" cy="523220"/>
          </a:xfrm>
          <a:prstGeom prst="rect">
            <a:avLst/>
          </a:prstGeom>
          <a:noFill/>
        </p:spPr>
        <p:txBody>
          <a:bodyPr wrap="none" rtlCol="0">
            <a:spAutoFit/>
          </a:bodyPr>
          <a:lstStyle/>
          <a:p>
            <a:r>
              <a:rPr lang="en-US" sz="2800" b="1" dirty="0"/>
              <a:t>Training at Scale</a:t>
            </a:r>
            <a:endParaRPr lang="en-GR" sz="2800" b="1" dirty="0"/>
          </a:p>
        </p:txBody>
      </p:sp>
      <p:sp>
        <p:nvSpPr>
          <p:cNvPr id="8" name="Rectangle 7">
            <a:extLst>
              <a:ext uri="{FF2B5EF4-FFF2-40B4-BE49-F238E27FC236}">
                <a16:creationId xmlns:a16="http://schemas.microsoft.com/office/drawing/2014/main" id="{2CBE660A-9A1D-7390-E1F2-D3804A39BCC0}"/>
              </a:ext>
            </a:extLst>
          </p:cNvPr>
          <p:cNvSpPr/>
          <p:nvPr/>
        </p:nvSpPr>
        <p:spPr>
          <a:xfrm>
            <a:off x="4811843" y="1504155"/>
            <a:ext cx="2248524" cy="5794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white logo&#10;&#10;AI-generated content may be incorrect.">
            <a:extLst>
              <a:ext uri="{FF2B5EF4-FFF2-40B4-BE49-F238E27FC236}">
                <a16:creationId xmlns:a16="http://schemas.microsoft.com/office/drawing/2014/main" id="{1F6237BE-F34B-E204-36C1-15227D6A7117}"/>
              </a:ext>
            </a:extLst>
          </p:cNvPr>
          <p:cNvPicPr>
            <a:picLocks noChangeAspect="1"/>
          </p:cNvPicPr>
          <p:nvPr/>
        </p:nvPicPr>
        <p:blipFill>
          <a:blip r:embed="rId3"/>
          <a:stretch>
            <a:fillRect/>
          </a:stretch>
        </p:blipFill>
        <p:spPr>
          <a:xfrm>
            <a:off x="9732046" y="130619"/>
            <a:ext cx="2310861" cy="519944"/>
          </a:xfrm>
          <a:prstGeom prst="rect">
            <a:avLst/>
          </a:prstGeom>
        </p:spPr>
      </p:pic>
      <p:sp>
        <p:nvSpPr>
          <p:cNvPr id="3" name="TextBox 2">
            <a:extLst>
              <a:ext uri="{FF2B5EF4-FFF2-40B4-BE49-F238E27FC236}">
                <a16:creationId xmlns:a16="http://schemas.microsoft.com/office/drawing/2014/main" id="{D8D2DD4F-958F-13BB-42A7-D9EFF0F3B0F0}"/>
              </a:ext>
            </a:extLst>
          </p:cNvPr>
          <p:cNvSpPr txBox="1"/>
          <p:nvPr/>
        </p:nvSpPr>
        <p:spPr>
          <a:xfrm>
            <a:off x="193060" y="704889"/>
            <a:ext cx="11084540" cy="830997"/>
          </a:xfrm>
          <a:prstGeom prst="rect">
            <a:avLst/>
          </a:prstGeom>
          <a:noFill/>
        </p:spPr>
        <p:txBody>
          <a:bodyPr wrap="square">
            <a:spAutoFit/>
          </a:bodyPr>
          <a:lstStyle/>
          <a:p>
            <a:r>
              <a:rPr lang="en-US" sz="2400" dirty="0"/>
              <a:t>Vision Transformers achieve their best performance at scale, but this higher accuracy requires much more computation and longer training times.</a:t>
            </a:r>
          </a:p>
        </p:txBody>
      </p:sp>
      <p:sp>
        <p:nvSpPr>
          <p:cNvPr id="2" name="Rounded Rectangle 1">
            <a:extLst>
              <a:ext uri="{FF2B5EF4-FFF2-40B4-BE49-F238E27FC236}">
                <a16:creationId xmlns:a16="http://schemas.microsoft.com/office/drawing/2014/main" id="{8BB6041C-1FDA-05A7-3C60-98394DE418DC}"/>
              </a:ext>
            </a:extLst>
          </p:cNvPr>
          <p:cNvSpPr/>
          <p:nvPr/>
        </p:nvSpPr>
        <p:spPr>
          <a:xfrm>
            <a:off x="351226" y="2327564"/>
            <a:ext cx="3472629" cy="3228109"/>
          </a:xfrm>
          <a:prstGeom prst="roundRect">
            <a:avLst>
              <a:gd name="adj" fmla="val 10000"/>
            </a:avLst>
          </a:prstGeom>
          <a:solidFill>
            <a:srgbClr val="F8D5CD"/>
          </a:solid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pPr lvl="0" algn="ctr"/>
            <a:endParaRPr lang="en-US" sz="2800" b="1" dirty="0"/>
          </a:p>
          <a:p>
            <a:pPr lvl="0" algn="ctr"/>
            <a:endParaRPr lang="en-US" sz="2800" b="1" dirty="0"/>
          </a:p>
          <a:p>
            <a:pPr lvl="0" algn="ctr"/>
            <a:r>
              <a:rPr lang="en-US" sz="2800" b="1" dirty="0"/>
              <a:t>Large </a:t>
            </a:r>
          </a:p>
          <a:p>
            <a:pPr lvl="0" algn="ctr"/>
            <a:r>
              <a:rPr lang="en-US" sz="2800" b="1" dirty="0"/>
              <a:t>Models</a:t>
            </a:r>
            <a:endParaRPr lang="en-US" sz="2800" dirty="0"/>
          </a:p>
        </p:txBody>
      </p:sp>
      <p:sp>
        <p:nvSpPr>
          <p:cNvPr id="7" name="Rounded Rectangle 6">
            <a:extLst>
              <a:ext uri="{FF2B5EF4-FFF2-40B4-BE49-F238E27FC236}">
                <a16:creationId xmlns:a16="http://schemas.microsoft.com/office/drawing/2014/main" id="{EBE7AEBA-2D38-B451-9A30-A03E1A65EDB5}"/>
              </a:ext>
            </a:extLst>
          </p:cNvPr>
          <p:cNvSpPr/>
          <p:nvPr/>
        </p:nvSpPr>
        <p:spPr>
          <a:xfrm>
            <a:off x="4359685" y="2327564"/>
            <a:ext cx="3472629" cy="3228109"/>
          </a:xfrm>
          <a:prstGeom prst="roundRect">
            <a:avLst>
              <a:gd name="adj" fmla="val 10000"/>
            </a:avLst>
          </a:prstGeom>
          <a:solidFill>
            <a:srgbClr val="F8D5CD"/>
          </a:solid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pPr lvl="0" algn="ctr"/>
            <a:endParaRPr lang="en-US" sz="2800" b="1" dirty="0"/>
          </a:p>
          <a:p>
            <a:pPr lvl="0" algn="ctr"/>
            <a:endParaRPr lang="en-US" sz="2800" b="1" dirty="0"/>
          </a:p>
          <a:p>
            <a:pPr lvl="0" algn="ctr"/>
            <a:r>
              <a:rPr lang="en-US" sz="2800" b="1" dirty="0"/>
              <a:t>Large</a:t>
            </a:r>
          </a:p>
          <a:p>
            <a:pPr lvl="0" algn="ctr"/>
            <a:r>
              <a:rPr lang="en-US" sz="2800" b="1" dirty="0"/>
              <a:t>Data</a:t>
            </a:r>
            <a:endParaRPr lang="en-US" sz="2800" dirty="0"/>
          </a:p>
        </p:txBody>
      </p:sp>
      <p:pic>
        <p:nvPicPr>
          <p:cNvPr id="10" name="Graphic 9" descr="Network outline">
            <a:extLst>
              <a:ext uri="{FF2B5EF4-FFF2-40B4-BE49-F238E27FC236}">
                <a16:creationId xmlns:a16="http://schemas.microsoft.com/office/drawing/2014/main" id="{E11777E0-9051-278B-9BDC-A16200CD26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79594" y="1736927"/>
            <a:ext cx="1500058" cy="1500058"/>
          </a:xfrm>
          <a:prstGeom prst="rect">
            <a:avLst/>
          </a:prstGeom>
        </p:spPr>
      </p:pic>
      <p:pic>
        <p:nvPicPr>
          <p:cNvPr id="11" name="Graphic 10" descr="Document outline">
            <a:extLst>
              <a:ext uri="{FF2B5EF4-FFF2-40B4-BE49-F238E27FC236}">
                <a16:creationId xmlns:a16="http://schemas.microsoft.com/office/drawing/2014/main" id="{EFF06DEE-84CE-2E02-2C14-EBC727D0119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63667" y="1866372"/>
            <a:ext cx="1064665" cy="1064665"/>
          </a:xfrm>
          <a:prstGeom prst="rect">
            <a:avLst/>
          </a:prstGeom>
        </p:spPr>
      </p:pic>
    </p:spTree>
    <p:extLst>
      <p:ext uri="{BB962C8B-B14F-4D97-AF65-F5344CB8AC3E}">
        <p14:creationId xmlns:p14="http://schemas.microsoft.com/office/powerpoint/2010/main" val="34718169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CF6A4-88B8-3A3A-D596-75174EE8976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5086FF2-6B33-C062-09EF-E49F8FF628CC}"/>
              </a:ext>
            </a:extLst>
          </p:cNvPr>
          <p:cNvSpPr txBox="1"/>
          <p:nvPr/>
        </p:nvSpPr>
        <p:spPr>
          <a:xfrm>
            <a:off x="351226" y="181669"/>
            <a:ext cx="3088474" cy="523220"/>
          </a:xfrm>
          <a:prstGeom prst="rect">
            <a:avLst/>
          </a:prstGeom>
          <a:noFill/>
        </p:spPr>
        <p:txBody>
          <a:bodyPr wrap="none" rtlCol="0">
            <a:spAutoFit/>
          </a:bodyPr>
          <a:lstStyle/>
          <a:p>
            <a:r>
              <a:rPr lang="en-US" sz="2800" b="1" dirty="0"/>
              <a:t>Training at Scale</a:t>
            </a:r>
            <a:endParaRPr lang="en-GR" sz="2800" b="1" dirty="0"/>
          </a:p>
        </p:txBody>
      </p:sp>
      <p:sp>
        <p:nvSpPr>
          <p:cNvPr id="8" name="Rectangle 7">
            <a:extLst>
              <a:ext uri="{FF2B5EF4-FFF2-40B4-BE49-F238E27FC236}">
                <a16:creationId xmlns:a16="http://schemas.microsoft.com/office/drawing/2014/main" id="{E692AC45-5ECD-48D2-2DCC-7DFDA5334DC1}"/>
              </a:ext>
            </a:extLst>
          </p:cNvPr>
          <p:cNvSpPr/>
          <p:nvPr/>
        </p:nvSpPr>
        <p:spPr>
          <a:xfrm>
            <a:off x="4811843" y="1504155"/>
            <a:ext cx="2248524" cy="5794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white logo&#10;&#10;AI-generated content may be incorrect.">
            <a:extLst>
              <a:ext uri="{FF2B5EF4-FFF2-40B4-BE49-F238E27FC236}">
                <a16:creationId xmlns:a16="http://schemas.microsoft.com/office/drawing/2014/main" id="{8443D924-A18D-165C-BBAA-1A272FB96822}"/>
              </a:ext>
            </a:extLst>
          </p:cNvPr>
          <p:cNvPicPr>
            <a:picLocks noChangeAspect="1"/>
          </p:cNvPicPr>
          <p:nvPr/>
        </p:nvPicPr>
        <p:blipFill>
          <a:blip r:embed="rId3"/>
          <a:stretch>
            <a:fillRect/>
          </a:stretch>
        </p:blipFill>
        <p:spPr>
          <a:xfrm>
            <a:off x="9732046" y="130619"/>
            <a:ext cx="2310861" cy="519944"/>
          </a:xfrm>
          <a:prstGeom prst="rect">
            <a:avLst/>
          </a:prstGeom>
        </p:spPr>
      </p:pic>
      <p:sp>
        <p:nvSpPr>
          <p:cNvPr id="3" name="TextBox 2">
            <a:extLst>
              <a:ext uri="{FF2B5EF4-FFF2-40B4-BE49-F238E27FC236}">
                <a16:creationId xmlns:a16="http://schemas.microsoft.com/office/drawing/2014/main" id="{028D2A07-2E9E-AF47-73F7-5732C387A4F2}"/>
              </a:ext>
            </a:extLst>
          </p:cNvPr>
          <p:cNvSpPr txBox="1"/>
          <p:nvPr/>
        </p:nvSpPr>
        <p:spPr>
          <a:xfrm>
            <a:off x="193060" y="704889"/>
            <a:ext cx="11084540" cy="830997"/>
          </a:xfrm>
          <a:prstGeom prst="rect">
            <a:avLst/>
          </a:prstGeom>
          <a:noFill/>
        </p:spPr>
        <p:txBody>
          <a:bodyPr wrap="square">
            <a:spAutoFit/>
          </a:bodyPr>
          <a:lstStyle/>
          <a:p>
            <a:r>
              <a:rPr lang="en-US" sz="2400" dirty="0"/>
              <a:t>Vision Transformers achieve their best performance at scale, but this higher accuracy requires much more computation and longer training times.</a:t>
            </a:r>
          </a:p>
        </p:txBody>
      </p:sp>
      <p:sp>
        <p:nvSpPr>
          <p:cNvPr id="2" name="Rounded Rectangle 1">
            <a:extLst>
              <a:ext uri="{FF2B5EF4-FFF2-40B4-BE49-F238E27FC236}">
                <a16:creationId xmlns:a16="http://schemas.microsoft.com/office/drawing/2014/main" id="{8F7F6942-2F64-8BD3-CBB0-CD1F76603C6D}"/>
              </a:ext>
            </a:extLst>
          </p:cNvPr>
          <p:cNvSpPr/>
          <p:nvPr/>
        </p:nvSpPr>
        <p:spPr>
          <a:xfrm>
            <a:off x="351226" y="2327564"/>
            <a:ext cx="3472629" cy="3228109"/>
          </a:xfrm>
          <a:prstGeom prst="roundRect">
            <a:avLst>
              <a:gd name="adj" fmla="val 10000"/>
            </a:avLst>
          </a:prstGeom>
          <a:solidFill>
            <a:srgbClr val="F8D5CD"/>
          </a:solid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pPr lvl="0" algn="ctr"/>
            <a:endParaRPr lang="en-US" sz="2800" b="1" dirty="0"/>
          </a:p>
          <a:p>
            <a:pPr lvl="0" algn="ctr"/>
            <a:endParaRPr lang="en-US" sz="2800" b="1" dirty="0"/>
          </a:p>
          <a:p>
            <a:pPr lvl="0" algn="ctr"/>
            <a:r>
              <a:rPr lang="en-US" sz="2800" b="1" dirty="0"/>
              <a:t>Large </a:t>
            </a:r>
          </a:p>
          <a:p>
            <a:pPr lvl="0" algn="ctr"/>
            <a:r>
              <a:rPr lang="en-US" sz="2800" b="1" dirty="0"/>
              <a:t>Models</a:t>
            </a:r>
            <a:endParaRPr lang="en-US" sz="2800" dirty="0"/>
          </a:p>
        </p:txBody>
      </p:sp>
      <p:sp>
        <p:nvSpPr>
          <p:cNvPr id="7" name="Rounded Rectangle 6">
            <a:extLst>
              <a:ext uri="{FF2B5EF4-FFF2-40B4-BE49-F238E27FC236}">
                <a16:creationId xmlns:a16="http://schemas.microsoft.com/office/drawing/2014/main" id="{50D34642-0B27-A09A-07F6-86F162E0D5B3}"/>
              </a:ext>
            </a:extLst>
          </p:cNvPr>
          <p:cNvSpPr/>
          <p:nvPr/>
        </p:nvSpPr>
        <p:spPr>
          <a:xfrm>
            <a:off x="4359685" y="2327564"/>
            <a:ext cx="3472629" cy="3228109"/>
          </a:xfrm>
          <a:prstGeom prst="roundRect">
            <a:avLst>
              <a:gd name="adj" fmla="val 10000"/>
            </a:avLst>
          </a:prstGeom>
          <a:solidFill>
            <a:srgbClr val="F8D5CD"/>
          </a:solid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pPr lvl="0" algn="ctr"/>
            <a:endParaRPr lang="en-US" sz="2800" b="1" dirty="0"/>
          </a:p>
          <a:p>
            <a:pPr lvl="0" algn="ctr"/>
            <a:endParaRPr lang="en-US" sz="2800" b="1" dirty="0"/>
          </a:p>
          <a:p>
            <a:pPr lvl="0" algn="ctr"/>
            <a:r>
              <a:rPr lang="en-US" sz="2800" b="1" dirty="0"/>
              <a:t>Large</a:t>
            </a:r>
          </a:p>
          <a:p>
            <a:pPr lvl="0" algn="ctr"/>
            <a:r>
              <a:rPr lang="en-US" sz="2800" b="1" dirty="0"/>
              <a:t>Data</a:t>
            </a:r>
            <a:endParaRPr lang="en-US" sz="2800" dirty="0"/>
          </a:p>
        </p:txBody>
      </p:sp>
      <p:sp>
        <p:nvSpPr>
          <p:cNvPr id="10" name="Rounded Rectangle 9">
            <a:extLst>
              <a:ext uri="{FF2B5EF4-FFF2-40B4-BE49-F238E27FC236}">
                <a16:creationId xmlns:a16="http://schemas.microsoft.com/office/drawing/2014/main" id="{6BA16620-BF1A-7383-6DC8-14A2EFEE7C5F}"/>
              </a:ext>
            </a:extLst>
          </p:cNvPr>
          <p:cNvSpPr/>
          <p:nvPr/>
        </p:nvSpPr>
        <p:spPr>
          <a:xfrm>
            <a:off x="8128121" y="2327564"/>
            <a:ext cx="3472629" cy="3228109"/>
          </a:xfrm>
          <a:prstGeom prst="roundRect">
            <a:avLst>
              <a:gd name="adj" fmla="val 10000"/>
            </a:avLst>
          </a:prstGeom>
          <a:solidFill>
            <a:srgbClr val="F8D5CD"/>
          </a:solid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pPr lvl="0" algn="ctr"/>
            <a:endParaRPr lang="en-US" sz="2800" b="1" dirty="0"/>
          </a:p>
          <a:p>
            <a:pPr lvl="0" algn="ctr"/>
            <a:endParaRPr lang="en-US" sz="2800" b="1" dirty="0"/>
          </a:p>
          <a:p>
            <a:pPr lvl="0" algn="ctr"/>
            <a:r>
              <a:rPr lang="en-US" sz="2800" b="1" dirty="0"/>
              <a:t>Augmentation </a:t>
            </a:r>
          </a:p>
          <a:p>
            <a:pPr lvl="0" algn="ctr"/>
            <a:r>
              <a:rPr lang="en-US" sz="2800" b="1" dirty="0"/>
              <a:t>+</a:t>
            </a:r>
          </a:p>
          <a:p>
            <a:pPr lvl="0" algn="ctr"/>
            <a:r>
              <a:rPr lang="en-US" sz="2800" b="1" dirty="0"/>
              <a:t>Regularization</a:t>
            </a:r>
          </a:p>
          <a:p>
            <a:pPr lvl="0" algn="ctr"/>
            <a:r>
              <a:rPr lang="en-US" sz="2800" b="1" dirty="0"/>
              <a:t>(</a:t>
            </a:r>
            <a:r>
              <a:rPr lang="en-US" sz="2800" b="1" dirty="0" err="1"/>
              <a:t>AugReg</a:t>
            </a:r>
            <a:r>
              <a:rPr lang="en-US" sz="2800" b="1" dirty="0"/>
              <a:t>)</a:t>
            </a:r>
            <a:endParaRPr lang="en-US" sz="2800" dirty="0"/>
          </a:p>
        </p:txBody>
      </p:sp>
      <p:pic>
        <p:nvPicPr>
          <p:cNvPr id="12" name="Graphic 11" descr="Network outline">
            <a:extLst>
              <a:ext uri="{FF2B5EF4-FFF2-40B4-BE49-F238E27FC236}">
                <a16:creationId xmlns:a16="http://schemas.microsoft.com/office/drawing/2014/main" id="{DB690221-1F89-4555-8068-BC9C666435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79594" y="1736927"/>
            <a:ext cx="1500058" cy="1500058"/>
          </a:xfrm>
          <a:prstGeom prst="rect">
            <a:avLst/>
          </a:prstGeom>
        </p:spPr>
      </p:pic>
      <p:pic>
        <p:nvPicPr>
          <p:cNvPr id="14" name="Graphic 13" descr="Document outline">
            <a:extLst>
              <a:ext uri="{FF2B5EF4-FFF2-40B4-BE49-F238E27FC236}">
                <a16:creationId xmlns:a16="http://schemas.microsoft.com/office/drawing/2014/main" id="{6BF707F5-1BA5-520D-3EAB-896859FD11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63667" y="1866372"/>
            <a:ext cx="1064665" cy="1064665"/>
          </a:xfrm>
          <a:prstGeom prst="rect">
            <a:avLst/>
          </a:prstGeom>
        </p:spPr>
      </p:pic>
      <p:pic>
        <p:nvPicPr>
          <p:cNvPr id="16" name="Graphic 15" descr="Magic Wand Auto outline">
            <a:extLst>
              <a:ext uri="{FF2B5EF4-FFF2-40B4-BE49-F238E27FC236}">
                <a16:creationId xmlns:a16="http://schemas.microsoft.com/office/drawing/2014/main" id="{1785FCCA-83AD-E4FD-C7BC-82A37ECDE1E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80728" y="1707166"/>
            <a:ext cx="1335601" cy="1335601"/>
          </a:xfrm>
          <a:prstGeom prst="rect">
            <a:avLst/>
          </a:prstGeom>
        </p:spPr>
      </p:pic>
    </p:spTree>
    <p:extLst>
      <p:ext uri="{BB962C8B-B14F-4D97-AF65-F5344CB8AC3E}">
        <p14:creationId xmlns:p14="http://schemas.microsoft.com/office/powerpoint/2010/main" val="34003156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53805-DC53-7CDD-E9C7-ED93CD8DAE6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B56AF61-24FA-C94B-228A-29FB1576C9B7}"/>
              </a:ext>
            </a:extLst>
          </p:cNvPr>
          <p:cNvSpPr txBox="1"/>
          <p:nvPr/>
        </p:nvSpPr>
        <p:spPr>
          <a:xfrm>
            <a:off x="3582651" y="457831"/>
            <a:ext cx="1934184" cy="707886"/>
          </a:xfrm>
          <a:prstGeom prst="rect">
            <a:avLst/>
          </a:prstGeom>
          <a:noFill/>
        </p:spPr>
        <p:txBody>
          <a:bodyPr wrap="none" rtlCol="0">
            <a:spAutoFit/>
          </a:bodyPr>
          <a:lstStyle/>
          <a:p>
            <a:r>
              <a:rPr lang="en-US" sz="4000" b="1" u="sng" dirty="0">
                <a:latin typeface="Aptos" panose="020B0004020202020204" pitchFamily="34" charset="0"/>
              </a:rPr>
              <a:t>Agenda</a:t>
            </a:r>
            <a:endParaRPr lang="en-GR" sz="4000" b="1" u="sng" dirty="0">
              <a:latin typeface="Aptos" panose="020B0004020202020204" pitchFamily="34" charset="0"/>
            </a:endParaRPr>
          </a:p>
        </p:txBody>
      </p:sp>
      <p:sp>
        <p:nvSpPr>
          <p:cNvPr id="2" name="TextBox 1">
            <a:extLst>
              <a:ext uri="{FF2B5EF4-FFF2-40B4-BE49-F238E27FC236}">
                <a16:creationId xmlns:a16="http://schemas.microsoft.com/office/drawing/2014/main" id="{160ABDF9-215F-8D5B-CDE9-885A5ACC879A}"/>
              </a:ext>
            </a:extLst>
          </p:cNvPr>
          <p:cNvSpPr txBox="1"/>
          <p:nvPr/>
        </p:nvSpPr>
        <p:spPr>
          <a:xfrm>
            <a:off x="1232680" y="1223070"/>
            <a:ext cx="8245318" cy="3908121"/>
          </a:xfrm>
          <a:prstGeom prst="rect">
            <a:avLst/>
          </a:prstGeom>
          <a:noFill/>
        </p:spPr>
        <p:txBody>
          <a:bodyPr wrap="square" rtlCol="0">
            <a:spAutoFit/>
          </a:bodyPr>
          <a:lstStyle/>
          <a:p>
            <a:pPr marL="342900" indent="-342900">
              <a:lnSpc>
                <a:spcPct val="150000"/>
              </a:lnSpc>
              <a:buFont typeface="+mj-lt"/>
              <a:buAutoNum type="arabicPeriod"/>
            </a:pPr>
            <a:r>
              <a:rPr lang="en-US" sz="2800" b="1" dirty="0">
                <a:latin typeface="Aptos" panose="020B0004020202020204" pitchFamily="34" charset="0"/>
              </a:rPr>
              <a:t>Introduction &amp; History</a:t>
            </a:r>
          </a:p>
          <a:p>
            <a:pPr marL="342900" indent="-342900">
              <a:lnSpc>
                <a:spcPct val="150000"/>
              </a:lnSpc>
              <a:buFont typeface="+mj-lt"/>
              <a:buAutoNum type="arabicPeriod"/>
            </a:pPr>
            <a:r>
              <a:rPr lang="en-US" sz="2800" b="1" dirty="0">
                <a:latin typeface="Aptos" panose="020B0004020202020204" pitchFamily="34" charset="0"/>
              </a:rPr>
              <a:t>Basic Architecture</a:t>
            </a:r>
          </a:p>
          <a:p>
            <a:pPr marL="342900" indent="-342900">
              <a:lnSpc>
                <a:spcPct val="150000"/>
              </a:lnSpc>
              <a:buFont typeface="+mj-lt"/>
              <a:buAutoNum type="arabicPeriod"/>
            </a:pPr>
            <a:r>
              <a:rPr lang="en-US" sz="2800" b="1" dirty="0">
                <a:latin typeface="Aptos" panose="020B0004020202020204" pitchFamily="34" charset="0"/>
              </a:rPr>
              <a:t>Patch Tokenization</a:t>
            </a:r>
          </a:p>
          <a:p>
            <a:pPr marL="342900" indent="-342900">
              <a:lnSpc>
                <a:spcPct val="150000"/>
              </a:lnSpc>
              <a:buFont typeface="+mj-lt"/>
              <a:buAutoNum type="arabicPeriod"/>
            </a:pPr>
            <a:r>
              <a:rPr lang="en-US" sz="2800" b="1" dirty="0">
                <a:latin typeface="Aptos" panose="020B0004020202020204" pitchFamily="34" charset="0"/>
              </a:rPr>
              <a:t>Self Attention</a:t>
            </a:r>
          </a:p>
          <a:p>
            <a:pPr marL="342900" indent="-342900">
              <a:lnSpc>
                <a:spcPct val="150000"/>
              </a:lnSpc>
              <a:buFont typeface="+mj-lt"/>
              <a:buAutoNum type="arabicPeriod"/>
            </a:pPr>
            <a:r>
              <a:rPr lang="en-US" sz="2800" b="1" dirty="0" err="1">
                <a:latin typeface="Aptos" panose="020B0004020202020204" pitchFamily="34" charset="0"/>
              </a:rPr>
              <a:t>ViT</a:t>
            </a:r>
            <a:r>
              <a:rPr lang="en-US" sz="2800" b="1" dirty="0">
                <a:latin typeface="Aptos" panose="020B0004020202020204" pitchFamily="34" charset="0"/>
              </a:rPr>
              <a:t> Architecture</a:t>
            </a:r>
          </a:p>
          <a:p>
            <a:pPr>
              <a:lnSpc>
                <a:spcPct val="150000"/>
              </a:lnSpc>
            </a:pPr>
            <a:r>
              <a:rPr lang="en-US" sz="2800" b="1" dirty="0">
                <a:solidFill>
                  <a:srgbClr val="C00000"/>
                </a:solidFill>
                <a:latin typeface="Aptos" panose="020B0004020202020204" pitchFamily="34" charset="0"/>
              </a:rPr>
              <a:t>6. Conclusion</a:t>
            </a:r>
          </a:p>
        </p:txBody>
      </p:sp>
      <p:pic>
        <p:nvPicPr>
          <p:cNvPr id="5" name="Picture 4" descr="A black and white logo&#10;&#10;AI-generated content may be incorrect.">
            <a:extLst>
              <a:ext uri="{FF2B5EF4-FFF2-40B4-BE49-F238E27FC236}">
                <a16:creationId xmlns:a16="http://schemas.microsoft.com/office/drawing/2014/main" id="{AE4C3570-CAD6-ABB2-2FB5-EB2F698409C7}"/>
              </a:ext>
            </a:extLst>
          </p:cNvPr>
          <p:cNvPicPr>
            <a:picLocks noChangeAspect="1"/>
          </p:cNvPicPr>
          <p:nvPr/>
        </p:nvPicPr>
        <p:blipFill>
          <a:blip r:embed="rId3"/>
          <a:stretch>
            <a:fillRect/>
          </a:stretch>
        </p:blipFill>
        <p:spPr>
          <a:xfrm>
            <a:off x="9732046" y="130619"/>
            <a:ext cx="2310861" cy="519944"/>
          </a:xfrm>
          <a:prstGeom prst="rect">
            <a:avLst/>
          </a:prstGeom>
        </p:spPr>
      </p:pic>
    </p:spTree>
    <p:extLst>
      <p:ext uri="{BB962C8B-B14F-4D97-AF65-F5344CB8AC3E}">
        <p14:creationId xmlns:p14="http://schemas.microsoft.com/office/powerpoint/2010/main" val="33003410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7F3F0"/>
            </a:solidFill>
          </p:spPr>
          <p:txBody>
            <a:bodyPr/>
            <a:lstStyle/>
            <a:p>
              <a:endParaRPr lang="en-US" sz="1200"/>
            </a:p>
          </p:txBody>
        </p:sp>
      </p:grpSp>
      <p:grpSp>
        <p:nvGrpSpPr>
          <p:cNvPr id="4" name="Group 4"/>
          <p:cNvGrpSpPr/>
          <p:nvPr/>
        </p:nvGrpSpPr>
        <p:grpSpPr>
          <a:xfrm>
            <a:off x="0" y="0"/>
            <a:ext cx="12192000" cy="6858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solidFill>
          </p:spPr>
          <p:txBody>
            <a:bodyPr/>
            <a:lstStyle/>
            <a:p>
              <a:endParaRPr lang="en-IN" sz="1200" dirty="0"/>
            </a:p>
          </p:txBody>
        </p:sp>
      </p:grpSp>
      <p:sp>
        <p:nvSpPr>
          <p:cNvPr id="8" name="TextBox 8"/>
          <p:cNvSpPr txBox="1"/>
          <p:nvPr/>
        </p:nvSpPr>
        <p:spPr>
          <a:xfrm>
            <a:off x="1013442" y="2567413"/>
            <a:ext cx="10540613" cy="2503374"/>
          </a:xfrm>
          <a:prstGeom prst="rect">
            <a:avLst/>
          </a:prstGeom>
        </p:spPr>
        <p:txBody>
          <a:bodyPr lIns="33867" tIns="33867" rIns="33867" bIns="33867" rtlCol="0" anchor="t"/>
          <a:lstStyle/>
          <a:p>
            <a:pPr marL="113115" lvl="1" algn="just">
              <a:lnSpc>
                <a:spcPts val="2699"/>
              </a:lnSpc>
            </a:pPr>
            <a:r>
              <a:rPr lang="en-US" sz="1867" dirty="0">
                <a:latin typeface="Aptos" panose="020B0004020202020204" pitchFamily="34" charset="0"/>
                <a:ea typeface="Roboto" panose="02000000000000000000" pitchFamily="2" charset="0"/>
                <a:cs typeface="Times New Roman" panose="02020603050405020304" pitchFamily="18" charset="0"/>
                <a:sym typeface="Calibri (MS)"/>
              </a:rPr>
              <a:t>In conclusion, Vision Transformers introduce a new way of analyzing images by using self-attention to capture global relationships instead of only local patterns. By converting images into patch tokens, they process visual data similarly to language sequences and learn long-range dependencies effectively. Although they require large datasets and higher computational resources, they achieve strong performance on complex vision tasks. With improvements like hybrid models and efficient architectures, Vision Transformers are becoming an important and rapidly growing direction in modern computer vision.</a:t>
            </a:r>
          </a:p>
        </p:txBody>
      </p:sp>
      <p:sp>
        <p:nvSpPr>
          <p:cNvPr id="9" name="TextBox 9"/>
          <p:cNvSpPr txBox="1"/>
          <p:nvPr/>
        </p:nvSpPr>
        <p:spPr>
          <a:xfrm>
            <a:off x="1074395" y="1069524"/>
            <a:ext cx="5974080" cy="561308"/>
          </a:xfrm>
          <a:prstGeom prst="rect">
            <a:avLst/>
          </a:prstGeom>
        </p:spPr>
        <p:txBody>
          <a:bodyPr lIns="0" tIns="0" rIns="0" bIns="0" rtlCol="0" anchor="t">
            <a:spAutoFit/>
          </a:bodyPr>
          <a:lstStyle/>
          <a:p>
            <a:pPr>
              <a:lnSpc>
                <a:spcPts val="4625"/>
              </a:lnSpc>
            </a:pPr>
            <a:r>
              <a:rPr lang="en-US" sz="3708" b="1" dirty="0">
                <a:latin typeface="Roboto" panose="02000000000000000000" pitchFamily="2" charset="0"/>
                <a:ea typeface="Roboto" panose="02000000000000000000" pitchFamily="2" charset="0"/>
                <a:cs typeface="Roboto" panose="02000000000000000000" pitchFamily="2" charset="0"/>
                <a:sym typeface="Arimo"/>
              </a:rPr>
              <a:t>Conclusion</a:t>
            </a:r>
          </a:p>
        </p:txBody>
      </p:sp>
      <p:pic>
        <p:nvPicPr>
          <p:cNvPr id="6" name="Picture 5" descr="A black and white logo&#10;&#10;AI-generated content may be incorrect.">
            <a:extLst>
              <a:ext uri="{FF2B5EF4-FFF2-40B4-BE49-F238E27FC236}">
                <a16:creationId xmlns:a16="http://schemas.microsoft.com/office/drawing/2014/main" id="{FDD604BA-30A4-818A-A9A1-43DCB8B9BB2F}"/>
              </a:ext>
            </a:extLst>
          </p:cNvPr>
          <p:cNvPicPr>
            <a:picLocks noChangeAspect="1"/>
          </p:cNvPicPr>
          <p:nvPr/>
        </p:nvPicPr>
        <p:blipFill>
          <a:blip r:embed="rId2"/>
          <a:stretch>
            <a:fillRect/>
          </a:stretch>
        </p:blipFill>
        <p:spPr>
          <a:xfrm>
            <a:off x="9732046" y="130619"/>
            <a:ext cx="2310861" cy="51994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4FCFE-73D2-8E31-630D-44DDC47DF895}"/>
            </a:ext>
          </a:extLst>
        </p:cNvPr>
        <p:cNvGrpSpPr/>
        <p:nvPr/>
      </p:nvGrpSpPr>
      <p:grpSpPr>
        <a:xfrm>
          <a:off x="0" y="0"/>
          <a:ext cx="0" cy="0"/>
          <a:chOff x="0" y="0"/>
          <a:chExt cx="0" cy="0"/>
        </a:xfrm>
      </p:grpSpPr>
      <p:pic>
        <p:nvPicPr>
          <p:cNvPr id="5" name="Picture 4" descr="A black and white logo&#10;&#10;AI-generated content may be incorrect.">
            <a:extLst>
              <a:ext uri="{FF2B5EF4-FFF2-40B4-BE49-F238E27FC236}">
                <a16:creationId xmlns:a16="http://schemas.microsoft.com/office/drawing/2014/main" id="{F19D85EC-26FE-E80E-BEE1-FF7FC474E440}"/>
              </a:ext>
            </a:extLst>
          </p:cNvPr>
          <p:cNvPicPr>
            <a:picLocks noChangeAspect="1"/>
          </p:cNvPicPr>
          <p:nvPr/>
        </p:nvPicPr>
        <p:blipFill>
          <a:blip r:embed="rId3"/>
          <a:stretch>
            <a:fillRect/>
          </a:stretch>
        </p:blipFill>
        <p:spPr>
          <a:xfrm>
            <a:off x="9732046" y="130619"/>
            <a:ext cx="2310861" cy="519944"/>
          </a:xfrm>
          <a:prstGeom prst="rect">
            <a:avLst/>
          </a:prstGeom>
        </p:spPr>
      </p:pic>
      <p:sp>
        <p:nvSpPr>
          <p:cNvPr id="8" name="TextBox 7">
            <a:extLst>
              <a:ext uri="{FF2B5EF4-FFF2-40B4-BE49-F238E27FC236}">
                <a16:creationId xmlns:a16="http://schemas.microsoft.com/office/drawing/2014/main" id="{76602B00-48A5-E7F8-7C91-8B25459AAB09}"/>
              </a:ext>
            </a:extLst>
          </p:cNvPr>
          <p:cNvSpPr txBox="1"/>
          <p:nvPr/>
        </p:nvSpPr>
        <p:spPr>
          <a:xfrm>
            <a:off x="351226" y="181669"/>
            <a:ext cx="3038011" cy="523220"/>
          </a:xfrm>
          <a:prstGeom prst="rect">
            <a:avLst/>
          </a:prstGeom>
          <a:noFill/>
        </p:spPr>
        <p:txBody>
          <a:bodyPr wrap="none" rtlCol="0">
            <a:spAutoFit/>
          </a:bodyPr>
          <a:lstStyle/>
          <a:p>
            <a:r>
              <a:rPr lang="en-US" sz="2800" b="1" dirty="0"/>
              <a:t>Transition to </a:t>
            </a:r>
            <a:r>
              <a:rPr lang="en-US" sz="2800" b="1" dirty="0" err="1"/>
              <a:t>ViT</a:t>
            </a:r>
            <a:endParaRPr lang="en-GR" sz="2800" b="1" dirty="0"/>
          </a:p>
        </p:txBody>
      </p:sp>
      <p:sp>
        <p:nvSpPr>
          <p:cNvPr id="10" name="TextBox 9">
            <a:extLst>
              <a:ext uri="{FF2B5EF4-FFF2-40B4-BE49-F238E27FC236}">
                <a16:creationId xmlns:a16="http://schemas.microsoft.com/office/drawing/2014/main" id="{E5833E4E-83FF-0F98-9828-22FC3ED7B087}"/>
              </a:ext>
            </a:extLst>
          </p:cNvPr>
          <p:cNvSpPr txBox="1"/>
          <p:nvPr/>
        </p:nvSpPr>
        <p:spPr>
          <a:xfrm>
            <a:off x="193060" y="704889"/>
            <a:ext cx="11084540" cy="830997"/>
          </a:xfrm>
          <a:prstGeom prst="rect">
            <a:avLst/>
          </a:prstGeom>
          <a:noFill/>
        </p:spPr>
        <p:txBody>
          <a:bodyPr wrap="square">
            <a:spAutoFit/>
          </a:bodyPr>
          <a:lstStyle/>
          <a:p>
            <a:r>
              <a:rPr lang="en-US" sz="2400" dirty="0"/>
              <a:t>Inspired by the success, researchers were interested in applying transformers to computer vision problems.</a:t>
            </a:r>
          </a:p>
        </p:txBody>
      </p:sp>
    </p:spTree>
    <p:extLst>
      <p:ext uri="{BB962C8B-B14F-4D97-AF65-F5344CB8AC3E}">
        <p14:creationId xmlns:p14="http://schemas.microsoft.com/office/powerpoint/2010/main" val="2485058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57BDD-7162-FB51-4786-DC71009B76FB}"/>
            </a:ext>
          </a:extLst>
        </p:cNvPr>
        <p:cNvGrpSpPr/>
        <p:nvPr/>
      </p:nvGrpSpPr>
      <p:grpSpPr>
        <a:xfrm>
          <a:off x="0" y="0"/>
          <a:ext cx="0" cy="0"/>
          <a:chOff x="0" y="0"/>
          <a:chExt cx="0" cy="0"/>
        </a:xfrm>
      </p:grpSpPr>
      <p:pic>
        <p:nvPicPr>
          <p:cNvPr id="5" name="Picture 4" descr="A black and white logo&#10;&#10;AI-generated content may be incorrect.">
            <a:extLst>
              <a:ext uri="{FF2B5EF4-FFF2-40B4-BE49-F238E27FC236}">
                <a16:creationId xmlns:a16="http://schemas.microsoft.com/office/drawing/2014/main" id="{7F3D7D1E-F420-9E40-A0A2-B0D3802A6075}"/>
              </a:ext>
            </a:extLst>
          </p:cNvPr>
          <p:cNvPicPr>
            <a:picLocks noChangeAspect="1"/>
          </p:cNvPicPr>
          <p:nvPr/>
        </p:nvPicPr>
        <p:blipFill>
          <a:blip r:embed="rId3"/>
          <a:stretch>
            <a:fillRect/>
          </a:stretch>
        </p:blipFill>
        <p:spPr>
          <a:xfrm>
            <a:off x="9732046" y="130619"/>
            <a:ext cx="2310861" cy="519944"/>
          </a:xfrm>
          <a:prstGeom prst="rect">
            <a:avLst/>
          </a:prstGeom>
        </p:spPr>
      </p:pic>
      <p:sp>
        <p:nvSpPr>
          <p:cNvPr id="8" name="TextBox 7">
            <a:extLst>
              <a:ext uri="{FF2B5EF4-FFF2-40B4-BE49-F238E27FC236}">
                <a16:creationId xmlns:a16="http://schemas.microsoft.com/office/drawing/2014/main" id="{6CD8E5DD-4EF6-1D82-3DDA-50014F3264D9}"/>
              </a:ext>
            </a:extLst>
          </p:cNvPr>
          <p:cNvSpPr txBox="1"/>
          <p:nvPr/>
        </p:nvSpPr>
        <p:spPr>
          <a:xfrm>
            <a:off x="351226" y="181669"/>
            <a:ext cx="3038011" cy="523220"/>
          </a:xfrm>
          <a:prstGeom prst="rect">
            <a:avLst/>
          </a:prstGeom>
          <a:noFill/>
        </p:spPr>
        <p:txBody>
          <a:bodyPr wrap="none" rtlCol="0">
            <a:spAutoFit/>
          </a:bodyPr>
          <a:lstStyle/>
          <a:p>
            <a:r>
              <a:rPr lang="en-US" sz="2800" b="1" dirty="0"/>
              <a:t>Transition to </a:t>
            </a:r>
            <a:r>
              <a:rPr lang="en-US" sz="2800" b="1" dirty="0" err="1"/>
              <a:t>ViT</a:t>
            </a:r>
            <a:endParaRPr lang="en-GR" sz="2800" b="1" dirty="0"/>
          </a:p>
        </p:txBody>
      </p:sp>
      <p:sp>
        <p:nvSpPr>
          <p:cNvPr id="10" name="TextBox 9">
            <a:extLst>
              <a:ext uri="{FF2B5EF4-FFF2-40B4-BE49-F238E27FC236}">
                <a16:creationId xmlns:a16="http://schemas.microsoft.com/office/drawing/2014/main" id="{9EE328C6-5D1C-1700-ED25-CFE785A3A948}"/>
              </a:ext>
            </a:extLst>
          </p:cNvPr>
          <p:cNvSpPr txBox="1"/>
          <p:nvPr/>
        </p:nvSpPr>
        <p:spPr>
          <a:xfrm>
            <a:off x="193060" y="704889"/>
            <a:ext cx="11084540" cy="830997"/>
          </a:xfrm>
          <a:prstGeom prst="rect">
            <a:avLst/>
          </a:prstGeom>
          <a:noFill/>
        </p:spPr>
        <p:txBody>
          <a:bodyPr wrap="square">
            <a:spAutoFit/>
          </a:bodyPr>
          <a:lstStyle/>
          <a:p>
            <a:r>
              <a:rPr lang="en-US" sz="2400" dirty="0"/>
              <a:t>Inspired by the success, researchers were interested in applying transformers to computer vision problems.</a:t>
            </a:r>
          </a:p>
        </p:txBody>
      </p:sp>
      <p:sp>
        <p:nvSpPr>
          <p:cNvPr id="18" name="Rounded Rectangle 17">
            <a:extLst>
              <a:ext uri="{FF2B5EF4-FFF2-40B4-BE49-F238E27FC236}">
                <a16:creationId xmlns:a16="http://schemas.microsoft.com/office/drawing/2014/main" id="{DB704939-C9BA-30FC-A69D-E5A3FF18823B}"/>
              </a:ext>
            </a:extLst>
          </p:cNvPr>
          <p:cNvSpPr/>
          <p:nvPr/>
        </p:nvSpPr>
        <p:spPr>
          <a:xfrm>
            <a:off x="351226" y="2327564"/>
            <a:ext cx="3472629" cy="3228109"/>
          </a:xfrm>
          <a:prstGeom prst="roundRect">
            <a:avLst>
              <a:gd name="adj" fmla="val 10000"/>
            </a:avLst>
          </a:prstGeom>
          <a:solidFill>
            <a:srgbClr val="F8D5CD"/>
          </a:solid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pPr lvl="0" algn="ctr"/>
            <a:endParaRPr lang="en-US" sz="2800" b="1" dirty="0"/>
          </a:p>
          <a:p>
            <a:pPr lvl="0" algn="ctr"/>
            <a:endParaRPr lang="en-US" sz="2800" b="1" dirty="0"/>
          </a:p>
          <a:p>
            <a:pPr lvl="0" algn="ctr"/>
            <a:r>
              <a:rPr lang="en-US" sz="2800" b="1" dirty="0"/>
              <a:t>Image Classification</a:t>
            </a:r>
            <a:endParaRPr lang="en-US" sz="2800" dirty="0"/>
          </a:p>
        </p:txBody>
      </p:sp>
      <p:pic>
        <p:nvPicPr>
          <p:cNvPr id="20" name="Graphic 19" descr="Magnifying glass with solid fill">
            <a:extLst>
              <a:ext uri="{FF2B5EF4-FFF2-40B4-BE49-F238E27FC236}">
                <a16:creationId xmlns:a16="http://schemas.microsoft.com/office/drawing/2014/main" id="{D75297A5-0DC6-8870-6A7C-4C6B4004A07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13030" y="1870363"/>
            <a:ext cx="1233187" cy="1233187"/>
          </a:xfrm>
          <a:prstGeom prst="rect">
            <a:avLst/>
          </a:prstGeom>
        </p:spPr>
      </p:pic>
    </p:spTree>
    <p:extLst>
      <p:ext uri="{BB962C8B-B14F-4D97-AF65-F5344CB8AC3E}">
        <p14:creationId xmlns:p14="http://schemas.microsoft.com/office/powerpoint/2010/main" val="2087793600"/>
      </p:ext>
    </p:extLst>
  </p:cSld>
  <p:clrMapOvr>
    <a:masterClrMapping/>
  </p:clrMapOvr>
</p:sld>
</file>

<file path=ppt/theme/theme1.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2596</TotalTime>
  <Words>6685</Words>
  <Application>Microsoft Macintosh PowerPoint</Application>
  <PresentationFormat>Widescreen</PresentationFormat>
  <Paragraphs>610</Paragraphs>
  <Slides>75</Slides>
  <Notes>68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75</vt:i4>
      </vt:variant>
    </vt:vector>
  </HeadingPairs>
  <TitlesOfParts>
    <vt:vector size="83" baseType="lpstr">
      <vt:lpstr>Aptos</vt:lpstr>
      <vt:lpstr>Arial</vt:lpstr>
      <vt:lpstr>Cambria Math</vt:lpstr>
      <vt:lpstr>Cavolini</vt:lpstr>
      <vt:lpstr>Neue Haas Grotesk Text Pro</vt:lpstr>
      <vt:lpstr>Roboto</vt:lpstr>
      <vt:lpstr>Wingdings</vt:lpstr>
      <vt:lpstr>VanillaVTI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Basic Architecture - intuition</vt:lpstr>
      <vt:lpstr>Basic Architecture - process</vt:lpstr>
      <vt:lpstr>Key components of ViT</vt:lpstr>
      <vt:lpstr>Key components of ViT</vt:lpstr>
      <vt:lpstr>Key components of ViT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problem does attention solve?</vt:lpstr>
      <vt:lpstr>What problem does attention solve?</vt:lpstr>
      <vt:lpstr>What is attention intuitively?</vt:lpstr>
      <vt:lpstr> The attention mathematically (Q, K, V)</vt:lpstr>
      <vt:lpstr> The attention mathematically (Q, K, V)</vt:lpstr>
      <vt:lpstr>Multi-head attention (why many heads?) </vt:lpstr>
      <vt:lpstr>Where attention lives in the ViT block </vt:lpstr>
      <vt:lpstr>Cost &amp; why patch size matters</vt:lpstr>
      <vt:lpstr> Image with CLS attention maps for intuition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Iman Qaiser</dc:creator>
  <cp:lastModifiedBy>Iman Qaiser</cp:lastModifiedBy>
  <cp:revision>13</cp:revision>
  <dcterms:created xsi:type="dcterms:W3CDTF">2026-02-05T01:44:49Z</dcterms:created>
  <dcterms:modified xsi:type="dcterms:W3CDTF">2026-02-10T02:33:51Z</dcterms:modified>
</cp:coreProperties>
</file>