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8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ARCHITECTURE | Q1 - MCQ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rPr dirty="0"/>
              <a:t>In a standard Vision Transformer (</a:t>
            </a:r>
            <a:r>
              <a:rPr dirty="0" err="1"/>
              <a:t>ViT</a:t>
            </a:r>
            <a:r>
              <a:rPr dirty="0"/>
              <a:t>-Base), what component is used to make the final classification prediction?</a:t>
            </a:r>
          </a:p>
          <a:p>
            <a:pPr lvl="1">
              <a:defRPr sz="1800"/>
            </a:pPr>
            <a:r>
              <a:rPr dirty="0"/>
              <a:t>A) The average of all patch tokens</a:t>
            </a:r>
          </a:p>
          <a:p>
            <a:pPr lvl="1">
              <a:defRPr sz="1800"/>
            </a:pPr>
            <a:r>
              <a:rPr dirty="0"/>
              <a:t>B) The first convolutional feature map</a:t>
            </a:r>
          </a:p>
          <a:p>
            <a:pPr lvl="1">
              <a:defRPr sz="1800"/>
            </a:pPr>
            <a:r>
              <a:rPr dirty="0"/>
              <a:t>C) The CLS token passed through an MLP head</a:t>
            </a:r>
          </a:p>
          <a:p>
            <a:pPr lvl="1">
              <a:defRPr sz="1800"/>
            </a:pPr>
            <a:r>
              <a:rPr dirty="0"/>
              <a:t>D) The last attention head only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Correct answer: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ARCHITECTURE | Q2 - Match the Column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25351"/>
          </a:xfrm>
        </p:spPr>
        <p:txBody>
          <a:bodyPr wrap="square">
            <a:normAutofit lnSpcReduction="10000"/>
          </a:bodyPr>
          <a:lstStyle/>
          <a:p>
            <a:pPr>
              <a:spcAft>
                <a:spcPts val="1500"/>
              </a:spcAft>
              <a:defRPr sz="2000" b="1"/>
            </a:pPr>
            <a:r>
              <a:rPr dirty="0"/>
              <a:t>Match each component with its role:</a:t>
            </a:r>
          </a:p>
          <a:p>
            <a:pPr>
              <a:spcBef>
                <a:spcPts val="1000"/>
              </a:spcBef>
              <a:defRPr sz="1600"/>
            </a:pPr>
            <a:r>
              <a:rPr sz="1800" dirty="0"/>
              <a:t>Component:</a:t>
            </a:r>
            <a:br>
              <a:rPr sz="1800" dirty="0"/>
            </a:br>
            <a:r>
              <a:rPr sz="1800" dirty="0"/>
              <a:t>A. CLS Token</a:t>
            </a:r>
            <a:br>
              <a:rPr sz="1800" dirty="0"/>
            </a:br>
            <a:r>
              <a:rPr sz="1800" dirty="0"/>
              <a:t>B. Positional Encoding</a:t>
            </a:r>
            <a:br>
              <a:rPr sz="1800" dirty="0"/>
            </a:br>
            <a:r>
              <a:rPr sz="1800" dirty="0"/>
              <a:t>C. MLP Head</a:t>
            </a:r>
            <a:br>
              <a:rPr sz="1800" dirty="0"/>
            </a:br>
            <a:br>
              <a:rPr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88775" y="4372895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Correct matching:</a:t>
            </a:r>
            <a:br>
              <a:rPr dirty="0"/>
            </a:br>
            <a:r>
              <a:rPr dirty="0"/>
              <a:t>A -&gt; 3</a:t>
            </a:r>
            <a:br>
              <a:rPr dirty="0"/>
            </a:br>
            <a:r>
              <a:rPr dirty="0"/>
              <a:t>B -&gt; 1</a:t>
            </a:r>
            <a:br>
              <a:rPr dirty="0"/>
            </a:br>
            <a:r>
              <a:rPr dirty="0"/>
              <a:t>C -&gt;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AEBDAA-58F0-CB90-F2D1-B6DB1A55D9EB}"/>
              </a:ext>
            </a:extLst>
          </p:cNvPr>
          <p:cNvSpPr txBox="1"/>
          <p:nvPr/>
        </p:nvSpPr>
        <p:spPr>
          <a:xfrm>
            <a:off x="4046375" y="2112710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Role:</a:t>
            </a:r>
            <a:br>
              <a:rPr lang="en-US" dirty="0"/>
            </a:br>
            <a:r>
              <a:rPr lang="en-US" dirty="0"/>
              <a:t>1. Adds spatial awareness</a:t>
            </a:r>
            <a:br>
              <a:rPr lang="en-US" dirty="0"/>
            </a:br>
            <a:r>
              <a:rPr lang="en-US" dirty="0"/>
              <a:t>2. Final classifier</a:t>
            </a:r>
            <a:br>
              <a:rPr lang="en-US" dirty="0"/>
            </a:br>
            <a:r>
              <a:rPr lang="en-US" dirty="0"/>
              <a:t>3. Aggregates global image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ARCHITECTURE | Q3 - True or False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t>Vision Transformers have built-in translation invariance similar to CNNs because attention is applied globally.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Answer: False</a:t>
            </a:r>
            <a:br>
              <a:rPr dirty="0"/>
            </a:br>
            <a:r>
              <a:rPr dirty="0"/>
              <a:t>(</a:t>
            </a:r>
            <a:r>
              <a:rPr dirty="0" err="1"/>
              <a:t>ViTs</a:t>
            </a:r>
            <a:r>
              <a:rPr dirty="0"/>
              <a:t> must learn translation invariance from data.)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PATCH TOKENIZATION | Q4 - Numerical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rPr dirty="0"/>
              <a:t>A 224x224 image is split into 16x16 patches.</a:t>
            </a:r>
            <a:br>
              <a:rPr dirty="0"/>
            </a:br>
            <a:r>
              <a:rPr dirty="0"/>
              <a:t>How many tokens are created (excluding the CLS token)?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75360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Answer: </a:t>
            </a:r>
            <a:r>
              <a:rPr lang="pt-BR" dirty="0"/>
              <a:t>N = (H/P) * (W/P) = (224/16)^2 = 14^2 = </a:t>
            </a:r>
            <a:r>
              <a:rPr dirty="0"/>
              <a:t>196 tokens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PATCH TOKENIZATION | Q5 - MCQ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t>What is the purpose of the linear projection step after flattening a patch?</a:t>
            </a:r>
          </a:p>
          <a:p>
            <a:pPr lvl="1">
              <a:defRPr sz="1800"/>
            </a:pPr>
            <a:r>
              <a:t>A) To reduce image resolution</a:t>
            </a:r>
          </a:p>
          <a:p>
            <a:pPr lvl="1">
              <a:defRPr sz="1800"/>
            </a:pPr>
            <a:r>
              <a:t>B) To convert the flattened patch into a fixed embedding dimension</a:t>
            </a:r>
          </a:p>
          <a:p>
            <a:pPr lvl="1">
              <a:defRPr sz="1800"/>
            </a:pPr>
            <a:r>
              <a:t>C) To apply convolution filters</a:t>
            </a:r>
          </a:p>
          <a:p>
            <a:pPr lvl="1">
              <a:defRPr sz="1800"/>
            </a:pPr>
            <a:r>
              <a:t>D) To compute attention scores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t>Correct answer: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PATCH TOKENIZATION | Q6 - Conceptual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9604"/>
          </a:xfrm>
        </p:spPr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rPr dirty="0"/>
              <a:t>Why are positional encodings necessary in Vision Transformers?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Note: Encodings add back spatial info lost during flattening.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SELF-ATTENTION | Q7 - MCQ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rPr dirty="0"/>
              <a:t>In the attention mechanism, which operation determines how much one patch listens to another?</a:t>
            </a:r>
          </a:p>
          <a:p>
            <a:pPr lvl="1">
              <a:defRPr sz="1800"/>
            </a:pPr>
            <a:r>
              <a:rPr dirty="0"/>
              <a:t>A) Q </a:t>
            </a:r>
            <a:r>
              <a:rPr lang="en-US" dirty="0"/>
              <a:t>x</a:t>
            </a:r>
            <a:r>
              <a:rPr dirty="0"/>
              <a:t> V</a:t>
            </a:r>
          </a:p>
          <a:p>
            <a:pPr lvl="1">
              <a:defRPr sz="1800"/>
            </a:pPr>
            <a:r>
              <a:rPr dirty="0"/>
              <a:t>B) K </a:t>
            </a:r>
            <a:r>
              <a:rPr lang="en-US" dirty="0"/>
              <a:t>x</a:t>
            </a:r>
            <a:r>
              <a:rPr dirty="0"/>
              <a:t> V</a:t>
            </a:r>
          </a:p>
          <a:p>
            <a:pPr lvl="1">
              <a:defRPr sz="1800"/>
            </a:pPr>
            <a:r>
              <a:rPr dirty="0"/>
              <a:t>C) Q</a:t>
            </a:r>
            <a:r>
              <a:rPr lang="en-US" dirty="0"/>
              <a:t> x </a:t>
            </a:r>
            <a:r>
              <a:rPr dirty="0"/>
              <a:t>K</a:t>
            </a:r>
            <a:r>
              <a:rPr baseline="30000" dirty="0"/>
              <a:t>T</a:t>
            </a:r>
            <a:r>
              <a:rPr dirty="0"/>
              <a:t> followed by </a:t>
            </a:r>
            <a:r>
              <a:rPr dirty="0" err="1"/>
              <a:t>softmax</a:t>
            </a:r>
            <a:endParaRPr dirty="0"/>
          </a:p>
          <a:p>
            <a:pPr lvl="1">
              <a:defRPr sz="1800"/>
            </a:pPr>
            <a:r>
              <a:rPr dirty="0"/>
              <a:t>D) V </a:t>
            </a:r>
            <a:r>
              <a:rPr lang="en-US" dirty="0"/>
              <a:t>x</a:t>
            </a:r>
            <a:r>
              <a:rPr dirty="0"/>
              <a:t> V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727" y="4911634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Correct answer: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SELF-ATTENTION | Q8 - Numerical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41645"/>
          </a:xfrm>
        </p:spPr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rPr dirty="0"/>
              <a:t>In </a:t>
            </a:r>
            <a:r>
              <a:rPr dirty="0" err="1"/>
              <a:t>ViT</a:t>
            </a:r>
            <a:r>
              <a:rPr dirty="0"/>
              <a:t>-Base:</a:t>
            </a:r>
            <a:br>
              <a:rPr dirty="0"/>
            </a:br>
            <a:r>
              <a:rPr dirty="0"/>
              <a:t>Embedding dimension D = 768</a:t>
            </a:r>
            <a:br>
              <a:rPr dirty="0"/>
            </a:br>
            <a:r>
              <a:rPr dirty="0"/>
              <a:t>Number of heads = 12</a:t>
            </a:r>
            <a:br>
              <a:rPr dirty="0"/>
            </a:br>
            <a:br>
              <a:rPr dirty="0"/>
            </a:br>
            <a:r>
              <a:rPr lang="en-US" dirty="0"/>
              <a:t>How do we compute </a:t>
            </a:r>
            <a:r>
              <a:rPr dirty="0"/>
              <a:t>the dimensionality handled by each attention head?</a:t>
            </a:r>
            <a:br>
              <a:rPr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569078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Answer: </a:t>
            </a:r>
            <a:r>
              <a:rPr lang="en-US" dirty="0"/>
              <a:t>768 / 12 = </a:t>
            </a:r>
            <a:r>
              <a:rPr dirty="0"/>
              <a:t>64 dimensions per head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SELF-ATTENTION | Q9 - MCQ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>
              <a:spcAft>
                <a:spcPts val="1500"/>
              </a:spcAft>
              <a:defRPr sz="2000" b="1"/>
            </a:pPr>
            <a:r>
              <a:t>If we reduce patch size from 16x16 to 8x8 on a 224x224 image, what happens?</a:t>
            </a:r>
          </a:p>
          <a:p>
            <a:pPr lvl="1">
              <a:defRPr sz="1800"/>
            </a:pPr>
            <a:r>
              <a:t>A) Number of tokens decreases</a:t>
            </a:r>
          </a:p>
          <a:p>
            <a:pPr lvl="1">
              <a:defRPr sz="1800"/>
            </a:pPr>
            <a:r>
              <a:t>B) Attention cost decreases</a:t>
            </a:r>
          </a:p>
          <a:p>
            <a:pPr lvl="1">
              <a:defRPr sz="1800"/>
            </a:pPr>
            <a:r>
              <a:t>C) Number of tokens increases and computation increases significantly</a:t>
            </a:r>
          </a:p>
          <a:p>
            <a:pPr lvl="1">
              <a:defRPr sz="1800"/>
            </a:pPr>
            <a:r>
              <a:t>D) Model becomes translation invariant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035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200" b="1">
                <a:solidFill>
                  <a:srgbClr val="008000"/>
                </a:solidFill>
              </a:defRPr>
            </a:pPr>
            <a:r>
              <a:rPr dirty="0"/>
              <a:t>Correct answer: C</a:t>
            </a:r>
            <a:br>
              <a:rPr dirty="0"/>
            </a:br>
            <a:r>
              <a:rPr dirty="0"/>
              <a:t>(196 -&gt; 784 tokens, and cost increases ~15x)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454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ARCHITECTURE | Q1 - MCQ</vt:lpstr>
      <vt:lpstr>ARCHITECTURE | Q2 - Match the Column</vt:lpstr>
      <vt:lpstr>ARCHITECTURE | Q3 - True or False</vt:lpstr>
      <vt:lpstr>PATCH TOKENIZATION | Q4 - Numerical</vt:lpstr>
      <vt:lpstr>PATCH TOKENIZATION | Q5 - MCQ</vt:lpstr>
      <vt:lpstr>PATCH TOKENIZATION | Q6 - Conceptual</vt:lpstr>
      <vt:lpstr>SELF-ATTENTION | Q7 - MCQ</vt:lpstr>
      <vt:lpstr>SELF-ATTENTION | Q8 - Numerical</vt:lpstr>
      <vt:lpstr>SELF-ATTENTION | Q9 - MCQ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Longin Jan Latecki</cp:lastModifiedBy>
  <cp:revision>4</cp:revision>
  <dcterms:created xsi:type="dcterms:W3CDTF">2013-01-27T09:14:16Z</dcterms:created>
  <dcterms:modified xsi:type="dcterms:W3CDTF">2026-02-16T00:58:55Z</dcterms:modified>
  <cp:category/>
</cp:coreProperties>
</file>