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7" r:id="rId2"/>
    <p:sldId id="987" r:id="rId3"/>
    <p:sldId id="988" r:id="rId4"/>
    <p:sldId id="991" r:id="rId5"/>
    <p:sldId id="992" r:id="rId6"/>
    <p:sldId id="99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828942-01F0-5FEE-4915-25BFE777FB52}" v="280" dt="2026-02-09T20:30:00.818"/>
    <p1510:client id="{9083BC13-89A9-F407-119C-951EBCABFAFC}" v="329" dt="2026-02-09T18:35:09.185"/>
    <p1510:client id="{C2BA0507-FAE4-860D-EE0F-FD3D75737281}" v="3" dt="2026-02-09T20:30:57.309"/>
    <p1510:client id="{CBE98D7F-4178-553C-4B02-B358FE2A300D}" v="359" dt="2026-02-09T19:43:58.86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81" d="100"/>
          <a:sy n="81" d="100"/>
        </p:scale>
        <p:origin x="34" y="31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2DD51F-5341-4EC5-9E10-4B9A5891C39A}" type="datetimeFigureOut">
              <a:t>2/9/2026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7D93A9-5EAD-436B-BBEB-E0B54BCC4987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1227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a typeface="Calibri"/>
                <a:cs typeface="Calibri"/>
              </a:rPr>
              <a:t>A2,B3,C1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A7D93A9-5EAD-436B-BBEB-E0B54BCC4987}" type="slidenum"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56272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cs231n.stanford.edu/slides/2018/cs231n_2018_lecture06.pdf" TargetMode="Externa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cs231n.stanford.edu/slides/2018/cs231n_2018_lecture06.pdf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cs231n.stanford.edu/slides/2018/cs231n_2018_lecture0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C7AA4C9-BA73-5B6C-8A01-05529B629E5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96842887"/>
              </p:ext>
            </p:extLst>
          </p:nvPr>
        </p:nvGraphicFramePr>
        <p:xfrm>
          <a:off x="676432" y="4112927"/>
          <a:ext cx="2993738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3738">
                  <a:extLst>
                    <a:ext uri="{9D8B030D-6E8A-4147-A177-3AD203B41FA5}">
                      <a16:colId xmlns:a16="http://schemas.microsoft.com/office/drawing/2014/main" val="42691343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Segmentation type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6027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lphaUcPeriod"/>
                      </a:pPr>
                      <a:r>
                        <a:rPr lang="en-US" dirty="0"/>
                        <a:t>Semantic Segmentation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9590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B. Instance Segmentation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9058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C. Panoptic Segmentation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4398704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5A48047-BCA9-2CE6-99A1-F51C5884DA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5257551"/>
              </p:ext>
            </p:extLst>
          </p:nvPr>
        </p:nvGraphicFramePr>
        <p:xfrm>
          <a:off x="4341302" y="3565321"/>
          <a:ext cx="7714235" cy="3114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714235">
                  <a:extLst>
                    <a:ext uri="{9D8B030D-6E8A-4147-A177-3AD203B41FA5}">
                      <a16:colId xmlns:a16="http://schemas.microsoft.com/office/drawing/2014/main" val="153472318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Description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7622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800" b="0" i="0" u="none" strike="noStrike" noProof="0" dirty="0">
                          <a:latin typeface="Aptos"/>
                        </a:rPr>
                        <a:t>Each car is labeled separately (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Car 1, Car 2, Car 3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), each pedestrian separately (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Person 1, Person 2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),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and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 the background is also labeled with classes such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road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sidewalk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building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and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sky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26745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2. 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All cars in the image (Car 1, Car 2, Car 3…) are labeled simply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“car”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all pedestrians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“person”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the road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“road”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and buildings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“building”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with no distinction between individual cars or people.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808354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3. 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Each visible car is labeled separately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Car 1, Car 2, Car 3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each pedestrian as </a:t>
                      </a:r>
                      <a:r>
                        <a:rPr lang="en-US" sz="1800" b="1" i="0" u="none" strike="noStrike" noProof="0" dirty="0">
                          <a:latin typeface="Aptos"/>
                        </a:rPr>
                        <a:t>Person 1, Person 2</a:t>
                      </a:r>
                      <a:r>
                        <a:rPr lang="en-US" sz="1800" b="0" i="0" u="none" strike="noStrike" noProof="0" dirty="0">
                          <a:latin typeface="Aptos"/>
                        </a:rPr>
                        <a:t>, but the road, sky, and buildings are not individually identified as objects.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6857217"/>
                  </a:ext>
                </a:extLst>
              </a:tr>
            </a:tbl>
          </a:graphicData>
        </a:graphic>
      </p:graphicFrame>
      <p:pic>
        <p:nvPicPr>
          <p:cNvPr id="6" name="Picture 5" descr="A group of cars on a street&#10;&#10;AI-generated content may be incorrect.">
            <a:extLst>
              <a:ext uri="{FF2B5EF4-FFF2-40B4-BE49-F238E27FC236}">
                <a16:creationId xmlns:a16="http://schemas.microsoft.com/office/drawing/2014/main" id="{5580D2EF-2C29-AD02-03A7-3CA91565ED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9887" y="1713994"/>
            <a:ext cx="2788182" cy="1812144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822F4B60-6FDF-C5B4-4898-17262BBF68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434AC4D8-49A8-5BE3-D3AA-94F0C422E9C0}"/>
              </a:ext>
            </a:extLst>
          </p:cNvPr>
          <p:cNvSpPr txBox="1">
            <a:spLocks/>
          </p:cNvSpPr>
          <p:nvPr/>
        </p:nvSpPr>
        <p:spPr>
          <a:xfrm>
            <a:off x="1450353" y="738819"/>
            <a:ext cx="11210925" cy="7448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dirty="0">
                <a:solidFill>
                  <a:schemeClr val="bg1"/>
                </a:solidFill>
              </a:rPr>
              <a:t>Q1. Match the segmentation type with the correct description for the given reference image</a:t>
            </a:r>
          </a:p>
          <a:p>
            <a:pPr algn="ctr"/>
            <a:endParaRPr lang="en-US" sz="15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6391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ube 19"/>
          <p:cNvSpPr/>
          <p:nvPr/>
        </p:nvSpPr>
        <p:spPr bwMode="auto">
          <a:xfrm>
            <a:off x="4040306" y="2357735"/>
            <a:ext cx="3200400" cy="3352800"/>
          </a:xfrm>
          <a:prstGeom prst="cube">
            <a:avLst>
              <a:gd name="adj" fmla="val 42106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Cube 3"/>
          <p:cNvSpPr/>
          <p:nvPr/>
        </p:nvSpPr>
        <p:spPr bwMode="auto">
          <a:xfrm>
            <a:off x="1906706" y="2357735"/>
            <a:ext cx="1600200" cy="3352800"/>
          </a:xfrm>
          <a:prstGeom prst="cube">
            <a:avLst>
              <a:gd name="adj" fmla="val 83348"/>
            </a:avLst>
          </a:prstGeom>
          <a:solidFill>
            <a:schemeClr val="bg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Cube 5"/>
          <p:cNvSpPr/>
          <p:nvPr/>
        </p:nvSpPr>
        <p:spPr bwMode="auto">
          <a:xfrm>
            <a:off x="2514599" y="3581400"/>
            <a:ext cx="533400" cy="1143000"/>
          </a:xfrm>
          <a:prstGeom prst="cube">
            <a:avLst>
              <a:gd name="adj" fmla="val 50665"/>
            </a:avLst>
          </a:prstGeom>
          <a:solidFill>
            <a:schemeClr val="bg1">
              <a:alpha val="39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TextBox 34"/>
              <p:cNvSpPr txBox="1"/>
              <p:nvPr/>
            </p:nvSpPr>
            <p:spPr>
              <a:xfrm>
                <a:off x="4724399" y="1824336"/>
                <a:ext cx="31242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b="0" dirty="0"/>
                  <a:t> feature maps</a:t>
                </a:r>
              </a:p>
            </p:txBody>
          </p:sp>
        </mc:Choice>
        <mc:Fallback xmlns=""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4399" y="1824336"/>
                <a:ext cx="3124200" cy="461665"/>
              </a:xfrm>
              <a:prstGeom prst="rect">
                <a:avLst/>
              </a:prstGeom>
              <a:blipFill>
                <a:blip r:embed="rId2"/>
                <a:stretch>
                  <a:fillRect t="-657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61999" y="2814936"/>
                <a:ext cx="137160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en-US" b="0" dirty="0"/>
                  <a:t> filters 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1999" y="2814936"/>
                <a:ext cx="1371600" cy="461665"/>
              </a:xfrm>
              <a:prstGeom prst="rect">
                <a:avLst/>
              </a:prstGeom>
              <a:blipFill>
                <a:blip r:embed="rId3"/>
                <a:stretch>
                  <a:fillRect t="-78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Curved Connector 18"/>
          <p:cNvCxnSpPr>
            <a:stCxn id="17" idx="2"/>
          </p:cNvCxnSpPr>
          <p:nvPr/>
        </p:nvCxnSpPr>
        <p:spPr bwMode="auto">
          <a:xfrm rot="16200000" flipH="1">
            <a:off x="1409699" y="3314700"/>
            <a:ext cx="1143000" cy="1066800"/>
          </a:xfrm>
          <a:prstGeom prst="curvedConnector3">
            <a:avLst>
              <a:gd name="adj1" fmla="val 99577"/>
            </a:avLst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3" name="TextBox 22"/>
          <p:cNvSpPr txBox="1"/>
          <p:nvPr/>
        </p:nvSpPr>
        <p:spPr>
          <a:xfrm>
            <a:off x="4127605" y="5943601"/>
            <a:ext cx="28022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convolutional layer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0DD628E-4A4F-594F-83BB-FFBBF9EEEF24}"/>
              </a:ext>
            </a:extLst>
          </p:cNvPr>
          <p:cNvSpPr txBox="1"/>
          <p:nvPr/>
        </p:nvSpPr>
        <p:spPr>
          <a:xfrm>
            <a:off x="1523999" y="5939136"/>
            <a:ext cx="10229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0" dirty="0"/>
              <a:t>image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34CB39F-B3CB-7C4D-9849-2C22A3352052}"/>
              </a:ext>
            </a:extLst>
          </p:cNvPr>
          <p:cNvSpPr txBox="1"/>
          <p:nvPr/>
        </p:nvSpPr>
        <p:spPr>
          <a:xfrm>
            <a:off x="7775180" y="2375255"/>
            <a:ext cx="38072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dirty="0"/>
              <a:t>Almost always directly followed by a </a:t>
            </a:r>
            <a:r>
              <a:rPr lang="en-US" b="0" dirty="0" err="1"/>
              <a:t>ReLU</a:t>
            </a:r>
            <a:r>
              <a:rPr lang="en-US" b="0" dirty="0"/>
              <a:t> (or similar activation function)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2452DE6-2AD2-BD4F-A507-CF7945655395}"/>
              </a:ext>
            </a:extLst>
          </p:cNvPr>
          <p:cNvGrpSpPr/>
          <p:nvPr/>
        </p:nvGrpSpPr>
        <p:grpSpPr>
          <a:xfrm>
            <a:off x="8035704" y="3899255"/>
            <a:ext cx="3318095" cy="1129945"/>
            <a:chOff x="8035704" y="2357524"/>
            <a:chExt cx="3318095" cy="1129945"/>
          </a:xfrm>
        </p:grpSpPr>
        <p:pic>
          <p:nvPicPr>
            <p:cNvPr id="12" name="Picture 11">
              <a:extLst>
                <a:ext uri="{FF2B5EF4-FFF2-40B4-BE49-F238E27FC236}">
                  <a16:creationId xmlns:a16="http://schemas.microsoft.com/office/drawing/2014/main" id="{07146484-6BFF-E547-9A79-73B1E2BE976F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35704" y="2357524"/>
              <a:ext cx="3318095" cy="1129945"/>
            </a:xfrm>
            <a:prstGeom prst="rect">
              <a:avLst/>
            </a:prstGeom>
          </p:spPr>
        </p:pic>
        <p:sp>
          <p:nvSpPr>
            <p:cNvPr id="2" name="Rectangle 1">
              <a:extLst>
                <a:ext uri="{FF2B5EF4-FFF2-40B4-BE49-F238E27FC236}">
                  <a16:creationId xmlns:a16="http://schemas.microsoft.com/office/drawing/2014/main" id="{19A8D12A-F723-E043-9B9C-599BD3D588A7}"/>
                </a:ext>
              </a:extLst>
            </p:cNvPr>
            <p:cNvSpPr/>
            <p:nvPr/>
          </p:nvSpPr>
          <p:spPr bwMode="auto">
            <a:xfrm>
              <a:off x="8035704" y="2368263"/>
              <a:ext cx="879696" cy="446673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endParaRP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3404EF2-BBD9-224F-9AEA-0C3D84D378EB}"/>
              </a:ext>
            </a:extLst>
          </p:cNvPr>
          <p:cNvSpPr txBox="1"/>
          <p:nvPr/>
        </p:nvSpPr>
        <p:spPr>
          <a:xfrm>
            <a:off x="10216779" y="655022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/>
              <a:t>Source: </a:t>
            </a:r>
            <a:r>
              <a:rPr lang="en-US" sz="1400" b="0" dirty="0">
                <a:hlinkClick r:id="rId5"/>
              </a:rPr>
              <a:t>Stanford 231n</a:t>
            </a:r>
            <a:endParaRPr lang="en-US" sz="1400" b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C82C4DC-F79B-6E46-B326-FA0C22A208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F4D75BD-6776-557F-C18C-C38F264C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Q2. Why is a convolutional layer always followed by an activation function? What would be the effect of adding multiple convolutional layers without adding an activation function?</a:t>
            </a:r>
          </a:p>
        </p:txBody>
      </p:sp>
    </p:spTree>
    <p:extLst>
      <p:ext uri="{BB962C8B-B14F-4D97-AF65-F5344CB8AC3E}">
        <p14:creationId xmlns:p14="http://schemas.microsoft.com/office/powerpoint/2010/main" val="518507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0B067-5BD6-F666-482B-8EFFC4CA72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0F639A0A-083E-8931-5164-25F8A804669F}"/>
              </a:ext>
            </a:extLst>
          </p:cNvPr>
          <p:cNvSpPr txBox="1"/>
          <p:nvPr/>
        </p:nvSpPr>
        <p:spPr>
          <a:xfrm>
            <a:off x="10216779" y="655022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/>
              <a:t>Source: </a:t>
            </a:r>
            <a:r>
              <a:rPr lang="en-US" sz="1400" b="0" dirty="0">
                <a:hlinkClick r:id="rId2"/>
              </a:rPr>
              <a:t>Stanford 231n</a:t>
            </a:r>
            <a:endParaRPr lang="en-US" sz="1400" b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A99FD9B-EABB-106B-F75E-A81237DBBC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0AE237A1-AA8C-DC60-B897-A1EE14B154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8430" y="643467"/>
            <a:ext cx="11559028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Q3. Given the following input, find the max pooled output for filter (kernel) size 2 and stride 2.</a:t>
            </a:r>
          </a:p>
        </p:txBody>
      </p:sp>
      <p:pic>
        <p:nvPicPr>
          <p:cNvPr id="5" name="Picture 4" descr="A white board with black squares and blue arrow&#10;&#10;AI-generated content may be incorrect.">
            <a:extLst>
              <a:ext uri="{FF2B5EF4-FFF2-40B4-BE49-F238E27FC236}">
                <a16:creationId xmlns:a16="http://schemas.microsoft.com/office/drawing/2014/main" id="{9E71FAC7-34E0-158F-E7C6-6424D6124D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4087" y="2093516"/>
            <a:ext cx="8474766" cy="3678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7792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B7288B-60CB-FC8C-CF28-00FEA5BA7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Box 17">
            <a:extLst>
              <a:ext uri="{FF2B5EF4-FFF2-40B4-BE49-F238E27FC236}">
                <a16:creationId xmlns:a16="http://schemas.microsoft.com/office/drawing/2014/main" id="{2D9F85C2-C4DF-9622-1459-213EC9C2911A}"/>
              </a:ext>
            </a:extLst>
          </p:cNvPr>
          <p:cNvSpPr txBox="1"/>
          <p:nvPr/>
        </p:nvSpPr>
        <p:spPr>
          <a:xfrm>
            <a:off x="10216779" y="6550224"/>
            <a:ext cx="197522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/>
              <a:t>Source: </a:t>
            </a:r>
            <a:r>
              <a:rPr lang="en-US" sz="1400" b="0" dirty="0">
                <a:hlinkClick r:id="rId2"/>
              </a:rPr>
              <a:t>Stanford 231n</a:t>
            </a:r>
            <a:endParaRPr lang="en-US" sz="1400" b="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DC7DB053-4C70-43BB-7B6C-7C7FE9747B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4D23284C-B394-273B-7478-F20CCDE0F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</a:rPr>
              <a:t>Q4. Given the following input matrix, </a:t>
            </a:r>
            <a:r>
              <a:rPr lang="en-US" sz="2400" dirty="0" err="1">
                <a:solidFill>
                  <a:schemeClr val="bg1"/>
                </a:solidFill>
              </a:rPr>
              <a:t>upsample</a:t>
            </a:r>
            <a:r>
              <a:rPr lang="en-US" sz="2400" dirty="0">
                <a:solidFill>
                  <a:schemeClr val="bg1"/>
                </a:solidFill>
              </a:rPr>
              <a:t> it using bilinear interpolation.</a:t>
            </a:r>
          </a:p>
        </p:txBody>
      </p:sp>
      <p:pic>
        <p:nvPicPr>
          <p:cNvPr id="2" name="Picture 1" descr="A black numbers in a rectangular frame&#10;&#10;AI-generated content may be incorrect.">
            <a:extLst>
              <a:ext uri="{FF2B5EF4-FFF2-40B4-BE49-F238E27FC236}">
                <a16:creationId xmlns:a16="http://schemas.microsoft.com/office/drawing/2014/main" id="{D573D66B-B56B-1714-8489-421A48548E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6039" y="2638425"/>
            <a:ext cx="2457450" cy="2190750"/>
          </a:xfrm>
          <a:prstGeom prst="rect">
            <a:avLst/>
          </a:prstGeom>
        </p:spPr>
      </p:pic>
      <p:sp>
        <p:nvSpPr>
          <p:cNvPr id="3" name="Arrow: Right 2">
            <a:extLst>
              <a:ext uri="{FF2B5EF4-FFF2-40B4-BE49-F238E27FC236}">
                <a16:creationId xmlns:a16="http://schemas.microsoft.com/office/drawing/2014/main" id="{E6E579D3-018A-0295-A33E-A3C26B1150E2}"/>
              </a:ext>
            </a:extLst>
          </p:cNvPr>
          <p:cNvSpPr/>
          <p:nvPr/>
        </p:nvSpPr>
        <p:spPr>
          <a:xfrm>
            <a:off x="5056909" y="3241964"/>
            <a:ext cx="1731818" cy="98367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7620ED6-283B-DF4F-7D54-5B7157E47B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7664422"/>
              </p:ext>
            </p:extLst>
          </p:nvPr>
        </p:nvGraphicFramePr>
        <p:xfrm>
          <a:off x="7592290" y="2424545"/>
          <a:ext cx="2645484" cy="2401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1828">
                  <a:extLst>
                    <a:ext uri="{9D8B030D-6E8A-4147-A177-3AD203B41FA5}">
                      <a16:colId xmlns:a16="http://schemas.microsoft.com/office/drawing/2014/main" val="1878536964"/>
                    </a:ext>
                  </a:extLst>
                </a:gridCol>
                <a:gridCol w="881828">
                  <a:extLst>
                    <a:ext uri="{9D8B030D-6E8A-4147-A177-3AD203B41FA5}">
                      <a16:colId xmlns:a16="http://schemas.microsoft.com/office/drawing/2014/main" val="1214957215"/>
                    </a:ext>
                  </a:extLst>
                </a:gridCol>
                <a:gridCol w="881828">
                  <a:extLst>
                    <a:ext uri="{9D8B030D-6E8A-4147-A177-3AD203B41FA5}">
                      <a16:colId xmlns:a16="http://schemas.microsoft.com/office/drawing/2014/main" val="1275685554"/>
                    </a:ext>
                  </a:extLst>
                </a:gridCol>
              </a:tblGrid>
              <a:tr h="80033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1" dirty="0">
                          <a:solidFill>
                            <a:schemeClr val="tx1"/>
                          </a:solidFill>
                        </a:rPr>
                        <a:t>p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anchor="ctr">
                    <a:solidFill>
                      <a:schemeClr val="bg2">
                        <a:lumMod val="9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5805980"/>
                  </a:ext>
                </a:extLst>
              </a:tr>
              <a:tr h="800336">
                <a:tc>
                  <a:txBody>
                    <a:bodyPr/>
                    <a:lstStyle/>
                    <a:p>
                      <a:pPr algn="ctr"/>
                      <a:r>
                        <a:rPr lang="en-US" sz="3200" b="0" i="1" dirty="0">
                          <a:solidFill>
                            <a:schemeClr val="tx1"/>
                          </a:solidFill>
                        </a:rPr>
                        <a:t>q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1" dirty="0">
                          <a:solidFill>
                            <a:schemeClr val="tx1"/>
                          </a:solidFill>
                        </a:rPr>
                        <a:t>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1" dirty="0">
                          <a:solidFill>
                            <a:schemeClr val="tx1"/>
                          </a:solidFill>
                        </a:rPr>
                        <a:t>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73274291"/>
                  </a:ext>
                </a:extLst>
              </a:tr>
              <a:tr h="80033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0" i="1" dirty="0">
                          <a:solidFill>
                            <a:schemeClr val="tx1"/>
                          </a:solidFill>
                        </a:rPr>
                        <a:t>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8246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9435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9F1930-E11C-693B-1E94-A128F8D45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A560801E-CA44-D6EA-9971-6DEFA96FF7A1}"/>
              </a:ext>
            </a:extLst>
          </p:cNvPr>
          <p:cNvSpPr/>
          <p:nvPr/>
        </p:nvSpPr>
        <p:spPr>
          <a:xfrm>
            <a:off x="0" y="1337188"/>
            <a:ext cx="12192000" cy="7997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15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6C1A8E8B-B728-83FF-17C4-1170F5366F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8F0EECB5-B025-9A5C-8B0C-E4726F7BE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996" y="878790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ea typeface="+mj-lt"/>
                <a:cs typeface="+mj-lt"/>
              </a:rPr>
              <a:t>Q5. You are building a vision system to analyze millions of satellite images collected daily. Only a very small fraction of the images are labeled, and obtaining pixel-level annotations is expensive and slow. However, you have access to massive amounts of unlabeled data.</a:t>
            </a:r>
            <a:endParaRPr lang="en-US" sz="2400" dirty="0">
              <a:solidFill>
                <a:schemeClr val="bg1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01E161-707B-37DA-DD63-A09F2C136CED}"/>
              </a:ext>
            </a:extLst>
          </p:cNvPr>
          <p:cNvSpPr txBox="1"/>
          <p:nvPr/>
        </p:nvSpPr>
        <p:spPr>
          <a:xfrm>
            <a:off x="1359972" y="2966765"/>
            <a:ext cx="10109702" cy="2585323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2400" b="1" dirty="0">
                <a:ea typeface="+mn-lt"/>
                <a:cs typeface="+mn-lt"/>
              </a:rPr>
              <a:t>Which training strategy is most appropriate, and why?</a:t>
            </a:r>
            <a:endParaRPr lang="en-US" sz="2400" dirty="0"/>
          </a:p>
          <a:p>
            <a:r>
              <a:rPr lang="en-US" sz="2400" dirty="0">
                <a:ea typeface="+mn-lt"/>
                <a:cs typeface="+mn-lt"/>
              </a:rPr>
              <a:t>A. Fully supervised training from scratch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B. Transfer learning using a supervised ImageNet model only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C. Self-supervised pre-training on unlabeled data followed by supervised fine-tuning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D. Training a shallow classifier on handcrafted features</a:t>
            </a:r>
            <a:endParaRPr lang="en-US" sz="2400" dirty="0"/>
          </a:p>
          <a:p>
            <a:pPr algn="l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28818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9CBE2A-DD44-F1A1-757E-E1BD6C565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70B74EF-E32F-DD5E-F8CD-F39D75A17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770ECBD-3987-63AE-FB3D-93DB9E0BFAF9}"/>
              </a:ext>
            </a:extLst>
          </p:cNvPr>
          <p:cNvSpPr txBox="1"/>
          <p:nvPr/>
        </p:nvSpPr>
        <p:spPr>
          <a:xfrm>
            <a:off x="1050413" y="2893850"/>
            <a:ext cx="10813773" cy="24929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dirty="0"/>
          </a:p>
          <a:p>
            <a:r>
              <a:rPr lang="en-US" sz="2400" b="1" dirty="0">
                <a:ea typeface="+mn-lt"/>
                <a:cs typeface="+mn-lt"/>
              </a:rPr>
              <a:t>Which scenario contradicts this claim?</a:t>
            </a:r>
            <a:endParaRPr lang="en-US" sz="2400" dirty="0"/>
          </a:p>
          <a:p>
            <a:r>
              <a:rPr lang="en-US" sz="2400" dirty="0">
                <a:ea typeface="+mn-lt"/>
                <a:cs typeface="+mn-lt"/>
              </a:rPr>
              <a:t>A. Large unlabeled dataset with no labels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B. Abundant labeled data for the exact target task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C. Domain shift between pretraining and downstream task</a:t>
            </a:r>
            <a:br>
              <a:rPr lang="en-US" sz="2400" dirty="0">
                <a:ea typeface="+mn-lt"/>
                <a:cs typeface="+mn-lt"/>
              </a:rPr>
            </a:br>
            <a:r>
              <a:rPr lang="en-US" sz="2400" dirty="0">
                <a:ea typeface="+mn-lt"/>
                <a:cs typeface="+mn-lt"/>
              </a:rPr>
              <a:t> D. Pretext task unrelated to downstream semantics</a:t>
            </a:r>
            <a:endParaRPr lang="en-US" sz="2400" dirty="0"/>
          </a:p>
          <a:p>
            <a:pPr algn="l"/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41AC545-1224-4E1F-61C2-6956BFC09E6A}"/>
              </a:ext>
            </a:extLst>
          </p:cNvPr>
          <p:cNvSpPr/>
          <p:nvPr/>
        </p:nvSpPr>
        <p:spPr>
          <a:xfrm>
            <a:off x="0" y="1133104"/>
            <a:ext cx="12357980" cy="799722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dirty="0">
                <a:ea typeface="+mn-lt"/>
                <a:cs typeface="+mn-lt"/>
              </a:rPr>
              <a:t>Q6. A student argues that self-supervised learning will always outperform supervised learning because it uses more data.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48424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448</Words>
  <Application>Microsoft Office PowerPoint</Application>
  <PresentationFormat>Widescreen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Cambria Math</vt:lpstr>
      <vt:lpstr>office theme</vt:lpstr>
      <vt:lpstr>PowerPoint Presentation</vt:lpstr>
      <vt:lpstr>Q2. Why is a convolutional layer always followed by an activation function? What would be the effect of adding multiple convolutional layers without adding an activation function?</vt:lpstr>
      <vt:lpstr>Q3. Given the following input, find the max pooled output for filter (kernel) size 2 and stride 2.</vt:lpstr>
      <vt:lpstr>Q4. Given the following input matrix, upsample it using bilinear interpolation.</vt:lpstr>
      <vt:lpstr>Q5. You are building a vision system to analyze millions of satellite images collected daily. Only a very small fraction of the images are labeled, and obtaining pixel-level annotations is expensive and slow. However, you have access to massive amounts of unlabeled data.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Longin Jan Latecki</cp:lastModifiedBy>
  <cp:revision>243</cp:revision>
  <dcterms:created xsi:type="dcterms:W3CDTF">2026-02-09T18:12:57Z</dcterms:created>
  <dcterms:modified xsi:type="dcterms:W3CDTF">2026-02-10T02:04:20Z</dcterms:modified>
</cp:coreProperties>
</file>