
<file path=[Content_Types].xml><?xml version="1.0" encoding="utf-8"?>
<Types xmlns="http://schemas.openxmlformats.org/package/2006/content-types">
  <Default Extension="gif" ContentType="image/gif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40"/>
  </p:notesMasterIdLst>
  <p:handoutMasterIdLst>
    <p:handoutMasterId r:id="rId41"/>
  </p:handoutMasterIdLst>
  <p:sldIdLst>
    <p:sldId id="959" r:id="rId2"/>
    <p:sldId id="1521" r:id="rId3"/>
    <p:sldId id="1522" r:id="rId4"/>
    <p:sldId id="963" r:id="rId5"/>
    <p:sldId id="1556" r:id="rId6"/>
    <p:sldId id="968" r:id="rId7"/>
    <p:sldId id="1515" r:id="rId8"/>
    <p:sldId id="1516" r:id="rId9"/>
    <p:sldId id="928" r:id="rId10"/>
    <p:sldId id="1308" r:id="rId11"/>
    <p:sldId id="1169" r:id="rId12"/>
    <p:sldId id="1513" r:id="rId13"/>
    <p:sldId id="978" r:id="rId14"/>
    <p:sldId id="1127" r:id="rId15"/>
    <p:sldId id="1514" r:id="rId16"/>
    <p:sldId id="898" r:id="rId17"/>
    <p:sldId id="909" r:id="rId18"/>
    <p:sldId id="901" r:id="rId19"/>
    <p:sldId id="902" r:id="rId20"/>
    <p:sldId id="903" r:id="rId21"/>
    <p:sldId id="1087" r:id="rId22"/>
    <p:sldId id="1106" r:id="rId23"/>
    <p:sldId id="939" r:id="rId24"/>
    <p:sldId id="1102" r:id="rId25"/>
    <p:sldId id="1099" r:id="rId26"/>
    <p:sldId id="1100" r:id="rId27"/>
    <p:sldId id="1110" r:id="rId28"/>
    <p:sldId id="1130" r:id="rId29"/>
    <p:sldId id="1518" r:id="rId30"/>
    <p:sldId id="977" r:id="rId31"/>
    <p:sldId id="1113" r:id="rId32"/>
    <p:sldId id="1115" r:id="rId33"/>
    <p:sldId id="1117" r:id="rId34"/>
    <p:sldId id="1511" r:id="rId35"/>
    <p:sldId id="953" r:id="rId36"/>
    <p:sldId id="954" r:id="rId37"/>
    <p:sldId id="956" r:id="rId38"/>
    <p:sldId id="1132" r:id="rId39"/>
  </p:sldIdLst>
  <p:sldSz cx="12192000" cy="6858000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BCE5"/>
    <a:srgbClr val="B173A7"/>
    <a:srgbClr val="CC66FF"/>
    <a:srgbClr val="FFAEE2"/>
    <a:srgbClr val="BCFF45"/>
    <a:srgbClr val="0000FF"/>
    <a:srgbClr val="9900CC"/>
    <a:srgbClr val="FF0000"/>
    <a:srgbClr val="33CC33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92" autoAdjust="0"/>
    <p:restoredTop sz="86188" autoAdjust="0"/>
  </p:normalViewPr>
  <p:slideViewPr>
    <p:cSldViewPr>
      <p:cViewPr varScale="1">
        <p:scale>
          <a:sx n="80" d="100"/>
          <a:sy n="80" d="100"/>
        </p:scale>
        <p:origin x="422" y="4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 b="0"/>
            </a:lvl1pPr>
          </a:lstStyle>
          <a:p>
            <a:pPr>
              <a:defRPr/>
            </a:pPr>
            <a:fld id="{E3A11B4B-8A36-43D9-9712-F5A6210569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9497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73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7200" y="720725"/>
            <a:ext cx="64008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91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 b="0"/>
            </a:lvl1pPr>
          </a:lstStyle>
          <a:p>
            <a:pPr>
              <a:defRPr/>
            </a:pPr>
            <a:fld id="{05D6DEBC-62EF-4F01-BED0-DB54B376E6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744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5D6DEBC-62EF-4F01-BED0-DB54B376E65C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6250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5D6DEBC-62EF-4F01-BED0-DB54B376E65C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8139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Each pixel of an image must be assigned a semantic label and an instance id. Pixels with the same label and id belong to the same object; for stuff labels the instance id is ignored.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5D6DEBC-62EF-4F01-BED0-DB54B376E65C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0653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start with an FPN backbone [36], widely used in object detection, for extracting rich multi-scale features. (b) As in Mask R-CNN [24], we use a region-based branch on top of FPN for instance segmentation. (c) In parallel, we add a lightweight </a:t>
            </a:r>
            <a:r>
              <a:rPr lang="en-US" dirty="0" err="1"/>
              <a:t>denseprediction</a:t>
            </a:r>
            <a:r>
              <a:rPr lang="en-US" dirty="0"/>
              <a:t> branch on top of the same FPN features for semantic segmentation. This simple extension of Mask RCNN with FPN is a fast and accurate baseline for both tasks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5D6DEBC-62EF-4F01-BED0-DB54B376E65C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896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4552DE-7E62-4AA7-886C-D38D47A3CE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AD4638-B38E-47AD-B028-713EF16D01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76200"/>
            <a:ext cx="25908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76200"/>
            <a:ext cx="75692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2816B5-331E-4884-940F-8B017E5C23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22F04A-322B-43F6-BEAB-CD35C79274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F21EF5-35FC-4AD5-A322-9C505146AC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938C2C-7141-4F6A-983F-3A5B120D68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DC7BCB-6A3F-4389-B2C9-E2A9ABD5F1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93EF84-E8F8-4E6E-8C7D-C95FEE3327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D31735-E4C8-4802-BFC4-204C801C9C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B8A071-154C-44B9-81F5-223F896F3F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55106C-FE66-4FA0-A483-7BE5A6B841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76200"/>
            <a:ext cx="10363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914400"/>
            <a:ext cx="103632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>
              <a:defRPr/>
            </a:pPr>
            <a:fld id="{3380A581-31E6-40D7-A2A7-3BBF07DC31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914400" y="838200"/>
            <a:ext cx="10363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amitness.com/2020/02/illustrated-self-supervised-learning/" TargetMode="External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vitalflux.com/different-types-of-cnn-architectures-explained-examples/" TargetMode="External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hyperlink" Target="https://vitalflux.com/different-types-of-cnn-architectures-explained-examples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://cs231n.stanford.edu/slides/2018/cs231n_2018_lecture11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cs231n.stanford.edu/slides/2018/cs231n_2018_lecture11.pdf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amitness.com/2020/02/illustrated-self-supervised-learning/" TargetMode="External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603.07285.pdf" TargetMode="External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www.cv-foundation.org/openaccess/content_iccv_2015/papers/Noh_Learning_Deconvolution_Network_ICCV_2015_paper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v-foundation.org/openaccess/content_iccv_2015/papers/Noh_Learning_Deconvolution_Network_ICCV_2015_paper.pdf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abs/1511.00561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abs/1511.00561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505.04597.pdf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phillipi.github.io/pix2pix/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amitness.com/2020/02/illustrated-self-supervised-learning/" TargetMode="External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kaiminghe.com/iccv17tutorial/maskrcnn_iccv2017_tutorial_kaiminghe.pdf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openaccess.thecvf.com/content_CVPR_2019/papers/Kirillov_Panoptic_Segmentation_CVPR_2019_paper.pdf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openaccess.thecvf.com/content_CVPR_2019/papers/Kirillov_Panoptic_Feature_Pyramid_Networks_CVPR_2019_paper.pdf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604.08202.pdf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arxiv.org/pdf/2304.02643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cv-foundation.org/openaccess/content_iccv_2015/papers/Eigen_Predicting_Depth_Surface_ICCV_2015_paper.pdf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cv-foundation.org/openaccess/content_iccv_2015/papers/Eigen_Predicting_Depth_Surface_ICCV_2015_paper.pdf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richzhang.github.io/colorization/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phillipi.github.io/pix2pix/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rxiv.org/pdf/1803.07728.pdf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803.07728.pdf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arxiv.org/pdf/1411.4038.pdf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arxiv.org/pdf/1411.4038.pdf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523A9-0B76-8647-8919-C7DC8A256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Repurposing pre-trained networks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A31196EE-B015-B651-1490-148B93C9B0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Fully supervised training: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Train on large dataset, test on the same task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19AD97-BA61-0240-B529-E4E35202B57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644"/>
          <a:stretch/>
        </p:blipFill>
        <p:spPr>
          <a:xfrm>
            <a:off x="1409700" y="2819400"/>
            <a:ext cx="9372600" cy="2590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3E441CE-7608-804F-A7DA-37157973ED80}"/>
              </a:ext>
            </a:extLst>
          </p:cNvPr>
          <p:cNvSpPr/>
          <p:nvPr/>
        </p:nvSpPr>
        <p:spPr>
          <a:xfrm>
            <a:off x="9982200" y="6323309"/>
            <a:ext cx="2133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0" dirty="0">
                <a:hlinkClick r:id="rId3"/>
              </a:rPr>
              <a:t>Figure source</a:t>
            </a:r>
            <a:endParaRPr lang="en-US" sz="1600" b="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ABC46DC-ACC4-CE41-9AF4-23E57B27443E}"/>
              </a:ext>
            </a:extLst>
          </p:cNvPr>
          <p:cNvSpPr/>
          <p:nvPr/>
        </p:nvSpPr>
        <p:spPr bwMode="auto">
          <a:xfrm>
            <a:off x="2667000" y="2971800"/>
            <a:ext cx="1295400" cy="23271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67DE0F-F54E-9530-9E60-4DAE1F9C82A8}"/>
              </a:ext>
            </a:extLst>
          </p:cNvPr>
          <p:cNvSpPr txBox="1"/>
          <p:nvPr/>
        </p:nvSpPr>
        <p:spPr>
          <a:xfrm>
            <a:off x="9296400" y="3505200"/>
            <a:ext cx="1371600" cy="1477328"/>
          </a:xfrm>
          <a:prstGeom prst="rect">
            <a:avLst/>
          </a:prstGeom>
          <a:solidFill>
            <a:srgbClr val="EBBCE5"/>
          </a:solidFill>
        </p:spPr>
        <p:txBody>
          <a:bodyPr wrap="square" rtlCol="0">
            <a:spAutoFit/>
          </a:bodyPr>
          <a:lstStyle/>
          <a:p>
            <a:pPr algn="ctr"/>
            <a:br>
              <a:rPr lang="en-US" sz="1800" dirty="0"/>
            </a:br>
            <a:r>
              <a:rPr lang="en-US" sz="1800" b="0" dirty="0"/>
              <a:t>Test on </a:t>
            </a:r>
            <a:br>
              <a:rPr lang="en-US" sz="1800" b="0" dirty="0"/>
            </a:br>
            <a:r>
              <a:rPr lang="en-US" sz="1800" b="0" dirty="0"/>
              <a:t>learned task</a:t>
            </a:r>
            <a:br>
              <a:rPr lang="en-US" sz="1800" b="0" dirty="0"/>
            </a:br>
            <a:endParaRPr lang="en-US" sz="1800" b="0" dirty="0"/>
          </a:p>
        </p:txBody>
      </p:sp>
    </p:spTree>
    <p:extLst>
      <p:ext uri="{BB962C8B-B14F-4D97-AF65-F5344CB8AC3E}">
        <p14:creationId xmlns:p14="http://schemas.microsoft.com/office/powerpoint/2010/main" val="35590208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B3ECBC-6D93-B734-C027-B6580268B4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7461C4-393F-88FC-30B5-2C2891359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Convolutional architectures so far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B143732-EB9E-0997-7872-3E3DDC38FAE7}"/>
              </a:ext>
            </a:extLst>
          </p:cNvPr>
          <p:cNvSpPr/>
          <p:nvPr/>
        </p:nvSpPr>
        <p:spPr bwMode="auto">
          <a:xfrm>
            <a:off x="5181600" y="2450592"/>
            <a:ext cx="4419600" cy="304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7AC031-443D-602E-54A1-D486B96B4A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021" y="1600200"/>
            <a:ext cx="11199957" cy="3047999"/>
          </a:xfrm>
          <a:prstGeom prst="rect">
            <a:avLst/>
          </a:prstGeom>
        </p:spPr>
      </p:pic>
      <p:sp>
        <p:nvSpPr>
          <p:cNvPr id="3" name="Right Brace 2">
            <a:extLst>
              <a:ext uri="{FF2B5EF4-FFF2-40B4-BE49-F238E27FC236}">
                <a16:creationId xmlns:a16="http://schemas.microsoft.com/office/drawing/2014/main" id="{6E2B8383-C582-44AA-2BDB-6F2D23C8AD7C}"/>
              </a:ext>
            </a:extLst>
          </p:cNvPr>
          <p:cNvSpPr/>
          <p:nvPr/>
        </p:nvSpPr>
        <p:spPr bwMode="auto">
          <a:xfrm rot="5400000">
            <a:off x="4648200" y="1143000"/>
            <a:ext cx="228600" cy="7543800"/>
          </a:xfrm>
          <a:prstGeom prst="rightBrace">
            <a:avLst>
              <a:gd name="adj1" fmla="val 69557"/>
              <a:gd name="adj2" fmla="val 50000"/>
            </a:avLst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" name="Right Brace 3">
            <a:extLst>
              <a:ext uri="{FF2B5EF4-FFF2-40B4-BE49-F238E27FC236}">
                <a16:creationId xmlns:a16="http://schemas.microsoft.com/office/drawing/2014/main" id="{F44A6CC9-38FF-CBBC-15C6-CF35342CDBBF}"/>
              </a:ext>
            </a:extLst>
          </p:cNvPr>
          <p:cNvSpPr/>
          <p:nvPr/>
        </p:nvSpPr>
        <p:spPr bwMode="auto">
          <a:xfrm rot="5400000">
            <a:off x="9677398" y="3657601"/>
            <a:ext cx="228602" cy="2514599"/>
          </a:xfrm>
          <a:prstGeom prst="rightBrace">
            <a:avLst>
              <a:gd name="adj1" fmla="val 69557"/>
              <a:gd name="adj2" fmla="val 50000"/>
            </a:avLst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4EAC3B-6E11-27B6-2292-57AD1AE93EAD}"/>
              </a:ext>
            </a:extLst>
          </p:cNvPr>
          <p:cNvSpPr txBox="1"/>
          <p:nvPr/>
        </p:nvSpPr>
        <p:spPr>
          <a:xfrm>
            <a:off x="4001715" y="5158322"/>
            <a:ext cx="15215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0" dirty="0"/>
              <a:t>Stem/</a:t>
            </a:r>
          </a:p>
          <a:p>
            <a:pPr algn="ctr"/>
            <a:r>
              <a:rPr lang="en-US" b="0" dirty="0"/>
              <a:t>backbone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D8C7A8-4751-09D8-CDE6-D72C045F4552}"/>
              </a:ext>
            </a:extLst>
          </p:cNvPr>
          <p:cNvSpPr txBox="1"/>
          <p:nvPr/>
        </p:nvSpPr>
        <p:spPr>
          <a:xfrm>
            <a:off x="9322660" y="5220703"/>
            <a:ext cx="9220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Head</a:t>
            </a:r>
          </a:p>
        </p:txBody>
      </p:sp>
    </p:spTree>
    <p:extLst>
      <p:ext uri="{BB962C8B-B14F-4D97-AF65-F5344CB8AC3E}">
        <p14:creationId xmlns:p14="http://schemas.microsoft.com/office/powerpoint/2010/main" val="2820309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FA35D-DEE0-9D46-B437-EDD870B81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Convolutional architectures so far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3D4F65-A44B-7943-BE8A-9CF7DE5DC4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770" y="878358"/>
            <a:ext cx="8844593" cy="55224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4018FD-B2A3-79DF-33EE-805EA1B9773D}"/>
              </a:ext>
            </a:extLst>
          </p:cNvPr>
          <p:cNvSpPr txBox="1"/>
          <p:nvPr/>
        </p:nvSpPr>
        <p:spPr>
          <a:xfrm>
            <a:off x="838200" y="1192593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/>
              <a:t>VGG19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10C5E1-589A-D35F-A946-271F8749AF8F}"/>
              </a:ext>
            </a:extLst>
          </p:cNvPr>
          <p:cNvSpPr txBox="1"/>
          <p:nvPr/>
        </p:nvSpPr>
        <p:spPr>
          <a:xfrm>
            <a:off x="7282333" y="990600"/>
            <a:ext cx="49096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How do we repurpose </a:t>
            </a:r>
            <a:br>
              <a:rPr lang="en-US" b="0" dirty="0"/>
            </a:br>
            <a:r>
              <a:rPr lang="en-US" b="0" dirty="0"/>
              <a:t>this architecture for other tasks, like semantic segmentation?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7DD21D-B653-090B-650D-86ED280FC4A7}"/>
              </a:ext>
            </a:extLst>
          </p:cNvPr>
          <p:cNvSpPr txBox="1"/>
          <p:nvPr/>
        </p:nvSpPr>
        <p:spPr>
          <a:xfrm>
            <a:off x="46957" y="6525104"/>
            <a:ext cx="12682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>
                <a:hlinkClick r:id="rId3"/>
              </a:rPr>
              <a:t>Image source</a:t>
            </a:r>
            <a:endParaRPr lang="en-US" sz="1400" b="0" dirty="0"/>
          </a:p>
        </p:txBody>
      </p:sp>
    </p:spTree>
    <p:extLst>
      <p:ext uri="{BB962C8B-B14F-4D97-AF65-F5344CB8AC3E}">
        <p14:creationId xmlns:p14="http://schemas.microsoft.com/office/powerpoint/2010/main" val="3376331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EDED22-6A9E-A1DC-7342-BD53E5C75E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C59D2-B08F-EED2-A50A-DDA1E67B1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Convolutional architectures so far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4EA4AF-2245-24EB-9F58-A3D95BA84B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770" y="878358"/>
            <a:ext cx="8844593" cy="55224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1EADB4B-7A86-F880-A88E-5C6B8AADEE62}"/>
              </a:ext>
            </a:extLst>
          </p:cNvPr>
          <p:cNvSpPr txBox="1"/>
          <p:nvPr/>
        </p:nvSpPr>
        <p:spPr>
          <a:xfrm>
            <a:off x="46957" y="6525104"/>
            <a:ext cx="12682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>
                <a:hlinkClick r:id="rId4"/>
              </a:rPr>
              <a:t>Image source</a:t>
            </a:r>
            <a:endParaRPr lang="en-US" sz="1400" b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F4FCBE-A5F9-89A7-86AE-9D117B235A9A}"/>
              </a:ext>
            </a:extLst>
          </p:cNvPr>
          <p:cNvSpPr txBox="1"/>
          <p:nvPr/>
        </p:nvSpPr>
        <p:spPr>
          <a:xfrm>
            <a:off x="838200" y="1192593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/>
              <a:t>VGG19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7ADE5DE-7CDB-3660-C7F9-253FA9A6B49F}"/>
              </a:ext>
            </a:extLst>
          </p:cNvPr>
          <p:cNvSpPr/>
          <p:nvPr/>
        </p:nvSpPr>
        <p:spPr bwMode="auto">
          <a:xfrm>
            <a:off x="7036299" y="3240558"/>
            <a:ext cx="2974496" cy="1295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A868839-6564-73BD-2972-8308024C83E7}"/>
              </a:ext>
            </a:extLst>
          </p:cNvPr>
          <p:cNvSpPr/>
          <p:nvPr/>
        </p:nvSpPr>
        <p:spPr bwMode="auto">
          <a:xfrm>
            <a:off x="6292895" y="4078758"/>
            <a:ext cx="3230571" cy="232204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28783D-3B99-DC72-6309-624AC6B1E6DE}"/>
              </a:ext>
            </a:extLst>
          </p:cNvPr>
          <p:cNvSpPr txBox="1"/>
          <p:nvPr/>
        </p:nvSpPr>
        <p:spPr>
          <a:xfrm>
            <a:off x="7282333" y="990600"/>
            <a:ext cx="48802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How do we repurpose </a:t>
            </a:r>
            <a:br>
              <a:rPr lang="en-US" b="0" dirty="0"/>
            </a:br>
            <a:r>
              <a:rPr lang="en-US" b="0" dirty="0"/>
              <a:t>this architecture for other tasks, like semantic segmentation?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8ABA0D-E888-543B-3305-7A97A897C456}"/>
              </a:ext>
            </a:extLst>
          </p:cNvPr>
          <p:cNvSpPr txBox="1"/>
          <p:nvPr/>
        </p:nvSpPr>
        <p:spPr>
          <a:xfrm>
            <a:off x="7282332" y="2240340"/>
            <a:ext cx="49096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Retain the stem, build some new layers on top of the output feature maps: e.g., 1x1 conv, elementwise </a:t>
            </a:r>
            <a:r>
              <a:rPr lang="en-US" b="0" dirty="0" err="1"/>
              <a:t>softmax</a:t>
            </a:r>
            <a:endParaRPr lang="en-US" b="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79873F-3F42-7617-BE01-072A4F12FE7E}"/>
              </a:ext>
            </a:extLst>
          </p:cNvPr>
          <p:cNvSpPr txBox="1"/>
          <p:nvPr/>
        </p:nvSpPr>
        <p:spPr>
          <a:xfrm>
            <a:off x="7306881" y="3886200"/>
            <a:ext cx="47056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How to deal with the loss of spatial resolution?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DE5E543-57C6-B943-20EF-4F4859F00691}"/>
              </a:ext>
            </a:extLst>
          </p:cNvPr>
          <p:cNvGrpSpPr/>
          <p:nvPr/>
        </p:nvGrpSpPr>
        <p:grpSpPr>
          <a:xfrm>
            <a:off x="7282332" y="4752057"/>
            <a:ext cx="4648200" cy="1950599"/>
            <a:chOff x="228600" y="2908100"/>
            <a:chExt cx="7262352" cy="3047618"/>
          </a:xfrm>
        </p:grpSpPr>
        <p:pic>
          <p:nvPicPr>
            <p:cNvPr id="14" name="Picture 13" descr="Screen Shot 2018-04-23 at 12.20.48 PM.png">
              <a:extLst>
                <a:ext uri="{FF2B5EF4-FFF2-40B4-BE49-F238E27FC236}">
                  <a16:creationId xmlns:a16="http://schemas.microsoft.com/office/drawing/2014/main" id="{147E669E-ADE4-8710-F485-4873B89D8D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97" b="31048"/>
            <a:stretch/>
          </p:blipFill>
          <p:spPr>
            <a:xfrm>
              <a:off x="228600" y="2908100"/>
              <a:ext cx="1852152" cy="3035500"/>
            </a:xfrm>
            <a:prstGeom prst="rect">
              <a:avLst/>
            </a:prstGeom>
          </p:spPr>
        </p:pic>
        <p:pic>
          <p:nvPicPr>
            <p:cNvPr id="15" name="Picture 14" descr="Screen Shot 2018-04-23 at 12.20.48 PM.png">
              <a:extLst>
                <a:ext uri="{FF2B5EF4-FFF2-40B4-BE49-F238E27FC236}">
                  <a16:creationId xmlns:a16="http://schemas.microsoft.com/office/drawing/2014/main" id="{3C88843A-E1D3-32C4-7AB5-A097DF4435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497" b="31048"/>
            <a:stretch/>
          </p:blipFill>
          <p:spPr>
            <a:xfrm>
              <a:off x="5638800" y="2920218"/>
              <a:ext cx="1852152" cy="3035500"/>
            </a:xfrm>
            <a:prstGeom prst="rect">
              <a:avLst/>
            </a:prstGeom>
          </p:spPr>
        </p:pic>
        <p:pic>
          <p:nvPicPr>
            <p:cNvPr id="16" name="Picture 15" descr="Screen Shot 2018-04-23 at 12.20.48 PM.png">
              <a:extLst>
                <a:ext uri="{FF2B5EF4-FFF2-40B4-BE49-F238E27FC236}">
                  <a16:creationId xmlns:a16="http://schemas.microsoft.com/office/drawing/2014/main" id="{CE6C6311-CF00-CEB7-EF77-6077C6F859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364" r="25503" b="31048"/>
            <a:stretch/>
          </p:blipFill>
          <p:spPr>
            <a:xfrm>
              <a:off x="2080752" y="2908100"/>
              <a:ext cx="1752600" cy="3035500"/>
            </a:xfrm>
            <a:prstGeom prst="rect">
              <a:avLst/>
            </a:prstGeom>
          </p:spPr>
        </p:pic>
        <p:pic>
          <p:nvPicPr>
            <p:cNvPr id="17" name="Picture 16" descr="Screen Shot 2018-04-23 at 12.20.48 PM.png">
              <a:extLst>
                <a:ext uri="{FF2B5EF4-FFF2-40B4-BE49-F238E27FC236}">
                  <a16:creationId xmlns:a16="http://schemas.microsoft.com/office/drawing/2014/main" id="{CD672C38-2F85-8C26-48DE-D1A61302C3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82" r="50685" b="31048"/>
            <a:stretch/>
          </p:blipFill>
          <p:spPr>
            <a:xfrm>
              <a:off x="3886200" y="2920218"/>
              <a:ext cx="1752600" cy="3035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27176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0AC11-CF5C-6A4E-9F21-8931DB043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Dense prediction architecture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D6FC12-9F4F-5645-B468-8043D9B7423A}"/>
              </a:ext>
            </a:extLst>
          </p:cNvPr>
          <p:cNvSpPr txBox="1"/>
          <p:nvPr/>
        </p:nvSpPr>
        <p:spPr>
          <a:xfrm>
            <a:off x="8442712" y="6550224"/>
            <a:ext cx="22252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/>
              <a:t>Source: </a:t>
            </a:r>
            <a:r>
              <a:rPr lang="en-US" sz="1400" b="0" dirty="0">
                <a:hlinkClick r:id="rId2"/>
              </a:rPr>
              <a:t>Stanford CS231n</a:t>
            </a:r>
            <a:endParaRPr lang="en-US" sz="1400" b="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5FD7165-AE7E-DE47-842E-FFC073537C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914400"/>
            <a:ext cx="10363200" cy="2005818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Idea 1: need to </a:t>
            </a:r>
            <a:r>
              <a:rPr lang="en-US" dirty="0" err="1"/>
              <a:t>upsample</a:t>
            </a:r>
            <a:r>
              <a:rPr lang="en-US" dirty="0"/>
              <a:t> the intermediate feature maps to produce full-resolution predictions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Idea 2: need to fuse encoder and decoder feature maps to avoid loss of spatial information 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B9527F3-7170-C896-1DBA-819B6C239997}"/>
              </a:ext>
            </a:extLst>
          </p:cNvPr>
          <p:cNvGrpSpPr/>
          <p:nvPr/>
        </p:nvGrpSpPr>
        <p:grpSpPr>
          <a:xfrm>
            <a:off x="381000" y="3148819"/>
            <a:ext cx="11506200" cy="3480581"/>
            <a:chOff x="381000" y="2740024"/>
            <a:chExt cx="11506200" cy="348058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DD104F7-0FB0-127F-778C-9DDE0C774976}"/>
                </a:ext>
              </a:extLst>
            </p:cNvPr>
            <p:cNvGrpSpPr/>
            <p:nvPr/>
          </p:nvGrpSpPr>
          <p:grpSpPr>
            <a:xfrm>
              <a:off x="381000" y="2740024"/>
              <a:ext cx="11506200" cy="3355976"/>
              <a:chOff x="1535575" y="3810000"/>
              <a:chExt cx="9144000" cy="2667001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EC94B804-24BA-9741-88AA-B1E68FA91B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35575" y="3829096"/>
                <a:ext cx="9144000" cy="2647905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8F72006D-BCE8-A04B-A0D1-ED00697F80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04"/>
              <a:stretch/>
            </p:blipFill>
            <p:spPr>
              <a:xfrm>
                <a:off x="3962401" y="3810000"/>
                <a:ext cx="4014215" cy="1788814"/>
              </a:xfrm>
              <a:prstGeom prst="rect">
                <a:avLst/>
              </a:prstGeom>
            </p:spPr>
          </p:pic>
        </p:grp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2CF73A2-B269-8040-B4F4-A6B4806FFCE1}"/>
                </a:ext>
              </a:extLst>
            </p:cNvPr>
            <p:cNvSpPr/>
            <p:nvPr/>
          </p:nvSpPr>
          <p:spPr bwMode="auto">
            <a:xfrm>
              <a:off x="457200" y="4953000"/>
              <a:ext cx="11277600" cy="126760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" name="Right Brace 7">
            <a:extLst>
              <a:ext uri="{FF2B5EF4-FFF2-40B4-BE49-F238E27FC236}">
                <a16:creationId xmlns:a16="http://schemas.microsoft.com/office/drawing/2014/main" id="{EDDDEBC4-7381-DB84-5DC0-4E0D368F1DFD}"/>
              </a:ext>
            </a:extLst>
          </p:cNvPr>
          <p:cNvSpPr/>
          <p:nvPr/>
        </p:nvSpPr>
        <p:spPr bwMode="auto">
          <a:xfrm rot="5400000">
            <a:off x="4524667" y="4571942"/>
            <a:ext cx="307777" cy="2225289"/>
          </a:xfrm>
          <a:prstGeom prst="rightBrace">
            <a:avLst>
              <a:gd name="adj1" fmla="val 69557"/>
              <a:gd name="adj2" fmla="val 50000"/>
            </a:avLst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26B571-D345-E356-CD56-5DA5E7FBD54B}"/>
              </a:ext>
            </a:extLst>
          </p:cNvPr>
          <p:cNvSpPr txBox="1"/>
          <p:nvPr/>
        </p:nvSpPr>
        <p:spPr>
          <a:xfrm>
            <a:off x="3886200" y="5802868"/>
            <a:ext cx="1657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/>
              <a:t>Encoder</a:t>
            </a:r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920DEB35-4690-BBD7-36F5-B6C8082FC4BB}"/>
              </a:ext>
            </a:extLst>
          </p:cNvPr>
          <p:cNvSpPr/>
          <p:nvPr/>
        </p:nvSpPr>
        <p:spPr bwMode="auto">
          <a:xfrm rot="5400000">
            <a:off x="6823633" y="4571941"/>
            <a:ext cx="307777" cy="2225289"/>
          </a:xfrm>
          <a:prstGeom prst="rightBrace">
            <a:avLst>
              <a:gd name="adj1" fmla="val 69557"/>
              <a:gd name="adj2" fmla="val 50000"/>
            </a:avLst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0E9C14-0C48-DB15-D2C0-95C02135DD56}"/>
              </a:ext>
            </a:extLst>
          </p:cNvPr>
          <p:cNvSpPr txBox="1"/>
          <p:nvPr/>
        </p:nvSpPr>
        <p:spPr>
          <a:xfrm>
            <a:off x="6191190" y="5802867"/>
            <a:ext cx="1657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/>
              <a:t>Decoder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7ABB500-EBF9-2A2E-9F43-D89ECB1CF76B}"/>
              </a:ext>
            </a:extLst>
          </p:cNvPr>
          <p:cNvCxnSpPr>
            <a:cxnSpLocks/>
          </p:cNvCxnSpPr>
          <p:nvPr/>
        </p:nvCxnSpPr>
        <p:spPr bwMode="auto">
          <a:xfrm>
            <a:off x="3962400" y="5257800"/>
            <a:ext cx="3657600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910E981-6B2E-AAEC-A92D-266FA67C2DC3}"/>
              </a:ext>
            </a:extLst>
          </p:cNvPr>
          <p:cNvCxnSpPr>
            <a:cxnSpLocks/>
          </p:cNvCxnSpPr>
          <p:nvPr/>
        </p:nvCxnSpPr>
        <p:spPr bwMode="auto">
          <a:xfrm>
            <a:off x="5105400" y="4953000"/>
            <a:ext cx="1295400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245482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0AC11-CF5C-6A4E-9F21-8931DB043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Dense prediction architecture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F669E6-309A-614D-9F85-86A6E76D48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892"/>
          <a:stretch/>
        </p:blipFill>
        <p:spPr>
          <a:xfrm>
            <a:off x="318241" y="2619397"/>
            <a:ext cx="11568959" cy="21812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4D6FC12-9F4F-5645-B468-8043D9B7423A}"/>
              </a:ext>
            </a:extLst>
          </p:cNvPr>
          <p:cNvSpPr txBox="1"/>
          <p:nvPr/>
        </p:nvSpPr>
        <p:spPr>
          <a:xfrm>
            <a:off x="8442712" y="6550224"/>
            <a:ext cx="22252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/>
              <a:t>Source: </a:t>
            </a:r>
            <a:r>
              <a:rPr lang="en-US" sz="1400" b="0" dirty="0">
                <a:hlinkClick r:id="rId3"/>
              </a:rPr>
              <a:t>Stanford CS231n</a:t>
            </a:r>
            <a:endParaRPr lang="en-US" sz="1400" b="0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1A526C0-0842-A143-BE5A-676A223DAE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Why not a network with only stride-1 convolutions and element-wise operations?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0147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E46F56-2E9A-E2F8-21B1-6BBB333F2B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3EC5C-ABB3-FD38-8245-9D5808B8D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FB6A49-1210-F0A4-11F9-D7D2EA8785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Dense prediction architectures</a:t>
            </a:r>
          </a:p>
          <a:p>
            <a:pPr marL="457200" indent="-457200">
              <a:buFont typeface="Arial"/>
              <a:buChar char="•"/>
            </a:pPr>
            <a:r>
              <a:rPr lang="en-US" dirty="0"/>
              <a:t>Feature map </a:t>
            </a:r>
            <a:r>
              <a:rPr lang="en-US" dirty="0" err="1"/>
              <a:t>upsampling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75584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CCB3F-DBC4-B147-A245-FC0518BD0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</a:t>
            </a:r>
            <a:r>
              <a:rPr lang="en-US" dirty="0" err="1"/>
              <a:t>upsample</a:t>
            </a:r>
            <a:r>
              <a:rPr lang="en-US" dirty="0"/>
              <a:t> a feature map by a factor of 2?</a:t>
            </a:r>
          </a:p>
        </p:txBody>
      </p:sp>
      <p:sp>
        <p:nvSpPr>
          <p:cNvPr id="386" name="Oval 385">
            <a:extLst>
              <a:ext uri="{FF2B5EF4-FFF2-40B4-BE49-F238E27FC236}">
                <a16:creationId xmlns:a16="http://schemas.microsoft.com/office/drawing/2014/main" id="{09069BB8-7184-AE42-A59A-81241BEFDCF1}"/>
              </a:ext>
            </a:extLst>
          </p:cNvPr>
          <p:cNvSpPr/>
          <p:nvPr/>
        </p:nvSpPr>
        <p:spPr bwMode="auto">
          <a:xfrm>
            <a:off x="3132665" y="1625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88" name="Oval 387">
            <a:extLst>
              <a:ext uri="{FF2B5EF4-FFF2-40B4-BE49-F238E27FC236}">
                <a16:creationId xmlns:a16="http://schemas.microsoft.com/office/drawing/2014/main" id="{74964709-DBA0-5E46-80E2-CCA5B6866860}"/>
              </a:ext>
            </a:extLst>
          </p:cNvPr>
          <p:cNvSpPr/>
          <p:nvPr/>
        </p:nvSpPr>
        <p:spPr bwMode="auto">
          <a:xfrm>
            <a:off x="4653843" y="1625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90" name="Oval 389">
            <a:extLst>
              <a:ext uri="{FF2B5EF4-FFF2-40B4-BE49-F238E27FC236}">
                <a16:creationId xmlns:a16="http://schemas.microsoft.com/office/drawing/2014/main" id="{24280B7A-82A9-F64C-8C6A-CF61A2F58CEF}"/>
              </a:ext>
            </a:extLst>
          </p:cNvPr>
          <p:cNvSpPr/>
          <p:nvPr/>
        </p:nvSpPr>
        <p:spPr bwMode="auto">
          <a:xfrm>
            <a:off x="6175021" y="1625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92" name="Oval 391">
            <a:extLst>
              <a:ext uri="{FF2B5EF4-FFF2-40B4-BE49-F238E27FC236}">
                <a16:creationId xmlns:a16="http://schemas.microsoft.com/office/drawing/2014/main" id="{A882F178-D92B-AB43-9579-20A01E3B88AD}"/>
              </a:ext>
            </a:extLst>
          </p:cNvPr>
          <p:cNvSpPr/>
          <p:nvPr/>
        </p:nvSpPr>
        <p:spPr bwMode="auto">
          <a:xfrm>
            <a:off x="7696199" y="1625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06" name="Oval 405">
            <a:extLst>
              <a:ext uri="{FF2B5EF4-FFF2-40B4-BE49-F238E27FC236}">
                <a16:creationId xmlns:a16="http://schemas.microsoft.com/office/drawing/2014/main" id="{A74859B8-F43A-0144-8279-F675E8AD6007}"/>
              </a:ext>
            </a:extLst>
          </p:cNvPr>
          <p:cNvSpPr/>
          <p:nvPr/>
        </p:nvSpPr>
        <p:spPr bwMode="auto">
          <a:xfrm>
            <a:off x="3132666" y="3149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08" name="Oval 407">
            <a:extLst>
              <a:ext uri="{FF2B5EF4-FFF2-40B4-BE49-F238E27FC236}">
                <a16:creationId xmlns:a16="http://schemas.microsoft.com/office/drawing/2014/main" id="{01B4BB2B-370B-214E-B068-CDDEF5441C27}"/>
              </a:ext>
            </a:extLst>
          </p:cNvPr>
          <p:cNvSpPr/>
          <p:nvPr/>
        </p:nvSpPr>
        <p:spPr bwMode="auto">
          <a:xfrm>
            <a:off x="4653844" y="3149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10" name="Oval 409">
            <a:extLst>
              <a:ext uri="{FF2B5EF4-FFF2-40B4-BE49-F238E27FC236}">
                <a16:creationId xmlns:a16="http://schemas.microsoft.com/office/drawing/2014/main" id="{1AA25106-D6DC-284C-A976-6034190D3A51}"/>
              </a:ext>
            </a:extLst>
          </p:cNvPr>
          <p:cNvSpPr/>
          <p:nvPr/>
        </p:nvSpPr>
        <p:spPr bwMode="auto">
          <a:xfrm>
            <a:off x="6175022" y="3149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12" name="Oval 411">
            <a:extLst>
              <a:ext uri="{FF2B5EF4-FFF2-40B4-BE49-F238E27FC236}">
                <a16:creationId xmlns:a16="http://schemas.microsoft.com/office/drawing/2014/main" id="{E563A4FE-A20C-2E46-BC25-E02A250E2817}"/>
              </a:ext>
            </a:extLst>
          </p:cNvPr>
          <p:cNvSpPr/>
          <p:nvPr/>
        </p:nvSpPr>
        <p:spPr bwMode="auto">
          <a:xfrm>
            <a:off x="7696200" y="3149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26" name="Oval 425">
            <a:extLst>
              <a:ext uri="{FF2B5EF4-FFF2-40B4-BE49-F238E27FC236}">
                <a16:creationId xmlns:a16="http://schemas.microsoft.com/office/drawing/2014/main" id="{A549B532-4A1F-0C4E-80D3-B5AE28FA0309}"/>
              </a:ext>
            </a:extLst>
          </p:cNvPr>
          <p:cNvSpPr/>
          <p:nvPr/>
        </p:nvSpPr>
        <p:spPr bwMode="auto">
          <a:xfrm>
            <a:off x="3129844" y="4673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28" name="Oval 427">
            <a:extLst>
              <a:ext uri="{FF2B5EF4-FFF2-40B4-BE49-F238E27FC236}">
                <a16:creationId xmlns:a16="http://schemas.microsoft.com/office/drawing/2014/main" id="{B600F22B-9B36-BB40-9E5C-07C15F7E9587}"/>
              </a:ext>
            </a:extLst>
          </p:cNvPr>
          <p:cNvSpPr/>
          <p:nvPr/>
        </p:nvSpPr>
        <p:spPr bwMode="auto">
          <a:xfrm>
            <a:off x="4651022" y="4673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30" name="Oval 429">
            <a:extLst>
              <a:ext uri="{FF2B5EF4-FFF2-40B4-BE49-F238E27FC236}">
                <a16:creationId xmlns:a16="http://schemas.microsoft.com/office/drawing/2014/main" id="{F4E963B2-63E8-0D42-A678-C4581A3FFC28}"/>
              </a:ext>
            </a:extLst>
          </p:cNvPr>
          <p:cNvSpPr/>
          <p:nvPr/>
        </p:nvSpPr>
        <p:spPr bwMode="auto">
          <a:xfrm>
            <a:off x="6172200" y="4673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32" name="Oval 431">
            <a:extLst>
              <a:ext uri="{FF2B5EF4-FFF2-40B4-BE49-F238E27FC236}">
                <a16:creationId xmlns:a16="http://schemas.microsoft.com/office/drawing/2014/main" id="{52527B11-20B1-BB45-A696-1FBF08313721}"/>
              </a:ext>
            </a:extLst>
          </p:cNvPr>
          <p:cNvSpPr/>
          <p:nvPr/>
        </p:nvSpPr>
        <p:spPr bwMode="auto">
          <a:xfrm>
            <a:off x="7693378" y="4673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54" name="Oval 453">
            <a:extLst>
              <a:ext uri="{FF2B5EF4-FFF2-40B4-BE49-F238E27FC236}">
                <a16:creationId xmlns:a16="http://schemas.microsoft.com/office/drawing/2014/main" id="{0169068E-05E9-0749-95B2-C7B5F256431C}"/>
              </a:ext>
            </a:extLst>
          </p:cNvPr>
          <p:cNvSpPr/>
          <p:nvPr/>
        </p:nvSpPr>
        <p:spPr bwMode="auto">
          <a:xfrm>
            <a:off x="3129844" y="61468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55" name="Oval 454">
            <a:extLst>
              <a:ext uri="{FF2B5EF4-FFF2-40B4-BE49-F238E27FC236}">
                <a16:creationId xmlns:a16="http://schemas.microsoft.com/office/drawing/2014/main" id="{5853F4FB-62A2-824A-BA51-DE76872EBAB1}"/>
              </a:ext>
            </a:extLst>
          </p:cNvPr>
          <p:cNvSpPr/>
          <p:nvPr/>
        </p:nvSpPr>
        <p:spPr bwMode="auto">
          <a:xfrm>
            <a:off x="4651022" y="61468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56" name="Oval 455">
            <a:extLst>
              <a:ext uri="{FF2B5EF4-FFF2-40B4-BE49-F238E27FC236}">
                <a16:creationId xmlns:a16="http://schemas.microsoft.com/office/drawing/2014/main" id="{6942A3B6-A63F-3142-9FD4-66FDDDF7F903}"/>
              </a:ext>
            </a:extLst>
          </p:cNvPr>
          <p:cNvSpPr/>
          <p:nvPr/>
        </p:nvSpPr>
        <p:spPr bwMode="auto">
          <a:xfrm>
            <a:off x="6172200" y="61468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57" name="Oval 456">
            <a:extLst>
              <a:ext uri="{FF2B5EF4-FFF2-40B4-BE49-F238E27FC236}">
                <a16:creationId xmlns:a16="http://schemas.microsoft.com/office/drawing/2014/main" id="{4C612BB6-A71E-A143-8F3C-8134316E8D13}"/>
              </a:ext>
            </a:extLst>
          </p:cNvPr>
          <p:cNvSpPr/>
          <p:nvPr/>
        </p:nvSpPr>
        <p:spPr bwMode="auto">
          <a:xfrm>
            <a:off x="7693378" y="61468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6F03D3D-CC86-DD49-A169-DF09802F8183}"/>
              </a:ext>
            </a:extLst>
          </p:cNvPr>
          <p:cNvSpPr txBox="1"/>
          <p:nvPr/>
        </p:nvSpPr>
        <p:spPr>
          <a:xfrm>
            <a:off x="8763000" y="3491744"/>
            <a:ext cx="27685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/>
              <a:t>Step 1: increase the resolution of the feature grid</a:t>
            </a:r>
          </a:p>
        </p:txBody>
      </p:sp>
    </p:spTree>
    <p:extLst>
      <p:ext uri="{BB962C8B-B14F-4D97-AF65-F5344CB8AC3E}">
        <p14:creationId xmlns:p14="http://schemas.microsoft.com/office/powerpoint/2010/main" val="4149802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CCB3F-DBC4-B147-A245-FC0518BD0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</a:t>
            </a:r>
            <a:r>
              <a:rPr lang="en-US" dirty="0" err="1"/>
              <a:t>upsample</a:t>
            </a:r>
            <a:r>
              <a:rPr lang="en-US" dirty="0"/>
              <a:t> a feature map by a factor of 2?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20730661-6FAF-504D-A925-B6AEAB0EC9E4}"/>
              </a:ext>
            </a:extLst>
          </p:cNvPr>
          <p:cNvSpPr/>
          <p:nvPr/>
        </p:nvSpPr>
        <p:spPr bwMode="auto">
          <a:xfrm>
            <a:off x="3132665" y="1625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D9469F29-8651-8E46-8454-5F98A9F7AC78}"/>
              </a:ext>
            </a:extLst>
          </p:cNvPr>
          <p:cNvSpPr/>
          <p:nvPr/>
        </p:nvSpPr>
        <p:spPr bwMode="auto">
          <a:xfrm>
            <a:off x="4653843" y="1625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FEC9A9EC-D931-D84B-A0C9-5B9D6974346D}"/>
              </a:ext>
            </a:extLst>
          </p:cNvPr>
          <p:cNvSpPr/>
          <p:nvPr/>
        </p:nvSpPr>
        <p:spPr bwMode="auto">
          <a:xfrm>
            <a:off x="6175021" y="1625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0AE47FDE-6863-4744-A3BF-54A1F18B8604}"/>
              </a:ext>
            </a:extLst>
          </p:cNvPr>
          <p:cNvSpPr/>
          <p:nvPr/>
        </p:nvSpPr>
        <p:spPr bwMode="auto">
          <a:xfrm>
            <a:off x="7696199" y="1625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04158629-D44E-7D47-949E-01DEB105F564}"/>
              </a:ext>
            </a:extLst>
          </p:cNvPr>
          <p:cNvSpPr/>
          <p:nvPr/>
        </p:nvSpPr>
        <p:spPr bwMode="auto">
          <a:xfrm>
            <a:off x="3132666" y="3149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E015849B-9052-9543-998B-2710C19A9E5B}"/>
              </a:ext>
            </a:extLst>
          </p:cNvPr>
          <p:cNvSpPr/>
          <p:nvPr/>
        </p:nvSpPr>
        <p:spPr bwMode="auto">
          <a:xfrm>
            <a:off x="4653844" y="3149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7EFF9418-B00C-5743-B342-7FE1DA0A4D16}"/>
              </a:ext>
            </a:extLst>
          </p:cNvPr>
          <p:cNvSpPr/>
          <p:nvPr/>
        </p:nvSpPr>
        <p:spPr bwMode="auto">
          <a:xfrm>
            <a:off x="6175022" y="3149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36A56F75-0674-984B-A3FB-BE4DC647481A}"/>
              </a:ext>
            </a:extLst>
          </p:cNvPr>
          <p:cNvSpPr/>
          <p:nvPr/>
        </p:nvSpPr>
        <p:spPr bwMode="auto">
          <a:xfrm>
            <a:off x="7696200" y="3149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ABE1C79B-99F3-8547-991C-59240B953D9F}"/>
              </a:ext>
            </a:extLst>
          </p:cNvPr>
          <p:cNvSpPr/>
          <p:nvPr/>
        </p:nvSpPr>
        <p:spPr bwMode="auto">
          <a:xfrm>
            <a:off x="3129844" y="4673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80AD8D86-348F-6640-BEE2-205AD8DCF124}"/>
              </a:ext>
            </a:extLst>
          </p:cNvPr>
          <p:cNvSpPr/>
          <p:nvPr/>
        </p:nvSpPr>
        <p:spPr bwMode="auto">
          <a:xfrm>
            <a:off x="4651022" y="4673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861FE6DC-368D-E448-8E75-2A71B1529823}"/>
              </a:ext>
            </a:extLst>
          </p:cNvPr>
          <p:cNvSpPr/>
          <p:nvPr/>
        </p:nvSpPr>
        <p:spPr bwMode="auto">
          <a:xfrm>
            <a:off x="6172200" y="4673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60BBDAFE-2AD1-554C-80B9-B83360F145A4}"/>
              </a:ext>
            </a:extLst>
          </p:cNvPr>
          <p:cNvSpPr/>
          <p:nvPr/>
        </p:nvSpPr>
        <p:spPr bwMode="auto">
          <a:xfrm>
            <a:off x="7693378" y="4673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100C84A7-8B7C-744F-9041-19D6C0A16581}"/>
              </a:ext>
            </a:extLst>
          </p:cNvPr>
          <p:cNvSpPr/>
          <p:nvPr/>
        </p:nvSpPr>
        <p:spPr bwMode="auto">
          <a:xfrm>
            <a:off x="3129844" y="61468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F171C267-511C-784C-8465-3EEA0BC3ABD2}"/>
              </a:ext>
            </a:extLst>
          </p:cNvPr>
          <p:cNvSpPr/>
          <p:nvPr/>
        </p:nvSpPr>
        <p:spPr bwMode="auto">
          <a:xfrm>
            <a:off x="4651022" y="61468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86E4F57F-9995-484E-8E85-144EAD93FE9E}"/>
              </a:ext>
            </a:extLst>
          </p:cNvPr>
          <p:cNvSpPr/>
          <p:nvPr/>
        </p:nvSpPr>
        <p:spPr bwMode="auto">
          <a:xfrm>
            <a:off x="6172200" y="61468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47C297DF-CCF2-B24B-AD0C-88AEAA2DB094}"/>
              </a:ext>
            </a:extLst>
          </p:cNvPr>
          <p:cNvSpPr/>
          <p:nvPr/>
        </p:nvSpPr>
        <p:spPr bwMode="auto">
          <a:xfrm>
            <a:off x="7693378" y="61468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70D9A90D-D3E2-6744-8826-F3405E55774F}"/>
              </a:ext>
            </a:extLst>
          </p:cNvPr>
          <p:cNvSpPr/>
          <p:nvPr/>
        </p:nvSpPr>
        <p:spPr bwMode="auto">
          <a:xfrm>
            <a:off x="3913081" y="163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6AB4FE25-AA36-1B44-8743-CB00E8096893}"/>
              </a:ext>
            </a:extLst>
          </p:cNvPr>
          <p:cNvSpPr/>
          <p:nvPr/>
        </p:nvSpPr>
        <p:spPr bwMode="auto">
          <a:xfrm>
            <a:off x="5434259" y="163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5665A6C9-23AE-0240-9646-E1164FD5AA76}"/>
              </a:ext>
            </a:extLst>
          </p:cNvPr>
          <p:cNvSpPr/>
          <p:nvPr/>
        </p:nvSpPr>
        <p:spPr bwMode="auto">
          <a:xfrm>
            <a:off x="6955437" y="163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A246BE9A-53B5-E447-B028-95FF71466DFA}"/>
              </a:ext>
            </a:extLst>
          </p:cNvPr>
          <p:cNvSpPr/>
          <p:nvPr/>
        </p:nvSpPr>
        <p:spPr bwMode="auto">
          <a:xfrm>
            <a:off x="3148259" y="2400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751BF21D-9B81-5341-BFA8-2A2BC8577AAE}"/>
              </a:ext>
            </a:extLst>
          </p:cNvPr>
          <p:cNvSpPr/>
          <p:nvPr/>
        </p:nvSpPr>
        <p:spPr bwMode="auto">
          <a:xfrm>
            <a:off x="3908848" y="2400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BDE11438-1080-B240-B64A-48E5036F98B3}"/>
              </a:ext>
            </a:extLst>
          </p:cNvPr>
          <p:cNvSpPr/>
          <p:nvPr/>
        </p:nvSpPr>
        <p:spPr bwMode="auto">
          <a:xfrm>
            <a:off x="4669437" y="2400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8D80F3C9-C095-AE42-98A4-8559C9EC9EB9}"/>
              </a:ext>
            </a:extLst>
          </p:cNvPr>
          <p:cNvSpPr/>
          <p:nvPr/>
        </p:nvSpPr>
        <p:spPr bwMode="auto">
          <a:xfrm>
            <a:off x="5430026" y="2400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99F3EBB5-4611-294B-AD32-FC29FAE4E38B}"/>
              </a:ext>
            </a:extLst>
          </p:cNvPr>
          <p:cNvSpPr/>
          <p:nvPr/>
        </p:nvSpPr>
        <p:spPr bwMode="auto">
          <a:xfrm>
            <a:off x="6190615" y="2400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93087441-9CDB-BD4D-B100-9C4886374EB3}"/>
              </a:ext>
            </a:extLst>
          </p:cNvPr>
          <p:cNvSpPr/>
          <p:nvPr/>
        </p:nvSpPr>
        <p:spPr bwMode="auto">
          <a:xfrm>
            <a:off x="6951204" y="2400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72FF7E1F-4584-7141-999E-51DDC115B7B8}"/>
              </a:ext>
            </a:extLst>
          </p:cNvPr>
          <p:cNvSpPr/>
          <p:nvPr/>
        </p:nvSpPr>
        <p:spPr bwMode="auto">
          <a:xfrm>
            <a:off x="7711793" y="2400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779387A5-B64D-C041-8894-7B76E9F47CF9}"/>
              </a:ext>
            </a:extLst>
          </p:cNvPr>
          <p:cNvSpPr/>
          <p:nvPr/>
        </p:nvSpPr>
        <p:spPr bwMode="auto">
          <a:xfrm>
            <a:off x="3913082" y="3162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0E59C09B-AB55-C248-AA3B-F0935DC61632}"/>
              </a:ext>
            </a:extLst>
          </p:cNvPr>
          <p:cNvSpPr/>
          <p:nvPr/>
        </p:nvSpPr>
        <p:spPr bwMode="auto">
          <a:xfrm>
            <a:off x="5434260" y="3162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69CD881B-E227-0D49-AAE0-4E7619B0B3B4}"/>
              </a:ext>
            </a:extLst>
          </p:cNvPr>
          <p:cNvSpPr/>
          <p:nvPr/>
        </p:nvSpPr>
        <p:spPr bwMode="auto">
          <a:xfrm>
            <a:off x="6955438" y="3162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C65CEEE0-337B-EB44-95CC-E4562CC6F70A}"/>
              </a:ext>
            </a:extLst>
          </p:cNvPr>
          <p:cNvSpPr/>
          <p:nvPr/>
        </p:nvSpPr>
        <p:spPr bwMode="auto">
          <a:xfrm>
            <a:off x="3148259" y="3924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6E087A5B-ABA1-2742-956E-EF92A5578105}"/>
              </a:ext>
            </a:extLst>
          </p:cNvPr>
          <p:cNvSpPr/>
          <p:nvPr/>
        </p:nvSpPr>
        <p:spPr bwMode="auto">
          <a:xfrm>
            <a:off x="3908848" y="3924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2D5759E3-FE59-7548-BF5B-33A6DB909F82}"/>
              </a:ext>
            </a:extLst>
          </p:cNvPr>
          <p:cNvSpPr/>
          <p:nvPr/>
        </p:nvSpPr>
        <p:spPr bwMode="auto">
          <a:xfrm>
            <a:off x="4669437" y="3924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D1425806-A5F0-6C4A-BD12-347DAE554544}"/>
              </a:ext>
            </a:extLst>
          </p:cNvPr>
          <p:cNvSpPr/>
          <p:nvPr/>
        </p:nvSpPr>
        <p:spPr bwMode="auto">
          <a:xfrm>
            <a:off x="5430026" y="3924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B4D1DFCA-1B5F-6043-8D09-019E4F21E1AD}"/>
              </a:ext>
            </a:extLst>
          </p:cNvPr>
          <p:cNvSpPr/>
          <p:nvPr/>
        </p:nvSpPr>
        <p:spPr bwMode="auto">
          <a:xfrm>
            <a:off x="6190615" y="3924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FB010A11-32E4-9249-BF31-8CD62B002202}"/>
              </a:ext>
            </a:extLst>
          </p:cNvPr>
          <p:cNvSpPr/>
          <p:nvPr/>
        </p:nvSpPr>
        <p:spPr bwMode="auto">
          <a:xfrm>
            <a:off x="6951204" y="3924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CA119ABE-D2F3-1841-B4E3-529D965F5039}"/>
              </a:ext>
            </a:extLst>
          </p:cNvPr>
          <p:cNvSpPr/>
          <p:nvPr/>
        </p:nvSpPr>
        <p:spPr bwMode="auto">
          <a:xfrm>
            <a:off x="7711793" y="3924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5D2CBBE9-9E31-C540-AB47-02695ACF0E0C}"/>
              </a:ext>
            </a:extLst>
          </p:cNvPr>
          <p:cNvSpPr/>
          <p:nvPr/>
        </p:nvSpPr>
        <p:spPr bwMode="auto">
          <a:xfrm>
            <a:off x="3910260" y="4686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4A3EA440-F102-7E46-983C-F6B7817CF7F2}"/>
              </a:ext>
            </a:extLst>
          </p:cNvPr>
          <p:cNvSpPr/>
          <p:nvPr/>
        </p:nvSpPr>
        <p:spPr bwMode="auto">
          <a:xfrm>
            <a:off x="5431438" y="4686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2B7243AC-791D-3343-9406-FDD3A714F2B9}"/>
              </a:ext>
            </a:extLst>
          </p:cNvPr>
          <p:cNvSpPr/>
          <p:nvPr/>
        </p:nvSpPr>
        <p:spPr bwMode="auto">
          <a:xfrm>
            <a:off x="6952616" y="4686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0496C410-C4CD-CB42-85C0-DEFA1A4A12D4}"/>
              </a:ext>
            </a:extLst>
          </p:cNvPr>
          <p:cNvSpPr/>
          <p:nvPr/>
        </p:nvSpPr>
        <p:spPr bwMode="auto">
          <a:xfrm>
            <a:off x="3148259" y="544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76CE4B04-213C-6644-B86C-B047BC606002}"/>
              </a:ext>
            </a:extLst>
          </p:cNvPr>
          <p:cNvSpPr/>
          <p:nvPr/>
        </p:nvSpPr>
        <p:spPr bwMode="auto">
          <a:xfrm>
            <a:off x="3908848" y="544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5DD60B37-50D8-9144-A3A1-CEF68E744C8F}"/>
              </a:ext>
            </a:extLst>
          </p:cNvPr>
          <p:cNvSpPr/>
          <p:nvPr/>
        </p:nvSpPr>
        <p:spPr bwMode="auto">
          <a:xfrm>
            <a:off x="4669437" y="544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2B633900-6C00-0949-84CD-E8F4E6F16597}"/>
              </a:ext>
            </a:extLst>
          </p:cNvPr>
          <p:cNvSpPr/>
          <p:nvPr/>
        </p:nvSpPr>
        <p:spPr bwMode="auto">
          <a:xfrm>
            <a:off x="5430026" y="544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0C7FFF81-0721-1645-B79F-67CAAF4A6F01}"/>
              </a:ext>
            </a:extLst>
          </p:cNvPr>
          <p:cNvSpPr/>
          <p:nvPr/>
        </p:nvSpPr>
        <p:spPr bwMode="auto">
          <a:xfrm>
            <a:off x="6190615" y="544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46625910-BE4E-D644-BE2C-7ED879F7C05A}"/>
              </a:ext>
            </a:extLst>
          </p:cNvPr>
          <p:cNvSpPr/>
          <p:nvPr/>
        </p:nvSpPr>
        <p:spPr bwMode="auto">
          <a:xfrm>
            <a:off x="6951204" y="544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671E02AE-466F-B04D-A987-E117313C3E5C}"/>
              </a:ext>
            </a:extLst>
          </p:cNvPr>
          <p:cNvSpPr/>
          <p:nvPr/>
        </p:nvSpPr>
        <p:spPr bwMode="auto">
          <a:xfrm>
            <a:off x="7711793" y="544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EC6E9DC7-40B9-164F-9E03-BC7D65485729}"/>
              </a:ext>
            </a:extLst>
          </p:cNvPr>
          <p:cNvSpPr/>
          <p:nvPr/>
        </p:nvSpPr>
        <p:spPr bwMode="auto">
          <a:xfrm>
            <a:off x="3908848" y="6119163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A39D890C-5F5B-5544-B017-A65722579605}"/>
              </a:ext>
            </a:extLst>
          </p:cNvPr>
          <p:cNvSpPr/>
          <p:nvPr/>
        </p:nvSpPr>
        <p:spPr bwMode="auto">
          <a:xfrm>
            <a:off x="5430026" y="6119163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4B8DDEA8-4104-0443-A726-F00D2B23A8BC}"/>
              </a:ext>
            </a:extLst>
          </p:cNvPr>
          <p:cNvSpPr/>
          <p:nvPr/>
        </p:nvSpPr>
        <p:spPr bwMode="auto">
          <a:xfrm>
            <a:off x="6951204" y="6119163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7A85E07F-4050-3442-B073-CF0B3D49835F}"/>
              </a:ext>
            </a:extLst>
          </p:cNvPr>
          <p:cNvSpPr txBox="1"/>
          <p:nvPr/>
        </p:nvSpPr>
        <p:spPr>
          <a:xfrm>
            <a:off x="8480861" y="3454400"/>
            <a:ext cx="27247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/>
              <a:t>Step 2: </a:t>
            </a:r>
            <a:r>
              <a:rPr lang="en-US" b="0" i="1" dirty="0"/>
              <a:t>interpolate </a:t>
            </a:r>
            <a:r>
              <a:rPr lang="en-US" b="0" dirty="0"/>
              <a:t>to get the missing values</a:t>
            </a:r>
          </a:p>
        </p:txBody>
      </p:sp>
    </p:spTree>
    <p:extLst>
      <p:ext uri="{BB962C8B-B14F-4D97-AF65-F5344CB8AC3E}">
        <p14:creationId xmlns:p14="http://schemas.microsoft.com/office/powerpoint/2010/main" val="398621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CCB3F-DBC4-B147-A245-FC0518BD0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</a:t>
            </a:r>
            <a:r>
              <a:rPr lang="en-US" dirty="0" err="1"/>
              <a:t>upsample</a:t>
            </a:r>
            <a:r>
              <a:rPr lang="en-US" dirty="0"/>
              <a:t> a feature map by a factor of 2?</a:t>
            </a:r>
          </a:p>
        </p:txBody>
      </p:sp>
      <p:sp>
        <p:nvSpPr>
          <p:cNvPr id="386" name="Oval 385">
            <a:extLst>
              <a:ext uri="{FF2B5EF4-FFF2-40B4-BE49-F238E27FC236}">
                <a16:creationId xmlns:a16="http://schemas.microsoft.com/office/drawing/2014/main" id="{09069BB8-7184-AE42-A59A-81241BEFDCF1}"/>
              </a:ext>
            </a:extLst>
          </p:cNvPr>
          <p:cNvSpPr/>
          <p:nvPr/>
        </p:nvSpPr>
        <p:spPr bwMode="auto">
          <a:xfrm>
            <a:off x="3132665" y="1625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88" name="Oval 387">
            <a:extLst>
              <a:ext uri="{FF2B5EF4-FFF2-40B4-BE49-F238E27FC236}">
                <a16:creationId xmlns:a16="http://schemas.microsoft.com/office/drawing/2014/main" id="{74964709-DBA0-5E46-80E2-CCA5B6866860}"/>
              </a:ext>
            </a:extLst>
          </p:cNvPr>
          <p:cNvSpPr/>
          <p:nvPr/>
        </p:nvSpPr>
        <p:spPr bwMode="auto">
          <a:xfrm>
            <a:off x="4653843" y="1625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90" name="Oval 389">
            <a:extLst>
              <a:ext uri="{FF2B5EF4-FFF2-40B4-BE49-F238E27FC236}">
                <a16:creationId xmlns:a16="http://schemas.microsoft.com/office/drawing/2014/main" id="{24280B7A-82A9-F64C-8C6A-CF61A2F58CEF}"/>
              </a:ext>
            </a:extLst>
          </p:cNvPr>
          <p:cNvSpPr/>
          <p:nvPr/>
        </p:nvSpPr>
        <p:spPr bwMode="auto">
          <a:xfrm>
            <a:off x="6175021" y="1625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92" name="Oval 391">
            <a:extLst>
              <a:ext uri="{FF2B5EF4-FFF2-40B4-BE49-F238E27FC236}">
                <a16:creationId xmlns:a16="http://schemas.microsoft.com/office/drawing/2014/main" id="{A882F178-D92B-AB43-9579-20A01E3B88AD}"/>
              </a:ext>
            </a:extLst>
          </p:cNvPr>
          <p:cNvSpPr/>
          <p:nvPr/>
        </p:nvSpPr>
        <p:spPr bwMode="auto">
          <a:xfrm>
            <a:off x="7696199" y="1625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06" name="Oval 405">
            <a:extLst>
              <a:ext uri="{FF2B5EF4-FFF2-40B4-BE49-F238E27FC236}">
                <a16:creationId xmlns:a16="http://schemas.microsoft.com/office/drawing/2014/main" id="{A74859B8-F43A-0144-8279-F675E8AD6007}"/>
              </a:ext>
            </a:extLst>
          </p:cNvPr>
          <p:cNvSpPr/>
          <p:nvPr/>
        </p:nvSpPr>
        <p:spPr bwMode="auto">
          <a:xfrm>
            <a:off x="3132666" y="3149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08" name="Oval 407">
            <a:extLst>
              <a:ext uri="{FF2B5EF4-FFF2-40B4-BE49-F238E27FC236}">
                <a16:creationId xmlns:a16="http://schemas.microsoft.com/office/drawing/2014/main" id="{01B4BB2B-370B-214E-B068-CDDEF5441C27}"/>
              </a:ext>
            </a:extLst>
          </p:cNvPr>
          <p:cNvSpPr/>
          <p:nvPr/>
        </p:nvSpPr>
        <p:spPr bwMode="auto">
          <a:xfrm>
            <a:off x="4653844" y="3149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10" name="Oval 409">
            <a:extLst>
              <a:ext uri="{FF2B5EF4-FFF2-40B4-BE49-F238E27FC236}">
                <a16:creationId xmlns:a16="http://schemas.microsoft.com/office/drawing/2014/main" id="{1AA25106-D6DC-284C-A976-6034190D3A51}"/>
              </a:ext>
            </a:extLst>
          </p:cNvPr>
          <p:cNvSpPr/>
          <p:nvPr/>
        </p:nvSpPr>
        <p:spPr bwMode="auto">
          <a:xfrm>
            <a:off x="6175022" y="3149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12" name="Oval 411">
            <a:extLst>
              <a:ext uri="{FF2B5EF4-FFF2-40B4-BE49-F238E27FC236}">
                <a16:creationId xmlns:a16="http://schemas.microsoft.com/office/drawing/2014/main" id="{E563A4FE-A20C-2E46-BC25-E02A250E2817}"/>
              </a:ext>
            </a:extLst>
          </p:cNvPr>
          <p:cNvSpPr/>
          <p:nvPr/>
        </p:nvSpPr>
        <p:spPr bwMode="auto">
          <a:xfrm>
            <a:off x="7696200" y="3149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26" name="Oval 425">
            <a:extLst>
              <a:ext uri="{FF2B5EF4-FFF2-40B4-BE49-F238E27FC236}">
                <a16:creationId xmlns:a16="http://schemas.microsoft.com/office/drawing/2014/main" id="{A549B532-4A1F-0C4E-80D3-B5AE28FA0309}"/>
              </a:ext>
            </a:extLst>
          </p:cNvPr>
          <p:cNvSpPr/>
          <p:nvPr/>
        </p:nvSpPr>
        <p:spPr bwMode="auto">
          <a:xfrm>
            <a:off x="3129844" y="4673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28" name="Oval 427">
            <a:extLst>
              <a:ext uri="{FF2B5EF4-FFF2-40B4-BE49-F238E27FC236}">
                <a16:creationId xmlns:a16="http://schemas.microsoft.com/office/drawing/2014/main" id="{B600F22B-9B36-BB40-9E5C-07C15F7E9587}"/>
              </a:ext>
            </a:extLst>
          </p:cNvPr>
          <p:cNvSpPr/>
          <p:nvPr/>
        </p:nvSpPr>
        <p:spPr bwMode="auto">
          <a:xfrm>
            <a:off x="4651022" y="4673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30" name="Oval 429">
            <a:extLst>
              <a:ext uri="{FF2B5EF4-FFF2-40B4-BE49-F238E27FC236}">
                <a16:creationId xmlns:a16="http://schemas.microsoft.com/office/drawing/2014/main" id="{F4E963B2-63E8-0D42-A678-C4581A3FFC28}"/>
              </a:ext>
            </a:extLst>
          </p:cNvPr>
          <p:cNvSpPr/>
          <p:nvPr/>
        </p:nvSpPr>
        <p:spPr bwMode="auto">
          <a:xfrm>
            <a:off x="6172200" y="4673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32" name="Oval 431">
            <a:extLst>
              <a:ext uri="{FF2B5EF4-FFF2-40B4-BE49-F238E27FC236}">
                <a16:creationId xmlns:a16="http://schemas.microsoft.com/office/drawing/2014/main" id="{52527B11-20B1-BB45-A696-1FBF08313721}"/>
              </a:ext>
            </a:extLst>
          </p:cNvPr>
          <p:cNvSpPr/>
          <p:nvPr/>
        </p:nvSpPr>
        <p:spPr bwMode="auto">
          <a:xfrm>
            <a:off x="7693378" y="4673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54" name="Oval 453">
            <a:extLst>
              <a:ext uri="{FF2B5EF4-FFF2-40B4-BE49-F238E27FC236}">
                <a16:creationId xmlns:a16="http://schemas.microsoft.com/office/drawing/2014/main" id="{0169068E-05E9-0749-95B2-C7B5F256431C}"/>
              </a:ext>
            </a:extLst>
          </p:cNvPr>
          <p:cNvSpPr/>
          <p:nvPr/>
        </p:nvSpPr>
        <p:spPr bwMode="auto">
          <a:xfrm>
            <a:off x="3129844" y="61468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55" name="Oval 454">
            <a:extLst>
              <a:ext uri="{FF2B5EF4-FFF2-40B4-BE49-F238E27FC236}">
                <a16:creationId xmlns:a16="http://schemas.microsoft.com/office/drawing/2014/main" id="{5853F4FB-62A2-824A-BA51-DE76872EBAB1}"/>
              </a:ext>
            </a:extLst>
          </p:cNvPr>
          <p:cNvSpPr/>
          <p:nvPr/>
        </p:nvSpPr>
        <p:spPr bwMode="auto">
          <a:xfrm>
            <a:off x="4651022" y="61468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56" name="Oval 455">
            <a:extLst>
              <a:ext uri="{FF2B5EF4-FFF2-40B4-BE49-F238E27FC236}">
                <a16:creationId xmlns:a16="http://schemas.microsoft.com/office/drawing/2014/main" id="{6942A3B6-A63F-3142-9FD4-66FDDDF7F903}"/>
              </a:ext>
            </a:extLst>
          </p:cNvPr>
          <p:cNvSpPr/>
          <p:nvPr/>
        </p:nvSpPr>
        <p:spPr bwMode="auto">
          <a:xfrm>
            <a:off x="6172200" y="61468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57" name="Oval 456">
            <a:extLst>
              <a:ext uri="{FF2B5EF4-FFF2-40B4-BE49-F238E27FC236}">
                <a16:creationId xmlns:a16="http://schemas.microsoft.com/office/drawing/2014/main" id="{4C612BB6-A71E-A143-8F3C-8134316E8D13}"/>
              </a:ext>
            </a:extLst>
          </p:cNvPr>
          <p:cNvSpPr/>
          <p:nvPr/>
        </p:nvSpPr>
        <p:spPr bwMode="auto">
          <a:xfrm>
            <a:off x="7693378" y="61468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A799A85B-7B7E-A145-94DB-27EDAB3A5B47}"/>
              </a:ext>
            </a:extLst>
          </p:cNvPr>
          <p:cNvSpPr/>
          <p:nvPr/>
        </p:nvSpPr>
        <p:spPr bwMode="auto">
          <a:xfrm>
            <a:off x="3913081" y="163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2B2129E8-743F-0948-AC23-C76F0902CC4F}"/>
              </a:ext>
            </a:extLst>
          </p:cNvPr>
          <p:cNvSpPr/>
          <p:nvPr/>
        </p:nvSpPr>
        <p:spPr bwMode="auto">
          <a:xfrm>
            <a:off x="5434259" y="163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21C6ABE1-06D5-6845-A29B-285E828791E9}"/>
              </a:ext>
            </a:extLst>
          </p:cNvPr>
          <p:cNvSpPr/>
          <p:nvPr/>
        </p:nvSpPr>
        <p:spPr bwMode="auto">
          <a:xfrm>
            <a:off x="6955437" y="163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AA46F696-EE76-E141-9D56-C8724330934B}"/>
              </a:ext>
            </a:extLst>
          </p:cNvPr>
          <p:cNvSpPr/>
          <p:nvPr/>
        </p:nvSpPr>
        <p:spPr bwMode="auto">
          <a:xfrm>
            <a:off x="3148259" y="2400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392036CD-196C-1744-9242-8D5D576AD4CC}"/>
              </a:ext>
            </a:extLst>
          </p:cNvPr>
          <p:cNvSpPr/>
          <p:nvPr/>
        </p:nvSpPr>
        <p:spPr bwMode="auto">
          <a:xfrm>
            <a:off x="3908848" y="2400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175DE33E-42E4-A440-94AD-45C397EC3184}"/>
              </a:ext>
            </a:extLst>
          </p:cNvPr>
          <p:cNvSpPr/>
          <p:nvPr/>
        </p:nvSpPr>
        <p:spPr bwMode="auto">
          <a:xfrm>
            <a:off x="4669437" y="2400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79BA9341-A253-C240-A7EB-2341D07E0E18}"/>
              </a:ext>
            </a:extLst>
          </p:cNvPr>
          <p:cNvSpPr/>
          <p:nvPr/>
        </p:nvSpPr>
        <p:spPr bwMode="auto">
          <a:xfrm>
            <a:off x="5430026" y="2400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6747428F-2DD7-F046-A18F-0305F4791602}"/>
              </a:ext>
            </a:extLst>
          </p:cNvPr>
          <p:cNvSpPr/>
          <p:nvPr/>
        </p:nvSpPr>
        <p:spPr bwMode="auto">
          <a:xfrm>
            <a:off x="6190615" y="2400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F59D89CB-F501-B34E-9472-D2D323E34BC1}"/>
              </a:ext>
            </a:extLst>
          </p:cNvPr>
          <p:cNvSpPr/>
          <p:nvPr/>
        </p:nvSpPr>
        <p:spPr bwMode="auto">
          <a:xfrm>
            <a:off x="6951204" y="2400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AAB49179-C3FB-1046-B120-387ABCC3D354}"/>
              </a:ext>
            </a:extLst>
          </p:cNvPr>
          <p:cNvSpPr/>
          <p:nvPr/>
        </p:nvSpPr>
        <p:spPr bwMode="auto">
          <a:xfrm>
            <a:off x="7711793" y="2400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B10F5E56-E10F-CB4A-BA52-F17CB1BCC4F8}"/>
              </a:ext>
            </a:extLst>
          </p:cNvPr>
          <p:cNvSpPr/>
          <p:nvPr/>
        </p:nvSpPr>
        <p:spPr bwMode="auto">
          <a:xfrm>
            <a:off x="3913082" y="3162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47B52EA8-46EB-C449-9919-9E2C0AC77E0E}"/>
              </a:ext>
            </a:extLst>
          </p:cNvPr>
          <p:cNvSpPr/>
          <p:nvPr/>
        </p:nvSpPr>
        <p:spPr bwMode="auto">
          <a:xfrm>
            <a:off x="5434260" y="3162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41491563-971F-7E4F-8C76-20CDD92C0FE8}"/>
              </a:ext>
            </a:extLst>
          </p:cNvPr>
          <p:cNvSpPr/>
          <p:nvPr/>
        </p:nvSpPr>
        <p:spPr bwMode="auto">
          <a:xfrm>
            <a:off x="6955438" y="3162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5078882B-B688-F843-A575-AD43D031AC19}"/>
              </a:ext>
            </a:extLst>
          </p:cNvPr>
          <p:cNvSpPr/>
          <p:nvPr/>
        </p:nvSpPr>
        <p:spPr bwMode="auto">
          <a:xfrm>
            <a:off x="3148259" y="3924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062E3D19-1407-CE44-8648-EF2531757DCF}"/>
              </a:ext>
            </a:extLst>
          </p:cNvPr>
          <p:cNvSpPr/>
          <p:nvPr/>
        </p:nvSpPr>
        <p:spPr bwMode="auto">
          <a:xfrm>
            <a:off x="3908848" y="3924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78BD02F1-6ED1-8149-97C5-0F16BB6906BF}"/>
              </a:ext>
            </a:extLst>
          </p:cNvPr>
          <p:cNvSpPr/>
          <p:nvPr/>
        </p:nvSpPr>
        <p:spPr bwMode="auto">
          <a:xfrm>
            <a:off x="4669437" y="3924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60B1C965-EA04-7A44-9027-3BD2CE5DBE47}"/>
              </a:ext>
            </a:extLst>
          </p:cNvPr>
          <p:cNvSpPr/>
          <p:nvPr/>
        </p:nvSpPr>
        <p:spPr bwMode="auto">
          <a:xfrm>
            <a:off x="5430026" y="3924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C4A5E456-A887-9242-8E76-56C4FD77F248}"/>
              </a:ext>
            </a:extLst>
          </p:cNvPr>
          <p:cNvSpPr/>
          <p:nvPr/>
        </p:nvSpPr>
        <p:spPr bwMode="auto">
          <a:xfrm>
            <a:off x="6190615" y="3924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C22A00A7-1C7D-3C43-B672-3AD670BE300E}"/>
              </a:ext>
            </a:extLst>
          </p:cNvPr>
          <p:cNvSpPr/>
          <p:nvPr/>
        </p:nvSpPr>
        <p:spPr bwMode="auto">
          <a:xfrm>
            <a:off x="6951204" y="3924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FE53D840-109D-C94E-A19B-15F189476F37}"/>
              </a:ext>
            </a:extLst>
          </p:cNvPr>
          <p:cNvSpPr/>
          <p:nvPr/>
        </p:nvSpPr>
        <p:spPr bwMode="auto">
          <a:xfrm>
            <a:off x="7711793" y="3924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2D86B6E7-E773-664B-B47A-CD18B7380620}"/>
              </a:ext>
            </a:extLst>
          </p:cNvPr>
          <p:cNvSpPr/>
          <p:nvPr/>
        </p:nvSpPr>
        <p:spPr bwMode="auto">
          <a:xfrm>
            <a:off x="3910260" y="4686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5AF2EDEB-1436-7F45-AB02-E1F62CE1E7AC}"/>
              </a:ext>
            </a:extLst>
          </p:cNvPr>
          <p:cNvSpPr/>
          <p:nvPr/>
        </p:nvSpPr>
        <p:spPr bwMode="auto">
          <a:xfrm>
            <a:off x="5431438" y="4686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1F1A091E-0F1E-3E4B-B892-4CFAE8D4464B}"/>
              </a:ext>
            </a:extLst>
          </p:cNvPr>
          <p:cNvSpPr/>
          <p:nvPr/>
        </p:nvSpPr>
        <p:spPr bwMode="auto">
          <a:xfrm>
            <a:off x="6952616" y="4686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40353FD2-9B6F-8644-8021-687238CAED9E}"/>
              </a:ext>
            </a:extLst>
          </p:cNvPr>
          <p:cNvSpPr/>
          <p:nvPr/>
        </p:nvSpPr>
        <p:spPr bwMode="auto">
          <a:xfrm>
            <a:off x="3148259" y="544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FD58889A-813A-B346-BA28-E7CD3DC47B6D}"/>
              </a:ext>
            </a:extLst>
          </p:cNvPr>
          <p:cNvSpPr/>
          <p:nvPr/>
        </p:nvSpPr>
        <p:spPr bwMode="auto">
          <a:xfrm>
            <a:off x="3908848" y="544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463FCA5F-1DF3-084E-9B23-B1911398C69A}"/>
              </a:ext>
            </a:extLst>
          </p:cNvPr>
          <p:cNvSpPr/>
          <p:nvPr/>
        </p:nvSpPr>
        <p:spPr bwMode="auto">
          <a:xfrm>
            <a:off x="4669437" y="544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B90694F2-6587-1C45-BA30-08129896D417}"/>
              </a:ext>
            </a:extLst>
          </p:cNvPr>
          <p:cNvSpPr/>
          <p:nvPr/>
        </p:nvSpPr>
        <p:spPr bwMode="auto">
          <a:xfrm>
            <a:off x="5430026" y="544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A99BA9B4-7DB8-CD44-82D7-F7BDEBCF3642}"/>
              </a:ext>
            </a:extLst>
          </p:cNvPr>
          <p:cNvSpPr/>
          <p:nvPr/>
        </p:nvSpPr>
        <p:spPr bwMode="auto">
          <a:xfrm>
            <a:off x="6190615" y="544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358A95B6-3F8E-3D4D-9790-D42D50564562}"/>
              </a:ext>
            </a:extLst>
          </p:cNvPr>
          <p:cNvSpPr/>
          <p:nvPr/>
        </p:nvSpPr>
        <p:spPr bwMode="auto">
          <a:xfrm>
            <a:off x="6951204" y="544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46F82938-4261-D049-861E-05EEBC906137}"/>
              </a:ext>
            </a:extLst>
          </p:cNvPr>
          <p:cNvSpPr/>
          <p:nvPr/>
        </p:nvSpPr>
        <p:spPr bwMode="auto">
          <a:xfrm>
            <a:off x="7711793" y="544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68D23CF1-033A-C540-A68F-C1F64739C168}"/>
              </a:ext>
            </a:extLst>
          </p:cNvPr>
          <p:cNvSpPr/>
          <p:nvPr/>
        </p:nvSpPr>
        <p:spPr bwMode="auto">
          <a:xfrm>
            <a:off x="3908848" y="6119163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7273C563-2AD7-D942-962F-31C3CD01D8AE}"/>
              </a:ext>
            </a:extLst>
          </p:cNvPr>
          <p:cNvSpPr/>
          <p:nvPr/>
        </p:nvSpPr>
        <p:spPr bwMode="auto">
          <a:xfrm>
            <a:off x="5430026" y="6119163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33D1934A-9108-D64C-B387-13D210DDED44}"/>
              </a:ext>
            </a:extLst>
          </p:cNvPr>
          <p:cNvSpPr/>
          <p:nvPr/>
        </p:nvSpPr>
        <p:spPr bwMode="auto">
          <a:xfrm>
            <a:off x="6951204" y="6119163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DF5F89-914F-8945-92EC-C760A5CDA80E}"/>
              </a:ext>
            </a:extLst>
          </p:cNvPr>
          <p:cNvSpPr txBox="1"/>
          <p:nvPr/>
        </p:nvSpPr>
        <p:spPr>
          <a:xfrm>
            <a:off x="2794524" y="1222128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A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4BB42C23-F707-5046-9509-CCF631269E43}"/>
              </a:ext>
            </a:extLst>
          </p:cNvPr>
          <p:cNvSpPr txBox="1"/>
          <p:nvPr/>
        </p:nvSpPr>
        <p:spPr>
          <a:xfrm>
            <a:off x="4316802" y="1219200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B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934909E-B6AC-5C41-975C-666FD2AED0EB}"/>
              </a:ext>
            </a:extLst>
          </p:cNvPr>
          <p:cNvSpPr txBox="1"/>
          <p:nvPr/>
        </p:nvSpPr>
        <p:spPr>
          <a:xfrm>
            <a:off x="2794524" y="3373734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C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A17C28C9-3B86-BB4F-B5BE-0EAD0C203FD5}"/>
              </a:ext>
            </a:extLst>
          </p:cNvPr>
          <p:cNvSpPr txBox="1"/>
          <p:nvPr/>
        </p:nvSpPr>
        <p:spPr>
          <a:xfrm>
            <a:off x="4316916" y="3383085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D</a:t>
            </a:r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6EA2E5C6-7848-EF49-91A5-BB16596E90A3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038601" y="1752600"/>
            <a:ext cx="4190999" cy="1295400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D1389411-3ACB-1A4B-AE79-C8DC218D6923}"/>
                  </a:ext>
                </a:extLst>
              </p:cNvPr>
              <p:cNvSpPr/>
              <p:nvPr/>
            </p:nvSpPr>
            <p:spPr>
              <a:xfrm>
                <a:off x="8426836" y="2645196"/>
                <a:ext cx="1522212" cy="78380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i="1" dirty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D1389411-3ACB-1A4B-AE79-C8DC218D69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6836" y="2645196"/>
                <a:ext cx="1522212" cy="783804"/>
              </a:xfrm>
              <a:prstGeom prst="rect">
                <a:avLst/>
              </a:prstGeom>
              <a:blipFill>
                <a:blip r:embed="rId2"/>
                <a:stretch>
                  <a:fillRect b="-63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5836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CCB3F-DBC4-B147-A245-FC0518BD0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</a:t>
            </a:r>
            <a:r>
              <a:rPr lang="en-US" dirty="0" err="1"/>
              <a:t>upsample</a:t>
            </a:r>
            <a:r>
              <a:rPr lang="en-US" dirty="0"/>
              <a:t> a feature map by a factor of 2?</a:t>
            </a:r>
          </a:p>
        </p:txBody>
      </p:sp>
      <p:sp>
        <p:nvSpPr>
          <p:cNvPr id="386" name="Oval 385">
            <a:extLst>
              <a:ext uri="{FF2B5EF4-FFF2-40B4-BE49-F238E27FC236}">
                <a16:creationId xmlns:a16="http://schemas.microsoft.com/office/drawing/2014/main" id="{09069BB8-7184-AE42-A59A-81241BEFDCF1}"/>
              </a:ext>
            </a:extLst>
          </p:cNvPr>
          <p:cNvSpPr/>
          <p:nvPr/>
        </p:nvSpPr>
        <p:spPr bwMode="auto">
          <a:xfrm>
            <a:off x="3132665" y="1625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88" name="Oval 387">
            <a:extLst>
              <a:ext uri="{FF2B5EF4-FFF2-40B4-BE49-F238E27FC236}">
                <a16:creationId xmlns:a16="http://schemas.microsoft.com/office/drawing/2014/main" id="{74964709-DBA0-5E46-80E2-CCA5B6866860}"/>
              </a:ext>
            </a:extLst>
          </p:cNvPr>
          <p:cNvSpPr/>
          <p:nvPr/>
        </p:nvSpPr>
        <p:spPr bwMode="auto">
          <a:xfrm>
            <a:off x="4653843" y="1625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90" name="Oval 389">
            <a:extLst>
              <a:ext uri="{FF2B5EF4-FFF2-40B4-BE49-F238E27FC236}">
                <a16:creationId xmlns:a16="http://schemas.microsoft.com/office/drawing/2014/main" id="{24280B7A-82A9-F64C-8C6A-CF61A2F58CEF}"/>
              </a:ext>
            </a:extLst>
          </p:cNvPr>
          <p:cNvSpPr/>
          <p:nvPr/>
        </p:nvSpPr>
        <p:spPr bwMode="auto">
          <a:xfrm>
            <a:off x="6175021" y="1625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92" name="Oval 391">
            <a:extLst>
              <a:ext uri="{FF2B5EF4-FFF2-40B4-BE49-F238E27FC236}">
                <a16:creationId xmlns:a16="http://schemas.microsoft.com/office/drawing/2014/main" id="{A882F178-D92B-AB43-9579-20A01E3B88AD}"/>
              </a:ext>
            </a:extLst>
          </p:cNvPr>
          <p:cNvSpPr/>
          <p:nvPr/>
        </p:nvSpPr>
        <p:spPr bwMode="auto">
          <a:xfrm>
            <a:off x="7696199" y="1625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06" name="Oval 405">
            <a:extLst>
              <a:ext uri="{FF2B5EF4-FFF2-40B4-BE49-F238E27FC236}">
                <a16:creationId xmlns:a16="http://schemas.microsoft.com/office/drawing/2014/main" id="{A74859B8-F43A-0144-8279-F675E8AD6007}"/>
              </a:ext>
            </a:extLst>
          </p:cNvPr>
          <p:cNvSpPr/>
          <p:nvPr/>
        </p:nvSpPr>
        <p:spPr bwMode="auto">
          <a:xfrm>
            <a:off x="3132666" y="3149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08" name="Oval 407">
            <a:extLst>
              <a:ext uri="{FF2B5EF4-FFF2-40B4-BE49-F238E27FC236}">
                <a16:creationId xmlns:a16="http://schemas.microsoft.com/office/drawing/2014/main" id="{01B4BB2B-370B-214E-B068-CDDEF5441C27}"/>
              </a:ext>
            </a:extLst>
          </p:cNvPr>
          <p:cNvSpPr/>
          <p:nvPr/>
        </p:nvSpPr>
        <p:spPr bwMode="auto">
          <a:xfrm>
            <a:off x="4653844" y="3149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10" name="Oval 409">
            <a:extLst>
              <a:ext uri="{FF2B5EF4-FFF2-40B4-BE49-F238E27FC236}">
                <a16:creationId xmlns:a16="http://schemas.microsoft.com/office/drawing/2014/main" id="{1AA25106-D6DC-284C-A976-6034190D3A51}"/>
              </a:ext>
            </a:extLst>
          </p:cNvPr>
          <p:cNvSpPr/>
          <p:nvPr/>
        </p:nvSpPr>
        <p:spPr bwMode="auto">
          <a:xfrm>
            <a:off x="6175022" y="3149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12" name="Oval 411">
            <a:extLst>
              <a:ext uri="{FF2B5EF4-FFF2-40B4-BE49-F238E27FC236}">
                <a16:creationId xmlns:a16="http://schemas.microsoft.com/office/drawing/2014/main" id="{E563A4FE-A20C-2E46-BC25-E02A250E2817}"/>
              </a:ext>
            </a:extLst>
          </p:cNvPr>
          <p:cNvSpPr/>
          <p:nvPr/>
        </p:nvSpPr>
        <p:spPr bwMode="auto">
          <a:xfrm>
            <a:off x="7696200" y="3149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26" name="Oval 425">
            <a:extLst>
              <a:ext uri="{FF2B5EF4-FFF2-40B4-BE49-F238E27FC236}">
                <a16:creationId xmlns:a16="http://schemas.microsoft.com/office/drawing/2014/main" id="{A549B532-4A1F-0C4E-80D3-B5AE28FA0309}"/>
              </a:ext>
            </a:extLst>
          </p:cNvPr>
          <p:cNvSpPr/>
          <p:nvPr/>
        </p:nvSpPr>
        <p:spPr bwMode="auto">
          <a:xfrm>
            <a:off x="3129844" y="4673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28" name="Oval 427">
            <a:extLst>
              <a:ext uri="{FF2B5EF4-FFF2-40B4-BE49-F238E27FC236}">
                <a16:creationId xmlns:a16="http://schemas.microsoft.com/office/drawing/2014/main" id="{B600F22B-9B36-BB40-9E5C-07C15F7E9587}"/>
              </a:ext>
            </a:extLst>
          </p:cNvPr>
          <p:cNvSpPr/>
          <p:nvPr/>
        </p:nvSpPr>
        <p:spPr bwMode="auto">
          <a:xfrm>
            <a:off x="4651022" y="4673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30" name="Oval 429">
            <a:extLst>
              <a:ext uri="{FF2B5EF4-FFF2-40B4-BE49-F238E27FC236}">
                <a16:creationId xmlns:a16="http://schemas.microsoft.com/office/drawing/2014/main" id="{F4E963B2-63E8-0D42-A678-C4581A3FFC28}"/>
              </a:ext>
            </a:extLst>
          </p:cNvPr>
          <p:cNvSpPr/>
          <p:nvPr/>
        </p:nvSpPr>
        <p:spPr bwMode="auto">
          <a:xfrm>
            <a:off x="6172200" y="4673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32" name="Oval 431">
            <a:extLst>
              <a:ext uri="{FF2B5EF4-FFF2-40B4-BE49-F238E27FC236}">
                <a16:creationId xmlns:a16="http://schemas.microsoft.com/office/drawing/2014/main" id="{52527B11-20B1-BB45-A696-1FBF08313721}"/>
              </a:ext>
            </a:extLst>
          </p:cNvPr>
          <p:cNvSpPr/>
          <p:nvPr/>
        </p:nvSpPr>
        <p:spPr bwMode="auto">
          <a:xfrm>
            <a:off x="7693378" y="4673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54" name="Oval 453">
            <a:extLst>
              <a:ext uri="{FF2B5EF4-FFF2-40B4-BE49-F238E27FC236}">
                <a16:creationId xmlns:a16="http://schemas.microsoft.com/office/drawing/2014/main" id="{0169068E-05E9-0749-95B2-C7B5F256431C}"/>
              </a:ext>
            </a:extLst>
          </p:cNvPr>
          <p:cNvSpPr/>
          <p:nvPr/>
        </p:nvSpPr>
        <p:spPr bwMode="auto">
          <a:xfrm>
            <a:off x="3129844" y="61468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55" name="Oval 454">
            <a:extLst>
              <a:ext uri="{FF2B5EF4-FFF2-40B4-BE49-F238E27FC236}">
                <a16:creationId xmlns:a16="http://schemas.microsoft.com/office/drawing/2014/main" id="{5853F4FB-62A2-824A-BA51-DE76872EBAB1}"/>
              </a:ext>
            </a:extLst>
          </p:cNvPr>
          <p:cNvSpPr/>
          <p:nvPr/>
        </p:nvSpPr>
        <p:spPr bwMode="auto">
          <a:xfrm>
            <a:off x="4651022" y="61468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56" name="Oval 455">
            <a:extLst>
              <a:ext uri="{FF2B5EF4-FFF2-40B4-BE49-F238E27FC236}">
                <a16:creationId xmlns:a16="http://schemas.microsoft.com/office/drawing/2014/main" id="{6942A3B6-A63F-3142-9FD4-66FDDDF7F903}"/>
              </a:ext>
            </a:extLst>
          </p:cNvPr>
          <p:cNvSpPr/>
          <p:nvPr/>
        </p:nvSpPr>
        <p:spPr bwMode="auto">
          <a:xfrm>
            <a:off x="6172200" y="61468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57" name="Oval 456">
            <a:extLst>
              <a:ext uri="{FF2B5EF4-FFF2-40B4-BE49-F238E27FC236}">
                <a16:creationId xmlns:a16="http://schemas.microsoft.com/office/drawing/2014/main" id="{4C612BB6-A71E-A143-8F3C-8134316E8D13}"/>
              </a:ext>
            </a:extLst>
          </p:cNvPr>
          <p:cNvSpPr/>
          <p:nvPr/>
        </p:nvSpPr>
        <p:spPr bwMode="auto">
          <a:xfrm>
            <a:off x="7693378" y="61468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A799A85B-7B7E-A145-94DB-27EDAB3A5B47}"/>
              </a:ext>
            </a:extLst>
          </p:cNvPr>
          <p:cNvSpPr/>
          <p:nvPr/>
        </p:nvSpPr>
        <p:spPr bwMode="auto">
          <a:xfrm>
            <a:off x="3913081" y="163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2B2129E8-743F-0948-AC23-C76F0902CC4F}"/>
              </a:ext>
            </a:extLst>
          </p:cNvPr>
          <p:cNvSpPr/>
          <p:nvPr/>
        </p:nvSpPr>
        <p:spPr bwMode="auto">
          <a:xfrm>
            <a:off x="5434259" y="163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21C6ABE1-06D5-6845-A29B-285E828791E9}"/>
              </a:ext>
            </a:extLst>
          </p:cNvPr>
          <p:cNvSpPr/>
          <p:nvPr/>
        </p:nvSpPr>
        <p:spPr bwMode="auto">
          <a:xfrm>
            <a:off x="6955437" y="163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AA46F696-EE76-E141-9D56-C8724330934B}"/>
              </a:ext>
            </a:extLst>
          </p:cNvPr>
          <p:cNvSpPr/>
          <p:nvPr/>
        </p:nvSpPr>
        <p:spPr bwMode="auto">
          <a:xfrm>
            <a:off x="3148259" y="2400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392036CD-196C-1744-9242-8D5D576AD4CC}"/>
              </a:ext>
            </a:extLst>
          </p:cNvPr>
          <p:cNvSpPr/>
          <p:nvPr/>
        </p:nvSpPr>
        <p:spPr bwMode="auto">
          <a:xfrm>
            <a:off x="3908848" y="2400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175DE33E-42E4-A440-94AD-45C397EC3184}"/>
              </a:ext>
            </a:extLst>
          </p:cNvPr>
          <p:cNvSpPr/>
          <p:nvPr/>
        </p:nvSpPr>
        <p:spPr bwMode="auto">
          <a:xfrm>
            <a:off x="4669437" y="2400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79BA9341-A253-C240-A7EB-2341D07E0E18}"/>
              </a:ext>
            </a:extLst>
          </p:cNvPr>
          <p:cNvSpPr/>
          <p:nvPr/>
        </p:nvSpPr>
        <p:spPr bwMode="auto">
          <a:xfrm>
            <a:off x="5430026" y="2400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6747428F-2DD7-F046-A18F-0305F4791602}"/>
              </a:ext>
            </a:extLst>
          </p:cNvPr>
          <p:cNvSpPr/>
          <p:nvPr/>
        </p:nvSpPr>
        <p:spPr bwMode="auto">
          <a:xfrm>
            <a:off x="6190615" y="2400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F59D89CB-F501-B34E-9472-D2D323E34BC1}"/>
              </a:ext>
            </a:extLst>
          </p:cNvPr>
          <p:cNvSpPr/>
          <p:nvPr/>
        </p:nvSpPr>
        <p:spPr bwMode="auto">
          <a:xfrm>
            <a:off x="6951204" y="2400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AAB49179-C3FB-1046-B120-387ABCC3D354}"/>
              </a:ext>
            </a:extLst>
          </p:cNvPr>
          <p:cNvSpPr/>
          <p:nvPr/>
        </p:nvSpPr>
        <p:spPr bwMode="auto">
          <a:xfrm>
            <a:off x="7711793" y="2400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B10F5E56-E10F-CB4A-BA52-F17CB1BCC4F8}"/>
              </a:ext>
            </a:extLst>
          </p:cNvPr>
          <p:cNvSpPr/>
          <p:nvPr/>
        </p:nvSpPr>
        <p:spPr bwMode="auto">
          <a:xfrm>
            <a:off x="3913082" y="3162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47B52EA8-46EB-C449-9919-9E2C0AC77E0E}"/>
              </a:ext>
            </a:extLst>
          </p:cNvPr>
          <p:cNvSpPr/>
          <p:nvPr/>
        </p:nvSpPr>
        <p:spPr bwMode="auto">
          <a:xfrm>
            <a:off x="5434260" y="3162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41491563-971F-7E4F-8C76-20CDD92C0FE8}"/>
              </a:ext>
            </a:extLst>
          </p:cNvPr>
          <p:cNvSpPr/>
          <p:nvPr/>
        </p:nvSpPr>
        <p:spPr bwMode="auto">
          <a:xfrm>
            <a:off x="6955438" y="3162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5078882B-B688-F843-A575-AD43D031AC19}"/>
              </a:ext>
            </a:extLst>
          </p:cNvPr>
          <p:cNvSpPr/>
          <p:nvPr/>
        </p:nvSpPr>
        <p:spPr bwMode="auto">
          <a:xfrm>
            <a:off x="3148259" y="3924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062E3D19-1407-CE44-8648-EF2531757DCF}"/>
              </a:ext>
            </a:extLst>
          </p:cNvPr>
          <p:cNvSpPr/>
          <p:nvPr/>
        </p:nvSpPr>
        <p:spPr bwMode="auto">
          <a:xfrm>
            <a:off x="3908848" y="3924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78BD02F1-6ED1-8149-97C5-0F16BB6906BF}"/>
              </a:ext>
            </a:extLst>
          </p:cNvPr>
          <p:cNvSpPr/>
          <p:nvPr/>
        </p:nvSpPr>
        <p:spPr bwMode="auto">
          <a:xfrm>
            <a:off x="4669437" y="3924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60B1C965-EA04-7A44-9027-3BD2CE5DBE47}"/>
              </a:ext>
            </a:extLst>
          </p:cNvPr>
          <p:cNvSpPr/>
          <p:nvPr/>
        </p:nvSpPr>
        <p:spPr bwMode="auto">
          <a:xfrm>
            <a:off x="5430026" y="3924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C4A5E456-A887-9242-8E76-56C4FD77F248}"/>
              </a:ext>
            </a:extLst>
          </p:cNvPr>
          <p:cNvSpPr/>
          <p:nvPr/>
        </p:nvSpPr>
        <p:spPr bwMode="auto">
          <a:xfrm>
            <a:off x="6190615" y="3924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C22A00A7-1C7D-3C43-B672-3AD670BE300E}"/>
              </a:ext>
            </a:extLst>
          </p:cNvPr>
          <p:cNvSpPr/>
          <p:nvPr/>
        </p:nvSpPr>
        <p:spPr bwMode="auto">
          <a:xfrm>
            <a:off x="6951204" y="3924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FE53D840-109D-C94E-A19B-15F189476F37}"/>
              </a:ext>
            </a:extLst>
          </p:cNvPr>
          <p:cNvSpPr/>
          <p:nvPr/>
        </p:nvSpPr>
        <p:spPr bwMode="auto">
          <a:xfrm>
            <a:off x="7711793" y="3924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2D86B6E7-E773-664B-B47A-CD18B7380620}"/>
              </a:ext>
            </a:extLst>
          </p:cNvPr>
          <p:cNvSpPr/>
          <p:nvPr/>
        </p:nvSpPr>
        <p:spPr bwMode="auto">
          <a:xfrm>
            <a:off x="3910260" y="4686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5AF2EDEB-1436-7F45-AB02-E1F62CE1E7AC}"/>
              </a:ext>
            </a:extLst>
          </p:cNvPr>
          <p:cNvSpPr/>
          <p:nvPr/>
        </p:nvSpPr>
        <p:spPr bwMode="auto">
          <a:xfrm>
            <a:off x="5431438" y="4686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1F1A091E-0F1E-3E4B-B892-4CFAE8D4464B}"/>
              </a:ext>
            </a:extLst>
          </p:cNvPr>
          <p:cNvSpPr/>
          <p:nvPr/>
        </p:nvSpPr>
        <p:spPr bwMode="auto">
          <a:xfrm>
            <a:off x="6952616" y="4686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40353FD2-9B6F-8644-8021-687238CAED9E}"/>
              </a:ext>
            </a:extLst>
          </p:cNvPr>
          <p:cNvSpPr/>
          <p:nvPr/>
        </p:nvSpPr>
        <p:spPr bwMode="auto">
          <a:xfrm>
            <a:off x="3148259" y="544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FD58889A-813A-B346-BA28-E7CD3DC47B6D}"/>
              </a:ext>
            </a:extLst>
          </p:cNvPr>
          <p:cNvSpPr/>
          <p:nvPr/>
        </p:nvSpPr>
        <p:spPr bwMode="auto">
          <a:xfrm>
            <a:off x="3908848" y="544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463FCA5F-1DF3-084E-9B23-B1911398C69A}"/>
              </a:ext>
            </a:extLst>
          </p:cNvPr>
          <p:cNvSpPr/>
          <p:nvPr/>
        </p:nvSpPr>
        <p:spPr bwMode="auto">
          <a:xfrm>
            <a:off x="4669437" y="544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B90694F2-6587-1C45-BA30-08129896D417}"/>
              </a:ext>
            </a:extLst>
          </p:cNvPr>
          <p:cNvSpPr/>
          <p:nvPr/>
        </p:nvSpPr>
        <p:spPr bwMode="auto">
          <a:xfrm>
            <a:off x="5430026" y="544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A99BA9B4-7DB8-CD44-82D7-F7BDEBCF3642}"/>
              </a:ext>
            </a:extLst>
          </p:cNvPr>
          <p:cNvSpPr/>
          <p:nvPr/>
        </p:nvSpPr>
        <p:spPr bwMode="auto">
          <a:xfrm>
            <a:off x="6190615" y="544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358A95B6-3F8E-3D4D-9790-D42D50564562}"/>
              </a:ext>
            </a:extLst>
          </p:cNvPr>
          <p:cNvSpPr/>
          <p:nvPr/>
        </p:nvSpPr>
        <p:spPr bwMode="auto">
          <a:xfrm>
            <a:off x="6951204" y="544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46F82938-4261-D049-861E-05EEBC906137}"/>
              </a:ext>
            </a:extLst>
          </p:cNvPr>
          <p:cNvSpPr/>
          <p:nvPr/>
        </p:nvSpPr>
        <p:spPr bwMode="auto">
          <a:xfrm>
            <a:off x="7711793" y="544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68D23CF1-033A-C540-A68F-C1F64739C168}"/>
              </a:ext>
            </a:extLst>
          </p:cNvPr>
          <p:cNvSpPr/>
          <p:nvPr/>
        </p:nvSpPr>
        <p:spPr bwMode="auto">
          <a:xfrm>
            <a:off x="3908848" y="6119163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7273C563-2AD7-D942-962F-31C3CD01D8AE}"/>
              </a:ext>
            </a:extLst>
          </p:cNvPr>
          <p:cNvSpPr/>
          <p:nvPr/>
        </p:nvSpPr>
        <p:spPr bwMode="auto">
          <a:xfrm>
            <a:off x="5430026" y="6119163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33D1934A-9108-D64C-B387-13D210DDED44}"/>
              </a:ext>
            </a:extLst>
          </p:cNvPr>
          <p:cNvSpPr/>
          <p:nvPr/>
        </p:nvSpPr>
        <p:spPr bwMode="auto">
          <a:xfrm>
            <a:off x="6951204" y="6119163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6EA2E5C6-7848-EF49-91A5-BB16596E90A3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3276600" y="2555058"/>
            <a:ext cx="4953002" cy="492942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A450BE5B-62D5-2E47-8582-E6BE21A69969}"/>
                  </a:ext>
                </a:extLst>
              </p:cNvPr>
              <p:cNvSpPr/>
              <p:nvPr/>
            </p:nvSpPr>
            <p:spPr>
              <a:xfrm>
                <a:off x="8284562" y="2604972"/>
                <a:ext cx="1509836" cy="78380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i="1" dirty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A450BE5B-62D5-2E47-8582-E6BE21A699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4562" y="2604972"/>
                <a:ext cx="1509836" cy="783804"/>
              </a:xfrm>
              <a:prstGeom prst="rect">
                <a:avLst/>
              </a:prstGeom>
              <a:blipFill>
                <a:blip r:embed="rId2"/>
                <a:stretch>
                  <a:fillRect b="-79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43E60E39-50C8-F219-867C-C0B6C847BD57}"/>
              </a:ext>
            </a:extLst>
          </p:cNvPr>
          <p:cNvSpPr txBox="1"/>
          <p:nvPr/>
        </p:nvSpPr>
        <p:spPr>
          <a:xfrm>
            <a:off x="2794524" y="1222128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16D2BD-C219-2A81-2225-9ABF63C773A7}"/>
              </a:ext>
            </a:extLst>
          </p:cNvPr>
          <p:cNvSpPr txBox="1"/>
          <p:nvPr/>
        </p:nvSpPr>
        <p:spPr>
          <a:xfrm>
            <a:off x="4316802" y="1219200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B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363F20-8F15-1258-4F35-1628346AE987}"/>
              </a:ext>
            </a:extLst>
          </p:cNvPr>
          <p:cNvSpPr txBox="1"/>
          <p:nvPr/>
        </p:nvSpPr>
        <p:spPr>
          <a:xfrm>
            <a:off x="2794524" y="3373734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C1F550-421C-FCEF-5BF5-57FAED089DFE}"/>
              </a:ext>
            </a:extLst>
          </p:cNvPr>
          <p:cNvSpPr txBox="1"/>
          <p:nvPr/>
        </p:nvSpPr>
        <p:spPr>
          <a:xfrm>
            <a:off x="4316916" y="3383085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4063279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1C77D9-6E08-1D29-C0D1-63E9E1EC88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D12F4-46DF-D57F-472F-CD60D26C2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Repurposing pre-trained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C802E9-6EA5-C847-DE4A-6EF143CE70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Transfer learning: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i="1" dirty="0"/>
              <a:t>Pre-train</a:t>
            </a:r>
            <a:r>
              <a:rPr lang="en-US" sz="2400" dirty="0"/>
              <a:t> on large dataset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i="1" dirty="0"/>
              <a:t>Fine-tune</a:t>
            </a:r>
            <a:r>
              <a:rPr lang="en-US" sz="2400" dirty="0"/>
              <a:t> for a different task on a smaller dataset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F9FD34-6011-C318-B16B-9368689016C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644"/>
          <a:stretch/>
        </p:blipFill>
        <p:spPr>
          <a:xfrm>
            <a:off x="1409700" y="2819400"/>
            <a:ext cx="9372600" cy="2590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C168B37-0EAA-5C02-916A-00A2EC3C7AD2}"/>
              </a:ext>
            </a:extLst>
          </p:cNvPr>
          <p:cNvSpPr/>
          <p:nvPr/>
        </p:nvSpPr>
        <p:spPr>
          <a:xfrm>
            <a:off x="9982200" y="6323309"/>
            <a:ext cx="2133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0" dirty="0">
                <a:hlinkClick r:id="rId3"/>
              </a:rPr>
              <a:t>Figure source</a:t>
            </a:r>
            <a:endParaRPr lang="en-US" sz="1600" b="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55D2A0C-4006-E45C-2820-9A17126578EB}"/>
              </a:ext>
            </a:extLst>
          </p:cNvPr>
          <p:cNvSpPr/>
          <p:nvPr/>
        </p:nvSpPr>
        <p:spPr bwMode="auto">
          <a:xfrm>
            <a:off x="2667000" y="2971800"/>
            <a:ext cx="1295400" cy="23271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D22516-99F2-FC24-0489-1F21468DC76C}"/>
              </a:ext>
            </a:extLst>
          </p:cNvPr>
          <p:cNvSpPr txBox="1"/>
          <p:nvPr/>
        </p:nvSpPr>
        <p:spPr>
          <a:xfrm>
            <a:off x="9296400" y="3505200"/>
            <a:ext cx="1371600" cy="1477328"/>
          </a:xfrm>
          <a:prstGeom prst="rect">
            <a:avLst/>
          </a:prstGeom>
          <a:solidFill>
            <a:srgbClr val="EBBCE5"/>
          </a:solidFill>
        </p:spPr>
        <p:txBody>
          <a:bodyPr wrap="square" rtlCol="0">
            <a:spAutoFit/>
          </a:bodyPr>
          <a:lstStyle/>
          <a:p>
            <a:pPr algn="ctr"/>
            <a:br>
              <a:rPr lang="en-US" sz="1800" dirty="0"/>
            </a:br>
            <a:r>
              <a:rPr lang="en-US" sz="1800" b="0" i="1" dirty="0"/>
              <a:t>Fine-tune </a:t>
            </a:r>
            <a:r>
              <a:rPr lang="en-US" sz="1800" b="0" dirty="0"/>
              <a:t>on new task</a:t>
            </a:r>
            <a:br>
              <a:rPr lang="en-US" sz="1800" b="0" dirty="0"/>
            </a:br>
            <a:endParaRPr lang="en-US" sz="1800" b="0" dirty="0"/>
          </a:p>
        </p:txBody>
      </p:sp>
    </p:spTree>
    <p:extLst>
      <p:ext uri="{BB962C8B-B14F-4D97-AF65-F5344CB8AC3E}">
        <p14:creationId xmlns:p14="http://schemas.microsoft.com/office/powerpoint/2010/main" val="2086399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CCB3F-DBC4-B147-A245-FC0518BD0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</a:t>
            </a:r>
            <a:r>
              <a:rPr lang="en-US" dirty="0" err="1"/>
              <a:t>upsample</a:t>
            </a:r>
            <a:r>
              <a:rPr lang="en-US" dirty="0"/>
              <a:t> a feature map by a factor of 2?</a:t>
            </a:r>
          </a:p>
        </p:txBody>
      </p:sp>
      <p:sp>
        <p:nvSpPr>
          <p:cNvPr id="386" name="Oval 385">
            <a:extLst>
              <a:ext uri="{FF2B5EF4-FFF2-40B4-BE49-F238E27FC236}">
                <a16:creationId xmlns:a16="http://schemas.microsoft.com/office/drawing/2014/main" id="{09069BB8-7184-AE42-A59A-81241BEFDCF1}"/>
              </a:ext>
            </a:extLst>
          </p:cNvPr>
          <p:cNvSpPr/>
          <p:nvPr/>
        </p:nvSpPr>
        <p:spPr bwMode="auto">
          <a:xfrm>
            <a:off x="3132665" y="1625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88" name="Oval 387">
            <a:extLst>
              <a:ext uri="{FF2B5EF4-FFF2-40B4-BE49-F238E27FC236}">
                <a16:creationId xmlns:a16="http://schemas.microsoft.com/office/drawing/2014/main" id="{74964709-DBA0-5E46-80E2-CCA5B6866860}"/>
              </a:ext>
            </a:extLst>
          </p:cNvPr>
          <p:cNvSpPr/>
          <p:nvPr/>
        </p:nvSpPr>
        <p:spPr bwMode="auto">
          <a:xfrm>
            <a:off x="4653843" y="1625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90" name="Oval 389">
            <a:extLst>
              <a:ext uri="{FF2B5EF4-FFF2-40B4-BE49-F238E27FC236}">
                <a16:creationId xmlns:a16="http://schemas.microsoft.com/office/drawing/2014/main" id="{24280B7A-82A9-F64C-8C6A-CF61A2F58CEF}"/>
              </a:ext>
            </a:extLst>
          </p:cNvPr>
          <p:cNvSpPr/>
          <p:nvPr/>
        </p:nvSpPr>
        <p:spPr bwMode="auto">
          <a:xfrm>
            <a:off x="6175021" y="1625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92" name="Oval 391">
            <a:extLst>
              <a:ext uri="{FF2B5EF4-FFF2-40B4-BE49-F238E27FC236}">
                <a16:creationId xmlns:a16="http://schemas.microsoft.com/office/drawing/2014/main" id="{A882F178-D92B-AB43-9579-20A01E3B88AD}"/>
              </a:ext>
            </a:extLst>
          </p:cNvPr>
          <p:cNvSpPr/>
          <p:nvPr/>
        </p:nvSpPr>
        <p:spPr bwMode="auto">
          <a:xfrm>
            <a:off x="7696199" y="1625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06" name="Oval 405">
            <a:extLst>
              <a:ext uri="{FF2B5EF4-FFF2-40B4-BE49-F238E27FC236}">
                <a16:creationId xmlns:a16="http://schemas.microsoft.com/office/drawing/2014/main" id="{A74859B8-F43A-0144-8279-F675E8AD6007}"/>
              </a:ext>
            </a:extLst>
          </p:cNvPr>
          <p:cNvSpPr/>
          <p:nvPr/>
        </p:nvSpPr>
        <p:spPr bwMode="auto">
          <a:xfrm>
            <a:off x="3132666" y="3149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08" name="Oval 407">
            <a:extLst>
              <a:ext uri="{FF2B5EF4-FFF2-40B4-BE49-F238E27FC236}">
                <a16:creationId xmlns:a16="http://schemas.microsoft.com/office/drawing/2014/main" id="{01B4BB2B-370B-214E-B068-CDDEF5441C27}"/>
              </a:ext>
            </a:extLst>
          </p:cNvPr>
          <p:cNvSpPr/>
          <p:nvPr/>
        </p:nvSpPr>
        <p:spPr bwMode="auto">
          <a:xfrm>
            <a:off x="4653844" y="3149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10" name="Oval 409">
            <a:extLst>
              <a:ext uri="{FF2B5EF4-FFF2-40B4-BE49-F238E27FC236}">
                <a16:creationId xmlns:a16="http://schemas.microsoft.com/office/drawing/2014/main" id="{1AA25106-D6DC-284C-A976-6034190D3A51}"/>
              </a:ext>
            </a:extLst>
          </p:cNvPr>
          <p:cNvSpPr/>
          <p:nvPr/>
        </p:nvSpPr>
        <p:spPr bwMode="auto">
          <a:xfrm>
            <a:off x="6175022" y="3149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12" name="Oval 411">
            <a:extLst>
              <a:ext uri="{FF2B5EF4-FFF2-40B4-BE49-F238E27FC236}">
                <a16:creationId xmlns:a16="http://schemas.microsoft.com/office/drawing/2014/main" id="{E563A4FE-A20C-2E46-BC25-E02A250E2817}"/>
              </a:ext>
            </a:extLst>
          </p:cNvPr>
          <p:cNvSpPr/>
          <p:nvPr/>
        </p:nvSpPr>
        <p:spPr bwMode="auto">
          <a:xfrm>
            <a:off x="7696200" y="3149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26" name="Oval 425">
            <a:extLst>
              <a:ext uri="{FF2B5EF4-FFF2-40B4-BE49-F238E27FC236}">
                <a16:creationId xmlns:a16="http://schemas.microsoft.com/office/drawing/2014/main" id="{A549B532-4A1F-0C4E-80D3-B5AE28FA0309}"/>
              </a:ext>
            </a:extLst>
          </p:cNvPr>
          <p:cNvSpPr/>
          <p:nvPr/>
        </p:nvSpPr>
        <p:spPr bwMode="auto">
          <a:xfrm>
            <a:off x="3129844" y="4673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28" name="Oval 427">
            <a:extLst>
              <a:ext uri="{FF2B5EF4-FFF2-40B4-BE49-F238E27FC236}">
                <a16:creationId xmlns:a16="http://schemas.microsoft.com/office/drawing/2014/main" id="{B600F22B-9B36-BB40-9E5C-07C15F7E9587}"/>
              </a:ext>
            </a:extLst>
          </p:cNvPr>
          <p:cNvSpPr/>
          <p:nvPr/>
        </p:nvSpPr>
        <p:spPr bwMode="auto">
          <a:xfrm>
            <a:off x="4651022" y="4673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30" name="Oval 429">
            <a:extLst>
              <a:ext uri="{FF2B5EF4-FFF2-40B4-BE49-F238E27FC236}">
                <a16:creationId xmlns:a16="http://schemas.microsoft.com/office/drawing/2014/main" id="{F4E963B2-63E8-0D42-A678-C4581A3FFC28}"/>
              </a:ext>
            </a:extLst>
          </p:cNvPr>
          <p:cNvSpPr/>
          <p:nvPr/>
        </p:nvSpPr>
        <p:spPr bwMode="auto">
          <a:xfrm>
            <a:off x="6172200" y="4673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32" name="Oval 431">
            <a:extLst>
              <a:ext uri="{FF2B5EF4-FFF2-40B4-BE49-F238E27FC236}">
                <a16:creationId xmlns:a16="http://schemas.microsoft.com/office/drawing/2014/main" id="{52527B11-20B1-BB45-A696-1FBF08313721}"/>
              </a:ext>
            </a:extLst>
          </p:cNvPr>
          <p:cNvSpPr/>
          <p:nvPr/>
        </p:nvSpPr>
        <p:spPr bwMode="auto">
          <a:xfrm>
            <a:off x="7693378" y="4673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54" name="Oval 453">
            <a:extLst>
              <a:ext uri="{FF2B5EF4-FFF2-40B4-BE49-F238E27FC236}">
                <a16:creationId xmlns:a16="http://schemas.microsoft.com/office/drawing/2014/main" id="{0169068E-05E9-0749-95B2-C7B5F256431C}"/>
              </a:ext>
            </a:extLst>
          </p:cNvPr>
          <p:cNvSpPr/>
          <p:nvPr/>
        </p:nvSpPr>
        <p:spPr bwMode="auto">
          <a:xfrm>
            <a:off x="3129844" y="61468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55" name="Oval 454">
            <a:extLst>
              <a:ext uri="{FF2B5EF4-FFF2-40B4-BE49-F238E27FC236}">
                <a16:creationId xmlns:a16="http://schemas.microsoft.com/office/drawing/2014/main" id="{5853F4FB-62A2-824A-BA51-DE76872EBAB1}"/>
              </a:ext>
            </a:extLst>
          </p:cNvPr>
          <p:cNvSpPr/>
          <p:nvPr/>
        </p:nvSpPr>
        <p:spPr bwMode="auto">
          <a:xfrm>
            <a:off x="4651022" y="61468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56" name="Oval 455">
            <a:extLst>
              <a:ext uri="{FF2B5EF4-FFF2-40B4-BE49-F238E27FC236}">
                <a16:creationId xmlns:a16="http://schemas.microsoft.com/office/drawing/2014/main" id="{6942A3B6-A63F-3142-9FD4-66FDDDF7F903}"/>
              </a:ext>
            </a:extLst>
          </p:cNvPr>
          <p:cNvSpPr/>
          <p:nvPr/>
        </p:nvSpPr>
        <p:spPr bwMode="auto">
          <a:xfrm>
            <a:off x="6172200" y="61468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57" name="Oval 456">
            <a:extLst>
              <a:ext uri="{FF2B5EF4-FFF2-40B4-BE49-F238E27FC236}">
                <a16:creationId xmlns:a16="http://schemas.microsoft.com/office/drawing/2014/main" id="{4C612BB6-A71E-A143-8F3C-8134316E8D13}"/>
              </a:ext>
            </a:extLst>
          </p:cNvPr>
          <p:cNvSpPr/>
          <p:nvPr/>
        </p:nvSpPr>
        <p:spPr bwMode="auto">
          <a:xfrm>
            <a:off x="7693378" y="61468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A799A85B-7B7E-A145-94DB-27EDAB3A5B47}"/>
              </a:ext>
            </a:extLst>
          </p:cNvPr>
          <p:cNvSpPr/>
          <p:nvPr/>
        </p:nvSpPr>
        <p:spPr bwMode="auto">
          <a:xfrm>
            <a:off x="3913081" y="163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2B2129E8-743F-0948-AC23-C76F0902CC4F}"/>
              </a:ext>
            </a:extLst>
          </p:cNvPr>
          <p:cNvSpPr/>
          <p:nvPr/>
        </p:nvSpPr>
        <p:spPr bwMode="auto">
          <a:xfrm>
            <a:off x="5434259" y="163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21C6ABE1-06D5-6845-A29B-285E828791E9}"/>
              </a:ext>
            </a:extLst>
          </p:cNvPr>
          <p:cNvSpPr/>
          <p:nvPr/>
        </p:nvSpPr>
        <p:spPr bwMode="auto">
          <a:xfrm>
            <a:off x="6955437" y="163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AA46F696-EE76-E141-9D56-C8724330934B}"/>
              </a:ext>
            </a:extLst>
          </p:cNvPr>
          <p:cNvSpPr/>
          <p:nvPr/>
        </p:nvSpPr>
        <p:spPr bwMode="auto">
          <a:xfrm>
            <a:off x="3148259" y="2400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392036CD-196C-1744-9242-8D5D576AD4CC}"/>
              </a:ext>
            </a:extLst>
          </p:cNvPr>
          <p:cNvSpPr/>
          <p:nvPr/>
        </p:nvSpPr>
        <p:spPr bwMode="auto">
          <a:xfrm>
            <a:off x="3908848" y="2400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175DE33E-42E4-A440-94AD-45C397EC3184}"/>
              </a:ext>
            </a:extLst>
          </p:cNvPr>
          <p:cNvSpPr/>
          <p:nvPr/>
        </p:nvSpPr>
        <p:spPr bwMode="auto">
          <a:xfrm>
            <a:off x="4669437" y="2400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79BA9341-A253-C240-A7EB-2341D07E0E18}"/>
              </a:ext>
            </a:extLst>
          </p:cNvPr>
          <p:cNvSpPr/>
          <p:nvPr/>
        </p:nvSpPr>
        <p:spPr bwMode="auto">
          <a:xfrm>
            <a:off x="5430026" y="2400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6747428F-2DD7-F046-A18F-0305F4791602}"/>
              </a:ext>
            </a:extLst>
          </p:cNvPr>
          <p:cNvSpPr/>
          <p:nvPr/>
        </p:nvSpPr>
        <p:spPr bwMode="auto">
          <a:xfrm>
            <a:off x="6190615" y="2400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F59D89CB-F501-B34E-9472-D2D323E34BC1}"/>
              </a:ext>
            </a:extLst>
          </p:cNvPr>
          <p:cNvSpPr/>
          <p:nvPr/>
        </p:nvSpPr>
        <p:spPr bwMode="auto">
          <a:xfrm>
            <a:off x="6951204" y="2400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AAB49179-C3FB-1046-B120-387ABCC3D354}"/>
              </a:ext>
            </a:extLst>
          </p:cNvPr>
          <p:cNvSpPr/>
          <p:nvPr/>
        </p:nvSpPr>
        <p:spPr bwMode="auto">
          <a:xfrm>
            <a:off x="7711793" y="2400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B10F5E56-E10F-CB4A-BA52-F17CB1BCC4F8}"/>
              </a:ext>
            </a:extLst>
          </p:cNvPr>
          <p:cNvSpPr/>
          <p:nvPr/>
        </p:nvSpPr>
        <p:spPr bwMode="auto">
          <a:xfrm>
            <a:off x="3913082" y="3162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47B52EA8-46EB-C449-9919-9E2C0AC77E0E}"/>
              </a:ext>
            </a:extLst>
          </p:cNvPr>
          <p:cNvSpPr/>
          <p:nvPr/>
        </p:nvSpPr>
        <p:spPr bwMode="auto">
          <a:xfrm>
            <a:off x="5434260" y="3162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41491563-971F-7E4F-8C76-20CDD92C0FE8}"/>
              </a:ext>
            </a:extLst>
          </p:cNvPr>
          <p:cNvSpPr/>
          <p:nvPr/>
        </p:nvSpPr>
        <p:spPr bwMode="auto">
          <a:xfrm>
            <a:off x="6955438" y="3162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5078882B-B688-F843-A575-AD43D031AC19}"/>
              </a:ext>
            </a:extLst>
          </p:cNvPr>
          <p:cNvSpPr/>
          <p:nvPr/>
        </p:nvSpPr>
        <p:spPr bwMode="auto">
          <a:xfrm>
            <a:off x="3148259" y="3924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062E3D19-1407-CE44-8648-EF2531757DCF}"/>
              </a:ext>
            </a:extLst>
          </p:cNvPr>
          <p:cNvSpPr/>
          <p:nvPr/>
        </p:nvSpPr>
        <p:spPr bwMode="auto">
          <a:xfrm>
            <a:off x="3908848" y="3924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78BD02F1-6ED1-8149-97C5-0F16BB6906BF}"/>
              </a:ext>
            </a:extLst>
          </p:cNvPr>
          <p:cNvSpPr/>
          <p:nvPr/>
        </p:nvSpPr>
        <p:spPr bwMode="auto">
          <a:xfrm>
            <a:off x="4669437" y="3924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60B1C965-EA04-7A44-9027-3BD2CE5DBE47}"/>
              </a:ext>
            </a:extLst>
          </p:cNvPr>
          <p:cNvSpPr/>
          <p:nvPr/>
        </p:nvSpPr>
        <p:spPr bwMode="auto">
          <a:xfrm>
            <a:off x="5430026" y="3924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C4A5E456-A887-9242-8E76-56C4FD77F248}"/>
              </a:ext>
            </a:extLst>
          </p:cNvPr>
          <p:cNvSpPr/>
          <p:nvPr/>
        </p:nvSpPr>
        <p:spPr bwMode="auto">
          <a:xfrm>
            <a:off x="6190615" y="3924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C22A00A7-1C7D-3C43-B672-3AD670BE300E}"/>
              </a:ext>
            </a:extLst>
          </p:cNvPr>
          <p:cNvSpPr/>
          <p:nvPr/>
        </p:nvSpPr>
        <p:spPr bwMode="auto">
          <a:xfrm>
            <a:off x="6951204" y="3924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FE53D840-109D-C94E-A19B-15F189476F37}"/>
              </a:ext>
            </a:extLst>
          </p:cNvPr>
          <p:cNvSpPr/>
          <p:nvPr/>
        </p:nvSpPr>
        <p:spPr bwMode="auto">
          <a:xfrm>
            <a:off x="7711793" y="3924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2D86B6E7-E773-664B-B47A-CD18B7380620}"/>
              </a:ext>
            </a:extLst>
          </p:cNvPr>
          <p:cNvSpPr/>
          <p:nvPr/>
        </p:nvSpPr>
        <p:spPr bwMode="auto">
          <a:xfrm>
            <a:off x="3910260" y="4686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5AF2EDEB-1436-7F45-AB02-E1F62CE1E7AC}"/>
              </a:ext>
            </a:extLst>
          </p:cNvPr>
          <p:cNvSpPr/>
          <p:nvPr/>
        </p:nvSpPr>
        <p:spPr bwMode="auto">
          <a:xfrm>
            <a:off x="5431438" y="4686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1F1A091E-0F1E-3E4B-B892-4CFAE8D4464B}"/>
              </a:ext>
            </a:extLst>
          </p:cNvPr>
          <p:cNvSpPr/>
          <p:nvPr/>
        </p:nvSpPr>
        <p:spPr bwMode="auto">
          <a:xfrm>
            <a:off x="6952616" y="4686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40353FD2-9B6F-8644-8021-687238CAED9E}"/>
              </a:ext>
            </a:extLst>
          </p:cNvPr>
          <p:cNvSpPr/>
          <p:nvPr/>
        </p:nvSpPr>
        <p:spPr bwMode="auto">
          <a:xfrm>
            <a:off x="3148259" y="544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FD58889A-813A-B346-BA28-E7CD3DC47B6D}"/>
              </a:ext>
            </a:extLst>
          </p:cNvPr>
          <p:cNvSpPr/>
          <p:nvPr/>
        </p:nvSpPr>
        <p:spPr bwMode="auto">
          <a:xfrm>
            <a:off x="3908848" y="544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463FCA5F-1DF3-084E-9B23-B1911398C69A}"/>
              </a:ext>
            </a:extLst>
          </p:cNvPr>
          <p:cNvSpPr/>
          <p:nvPr/>
        </p:nvSpPr>
        <p:spPr bwMode="auto">
          <a:xfrm>
            <a:off x="4669437" y="544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B90694F2-6587-1C45-BA30-08129896D417}"/>
              </a:ext>
            </a:extLst>
          </p:cNvPr>
          <p:cNvSpPr/>
          <p:nvPr/>
        </p:nvSpPr>
        <p:spPr bwMode="auto">
          <a:xfrm>
            <a:off x="5430026" y="544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A99BA9B4-7DB8-CD44-82D7-F7BDEBCF3642}"/>
              </a:ext>
            </a:extLst>
          </p:cNvPr>
          <p:cNvSpPr/>
          <p:nvPr/>
        </p:nvSpPr>
        <p:spPr bwMode="auto">
          <a:xfrm>
            <a:off x="6190615" y="544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358A95B6-3F8E-3D4D-9790-D42D50564562}"/>
              </a:ext>
            </a:extLst>
          </p:cNvPr>
          <p:cNvSpPr/>
          <p:nvPr/>
        </p:nvSpPr>
        <p:spPr bwMode="auto">
          <a:xfrm>
            <a:off x="6951204" y="544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46F82938-4261-D049-861E-05EEBC906137}"/>
              </a:ext>
            </a:extLst>
          </p:cNvPr>
          <p:cNvSpPr/>
          <p:nvPr/>
        </p:nvSpPr>
        <p:spPr bwMode="auto">
          <a:xfrm>
            <a:off x="7711793" y="544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68D23CF1-033A-C540-A68F-C1F64739C168}"/>
              </a:ext>
            </a:extLst>
          </p:cNvPr>
          <p:cNvSpPr/>
          <p:nvPr/>
        </p:nvSpPr>
        <p:spPr bwMode="auto">
          <a:xfrm>
            <a:off x="3908848" y="6119163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7273C563-2AD7-D942-962F-31C3CD01D8AE}"/>
              </a:ext>
            </a:extLst>
          </p:cNvPr>
          <p:cNvSpPr/>
          <p:nvPr/>
        </p:nvSpPr>
        <p:spPr bwMode="auto">
          <a:xfrm>
            <a:off x="5430026" y="6119163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33D1934A-9108-D64C-B387-13D210DDED44}"/>
              </a:ext>
            </a:extLst>
          </p:cNvPr>
          <p:cNvSpPr/>
          <p:nvPr/>
        </p:nvSpPr>
        <p:spPr bwMode="auto">
          <a:xfrm>
            <a:off x="6951204" y="6119163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6EA2E5C6-7848-EF49-91A5-BB16596E90A3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038600" y="2514600"/>
            <a:ext cx="4191002" cy="533400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C7EFD996-6864-494F-90A5-5FF65CDCD770}"/>
                  </a:ext>
                </a:extLst>
              </p:cNvPr>
              <p:cNvSpPr/>
              <p:nvPr/>
            </p:nvSpPr>
            <p:spPr>
              <a:xfrm>
                <a:off x="8402753" y="2599281"/>
                <a:ext cx="2674450" cy="78380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i="1" dirty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C7EFD996-6864-494F-90A5-5FF65CDCD7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02753" y="2599281"/>
                <a:ext cx="2674450" cy="783804"/>
              </a:xfrm>
              <a:prstGeom prst="rect">
                <a:avLst/>
              </a:prstGeom>
              <a:blipFill>
                <a:blip r:embed="rId2"/>
                <a:stretch>
                  <a:fillRect b="-63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157D83B5-F860-F28A-802B-62ED3DF62E2E}"/>
              </a:ext>
            </a:extLst>
          </p:cNvPr>
          <p:cNvSpPr txBox="1"/>
          <p:nvPr/>
        </p:nvSpPr>
        <p:spPr>
          <a:xfrm>
            <a:off x="2794524" y="1222128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199BDF-1EB3-9924-A55F-3EF230F886AF}"/>
              </a:ext>
            </a:extLst>
          </p:cNvPr>
          <p:cNvSpPr txBox="1"/>
          <p:nvPr/>
        </p:nvSpPr>
        <p:spPr>
          <a:xfrm>
            <a:off x="4316802" y="1219200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BA558E-01C5-AEAD-8F34-11E69F4EE3AE}"/>
              </a:ext>
            </a:extLst>
          </p:cNvPr>
          <p:cNvSpPr txBox="1"/>
          <p:nvPr/>
        </p:nvSpPr>
        <p:spPr>
          <a:xfrm>
            <a:off x="2794524" y="3373734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1C14E5-7936-3E1F-18F5-17A84FE6DECC}"/>
              </a:ext>
            </a:extLst>
          </p:cNvPr>
          <p:cNvSpPr txBox="1"/>
          <p:nvPr/>
        </p:nvSpPr>
        <p:spPr>
          <a:xfrm>
            <a:off x="4316916" y="3383085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688872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B9977-508B-ED44-B4CE-FDFBF0556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Upsampling</a:t>
            </a:r>
            <a:r>
              <a:rPr lang="en-US" dirty="0"/>
              <a:t> by filtering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C67976-C202-C346-A460-CC716E8A09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For 2x </a:t>
            </a:r>
            <a:r>
              <a:rPr lang="en-US" dirty="0" err="1"/>
              <a:t>upsampling</a:t>
            </a:r>
            <a:r>
              <a:rPr lang="en-US" dirty="0"/>
              <a:t>, dilate the input by inserting rows and columns of zeros between adjacent entries, convolve with </a:t>
            </a:r>
            <a:r>
              <a:rPr lang="en-US" dirty="0" err="1"/>
              <a:t>upsampling</a:t>
            </a:r>
            <a:r>
              <a:rPr lang="en-US" dirty="0"/>
              <a:t> filter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99ACCA3-5D0B-D848-B8BF-A7FFA1EEB4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648" y="3070225"/>
            <a:ext cx="2547354" cy="289560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2B202DD4-058A-D648-81BC-53C962C9F7BB}"/>
              </a:ext>
            </a:extLst>
          </p:cNvPr>
          <p:cNvSpPr/>
          <p:nvPr/>
        </p:nvSpPr>
        <p:spPr>
          <a:xfrm>
            <a:off x="1257300" y="6366988"/>
            <a:ext cx="9677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0" dirty="0"/>
              <a:t>V. </a:t>
            </a:r>
            <a:r>
              <a:rPr lang="en-US" sz="1800" b="0" dirty="0" err="1"/>
              <a:t>Dumoulin</a:t>
            </a:r>
            <a:r>
              <a:rPr lang="en-US" sz="1800" b="0" dirty="0"/>
              <a:t> and F. </a:t>
            </a:r>
            <a:r>
              <a:rPr lang="en-US" sz="1800" b="0" dirty="0" err="1"/>
              <a:t>Visin</a:t>
            </a:r>
            <a:r>
              <a:rPr lang="en-US" sz="1800" b="0" dirty="0"/>
              <a:t>, </a:t>
            </a:r>
            <a:r>
              <a:rPr lang="en-US" sz="1800" b="0" dirty="0">
                <a:hlinkClick r:id="rId3"/>
              </a:rPr>
              <a:t>A guide to convolution arithmetic for deep learning</a:t>
            </a:r>
            <a:r>
              <a:rPr lang="en-US" sz="1800" b="0" dirty="0"/>
              <a:t>, </a:t>
            </a:r>
            <a:r>
              <a:rPr lang="en-US" sz="1800" b="0" dirty="0" err="1"/>
              <a:t>arXiv</a:t>
            </a:r>
            <a:r>
              <a:rPr lang="en-US" sz="1800" b="0" dirty="0"/>
              <a:t> 2018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569B881-CC89-1A43-8E3D-345A9E9530B6}"/>
              </a:ext>
            </a:extLst>
          </p:cNvPr>
          <p:cNvSpPr txBox="1"/>
          <p:nvPr/>
        </p:nvSpPr>
        <p:spPr>
          <a:xfrm>
            <a:off x="1931393" y="4911985"/>
            <a:ext cx="8531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input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2B4D6EE-5D79-DB4F-A113-48AB2FEA4E6E}"/>
              </a:ext>
            </a:extLst>
          </p:cNvPr>
          <p:cNvSpPr txBox="1"/>
          <p:nvPr/>
        </p:nvSpPr>
        <p:spPr>
          <a:xfrm>
            <a:off x="1828800" y="3352801"/>
            <a:ext cx="1040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output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70704C-201F-6D49-ADCB-A9410E0E4614}"/>
              </a:ext>
            </a:extLst>
          </p:cNvPr>
          <p:cNvSpPr txBox="1"/>
          <p:nvPr/>
        </p:nvSpPr>
        <p:spPr>
          <a:xfrm>
            <a:off x="7162800" y="2514600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err="1"/>
              <a:t>Upsampling</a:t>
            </a:r>
            <a:r>
              <a:rPr lang="en-US" b="0" dirty="0"/>
              <a:t> filter: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9" name="Table 28">
                <a:extLst>
                  <a:ext uri="{FF2B5EF4-FFF2-40B4-BE49-F238E27FC236}">
                    <a16:creationId xmlns:a16="http://schemas.microsoft.com/office/drawing/2014/main" id="{14409003-0489-C648-99C2-A70BC7AD186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98826777"/>
                  </p:ext>
                </p:extLst>
              </p:nvPr>
            </p:nvGraphicFramePr>
            <p:xfrm>
              <a:off x="7283972" y="3112621"/>
              <a:ext cx="2209800" cy="2318088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736600">
                      <a:extLst>
                        <a:ext uri="{9D8B030D-6E8A-4147-A177-3AD203B41FA5}">
                          <a16:colId xmlns:a16="http://schemas.microsoft.com/office/drawing/2014/main" val="3541804601"/>
                        </a:ext>
                      </a:extLst>
                    </a:gridCol>
                    <a:gridCol w="736600">
                      <a:extLst>
                        <a:ext uri="{9D8B030D-6E8A-4147-A177-3AD203B41FA5}">
                          <a16:colId xmlns:a16="http://schemas.microsoft.com/office/drawing/2014/main" val="450866693"/>
                        </a:ext>
                      </a:extLst>
                    </a:gridCol>
                    <a:gridCol w="736600">
                      <a:extLst>
                        <a:ext uri="{9D8B030D-6E8A-4147-A177-3AD203B41FA5}">
                          <a16:colId xmlns:a16="http://schemas.microsoft.com/office/drawing/2014/main" val="171558913"/>
                        </a:ext>
                      </a:extLst>
                    </a:gridCol>
                  </a:tblGrid>
                  <a:tr h="412348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2400" dirty="0"/>
                        </a:p>
                      </a:txBody>
                      <a:tcPr marL="87912" marR="87912" marT="43956" marB="439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2400" dirty="0"/>
                        </a:p>
                      </a:txBody>
                      <a:tcPr marL="87912" marR="87912" marT="43956" marB="439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2400" dirty="0"/>
                        </a:p>
                      </a:txBody>
                      <a:tcPr marL="87912" marR="87912" marT="43956" marB="439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5001196"/>
                      </a:ext>
                    </a:extLst>
                  </a:tr>
                  <a:tr h="412348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2400" dirty="0"/>
                        </a:p>
                      </a:txBody>
                      <a:tcPr marL="87912" marR="87912" marT="43956" marB="439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2400" dirty="0"/>
                        </a:p>
                      </a:txBody>
                      <a:tcPr marL="87912" marR="87912" marT="43956" marB="43956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2400" dirty="0"/>
                        </a:p>
                      </a:txBody>
                      <a:tcPr marL="87912" marR="87912" marT="43956" marB="439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75066168"/>
                      </a:ext>
                    </a:extLst>
                  </a:tr>
                  <a:tr h="412348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2400" dirty="0"/>
                        </a:p>
                      </a:txBody>
                      <a:tcPr marL="87912" marR="87912" marT="43956" marB="43956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2400" dirty="0"/>
                        </a:p>
                      </a:txBody>
                      <a:tcPr marL="87912" marR="87912" marT="43956" marB="43956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2400" dirty="0"/>
                        </a:p>
                      </a:txBody>
                      <a:tcPr marL="87912" marR="87912" marT="43956" marB="43956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1480569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9" name="Table 28">
                <a:extLst>
                  <a:ext uri="{FF2B5EF4-FFF2-40B4-BE49-F238E27FC236}">
                    <a16:creationId xmlns:a16="http://schemas.microsoft.com/office/drawing/2014/main" id="{14409003-0489-C648-99C2-A70BC7AD186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98826777"/>
                  </p:ext>
                </p:extLst>
              </p:nvPr>
            </p:nvGraphicFramePr>
            <p:xfrm>
              <a:off x="7283972" y="3112621"/>
              <a:ext cx="2209800" cy="2318088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736600">
                      <a:extLst>
                        <a:ext uri="{9D8B030D-6E8A-4147-A177-3AD203B41FA5}">
                          <a16:colId xmlns:a16="http://schemas.microsoft.com/office/drawing/2014/main" val="3541804601"/>
                        </a:ext>
                      </a:extLst>
                    </a:gridCol>
                    <a:gridCol w="736600">
                      <a:extLst>
                        <a:ext uri="{9D8B030D-6E8A-4147-A177-3AD203B41FA5}">
                          <a16:colId xmlns:a16="http://schemas.microsoft.com/office/drawing/2014/main" val="450866693"/>
                        </a:ext>
                      </a:extLst>
                    </a:gridCol>
                    <a:gridCol w="736600">
                      <a:extLst>
                        <a:ext uri="{9D8B030D-6E8A-4147-A177-3AD203B41FA5}">
                          <a16:colId xmlns:a16="http://schemas.microsoft.com/office/drawing/2014/main" val="171558913"/>
                        </a:ext>
                      </a:extLst>
                    </a:gridCol>
                  </a:tblGrid>
                  <a:tr h="77269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7912" marR="87912" marT="43956" marB="439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724" t="-1639" r="-203448" b="-2081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7912" marR="87912" marT="43956" marB="439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00000" t="-1639" r="-100000" b="-2081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7912" marR="87912" marT="43956" marB="439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03448" t="-1639" r="-1724" b="-2081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5001196"/>
                      </a:ext>
                    </a:extLst>
                  </a:tr>
                  <a:tr h="77269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7912" marR="87912" marT="43956" marB="439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724" t="-101639" r="-203448" b="-1081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7912" marR="87912" marT="43956" marB="43956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00000" t="-101639" r="-100000" b="-1081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7912" marR="87912" marT="43956" marB="439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03448" t="-101639" r="-1724" b="-1081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75066168"/>
                      </a:ext>
                    </a:extLst>
                  </a:tr>
                  <a:tr h="77269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7912" marR="87912" marT="43956" marB="43956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4"/>
                          <a:stretch>
                            <a:fillRect l="-1724" t="-201639" r="-203448" b="-81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7912" marR="87912" marT="43956" marB="43956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4"/>
                          <a:stretch>
                            <a:fillRect l="-100000" t="-201639" r="-100000" b="-81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7912" marR="87912" marT="43956" marB="43956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4"/>
                          <a:stretch>
                            <a:fillRect l="-203448" t="-201639" r="-1724" b="-81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1480569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684D0064-2CF3-97F6-D066-9831DB355999}"/>
              </a:ext>
            </a:extLst>
          </p:cNvPr>
          <p:cNvSpPr txBox="1"/>
          <p:nvPr/>
        </p:nvSpPr>
        <p:spPr>
          <a:xfrm>
            <a:off x="6400800" y="5577097"/>
            <a:ext cx="40031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/>
              <a:t>A learned </a:t>
            </a:r>
            <a:r>
              <a:rPr lang="en-US" b="0" dirty="0" err="1"/>
              <a:t>upsampling</a:t>
            </a:r>
            <a:r>
              <a:rPr lang="en-US" b="0" dirty="0"/>
              <a:t> filter can be used as well</a:t>
            </a:r>
          </a:p>
        </p:txBody>
      </p:sp>
    </p:spTree>
    <p:extLst>
      <p:ext uri="{BB962C8B-B14F-4D97-AF65-F5344CB8AC3E}">
        <p14:creationId xmlns:p14="http://schemas.microsoft.com/office/powerpoint/2010/main" val="775975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F6DC1-9B47-3841-A9EB-FF4CDBEF3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Upsampling</a:t>
            </a:r>
            <a:r>
              <a:rPr lang="en-US" dirty="0"/>
              <a:t> by max </a:t>
            </a:r>
            <a:r>
              <a:rPr lang="en-US" dirty="0" err="1"/>
              <a:t>unpooling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40333E-E260-224E-A5A7-7D32D2209C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“Reversing” a max pooling operation: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3EE3F519-75CF-F641-83FF-BCA584696DA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73238408"/>
                  </p:ext>
                </p:extLst>
              </p:nvPr>
            </p:nvGraphicFramePr>
            <p:xfrm>
              <a:off x="1451961" y="1815578"/>
              <a:ext cx="1768348" cy="1649392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442087">
                      <a:extLst>
                        <a:ext uri="{9D8B030D-6E8A-4147-A177-3AD203B41FA5}">
                          <a16:colId xmlns:a16="http://schemas.microsoft.com/office/drawing/2014/main" val="2452890054"/>
                        </a:ext>
                      </a:extLst>
                    </a:gridCol>
                    <a:gridCol w="442087">
                      <a:extLst>
                        <a:ext uri="{9D8B030D-6E8A-4147-A177-3AD203B41FA5}">
                          <a16:colId xmlns:a16="http://schemas.microsoft.com/office/drawing/2014/main" val="2787045271"/>
                        </a:ext>
                      </a:extLst>
                    </a:gridCol>
                    <a:gridCol w="442087">
                      <a:extLst>
                        <a:ext uri="{9D8B030D-6E8A-4147-A177-3AD203B41FA5}">
                          <a16:colId xmlns:a16="http://schemas.microsoft.com/office/drawing/2014/main" val="82755122"/>
                        </a:ext>
                      </a:extLst>
                    </a:gridCol>
                    <a:gridCol w="442087">
                      <a:extLst>
                        <a:ext uri="{9D8B030D-6E8A-4147-A177-3AD203B41FA5}">
                          <a16:colId xmlns:a16="http://schemas.microsoft.com/office/drawing/2014/main" val="1889375053"/>
                        </a:ext>
                      </a:extLst>
                    </a:gridCol>
                  </a:tblGrid>
                  <a:tr h="412348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87912" marR="87912" marT="43956" marB="43956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87912" marR="87912" marT="43956" marB="43956" anchor="ctr"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smtClean="0"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87912" marR="87912" marT="43956" marB="43956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solidFill>
                          <a:srgbClr val="BCFF4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87912" marR="87912" marT="43956" marB="43956" anchor="ctr"/>
                    </a:tc>
                    <a:extLst>
                      <a:ext uri="{0D108BD9-81ED-4DB2-BD59-A6C34878D82A}">
                        <a16:rowId xmlns:a16="http://schemas.microsoft.com/office/drawing/2014/main" val="1843805860"/>
                      </a:ext>
                    </a:extLst>
                  </a:tr>
                  <a:tr h="412348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87912" marR="87912" marT="43956" marB="43956" anchor="ctr"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smtClean="0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87912" marR="87912" marT="43956" marB="43956" anchor="ctr"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87912" marR="87912" marT="43956" marB="43956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87912" marR="87912" marT="43956" marB="43956" anchor="ctr"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646710392"/>
                      </a:ext>
                    </a:extLst>
                  </a:tr>
                  <a:tr h="412348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87912" marR="87912" marT="43956" marB="43956" anchor="ctr"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87912" marR="87912" marT="43956" marB="43956" anchor="ctr"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87912" marR="87912" marT="43956" marB="43956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87912" marR="87912" marT="43956" marB="43956" anchor="ctr"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605968765"/>
                      </a:ext>
                    </a:extLst>
                  </a:tr>
                  <a:tr h="412348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smtClean="0"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87912" marR="87912" marT="43956" marB="43956" anchor="ctr">
                        <a:solidFill>
                          <a:srgbClr val="FFAEE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87912" marR="87912" marT="43956" marB="43956" anchor="ctr"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87912" marR="87912" marT="43956" marB="43956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smtClean="0">
                                    <a:latin typeface="Cambria Math" panose="02040503050406030204" pitchFamily="18" charset="0"/>
                                  </a:rPr>
                                  <m:t>8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87912" marR="87912" marT="43956" marB="43956" anchor="ctr">
                        <a:solidFill>
                          <a:srgbClr val="FFC0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8375417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3EE3F519-75CF-F641-83FF-BCA584696DA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73238408"/>
                  </p:ext>
                </p:extLst>
              </p:nvPr>
            </p:nvGraphicFramePr>
            <p:xfrm>
              <a:off x="1451961" y="1815578"/>
              <a:ext cx="1768348" cy="1649392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442087">
                      <a:extLst>
                        <a:ext uri="{9D8B030D-6E8A-4147-A177-3AD203B41FA5}">
                          <a16:colId xmlns:a16="http://schemas.microsoft.com/office/drawing/2014/main" val="2452890054"/>
                        </a:ext>
                      </a:extLst>
                    </a:gridCol>
                    <a:gridCol w="442087">
                      <a:extLst>
                        <a:ext uri="{9D8B030D-6E8A-4147-A177-3AD203B41FA5}">
                          <a16:colId xmlns:a16="http://schemas.microsoft.com/office/drawing/2014/main" val="2787045271"/>
                        </a:ext>
                      </a:extLst>
                    </a:gridCol>
                    <a:gridCol w="442087">
                      <a:extLst>
                        <a:ext uri="{9D8B030D-6E8A-4147-A177-3AD203B41FA5}">
                          <a16:colId xmlns:a16="http://schemas.microsoft.com/office/drawing/2014/main" val="82755122"/>
                        </a:ext>
                      </a:extLst>
                    </a:gridCol>
                    <a:gridCol w="442087">
                      <a:extLst>
                        <a:ext uri="{9D8B030D-6E8A-4147-A177-3AD203B41FA5}">
                          <a16:colId xmlns:a16="http://schemas.microsoft.com/office/drawing/2014/main" val="1889375053"/>
                        </a:ext>
                      </a:extLst>
                    </a:gridCol>
                  </a:tblGrid>
                  <a:tr h="41234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7912" marR="87912" marT="43956" marB="43956" anchor="ctr">
                        <a:blipFill>
                          <a:blip r:embed="rId2"/>
                          <a:stretch>
                            <a:fillRect l="-1370" t="-1471" r="-302740" b="-3044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7912" marR="87912" marT="43956" marB="43956" anchor="ctr"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2"/>
                          <a:stretch>
                            <a:fillRect l="-101370" t="-1471" r="-202740" b="-3044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7912" marR="87912" marT="43956" marB="43956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blipFill>
                          <a:blip r:embed="rId2"/>
                          <a:stretch>
                            <a:fillRect l="-204167" t="-1471" r="-105556" b="-3044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7912" marR="87912" marT="43956" marB="43956" anchor="ctr">
                        <a:blipFill>
                          <a:blip r:embed="rId2"/>
                          <a:stretch>
                            <a:fillRect l="-300000" t="-1471" r="-4110" b="-30441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43805860"/>
                      </a:ext>
                    </a:extLst>
                  </a:tr>
                  <a:tr h="41234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7912" marR="87912" marT="43956" marB="43956" anchor="ctr"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370" t="-101471" r="-302740" b="-2044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7912" marR="87912" marT="43956" marB="43956" anchor="ctr"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01370" t="-101471" r="-202740" b="-2044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7912" marR="87912" marT="43956" marB="43956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204167" t="-101471" r="-105556" b="-2044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7912" marR="87912" marT="43956" marB="43956" anchor="ctr"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300000" t="-101471" r="-4110" b="-20441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46710392"/>
                      </a:ext>
                    </a:extLst>
                  </a:tr>
                  <a:tr h="41234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7912" marR="87912" marT="43956" marB="43956" anchor="ctr"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2"/>
                          <a:stretch>
                            <a:fillRect l="-1370" t="-201471" r="-302740" b="-1044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7912" marR="87912" marT="43956" marB="43956" anchor="ctr"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2"/>
                          <a:stretch>
                            <a:fillRect l="-101370" t="-201471" r="-202740" b="-1044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7912" marR="87912" marT="43956" marB="43956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2"/>
                          <a:stretch>
                            <a:fillRect l="-204167" t="-201471" r="-105556" b="-1044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7912" marR="87912" marT="43956" marB="43956" anchor="ctr"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2"/>
                          <a:stretch>
                            <a:fillRect l="-300000" t="-201471" r="-4110" b="-10441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05968765"/>
                      </a:ext>
                    </a:extLst>
                  </a:tr>
                  <a:tr h="41234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7912" marR="87912" marT="43956" marB="43956" anchor="ctr">
                        <a:blipFill>
                          <a:blip r:embed="rId2"/>
                          <a:stretch>
                            <a:fillRect l="-1370" t="-301471" r="-302740" b="-44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7912" marR="87912" marT="43956" marB="43956" anchor="ctr"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2"/>
                          <a:stretch>
                            <a:fillRect l="-101370" t="-301471" r="-202740" b="-44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7912" marR="87912" marT="43956" marB="43956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blipFill>
                          <a:blip r:embed="rId2"/>
                          <a:stretch>
                            <a:fillRect l="-204167" t="-301471" r="-105556" b="-44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7912" marR="87912" marT="43956" marB="43956" anchor="ctr">
                        <a:blipFill>
                          <a:blip r:embed="rId2"/>
                          <a:stretch>
                            <a:fillRect l="-300000" t="-301471" r="-4110" b="-441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83754179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500F328E-6335-FE41-8C75-C218955FB76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93868766"/>
                  </p:ext>
                </p:extLst>
              </p:nvPr>
            </p:nvGraphicFramePr>
            <p:xfrm>
              <a:off x="4576161" y="2227926"/>
              <a:ext cx="884176" cy="824696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442088">
                      <a:extLst>
                        <a:ext uri="{9D8B030D-6E8A-4147-A177-3AD203B41FA5}">
                          <a16:colId xmlns:a16="http://schemas.microsoft.com/office/drawing/2014/main" val="3623149101"/>
                        </a:ext>
                      </a:extLst>
                    </a:gridCol>
                    <a:gridCol w="442088">
                      <a:extLst>
                        <a:ext uri="{9D8B030D-6E8A-4147-A177-3AD203B41FA5}">
                          <a16:colId xmlns:a16="http://schemas.microsoft.com/office/drawing/2014/main" val="1605425788"/>
                        </a:ext>
                      </a:extLst>
                    </a:gridCol>
                  </a:tblGrid>
                  <a:tr h="412348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smtClean="0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87912" marR="87912" marT="43956" marB="43956" anchor="ctr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smtClean="0"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87912" marR="87912" marT="43956" marB="43956" anchor="ctr">
                        <a:solidFill>
                          <a:srgbClr val="BCFF4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28623635"/>
                      </a:ext>
                    </a:extLst>
                  </a:tr>
                  <a:tr h="412348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smtClean="0"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87912" marR="87912" marT="43956" marB="43956" anchor="ctr">
                        <a:solidFill>
                          <a:srgbClr val="FFAEE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smtClean="0">
                                    <a:latin typeface="Cambria Math" panose="02040503050406030204" pitchFamily="18" charset="0"/>
                                  </a:rPr>
                                  <m:t>8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87912" marR="87912" marT="43956" marB="43956" anchor="ctr">
                        <a:solidFill>
                          <a:srgbClr val="FFC0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144517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500F328E-6335-FE41-8C75-C218955FB76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93868766"/>
                  </p:ext>
                </p:extLst>
              </p:nvPr>
            </p:nvGraphicFramePr>
            <p:xfrm>
              <a:off x="4576161" y="2227926"/>
              <a:ext cx="884176" cy="824696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442088">
                      <a:extLst>
                        <a:ext uri="{9D8B030D-6E8A-4147-A177-3AD203B41FA5}">
                          <a16:colId xmlns:a16="http://schemas.microsoft.com/office/drawing/2014/main" val="3623149101"/>
                        </a:ext>
                      </a:extLst>
                    </a:gridCol>
                    <a:gridCol w="442088">
                      <a:extLst>
                        <a:ext uri="{9D8B030D-6E8A-4147-A177-3AD203B41FA5}">
                          <a16:colId xmlns:a16="http://schemas.microsoft.com/office/drawing/2014/main" val="1605425788"/>
                        </a:ext>
                      </a:extLst>
                    </a:gridCol>
                  </a:tblGrid>
                  <a:tr h="41234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7912" marR="87912" marT="43956" marB="43956" anchor="ctr">
                        <a:blipFill>
                          <a:blip r:embed="rId3"/>
                          <a:stretch>
                            <a:fillRect l="-1370" t="-1471" r="-102740" b="-1029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7912" marR="87912" marT="43956" marB="43956" anchor="ctr">
                        <a:blipFill>
                          <a:blip r:embed="rId3"/>
                          <a:stretch>
                            <a:fillRect l="-101370" t="-1471" r="-2740" b="-10294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28623635"/>
                      </a:ext>
                    </a:extLst>
                  </a:tr>
                  <a:tr h="41234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7912" marR="87912" marT="43956" marB="43956" anchor="ctr">
                        <a:blipFill>
                          <a:blip r:embed="rId3"/>
                          <a:stretch>
                            <a:fillRect l="-1370" t="-101471" r="-102740" b="-29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7912" marR="87912" marT="43956" marB="43956" anchor="ctr">
                        <a:blipFill>
                          <a:blip r:embed="rId3"/>
                          <a:stretch>
                            <a:fillRect l="-101370" t="-101471" r="-2740" b="-294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144517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" name="Right Arrow 5">
            <a:extLst>
              <a:ext uri="{FF2B5EF4-FFF2-40B4-BE49-F238E27FC236}">
                <a16:creationId xmlns:a16="http://schemas.microsoft.com/office/drawing/2014/main" id="{E6C5C516-1F9A-9D4B-B512-1A2231B800F8}"/>
              </a:ext>
            </a:extLst>
          </p:cNvPr>
          <p:cNvSpPr/>
          <p:nvPr/>
        </p:nvSpPr>
        <p:spPr bwMode="auto">
          <a:xfrm>
            <a:off x="3799685" y="2553946"/>
            <a:ext cx="289052" cy="172656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BE3A37-B5D5-7D49-9675-471CF0A0AB5A}"/>
              </a:ext>
            </a:extLst>
          </p:cNvPr>
          <p:cNvSpPr txBox="1"/>
          <p:nvPr/>
        </p:nvSpPr>
        <p:spPr>
          <a:xfrm>
            <a:off x="3254915" y="1562947"/>
            <a:ext cx="13672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/>
              <a:t>Max pooling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687F1A-EC32-2C4C-977E-FA75D46EB13D}"/>
              </a:ext>
            </a:extLst>
          </p:cNvPr>
          <p:cNvSpPr txBox="1"/>
          <p:nvPr/>
        </p:nvSpPr>
        <p:spPr>
          <a:xfrm>
            <a:off x="3936338" y="3178248"/>
            <a:ext cx="21563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/>
              <a:t>Remember pooling indices (which element was max)</a:t>
            </a: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FC831335-1752-854F-B721-1D2870BB6505}"/>
              </a:ext>
            </a:extLst>
          </p:cNvPr>
          <p:cNvSpPr/>
          <p:nvPr/>
        </p:nvSpPr>
        <p:spPr bwMode="auto">
          <a:xfrm>
            <a:off x="5993737" y="2546142"/>
            <a:ext cx="289052" cy="172656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6F23067C-12CE-0F4B-B434-E8A570AD1CE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19642067"/>
                  </p:ext>
                </p:extLst>
              </p:nvPr>
            </p:nvGraphicFramePr>
            <p:xfrm>
              <a:off x="6816189" y="1815578"/>
              <a:ext cx="1768348" cy="1649392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442087">
                      <a:extLst>
                        <a:ext uri="{9D8B030D-6E8A-4147-A177-3AD203B41FA5}">
                          <a16:colId xmlns:a16="http://schemas.microsoft.com/office/drawing/2014/main" val="2452890054"/>
                        </a:ext>
                      </a:extLst>
                    </a:gridCol>
                    <a:gridCol w="442087">
                      <a:extLst>
                        <a:ext uri="{9D8B030D-6E8A-4147-A177-3AD203B41FA5}">
                          <a16:colId xmlns:a16="http://schemas.microsoft.com/office/drawing/2014/main" val="2787045271"/>
                        </a:ext>
                      </a:extLst>
                    </a:gridCol>
                    <a:gridCol w="442087">
                      <a:extLst>
                        <a:ext uri="{9D8B030D-6E8A-4147-A177-3AD203B41FA5}">
                          <a16:colId xmlns:a16="http://schemas.microsoft.com/office/drawing/2014/main" val="82755122"/>
                        </a:ext>
                      </a:extLst>
                    </a:gridCol>
                    <a:gridCol w="442087">
                      <a:extLst>
                        <a:ext uri="{9D8B030D-6E8A-4147-A177-3AD203B41FA5}">
                          <a16:colId xmlns:a16="http://schemas.microsoft.com/office/drawing/2014/main" val="1889375053"/>
                        </a:ext>
                      </a:extLst>
                    </a:gridCol>
                  </a:tblGrid>
                  <a:tr h="412348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87912" marR="87912" marT="43956" marB="43956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87912" marR="87912" marT="43956" marB="43956" anchor="ctr"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smtClean="0"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87912" marR="87912" marT="43956" marB="43956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solidFill>
                          <a:srgbClr val="BCFF4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87912" marR="87912" marT="43956" marB="43956" anchor="ctr"/>
                    </a:tc>
                    <a:extLst>
                      <a:ext uri="{0D108BD9-81ED-4DB2-BD59-A6C34878D82A}">
                        <a16:rowId xmlns:a16="http://schemas.microsoft.com/office/drawing/2014/main" val="1843805860"/>
                      </a:ext>
                    </a:extLst>
                  </a:tr>
                  <a:tr h="412348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87912" marR="87912" marT="43956" marB="43956" anchor="ctr"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smtClean="0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87912" marR="87912" marT="43956" marB="43956" anchor="ctr"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87912" marR="87912" marT="43956" marB="43956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87912" marR="87912" marT="43956" marB="43956" anchor="ctr"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646710392"/>
                      </a:ext>
                    </a:extLst>
                  </a:tr>
                  <a:tr h="412348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87912" marR="87912" marT="43956" marB="43956" anchor="ctr"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87912" marR="87912" marT="43956" marB="43956" anchor="ctr"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87912" marR="87912" marT="43956" marB="43956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87912" marR="87912" marT="43956" marB="43956" anchor="ctr"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605968765"/>
                      </a:ext>
                    </a:extLst>
                  </a:tr>
                  <a:tr h="412348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smtClean="0"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87912" marR="87912" marT="43956" marB="43956" anchor="ctr">
                        <a:solidFill>
                          <a:srgbClr val="FFAEE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87912" marR="87912" marT="43956" marB="43956" anchor="ctr"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87912" marR="87912" marT="43956" marB="43956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smtClean="0">
                                    <a:latin typeface="Cambria Math" panose="02040503050406030204" pitchFamily="18" charset="0"/>
                                  </a:rPr>
                                  <m:t>8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87912" marR="87912" marT="43956" marB="43956" anchor="ctr">
                        <a:solidFill>
                          <a:srgbClr val="FFC0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8375417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6F23067C-12CE-0F4B-B434-E8A570AD1CE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19642067"/>
                  </p:ext>
                </p:extLst>
              </p:nvPr>
            </p:nvGraphicFramePr>
            <p:xfrm>
              <a:off x="6816189" y="1815578"/>
              <a:ext cx="1768348" cy="1649392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442087">
                      <a:extLst>
                        <a:ext uri="{9D8B030D-6E8A-4147-A177-3AD203B41FA5}">
                          <a16:colId xmlns:a16="http://schemas.microsoft.com/office/drawing/2014/main" val="2452890054"/>
                        </a:ext>
                      </a:extLst>
                    </a:gridCol>
                    <a:gridCol w="442087">
                      <a:extLst>
                        <a:ext uri="{9D8B030D-6E8A-4147-A177-3AD203B41FA5}">
                          <a16:colId xmlns:a16="http://schemas.microsoft.com/office/drawing/2014/main" val="2787045271"/>
                        </a:ext>
                      </a:extLst>
                    </a:gridCol>
                    <a:gridCol w="442087">
                      <a:extLst>
                        <a:ext uri="{9D8B030D-6E8A-4147-A177-3AD203B41FA5}">
                          <a16:colId xmlns:a16="http://schemas.microsoft.com/office/drawing/2014/main" val="82755122"/>
                        </a:ext>
                      </a:extLst>
                    </a:gridCol>
                    <a:gridCol w="442087">
                      <a:extLst>
                        <a:ext uri="{9D8B030D-6E8A-4147-A177-3AD203B41FA5}">
                          <a16:colId xmlns:a16="http://schemas.microsoft.com/office/drawing/2014/main" val="1889375053"/>
                        </a:ext>
                      </a:extLst>
                    </a:gridCol>
                  </a:tblGrid>
                  <a:tr h="41234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7912" marR="87912" marT="43956" marB="43956" anchor="ctr">
                        <a:blipFill>
                          <a:blip r:embed="rId4"/>
                          <a:stretch>
                            <a:fillRect l="-1370" t="-1471" r="-302740" b="-3044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7912" marR="87912" marT="43956" marB="43956" anchor="ctr"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101370" t="-1471" r="-202740" b="-3044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7912" marR="87912" marT="43956" marB="43956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blipFill>
                          <a:blip r:embed="rId4"/>
                          <a:stretch>
                            <a:fillRect l="-204167" t="-1471" r="-105556" b="-3044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7912" marR="87912" marT="43956" marB="43956" anchor="ctr">
                        <a:blipFill>
                          <a:blip r:embed="rId4"/>
                          <a:stretch>
                            <a:fillRect l="-300000" t="-1471" r="-4110" b="-30441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43805860"/>
                      </a:ext>
                    </a:extLst>
                  </a:tr>
                  <a:tr h="41234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7912" marR="87912" marT="43956" marB="43956" anchor="ctr"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370" t="-101471" r="-302740" b="-2044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7912" marR="87912" marT="43956" marB="43956" anchor="ctr"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01370" t="-101471" r="-202740" b="-2044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7912" marR="87912" marT="43956" marB="43956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04167" t="-101471" r="-105556" b="-2044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7912" marR="87912" marT="43956" marB="43956" anchor="ctr"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300000" t="-101471" r="-4110" b="-20441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46710392"/>
                      </a:ext>
                    </a:extLst>
                  </a:tr>
                  <a:tr h="41234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7912" marR="87912" marT="43956" marB="43956" anchor="ctr"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4"/>
                          <a:stretch>
                            <a:fillRect l="-1370" t="-201471" r="-302740" b="-1044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7912" marR="87912" marT="43956" marB="43956" anchor="ctr"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4"/>
                          <a:stretch>
                            <a:fillRect l="-101370" t="-201471" r="-202740" b="-1044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7912" marR="87912" marT="43956" marB="43956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4"/>
                          <a:stretch>
                            <a:fillRect l="-204167" t="-201471" r="-105556" b="-1044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7912" marR="87912" marT="43956" marB="43956" anchor="ctr"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4"/>
                          <a:stretch>
                            <a:fillRect l="-300000" t="-201471" r="-4110" b="-10441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05968765"/>
                      </a:ext>
                    </a:extLst>
                  </a:tr>
                  <a:tr h="41234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7912" marR="87912" marT="43956" marB="43956" anchor="ctr">
                        <a:blipFill>
                          <a:blip r:embed="rId4"/>
                          <a:stretch>
                            <a:fillRect l="-1370" t="-301471" r="-302740" b="-44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7912" marR="87912" marT="43956" marB="43956" anchor="ctr"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101370" t="-301471" r="-202740" b="-44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7912" marR="87912" marT="43956" marB="43956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blipFill>
                          <a:blip r:embed="rId4"/>
                          <a:stretch>
                            <a:fillRect l="-204167" t="-301471" r="-105556" b="-44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7912" marR="87912" marT="43956" marB="43956" anchor="ctr">
                        <a:blipFill>
                          <a:blip r:embed="rId4"/>
                          <a:stretch>
                            <a:fillRect l="-300000" t="-301471" r="-4110" b="-441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8375417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98E8A7AF-EEDF-2F4D-BDD9-B3EA2FFF1AA4}"/>
              </a:ext>
            </a:extLst>
          </p:cNvPr>
          <p:cNvSpPr txBox="1"/>
          <p:nvPr/>
        </p:nvSpPr>
        <p:spPr>
          <a:xfrm>
            <a:off x="5445867" y="1523478"/>
            <a:ext cx="13860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/>
              <a:t>Max </a:t>
            </a:r>
            <a:r>
              <a:rPr lang="en-US" sz="1800" b="0" dirty="0" err="1"/>
              <a:t>unpooling</a:t>
            </a:r>
            <a:endParaRPr lang="en-US" sz="1800" b="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E9AE5C-7228-2A4F-A1B3-397700AF1541}"/>
              </a:ext>
            </a:extLst>
          </p:cNvPr>
          <p:cNvSpPr txBox="1"/>
          <p:nvPr/>
        </p:nvSpPr>
        <p:spPr>
          <a:xfrm>
            <a:off x="8717024" y="2112319"/>
            <a:ext cx="304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/>
              <a:t>Output is sparse, so </a:t>
            </a:r>
            <a:r>
              <a:rPr lang="en-US" sz="1800" b="0" dirty="0" err="1"/>
              <a:t>unpooling</a:t>
            </a:r>
            <a:r>
              <a:rPr lang="en-US" sz="1800" b="0" dirty="0"/>
              <a:t> is typically followed by a transposed convolution layer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DDFE83B-91B9-13B4-040E-EC5BBC4EA0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5600" y="4150770"/>
            <a:ext cx="7696200" cy="270723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6F624E6-5550-28D1-9E27-1987B97D8562}"/>
              </a:ext>
            </a:extLst>
          </p:cNvPr>
          <p:cNvSpPr txBox="1"/>
          <p:nvPr/>
        </p:nvSpPr>
        <p:spPr>
          <a:xfrm>
            <a:off x="76200" y="4648200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/>
              <a:t>An example of </a:t>
            </a:r>
            <a:br>
              <a:rPr lang="en-US" sz="1800" b="0" dirty="0"/>
            </a:br>
            <a:r>
              <a:rPr lang="en-US" sz="1800" b="0" dirty="0"/>
              <a:t>a transposed convolution</a:t>
            </a:r>
          </a:p>
        </p:txBody>
      </p:sp>
    </p:spTree>
    <p:extLst>
      <p:ext uri="{BB962C8B-B14F-4D97-AF65-F5344CB8AC3E}">
        <p14:creationId xmlns:p14="http://schemas.microsoft.com/office/powerpoint/2010/main" val="4251628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1" grpId="0"/>
      <p:bldP spid="12" grpId="0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Early dense prediction architecture: </a:t>
            </a:r>
            <a:r>
              <a:rPr lang="en-US" dirty="0" err="1"/>
              <a:t>DeconvNet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6336268"/>
            <a:ext cx="1158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/>
              <a:t>H. Noh et al. </a:t>
            </a:r>
            <a:r>
              <a:rPr lang="en-US" sz="1800" b="0" dirty="0">
                <a:hlinkClick r:id="rId2"/>
              </a:rPr>
              <a:t>Learning Deconvolution Network for Semantic Segmentation</a:t>
            </a:r>
            <a:r>
              <a:rPr lang="en-US" sz="1800" b="0" dirty="0"/>
              <a:t>. ICCV 2015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019EDB-978E-A640-AA1F-D1A84D8F37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066800"/>
            <a:ext cx="9144000" cy="23667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C1D403-BD2B-0E43-8840-9E3ED612F6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392910"/>
            <a:ext cx="4495800" cy="29433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FA634F-CB3D-C6A4-23E4-298F9F284324}"/>
              </a:ext>
            </a:extLst>
          </p:cNvPr>
          <p:cNvSpPr txBox="1"/>
          <p:nvPr/>
        </p:nvSpPr>
        <p:spPr>
          <a:xfrm>
            <a:off x="5866264" y="4159984"/>
            <a:ext cx="632573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dirty="0"/>
              <a:t>A learned </a:t>
            </a:r>
            <a:r>
              <a:rPr lang="en-US" sz="2000" b="1" dirty="0" err="1"/>
              <a:t>upsampling</a:t>
            </a:r>
            <a:r>
              <a:rPr lang="en-US" sz="2000" b="1" dirty="0"/>
              <a:t> </a:t>
            </a:r>
            <a:r>
              <a:rPr lang="en-US" sz="2000" b="0" dirty="0"/>
              <a:t>operation that increases spatial resolution is called </a:t>
            </a:r>
            <a:r>
              <a:rPr lang="en-US" sz="2000" dirty="0"/>
              <a:t>deconvolution</a:t>
            </a:r>
            <a:r>
              <a:rPr lang="en-US" sz="2000" b="0" dirty="0"/>
              <a:t> (or transposed convolution).</a:t>
            </a:r>
          </a:p>
          <a:p>
            <a:r>
              <a:rPr lang="en-US" sz="2000" b="0" dirty="0">
                <a:solidFill>
                  <a:srgbClr val="FF0000"/>
                </a:solidFill>
              </a:rPr>
              <a:t>It is not inverse convolution</a:t>
            </a:r>
            <a:r>
              <a:rPr lang="en-US" sz="2000" b="0" dirty="0"/>
              <a:t>. A confusing jargon.  </a:t>
            </a:r>
          </a:p>
        </p:txBody>
      </p:sp>
    </p:spTree>
    <p:extLst>
      <p:ext uri="{BB962C8B-B14F-4D97-AF65-F5344CB8AC3E}">
        <p14:creationId xmlns:p14="http://schemas.microsoft.com/office/powerpoint/2010/main" val="14414299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Early dense prediction architecture: </a:t>
            </a:r>
            <a:r>
              <a:rPr lang="en-US" dirty="0" err="1"/>
              <a:t>DeconvNet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70EA82-6878-B644-B4C3-2AF3D1B14C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368381"/>
            <a:ext cx="9144000" cy="41212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4691B64-3990-3947-9314-8E72FCBAF010}"/>
              </a:ext>
            </a:extLst>
          </p:cNvPr>
          <p:cNvSpPr txBox="1"/>
          <p:nvPr/>
        </p:nvSpPr>
        <p:spPr>
          <a:xfrm>
            <a:off x="1875884" y="3152002"/>
            <a:ext cx="117211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0" dirty="0"/>
              <a:t>Original image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9EEC30-49BF-0743-B9B9-6BF2B2D5201A}"/>
              </a:ext>
            </a:extLst>
          </p:cNvPr>
          <p:cNvSpPr txBox="1"/>
          <p:nvPr/>
        </p:nvSpPr>
        <p:spPr>
          <a:xfrm>
            <a:off x="3657601" y="3152002"/>
            <a:ext cx="113845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0" dirty="0"/>
              <a:t>14x14 </a:t>
            </a:r>
            <a:r>
              <a:rPr lang="en-US" sz="1200" b="0" dirty="0" err="1"/>
              <a:t>deconv</a:t>
            </a:r>
            <a:endParaRPr lang="en-US" sz="1200" b="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87612E-5053-FD45-9D50-806EE43F95F7}"/>
              </a:ext>
            </a:extLst>
          </p:cNvPr>
          <p:cNvSpPr txBox="1"/>
          <p:nvPr/>
        </p:nvSpPr>
        <p:spPr>
          <a:xfrm>
            <a:off x="5486400" y="3152002"/>
            <a:ext cx="130676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0" dirty="0"/>
              <a:t>28x28 </a:t>
            </a:r>
            <a:r>
              <a:rPr lang="en-US" sz="1200" b="0" dirty="0" err="1"/>
              <a:t>unpooling</a:t>
            </a:r>
            <a:endParaRPr lang="en-US" sz="1200" b="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F41FAF-5692-154B-8CEE-DFDC7EBDE3E5}"/>
              </a:ext>
            </a:extLst>
          </p:cNvPr>
          <p:cNvSpPr txBox="1"/>
          <p:nvPr/>
        </p:nvSpPr>
        <p:spPr>
          <a:xfrm>
            <a:off x="7315201" y="3152002"/>
            <a:ext cx="113845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0" dirty="0"/>
              <a:t>28x28 </a:t>
            </a:r>
            <a:r>
              <a:rPr lang="en-US" sz="1200" b="0" dirty="0" err="1"/>
              <a:t>deconv</a:t>
            </a:r>
            <a:endParaRPr lang="en-US" sz="1200" b="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5F9F9A-000B-7D48-9188-B319D4028F46}"/>
              </a:ext>
            </a:extLst>
          </p:cNvPr>
          <p:cNvSpPr txBox="1"/>
          <p:nvPr/>
        </p:nvSpPr>
        <p:spPr>
          <a:xfrm>
            <a:off x="9132632" y="3152002"/>
            <a:ext cx="130676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0" dirty="0"/>
              <a:t>54x54 </a:t>
            </a:r>
            <a:r>
              <a:rPr lang="en-US" sz="1200" b="0" dirty="0" err="1"/>
              <a:t>unpooling</a:t>
            </a:r>
            <a:endParaRPr lang="en-US" sz="1200" b="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6AE9AD-BADB-8B47-B335-142BF7051EB5}"/>
              </a:ext>
            </a:extLst>
          </p:cNvPr>
          <p:cNvSpPr txBox="1"/>
          <p:nvPr/>
        </p:nvSpPr>
        <p:spPr>
          <a:xfrm>
            <a:off x="1810474" y="5226320"/>
            <a:ext cx="113845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0" dirty="0"/>
              <a:t>54x54 </a:t>
            </a:r>
            <a:r>
              <a:rPr lang="en-US" sz="1200" b="0" dirty="0" err="1"/>
              <a:t>deconv</a:t>
            </a:r>
            <a:endParaRPr lang="en-US" sz="1200" b="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69A0EB-0D6D-D741-BAE6-39FFE878B871}"/>
              </a:ext>
            </a:extLst>
          </p:cNvPr>
          <p:cNvSpPr txBox="1"/>
          <p:nvPr/>
        </p:nvSpPr>
        <p:spPr>
          <a:xfrm>
            <a:off x="3505200" y="5226320"/>
            <a:ext cx="145386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0" dirty="0"/>
              <a:t>112x112 </a:t>
            </a:r>
            <a:r>
              <a:rPr lang="en-US" sz="1200" b="0" dirty="0" err="1"/>
              <a:t>unpooling</a:t>
            </a:r>
            <a:endParaRPr lang="en-US" sz="1200" b="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73F9647-5E19-B148-915A-C0BF2627D2D3}"/>
              </a:ext>
            </a:extLst>
          </p:cNvPr>
          <p:cNvSpPr txBox="1"/>
          <p:nvPr/>
        </p:nvSpPr>
        <p:spPr>
          <a:xfrm>
            <a:off x="5468074" y="5226320"/>
            <a:ext cx="128554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0" dirty="0"/>
              <a:t>112x112 </a:t>
            </a:r>
            <a:r>
              <a:rPr lang="en-US" sz="1200" b="0" dirty="0" err="1"/>
              <a:t>deconv</a:t>
            </a:r>
            <a:endParaRPr lang="en-US" sz="1200" b="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9CAA23-1F83-4E4B-B7AB-0771E80B0A30}"/>
              </a:ext>
            </a:extLst>
          </p:cNvPr>
          <p:cNvSpPr txBox="1"/>
          <p:nvPr/>
        </p:nvSpPr>
        <p:spPr>
          <a:xfrm>
            <a:off x="7285505" y="5226320"/>
            <a:ext cx="147668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0" dirty="0"/>
              <a:t>224x224 </a:t>
            </a:r>
            <a:r>
              <a:rPr lang="en-US" sz="1200" b="0" dirty="0" err="1"/>
              <a:t>unpooling</a:t>
            </a:r>
            <a:endParaRPr lang="en-US" sz="1200" b="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2EC5400-8A79-214C-B7CF-D468D734D218}"/>
              </a:ext>
            </a:extLst>
          </p:cNvPr>
          <p:cNvSpPr txBox="1"/>
          <p:nvPr/>
        </p:nvSpPr>
        <p:spPr>
          <a:xfrm>
            <a:off x="9054830" y="5209402"/>
            <a:ext cx="1308371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0" dirty="0"/>
              <a:t>224x224 </a:t>
            </a:r>
            <a:r>
              <a:rPr lang="en-US" sz="1200" b="0" dirty="0" err="1"/>
              <a:t>deconv</a:t>
            </a:r>
            <a:endParaRPr lang="en-US" sz="1200" b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81D3D9-9340-6A3A-ED14-B55107E83EF7}"/>
              </a:ext>
            </a:extLst>
          </p:cNvPr>
          <p:cNvSpPr txBox="1"/>
          <p:nvPr/>
        </p:nvSpPr>
        <p:spPr>
          <a:xfrm>
            <a:off x="381000" y="6336268"/>
            <a:ext cx="1158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/>
              <a:t>H. Noh et al. </a:t>
            </a:r>
            <a:r>
              <a:rPr lang="en-US" sz="1800" b="0" dirty="0">
                <a:hlinkClick r:id="rId3"/>
              </a:rPr>
              <a:t>Learning Deconvolution Network for Semantic Segmentation</a:t>
            </a:r>
            <a:r>
              <a:rPr lang="en-US" sz="1800" b="0" dirty="0"/>
              <a:t>. ICCV 2015</a:t>
            </a:r>
          </a:p>
        </p:txBody>
      </p:sp>
    </p:spTree>
    <p:extLst>
      <p:ext uri="{BB962C8B-B14F-4D97-AF65-F5344CB8AC3E}">
        <p14:creationId xmlns:p14="http://schemas.microsoft.com/office/powerpoint/2010/main" val="37834944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E5D53-7782-7944-BAF9-616F440D4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early architecture: </a:t>
            </a:r>
            <a:r>
              <a:rPr lang="en-US" dirty="0" err="1"/>
              <a:t>SegNet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13B5B6-5C11-8147-8686-5BDCD2E96C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095500"/>
            <a:ext cx="9144000" cy="2667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8C41B3-9D42-FD42-A0E4-41D9C08702FC}"/>
              </a:ext>
            </a:extLst>
          </p:cNvPr>
          <p:cNvSpPr txBox="1"/>
          <p:nvPr/>
        </p:nvSpPr>
        <p:spPr>
          <a:xfrm>
            <a:off x="1752600" y="6135470"/>
            <a:ext cx="876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/>
              <a:t>V. </a:t>
            </a:r>
            <a:r>
              <a:rPr lang="en-US" sz="1800" b="0" dirty="0" err="1"/>
              <a:t>Badrinarayanan</a:t>
            </a:r>
            <a:r>
              <a:rPr lang="en-US" sz="1800" b="0" dirty="0"/>
              <a:t> et al. </a:t>
            </a:r>
            <a:r>
              <a:rPr lang="en-US" sz="1800" b="0" dirty="0">
                <a:hlinkClick r:id="rId3"/>
              </a:rPr>
              <a:t>SegNet: A Deep Convolutional Encoder-Decoder Architecture for Image Segmentation</a:t>
            </a:r>
            <a:r>
              <a:rPr lang="en-US" sz="1800" b="0" dirty="0"/>
              <a:t>. PAMI 2017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364A52-33DF-A842-9785-33BF8A0D99D7}"/>
              </a:ext>
            </a:extLst>
          </p:cNvPr>
          <p:cNvSpPr txBox="1"/>
          <p:nvPr/>
        </p:nvSpPr>
        <p:spPr>
          <a:xfrm>
            <a:off x="4267201" y="5012705"/>
            <a:ext cx="3657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/>
              <a:t>Drop the FC layers, </a:t>
            </a:r>
            <a:br>
              <a:rPr lang="en-US" sz="1800" b="0" dirty="0"/>
            </a:br>
            <a:r>
              <a:rPr lang="en-US" sz="1800" b="0" dirty="0"/>
              <a:t>get better results</a:t>
            </a:r>
          </a:p>
        </p:txBody>
      </p:sp>
    </p:spTree>
    <p:extLst>
      <p:ext uri="{BB962C8B-B14F-4D97-AF65-F5344CB8AC3E}">
        <p14:creationId xmlns:p14="http://schemas.microsoft.com/office/powerpoint/2010/main" val="1477125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E5D53-7782-7944-BAF9-616F440D4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early architecture: </a:t>
            </a:r>
            <a:r>
              <a:rPr lang="en-US" dirty="0" err="1"/>
              <a:t>SegNet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B4C08E-DA89-034D-BA45-0DAE00A0DE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436195"/>
            <a:ext cx="9144000" cy="39856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442A6D-FAE3-4015-0710-7F8F6464257C}"/>
              </a:ext>
            </a:extLst>
          </p:cNvPr>
          <p:cNvSpPr txBox="1"/>
          <p:nvPr/>
        </p:nvSpPr>
        <p:spPr>
          <a:xfrm>
            <a:off x="1752600" y="6135470"/>
            <a:ext cx="876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/>
              <a:t>V. </a:t>
            </a:r>
            <a:r>
              <a:rPr lang="en-US" sz="1800" b="0" dirty="0" err="1"/>
              <a:t>Badrinarayanan</a:t>
            </a:r>
            <a:r>
              <a:rPr lang="en-US" sz="1800" b="0" dirty="0"/>
              <a:t> et al. </a:t>
            </a:r>
            <a:r>
              <a:rPr lang="en-US" sz="1800" b="0" dirty="0">
                <a:hlinkClick r:id="rId3"/>
              </a:rPr>
              <a:t>SegNet: A Deep Convolutional Encoder-Decoder Architecture for Image Segmentation</a:t>
            </a:r>
            <a:r>
              <a:rPr lang="en-US" sz="1800" b="0" dirty="0"/>
              <a:t>. PAMI 2017 </a:t>
            </a:r>
          </a:p>
        </p:txBody>
      </p:sp>
    </p:spTree>
    <p:extLst>
      <p:ext uri="{BB962C8B-B14F-4D97-AF65-F5344CB8AC3E}">
        <p14:creationId xmlns:p14="http://schemas.microsoft.com/office/powerpoint/2010/main" val="25029718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8A3D76-E396-AC4D-9488-3F6251193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U-Net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4762768-B23B-5A4D-B9AC-C019EC613D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800" y="914400"/>
            <a:ext cx="8189724" cy="542186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E2E92D-8ACC-6A42-AF24-F5C58B2BF505}"/>
              </a:ext>
            </a:extLst>
          </p:cNvPr>
          <p:cNvSpPr txBox="1"/>
          <p:nvPr/>
        </p:nvSpPr>
        <p:spPr>
          <a:xfrm>
            <a:off x="533400" y="6336268"/>
            <a:ext cx="1089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/>
              <a:t>O. </a:t>
            </a:r>
            <a:r>
              <a:rPr lang="en-US" sz="1800" b="0" dirty="0" err="1"/>
              <a:t>Ronneberger</a:t>
            </a:r>
            <a:r>
              <a:rPr lang="en-US" sz="1800" b="0" dirty="0"/>
              <a:t> et al. </a:t>
            </a:r>
            <a:r>
              <a:rPr lang="en-US" sz="1800" b="0" dirty="0">
                <a:hlinkClick r:id="rId3"/>
              </a:rPr>
              <a:t>U-Net: Convolutional Networks for Biomedical Image Segmentation</a:t>
            </a:r>
            <a:r>
              <a:rPr lang="en-US" sz="1800" b="0" dirty="0"/>
              <a:t>. MICCAI 2015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DFC9AF-60F6-6FAE-826A-73B75264F107}"/>
              </a:ext>
            </a:extLst>
          </p:cNvPr>
          <p:cNvSpPr txBox="1"/>
          <p:nvPr/>
        </p:nvSpPr>
        <p:spPr>
          <a:xfrm>
            <a:off x="3733800" y="2209800"/>
            <a:ext cx="43427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800" b="0" dirty="0"/>
              <a:t>copy-and-concatenate skip connections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001281-B0D7-C5B7-840D-05D1D8D2AE16}"/>
              </a:ext>
            </a:extLst>
          </p:cNvPr>
          <p:cNvSpPr txBox="1"/>
          <p:nvPr/>
        </p:nvSpPr>
        <p:spPr>
          <a:xfrm>
            <a:off x="8507896" y="3625334"/>
            <a:ext cx="375125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800" b="0" dirty="0"/>
              <a:t>Cropping in skip connections was needed since no padding was </a:t>
            </a:r>
          </a:p>
          <a:p>
            <a:pPr>
              <a:buNone/>
            </a:pPr>
            <a:r>
              <a:rPr lang="en-US" sz="1800" b="0" dirty="0"/>
              <a:t>used in U-net</a:t>
            </a:r>
          </a:p>
        </p:txBody>
      </p:sp>
    </p:spTree>
    <p:extLst>
      <p:ext uri="{BB962C8B-B14F-4D97-AF65-F5344CB8AC3E}">
        <p14:creationId xmlns:p14="http://schemas.microsoft.com/office/powerpoint/2010/main" val="35202437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more typical representation of U-Net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558042" y="6345823"/>
            <a:ext cx="14391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hlinkClick r:id="rId2"/>
              </a:rPr>
              <a:t>Figure source</a:t>
            </a:r>
            <a:endParaRPr lang="en-US" sz="1600" b="0" dirty="0"/>
          </a:p>
        </p:txBody>
      </p:sp>
      <p:pic>
        <p:nvPicPr>
          <p:cNvPr id="3" name="Picture 2" descr="Screen Shot 2018-04-25 at 2.08.35 PM.png">
            <a:extLst>
              <a:ext uri="{FF2B5EF4-FFF2-40B4-BE49-F238E27FC236}">
                <a16:creationId xmlns:a16="http://schemas.microsoft.com/office/drawing/2014/main" id="{B5807336-9895-AEFB-00B4-10ED4171FC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7" t="12546"/>
          <a:stretch/>
        </p:blipFill>
        <p:spPr>
          <a:xfrm>
            <a:off x="2514600" y="1828800"/>
            <a:ext cx="6825361" cy="4226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6949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A9A2B1-FCE9-4626-CDE0-48F1B46EBD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ABEBC-4AA0-FAAA-B759-AE8CC232E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DB126C-9B6A-6CC1-B8CC-50EEB71B74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Dense prediction architectures</a:t>
            </a:r>
          </a:p>
          <a:p>
            <a:pPr marL="457200" indent="-457200">
              <a:buFont typeface="Arial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Feature map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upsampling</a:t>
            </a:r>
            <a:endParaRPr lang="en-US" sz="2400" dirty="0">
              <a:solidFill>
                <a:schemeClr val="bg1">
                  <a:lumMod val="50000"/>
                </a:schemeClr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U-Net</a:t>
            </a:r>
          </a:p>
          <a:p>
            <a:pPr marL="457200" indent="-457200">
              <a:buFont typeface="Arial"/>
              <a:buChar char="•"/>
            </a:pPr>
            <a:r>
              <a:rPr lang="en-US" dirty="0"/>
              <a:t>A tour of dense prediction problems</a:t>
            </a:r>
          </a:p>
        </p:txBody>
      </p:sp>
    </p:spTree>
    <p:extLst>
      <p:ext uri="{BB962C8B-B14F-4D97-AF65-F5344CB8AC3E}">
        <p14:creationId xmlns:p14="http://schemas.microsoft.com/office/powerpoint/2010/main" val="8241310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4489D3-ACC9-981E-6BE5-547F424F7F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5A87B-1DB0-279A-BB02-767A08B72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Repurposing pre-trained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625E20-EA31-7987-02C9-09994B048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914400"/>
            <a:ext cx="10820400" cy="52578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Self-supervised pre-training: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i="1" dirty="0"/>
              <a:t>Pre-train</a:t>
            </a:r>
            <a:r>
              <a:rPr lang="en-US" sz="2400" dirty="0"/>
              <a:t> on large dataset </a:t>
            </a:r>
            <a:r>
              <a:rPr lang="en-US" sz="2400" i="1" dirty="0"/>
              <a:t>without labels </a:t>
            </a:r>
            <a:r>
              <a:rPr lang="en-US" sz="2400" dirty="0"/>
              <a:t>using a </a:t>
            </a:r>
            <a:r>
              <a:rPr lang="en-US" sz="2400" i="1" dirty="0"/>
              <a:t>pretext task </a:t>
            </a:r>
            <a:r>
              <a:rPr lang="en-US" sz="2400" dirty="0"/>
              <a:t>objective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i="1" dirty="0"/>
              <a:t>Fine-tune</a:t>
            </a:r>
            <a:r>
              <a:rPr lang="en-US" sz="2400" dirty="0"/>
              <a:t> for a different task on a smaller dataset (with labels)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216D1E-166C-6DDC-249E-533945AC924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644"/>
          <a:stretch/>
        </p:blipFill>
        <p:spPr>
          <a:xfrm>
            <a:off x="1409700" y="2819400"/>
            <a:ext cx="9372600" cy="2590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3413F8B-94BF-7A58-3995-A093D7A1B9EF}"/>
              </a:ext>
            </a:extLst>
          </p:cNvPr>
          <p:cNvSpPr/>
          <p:nvPr/>
        </p:nvSpPr>
        <p:spPr>
          <a:xfrm>
            <a:off x="9982200" y="6323309"/>
            <a:ext cx="2133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0" dirty="0">
                <a:hlinkClick r:id="rId3"/>
              </a:rPr>
              <a:t>Figure source</a:t>
            </a:r>
            <a:endParaRPr lang="en-US" sz="1600" b="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4E19563-BC80-BA75-A7F6-496E66AA9FC0}"/>
              </a:ext>
            </a:extLst>
          </p:cNvPr>
          <p:cNvCxnSpPr>
            <a:cxnSpLocks/>
          </p:cNvCxnSpPr>
          <p:nvPr/>
        </p:nvCxnSpPr>
        <p:spPr bwMode="auto">
          <a:xfrm flipV="1">
            <a:off x="2438400" y="3204518"/>
            <a:ext cx="3124200" cy="2203450"/>
          </a:xfrm>
          <a:prstGeom prst="line">
            <a:avLst/>
          </a:prstGeom>
          <a:solidFill>
            <a:schemeClr val="accent1"/>
          </a:solidFill>
          <a:ln w="1270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391173-1834-A22D-D67E-8E095EB2AC12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2438400" y="3356918"/>
            <a:ext cx="3200400" cy="2050108"/>
          </a:xfrm>
          <a:prstGeom prst="line">
            <a:avLst/>
          </a:prstGeom>
          <a:solidFill>
            <a:schemeClr val="accent1"/>
          </a:solidFill>
          <a:ln w="1270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274DF27F-6553-A3CC-B9DE-A3B9BDEE4701}"/>
              </a:ext>
            </a:extLst>
          </p:cNvPr>
          <p:cNvSpPr txBox="1"/>
          <p:nvPr/>
        </p:nvSpPr>
        <p:spPr>
          <a:xfrm>
            <a:off x="3034530" y="5558135"/>
            <a:ext cx="19319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Pretext task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E761AD1-5FFC-8384-E8AF-907E91827F2A}"/>
              </a:ext>
            </a:extLst>
          </p:cNvPr>
          <p:cNvSpPr/>
          <p:nvPr/>
        </p:nvSpPr>
        <p:spPr bwMode="auto">
          <a:xfrm>
            <a:off x="2667000" y="2971800"/>
            <a:ext cx="1295400" cy="23271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6901D0-D038-028F-1050-8994F116896C}"/>
              </a:ext>
            </a:extLst>
          </p:cNvPr>
          <p:cNvSpPr txBox="1"/>
          <p:nvPr/>
        </p:nvSpPr>
        <p:spPr>
          <a:xfrm>
            <a:off x="9296400" y="3505200"/>
            <a:ext cx="1371600" cy="1477328"/>
          </a:xfrm>
          <a:prstGeom prst="rect">
            <a:avLst/>
          </a:prstGeom>
          <a:solidFill>
            <a:srgbClr val="EBBCE5"/>
          </a:solidFill>
        </p:spPr>
        <p:txBody>
          <a:bodyPr wrap="square" rtlCol="0">
            <a:spAutoFit/>
          </a:bodyPr>
          <a:lstStyle/>
          <a:p>
            <a:pPr algn="ctr"/>
            <a:br>
              <a:rPr lang="en-US" sz="1800" dirty="0"/>
            </a:br>
            <a:r>
              <a:rPr lang="en-US" sz="1800" b="0" i="1" dirty="0"/>
              <a:t>Fine-tune</a:t>
            </a:r>
            <a:r>
              <a:rPr lang="en-US" sz="1800" b="0" dirty="0"/>
              <a:t> on new task</a:t>
            </a:r>
            <a:br>
              <a:rPr lang="en-US" sz="1800" b="0" dirty="0"/>
            </a:br>
            <a:endParaRPr lang="en-US" sz="1800" b="0" dirty="0"/>
          </a:p>
        </p:txBody>
      </p:sp>
    </p:spTree>
    <p:extLst>
      <p:ext uri="{BB962C8B-B14F-4D97-AF65-F5344CB8AC3E}">
        <p14:creationId xmlns:p14="http://schemas.microsoft.com/office/powerpoint/2010/main" val="422582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Instance segmentation</a:t>
            </a:r>
          </a:p>
        </p:txBody>
      </p:sp>
      <p:pic>
        <p:nvPicPr>
          <p:cNvPr id="4" name="Picture 3" descr="Screen Shot 2018-04-23 at 1.14.0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917701"/>
            <a:ext cx="9144000" cy="29979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886706" y="6474024"/>
            <a:ext cx="17812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/>
              <a:t>Source: </a:t>
            </a:r>
            <a:r>
              <a:rPr lang="en-US" sz="1400" b="0" dirty="0">
                <a:hlinkClick r:id="rId3"/>
              </a:rPr>
              <a:t>Kaiming He</a:t>
            </a:r>
            <a:endParaRPr lang="en-US" sz="1400" b="0" dirty="0"/>
          </a:p>
        </p:txBody>
      </p:sp>
    </p:spTree>
    <p:extLst>
      <p:ext uri="{BB962C8B-B14F-4D97-AF65-F5344CB8AC3E}">
        <p14:creationId xmlns:p14="http://schemas.microsoft.com/office/powerpoint/2010/main" val="29827293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E031F-7812-4647-AC5A-A829237CF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Instance and panoptic segmentation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648CB71-0967-6B42-9C27-AEB6F55195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914400"/>
            <a:ext cx="7664319" cy="5557168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73F27E-9A07-2241-B75F-2210C7C73ED1}"/>
              </a:ext>
            </a:extLst>
          </p:cNvPr>
          <p:cNvSpPr txBox="1"/>
          <p:nvPr/>
        </p:nvSpPr>
        <p:spPr>
          <a:xfrm>
            <a:off x="3294836" y="6400800"/>
            <a:ext cx="5468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/>
              <a:t>A. </a:t>
            </a:r>
            <a:r>
              <a:rPr lang="en-US" sz="1800" b="0" dirty="0" err="1"/>
              <a:t>Kirillov</a:t>
            </a:r>
            <a:r>
              <a:rPr lang="en-US" sz="1800" b="0" dirty="0"/>
              <a:t> et al. </a:t>
            </a:r>
            <a:r>
              <a:rPr lang="en-US" sz="1800" b="0" dirty="0">
                <a:hlinkClick r:id="rId4"/>
              </a:rPr>
              <a:t>Panoptic segmentation</a:t>
            </a:r>
            <a:r>
              <a:rPr lang="en-US" sz="1800" b="0" dirty="0"/>
              <a:t>. CVPR 2019</a:t>
            </a:r>
          </a:p>
        </p:txBody>
      </p:sp>
    </p:spTree>
    <p:extLst>
      <p:ext uri="{BB962C8B-B14F-4D97-AF65-F5344CB8AC3E}">
        <p14:creationId xmlns:p14="http://schemas.microsoft.com/office/powerpoint/2010/main" val="32996593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059B6-6740-5C49-B395-2D5DBF79A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Panoptic feature pyramid networks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2463CB9-8A69-BB41-95AC-1882DA2D41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540" y="914400"/>
            <a:ext cx="7162920" cy="52578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E31B0-7578-C044-882E-73D29C7106AC}"/>
              </a:ext>
            </a:extLst>
          </p:cNvPr>
          <p:cNvSpPr/>
          <p:nvPr/>
        </p:nvSpPr>
        <p:spPr>
          <a:xfrm>
            <a:off x="304800" y="6248400"/>
            <a:ext cx="1143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0" dirty="0"/>
              <a:t>A. </a:t>
            </a:r>
            <a:r>
              <a:rPr lang="en-US" sz="1800" b="0" dirty="0" err="1"/>
              <a:t>Kirillov</a:t>
            </a:r>
            <a:r>
              <a:rPr lang="en-US" sz="1800" b="0" dirty="0"/>
              <a:t> et al. </a:t>
            </a:r>
            <a:r>
              <a:rPr lang="en-US" sz="1800" b="0" dirty="0">
                <a:hlinkClick r:id="rId4"/>
              </a:rPr>
              <a:t>Panoptic feature pyramid networks</a:t>
            </a:r>
            <a:r>
              <a:rPr lang="en-US" sz="1800" b="0" dirty="0"/>
              <a:t>. CVPR 2019</a:t>
            </a:r>
          </a:p>
        </p:txBody>
      </p:sp>
    </p:spTree>
    <p:extLst>
      <p:ext uri="{BB962C8B-B14F-4D97-AF65-F5344CB8AC3E}">
        <p14:creationId xmlns:p14="http://schemas.microsoft.com/office/powerpoint/2010/main" val="407478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6A3F0-690D-BE46-8F06-1D9455520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Amodal</a:t>
            </a:r>
            <a:r>
              <a:rPr lang="en-US" dirty="0"/>
              <a:t> segmentation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12D80E1-5302-A243-B2C1-D070AF019E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914431"/>
            <a:ext cx="10363200" cy="3257738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50A2D2B-85C5-A343-90F1-20A76F42E0D7}"/>
              </a:ext>
            </a:extLst>
          </p:cNvPr>
          <p:cNvSpPr/>
          <p:nvPr/>
        </p:nvSpPr>
        <p:spPr>
          <a:xfrm>
            <a:off x="304800" y="6248400"/>
            <a:ext cx="1143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0" dirty="0"/>
              <a:t>K. Li and J. Malik. </a:t>
            </a:r>
            <a:r>
              <a:rPr lang="en-US" sz="1800" b="0" dirty="0">
                <a:hlinkClick r:id="rId3"/>
              </a:rPr>
              <a:t>Amodal instance segmentation</a:t>
            </a:r>
            <a:r>
              <a:rPr lang="en-US" sz="1800" b="0" dirty="0"/>
              <a:t>. ECCV 2016</a:t>
            </a:r>
          </a:p>
        </p:txBody>
      </p:sp>
    </p:spTree>
    <p:extLst>
      <p:ext uri="{BB962C8B-B14F-4D97-AF65-F5344CB8AC3E}">
        <p14:creationId xmlns:p14="http://schemas.microsoft.com/office/powerpoint/2010/main" val="28226746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6AB91-9BAE-B764-91A2-A2C70CC6A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Promptable</a:t>
            </a:r>
            <a:r>
              <a:rPr lang="en-US" dirty="0"/>
              <a:t> segmentation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26E303-FA4F-A715-D3A4-00BD782197DD}"/>
              </a:ext>
            </a:extLst>
          </p:cNvPr>
          <p:cNvSpPr txBox="1"/>
          <p:nvPr/>
        </p:nvSpPr>
        <p:spPr>
          <a:xfrm>
            <a:off x="3889307" y="6324600"/>
            <a:ext cx="44133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solidFill>
                  <a:schemeClr val="tx1"/>
                </a:solidFill>
              </a:rPr>
              <a:t>A. </a:t>
            </a:r>
            <a:r>
              <a:rPr lang="en-US" sz="1600" b="0" dirty="0" err="1">
                <a:solidFill>
                  <a:schemeClr val="tx1"/>
                </a:solidFill>
              </a:rPr>
              <a:t>Kirilllov</a:t>
            </a:r>
            <a:r>
              <a:rPr lang="en-US" sz="1600" b="0" dirty="0">
                <a:solidFill>
                  <a:schemeClr val="tx1"/>
                </a:solidFill>
              </a:rPr>
              <a:t> et al. </a:t>
            </a:r>
            <a:r>
              <a:rPr lang="en-US" sz="1600" b="0" dirty="0">
                <a:solidFill>
                  <a:schemeClr val="tx1"/>
                </a:solidFill>
                <a:hlinkClick r:id="rId2"/>
              </a:rPr>
              <a:t>Segment anything</a:t>
            </a:r>
            <a:r>
              <a:rPr lang="en-US" sz="1600" b="0" dirty="0">
                <a:solidFill>
                  <a:schemeClr val="tx1"/>
                </a:solidFill>
              </a:rPr>
              <a:t>. ICCV 2023</a:t>
            </a:r>
          </a:p>
        </p:txBody>
      </p:sp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498813DD-D3EA-62B8-3BD5-E4CFC623AA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52536" y="1706656"/>
            <a:ext cx="5672515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A diagram of a cat&#10;&#10;Description automatically generated">
            <a:extLst>
              <a:ext uri="{FF2B5EF4-FFF2-40B4-BE49-F238E27FC236}">
                <a16:creationId xmlns:a16="http://schemas.microsoft.com/office/drawing/2014/main" id="{92DD4726-CAF2-1FC3-5BA6-27807DF3E4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73" y="1040924"/>
            <a:ext cx="6143800" cy="4597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4846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Depth and normal estimation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22B694-3862-2140-8407-5BDFBDACD3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8-04-25 at 10.59.0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482" y="1295400"/>
            <a:ext cx="4175718" cy="4648200"/>
          </a:xfrm>
          <a:prstGeom prst="rect">
            <a:avLst/>
          </a:prstGeom>
        </p:spPr>
      </p:pic>
      <p:pic>
        <p:nvPicPr>
          <p:cNvPr id="5" name="Picture 4" descr="Screen Shot 2018-04-25 at 11.00.49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75364"/>
          <a:stretch/>
        </p:blipFill>
        <p:spPr>
          <a:xfrm>
            <a:off x="5867400" y="1390344"/>
            <a:ext cx="1435608" cy="4477056"/>
          </a:xfrm>
          <a:prstGeom prst="rect">
            <a:avLst/>
          </a:prstGeom>
        </p:spPr>
      </p:pic>
      <p:pic>
        <p:nvPicPr>
          <p:cNvPr id="6" name="Picture 5" descr="Screen Shot 2018-04-25 at 11.00.49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5" r="96"/>
          <a:stretch/>
        </p:blipFill>
        <p:spPr>
          <a:xfrm>
            <a:off x="7391400" y="1390344"/>
            <a:ext cx="2898648" cy="44770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15200" y="1033046"/>
            <a:ext cx="175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/>
              <a:t>Predicted depth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991600" y="1033046"/>
            <a:ext cx="16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/>
              <a:t>Ground truth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52600" y="6087071"/>
            <a:ext cx="868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/>
              <a:t>D. Eigen and R. Fergus, </a:t>
            </a:r>
            <a:r>
              <a:rPr lang="en-US" sz="1800" b="0" dirty="0">
                <a:hlinkClick r:id="rId4"/>
              </a:rPr>
              <a:t>Predicting Depth, Surface Normals and Semantic Labels with a Common Multi-Scale Convolutional Architecture</a:t>
            </a:r>
            <a:r>
              <a:rPr lang="en-US" sz="1800" b="0" dirty="0"/>
              <a:t>, ICCV 2015</a:t>
            </a:r>
          </a:p>
        </p:txBody>
      </p:sp>
    </p:spTree>
    <p:extLst>
      <p:ext uri="{BB962C8B-B14F-4D97-AF65-F5344CB8AC3E}">
        <p14:creationId xmlns:p14="http://schemas.microsoft.com/office/powerpoint/2010/main" val="22729708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Depth and normal estimation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88C410B-424B-D04B-BAE3-89F93F539E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8-04-25 at 10.59.0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482" y="1295400"/>
            <a:ext cx="4175718" cy="4648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39000" y="1033046"/>
            <a:ext cx="1828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/>
              <a:t>Predicted </a:t>
            </a:r>
            <a:r>
              <a:rPr lang="en-US" sz="1600" b="0" dirty="0" err="1"/>
              <a:t>normals</a:t>
            </a:r>
            <a:endParaRPr lang="en-US" sz="1600" b="0" dirty="0"/>
          </a:p>
        </p:txBody>
      </p:sp>
      <p:sp>
        <p:nvSpPr>
          <p:cNvPr id="8" name="TextBox 7"/>
          <p:cNvSpPr txBox="1"/>
          <p:nvPr/>
        </p:nvSpPr>
        <p:spPr>
          <a:xfrm>
            <a:off x="8991600" y="1033046"/>
            <a:ext cx="16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/>
              <a:t>Ground truth</a:t>
            </a:r>
          </a:p>
        </p:txBody>
      </p:sp>
      <p:pic>
        <p:nvPicPr>
          <p:cNvPr id="3" name="Picture 2" descr="Screen Shot 2018-04-25 at 11.06.44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83076"/>
          <a:stretch/>
        </p:blipFill>
        <p:spPr>
          <a:xfrm>
            <a:off x="5791200" y="1371601"/>
            <a:ext cx="1508760" cy="4461399"/>
          </a:xfrm>
          <a:prstGeom prst="rect">
            <a:avLst/>
          </a:prstGeom>
        </p:spPr>
      </p:pic>
      <p:pic>
        <p:nvPicPr>
          <p:cNvPr id="10" name="Picture 9" descr="Screen Shot 2018-04-25 at 11.06.44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21" r="1066"/>
          <a:stretch/>
        </p:blipFill>
        <p:spPr>
          <a:xfrm>
            <a:off x="7391400" y="1371601"/>
            <a:ext cx="2880360" cy="44613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F257EB7-D2F0-6747-A7B5-D9C169F4E7E6}"/>
              </a:ext>
            </a:extLst>
          </p:cNvPr>
          <p:cNvSpPr txBox="1"/>
          <p:nvPr/>
        </p:nvSpPr>
        <p:spPr>
          <a:xfrm>
            <a:off x="1752600" y="6087071"/>
            <a:ext cx="868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/>
              <a:t>D. Eigen and R. Fergus, </a:t>
            </a:r>
            <a:r>
              <a:rPr lang="en-US" sz="1800" b="0" dirty="0">
                <a:hlinkClick r:id="rId4"/>
              </a:rPr>
              <a:t>Predicting Depth, Surface Normals and Semantic Labels with a Common Multi-Scale Convolutional Architecture</a:t>
            </a:r>
            <a:r>
              <a:rPr lang="en-US" sz="1800" b="0" dirty="0"/>
              <a:t>, ICCV 2015</a:t>
            </a:r>
          </a:p>
        </p:txBody>
      </p:sp>
    </p:spTree>
    <p:extLst>
      <p:ext uri="{BB962C8B-B14F-4D97-AF65-F5344CB8AC3E}">
        <p14:creationId xmlns:p14="http://schemas.microsoft.com/office/powerpoint/2010/main" val="41793096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Colorization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3" b="44353"/>
          <a:stretch/>
        </p:blipFill>
        <p:spPr>
          <a:xfrm>
            <a:off x="2667000" y="3509413"/>
            <a:ext cx="7162801" cy="27389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95601" y="6400800"/>
            <a:ext cx="67615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/>
              <a:t>R. Zhang, P. </a:t>
            </a:r>
            <a:r>
              <a:rPr lang="en-US" sz="1600" b="0" dirty="0" err="1"/>
              <a:t>Isola</a:t>
            </a:r>
            <a:r>
              <a:rPr lang="en-US" sz="1600" b="0" dirty="0"/>
              <a:t>, and A. </a:t>
            </a:r>
            <a:r>
              <a:rPr lang="en-US" sz="1600" b="0" dirty="0" err="1"/>
              <a:t>Efros</a:t>
            </a:r>
            <a:r>
              <a:rPr lang="en-US" sz="1600" b="0" dirty="0"/>
              <a:t>, </a:t>
            </a:r>
            <a:r>
              <a:rPr lang="en-US" sz="1600" b="0" dirty="0">
                <a:hlinkClick r:id="rId3"/>
              </a:rPr>
              <a:t>Colorful Image Colorization</a:t>
            </a:r>
            <a:r>
              <a:rPr lang="en-US" sz="1600" b="0" dirty="0"/>
              <a:t>, ECCV 2016</a:t>
            </a:r>
          </a:p>
        </p:txBody>
      </p:sp>
      <p:pic>
        <p:nvPicPr>
          <p:cNvPr id="6" name="Picture 5" descr="Screen Shot 2018-04-25 at 11.22.39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914401"/>
            <a:ext cx="9144000" cy="2578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8739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202BB-F569-5143-955A-89DDD03E5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Image-to-image translation (paired)</a:t>
            </a:r>
          </a:p>
        </p:txBody>
      </p:sp>
      <p:pic>
        <p:nvPicPr>
          <p:cNvPr id="4" name="Picture 3" descr="Screen Shot 2018-04-25 at 2.05.25 PM.png">
            <a:extLst>
              <a:ext uri="{FF2B5EF4-FFF2-40B4-BE49-F238E27FC236}">
                <a16:creationId xmlns:a16="http://schemas.microsoft.com/office/drawing/2014/main" id="{097FF6AA-5724-0A48-AE79-11A7C6B76C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76400"/>
            <a:ext cx="10447111" cy="38862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9E9E78A-4C87-6E49-ACE5-2D522F185FC5}"/>
              </a:ext>
            </a:extLst>
          </p:cNvPr>
          <p:cNvSpPr/>
          <p:nvPr/>
        </p:nvSpPr>
        <p:spPr>
          <a:xfrm>
            <a:off x="457200" y="6400800"/>
            <a:ext cx="11277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0" dirty="0"/>
              <a:t>P. </a:t>
            </a:r>
            <a:r>
              <a:rPr lang="en-US" sz="1600" b="0" dirty="0" err="1"/>
              <a:t>Isola</a:t>
            </a:r>
            <a:r>
              <a:rPr lang="en-US" sz="1600" b="0" dirty="0"/>
              <a:t>, J.-Y. Zhu, T. Zhou, A. </a:t>
            </a:r>
            <a:r>
              <a:rPr lang="en-US" sz="1600" b="0" dirty="0" err="1"/>
              <a:t>Efros</a:t>
            </a:r>
            <a:r>
              <a:rPr lang="en-US" sz="1600" b="0" dirty="0"/>
              <a:t>, </a:t>
            </a:r>
            <a:r>
              <a:rPr lang="en-US" sz="1600" b="0" dirty="0">
                <a:hlinkClick r:id="rId3"/>
              </a:rPr>
              <a:t>Image-to-Image Translation with Conditional Adversarial Networks</a:t>
            </a:r>
            <a:r>
              <a:rPr lang="en-US" sz="1600" b="0" dirty="0"/>
              <a:t>, CVPR 2017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0C7D1D4-65E2-732B-2C56-CF4C46C346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086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8A252-DE13-E64B-9735-FE7726BF5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Pretext task: Rotation prediction (MP3)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48C8622-9470-8C4C-AFC4-1D5906A4AD01}"/>
              </a:ext>
            </a:extLst>
          </p:cNvPr>
          <p:cNvSpPr/>
          <p:nvPr/>
        </p:nvSpPr>
        <p:spPr>
          <a:xfrm>
            <a:off x="457200" y="6443246"/>
            <a:ext cx="11277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0" dirty="0"/>
              <a:t>S. </a:t>
            </a:r>
            <a:r>
              <a:rPr lang="en-US" sz="1600" b="0" dirty="0" err="1"/>
              <a:t>Gidaris</a:t>
            </a:r>
            <a:r>
              <a:rPr lang="en-US" sz="1600" b="0" dirty="0"/>
              <a:t>, P. Singh, and N. </a:t>
            </a:r>
            <a:r>
              <a:rPr lang="en-US" sz="1600" b="0" dirty="0" err="1"/>
              <a:t>Komodakis</a:t>
            </a:r>
            <a:r>
              <a:rPr lang="en-US" sz="1600" b="0" dirty="0"/>
              <a:t>. </a:t>
            </a:r>
            <a:r>
              <a:rPr lang="en-US" sz="1600" b="0" dirty="0">
                <a:hlinkClick r:id="rId2"/>
              </a:rPr>
              <a:t>Unsupervised representation learning by predicting image rotations</a:t>
            </a:r>
            <a:r>
              <a:rPr lang="en-US" sz="1600" b="0" dirty="0"/>
              <a:t>.  ICLR 2018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36553F7-8B7E-F14B-B63D-4724FE358A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914400"/>
            <a:ext cx="10896600" cy="52578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Can you recognize the image rotation (0, 90, 180, 270 degrees)?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11BE6D4-3E98-FE4F-800F-61F7F238B2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585"/>
            <a:ext cx="12192000" cy="288882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AB0ABFC-0CA6-054E-B7E3-3AE84B254C56}"/>
              </a:ext>
            </a:extLst>
          </p:cNvPr>
          <p:cNvSpPr/>
          <p:nvPr/>
        </p:nvSpPr>
        <p:spPr bwMode="auto">
          <a:xfrm>
            <a:off x="457200" y="4495800"/>
            <a:ext cx="1676400" cy="37761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FFE9658-9BD3-B848-8439-583FE9C949BD}"/>
              </a:ext>
            </a:extLst>
          </p:cNvPr>
          <p:cNvSpPr/>
          <p:nvPr/>
        </p:nvSpPr>
        <p:spPr bwMode="auto">
          <a:xfrm>
            <a:off x="2743200" y="4442516"/>
            <a:ext cx="1828800" cy="37761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F8CFB6E-FBA7-384F-9426-9D4FA1E91D0C}"/>
              </a:ext>
            </a:extLst>
          </p:cNvPr>
          <p:cNvSpPr/>
          <p:nvPr/>
        </p:nvSpPr>
        <p:spPr bwMode="auto">
          <a:xfrm>
            <a:off x="5181600" y="4495800"/>
            <a:ext cx="1905000" cy="37761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C8EDD16-AFD0-1248-BC5B-50862ADCD409}"/>
              </a:ext>
            </a:extLst>
          </p:cNvPr>
          <p:cNvSpPr/>
          <p:nvPr/>
        </p:nvSpPr>
        <p:spPr bwMode="auto">
          <a:xfrm>
            <a:off x="7696200" y="4495800"/>
            <a:ext cx="1676400" cy="37761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7E704BF-0E3E-7740-BFE4-3E47872A16D2}"/>
              </a:ext>
            </a:extLst>
          </p:cNvPr>
          <p:cNvSpPr/>
          <p:nvPr/>
        </p:nvSpPr>
        <p:spPr bwMode="auto">
          <a:xfrm>
            <a:off x="10134600" y="4475706"/>
            <a:ext cx="1676400" cy="37761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440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8A252-DE13-E64B-9735-FE7726BF5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Pretext task: Rotation prediction (MP3)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5BA272D-C5E0-6145-9AC5-B4BCAB9D77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599" y="914400"/>
            <a:ext cx="8197603" cy="48006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48C8622-9470-8C4C-AFC4-1D5906A4AD01}"/>
              </a:ext>
            </a:extLst>
          </p:cNvPr>
          <p:cNvSpPr/>
          <p:nvPr/>
        </p:nvSpPr>
        <p:spPr>
          <a:xfrm>
            <a:off x="457200" y="6443246"/>
            <a:ext cx="11277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0" dirty="0"/>
              <a:t>S. </a:t>
            </a:r>
            <a:r>
              <a:rPr lang="en-US" sz="1600" b="0" dirty="0" err="1"/>
              <a:t>Gidaris</a:t>
            </a:r>
            <a:r>
              <a:rPr lang="en-US" sz="1600" b="0" dirty="0"/>
              <a:t>, P. Singh, and N. </a:t>
            </a:r>
            <a:r>
              <a:rPr lang="en-US" sz="1600" b="0" dirty="0" err="1"/>
              <a:t>Komodakis</a:t>
            </a:r>
            <a:r>
              <a:rPr lang="en-US" sz="1600" b="0" dirty="0"/>
              <a:t>. </a:t>
            </a:r>
            <a:r>
              <a:rPr lang="en-US" sz="1600" b="0" dirty="0">
                <a:hlinkClick r:id="rId3"/>
              </a:rPr>
              <a:t>Unsupervised representation learning by predicting image rotations</a:t>
            </a:r>
            <a:r>
              <a:rPr lang="en-US" sz="1600" b="0" dirty="0"/>
              <a:t>.  ICLR 2018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AC2897-E795-9749-8D34-F07743144C58}"/>
              </a:ext>
            </a:extLst>
          </p:cNvPr>
          <p:cNvSpPr txBox="1"/>
          <p:nvPr/>
        </p:nvSpPr>
        <p:spPr>
          <a:xfrm>
            <a:off x="381000" y="5773158"/>
            <a:ext cx="1135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/>
              <a:t>During training, feed in all four rotated versions of an image in the same mini-batch</a:t>
            </a:r>
          </a:p>
        </p:txBody>
      </p:sp>
    </p:spTree>
    <p:extLst>
      <p:ext uri="{BB962C8B-B14F-4D97-AF65-F5344CB8AC3E}">
        <p14:creationId xmlns:p14="http://schemas.microsoft.com/office/powerpoint/2010/main" val="19051690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CNNs for dense prediction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EF917D-102B-BF4A-A979-C3741319EF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495"/>
          <a:stretch/>
        </p:blipFill>
        <p:spPr>
          <a:xfrm>
            <a:off x="6218696" y="2133599"/>
            <a:ext cx="5517664" cy="29683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99842D6-2475-B84C-897A-93B94FE7507F}"/>
              </a:ext>
            </a:extLst>
          </p:cNvPr>
          <p:cNvSpPr txBox="1"/>
          <p:nvPr/>
        </p:nvSpPr>
        <p:spPr>
          <a:xfrm>
            <a:off x="7696200" y="5190966"/>
            <a:ext cx="2595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/>
              <a:t>Semantic segmentation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2065235-75BA-0042-88B9-5E40F9EAD4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475"/>
          <a:stretch/>
        </p:blipFill>
        <p:spPr>
          <a:xfrm>
            <a:off x="533400" y="2133600"/>
            <a:ext cx="5517664" cy="2971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1A36286-CD1E-3849-B460-97CA6A8F2DF0}"/>
              </a:ext>
            </a:extLst>
          </p:cNvPr>
          <p:cNvSpPr txBox="1"/>
          <p:nvPr/>
        </p:nvSpPr>
        <p:spPr>
          <a:xfrm>
            <a:off x="2158186" y="5193268"/>
            <a:ext cx="2185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/>
              <a:t>Image classification</a:t>
            </a:r>
          </a:p>
        </p:txBody>
      </p:sp>
    </p:spTree>
    <p:extLst>
      <p:ext uri="{BB962C8B-B14F-4D97-AF65-F5344CB8AC3E}">
        <p14:creationId xmlns:p14="http://schemas.microsoft.com/office/powerpoint/2010/main" val="20983920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EF494-4D79-805B-D44A-2DE89D578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Semantic segmentation</a:t>
            </a:r>
          </a:p>
        </p:txBody>
      </p:sp>
      <p:pic>
        <p:nvPicPr>
          <p:cNvPr id="9" name="Content Placeholder 8" descr="A collage of images of a horse and a person&#10;&#10;AI-generated content may be incorrect.">
            <a:extLst>
              <a:ext uri="{FF2B5EF4-FFF2-40B4-BE49-F238E27FC236}">
                <a16:creationId xmlns:a16="http://schemas.microsoft.com/office/drawing/2014/main" id="{08E0B1E5-52D7-21FD-2294-2BA142811A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01" t="1770"/>
          <a:stretch/>
        </p:blipFill>
        <p:spPr>
          <a:xfrm>
            <a:off x="2882900" y="1464677"/>
            <a:ext cx="1961896" cy="5164723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F6F416C-A28B-222A-D589-E574195FC53A}"/>
              </a:ext>
            </a:extLst>
          </p:cNvPr>
          <p:cNvSpPr/>
          <p:nvPr/>
        </p:nvSpPr>
        <p:spPr>
          <a:xfrm>
            <a:off x="10140950" y="6414671"/>
            <a:ext cx="22733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0" dirty="0">
                <a:hlinkClick r:id="rId4"/>
              </a:rPr>
              <a:t>Figure source</a:t>
            </a:r>
            <a:endParaRPr lang="en-US" sz="1600" b="0" dirty="0"/>
          </a:p>
        </p:txBody>
      </p:sp>
      <p:pic>
        <p:nvPicPr>
          <p:cNvPr id="10" name="Content Placeholder 8" descr="A collage of images of a horse and a person&#10;&#10;AI-generated content may be incorrect.">
            <a:extLst>
              <a:ext uri="{FF2B5EF4-FFF2-40B4-BE49-F238E27FC236}">
                <a16:creationId xmlns:a16="http://schemas.microsoft.com/office/drawing/2014/main" id="{B1001864-0184-B06E-5F67-D7939A25E4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0" r="74901"/>
          <a:stretch/>
        </p:blipFill>
        <p:spPr bwMode="auto">
          <a:xfrm>
            <a:off x="7010400" y="1464677"/>
            <a:ext cx="1961896" cy="5164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Content Placeholder 8" descr="A collage of images of a horse and a person&#10;&#10;AI-generated content may be incorrect.">
            <a:extLst>
              <a:ext uri="{FF2B5EF4-FFF2-40B4-BE49-F238E27FC236}">
                <a16:creationId xmlns:a16="http://schemas.microsoft.com/office/drawing/2014/main" id="{DA9C23EB-51D7-C85D-271C-39D692F3D3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02" t="1770" r="25502"/>
          <a:stretch/>
        </p:blipFill>
        <p:spPr bwMode="auto">
          <a:xfrm>
            <a:off x="5029200" y="1464677"/>
            <a:ext cx="1828800" cy="5164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FDB5A6B-219F-9AE2-574F-FF7AD1E8ED18}"/>
              </a:ext>
            </a:extLst>
          </p:cNvPr>
          <p:cNvSpPr txBox="1"/>
          <p:nvPr/>
        </p:nvSpPr>
        <p:spPr>
          <a:xfrm>
            <a:off x="3441333" y="990602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/>
              <a:t>Image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0F86A69-4C9E-1001-AF13-CA28321A0A8A}"/>
              </a:ext>
            </a:extLst>
          </p:cNvPr>
          <p:cNvSpPr txBox="1"/>
          <p:nvPr/>
        </p:nvSpPr>
        <p:spPr>
          <a:xfrm>
            <a:off x="5181600" y="990601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/>
              <a:t>Ground truth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2326B8D-8C16-D875-3EF7-8038F40325D7}"/>
              </a:ext>
            </a:extLst>
          </p:cNvPr>
          <p:cNvSpPr txBox="1"/>
          <p:nvPr/>
        </p:nvSpPr>
        <p:spPr>
          <a:xfrm>
            <a:off x="7052713" y="990600"/>
            <a:ext cx="201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/>
              <a:t>Predicted labeling</a:t>
            </a:r>
          </a:p>
        </p:txBody>
      </p:sp>
    </p:spTree>
    <p:extLst>
      <p:ext uri="{BB962C8B-B14F-4D97-AF65-F5344CB8AC3E}">
        <p14:creationId xmlns:p14="http://schemas.microsoft.com/office/powerpoint/2010/main" val="3899412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F0AC1C-59A6-0606-5C5A-F1344D16D6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B02A8F-ED91-6FE1-D483-8D52F80B0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Semantic segmentation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1782264-156F-D3CA-9436-42708C0ACB70}"/>
              </a:ext>
            </a:extLst>
          </p:cNvPr>
          <p:cNvSpPr txBox="1">
            <a:spLocks/>
          </p:cNvSpPr>
          <p:nvPr/>
        </p:nvSpPr>
        <p:spPr bwMode="auto">
          <a:xfrm>
            <a:off x="7391400" y="2057400"/>
            <a:ext cx="46482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/>
            <a:r>
              <a:rPr lang="en-US" sz="2400" b="0" kern="0" dirty="0"/>
              <a:t>Comparison on a subset of PASCAL 2011 validation data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7D9335-AF76-7270-EA97-C182F4EDF5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6"/>
          <a:stretch/>
        </p:blipFill>
        <p:spPr>
          <a:xfrm>
            <a:off x="7467600" y="3084339"/>
            <a:ext cx="4267200" cy="1868661"/>
          </a:xfrm>
          <a:prstGeom prst="rect">
            <a:avLst/>
          </a:prstGeom>
        </p:spPr>
      </p:pic>
      <p:pic>
        <p:nvPicPr>
          <p:cNvPr id="6" name="Picture 5" descr="Screen Shot 2018-04-23 at 12.20.48 PM.png">
            <a:extLst>
              <a:ext uri="{FF2B5EF4-FFF2-40B4-BE49-F238E27FC236}">
                <a16:creationId xmlns:a16="http://schemas.microsoft.com/office/drawing/2014/main" id="{0C5598E7-BBA4-0906-7646-47CDCED966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048"/>
          <a:stretch/>
        </p:blipFill>
        <p:spPr>
          <a:xfrm>
            <a:off x="152400" y="1993700"/>
            <a:ext cx="7262352" cy="30355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B114DDB-BD4C-E2E2-D537-F07E3BD41EE0}"/>
              </a:ext>
            </a:extLst>
          </p:cNvPr>
          <p:cNvSpPr/>
          <p:nvPr/>
        </p:nvSpPr>
        <p:spPr>
          <a:xfrm>
            <a:off x="901700" y="6443246"/>
            <a:ext cx="10668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0" dirty="0"/>
              <a:t>J. Long et al. </a:t>
            </a:r>
            <a:r>
              <a:rPr lang="en-US" sz="1600" b="0" dirty="0">
                <a:hlinkClick r:id="rId4"/>
              </a:rPr>
              <a:t>Fully Convolutional Networks for Semantic Segmentation</a:t>
            </a:r>
            <a:r>
              <a:rPr lang="en-US" sz="1600" b="0" dirty="0"/>
              <a:t>. CVPR 2015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16EFC63-9585-0116-8195-B9C71A2C3E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Example evaluation:</a:t>
            </a:r>
          </a:p>
        </p:txBody>
      </p:sp>
    </p:spTree>
    <p:extLst>
      <p:ext uri="{BB962C8B-B14F-4D97-AF65-F5344CB8AC3E}">
        <p14:creationId xmlns:p14="http://schemas.microsoft.com/office/powerpoint/2010/main" val="23975956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US" dirty="0"/>
              <a:t>Dense prediction architectures</a:t>
            </a:r>
          </a:p>
          <a:p>
            <a:pPr marL="457200" indent="-457200">
              <a:buFont typeface="Arial"/>
              <a:buChar char="•"/>
            </a:pPr>
            <a:r>
              <a:rPr lang="en-US" dirty="0"/>
              <a:t>Feature map </a:t>
            </a:r>
            <a:r>
              <a:rPr lang="en-US" dirty="0" err="1"/>
              <a:t>upsampling</a:t>
            </a:r>
            <a:endParaRPr lang="en-US" sz="2400" dirty="0"/>
          </a:p>
          <a:p>
            <a:pPr marL="457200" indent="-457200">
              <a:buFont typeface="Arial"/>
              <a:buChar char="•"/>
            </a:pPr>
            <a:r>
              <a:rPr lang="en-US" dirty="0"/>
              <a:t>U-Net</a:t>
            </a:r>
          </a:p>
          <a:p>
            <a:pPr marL="457200" indent="-457200">
              <a:buFont typeface="Arial"/>
              <a:buChar char="•"/>
            </a:pPr>
            <a:r>
              <a:rPr lang="en-US" dirty="0"/>
              <a:t>A tour of dense prediction problems</a:t>
            </a:r>
          </a:p>
        </p:txBody>
      </p:sp>
    </p:spTree>
    <p:extLst>
      <p:ext uri="{BB962C8B-B14F-4D97-AF65-F5344CB8AC3E}">
        <p14:creationId xmlns:p14="http://schemas.microsoft.com/office/powerpoint/2010/main" val="1181406700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intro</Template>
  <TotalTime>75416</TotalTime>
  <Words>1174</Words>
  <Application>Microsoft Office PowerPoint</Application>
  <PresentationFormat>Widescreen</PresentationFormat>
  <Paragraphs>209</Paragraphs>
  <Slides>38</Slides>
  <Notes>4</Notes>
  <HiddenSlides>5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2" baseType="lpstr">
      <vt:lpstr>Arial</vt:lpstr>
      <vt:lpstr>Cambria Math</vt:lpstr>
      <vt:lpstr>Times New Roman</vt:lpstr>
      <vt:lpstr>Blank Presentation</vt:lpstr>
      <vt:lpstr>Repurposing pre-trained networks</vt:lpstr>
      <vt:lpstr>Repurposing pre-trained networks</vt:lpstr>
      <vt:lpstr>Repurposing pre-trained networks</vt:lpstr>
      <vt:lpstr>Pretext task: Rotation prediction (MP3)</vt:lpstr>
      <vt:lpstr>Pretext task: Rotation prediction (MP3)</vt:lpstr>
      <vt:lpstr>CNNs for dense prediction</vt:lpstr>
      <vt:lpstr>Semantic segmentation</vt:lpstr>
      <vt:lpstr>Semantic segmentation</vt:lpstr>
      <vt:lpstr>Outline</vt:lpstr>
      <vt:lpstr>Convolutional architectures so far</vt:lpstr>
      <vt:lpstr>Convolutional architectures so far</vt:lpstr>
      <vt:lpstr>Convolutional architectures so far</vt:lpstr>
      <vt:lpstr>Dense prediction architecture</vt:lpstr>
      <vt:lpstr>Dense prediction architecture</vt:lpstr>
      <vt:lpstr>Outline</vt:lpstr>
      <vt:lpstr>How to upsample a feature map by a factor of 2?</vt:lpstr>
      <vt:lpstr>How to upsample a feature map by a factor of 2?</vt:lpstr>
      <vt:lpstr>How to upsample a feature map by a factor of 2?</vt:lpstr>
      <vt:lpstr>How to upsample a feature map by a factor of 2?</vt:lpstr>
      <vt:lpstr>How to upsample a feature map by a factor of 2?</vt:lpstr>
      <vt:lpstr>Upsampling by filtering</vt:lpstr>
      <vt:lpstr>Upsampling by max unpooling</vt:lpstr>
      <vt:lpstr>Early dense prediction architecture: DeconvNet</vt:lpstr>
      <vt:lpstr>Early dense prediction architecture: DeconvNet</vt:lpstr>
      <vt:lpstr>Another early architecture: SegNet</vt:lpstr>
      <vt:lpstr>Another early architecture: SegNet</vt:lpstr>
      <vt:lpstr>U-Net</vt:lpstr>
      <vt:lpstr>A more typical representation of U-Net</vt:lpstr>
      <vt:lpstr>Outline</vt:lpstr>
      <vt:lpstr>Instance segmentation</vt:lpstr>
      <vt:lpstr>Instance and panoptic segmentation</vt:lpstr>
      <vt:lpstr>Panoptic feature pyramid networks</vt:lpstr>
      <vt:lpstr>Amodal segmentation</vt:lpstr>
      <vt:lpstr>Promptable segmentation</vt:lpstr>
      <vt:lpstr>Depth and normal estimation</vt:lpstr>
      <vt:lpstr>Depth and normal estimation</vt:lpstr>
      <vt:lpstr>Colorization</vt:lpstr>
      <vt:lpstr>Image-to-image translation (paired)</vt:lpstr>
    </vt:vector>
  </TitlesOfParts>
  <Company>Carnegie Mellon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</dc:title>
  <dc:creator>efros</dc:creator>
  <cp:lastModifiedBy>Longin Jan Latecki</cp:lastModifiedBy>
  <cp:revision>1791</cp:revision>
  <cp:lastPrinted>2023-03-08T00:21:30Z</cp:lastPrinted>
  <dcterms:created xsi:type="dcterms:W3CDTF">2004-08-29T23:15:23Z</dcterms:created>
  <dcterms:modified xsi:type="dcterms:W3CDTF">2026-01-25T02:11:37Z</dcterms:modified>
</cp:coreProperties>
</file>