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815" r:id="rId2"/>
    <p:sldId id="997" r:id="rId3"/>
    <p:sldId id="984" r:id="rId4"/>
    <p:sldId id="1094" r:id="rId5"/>
    <p:sldId id="985" r:id="rId6"/>
    <p:sldId id="986" r:id="rId7"/>
    <p:sldId id="1114" r:id="rId8"/>
    <p:sldId id="871" r:id="rId9"/>
    <p:sldId id="1112" r:id="rId10"/>
    <p:sldId id="1111" r:id="rId11"/>
    <p:sldId id="872" r:id="rId12"/>
    <p:sldId id="873" r:id="rId13"/>
    <p:sldId id="874" r:id="rId14"/>
    <p:sldId id="877" r:id="rId15"/>
    <p:sldId id="878" r:id="rId16"/>
    <p:sldId id="1130" r:id="rId17"/>
    <p:sldId id="1089" r:id="rId18"/>
    <p:sldId id="1090" r:id="rId19"/>
    <p:sldId id="1091" r:id="rId20"/>
    <p:sldId id="1115" r:id="rId21"/>
    <p:sldId id="1092" r:id="rId22"/>
    <p:sldId id="1041" r:id="rId23"/>
    <p:sldId id="1297" r:id="rId24"/>
    <p:sldId id="988" r:id="rId25"/>
    <p:sldId id="987" r:id="rId26"/>
    <p:sldId id="1295" r:id="rId27"/>
    <p:sldId id="990" r:id="rId28"/>
    <p:sldId id="1117" r:id="rId29"/>
    <p:sldId id="1042" r:id="rId30"/>
    <p:sldId id="1086" r:id="rId31"/>
    <p:sldId id="1138" r:id="rId32"/>
    <p:sldId id="1165" r:id="rId33"/>
    <p:sldId id="1159" r:id="rId34"/>
    <p:sldId id="1160" r:id="rId35"/>
    <p:sldId id="1076" r:id="rId36"/>
    <p:sldId id="1095" r:id="rId37"/>
    <p:sldId id="1299" r:id="rId38"/>
    <p:sldId id="1043" r:id="rId39"/>
    <p:sldId id="1118" r:id="rId40"/>
    <p:sldId id="1120" r:id="rId41"/>
    <p:sldId id="1119" r:id="rId42"/>
    <p:sldId id="1136" r:id="rId43"/>
    <p:sldId id="962" r:id="rId44"/>
    <p:sldId id="825" r:id="rId45"/>
    <p:sldId id="1044" r:id="rId46"/>
    <p:sldId id="1300" r:id="rId47"/>
    <p:sldId id="1121" r:id="rId48"/>
    <p:sldId id="1123" r:id="rId49"/>
    <p:sldId id="1124" r:id="rId50"/>
    <p:sldId id="1125" r:id="rId51"/>
    <p:sldId id="1128" r:id="rId52"/>
    <p:sldId id="1129" r:id="rId53"/>
    <p:sldId id="1301" r:id="rId54"/>
    <p:sldId id="1302" r:id="rId55"/>
    <p:sldId id="949" r:id="rId56"/>
    <p:sldId id="1030" r:id="rId57"/>
    <p:sldId id="1170" r:id="rId58"/>
    <p:sldId id="1140" r:id="rId59"/>
    <p:sldId id="1141" r:id="rId60"/>
    <p:sldId id="1049" r:id="rId61"/>
    <p:sldId id="1169" r:id="rId6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7E79"/>
    <a:srgbClr val="FFC000"/>
    <a:srgbClr val="FFC3D6"/>
    <a:srgbClr val="FF9900"/>
    <a:srgbClr val="CC66FF"/>
    <a:srgbClr val="FF0000"/>
    <a:srgbClr val="33CC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8" autoAdjust="0"/>
    <p:restoredTop sz="91294" autoAdjust="0"/>
  </p:normalViewPr>
  <p:slideViewPr>
    <p:cSldViewPr>
      <p:cViewPr varScale="1">
        <p:scale>
          <a:sx n="76" d="100"/>
          <a:sy n="76" d="100"/>
        </p:scale>
        <p:origin x="429" y="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63CBE3B-9004-44CA-A825-B41E392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4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297EAD1-C33D-48A2-8CAB-582B6385E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18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73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95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0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3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5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9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F598-94FE-5930-C84A-2A7C32924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D6649-95E5-F72D-7C3C-CAC9D3B79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5459F-B3A2-2510-2634-F20D7BD1F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D0691-CBCD-5B17-1D27-AA46321FE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7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9D615FC6-65EA-469E-A2AC-6B14F4DC4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lazebni.cs.illinois.ed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36.png"/><Relationship Id="rId21" Type="http://schemas.openxmlformats.org/officeDocument/2006/relationships/image" Target="../media/image230.png"/><Relationship Id="rId34" Type="http://schemas.openxmlformats.org/officeDocument/2006/relationships/image" Target="../media/image47.png"/><Relationship Id="rId42" Type="http://schemas.openxmlformats.org/officeDocument/2006/relationships/image" Target="../media/image39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41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48.png"/><Relationship Id="rId43" Type="http://schemas.openxmlformats.org/officeDocument/2006/relationships/image" Target="../media/image40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35.png"/><Relationship Id="rId46" Type="http://schemas.openxmlformats.org/officeDocument/2006/relationships/image" Target="../media/image46.png"/><Relationship Id="rId20" Type="http://schemas.openxmlformats.org/officeDocument/2006/relationships/image" Target="../media/image220.png"/><Relationship Id="rId4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35.png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8.png"/><Relationship Id="rId47" Type="http://schemas.openxmlformats.org/officeDocument/2006/relationships/image" Target="../media/image50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48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40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47.png"/><Relationship Id="rId43" Type="http://schemas.openxmlformats.org/officeDocument/2006/relationships/image" Target="../media/image39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220.png"/><Relationship Id="rId4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34.png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7.png"/><Relationship Id="rId47" Type="http://schemas.openxmlformats.org/officeDocument/2006/relationships/image" Target="../media/image42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48.png"/><Relationship Id="rId40" Type="http://schemas.openxmlformats.org/officeDocument/2006/relationships/image" Target="../media/image35.png"/><Relationship Id="rId45" Type="http://schemas.openxmlformats.org/officeDocument/2006/relationships/image" Target="../media/image40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47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39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51.png"/><Relationship Id="rId43" Type="http://schemas.openxmlformats.org/officeDocument/2006/relationships/image" Target="../media/image38.png"/><Relationship Id="rId48" Type="http://schemas.openxmlformats.org/officeDocument/2006/relationships/image" Target="../media/image52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1.png"/><Relationship Id="rId20" Type="http://schemas.openxmlformats.org/officeDocument/2006/relationships/image" Target="../media/image220.png"/><Relationship Id="rId4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47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51.png"/><Relationship Id="rId49" Type="http://schemas.openxmlformats.org/officeDocument/2006/relationships/image" Target="../media/image54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38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53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48.png"/><Relationship Id="rId46" Type="http://schemas.openxmlformats.org/officeDocument/2006/relationships/image" Target="../media/image40.png"/><Relationship Id="rId20" Type="http://schemas.openxmlformats.org/officeDocument/2006/relationships/image" Target="../media/image220.png"/><Relationship Id="rId4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55.png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5.png"/><Relationship Id="rId47" Type="http://schemas.openxmlformats.org/officeDocument/2006/relationships/image" Target="../media/image40.png"/><Relationship Id="rId50" Type="http://schemas.openxmlformats.org/officeDocument/2006/relationships/image" Target="../media/image56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38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51.png"/><Relationship Id="rId49" Type="http://schemas.openxmlformats.org/officeDocument/2006/relationships/image" Target="../media/image42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37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53.png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48.png"/><Relationship Id="rId46" Type="http://schemas.openxmlformats.org/officeDocument/2006/relationships/image" Target="../media/image39.png"/><Relationship Id="rId20" Type="http://schemas.openxmlformats.org/officeDocument/2006/relationships/image" Target="../media/image220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55.png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47.png"/><Relationship Id="rId40" Type="http://schemas.openxmlformats.org/officeDocument/2006/relationships/image" Target="../media/image57.png"/><Relationship Id="rId45" Type="http://schemas.openxmlformats.org/officeDocument/2006/relationships/image" Target="../media/image37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51.png"/><Relationship Id="rId49" Type="http://schemas.openxmlformats.org/officeDocument/2006/relationships/image" Target="../media/image41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36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53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8" Type="http://schemas.openxmlformats.org/officeDocument/2006/relationships/image" Target="../media/image1011.png"/><Relationship Id="rId51" Type="http://schemas.openxmlformats.org/officeDocument/2006/relationships/image" Target="../media/image58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48.png"/><Relationship Id="rId46" Type="http://schemas.openxmlformats.org/officeDocument/2006/relationships/image" Target="../media/image38.png"/><Relationship Id="rId20" Type="http://schemas.openxmlformats.org/officeDocument/2006/relationships/image" Target="../media/image220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55.png"/><Relationship Id="rId21" Type="http://schemas.openxmlformats.org/officeDocument/2006/relationships/image" Target="../media/image230.png"/><Relationship Id="rId34" Type="http://schemas.openxmlformats.org/officeDocument/2006/relationships/image" Target="../media/image49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63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image" Target="../media/image47.png"/><Relationship Id="rId40" Type="http://schemas.openxmlformats.org/officeDocument/2006/relationships/image" Target="../media/image57.png"/><Relationship Id="rId45" Type="http://schemas.openxmlformats.org/officeDocument/2006/relationships/image" Target="../media/image37.png"/><Relationship Id="rId53" Type="http://schemas.openxmlformats.org/officeDocument/2006/relationships/image" Target="../media/image61.png"/><Relationship Id="rId5" Type="http://schemas.openxmlformats.org/officeDocument/2006/relationships/image" Target="../media/image72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36.png"/><Relationship Id="rId52" Type="http://schemas.openxmlformats.org/officeDocument/2006/relationships/image" Target="../media/image60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53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8" Type="http://schemas.openxmlformats.org/officeDocument/2006/relationships/image" Target="../media/image1011.png"/><Relationship Id="rId51" Type="http://schemas.openxmlformats.org/officeDocument/2006/relationships/image" Target="../media/image59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3" Type="http://schemas.openxmlformats.org/officeDocument/2006/relationships/image" Target="../media/image45.png"/><Relationship Id="rId38" Type="http://schemas.openxmlformats.org/officeDocument/2006/relationships/image" Target="../media/image48.png"/><Relationship Id="rId46" Type="http://schemas.openxmlformats.org/officeDocument/2006/relationships/image" Target="../media/image38.png"/><Relationship Id="rId20" Type="http://schemas.openxmlformats.org/officeDocument/2006/relationships/image" Target="../media/image220.png"/><Relationship Id="rId41" Type="http://schemas.openxmlformats.org/officeDocument/2006/relationships/hyperlink" Target="https://web.eecs.umich.edu/~justincj/slides/eecs442/WI2021/442_WI2021_filtering.pdf" TargetMode="External"/><Relationship Id="rId5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51.png"/><Relationship Id="rId4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68.png"/><Relationship Id="rId7" Type="http://schemas.openxmlformats.org/officeDocument/2006/relationships/image" Target="../media/image72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0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231n.stanford.edu/slides/2018/cs231n_2018_lecture06.pdf" TargetMode="Externa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v7labs.com/blog/neural-networks-activation-function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#conv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#conv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eonardoaraujosantos.gitbooks.io/artificial-inteligence/content/making_faster.html" TargetMode="External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98/WI2022/598_WI2022_lecture07.pdf" TargetMode="External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98/WI2022/598_WI2022_lecture07.pdf" TargetMode="External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98/WI2022/598_WI2022_lecture07.pdf" TargetMode="External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s-alumni.bu.edu/~slehar/webstuff/pcave/hubel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ctn.org/bruno/public/papers/Fukushima1980.pdf" TargetMode="External"/><Relationship Id="rId4" Type="http://schemas.openxmlformats.org/officeDocument/2006/relationships/hyperlink" Target="http://yann.lecun.com/exdb/publis/pdf/lecun-01a.pdf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vitalflux.com/different-types-of-cnn-architectures-explained-examples/" TargetMode="External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hyperlink" Target="http://www.image-net.org/challenges/LSVRC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mbedded-vision.com/industry-analysis/blog/deep-learning-five-and-half-minutes" TargetMode="External"/><Relationship Id="rId4" Type="http://schemas.openxmlformats.org/officeDocument/2006/relationships/image" Target="../media/image9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fritz/absps/imagenet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red.com/2013/03/google-hinton/" TargetMode="External"/><Relationship Id="rId5" Type="http://schemas.openxmlformats.org/officeDocument/2006/relationships/image" Target="../media/image94.tiff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fritz/absps/imagenet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hyperlink" Target="http://yann.lecun.com/exdb/publis/pdf/lecun-01a.pdf" TargetMode="Externa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vitalflux.com/different-types-of-cnn-architectures-explained-examples/" TargetMode="External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6.png"/><Relationship Id="rId42" Type="http://schemas.openxmlformats.org/officeDocument/2006/relationships/image" Target="../media/image39.png"/><Relationship Id="rId47" Type="http://schemas.openxmlformats.org/officeDocument/2006/relationships/image" Target="../media/image7.png"/><Relationship Id="rId50" Type="http://schemas.openxmlformats.org/officeDocument/2006/relationships/image" Target="../media/image10.png"/><Relationship Id="rId55" Type="http://schemas.openxmlformats.org/officeDocument/2006/relationships/image" Target="../media/image15.png"/><Relationship Id="rId63" Type="http://schemas.openxmlformats.org/officeDocument/2006/relationships/image" Target="../media/image23.png"/><Relationship Id="rId68" Type="http://schemas.openxmlformats.org/officeDocument/2006/relationships/image" Target="../media/image28.png"/><Relationship Id="rId71" Type="http://schemas.openxmlformats.org/officeDocument/2006/relationships/image" Target="../media/image31.png"/><Relationship Id="rId2" Type="http://schemas.openxmlformats.org/officeDocument/2006/relationships/image" Target="../media/image4.png"/><Relationship Id="rId41" Type="http://schemas.openxmlformats.org/officeDocument/2006/relationships/image" Target="../media/image38.png"/><Relationship Id="rId54" Type="http://schemas.openxmlformats.org/officeDocument/2006/relationships/image" Target="../media/image14.png"/><Relationship Id="rId62" Type="http://schemas.openxmlformats.org/officeDocument/2006/relationships/image" Target="../media/image22.png"/><Relationship Id="rId70" Type="http://schemas.openxmlformats.org/officeDocument/2006/relationships/image" Target="../media/image30.png"/><Relationship Id="rId7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13.png"/><Relationship Id="rId58" Type="http://schemas.openxmlformats.org/officeDocument/2006/relationships/image" Target="../media/image18.png"/><Relationship Id="rId66" Type="http://schemas.openxmlformats.org/officeDocument/2006/relationships/image" Target="../media/image26.png"/><Relationship Id="rId74" Type="http://schemas.openxmlformats.org/officeDocument/2006/relationships/image" Target="../media/image43.png"/><Relationship Id="rId49" Type="http://schemas.openxmlformats.org/officeDocument/2006/relationships/image" Target="../media/image9.png"/><Relationship Id="rId57" Type="http://schemas.openxmlformats.org/officeDocument/2006/relationships/image" Target="../media/image17.png"/><Relationship Id="rId61" Type="http://schemas.openxmlformats.org/officeDocument/2006/relationships/image" Target="../media/image21.png"/><Relationship Id="rId44" Type="http://schemas.openxmlformats.org/officeDocument/2006/relationships/image" Target="../media/image41.png"/><Relationship Id="rId52" Type="http://schemas.openxmlformats.org/officeDocument/2006/relationships/image" Target="../media/image12.png"/><Relationship Id="rId60" Type="http://schemas.openxmlformats.org/officeDocument/2006/relationships/image" Target="../media/image20.png"/><Relationship Id="rId65" Type="http://schemas.openxmlformats.org/officeDocument/2006/relationships/image" Target="../media/image25.png"/><Relationship Id="rId73" Type="http://schemas.openxmlformats.org/officeDocument/2006/relationships/image" Target="../media/image33.png"/><Relationship Id="rId4" Type="http://schemas.openxmlformats.org/officeDocument/2006/relationships/hyperlink" Target="https://web.eecs.umich.edu/~justincj/slides/eecs442/WI2021/442_WI2021_filtering.pdf" TargetMode="External"/><Relationship Id="rId43" Type="http://schemas.openxmlformats.org/officeDocument/2006/relationships/image" Target="../media/image40.png"/><Relationship Id="rId48" Type="http://schemas.openxmlformats.org/officeDocument/2006/relationships/image" Target="../media/image8.png"/><Relationship Id="rId56" Type="http://schemas.openxmlformats.org/officeDocument/2006/relationships/image" Target="../media/image16.png"/><Relationship Id="rId64" Type="http://schemas.openxmlformats.org/officeDocument/2006/relationships/image" Target="../media/image24.png"/><Relationship Id="rId69" Type="http://schemas.openxmlformats.org/officeDocument/2006/relationships/image" Target="../media/image29.png"/><Relationship Id="rId51" Type="http://schemas.openxmlformats.org/officeDocument/2006/relationships/image" Target="../media/image11.png"/><Relationship Id="rId72" Type="http://schemas.openxmlformats.org/officeDocument/2006/relationships/image" Target="../media/image32.png"/><Relationship Id="rId3" Type="http://schemas.openxmlformats.org/officeDocument/2006/relationships/image" Target="../media/image5.png"/><Relationship Id="rId38" Type="http://schemas.openxmlformats.org/officeDocument/2006/relationships/image" Target="../media/image35.png"/><Relationship Id="rId46" Type="http://schemas.openxmlformats.org/officeDocument/2006/relationships/image" Target="../media/image6.png"/><Relationship Id="rId59" Type="http://schemas.openxmlformats.org/officeDocument/2006/relationships/image" Target="../media/image19.png"/><Relationship Id="rId67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26" Type="http://schemas.openxmlformats.org/officeDocument/2006/relationships/image" Target="../media/image280.png"/><Relationship Id="rId39" Type="http://schemas.openxmlformats.org/officeDocument/2006/relationships/image" Target="../media/image35.png"/><Relationship Id="rId21" Type="http://schemas.openxmlformats.org/officeDocument/2006/relationships/image" Target="../media/image230.png"/><Relationship Id="rId34" Type="http://schemas.openxmlformats.org/officeDocument/2006/relationships/image" Target="../media/image47.png"/><Relationship Id="rId42" Type="http://schemas.openxmlformats.org/officeDocument/2006/relationships/image" Target="../media/image38.png"/><Relationship Id="rId7" Type="http://schemas.openxmlformats.org/officeDocument/2006/relationships/image" Target="../media/image911.png"/><Relationship Id="rId2" Type="http://schemas.openxmlformats.org/officeDocument/2006/relationships/image" Target="../media/image410.png"/><Relationship Id="rId16" Type="http://schemas.openxmlformats.org/officeDocument/2006/relationships/image" Target="../media/image180.png"/><Relationship Id="rId29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4.png"/><Relationship Id="rId24" Type="http://schemas.openxmlformats.org/officeDocument/2006/relationships/image" Target="../media/image260.png"/><Relationship Id="rId32" Type="http://schemas.openxmlformats.org/officeDocument/2006/relationships/image" Target="../media/image430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23" Type="http://schemas.openxmlformats.org/officeDocument/2006/relationships/image" Target="../media/image250.png"/><Relationship Id="rId28" Type="http://schemas.openxmlformats.org/officeDocument/2006/relationships/image" Target="../media/image300.png"/><Relationship Id="rId36" Type="http://schemas.openxmlformats.org/officeDocument/2006/relationships/image" Target="../media/image440.png"/><Relationship Id="rId10" Type="http://schemas.openxmlformats.org/officeDocument/2006/relationships/image" Target="../media/image1210.png"/><Relationship Id="rId19" Type="http://schemas.openxmlformats.org/officeDocument/2006/relationships/image" Target="../media/image210.png"/><Relationship Id="rId31" Type="http://schemas.openxmlformats.org/officeDocument/2006/relationships/image" Target="../media/image330.png"/><Relationship Id="rId44" Type="http://schemas.openxmlformats.org/officeDocument/2006/relationships/image" Target="../media/image40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Relationship Id="rId14" Type="http://schemas.openxmlformats.org/officeDocument/2006/relationships/image" Target="../media/image160.png"/><Relationship Id="rId22" Type="http://schemas.openxmlformats.org/officeDocument/2006/relationships/image" Target="../media/image240.png"/><Relationship Id="rId27" Type="http://schemas.openxmlformats.org/officeDocument/2006/relationships/image" Target="../media/image290.png"/><Relationship Id="rId30" Type="http://schemas.openxmlformats.org/officeDocument/2006/relationships/image" Target="../media/image320.png"/><Relationship Id="rId35" Type="http://schemas.openxmlformats.org/officeDocument/2006/relationships/image" Target="../media/image48.png"/><Relationship Id="rId43" Type="http://schemas.openxmlformats.org/officeDocument/2006/relationships/image" Target="../media/image39.png"/><Relationship Id="rId8" Type="http://schemas.openxmlformats.org/officeDocument/2006/relationships/image" Target="../media/image1011.png"/><Relationship Id="rId3" Type="http://schemas.openxmlformats.org/officeDocument/2006/relationships/image" Target="../media/image510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5" Type="http://schemas.openxmlformats.org/officeDocument/2006/relationships/image" Target="../media/image270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220.pn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228601"/>
            <a:ext cx="10972800" cy="1317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Title 1"/>
          <p:cNvSpPr txBox="1">
            <a:spLocks/>
          </p:cNvSpPr>
          <p:nvPr/>
        </p:nvSpPr>
        <p:spPr bwMode="auto">
          <a:xfrm>
            <a:off x="647700" y="91641"/>
            <a:ext cx="1089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 dirty="0">
                <a:latin typeface="+mn-lt"/>
              </a:rPr>
              <a:t>Convolutional neural networks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5952279"/>
            <a:ext cx="8077200" cy="7017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Vision Lectures by </a:t>
            </a:r>
            <a:r>
              <a:rPr lang="en-US" sz="1800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Svetlana </a:t>
            </a:r>
            <a:r>
              <a:rPr lang="en-US" sz="1800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Lazebnik</a:t>
            </a:r>
            <a:endParaRPr lang="en-US" sz="1800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1800" b="0" dirty="0">
                <a:latin typeface="+mn-lt"/>
              </a:rPr>
              <a:t>Many slides from Rob Fergus, Andrej </a:t>
            </a:r>
            <a:r>
              <a:rPr lang="en-US" sz="1800" b="0" dirty="0" err="1">
                <a:latin typeface="+mn-lt"/>
              </a:rPr>
              <a:t>Karpathy</a:t>
            </a:r>
            <a:endParaRPr lang="en-US" sz="1800" b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44000" cy="43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C153A3-4C0B-2341-A4DB-BA48F732BF06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38AF670-16EB-4AFE-877F-3FB2FD622AF9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38AF670-16EB-4AFE-877F-3FB2FD622A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51CF6A3-20D9-476B-B21A-D2F38E3B41B8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51CF6A3-20D9-476B-B21A-D2F38E3B41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71E9232-6B3B-4DF4-9797-34BB787FF1AF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71E9232-6B3B-4DF4-9797-34BB787FF1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E49885A-1E6B-4F93-AA06-3CD389BD1DE6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E49885A-1E6B-4F93-AA06-3CD389BD1D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44F458F-BE4E-4266-ABFD-122266A8CA0C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44F458F-BE4E-4266-ABFD-122266A8C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63EBE7-A077-4EFA-AB51-260B57E63CCB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63EBE7-A077-4EFA-AB51-260B57E63C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D1D8689-C765-4E68-8A16-265936695D3D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D1D8689-C765-4E68-8A16-265936695D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12C3450-E34D-467E-B293-A9254B25A44F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12C3450-E34D-467E-B293-A9254B25A4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41FC8B0-7F57-4CC1-83EE-5CE9CFB6CC78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41FC8B0-7F57-4CC1-83EE-5CE9CFB6CC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9247400-2831-44DD-BADF-DCC5AD641F34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9247400-2831-44DD-BADF-DCC5AD641F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F11829-1276-4A95-BDB0-A96241896F65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F11829-1276-4A95-BDB0-A96241896F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58C3C17-320E-453F-A60D-C05BEFD83E69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58C3C17-320E-453F-A60D-C05BEFD83E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EA6DED5-28BC-490B-BCFC-A812879497EA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EA6DED5-28BC-490B-BCFC-A812879497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DEA4873-8505-4CD2-A57E-6ADF1D77EE29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DEA4873-8505-4CD2-A57E-6ADF1D77EE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B7FEF24-2B3B-4D67-BC11-0B40BC43CCF6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B7FEF24-2B3B-4D67-BC11-0B40BC43CC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439F3A8-7B00-41DF-B263-605479B164C1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439F3A8-7B00-41DF-B263-605479B164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694E9B1-466B-49C8-A029-2EFC4FB3E3BC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694E9B1-466B-49C8-A029-2EFC4FB3E3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871AC5-C2BF-442A-B1CE-B7633E02722C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871AC5-C2BF-442A-B1CE-B7633E0272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F51F84-BE01-4A67-BBDB-866D6AB1C627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F51F84-BE01-4A67-BBDB-866D6AB1C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28586C6-D1FF-4008-9A80-EA1C8C7B30BA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28586C6-D1FF-4008-9A80-EA1C8C7B30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A1C6874-4443-42E4-87D9-3B7630E48C7F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A1C6874-4443-42E4-87D9-3B7630E48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461DAA2-39DF-4994-BFC5-D6D971ADBD88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461DAA2-39DF-4994-BFC5-D6D971ADBD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D520F75-1714-4B1E-9138-626B7BAB8F06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D520F75-1714-4B1E-9138-626B7BAB8F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B060D39-6046-4E96-BD00-934927FFD02C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B060D39-6046-4E96-BD00-934927FFD0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EE775BC-ADDF-4260-B51A-A4CEE87F25DB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EE775BC-ADDF-4260-B51A-A4CEE87F25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22D4EA7-F3CF-4CAD-942E-EA8C6D51FE01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22D4EA7-F3CF-4CAD-942E-EA8C6D51FE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7FBDC32-C75E-4E72-A28D-1E27044E9CB4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7FBDC32-C75E-4E72-A28D-1E27044E9C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DA72B3-1EB9-432C-ADB6-2A2CE38F6BB6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DA72B3-1EB9-432C-ADB6-2A2CE38F6B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9B2E9C0-65FD-43CA-AA23-F0585DBE64A2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9B2E9C0-65FD-43CA-AA23-F0585DBE64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F7620BF-B398-46A0-B5C3-8B18F475611B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F7620BF-B398-46A0-B5C3-8B18F47561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36"/>
              </a:rPr>
              <a:t>D. </a:t>
            </a:r>
            <a:r>
              <a:rPr lang="en-US" sz="1200" b="0" dirty="0" err="1">
                <a:hlinkClick r:id="rId36"/>
              </a:rPr>
              <a:t>Fouhey</a:t>
            </a:r>
            <a:r>
              <a:rPr lang="en-US" sz="1200" b="0" dirty="0">
                <a:hlinkClick r:id="rId36"/>
              </a:rPr>
              <a:t> and J. Johnson</a:t>
            </a:r>
            <a:endParaRPr lang="en-US" sz="1200" b="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507A924-603C-6248-9623-04FCB4E4822F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507A924-603C-6248-9623-04FCB4E48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4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71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EF5CFA2C-4BB1-2049-BB20-E9B0A5AD6580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3742FA5-340D-CF40-9A7A-E1737D1DC79E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3742FA5-340D-CF40-9A7A-E1737D1DC7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925DC37-49B9-3841-B32D-6014B2F6DA92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925DC37-49B9-3841-B32D-6014B2F6DA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1195CB0-8665-4549-B87A-6890771E3C4C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1195CB0-8665-4549-B87A-6890771E3C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EB7F30A-A606-A646-8C88-540F0B63DBA2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EB7F30A-A606-A646-8C88-540F0B63DB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5E0463BE-76F7-CE49-A0CB-206A94570668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5E0463BE-76F7-CE49-A0CB-206A945706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F91ABE9-F43E-D546-9F6B-B1B1F4359FB4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F91ABE9-F43E-D546-9F6B-B1B1F4359F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432B1AE-FC90-844A-8DA3-CE34B5BBE690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432B1AE-FC90-844A-8DA3-CE34B5BBE6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4D0EBC7-A259-2144-B5E7-688F0DE94CC8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4D0EBC7-A259-2144-B5E7-688F0DE94C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6473A56-BC26-9E4E-B27F-B44845BE61D9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6473A56-BC26-9E4E-B27F-B44845BE61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8C34E07-77B5-8043-B53E-09852681A391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8C34E07-77B5-8043-B53E-09852681A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D2736B8-8F04-784F-A6CC-541417DEB92E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D2736B8-8F04-784F-A6CC-541417DEB9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5EC193A7-F9C7-EB40-9129-63E8E86899FF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5EC193A7-F9C7-EB40-9129-63E8E8689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EBCF320C-F245-7B4D-BDFD-82EE3C036585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EBCF320C-F245-7B4D-BDFD-82EE3C0365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17ED414-531D-5E49-9809-DCEEEA25A897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17ED414-531D-5E49-9809-DCEEEA25A8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AFA595E-BBEB-0848-BB84-8B33436B37AB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AFA595E-BBEB-0848-BB84-8B33436B37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C50F639-C988-A84D-8CB0-FBFA5C48117C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C50F639-C988-A84D-8CB0-FBFA5C4811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8E5EAB0-4219-D24A-A786-21CB90D80A53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8E5EAB0-4219-D24A-A786-21CB90D80A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62D32C1-79A0-7043-BFFE-7B0007BA3898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62D32C1-79A0-7043-BFFE-7B0007BA38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0EB160A0-35A5-DA42-9F42-6666DBEAE077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0EB160A0-35A5-DA42-9F42-6666DBEAE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2AD04AA-37E9-8F4B-A316-31AD852A14ED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2AD04AA-37E9-8F4B-A316-31AD852A14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B56D9FC-4007-BE40-886F-17E462EB6021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B56D9FC-4007-BE40-886F-17E462EB60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789FA90-ED13-B649-BFBD-A79862668FEA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789FA90-ED13-B649-BFBD-A79862668F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C13C84C-474F-6E46-8E85-7D9A7DC986FA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C13C84C-474F-6E46-8E85-7D9A7DC986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423499C-9989-EE44-9FE2-3B9EDB62DF1F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423499C-9989-EE44-9FE2-3B9EDB62D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D264482-4756-F54B-B762-9543C6926B16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D264482-4756-F54B-B762-9543C6926B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2E1FBFF-DF02-B847-8786-26D52D8D3133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2E1FBFF-DF02-B847-8786-26D52D8D31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6005AB3-4DC3-D546-853E-3A9769692350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6005AB3-4DC3-D546-853E-3A97696923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C975B8E-73D7-6940-811B-3D5AAFE73556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C975B8E-73D7-6940-811B-3D5AAFE73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9F25509-C98F-0443-BF3C-D6EFD1437ED9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9F25509-C98F-0443-BF3C-D6EFD1437E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73268BA4-03E7-0745-9EDE-70CBA91403EF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73268BA4-03E7-0745-9EDE-70CBA91403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37"/>
              </a:rPr>
              <a:t>D. </a:t>
            </a:r>
            <a:r>
              <a:rPr lang="en-US" sz="1200" b="0" dirty="0" err="1">
                <a:hlinkClick r:id="rId37"/>
              </a:rPr>
              <a:t>Fouhey</a:t>
            </a:r>
            <a:r>
              <a:rPr lang="en-US" sz="1200" b="0" dirty="0">
                <a:hlinkClick r:id="rId37"/>
              </a:rPr>
              <a:t> and J. Johnson</a:t>
            </a:r>
            <a:endParaRPr lang="en-US" sz="1200" b="0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08E03E-CAD5-D044-B3B6-F3568E5CF89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89BD54C5-EBD3-4344-B37C-993B7785C08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89BD54C5-EBD3-4344-B37C-993B7785C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56429E4-9934-BB46-86EF-A9AC4A9B1D3C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56429E4-9934-BB46-86EF-A9AC4A9B1D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6F52BBD3-6DD4-7941-8C48-88A1D97316C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6F52BBD3-6DD4-7941-8C48-88A1D97316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09C9198-11C0-9546-9C5A-A4B9731424EF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09C9198-11C0-9546-9C5A-A4B9731424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9D5A641-FF3E-954F-AC71-57CAD36E2451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9D5A641-FF3E-954F-AC71-57CAD36E24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39CCFD9-C7FF-CB4F-BD37-0A94BE4762A5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39CCFD9-C7FF-CB4F-BD37-0A94BE476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AA74C554-DDC4-7443-8B6F-FEADCE9FFBBF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7458B2FE-AA6C-7740-9C97-DB2119F902C8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7458B2FE-AA6C-7740-9C97-DB2119F902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4111E238-355B-744E-B6AE-24502F6F8B0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4111E238-355B-744E-B6AE-24502F6F8B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47B450D-B924-354A-88B5-66C0235E4FD6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47B450D-B924-354A-88B5-66C0235E4F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11574B3-2D33-C64E-B6BF-0BBC30AEC72C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11574B3-2D33-C64E-B6BF-0BBC30AEC7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4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90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2145566F-E3D9-A640-9456-DDB809C412CE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3A26A1B9-CFD4-FA48-BE7A-A74973BFA46B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3A26A1B9-CFD4-FA48-BE7A-A74973BFA4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8E5B870-9482-784F-87A0-A6744CD7EE54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8E5B870-9482-784F-87A0-A6744CD7E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B25BC28-C6AA-A747-9672-0BD301B84114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B25BC28-C6AA-A747-9672-0BD301B841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B6A75BF2-A3E5-604E-B800-E5479C1F0CE4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B6A75BF2-A3E5-604E-B800-E5479C1F0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29CCA70-822C-8B4B-A57D-A6F2E841E9A2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29CCA70-822C-8B4B-A57D-A6F2E841E9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03BFB044-A921-4C4E-B608-0503DED9546E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03BFB044-A921-4C4E-B608-0503DED954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423DA5A-CF1B-5A4D-873E-83E0A17B5259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423DA5A-CF1B-5A4D-873E-83E0A17B52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DB3523-DE0C-854A-8F11-62A6489D5A04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DB3523-DE0C-854A-8F11-62A6489D5A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9AEB5C4-7C16-5C41-AF10-AD95592C1462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9AEB5C4-7C16-5C41-AF10-AD95592C14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D7F5955-5C6A-F34E-BBF5-9C714B82B728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D7F5955-5C6A-F34E-BBF5-9C714B82B7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389B33B6-8279-3847-A631-247D799E36EC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389B33B6-8279-3847-A631-247D799E36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D3B3704-C970-C749-B9E7-92E59105C40F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D3B3704-C970-C749-B9E7-92E59105C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F11ACBA-0B54-C94F-82C4-641CBC8D41D8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F11ACBA-0B54-C94F-82C4-641CBC8D41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8E6ACD1-118E-614B-9150-E608AB631395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8E6ACD1-118E-614B-9150-E608AB6313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9DE5637-43C4-AB4B-B71D-717F4B450695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9DE5637-43C4-AB4B-B71D-717F4B4506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BDB6C52-E382-9646-99CF-5FA092523538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BDB6C52-E382-9646-99CF-5FA0925235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DDDD56B-3BBF-BB4F-800C-05D9B61736CD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DDDD56B-3BBF-BB4F-800C-05D9B61736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86013CC-4C83-194F-B1AE-11D547965F94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86013CC-4C83-194F-B1AE-11D547965F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6CA7D384-0870-EA45-853B-9232C090E462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6CA7D384-0870-EA45-853B-9232C090E4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89CB78BF-F199-2248-8D0D-9ED0373AE631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89CB78BF-F199-2248-8D0D-9ED0373AE6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44FBE55-7C55-C34B-B155-C37298D32D89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44FBE55-7C55-C34B-B155-C37298D32D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293EF068-64EE-2241-A950-53306175826D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293EF068-64EE-2241-A950-533061758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C0F5621-97F4-664F-8891-AA5ABB9A1037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C0F5621-97F4-664F-8891-AA5ABB9A10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1D518D4-256A-9941-A61C-1DDF85426AB7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1D518D4-256A-9941-A61C-1DDF85426A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3423808-1FB7-E547-9346-5F52B584A79F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3423808-1FB7-E547-9346-5F52B584A7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DC5B6B7-EC6D-0E4E-8E87-C86046C126B3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DC5B6B7-EC6D-0E4E-8E87-C86046C126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9870CF5-6EF1-0143-B637-A6EDACAFA735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9870CF5-6EF1-0143-B637-A6EDACAFA7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8DB63FF-1F42-224B-942B-B4998905C353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8DB63FF-1F42-224B-942B-B4998905C3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31C3257-5667-8B4B-AF95-57F789712EF9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31C3257-5667-8B4B-AF95-57F789712E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A8E04351-2B03-3C49-8CA6-FA2D818CD238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A8E04351-2B03-3C49-8CA6-FA2D818CD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855EFF8-BC9C-2948-9A8B-173132DD4DC1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D39E9F-5456-8B44-A2E4-A56B3DE8D30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D39E9F-5456-8B44-A2E4-A56B3DE8D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896111A-84FF-B84A-BCB4-B0BE9EADB897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896111A-84FF-B84A-BCB4-B0BE9EADB8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B04FC93-C926-7544-894D-96251C71FBE6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B04FC93-C926-7544-894D-96251C71FB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2A04581-DED5-9F49-9B15-9C196C1F5FF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2A04581-DED5-9F49-9B15-9C196C1F5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0294456-9ADA-7645-BA1C-3D7F6F5F8539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0294456-9ADA-7645-BA1C-3D7F6F5F85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3251FC6-B033-2E4C-B06A-666BF095924E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3251FC6-B033-2E4C-B06A-666BF095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6184807-9488-AF48-B5ED-FA694BEC04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629D5239-DAF1-D742-A307-A589E80D20B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629D5239-DAF1-D742-A307-A589E80D20B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01DF7CA-E9E1-C14C-983E-F54CEBE1AD22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01DF7CA-E9E1-C14C-983E-F54CEBE1AD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E77F19C-3F07-8243-91BF-41F15A22F405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E77F19C-3F07-8243-91BF-41F15A22F40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BBD645A-0C19-C34A-9F7D-1AB8E01F963B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36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BBD645A-0C19-C34A-9F7D-1AB8E01F9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4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F5C0A-B53E-CE40-BDB9-E5142AAC478E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0CB8EFB-0549-D14F-880A-E0D088D03E65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0CB8EFB-0549-D14F-880A-E0D088D03E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23277A6-4D4A-FF48-990B-2E18DC3FA6B6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23277A6-4D4A-FF48-990B-2E18DC3FA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692DF46-0C7A-5241-8E62-6ACE6A98B9C9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692DF46-0C7A-5241-8E62-6ACE6A98B9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3A47A7E-0BF1-834C-BD7D-A5728C0B30A8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3A47A7E-0BF1-834C-BD7D-A5728C0B3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B78E64B-7D3E-2F4D-83BF-3CAB6CF61CFD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B78E64B-7D3E-2F4D-83BF-3CAB6CF61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7D697DD-1504-A24F-AF01-DDD6D0DD372F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7D697DD-1504-A24F-AF01-DDD6D0DD37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3A60FB9-83EA-9140-8B9A-9CBC0B031C29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3A60FB9-83EA-9140-8B9A-9CBC0B031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FACEAE6D-13CC-6D42-AC11-5EC1FACE1CA5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FACEAE6D-13CC-6D42-AC11-5EC1FACE1C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BA2CE10-A25D-4C48-837D-35C613366D9A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BA2CE10-A25D-4C48-837D-35C613366D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9E746F6-2E62-6743-A576-904B1C9DE35B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9E746F6-2E62-6743-A576-904B1C9DE3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D69AAD6-05A9-2140-8069-0EC27217D2A6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D69AAD6-05A9-2140-8069-0EC27217D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7175FD-8F55-E94E-BA9E-2AD4230D03E7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7175FD-8F55-E94E-BA9E-2AD4230D03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C34B314-746E-204C-BE99-B87CA58A2FEA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C34B314-746E-204C-BE99-B87CA58A2F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738CEE-50B4-BE4D-9BC0-27B9849877C4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738CEE-50B4-BE4D-9BC0-27B984987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72FDEE4-AAC1-A145-AF1B-11C19659ABF6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72FDEE4-AAC1-A145-AF1B-11C19659AB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C98F73BB-1797-B74E-9F7A-91D7CFE93013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C98F73BB-1797-B74E-9F7A-91D7CFE930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63A065A7-5793-294A-99C4-8DA20496B3BF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63A065A7-5793-294A-99C4-8DA20496B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22C656B-BAC7-1148-A93D-B5F554BE9AA2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22C656B-BAC7-1148-A93D-B5F554BE9A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22AD225-E51E-8947-A4D4-8B802E479278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22AD225-E51E-8947-A4D4-8B802E4792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17C8E2CD-0148-6646-B2B0-D89AF58EF2E9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17C8E2CD-0148-6646-B2B0-D89AF58EF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DFDBD96-E522-2945-A098-FAF716BCFCC6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DFDBD96-E522-2945-A098-FAF716BCFC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84E57CB-E5EE-8443-846E-37CAB1437C4F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84E57CB-E5EE-8443-846E-37CAB1437C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1DB1067-103A-0E46-A332-6C8743678193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1DB1067-103A-0E46-A332-6C8743678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E513A35-7498-B542-BC8C-DD7268D9C522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E513A35-7498-B542-BC8C-DD7268D9C5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6EE25D75-D897-7241-8481-83DDC4A46C50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6EE25D75-D897-7241-8481-83DDC4A46C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5080F5B-BC0F-D146-9B1B-0BEBCB3ECDF8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5080F5B-BC0F-D146-9B1B-0BEBCB3ECD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D6C0F2D-68A6-754D-A83E-5FC4CA8EE5B5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D6C0F2D-68A6-754D-A83E-5FC4CA8EE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334EC31-32FC-A54B-86AA-E8A01461DC7F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334EC31-32FC-A54B-86AA-E8A01461D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E778871E-93AD-0845-A75E-CE4BD1D0A696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E778871E-93AD-0845-A75E-CE4BD1D0A6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8DF40390-775E-8A4D-B767-F259408EAD6E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8DF40390-775E-8A4D-B767-F259408EAD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39"/>
              </a:rPr>
              <a:t>D. </a:t>
            </a:r>
            <a:r>
              <a:rPr lang="en-US" sz="1200" b="0" dirty="0" err="1">
                <a:hlinkClick r:id="rId39"/>
              </a:rPr>
              <a:t>Fouhey</a:t>
            </a:r>
            <a:r>
              <a:rPr lang="en-US" sz="1200" b="0" dirty="0">
                <a:hlinkClick r:id="rId39"/>
              </a:rPr>
              <a:t> and J. Johnson</a:t>
            </a:r>
            <a:endParaRPr lang="en-US" sz="1200" b="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4F577D-F311-AC49-8995-B04C106CCF56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5E0447C-48C2-F347-9511-844C4F8E3DB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5E0447C-48C2-F347-9511-844C4F8E3D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48CEA7C-06CD-0B41-B1C1-F2762B1273A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48CEA7C-06CD-0B41-B1C1-F2762B1273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41DD455-F80E-6D41-9033-43ABC1B34B8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41DD455-F80E-6D41-9033-43ABC1B34B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B47B02E-0055-A947-923F-8DBD015B11ED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B47B02E-0055-A947-923F-8DBD015B11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6C8F60F-CA82-8C43-9E98-B6DA65A6191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6C8F60F-CA82-8C43-9E98-B6DA65A619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EBD8B007-D34C-724F-A64E-75FA248AA941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EBD8B007-D34C-724F-A64E-75FA248AA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84F91EB-872E-3B4F-B664-FA4CF45850C9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0DE0D7D-4503-6643-B700-2B1E6CAF7DF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0DE0D7D-4503-6643-B700-2B1E6CAF7D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B200EC51-9775-6B4D-AD1B-A93015FDA762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B200EC51-9775-6B4D-AD1B-A93015FDA7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1B90F52-9D73-4F4E-A648-ABE26ED20BD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1B90F52-9D73-4F4E-A648-ABE26ED20BD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24661E4-1BC4-964B-84BA-98E5FA8F1A24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24661E4-1BC4-964B-84BA-98E5FA8F1A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4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4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4FB7FEE-605A-0447-9948-0BCF935EA952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18FCC087-1870-F649-B12A-1AFC2CAC2A7C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18FCC087-1870-F649-B12A-1AFC2CAC2A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4268ABB7-F515-EB4A-B2AB-E99B3C35FAD0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4268ABB7-F515-EB4A-B2AB-E99B3C35FA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14ED12F-C4B6-4F4F-9019-031B98DCD486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14ED12F-C4B6-4F4F-9019-031B98DCD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0BD8361-0F6E-BC4B-A5E0-155561526C9C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0BD8361-0F6E-BC4B-A5E0-155561526C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D48A143-1726-8349-8A13-A32B041C4C26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D48A143-1726-8349-8A13-A32B041C4C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C770664-5AE3-CD43-8581-2843AC3697ED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C770664-5AE3-CD43-8581-2843AC3697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1BB7355-1252-5048-98A1-59137E83EA16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1BB7355-1252-5048-98A1-59137E83E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CE751F6-6779-F246-82E4-EC0E99C8BD32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CE751F6-6779-F246-82E4-EC0E99C8BD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2BA56FDD-9C6D-8D49-A18C-2D9DD554E849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2BA56FDD-9C6D-8D49-A18C-2D9DD554E8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9C00A56-D55A-624B-8171-0EC01DA40766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9C00A56-D55A-624B-8171-0EC01DA40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CCDE167-5916-3049-9B97-BE39AACC9D0E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CCDE167-5916-3049-9B97-BE39AACC9D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E216D0C8-7482-1F4F-9DE2-C2BFA12753AD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E216D0C8-7482-1F4F-9DE2-C2BFA12753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A2B13AB-D797-F64C-B4FE-349CA92F15C4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A2B13AB-D797-F64C-B4FE-349CA92F15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F8F3DCC-A096-BA4B-8B00-E918710FB1BC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F8F3DCC-A096-BA4B-8B00-E918710FB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6CA2080-B3C2-8B4E-9165-EB090FB580AD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6CA2080-B3C2-8B4E-9165-EB090FB580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36770D3C-FC08-8E49-A915-918B2FFE47C7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36770D3C-FC08-8E49-A915-918B2FFE47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8495DFD0-C1AE-394B-ABAD-D8731F673826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8495DFD0-C1AE-394B-ABAD-D8731F6738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00C9829-D589-6F4A-B4A6-5D0232A2AA67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00C9829-D589-6F4A-B4A6-5D0232A2AA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E780474-B773-4C43-8681-CE088BBD18F9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E780474-B773-4C43-8681-CE088BBD18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B1673EC6-67A9-E849-B2EE-B31BB8ED19B3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B1673EC6-67A9-E849-B2EE-B31BB8ED19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6F061CD-22F2-444F-8CA5-FFF2B0EE9F2E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6F061CD-22F2-444F-8CA5-FFF2B0EE9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36B68E3-CF49-1D41-BBF7-288C3BA049BE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36B68E3-CF49-1D41-BBF7-288C3BA049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3C138ED0-B6C8-7349-92E4-284204F0927E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3C138ED0-B6C8-7349-92E4-284204F09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FDFF25A-8532-8942-9999-C38B59D90699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FDFF25A-8532-8942-9999-C38B59D906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3C71DF3-7350-C949-8C6F-2B8C410F81A1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3C71DF3-7350-C949-8C6F-2B8C410F81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52C45CB-DFAC-0249-80AA-CE76A9A5B67E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52C45CB-DFAC-0249-80AA-CE76A9A5B6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98DE7A2-00EA-AD4C-BA10-BE7A92065C4D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98DE7A2-00EA-AD4C-BA10-BE7A92065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9A2DB75-792A-E747-9357-5CDA2D85FA47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9A2DB75-792A-E747-9357-5CDA2D85FA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F0DCDC3-D743-4744-B07C-2DB84EF55745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F0DCDC3-D743-4744-B07C-2DB84EF557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3E366FAA-0BB1-E043-AA94-B58F65D61A44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3E366FAA-0BB1-E043-AA94-B58F65D61A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40"/>
              </a:rPr>
              <a:t>D. </a:t>
            </a:r>
            <a:r>
              <a:rPr lang="en-US" sz="1200" b="0" dirty="0" err="1">
                <a:hlinkClick r:id="rId40"/>
              </a:rPr>
              <a:t>Fouhey</a:t>
            </a:r>
            <a:r>
              <a:rPr lang="en-US" sz="1200" b="0" dirty="0">
                <a:hlinkClick r:id="rId40"/>
              </a:rPr>
              <a:t> and J. Johnson</a:t>
            </a:r>
            <a:endParaRPr lang="en-US" sz="1200" b="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64AA15-6D2B-0D4C-A49C-F1214B0E951B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B3B8A2-C7F0-6245-8E5D-ADDA09EFA76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B3B8A2-C7F0-6245-8E5D-ADDA09EFA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9E94ADE-83A1-774E-84E6-3933174D25EE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9E94ADE-83A1-774E-84E6-3933174D25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79C584-0AE5-D443-8AB6-DA378EDECE8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79C584-0AE5-D443-8AB6-DA378EDE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F13F3B4-79A2-6A4E-B82D-56D48E0B351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F13F3B4-79A2-6A4E-B82D-56D48E0B35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9892E55-789D-DB47-8193-4AFC9CD890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9892E55-789D-DB47-8193-4AFC9CD89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DD76FD6-A790-134A-8608-444CCBFE5377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DD76FD6-A790-134A-8608-444CCBFE5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EC7C12-B15E-F744-80FF-1085198B460D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D4FDD952-414C-F945-AD0E-0FA8948C413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D4FDD952-414C-F945-AD0E-0FA8948C413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F075C0B-AF46-1A45-9AF3-5A57D53BFED9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F075C0B-AF46-1A45-9AF3-5A57D53BFED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DEBE1E87-6917-FD48-BFFE-F5EB1D3C60D6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DEBE1E87-6917-FD48-BFFE-F5EB1D3C60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4ADBF33-B283-4B46-B86B-54BAC63E59B0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4ADBF33-B283-4B46-B86B-54BAC63E5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50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45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F71B0CE-14D7-F140-A9BB-160EB25D72D8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3F53A59-D8AD-3640-AEB7-F13ADD8E00F8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3F53A59-D8AD-3640-AEB7-F13ADD8E00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97AF5E1-695C-1842-96DF-D78E7F529AA1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97AF5E1-695C-1842-96DF-D78E7F529A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B784CB-AF63-894F-AA63-87A3E800F91B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B784CB-AF63-894F-AA63-87A3E800F9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75BB4B0-D45F-0645-942E-6B34FA793A74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75BB4B0-D45F-0645-942E-6B34FA793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FD986E5-EEEB-514B-8153-342531E96939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FD986E5-EEEB-514B-8153-342531E969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26081D5-B3A8-C048-AA08-99F37D5153A5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26081D5-B3A8-C048-AA08-99F37D5153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A4BEDF6-B280-CC4D-8A2F-EE83FEEAAF35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A4BEDF6-B280-CC4D-8A2F-EE83FEEAA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0DB99BB-8001-A84F-BD2A-386C14814CE2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0DB99BB-8001-A84F-BD2A-386C14814C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609B69F-3986-CE46-B489-0F45CB080D93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609B69F-3986-CE46-B489-0F45CB080D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8E18876-A75C-D642-9542-B395D43C542E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8E18876-A75C-D642-9542-B395D43C54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ED0732-3CF0-1C42-AD72-F155B24DAC38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ED0732-3CF0-1C42-AD72-F155B24DA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8EB868-7632-9E47-AEE9-914019CCC32C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8EB868-7632-9E47-AEE9-914019CCC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C549A5-5994-B64F-A2E8-22242B63A2BF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C549A5-5994-B64F-A2E8-22242B63A2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01564C2-40F1-E044-94EB-80E184E85D24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01564C2-40F1-E044-94EB-80E184E85D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B4D67E1-D180-1344-86B7-CBB5C5252913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B4D67E1-D180-1344-86B7-CBB5C5252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D396C16-2D71-2143-9589-C89B7CFFAB92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D396C16-2D71-2143-9589-C89B7CFFA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EFCBA23-082A-064B-B86B-5FF81D1116AA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EFCBA23-082A-064B-B86B-5FF81D111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1D10C9D-0842-CD48-B364-E00242F76BB3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1D10C9D-0842-CD48-B364-E00242F76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C298B6A4-4F71-0E4A-B874-0D331FC58C0C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C298B6A4-4F71-0E4A-B874-0D331FC58C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19B1AF4-5BD1-DE49-8666-3476307810D7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19B1AF4-5BD1-DE49-8666-3476307810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928B8B7-38A5-0E46-9F2A-55353916230E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928B8B7-38A5-0E46-9F2A-5535391623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57DE2B50-B5AA-AA4E-BBE2-1C40C67B0CEA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57DE2B50-B5AA-AA4E-BBE2-1C40C67B0C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AD628A-866A-1143-A344-0DC328D9B73B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AD628A-866A-1143-A344-0DC328D9B7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2BB23F5-131D-DD47-8166-297306A2171F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2BB23F5-131D-DD47-8166-297306A217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5B37F55-93A5-C047-9805-CFED920FB44D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5B37F55-93A5-C047-9805-CFED920FB4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47766A5-1AB4-C145-BE1F-0B176FE1B4DA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47766A5-1AB4-C145-BE1F-0B176FE1B4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12A776C-4EB7-094B-AF25-42E6C79E525D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12A776C-4EB7-094B-AF25-42E6C79E52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6B50D98-E60F-2445-9D0F-9FD09C09AB26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6B50D98-E60F-2445-9D0F-9FD09C09AB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5E8FD93-B11B-734D-B754-5AC3F87EA97D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5E8FD93-B11B-734D-B754-5AC3F87EA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2A8980D-4FD9-0946-83AA-057A1087616F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2A8980D-4FD9-0946-83AA-057A10876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41"/>
              </a:rPr>
              <a:t>D. </a:t>
            </a:r>
            <a:r>
              <a:rPr lang="en-US" sz="1200" b="0" dirty="0" err="1">
                <a:hlinkClick r:id="rId41"/>
              </a:rPr>
              <a:t>Fouhey</a:t>
            </a:r>
            <a:r>
              <a:rPr lang="en-US" sz="1200" b="0" dirty="0">
                <a:hlinkClick r:id="rId41"/>
              </a:rPr>
              <a:t> and J. Johnson</a:t>
            </a:r>
            <a:endParaRPr lang="en-US" sz="1200" b="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164517F-14A9-2A48-8BE1-1546AA1050A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454277D-3A2C-1F40-B07A-4E1AD0C2FA58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454277D-3A2C-1F40-B07A-4E1AD0C2FA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5B0DA-8CC0-5348-BCCC-3F9D9145047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5B0DA-8CC0-5348-BCCC-3F9D91450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AFF4E6F-425D-7A4F-A86F-FDD82C39858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AFF4E6F-425D-7A4F-A86F-FDD82C398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EBBAB56-3630-164C-A722-38D629C98E64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EBBAB56-3630-164C-A722-38D629C98E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D79D74D-128D-2045-900D-4457ADD6BF0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D79D74D-128D-2045-900D-4457ADD6B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AE9738C-2AAD-A643-90AB-39DD332E8FE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AE9738C-2AAD-A643-90AB-39DD332E8F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72762E2-7335-8D4B-8C02-5C084DB8E8B2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D9B8AC2-5119-6F4A-8ED1-22F327190940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D9B8AC2-5119-6F4A-8ED1-22F3271909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3C873E5-A3F4-BC45-AB2D-376E7CF4C26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3C873E5-A3F4-BC45-AB2D-376E7CF4C26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2F2A108-BE7F-DA44-B785-6DE4926F6D5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2F2A108-BE7F-DA44-B785-6DE4926F6D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995EC82-E2A6-8B4C-8981-541F90694D7C}"/>
                  </a:ext>
                </a:extLst>
              </p:cNvPr>
              <p:cNvSpPr/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995EC82-E2A6-8B4C-8981-541F90694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01" y="5638800"/>
                <a:ext cx="7437998" cy="453137"/>
              </a:xfrm>
              <a:prstGeom prst="rect">
                <a:avLst/>
              </a:prstGeom>
              <a:blipFill>
                <a:blip r:embed="rId51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99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F71B0CE-14D7-F140-A9BB-160EB25D72D8}"/>
              </a:ext>
            </a:extLst>
          </p:cNvPr>
          <p:cNvGrpSpPr/>
          <p:nvPr/>
        </p:nvGrpSpPr>
        <p:grpSpPr>
          <a:xfrm>
            <a:off x="1457389" y="2472499"/>
            <a:ext cx="3091374" cy="2536674"/>
            <a:chOff x="1457389" y="2472499"/>
            <a:chExt cx="3091374" cy="2536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3F53A59-D8AD-3640-AEB7-F13ADD8E00F8}"/>
                    </a:ext>
                  </a:extLst>
                </p:cNvPr>
                <p:cNvSpPr/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3F53A59-D8AD-3640-AEB7-F13ADD8E00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2472501"/>
                  <a:ext cx="515229" cy="51522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97AF5E1-695C-1842-96DF-D78E7F529AA1}"/>
                    </a:ext>
                  </a:extLst>
                </p:cNvPr>
                <p:cNvSpPr/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97AF5E1-695C-1842-96DF-D78E7F529A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2472500"/>
                  <a:ext cx="515229" cy="5152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B784CB-AF63-894F-AA63-87A3E800F91B}"/>
                    </a:ext>
                  </a:extLst>
                </p:cNvPr>
                <p:cNvSpPr/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B784CB-AF63-894F-AA63-87A3E800F9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2472500"/>
                  <a:ext cx="515229" cy="5152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75BB4B0-D45F-0645-942E-6B34FA793A74}"/>
                    </a:ext>
                  </a:extLst>
                </p:cNvPr>
                <p:cNvSpPr/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75BB4B0-D45F-0645-942E-6B34FA793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2976021"/>
                  <a:ext cx="515229" cy="5152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FD986E5-EEEB-514B-8153-342531E96939}"/>
                    </a:ext>
                  </a:extLst>
                </p:cNvPr>
                <p:cNvSpPr/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FD986E5-EEEB-514B-8153-342531E969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2976020"/>
                  <a:ext cx="515229" cy="515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26081D5-B3A8-C048-AA08-99F37D5153A5}"/>
                    </a:ext>
                  </a:extLst>
                </p:cNvPr>
                <p:cNvSpPr/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26081D5-B3A8-C048-AA08-99F37D5153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2976020"/>
                  <a:ext cx="515229" cy="515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A4BEDF6-B280-CC4D-8A2F-EE83FEEAAF35}"/>
                    </a:ext>
                  </a:extLst>
                </p:cNvPr>
                <p:cNvSpPr/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A4BEDF6-B280-CC4D-8A2F-EE83FEEAA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3475195"/>
                  <a:ext cx="515229" cy="515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0DB99BB-8001-A84F-BD2A-386C14814CE2}"/>
                    </a:ext>
                  </a:extLst>
                </p:cNvPr>
                <p:cNvSpPr/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0DB99BB-8001-A84F-BD2A-386C14814C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3475194"/>
                  <a:ext cx="515229" cy="515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609B69F-3986-CE46-B489-0F45CB080D93}"/>
                    </a:ext>
                  </a:extLst>
                </p:cNvPr>
                <p:cNvSpPr/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609B69F-3986-CE46-B489-0F45CB080D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3475194"/>
                  <a:ext cx="515229" cy="515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8E18876-A75C-D642-9542-B395D43C542E}"/>
                    </a:ext>
                  </a:extLst>
                </p:cNvPr>
                <p:cNvSpPr/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8E18876-A75C-D642-9542-B395D43C54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2472500"/>
                  <a:ext cx="515229" cy="515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ED0732-3CF0-1C42-AD72-F155B24DAC38}"/>
                    </a:ext>
                  </a:extLst>
                </p:cNvPr>
                <p:cNvSpPr/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1ED0732-3CF0-1C42-AD72-F155B24DA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2472499"/>
                  <a:ext cx="515229" cy="51522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8EB868-7632-9E47-AEE9-914019CCC32C}"/>
                    </a:ext>
                  </a:extLst>
                </p:cNvPr>
                <p:cNvSpPr/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8EB868-7632-9E47-AEE9-914019CCC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2472499"/>
                  <a:ext cx="515229" cy="51522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C549A5-5994-B64F-A2E8-22242B63A2BF}"/>
                    </a:ext>
                  </a:extLst>
                </p:cNvPr>
                <p:cNvSpPr/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C549A5-5994-B64F-A2E8-22242B63A2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2976020"/>
                  <a:ext cx="515229" cy="51522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01564C2-40F1-E044-94EB-80E184E85D24}"/>
                    </a:ext>
                  </a:extLst>
                </p:cNvPr>
                <p:cNvSpPr/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01564C2-40F1-E044-94EB-80E184E85D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2976019"/>
                  <a:ext cx="515229" cy="5152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B4D67E1-D180-1344-86B7-CBB5C5252913}"/>
                    </a:ext>
                  </a:extLst>
                </p:cNvPr>
                <p:cNvSpPr/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B4D67E1-D180-1344-86B7-CBB5C5252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2976019"/>
                  <a:ext cx="515229" cy="5152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D396C16-2D71-2143-9589-C89B7CFFAB92}"/>
                    </a:ext>
                  </a:extLst>
                </p:cNvPr>
                <p:cNvSpPr/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D396C16-2D71-2143-9589-C89B7CFFA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3475194"/>
                  <a:ext cx="515229" cy="5152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EFCBA23-082A-064B-B86B-5FF81D1116AA}"/>
                    </a:ext>
                  </a:extLst>
                </p:cNvPr>
                <p:cNvSpPr/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EFCBA23-082A-064B-B86B-5FF81D111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3475193"/>
                  <a:ext cx="515229" cy="51522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1D10C9D-0842-CD48-B364-E00242F76BB3}"/>
                    </a:ext>
                  </a:extLst>
                </p:cNvPr>
                <p:cNvSpPr/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1D10C9D-0842-CD48-B364-E00242F76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3475193"/>
                  <a:ext cx="515229" cy="5152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C298B6A4-4F71-0E4A-B874-0D331FC58C0C}"/>
                    </a:ext>
                  </a:extLst>
                </p:cNvPr>
                <p:cNvSpPr/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C298B6A4-4F71-0E4A-B874-0D331FC58C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90" y="3990424"/>
                  <a:ext cx="515229" cy="5152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19B1AF4-5BD1-DE49-8666-3476307810D7}"/>
                    </a:ext>
                  </a:extLst>
                </p:cNvPr>
                <p:cNvSpPr/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19B1AF4-5BD1-DE49-8666-3476307810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9" y="3990423"/>
                  <a:ext cx="515229" cy="5152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928B8B7-38A5-0E46-9F2A-55353916230E}"/>
                    </a:ext>
                  </a:extLst>
                </p:cNvPr>
                <p:cNvSpPr/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928B8B7-38A5-0E46-9F2A-5535391623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8" y="3990423"/>
                  <a:ext cx="515229" cy="51522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57DE2B50-B5AA-AA4E-BBE2-1C40C67B0CEA}"/>
                    </a:ext>
                  </a:extLst>
                </p:cNvPr>
                <p:cNvSpPr/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57DE2B50-B5AA-AA4E-BBE2-1C40C67B0C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389" y="4493944"/>
                  <a:ext cx="515229" cy="51522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AD628A-866A-1143-A344-0DC328D9B73B}"/>
                    </a:ext>
                  </a:extLst>
                </p:cNvPr>
                <p:cNvSpPr/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AD628A-866A-1143-A344-0DC328D9B7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618" y="4493943"/>
                  <a:ext cx="515229" cy="51522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2BB23F5-131D-DD47-8166-297306A2171F}"/>
                    </a:ext>
                  </a:extLst>
                </p:cNvPr>
                <p:cNvSpPr/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2BB23F5-131D-DD47-8166-297306A217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847" y="4493943"/>
                  <a:ext cx="515229" cy="51522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5B37F55-93A5-C047-9805-CFED920FB44D}"/>
                    </a:ext>
                  </a:extLst>
                </p:cNvPr>
                <p:cNvSpPr/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5B37F55-93A5-C047-9805-CFED920FB4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6" y="3990423"/>
                  <a:ext cx="515229" cy="51522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47766A5-1AB4-C145-BE1F-0B176FE1B4DA}"/>
                    </a:ext>
                  </a:extLst>
                </p:cNvPr>
                <p:cNvSpPr/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47766A5-1AB4-C145-BE1F-0B176FE1B4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5" y="3990422"/>
                  <a:ext cx="515229" cy="51522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12A776C-4EB7-094B-AF25-42E6C79E525D}"/>
                    </a:ext>
                  </a:extLst>
                </p:cNvPr>
                <p:cNvSpPr/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12A776C-4EB7-094B-AF25-42E6C79E52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4" y="3990422"/>
                  <a:ext cx="515229" cy="51522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6B50D98-E60F-2445-9D0F-9FD09C09AB26}"/>
                    </a:ext>
                  </a:extLst>
                </p:cNvPr>
                <p:cNvSpPr/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6B50D98-E60F-2445-9D0F-9FD09C09AB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75" y="4493943"/>
                  <a:ext cx="515229" cy="51522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5E8FD93-B11B-734D-B754-5AC3F87EA97D}"/>
                    </a:ext>
                  </a:extLst>
                </p:cNvPr>
                <p:cNvSpPr/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5E8FD93-B11B-734D-B754-5AC3F87EA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304" y="4493942"/>
                  <a:ext cx="515229" cy="51522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2A8980D-4FD9-0946-83AA-057A1087616F}"/>
                    </a:ext>
                  </a:extLst>
                </p:cNvPr>
                <p:cNvSpPr/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solidFill>
                  <a:srgbClr val="FFFD7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2A8980D-4FD9-0946-83AA-057A10876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533" y="4493942"/>
                  <a:ext cx="515229" cy="51522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41"/>
              </a:rPr>
              <a:t>D. </a:t>
            </a:r>
            <a:r>
              <a:rPr lang="en-US" sz="1200" b="0" dirty="0" err="1">
                <a:hlinkClick r:id="rId41"/>
              </a:rPr>
              <a:t>Fouhey</a:t>
            </a:r>
            <a:r>
              <a:rPr lang="en-US" sz="1200" b="0" dirty="0">
                <a:hlinkClick r:id="rId41"/>
              </a:rPr>
              <a:t> and J. Johnson</a:t>
            </a:r>
            <a:endParaRPr lang="en-US" sz="1200" b="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164517F-14A9-2A48-8BE1-1546AA1050A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454277D-3A2C-1F40-B07A-4E1AD0C2FA58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454277D-3A2C-1F40-B07A-4E1AD0C2FA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5B0DA-8CC0-5348-BCCC-3F9D9145047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5B0DA-8CC0-5348-BCCC-3F9D91450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AFF4E6F-425D-7A4F-A86F-FDD82C39858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AFF4E6F-425D-7A4F-A86F-FDD82C398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EBBAB56-3630-164C-A722-38D629C98E64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5EBBAB56-3630-164C-A722-38D629C98E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D79D74D-128D-2045-900D-4457ADD6BF0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D79D74D-128D-2045-900D-4457ADD6B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AE9738C-2AAD-A643-90AB-39DD332E8FE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AE9738C-2AAD-A643-90AB-39DD332E8F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72762E2-7335-8D4B-8C02-5C084DB8E8B2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D9B8AC2-5119-6F4A-8ED1-22F327190940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D9B8AC2-5119-6F4A-8ED1-22F3271909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3C873E5-A3F4-BC45-AB2D-376E7CF4C26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3C873E5-A3F4-BC45-AB2D-376E7CF4C26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2F2A108-BE7F-DA44-B785-6DE4926F6D5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2F2A108-BE7F-DA44-B785-6DE4926F6D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CEFDFE5-84DB-444D-A996-1C42541F8494}"/>
                  </a:ext>
                </a:extLst>
              </p:cNvPr>
              <p:cNvSpPr/>
              <p:nvPr/>
            </p:nvSpPr>
            <p:spPr>
              <a:xfrm>
                <a:off x="9695258" y="3482988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CEFDFE5-84DB-444D-A996-1C42541F8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258" y="3482988"/>
                <a:ext cx="515229" cy="515229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0538F32-F5E4-C641-989F-5F6D4D199DEA}"/>
                  </a:ext>
                </a:extLst>
              </p:cNvPr>
              <p:cNvSpPr/>
              <p:nvPr/>
            </p:nvSpPr>
            <p:spPr>
              <a:xfrm>
                <a:off x="8148424" y="399259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0538F32-F5E4-C641-989F-5F6D4D199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424" y="3992595"/>
                <a:ext cx="515229" cy="515229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AFE789F-C7A5-B748-8E27-AB27CF618BD9}"/>
                  </a:ext>
                </a:extLst>
              </p:cNvPr>
              <p:cNvSpPr/>
              <p:nvPr/>
            </p:nvSpPr>
            <p:spPr>
              <a:xfrm>
                <a:off x="8663653" y="3992594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AFE789F-C7A5-B748-8E27-AB27CF618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653" y="3992594"/>
                <a:ext cx="515229" cy="515229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5E05D0-4DD3-8D46-8C22-1261609EC4AC}"/>
                  </a:ext>
                </a:extLst>
              </p:cNvPr>
              <p:cNvSpPr/>
              <p:nvPr/>
            </p:nvSpPr>
            <p:spPr>
              <a:xfrm>
                <a:off x="9178882" y="3992594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5E05D0-4DD3-8D46-8C22-1261609EC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882" y="3992594"/>
                <a:ext cx="515229" cy="515229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7D70DA9-3B4B-874F-B640-B5A88996D3B1}"/>
                  </a:ext>
                </a:extLst>
              </p:cNvPr>
              <p:cNvSpPr/>
              <p:nvPr/>
            </p:nvSpPr>
            <p:spPr>
              <a:xfrm>
                <a:off x="9692474" y="3998218"/>
                <a:ext cx="514082" cy="50351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7D70DA9-3B4B-874F-B640-B5A88996D3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474" y="3998218"/>
                <a:ext cx="514082" cy="503519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97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DC164-3C5F-C149-AA84-2C37B1A3908D}"/>
              </a:ext>
            </a:extLst>
          </p:cNvPr>
          <p:cNvSpPr txBox="1"/>
          <p:nvPr/>
        </p:nvSpPr>
        <p:spPr>
          <a:xfrm>
            <a:off x="6630254" y="2345811"/>
            <a:ext cx="458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Size of output feature map depends on </a:t>
            </a:r>
            <a:r>
              <a:rPr lang="en-US" b="0" i="1" dirty="0"/>
              <a:t>padding</a:t>
            </a:r>
            <a:r>
              <a:rPr lang="en-US" b="0" dirty="0"/>
              <a:t> and </a:t>
            </a:r>
            <a:r>
              <a:rPr lang="en-US" b="0" i="1" dirty="0"/>
              <a:t>stride</a:t>
            </a: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AD080-FDA9-1D46-B66E-767F045D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3581400"/>
            <a:ext cx="2436693" cy="2586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10F15D-CABB-904C-B861-42D264B5B236}"/>
              </a:ext>
            </a:extLst>
          </p:cNvPr>
          <p:cNvSpPr txBox="1"/>
          <p:nvPr/>
        </p:nvSpPr>
        <p:spPr>
          <a:xfrm>
            <a:off x="7503636" y="616789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No padding, stride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CBC6B-6324-ED46-ACA5-F696EAA91784}"/>
              </a:ext>
            </a:extLst>
          </p:cNvPr>
          <p:cNvSpPr txBox="1"/>
          <p:nvPr/>
        </p:nvSpPr>
        <p:spPr>
          <a:xfrm>
            <a:off x="9980494" y="506269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F7287-D701-2243-84C8-41CCF345DD49}"/>
              </a:ext>
            </a:extLst>
          </p:cNvPr>
          <p:cNvSpPr txBox="1"/>
          <p:nvPr/>
        </p:nvSpPr>
        <p:spPr>
          <a:xfrm>
            <a:off x="9867895" y="391969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2523D-9C80-AD4D-AA51-FBF6D10F9B22}"/>
              </a:ext>
            </a:extLst>
          </p:cNvPr>
          <p:cNvSpPr txBox="1"/>
          <p:nvPr/>
        </p:nvSpPr>
        <p:spPr>
          <a:xfrm>
            <a:off x="10493571" y="6414111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Animation source</a:t>
            </a:r>
            <a:endParaRPr lang="en-US" sz="1400" b="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F6B995-A2D0-5543-A319-B28A80867CB3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F8703911-7627-744C-8B9C-9FD4ADF5D377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75351D-58F0-F340-A7C3-B1BB66F9D7EC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A1FDC7-E7EB-6240-8696-119DC99B393D}"/>
                </a:ext>
              </a:extLst>
            </p:cNvPr>
            <p:cNvCxnSpPr>
              <a:stCxn id="26" idx="1"/>
              <a:endCxn id="31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58A6A9-88DF-3845-A84B-2659841A6ED2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86B560-59AB-E649-9095-493ECE0B2E9A}"/>
                </a:ext>
              </a:extLst>
            </p:cNvPr>
            <p:cNvCxnSpPr>
              <a:cxnSpLocks/>
              <a:endCxn id="31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DC66D53-F70E-C945-BC4B-18C7054804B0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606C27-F91F-584B-B7C3-A0539A89AED0}"/>
              </a:ext>
            </a:extLst>
          </p:cNvPr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1A2CEFB2-6CE5-AF4F-B978-12F524AD7E1A}"/>
              </a:ext>
            </a:extLst>
          </p:cNvPr>
          <p:cNvCxnSpPr>
            <a:stCxn id="32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37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0F15D-CABB-904C-B861-42D264B5B236}"/>
              </a:ext>
            </a:extLst>
          </p:cNvPr>
          <p:cNvSpPr txBox="1"/>
          <p:nvPr/>
        </p:nvSpPr>
        <p:spPr>
          <a:xfrm>
            <a:off x="7503636" y="616789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With padding, stride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CBC6B-6324-ED46-ACA5-F696EAA91784}"/>
              </a:ext>
            </a:extLst>
          </p:cNvPr>
          <p:cNvSpPr txBox="1"/>
          <p:nvPr/>
        </p:nvSpPr>
        <p:spPr>
          <a:xfrm>
            <a:off x="9980494" y="506269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F7287-D701-2243-84C8-41CCF345DD49}"/>
              </a:ext>
            </a:extLst>
          </p:cNvPr>
          <p:cNvSpPr txBox="1"/>
          <p:nvPr/>
        </p:nvSpPr>
        <p:spPr>
          <a:xfrm>
            <a:off x="9867895" y="391969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Output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7255E-D834-3441-9473-625432CB9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58" y="3395701"/>
            <a:ext cx="2392239" cy="27192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DCEDC8-0E6D-294F-9A20-B0AE87261D9C}"/>
              </a:ext>
            </a:extLst>
          </p:cNvPr>
          <p:cNvSpPr txBox="1"/>
          <p:nvPr/>
        </p:nvSpPr>
        <p:spPr>
          <a:xfrm>
            <a:off x="10493571" y="6414111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Animation source</a:t>
            </a:r>
            <a:endParaRPr lang="en-US" sz="1400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EF277E-7C93-E545-9880-288AC939B612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E36B7967-06E3-0848-B088-FFB98AEE2A16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203A0B9-9917-BD42-8AB0-146A79D29995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7B893A7-CDA0-1F4F-8E16-42F38208F2C8}"/>
                </a:ext>
              </a:extLst>
            </p:cNvPr>
            <p:cNvCxnSpPr>
              <a:stCxn id="27" idx="1"/>
              <a:endCxn id="32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AD810B-50AE-A74F-9A7F-1F005CCC8B0B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B11E02-4CC5-DB40-B1D3-637A1B0C79CE}"/>
                </a:ext>
              </a:extLst>
            </p:cNvPr>
            <p:cNvCxnSpPr>
              <a:cxnSpLocks/>
              <a:endCxn id="32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3E56BFF-66D1-FD4E-BFD0-595749292E04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B5B2B87-E8BD-5E4D-A2F8-AD598E165DB8}"/>
              </a:ext>
            </a:extLst>
          </p:cNvPr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523E192E-B767-F14F-9AE8-22B09433DC88}"/>
              </a:ext>
            </a:extLst>
          </p:cNvPr>
          <p:cNvCxnSpPr>
            <a:stCxn id="34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B91295-797A-0241-B2A7-8C26C75B5802}"/>
              </a:ext>
            </a:extLst>
          </p:cNvPr>
          <p:cNvSpPr txBox="1"/>
          <p:nvPr/>
        </p:nvSpPr>
        <p:spPr>
          <a:xfrm>
            <a:off x="6630254" y="2345811"/>
            <a:ext cx="458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Size of output feature map depends on </a:t>
            </a:r>
            <a:r>
              <a:rPr lang="en-US" b="0" i="1" dirty="0"/>
              <a:t>padding</a:t>
            </a:r>
            <a:r>
              <a:rPr lang="en-US" b="0" dirty="0"/>
              <a:t> and </a:t>
            </a:r>
            <a:r>
              <a:rPr lang="en-US" b="0" i="1" dirty="0"/>
              <a:t>stride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012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0F15D-CABB-904C-B861-42D264B5B236}"/>
              </a:ext>
            </a:extLst>
          </p:cNvPr>
          <p:cNvSpPr txBox="1"/>
          <p:nvPr/>
        </p:nvSpPr>
        <p:spPr>
          <a:xfrm>
            <a:off x="7503636" y="616789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With padding, stride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CBC6B-6324-ED46-ACA5-F696EAA91784}"/>
              </a:ext>
            </a:extLst>
          </p:cNvPr>
          <p:cNvSpPr txBox="1"/>
          <p:nvPr/>
        </p:nvSpPr>
        <p:spPr>
          <a:xfrm>
            <a:off x="9980494" y="506269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F7287-D701-2243-84C8-41CCF345DD49}"/>
              </a:ext>
            </a:extLst>
          </p:cNvPr>
          <p:cNvSpPr txBox="1"/>
          <p:nvPr/>
        </p:nvSpPr>
        <p:spPr>
          <a:xfrm>
            <a:off x="9867895" y="391969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Output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5E456-E955-7D4D-8850-CBD1E222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59" y="3592935"/>
            <a:ext cx="2595041" cy="25030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2B6A207-E9A2-DA4D-8F7F-61D732A39485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5FA87186-B2E9-EF47-9B07-CF8BC4179B25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8528EAC-85C3-8842-B2FF-96F951A8D5FB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DA1B97-9FD6-814D-8921-195BA07F9F7F}"/>
                </a:ext>
              </a:extLst>
            </p:cNvPr>
            <p:cNvCxnSpPr>
              <a:stCxn id="26" idx="1"/>
              <a:endCxn id="31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778FA4-DFC2-5942-8150-F67385649252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B2ED28-F7FD-8540-B60E-1203A7BAA0EC}"/>
                </a:ext>
              </a:extLst>
            </p:cNvPr>
            <p:cNvCxnSpPr>
              <a:cxnSpLocks/>
              <a:endCxn id="31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5FB8D24-7CD3-7046-984D-03470269CC11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03AC2A5-DF18-5843-8FB2-D6DC66C71B25}"/>
              </a:ext>
            </a:extLst>
          </p:cNvPr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67FE03E4-0E72-A14D-8ED2-F1615E2E5474}"/>
              </a:ext>
            </a:extLst>
          </p:cNvPr>
          <p:cNvCxnSpPr>
            <a:stCxn id="32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91FF37-CB10-C943-9E12-FA575BAAF986}"/>
              </a:ext>
            </a:extLst>
          </p:cNvPr>
          <p:cNvSpPr txBox="1"/>
          <p:nvPr/>
        </p:nvSpPr>
        <p:spPr>
          <a:xfrm>
            <a:off x="6630254" y="2345811"/>
            <a:ext cx="458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Size of output feature map depends on </a:t>
            </a:r>
            <a:r>
              <a:rPr lang="en-US" b="0" i="1" dirty="0"/>
              <a:t>padding</a:t>
            </a:r>
            <a:r>
              <a:rPr lang="en-US" b="0" dirty="0"/>
              <a:t> and </a:t>
            </a:r>
            <a:r>
              <a:rPr lang="en-US" b="0" i="1" dirty="0"/>
              <a:t>stride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074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convolutional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Variants: 1x1 convolutions, </a:t>
            </a:r>
            <a:r>
              <a:rPr lang="en-US" sz="3200" dirty="0" err="1"/>
              <a:t>depthwise</a:t>
            </a:r>
            <a:r>
              <a:rPr lang="en-US" sz="3200" dirty="0"/>
              <a:t> convolutions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Max 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In depth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345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B6A207-E9A2-DA4D-8F7F-61D732A39485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5FA87186-B2E9-EF47-9B07-CF8BC4179B25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8528EAC-85C3-8842-B2FF-96F951A8D5FB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DA1B97-9FD6-814D-8921-195BA07F9F7F}"/>
                </a:ext>
              </a:extLst>
            </p:cNvPr>
            <p:cNvCxnSpPr>
              <a:stCxn id="26" idx="1"/>
              <a:endCxn id="31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778FA4-DFC2-5942-8150-F67385649252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B2ED28-F7FD-8540-B60E-1203A7BAA0EC}"/>
                </a:ext>
              </a:extLst>
            </p:cNvPr>
            <p:cNvCxnSpPr>
              <a:cxnSpLocks/>
              <a:endCxn id="31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5FB8D24-7CD3-7046-984D-03470269CC11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03AC2A5-DF18-5843-8FB2-D6DC66C71B25}"/>
              </a:ext>
            </a:extLst>
          </p:cNvPr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67FE03E4-0E72-A14D-8ED2-F1615E2E5474}"/>
              </a:ext>
            </a:extLst>
          </p:cNvPr>
          <p:cNvCxnSpPr>
            <a:stCxn id="32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91FF37-CB10-C943-9E12-FA575BAAF986}"/>
              </a:ext>
            </a:extLst>
          </p:cNvPr>
          <p:cNvSpPr txBox="1"/>
          <p:nvPr/>
        </p:nvSpPr>
        <p:spPr>
          <a:xfrm>
            <a:off x="6630254" y="2345811"/>
            <a:ext cx="458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Size of output feature map depends on </a:t>
            </a:r>
            <a:r>
              <a:rPr lang="en-US" b="0" i="1" dirty="0"/>
              <a:t>padding</a:t>
            </a:r>
            <a:r>
              <a:rPr lang="en-US" b="0" dirty="0"/>
              <a:t> and </a:t>
            </a:r>
            <a:r>
              <a:rPr lang="en-US" b="0" i="1" dirty="0"/>
              <a:t>stride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B88E27A-67BE-A740-AA2F-56A1DD9DCD7C}"/>
                  </a:ext>
                </a:extLst>
              </p:cNvPr>
              <p:cNvSpPr txBox="1"/>
              <p:nvPr/>
            </p:nvSpPr>
            <p:spPr>
              <a:xfrm>
                <a:off x="6630254" y="3313805"/>
                <a:ext cx="396370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With padding, spatial resolution remains the same if stride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dirty="0"/>
                  <a:t> is used, is reduced by factor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b="0" dirty="0"/>
                  <a:t> if stride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b="0" dirty="0"/>
                  <a:t> is used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B88E27A-67BE-A740-AA2F-56A1DD9DC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254" y="3313805"/>
                <a:ext cx="3963706" cy="1938992"/>
              </a:xfrm>
              <a:prstGeom prst="rect">
                <a:avLst/>
              </a:prstGeom>
              <a:blipFill>
                <a:blip r:embed="rId2"/>
                <a:stretch>
                  <a:fillRect l="-2236" t="-2597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B5EBDB-40B9-164F-B9C8-14CEB1625FDA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79DCE219-D351-4741-8E41-DDC94DE4FC0B}"/>
                </a:ext>
              </a:extLst>
            </p:cNvPr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DD23CF-C46D-CD4C-B185-459BC2528E81}"/>
                </a:ext>
              </a:extLst>
            </p:cNvPr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00F6FD-DD80-6C4C-B777-D77BC92030CA}"/>
                </a:ext>
              </a:extLst>
            </p:cNvPr>
            <p:cNvCxnSpPr>
              <a:stCxn id="20" idx="1"/>
              <a:endCxn id="27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31D3DC-7401-2746-95DD-674F15C6F6EB}"/>
                </a:ext>
              </a:extLst>
            </p:cNvPr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1116ED-0005-FA44-90E2-788158DEACC1}"/>
                </a:ext>
              </a:extLst>
            </p:cNvPr>
            <p:cNvCxnSpPr>
              <a:cxnSpLocks/>
              <a:endCxn id="27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03B4697-0E2A-1443-89F8-7595F69EEBB9}"/>
                </a:ext>
              </a:extLst>
            </p:cNvPr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550C39-85DE-C648-BC1C-A9405775FD71}"/>
              </a:ext>
            </a:extLst>
          </p:cNvPr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DD9F7E7C-00E8-B045-AFBA-7F6C60633636}"/>
              </a:ext>
            </a:extLst>
          </p:cNvPr>
          <p:cNvCxnSpPr>
            <a:stCxn id="28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1829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another feature map</a:t>
            </a:r>
          </a:p>
        </p:txBody>
      </p:sp>
      <p:cxnSp>
        <p:nvCxnSpPr>
          <p:cNvPr id="37" name="Curved Connector 36"/>
          <p:cNvCxnSpPr>
            <a:cxnSpLocks/>
          </p:cNvCxnSpPr>
          <p:nvPr/>
        </p:nvCxnSpPr>
        <p:spPr bwMode="auto">
          <a:xfrm rot="5400000">
            <a:off x="6018681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" y="25146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another set of learned weights</a:t>
            </a:r>
          </a:p>
        </p:txBody>
      </p:sp>
      <p:cxnSp>
        <p:nvCxnSpPr>
          <p:cNvPr id="19" name="Curved Connector 18"/>
          <p:cNvCxnSpPr>
            <a:cxnSpLocks/>
            <a:stCxn id="17" idx="2"/>
          </p:cNvCxnSpPr>
          <p:nvPr/>
        </p:nvCxnSpPr>
        <p:spPr bwMode="auto">
          <a:xfrm rot="16200000" flipH="1">
            <a:off x="1414333" y="3584326"/>
            <a:ext cx="335340" cy="133520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09D29972-1A5E-7044-9ECF-3F84E9320787}"/>
              </a:ext>
            </a:extLst>
          </p:cNvPr>
          <p:cNvSpPr/>
          <p:nvPr/>
        </p:nvSpPr>
        <p:spPr bwMode="auto">
          <a:xfrm>
            <a:off x="4605056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accent2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7EB1F6F-9229-1342-8205-5D497CAD4BE9}"/>
              </a:ext>
            </a:extLst>
          </p:cNvPr>
          <p:cNvSpPr/>
          <p:nvPr/>
        </p:nvSpPr>
        <p:spPr bwMode="auto">
          <a:xfrm>
            <a:off x="2249607" y="35052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accent2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7" grpId="0"/>
      <p:bldP spid="24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04AA-14FF-D4BE-E7FA-8D6298A0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>
            <a:extLst>
              <a:ext uri="{FF2B5EF4-FFF2-40B4-BE49-F238E27FC236}">
                <a16:creationId xmlns:a16="http://schemas.microsoft.com/office/drawing/2014/main" id="{68AEA36E-D03B-0638-7C6B-9C05DBE31ED7}"/>
              </a:ext>
            </a:extLst>
          </p:cNvPr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D291B4-B595-F1B6-14E5-DE709736EBEB}"/>
              </a:ext>
            </a:extLst>
          </p:cNvPr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423F7-1C49-E38F-E773-AFF209619BB9}"/>
                  </a:ext>
                </a:extLst>
              </p:cNvPr>
              <p:cNvSpPr txBox="1"/>
              <p:nvPr/>
            </p:nvSpPr>
            <p:spPr>
              <a:xfrm>
                <a:off x="162982" y="3305772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filters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423F7-1C49-E38F-E773-AFF209619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82" y="3305772"/>
                <a:ext cx="1371600" cy="461665"/>
              </a:xfrm>
              <a:prstGeom prst="rect">
                <a:avLst/>
              </a:prstGeom>
              <a:blipFill>
                <a:blip r:embed="rId2"/>
                <a:stretch>
                  <a:fillRect t="-10811" r="-183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0A4311AC-D899-58DA-490C-BC962463B46D}"/>
              </a:ext>
            </a:extLst>
          </p:cNvPr>
          <p:cNvCxnSpPr>
            <a:cxnSpLocks/>
          </p:cNvCxnSpPr>
          <p:nvPr/>
        </p:nvCxnSpPr>
        <p:spPr bwMode="auto">
          <a:xfrm>
            <a:off x="685802" y="3881738"/>
            <a:ext cx="1563804" cy="537861"/>
          </a:xfrm>
          <a:prstGeom prst="curvedConnector3">
            <a:avLst>
              <a:gd name="adj1" fmla="val 194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61CFE133-93F9-B2E2-1F59-1A401BEC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9F6696C6-7909-3AA2-6552-7BCD7AD1EEF5}"/>
              </a:ext>
            </a:extLst>
          </p:cNvPr>
          <p:cNvSpPr/>
          <p:nvPr/>
        </p:nvSpPr>
        <p:spPr bwMode="auto">
          <a:xfrm>
            <a:off x="2249607" y="35052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accent2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54053847-40B2-0CA2-7774-C76F1408DD5A}"/>
              </a:ext>
            </a:extLst>
          </p:cNvPr>
          <p:cNvSpPr/>
          <p:nvPr/>
        </p:nvSpPr>
        <p:spPr bwMode="auto">
          <a:xfrm>
            <a:off x="4040306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4C16C3-4428-BA92-E1C2-40FD7578D718}"/>
                  </a:ext>
                </a:extLst>
              </p:cNvPr>
              <p:cNvSpPr txBox="1"/>
              <p:nvPr/>
            </p:nvSpPr>
            <p:spPr>
              <a:xfrm>
                <a:off x="4724399" y="1824336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4C16C3-4428-BA92-E1C2-40FD7578D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399" y="1824336"/>
                <a:ext cx="3124200" cy="461665"/>
              </a:xfrm>
              <a:prstGeom prst="rect">
                <a:avLst/>
              </a:prstGeom>
              <a:blipFill>
                <a:blip r:embed="rId3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https://lh3.googleusercontent.com/6SDufmNatRKAaxNJWGsaWdSAGFtPthQHMADKkjtW7g-cNaC__eQc0rV3ejOPA7SQmL9WFAkZrj6eb4Z81j5PzqqxLFWHXK5mZxrdciJaHjwpaQgzQvY5lB_8QcirvXGGU1GvMuXO6Aw">
            <a:extLst>
              <a:ext uri="{FF2B5EF4-FFF2-40B4-BE49-F238E27FC236}">
                <a16:creationId xmlns:a16="http://schemas.microsoft.com/office/drawing/2014/main" id="{22EC4893-5093-ABE5-724D-4553DD4D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46" y="1859490"/>
            <a:ext cx="3738401" cy="37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769387-382D-5946-7049-B505DC989421}"/>
              </a:ext>
            </a:extLst>
          </p:cNvPr>
          <p:cNvSpPr txBox="1"/>
          <p:nvPr/>
        </p:nvSpPr>
        <p:spPr>
          <a:xfrm>
            <a:off x="7577483" y="5754469"/>
            <a:ext cx="4385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filters can be thought of as </a:t>
            </a:r>
            <a:r>
              <a:rPr lang="en-US" b="0" i="1" dirty="0"/>
              <a:t>local</a:t>
            </a:r>
            <a:r>
              <a:rPr lang="en-US" b="0" dirty="0"/>
              <a:t> templates</a:t>
            </a:r>
          </a:p>
        </p:txBody>
      </p:sp>
    </p:spTree>
    <p:extLst>
      <p:ext uri="{BB962C8B-B14F-4D97-AF65-F5344CB8AC3E}">
        <p14:creationId xmlns:p14="http://schemas.microsoft.com/office/powerpoint/2010/main" val="42929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6477001" y="1524002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and traditional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326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3200401" y="6334126"/>
            <a:ext cx="102461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image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42284" y="6324601"/>
            <a:ext cx="1827724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792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5841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F8276-088F-814C-A0D3-FE9D9AF23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327" y="1632780"/>
            <a:ext cx="4183455" cy="1415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E0AECF-46F1-2F41-91F7-61E3EBA9B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1" y="1132649"/>
                <a:ext cx="2305419" cy="461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en-US" b="0" dirty="0">
                    <a:latin typeface="+mn-lt"/>
                  </a:rPr>
                  <a:t>bank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>
                    <a:latin typeface="+mn-lt"/>
                  </a:rPr>
                  <a:t> filters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E0AECF-46F1-2F41-91F7-61E3EBA9B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1" y="1132649"/>
                <a:ext cx="2305419" cy="461655"/>
              </a:xfrm>
              <a:prstGeom prst="rect">
                <a:avLst/>
              </a:prstGeom>
              <a:blipFill>
                <a:blip r:embed="rId8"/>
                <a:stretch>
                  <a:fillRect l="-3825" t="-7895" r="-3279" b="-2368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27D243-B65A-7340-8B9D-1B0D34D21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1371" y="1031594"/>
                <a:ext cx="2271756" cy="461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>
                    <a:latin typeface="+mn-lt"/>
                  </a:rPr>
                  <a:t> feature maps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27D243-B65A-7340-8B9D-1B0D34D21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1371" y="1031594"/>
                <a:ext cx="2271756" cy="461655"/>
              </a:xfrm>
              <a:prstGeom prst="rect">
                <a:avLst/>
              </a:prstGeom>
              <a:blipFill>
                <a:blip r:embed="rId9"/>
                <a:stretch>
                  <a:fillRect t="-7895" r="-3889" b="-2368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0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47 C 0.0112 -0.00625 0.06549 -0.00555 0.07018 -0.00555 C 0.1069 -0.01273 0.1237 -0.0081 0.1737 -0.00717 C 0.20547 -0.0037 0.24023 -0.01921 0.27018 -0.00254 C 0.27461 0.0081 0.2737 0.00347 0.2737 0.02384 C 0.2737 0.07824 0.26914 0.06644 0.23503 0.06713 C 0.16875 0.06829 0.10234 0.06852 0.03607 0.06922 C 0.02526 0.06945 0.01432 0.06875 0.00351 0.07084 C -0.00221 0.07153 0.00221 0.09005 0.0026 0.1 C 0.00286 0.11181 -0.00339 0.13426 0.00351 0.13588 C 0.06406 0.14815 0.12526 0.13681 0.18633 0.1375 C 0.21172 0.13797 0.23737 0.13797 0.26302 0.13912 C 0.26654 0.13912 0.2707 0.13681 0.2737 0.14051 C 0.27695 0.14422 0.27461 0.15394 0.27565 0.16065 C 0.27383 0.24838 0.27747 0.22547 0.21614 0.22616 C 0.1569 0.22685 0.09779 0.22709 0.0388 0.22778 C 0.02552 0.22894 0.01159 0.22292 -0.00078 0.23056 C -0.00352 0.23218 -0.00039 0.24005 1.04167E-6 0.24468 C 0.00221 0.3581 -0.0082 0.28959 0.11614 0.29283 C 0.11719 0.29283 0.11849 0.29352 0.11966 0.29422 C 0.16706 0.29236 0.21432 0.29051 0.26211 0.28959 C 0.26536 0.28912 0.272 0.2882 0.272 0.28843 " pathEditMode="relative" rAng="0" ptsTypes="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C 0.01133 -0.00671 0.06575 -0.00602 0.07018 -0.00625 C 0.10677 -0.01319 0.12383 -0.00879 0.1737 -0.00764 C 0.2056 -0.00393 0.24036 -0.01967 0.27031 -0.00301 C 0.27448 0.00764 0.27357 0.00324 0.27357 0.02361 C 0.27357 0.07778 0.26927 0.06621 0.23503 0.0669 C 0.16875 0.06759 0.10234 0.06783 0.03607 0.06875 C 0.02526 0.06898 0.01432 0.06806 0.00338 0.07037 C -0.00221 0.07107 0.00221 0.08982 0.0026 0.09977 C 0.00286 0.11181 -0.00352 0.13403 0.00338 0.13565 C 0.06406 0.14769 0.12526 0.13658 0.18633 0.13727 C 0.21185 0.1375 0.2375 0.1375 0.26315 0.13889 C 0.26641 0.13889 0.2707 0.13658 0.27357 0.14028 C 0.27695 0.14398 0.27461 0.15371 0.27565 0.16042 C 0.27383 0.24838 0.27747 0.22523 0.21614 0.22616 C 0.1569 0.22662 0.09779 0.22685 0.0388 0.22778 C 0.02552 0.22894 0.01159 0.22292 -0.00091 0.23033 C -0.00352 0.23195 -0.00039 0.23982 1.04167E-6 0.24491 C 0.00208 0.3581 -0.0082 0.28935 0.11614 0.29283 C 0.11719 0.29283 0.11849 0.29398 0.11966 0.29445 C 0.16706 0.29236 0.21432 0.29097 0.26211 0.28959 C 0.26523 0.28889 0.272 0.2882 0.272 0.28843 " pathEditMode="relative" rAng="0" ptsTypes="AAAAAAAAAAAAAA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4040306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ube 3"/>
          <p:cNvSpPr/>
          <p:nvPr/>
        </p:nvSpPr>
        <p:spPr bwMode="auto">
          <a:xfrm>
            <a:off x="1906706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ube 5"/>
          <p:cNvSpPr/>
          <p:nvPr/>
        </p:nvSpPr>
        <p:spPr bwMode="auto">
          <a:xfrm>
            <a:off x="2514599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24399" y="1824336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399" y="1824336"/>
                <a:ext cx="3124200" cy="461665"/>
              </a:xfrm>
              <a:prstGeom prst="rect">
                <a:avLst/>
              </a:prstGeom>
              <a:blipFill>
                <a:blip r:embed="rId2"/>
                <a:stretch>
                  <a:fillRect t="-13889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1999" y="2814936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filters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2814936"/>
                <a:ext cx="1371600" cy="461665"/>
              </a:xfrm>
              <a:prstGeom prst="rect">
                <a:avLst/>
              </a:prstGeom>
              <a:blipFill>
                <a:blip r:embed="rId3"/>
                <a:stretch>
                  <a:fillRect t="-10811" r="-7407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1409699" y="3314700"/>
            <a:ext cx="1143000" cy="1066800"/>
          </a:xfrm>
          <a:prstGeom prst="curvedConnector3">
            <a:avLst>
              <a:gd name="adj1" fmla="val 995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7605" y="5943601"/>
            <a:ext cx="280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D628E-4A4F-594F-83BB-FFBBF9EEEF24}"/>
              </a:ext>
            </a:extLst>
          </p:cNvPr>
          <p:cNvSpPr txBox="1"/>
          <p:nvPr/>
        </p:nvSpPr>
        <p:spPr>
          <a:xfrm>
            <a:off x="1523999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4CB39F-B3CB-7C4D-9849-2C22A3352052}"/>
              </a:ext>
            </a:extLst>
          </p:cNvPr>
          <p:cNvSpPr txBox="1"/>
          <p:nvPr/>
        </p:nvSpPr>
        <p:spPr>
          <a:xfrm>
            <a:off x="7775180" y="2375255"/>
            <a:ext cx="3807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Almost always directly followed by a </a:t>
            </a:r>
            <a:r>
              <a:rPr lang="en-US" b="0" dirty="0" err="1"/>
              <a:t>ReLU</a:t>
            </a:r>
            <a:r>
              <a:rPr lang="en-US" b="0" dirty="0"/>
              <a:t> (or similar activation function)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452DE6-2AD2-BD4F-A507-CF7945655395}"/>
              </a:ext>
            </a:extLst>
          </p:cNvPr>
          <p:cNvGrpSpPr/>
          <p:nvPr/>
        </p:nvGrpSpPr>
        <p:grpSpPr>
          <a:xfrm>
            <a:off x="8035704" y="3899255"/>
            <a:ext cx="3318095" cy="1129945"/>
            <a:chOff x="8035704" y="2357524"/>
            <a:chExt cx="3318095" cy="11299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146484-6BFF-E547-9A79-73B1E2BE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704" y="2357524"/>
              <a:ext cx="3318095" cy="11299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A8D12A-F723-E043-9B9C-599BD3D588A7}"/>
                </a:ext>
              </a:extLst>
            </p:cNvPr>
            <p:cNvSpPr/>
            <p:nvPr/>
          </p:nvSpPr>
          <p:spPr bwMode="auto">
            <a:xfrm>
              <a:off x="8035704" y="2368263"/>
              <a:ext cx="879696" cy="4466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404EF2-BBD9-224F-9AEA-0C3D84D378EB}"/>
              </a:ext>
            </a:extLst>
          </p:cNvPr>
          <p:cNvSpPr txBox="1"/>
          <p:nvPr/>
        </p:nvSpPr>
        <p:spPr>
          <a:xfrm>
            <a:off x="10216779" y="6550224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5"/>
              </a:rPr>
              <a:t>Stanford 231n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185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E3698E-2B61-5E60-E170-88FBE1C2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BAC7-E258-B8B7-F605-AD990502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Activation functions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755D5-9634-A65B-AD67-B563C1ED841E}"/>
              </a:ext>
            </a:extLst>
          </p:cNvPr>
          <p:cNvSpPr txBox="1"/>
          <p:nvPr/>
        </p:nvSpPr>
        <p:spPr>
          <a:xfrm>
            <a:off x="10577729" y="6456094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2"/>
              </a:rPr>
              <a:t>V7labs</a:t>
            </a:r>
            <a:endParaRPr lang="en-US" sz="1400" b="0" dirty="0"/>
          </a:p>
        </p:txBody>
      </p:sp>
      <p:pic>
        <p:nvPicPr>
          <p:cNvPr id="1026" name="Picture 2" descr="Neural Network Activation Functions: Cheat Sheet">
            <a:extLst>
              <a:ext uri="{FF2B5EF4-FFF2-40B4-BE49-F238E27FC236}">
                <a16:creationId xmlns:a16="http://schemas.microsoft.com/office/drawing/2014/main" id="{0AD0AB34-E096-8301-ADB3-487D3F772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10000"/>
          <a:stretch/>
        </p:blipFill>
        <p:spPr bwMode="auto">
          <a:xfrm>
            <a:off x="2500312" y="1028700"/>
            <a:ext cx="719137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79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 bwMode="auto">
          <a:xfrm>
            <a:off x="2514600" y="27432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2817693" y="4195465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951293" y="419546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664781" y="4472833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667317" y="50292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4951293" y="4913468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7313493" y="465266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Three-dimensional convolutions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/>
              <p:nvPr/>
            </p:nvSpPr>
            <p:spPr>
              <a:xfrm>
                <a:off x="2743201" y="4507468"/>
                <a:ext cx="2055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b="0" dirty="0"/>
                  <a:t>filter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1" y="4507468"/>
                <a:ext cx="2055692" cy="830997"/>
              </a:xfrm>
              <a:prstGeom prst="rect">
                <a:avLst/>
              </a:prstGeom>
              <a:blipFill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00400" y="2209801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209801"/>
                <a:ext cx="3124200" cy="461665"/>
              </a:xfrm>
              <a:prstGeom prst="rect">
                <a:avLst/>
              </a:prstGeom>
              <a:blipFill>
                <a:blip r:embed="rId3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be 17">
            <a:extLst>
              <a:ext uri="{FF2B5EF4-FFF2-40B4-BE49-F238E27FC236}">
                <a16:creationId xmlns:a16="http://schemas.microsoft.com/office/drawing/2014/main" id="{2C5ECDF9-492C-7E4C-8632-70C0230801B8}"/>
              </a:ext>
            </a:extLst>
          </p:cNvPr>
          <p:cNvSpPr/>
          <p:nvPr/>
        </p:nvSpPr>
        <p:spPr bwMode="auto">
          <a:xfrm>
            <a:off x="6783508" y="2743200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55C79C-F46C-0D48-98A2-20269CF84AC1}"/>
              </a:ext>
            </a:extLst>
          </p:cNvPr>
          <p:cNvSpPr txBox="1"/>
          <p:nvPr/>
        </p:nvSpPr>
        <p:spPr>
          <a:xfrm>
            <a:off x="6631108" y="2209800"/>
            <a:ext cx="3546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One output feature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DDE0ED3-A436-7D48-817F-83B9CF82EE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if the </a:t>
                </a:r>
                <a:r>
                  <a:rPr lang="en-US" i="1" dirty="0"/>
                  <a:t>input</a:t>
                </a:r>
                <a:r>
                  <a:rPr lang="en-US" dirty="0"/>
                  <a:t> to a convolutional layer is a stack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feature maps?</a:t>
                </a:r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DDE0ED3-A436-7D48-817F-83B9CF82EE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4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/>
      <p:bldP spid="18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be 25">
            <a:extLst>
              <a:ext uri="{FF2B5EF4-FFF2-40B4-BE49-F238E27FC236}">
                <a16:creationId xmlns:a16="http://schemas.microsoft.com/office/drawing/2014/main" id="{155AFE26-0879-C142-90D8-637FCAD64870}"/>
              </a:ext>
            </a:extLst>
          </p:cNvPr>
          <p:cNvSpPr/>
          <p:nvPr/>
        </p:nvSpPr>
        <p:spPr bwMode="auto">
          <a:xfrm>
            <a:off x="6248401" y="2743200"/>
            <a:ext cx="3735507" cy="3352800"/>
          </a:xfrm>
          <a:prstGeom prst="cube">
            <a:avLst>
              <a:gd name="adj" fmla="val 3980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ube 4"/>
          <p:cNvSpPr/>
          <p:nvPr/>
        </p:nvSpPr>
        <p:spPr bwMode="auto">
          <a:xfrm>
            <a:off x="2514600" y="27432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2817693" y="4195465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951293" y="419546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664781" y="4472833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667317" y="50292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4951293" y="4913468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7313493" y="465266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Three-dimensional convolutions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/>
              <p:nvPr/>
            </p:nvSpPr>
            <p:spPr>
              <a:xfrm>
                <a:off x="2743201" y="4507468"/>
                <a:ext cx="2055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b="0" dirty="0"/>
                  <a:t>filter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1" y="4507468"/>
                <a:ext cx="2055692" cy="830997"/>
              </a:xfrm>
              <a:prstGeom prst="rect">
                <a:avLst/>
              </a:prstGeom>
              <a:blipFill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9FA85A-7CC6-1B47-A449-70F72DD6CADC}"/>
                  </a:ext>
                </a:extLst>
              </p:cNvPr>
              <p:cNvSpPr txBox="1"/>
              <p:nvPr/>
            </p:nvSpPr>
            <p:spPr>
              <a:xfrm>
                <a:off x="2783741" y="5310703"/>
                <a:ext cx="1695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filters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9FA85A-7CC6-1B47-A449-70F72DD6C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741" y="5310703"/>
                <a:ext cx="1695571" cy="461665"/>
              </a:xfrm>
              <a:prstGeom prst="rect">
                <a:avLst/>
              </a:prstGeom>
              <a:blipFill>
                <a:blip r:embed="rId3"/>
                <a:stretch>
                  <a:fillRect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00400" y="2209801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209801"/>
                <a:ext cx="3124200" cy="461665"/>
              </a:xfrm>
              <a:prstGeom prst="rect">
                <a:avLst/>
              </a:prstGeom>
              <a:blipFill>
                <a:blip r:embed="rId4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be 14">
            <a:extLst>
              <a:ext uri="{FF2B5EF4-FFF2-40B4-BE49-F238E27FC236}">
                <a16:creationId xmlns:a16="http://schemas.microsoft.com/office/drawing/2014/main" id="{A7A6F2D2-6997-114A-B2F1-1E6F5EBBBE85}"/>
              </a:ext>
            </a:extLst>
          </p:cNvPr>
          <p:cNvSpPr/>
          <p:nvPr/>
        </p:nvSpPr>
        <p:spPr bwMode="auto">
          <a:xfrm>
            <a:off x="6783508" y="2743200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E22743-4CDA-DE44-A62D-587B5ACA9F74}"/>
                  </a:ext>
                </a:extLst>
              </p:cNvPr>
              <p:cNvSpPr txBox="1"/>
              <p:nvPr/>
            </p:nvSpPr>
            <p:spPr>
              <a:xfrm>
                <a:off x="6631108" y="2209800"/>
                <a:ext cx="35461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output feature maps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E22743-4CDA-DE44-A62D-587B5ACA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108" y="2209800"/>
                <a:ext cx="3546178" cy="461665"/>
              </a:xfrm>
              <a:prstGeom prst="rect">
                <a:avLst/>
              </a:prstGeom>
              <a:blipFill>
                <a:blip r:embed="rId5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B2BEB018-69C5-234F-9286-A6907D674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if the </a:t>
                </a:r>
                <a:r>
                  <a:rPr lang="en-US" i="1" dirty="0"/>
                  <a:t>input</a:t>
                </a:r>
                <a:r>
                  <a:rPr lang="en-US" dirty="0"/>
                  <a:t> to a convolutional layer is a stack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feature maps?</a:t>
                </a:r>
              </a:p>
            </p:txBody>
          </p:sp>
        </mc:Choice>
        <mc:Fallback xmlns="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B2BEB018-69C5-234F-9286-A6907D674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6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8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463A-BB08-634D-8917-D4947390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B2150-34CC-194E-B46C-3C5A6548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41" y="889714"/>
            <a:ext cx="6651359" cy="5981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4F8F2-BF24-5E44-A70D-25D2B2FC4064}"/>
              </a:ext>
            </a:extLst>
          </p:cNvPr>
          <p:cNvSpPr/>
          <p:nvPr/>
        </p:nvSpPr>
        <p:spPr bwMode="auto">
          <a:xfrm>
            <a:off x="6400800" y="4800600"/>
            <a:ext cx="1600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8E5E1-3BB5-D142-8D9D-5BFE51B75983}"/>
              </a:ext>
            </a:extLst>
          </p:cNvPr>
          <p:cNvSpPr/>
          <p:nvPr/>
        </p:nvSpPr>
        <p:spPr>
          <a:xfrm>
            <a:off x="6553200" y="6400800"/>
            <a:ext cx="5753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http://cs231n.github.io/convolutional-networks/#conv</a:t>
            </a:r>
            <a:endParaRPr lang="en-US" sz="16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628D2-2FE5-F640-9DF9-6771B5A6BECE}"/>
              </a:ext>
            </a:extLst>
          </p:cNvPr>
          <p:cNvSpPr/>
          <p:nvPr/>
        </p:nvSpPr>
        <p:spPr bwMode="auto">
          <a:xfrm>
            <a:off x="7200900" y="914400"/>
            <a:ext cx="1943100" cy="23488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CAB89-4EA9-3C42-863F-EA0122D03421}"/>
              </a:ext>
            </a:extLst>
          </p:cNvPr>
          <p:cNvSpPr txBox="1"/>
          <p:nvPr/>
        </p:nvSpPr>
        <p:spPr>
          <a:xfrm>
            <a:off x="4419600" y="5334000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=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0A561-A7D4-F940-95B2-BBEAFF7C38EA}"/>
              </a:ext>
            </a:extLst>
          </p:cNvPr>
          <p:cNvSpPr txBox="1"/>
          <p:nvPr/>
        </p:nvSpPr>
        <p:spPr>
          <a:xfrm>
            <a:off x="5933720" y="6400800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Animation:</a:t>
            </a:r>
          </a:p>
        </p:txBody>
      </p:sp>
    </p:spTree>
    <p:extLst>
      <p:ext uri="{BB962C8B-B14F-4D97-AF65-F5344CB8AC3E}">
        <p14:creationId xmlns:p14="http://schemas.microsoft.com/office/powerpoint/2010/main" val="15586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design a neural network for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1" y="2971800"/>
            <a:ext cx="5638799" cy="243839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This kind of design is known as </a:t>
            </a:r>
            <a:r>
              <a:rPr lang="en-US" sz="2400" i="1" dirty="0"/>
              <a:t>multi-layer perceptron</a:t>
            </a:r>
            <a:r>
              <a:rPr lang="en-US" sz="2400" dirty="0"/>
              <a:t> (MLP)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14478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046294" y="2362201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750893" y="3733800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674694" y="4643736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3046294" y="4343401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800600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6800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68700" y="5943601"/>
            <a:ext cx="242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Fully connected layer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798893" y="34290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046294" y="2362201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750893" y="3581400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750894" y="3805536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046294" y="3685338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143001"/>
            <a:ext cx="3530325" cy="17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  <p:bldP spid="34" grpId="0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463A-BB08-634D-8917-D4947390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B2150-34CC-194E-B46C-3C5A6548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41" y="889714"/>
            <a:ext cx="6651359" cy="5981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4F8F2-BF24-5E44-A70D-25D2B2FC4064}"/>
              </a:ext>
            </a:extLst>
          </p:cNvPr>
          <p:cNvSpPr/>
          <p:nvPr/>
        </p:nvSpPr>
        <p:spPr bwMode="auto">
          <a:xfrm>
            <a:off x="6400800" y="4800600"/>
            <a:ext cx="1600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8E5E1-3BB5-D142-8D9D-5BFE51B75983}"/>
              </a:ext>
            </a:extLst>
          </p:cNvPr>
          <p:cNvSpPr/>
          <p:nvPr/>
        </p:nvSpPr>
        <p:spPr>
          <a:xfrm>
            <a:off x="6553200" y="6400800"/>
            <a:ext cx="5753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http://cs231n.github.io/convolutional-networks/#conv</a:t>
            </a:r>
            <a:endParaRPr lang="en-US" sz="16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628D2-2FE5-F640-9DF9-6771B5A6BECE}"/>
              </a:ext>
            </a:extLst>
          </p:cNvPr>
          <p:cNvSpPr/>
          <p:nvPr/>
        </p:nvSpPr>
        <p:spPr bwMode="auto">
          <a:xfrm flipH="1">
            <a:off x="7452360" y="135331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CAB89-4EA9-3C42-863F-EA0122D03421}"/>
              </a:ext>
            </a:extLst>
          </p:cNvPr>
          <p:cNvSpPr txBox="1"/>
          <p:nvPr/>
        </p:nvSpPr>
        <p:spPr>
          <a:xfrm>
            <a:off x="4419600" y="5334000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6E01A-E263-234F-B60D-D57A8D07B0C6}"/>
              </a:ext>
            </a:extLst>
          </p:cNvPr>
          <p:cNvSpPr txBox="1"/>
          <p:nvPr/>
        </p:nvSpPr>
        <p:spPr>
          <a:xfrm>
            <a:off x="5933720" y="6400800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Animation:</a:t>
            </a:r>
          </a:p>
        </p:txBody>
      </p:sp>
    </p:spTree>
    <p:extLst>
      <p:ext uri="{BB962C8B-B14F-4D97-AF65-F5344CB8AC3E}">
        <p14:creationId xmlns:p14="http://schemas.microsoft.com/office/powerpoint/2010/main" val="9867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83FD95F0-9256-B941-B35D-1EE5112055A4}"/>
              </a:ext>
            </a:extLst>
          </p:cNvPr>
          <p:cNvSpPr/>
          <p:nvPr/>
        </p:nvSpPr>
        <p:spPr bwMode="auto">
          <a:xfrm>
            <a:off x="6248400" y="19050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ube 4"/>
          <p:cNvSpPr/>
          <p:nvPr/>
        </p:nvSpPr>
        <p:spPr bwMode="auto">
          <a:xfrm>
            <a:off x="2590800" y="1893332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ube 22"/>
          <p:cNvSpPr/>
          <p:nvPr/>
        </p:nvSpPr>
        <p:spPr bwMode="auto">
          <a:xfrm>
            <a:off x="7389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output feature maps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blipFill>
                <a:blip r:embed="rId2"/>
                <a:stretch>
                  <a:fillRect t="-7895" r="-77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layer: Computational cost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input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blipFill>
                <a:blip r:embed="rId3"/>
                <a:stretch>
                  <a:fillRect t="-8108" r="-121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be 24">
            <a:extLst>
              <a:ext uri="{FF2B5EF4-FFF2-40B4-BE49-F238E27FC236}">
                <a16:creationId xmlns:a16="http://schemas.microsoft.com/office/drawing/2014/main" id="{8BF83906-02FB-0B4D-82A1-6821BC0667F7}"/>
              </a:ext>
            </a:extLst>
          </p:cNvPr>
          <p:cNvSpPr/>
          <p:nvPr/>
        </p:nvSpPr>
        <p:spPr bwMode="auto">
          <a:xfrm>
            <a:off x="2895600" y="33528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D47887-B97D-B949-B3BE-314E2AFE1FD8}"/>
              </a:ext>
            </a:extLst>
          </p:cNvPr>
          <p:cNvCxnSpPr/>
          <p:nvPr/>
        </p:nvCxnSpPr>
        <p:spPr bwMode="auto">
          <a:xfrm>
            <a:off x="5029200" y="33528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89938B-C54E-494E-B709-7576F4D7236E}"/>
              </a:ext>
            </a:extLst>
          </p:cNvPr>
          <p:cNvCxnSpPr/>
          <p:nvPr/>
        </p:nvCxnSpPr>
        <p:spPr bwMode="auto">
          <a:xfrm>
            <a:off x="4742688" y="36301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1AD7C9-1804-1F44-B4CC-2B8BAC703433}"/>
              </a:ext>
            </a:extLst>
          </p:cNvPr>
          <p:cNvCxnSpPr/>
          <p:nvPr/>
        </p:nvCxnSpPr>
        <p:spPr bwMode="auto">
          <a:xfrm flipV="1">
            <a:off x="4745224" y="41865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6CDE2-F346-CB4E-832E-EE05982EF6EF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40708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9B8C4C-BAE8-1949-A3D9-47734480BC61}"/>
                  </a:ext>
                </a:extLst>
              </p:cNvPr>
              <p:cNvSpPr txBox="1"/>
              <p:nvPr/>
            </p:nvSpPr>
            <p:spPr>
              <a:xfrm>
                <a:off x="2744908" y="3657600"/>
                <a:ext cx="2055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b="0" dirty="0"/>
                  <a:t>filter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9B8C4C-BAE8-1949-A3D9-47734480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08" y="3657600"/>
                <a:ext cx="2055692" cy="830997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/>
              <p:nvPr/>
            </p:nvSpPr>
            <p:spPr>
              <a:xfrm>
                <a:off x="914400" y="5334000"/>
                <a:ext cx="10210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/>
                  <a:t>Assuming the input feature maps have spatial resolution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b="0" dirty="0"/>
                  <a:t>, how many operations are needed to compute the output feature volume?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>
                        <a:latin typeface="Cambria Math" panose="02040503050406030204" pitchFamily="18" charset="0"/>
                      </a:rPr>
                      <m:t>𝐾𝐿𝐻𝑊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334000"/>
                <a:ext cx="10210800" cy="1200329"/>
              </a:xfrm>
              <a:prstGeom prst="rect">
                <a:avLst/>
              </a:prstGeom>
              <a:blipFill>
                <a:blip r:embed="rId5"/>
                <a:stretch>
                  <a:fillRect l="-871" t="-4211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5E5830-E426-E744-B92B-846037650E51}"/>
                  </a:ext>
                </a:extLst>
              </p:cNvPr>
              <p:cNvSpPr txBox="1"/>
              <p:nvPr/>
            </p:nvSpPr>
            <p:spPr>
              <a:xfrm>
                <a:off x="2949288" y="4567535"/>
                <a:ext cx="1165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filters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5E5830-E426-E744-B92B-846037650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288" y="4567535"/>
                <a:ext cx="1165512" cy="461665"/>
              </a:xfrm>
              <a:prstGeom prst="rect">
                <a:avLst/>
              </a:prstGeom>
              <a:blipFill>
                <a:blip r:embed="rId6"/>
                <a:stretch>
                  <a:fillRect t="-13889" r="-752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9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Basic convolutional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Variants: 1x1 convolutions, </a:t>
            </a:r>
            <a:r>
              <a:rPr lang="en-US" sz="3200" dirty="0" err="1"/>
              <a:t>depthwise</a:t>
            </a:r>
            <a:r>
              <a:rPr lang="en-US" sz="3200" dirty="0"/>
              <a:t> convolutions</a:t>
            </a:r>
          </a:p>
        </p:txBody>
      </p:sp>
    </p:spTree>
    <p:extLst>
      <p:ext uri="{BB962C8B-B14F-4D97-AF65-F5344CB8AC3E}">
        <p14:creationId xmlns:p14="http://schemas.microsoft.com/office/powerpoint/2010/main" val="13733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83FD95F0-9256-B941-B35D-1EE5112055A4}"/>
              </a:ext>
            </a:extLst>
          </p:cNvPr>
          <p:cNvSpPr/>
          <p:nvPr/>
        </p:nvSpPr>
        <p:spPr bwMode="auto">
          <a:xfrm>
            <a:off x="6248400" y="19050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ube 4"/>
          <p:cNvSpPr/>
          <p:nvPr/>
        </p:nvSpPr>
        <p:spPr bwMode="auto">
          <a:xfrm>
            <a:off x="2590800" y="1893332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ube 22"/>
          <p:cNvSpPr/>
          <p:nvPr/>
        </p:nvSpPr>
        <p:spPr bwMode="auto">
          <a:xfrm>
            <a:off x="7389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output feature maps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blipFill>
                <a:blip r:embed="rId2"/>
                <a:stretch>
                  <a:fillRect t="-7895" r="-77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convolutional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input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blipFill>
                <a:blip r:embed="rId3"/>
                <a:stretch>
                  <a:fillRect t="-8108" r="-121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be 24">
            <a:extLst>
              <a:ext uri="{FF2B5EF4-FFF2-40B4-BE49-F238E27FC236}">
                <a16:creationId xmlns:a16="http://schemas.microsoft.com/office/drawing/2014/main" id="{8BF83906-02FB-0B4D-82A1-6821BC0667F7}"/>
              </a:ext>
            </a:extLst>
          </p:cNvPr>
          <p:cNvSpPr/>
          <p:nvPr/>
        </p:nvSpPr>
        <p:spPr bwMode="auto">
          <a:xfrm>
            <a:off x="2895600" y="33528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D47887-B97D-B949-B3BE-314E2AFE1FD8}"/>
              </a:ext>
            </a:extLst>
          </p:cNvPr>
          <p:cNvCxnSpPr/>
          <p:nvPr/>
        </p:nvCxnSpPr>
        <p:spPr bwMode="auto">
          <a:xfrm>
            <a:off x="5029200" y="33528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89938B-C54E-494E-B709-7576F4D7236E}"/>
              </a:ext>
            </a:extLst>
          </p:cNvPr>
          <p:cNvCxnSpPr/>
          <p:nvPr/>
        </p:nvCxnSpPr>
        <p:spPr bwMode="auto">
          <a:xfrm>
            <a:off x="4742688" y="36301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1AD7C9-1804-1F44-B4CC-2B8BAC703433}"/>
              </a:ext>
            </a:extLst>
          </p:cNvPr>
          <p:cNvCxnSpPr/>
          <p:nvPr/>
        </p:nvCxnSpPr>
        <p:spPr bwMode="auto">
          <a:xfrm flipV="1">
            <a:off x="4745224" y="41865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6CDE2-F346-CB4E-832E-EE05982EF6EF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40708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9B8C4C-BAE8-1949-A3D9-47734480BC61}"/>
                  </a:ext>
                </a:extLst>
              </p:cNvPr>
              <p:cNvSpPr txBox="1"/>
              <p:nvPr/>
            </p:nvSpPr>
            <p:spPr>
              <a:xfrm>
                <a:off x="2744908" y="3657600"/>
                <a:ext cx="2055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b="0" dirty="0"/>
                  <a:t>filter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9B8C4C-BAE8-1949-A3D9-47734480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08" y="3657600"/>
                <a:ext cx="2055692" cy="830997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/>
              <p:nvPr/>
            </p:nvSpPr>
            <p:spPr>
              <a:xfrm>
                <a:off x="2514600" y="5558135"/>
                <a:ext cx="419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What if we make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558135"/>
                <a:ext cx="4191000" cy="461665"/>
              </a:xfrm>
              <a:prstGeom prst="rect">
                <a:avLst/>
              </a:prstGeom>
              <a:blipFill>
                <a:blip r:embed="rId5"/>
                <a:stretch>
                  <a:fillRect l="-2115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EA5569-D3D1-D740-8E2C-01EBD54E5213}"/>
                  </a:ext>
                </a:extLst>
              </p:cNvPr>
              <p:cNvSpPr txBox="1"/>
              <p:nvPr/>
            </p:nvSpPr>
            <p:spPr>
              <a:xfrm>
                <a:off x="2949288" y="4582904"/>
                <a:ext cx="1165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filters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EA5569-D3D1-D740-8E2C-01EBD54E5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288" y="4582904"/>
                <a:ext cx="1165512" cy="461665"/>
              </a:xfrm>
              <a:prstGeom prst="rect">
                <a:avLst/>
              </a:prstGeom>
              <a:blipFill>
                <a:blip r:embed="rId6"/>
                <a:stretch>
                  <a:fillRect t="-8108" r="-752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5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83FD95F0-9256-B941-B35D-1EE5112055A4}"/>
              </a:ext>
            </a:extLst>
          </p:cNvPr>
          <p:cNvSpPr/>
          <p:nvPr/>
        </p:nvSpPr>
        <p:spPr bwMode="auto">
          <a:xfrm>
            <a:off x="6248400" y="19050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ube 4"/>
          <p:cNvSpPr/>
          <p:nvPr/>
        </p:nvSpPr>
        <p:spPr bwMode="auto">
          <a:xfrm>
            <a:off x="2590800" y="1893332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ube 22"/>
          <p:cNvSpPr/>
          <p:nvPr/>
        </p:nvSpPr>
        <p:spPr bwMode="auto">
          <a:xfrm>
            <a:off x="7389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output feature maps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415899"/>
                <a:ext cx="3278307" cy="461665"/>
              </a:xfrm>
              <a:prstGeom prst="rect">
                <a:avLst/>
              </a:prstGeom>
              <a:blipFill>
                <a:blip r:embed="rId2"/>
                <a:stretch>
                  <a:fillRect t="-7895" r="-77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convolutional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input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blipFill>
                <a:blip r:embed="rId3"/>
                <a:stretch>
                  <a:fillRect t="-8108" r="-121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/>
              <p:nvPr/>
            </p:nvSpPr>
            <p:spPr>
              <a:xfrm>
                <a:off x="2514600" y="5558135"/>
                <a:ext cx="419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What if we make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9EA279-09EE-7746-AC85-6387F49BF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558135"/>
                <a:ext cx="4191000" cy="461665"/>
              </a:xfrm>
              <a:prstGeom prst="rect">
                <a:avLst/>
              </a:prstGeom>
              <a:blipFill>
                <a:blip r:embed="rId4"/>
                <a:stretch>
                  <a:fillRect l="-2115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722E4794-79F7-2140-A365-8F2ADE592F83}"/>
              </a:ext>
            </a:extLst>
          </p:cNvPr>
          <p:cNvSpPr/>
          <p:nvPr/>
        </p:nvSpPr>
        <p:spPr bwMode="auto">
          <a:xfrm>
            <a:off x="2895600" y="3810000"/>
            <a:ext cx="1981200" cy="385465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23591-1DDB-9E40-83C9-0AEAAD7F01FC}"/>
              </a:ext>
            </a:extLst>
          </p:cNvPr>
          <p:cNvCxnSpPr>
            <a:cxnSpLocks/>
          </p:cNvCxnSpPr>
          <p:nvPr/>
        </p:nvCxnSpPr>
        <p:spPr bwMode="auto">
          <a:xfrm>
            <a:off x="4876800" y="3814465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B4FFE4-725E-C640-AE64-19CB01A3B7A2}"/>
              </a:ext>
            </a:extLst>
          </p:cNvPr>
          <p:cNvCxnSpPr>
            <a:cxnSpLocks/>
          </p:cNvCxnSpPr>
          <p:nvPr/>
        </p:nvCxnSpPr>
        <p:spPr bwMode="auto">
          <a:xfrm>
            <a:off x="4724400" y="3966865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491A8A-59A0-8241-9793-4CB3DE6E1C02}"/>
              </a:ext>
            </a:extLst>
          </p:cNvPr>
          <p:cNvCxnSpPr>
            <a:cxnSpLocks/>
          </p:cNvCxnSpPr>
          <p:nvPr/>
        </p:nvCxnSpPr>
        <p:spPr bwMode="auto">
          <a:xfrm>
            <a:off x="4648200" y="4195465"/>
            <a:ext cx="2743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3F4D1F-6AF9-0B43-A73E-F9865A087EDD}"/>
              </a:ext>
            </a:extLst>
          </p:cNvPr>
          <p:cNvCxnSpPr>
            <a:cxnSpLocks/>
          </p:cNvCxnSpPr>
          <p:nvPr/>
        </p:nvCxnSpPr>
        <p:spPr bwMode="auto">
          <a:xfrm>
            <a:off x="4876800" y="4043065"/>
            <a:ext cx="2514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888761-17AC-5240-B654-DFD60293CB9B}"/>
                  </a:ext>
                </a:extLst>
              </p:cNvPr>
              <p:cNvSpPr txBox="1"/>
              <p:nvPr/>
            </p:nvSpPr>
            <p:spPr>
              <a:xfrm>
                <a:off x="2438400" y="4191000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filter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888761-17AC-5240-B654-DFD60293C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91000"/>
                <a:ext cx="2286000" cy="461665"/>
              </a:xfrm>
              <a:prstGeom prst="rect">
                <a:avLst/>
              </a:prstGeom>
              <a:blipFill>
                <a:blip r:embed="rId5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520323-8B7B-894C-8844-458762080D6E}"/>
                  </a:ext>
                </a:extLst>
              </p:cNvPr>
              <p:cNvSpPr txBox="1"/>
              <p:nvPr/>
            </p:nvSpPr>
            <p:spPr>
              <a:xfrm>
                <a:off x="2949288" y="4582904"/>
                <a:ext cx="1165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b="0" dirty="0"/>
                  <a:t> filters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520323-8B7B-894C-8844-45876208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288" y="4582904"/>
                <a:ext cx="1165512" cy="461665"/>
              </a:xfrm>
              <a:prstGeom prst="rect">
                <a:avLst/>
              </a:prstGeom>
              <a:blipFill>
                <a:blip r:embed="rId6"/>
                <a:stretch>
                  <a:fillRect t="-8108" r="-752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1681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21A7-3226-BA4F-B6BA-FF29F384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layer: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4F61A3-EFC4-9D4C-B8F8-00E87448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Efficient implementation: reshape all image neighborhoods into columns (im2col operation), do matrix-vector multiplication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4EFD6-8698-6342-B4C5-1F813EE3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19400"/>
            <a:ext cx="9144000" cy="2804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37E6B-A9BD-1C43-ABD1-32C9021CA8DF}"/>
              </a:ext>
            </a:extLst>
          </p:cNvPr>
          <p:cNvSpPr txBox="1"/>
          <p:nvPr/>
        </p:nvSpPr>
        <p:spPr>
          <a:xfrm>
            <a:off x="9323504" y="647402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512238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21A7-3226-BA4F-B6BA-FF29F384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layer: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4F61A3-EFC4-9D4C-B8F8-00E87448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Efficient implementation: reshape all image neighborhoods into columns (im2col operation), do matrix-vector multiplication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Backward pass: special case of linear layer, operations also turn out to be convolutions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Downstream gradient (of error </a:t>
            </a:r>
            <a:r>
              <a:rPr lang="en-US" sz="2400" dirty="0" err="1"/>
              <a:t>w.r.t</a:t>
            </a:r>
            <a:r>
              <a:rPr lang="en-US" sz="2400" dirty="0"/>
              <a:t>. input) is a </a:t>
            </a:r>
            <a:r>
              <a:rPr lang="en-US" sz="2400" i="1" dirty="0"/>
              <a:t>transposed convolution</a:t>
            </a:r>
            <a:r>
              <a:rPr lang="en-US" sz="2400" dirty="0"/>
              <a:t>, or convolution of output with filter flipped both horizontally and vertically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89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7D789-A269-7695-D49D-D27A2306B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69E0-70C5-94F1-4D6B-1AA644E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10E2-26D5-D2C5-A3F7-6770DC53F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Basic convolutional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Variants: 1x1 convolutions,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depthwise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convolutions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364974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be 38">
            <a:extLst>
              <a:ext uri="{FF2B5EF4-FFF2-40B4-BE49-F238E27FC236}">
                <a16:creationId xmlns:a16="http://schemas.microsoft.com/office/drawing/2014/main" id="{D054DE5C-F801-DE44-99E8-5D7E15FEB1FF}"/>
              </a:ext>
            </a:extLst>
          </p:cNvPr>
          <p:cNvSpPr/>
          <p:nvPr/>
        </p:nvSpPr>
        <p:spPr bwMode="auto">
          <a:xfrm>
            <a:off x="6934200" y="1909466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ube 22"/>
          <p:cNvSpPr/>
          <p:nvPr/>
        </p:nvSpPr>
        <p:spPr bwMode="auto">
          <a:xfrm>
            <a:off x="7389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/>
              <p:nvPr/>
            </p:nvSpPr>
            <p:spPr>
              <a:xfrm>
                <a:off x="2514600" y="5417404"/>
                <a:ext cx="2819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b="0" dirty="0"/>
                  <a:t> pooling window, stride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417404"/>
                <a:ext cx="2819400" cy="830997"/>
              </a:xfrm>
              <a:prstGeom prst="rect">
                <a:avLst/>
              </a:prstGeom>
              <a:blipFill>
                <a:blip r:embed="rId3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7AEB4CB-C954-5F43-A143-CBEDDBED732C}"/>
              </a:ext>
            </a:extLst>
          </p:cNvPr>
          <p:cNvSpPr txBox="1"/>
          <p:nvPr/>
        </p:nvSpPr>
        <p:spPr>
          <a:xfrm>
            <a:off x="3276600" y="1359933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Feature 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2035FF-5D5B-1C4C-A5AF-9324A4799BDB}"/>
              </a:ext>
            </a:extLst>
          </p:cNvPr>
          <p:cNvSpPr txBox="1"/>
          <p:nvPr/>
        </p:nvSpPr>
        <p:spPr>
          <a:xfrm>
            <a:off x="7143684" y="3276600"/>
            <a:ext cx="9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max value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BAB7B7B-8861-0B44-8629-211DE4391B84}"/>
              </a:ext>
            </a:extLst>
          </p:cNvPr>
          <p:cNvSpPr/>
          <p:nvPr/>
        </p:nvSpPr>
        <p:spPr bwMode="auto">
          <a:xfrm>
            <a:off x="3276600" y="1897798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A6C2186D-144F-6749-BEA2-C2A7D2B79420}"/>
              </a:ext>
            </a:extLst>
          </p:cNvPr>
          <p:cNvSpPr/>
          <p:nvPr/>
        </p:nvSpPr>
        <p:spPr bwMode="auto">
          <a:xfrm>
            <a:off x="3733800" y="3421797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>
            <a:off x="4267201" y="3416431"/>
            <a:ext cx="3274893" cy="386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cxnSpLocks/>
            <a:stCxn id="29" idx="1"/>
          </p:cNvCxnSpPr>
          <p:nvPr/>
        </p:nvCxnSpPr>
        <p:spPr bwMode="auto">
          <a:xfrm>
            <a:off x="3865377" y="3692045"/>
            <a:ext cx="3524317" cy="2631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V="1">
            <a:off x="3962401" y="4179333"/>
            <a:ext cx="3448117" cy="385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/>
            <a:endCxn id="23" idx="2"/>
          </p:cNvCxnSpPr>
          <p:nvPr/>
        </p:nvCxnSpPr>
        <p:spPr bwMode="auto">
          <a:xfrm flipV="1">
            <a:off x="4267201" y="4063600"/>
            <a:ext cx="3122493" cy="213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6C8FBF-9E8C-8A44-9C73-36F12C97F6DE}"/>
                  </a:ext>
                </a:extLst>
              </p:cNvPr>
              <p:cNvSpPr txBox="1"/>
              <p:nvPr/>
            </p:nvSpPr>
            <p:spPr>
              <a:xfrm>
                <a:off x="1219200" y="6172201"/>
                <a:ext cx="52405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Usually: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b="0" dirty="0"/>
                  <a:t> 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b="0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6C8FBF-9E8C-8A44-9C73-36F12C97F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172201"/>
                <a:ext cx="5240524" cy="461665"/>
              </a:xfrm>
              <a:prstGeom prst="rect">
                <a:avLst/>
              </a:prstGeom>
              <a:blipFill>
                <a:blip r:embed="rId5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46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FA8B-1100-B746-BAAF-86CC5BBF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pooling: Example</a:t>
            </a:r>
          </a:p>
        </p:txBody>
      </p:sp>
      <p:graphicFrame>
        <p:nvGraphicFramePr>
          <p:cNvPr id="4" name="Google Shape;1122;p85">
            <a:extLst>
              <a:ext uri="{FF2B5EF4-FFF2-40B4-BE49-F238E27FC236}">
                <a16:creationId xmlns:a16="http://schemas.microsoft.com/office/drawing/2014/main" id="{3AD8939C-1EF2-524D-B91D-396B1829738C}"/>
              </a:ext>
            </a:extLst>
          </p:cNvPr>
          <p:cNvGraphicFramePr/>
          <p:nvPr/>
        </p:nvGraphicFramePr>
        <p:xfrm>
          <a:off x="1521920" y="1990366"/>
          <a:ext cx="3230492" cy="3230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4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5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6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7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8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3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2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0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3</a:t>
                      </a:r>
                      <a:endParaRPr sz="3200" b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4</a:t>
                      </a:r>
                      <a:endParaRPr sz="3200" b="0" dirty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/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121868" rIns="121868" bIns="121868" anchor="t" anchorCtr="0">
                <a:noAutofit/>
              </a:bodyPr>
              <a:lstStyle/>
              <a:p>
                <a:r>
                  <a:rPr lang="en-US" sz="2399" b="0" dirty="0"/>
                  <a:t>Max pooling with </a:t>
                </a:r>
                <a14:m>
                  <m:oMath xmlns:m="http://schemas.openxmlformats.org/officeDocument/2006/math"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399" b="0" dirty="0"/>
                  <a:t> kernel size and stride 2</a:t>
                </a:r>
                <a:endParaRPr sz="2399" b="0" dirty="0"/>
              </a:p>
            </p:txBody>
          </p:sp>
        </mc:Choice>
        <mc:Fallback xmlns="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blipFill>
                <a:blip r:embed="rId2"/>
                <a:stretch>
                  <a:fillRect l="-1773" b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oogle Shape;1130;p85">
            <a:extLst>
              <a:ext uri="{FF2B5EF4-FFF2-40B4-BE49-F238E27FC236}">
                <a16:creationId xmlns:a16="http://schemas.microsoft.com/office/drawing/2014/main" id="{0E90348C-174A-4A46-9476-D3B0720703ED}"/>
              </a:ext>
            </a:extLst>
          </p:cNvPr>
          <p:cNvGraphicFramePr/>
          <p:nvPr/>
        </p:nvGraphicFramePr>
        <p:xfrm>
          <a:off x="9079618" y="2746069"/>
          <a:ext cx="1615246" cy="16152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121868" marR="121868" marT="121868" marB="1218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395E92-604B-8A40-A2AB-56D68DEC0630}"/>
              </a:ext>
            </a:extLst>
          </p:cNvPr>
          <p:cNvSpPr txBox="1"/>
          <p:nvPr/>
        </p:nvSpPr>
        <p:spPr>
          <a:xfrm>
            <a:off x="10287000" y="64008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J. Johnson</a:t>
            </a:r>
            <a:endParaRPr lang="en-US" sz="1400" b="0" dirty="0"/>
          </a:p>
        </p:txBody>
      </p:sp>
      <p:sp>
        <p:nvSpPr>
          <p:cNvPr id="9" name="Google Shape;1129;p85">
            <a:extLst>
              <a:ext uri="{FF2B5EF4-FFF2-40B4-BE49-F238E27FC236}">
                <a16:creationId xmlns:a16="http://schemas.microsoft.com/office/drawing/2014/main" id="{24CB6DA0-66F0-954C-B440-6E699D558E47}"/>
              </a:ext>
            </a:extLst>
          </p:cNvPr>
          <p:cNvSpPr txBox="1"/>
          <p:nvPr/>
        </p:nvSpPr>
        <p:spPr>
          <a:xfrm>
            <a:off x="1353830" y="1345560"/>
            <a:ext cx="3566671" cy="96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b="0" dirty="0"/>
              <a:t>Single channel</a:t>
            </a:r>
            <a:endParaRPr sz="2399" b="0" dirty="0"/>
          </a:p>
        </p:txBody>
      </p:sp>
      <p:cxnSp>
        <p:nvCxnSpPr>
          <p:cNvPr id="10" name="Google Shape;1128;p85">
            <a:extLst>
              <a:ext uri="{FF2B5EF4-FFF2-40B4-BE49-F238E27FC236}">
                <a16:creationId xmlns:a16="http://schemas.microsoft.com/office/drawing/2014/main" id="{8970DD1C-286B-4B45-8879-E4E85C83E2A5}"/>
              </a:ext>
            </a:extLst>
          </p:cNvPr>
          <p:cNvCxnSpPr>
            <a:cxnSpLocks/>
          </p:cNvCxnSpPr>
          <p:nvPr/>
        </p:nvCxnSpPr>
        <p:spPr>
          <a:xfrm>
            <a:off x="5255881" y="3605611"/>
            <a:ext cx="312611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306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design a neural network for images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14478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046294" y="2362201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750893" y="3733800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674694" y="4643736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3046294" y="4343401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800600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66800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798893" y="34290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046294" y="2362201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750893" y="3581400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750894" y="3805536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046294" y="3685338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143001"/>
            <a:ext cx="3530325" cy="17588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9190B-485B-C94F-B5E2-8FB41AEA5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DE5B2F1-06E9-584C-8085-5FD4100C8226}"/>
              </a:ext>
            </a:extLst>
          </p:cNvPr>
          <p:cNvSpPr txBox="1">
            <a:spLocks/>
          </p:cNvSpPr>
          <p:nvPr/>
        </p:nvSpPr>
        <p:spPr bwMode="auto">
          <a:xfrm>
            <a:off x="6248401" y="2971800"/>
            <a:ext cx="5638799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This kind of design is known as </a:t>
            </a:r>
            <a:r>
              <a:rPr lang="en-US" sz="2400" b="0" i="1" kern="0" dirty="0"/>
              <a:t>multi-layer perceptron</a:t>
            </a:r>
            <a:r>
              <a:rPr lang="en-US" sz="2400" b="0" kern="0" dirty="0"/>
              <a:t> (MLP)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What is wrong with this?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F6B998-FDC4-E746-AF74-66192D12EFB4}"/>
              </a:ext>
            </a:extLst>
          </p:cNvPr>
          <p:cNvSpPr txBox="1"/>
          <p:nvPr/>
        </p:nvSpPr>
        <p:spPr>
          <a:xfrm>
            <a:off x="9303744" y="4984286"/>
            <a:ext cx="250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Recall: MLP as </a:t>
            </a:r>
            <a:br>
              <a:rPr lang="en-US" b="0" dirty="0"/>
            </a:br>
            <a:r>
              <a:rPr lang="en-US" b="0" dirty="0"/>
              <a:t>bank of whole-image templates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8B19C6-7F64-7044-8AB2-76EBC8D6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6781800" y="4379151"/>
            <a:ext cx="2407645" cy="240264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02FDC2-D326-0A48-BCEB-360E615C005B}"/>
              </a:ext>
            </a:extLst>
          </p:cNvPr>
          <p:cNvSpPr txBox="1"/>
          <p:nvPr/>
        </p:nvSpPr>
        <p:spPr>
          <a:xfrm>
            <a:off x="3668700" y="5943601"/>
            <a:ext cx="242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Fully connected layer</a:t>
            </a:r>
          </a:p>
        </p:txBody>
      </p:sp>
    </p:spTree>
    <p:extLst>
      <p:ext uri="{BB962C8B-B14F-4D97-AF65-F5344CB8AC3E}">
        <p14:creationId xmlns:p14="http://schemas.microsoft.com/office/powerpoint/2010/main" val="57138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FA8B-1100-B746-BAAF-86CC5BBF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pooling: Example</a:t>
            </a:r>
          </a:p>
        </p:txBody>
      </p:sp>
      <p:graphicFrame>
        <p:nvGraphicFramePr>
          <p:cNvPr id="4" name="Google Shape;1122;p85">
            <a:extLst>
              <a:ext uri="{FF2B5EF4-FFF2-40B4-BE49-F238E27FC236}">
                <a16:creationId xmlns:a16="http://schemas.microsoft.com/office/drawing/2014/main" id="{3AD8939C-1EF2-524D-B91D-396B1829738C}"/>
              </a:ext>
            </a:extLst>
          </p:cNvPr>
          <p:cNvGraphicFramePr/>
          <p:nvPr/>
        </p:nvGraphicFramePr>
        <p:xfrm>
          <a:off x="1521920" y="1990366"/>
          <a:ext cx="3230492" cy="3230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4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5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6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7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8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3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2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0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3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4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/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121868" rIns="121868" bIns="121868" anchor="t" anchorCtr="0">
                <a:noAutofit/>
              </a:bodyPr>
              <a:lstStyle/>
              <a:p>
                <a:r>
                  <a:rPr lang="en-US" sz="2399" b="0" dirty="0"/>
                  <a:t>Max pooling with </a:t>
                </a:r>
                <a14:m>
                  <m:oMath xmlns:m="http://schemas.openxmlformats.org/officeDocument/2006/math"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399" b="0" dirty="0"/>
                  <a:t> kernel size and stride 2</a:t>
                </a:r>
                <a:endParaRPr sz="2399" b="0" dirty="0"/>
              </a:p>
            </p:txBody>
          </p:sp>
        </mc:Choice>
        <mc:Fallback xmlns="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blipFill>
                <a:blip r:embed="rId2"/>
                <a:stretch>
                  <a:fillRect l="-1773" b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oogle Shape;1130;p85">
            <a:extLst>
              <a:ext uri="{FF2B5EF4-FFF2-40B4-BE49-F238E27FC236}">
                <a16:creationId xmlns:a16="http://schemas.microsoft.com/office/drawing/2014/main" id="{0E90348C-174A-4A46-9476-D3B0720703ED}"/>
              </a:ext>
            </a:extLst>
          </p:cNvPr>
          <p:cNvGraphicFramePr/>
          <p:nvPr/>
        </p:nvGraphicFramePr>
        <p:xfrm>
          <a:off x="9079618" y="2746069"/>
          <a:ext cx="1615246" cy="16152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395E92-604B-8A40-A2AB-56D68DEC0630}"/>
              </a:ext>
            </a:extLst>
          </p:cNvPr>
          <p:cNvSpPr txBox="1"/>
          <p:nvPr/>
        </p:nvSpPr>
        <p:spPr>
          <a:xfrm>
            <a:off x="10287000" y="64008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J. Johnson</a:t>
            </a:r>
            <a:endParaRPr lang="en-US" sz="1400" b="0" dirty="0"/>
          </a:p>
        </p:txBody>
      </p:sp>
      <p:sp>
        <p:nvSpPr>
          <p:cNvPr id="9" name="Google Shape;1129;p85">
            <a:extLst>
              <a:ext uri="{FF2B5EF4-FFF2-40B4-BE49-F238E27FC236}">
                <a16:creationId xmlns:a16="http://schemas.microsoft.com/office/drawing/2014/main" id="{24CB6DA0-66F0-954C-B440-6E699D558E47}"/>
              </a:ext>
            </a:extLst>
          </p:cNvPr>
          <p:cNvSpPr txBox="1"/>
          <p:nvPr/>
        </p:nvSpPr>
        <p:spPr>
          <a:xfrm>
            <a:off x="1353830" y="1345560"/>
            <a:ext cx="3566671" cy="96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b="0" dirty="0"/>
              <a:t>Single channel</a:t>
            </a:r>
            <a:endParaRPr sz="2399" b="0" dirty="0"/>
          </a:p>
        </p:txBody>
      </p:sp>
      <p:cxnSp>
        <p:nvCxnSpPr>
          <p:cNvPr id="10" name="Google Shape;1128;p85">
            <a:extLst>
              <a:ext uri="{FF2B5EF4-FFF2-40B4-BE49-F238E27FC236}">
                <a16:creationId xmlns:a16="http://schemas.microsoft.com/office/drawing/2014/main" id="{6FF8C4E5-0EE6-0741-B0D2-8177A89A3FCA}"/>
              </a:ext>
            </a:extLst>
          </p:cNvPr>
          <p:cNvCxnSpPr>
            <a:cxnSpLocks/>
          </p:cNvCxnSpPr>
          <p:nvPr/>
        </p:nvCxnSpPr>
        <p:spPr>
          <a:xfrm>
            <a:off x="5255881" y="3605611"/>
            <a:ext cx="312611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6004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FA8B-1100-B746-BAAF-86CC5BBF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pooling: Example</a:t>
            </a:r>
          </a:p>
        </p:txBody>
      </p:sp>
      <p:graphicFrame>
        <p:nvGraphicFramePr>
          <p:cNvPr id="4" name="Google Shape;1122;p85">
            <a:extLst>
              <a:ext uri="{FF2B5EF4-FFF2-40B4-BE49-F238E27FC236}">
                <a16:creationId xmlns:a16="http://schemas.microsoft.com/office/drawing/2014/main" id="{3AD8939C-1EF2-524D-B91D-396B1829738C}"/>
              </a:ext>
            </a:extLst>
          </p:cNvPr>
          <p:cNvGraphicFramePr/>
          <p:nvPr/>
        </p:nvGraphicFramePr>
        <p:xfrm>
          <a:off x="1521920" y="1990366"/>
          <a:ext cx="3230492" cy="3230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1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4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5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6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7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8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3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2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0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1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2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/>
                        <a:t>3</a:t>
                      </a:r>
                      <a:endParaRPr sz="3200" b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0" dirty="0"/>
                        <a:t>4</a:t>
                      </a:r>
                      <a:endParaRPr sz="3200" b="0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Google Shape;1128;p85">
            <a:extLst>
              <a:ext uri="{FF2B5EF4-FFF2-40B4-BE49-F238E27FC236}">
                <a16:creationId xmlns:a16="http://schemas.microsoft.com/office/drawing/2014/main" id="{3386F32E-5C05-C642-9E33-23F3D70FC104}"/>
              </a:ext>
            </a:extLst>
          </p:cNvPr>
          <p:cNvCxnSpPr>
            <a:cxnSpLocks/>
          </p:cNvCxnSpPr>
          <p:nvPr/>
        </p:nvCxnSpPr>
        <p:spPr>
          <a:xfrm>
            <a:off x="5255881" y="3605611"/>
            <a:ext cx="312611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/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121868" rIns="121868" bIns="121868" anchor="t" anchorCtr="0">
                <a:noAutofit/>
              </a:bodyPr>
              <a:lstStyle/>
              <a:p>
                <a:r>
                  <a:rPr lang="en-US" sz="2399" b="0" dirty="0"/>
                  <a:t>Max pooling with </a:t>
                </a:r>
                <a14:m>
                  <m:oMath xmlns:m="http://schemas.openxmlformats.org/officeDocument/2006/math"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399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399" b="0" dirty="0"/>
                  <a:t> kernel size and stride 2</a:t>
                </a:r>
                <a:endParaRPr sz="2399" b="0" dirty="0"/>
              </a:p>
            </p:txBody>
          </p:sp>
        </mc:Choice>
        <mc:Fallback xmlns="">
          <p:sp>
            <p:nvSpPr>
              <p:cNvPr id="6" name="Google Shape;1129;p85">
                <a:extLst>
                  <a:ext uri="{FF2B5EF4-FFF2-40B4-BE49-F238E27FC236}">
                    <a16:creationId xmlns:a16="http://schemas.microsoft.com/office/drawing/2014/main" id="{4FBD980A-987D-914A-8C83-64D8E890A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79" y="2495334"/>
                <a:ext cx="3566671" cy="969348"/>
              </a:xfrm>
              <a:prstGeom prst="rect">
                <a:avLst/>
              </a:prstGeom>
              <a:blipFill>
                <a:blip r:embed="rId2"/>
                <a:stretch>
                  <a:fillRect l="-1773" b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oogle Shape;1130;p85">
            <a:extLst>
              <a:ext uri="{FF2B5EF4-FFF2-40B4-BE49-F238E27FC236}">
                <a16:creationId xmlns:a16="http://schemas.microsoft.com/office/drawing/2014/main" id="{0E90348C-174A-4A46-9476-D3B0720703ED}"/>
              </a:ext>
            </a:extLst>
          </p:cNvPr>
          <p:cNvGraphicFramePr/>
          <p:nvPr/>
        </p:nvGraphicFramePr>
        <p:xfrm>
          <a:off x="9079618" y="2746069"/>
          <a:ext cx="1615246" cy="16152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6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8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3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4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395E92-604B-8A40-A2AB-56D68DEC0630}"/>
              </a:ext>
            </a:extLst>
          </p:cNvPr>
          <p:cNvSpPr txBox="1"/>
          <p:nvPr/>
        </p:nvSpPr>
        <p:spPr>
          <a:xfrm>
            <a:off x="10287000" y="64008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J. Johnson</a:t>
            </a:r>
            <a:endParaRPr lang="en-US" sz="1400" b="0" dirty="0"/>
          </a:p>
        </p:txBody>
      </p:sp>
      <p:sp>
        <p:nvSpPr>
          <p:cNvPr id="9" name="Google Shape;1129;p85">
            <a:extLst>
              <a:ext uri="{FF2B5EF4-FFF2-40B4-BE49-F238E27FC236}">
                <a16:creationId xmlns:a16="http://schemas.microsoft.com/office/drawing/2014/main" id="{24CB6DA0-66F0-954C-B440-6E699D558E47}"/>
              </a:ext>
            </a:extLst>
          </p:cNvPr>
          <p:cNvSpPr txBox="1"/>
          <p:nvPr/>
        </p:nvSpPr>
        <p:spPr>
          <a:xfrm>
            <a:off x="1353830" y="1345560"/>
            <a:ext cx="3566671" cy="96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b="0" dirty="0"/>
              <a:t>Single channel</a:t>
            </a:r>
            <a:endParaRPr sz="2399" b="0" dirty="0"/>
          </a:p>
        </p:txBody>
      </p:sp>
    </p:spTree>
    <p:extLst>
      <p:ext uri="{BB962C8B-B14F-4D97-AF65-F5344CB8AC3E}">
        <p14:creationId xmlns:p14="http://schemas.microsoft.com/office/powerpoint/2010/main" val="566702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83FD95F0-9256-B941-B35D-1EE5112055A4}"/>
              </a:ext>
            </a:extLst>
          </p:cNvPr>
          <p:cNvSpPr/>
          <p:nvPr/>
        </p:nvSpPr>
        <p:spPr bwMode="auto">
          <a:xfrm>
            <a:off x="6248400" y="19050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D054DE5C-F801-DE44-99E8-5D7E15FEB1FF}"/>
              </a:ext>
            </a:extLst>
          </p:cNvPr>
          <p:cNvSpPr/>
          <p:nvPr/>
        </p:nvSpPr>
        <p:spPr bwMode="auto">
          <a:xfrm>
            <a:off x="6934200" y="1909466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ube 4"/>
          <p:cNvSpPr/>
          <p:nvPr/>
        </p:nvSpPr>
        <p:spPr bwMode="auto">
          <a:xfrm>
            <a:off x="2590800" y="1893332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ube 22"/>
          <p:cNvSpPr/>
          <p:nvPr/>
        </p:nvSpPr>
        <p:spPr bwMode="auto">
          <a:xfrm>
            <a:off x="7389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391400" y="990601"/>
                <a:ext cx="2362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maps, resolution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990601"/>
                <a:ext cx="2362200" cy="830997"/>
              </a:xfrm>
              <a:prstGeom prst="rect">
                <a:avLst/>
              </a:prstGeom>
              <a:blipFill>
                <a:blip r:embed="rId2"/>
                <a:stretch>
                  <a:fillRect t="-6061" r="-695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/>
              <p:nvPr/>
            </p:nvSpPr>
            <p:spPr>
              <a:xfrm>
                <a:off x="2514600" y="5417404"/>
                <a:ext cx="2819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b="0" dirty="0"/>
                  <a:t> pooling window, stride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4E13B6-C609-BC4C-B6AC-1C4343E22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417404"/>
                <a:ext cx="2819400" cy="830997"/>
              </a:xfrm>
              <a:prstGeom prst="rect">
                <a:avLst/>
              </a:prstGeom>
              <a:blipFill>
                <a:blip r:embed="rId3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/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 feature maps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AEB4CB-C954-5F43-A143-CBEDDBED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359933"/>
                <a:ext cx="3124200" cy="461665"/>
              </a:xfrm>
              <a:prstGeom prst="rect">
                <a:avLst/>
              </a:prstGeom>
              <a:blipFill>
                <a:blip r:embed="rId4"/>
                <a:stretch>
                  <a:fillRect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32035FF-5D5B-1C4C-A5AF-9324A4799BDB}"/>
              </a:ext>
            </a:extLst>
          </p:cNvPr>
          <p:cNvSpPr txBox="1"/>
          <p:nvPr/>
        </p:nvSpPr>
        <p:spPr>
          <a:xfrm>
            <a:off x="7143684" y="3276600"/>
            <a:ext cx="9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max value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BAB7B7B-8861-0B44-8629-211DE4391B84}"/>
              </a:ext>
            </a:extLst>
          </p:cNvPr>
          <p:cNvSpPr/>
          <p:nvPr/>
        </p:nvSpPr>
        <p:spPr bwMode="auto">
          <a:xfrm>
            <a:off x="3276600" y="1897798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A6C2186D-144F-6749-BEA2-C2A7D2B79420}"/>
              </a:ext>
            </a:extLst>
          </p:cNvPr>
          <p:cNvSpPr/>
          <p:nvPr/>
        </p:nvSpPr>
        <p:spPr bwMode="auto">
          <a:xfrm>
            <a:off x="3733800" y="3421797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>
            <a:off x="4267201" y="3416431"/>
            <a:ext cx="3274893" cy="386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cxnSpLocks/>
            <a:stCxn id="29" idx="1"/>
          </p:cNvCxnSpPr>
          <p:nvPr/>
        </p:nvCxnSpPr>
        <p:spPr bwMode="auto">
          <a:xfrm>
            <a:off x="3865377" y="3692045"/>
            <a:ext cx="3524317" cy="2631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V="1">
            <a:off x="3962401" y="4179333"/>
            <a:ext cx="3448117" cy="385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/>
            <a:endCxn id="23" idx="2"/>
          </p:cNvCxnSpPr>
          <p:nvPr/>
        </p:nvCxnSpPr>
        <p:spPr bwMode="auto">
          <a:xfrm flipV="1">
            <a:off x="4267201" y="4063600"/>
            <a:ext cx="3122493" cy="213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6C8FBF-9E8C-8A44-9C73-36F12C97F6DE}"/>
                  </a:ext>
                </a:extLst>
              </p:cNvPr>
              <p:cNvSpPr txBox="1"/>
              <p:nvPr/>
            </p:nvSpPr>
            <p:spPr>
              <a:xfrm>
                <a:off x="1219200" y="6172201"/>
                <a:ext cx="52405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Usually: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b="0" dirty="0"/>
                  <a:t> 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b="0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6C8FBF-9E8C-8A44-9C73-36F12C97F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172201"/>
                <a:ext cx="5240524" cy="461665"/>
              </a:xfrm>
              <a:prstGeom prst="rect">
                <a:avLst/>
              </a:prstGeom>
              <a:blipFill>
                <a:blip r:embed="rId5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9DD77E0-3859-BA46-91FC-3501E52C1B70}"/>
              </a:ext>
            </a:extLst>
          </p:cNvPr>
          <p:cNvSpPr txBox="1"/>
          <p:nvPr/>
        </p:nvSpPr>
        <p:spPr>
          <a:xfrm>
            <a:off x="6172200" y="5429072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Backward pass: upstream gradient is passed back only to the unit with max value</a:t>
            </a:r>
          </a:p>
        </p:txBody>
      </p:sp>
    </p:spTree>
    <p:extLst>
      <p:ext uri="{BB962C8B-B14F-4D97-AF65-F5344CB8AC3E}">
        <p14:creationId xmlns:p14="http://schemas.microsoft.com/office/powerpoint/2010/main" val="19288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  <p:bldP spid="14" grpId="0"/>
      <p:bldP spid="27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“Traditional” CNN pipeline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81600" y="24505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1" y="1600200"/>
            <a:ext cx="11199957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61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Backstory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Biological inspiration: D. Hubel and T. Wiesel (1959, 1962, Nobel Prize 1981)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Visual cortex consists of a hierarchy of </a:t>
            </a:r>
            <a:r>
              <a:rPr lang="en-US" sz="2400" i="1" dirty="0"/>
              <a:t>simple</a:t>
            </a:r>
            <a:r>
              <a:rPr lang="en-US" sz="2400" dirty="0"/>
              <a:t>, </a:t>
            </a:r>
            <a:r>
              <a:rPr lang="en-US" sz="2400" i="1" dirty="0"/>
              <a:t>complex</a:t>
            </a:r>
            <a:r>
              <a:rPr lang="en-US" sz="2400" dirty="0"/>
              <a:t>, and </a:t>
            </a:r>
            <a:r>
              <a:rPr lang="en-US" sz="2400" i="1" dirty="0"/>
              <a:t>hyper-complex</a:t>
            </a:r>
            <a:r>
              <a:rPr lang="en-US" sz="2400" dirty="0"/>
              <a:t> cells </a:t>
            </a:r>
          </a:p>
        </p:txBody>
      </p:sp>
      <p:pic>
        <p:nvPicPr>
          <p:cNvPr id="3074" name="Picture 2" descr="http://cns-alumni.bu.edu/~slehar/webstuff/pcave/hu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30217"/>
            <a:ext cx="781838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1" y="6320136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hlinkClick r:id="rId4"/>
              </a:rPr>
              <a:t>Source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3120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8B26-E616-EB4B-8DB7-D21A8898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007ED-96AD-A941-A618-F8A4A515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81200"/>
            <a:ext cx="4362864" cy="3024733"/>
          </a:xfrm>
          <a:prstGeom prst="rect">
            <a:avLst/>
          </a:prstGeom>
        </p:spPr>
      </p:pic>
      <p:pic>
        <p:nvPicPr>
          <p:cNvPr id="7" name="Content Placeholder 3" descr="lenet5.png">
            <a:extLst>
              <a:ext uri="{FF2B5EF4-FFF2-40B4-BE49-F238E27FC236}">
                <a16:creationId xmlns:a16="http://schemas.microsoft.com/office/drawing/2014/main" id="{80CEBDB7-8D64-904A-B405-C75A3DE1E7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727" y="2743200"/>
            <a:ext cx="6096273" cy="175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B9EBB-31DF-8D4F-8664-9786397A88ED}"/>
              </a:ext>
            </a:extLst>
          </p:cNvPr>
          <p:cNvSpPr txBox="1"/>
          <p:nvPr/>
        </p:nvSpPr>
        <p:spPr>
          <a:xfrm>
            <a:off x="1934181" y="119837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Neocognitron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91F7-EC13-1949-91E3-05CE16C0308F}"/>
              </a:ext>
            </a:extLst>
          </p:cNvPr>
          <p:cNvSpPr txBox="1"/>
          <p:nvPr/>
        </p:nvSpPr>
        <p:spPr>
          <a:xfrm>
            <a:off x="8091480" y="1198377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LeNet-5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24261-E0D7-F14F-92C7-491D7B316679}"/>
              </a:ext>
            </a:extLst>
          </p:cNvPr>
          <p:cNvSpPr/>
          <p:nvPr/>
        </p:nvSpPr>
        <p:spPr>
          <a:xfrm>
            <a:off x="6324600" y="54102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Y. </a:t>
            </a:r>
            <a:r>
              <a:rPr lang="en-US" sz="1600" b="0" dirty="0" err="1"/>
              <a:t>LeCun</a:t>
            </a:r>
            <a:r>
              <a:rPr lang="en-US" sz="1600" b="0" dirty="0"/>
              <a:t>, L. </a:t>
            </a:r>
            <a:r>
              <a:rPr lang="en-US" sz="1600" b="0" dirty="0" err="1"/>
              <a:t>Bottou</a:t>
            </a:r>
            <a:r>
              <a:rPr lang="en-US" sz="1600" b="0" dirty="0"/>
              <a:t>, Y. </a:t>
            </a:r>
            <a:r>
              <a:rPr lang="en-US" sz="1600" b="0" dirty="0" err="1"/>
              <a:t>Bengio</a:t>
            </a:r>
            <a:r>
              <a:rPr lang="en-US" sz="1600" b="0" dirty="0"/>
              <a:t>, and P. Haffner,</a:t>
            </a:r>
            <a:br>
              <a:rPr lang="en-US" sz="1600" b="0" dirty="0"/>
            </a:br>
            <a:r>
              <a:rPr lang="en-US" sz="1600" b="0" dirty="0">
                <a:hlinkClick r:id="rId4"/>
              </a:rPr>
              <a:t>Gradient-based learning applied to document recognition</a:t>
            </a:r>
            <a:r>
              <a:rPr lang="en-US" sz="1600" b="0" dirty="0"/>
              <a:t>, Proc. IEEE 86(11): 2278–2324, 1998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EDDA3-DEAA-924C-9835-E5789398BD7F}"/>
              </a:ext>
            </a:extLst>
          </p:cNvPr>
          <p:cNvSpPr/>
          <p:nvPr/>
        </p:nvSpPr>
        <p:spPr>
          <a:xfrm>
            <a:off x="152400" y="54101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K. </a:t>
            </a:r>
            <a:r>
              <a:rPr lang="en-US" sz="1600" b="0" dirty="0" err="1"/>
              <a:t>Fukishima</a:t>
            </a:r>
            <a:r>
              <a:rPr lang="en-US" sz="1600" b="0" dirty="0"/>
              <a:t>. </a:t>
            </a:r>
            <a:r>
              <a:rPr lang="en-US" sz="1600" b="0" dirty="0">
                <a:hlinkClick r:id="rId5"/>
              </a:rPr>
              <a:t>Neocognitron: A Self-organizing Neural Network Model for a Mechanism of Pattern Recognition Unaffected by Shift in Position</a:t>
            </a:r>
            <a:r>
              <a:rPr lang="en-US" sz="1600" b="0" dirty="0"/>
              <a:t>. Biological Cybernetics, 1980</a:t>
            </a:r>
          </a:p>
        </p:txBody>
      </p:sp>
    </p:spTree>
    <p:extLst>
      <p:ext uri="{BB962C8B-B14F-4D97-AF65-F5344CB8AC3E}">
        <p14:creationId xmlns:p14="http://schemas.microsoft.com/office/powerpoint/2010/main" val="3292237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816F-1F41-513D-1954-7D265536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3A23-C7CF-D818-D823-DA67654D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1E1A1-33D8-EF7C-C1E9-B63CDBB2B759}"/>
              </a:ext>
            </a:extLst>
          </p:cNvPr>
          <p:cNvSpPr/>
          <p:nvPr/>
        </p:nvSpPr>
        <p:spPr bwMode="auto">
          <a:xfrm>
            <a:off x="5181600" y="24505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B3FC5-3468-ED21-BA87-26418D07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1" y="1600200"/>
            <a:ext cx="11199957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7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7132233" y="1868259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3FB5F-06E9-F540-B763-A5916514F1A0}"/>
              </a:ext>
            </a:extLst>
          </p:cNvPr>
          <p:cNvSpPr txBox="1"/>
          <p:nvPr/>
        </p:nvSpPr>
        <p:spPr>
          <a:xfrm>
            <a:off x="9029464" y="534010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Receptive field size: 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69D8AF-89A8-3B4C-B74D-52FF2DD35224}"/>
              </a:ext>
            </a:extLst>
          </p:cNvPr>
          <p:cNvSpPr txBox="1"/>
          <p:nvPr/>
        </p:nvSpPr>
        <p:spPr>
          <a:xfrm>
            <a:off x="694354" y="2396322"/>
            <a:ext cx="4898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/>
              <a:t>The </a:t>
            </a:r>
            <a:r>
              <a:rPr lang="en-US" sz="2800" b="0" i="1" dirty="0"/>
              <a:t>receptive field </a:t>
            </a:r>
            <a:r>
              <a:rPr lang="en-US" sz="2800" b="0" dirty="0"/>
              <a:t>of a unit is the region of the input feature map whose values contribute to the response of that unit (either in the previous layer or in the initial image)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69EC3C-E507-7B49-B4B1-07FDACA9BA3D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1</a:t>
            </a:r>
          </a:p>
        </p:txBody>
      </p:sp>
    </p:spTree>
    <p:extLst>
      <p:ext uri="{BB962C8B-B14F-4D97-AF65-F5344CB8AC3E}">
        <p14:creationId xmlns:p14="http://schemas.microsoft.com/office/powerpoint/2010/main" val="5756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06540" y="3192255"/>
            <a:ext cx="386387" cy="42194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1" name="Rectangle 20"/>
          <p:cNvSpPr/>
          <p:nvPr/>
        </p:nvSpPr>
        <p:spPr>
          <a:xfrm>
            <a:off x="7713178" y="3927711"/>
            <a:ext cx="389106" cy="42919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Google Shape;743;p54">
            <a:extLst>
              <a:ext uri="{FF2B5EF4-FFF2-40B4-BE49-F238E27FC236}">
                <a16:creationId xmlns:a16="http://schemas.microsoft.com/office/drawing/2014/main" id="{0A9A237A-1981-6248-9A06-E6B481A4E9E9}"/>
              </a:ext>
            </a:extLst>
          </p:cNvPr>
          <p:cNvGraphicFramePr/>
          <p:nvPr/>
        </p:nvGraphicFramePr>
        <p:xfrm>
          <a:off x="3292882" y="2549114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4092370" y="1911241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700725-BFB7-5B47-BFF5-C9A42EFF4313}"/>
              </a:ext>
            </a:extLst>
          </p:cNvPr>
          <p:cNvCxnSpPr/>
          <p:nvPr/>
        </p:nvCxnSpPr>
        <p:spPr>
          <a:xfrm>
            <a:off x="4724400" y="2872349"/>
            <a:ext cx="2282141" cy="354419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EE4BC0C-2118-4B40-B20C-A288ED877F7B}"/>
              </a:ext>
            </a:extLst>
          </p:cNvPr>
          <p:cNvSpPr/>
          <p:nvPr/>
        </p:nvSpPr>
        <p:spPr>
          <a:xfrm>
            <a:off x="3673375" y="2880764"/>
            <a:ext cx="1076446" cy="1125523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CDA0E9-1D46-F740-96F5-31C9D102D2D3}"/>
              </a:ext>
            </a:extLst>
          </p:cNvPr>
          <p:cNvSpPr/>
          <p:nvPr/>
        </p:nvSpPr>
        <p:spPr>
          <a:xfrm>
            <a:off x="4373316" y="3595230"/>
            <a:ext cx="1060059" cy="1125523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2E83A4-FD30-5E4F-BE17-5C1199F610D1}"/>
              </a:ext>
            </a:extLst>
          </p:cNvPr>
          <p:cNvCxnSpPr/>
          <p:nvPr/>
        </p:nvCxnSpPr>
        <p:spPr>
          <a:xfrm flipV="1">
            <a:off x="4732000" y="3616694"/>
            <a:ext cx="2326505" cy="376714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DDACA0-E9B2-6241-9AE4-4A7E13A89EC0}"/>
              </a:ext>
            </a:extLst>
          </p:cNvPr>
          <p:cNvCxnSpPr/>
          <p:nvPr/>
        </p:nvCxnSpPr>
        <p:spPr>
          <a:xfrm>
            <a:off x="5411739" y="3594838"/>
            <a:ext cx="2282141" cy="354419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6A5D83-2192-8648-B5B0-FCA93D78C6B0}"/>
              </a:ext>
            </a:extLst>
          </p:cNvPr>
          <p:cNvCxnSpPr/>
          <p:nvPr/>
        </p:nvCxnSpPr>
        <p:spPr>
          <a:xfrm flipV="1">
            <a:off x="5419339" y="4339183"/>
            <a:ext cx="2326505" cy="376714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83A890-82C2-AB46-80EB-01C584160773}"/>
              </a:ext>
            </a:extLst>
          </p:cNvPr>
          <p:cNvSpPr txBox="1"/>
          <p:nvPr/>
        </p:nvSpPr>
        <p:spPr>
          <a:xfrm>
            <a:off x="9029464" y="534010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Receptive field size: 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638E27-351A-674B-B1B7-52767BD05E13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1</a:t>
            </a:r>
          </a:p>
        </p:txBody>
      </p:sp>
    </p:spTree>
    <p:extLst>
      <p:ext uri="{BB962C8B-B14F-4D97-AF65-F5344CB8AC3E}">
        <p14:creationId xmlns:p14="http://schemas.microsoft.com/office/powerpoint/2010/main" val="1964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45" grpId="0" animBg="1"/>
      <p:bldP spid="46" grpId="0" animBg="1"/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06540" y="3192255"/>
            <a:ext cx="386387" cy="42194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1" name="Rectangle 20"/>
          <p:cNvSpPr/>
          <p:nvPr/>
        </p:nvSpPr>
        <p:spPr>
          <a:xfrm>
            <a:off x="7713178" y="3927711"/>
            <a:ext cx="389106" cy="42919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Google Shape;743;p54">
            <a:extLst>
              <a:ext uri="{FF2B5EF4-FFF2-40B4-BE49-F238E27FC236}">
                <a16:creationId xmlns:a16="http://schemas.microsoft.com/office/drawing/2014/main" id="{35676530-B1F7-4049-8A72-E3F92BAC3D58}"/>
              </a:ext>
            </a:extLst>
          </p:cNvPr>
          <p:cNvGraphicFramePr/>
          <p:nvPr/>
        </p:nvGraphicFramePr>
        <p:xfrm>
          <a:off x="281535" y="2549114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0" name="Google Shape;743;p54">
            <a:extLst>
              <a:ext uri="{FF2B5EF4-FFF2-40B4-BE49-F238E27FC236}">
                <a16:creationId xmlns:a16="http://schemas.microsoft.com/office/drawing/2014/main" id="{0A9A237A-1981-6248-9A06-E6B481A4E9E9}"/>
              </a:ext>
            </a:extLst>
          </p:cNvPr>
          <p:cNvGraphicFramePr/>
          <p:nvPr/>
        </p:nvGraphicFramePr>
        <p:xfrm>
          <a:off x="3292882" y="2549114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1049084" y="1915180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700725-BFB7-5B47-BFF5-C9A42EFF4313}"/>
              </a:ext>
            </a:extLst>
          </p:cNvPr>
          <p:cNvCxnSpPr/>
          <p:nvPr/>
        </p:nvCxnSpPr>
        <p:spPr>
          <a:xfrm>
            <a:off x="4724400" y="2872349"/>
            <a:ext cx="2282141" cy="354419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EE4BC0C-2118-4B40-B20C-A288ED877F7B}"/>
              </a:ext>
            </a:extLst>
          </p:cNvPr>
          <p:cNvSpPr/>
          <p:nvPr/>
        </p:nvSpPr>
        <p:spPr>
          <a:xfrm>
            <a:off x="3673375" y="2880764"/>
            <a:ext cx="1076446" cy="1125523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CDA0E9-1D46-F740-96F5-31C9D102D2D3}"/>
              </a:ext>
            </a:extLst>
          </p:cNvPr>
          <p:cNvSpPr/>
          <p:nvPr/>
        </p:nvSpPr>
        <p:spPr>
          <a:xfrm>
            <a:off x="4373316" y="3595230"/>
            <a:ext cx="1060059" cy="1125523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2E83A4-FD30-5E4F-BE17-5C1199F610D1}"/>
              </a:ext>
            </a:extLst>
          </p:cNvPr>
          <p:cNvCxnSpPr/>
          <p:nvPr/>
        </p:nvCxnSpPr>
        <p:spPr>
          <a:xfrm flipV="1">
            <a:off x="4732000" y="3616694"/>
            <a:ext cx="2326505" cy="376714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DDACA0-E9B2-6241-9AE4-4A7E13A89EC0}"/>
              </a:ext>
            </a:extLst>
          </p:cNvPr>
          <p:cNvCxnSpPr/>
          <p:nvPr/>
        </p:nvCxnSpPr>
        <p:spPr>
          <a:xfrm>
            <a:off x="5411739" y="3594838"/>
            <a:ext cx="2282141" cy="354419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6A5D83-2192-8648-B5B0-FCA93D78C6B0}"/>
              </a:ext>
            </a:extLst>
          </p:cNvPr>
          <p:cNvCxnSpPr/>
          <p:nvPr/>
        </p:nvCxnSpPr>
        <p:spPr>
          <a:xfrm flipV="1">
            <a:off x="5419339" y="4339183"/>
            <a:ext cx="2326505" cy="376714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F8E9D96-5995-DE40-86E6-382A06CCEB50}"/>
              </a:ext>
            </a:extLst>
          </p:cNvPr>
          <p:cNvSpPr/>
          <p:nvPr/>
        </p:nvSpPr>
        <p:spPr>
          <a:xfrm>
            <a:off x="3650217" y="2872349"/>
            <a:ext cx="394981" cy="40385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rgbClr val="FF7E79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59A102-0733-644D-85FB-260DAD73779C}"/>
              </a:ext>
            </a:extLst>
          </p:cNvPr>
          <p:cNvSpPr/>
          <p:nvPr/>
        </p:nvSpPr>
        <p:spPr>
          <a:xfrm>
            <a:off x="5076935" y="4330616"/>
            <a:ext cx="370729" cy="4174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rgbClr val="FF7E79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410131C-B722-A445-AF31-719B7D21AD21}"/>
              </a:ext>
            </a:extLst>
          </p:cNvPr>
          <p:cNvSpPr/>
          <p:nvPr/>
        </p:nvSpPr>
        <p:spPr>
          <a:xfrm>
            <a:off x="1716790" y="3944400"/>
            <a:ext cx="1076446" cy="11255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rgbClr val="FF7E79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4D1A5D9-9903-8A45-AB29-D8F9ECC73A97}"/>
              </a:ext>
            </a:extLst>
          </p:cNvPr>
          <p:cNvSpPr/>
          <p:nvPr/>
        </p:nvSpPr>
        <p:spPr>
          <a:xfrm>
            <a:off x="283459" y="2511069"/>
            <a:ext cx="1076446" cy="11255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rgbClr val="FF7E79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A51BAA-A58D-F24F-9D26-1A38E1A45144}"/>
              </a:ext>
            </a:extLst>
          </p:cNvPr>
          <p:cNvCxnSpPr/>
          <p:nvPr/>
        </p:nvCxnSpPr>
        <p:spPr>
          <a:xfrm>
            <a:off x="1351871" y="2508595"/>
            <a:ext cx="2282141" cy="354419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CD71A4-2B9A-A040-AB59-209F1CA3AEFB}"/>
              </a:ext>
            </a:extLst>
          </p:cNvPr>
          <p:cNvCxnSpPr/>
          <p:nvPr/>
        </p:nvCxnSpPr>
        <p:spPr>
          <a:xfrm flipV="1">
            <a:off x="1359471" y="3252940"/>
            <a:ext cx="2326505" cy="37671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94B64E-7904-AF46-B7E2-AF05C8D2877F}"/>
              </a:ext>
            </a:extLst>
          </p:cNvPr>
          <p:cNvCxnSpPr/>
          <p:nvPr/>
        </p:nvCxnSpPr>
        <p:spPr>
          <a:xfrm>
            <a:off x="2742831" y="3957398"/>
            <a:ext cx="2282141" cy="354419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3A6280-437A-9A42-8B92-4A470E6D691D}"/>
              </a:ext>
            </a:extLst>
          </p:cNvPr>
          <p:cNvCxnSpPr/>
          <p:nvPr/>
        </p:nvCxnSpPr>
        <p:spPr>
          <a:xfrm flipV="1">
            <a:off x="2750431" y="4701743"/>
            <a:ext cx="2326505" cy="37671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B3465DE-C2A4-C948-8EBC-1308BC3B3EFB}"/>
              </a:ext>
            </a:extLst>
          </p:cNvPr>
          <p:cNvSpPr txBox="1"/>
          <p:nvPr/>
        </p:nvSpPr>
        <p:spPr>
          <a:xfrm>
            <a:off x="9029464" y="534010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Receptive field size: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2D4359-6E6A-E343-8A00-0254E81AC7A8}"/>
                  </a:ext>
                </a:extLst>
              </p:cNvPr>
              <p:cNvSpPr txBox="1"/>
              <p:nvPr/>
            </p:nvSpPr>
            <p:spPr>
              <a:xfrm>
                <a:off x="870930" y="5842303"/>
                <a:ext cx="1063784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dirty="0"/>
                  <a:t>Each successive convolution adds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– 1</m:t>
                    </m:r>
                  </m:oMath>
                </a14:m>
                <a:r>
                  <a:rPr lang="en-US" sz="2800" b="0" dirty="0"/>
                  <a:t> to the receptive field size</a:t>
                </a:r>
              </a:p>
              <a:p>
                <a:r>
                  <a:rPr lang="en-US" sz="2800" b="0" dirty="0"/>
                  <a:t>With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b="0" dirty="0"/>
                  <a:t> layers the receptive field size is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 +</m:t>
                    </m:r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(</m:t>
                    </m:r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– 1)</m:t>
                    </m:r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2D4359-6E6A-E343-8A00-0254E81AC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30" y="5842303"/>
                <a:ext cx="10637849" cy="954107"/>
              </a:xfrm>
              <a:prstGeom prst="rect">
                <a:avLst/>
              </a:prstGeom>
              <a:blipFill>
                <a:blip r:embed="rId3"/>
                <a:stretch>
                  <a:fillRect l="-1193" t="-5263" r="-35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4D68B539-9E8B-5040-B80B-B28205C2F82D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1</a:t>
            </a:r>
          </a:p>
        </p:txBody>
      </p:sp>
    </p:spTree>
    <p:extLst>
      <p:ext uri="{BB962C8B-B14F-4D97-AF65-F5344CB8AC3E}">
        <p14:creationId xmlns:p14="http://schemas.microsoft.com/office/powerpoint/2010/main" val="4711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78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ube 5"/>
          <p:cNvSpPr/>
          <p:nvPr/>
        </p:nvSpPr>
        <p:spPr bwMode="auto">
          <a:xfrm>
            <a:off x="1905000" y="3805535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438400" y="380553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2036576" y="4075783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133600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2438400" y="4523537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800600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56F00-AF0F-FF41-ABC4-94F9B5BDB0B5}"/>
              </a:ext>
            </a:extLst>
          </p:cNvPr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6AC118-3C3A-A54D-99BB-C63E20D7A9F7}"/>
              </a:ext>
            </a:extLst>
          </p:cNvPr>
          <p:cNvSpPr txBox="1">
            <a:spLocks/>
          </p:cNvSpPr>
          <p:nvPr/>
        </p:nvSpPr>
        <p:spPr bwMode="auto">
          <a:xfrm>
            <a:off x="6248401" y="2971800"/>
            <a:ext cx="5638799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Let’s limit the </a:t>
            </a:r>
            <a:r>
              <a:rPr lang="en-US" sz="2400" b="0" i="1" kern="0" dirty="0"/>
              <a:t>receptive fields </a:t>
            </a:r>
            <a:r>
              <a:rPr lang="en-US" sz="2400" b="0" kern="0" dirty="0"/>
              <a:t>of units, tile them over the input image, and share their weights</a:t>
            </a:r>
          </a:p>
        </p:txBody>
      </p:sp>
    </p:spTree>
    <p:extLst>
      <p:ext uri="{BB962C8B-B14F-4D97-AF65-F5344CB8AC3E}">
        <p14:creationId xmlns:p14="http://schemas.microsoft.com/office/powerpoint/2010/main" val="30564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7091849" y="1922096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83A890-82C2-AB46-80EB-01C584160773}"/>
              </a:ext>
            </a:extLst>
          </p:cNvPr>
          <p:cNvSpPr txBox="1"/>
          <p:nvPr/>
        </p:nvSpPr>
        <p:spPr>
          <a:xfrm>
            <a:off x="9029464" y="534010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Receptive field size: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0917A6-F8FE-0241-8AB1-2F2C5025010F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2</a:t>
            </a:r>
          </a:p>
        </p:txBody>
      </p:sp>
    </p:spTree>
    <p:extLst>
      <p:ext uri="{BB962C8B-B14F-4D97-AF65-F5344CB8AC3E}">
        <p14:creationId xmlns:p14="http://schemas.microsoft.com/office/powerpoint/2010/main" val="5560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Google Shape;743;p54">
            <a:extLst>
              <a:ext uri="{FF2B5EF4-FFF2-40B4-BE49-F238E27FC236}">
                <a16:creationId xmlns:a16="http://schemas.microsoft.com/office/drawing/2014/main" id="{0A9A237A-1981-6248-9A06-E6B481A4E9E9}"/>
              </a:ext>
            </a:extLst>
          </p:cNvPr>
          <p:cNvGraphicFramePr/>
          <p:nvPr/>
        </p:nvGraphicFramePr>
        <p:xfrm>
          <a:off x="3292882" y="2549114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4092370" y="1911241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700725-BFB7-5B47-BFF5-C9A42EFF4313}"/>
              </a:ext>
            </a:extLst>
          </p:cNvPr>
          <p:cNvCxnSpPr>
            <a:cxnSpLocks/>
          </p:cNvCxnSpPr>
          <p:nvPr/>
        </p:nvCxnSpPr>
        <p:spPr>
          <a:xfrm>
            <a:off x="4369328" y="2544258"/>
            <a:ext cx="2637213" cy="682510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EE4BC0C-2118-4B40-B20C-A288ED877F7B}"/>
              </a:ext>
            </a:extLst>
          </p:cNvPr>
          <p:cNvSpPr/>
          <p:nvPr/>
        </p:nvSpPr>
        <p:spPr>
          <a:xfrm>
            <a:off x="3275865" y="2545138"/>
            <a:ext cx="1076446" cy="1125523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2E83A4-FD30-5E4F-BE17-5C1199F610D1}"/>
              </a:ext>
            </a:extLst>
          </p:cNvPr>
          <p:cNvCxnSpPr>
            <a:cxnSpLocks/>
          </p:cNvCxnSpPr>
          <p:nvPr/>
        </p:nvCxnSpPr>
        <p:spPr>
          <a:xfrm flipV="1">
            <a:off x="4369328" y="3616695"/>
            <a:ext cx="2689177" cy="53966"/>
          </a:xfrm>
          <a:prstGeom prst="line">
            <a:avLst/>
          </a:prstGeom>
          <a:ln w="63500">
            <a:solidFill>
              <a:srgbClr val="99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ACED49B-DFB3-6F46-9A67-2BEF7E963FC8}"/>
              </a:ext>
            </a:extLst>
          </p:cNvPr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2A8B13-FD55-B143-931F-B7733D182D56}"/>
              </a:ext>
            </a:extLst>
          </p:cNvPr>
          <p:cNvSpPr/>
          <p:nvPr/>
        </p:nvSpPr>
        <p:spPr>
          <a:xfrm>
            <a:off x="7006540" y="3192255"/>
            <a:ext cx="386387" cy="42194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038879-AA47-924E-B86A-5DA960D99111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2</a:t>
            </a:r>
          </a:p>
        </p:txBody>
      </p:sp>
    </p:spTree>
    <p:extLst>
      <p:ext uri="{BB962C8B-B14F-4D97-AF65-F5344CB8AC3E}">
        <p14:creationId xmlns:p14="http://schemas.microsoft.com/office/powerpoint/2010/main" val="18105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AE22F2-0305-D946-B4C3-0173CC5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3" name="Google Shape;743;p54"/>
          <p:cNvGraphicFramePr/>
          <p:nvPr/>
        </p:nvGraphicFramePr>
        <p:xfrm>
          <a:off x="6304229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514600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3213479"/>
            <a:ext cx="1076446" cy="1125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5" name="Rectangle 14"/>
          <p:cNvSpPr/>
          <p:nvPr/>
        </p:nvSpPr>
        <p:spPr>
          <a:xfrm>
            <a:off x="10388399" y="3580705"/>
            <a:ext cx="374017" cy="39106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6" name="TextBox 15"/>
          <p:cNvSpPr txBox="1"/>
          <p:nvPr/>
        </p:nvSpPr>
        <p:spPr>
          <a:xfrm>
            <a:off x="9937913" y="19151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Output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8125441" y="3962288"/>
            <a:ext cx="2326505" cy="37671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02284" y="3241687"/>
            <a:ext cx="2286115" cy="353454"/>
          </a:xfrm>
          <a:prstGeom prst="line">
            <a:avLst/>
          </a:prstGeom>
          <a:ln w="635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Google Shape;743;p54">
            <a:extLst>
              <a:ext uri="{FF2B5EF4-FFF2-40B4-BE49-F238E27FC236}">
                <a16:creationId xmlns:a16="http://schemas.microsoft.com/office/drawing/2014/main" id="{0A9A237A-1981-6248-9A06-E6B481A4E9E9}"/>
              </a:ext>
            </a:extLst>
          </p:cNvPr>
          <p:cNvGraphicFramePr/>
          <p:nvPr/>
        </p:nvGraphicFramePr>
        <p:xfrm>
          <a:off x="3292882" y="2549114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EA92F5F3-FDCD-0347-854E-56E7F0CB5AFA}"/>
              </a:ext>
            </a:extLst>
          </p:cNvPr>
          <p:cNvSpPr txBox="1"/>
          <p:nvPr/>
        </p:nvSpPr>
        <p:spPr>
          <a:xfrm>
            <a:off x="4092370" y="1911241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/>
              <a:t>Input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6698FD-72DC-234C-82EA-044BAE449829}"/>
              </a:ext>
            </a:extLst>
          </p:cNvPr>
          <p:cNvSpPr/>
          <p:nvPr/>
        </p:nvSpPr>
        <p:spPr>
          <a:xfrm>
            <a:off x="4732364" y="3971774"/>
            <a:ext cx="1076446" cy="1084014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898ECD-A0C0-E240-BE1B-55DFF58EF4ED}"/>
              </a:ext>
            </a:extLst>
          </p:cNvPr>
          <p:cNvSpPr/>
          <p:nvPr/>
        </p:nvSpPr>
        <p:spPr>
          <a:xfrm>
            <a:off x="4001832" y="2514600"/>
            <a:ext cx="1076446" cy="1095890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D0998E-1A67-D147-BA1E-6DDA77CE20AD}"/>
              </a:ext>
            </a:extLst>
          </p:cNvPr>
          <p:cNvSpPr/>
          <p:nvPr/>
        </p:nvSpPr>
        <p:spPr>
          <a:xfrm>
            <a:off x="4732364" y="2510893"/>
            <a:ext cx="1076446" cy="1095024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F59837-3B93-7149-8B95-52B32E700CE5}"/>
              </a:ext>
            </a:extLst>
          </p:cNvPr>
          <p:cNvSpPr/>
          <p:nvPr/>
        </p:nvSpPr>
        <p:spPr>
          <a:xfrm>
            <a:off x="4732364" y="3272661"/>
            <a:ext cx="1076446" cy="105590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320B81-5108-634B-9C93-F4BA8964DA24}"/>
              </a:ext>
            </a:extLst>
          </p:cNvPr>
          <p:cNvSpPr/>
          <p:nvPr/>
        </p:nvSpPr>
        <p:spPr>
          <a:xfrm>
            <a:off x="3276600" y="2514600"/>
            <a:ext cx="1076446" cy="1099597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257CD8-3230-1742-85A9-FF288EC2D63D}"/>
              </a:ext>
            </a:extLst>
          </p:cNvPr>
          <p:cNvSpPr/>
          <p:nvPr/>
        </p:nvSpPr>
        <p:spPr>
          <a:xfrm>
            <a:off x="7733236" y="3930265"/>
            <a:ext cx="388346" cy="426641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4DEA2A-83F8-A144-BAC8-499026409801}"/>
              </a:ext>
            </a:extLst>
          </p:cNvPr>
          <p:cNvSpPr/>
          <p:nvPr/>
        </p:nvSpPr>
        <p:spPr>
          <a:xfrm>
            <a:off x="7372679" y="3192255"/>
            <a:ext cx="386387" cy="42194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90BCE1-B380-624F-BD99-1A26FE1DCC76}"/>
              </a:ext>
            </a:extLst>
          </p:cNvPr>
          <p:cNvSpPr/>
          <p:nvPr/>
        </p:nvSpPr>
        <p:spPr>
          <a:xfrm>
            <a:off x="7736145" y="3196694"/>
            <a:ext cx="386387" cy="42194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106990-D098-7D4C-B5BC-6351901DFF63}"/>
              </a:ext>
            </a:extLst>
          </p:cNvPr>
          <p:cNvSpPr/>
          <p:nvPr/>
        </p:nvSpPr>
        <p:spPr>
          <a:xfrm>
            <a:off x="7736145" y="3605917"/>
            <a:ext cx="386387" cy="351932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DB520-6712-EB4F-AF8A-0716CFB37A78}"/>
              </a:ext>
            </a:extLst>
          </p:cNvPr>
          <p:cNvSpPr txBox="1"/>
          <p:nvPr/>
        </p:nvSpPr>
        <p:spPr>
          <a:xfrm>
            <a:off x="9011321" y="5156491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Receptive field size: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272D6B-8362-E24A-9859-DA4350527B46}"/>
                  </a:ext>
                </a:extLst>
              </p:cNvPr>
              <p:cNvSpPr txBox="1"/>
              <p:nvPr/>
            </p:nvSpPr>
            <p:spPr>
              <a:xfrm>
                <a:off x="381000" y="5798403"/>
                <a:ext cx="113538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/>
                  <a:t>With a stride of 2, receptive field size is given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800" b="0" dirty="0"/>
                  <a:t>, i.e., it grows exponentially (though spatial resolution decreases exponentially)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272D6B-8362-E24A-9859-DA4350527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798403"/>
                <a:ext cx="11353800" cy="954107"/>
              </a:xfrm>
              <a:prstGeom prst="rect">
                <a:avLst/>
              </a:prstGeom>
              <a:blipFill>
                <a:blip r:embed="rId3"/>
                <a:stretch>
                  <a:fillRect l="-1006" t="-6579" r="-122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EEBF3772-1C25-ED41-A99D-0E2A7A440DEC}"/>
              </a:ext>
            </a:extLst>
          </p:cNvPr>
          <p:cNvSpPr/>
          <p:nvPr/>
        </p:nvSpPr>
        <p:spPr>
          <a:xfrm>
            <a:off x="7042152" y="993405"/>
            <a:ext cx="4243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3x3 convolutions, stride 2</a:t>
            </a:r>
          </a:p>
        </p:txBody>
      </p:sp>
    </p:spTree>
    <p:extLst>
      <p:ext uri="{BB962C8B-B14F-4D97-AF65-F5344CB8AC3E}">
        <p14:creationId xmlns:p14="http://schemas.microsoft.com/office/powerpoint/2010/main" val="12533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228601"/>
            <a:ext cx="10972800" cy="1317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Title 1"/>
          <p:cNvSpPr txBox="1">
            <a:spLocks/>
          </p:cNvSpPr>
          <p:nvPr/>
        </p:nvSpPr>
        <p:spPr bwMode="auto">
          <a:xfrm>
            <a:off x="647700" y="91641"/>
            <a:ext cx="1089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 dirty="0">
                <a:latin typeface="+mn-lt"/>
              </a:rPr>
              <a:t>Convolutional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BFBB9-6343-2843-A5C9-0E34BBB6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8844593" cy="5522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95F84-98AD-8648-8496-F8546F7B9ADD}"/>
              </a:ext>
            </a:extLst>
          </p:cNvPr>
          <p:cNvSpPr txBox="1"/>
          <p:nvPr/>
        </p:nvSpPr>
        <p:spPr>
          <a:xfrm>
            <a:off x="10744200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85019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41C4-D805-3442-9DEC-6D7F7B55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3236-DF54-E846-918C-CC8B7AF8E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AlexNet</a:t>
            </a:r>
            <a:r>
              <a:rPr lang="en-US" dirty="0"/>
              <a:t> (2012-2013)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VGGNet</a:t>
            </a:r>
            <a:r>
              <a:rPr lang="en-US" dirty="0"/>
              <a:t> (2014)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GoogLeNet</a:t>
            </a:r>
            <a:r>
              <a:rPr lang="en-US" dirty="0"/>
              <a:t> (2014)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ResNet</a:t>
            </a:r>
            <a:r>
              <a:rPr lang="en-US" dirty="0"/>
              <a:t> (2015)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</a:t>
            </a:r>
            <a:r>
              <a:rPr lang="en-US" dirty="0" err="1"/>
              <a:t>ResNet</a:t>
            </a:r>
            <a:r>
              <a:rPr lang="en-US" dirty="0"/>
              <a:t> (2016 and onward): Wide </a:t>
            </a:r>
            <a:r>
              <a:rPr lang="en-US" dirty="0" err="1"/>
              <a:t>ResNet</a:t>
            </a:r>
            <a:r>
              <a:rPr lang="en-US" dirty="0"/>
              <a:t>, </a:t>
            </a:r>
            <a:r>
              <a:rPr lang="en-US" dirty="0" err="1"/>
              <a:t>ResNeXT</a:t>
            </a:r>
            <a:r>
              <a:rPr lang="en-US" dirty="0"/>
              <a:t>, </a:t>
            </a:r>
            <a:r>
              <a:rPr lang="en-US" dirty="0" err="1"/>
              <a:t>DenseNet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ImageNet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259706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1810999" cy="838200"/>
          </a:xfrm>
        </p:spPr>
        <p:txBody>
          <a:bodyPr/>
          <a:lstStyle/>
          <a:p>
            <a:r>
              <a:rPr lang="en-US" sz="3200" dirty="0"/>
              <a:t>ImageNet Large Scale Visual Recognition Challenge (ILSVRC)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C91051D0-B364-0E4F-AA38-735B526337E2}"/>
              </a:ext>
            </a:extLst>
          </p:cNvPr>
          <p:cNvSpPr txBox="1">
            <a:spLocks/>
          </p:cNvSpPr>
          <p:nvPr/>
        </p:nvSpPr>
        <p:spPr bwMode="auto">
          <a:xfrm>
            <a:off x="609600" y="6154711"/>
            <a:ext cx="1120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sz="1800" b="0" kern="0" dirty="0">
                <a:hlinkClick r:id="rId2"/>
              </a:rPr>
              <a:t>ILSVRC webpage</a:t>
            </a:r>
            <a:endParaRPr lang="en-US" sz="1800" b="0" kern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E7393B-26BA-394A-ABFB-3877E88AAA88}"/>
              </a:ext>
            </a:extLst>
          </p:cNvPr>
          <p:cNvSpPr/>
          <p:nvPr/>
        </p:nvSpPr>
        <p:spPr bwMode="auto">
          <a:xfrm>
            <a:off x="4495800" y="1865799"/>
            <a:ext cx="32004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200" b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E901A-397E-B94A-91B1-BA8295E7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8" y="1637201"/>
            <a:ext cx="4650983" cy="3883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615AFD-7F27-FF43-9172-CF00FD9E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753" y="1744777"/>
            <a:ext cx="7075528" cy="3680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FEDAF7-8DC1-4645-A5F4-19D55F261DCB}"/>
              </a:ext>
            </a:extLst>
          </p:cNvPr>
          <p:cNvSpPr txBox="1"/>
          <p:nvPr/>
        </p:nvSpPr>
        <p:spPr>
          <a:xfrm>
            <a:off x="10886724" y="5407223"/>
            <a:ext cx="1277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Figure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59484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28600" y="6443246"/>
            <a:ext cx="1264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A. </a:t>
            </a:r>
            <a:r>
              <a:rPr lang="en-US" sz="1600" b="0" dirty="0" err="1"/>
              <a:t>Krizhevsky</a:t>
            </a:r>
            <a:r>
              <a:rPr lang="en-US" sz="1600" b="0" dirty="0"/>
              <a:t>, I. </a:t>
            </a:r>
            <a:r>
              <a:rPr lang="en-US" sz="1600" b="0" dirty="0" err="1"/>
              <a:t>Sutskever</a:t>
            </a:r>
            <a:r>
              <a:rPr lang="en-US" sz="1600" b="0" dirty="0"/>
              <a:t>, and G. Hinton, </a:t>
            </a:r>
            <a:r>
              <a:rPr lang="en-US" sz="1600" b="0" dirty="0">
                <a:hlinkClick r:id="rId3"/>
              </a:rPr>
              <a:t>ImageNet Classification with Deep Convolutional Neural Networks</a:t>
            </a:r>
            <a:r>
              <a:rPr lang="en-US" sz="1600" b="0" dirty="0"/>
              <a:t>, NIPS 2012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0FB28B-EEFB-F546-B7FA-F9C9B4C1B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1" b="34445"/>
          <a:stretch/>
        </p:blipFill>
        <p:spPr>
          <a:xfrm>
            <a:off x="1676400" y="1053400"/>
            <a:ext cx="9144000" cy="267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4DE48-2716-A407-E1DE-D93F5E5DA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655" y="3683941"/>
            <a:ext cx="3846688" cy="2564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E1F60-393F-9753-2793-6D41BD3247EB}"/>
              </a:ext>
            </a:extLst>
          </p:cNvPr>
          <p:cNvSpPr txBox="1"/>
          <p:nvPr/>
        </p:nvSpPr>
        <p:spPr>
          <a:xfrm>
            <a:off x="8001000" y="6016823"/>
            <a:ext cx="132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hlinkClick r:id="rId6"/>
              </a:rPr>
              <a:t>Photo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225143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3890-E0B2-4676-2C23-5F787CA2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AE2A-B6F3-648A-F0F1-92E4D0BD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40251-40C3-A699-C2CC-28C3C57ACCE8}"/>
              </a:ext>
            </a:extLst>
          </p:cNvPr>
          <p:cNvSpPr/>
          <p:nvPr/>
        </p:nvSpPr>
        <p:spPr>
          <a:xfrm>
            <a:off x="685800" y="3863886"/>
            <a:ext cx="9156700" cy="46165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b="0" dirty="0" err="1">
                <a:latin typeface="+mn-lt"/>
                <a:cs typeface="Adobe Caslon Pro"/>
              </a:rPr>
              <a:t>Successor</a:t>
            </a:r>
            <a:r>
              <a:rPr lang="fr-FR" b="0" dirty="0">
                <a:latin typeface="+mn-lt"/>
                <a:cs typeface="Adobe Caslon Pro"/>
              </a:rPr>
              <a:t> of LeNet-5, but </a:t>
            </a:r>
            <a:r>
              <a:rPr lang="fr-FR" b="0" dirty="0" err="1">
                <a:latin typeface="+mn-lt"/>
                <a:cs typeface="Adobe Caslon Pro"/>
              </a:rPr>
              <a:t>with</a:t>
            </a:r>
            <a:r>
              <a:rPr lang="fr-FR" b="0" dirty="0">
                <a:latin typeface="+mn-lt"/>
                <a:cs typeface="Adobe Caslon Pro"/>
              </a:rPr>
              <a:t> a few crucial changes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D89F5-9D48-C0BF-F7EE-FF0207A5779E}"/>
              </a:ext>
            </a:extLst>
          </p:cNvPr>
          <p:cNvSpPr txBox="1"/>
          <p:nvPr/>
        </p:nvSpPr>
        <p:spPr>
          <a:xfrm>
            <a:off x="-228600" y="6443246"/>
            <a:ext cx="1264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A. </a:t>
            </a:r>
            <a:r>
              <a:rPr lang="en-US" sz="1600" b="0" dirty="0" err="1"/>
              <a:t>Krizhevsky</a:t>
            </a:r>
            <a:r>
              <a:rPr lang="en-US" sz="1600" b="0" dirty="0"/>
              <a:t>, I. </a:t>
            </a:r>
            <a:r>
              <a:rPr lang="en-US" sz="1600" b="0" dirty="0" err="1"/>
              <a:t>Sutskever</a:t>
            </a:r>
            <a:r>
              <a:rPr lang="en-US" sz="1600" b="0" dirty="0"/>
              <a:t>, and G. Hinton, </a:t>
            </a:r>
            <a:r>
              <a:rPr lang="en-US" sz="1600" b="0" dirty="0">
                <a:hlinkClick r:id="rId3"/>
              </a:rPr>
              <a:t>ImageNet Classification with Deep Convolutional Neural Networks</a:t>
            </a:r>
            <a:r>
              <a:rPr lang="en-US" sz="1600" b="0" dirty="0"/>
              <a:t>, NIPS 2012</a:t>
            </a:r>
          </a:p>
        </p:txBody>
      </p:sp>
      <p:pic>
        <p:nvPicPr>
          <p:cNvPr id="7" name="Content Placeholder 3" descr="lenet5.png">
            <a:extLst>
              <a:ext uri="{FF2B5EF4-FFF2-40B4-BE49-F238E27FC236}">
                <a16:creationId xmlns:a16="http://schemas.microsoft.com/office/drawing/2014/main" id="{227503D8-77FA-0CAB-51B6-B75AA1972E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4508093"/>
            <a:ext cx="6096273" cy="1752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E00904-1E81-8049-2D2F-27F8FA6150AE}"/>
              </a:ext>
            </a:extLst>
          </p:cNvPr>
          <p:cNvSpPr/>
          <p:nvPr/>
        </p:nvSpPr>
        <p:spPr>
          <a:xfrm>
            <a:off x="6477000" y="48006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Y. </a:t>
            </a:r>
            <a:r>
              <a:rPr lang="en-US" sz="1600" b="0" dirty="0" err="1"/>
              <a:t>LeCun</a:t>
            </a:r>
            <a:r>
              <a:rPr lang="en-US" sz="1600" b="0" dirty="0"/>
              <a:t>, L. </a:t>
            </a:r>
            <a:r>
              <a:rPr lang="en-US" sz="1600" b="0" dirty="0" err="1"/>
              <a:t>Bottou</a:t>
            </a:r>
            <a:r>
              <a:rPr lang="en-US" sz="1600" b="0" dirty="0"/>
              <a:t>, Y. </a:t>
            </a:r>
            <a:r>
              <a:rPr lang="en-US" sz="1600" b="0" dirty="0" err="1"/>
              <a:t>Bengio</a:t>
            </a:r>
            <a:r>
              <a:rPr lang="en-US" sz="1600" b="0" dirty="0"/>
              <a:t>, and P. Haffner,</a:t>
            </a:r>
            <a:br>
              <a:rPr lang="en-US" sz="1600" b="0" dirty="0"/>
            </a:br>
            <a:r>
              <a:rPr lang="en-US" sz="1600" b="0" dirty="0">
                <a:hlinkClick r:id="rId5"/>
              </a:rPr>
              <a:t>Gradient-based learning applied to document recognition</a:t>
            </a:r>
            <a:r>
              <a:rPr lang="en-US" sz="1600" b="0" dirty="0"/>
              <a:t>, Proc. IEEE 86(11): 2278–2324, 1998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483F5-15BE-1AAA-B0A6-8899D3D19B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61" b="34445"/>
          <a:stretch/>
        </p:blipFill>
        <p:spPr>
          <a:xfrm>
            <a:off x="1676400" y="1053400"/>
            <a:ext cx="9144000" cy="26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676400" y="10534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3863886"/>
            <a:ext cx="91567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b="0" dirty="0" err="1">
                <a:latin typeface="+mn-lt"/>
                <a:cs typeface="Adobe Caslon Pro"/>
              </a:rPr>
              <a:t>Successor</a:t>
            </a:r>
            <a:r>
              <a:rPr lang="fr-FR" b="0" dirty="0">
                <a:latin typeface="+mn-lt"/>
                <a:cs typeface="Adobe Caslon Pro"/>
              </a:rPr>
              <a:t> of LeNet-5, but </a:t>
            </a:r>
            <a:r>
              <a:rPr lang="fr-FR" b="0" dirty="0" err="1">
                <a:latin typeface="+mn-lt"/>
                <a:cs typeface="Adobe Caslon Pro"/>
              </a:rPr>
              <a:t>with</a:t>
            </a:r>
            <a:r>
              <a:rPr lang="fr-FR" b="0" dirty="0">
                <a:latin typeface="+mn-lt"/>
                <a:cs typeface="Adobe Caslon Pro"/>
              </a:rPr>
              <a:t> a few crucial changes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Max </a:t>
            </a:r>
            <a:r>
              <a:rPr lang="fr-FR" sz="2000" b="0" dirty="0" err="1">
                <a:latin typeface="+mn-lt"/>
                <a:cs typeface="Adobe Caslon Pro"/>
              </a:rPr>
              <a:t>pooling</a:t>
            </a:r>
            <a:r>
              <a:rPr lang="fr-FR" sz="2000" b="0" dirty="0">
                <a:latin typeface="+mn-lt"/>
                <a:cs typeface="Adobe Caslon Pro"/>
              </a:rPr>
              <a:t>, </a:t>
            </a:r>
            <a:r>
              <a:rPr lang="fr-FR" sz="2000" b="0" dirty="0" err="1">
                <a:latin typeface="+mn-lt"/>
                <a:cs typeface="Adobe Caslon Pro"/>
              </a:rPr>
              <a:t>ReLU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nonlinearity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Dropout </a:t>
            </a:r>
            <a:r>
              <a:rPr lang="fr-FR" sz="2000" b="0" dirty="0" err="1">
                <a:latin typeface="+mn-lt"/>
                <a:cs typeface="Adobe Caslon Pro"/>
              </a:rPr>
              <a:t>regularization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More data and </a:t>
            </a:r>
            <a:r>
              <a:rPr lang="fr-FR" sz="2000" b="0" dirty="0" err="1">
                <a:latin typeface="+mn-lt"/>
                <a:cs typeface="Adobe Caslon Pro"/>
              </a:rPr>
              <a:t>bigger</a:t>
            </a:r>
            <a:r>
              <a:rPr lang="fr-FR" sz="2000" b="0" dirty="0">
                <a:latin typeface="+mn-lt"/>
                <a:cs typeface="Adobe Caslon Pro"/>
              </a:rPr>
              <a:t> model (7 </a:t>
            </a:r>
            <a:r>
              <a:rPr lang="fr-FR" sz="2000" b="0" dirty="0" err="1">
                <a:latin typeface="+mn-lt"/>
                <a:cs typeface="Adobe Caslon Pro"/>
              </a:rPr>
              <a:t>hidden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layers</a:t>
            </a:r>
            <a:r>
              <a:rPr lang="fr-FR" sz="2000" b="0" dirty="0">
                <a:latin typeface="+mn-lt"/>
                <a:cs typeface="Adobe Caslon Pro"/>
              </a:rPr>
              <a:t>, </a:t>
            </a:r>
            <a:r>
              <a:rPr lang="fr-FR" sz="2000" b="0" dirty="0">
                <a:cs typeface="Adobe Caslon Pro"/>
              </a:rPr>
              <a:t>650K </a:t>
            </a:r>
            <a:r>
              <a:rPr lang="fr-FR" sz="2000" b="0" dirty="0" err="1">
                <a:cs typeface="Adobe Caslon Pro"/>
              </a:rPr>
              <a:t>units</a:t>
            </a:r>
            <a:r>
              <a:rPr lang="fr-FR" sz="2000" b="0" dirty="0">
                <a:cs typeface="Adobe Caslon Pro"/>
              </a:rPr>
              <a:t>, </a:t>
            </a:r>
            <a:r>
              <a:rPr lang="pt-BR" sz="2000" b="0" dirty="0">
                <a:cs typeface="Adobe Caslon Pro"/>
              </a:rPr>
              <a:t>60M params</a:t>
            </a:r>
            <a:r>
              <a:rPr lang="fr-FR" sz="2000" b="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GPU </a:t>
            </a:r>
            <a:r>
              <a:rPr lang="fr-FR" sz="2000" b="0" dirty="0" err="1">
                <a:latin typeface="+mn-lt"/>
                <a:cs typeface="Adobe Caslon Pro"/>
              </a:rPr>
              <a:t>implementation</a:t>
            </a:r>
            <a:r>
              <a:rPr lang="fr-FR" sz="2000" b="0" dirty="0">
                <a:latin typeface="+mn-lt"/>
                <a:cs typeface="Adobe Caslon Pro"/>
              </a:rPr>
              <a:t> (50x </a:t>
            </a:r>
            <a:r>
              <a:rPr lang="fr-FR" sz="2000" b="0" dirty="0" err="1">
                <a:latin typeface="+mn-lt"/>
                <a:cs typeface="Adobe Caslon Pro"/>
              </a:rPr>
              <a:t>speedup</a:t>
            </a:r>
            <a:r>
              <a:rPr lang="fr-FR" sz="2000" b="0" dirty="0">
                <a:latin typeface="+mn-lt"/>
                <a:cs typeface="Adobe Caslon Pro"/>
              </a:rPr>
              <a:t> 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b="0" dirty="0" err="1">
                <a:latin typeface="+mn-lt"/>
                <a:cs typeface="Adobe Caslon Pro"/>
              </a:rPr>
              <a:t>Trained</a:t>
            </a:r>
            <a:r>
              <a:rPr lang="fr-FR" sz="2000" b="0" dirty="0">
                <a:latin typeface="+mn-lt"/>
                <a:cs typeface="Adobe Caslon Pro"/>
              </a:rPr>
              <a:t> on </a:t>
            </a:r>
            <a:r>
              <a:rPr lang="fr-FR" sz="2000" b="0" dirty="0" err="1">
                <a:latin typeface="+mn-lt"/>
                <a:cs typeface="Adobe Caslon Pro"/>
              </a:rPr>
              <a:t>two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GPUs</a:t>
            </a:r>
            <a:r>
              <a:rPr lang="fr-FR" sz="2000" b="0" dirty="0">
                <a:latin typeface="+mn-lt"/>
                <a:cs typeface="Adobe Caslon Pro"/>
              </a:rPr>
              <a:t> for a </a:t>
            </a:r>
            <a:r>
              <a:rPr lang="fr-FR" sz="2000" b="0" dirty="0" err="1">
                <a:latin typeface="+mn-lt"/>
                <a:cs typeface="Adobe Caslon Pro"/>
              </a:rPr>
              <a:t>week</a:t>
            </a:r>
            <a:endParaRPr lang="fr-FR" sz="2000" b="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28600" y="6443246"/>
            <a:ext cx="1264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A. </a:t>
            </a:r>
            <a:r>
              <a:rPr lang="en-US" sz="1600" b="0" dirty="0" err="1"/>
              <a:t>Krizhevsky</a:t>
            </a:r>
            <a:r>
              <a:rPr lang="en-US" sz="1600" b="0" dirty="0"/>
              <a:t>, I. </a:t>
            </a:r>
            <a:r>
              <a:rPr lang="en-US" sz="1600" b="0" dirty="0" err="1"/>
              <a:t>Sutskever</a:t>
            </a:r>
            <a:r>
              <a:rPr lang="en-US" sz="1600" b="0" dirty="0"/>
              <a:t>, and G. Hinton, </a:t>
            </a:r>
            <a:r>
              <a:rPr lang="en-US" sz="1600" b="0" dirty="0">
                <a:hlinkClick r:id="rId4"/>
              </a:rPr>
              <a:t>ImageNet Classification with Deep Convolutional Neural Networks</a:t>
            </a:r>
            <a:r>
              <a:rPr lang="en-US" sz="1600" b="0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2356068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B48C5-5DBD-054A-909D-DCAF8994D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2895600" y="1066800"/>
            <a:ext cx="9144000" cy="2671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30EF8-0B0A-524A-9B01-CB940B8D1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399"/>
            <a:ext cx="2590800" cy="59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0D704-D764-644F-BEDE-AE55F125D8B5}"/>
              </a:ext>
            </a:extLst>
          </p:cNvPr>
          <p:cNvGrpSpPr/>
          <p:nvPr/>
        </p:nvGrpSpPr>
        <p:grpSpPr>
          <a:xfrm>
            <a:off x="2057400" y="3657600"/>
            <a:ext cx="3276600" cy="1143000"/>
            <a:chOff x="2057400" y="3581400"/>
            <a:chExt cx="3276600" cy="1143000"/>
          </a:xfrm>
        </p:grpSpPr>
        <p:sp>
          <p:nvSpPr>
            <p:cNvPr id="6" name="Cube 5"/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21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endCxn id="21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Cube 20"/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5E8C04F-029F-CA49-B70D-467A15C64332}"/>
              </a:ext>
            </a:extLst>
          </p:cNvPr>
          <p:cNvSpPr txBox="1">
            <a:spLocks/>
          </p:cNvSpPr>
          <p:nvPr/>
        </p:nvSpPr>
        <p:spPr bwMode="auto">
          <a:xfrm>
            <a:off x="6248401" y="2971800"/>
            <a:ext cx="5638799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Let’s limit the </a:t>
            </a:r>
            <a:r>
              <a:rPr lang="en-US" sz="2400" b="0" i="1" kern="0" dirty="0"/>
              <a:t>receptive fields </a:t>
            </a:r>
            <a:r>
              <a:rPr lang="en-US" sz="2400" b="0" kern="0" dirty="0"/>
              <a:t>of units, tile them over the input image, and share their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39221295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VGGNet</a:t>
            </a:r>
            <a:r>
              <a:rPr lang="en-US" dirty="0"/>
              <a:t>: ILSVRC 2014 2</a:t>
            </a:r>
            <a:r>
              <a:rPr lang="en-US" baseline="30000" dirty="0"/>
              <a:t>nd</a:t>
            </a:r>
            <a:r>
              <a:rPr lang="en-US" dirty="0"/>
              <a:t> place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0200" y="929425"/>
                <a:ext cx="6499538" cy="5257800"/>
              </a:xfrm>
            </p:spPr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sz="2000" dirty="0"/>
                  <a:t>Sequence of deeper networks trained progressively</a:t>
                </a:r>
              </a:p>
              <a:p>
                <a:pPr marL="457200" indent="-457200">
                  <a:buFont typeface="Arial"/>
                  <a:buChar char="•"/>
                </a:pPr>
                <a:r>
                  <a:rPr lang="en-US" sz="2000" dirty="0"/>
                  <a:t>Large receptive fields replaced by successive layers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/>
                  <a:t> convolutions (with </a:t>
                </a:r>
                <a:r>
                  <a:rPr lang="en-US" sz="2000" dirty="0" err="1"/>
                  <a:t>ReLU</a:t>
                </a:r>
                <a:r>
                  <a:rPr lang="en-US" sz="2000" dirty="0"/>
                  <a:t> in between)</a:t>
                </a:r>
              </a:p>
              <a:p>
                <a:pPr marL="457200" indent="-457200">
                  <a:buFont typeface="Arial"/>
                  <a:buChar char="•"/>
                </a:pPr>
                <a:endParaRPr lang="en-US" sz="2000" dirty="0"/>
              </a:p>
              <a:p>
                <a:pPr marL="457200" indent="-457200">
                  <a:buFont typeface="Arial"/>
                  <a:buChar char="•"/>
                </a:pPr>
                <a:endParaRPr lang="en-US" sz="2000" dirty="0"/>
              </a:p>
              <a:p>
                <a:pPr marL="457200" indent="-457200">
                  <a:buFont typeface="Arial"/>
                  <a:buChar char="•"/>
                </a:pPr>
                <a:endParaRPr lang="en-US" sz="2000" dirty="0"/>
              </a:p>
              <a:p>
                <a:pPr marL="0" indent="0"/>
                <a:endParaRPr lang="en-US" sz="2000" dirty="0"/>
              </a:p>
              <a:p>
                <a:pPr marL="457200" indent="-457200">
                  <a:buFont typeface="Arial"/>
                  <a:buChar char="•"/>
                </a:pPr>
                <a:r>
                  <a:rPr lang="en-US" sz="2000" dirty="0"/>
                  <a:t>How many weights does one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2000" dirty="0"/>
                  <a:t> conv layer with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 input and output channels have? </a:t>
                </a:r>
              </a:p>
              <a:p>
                <a:pPr marL="857250" lvl="1" indent="-4572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49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baseline="300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/>
                  <a:buChar char="•"/>
                </a:pPr>
                <a:r>
                  <a:rPr lang="en-US" sz="2000" dirty="0"/>
                  <a:t>What about three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/>
                  <a:t> conv layers with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 input and output channels? </a:t>
                </a:r>
              </a:p>
              <a:p>
                <a:pPr marL="857250" lvl="1" indent="-4572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27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baseline="300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/>
                  <a:buChar char="•"/>
                </a:pPr>
                <a:r>
                  <a:rPr lang="en-US" sz="2000" dirty="0"/>
                  <a:t>All </a:t>
                </a:r>
                <a:r>
                  <a:rPr lang="en-US" sz="2000" dirty="0" err="1"/>
                  <a:t>maxpool</a:t>
                </a:r>
                <a:r>
                  <a:rPr lang="en-US" sz="2000" dirty="0"/>
                  <a:t> layers are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/>
                  <a:t> stride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/>
                  <a:t>, followed by doubling of the number of channels (keeping cost of convolutions the same)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0200" y="929425"/>
                <a:ext cx="6499538" cy="5257800"/>
              </a:xfrm>
              <a:blipFill>
                <a:blip r:embed="rId3"/>
                <a:stretch>
                  <a:fillRect l="-977" t="-481" r="-2148" b="-7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933" y="2133600"/>
            <a:ext cx="1319396" cy="1152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9C702-4F85-09B2-9B74-0B1BBA101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4" y="861624"/>
            <a:ext cx="5113345" cy="59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A35D-DEE0-9D46-B437-EDD870B8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VGG-19 architecture </a:t>
            </a:r>
            <a:r>
              <a:rPr lang="en-US"/>
              <a:t>(modified)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494F-4577-334D-97A1-62644B948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D4F65-A44B-7943-BE8A-9CF7DE5D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4932"/>
            <a:ext cx="9454193" cy="5903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51031-CA5E-A047-9880-E2CA487D44F7}"/>
              </a:ext>
            </a:extLst>
          </p:cNvPr>
          <p:cNvSpPr txBox="1"/>
          <p:nvPr/>
        </p:nvSpPr>
        <p:spPr>
          <a:xfrm>
            <a:off x="10744200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7633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4495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ube 7"/>
          <p:cNvSpPr/>
          <p:nvPr/>
        </p:nvSpPr>
        <p:spPr bwMode="auto">
          <a:xfrm>
            <a:off x="43451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A5F1C8-7D8A-094D-93A5-C44AE67B70E2}"/>
              </a:ext>
            </a:extLst>
          </p:cNvPr>
          <p:cNvGrpSpPr/>
          <p:nvPr/>
        </p:nvGrpSpPr>
        <p:grpSpPr>
          <a:xfrm>
            <a:off x="2249607" y="3505200"/>
            <a:ext cx="3276600" cy="1143000"/>
            <a:chOff x="2057400" y="3581400"/>
            <a:chExt cx="3276600" cy="1143000"/>
          </a:xfrm>
        </p:grpSpPr>
        <p:sp>
          <p:nvSpPr>
            <p:cNvPr id="6" name="Cube 5"/>
            <p:cNvSpPr/>
            <p:nvPr/>
          </p:nvSpPr>
          <p:spPr bwMode="auto">
            <a:xfrm>
              <a:off x="2057400" y="3581400"/>
              <a:ext cx="533400" cy="1143000"/>
            </a:xfrm>
            <a:prstGeom prst="cube">
              <a:avLst>
                <a:gd name="adj" fmla="val 50665"/>
              </a:avLst>
            </a:prstGeom>
            <a:solidFill>
              <a:schemeClr val="bg1">
                <a:alpha val="3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590800" y="3581400"/>
              <a:ext cx="25146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21" idx="1"/>
            </p:cNvCxnSpPr>
            <p:nvPr/>
          </p:nvCxnSpPr>
          <p:spPr bwMode="auto">
            <a:xfrm>
              <a:off x="2188976" y="3851648"/>
              <a:ext cx="2884222" cy="3275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2286000" y="4419600"/>
              <a:ext cx="26670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cxnSpLocks/>
              <a:endCxn id="21" idx="2"/>
            </p:cNvCxnSpPr>
            <p:nvPr/>
          </p:nvCxnSpPr>
          <p:spPr bwMode="auto">
            <a:xfrm flipV="1">
              <a:off x="2590800" y="4299402"/>
              <a:ext cx="2362200" cy="1201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Cube 20"/>
            <p:cNvSpPr/>
            <p:nvPr/>
          </p:nvSpPr>
          <p:spPr bwMode="auto">
            <a:xfrm>
              <a:off x="4953000" y="4038600"/>
              <a:ext cx="381000" cy="381000"/>
            </a:xfrm>
            <a:prstGeom prst="cube">
              <a:avLst>
                <a:gd name="adj" fmla="val 36904"/>
              </a:avLst>
            </a:prstGeom>
            <a:solidFill>
              <a:schemeClr val="bg1">
                <a:alpha val="1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68507" y="5939136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6708" y="990601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90936" y="1518418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57199" y="2667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1289565" y="3351430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FF6BFA-BE04-5F4C-9389-3113B6EBED44}"/>
              </a:ext>
            </a:extLst>
          </p:cNvPr>
          <p:cNvSpPr txBox="1">
            <a:spLocks/>
          </p:cNvSpPr>
          <p:nvPr/>
        </p:nvSpPr>
        <p:spPr bwMode="auto">
          <a:xfrm>
            <a:off x="6248401" y="2971800"/>
            <a:ext cx="5638799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Let’s limit the </a:t>
            </a:r>
            <a:r>
              <a:rPr lang="en-US" sz="2400" b="0" i="1" kern="0" dirty="0"/>
              <a:t>receptive fields </a:t>
            </a:r>
            <a:r>
              <a:rPr lang="en-US" sz="2400" b="0" kern="0" dirty="0"/>
              <a:t>of units, tile them over the input image, and share their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This is equivalent to sliding the learned filter over the image, computing dot products at every location</a:t>
            </a:r>
          </a:p>
        </p:txBody>
      </p:sp>
    </p:spTree>
    <p:extLst>
      <p:ext uri="{BB962C8B-B14F-4D97-AF65-F5344CB8AC3E}">
        <p14:creationId xmlns:p14="http://schemas.microsoft.com/office/powerpoint/2010/main" val="39197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4"/>
              </a:rPr>
              <a:t>D. </a:t>
            </a:r>
            <a:r>
              <a:rPr lang="en-US" sz="1200" b="0" dirty="0" err="1">
                <a:hlinkClick r:id="rId4"/>
              </a:rPr>
              <a:t>Fouhey</a:t>
            </a:r>
            <a:r>
              <a:rPr lang="en-US" sz="1200" b="0" dirty="0">
                <a:hlinkClick r:id="rId4"/>
              </a:rPr>
              <a:t> and J. Johnson</a:t>
            </a:r>
            <a:endParaRPr lang="en-US" sz="1200" b="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CFC401-0831-4109-F237-61AD89611C7B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CFC401-0831-4109-F237-61AD89611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823C413-6DD6-5CC5-CAF3-FE487BAB924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823C413-6DD6-5CC5-CAF3-FE487BAB9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350D83-B6A5-0099-925C-21095B33488C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350D83-B6A5-0099-925C-21095B3348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DCEE2-64C3-3ACD-8B2F-5B8FB1D5DBFA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DCEE2-64C3-3ACD-8B2F-5B8FB1D5D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9C1F41-9A33-38C0-DA0D-541BB2F1BBF2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9C1F41-9A33-38C0-DA0D-541BB2F1B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39BCB6-E000-09A9-1375-9253E9C701FC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39BCB6-E000-09A9-1375-9253E9C70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38CE031-9F2B-FCA9-A383-6F1E45A4BE29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38CE031-9F2B-FCA9-A383-6F1E45A4B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C076CB-3694-A0BE-C047-0F55D1D851DB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C076CB-3694-A0BE-C047-0F55D1D85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29A695-D394-3E23-C1E2-5F7700087CF0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29A695-D394-3E23-C1E2-5F7700087C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6520C4-E970-F7A8-F4D3-08695059E29F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6520C4-E970-F7A8-F4D3-08695059E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4EE8C1-387F-78AE-3226-1C37C17C0B8A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4EE8C1-387F-78AE-3226-1C37C17C0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300F7-7478-7EB5-C9AA-1EC09F728C52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300F7-7478-7EB5-C9AA-1EC09F728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C53938B-6299-786F-FBE1-868050B4A557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C53938B-6299-786F-FBE1-868050B4A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A2AC2D-A932-F08B-4727-E3395C3232EC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A2AC2D-A932-F08B-4727-E3395C323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26C05B2-3D2D-A121-F38D-09490F30AAD2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26C05B2-3D2D-A121-F38D-09490F30AA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C10962-584C-4C4C-3632-2886CE74A46F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C10962-584C-4C4C-3632-2886CE74A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A5DA6EE-9070-E691-3190-2421C201D24A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A5DA6EE-9070-E691-3190-2421C201D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921FC1-1A19-E688-DD23-F4AC933112F7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921FC1-1A19-E688-DD23-F4AC93311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992680-58B5-A8E0-B724-DC5C34EE0464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992680-58B5-A8E0-B724-DC5C34EE0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A0AEDE8-FF01-2AD5-212B-7F7502ECE1C2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A0AEDE8-FF01-2AD5-212B-7F7502ECE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9945B45-3EDB-F865-20F6-3C37B6BC541E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9945B45-3EDB-F865-20F6-3C37B6BC5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6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B1343B-229C-5221-7A05-43768E1C9B3F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B1343B-229C-5221-7A05-43768E1C9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6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82BB094-AFDC-5CF2-4389-9C323B0D47E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82BB094-AFDC-5CF2-4389-9C323B0D4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6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61AD0C5-CE25-3F77-C7D4-E72AA5A4E749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61AD0C5-CE25-3F77-C7D4-E72AA5A4E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6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443C98-6834-0416-212A-7DC9AE4DC4F2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443C98-6834-0416-212A-7DC9AE4DC4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7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5061AA6-AF46-C433-70F4-D805B968734B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5061AA6-AF46-C433-70F4-D805B9687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7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BC46A4-066F-1BBC-CC46-DCE1A284B7E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BC46A4-066F-1BBC-CC46-DCE1A284B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7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0F671ED-8C1C-BA4F-BB59-51A701E05D48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0F671ED-8C1C-BA4F-BB59-51A701E05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7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2BF3547-5BBC-6DA7-0526-6B1B48D387FC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2BF3547-5BBC-6DA7-0526-6B1B48D38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7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D0F549-2B64-DB45-A87A-6E48A82E4204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D0F549-2B64-DB45-A87A-6E48A82E4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C4FDFDC6-6229-3FC2-0479-4C3C76017850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16AE437-75F0-BFE0-806C-01351546C814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FC71DFF-8534-88EC-F0A2-B118996BE851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F931EA-CC45-41E3-F272-846CC3E615AF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7B5E68F-B517-2683-74D6-0537128DA847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FC9BF21-FCDB-5107-BC0D-30ED7F2EC38F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02BF66E-E841-4DAE-F8F2-D12733E97E1F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93B1CFB-EE26-AB1E-3941-90A0A68E2B77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F58FBC4-F5C5-B35D-6A27-562C04F20C6B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E4F80D7-E560-CB22-F8C9-C5324E8EB378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F9AC172-6013-2B52-78B7-B65D93C5123D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66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52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53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61960" y="5638800"/>
                <a:ext cx="7268080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+ … 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960" y="5638800"/>
                <a:ext cx="7268080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Adapted from </a:t>
            </a:r>
            <a:r>
              <a:rPr lang="en-US" sz="1200" b="0" dirty="0">
                <a:hlinkClick r:id="rId37"/>
              </a:rPr>
              <a:t>D. </a:t>
            </a:r>
            <a:r>
              <a:rPr lang="en-US" sz="1200" b="0" dirty="0" err="1">
                <a:hlinkClick r:id="rId37"/>
              </a:rPr>
              <a:t>Fouhey</a:t>
            </a:r>
            <a:r>
              <a:rPr lang="en-US" sz="1200" b="0" dirty="0">
                <a:hlinkClick r:id="rId37"/>
              </a:rPr>
              <a:t> and J. Johnson</a:t>
            </a:r>
            <a:endParaRPr lang="en-US" sz="1200" b="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200" b="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="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="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08958185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101874</TotalTime>
  <Words>2649</Words>
  <Application>Microsoft Office PowerPoint</Application>
  <PresentationFormat>Widescreen</PresentationFormat>
  <Paragraphs>787</Paragraphs>
  <Slides>61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Adobe Caslon Pro</vt:lpstr>
      <vt:lpstr>Arial</vt:lpstr>
      <vt:lpstr>Calibri</vt:lpstr>
      <vt:lpstr>Cambria Math</vt:lpstr>
      <vt:lpstr>Times New Roman</vt:lpstr>
      <vt:lpstr>Blank Presentation</vt:lpstr>
      <vt:lpstr>PowerPoint Presentation</vt:lpstr>
      <vt:lpstr>Outline</vt:lpstr>
      <vt:lpstr>Let’s design a neural network for images</vt:lpstr>
      <vt:lpstr>Let’s design a neural network for images</vt:lpstr>
      <vt:lpstr>Convolutional architecture</vt:lpstr>
      <vt:lpstr>Convolutional architecture</vt:lpstr>
      <vt:lpstr>Convolutional architecture</vt:lpstr>
      <vt:lpstr>Convolution example</vt:lpstr>
      <vt:lpstr>Convolution example</vt:lpstr>
      <vt:lpstr>Convolution example</vt:lpstr>
      <vt:lpstr>Convolution example</vt:lpstr>
      <vt:lpstr>Convolution example</vt:lpstr>
      <vt:lpstr>Convolution example</vt:lpstr>
      <vt:lpstr>Convolution example</vt:lpstr>
      <vt:lpstr>Convolution example</vt:lpstr>
      <vt:lpstr>Convolution example</vt:lpstr>
      <vt:lpstr>Convolutional architecture</vt:lpstr>
      <vt:lpstr>Convolutional architecture</vt:lpstr>
      <vt:lpstr>Convolutional architecture</vt:lpstr>
      <vt:lpstr>Convolutional architecture</vt:lpstr>
      <vt:lpstr>Convolutional architecture</vt:lpstr>
      <vt:lpstr>Convolutional architecture</vt:lpstr>
      <vt:lpstr>Convolutional architecture</vt:lpstr>
      <vt:lpstr>Convolution and traditional feature extraction</vt:lpstr>
      <vt:lpstr>Convolutional architecture</vt:lpstr>
      <vt:lpstr>Recall: Activation functions</vt:lpstr>
      <vt:lpstr>Three-dimensional convolutions</vt:lpstr>
      <vt:lpstr>Three-dimensional convolutions</vt:lpstr>
      <vt:lpstr>Convolutional layer example</vt:lpstr>
      <vt:lpstr>Convolutional layer example</vt:lpstr>
      <vt:lpstr>Convolutional layer: Computational cost</vt:lpstr>
      <vt:lpstr>Outline</vt:lpstr>
      <vt:lpstr>1x1 convolutional layer</vt:lpstr>
      <vt:lpstr>1x1 convolutional layer</vt:lpstr>
      <vt:lpstr>Convolutional layer: Details</vt:lpstr>
      <vt:lpstr>Convolutional layer: Details</vt:lpstr>
      <vt:lpstr>Outline</vt:lpstr>
      <vt:lpstr>Max pooling layer</vt:lpstr>
      <vt:lpstr>Max pooling: Example</vt:lpstr>
      <vt:lpstr>Max pooling: Example</vt:lpstr>
      <vt:lpstr>Max pooling: Example</vt:lpstr>
      <vt:lpstr>Max pooling layer</vt:lpstr>
      <vt:lpstr>“Traditional” CNN pipeline</vt:lpstr>
      <vt:lpstr>Backstory</vt:lpstr>
      <vt:lpstr>Backstory</vt:lpstr>
      <vt:lpstr>Receptive fields</vt:lpstr>
      <vt:lpstr>Receptive fields</vt:lpstr>
      <vt:lpstr>Receptive fields</vt:lpstr>
      <vt:lpstr>Receptive fields</vt:lpstr>
      <vt:lpstr>Receptive fields</vt:lpstr>
      <vt:lpstr>Receptive fields</vt:lpstr>
      <vt:lpstr>Receptive fields</vt:lpstr>
      <vt:lpstr>PowerPoint Presentation</vt:lpstr>
      <vt:lpstr>Outline</vt:lpstr>
      <vt:lpstr>ImageNet Large Scale Visual Recognition Challenge (ILSVRC)</vt:lpstr>
      <vt:lpstr>AlexNet: ILSVRC 2012 winner</vt:lpstr>
      <vt:lpstr>AlexNet: ILSVRC 2012 winner</vt:lpstr>
      <vt:lpstr>AlexNet: ILSVRC 2012 winner</vt:lpstr>
      <vt:lpstr>AlexNet: ILSVRC 2012 winner</vt:lpstr>
      <vt:lpstr>VGGNet: ILSVRC 2014 2nd place</vt:lpstr>
      <vt:lpstr>Another view of VGG-19 architecture (modified)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Longin Jan Latecki</cp:lastModifiedBy>
  <cp:revision>1862</cp:revision>
  <cp:lastPrinted>2023-02-20T02:13:38Z</cp:lastPrinted>
  <dcterms:created xsi:type="dcterms:W3CDTF">2004-08-29T23:15:23Z</dcterms:created>
  <dcterms:modified xsi:type="dcterms:W3CDTF">2026-01-25T01:21:38Z</dcterms:modified>
</cp:coreProperties>
</file>