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5"/>
  </p:notesMasterIdLst>
  <p:sldIdLst>
    <p:sldId id="256" r:id="rId2"/>
    <p:sldId id="261" r:id="rId3"/>
    <p:sldId id="260" r:id="rId4"/>
    <p:sldId id="258" r:id="rId5"/>
    <p:sldId id="257" r:id="rId6"/>
    <p:sldId id="277" r:id="rId7"/>
    <p:sldId id="293" r:id="rId8"/>
    <p:sldId id="373" r:id="rId9"/>
    <p:sldId id="357" r:id="rId10"/>
    <p:sldId id="262" r:id="rId11"/>
    <p:sldId id="278" r:id="rId12"/>
    <p:sldId id="355" r:id="rId13"/>
    <p:sldId id="365" r:id="rId14"/>
    <p:sldId id="361" r:id="rId15"/>
    <p:sldId id="374" r:id="rId16"/>
    <p:sldId id="336" r:id="rId17"/>
    <p:sldId id="366" r:id="rId18"/>
    <p:sldId id="337" r:id="rId19"/>
    <p:sldId id="338" r:id="rId20"/>
    <p:sldId id="339" r:id="rId21"/>
    <p:sldId id="410" r:id="rId22"/>
    <p:sldId id="303" r:id="rId23"/>
    <p:sldId id="340" r:id="rId24"/>
    <p:sldId id="358" r:id="rId25"/>
    <p:sldId id="359" r:id="rId26"/>
    <p:sldId id="411" r:id="rId27"/>
    <p:sldId id="356" r:id="rId28"/>
    <p:sldId id="376" r:id="rId29"/>
    <p:sldId id="377" r:id="rId30"/>
    <p:sldId id="378" r:id="rId31"/>
    <p:sldId id="285" r:id="rId32"/>
    <p:sldId id="286" r:id="rId33"/>
    <p:sldId id="287" r:id="rId34"/>
    <p:sldId id="300" r:id="rId35"/>
    <p:sldId id="288" r:id="rId36"/>
    <p:sldId id="290" r:id="rId37"/>
    <p:sldId id="379" r:id="rId38"/>
    <p:sldId id="294" r:id="rId39"/>
    <p:sldId id="405" r:id="rId40"/>
    <p:sldId id="408" r:id="rId41"/>
    <p:sldId id="289" r:id="rId42"/>
    <p:sldId id="291" r:id="rId43"/>
    <p:sldId id="295" r:id="rId44"/>
    <p:sldId id="297" r:id="rId45"/>
    <p:sldId id="296" r:id="rId46"/>
    <p:sldId id="383" r:id="rId47"/>
    <p:sldId id="298" r:id="rId48"/>
    <p:sldId id="299" r:id="rId49"/>
    <p:sldId id="301" r:id="rId50"/>
    <p:sldId id="302" r:id="rId51"/>
    <p:sldId id="304" r:id="rId52"/>
    <p:sldId id="382" r:id="rId53"/>
    <p:sldId id="393" r:id="rId54"/>
    <p:sldId id="381" r:id="rId55"/>
    <p:sldId id="395" r:id="rId56"/>
    <p:sldId id="396" r:id="rId57"/>
    <p:sldId id="397" r:id="rId58"/>
    <p:sldId id="398" r:id="rId59"/>
    <p:sldId id="399" r:id="rId60"/>
    <p:sldId id="400" r:id="rId61"/>
    <p:sldId id="263" r:id="rId62"/>
    <p:sldId id="264" r:id="rId63"/>
    <p:sldId id="265" r:id="rId64"/>
    <p:sldId id="266" r:id="rId65"/>
    <p:sldId id="267" r:id="rId66"/>
    <p:sldId id="269" r:id="rId67"/>
    <p:sldId id="270" r:id="rId68"/>
    <p:sldId id="271" r:id="rId69"/>
    <p:sldId id="272" r:id="rId70"/>
    <p:sldId id="274" r:id="rId71"/>
    <p:sldId id="275" r:id="rId72"/>
    <p:sldId id="276" r:id="rId73"/>
    <p:sldId id="401" r:id="rId74"/>
    <p:sldId id="402" r:id="rId75"/>
    <p:sldId id="279" r:id="rId76"/>
    <p:sldId id="281" r:id="rId77"/>
    <p:sldId id="282" r:id="rId78"/>
    <p:sldId id="284" r:id="rId79"/>
    <p:sldId id="403" r:id="rId80"/>
    <p:sldId id="409" r:id="rId81"/>
    <p:sldId id="364" r:id="rId82"/>
    <p:sldId id="363" r:id="rId83"/>
    <p:sldId id="362"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2D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417304-EB99-672A-D6BC-B115E4945693}" v="1" dt="2026-04-13T17:38:35.689"/>
    <p1510:client id="{9A64C85A-4DF7-4527-B74E-597DBA3630BE}" v="340" dt="2026-04-13T20:29:53.425"/>
    <p1510:client id="{E9B90B10-11AE-4C4C-8501-AA9C2595C798}" v="1" dt="2026-04-14T17:15:58.2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485"/>
    <p:restoredTop sz="95656" autoAdjust="0"/>
  </p:normalViewPr>
  <p:slideViewPr>
    <p:cSldViewPr snapToGrid="0">
      <p:cViewPr varScale="1">
        <p:scale>
          <a:sx n="84" d="100"/>
          <a:sy n="84" d="100"/>
        </p:scale>
        <p:origin x="45" y="2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microsoft.com/office/2015/10/relationships/revisionInfo" Target="revisionInfo.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C47404-34CE-0A4D-BB9A-69FC0C3AEC0D}" type="datetimeFigureOut">
              <a:rPr lang="en-US" smtClean="0"/>
              <a:t>4/14/2026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591D3C-11AB-0C4C-B9B8-042C80F4172E}" type="slidenum">
              <a:rPr lang="en-US" smtClean="0"/>
              <a:t>‹#›</a:t>
            </a:fld>
            <a:endParaRPr lang="en-US"/>
          </a:p>
        </p:txBody>
      </p:sp>
    </p:spTree>
    <p:extLst>
      <p:ext uri="{BB962C8B-B14F-4D97-AF65-F5344CB8AC3E}">
        <p14:creationId xmlns:p14="http://schemas.microsoft.com/office/powerpoint/2010/main" val="1338727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Good afternoon. Our presentation is on video language models. I’ll begin with Part A, which focuses on video representation: how we move from raw frames to representations that later support captioning, question answering, and temporal reasoning.</a:t>
            </a:r>
          </a:p>
        </p:txBody>
      </p:sp>
      <p:sp>
        <p:nvSpPr>
          <p:cNvPr id="4" name="Slide Number Placeholder 3"/>
          <p:cNvSpPr>
            <a:spLocks noGrp="1"/>
          </p:cNvSpPr>
          <p:nvPr>
            <p:ph type="sldNum" sz="quarter" idx="5"/>
          </p:nvPr>
        </p:nvSpPr>
        <p:spPr/>
        <p:txBody>
          <a:bodyPr/>
          <a:lstStyle/>
          <a:p>
            <a:fld id="{F1591D3C-11AB-0C4C-B9B8-042C80F4172E}" type="slidenum">
              <a:rPr lang="en-US" smtClean="0"/>
              <a:t>1</a:t>
            </a:fld>
            <a:endParaRPr lang="en-US"/>
          </a:p>
        </p:txBody>
      </p:sp>
    </p:spTree>
    <p:extLst>
      <p:ext uri="{BB962C8B-B14F-4D97-AF65-F5344CB8AC3E}">
        <p14:creationId xmlns:p14="http://schemas.microsoft.com/office/powerpoint/2010/main" val="4116543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SD (640 × 480): 1,200 tokens/frame → 2.16M tokens/min </a:t>
            </a:r>
          </a:p>
          <a:p>
            <a:pPr marL="285750" indent="-285750">
              <a:buFont typeface="Arial"/>
              <a:buChar char="•"/>
            </a:pPr>
            <a:r>
              <a:rPr lang="en-US"/>
              <a:t>HD (1920 × 1080): ~8,100 tokens/frame → ~14.58M tokens/min</a:t>
            </a:r>
          </a:p>
          <a:p>
            <a:r>
              <a:rPr lang="en-US"/>
              <a:t>Here is the central bottleneck. A transformer already turns one image into many patch tokens. Video multiplies that token sequence across time. So the challenge is not just that videos are large in pixels, but that they become very large in tokens. That is exactly why the next question is: if we cannot process every frame equally, which moments should we keep?</a:t>
            </a:r>
          </a:p>
          <a:p>
            <a:endParaRPr lang="en-US"/>
          </a:p>
          <a:p>
            <a:r>
              <a:rPr lang="en-US"/>
              <a:t>Example</a:t>
            </a:r>
          </a:p>
          <a:p>
            <a:r>
              <a:rPr lang="en-US"/>
              <a:t>For your 1-second, 30 fps example:</a:t>
            </a:r>
          </a:p>
          <a:p>
            <a:pPr marL="171450" indent="-171450">
              <a:buFont typeface="Arial"/>
              <a:buChar char="•"/>
            </a:pPr>
            <a:r>
              <a:rPr lang="en-US" b="1"/>
              <a:t>5,880 tokens</a:t>
            </a:r>
            <a:r>
              <a:rPr lang="en-US"/>
              <a:t> </a:t>
            </a:r>
          </a:p>
          <a:p>
            <a:pPr marL="171450" indent="-171450">
              <a:buFont typeface="Arial"/>
              <a:buChar char="•"/>
            </a:pPr>
            <a:r>
              <a:rPr lang="en-US"/>
              <a:t>attention interactions are about </a:t>
            </a:r>
            <a:r>
              <a:rPr lang="en-US" b="1"/>
              <a:t>5,880² ≈ 34.6 million</a:t>
            </a:r>
            <a:r>
              <a:rPr lang="en-US"/>
              <a:t> </a:t>
            </a:r>
          </a:p>
          <a:p>
            <a:r>
              <a:rPr lang="en-US"/>
              <a:t>That is already a lot for just </a:t>
            </a:r>
            <a:r>
              <a:rPr lang="en-US" b="1"/>
              <a:t>one second</a:t>
            </a:r>
            <a:r>
              <a:rPr lang="en-US"/>
              <a:t> of video.</a:t>
            </a:r>
          </a:p>
          <a:p>
            <a:r>
              <a:rPr lang="en-US"/>
              <a:t>For </a:t>
            </a:r>
            <a:r>
              <a:rPr lang="en-US" b="1"/>
              <a:t>1 minute of SD video</a:t>
            </a:r>
            <a:r>
              <a:rPr lang="en-US"/>
              <a:t>:</a:t>
            </a:r>
          </a:p>
          <a:p>
            <a:pPr marL="171450" indent="-171450">
              <a:buFont typeface="Arial"/>
              <a:buChar char="•"/>
            </a:pPr>
            <a:r>
              <a:rPr lang="en-US" b="1"/>
              <a:t>2.16 million tokens</a:t>
            </a:r>
            <a:r>
              <a:rPr lang="en-US"/>
              <a:t> </a:t>
            </a:r>
          </a:p>
          <a:p>
            <a:pPr marL="171450" indent="-171450">
              <a:buFont typeface="Arial"/>
              <a:buChar char="•"/>
            </a:pPr>
            <a:r>
              <a:rPr lang="en-US"/>
              <a:t>pairwise attention would be about</a:t>
            </a:r>
            <a:br>
              <a:rPr lang="en-US">
                <a:cs typeface="+mn-lt"/>
              </a:rPr>
            </a:br>
            <a:r>
              <a:rPr lang="en-US"/>
              <a:t> </a:t>
            </a:r>
            <a:r>
              <a:rPr lang="en-US" b="1"/>
              <a:t>(2.16M)² ≈ 4.7 trillion interactions</a:t>
            </a:r>
            <a:r>
              <a:rPr lang="en-US"/>
              <a:t> </a:t>
            </a:r>
          </a:p>
          <a:p>
            <a:r>
              <a:rPr lang="en-US"/>
              <a:t>For </a:t>
            </a:r>
            <a:r>
              <a:rPr lang="en-US" b="1"/>
              <a:t>1 minute of HD video</a:t>
            </a:r>
            <a:r>
              <a:rPr lang="en-US"/>
              <a:t>:</a:t>
            </a:r>
          </a:p>
          <a:p>
            <a:pPr marL="171450" indent="-171450">
              <a:buFont typeface="Arial"/>
              <a:buChar char="•"/>
            </a:pPr>
            <a:r>
              <a:rPr lang="en-US" b="1"/>
              <a:t>14.58 million tokens</a:t>
            </a:r>
            <a:r>
              <a:rPr lang="en-US"/>
              <a:t> </a:t>
            </a:r>
          </a:p>
          <a:p>
            <a:pPr marL="171450" indent="-171450">
              <a:buFont typeface="Arial"/>
              <a:buChar char="•"/>
            </a:pPr>
            <a:r>
              <a:rPr lang="en-US"/>
              <a:t>pairwise attention would be about</a:t>
            </a:r>
            <a:br>
              <a:rPr lang="en-US">
                <a:cs typeface="+mn-lt"/>
              </a:rPr>
            </a:br>
            <a:r>
              <a:rPr lang="en-US"/>
              <a:t> </a:t>
            </a:r>
            <a:r>
              <a:rPr lang="en-US" b="1"/>
              <a:t>(14.58M)² ≈ 212 trillion interactions</a:t>
            </a:r>
            <a:r>
              <a:rPr lang="en-US"/>
              <a:t> </a:t>
            </a:r>
          </a:p>
          <a:p>
            <a:r>
              <a:rPr lang="en-US"/>
              <a:t>That is why naive full attention over raw video is basically impractical.</a:t>
            </a:r>
          </a:p>
          <a:p>
            <a:endParaRPr lang="en-US"/>
          </a:p>
        </p:txBody>
      </p:sp>
      <p:sp>
        <p:nvSpPr>
          <p:cNvPr id="4" name="Slide Number Placeholder 3"/>
          <p:cNvSpPr>
            <a:spLocks noGrp="1"/>
          </p:cNvSpPr>
          <p:nvPr>
            <p:ph type="sldNum" sz="quarter" idx="5"/>
          </p:nvPr>
        </p:nvSpPr>
        <p:spPr/>
        <p:txBody>
          <a:bodyPr/>
          <a:lstStyle/>
          <a:p>
            <a:fld id="{F1591D3C-11AB-0C4C-B9B8-042C80F4172E}" type="slidenum">
              <a:rPr lang="en-US" smtClean="0"/>
              <a:t>10</a:t>
            </a:fld>
            <a:endParaRPr lang="en-US"/>
          </a:p>
        </p:txBody>
      </p:sp>
    </p:spTree>
    <p:extLst>
      <p:ext uri="{BB962C8B-B14F-4D97-AF65-F5344CB8AC3E}">
        <p14:creationId xmlns:p14="http://schemas.microsoft.com/office/powerpoint/2010/main" val="727821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Once we see how quickly token counts grow, the standard workaround becomes intuitive: instead of feeding an entire video into the model, we usually train on short clips. That means using fewer frames, often at lower resolution and sometimes lower frame rate as well. For example, a model might only see a 16-frame clip at 5 frames per second. This makes training much more feasible, but it introduces a new problem: if the model only sees part of the video, then which part we sample becomes very important.</a:t>
            </a:r>
          </a:p>
        </p:txBody>
      </p:sp>
      <p:sp>
        <p:nvSpPr>
          <p:cNvPr id="4" name="Slide Number Placeholder 3"/>
          <p:cNvSpPr>
            <a:spLocks noGrp="1"/>
          </p:cNvSpPr>
          <p:nvPr>
            <p:ph type="sldNum" sz="quarter" idx="5"/>
          </p:nvPr>
        </p:nvSpPr>
        <p:spPr/>
        <p:txBody>
          <a:bodyPr/>
          <a:lstStyle/>
          <a:p>
            <a:fld id="{F1591D3C-11AB-0C4C-B9B8-042C80F4172E}" type="slidenum">
              <a:rPr lang="en-US" smtClean="0"/>
              <a:t>11</a:t>
            </a:fld>
            <a:endParaRPr lang="en-US"/>
          </a:p>
        </p:txBody>
      </p:sp>
    </p:spTree>
    <p:extLst>
      <p:ext uri="{BB962C8B-B14F-4D97-AF65-F5344CB8AC3E}">
        <p14:creationId xmlns:p14="http://schemas.microsoft.com/office/powerpoint/2010/main" val="2628997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we have seen why full video processing is expensive, the next question is straightforward: if we cannot treat every frame equally, which frames should we keep?</a:t>
            </a:r>
          </a:p>
          <a:p>
            <a:r>
              <a:rPr lang="en-US"/>
              <a:t>This is the problem of frame sampling. In practice, video models rarely process every moment in the video with the same attention. Instead, they sample frames or clips to preserve the most useful temporal evidence under a limited compute budget.</a:t>
            </a:r>
          </a:p>
          <a:p>
            <a:r>
              <a:rPr lang="en-US"/>
              <a:t>So in this next section, I’ll focus on different sampling strategies and the design tradeoffs behind them.</a:t>
            </a:r>
          </a:p>
          <a:p>
            <a:endParaRPr lang="en-US"/>
          </a:p>
        </p:txBody>
      </p:sp>
      <p:sp>
        <p:nvSpPr>
          <p:cNvPr id="4" name="Slide Number Placeholder 3"/>
          <p:cNvSpPr>
            <a:spLocks noGrp="1"/>
          </p:cNvSpPr>
          <p:nvPr>
            <p:ph type="sldNum" sz="quarter" idx="5"/>
          </p:nvPr>
        </p:nvSpPr>
        <p:spPr/>
        <p:txBody>
          <a:bodyPr/>
          <a:lstStyle/>
          <a:p>
            <a:fld id="{F1591D3C-11AB-0C4C-B9B8-042C80F4172E}" type="slidenum">
              <a:rPr lang="en-US" smtClean="0"/>
              <a:t>12</a:t>
            </a:fld>
            <a:endParaRPr lang="en-US"/>
          </a:p>
        </p:txBody>
      </p:sp>
    </p:spTree>
    <p:extLst>
      <p:ext uri="{BB962C8B-B14F-4D97-AF65-F5344CB8AC3E}">
        <p14:creationId xmlns:p14="http://schemas.microsoft.com/office/powerpoint/2010/main" val="3555426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simplest sampling strategy is uniform sparse sampling. The idea is straightforward: instead of processing every frame, we keep evenly spaced frames across the clip. This gives us broad temporal coverage at relatively low cost, which is why it is a strong and very common baseline. The tradeoff, however, is that uniform sampling may miss short but important events that happen between sampled frames.</a:t>
            </a:r>
          </a:p>
        </p:txBody>
      </p:sp>
      <p:sp>
        <p:nvSpPr>
          <p:cNvPr id="4" name="Slide Number Placeholder 3"/>
          <p:cNvSpPr>
            <a:spLocks noGrp="1"/>
          </p:cNvSpPr>
          <p:nvPr>
            <p:ph type="sldNum" sz="quarter" idx="5"/>
          </p:nvPr>
        </p:nvSpPr>
        <p:spPr/>
        <p:txBody>
          <a:bodyPr/>
          <a:lstStyle/>
          <a:p>
            <a:fld id="{F1591D3C-11AB-0C4C-B9B8-042C80F4172E}" type="slidenum">
              <a:rPr lang="en-US" smtClean="0"/>
              <a:t>13</a:t>
            </a:fld>
            <a:endParaRPr lang="en-US"/>
          </a:p>
        </p:txBody>
      </p:sp>
    </p:spTree>
    <p:extLst>
      <p:ext uri="{BB962C8B-B14F-4D97-AF65-F5344CB8AC3E}">
        <p14:creationId xmlns:p14="http://schemas.microsoft.com/office/powerpoint/2010/main" val="4181278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final strategy is query-aware adaptive sampling. Instead of choosing frames only by time, segment, or shot structure, the model conditions frame selection on the actual downstream query.</a:t>
            </a:r>
          </a:p>
          <a:p>
            <a:r>
              <a:rPr lang="en-US"/>
              <a:t>In FRAME-VOYAGER, we start with M candidate frames from the video and construct T-frame combinations. Each combination is fed into a reference Video-LLM, which gives a prediction loss for that particular frame subset. The combinations are then ranked by loss, and FRAME-VOYAGER is trained to query the combinations with lower losses.</a:t>
            </a:r>
          </a:p>
          <a:p>
            <a:r>
              <a:rPr lang="en-US"/>
              <a:t>So the key idea is that frame importance is no longer defined only by where the frame appears in the video. It is defined relative to the task. If the query asks about a specific event, object, or relation, the model tries to preserve the frame subset that is most useful for answering that query.</a:t>
            </a:r>
          </a:p>
          <a:p>
            <a:endParaRPr lang="en-US"/>
          </a:p>
        </p:txBody>
      </p:sp>
      <p:sp>
        <p:nvSpPr>
          <p:cNvPr id="4" name="Slide Number Placeholder 3"/>
          <p:cNvSpPr>
            <a:spLocks noGrp="1"/>
          </p:cNvSpPr>
          <p:nvPr>
            <p:ph type="sldNum" sz="quarter" idx="5"/>
          </p:nvPr>
        </p:nvSpPr>
        <p:spPr/>
        <p:txBody>
          <a:bodyPr/>
          <a:lstStyle/>
          <a:p>
            <a:fld id="{F1591D3C-11AB-0C4C-B9B8-042C80F4172E}" type="slidenum">
              <a:rPr lang="en-US" smtClean="0"/>
              <a:t>14</a:t>
            </a:fld>
            <a:endParaRPr lang="en-US"/>
          </a:p>
        </p:txBody>
      </p:sp>
    </p:spTree>
    <p:extLst>
      <p:ext uri="{BB962C8B-B14F-4D97-AF65-F5344CB8AC3E}">
        <p14:creationId xmlns:p14="http://schemas.microsoft.com/office/powerpoint/2010/main" val="2649005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5750D-DEFB-5A0C-114A-421C74E798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ED96F-BA14-D3F7-78F5-CB83C799DD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245A77-909E-5087-C172-6B614DEA455B}"/>
              </a:ext>
            </a:extLst>
          </p:cNvPr>
          <p:cNvSpPr>
            <a:spLocks noGrp="1"/>
          </p:cNvSpPr>
          <p:nvPr>
            <p:ph type="body" idx="1"/>
          </p:nvPr>
        </p:nvSpPr>
        <p:spPr/>
        <p:txBody>
          <a:bodyPr/>
          <a:lstStyle/>
          <a:p>
            <a:r>
              <a:rPr lang="en-US"/>
              <a:t>Q-Frame can be seen as a newer extension of query-aware sampling. Like Frame-Voyager, it conditions frame selection on the actual question, rather than only on time or video structure. But Q-Frame adds a second idea: not all selected frames need to be processed at the same resolution.</a:t>
            </a:r>
          </a:p>
          <a:p>
            <a:r>
              <a:rPr lang="en-US"/>
              <a:t>More specifically, the method has three parts. First, cross-modal query retrieval identifies candidate frames that are semantically relevant to the query. Second, query-aware frame selection chooses the most useful temporal subset. Third, multi-resolution adaptation assigns higher resolution to more important frames while reducing cost on less important ones.</a:t>
            </a:r>
          </a:p>
          <a:p>
            <a:r>
              <a:rPr lang="en-US"/>
              <a:t>So compared with uniform sampling, Q-Frame is both more task-aware and more compute-aware. It tries to preserve the frames that matter for the query, and it also preserves fine-grained detail where resolution matters most.</a:t>
            </a:r>
          </a:p>
          <a:p>
            <a:endParaRPr lang="en-US"/>
          </a:p>
        </p:txBody>
      </p:sp>
      <p:sp>
        <p:nvSpPr>
          <p:cNvPr id="4" name="Slide Number Placeholder 3">
            <a:extLst>
              <a:ext uri="{FF2B5EF4-FFF2-40B4-BE49-F238E27FC236}">
                <a16:creationId xmlns:a16="http://schemas.microsoft.com/office/drawing/2014/main" id="{FFBD12E7-1A57-29D9-47C7-5D83550EB20B}"/>
              </a:ext>
            </a:extLst>
          </p:cNvPr>
          <p:cNvSpPr>
            <a:spLocks noGrp="1"/>
          </p:cNvSpPr>
          <p:nvPr>
            <p:ph type="sldNum" sz="quarter" idx="5"/>
          </p:nvPr>
        </p:nvSpPr>
        <p:spPr/>
        <p:txBody>
          <a:bodyPr/>
          <a:lstStyle/>
          <a:p>
            <a:fld id="{F1591D3C-11AB-0C4C-B9B8-042C80F4172E}" type="slidenum">
              <a:rPr lang="en-US" smtClean="0"/>
              <a:t>15</a:t>
            </a:fld>
            <a:endParaRPr lang="en-US"/>
          </a:p>
        </p:txBody>
      </p:sp>
    </p:spTree>
    <p:extLst>
      <p:ext uri="{BB962C8B-B14F-4D97-AF65-F5344CB8AC3E}">
        <p14:creationId xmlns:p14="http://schemas.microsoft.com/office/powerpoint/2010/main" val="341288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summarize, these strategies differ mainly in what they sample and how they decide what to keep. Uniform sampling uses time alone. Segment-based sampling enforces broader temporal coverage. Random short-clip sampling is mainly about making training feasible. Shot-aware methods use the internal structure of the video. Query-aware methods go one step further and select frames based on the actual task. And Q-Frame extends that idea by adapting not only which frames to keep, but also the resolution used for each frame.</a:t>
            </a:r>
          </a:p>
        </p:txBody>
      </p:sp>
      <p:sp>
        <p:nvSpPr>
          <p:cNvPr id="4" name="Slide Number Placeholder 3"/>
          <p:cNvSpPr>
            <a:spLocks noGrp="1"/>
          </p:cNvSpPr>
          <p:nvPr>
            <p:ph type="sldNum" sz="quarter" idx="5"/>
          </p:nvPr>
        </p:nvSpPr>
        <p:spPr/>
        <p:txBody>
          <a:bodyPr/>
          <a:lstStyle/>
          <a:p>
            <a:fld id="{F1591D3C-11AB-0C4C-B9B8-042C80F4172E}" type="slidenum">
              <a:rPr lang="en-US" smtClean="0"/>
              <a:t>16</a:t>
            </a:fld>
            <a:endParaRPr lang="en-US"/>
          </a:p>
        </p:txBody>
      </p:sp>
    </p:spTree>
    <p:extLst>
      <p:ext uri="{BB962C8B-B14F-4D97-AF65-F5344CB8AC3E}">
        <p14:creationId xmlns:p14="http://schemas.microsoft.com/office/powerpoint/2010/main" val="435542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 to this point, we have been talking about </a:t>
            </a:r>
            <a:r>
              <a:rPr lang="en-US" b="1"/>
              <a:t>which frames or clips to keep</a:t>
            </a:r>
            <a:r>
              <a:rPr lang="en-US"/>
              <a:t>. But sampling only solves the first half of the problem. Once we have those sampled frames, we still need to decide </a:t>
            </a:r>
            <a:r>
              <a:rPr lang="en-US" b="1"/>
              <a:t>how to turn them into tokens</a:t>
            </a:r>
            <a:r>
              <a:rPr lang="en-US"/>
              <a:t> for the model.</a:t>
            </a:r>
          </a:p>
          <a:p>
            <a:r>
              <a:rPr lang="en-US"/>
              <a:t>In image transformers like </a:t>
            </a:r>
            <a:r>
              <a:rPr lang="en-US" err="1"/>
              <a:t>ViT</a:t>
            </a:r>
            <a:r>
              <a:rPr lang="en-US"/>
              <a:t>, the process is straightforward: take one image, split it into non-overlapping patches, embed each patch, and treat those patch embeddings as tokens. For video, we can start from the same idea, but now we have multiple sampled frames rather than one image.</a:t>
            </a:r>
          </a:p>
          <a:p>
            <a:r>
              <a:rPr lang="en-US"/>
              <a:t>That raises a new design question: do we tokenize each sampled frame independently, just like </a:t>
            </a:r>
            <a:r>
              <a:rPr lang="en-US" err="1"/>
              <a:t>ViT</a:t>
            </a:r>
            <a:r>
              <a:rPr lang="en-US"/>
              <a:t>? Do we group neighboring patches across space and time into </a:t>
            </a:r>
            <a:r>
              <a:rPr lang="en-US" err="1"/>
              <a:t>tubelets</a:t>
            </a:r>
            <a:r>
              <a:rPr lang="en-US"/>
              <a:t>? Or do we build a hierarchical representation that becomes coarser across layers?</a:t>
            </a:r>
          </a:p>
          <a:p>
            <a:r>
              <a:rPr lang="en-US"/>
              <a:t>So the next few slides are really about the second design decision after sampling: not </a:t>
            </a:r>
            <a:r>
              <a:rPr lang="en-US" b="1"/>
              <a:t>what moments to keep</a:t>
            </a:r>
            <a:r>
              <a:rPr lang="en-US"/>
              <a:t>, but </a:t>
            </a:r>
            <a:r>
              <a:rPr lang="en-US" b="1"/>
              <a:t>what the basic unit of video representation should be</a:t>
            </a:r>
            <a:r>
              <a:rPr lang="en-US"/>
              <a:t>.</a:t>
            </a:r>
          </a:p>
          <a:p>
            <a:endParaRPr lang="en-US"/>
          </a:p>
        </p:txBody>
      </p:sp>
      <p:sp>
        <p:nvSpPr>
          <p:cNvPr id="4" name="Slide Number Placeholder 3"/>
          <p:cNvSpPr>
            <a:spLocks noGrp="1"/>
          </p:cNvSpPr>
          <p:nvPr>
            <p:ph type="sldNum" sz="quarter" idx="5"/>
          </p:nvPr>
        </p:nvSpPr>
        <p:spPr/>
        <p:txBody>
          <a:bodyPr/>
          <a:lstStyle/>
          <a:p>
            <a:fld id="{F1591D3C-11AB-0C4C-B9B8-042C80F4172E}" type="slidenum">
              <a:rPr lang="en-US" smtClean="0"/>
              <a:t>17</a:t>
            </a:fld>
            <a:endParaRPr lang="en-US"/>
          </a:p>
        </p:txBody>
      </p:sp>
    </p:spTree>
    <p:extLst>
      <p:ext uri="{BB962C8B-B14F-4D97-AF65-F5344CB8AC3E}">
        <p14:creationId xmlns:p14="http://schemas.microsoft.com/office/powerpoint/2010/main" val="209294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the basic unit is still the familiar </a:t>
            </a:r>
            <a:r>
              <a:rPr lang="en-US" err="1"/>
              <a:t>ViT</a:t>
            </a:r>
            <a:r>
              <a:rPr lang="en-US"/>
              <a:t> patch. We take each sampled frame, split it into 2D patches, embed those patches independently, and then concatenate the patch tokens across time. So this is the most direct extension of image tokenization to video. The advantage is conceptual simplicity: we reuse the </a:t>
            </a:r>
            <a:r>
              <a:rPr lang="en-US" err="1"/>
              <a:t>ViT</a:t>
            </a:r>
            <a:r>
              <a:rPr lang="en-US"/>
              <a:t> patching idea almost unchanged. The limitation is that time is not built into the token itself; temporal structure has to be learned later by the transformer.</a:t>
            </a:r>
          </a:p>
        </p:txBody>
      </p:sp>
      <p:sp>
        <p:nvSpPr>
          <p:cNvPr id="4" name="Slide Number Placeholder 3"/>
          <p:cNvSpPr>
            <a:spLocks noGrp="1"/>
          </p:cNvSpPr>
          <p:nvPr>
            <p:ph type="sldNum" sz="quarter" idx="5"/>
          </p:nvPr>
        </p:nvSpPr>
        <p:spPr/>
        <p:txBody>
          <a:bodyPr/>
          <a:lstStyle/>
          <a:p>
            <a:fld id="{F1591D3C-11AB-0C4C-B9B8-042C80F4172E}" type="slidenum">
              <a:rPr lang="en-US" smtClean="0"/>
              <a:t>18</a:t>
            </a:fld>
            <a:endParaRPr lang="en-US"/>
          </a:p>
        </p:txBody>
      </p:sp>
    </p:spTree>
    <p:extLst>
      <p:ext uri="{BB962C8B-B14F-4D97-AF65-F5344CB8AC3E}">
        <p14:creationId xmlns:p14="http://schemas.microsoft.com/office/powerpoint/2010/main" val="4884904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Tubelet</a:t>
            </a:r>
            <a:r>
              <a:rPr lang="en-US"/>
              <a:t> tokens change the basic unit. Instead of treating each frame as a separate image and </a:t>
            </a:r>
            <a:r>
              <a:rPr lang="en-US" err="1"/>
              <a:t>patchifying</a:t>
            </a:r>
            <a:r>
              <a:rPr lang="en-US"/>
              <a:t> it independently, we group neighboring patches across space and time into a small spatiotemporal cube. That cube becomes one token. So compared with frame-wise patches, </a:t>
            </a:r>
            <a:r>
              <a:rPr lang="en-US" err="1"/>
              <a:t>tubelets</a:t>
            </a:r>
            <a:r>
              <a:rPr lang="en-US"/>
              <a:t> fuse temporal information earlier and also reduce the total sequence length. But the tradeoff is that the representation becomes coarser, because one token now summarizes multiple frames rather than just one local region in one frame.</a:t>
            </a:r>
          </a:p>
        </p:txBody>
      </p:sp>
      <p:sp>
        <p:nvSpPr>
          <p:cNvPr id="4" name="Slide Number Placeholder 3"/>
          <p:cNvSpPr>
            <a:spLocks noGrp="1"/>
          </p:cNvSpPr>
          <p:nvPr>
            <p:ph type="sldNum" sz="quarter" idx="5"/>
          </p:nvPr>
        </p:nvSpPr>
        <p:spPr/>
        <p:txBody>
          <a:bodyPr/>
          <a:lstStyle/>
          <a:p>
            <a:fld id="{F1591D3C-11AB-0C4C-B9B8-042C80F4172E}" type="slidenum">
              <a:rPr lang="en-US" smtClean="0"/>
              <a:t>19</a:t>
            </a:fld>
            <a:endParaRPr lang="en-US"/>
          </a:p>
        </p:txBody>
      </p:sp>
    </p:spTree>
    <p:extLst>
      <p:ext uri="{BB962C8B-B14F-4D97-AF65-F5344CB8AC3E}">
        <p14:creationId xmlns:p14="http://schemas.microsoft.com/office/powerpoint/2010/main" val="1788045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first part, I’ll focus on a basic but important question: what changes when we move from images to video? The short answer is that video adds time, and that creates both a representational challenge and a computational one. I’ll organize this around three ideas: frame sampling, tokenization, and temporal attention.</a:t>
            </a:r>
          </a:p>
        </p:txBody>
      </p:sp>
      <p:sp>
        <p:nvSpPr>
          <p:cNvPr id="4" name="Slide Number Placeholder 3"/>
          <p:cNvSpPr>
            <a:spLocks noGrp="1"/>
          </p:cNvSpPr>
          <p:nvPr>
            <p:ph type="sldNum" sz="quarter" idx="5"/>
          </p:nvPr>
        </p:nvSpPr>
        <p:spPr/>
        <p:txBody>
          <a:bodyPr/>
          <a:lstStyle/>
          <a:p>
            <a:fld id="{F1591D3C-11AB-0C4C-B9B8-042C80F4172E}" type="slidenum">
              <a:rPr lang="en-US" smtClean="0"/>
              <a:t>2</a:t>
            </a:fld>
            <a:endParaRPr lang="en-US"/>
          </a:p>
        </p:txBody>
      </p:sp>
    </p:spTree>
    <p:extLst>
      <p:ext uri="{BB962C8B-B14F-4D97-AF65-F5344CB8AC3E}">
        <p14:creationId xmlns:p14="http://schemas.microsoft.com/office/powerpoint/2010/main" val="3675621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previous two approaches still assume a relatively flat token sequence. Hierarchical or multiscale tokenization takes a different path. Instead of maintaining the same resolution throughout the network, it progressively reduces resolution and increases representational capacity across layers. So early layers preserve fine visual detail, while deeper layers operate on coarser but more semantically rich spatiotemporal summaries. This is appealing for video because video contains information at multiple scales: local motion, short actions, and longer events</a:t>
            </a:r>
          </a:p>
        </p:txBody>
      </p:sp>
      <p:sp>
        <p:nvSpPr>
          <p:cNvPr id="4" name="Slide Number Placeholder 3"/>
          <p:cNvSpPr>
            <a:spLocks noGrp="1"/>
          </p:cNvSpPr>
          <p:nvPr>
            <p:ph type="sldNum" sz="quarter" idx="5"/>
          </p:nvPr>
        </p:nvSpPr>
        <p:spPr/>
        <p:txBody>
          <a:bodyPr/>
          <a:lstStyle/>
          <a:p>
            <a:fld id="{F1591D3C-11AB-0C4C-B9B8-042C80F4172E}" type="slidenum">
              <a:rPr lang="en-US" smtClean="0"/>
              <a:t>20</a:t>
            </a:fld>
            <a:endParaRPr lang="en-US"/>
          </a:p>
        </p:txBody>
      </p:sp>
    </p:spTree>
    <p:extLst>
      <p:ext uri="{BB962C8B-B14F-4D97-AF65-F5344CB8AC3E}">
        <p14:creationId xmlns:p14="http://schemas.microsoft.com/office/powerpoint/2010/main" val="2529254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summarize this section, these three approaches mainly differ in what they treat as the basic token and when temporal information enters the representation.</a:t>
            </a:r>
          </a:p>
          <a:p>
            <a:r>
              <a:rPr lang="en-US"/>
              <a:t>Frame-wise patch tokens are the closest to standard </a:t>
            </a:r>
            <a:r>
              <a:rPr lang="en-US" err="1"/>
              <a:t>ViT</a:t>
            </a:r>
            <a:r>
              <a:rPr lang="en-US"/>
              <a:t>: each sampled frame is </a:t>
            </a:r>
            <a:r>
              <a:rPr lang="en-US" err="1"/>
              <a:t>patchified</a:t>
            </a:r>
            <a:r>
              <a:rPr lang="en-US"/>
              <a:t> independently, and temporal fusion happens later in the transformer. That makes the method simple, but it also produces the longest token sequence.</a:t>
            </a:r>
          </a:p>
          <a:p>
            <a:r>
              <a:rPr lang="en-US" err="1"/>
              <a:t>Tubelet</a:t>
            </a:r>
            <a:r>
              <a:rPr lang="en-US"/>
              <a:t> tokens change the basic unit from a 2D patch to a small space-time cube. This reduces the number of tokens and introduces temporal structure earlier, but at the cost of coarser temporal detail.</a:t>
            </a:r>
          </a:p>
          <a:p>
            <a:r>
              <a:rPr lang="en-US"/>
              <a:t>Hierarchical or multiscale models take a different route: instead of keeping one flat token sequence, they progressively build coarser and more semantic representations across layers. So the key tradeoff across these methods is simplicity versus early temporal fusion versus multiscale efficiency.</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F1591D3C-11AB-0C4C-B9B8-042C80F4172E}" type="slidenum">
              <a:rPr lang="en-US" smtClean="0"/>
              <a:t>21</a:t>
            </a:fld>
            <a:endParaRPr lang="en-US"/>
          </a:p>
        </p:txBody>
      </p:sp>
    </p:spTree>
    <p:extLst>
      <p:ext uri="{BB962C8B-B14F-4D97-AF65-F5344CB8AC3E}">
        <p14:creationId xmlns:p14="http://schemas.microsoft.com/office/powerpoint/2010/main" val="41436336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we have sampled frames and turned them into tokens, one major question still remains: how do those tokens communicate across time? That is the role of temporal attention. In general, temporal attention allows visual tokens from one frame to attend to tokens in other frames, so the model can link information across time. The remaining slides compare different ways of doing that, from global attention, to local windows, to motion-aware attention.</a:t>
            </a:r>
          </a:p>
        </p:txBody>
      </p:sp>
      <p:sp>
        <p:nvSpPr>
          <p:cNvPr id="4" name="Slide Number Placeholder 3"/>
          <p:cNvSpPr>
            <a:spLocks noGrp="1"/>
          </p:cNvSpPr>
          <p:nvPr>
            <p:ph type="sldNum" sz="quarter" idx="5"/>
          </p:nvPr>
        </p:nvSpPr>
        <p:spPr/>
        <p:txBody>
          <a:bodyPr/>
          <a:lstStyle/>
          <a:p>
            <a:fld id="{F1591D3C-11AB-0C4C-B9B8-042C80F4172E}" type="slidenum">
              <a:rPr lang="en-US" smtClean="0"/>
              <a:t>22</a:t>
            </a:fld>
            <a:endParaRPr lang="en-US"/>
          </a:p>
        </p:txBody>
      </p:sp>
    </p:spTree>
    <p:extLst>
      <p:ext uri="{BB962C8B-B14F-4D97-AF65-F5344CB8AC3E}">
        <p14:creationId xmlns:p14="http://schemas.microsoft.com/office/powerpoint/2010/main" val="15831894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most direct approach is full space-time attention: every token can, in principle, attend to every other token across both space and time. That is expressive, but expensive. TimeSformer showed that a better design is often divided space-time attention, where temporal attention is applied first across frames, and spatial attention is then applied within each frame. So the model still captures global temporal interaction, but in a more structured and efficient way.</a:t>
            </a:r>
          </a:p>
        </p:txBody>
      </p:sp>
      <p:sp>
        <p:nvSpPr>
          <p:cNvPr id="4" name="Slide Number Placeholder 3"/>
          <p:cNvSpPr>
            <a:spLocks noGrp="1"/>
          </p:cNvSpPr>
          <p:nvPr>
            <p:ph type="sldNum" sz="quarter" idx="5"/>
          </p:nvPr>
        </p:nvSpPr>
        <p:spPr/>
        <p:txBody>
          <a:bodyPr/>
          <a:lstStyle/>
          <a:p>
            <a:fld id="{F1591D3C-11AB-0C4C-B9B8-042C80F4172E}" type="slidenum">
              <a:rPr lang="en-US" smtClean="0"/>
              <a:t>23</a:t>
            </a:fld>
            <a:endParaRPr lang="en-US"/>
          </a:p>
        </p:txBody>
      </p:sp>
    </p:spTree>
    <p:extLst>
      <p:ext uri="{BB962C8B-B14F-4D97-AF65-F5344CB8AC3E}">
        <p14:creationId xmlns:p14="http://schemas.microsoft.com/office/powerpoint/2010/main" val="31804435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full or divided global attention is still too expensive, one alternative is to restrict attention to local spatiotemporal windows. That is the core idea in Video Swin Transformer. Instead of connecting everything to everything, the model attends within local windows and then shifts those windows across layers so information can still propagate more broadly. This makes the model much more efficient and also introduces a useful inductive bias: nearby content in video is often more related than distant content.</a:t>
            </a:r>
          </a:p>
        </p:txBody>
      </p:sp>
      <p:sp>
        <p:nvSpPr>
          <p:cNvPr id="4" name="Slide Number Placeholder 3"/>
          <p:cNvSpPr>
            <a:spLocks noGrp="1"/>
          </p:cNvSpPr>
          <p:nvPr>
            <p:ph type="sldNum" sz="quarter" idx="5"/>
          </p:nvPr>
        </p:nvSpPr>
        <p:spPr/>
        <p:txBody>
          <a:bodyPr/>
          <a:lstStyle/>
          <a:p>
            <a:fld id="{F1591D3C-11AB-0C4C-B9B8-042C80F4172E}" type="slidenum">
              <a:rPr lang="en-US" smtClean="0"/>
              <a:t>24</a:t>
            </a:fld>
            <a:endParaRPr lang="en-US"/>
          </a:p>
        </p:txBody>
      </p:sp>
    </p:spTree>
    <p:extLst>
      <p:ext uri="{BB962C8B-B14F-4D97-AF65-F5344CB8AC3E}">
        <p14:creationId xmlns:p14="http://schemas.microsoft.com/office/powerpoint/2010/main" val="6695967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last approach asks a deeper question: even if we allow tokens to attend across time, are we attending along the right correspondences? </a:t>
            </a:r>
            <a:r>
              <a:rPr lang="en-US" err="1"/>
              <a:t>Motionformer</a:t>
            </a:r>
            <a:r>
              <a:rPr lang="en-US"/>
              <a:t> argues that in video, the same pixel location across frames may correspond to completely different physical points if the object or the camera moves. So instead of aggregating information along fixed spatial coordinates, trajectory attention tries to follow implicit motion paths. In that sense, it is more aligned with how dynamic scenes actually evolve.</a:t>
            </a:r>
          </a:p>
        </p:txBody>
      </p:sp>
      <p:sp>
        <p:nvSpPr>
          <p:cNvPr id="4" name="Slide Number Placeholder 3"/>
          <p:cNvSpPr>
            <a:spLocks noGrp="1"/>
          </p:cNvSpPr>
          <p:nvPr>
            <p:ph type="sldNum" sz="quarter" idx="5"/>
          </p:nvPr>
        </p:nvSpPr>
        <p:spPr/>
        <p:txBody>
          <a:bodyPr/>
          <a:lstStyle/>
          <a:p>
            <a:fld id="{F1591D3C-11AB-0C4C-B9B8-042C80F4172E}" type="slidenum">
              <a:rPr lang="en-US" smtClean="0"/>
              <a:t>25</a:t>
            </a:fld>
            <a:endParaRPr lang="en-US"/>
          </a:p>
        </p:txBody>
      </p:sp>
    </p:spTree>
    <p:extLst>
      <p:ext uri="{BB962C8B-B14F-4D97-AF65-F5344CB8AC3E}">
        <p14:creationId xmlns:p14="http://schemas.microsoft.com/office/powerpoint/2010/main" val="4058929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summarize this section, temporal attention methods mainly differ in how broadly and how intelligently they connect information across frames. Full or divided space-time attention provides the broadest temporal interaction, but it is also the most computationally expensive. Local or windowed attention improves efficiency by restricting interaction to nearby spatiotemporal neighborhoods and letting information propagate across layers. Motion-aware or trajectory attention goes one step further by trying to align attention with moving objects rather than fixed spatial coordinates. So the key tradeoff in this section is between global coverage, computational efficiency, and motion-sensitive correspondence.</a:t>
            </a:r>
          </a:p>
        </p:txBody>
      </p:sp>
      <p:sp>
        <p:nvSpPr>
          <p:cNvPr id="4" name="Slide Number Placeholder 3"/>
          <p:cNvSpPr>
            <a:spLocks noGrp="1"/>
          </p:cNvSpPr>
          <p:nvPr>
            <p:ph type="sldNum" sz="quarter" idx="5"/>
          </p:nvPr>
        </p:nvSpPr>
        <p:spPr/>
        <p:txBody>
          <a:bodyPr/>
          <a:lstStyle/>
          <a:p>
            <a:fld id="{F1591D3C-11AB-0C4C-B9B8-042C80F4172E}" type="slidenum">
              <a:rPr lang="en-US" smtClean="0"/>
              <a:t>26</a:t>
            </a:fld>
            <a:endParaRPr lang="en-US"/>
          </a:p>
        </p:txBody>
      </p:sp>
    </p:spTree>
    <p:extLst>
      <p:ext uri="{BB962C8B-B14F-4D97-AF65-F5344CB8AC3E}">
        <p14:creationId xmlns:p14="http://schemas.microsoft.com/office/powerpoint/2010/main" val="2048797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 me close Part A by pulling the big picture together.</a:t>
            </a:r>
          </a:p>
          <a:p>
            <a:r>
              <a:rPr lang="en-US"/>
              <a:t>The first key point is that video representation begins with a bottleneck. A video is not just a larger image. It is an ordered sequence of frames, and once we patchify video, the number of tokens grows very quickly.</a:t>
            </a:r>
          </a:p>
          <a:p>
            <a:r>
              <a:rPr lang="en-US"/>
              <a:t>Second, sampling becomes the first major design decision. Because we usually cannot process every frame equally, the model has to decide what temporal evidence it will actually keep. That is why we looked at strategies ranging from uniform sampling, to segment-based sampling, to shot-aware and query-aware methods.</a:t>
            </a:r>
          </a:p>
          <a:p>
            <a:r>
              <a:rPr lang="en-US"/>
              <a:t>Third, once frames are sampled, we still need to decide what the basic unit of representation should be. Do we tokenize each frame independently, do we build tubelets that already contain a small chunk of space and time, or do we build a hierarchical multiscale representation?</a:t>
            </a:r>
          </a:p>
          <a:p>
            <a:r>
              <a:rPr lang="en-US"/>
              <a:t>Fourth, temporal attention determines how those representations communicate across time. Some models do this globally, some restrict attention locally for efficiency, and some try to follow motion trajectories more explicitly.</a:t>
            </a:r>
          </a:p>
          <a:p>
            <a:r>
              <a:rPr lang="en-US"/>
              <a:t>So overall, the architecture is always a tradeoff: temporal coverage, computational cost, locality, motion sensitivity, and representational richness.</a:t>
            </a:r>
          </a:p>
          <a:p>
            <a:r>
              <a:rPr lang="en-US"/>
              <a:t>Now, at this point, you may be wondering: Di, when you talked about sampling, you showed us some very recent work from 2025 and 2026, but for tokenization and temporal attention, a lot of the foundational models you discussed were from around 2021 and 2022, and you did not go deeply into the newest developments there.</a:t>
            </a:r>
          </a:p>
          <a:p>
            <a:r>
              <a:rPr lang="en-US"/>
              <a:t>That is a very fair question. The reason is that, in this part, I wanted to establish the core design logic first: what to sample, how to tokenize, and how to connect information across frames. Many of the most influential formulations of those ideas were established in that 2021–2022 period.</a:t>
            </a:r>
          </a:p>
          <a:p>
            <a:r>
              <a:rPr lang="en-US"/>
              <a:t>But the story definitely does not stop there. In the next part, Nahom is going to go much deeper into temporal reasoning and long-context video understanding, and he will bring in more of the latest state-of-the-art models and recent work. So if Part A gave us the representational foundations, the next part will show us how those foundations are being pushed toward more advanced reasoning over time.</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F1591D3C-11AB-0C4C-B9B8-042C80F4172E}" type="slidenum">
              <a:rPr lang="en-US" smtClean="0"/>
              <a:t>27</a:t>
            </a:fld>
            <a:endParaRPr lang="en-US"/>
          </a:p>
        </p:txBody>
      </p:sp>
    </p:spTree>
    <p:extLst>
      <p:ext uri="{BB962C8B-B14F-4D97-AF65-F5344CB8AC3E}">
        <p14:creationId xmlns:p14="http://schemas.microsoft.com/office/powerpoint/2010/main" val="31552370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endParaRPr lang="en-US" dirty="0"/>
          </a:p>
        </p:txBody>
      </p:sp>
    </p:spTree>
    <p:extLst>
      <p:ext uri="{BB962C8B-B14F-4D97-AF65-F5344CB8AC3E}">
        <p14:creationId xmlns:p14="http://schemas.microsoft.com/office/powerpoint/2010/main" val="3242364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begin with the image case. Modern vision models already do a great deal within a single frame. They can classify an image, detect objects, segment regions, and separate individual instances. So the issue is not that visual understanding is impossible. The issue is that most image models are fundamentally designed around spatial structure in one moment.</a:t>
            </a:r>
          </a:p>
        </p:txBody>
      </p:sp>
      <p:sp>
        <p:nvSpPr>
          <p:cNvPr id="4" name="Slide Number Placeholder 3"/>
          <p:cNvSpPr>
            <a:spLocks noGrp="1"/>
          </p:cNvSpPr>
          <p:nvPr>
            <p:ph type="sldNum" sz="quarter" idx="5"/>
          </p:nvPr>
        </p:nvSpPr>
        <p:spPr/>
        <p:txBody>
          <a:bodyPr/>
          <a:lstStyle/>
          <a:p>
            <a:fld id="{F1591D3C-11AB-0C4C-B9B8-042C80F4172E}" type="slidenum">
              <a:rPr lang="en-US" smtClean="0"/>
              <a:t>3</a:t>
            </a:fld>
            <a:endParaRPr lang="en-US"/>
          </a:p>
        </p:txBody>
      </p:sp>
    </p:spTree>
    <p:extLst>
      <p:ext uri="{BB962C8B-B14F-4D97-AF65-F5344CB8AC3E}">
        <p14:creationId xmlns:p14="http://schemas.microsoft.com/office/powerpoint/2010/main" val="26415581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endParaRPr lang="en-US" dirty="0"/>
          </a:p>
        </p:txBody>
      </p:sp>
    </p:spTree>
    <p:extLst>
      <p:ext uri="{BB962C8B-B14F-4D97-AF65-F5344CB8AC3E}">
        <p14:creationId xmlns:p14="http://schemas.microsoft.com/office/powerpoint/2010/main" val="7456690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Technically speaking, the frames are separate pictures. As a result, storing and playing these frames sequentially at a conventional speed results in the creation of a video, thus giving the illusion of motion (just like a flipbook). </a:t>
            </a:r>
          </a:p>
        </p:txBody>
      </p:sp>
      <p:sp>
        <p:nvSpPr>
          <p:cNvPr id="4" name="Slide Number Placeholder 3"/>
          <p:cNvSpPr>
            <a:spLocks noGrp="1"/>
          </p:cNvSpPr>
          <p:nvPr>
            <p:ph type="sldNum" sz="quarter" idx="5"/>
          </p:nvPr>
        </p:nvSpPr>
        <p:spPr/>
        <p:txBody>
          <a:bodyPr/>
          <a:lstStyle/>
          <a:p>
            <a:fld id="{F1591D3C-11AB-0C4C-B9B8-042C80F4172E}" type="slidenum">
              <a:rPr lang="en-US" smtClean="0"/>
              <a:t>4</a:t>
            </a:fld>
            <a:endParaRPr lang="en-US"/>
          </a:p>
        </p:txBody>
      </p:sp>
    </p:spTree>
    <p:extLst>
      <p:ext uri="{BB962C8B-B14F-4D97-AF65-F5344CB8AC3E}">
        <p14:creationId xmlns:p14="http://schemas.microsoft.com/office/powerpoint/2010/main" val="665545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endParaRPr lang="en-US" dirty="0"/>
          </a:p>
        </p:txBody>
      </p:sp>
    </p:spTree>
    <p:extLst>
      <p:ext uri="{BB962C8B-B14F-4D97-AF65-F5344CB8AC3E}">
        <p14:creationId xmlns:p14="http://schemas.microsoft.com/office/powerpoint/2010/main" val="26566408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endParaRPr lang="en-US" dirty="0"/>
          </a:p>
        </p:txBody>
      </p:sp>
    </p:spTree>
    <p:extLst>
      <p:ext uri="{BB962C8B-B14F-4D97-AF65-F5344CB8AC3E}">
        <p14:creationId xmlns:p14="http://schemas.microsoft.com/office/powerpoint/2010/main" val="26630767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endParaRPr lang="en-US" dirty="0"/>
          </a:p>
        </p:txBody>
      </p:sp>
    </p:spTree>
    <p:extLst>
      <p:ext uri="{BB962C8B-B14F-4D97-AF65-F5344CB8AC3E}">
        <p14:creationId xmlns:p14="http://schemas.microsoft.com/office/powerpoint/2010/main" val="13117370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endParaRPr lang="en-US" dirty="0"/>
          </a:p>
        </p:txBody>
      </p:sp>
    </p:spTree>
    <p:extLst>
      <p:ext uri="{BB962C8B-B14F-4D97-AF65-F5344CB8AC3E}">
        <p14:creationId xmlns:p14="http://schemas.microsoft.com/office/powerpoint/2010/main" val="3019657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endParaRPr lang="en-US" dirty="0"/>
          </a:p>
        </p:txBody>
      </p:sp>
    </p:spTree>
    <p:extLst>
      <p:ext uri="{BB962C8B-B14F-4D97-AF65-F5344CB8AC3E}">
        <p14:creationId xmlns:p14="http://schemas.microsoft.com/office/powerpoint/2010/main" val="40833767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591D3C-11AB-0C4C-B9B8-042C80F4172E}" type="slidenum">
              <a:rPr lang="en-US" smtClean="0"/>
              <a:t>46</a:t>
            </a:fld>
            <a:endParaRPr lang="en-US"/>
          </a:p>
        </p:txBody>
      </p:sp>
    </p:spTree>
    <p:extLst>
      <p:ext uri="{BB962C8B-B14F-4D97-AF65-F5344CB8AC3E}">
        <p14:creationId xmlns:p14="http://schemas.microsoft.com/office/powerpoint/2010/main" val="7309009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endParaRPr lang="en-US" dirty="0"/>
          </a:p>
        </p:txBody>
      </p:sp>
    </p:spTree>
    <p:extLst>
      <p:ext uri="{BB962C8B-B14F-4D97-AF65-F5344CB8AC3E}">
        <p14:creationId xmlns:p14="http://schemas.microsoft.com/office/powerpoint/2010/main" val="18327786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endParaRPr lang="en-US" dirty="0"/>
          </a:p>
        </p:txBody>
      </p:sp>
    </p:spTree>
    <p:extLst>
      <p:ext uri="{BB962C8B-B14F-4D97-AF65-F5344CB8AC3E}">
        <p14:creationId xmlns:p14="http://schemas.microsoft.com/office/powerpoint/2010/main" val="3177820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where video becomes fundamentally different. In an image, the model mainly reasons about static appearance: what objects are present, what scene we are looking at, or where things are located. In video, the model also has to reason about motion, change, and temporal order. It is not just what is in the frame, but what is happening across frames.</a:t>
            </a:r>
          </a:p>
        </p:txBody>
      </p:sp>
      <p:sp>
        <p:nvSpPr>
          <p:cNvPr id="4" name="Slide Number Placeholder 3"/>
          <p:cNvSpPr>
            <a:spLocks noGrp="1"/>
          </p:cNvSpPr>
          <p:nvPr>
            <p:ph type="sldNum" sz="quarter" idx="5"/>
          </p:nvPr>
        </p:nvSpPr>
        <p:spPr/>
        <p:txBody>
          <a:bodyPr/>
          <a:lstStyle/>
          <a:p>
            <a:fld id="{F1591D3C-11AB-0C4C-B9B8-042C80F4172E}" type="slidenum">
              <a:rPr lang="en-US" smtClean="0"/>
              <a:t>5</a:t>
            </a:fld>
            <a:endParaRPr lang="en-US"/>
          </a:p>
        </p:txBody>
      </p:sp>
    </p:spTree>
    <p:extLst>
      <p:ext uri="{BB962C8B-B14F-4D97-AF65-F5344CB8AC3E}">
        <p14:creationId xmlns:p14="http://schemas.microsoft.com/office/powerpoint/2010/main" val="11840242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endParaRPr lang="en-US" dirty="0"/>
          </a:p>
        </p:txBody>
      </p:sp>
    </p:spTree>
    <p:extLst>
      <p:ext uri="{BB962C8B-B14F-4D97-AF65-F5344CB8AC3E}">
        <p14:creationId xmlns:p14="http://schemas.microsoft.com/office/powerpoint/2010/main" val="22994490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endParaRPr lang="en-US" dirty="0"/>
          </a:p>
        </p:txBody>
      </p:sp>
    </p:spTree>
    <p:extLst>
      <p:ext uri="{BB962C8B-B14F-4D97-AF65-F5344CB8AC3E}">
        <p14:creationId xmlns:p14="http://schemas.microsoft.com/office/powerpoint/2010/main" val="8504242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591D3C-11AB-0C4C-B9B8-042C80F4172E}" type="slidenum">
              <a:rPr lang="en-US" smtClean="0"/>
              <a:t>52</a:t>
            </a:fld>
            <a:endParaRPr lang="en-US"/>
          </a:p>
        </p:txBody>
      </p:sp>
    </p:spTree>
    <p:extLst>
      <p:ext uri="{BB962C8B-B14F-4D97-AF65-F5344CB8AC3E}">
        <p14:creationId xmlns:p14="http://schemas.microsoft.com/office/powerpoint/2010/main" val="7942990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591D3C-11AB-0C4C-B9B8-042C80F4172E}" type="slidenum">
              <a:rPr lang="en-US" smtClean="0"/>
              <a:t>53</a:t>
            </a:fld>
            <a:endParaRPr lang="en-US"/>
          </a:p>
        </p:txBody>
      </p:sp>
    </p:spTree>
    <p:extLst>
      <p:ext uri="{BB962C8B-B14F-4D97-AF65-F5344CB8AC3E}">
        <p14:creationId xmlns:p14="http://schemas.microsoft.com/office/powerpoint/2010/main" val="31268445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591D3C-11AB-0C4C-B9B8-042C80F4172E}" type="slidenum">
              <a:rPr lang="en-US" smtClean="0"/>
              <a:t>54</a:t>
            </a:fld>
            <a:endParaRPr lang="en-US"/>
          </a:p>
        </p:txBody>
      </p:sp>
    </p:spTree>
    <p:extLst>
      <p:ext uri="{BB962C8B-B14F-4D97-AF65-F5344CB8AC3E}">
        <p14:creationId xmlns:p14="http://schemas.microsoft.com/office/powerpoint/2010/main" val="10417141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30-minute presentation on video-language alignment. 30 slides across 4 phases: foundations, architecture, applications, synthesis.</a:t>
            </a:r>
          </a:p>
        </p:txBody>
      </p:sp>
      <p:sp>
        <p:nvSpPr>
          <p:cNvPr id="4" name="Slide Number Placeholder 3"/>
          <p:cNvSpPr>
            <a:spLocks noGrp="1"/>
          </p:cNvSpPr>
          <p:nvPr>
            <p:ph type="sldNum" sz="quarter" idx="10"/>
          </p:nvPr>
        </p:nvSpPr>
        <p:spPr/>
        <p:txBody>
          <a:bodyPr/>
          <a:lstStyle/>
          <a:p>
            <a:fld id="{F7021451-1387-4CA6-816F-3879F97B5CBC}" type="slidenum">
              <a:rPr lang="en-US"/>
              <a:t>55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Hat ON vs OFF — 92% pixel overlap, opposite meaning. Three challenges: temporal redundancy, motion vs appearance, alignment granularity. [~2 min]</a:t>
            </a:r>
          </a:p>
        </p:txBody>
      </p:sp>
      <p:sp>
        <p:nvSpPr>
          <p:cNvPr id="4" name="Slide Number Placeholder 3"/>
          <p:cNvSpPr>
            <a:spLocks noGrp="1"/>
          </p:cNvSpPr>
          <p:nvPr>
            <p:ph type="sldNum" sz="quarter" idx="10"/>
          </p:nvPr>
        </p:nvSpPr>
        <p:spPr/>
        <p:txBody>
          <a:bodyPr/>
          <a:lstStyle/>
          <a:p>
            <a:fld id="{F7021451-1387-4CA6-816F-3879F97B5CBC}" type="slidenum">
              <a:rPr lang="en-US"/>
              <a:t>56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4-step pipeline: Frame Sampling → Spatial Encoding (CNN/ViT) → Temporal Modeling (TimeSformer) → Aggregation (CLS/pool → 512-dim). Example: 10s cooking clip → 16 frames → 512-dim vector. [~2.5 min]</a:t>
            </a:r>
          </a:p>
        </p:txBody>
      </p:sp>
      <p:sp>
        <p:nvSpPr>
          <p:cNvPr id="4" name="Slide Number Placeholder 3"/>
          <p:cNvSpPr>
            <a:spLocks noGrp="1"/>
          </p:cNvSpPr>
          <p:nvPr>
            <p:ph type="sldNum" sz="quarter" idx="10"/>
          </p:nvPr>
        </p:nvSpPr>
        <p:spPr/>
        <p:txBody>
          <a:bodyPr/>
          <a:lstStyle/>
          <a:p>
            <a:fld id="{F7021451-1387-4CA6-816F-3879F97B5CBC}" type="slidenum">
              <a:rPr lang="en-US"/>
              <a:t>57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NCE loss: matched pair / all pairs. N-1 negatives per sample. Larger batches = stronger signal. Temperature tau. [~2 min]</a:t>
            </a:r>
          </a:p>
        </p:txBody>
      </p:sp>
      <p:sp>
        <p:nvSpPr>
          <p:cNvPr id="4" name="Slide Number Placeholder 3"/>
          <p:cNvSpPr>
            <a:spLocks noGrp="1"/>
          </p:cNvSpPr>
          <p:nvPr>
            <p:ph type="sldNum" sz="quarter" idx="10"/>
          </p:nvPr>
        </p:nvSpPr>
        <p:spPr/>
        <p:txBody>
          <a:bodyPr/>
          <a:lstStyle/>
          <a:p>
            <a:fld id="{F7021451-1387-4CA6-816F-3879F97B5CBC}" type="slidenum">
              <a:rPr lang="en-US"/>
              <a:t>58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Pipeline: Tokenize (BPE) → Embed (lookup 768-dim) → Transformer layers (12 layers BERT-base) → Pooling + Projection (CLS→512-dim). Encoder choices: BERT (bidirectional, best for understanding), GPT (autoregressive, doubles as decoder), T5 (encoder-decoder). Prompt engineering: temporal prompts improve retrieval 3-5%. Learned prompts (CoOp). Key insight: text encoder defines semantic structure of shared space. If BERT can't distinguish 'putting on' vs 'taking off,' visual training can't fix it. This explains negation failure. [~2 min]</a:t>
            </a:r>
          </a:p>
        </p:txBody>
      </p:sp>
      <p:sp>
        <p:nvSpPr>
          <p:cNvPr id="4" name="Slide Number Placeholder 3"/>
          <p:cNvSpPr>
            <a:spLocks noGrp="1"/>
          </p:cNvSpPr>
          <p:nvPr>
            <p:ph type="sldNum" sz="quarter" idx="10"/>
          </p:nvPr>
        </p:nvSpPr>
        <p:spPr/>
        <p:txBody>
          <a:bodyPr/>
          <a:lstStyle/>
          <a:p>
            <a:fld id="{F7021451-1387-4CA6-816F-3879F97B5CBC}" type="slidenum">
              <a:rPr lang="en-US"/>
              <a:t>59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moving to video, let’s quickly review </a:t>
            </a:r>
            <a:r>
              <a:rPr lang="en-US" err="1"/>
              <a:t>ViT</a:t>
            </a:r>
            <a:r>
              <a:rPr lang="en-US"/>
              <a:t>. A vision transformer splits one image into patches, turns those patches into tokens, and uses self-attention to model spatial relationships within that image. This works extremely well for still-image tasks, but the key assumption is that the input is one static frame.</a:t>
            </a:r>
          </a:p>
        </p:txBody>
      </p:sp>
      <p:sp>
        <p:nvSpPr>
          <p:cNvPr id="4" name="Slide Number Placeholder 3"/>
          <p:cNvSpPr>
            <a:spLocks noGrp="1"/>
          </p:cNvSpPr>
          <p:nvPr>
            <p:ph type="sldNum" sz="quarter" idx="5"/>
          </p:nvPr>
        </p:nvSpPr>
        <p:spPr/>
        <p:txBody>
          <a:bodyPr/>
          <a:lstStyle/>
          <a:p>
            <a:fld id="{F1591D3C-11AB-0C4C-B9B8-042C80F4172E}" type="slidenum">
              <a:rPr lang="en-US" smtClean="0"/>
              <a:t>6</a:t>
            </a:fld>
            <a:endParaRPr lang="en-US"/>
          </a:p>
        </p:txBody>
      </p:sp>
    </p:spTree>
    <p:extLst>
      <p:ext uri="{BB962C8B-B14F-4D97-AF65-F5344CB8AC3E}">
        <p14:creationId xmlns:p14="http://schemas.microsoft.com/office/powerpoint/2010/main" val="29522367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Gradient: dL/dv_i = (1/tau)*sum p(j|i)(t_j-t_i). Hard negatives = strong gradients. Temperature, batch size effects. NCE vs triplet: N-1x more info/step. InfoNCE = MI lower bound. [~2 min]</a:t>
            </a:r>
          </a:p>
        </p:txBody>
      </p:sp>
      <p:sp>
        <p:nvSpPr>
          <p:cNvPr id="4" name="Slide Number Placeholder 3"/>
          <p:cNvSpPr>
            <a:spLocks noGrp="1"/>
          </p:cNvSpPr>
          <p:nvPr>
            <p:ph type="sldNum" sz="quarter" idx="10"/>
          </p:nvPr>
        </p:nvSpPr>
        <p:spPr/>
        <p:txBody>
          <a:bodyPr/>
          <a:lstStyle/>
          <a:p>
            <a:fld id="{F7021451-1387-4CA6-816F-3879F97B5CBC}" type="slidenum">
              <a:rPr lang="en-US"/>
              <a:t>60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Three generations: 2D CNN (per-frame), 3D CNN (SlowFast), TimeSformer (divided space-time attention). [~2 min]</a:t>
            </a:r>
          </a:p>
        </p:txBody>
      </p:sp>
      <p:sp>
        <p:nvSpPr>
          <p:cNvPr id="4" name="Slide Number Placeholder 3"/>
          <p:cNvSpPr>
            <a:spLocks noGrp="1"/>
          </p:cNvSpPr>
          <p:nvPr>
            <p:ph type="sldNum" sz="quarter" idx="10"/>
          </p:nvPr>
        </p:nvSpPr>
        <p:spPr/>
        <p:txBody>
          <a:bodyPr/>
          <a:lstStyle/>
          <a:p>
            <a:fld id="{F7021451-1387-4CA6-816F-3879F97B5CBC}" type="slidenum">
              <a:rPr lang="en-US"/>
              <a:t>61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8 frames × 196 patches = 1568 tokens. Full attention: 2.46M. Divided: temporal (196×8) + spatial (8×196) = 3136. 785x reduction, within 1% accuracy. [~2 min]</a:t>
            </a:r>
          </a:p>
        </p:txBody>
      </p:sp>
      <p:sp>
        <p:nvSpPr>
          <p:cNvPr id="4" name="Slide Number Placeholder 3"/>
          <p:cNvSpPr>
            <a:spLocks noGrp="1"/>
          </p:cNvSpPr>
          <p:nvPr>
            <p:ph type="sldNum" sz="quarter" idx="10"/>
          </p:nvPr>
        </p:nvSpPr>
        <p:spPr/>
        <p:txBody>
          <a:bodyPr/>
          <a:lstStyle/>
          <a:p>
            <a:fld id="{F7021451-1387-4CA6-816F-3879F97B5CBC}" type="slidenum">
              <a:rPr lang="en-US"/>
              <a:t>62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Dual: O(N+M), scalable. Fusion: O(N×M), accurate. Modern: dual for coarse retrieval, fusion for re-ranking. [~1.5 min]</a:t>
            </a:r>
          </a:p>
        </p:txBody>
      </p:sp>
      <p:sp>
        <p:nvSpPr>
          <p:cNvPr id="4" name="Slide Number Placeholder 3"/>
          <p:cNvSpPr>
            <a:spLocks noGrp="1"/>
          </p:cNvSpPr>
          <p:nvPr>
            <p:ph type="sldNum" sz="quarter" idx="10"/>
          </p:nvPr>
        </p:nvSpPr>
        <p:spPr/>
        <p:txBody>
          <a:bodyPr/>
          <a:lstStyle/>
          <a:p>
            <a:fld id="{F7021451-1387-4CA6-816F-3879F97B5CBC}" type="slidenum">
              <a:rPr lang="en-US"/>
              <a:t>63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Four fusion types: Late (cosine sim, O(N+M), best for retrieval), Cross-Attention (Q=text K,V=video, O(N×M), best for QA), Early/Unified (interleaved tokens, O((N+M)2), deepest interaction, best for captioning/LLMs), Gated (learned modality weighting, O(N+M), element-wise). Modern trend: hybrid — Stage 1 late fusion for candidate selection, Stage 2 cross-attention for re-ranking. Fundamental trade-off: fusion depth vs computational efficiency. [~2 min]</a:t>
            </a:r>
          </a:p>
        </p:txBody>
      </p:sp>
      <p:sp>
        <p:nvSpPr>
          <p:cNvPr id="4" name="Slide Number Placeholder 3"/>
          <p:cNvSpPr>
            <a:spLocks noGrp="1"/>
          </p:cNvSpPr>
          <p:nvPr>
            <p:ph type="sldNum" sz="quarter" idx="10"/>
          </p:nvPr>
        </p:nvSpPr>
        <p:spPr/>
        <p:txBody>
          <a:bodyPr/>
          <a:lstStyle/>
          <a:p>
            <a:fld id="{F7021451-1387-4CA6-816F-3879F97B5CBC}" type="slidenum">
              <a:rPr lang="en-US"/>
              <a:t>64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Narration ±3s off. Bag of clips, numerator sums over bag. Best clip dominates. HowTo100M: 136M pairs. [~2 min]</a:t>
            </a:r>
          </a:p>
        </p:txBody>
      </p:sp>
      <p:sp>
        <p:nvSpPr>
          <p:cNvPr id="4" name="Slide Number Placeholder 3"/>
          <p:cNvSpPr>
            <a:spLocks noGrp="1"/>
          </p:cNvSpPr>
          <p:nvPr>
            <p:ph type="sldNum" sz="quarter" idx="10"/>
          </p:nvPr>
        </p:nvSpPr>
        <p:spPr/>
        <p:txBody>
          <a:bodyPr/>
          <a:lstStyle/>
          <a:p>
            <a:fld id="{F7021451-1387-4CA6-816F-3879F97B5CBC}" type="slidenum">
              <a:rPr lang="en-US"/>
              <a:t>65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Global insufficient for WHERE/WHEN. Temporal + spatial grounding. Cross-attention: 'bag'→0.89 on bag region. [~1.5 min]</a:t>
            </a:r>
          </a:p>
        </p:txBody>
      </p:sp>
      <p:sp>
        <p:nvSpPr>
          <p:cNvPr id="4" name="Slide Number Placeholder 3"/>
          <p:cNvSpPr>
            <a:spLocks noGrp="1"/>
          </p:cNvSpPr>
          <p:nvPr>
            <p:ph type="sldNum" sz="quarter" idx="10"/>
          </p:nvPr>
        </p:nvSpPr>
        <p:spPr/>
        <p:txBody>
          <a:bodyPr/>
          <a:lstStyle/>
          <a:p>
            <a:fld id="{F7021451-1387-4CA6-816F-3879F97B5CBC}" type="slidenum">
              <a:rPr lang="en-US"/>
              <a:t>66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Per-word attention. 'dog'→spatial focus. 'catches'→temporal spread. 'frisbee'→object tracking. Nouns=spatial, verbs=temporal. Only 15% patches significant. [~2 min]</a:t>
            </a:r>
          </a:p>
        </p:txBody>
      </p:sp>
      <p:sp>
        <p:nvSpPr>
          <p:cNvPr id="4" name="Slide Number Placeholder 3"/>
          <p:cNvSpPr>
            <a:spLocks noGrp="1"/>
          </p:cNvSpPr>
          <p:nvPr>
            <p:ph type="sldNum" sz="quarter" idx="10"/>
          </p:nvPr>
        </p:nvSpPr>
        <p:spPr/>
        <p:txBody>
          <a:bodyPr/>
          <a:lstStyle/>
          <a:p>
            <a:fld id="{F7021451-1387-4CA6-816F-3879F97B5CBC}" type="slidenum">
              <a:rPr lang="en-US"/>
              <a:t>67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V→Caption→Retrieve V'. V'=V = faithful. Kitchen cleaning→'cooking'→wrong retrieval→cycle broken. Training objective too. [~1.5 min]</a:t>
            </a:r>
          </a:p>
        </p:txBody>
      </p:sp>
      <p:sp>
        <p:nvSpPr>
          <p:cNvPr id="4" name="Slide Number Placeholder 3"/>
          <p:cNvSpPr>
            <a:spLocks noGrp="1"/>
          </p:cNvSpPr>
          <p:nvPr>
            <p:ph type="sldNum" sz="quarter" idx="10"/>
          </p:nvPr>
        </p:nvSpPr>
        <p:spPr/>
        <p:txBody>
          <a:bodyPr/>
          <a:lstStyle/>
          <a:p>
            <a:fld id="{F7021451-1387-4CA6-816F-3879F97B5CBC}" type="slidenum">
              <a:rPr lang="en-US"/>
              <a:t>68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'Golden retriever + hoop + rain' — compositional generalization. Components composed at test time. sim=0.91. [~1.5 min]</a:t>
            </a:r>
          </a:p>
        </p:txBody>
      </p:sp>
      <p:sp>
        <p:nvSpPr>
          <p:cNvPr id="4" name="Slide Number Placeholder 3"/>
          <p:cNvSpPr>
            <a:spLocks noGrp="1"/>
          </p:cNvSpPr>
          <p:nvPr>
            <p:ph type="sldNum" sz="quarter" idx="10"/>
          </p:nvPr>
        </p:nvSpPr>
        <p:spPr/>
        <p:txBody>
          <a:bodyPr/>
          <a:lstStyle/>
          <a:p>
            <a:fld id="{F7021451-1387-4CA6-816F-3879F97B5CBC}" type="slidenum">
              <a:rPr lang="en-US"/>
              <a:t>69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we take a video and treat it as separate images, we can still run image-style understanding on each frame. But that is not yet real video understanding. A video adds a temporal dimension, and these frames are ordered. If we shuffle them, we may preserve the content of individual frames, but we destroy motion and temporal meaning.</a:t>
            </a:r>
          </a:p>
        </p:txBody>
      </p:sp>
      <p:sp>
        <p:nvSpPr>
          <p:cNvPr id="4" name="Slide Number Placeholder 3"/>
          <p:cNvSpPr>
            <a:spLocks noGrp="1"/>
          </p:cNvSpPr>
          <p:nvPr>
            <p:ph type="sldNum" sz="quarter" idx="5"/>
          </p:nvPr>
        </p:nvSpPr>
        <p:spPr/>
        <p:txBody>
          <a:bodyPr/>
          <a:lstStyle/>
          <a:p>
            <a:fld id="{F1591D3C-11AB-0C4C-B9B8-042C80F4172E}" type="slidenum">
              <a:rPr lang="en-US" smtClean="0"/>
              <a:t>7</a:t>
            </a:fld>
            <a:endParaRPr lang="en-US"/>
          </a:p>
        </p:txBody>
      </p:sp>
    </p:spTree>
    <p:extLst>
      <p:ext uri="{BB962C8B-B14F-4D97-AF65-F5344CB8AC3E}">
        <p14:creationId xmlns:p14="http://schemas.microsoft.com/office/powerpoint/2010/main" val="17253529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Visual encoder → cross-attention → language decoder. PDVC, Vid2Seq, VideoLLaMA. Dense vs paragraph. [~1.5 min]</a:t>
            </a:r>
          </a:p>
        </p:txBody>
      </p:sp>
      <p:sp>
        <p:nvSpPr>
          <p:cNvPr id="4" name="Slide Number Placeholder 3"/>
          <p:cNvSpPr>
            <a:spLocks noGrp="1"/>
          </p:cNvSpPr>
          <p:nvPr>
            <p:ph type="sldNum" sz="quarter" idx="10"/>
          </p:nvPr>
        </p:nvSpPr>
        <p:spPr/>
        <p:txBody>
          <a:bodyPr/>
          <a:lstStyle/>
          <a:p>
            <a:fld id="{F7021451-1387-4CA6-816F-3879F97B5CBC}" type="slidenum">
              <a:rPr lang="en-US"/>
              <a:t>70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Dense captioning: 1 video → N events with timestamps. Two-stage: event proposal (temporal boundaries) + captioning (per-event description). End-to-end: Vid2Seq with timestamp tokens. Event proposal analogous to object detection but temporal. Evaluation: ActivityNet Captions, METEOR per event at IoU thresholds. SOTA: 8.5 METEOR vs human 12.0. Challenges: boundary ambiguity, long-range dependencies, redundancy suppression, granularity control. [~2 min]</a:t>
            </a:r>
          </a:p>
        </p:txBody>
      </p:sp>
      <p:sp>
        <p:nvSpPr>
          <p:cNvPr id="4" name="Slide Number Placeholder 3"/>
          <p:cNvSpPr>
            <a:spLocks noGrp="1"/>
          </p:cNvSpPr>
          <p:nvPr>
            <p:ph type="sldNum" sz="quarter" idx="10"/>
          </p:nvPr>
        </p:nvSpPr>
        <p:spPr/>
        <p:txBody>
          <a:bodyPr/>
          <a:lstStyle/>
          <a:p>
            <a:fld id="{F7021451-1387-4CA6-816F-3879F97B5CBC}" type="slidenum">
              <a:rPr lang="en-US"/>
              <a:t>71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BLEU/METEOR/CIDEr/BERTScore/CLIPScore. Hallucination taxonomy. Reversed captions still score high. [~1.5 min]</a:t>
            </a:r>
          </a:p>
        </p:txBody>
      </p:sp>
      <p:sp>
        <p:nvSpPr>
          <p:cNvPr id="4" name="Slide Number Placeholder 3"/>
          <p:cNvSpPr>
            <a:spLocks noGrp="1"/>
          </p:cNvSpPr>
          <p:nvPr>
            <p:ph type="sldNum" sz="quarter" idx="10"/>
          </p:nvPr>
        </p:nvSpPr>
        <p:spPr/>
        <p:txBody>
          <a:bodyPr/>
          <a:lstStyle/>
          <a:p>
            <a:fld id="{F7021451-1387-4CA6-816F-3879F97B5CBC}" type="slidenum">
              <a:rPr lang="en-US"/>
              <a:t>72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Type 1: Frozen+Adapter (10M params). Type 2: LoRA (200M). Type 3: Native (1T+). Visual tokens in LLM context. [~2 min]</a:t>
            </a:r>
          </a:p>
        </p:txBody>
      </p:sp>
      <p:sp>
        <p:nvSpPr>
          <p:cNvPr id="4" name="Slide Number Placeholder 3"/>
          <p:cNvSpPr>
            <a:spLocks noGrp="1"/>
          </p:cNvSpPr>
          <p:nvPr>
            <p:ph type="sldNum" sz="quarter" idx="10"/>
          </p:nvPr>
        </p:nvSpPr>
        <p:spPr/>
        <p:txBody>
          <a:bodyPr/>
          <a:lstStyle/>
          <a:p>
            <a:fld id="{F7021451-1387-4CA6-816F-3879F97B5CBC}" type="slidenum">
              <a:rPr lang="en-US"/>
              <a:t>73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did glass break?' — causal chain. Four types: descriptive, temporal, causal, counterfactual. [~1.5 min]</a:t>
            </a:r>
          </a:p>
        </p:txBody>
      </p:sp>
      <p:sp>
        <p:nvSpPr>
          <p:cNvPr id="4" name="Slide Number Placeholder 3"/>
          <p:cNvSpPr>
            <a:spLocks noGrp="1"/>
          </p:cNvSpPr>
          <p:nvPr>
            <p:ph type="sldNum" sz="quarter" idx="10"/>
          </p:nvPr>
        </p:nvSpPr>
        <p:spPr/>
        <p:txBody>
          <a:bodyPr/>
          <a:lstStyle/>
          <a:p>
            <a:fld id="{F7021451-1387-4CA6-816F-3879F97B5CBC}" type="slidenum">
              <a:rPr lang="en-US"/>
              <a:t>74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RAG for video. 3 parallel retrievers → reader fuses → answer. [~1.5 min]</a:t>
            </a:r>
          </a:p>
        </p:txBody>
      </p:sp>
      <p:sp>
        <p:nvSpPr>
          <p:cNvPr id="4" name="Slide Number Placeholder 3"/>
          <p:cNvSpPr>
            <a:spLocks noGrp="1"/>
          </p:cNvSpPr>
          <p:nvPr>
            <p:ph type="sldNum" sz="quarter" idx="10"/>
          </p:nvPr>
        </p:nvSpPr>
        <p:spPr/>
        <p:txBody>
          <a:bodyPr/>
          <a:lstStyle/>
          <a:p>
            <a:fld id="{F7021451-1387-4CA6-816F-3879F97B5CBC}" type="slidenum">
              <a:rPr lang="en-US"/>
              <a:t>75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MSRVTT-QA, NExT-QA, EgoSchema, Video-MME. 2020 ClipBERT → 2024 LongVA. Challenges: long-form, multi-hop, grounded, robustness. [~1.5 min]</a:t>
            </a:r>
          </a:p>
        </p:txBody>
      </p:sp>
      <p:sp>
        <p:nvSpPr>
          <p:cNvPr id="4" name="Slide Number Placeholder 3"/>
          <p:cNvSpPr>
            <a:spLocks noGrp="1"/>
          </p:cNvSpPr>
          <p:nvPr>
            <p:ph type="sldNum" sz="quarter" idx="10"/>
          </p:nvPr>
        </p:nvSpPr>
        <p:spPr/>
        <p:txBody>
          <a:bodyPr/>
          <a:lstStyle/>
          <a:p>
            <a:fld id="{F7021451-1387-4CA6-816F-3879F97B5CBC}" type="slidenum">
              <a:rPr lang="en-US"/>
              <a:t>76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Negation (cos≈0.85), spatial compositionality (bag-of-words), temporal hallucination (scene prior). Open problems. [~1.5 min]</a:t>
            </a:r>
          </a:p>
        </p:txBody>
      </p:sp>
      <p:sp>
        <p:nvSpPr>
          <p:cNvPr id="4" name="Slide Number Placeholder 3"/>
          <p:cNvSpPr>
            <a:spLocks noGrp="1"/>
          </p:cNvSpPr>
          <p:nvPr>
            <p:ph type="sldNum" sz="quarter" idx="10"/>
          </p:nvPr>
        </p:nvSpPr>
        <p:spPr/>
        <p:txBody>
          <a:bodyPr/>
          <a:lstStyle/>
          <a:p>
            <a:fld id="{F7021451-1387-4CA6-816F-3879F97B5CBC}" type="slidenum">
              <a:rPr lang="en-US"/>
              <a:t>77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World models: predict next frame = understand physics. Predictive alignment. Embodied AI, long-form, multi-modal, efficient architectures. [~1.5 min]</a:t>
            </a:r>
          </a:p>
        </p:txBody>
      </p:sp>
      <p:sp>
        <p:nvSpPr>
          <p:cNvPr id="4" name="Slide Number Placeholder 3"/>
          <p:cNvSpPr>
            <a:spLocks noGrp="1"/>
          </p:cNvSpPr>
          <p:nvPr>
            <p:ph type="sldNum" sz="quarter" idx="10"/>
          </p:nvPr>
        </p:nvSpPr>
        <p:spPr/>
        <p:txBody>
          <a:bodyPr/>
          <a:lstStyle/>
          <a:p>
            <a:fld id="{F7021451-1387-4CA6-816F-3879F97B5CBC}" type="slidenum">
              <a:rPr lang="en-US"/>
              <a:t>78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Three takeaways: Engine, Fuel, Goal. From tags to understanding. [~1 min]</a:t>
            </a:r>
          </a:p>
        </p:txBody>
      </p:sp>
      <p:sp>
        <p:nvSpPr>
          <p:cNvPr id="4" name="Slide Number Placeholder 3"/>
          <p:cNvSpPr>
            <a:spLocks noGrp="1"/>
          </p:cNvSpPr>
          <p:nvPr>
            <p:ph type="sldNum" sz="quarter" idx="10"/>
          </p:nvPr>
        </p:nvSpPr>
        <p:spPr/>
        <p:txBody>
          <a:bodyPr/>
          <a:lstStyle/>
          <a:p>
            <a:fld id="{F7021451-1387-4CA6-816F-3879F97B5CBC}" type="slidenum">
              <a:rPr lang="en-US"/>
              <a:t>79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early milestone was </a:t>
            </a:r>
            <a:r>
              <a:rPr lang="en-US" err="1"/>
              <a:t>Karpathy</a:t>
            </a:r>
            <a:r>
              <a:rPr lang="en-US"/>
              <a:t> and colleagues’ large-scale CNN approach to video classification. This line of work was important because it showed that deep learning could scale to video, especially with datasets like Sports-1M. In particular, </a:t>
            </a:r>
            <a:r>
              <a:rPr lang="en-US" err="1"/>
              <a:t>Karpathy</a:t>
            </a:r>
            <a:r>
              <a:rPr lang="en-US"/>
              <a:t> et al. treat a video as short clips and ask where temporal fusion should happen — early, late, or gradually through the network. But temporally, these models were still relatively shallow. They captured short-range patterns, but they did not yet give us a strong general mechanism for modeling long-range temporal structure.</a:t>
            </a:r>
          </a:p>
        </p:txBody>
      </p:sp>
      <p:sp>
        <p:nvSpPr>
          <p:cNvPr id="4" name="Slide Number Placeholder 3"/>
          <p:cNvSpPr>
            <a:spLocks noGrp="1"/>
          </p:cNvSpPr>
          <p:nvPr>
            <p:ph type="sldNum" sz="quarter" idx="5"/>
          </p:nvPr>
        </p:nvSpPr>
        <p:spPr/>
        <p:txBody>
          <a:bodyPr/>
          <a:lstStyle/>
          <a:p>
            <a:fld id="{F1591D3C-11AB-0C4C-B9B8-042C80F4172E}" type="slidenum">
              <a:rPr lang="en-US" smtClean="0"/>
              <a:t>8</a:t>
            </a:fld>
            <a:endParaRPr lang="en-US"/>
          </a:p>
        </p:txBody>
      </p:sp>
    </p:spTree>
    <p:extLst>
      <p:ext uri="{BB962C8B-B14F-4D97-AF65-F5344CB8AC3E}">
        <p14:creationId xmlns:p14="http://schemas.microsoft.com/office/powerpoint/2010/main" val="211654653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second strategy is segment-based sparse sampling. Instead of sampling evenly across the clip, we first divide the video into several temporal segments, and then sample one short snippet from each segment.</a:t>
            </a:r>
          </a:p>
          <a:p>
            <a:endParaRPr lang="en-US"/>
          </a:p>
          <a:p>
            <a:r>
              <a:rPr lang="en-US"/>
              <a:t>Uniform sparse sampling</a:t>
            </a:r>
          </a:p>
          <a:p>
            <a:r>
              <a:rPr lang="en-US"/>
              <a:t>You sample frames at </a:t>
            </a:r>
            <a:r>
              <a:rPr lang="en-US" b="1"/>
              <a:t>fixed regular intervals</a:t>
            </a:r>
            <a:r>
              <a:rPr lang="en-US"/>
              <a:t> across the video.</a:t>
            </a:r>
          </a:p>
          <a:p>
            <a:r>
              <a:rPr lang="en-US"/>
              <a:t>Example:</a:t>
            </a:r>
            <a:br>
              <a:rPr lang="en-US"/>
            </a:br>
            <a:r>
              <a:rPr lang="en-US"/>
              <a:t> if the video has 100 frames and you want 5 frames, you might take:</a:t>
            </a:r>
          </a:p>
          <a:p>
            <a:pPr marL="171450" indent="-171450">
              <a:buFont typeface="Arial"/>
              <a:buChar char="•"/>
            </a:pPr>
            <a:r>
              <a:rPr lang="en-US"/>
              <a:t>frame 1 </a:t>
            </a:r>
          </a:p>
          <a:p>
            <a:pPr marL="171450" indent="-171450">
              <a:buFont typeface="Arial"/>
              <a:buChar char="•"/>
            </a:pPr>
            <a:r>
              <a:rPr lang="en-US"/>
              <a:t>frame 21 </a:t>
            </a:r>
          </a:p>
          <a:p>
            <a:pPr marL="171450" indent="-171450">
              <a:buFont typeface="Arial"/>
              <a:buChar char="•"/>
            </a:pPr>
            <a:r>
              <a:rPr lang="en-US"/>
              <a:t>frame 41 </a:t>
            </a:r>
          </a:p>
          <a:p>
            <a:pPr marL="171450" indent="-171450">
              <a:buFont typeface="Arial"/>
              <a:buChar char="•"/>
            </a:pPr>
            <a:r>
              <a:rPr lang="en-US"/>
              <a:t>frame 61 </a:t>
            </a:r>
          </a:p>
          <a:p>
            <a:pPr marL="171450" indent="-171450">
              <a:buFont typeface="Arial"/>
              <a:buChar char="•"/>
            </a:pPr>
            <a:r>
              <a:rPr lang="en-US"/>
              <a:t>frame 81 </a:t>
            </a:r>
          </a:p>
          <a:p>
            <a:r>
              <a:rPr lang="en-US"/>
              <a:t>That is evenly spaced frame selection.</a:t>
            </a:r>
          </a:p>
          <a:p>
            <a:r>
              <a:rPr lang="en-US"/>
              <a:t>Segment-based sparse sampling</a:t>
            </a:r>
          </a:p>
          <a:p>
            <a:r>
              <a:rPr lang="en-US"/>
              <a:t>You first divide the video into </a:t>
            </a:r>
            <a:r>
              <a:rPr lang="en-US" b="1"/>
              <a:t>5 segments</a:t>
            </a:r>
            <a:r>
              <a:rPr lang="en-US"/>
              <a:t>, then sample </a:t>
            </a:r>
            <a:r>
              <a:rPr lang="en-US" b="1"/>
              <a:t>one frame or short snippet from each segment</a:t>
            </a:r>
            <a:r>
              <a:rPr lang="en-US"/>
              <a:t>.</a:t>
            </a:r>
          </a:p>
          <a:p>
            <a:r>
              <a:rPr lang="en-US"/>
              <a:t>Example:</a:t>
            </a:r>
            <a:br>
              <a:rPr lang="en-US"/>
            </a:br>
            <a:r>
              <a:rPr lang="en-US"/>
              <a:t> segments might be:</a:t>
            </a:r>
          </a:p>
          <a:p>
            <a:pPr marL="171450" indent="-171450">
              <a:buFont typeface="Arial"/>
              <a:buChar char="•"/>
            </a:pPr>
            <a:r>
              <a:rPr lang="en-US"/>
              <a:t>frames 1–20 </a:t>
            </a:r>
          </a:p>
          <a:p>
            <a:pPr marL="171450" indent="-171450">
              <a:buFont typeface="Arial"/>
              <a:buChar char="•"/>
            </a:pPr>
            <a:r>
              <a:rPr lang="en-US"/>
              <a:t>frames 21–40 </a:t>
            </a:r>
          </a:p>
          <a:p>
            <a:pPr marL="171450" indent="-171450">
              <a:buFont typeface="Arial"/>
              <a:buChar char="•"/>
            </a:pPr>
            <a:r>
              <a:rPr lang="en-US"/>
              <a:t>frames 41–60 </a:t>
            </a:r>
          </a:p>
          <a:p>
            <a:pPr marL="171450" indent="-171450">
              <a:buFont typeface="Arial"/>
              <a:buChar char="•"/>
            </a:pPr>
            <a:r>
              <a:rPr lang="en-US"/>
              <a:t>frames 61–80 </a:t>
            </a:r>
          </a:p>
          <a:p>
            <a:pPr marL="171450" indent="-171450">
              <a:buFont typeface="Arial"/>
              <a:buChar char="•"/>
            </a:pPr>
            <a:r>
              <a:rPr lang="en-US"/>
              <a:t>frames 81–100 </a:t>
            </a:r>
          </a:p>
          <a:p>
            <a:r>
              <a:rPr lang="en-US"/>
              <a:t>Then from each segment you randomly pick one snippet, such as:</a:t>
            </a:r>
          </a:p>
          <a:p>
            <a:pPr marL="171450" indent="-171450">
              <a:buFont typeface="Arial"/>
              <a:buChar char="•"/>
            </a:pPr>
            <a:r>
              <a:rPr lang="en-US"/>
              <a:t>frame 13 </a:t>
            </a:r>
          </a:p>
          <a:p>
            <a:pPr marL="171450" indent="-171450">
              <a:buFont typeface="Arial"/>
              <a:buChar char="•"/>
            </a:pPr>
            <a:r>
              <a:rPr lang="en-US"/>
              <a:t>frame 27 </a:t>
            </a:r>
          </a:p>
          <a:p>
            <a:pPr marL="171450" indent="-171450">
              <a:buFont typeface="Arial"/>
              <a:buChar char="•"/>
            </a:pPr>
            <a:r>
              <a:rPr lang="en-US"/>
              <a:t>frame 52 </a:t>
            </a:r>
          </a:p>
          <a:p>
            <a:pPr marL="171450" indent="-171450">
              <a:buFont typeface="Arial"/>
              <a:buChar char="•"/>
            </a:pPr>
            <a:r>
              <a:rPr lang="en-US"/>
              <a:t>frame 68 </a:t>
            </a:r>
          </a:p>
          <a:p>
            <a:pPr marL="171450" indent="-171450">
              <a:buFont typeface="Arial"/>
              <a:buChar char="•"/>
            </a:pPr>
            <a:r>
              <a:rPr lang="en-US"/>
              <a:t>frame 90 </a:t>
            </a:r>
          </a:p>
          <a:p>
            <a:r>
              <a:rPr lang="en-US"/>
              <a:t>So the difference is:</a:t>
            </a:r>
          </a:p>
          <a:p>
            <a:pPr marL="171450" indent="-171450">
              <a:buFont typeface="Arial"/>
              <a:buChar char="•"/>
            </a:pPr>
            <a:r>
              <a:rPr lang="en-US" b="1"/>
              <a:t>uniform sampling</a:t>
            </a:r>
            <a:r>
              <a:rPr lang="en-US"/>
              <a:t> fixes the sampling positions more rigidly </a:t>
            </a:r>
          </a:p>
          <a:p>
            <a:pPr marL="171450" indent="-171450">
              <a:buFont typeface="Arial"/>
              <a:buChar char="•"/>
            </a:pPr>
            <a:r>
              <a:rPr lang="en-US" b="1"/>
              <a:t>segment-based sampling</a:t>
            </a:r>
            <a:r>
              <a:rPr lang="en-US"/>
              <a:t> guarantees broad coverage, but allows some randomness or flexibility </a:t>
            </a:r>
            <a:r>
              <a:rPr lang="en-US" b="1"/>
              <a:t>within</a:t>
            </a:r>
            <a:r>
              <a:rPr lang="en-US"/>
              <a:t> each segment</a:t>
            </a:r>
          </a:p>
          <a:p>
            <a:endParaRPr lang="en-US"/>
          </a:p>
          <a:p>
            <a:r>
              <a:rPr lang="en-US"/>
              <a:t>The main advantage is broader whole-video coverage. Rather than risking that all sampled frames come from a similar part of the video, this approach encourages the model to look across the entire temporal span.</a:t>
            </a:r>
          </a:p>
          <a:p>
            <a:r>
              <a:rPr lang="en-US"/>
              <a:t>At the same time, the limitation is that each segment is still represented only sparsely, so short but important events can still be missed inside a segment. In other words, it improves coverage, but it is still a sparse approximation of the full video.</a:t>
            </a:r>
          </a:p>
          <a:p>
            <a:endParaRPr lang="en-US"/>
          </a:p>
        </p:txBody>
      </p:sp>
      <p:sp>
        <p:nvSpPr>
          <p:cNvPr id="4" name="Slide Number Placeholder 3"/>
          <p:cNvSpPr>
            <a:spLocks noGrp="1"/>
          </p:cNvSpPr>
          <p:nvPr>
            <p:ph type="sldNum" sz="quarter" idx="5"/>
          </p:nvPr>
        </p:nvSpPr>
        <p:spPr/>
        <p:txBody>
          <a:bodyPr/>
          <a:lstStyle/>
          <a:p>
            <a:fld id="{F1591D3C-11AB-0C4C-B9B8-042C80F4172E}" type="slidenum">
              <a:rPr lang="en-US" smtClean="0"/>
              <a:t>81</a:t>
            </a:fld>
            <a:endParaRPr lang="en-US"/>
          </a:p>
        </p:txBody>
      </p:sp>
    </p:spTree>
    <p:extLst>
      <p:ext uri="{BB962C8B-B14F-4D97-AF65-F5344CB8AC3E}">
        <p14:creationId xmlns:p14="http://schemas.microsoft.com/office/powerpoint/2010/main" val="224229565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third strategy shifts the sampling unit from individual frames to short clips. In CLIPBERT, the full video is viewed as a sequence of equal-duration clips, V=[c1 ,c2 ,…,</a:t>
            </a:r>
            <a:r>
              <a:rPr lang="en-US" err="1"/>
              <a:t>cN</a:t>
            </a:r>
            <a:r>
              <a:rPr lang="en-US"/>
              <a:t> ]. Instead of using all clips during training, the model randomly samples only one or a few clips, where </a:t>
            </a:r>
            <a:r>
              <a:rPr lang="en-US" err="1"/>
              <a:t>Ntrain≪NN</a:t>
            </a:r>
            <a:r>
              <a:rPr lang="en-US"/>
              <a:t>, and pairs each sampled clip with the text input to produce a prediction. These clip-level predictions are then aggregated into a video-level prediction.</a:t>
            </a:r>
          </a:p>
          <a:p>
            <a:r>
              <a:rPr lang="en-US"/>
              <a:t>So compared with uniform frame sampling, this preserves local temporal continuity inside each sampled clip. And compared with segment-based sparse sampling, it does not try to guarantee full temporal coverage in every training example. Its main goal is to make end-to-end training computationally feasible. Then, at inference time, more clips are sampled—more densely or uniformly—to recover broader video coverage.</a:t>
            </a:r>
          </a:p>
          <a:p>
            <a:endParaRPr lang="en-US"/>
          </a:p>
        </p:txBody>
      </p:sp>
      <p:sp>
        <p:nvSpPr>
          <p:cNvPr id="4" name="Slide Number Placeholder 3"/>
          <p:cNvSpPr>
            <a:spLocks noGrp="1"/>
          </p:cNvSpPr>
          <p:nvPr>
            <p:ph type="sldNum" sz="quarter" idx="5"/>
          </p:nvPr>
        </p:nvSpPr>
        <p:spPr/>
        <p:txBody>
          <a:bodyPr/>
          <a:lstStyle/>
          <a:p>
            <a:fld id="{F1591D3C-11AB-0C4C-B9B8-042C80F4172E}" type="slidenum">
              <a:rPr lang="en-US" smtClean="0"/>
              <a:t>82</a:t>
            </a:fld>
            <a:endParaRPr lang="en-US"/>
          </a:p>
        </p:txBody>
      </p:sp>
    </p:spTree>
    <p:extLst>
      <p:ext uri="{BB962C8B-B14F-4D97-AF65-F5344CB8AC3E}">
        <p14:creationId xmlns:p14="http://schemas.microsoft.com/office/powerpoint/2010/main" val="182871855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previous strategies assumed fixed temporal spacing, either globally or by segment. This fourth strategy is different: it first tries to understand the structure of the video itself. In </a:t>
            </a:r>
            <a:r>
              <a:rPr lang="en-US" err="1"/>
              <a:t>InfoShot</a:t>
            </a:r>
            <a:r>
              <a:rPr lang="en-US"/>
              <a:t>, the video is partitioned into semantically consistent shots, and then two complementary keyframes are selected from each shot—one that represents the main content of the shot, and one that captures unusual within-shot change.</a:t>
            </a:r>
          </a:p>
          <a:p>
            <a:r>
              <a:rPr lang="en-US"/>
              <a:t>The advantage is that sampling is now guided by video structure rather than by equal temporal spacing alone. So compared with uniform or segment-based sampling, this method has a better chance of preserving both broad context and brief but important events under a limited frame budget.</a:t>
            </a:r>
          </a:p>
          <a:p>
            <a:endParaRPr lang="en-US"/>
          </a:p>
        </p:txBody>
      </p:sp>
      <p:sp>
        <p:nvSpPr>
          <p:cNvPr id="4" name="Slide Number Placeholder 3"/>
          <p:cNvSpPr>
            <a:spLocks noGrp="1"/>
          </p:cNvSpPr>
          <p:nvPr>
            <p:ph type="sldNum" sz="quarter" idx="5"/>
          </p:nvPr>
        </p:nvSpPr>
        <p:spPr/>
        <p:txBody>
          <a:bodyPr/>
          <a:lstStyle/>
          <a:p>
            <a:fld id="{F1591D3C-11AB-0C4C-B9B8-042C80F4172E}" type="slidenum">
              <a:rPr lang="en-US" smtClean="0"/>
              <a:t>83</a:t>
            </a:fld>
            <a:endParaRPr lang="en-US"/>
          </a:p>
        </p:txBody>
      </p:sp>
    </p:spTree>
    <p:extLst>
      <p:ext uri="{BB962C8B-B14F-4D97-AF65-F5344CB8AC3E}">
        <p14:creationId xmlns:p14="http://schemas.microsoft.com/office/powerpoint/2010/main" val="4178495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second major step was the two-stream network. Instead of relying only on RGB appearance, it explicitly separated appearance from motion by using one stream for raw frames and another for optical flow. This was a very influential idea because it recognized that video understanding needs more than static spatial features. But it still required hand-designed motion input, and it was not yet the flexible end-to-end paradigm we see in transformer models.</a:t>
            </a:r>
          </a:p>
          <a:p>
            <a:endParaRPr lang="en-US"/>
          </a:p>
          <a:p>
            <a:r>
              <a:rPr lang="en-US"/>
              <a:t>Optical flow is the apparent motion of objects, surfaces, and edges in a visual scene, represented as a vector field showing the direction and magnitude of movement between consecutive frames.</a:t>
            </a:r>
          </a:p>
        </p:txBody>
      </p:sp>
      <p:sp>
        <p:nvSpPr>
          <p:cNvPr id="4" name="Slide Number Placeholder 3"/>
          <p:cNvSpPr>
            <a:spLocks noGrp="1"/>
          </p:cNvSpPr>
          <p:nvPr>
            <p:ph type="sldNum" sz="quarter" idx="5"/>
          </p:nvPr>
        </p:nvSpPr>
        <p:spPr/>
        <p:txBody>
          <a:bodyPr/>
          <a:lstStyle/>
          <a:p>
            <a:fld id="{F1591D3C-11AB-0C4C-B9B8-042C80F4172E}" type="slidenum">
              <a:rPr lang="en-US" smtClean="0"/>
              <a:t>9</a:t>
            </a:fld>
            <a:endParaRPr lang="en-US"/>
          </a:p>
        </p:txBody>
      </p:sp>
    </p:spTree>
    <p:extLst>
      <p:ext uri="{BB962C8B-B14F-4D97-AF65-F5344CB8AC3E}">
        <p14:creationId xmlns:p14="http://schemas.microsoft.com/office/powerpoint/2010/main" val="705642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8789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4/14/2026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4/14/2026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4/14/2026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4/14/2026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5.gif"/></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3.xml"/><Relationship Id="rId1" Type="http://schemas.openxmlformats.org/officeDocument/2006/relationships/slideLayout" Target="../slideLayouts/slideLayout12.xml"/><Relationship Id="rId5" Type="http://schemas.openxmlformats.org/officeDocument/2006/relationships/image" Target="../media/image73.png"/><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hyperlink" Target="https://cs.stanford.edu/people/karpathy/deepvideo/"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1.png"/></Relationships>
</file>

<file path=ppt/slides/_rels/slide8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1010.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a:latin typeface="Aptos Display"/>
                <a:cs typeface="Times New Roman"/>
              </a:rPr>
              <a:t>Video Language Models</a:t>
            </a:r>
            <a:endParaRPr lang="en-US"/>
          </a:p>
        </p:txBody>
      </p:sp>
      <p:sp>
        <p:nvSpPr>
          <p:cNvPr id="3" name="Subtitle 2"/>
          <p:cNvSpPr>
            <a:spLocks noGrp="1"/>
          </p:cNvSpPr>
          <p:nvPr>
            <p:ph type="subTitle" idx="1"/>
          </p:nvPr>
        </p:nvSpPr>
        <p:spPr/>
        <p:txBody>
          <a:bodyPr vert="horz" lIns="91440" tIns="45720" rIns="91440" bIns="45720" rtlCol="0" anchor="t">
            <a:normAutofit lnSpcReduction="10000"/>
          </a:bodyPr>
          <a:lstStyle/>
          <a:p>
            <a:r>
              <a:rPr lang="en-US" b="1">
                <a:ea typeface="+mn-lt"/>
                <a:cs typeface="+mn-lt"/>
              </a:rPr>
              <a:t>CIS 5543 — Computer Vision</a:t>
            </a:r>
            <a:endParaRPr lang="en-US" b="1"/>
          </a:p>
          <a:p>
            <a:r>
              <a:rPr lang="en-US" b="1"/>
              <a:t>Dr. Longin Jan </a:t>
            </a:r>
            <a:r>
              <a:rPr lang="en-US" b="1" err="1"/>
              <a:t>Latecki</a:t>
            </a:r>
            <a:endParaRPr lang="en-US" b="1"/>
          </a:p>
          <a:p>
            <a:endParaRPr lang="en-US"/>
          </a:p>
          <a:p>
            <a:r>
              <a:rPr lang="en-US"/>
              <a:t>Di Liu, Nahom Lulseged Tamene, </a:t>
            </a:r>
            <a:r>
              <a:rPr lang="en-US" err="1"/>
              <a:t>Srihas</a:t>
            </a:r>
            <a:r>
              <a:rPr lang="en-US"/>
              <a:t> Gidda</a:t>
            </a:r>
          </a:p>
        </p:txBody>
      </p:sp>
      <p:pic>
        <p:nvPicPr>
          <p:cNvPr id="4" name="Picture 3" descr="A black and white logo&#10;&#10;AI-generated content may be incorrect.">
            <a:extLst>
              <a:ext uri="{FF2B5EF4-FFF2-40B4-BE49-F238E27FC236}">
                <a16:creationId xmlns:a16="http://schemas.microsoft.com/office/drawing/2014/main" id="{7D7EAF08-5DB7-5B6B-F144-FCD3034D7756}"/>
              </a:ext>
            </a:extLst>
          </p:cNvPr>
          <p:cNvPicPr>
            <a:picLocks noChangeAspect="1"/>
          </p:cNvPicPr>
          <p:nvPr/>
        </p:nvPicPr>
        <p:blipFill>
          <a:blip r:embed="rId3"/>
          <a:stretch>
            <a:fillRect/>
          </a:stretch>
        </p:blipFill>
        <p:spPr>
          <a:xfrm>
            <a:off x="9723783" y="263431"/>
            <a:ext cx="2286000" cy="514350"/>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ECA94-584A-FF0E-FB2E-FD6988CC93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8EC25E-B47D-2E83-C8B4-99CB65B07602}"/>
              </a:ext>
            </a:extLst>
          </p:cNvPr>
          <p:cNvSpPr>
            <a:spLocks noGrp="1"/>
          </p:cNvSpPr>
          <p:nvPr>
            <p:ph type="title"/>
          </p:nvPr>
        </p:nvSpPr>
        <p:spPr>
          <a:xfrm>
            <a:off x="538397" y="152057"/>
            <a:ext cx="10515600" cy="1325563"/>
          </a:xfrm>
        </p:spPr>
        <p:txBody>
          <a:bodyPr/>
          <a:lstStyle/>
          <a:p>
            <a:r>
              <a:rPr lang="en-US"/>
              <a:t>The core challenge: token explosion</a:t>
            </a:r>
          </a:p>
        </p:txBody>
      </p:sp>
      <p:pic>
        <p:nvPicPr>
          <p:cNvPr id="5" name="Picture 4" descr="A black and white logo&#10;&#10;AI-generated content may be incorrect.">
            <a:extLst>
              <a:ext uri="{FF2B5EF4-FFF2-40B4-BE49-F238E27FC236}">
                <a16:creationId xmlns:a16="http://schemas.microsoft.com/office/drawing/2014/main" id="{01A24F1B-610A-562C-59D4-3680FA3BADEF}"/>
              </a:ext>
            </a:extLst>
          </p:cNvPr>
          <p:cNvPicPr>
            <a:picLocks noChangeAspect="1"/>
          </p:cNvPicPr>
          <p:nvPr/>
        </p:nvPicPr>
        <p:blipFill>
          <a:blip r:embed="rId3"/>
          <a:stretch>
            <a:fillRect/>
          </a:stretch>
        </p:blipFill>
        <p:spPr>
          <a:xfrm>
            <a:off x="9723783" y="263431"/>
            <a:ext cx="2286000" cy="514350"/>
          </a:xfrm>
          <a:prstGeom prst="rect">
            <a:avLst/>
          </a:prstGeom>
        </p:spPr>
      </p:pic>
      <p:pic>
        <p:nvPicPr>
          <p:cNvPr id="6" name="Picture 5">
            <a:extLst>
              <a:ext uri="{FF2B5EF4-FFF2-40B4-BE49-F238E27FC236}">
                <a16:creationId xmlns:a16="http://schemas.microsoft.com/office/drawing/2014/main" id="{0061B871-0EEA-DB74-F27E-D0FBF5F6E7F2}"/>
              </a:ext>
            </a:extLst>
          </p:cNvPr>
          <p:cNvPicPr>
            <a:picLocks noChangeAspect="1"/>
          </p:cNvPicPr>
          <p:nvPr/>
        </p:nvPicPr>
        <p:blipFill>
          <a:blip r:embed="rId4"/>
          <a:stretch>
            <a:fillRect/>
          </a:stretch>
        </p:blipFill>
        <p:spPr>
          <a:xfrm>
            <a:off x="416719" y="1308331"/>
            <a:ext cx="10751344" cy="5312903"/>
          </a:xfrm>
          <a:prstGeom prst="rect">
            <a:avLst/>
          </a:prstGeom>
        </p:spPr>
      </p:pic>
    </p:spTree>
    <p:extLst>
      <p:ext uri="{BB962C8B-B14F-4D97-AF65-F5344CB8AC3E}">
        <p14:creationId xmlns:p14="http://schemas.microsoft.com/office/powerpoint/2010/main" val="3653707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C5766-D3E8-FA93-69AD-C42F197333A6}"/>
            </a:ext>
          </a:extLst>
        </p:cNvPr>
        <p:cNvGrpSpPr/>
        <p:nvPr/>
      </p:nvGrpSpPr>
      <p:grpSpPr>
        <a:xfrm>
          <a:off x="0" y="0"/>
          <a:ext cx="0" cy="0"/>
          <a:chOff x="0" y="0"/>
          <a:chExt cx="0" cy="0"/>
        </a:xfrm>
      </p:grpSpPr>
      <p:pic>
        <p:nvPicPr>
          <p:cNvPr id="9" name="Picture 8" descr="A screenshot of a computer program&#10;&#10;AI-generated content may be incorrect.">
            <a:extLst>
              <a:ext uri="{FF2B5EF4-FFF2-40B4-BE49-F238E27FC236}">
                <a16:creationId xmlns:a16="http://schemas.microsoft.com/office/drawing/2014/main" id="{CF6FBBF7-56AA-D5F7-E99E-4D0B5083C246}"/>
              </a:ext>
            </a:extLst>
          </p:cNvPr>
          <p:cNvPicPr>
            <a:picLocks noChangeAspect="1"/>
          </p:cNvPicPr>
          <p:nvPr/>
        </p:nvPicPr>
        <p:blipFill>
          <a:blip r:embed="rId3"/>
          <a:srcRect t="19930" r="-688" b="175"/>
          <a:stretch>
            <a:fillRect/>
          </a:stretch>
        </p:blipFill>
        <p:spPr>
          <a:xfrm>
            <a:off x="102030" y="1390923"/>
            <a:ext cx="12081919" cy="5042523"/>
          </a:xfrm>
          <a:prstGeom prst="rect">
            <a:avLst/>
          </a:prstGeom>
        </p:spPr>
      </p:pic>
      <p:pic>
        <p:nvPicPr>
          <p:cNvPr id="5" name="Picture 4" descr="A black and white logo&#10;&#10;AI-generated content may be incorrect.">
            <a:extLst>
              <a:ext uri="{FF2B5EF4-FFF2-40B4-BE49-F238E27FC236}">
                <a16:creationId xmlns:a16="http://schemas.microsoft.com/office/drawing/2014/main" id="{52271DEE-EF98-18E4-B632-909900958E6B}"/>
              </a:ext>
            </a:extLst>
          </p:cNvPr>
          <p:cNvPicPr>
            <a:picLocks noChangeAspect="1"/>
          </p:cNvPicPr>
          <p:nvPr/>
        </p:nvPicPr>
        <p:blipFill>
          <a:blip r:embed="rId4"/>
          <a:stretch>
            <a:fillRect/>
          </a:stretch>
        </p:blipFill>
        <p:spPr>
          <a:xfrm>
            <a:off x="9723783" y="263431"/>
            <a:ext cx="2286000" cy="514350"/>
          </a:xfrm>
          <a:prstGeom prst="rect">
            <a:avLst/>
          </a:prstGeom>
        </p:spPr>
      </p:pic>
      <p:sp>
        <p:nvSpPr>
          <p:cNvPr id="2" name="Title 1">
            <a:extLst>
              <a:ext uri="{FF2B5EF4-FFF2-40B4-BE49-F238E27FC236}">
                <a16:creationId xmlns:a16="http://schemas.microsoft.com/office/drawing/2014/main" id="{2CCBAAC1-71BB-41D5-CD95-50A64353CF1C}"/>
              </a:ext>
            </a:extLst>
          </p:cNvPr>
          <p:cNvSpPr>
            <a:spLocks noGrp="1"/>
          </p:cNvSpPr>
          <p:nvPr>
            <p:ph type="title"/>
          </p:nvPr>
        </p:nvSpPr>
        <p:spPr>
          <a:xfrm>
            <a:off x="219765" y="111125"/>
            <a:ext cx="10515600" cy="1325563"/>
          </a:xfrm>
        </p:spPr>
        <p:txBody>
          <a:bodyPr/>
          <a:lstStyle/>
          <a:p>
            <a:r>
              <a:rPr lang="en-US">
                <a:ea typeface="+mj-lt"/>
                <a:cs typeface="+mj-lt"/>
              </a:rPr>
              <a:t>Instead of full videos, train on short clips</a:t>
            </a:r>
            <a:endParaRPr lang="en-US"/>
          </a:p>
        </p:txBody>
      </p:sp>
    </p:spTree>
    <p:extLst>
      <p:ext uri="{BB962C8B-B14F-4D97-AF65-F5344CB8AC3E}">
        <p14:creationId xmlns:p14="http://schemas.microsoft.com/office/powerpoint/2010/main" val="284722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A908A-857A-12F7-C586-B1E4A0E13328}"/>
              </a:ext>
            </a:extLst>
          </p:cNvPr>
          <p:cNvSpPr>
            <a:spLocks noGrp="1"/>
          </p:cNvSpPr>
          <p:nvPr>
            <p:ph type="title"/>
          </p:nvPr>
        </p:nvSpPr>
        <p:spPr/>
        <p:txBody>
          <a:bodyPr/>
          <a:lstStyle/>
          <a:p>
            <a:r>
              <a:rPr lang="en-US"/>
              <a:t>Frame Sampling Strategies</a:t>
            </a:r>
          </a:p>
        </p:txBody>
      </p:sp>
      <p:sp>
        <p:nvSpPr>
          <p:cNvPr id="3" name="Text Placeholder 2">
            <a:extLst>
              <a:ext uri="{FF2B5EF4-FFF2-40B4-BE49-F238E27FC236}">
                <a16:creationId xmlns:a16="http://schemas.microsoft.com/office/drawing/2014/main" id="{E1B11D0B-88B1-5C11-7A0D-248FDD342895}"/>
              </a:ext>
            </a:extLst>
          </p:cNvPr>
          <p:cNvSpPr>
            <a:spLocks noGrp="1"/>
          </p:cNvSpPr>
          <p:nvPr>
            <p:ph type="body" idx="1"/>
          </p:nvPr>
        </p:nvSpPr>
        <p:spPr/>
        <p:txBody>
          <a:bodyPr vert="horz" lIns="91440" tIns="45720" rIns="91440" bIns="45720" rtlCol="0" anchor="t">
            <a:normAutofit/>
          </a:bodyPr>
          <a:lstStyle/>
          <a:p>
            <a:pPr marL="342900" indent="-342900">
              <a:buChar char="•"/>
            </a:pPr>
            <a:r>
              <a:rPr lang="en-US">
                <a:ea typeface="+mn-lt"/>
                <a:cs typeface="+mn-lt"/>
              </a:rPr>
              <a:t>Video models rarely process every frame equally</a:t>
            </a:r>
            <a:endParaRPr lang="en-US"/>
          </a:p>
          <a:p>
            <a:pPr marL="342900" indent="-342900">
              <a:buChar char="•"/>
            </a:pPr>
            <a:r>
              <a:rPr lang="en-US">
                <a:ea typeface="+mn-lt"/>
                <a:cs typeface="+mn-lt"/>
              </a:rPr>
              <a:t>Sampling decides which temporal evidence the model gets to see.</a:t>
            </a:r>
            <a:endParaRPr lang="en-US"/>
          </a:p>
          <a:p>
            <a:pPr marL="342900" indent="-342900">
              <a:buChar char="•"/>
            </a:pPr>
            <a:endParaRPr lang="en-US"/>
          </a:p>
        </p:txBody>
      </p:sp>
      <p:pic>
        <p:nvPicPr>
          <p:cNvPr id="5" name="Picture 4" descr="A black and white logo&#10;&#10;AI-generated content may be incorrect.">
            <a:extLst>
              <a:ext uri="{FF2B5EF4-FFF2-40B4-BE49-F238E27FC236}">
                <a16:creationId xmlns:a16="http://schemas.microsoft.com/office/drawing/2014/main" id="{0C1683F4-01E5-A7CE-FC84-5C014570945C}"/>
              </a:ext>
            </a:extLst>
          </p:cNvPr>
          <p:cNvPicPr>
            <a:picLocks noChangeAspect="1"/>
          </p:cNvPicPr>
          <p:nvPr/>
        </p:nvPicPr>
        <p:blipFill>
          <a:blip r:embed="rId3"/>
          <a:stretch>
            <a:fillRect/>
          </a:stretch>
        </p:blipFill>
        <p:spPr>
          <a:xfrm>
            <a:off x="9723783" y="263431"/>
            <a:ext cx="2286000" cy="514350"/>
          </a:xfrm>
          <a:prstGeom prst="rect">
            <a:avLst/>
          </a:prstGeom>
        </p:spPr>
      </p:pic>
    </p:spTree>
    <p:extLst>
      <p:ext uri="{BB962C8B-B14F-4D97-AF65-F5344CB8AC3E}">
        <p14:creationId xmlns:p14="http://schemas.microsoft.com/office/powerpoint/2010/main" val="3033141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665BD-DD30-F86F-DA12-E0B5210908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EE3549-F89E-72D9-261B-68FB65DC691D}"/>
              </a:ext>
            </a:extLst>
          </p:cNvPr>
          <p:cNvSpPr>
            <a:spLocks noGrp="1"/>
          </p:cNvSpPr>
          <p:nvPr>
            <p:ph type="title"/>
          </p:nvPr>
        </p:nvSpPr>
        <p:spPr>
          <a:xfrm>
            <a:off x="610937" y="124493"/>
            <a:ext cx="10515600" cy="1325563"/>
          </a:xfrm>
        </p:spPr>
        <p:txBody>
          <a:bodyPr/>
          <a:lstStyle/>
          <a:p>
            <a:pPr marL="742950" indent="-742950">
              <a:buAutoNum type="arabicPeriod"/>
            </a:pPr>
            <a:r>
              <a:rPr lang="en-US"/>
              <a:t>Uniform Sparse Sampling</a:t>
            </a:r>
          </a:p>
        </p:txBody>
      </p:sp>
      <p:pic>
        <p:nvPicPr>
          <p:cNvPr id="4" name="Content Placeholder 3" descr="A group of penguins on an ice floe&#10;&#10;AI-generated content may be incorrect.">
            <a:extLst>
              <a:ext uri="{FF2B5EF4-FFF2-40B4-BE49-F238E27FC236}">
                <a16:creationId xmlns:a16="http://schemas.microsoft.com/office/drawing/2014/main" id="{2AC67052-AD28-8CE7-9C74-7DB4E06C2AD7}"/>
              </a:ext>
            </a:extLst>
          </p:cNvPr>
          <p:cNvPicPr>
            <a:picLocks noGrp="1" noChangeAspect="1"/>
          </p:cNvPicPr>
          <p:nvPr>
            <p:ph idx="1"/>
          </p:nvPr>
        </p:nvPicPr>
        <p:blipFill>
          <a:blip r:embed="rId3"/>
          <a:srcRect t="3878" b="24540"/>
          <a:stretch>
            <a:fillRect/>
          </a:stretch>
        </p:blipFill>
        <p:spPr>
          <a:xfrm>
            <a:off x="610619" y="1141450"/>
            <a:ext cx="8717915" cy="3120924"/>
          </a:xfrm>
          <a:prstGeom prst="rect">
            <a:avLst/>
          </a:prstGeom>
        </p:spPr>
      </p:pic>
      <p:pic>
        <p:nvPicPr>
          <p:cNvPr id="5" name="Picture 4" descr="A black and white logo&#10;&#10;AI-generated content may be incorrect.">
            <a:extLst>
              <a:ext uri="{FF2B5EF4-FFF2-40B4-BE49-F238E27FC236}">
                <a16:creationId xmlns:a16="http://schemas.microsoft.com/office/drawing/2014/main" id="{3E0F3DF0-3F30-E9E6-57AD-B4F3DE15843C}"/>
              </a:ext>
            </a:extLst>
          </p:cNvPr>
          <p:cNvPicPr>
            <a:picLocks noChangeAspect="1"/>
          </p:cNvPicPr>
          <p:nvPr/>
        </p:nvPicPr>
        <p:blipFill>
          <a:blip r:embed="rId4"/>
          <a:stretch>
            <a:fillRect/>
          </a:stretch>
        </p:blipFill>
        <p:spPr>
          <a:xfrm>
            <a:off x="9723783" y="263431"/>
            <a:ext cx="2286000" cy="514350"/>
          </a:xfrm>
          <a:prstGeom prst="rect">
            <a:avLst/>
          </a:prstGeom>
        </p:spPr>
      </p:pic>
      <p:sp>
        <p:nvSpPr>
          <p:cNvPr id="3" name="TextBox 2">
            <a:extLst>
              <a:ext uri="{FF2B5EF4-FFF2-40B4-BE49-F238E27FC236}">
                <a16:creationId xmlns:a16="http://schemas.microsoft.com/office/drawing/2014/main" id="{71B63A96-7000-EF2D-C649-219F9C194124}"/>
              </a:ext>
            </a:extLst>
          </p:cNvPr>
          <p:cNvSpPr txBox="1"/>
          <p:nvPr/>
        </p:nvSpPr>
        <p:spPr>
          <a:xfrm>
            <a:off x="681790" y="4418262"/>
            <a:ext cx="10815051"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a:ea typeface="+mn-lt"/>
                <a:cs typeface="+mn-lt"/>
              </a:rPr>
              <a:t>We uniformly sample </a:t>
            </a:r>
            <a:r>
              <a:rPr lang="en-US" sz="2000" err="1">
                <a:ea typeface="+mn-lt"/>
                <a:cs typeface="+mn-lt"/>
              </a:rPr>
              <a:t>x</a:t>
            </a:r>
            <a:r>
              <a:rPr lang="en-US" sz="2000" i="1" baseline="-25000" err="1">
                <a:ea typeface="+mn-lt"/>
                <a:cs typeface="+mn-lt"/>
              </a:rPr>
              <a:t>t</a:t>
            </a:r>
            <a:r>
              <a:rPr lang="en-US" sz="2000" baseline="-25000">
                <a:ea typeface="+mn-lt"/>
                <a:cs typeface="+mn-lt"/>
              </a:rPr>
              <a:t> </a:t>
            </a:r>
            <a:r>
              <a:rPr lang="en-US" sz="2000">
                <a:ea typeface="+mn-lt"/>
                <a:cs typeface="+mn-lt"/>
              </a:rPr>
              <a:t> frames from the input video clip, embed each 2D frame independently using the same method as used in image processing, and concatenate all these tokens together.</a:t>
            </a:r>
          </a:p>
          <a:p>
            <a:pPr marL="342900" indent="-342900">
              <a:buFont typeface="Arial"/>
              <a:buChar char="•"/>
            </a:pPr>
            <a:endParaRPr lang="en-US" sz="2000">
              <a:ea typeface="+mn-lt"/>
              <a:cs typeface="+mn-lt"/>
            </a:endParaRPr>
          </a:p>
          <a:p>
            <a:pPr marL="342900" indent="-342900">
              <a:buFont typeface="Arial"/>
              <a:buChar char="•"/>
            </a:pPr>
            <a:r>
              <a:rPr lang="en-US" sz="2000">
                <a:ea typeface="+mn-lt"/>
                <a:cs typeface="+mn-lt"/>
              </a:rPr>
              <a:t>If </a:t>
            </a:r>
            <a:r>
              <a:rPr lang="en-US" sz="2000" err="1">
                <a:ea typeface="+mn-lt"/>
                <a:cs typeface="+mn-lt"/>
              </a:rPr>
              <a:t>x</a:t>
            </a:r>
            <a:r>
              <a:rPr lang="en-US" sz="2000" baseline="-25000" err="1">
                <a:ea typeface="+mn-lt"/>
                <a:cs typeface="+mn-lt"/>
              </a:rPr>
              <a:t>h</a:t>
            </a:r>
            <a:r>
              <a:rPr lang="en-US" sz="2000" err="1">
                <a:ea typeface="+mn-lt"/>
                <a:cs typeface="+mn-lt"/>
              </a:rPr>
              <a:t>∗x</a:t>
            </a:r>
            <a:r>
              <a:rPr lang="en-US" sz="2000" baseline="-25000" err="1">
                <a:ea typeface="+mn-lt"/>
                <a:cs typeface="+mn-lt"/>
              </a:rPr>
              <a:t>w</a:t>
            </a:r>
            <a:r>
              <a:rPr lang="en-US" sz="2000">
                <a:ea typeface="+mn-lt"/>
                <a:cs typeface="+mn-lt"/>
              </a:rPr>
              <a:t> non-overlapping image patches are extracted from each frame, then a total of </a:t>
            </a:r>
            <a:r>
              <a:rPr lang="en-US" sz="2000" err="1">
                <a:ea typeface="+mn-lt"/>
                <a:cs typeface="+mn-lt"/>
              </a:rPr>
              <a:t>x</a:t>
            </a:r>
            <a:r>
              <a:rPr lang="en-US" sz="2000" baseline="-25000" err="1">
                <a:ea typeface="+mn-lt"/>
                <a:cs typeface="+mn-lt"/>
              </a:rPr>
              <a:t>t</a:t>
            </a:r>
            <a:r>
              <a:rPr lang="en-US" sz="2000" err="1">
                <a:ea typeface="+mn-lt"/>
                <a:cs typeface="+mn-lt"/>
              </a:rPr>
              <a:t>∗x</a:t>
            </a:r>
            <a:r>
              <a:rPr lang="en-US" sz="2000" baseline="-25000" err="1">
                <a:ea typeface="+mn-lt"/>
                <a:cs typeface="+mn-lt"/>
              </a:rPr>
              <a:t>h</a:t>
            </a:r>
            <a:r>
              <a:rPr lang="en-US" sz="2000" err="1">
                <a:ea typeface="+mn-lt"/>
                <a:cs typeface="+mn-lt"/>
              </a:rPr>
              <a:t>∗x</a:t>
            </a:r>
            <a:r>
              <a:rPr lang="en-US" sz="2000" baseline="-25000" err="1">
                <a:ea typeface="+mn-lt"/>
                <a:cs typeface="+mn-lt"/>
              </a:rPr>
              <a:t>w</a:t>
            </a:r>
            <a:r>
              <a:rPr lang="en-US" sz="2000">
                <a:ea typeface="+mn-lt"/>
                <a:cs typeface="+mn-lt"/>
              </a:rPr>
              <a:t> tokens will be forwarded through the transformer encoder.</a:t>
            </a:r>
            <a:endParaRPr lang="en-US" sz="2000"/>
          </a:p>
        </p:txBody>
      </p:sp>
      <p:sp>
        <p:nvSpPr>
          <p:cNvPr id="6" name="TextBox 5">
            <a:extLst>
              <a:ext uri="{FF2B5EF4-FFF2-40B4-BE49-F238E27FC236}">
                <a16:creationId xmlns:a16="http://schemas.microsoft.com/office/drawing/2014/main" id="{A0700BFA-971A-3833-F760-B8D0A14D6B94}"/>
              </a:ext>
            </a:extLst>
          </p:cNvPr>
          <p:cNvSpPr txBox="1"/>
          <p:nvPr/>
        </p:nvSpPr>
        <p:spPr>
          <a:xfrm>
            <a:off x="9224210" y="1517316"/>
            <a:ext cx="278063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Arnab et al., 2021, ICCV (</a:t>
            </a:r>
            <a:r>
              <a:rPr lang="en-US" err="1">
                <a:ea typeface="+mn-lt"/>
                <a:cs typeface="+mn-lt"/>
              </a:rPr>
              <a:t>ViViT</a:t>
            </a:r>
            <a:r>
              <a:rPr lang="en-US">
                <a:ea typeface="+mn-lt"/>
                <a:cs typeface="+mn-lt"/>
              </a:rPr>
              <a:t>), DOI: 10.1109/ICCV48922.2021.00676</a:t>
            </a:r>
          </a:p>
        </p:txBody>
      </p:sp>
    </p:spTree>
    <p:extLst>
      <p:ext uri="{BB962C8B-B14F-4D97-AF65-F5344CB8AC3E}">
        <p14:creationId xmlns:p14="http://schemas.microsoft.com/office/powerpoint/2010/main" val="984702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93AEA-1139-D3CF-39D1-6C848A099E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DE870B-A109-F6DB-B976-5A2C4A1617E6}"/>
              </a:ext>
            </a:extLst>
          </p:cNvPr>
          <p:cNvSpPr>
            <a:spLocks noGrp="1"/>
          </p:cNvSpPr>
          <p:nvPr>
            <p:ph type="title"/>
          </p:nvPr>
        </p:nvSpPr>
        <p:spPr>
          <a:xfrm>
            <a:off x="94745" y="-3894"/>
            <a:ext cx="10515600" cy="1325563"/>
          </a:xfrm>
        </p:spPr>
        <p:txBody>
          <a:bodyPr/>
          <a:lstStyle/>
          <a:p>
            <a:r>
              <a:rPr lang="en-US">
                <a:ea typeface="+mj-lt"/>
                <a:cs typeface="+mj-lt"/>
              </a:rPr>
              <a:t>2. Query-aware adaptive sampling</a:t>
            </a:r>
            <a:endParaRPr lang="en-US"/>
          </a:p>
        </p:txBody>
      </p:sp>
      <p:pic>
        <p:nvPicPr>
          <p:cNvPr id="5" name="Picture 4" descr="A black and white logo&#10;&#10;AI-generated content may be incorrect.">
            <a:extLst>
              <a:ext uri="{FF2B5EF4-FFF2-40B4-BE49-F238E27FC236}">
                <a16:creationId xmlns:a16="http://schemas.microsoft.com/office/drawing/2014/main" id="{0D7ED617-043F-7134-91C4-52F96961BFDE}"/>
              </a:ext>
            </a:extLst>
          </p:cNvPr>
          <p:cNvPicPr>
            <a:picLocks noChangeAspect="1"/>
          </p:cNvPicPr>
          <p:nvPr/>
        </p:nvPicPr>
        <p:blipFill>
          <a:blip r:embed="rId3"/>
          <a:stretch>
            <a:fillRect/>
          </a:stretch>
        </p:blipFill>
        <p:spPr>
          <a:xfrm>
            <a:off x="9723783" y="263431"/>
            <a:ext cx="2286000" cy="514350"/>
          </a:xfrm>
          <a:prstGeom prst="rect">
            <a:avLst/>
          </a:prstGeom>
        </p:spPr>
      </p:pic>
      <p:pic>
        <p:nvPicPr>
          <p:cNvPr id="7" name="Content Placeholder 6">
            <a:extLst>
              <a:ext uri="{FF2B5EF4-FFF2-40B4-BE49-F238E27FC236}">
                <a16:creationId xmlns:a16="http://schemas.microsoft.com/office/drawing/2014/main" id="{B1A43E96-2B6C-6AF5-9E24-C4D538E8A677}"/>
              </a:ext>
            </a:extLst>
          </p:cNvPr>
          <p:cNvPicPr>
            <a:picLocks noGrp="1" noChangeAspect="1"/>
          </p:cNvPicPr>
          <p:nvPr>
            <p:ph idx="1"/>
          </p:nvPr>
        </p:nvPicPr>
        <p:blipFill>
          <a:blip r:embed="rId4"/>
          <a:stretch>
            <a:fillRect/>
          </a:stretch>
        </p:blipFill>
        <p:spPr>
          <a:xfrm>
            <a:off x="472099" y="1157763"/>
            <a:ext cx="11437417" cy="3965322"/>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91AD08A-4444-2C48-A7C5-11C8F36734C2}"/>
                  </a:ext>
                </a:extLst>
              </p:cNvPr>
              <p:cNvSpPr txBox="1"/>
              <p:nvPr/>
            </p:nvSpPr>
            <p:spPr>
              <a:xfrm>
                <a:off x="273170" y="5298057"/>
                <a:ext cx="1163128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Given a video with </a:t>
                </a:r>
                <a14:m>
                  <m:oMath xmlns:m="http://schemas.openxmlformats.org/officeDocument/2006/math">
                    <m:r>
                      <a:rPr lang="en-US" i="1">
                        <a:latin typeface="Cambria Math" panose="02040503050406030204" pitchFamily="18" charset="0"/>
                      </a:rPr>
                      <m:t>𝑀</m:t>
                    </m:r>
                  </m:oMath>
                </a14:m>
                <a:r>
                  <a:rPr lang="en-US"/>
                  <a:t>candidate frames, construct </a:t>
                </a:r>
                <a14:m>
                  <m:oMath xmlns:m="http://schemas.openxmlformats.org/officeDocument/2006/math">
                    <m:r>
                      <a:rPr lang="en-US" i="1">
                        <a:latin typeface="Cambria Math" panose="02040503050406030204" pitchFamily="18" charset="0"/>
                      </a:rPr>
                      <m:t>𝑇</m:t>
                    </m:r>
                  </m:oMath>
                </a14:m>
                <a:r>
                  <a:rPr lang="en-US"/>
                  <a:t>-frame combinations </a:t>
                </a:r>
                <a14:m>
                  <m:oMath xmlns:m="http://schemas.openxmlformats.org/officeDocument/2006/math">
                    <m:r>
                      <a:rPr lang="en-US">
                        <a:latin typeface="Cambria Math" panose="02040503050406030204" pitchFamily="18" charset="0"/>
                      </a:rPr>
                      <m:t>𝒞</m:t>
                    </m:r>
                    <m:d>
                      <m:dPr>
                        <m:sepChr m:val=","/>
                        <m:ctrlPr>
                          <a:rPr lang="en-US" i="1">
                            <a:latin typeface="Cambria Math" panose="02040503050406030204" pitchFamily="18" charset="0"/>
                          </a:rPr>
                        </m:ctrlPr>
                      </m:dPr>
                      <m:e>
                        <m:r>
                          <a:rPr lang="en-US" i="1">
                            <a:latin typeface="Cambria Math" panose="02040503050406030204" pitchFamily="18" charset="0"/>
                          </a:rPr>
                          <m:t>𝑀</m:t>
                        </m:r>
                      </m:e>
                      <m:e>
                        <m:r>
                          <a:rPr lang="en-US" i="1">
                            <a:latin typeface="Cambria Math" panose="02040503050406030204" pitchFamily="18" charset="0"/>
                          </a:rPr>
                          <m:t>𝑇</m:t>
                        </m:r>
                      </m:e>
                    </m:d>
                  </m:oMath>
                </a14:m>
                <a:r>
                  <a:rPr lang="en-US"/>
                  <a:t>. Each combination is fed into a reference Video-LLM and scored by prediction loss. The combinations are then ranked by loss, and FRAME-VOYAGER is trained to query frame combinations with lower losses. In this way, the selected frames are conditioned on the downstream query rather than only on temporal position. Here, </a:t>
                </a:r>
                <a14:m>
                  <m:oMath xmlns:m="http://schemas.openxmlformats.org/officeDocument/2006/math">
                    <m:r>
                      <a:rPr lang="en-US">
                        <a:latin typeface="Cambria Math" panose="02040503050406030204" pitchFamily="18" charset="0"/>
                      </a:rPr>
                      <m:t>𝒞</m:t>
                    </m:r>
                    <m:d>
                      <m:dPr>
                        <m:sepChr m:val=","/>
                        <m:ctrlPr>
                          <a:rPr lang="en-US" i="1">
                            <a:latin typeface="Cambria Math" panose="02040503050406030204" pitchFamily="18" charset="0"/>
                          </a:rPr>
                        </m:ctrlPr>
                      </m:dPr>
                      <m:e>
                        <m:r>
                          <a:rPr lang="en-US" i="1">
                            <a:latin typeface="Cambria Math" panose="02040503050406030204" pitchFamily="18" charset="0"/>
                          </a:rPr>
                          <m:t>𝑀</m:t>
                        </m:r>
                      </m:e>
                      <m:e>
                        <m:r>
                          <a:rPr lang="en-US" i="1">
                            <a:latin typeface="Cambria Math" panose="02040503050406030204" pitchFamily="18" charset="0"/>
                          </a:rPr>
                          <m:t>𝑇</m:t>
                        </m:r>
                      </m:e>
                    </m:d>
                  </m:oMath>
                </a14:m>
                <a:r>
                  <a:rPr lang="en-US"/>
                  <a:t>denotes the number of ways to choose </a:t>
                </a:r>
                <a14:m>
                  <m:oMath xmlns:m="http://schemas.openxmlformats.org/officeDocument/2006/math">
                    <m:r>
                      <a:rPr lang="en-US" i="1">
                        <a:latin typeface="Cambria Math" panose="02040503050406030204" pitchFamily="18" charset="0"/>
                      </a:rPr>
                      <m:t>𝑇</m:t>
                    </m:r>
                  </m:oMath>
                </a14:m>
                <a:r>
                  <a:rPr lang="en-US"/>
                  <a:t>items from </a:t>
                </a:r>
                <a14:m>
                  <m:oMath xmlns:m="http://schemas.openxmlformats.org/officeDocument/2006/math">
                    <m:r>
                      <a:rPr lang="en-US" i="1">
                        <a:latin typeface="Cambria Math" panose="02040503050406030204" pitchFamily="18" charset="0"/>
                      </a:rPr>
                      <m:t>𝑀</m:t>
                    </m:r>
                  </m:oMath>
                </a14:m>
                <a:r>
                  <a:rPr lang="en-US"/>
                  <a:t>.</a:t>
                </a:r>
              </a:p>
              <a:p>
                <a:pPr algn="ctr"/>
                <a:endParaRPr lang="en-US"/>
              </a:p>
            </p:txBody>
          </p:sp>
        </mc:Choice>
        <mc:Fallback xmlns="">
          <p:sp>
            <p:nvSpPr>
              <p:cNvPr id="8" name="TextBox 7">
                <a:extLst>
                  <a:ext uri="{FF2B5EF4-FFF2-40B4-BE49-F238E27FC236}">
                    <a16:creationId xmlns:a16="http://schemas.microsoft.com/office/drawing/2014/main" id="{E91AD08A-4444-2C48-A7C5-11C8F36734C2}"/>
                  </a:ext>
                </a:extLst>
              </p:cNvPr>
              <p:cNvSpPr txBox="1">
                <a:spLocks noRot="1" noChangeAspect="1" noMove="1" noResize="1" noEditPoints="1" noAdjustHandles="1" noChangeArrowheads="1" noChangeShapeType="1" noTextEdit="1"/>
              </p:cNvSpPr>
              <p:nvPr/>
            </p:nvSpPr>
            <p:spPr>
              <a:xfrm>
                <a:off x="273170" y="5298057"/>
                <a:ext cx="11631281" cy="1754326"/>
              </a:xfrm>
              <a:prstGeom prst="rect">
                <a:avLst/>
              </a:prstGeom>
              <a:blipFill>
                <a:blip r:embed="rId5"/>
                <a:stretch>
                  <a:fillRect l="-472" t="-1736"/>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E34B4C4F-1739-FEA6-B0F7-2D6240139DFC}"/>
              </a:ext>
            </a:extLst>
          </p:cNvPr>
          <p:cNvSpPr txBox="1"/>
          <p:nvPr/>
        </p:nvSpPr>
        <p:spPr>
          <a:xfrm>
            <a:off x="5578415" y="999227"/>
            <a:ext cx="642668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Yu et al., 2024/2025, Frame-Voyager: Learning to Query Frames for Video Large Language Models.</a:t>
            </a:r>
          </a:p>
        </p:txBody>
      </p:sp>
    </p:spTree>
    <p:extLst>
      <p:ext uri="{BB962C8B-B14F-4D97-AF65-F5344CB8AC3E}">
        <p14:creationId xmlns:p14="http://schemas.microsoft.com/office/powerpoint/2010/main" val="543418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35151-C5D9-7B72-5C07-84E24DD483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758FE4-AA2E-7826-F7D4-F89CF95612DA}"/>
              </a:ext>
            </a:extLst>
          </p:cNvPr>
          <p:cNvSpPr>
            <a:spLocks noGrp="1"/>
          </p:cNvSpPr>
          <p:nvPr>
            <p:ph type="title"/>
          </p:nvPr>
        </p:nvSpPr>
        <p:spPr>
          <a:xfrm>
            <a:off x="349370" y="5691"/>
            <a:ext cx="10515600" cy="1325563"/>
          </a:xfrm>
        </p:spPr>
        <p:txBody>
          <a:bodyPr/>
          <a:lstStyle/>
          <a:p>
            <a:r>
              <a:rPr lang="en-US">
                <a:ea typeface="+mj-lt"/>
                <a:cs typeface="+mj-lt"/>
              </a:rPr>
              <a:t>3. Q-Frame</a:t>
            </a:r>
            <a:endParaRPr lang="en-US"/>
          </a:p>
        </p:txBody>
      </p:sp>
      <p:pic>
        <p:nvPicPr>
          <p:cNvPr id="5" name="Picture 4" descr="A black and white logo&#10;&#10;AI-generated content may be incorrect.">
            <a:extLst>
              <a:ext uri="{FF2B5EF4-FFF2-40B4-BE49-F238E27FC236}">
                <a16:creationId xmlns:a16="http://schemas.microsoft.com/office/drawing/2014/main" id="{EE7C1BC1-5536-A1B3-7A09-7F23AEE9D6AA}"/>
              </a:ext>
            </a:extLst>
          </p:cNvPr>
          <p:cNvPicPr>
            <a:picLocks noChangeAspect="1"/>
          </p:cNvPicPr>
          <p:nvPr/>
        </p:nvPicPr>
        <p:blipFill>
          <a:blip r:embed="rId3"/>
          <a:stretch>
            <a:fillRect/>
          </a:stretch>
        </p:blipFill>
        <p:spPr>
          <a:xfrm>
            <a:off x="9723783" y="263431"/>
            <a:ext cx="2286000" cy="514350"/>
          </a:xfrm>
          <a:prstGeom prst="rect">
            <a:avLst/>
          </a:prstGeom>
        </p:spPr>
      </p:pic>
      <p:pic>
        <p:nvPicPr>
          <p:cNvPr id="7" name="Content Placeholder 6" descr="A diagram of a graph&#10;&#10;AI-generated content may be incorrect.">
            <a:extLst>
              <a:ext uri="{FF2B5EF4-FFF2-40B4-BE49-F238E27FC236}">
                <a16:creationId xmlns:a16="http://schemas.microsoft.com/office/drawing/2014/main" id="{C43E8354-4A86-2662-04BE-D400F437B8C8}"/>
              </a:ext>
            </a:extLst>
          </p:cNvPr>
          <p:cNvPicPr>
            <a:picLocks noGrp="1" noChangeAspect="1"/>
          </p:cNvPicPr>
          <p:nvPr>
            <p:ph idx="1"/>
          </p:nvPr>
        </p:nvPicPr>
        <p:blipFill>
          <a:blip r:embed="rId4"/>
          <a:stretch>
            <a:fillRect/>
          </a:stretch>
        </p:blipFill>
        <p:spPr>
          <a:xfrm>
            <a:off x="349369" y="1012211"/>
            <a:ext cx="11421373" cy="4126511"/>
          </a:xfrm>
          <a:prstGeom prst="rect">
            <a:avLst/>
          </a:prstGeom>
        </p:spPr>
      </p:pic>
      <p:sp>
        <p:nvSpPr>
          <p:cNvPr id="8" name="TextBox 7">
            <a:extLst>
              <a:ext uri="{FF2B5EF4-FFF2-40B4-BE49-F238E27FC236}">
                <a16:creationId xmlns:a16="http://schemas.microsoft.com/office/drawing/2014/main" id="{E5A47654-4B68-AE7D-0BC5-53B55A0027E3}"/>
              </a:ext>
            </a:extLst>
          </p:cNvPr>
          <p:cNvSpPr txBox="1"/>
          <p:nvPr/>
        </p:nvSpPr>
        <p:spPr>
          <a:xfrm>
            <a:off x="3781245" y="309113"/>
            <a:ext cx="60960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Zhang, S. et al. (2025). </a:t>
            </a:r>
            <a:r>
              <a:rPr lang="en-US" i="1"/>
              <a:t>Q-Frame: Query-aware Frame Selection and Multi-Resolution Adaptation for Video-LLMs</a:t>
            </a:r>
            <a:r>
              <a:rPr lang="en-US"/>
              <a:t>. ICCV 2025 / arXiv:2506.22139.</a:t>
            </a:r>
          </a:p>
        </p:txBody>
      </p:sp>
      <p:sp>
        <p:nvSpPr>
          <p:cNvPr id="10" name="TextBox 9">
            <a:extLst>
              <a:ext uri="{FF2B5EF4-FFF2-40B4-BE49-F238E27FC236}">
                <a16:creationId xmlns:a16="http://schemas.microsoft.com/office/drawing/2014/main" id="{994F378B-1755-D2D0-0575-2B8762BFF916}"/>
              </a:ext>
            </a:extLst>
          </p:cNvPr>
          <p:cNvSpPr txBox="1"/>
          <p:nvPr/>
        </p:nvSpPr>
        <p:spPr>
          <a:xfrm>
            <a:off x="474453" y="5269301"/>
            <a:ext cx="1130060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Q-Frame is composed of Cross-modal Query Retrieval (CQR), Query-Aware Frame Selection (QFS), and Multi-Resolution Adaptation (MRA). CQR retrieves frames relevant to the query, QFS selects the most useful temporal subset, and MRA assigns higher resolution to important frames while reducing cost on less critical ones. The method is training-free and plug-and-play.</a:t>
            </a:r>
          </a:p>
        </p:txBody>
      </p:sp>
    </p:spTree>
    <p:extLst>
      <p:ext uri="{BB962C8B-B14F-4D97-AF65-F5344CB8AC3E}">
        <p14:creationId xmlns:p14="http://schemas.microsoft.com/office/powerpoint/2010/main" val="1803099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0205B-2290-91F4-427B-931B23129B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09F694-6528-56EA-3D59-DAD486D49608}"/>
              </a:ext>
            </a:extLst>
          </p:cNvPr>
          <p:cNvSpPr>
            <a:spLocks noGrp="1"/>
          </p:cNvSpPr>
          <p:nvPr>
            <p:ph type="title"/>
          </p:nvPr>
        </p:nvSpPr>
        <p:spPr>
          <a:xfrm>
            <a:off x="162464" y="34445"/>
            <a:ext cx="10515600" cy="1325563"/>
          </a:xfrm>
        </p:spPr>
        <p:txBody>
          <a:bodyPr>
            <a:normAutofit/>
          </a:bodyPr>
          <a:lstStyle/>
          <a:p>
            <a:r>
              <a:rPr lang="en-US" sz="4000">
                <a:ea typeface="+mj-lt"/>
                <a:cs typeface="+mj-lt"/>
              </a:rPr>
              <a:t>Summary: Comparing Frame Sampling Strategies</a:t>
            </a:r>
            <a:endParaRPr lang="en-US" altLang="ja-JP" sz="4000">
              <a:ea typeface="+mj-lt"/>
              <a:cs typeface="+mj-lt"/>
            </a:endParaRPr>
          </a:p>
        </p:txBody>
      </p:sp>
      <p:graphicFrame>
        <p:nvGraphicFramePr>
          <p:cNvPr id="8" name="Content Placeholder 7">
            <a:extLst>
              <a:ext uri="{FF2B5EF4-FFF2-40B4-BE49-F238E27FC236}">
                <a16:creationId xmlns:a16="http://schemas.microsoft.com/office/drawing/2014/main" id="{7035C83F-B6E5-2463-ACDD-2E19CC4EA4B9}"/>
              </a:ext>
            </a:extLst>
          </p:cNvPr>
          <p:cNvGraphicFramePr>
            <a:graphicFrameLocks noGrp="1"/>
          </p:cNvGraphicFramePr>
          <p:nvPr>
            <p:ph idx="1"/>
            <p:extLst>
              <p:ext uri="{D42A27DB-BD31-4B8C-83A1-F6EECF244321}">
                <p14:modId xmlns:p14="http://schemas.microsoft.com/office/powerpoint/2010/main" val="3624847607"/>
              </p:ext>
            </p:extLst>
          </p:nvPr>
        </p:nvGraphicFramePr>
        <p:xfrm>
          <a:off x="301924" y="1365848"/>
          <a:ext cx="11609362" cy="5077968"/>
        </p:xfrm>
        <a:graphic>
          <a:graphicData uri="http://schemas.openxmlformats.org/drawingml/2006/table">
            <a:tbl>
              <a:tblPr firstRow="1" bandRow="1">
                <a:tableStyleId>{5C22544A-7EE6-4342-B048-85BDC9FD1C3A}</a:tableStyleId>
              </a:tblPr>
              <a:tblGrid>
                <a:gridCol w="1972235">
                  <a:extLst>
                    <a:ext uri="{9D8B030D-6E8A-4147-A177-3AD203B41FA5}">
                      <a16:colId xmlns:a16="http://schemas.microsoft.com/office/drawing/2014/main" val="4289580103"/>
                    </a:ext>
                  </a:extLst>
                </a:gridCol>
                <a:gridCol w="1828800">
                  <a:extLst>
                    <a:ext uri="{9D8B030D-6E8A-4147-A177-3AD203B41FA5}">
                      <a16:colId xmlns:a16="http://schemas.microsoft.com/office/drawing/2014/main" val="3955105013"/>
                    </a:ext>
                  </a:extLst>
                </a:gridCol>
                <a:gridCol w="2743200">
                  <a:extLst>
                    <a:ext uri="{9D8B030D-6E8A-4147-A177-3AD203B41FA5}">
                      <a16:colId xmlns:a16="http://schemas.microsoft.com/office/drawing/2014/main" val="254558952"/>
                    </a:ext>
                  </a:extLst>
                </a:gridCol>
                <a:gridCol w="2743254">
                  <a:extLst>
                    <a:ext uri="{9D8B030D-6E8A-4147-A177-3AD203B41FA5}">
                      <a16:colId xmlns:a16="http://schemas.microsoft.com/office/drawing/2014/main" val="3776375153"/>
                    </a:ext>
                  </a:extLst>
                </a:gridCol>
                <a:gridCol w="2321873">
                  <a:extLst>
                    <a:ext uri="{9D8B030D-6E8A-4147-A177-3AD203B41FA5}">
                      <a16:colId xmlns:a16="http://schemas.microsoft.com/office/drawing/2014/main" val="2160966366"/>
                    </a:ext>
                  </a:extLst>
                </a:gridCol>
              </a:tblGrid>
              <a:tr h="725424">
                <a:tc>
                  <a:txBody>
                    <a:bodyPr/>
                    <a:lstStyle/>
                    <a:p>
                      <a:pPr>
                        <a:buNone/>
                      </a:pPr>
                      <a:r>
                        <a:rPr lang="en-US" b="1">
                          <a:solidFill>
                            <a:schemeClr val="tx1"/>
                          </a:solidFill>
                        </a:rPr>
                        <a:t>Strategy</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b="1">
                          <a:solidFill>
                            <a:schemeClr val="tx1"/>
                          </a:solidFill>
                        </a:rPr>
                        <a:t>Unit sampled</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b="1">
                          <a:solidFill>
                            <a:schemeClr val="tx1"/>
                          </a:solidFill>
                        </a:rPr>
                        <a:t>Selection basis</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b="1">
                          <a:solidFill>
                            <a:schemeClr val="tx1"/>
                          </a:solidFill>
                        </a:rPr>
                        <a:t>Main advantage</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b="1">
                          <a:solidFill>
                            <a:schemeClr val="tx1"/>
                          </a:solidFill>
                        </a:rPr>
                        <a:t>Main limitation</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597967334"/>
                  </a:ext>
                </a:extLst>
              </a:tr>
              <a:tr h="725424">
                <a:tc>
                  <a:txBody>
                    <a:bodyPr/>
                    <a:lstStyle/>
                    <a:p>
                      <a:pPr>
                        <a:buNone/>
                      </a:pPr>
                      <a:r>
                        <a:rPr lang="en-US" b="1"/>
                        <a:t>Uniform sparse</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a:t>Frames</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a:t>Even temporal spacing</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a:t>Simple, efficient baseline</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a:t>May miss brief events</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187926693"/>
                  </a:ext>
                </a:extLst>
              </a:tr>
              <a:tr h="1813560">
                <a:tc>
                  <a:txBody>
                    <a:bodyPr/>
                    <a:lstStyle/>
                    <a:p>
                      <a:pPr>
                        <a:buNone/>
                      </a:pPr>
                      <a:r>
                        <a:rPr lang="en-US" b="1"/>
                        <a:t>Query-aware adaptive (Frame-Voyager)</a:t>
                      </a:r>
                      <a:endParaRPr lang="en-US"/>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noFill/>
                  </a:tcPr>
                </a:tc>
                <a:tc>
                  <a:txBody>
                    <a:bodyPr/>
                    <a:lstStyle/>
                    <a:p>
                      <a:pPr>
                        <a:buNone/>
                      </a:pPr>
                      <a:r>
                        <a:rPr lang="en-US"/>
                        <a:t>Frame combinations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noFill/>
                  </a:tcPr>
                </a:tc>
                <a:tc>
                  <a:txBody>
                    <a:bodyPr/>
                    <a:lstStyle/>
                    <a:p>
                      <a:pPr>
                        <a:buNone/>
                      </a:pPr>
                      <a:r>
                        <a:rPr lang="en-US"/>
                        <a:t>Query-conditioned ranking via Video-LLM loss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noFill/>
                  </a:tcPr>
                </a:tc>
                <a:tc>
                  <a:txBody>
                    <a:bodyPr/>
                    <a:lstStyle/>
                    <a:p>
                      <a:pPr>
                        <a:buNone/>
                      </a:pPr>
                      <a:r>
                        <a:rPr lang="en-US"/>
                        <a:t>Task-relevant frame selection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noFill/>
                  </a:tcPr>
                </a:tc>
                <a:tc>
                  <a:txBody>
                    <a:bodyPr/>
                    <a:lstStyle/>
                    <a:p>
                      <a:pPr>
                        <a:buNone/>
                      </a:pPr>
                      <a:r>
                        <a:rPr lang="en-US"/>
                        <a:t>More complex selection pipeline</a:t>
                      </a:r>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noFill/>
                  </a:tcPr>
                </a:tc>
                <a:extLst>
                  <a:ext uri="{0D108BD9-81ED-4DB2-BD59-A6C34878D82A}">
                    <a16:rowId xmlns:a16="http://schemas.microsoft.com/office/drawing/2014/main" val="548595778"/>
                  </a:ext>
                </a:extLst>
              </a:tr>
              <a:tr h="1813560">
                <a:tc>
                  <a:txBody>
                    <a:bodyPr/>
                    <a:lstStyle/>
                    <a:p>
                      <a:pPr>
                        <a:buNone/>
                      </a:pPr>
                      <a:r>
                        <a:rPr lang="en-US" b="1"/>
                        <a:t>Q-Frame</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a:t>Frames at adaptive resolutions</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a:t>Query-aware frame selection + multi-resolution adaptation</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a:t>Preserves both relevance and detail under budget</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a:t>Adds resolution selection complexity</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629519479"/>
                  </a:ext>
                </a:extLst>
              </a:tr>
            </a:tbl>
          </a:graphicData>
        </a:graphic>
      </p:graphicFrame>
    </p:spTree>
    <p:extLst>
      <p:ext uri="{BB962C8B-B14F-4D97-AF65-F5344CB8AC3E}">
        <p14:creationId xmlns:p14="http://schemas.microsoft.com/office/powerpoint/2010/main" val="421104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EA3FA-39CB-BA58-E8EA-367D53618C26}"/>
              </a:ext>
            </a:extLst>
          </p:cNvPr>
          <p:cNvSpPr>
            <a:spLocks noGrp="1"/>
          </p:cNvSpPr>
          <p:nvPr>
            <p:ph type="title"/>
          </p:nvPr>
        </p:nvSpPr>
        <p:spPr>
          <a:xfrm>
            <a:off x="846227" y="2479459"/>
            <a:ext cx="10515600" cy="2852737"/>
          </a:xfrm>
        </p:spPr>
        <p:txBody>
          <a:bodyPr>
            <a:normAutofit/>
          </a:bodyPr>
          <a:lstStyle/>
          <a:p>
            <a:r>
              <a:rPr lang="en-US" sz="4800">
                <a:ea typeface="+mj-lt"/>
                <a:cs typeface="+mj-lt"/>
              </a:rPr>
              <a:t>From sampled frames to video tokens</a:t>
            </a:r>
            <a:endParaRPr lang="en-US" sz="4800"/>
          </a:p>
        </p:txBody>
      </p:sp>
      <p:sp>
        <p:nvSpPr>
          <p:cNvPr id="3" name="Text Placeholder 2">
            <a:extLst>
              <a:ext uri="{FF2B5EF4-FFF2-40B4-BE49-F238E27FC236}">
                <a16:creationId xmlns:a16="http://schemas.microsoft.com/office/drawing/2014/main" id="{502D1A81-B78C-CB12-6C43-9CBD6245E5C7}"/>
              </a:ext>
            </a:extLst>
          </p:cNvPr>
          <p:cNvSpPr>
            <a:spLocks noGrp="1"/>
          </p:cNvSpPr>
          <p:nvPr>
            <p:ph type="body" idx="1"/>
          </p:nvPr>
        </p:nvSpPr>
        <p:spPr>
          <a:xfrm>
            <a:off x="702454" y="5502159"/>
            <a:ext cx="10515600" cy="1105076"/>
          </a:xfrm>
        </p:spPr>
        <p:txBody>
          <a:bodyPr vert="horz" lIns="91440" tIns="45720" rIns="91440" bIns="45720" rtlCol="0" anchor="t">
            <a:normAutofit/>
          </a:bodyPr>
          <a:lstStyle/>
          <a:p>
            <a:pPr marL="285750" indent="-285750">
              <a:buFont typeface="Arial"/>
              <a:buChar char="•"/>
            </a:pPr>
            <a:r>
              <a:rPr lang="en-US" b="1">
                <a:ea typeface="+mn-lt"/>
                <a:cs typeface="+mn-lt"/>
              </a:rPr>
              <a:t>Sampling</a:t>
            </a:r>
            <a:r>
              <a:rPr lang="en-US">
                <a:ea typeface="+mn-lt"/>
                <a:cs typeface="+mn-lt"/>
              </a:rPr>
              <a:t> = which moments do we keep? </a:t>
            </a:r>
            <a:endParaRPr lang="en-US"/>
          </a:p>
          <a:p>
            <a:pPr marL="285750" indent="-285750">
              <a:buFont typeface="Arial"/>
              <a:buChar char="•"/>
            </a:pPr>
            <a:r>
              <a:rPr lang="en-US" b="1">
                <a:ea typeface="+mn-lt"/>
                <a:cs typeface="+mn-lt"/>
              </a:rPr>
              <a:t>Tokenization / representation</a:t>
            </a:r>
            <a:r>
              <a:rPr lang="en-US">
                <a:ea typeface="+mn-lt"/>
                <a:cs typeface="+mn-lt"/>
              </a:rPr>
              <a:t> = what unit do we feed into the model?</a:t>
            </a:r>
            <a:endParaRPr lang="en-US"/>
          </a:p>
        </p:txBody>
      </p:sp>
      <p:pic>
        <p:nvPicPr>
          <p:cNvPr id="6" name="Picture 5" descr="A diagram of a process&#10;&#10;AI-generated content may be incorrect.">
            <a:extLst>
              <a:ext uri="{FF2B5EF4-FFF2-40B4-BE49-F238E27FC236}">
                <a16:creationId xmlns:a16="http://schemas.microsoft.com/office/drawing/2014/main" id="{660E8F83-92B4-99E4-7A49-6D11AB07EA24}"/>
              </a:ext>
            </a:extLst>
          </p:cNvPr>
          <p:cNvPicPr>
            <a:picLocks noChangeAspect="1"/>
          </p:cNvPicPr>
          <p:nvPr/>
        </p:nvPicPr>
        <p:blipFill>
          <a:blip r:embed="rId3"/>
          <a:stretch>
            <a:fillRect/>
          </a:stretch>
        </p:blipFill>
        <p:spPr>
          <a:xfrm>
            <a:off x="5308115" y="-322607"/>
            <a:ext cx="6059418" cy="466504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1707892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3D7BB-77B1-EBCA-239B-34D0DC5B1B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161951-EB17-E026-5592-B25B03231FCD}"/>
              </a:ext>
            </a:extLst>
          </p:cNvPr>
          <p:cNvSpPr>
            <a:spLocks noGrp="1"/>
          </p:cNvSpPr>
          <p:nvPr>
            <p:ph type="title"/>
          </p:nvPr>
        </p:nvSpPr>
        <p:spPr>
          <a:xfrm>
            <a:off x="344311" y="111125"/>
            <a:ext cx="10515600" cy="1325563"/>
          </a:xfrm>
        </p:spPr>
        <p:txBody>
          <a:bodyPr/>
          <a:lstStyle/>
          <a:p>
            <a:r>
              <a:rPr lang="en-US">
                <a:ea typeface="+mj-lt"/>
                <a:cs typeface="+mj-lt"/>
              </a:rPr>
              <a:t>1. Frame-wise patch tokens</a:t>
            </a:r>
            <a:endParaRPr lang="en-US"/>
          </a:p>
        </p:txBody>
      </p:sp>
      <p:pic>
        <p:nvPicPr>
          <p:cNvPr id="4" name="Content Placeholder 3" descr="A collage of images of a hand holding a bottle&#10;&#10;AI-generated content may be incorrect.">
            <a:extLst>
              <a:ext uri="{FF2B5EF4-FFF2-40B4-BE49-F238E27FC236}">
                <a16:creationId xmlns:a16="http://schemas.microsoft.com/office/drawing/2014/main" id="{DA9FD983-B13F-B6D5-75B1-6F1F0FA364C6}"/>
              </a:ext>
            </a:extLst>
          </p:cNvPr>
          <p:cNvPicPr>
            <a:picLocks noGrp="1" noChangeAspect="1"/>
          </p:cNvPicPr>
          <p:nvPr>
            <p:ph idx="1"/>
          </p:nvPr>
        </p:nvPicPr>
        <p:blipFill>
          <a:blip r:embed="rId3"/>
          <a:stretch>
            <a:fillRect/>
          </a:stretch>
        </p:blipFill>
        <p:spPr>
          <a:xfrm>
            <a:off x="352935" y="1426722"/>
            <a:ext cx="8201753" cy="4480312"/>
          </a:xfrm>
          <a:prstGeom prst="rect">
            <a:avLst/>
          </a:prstGeom>
        </p:spPr>
      </p:pic>
      <p:pic>
        <p:nvPicPr>
          <p:cNvPr id="5" name="Picture 4" descr="A black and white logo&#10;&#10;AI-generated content may be incorrect.">
            <a:extLst>
              <a:ext uri="{FF2B5EF4-FFF2-40B4-BE49-F238E27FC236}">
                <a16:creationId xmlns:a16="http://schemas.microsoft.com/office/drawing/2014/main" id="{262B56B3-980B-9002-4AB8-F7E039C1C612}"/>
              </a:ext>
            </a:extLst>
          </p:cNvPr>
          <p:cNvPicPr>
            <a:picLocks noChangeAspect="1"/>
          </p:cNvPicPr>
          <p:nvPr/>
        </p:nvPicPr>
        <p:blipFill>
          <a:blip r:embed="rId4"/>
          <a:stretch>
            <a:fillRect/>
          </a:stretch>
        </p:blipFill>
        <p:spPr>
          <a:xfrm>
            <a:off x="9723783" y="263431"/>
            <a:ext cx="2286000" cy="514350"/>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7399F1E-7AF9-DC34-AF80-9E9809831C96}"/>
                  </a:ext>
                </a:extLst>
              </p:cNvPr>
              <p:cNvSpPr txBox="1"/>
              <p:nvPr/>
            </p:nvSpPr>
            <p:spPr>
              <a:xfrm>
                <a:off x="8541225" y="1711656"/>
                <a:ext cx="3650775"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Each sampled frame is split into 2D patches and embedded independently, just as in ViT.</a:t>
                </a:r>
                <a:br>
                  <a:rPr lang="en-US"/>
                </a:br>
                <a:r>
                  <a:rPr lang="en-US"/>
                  <a:t>The resulting patch tokens are then concatenated across time into one spatiotemporal sequence.</a:t>
                </a:r>
              </a:p>
              <a:p>
                <a:r>
                  <a:rPr lang="en-US"/>
                  <a:t>If each frame contains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h</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𝑤</m:t>
                        </m:r>
                      </m:sub>
                    </m:sSub>
                  </m:oMath>
                </a14:m>
                <a:r>
                  <a:rPr lang="en-US"/>
                  <a:t>non-overlapping patches and we sample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oMath>
                </a14:m>
                <a:r>
                  <a:rPr lang="en-US"/>
                  <a:t>frames, then the transformer receives a total of</a:t>
                </a:r>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h</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𝑤</m:t>
                          </m:r>
                        </m:sub>
                      </m:sSub>
                    </m:oMath>
                  </m:oMathPara>
                </a14:m>
                <a:endParaRPr lang="en-US"/>
              </a:p>
              <a:p>
                <a:r>
                  <a:rPr lang="en-US"/>
                  <a:t>tokens.</a:t>
                </a:r>
              </a:p>
              <a:p>
                <a:pPr algn="ctr"/>
                <a:endParaRPr lang="en-US"/>
              </a:p>
            </p:txBody>
          </p:sp>
        </mc:Choice>
        <mc:Fallback xmlns="">
          <p:sp>
            <p:nvSpPr>
              <p:cNvPr id="9" name="TextBox 8">
                <a:extLst>
                  <a:ext uri="{FF2B5EF4-FFF2-40B4-BE49-F238E27FC236}">
                    <a16:creationId xmlns:a16="http://schemas.microsoft.com/office/drawing/2014/main" id="{D7399F1E-7AF9-DC34-AF80-9E9809831C96}"/>
                  </a:ext>
                </a:extLst>
              </p:cNvPr>
              <p:cNvSpPr txBox="1">
                <a:spLocks noRot="1" noChangeAspect="1" noMove="1" noResize="1" noEditPoints="1" noAdjustHandles="1" noChangeArrowheads="1" noChangeShapeType="1" noTextEdit="1"/>
              </p:cNvSpPr>
              <p:nvPr/>
            </p:nvSpPr>
            <p:spPr>
              <a:xfrm>
                <a:off x="8541225" y="1711656"/>
                <a:ext cx="3650775" cy="3693319"/>
              </a:xfrm>
              <a:prstGeom prst="rect">
                <a:avLst/>
              </a:prstGeom>
              <a:blipFill>
                <a:blip r:embed="rId5"/>
                <a:stretch>
                  <a:fillRect l="-1384" t="-685" r="-2422"/>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1869A21C-955A-8881-2994-D8F0C37DD89D}"/>
              </a:ext>
            </a:extLst>
          </p:cNvPr>
          <p:cNvSpPr txBox="1"/>
          <p:nvPr/>
        </p:nvSpPr>
        <p:spPr>
          <a:xfrm>
            <a:off x="6380328" y="6238164"/>
            <a:ext cx="5629702"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err="1"/>
              <a:t>Bertasius</a:t>
            </a:r>
            <a:r>
              <a:rPr lang="en-US" sz="1600"/>
              <a:t> et al., 2021 (</a:t>
            </a:r>
            <a:r>
              <a:rPr lang="en-US" sz="1600" err="1"/>
              <a:t>TimeSformer</a:t>
            </a:r>
            <a:r>
              <a:rPr lang="en-US" sz="1600"/>
              <a:t>); Arnab et al., 2021 (</a:t>
            </a:r>
            <a:r>
              <a:rPr lang="en-US" sz="1600" err="1"/>
              <a:t>ViViT</a:t>
            </a:r>
            <a:r>
              <a:rPr lang="en-US" sz="1600"/>
              <a:t>)</a:t>
            </a:r>
          </a:p>
          <a:p>
            <a:pPr algn="ctr"/>
            <a:endParaRPr lang="en-US"/>
          </a:p>
        </p:txBody>
      </p:sp>
    </p:spTree>
    <p:extLst>
      <p:ext uri="{BB962C8B-B14F-4D97-AF65-F5344CB8AC3E}">
        <p14:creationId xmlns:p14="http://schemas.microsoft.com/office/powerpoint/2010/main" val="4049105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442FC-A9A4-5504-C1D8-B4235955A6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5A00BA-EB83-FCB3-0B64-F63164D467B5}"/>
              </a:ext>
            </a:extLst>
          </p:cNvPr>
          <p:cNvSpPr>
            <a:spLocks noGrp="1"/>
          </p:cNvSpPr>
          <p:nvPr>
            <p:ph type="title"/>
          </p:nvPr>
        </p:nvSpPr>
        <p:spPr>
          <a:xfrm>
            <a:off x="144439" y="114916"/>
            <a:ext cx="10515600" cy="1325563"/>
          </a:xfrm>
        </p:spPr>
        <p:txBody>
          <a:bodyPr/>
          <a:lstStyle/>
          <a:p>
            <a:r>
              <a:rPr lang="en-US"/>
              <a:t>2. </a:t>
            </a:r>
            <a:r>
              <a:rPr lang="en-US" err="1">
                <a:ea typeface="+mj-lt"/>
                <a:cs typeface="+mj-lt"/>
              </a:rPr>
              <a:t>Tubelet</a:t>
            </a:r>
            <a:r>
              <a:rPr lang="en-US">
                <a:ea typeface="+mj-lt"/>
                <a:cs typeface="+mj-lt"/>
              </a:rPr>
              <a:t> tokens</a:t>
            </a:r>
            <a:r>
              <a:rPr lang="en-US"/>
              <a:t> </a:t>
            </a:r>
          </a:p>
        </p:txBody>
      </p:sp>
      <p:pic>
        <p:nvPicPr>
          <p:cNvPr id="4" name="Content Placeholder 3" descr="A diagram of a penguin embedding&#10;&#10;AI-generated content may be incorrect.">
            <a:extLst>
              <a:ext uri="{FF2B5EF4-FFF2-40B4-BE49-F238E27FC236}">
                <a16:creationId xmlns:a16="http://schemas.microsoft.com/office/drawing/2014/main" id="{59A65F83-827D-524C-A818-B5DA83ADFD31}"/>
              </a:ext>
            </a:extLst>
          </p:cNvPr>
          <p:cNvPicPr>
            <a:picLocks noGrp="1" noChangeAspect="1"/>
          </p:cNvPicPr>
          <p:nvPr>
            <p:ph idx="1"/>
          </p:nvPr>
        </p:nvPicPr>
        <p:blipFill>
          <a:blip r:embed="rId3"/>
          <a:stretch>
            <a:fillRect/>
          </a:stretch>
        </p:blipFill>
        <p:spPr>
          <a:xfrm>
            <a:off x="-4250" y="1300621"/>
            <a:ext cx="7898726" cy="4939548"/>
          </a:xfrm>
          <a:prstGeom prst="rect">
            <a:avLst/>
          </a:prstGeom>
        </p:spPr>
      </p:pic>
      <p:pic>
        <p:nvPicPr>
          <p:cNvPr id="5" name="Picture 4" descr="A black and white logo&#10;&#10;AI-generated content may be incorrect.">
            <a:extLst>
              <a:ext uri="{FF2B5EF4-FFF2-40B4-BE49-F238E27FC236}">
                <a16:creationId xmlns:a16="http://schemas.microsoft.com/office/drawing/2014/main" id="{6E443EED-1985-6907-0E27-337C060B3DCF}"/>
              </a:ext>
            </a:extLst>
          </p:cNvPr>
          <p:cNvPicPr>
            <a:picLocks noChangeAspect="1"/>
          </p:cNvPicPr>
          <p:nvPr/>
        </p:nvPicPr>
        <p:blipFill>
          <a:blip r:embed="rId4"/>
          <a:stretch>
            <a:fillRect/>
          </a:stretch>
        </p:blipFill>
        <p:spPr>
          <a:xfrm>
            <a:off x="9723783" y="263431"/>
            <a:ext cx="2286000" cy="514350"/>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7912F9F-618A-0484-ADC0-69178050A0AF}"/>
                  </a:ext>
                </a:extLst>
              </p:cNvPr>
              <p:cNvSpPr txBox="1"/>
              <p:nvPr/>
            </p:nvSpPr>
            <p:spPr>
              <a:xfrm>
                <a:off x="8018903" y="1306647"/>
                <a:ext cx="3991472"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Instead of tokenizing each frame independently, group neighboring patches across both space and time into a small spatiotemporal cube, or </a:t>
                </a:r>
                <a:r>
                  <a:rPr lang="en-US" b="1"/>
                  <a:t>tubelet</a:t>
                </a:r>
                <a:r>
                  <a:rPr lang="en-US"/>
                  <a:t>, and embed that cube as one token.</a:t>
                </a:r>
              </a:p>
              <a:p>
                <a:r>
                  <a:rPr lang="en-US"/>
                  <a:t>Tubelet embedding reduces sequence length and injects temporal structure earlier than frame-wise patch tokenization.</a:t>
                </a:r>
                <a:br>
                  <a:rPr lang="en-US"/>
                </a:br>
                <a:r>
                  <a:rPr lang="en-US"/>
                  <a:t>The tradeoff is coarser temporal granularity.</a:t>
                </a:r>
              </a:p>
              <a:p>
                <a:r>
                  <a:rPr lang="en-US"/>
                  <a:t>If a tubelet spans </a:t>
                </a:r>
                <a14:m>
                  <m:oMath xmlns:m="http://schemas.openxmlformats.org/officeDocument/2006/math">
                    <m:r>
                      <a:rPr lang="en-US" i="1">
                        <a:latin typeface="Cambria Math" panose="02040503050406030204" pitchFamily="18" charset="0"/>
                      </a:rPr>
                      <m:t>𝑡</m:t>
                    </m:r>
                  </m:oMath>
                </a14:m>
                <a:r>
                  <a:rPr lang="en-US"/>
                  <a:t>frames and a spatial patch of size </a:t>
                </a:r>
                <a14:m>
                  <m:oMath xmlns:m="http://schemas.openxmlformats.org/officeDocument/2006/math">
                    <m:r>
                      <a:rPr lang="en-US" i="1">
                        <a:latin typeface="Cambria Math" panose="02040503050406030204" pitchFamily="18" charset="0"/>
                      </a:rPr>
                      <m:t>𝑝</m:t>
                    </m:r>
                    <m:r>
                      <a:rPr lang="en-US" i="0">
                        <a:latin typeface="Cambria Math" panose="02040503050406030204" pitchFamily="18" charset="0"/>
                      </a:rPr>
                      <m:t>×</m:t>
                    </m:r>
                    <m:r>
                      <a:rPr lang="en-US" i="1">
                        <a:latin typeface="Cambria Math" panose="02040503050406030204" pitchFamily="18" charset="0"/>
                      </a:rPr>
                      <m:t>𝑝</m:t>
                    </m:r>
                  </m:oMath>
                </a14:m>
                <a:r>
                  <a:rPr lang="en-US"/>
                  <a:t>, then one token already contains a local chunk of space-time.</a:t>
                </a:r>
              </a:p>
              <a:p>
                <a:pPr algn="ctr"/>
                <a:endParaRPr lang="en-US"/>
              </a:p>
            </p:txBody>
          </p:sp>
        </mc:Choice>
        <mc:Fallback xmlns="">
          <p:sp>
            <p:nvSpPr>
              <p:cNvPr id="3" name="TextBox 2">
                <a:extLst>
                  <a:ext uri="{FF2B5EF4-FFF2-40B4-BE49-F238E27FC236}">
                    <a16:creationId xmlns:a16="http://schemas.microsoft.com/office/drawing/2014/main" id="{E7912F9F-618A-0484-ADC0-69178050A0AF}"/>
                  </a:ext>
                </a:extLst>
              </p:cNvPr>
              <p:cNvSpPr txBox="1">
                <a:spLocks noRot="1" noChangeAspect="1" noMove="1" noResize="1" noEditPoints="1" noAdjustHandles="1" noChangeArrowheads="1" noChangeShapeType="1" noTextEdit="1"/>
              </p:cNvSpPr>
              <p:nvPr/>
            </p:nvSpPr>
            <p:spPr>
              <a:xfrm>
                <a:off x="8018903" y="1306647"/>
                <a:ext cx="3991472" cy="4801314"/>
              </a:xfrm>
              <a:prstGeom prst="rect">
                <a:avLst/>
              </a:prstGeom>
              <a:blipFill>
                <a:blip r:embed="rId5"/>
                <a:stretch>
                  <a:fillRect l="-1270" t="-528" r="-1270"/>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845E6C4A-9ECE-E93C-C502-B75094ED070E}"/>
              </a:ext>
            </a:extLst>
          </p:cNvPr>
          <p:cNvSpPr txBox="1"/>
          <p:nvPr/>
        </p:nvSpPr>
        <p:spPr>
          <a:xfrm>
            <a:off x="8962030" y="6249537"/>
            <a:ext cx="286603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Arnab et al., 2021 (ViViT)</a:t>
            </a:r>
          </a:p>
          <a:p>
            <a:pPr algn="ctr"/>
            <a:endParaRPr lang="en-US"/>
          </a:p>
        </p:txBody>
      </p:sp>
    </p:spTree>
    <p:extLst>
      <p:ext uri="{BB962C8B-B14F-4D97-AF65-F5344CB8AC3E}">
        <p14:creationId xmlns:p14="http://schemas.microsoft.com/office/powerpoint/2010/main" val="4120932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791B33F-CE76-4EF1-8227-54ED041CD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AA3025-5A53-B234-6C48-6B247DDBDBBB}"/>
              </a:ext>
            </a:extLst>
          </p:cNvPr>
          <p:cNvSpPr>
            <a:spLocks noGrp="1"/>
          </p:cNvSpPr>
          <p:nvPr>
            <p:ph type="title"/>
          </p:nvPr>
        </p:nvSpPr>
        <p:spPr>
          <a:xfrm>
            <a:off x="2190750" y="557189"/>
            <a:ext cx="8629358" cy="2956233"/>
          </a:xfrm>
        </p:spPr>
        <p:txBody>
          <a:bodyPr vert="horz" lIns="91440" tIns="45720" rIns="91440" bIns="45720" rtlCol="0" anchor="b">
            <a:normAutofit/>
          </a:bodyPr>
          <a:lstStyle/>
          <a:p>
            <a:r>
              <a:rPr lang="en-US" sz="5200" kern="1200">
                <a:solidFill>
                  <a:schemeClr val="tx1"/>
                </a:solidFill>
                <a:latin typeface="+mj-lt"/>
                <a:ea typeface="+mj-ea"/>
                <a:cs typeface="+mj-cs"/>
              </a:rPr>
              <a:t>Part A. Video Representation</a:t>
            </a:r>
          </a:p>
        </p:txBody>
      </p:sp>
      <p:sp>
        <p:nvSpPr>
          <p:cNvPr id="3" name="Text Placeholder 2">
            <a:extLst>
              <a:ext uri="{FF2B5EF4-FFF2-40B4-BE49-F238E27FC236}">
                <a16:creationId xmlns:a16="http://schemas.microsoft.com/office/drawing/2014/main" id="{3D467029-BB11-4B69-60E2-E12277C130C7}"/>
              </a:ext>
            </a:extLst>
          </p:cNvPr>
          <p:cNvSpPr>
            <a:spLocks noGrp="1"/>
          </p:cNvSpPr>
          <p:nvPr>
            <p:ph type="body" idx="1"/>
          </p:nvPr>
        </p:nvSpPr>
        <p:spPr>
          <a:xfrm>
            <a:off x="2190749" y="3728614"/>
            <a:ext cx="8629358" cy="1828121"/>
          </a:xfrm>
        </p:spPr>
        <p:txBody>
          <a:bodyPr vert="horz" lIns="91440" tIns="45720" rIns="91440" bIns="45720" rtlCol="0" anchor="t">
            <a:normAutofit/>
          </a:bodyPr>
          <a:lstStyle/>
          <a:p>
            <a:r>
              <a:rPr lang="en-US">
                <a:ea typeface="+mn-lt"/>
                <a:cs typeface="+mn-lt"/>
              </a:rPr>
              <a:t>From frames to tokens: sampling, tokenization, and temporal attention</a:t>
            </a:r>
            <a:endParaRPr lang="en-US"/>
          </a:p>
        </p:txBody>
      </p:sp>
      <p:pic>
        <p:nvPicPr>
          <p:cNvPr id="6" name="Picture 5" descr="A black and white logo&#10;&#10;AI-generated content may be incorrect.">
            <a:extLst>
              <a:ext uri="{FF2B5EF4-FFF2-40B4-BE49-F238E27FC236}">
                <a16:creationId xmlns:a16="http://schemas.microsoft.com/office/drawing/2014/main" id="{4C42F260-9537-4392-E1C8-6461066090D4}"/>
              </a:ext>
            </a:extLst>
          </p:cNvPr>
          <p:cNvPicPr>
            <a:picLocks noChangeAspect="1"/>
          </p:cNvPicPr>
          <p:nvPr/>
        </p:nvPicPr>
        <p:blipFill>
          <a:blip r:embed="rId3"/>
          <a:stretch>
            <a:fillRect/>
          </a:stretch>
        </p:blipFill>
        <p:spPr>
          <a:xfrm>
            <a:off x="9723783" y="263431"/>
            <a:ext cx="2286000" cy="514350"/>
          </a:xfrm>
          <a:prstGeom prst="rect">
            <a:avLst/>
          </a:prstGeom>
        </p:spPr>
      </p:pic>
    </p:spTree>
    <p:extLst>
      <p:ext uri="{BB962C8B-B14F-4D97-AF65-F5344CB8AC3E}">
        <p14:creationId xmlns:p14="http://schemas.microsoft.com/office/powerpoint/2010/main" val="4083700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B867D-07EC-BBEA-2EA0-7CC162C6E945}"/>
            </a:ext>
          </a:extLst>
        </p:cNvPr>
        <p:cNvGrpSpPr/>
        <p:nvPr/>
      </p:nvGrpSpPr>
      <p:grpSpPr>
        <a:xfrm>
          <a:off x="0" y="0"/>
          <a:ext cx="0" cy="0"/>
          <a:chOff x="0" y="0"/>
          <a:chExt cx="0" cy="0"/>
        </a:xfrm>
      </p:grpSpPr>
      <p:pic>
        <p:nvPicPr>
          <p:cNvPr id="4" name="Content Placeholder 3" descr="A diagram of a diagram of a number of cubes&#10;&#10;AI-generated content may be incorrect.">
            <a:extLst>
              <a:ext uri="{FF2B5EF4-FFF2-40B4-BE49-F238E27FC236}">
                <a16:creationId xmlns:a16="http://schemas.microsoft.com/office/drawing/2014/main" id="{0E5E811E-D4DB-4FE6-31F4-AA038C1ED278}"/>
              </a:ext>
            </a:extLst>
          </p:cNvPr>
          <p:cNvPicPr>
            <a:picLocks noGrp="1" noChangeAspect="1"/>
          </p:cNvPicPr>
          <p:nvPr>
            <p:ph idx="1"/>
          </p:nvPr>
        </p:nvPicPr>
        <p:blipFill>
          <a:blip r:embed="rId3"/>
          <a:stretch>
            <a:fillRect/>
          </a:stretch>
        </p:blipFill>
        <p:spPr>
          <a:xfrm>
            <a:off x="1342265" y="774944"/>
            <a:ext cx="9848365" cy="4325630"/>
          </a:xfrm>
          <a:prstGeom prst="rect">
            <a:avLst/>
          </a:prstGeom>
        </p:spPr>
      </p:pic>
      <p:sp>
        <p:nvSpPr>
          <p:cNvPr id="2" name="Title 1">
            <a:extLst>
              <a:ext uri="{FF2B5EF4-FFF2-40B4-BE49-F238E27FC236}">
                <a16:creationId xmlns:a16="http://schemas.microsoft.com/office/drawing/2014/main" id="{CBC866E6-056F-701A-C202-13135032E709}"/>
              </a:ext>
            </a:extLst>
          </p:cNvPr>
          <p:cNvSpPr>
            <a:spLocks noGrp="1"/>
          </p:cNvSpPr>
          <p:nvPr>
            <p:ph type="title"/>
          </p:nvPr>
        </p:nvSpPr>
        <p:spPr>
          <a:xfrm>
            <a:off x="344311" y="-1764"/>
            <a:ext cx="10515600" cy="1325563"/>
          </a:xfrm>
        </p:spPr>
        <p:txBody>
          <a:bodyPr/>
          <a:lstStyle/>
          <a:p>
            <a:r>
              <a:rPr lang="en-US">
                <a:ea typeface="+mj-lt"/>
                <a:cs typeface="+mj-lt"/>
              </a:rPr>
              <a:t>3. Hierarchical / multiscale tokens</a:t>
            </a:r>
            <a:endParaRPr lang="en-US"/>
          </a:p>
        </p:txBody>
      </p:sp>
      <p:pic>
        <p:nvPicPr>
          <p:cNvPr id="5" name="Picture 4" descr="A black and white logo&#10;&#10;AI-generated content may be incorrect.">
            <a:extLst>
              <a:ext uri="{FF2B5EF4-FFF2-40B4-BE49-F238E27FC236}">
                <a16:creationId xmlns:a16="http://schemas.microsoft.com/office/drawing/2014/main" id="{90874C3F-8422-68CE-E262-F582DB804C63}"/>
              </a:ext>
            </a:extLst>
          </p:cNvPr>
          <p:cNvPicPr>
            <a:picLocks noChangeAspect="1"/>
          </p:cNvPicPr>
          <p:nvPr/>
        </p:nvPicPr>
        <p:blipFill>
          <a:blip r:embed="rId4"/>
          <a:stretch>
            <a:fillRect/>
          </a:stretch>
        </p:blipFill>
        <p:spPr>
          <a:xfrm>
            <a:off x="9723783" y="263431"/>
            <a:ext cx="2286000" cy="514350"/>
          </a:xfrm>
          <a:prstGeom prst="rect">
            <a:avLst/>
          </a:prstGeom>
        </p:spPr>
      </p:pic>
      <p:sp>
        <p:nvSpPr>
          <p:cNvPr id="3" name="TextBox 2">
            <a:extLst>
              <a:ext uri="{FF2B5EF4-FFF2-40B4-BE49-F238E27FC236}">
                <a16:creationId xmlns:a16="http://schemas.microsoft.com/office/drawing/2014/main" id="{9AB3065B-3A48-9759-CC24-C887F14F6612}"/>
              </a:ext>
            </a:extLst>
          </p:cNvPr>
          <p:cNvSpPr txBox="1"/>
          <p:nvPr/>
        </p:nvSpPr>
        <p:spPr>
          <a:xfrm>
            <a:off x="677333" y="5136444"/>
            <a:ext cx="11190110"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000"/>
              <a:t>Rather than keeping one flat token grid throughout the network, hierarchical video transformers progressively reduce spatial or spatiotemporal resolution while increasing channel capacity.</a:t>
            </a:r>
          </a:p>
          <a:p>
            <a:pPr>
              <a:spcAft>
                <a:spcPts val="600"/>
              </a:spcAft>
            </a:pPr>
            <a:r>
              <a:rPr lang="en-US" sz="2000"/>
              <a:t>Early layers operate on fine-grained visual detail. Later layers operate on coarser, higher-level spatiotemporal summaries. This creates a multiscale feature hierarchy that is better matched to the dense and structured nature of video.</a:t>
            </a:r>
          </a:p>
          <a:p>
            <a:pPr algn="ctr"/>
            <a:endParaRPr lang="en-US"/>
          </a:p>
        </p:txBody>
      </p:sp>
      <p:sp>
        <p:nvSpPr>
          <p:cNvPr id="6" name="TextBox 5">
            <a:extLst>
              <a:ext uri="{FF2B5EF4-FFF2-40B4-BE49-F238E27FC236}">
                <a16:creationId xmlns:a16="http://schemas.microsoft.com/office/drawing/2014/main" id="{B4E5B638-7479-F1C9-C4F8-ECDBB53DEAD2}"/>
              </a:ext>
            </a:extLst>
          </p:cNvPr>
          <p:cNvSpPr txBox="1"/>
          <p:nvPr/>
        </p:nvSpPr>
        <p:spPr>
          <a:xfrm>
            <a:off x="8156222" y="1114778"/>
            <a:ext cx="416277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Fan et al., 2021 (</a:t>
            </a:r>
            <a:r>
              <a:rPr lang="en-US" err="1"/>
              <a:t>MViT</a:t>
            </a:r>
            <a:r>
              <a:rPr lang="en-US"/>
              <a:t>); Liu et al., 2022 (Video Swin Transformer)</a:t>
            </a:r>
          </a:p>
        </p:txBody>
      </p:sp>
    </p:spTree>
    <p:extLst>
      <p:ext uri="{BB962C8B-B14F-4D97-AF65-F5344CB8AC3E}">
        <p14:creationId xmlns:p14="http://schemas.microsoft.com/office/powerpoint/2010/main" val="2236161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B67A8-2A63-6D1D-6DBA-BCB414D1C059}"/>
              </a:ext>
            </a:extLst>
          </p:cNvPr>
          <p:cNvSpPr>
            <a:spLocks noGrp="1"/>
          </p:cNvSpPr>
          <p:nvPr>
            <p:ph type="title"/>
          </p:nvPr>
        </p:nvSpPr>
        <p:spPr/>
        <p:txBody>
          <a:bodyPr/>
          <a:lstStyle/>
          <a:p>
            <a:r>
              <a:rPr lang="en-US"/>
              <a:t>Summary of Tokenization Strategies</a:t>
            </a:r>
          </a:p>
        </p:txBody>
      </p:sp>
      <p:graphicFrame>
        <p:nvGraphicFramePr>
          <p:cNvPr id="5" name="Content Placeholder 4">
            <a:extLst>
              <a:ext uri="{FF2B5EF4-FFF2-40B4-BE49-F238E27FC236}">
                <a16:creationId xmlns:a16="http://schemas.microsoft.com/office/drawing/2014/main" id="{75E752BC-49E6-0FC0-92B3-04904CA2C985}"/>
              </a:ext>
            </a:extLst>
          </p:cNvPr>
          <p:cNvGraphicFramePr>
            <a:graphicFrameLocks noGrp="1"/>
          </p:cNvGraphicFramePr>
          <p:nvPr>
            <p:ph idx="1"/>
            <p:extLst>
              <p:ext uri="{D42A27DB-BD31-4B8C-83A1-F6EECF244321}">
                <p14:modId xmlns:p14="http://schemas.microsoft.com/office/powerpoint/2010/main" val="3492480738"/>
              </p:ext>
            </p:extLst>
          </p:nvPr>
        </p:nvGraphicFramePr>
        <p:xfrm>
          <a:off x="838200" y="1825625"/>
          <a:ext cx="10515600" cy="4480560"/>
        </p:xfrm>
        <a:graphic>
          <a:graphicData uri="http://schemas.openxmlformats.org/drawingml/2006/table">
            <a:tbl>
              <a:tblPr bandRow="1">
                <a:tableStyleId>{5C22544A-7EE6-4342-B048-85BDC9FD1C3A}</a:tableStyleId>
              </a:tblPr>
              <a:tblGrid>
                <a:gridCol w="1752600">
                  <a:extLst>
                    <a:ext uri="{9D8B030D-6E8A-4147-A177-3AD203B41FA5}">
                      <a16:colId xmlns:a16="http://schemas.microsoft.com/office/drawing/2014/main" val="2553267477"/>
                    </a:ext>
                  </a:extLst>
                </a:gridCol>
                <a:gridCol w="1752600">
                  <a:extLst>
                    <a:ext uri="{9D8B030D-6E8A-4147-A177-3AD203B41FA5}">
                      <a16:colId xmlns:a16="http://schemas.microsoft.com/office/drawing/2014/main" val="1344691924"/>
                    </a:ext>
                  </a:extLst>
                </a:gridCol>
                <a:gridCol w="1752600">
                  <a:extLst>
                    <a:ext uri="{9D8B030D-6E8A-4147-A177-3AD203B41FA5}">
                      <a16:colId xmlns:a16="http://schemas.microsoft.com/office/drawing/2014/main" val="1038078839"/>
                    </a:ext>
                  </a:extLst>
                </a:gridCol>
                <a:gridCol w="1752600">
                  <a:extLst>
                    <a:ext uri="{9D8B030D-6E8A-4147-A177-3AD203B41FA5}">
                      <a16:colId xmlns:a16="http://schemas.microsoft.com/office/drawing/2014/main" val="4087884783"/>
                    </a:ext>
                  </a:extLst>
                </a:gridCol>
                <a:gridCol w="1752600">
                  <a:extLst>
                    <a:ext uri="{9D8B030D-6E8A-4147-A177-3AD203B41FA5}">
                      <a16:colId xmlns:a16="http://schemas.microsoft.com/office/drawing/2014/main" val="308312425"/>
                    </a:ext>
                  </a:extLst>
                </a:gridCol>
                <a:gridCol w="1752600">
                  <a:extLst>
                    <a:ext uri="{9D8B030D-6E8A-4147-A177-3AD203B41FA5}">
                      <a16:colId xmlns:a16="http://schemas.microsoft.com/office/drawing/2014/main" val="3445901966"/>
                    </a:ext>
                  </a:extLst>
                </a:gridCol>
              </a:tblGrid>
              <a:tr h="0">
                <a:tc>
                  <a:txBody>
                    <a:bodyPr/>
                    <a:lstStyle/>
                    <a:p>
                      <a:pPr>
                        <a:buNone/>
                      </a:pPr>
                      <a:r>
                        <a:rPr lang="en-US" b="1"/>
                        <a:t>Strategy</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b="1"/>
                        <a:t>Basic unit</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b="1"/>
                        <a:t>Time fused</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b="1"/>
                        <a:t>Token count / compute</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b="1"/>
                        <a:t>Main strength</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b="1"/>
                        <a:t>Main tradeoff</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191922316"/>
                  </a:ext>
                </a:extLst>
              </a:tr>
              <a:tr h="0">
                <a:tc>
                  <a:txBody>
                    <a:bodyPr/>
                    <a:lstStyle/>
                    <a:p>
                      <a:pPr>
                        <a:buNone/>
                      </a:pPr>
                      <a:r>
                        <a:rPr lang="en-US" b="1"/>
                        <a:t>Frame-wise patch tokens</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a:t>2D patch from each frame</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b="1"/>
                        <a:t>Later</a:t>
                      </a:r>
                      <a:r>
                        <a:rPr lang="en-US"/>
                        <a:t> in the transformer</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a:t>Highest</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a:t>Most direct extension of </a:t>
                      </a:r>
                      <a:r>
                        <a:rPr lang="en-US" err="1"/>
                        <a:t>ViT</a:t>
                      </a:r>
                      <a:r>
                        <a:rPr lang="en-US"/>
                        <a:t>; simple and interpretable</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a:t>Long token sequence; time not built into token</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571744074"/>
                  </a:ext>
                </a:extLst>
              </a:tr>
              <a:tr h="0">
                <a:tc>
                  <a:txBody>
                    <a:bodyPr/>
                    <a:lstStyle/>
                    <a:p>
                      <a:pPr>
                        <a:buNone/>
                      </a:pPr>
                      <a:r>
                        <a:rPr lang="en-US" b="1" err="1"/>
                        <a:t>Tubelet</a:t>
                      </a:r>
                      <a:r>
                        <a:rPr lang="en-US" b="1"/>
                        <a:t> tokens</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a:t>Local space-time cube</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b="1"/>
                        <a:t>Earlier</a:t>
                      </a:r>
                      <a:r>
                        <a:rPr lang="en-US"/>
                        <a:t> at tokenization</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a:t>Lower</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a:t>Injects temporal structure earlier; fewer tokens</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a:t>Coarser temporal granularity</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502407332"/>
                  </a:ext>
                </a:extLst>
              </a:tr>
              <a:tr h="0">
                <a:tc>
                  <a:txBody>
                    <a:bodyPr/>
                    <a:lstStyle/>
                    <a:p>
                      <a:pPr>
                        <a:buNone/>
                      </a:pPr>
                      <a:r>
                        <a:rPr lang="en-US" b="1"/>
                        <a:t>Hierarchical / multiscale</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a:t>Features at multiple resolutions</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b="1"/>
                        <a:t>Progressively</a:t>
                      </a:r>
                      <a:r>
                        <a:rPr lang="en-US"/>
                        <a:t> across layers</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a:t>Reduced as depth increases</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a:t>Captures local detail and higher-level structure</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a:t>More complex architecture</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807894114"/>
                  </a:ext>
                </a:extLst>
              </a:tr>
            </a:tbl>
          </a:graphicData>
        </a:graphic>
      </p:graphicFrame>
    </p:spTree>
    <p:extLst>
      <p:ext uri="{BB962C8B-B14F-4D97-AF65-F5344CB8AC3E}">
        <p14:creationId xmlns:p14="http://schemas.microsoft.com/office/powerpoint/2010/main" val="36668422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7467D-EBB9-F793-9B36-E4606C2D30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FDBE46-650A-A8E9-C7F1-0EAAE79A1398}"/>
              </a:ext>
            </a:extLst>
          </p:cNvPr>
          <p:cNvSpPr>
            <a:spLocks noGrp="1"/>
          </p:cNvSpPr>
          <p:nvPr>
            <p:ph type="title"/>
          </p:nvPr>
        </p:nvSpPr>
        <p:spPr/>
        <p:txBody>
          <a:bodyPr/>
          <a:lstStyle/>
          <a:p>
            <a:r>
              <a:rPr lang="en-US">
                <a:ea typeface="+mj-lt"/>
                <a:cs typeface="+mj-lt"/>
              </a:rPr>
              <a:t>Temporal attention</a:t>
            </a:r>
            <a:endParaRPr lang="en-US"/>
          </a:p>
        </p:txBody>
      </p:sp>
      <p:sp>
        <p:nvSpPr>
          <p:cNvPr id="3" name="Content Placeholder 2">
            <a:extLst>
              <a:ext uri="{FF2B5EF4-FFF2-40B4-BE49-F238E27FC236}">
                <a16:creationId xmlns:a16="http://schemas.microsoft.com/office/drawing/2014/main" id="{EDF0A705-9258-9B80-C2F5-24F2FC08342F}"/>
              </a:ext>
            </a:extLst>
          </p:cNvPr>
          <p:cNvSpPr>
            <a:spLocks noGrp="1"/>
          </p:cNvSpPr>
          <p:nvPr>
            <p:ph type="body" idx="1"/>
          </p:nvPr>
        </p:nvSpPr>
        <p:spPr/>
        <p:txBody>
          <a:bodyPr vert="horz" lIns="91440" tIns="45720" rIns="91440" bIns="45720" rtlCol="0" anchor="t">
            <a:normAutofit/>
          </a:bodyPr>
          <a:lstStyle/>
          <a:p>
            <a:r>
              <a:rPr lang="en-US">
                <a:solidFill>
                  <a:srgbClr val="767676"/>
                </a:solidFill>
                <a:ea typeface="+mn-lt"/>
                <a:cs typeface="+mn-lt"/>
              </a:rPr>
              <a:t>how the model links events across frames</a:t>
            </a:r>
            <a:endParaRPr lang="en-US">
              <a:ea typeface="+mn-lt"/>
              <a:cs typeface="+mn-lt"/>
            </a:endParaRPr>
          </a:p>
        </p:txBody>
      </p:sp>
      <p:pic>
        <p:nvPicPr>
          <p:cNvPr id="5" name="Picture 4" descr="A black and white logo&#10;&#10;AI-generated content may be incorrect.">
            <a:extLst>
              <a:ext uri="{FF2B5EF4-FFF2-40B4-BE49-F238E27FC236}">
                <a16:creationId xmlns:a16="http://schemas.microsoft.com/office/drawing/2014/main" id="{1718DCD7-494D-077F-8D4E-856991AA5A7E}"/>
              </a:ext>
            </a:extLst>
          </p:cNvPr>
          <p:cNvPicPr>
            <a:picLocks noChangeAspect="1"/>
          </p:cNvPicPr>
          <p:nvPr/>
        </p:nvPicPr>
        <p:blipFill>
          <a:blip r:embed="rId3"/>
          <a:stretch>
            <a:fillRect/>
          </a:stretch>
        </p:blipFill>
        <p:spPr>
          <a:xfrm>
            <a:off x="9723783" y="263431"/>
            <a:ext cx="2286000" cy="514350"/>
          </a:xfrm>
          <a:prstGeom prst="rect">
            <a:avLst/>
          </a:prstGeom>
        </p:spPr>
      </p:pic>
    </p:spTree>
    <p:extLst>
      <p:ext uri="{BB962C8B-B14F-4D97-AF65-F5344CB8AC3E}">
        <p14:creationId xmlns:p14="http://schemas.microsoft.com/office/powerpoint/2010/main" val="218028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6DF39-C027-2B21-CDAC-CDC2C16A3F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0FDBCC-8280-C5CE-1DEC-58F1F0EA4BE7}"/>
              </a:ext>
            </a:extLst>
          </p:cNvPr>
          <p:cNvSpPr>
            <a:spLocks noGrp="1"/>
          </p:cNvSpPr>
          <p:nvPr>
            <p:ph type="title"/>
          </p:nvPr>
        </p:nvSpPr>
        <p:spPr>
          <a:xfrm>
            <a:off x="146756" y="125236"/>
            <a:ext cx="10515600" cy="1325563"/>
          </a:xfrm>
        </p:spPr>
        <p:txBody>
          <a:bodyPr/>
          <a:lstStyle/>
          <a:p>
            <a:pPr marL="742950" indent="-742950">
              <a:buAutoNum type="arabicPeriod"/>
            </a:pPr>
            <a:r>
              <a:rPr lang="en-US">
                <a:ea typeface="+mj-lt"/>
                <a:cs typeface="+mj-lt"/>
              </a:rPr>
              <a:t>Full/Divided space-time attention</a:t>
            </a:r>
            <a:endParaRPr lang="en-US"/>
          </a:p>
        </p:txBody>
      </p:sp>
      <p:pic>
        <p:nvPicPr>
          <p:cNvPr id="4" name="Content Placeholder 3" descr="A diagram of a flowchart&#10;&#10;AI-generated content may be incorrect.">
            <a:extLst>
              <a:ext uri="{FF2B5EF4-FFF2-40B4-BE49-F238E27FC236}">
                <a16:creationId xmlns:a16="http://schemas.microsoft.com/office/drawing/2014/main" id="{2E4D2111-FB9A-923C-7457-967EAF639F39}"/>
              </a:ext>
            </a:extLst>
          </p:cNvPr>
          <p:cNvPicPr>
            <a:picLocks noGrp="1" noChangeAspect="1"/>
          </p:cNvPicPr>
          <p:nvPr>
            <p:ph idx="1"/>
          </p:nvPr>
        </p:nvPicPr>
        <p:blipFill>
          <a:blip r:embed="rId3"/>
          <a:stretch>
            <a:fillRect/>
          </a:stretch>
        </p:blipFill>
        <p:spPr>
          <a:xfrm>
            <a:off x="3197774" y="1198052"/>
            <a:ext cx="8988531" cy="4912811"/>
          </a:xfrm>
          <a:prstGeom prst="rect">
            <a:avLst/>
          </a:prstGeom>
        </p:spPr>
      </p:pic>
      <p:pic>
        <p:nvPicPr>
          <p:cNvPr id="5" name="Picture 4" descr="A black and white logo&#10;&#10;AI-generated content may be incorrect.">
            <a:extLst>
              <a:ext uri="{FF2B5EF4-FFF2-40B4-BE49-F238E27FC236}">
                <a16:creationId xmlns:a16="http://schemas.microsoft.com/office/drawing/2014/main" id="{453FDE98-B16F-9E27-3807-12E161728D40}"/>
              </a:ext>
            </a:extLst>
          </p:cNvPr>
          <p:cNvPicPr>
            <a:picLocks noChangeAspect="1"/>
          </p:cNvPicPr>
          <p:nvPr/>
        </p:nvPicPr>
        <p:blipFill>
          <a:blip r:embed="rId4"/>
          <a:stretch>
            <a:fillRect/>
          </a:stretch>
        </p:blipFill>
        <p:spPr>
          <a:xfrm>
            <a:off x="9723783" y="263431"/>
            <a:ext cx="2286000" cy="514350"/>
          </a:xfrm>
          <a:prstGeom prst="rect">
            <a:avLst/>
          </a:prstGeom>
        </p:spPr>
      </p:pic>
      <p:sp>
        <p:nvSpPr>
          <p:cNvPr id="3" name="TextBox 2">
            <a:extLst>
              <a:ext uri="{FF2B5EF4-FFF2-40B4-BE49-F238E27FC236}">
                <a16:creationId xmlns:a16="http://schemas.microsoft.com/office/drawing/2014/main" id="{3F7D426C-8977-BBEE-DD9D-D1FE2869E7CC}"/>
              </a:ext>
            </a:extLst>
          </p:cNvPr>
          <p:cNvSpPr txBox="1"/>
          <p:nvPr/>
        </p:nvSpPr>
        <p:spPr>
          <a:xfrm>
            <a:off x="338667" y="1453444"/>
            <a:ext cx="3019778"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Full space-time attention lets each token attend jointly to tokens across both space and time.</a:t>
            </a:r>
            <a:br>
              <a:rPr lang="en-US"/>
            </a:br>
            <a:r>
              <a:rPr lang="en-US"/>
              <a:t>Divided space-time attention factorizes this process into two steps: temporal attention across frames, followed by spatial attention within each frame.</a:t>
            </a:r>
          </a:p>
          <a:p>
            <a:endParaRPr lang="en-US"/>
          </a:p>
          <a:p>
            <a:r>
              <a:rPr lang="en-US"/>
              <a:t>Compared with fully joint attention, divided attention preserves global temporal interaction while reducing complexity and improving optimization in practice.</a:t>
            </a:r>
          </a:p>
        </p:txBody>
      </p:sp>
      <p:sp>
        <p:nvSpPr>
          <p:cNvPr id="6" name="TextBox 5">
            <a:extLst>
              <a:ext uri="{FF2B5EF4-FFF2-40B4-BE49-F238E27FC236}">
                <a16:creationId xmlns:a16="http://schemas.microsoft.com/office/drawing/2014/main" id="{89D7EEC3-1F1F-A856-5B46-11E774B45A8A}"/>
              </a:ext>
            </a:extLst>
          </p:cNvPr>
          <p:cNvSpPr txBox="1"/>
          <p:nvPr/>
        </p:nvSpPr>
        <p:spPr>
          <a:xfrm>
            <a:off x="4416778" y="6251221"/>
            <a:ext cx="802922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Bertasius, Wang, &amp; Torresani, 2021. </a:t>
            </a:r>
            <a:r>
              <a:rPr lang="en-US" i="1"/>
              <a:t>Is Space-Time Attention All You Need for Video Understanding?</a:t>
            </a:r>
            <a:r>
              <a:rPr lang="en-US"/>
              <a:t> ICML 2021.</a:t>
            </a:r>
          </a:p>
          <a:p>
            <a:pPr algn="ctr"/>
            <a:endParaRPr lang="en-US"/>
          </a:p>
        </p:txBody>
      </p:sp>
    </p:spTree>
    <p:extLst>
      <p:ext uri="{BB962C8B-B14F-4D97-AF65-F5344CB8AC3E}">
        <p14:creationId xmlns:p14="http://schemas.microsoft.com/office/powerpoint/2010/main" val="26583257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838C9-37A7-49CD-D910-12F5C60019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141A0E-3FEE-6D3A-7BEB-A0161A45266A}"/>
              </a:ext>
            </a:extLst>
          </p:cNvPr>
          <p:cNvSpPr>
            <a:spLocks noGrp="1"/>
          </p:cNvSpPr>
          <p:nvPr>
            <p:ph type="title"/>
          </p:nvPr>
        </p:nvSpPr>
        <p:spPr>
          <a:xfrm>
            <a:off x="174978" y="111125"/>
            <a:ext cx="10515600" cy="1325563"/>
          </a:xfrm>
        </p:spPr>
        <p:txBody>
          <a:bodyPr/>
          <a:lstStyle/>
          <a:p>
            <a:r>
              <a:rPr lang="en-US"/>
              <a:t>2. </a:t>
            </a:r>
            <a:r>
              <a:rPr lang="en-US">
                <a:ea typeface="+mj-lt"/>
                <a:cs typeface="+mj-lt"/>
              </a:rPr>
              <a:t>Local / windowed temporal attention</a:t>
            </a:r>
            <a:endParaRPr lang="en-US"/>
          </a:p>
        </p:txBody>
      </p:sp>
      <p:pic>
        <p:nvPicPr>
          <p:cNvPr id="5" name="Picture 4" descr="A black and white logo&#10;&#10;AI-generated content may be incorrect.">
            <a:extLst>
              <a:ext uri="{FF2B5EF4-FFF2-40B4-BE49-F238E27FC236}">
                <a16:creationId xmlns:a16="http://schemas.microsoft.com/office/drawing/2014/main" id="{ACE98C4D-D6B1-232F-468C-1B427AA7BBB2}"/>
              </a:ext>
            </a:extLst>
          </p:cNvPr>
          <p:cNvPicPr>
            <a:picLocks noChangeAspect="1"/>
          </p:cNvPicPr>
          <p:nvPr/>
        </p:nvPicPr>
        <p:blipFill>
          <a:blip r:embed="rId3"/>
          <a:stretch>
            <a:fillRect/>
          </a:stretch>
        </p:blipFill>
        <p:spPr>
          <a:xfrm>
            <a:off x="9723783" y="263431"/>
            <a:ext cx="2286000" cy="514350"/>
          </a:xfrm>
          <a:prstGeom prst="rect">
            <a:avLst/>
          </a:prstGeom>
        </p:spPr>
      </p:pic>
      <p:pic>
        <p:nvPicPr>
          <p:cNvPr id="8" name="Content Placeholder 7" descr="A diagram of a diagram of a video swot transformer&#10;&#10;AI-generated content may be incorrect.">
            <a:extLst>
              <a:ext uri="{FF2B5EF4-FFF2-40B4-BE49-F238E27FC236}">
                <a16:creationId xmlns:a16="http://schemas.microsoft.com/office/drawing/2014/main" id="{7CC3595F-26AF-5AA9-F434-4018324C6A5E}"/>
              </a:ext>
            </a:extLst>
          </p:cNvPr>
          <p:cNvPicPr>
            <a:picLocks noGrp="1" noChangeAspect="1"/>
          </p:cNvPicPr>
          <p:nvPr>
            <p:ph idx="1"/>
          </p:nvPr>
        </p:nvPicPr>
        <p:blipFill>
          <a:blip r:embed="rId4"/>
          <a:stretch>
            <a:fillRect/>
          </a:stretch>
        </p:blipFill>
        <p:spPr>
          <a:xfrm>
            <a:off x="2928" y="1187655"/>
            <a:ext cx="8622716" cy="5300495"/>
          </a:xfrm>
          <a:prstGeom prst="rect">
            <a:avLst/>
          </a:prstGeom>
        </p:spPr>
      </p:pic>
      <p:sp>
        <p:nvSpPr>
          <p:cNvPr id="3" name="TextBox 2">
            <a:extLst>
              <a:ext uri="{FF2B5EF4-FFF2-40B4-BE49-F238E27FC236}">
                <a16:creationId xmlns:a16="http://schemas.microsoft.com/office/drawing/2014/main" id="{23066FD1-A355-6F95-1DE2-3C04681EC072}"/>
              </a:ext>
            </a:extLst>
          </p:cNvPr>
          <p:cNvSpPr txBox="1"/>
          <p:nvPr/>
        </p:nvSpPr>
        <p:spPr>
          <a:xfrm>
            <a:off x="8269111" y="1552222"/>
            <a:ext cx="3739446" cy="46782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Local / windowed temporal attention restricts self-attention to nearby spatiotemporal neighborhoods rather than the full sequence.</a:t>
            </a:r>
          </a:p>
          <a:p>
            <a:br>
              <a:rPr lang="en-US" sz="2000"/>
            </a:br>
            <a:r>
              <a:rPr lang="en-US" sz="2000"/>
              <a:t>Information is propagated globally by shifting the window partition across layers.</a:t>
            </a:r>
          </a:p>
          <a:p>
            <a:endParaRPr lang="en-US" sz="2000"/>
          </a:p>
          <a:p>
            <a:r>
              <a:rPr lang="en-US" sz="2000"/>
              <a:t>This introduces a useful locality bias and yields a better speed–accuracy tradeoff than globally connected video transformers.</a:t>
            </a:r>
          </a:p>
          <a:p>
            <a:pPr algn="ctr"/>
            <a:endParaRPr lang="en-US"/>
          </a:p>
        </p:txBody>
      </p:sp>
      <p:sp>
        <p:nvSpPr>
          <p:cNvPr id="4" name="TextBox 3">
            <a:extLst>
              <a:ext uri="{FF2B5EF4-FFF2-40B4-BE49-F238E27FC236}">
                <a16:creationId xmlns:a16="http://schemas.microsoft.com/office/drawing/2014/main" id="{B96719F8-FC15-BADA-27E0-733776810E3F}"/>
              </a:ext>
            </a:extLst>
          </p:cNvPr>
          <p:cNvSpPr txBox="1"/>
          <p:nvPr/>
        </p:nvSpPr>
        <p:spPr>
          <a:xfrm>
            <a:off x="8805333" y="6039556"/>
            <a:ext cx="306211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Liu et al., 2022. </a:t>
            </a:r>
            <a:r>
              <a:rPr lang="en-US" i="1"/>
              <a:t>Video Swin Transformer</a:t>
            </a:r>
            <a:r>
              <a:rPr lang="en-US"/>
              <a:t>. CVPR 2022.</a:t>
            </a:r>
          </a:p>
          <a:p>
            <a:pPr algn="ctr"/>
            <a:endParaRPr lang="en-US"/>
          </a:p>
        </p:txBody>
      </p:sp>
    </p:spTree>
    <p:extLst>
      <p:ext uri="{BB962C8B-B14F-4D97-AF65-F5344CB8AC3E}">
        <p14:creationId xmlns:p14="http://schemas.microsoft.com/office/powerpoint/2010/main" val="3231565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0524A-86F0-D744-F21D-4E798175DE05}"/>
            </a:ext>
          </a:extLst>
        </p:cNvPr>
        <p:cNvGrpSpPr/>
        <p:nvPr/>
      </p:nvGrpSpPr>
      <p:grpSpPr>
        <a:xfrm>
          <a:off x="0" y="0"/>
          <a:ext cx="0" cy="0"/>
          <a:chOff x="0" y="0"/>
          <a:chExt cx="0" cy="0"/>
        </a:xfrm>
      </p:grpSpPr>
      <p:pic>
        <p:nvPicPr>
          <p:cNvPr id="4" name="Content Placeholder 3" descr="A collage of a child playing football&#10;&#10;AI-generated content may be incorrect.">
            <a:extLst>
              <a:ext uri="{FF2B5EF4-FFF2-40B4-BE49-F238E27FC236}">
                <a16:creationId xmlns:a16="http://schemas.microsoft.com/office/drawing/2014/main" id="{97CAD950-46BB-B7A4-50AA-CD733A2C09C9}"/>
              </a:ext>
            </a:extLst>
          </p:cNvPr>
          <p:cNvPicPr>
            <a:picLocks noGrp="1" noChangeAspect="1"/>
          </p:cNvPicPr>
          <p:nvPr>
            <p:ph idx="1"/>
          </p:nvPr>
        </p:nvPicPr>
        <p:blipFill>
          <a:blip r:embed="rId3"/>
          <a:srcRect r="-98" b="8823"/>
          <a:stretch>
            <a:fillRect/>
          </a:stretch>
        </p:blipFill>
        <p:spPr>
          <a:xfrm>
            <a:off x="624992" y="675941"/>
            <a:ext cx="10952715" cy="4369630"/>
          </a:xfrm>
          <a:prstGeom prst="rect">
            <a:avLst/>
          </a:prstGeom>
        </p:spPr>
      </p:pic>
      <p:sp>
        <p:nvSpPr>
          <p:cNvPr id="2" name="Title 1">
            <a:extLst>
              <a:ext uri="{FF2B5EF4-FFF2-40B4-BE49-F238E27FC236}">
                <a16:creationId xmlns:a16="http://schemas.microsoft.com/office/drawing/2014/main" id="{BB1525E6-C355-E6E7-4836-75FB09D84EEF}"/>
              </a:ext>
            </a:extLst>
          </p:cNvPr>
          <p:cNvSpPr>
            <a:spLocks noGrp="1"/>
          </p:cNvSpPr>
          <p:nvPr>
            <p:ph type="title"/>
          </p:nvPr>
        </p:nvSpPr>
        <p:spPr>
          <a:xfrm>
            <a:off x="132644" y="111125"/>
            <a:ext cx="10515600" cy="1325563"/>
          </a:xfrm>
        </p:spPr>
        <p:txBody>
          <a:bodyPr/>
          <a:lstStyle/>
          <a:p>
            <a:r>
              <a:rPr lang="en-US"/>
              <a:t>3. </a:t>
            </a:r>
            <a:r>
              <a:rPr lang="en-US">
                <a:ea typeface="+mj-lt"/>
                <a:cs typeface="+mj-lt"/>
              </a:rPr>
              <a:t>Motion-aware / trajectory attention</a:t>
            </a:r>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973057E-6F16-D933-28E0-831BA53679C5}"/>
                  </a:ext>
                </a:extLst>
              </p:cNvPr>
              <p:cNvSpPr txBox="1"/>
              <p:nvPr/>
            </p:nvSpPr>
            <p:spPr>
              <a:xfrm>
                <a:off x="931333" y="5150555"/>
                <a:ext cx="1107722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Standard temporal attention often treats the time dimension analogously to spatial dimensions.</a:t>
                </a:r>
                <a:br>
                  <a:rPr lang="en-US"/>
                </a:br>
                <a:r>
                  <a:rPr lang="en-US"/>
                  <a:t>However, when objects or the camera move, the same spatial location in frame </a:t>
                </a:r>
                <a14:m>
                  <m:oMath xmlns:m="http://schemas.openxmlformats.org/officeDocument/2006/math">
                    <m:r>
                      <a:rPr lang="en-US" i="1">
                        <a:latin typeface="Cambria Math" panose="02040503050406030204" pitchFamily="18" charset="0"/>
                      </a:rPr>
                      <m:t>𝑡</m:t>
                    </m:r>
                  </m:oMath>
                </a14:m>
                <a:r>
                  <a:rPr lang="en-US"/>
                  <a:t>may not correspond to the same physical point in frame </a:t>
                </a:r>
                <a14:m>
                  <m:oMath xmlns:m="http://schemas.openxmlformats.org/officeDocument/2006/math">
                    <m:r>
                      <a:rPr lang="en-US" i="1">
                        <a:latin typeface="Cambria Math" panose="02040503050406030204" pitchFamily="18" charset="0"/>
                      </a:rPr>
                      <m:t>𝑡</m:t>
                    </m:r>
                    <m:r>
                      <a:rPr lang="en-US" i="0">
                        <a:latin typeface="Cambria Math" panose="02040503050406030204" pitchFamily="18" charset="0"/>
                      </a:rPr>
                      <m:t>+</m:t>
                    </m:r>
                    <m:r>
                      <a:rPr lang="en-US" i="1">
                        <a:latin typeface="Cambria Math" panose="02040503050406030204" pitchFamily="18" charset="0"/>
                      </a:rPr>
                      <m:t>𝑘</m:t>
                    </m:r>
                  </m:oMath>
                </a14:m>
                <a:r>
                  <a:rPr lang="en-US"/>
                  <a:t>.</a:t>
                </a:r>
              </a:p>
              <a:p>
                <a:pPr algn="ctr"/>
                <a:endParaRPr lang="en-US"/>
              </a:p>
            </p:txBody>
          </p:sp>
        </mc:Choice>
        <mc:Fallback xmlns="">
          <p:sp>
            <p:nvSpPr>
              <p:cNvPr id="3" name="TextBox 2">
                <a:extLst>
                  <a:ext uri="{FF2B5EF4-FFF2-40B4-BE49-F238E27FC236}">
                    <a16:creationId xmlns:a16="http://schemas.microsoft.com/office/drawing/2014/main" id="{5973057E-6F16-D933-28E0-831BA53679C5}"/>
                  </a:ext>
                </a:extLst>
              </p:cNvPr>
              <p:cNvSpPr txBox="1">
                <a:spLocks noRot="1" noChangeAspect="1" noMove="1" noResize="1" noEditPoints="1" noAdjustHandles="1" noChangeArrowheads="1" noChangeShapeType="1" noTextEdit="1"/>
              </p:cNvSpPr>
              <p:nvPr/>
            </p:nvSpPr>
            <p:spPr>
              <a:xfrm>
                <a:off x="931333" y="5150555"/>
                <a:ext cx="11077221" cy="1200329"/>
              </a:xfrm>
              <a:prstGeom prst="rect">
                <a:avLst/>
              </a:prstGeom>
              <a:blipFill>
                <a:blip r:embed="rId4"/>
                <a:stretch>
                  <a:fillRect l="-458" t="-2083"/>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7D93E819-716A-409C-CDE7-B12BDFBB3631}"/>
              </a:ext>
            </a:extLst>
          </p:cNvPr>
          <p:cNvSpPr txBox="1"/>
          <p:nvPr/>
        </p:nvSpPr>
        <p:spPr>
          <a:xfrm>
            <a:off x="931333" y="6081889"/>
            <a:ext cx="10639777"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900"/>
              <a:t>Trajectory attention instead aggregates information along implicitly estimated motion paths, making temporal interaction better aligned with real visual dynamics.</a:t>
            </a:r>
          </a:p>
          <a:p>
            <a:pPr algn="ctr"/>
            <a:endParaRPr lang="en-US"/>
          </a:p>
        </p:txBody>
      </p:sp>
      <p:sp>
        <p:nvSpPr>
          <p:cNvPr id="7" name="TextBox 6">
            <a:extLst>
              <a:ext uri="{FF2B5EF4-FFF2-40B4-BE49-F238E27FC236}">
                <a16:creationId xmlns:a16="http://schemas.microsoft.com/office/drawing/2014/main" id="{E7D1B34E-6ED3-66DD-BB67-FC698792E63B}"/>
              </a:ext>
            </a:extLst>
          </p:cNvPr>
          <p:cNvSpPr txBox="1"/>
          <p:nvPr/>
        </p:nvSpPr>
        <p:spPr>
          <a:xfrm>
            <a:off x="8720666" y="451555"/>
            <a:ext cx="347133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Patrick et al., 2021. </a:t>
            </a:r>
            <a:r>
              <a:rPr lang="en-US" sz="1200" i="1"/>
              <a:t>Keeping Your Eye on the Ball: Trajectory Attention in Video Transformers</a:t>
            </a:r>
            <a:r>
              <a:rPr lang="en-US" sz="1200"/>
              <a:t>. </a:t>
            </a:r>
            <a:r>
              <a:rPr lang="en-US" sz="1200" err="1"/>
              <a:t>NeurIPS</a:t>
            </a:r>
            <a:r>
              <a:rPr lang="en-US" sz="1200"/>
              <a:t> 2021.</a:t>
            </a:r>
          </a:p>
        </p:txBody>
      </p:sp>
    </p:spTree>
    <p:extLst>
      <p:ext uri="{BB962C8B-B14F-4D97-AF65-F5344CB8AC3E}">
        <p14:creationId xmlns:p14="http://schemas.microsoft.com/office/powerpoint/2010/main" val="13668375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57DB5-30C9-B347-2AA0-30E2C139CC8D}"/>
              </a:ext>
            </a:extLst>
          </p:cNvPr>
          <p:cNvSpPr>
            <a:spLocks noGrp="1"/>
          </p:cNvSpPr>
          <p:nvPr>
            <p:ph type="title"/>
          </p:nvPr>
        </p:nvSpPr>
        <p:spPr>
          <a:xfrm>
            <a:off x="838200" y="160409"/>
            <a:ext cx="10515600" cy="1325563"/>
          </a:xfrm>
        </p:spPr>
        <p:txBody>
          <a:bodyPr>
            <a:normAutofit/>
          </a:bodyPr>
          <a:lstStyle/>
          <a:p>
            <a:r>
              <a:rPr lang="en-US" sz="4000">
                <a:ea typeface="+mj-lt"/>
                <a:cs typeface="+mj-lt"/>
              </a:rPr>
              <a:t>Summary: Temporal Attention Strategies</a:t>
            </a:r>
            <a:endParaRPr lang="en-US" sz="4000"/>
          </a:p>
        </p:txBody>
      </p:sp>
      <p:graphicFrame>
        <p:nvGraphicFramePr>
          <p:cNvPr id="5" name="Content Placeholder 4">
            <a:extLst>
              <a:ext uri="{FF2B5EF4-FFF2-40B4-BE49-F238E27FC236}">
                <a16:creationId xmlns:a16="http://schemas.microsoft.com/office/drawing/2014/main" id="{65A3E21C-C73E-6258-3417-AB511501AC6D}"/>
              </a:ext>
            </a:extLst>
          </p:cNvPr>
          <p:cNvGraphicFramePr>
            <a:graphicFrameLocks noGrp="1"/>
          </p:cNvGraphicFramePr>
          <p:nvPr>
            <p:ph idx="1"/>
            <p:extLst>
              <p:ext uri="{D42A27DB-BD31-4B8C-83A1-F6EECF244321}">
                <p14:modId xmlns:p14="http://schemas.microsoft.com/office/powerpoint/2010/main" val="3994173710"/>
              </p:ext>
            </p:extLst>
          </p:nvPr>
        </p:nvGraphicFramePr>
        <p:xfrm>
          <a:off x="838200" y="1495804"/>
          <a:ext cx="10515600" cy="5029200"/>
        </p:xfrm>
        <a:graphic>
          <a:graphicData uri="http://schemas.openxmlformats.org/drawingml/2006/table">
            <a:tbl>
              <a:tblPr bandRow="1">
                <a:tableStyleId>{5C22544A-7EE6-4342-B048-85BDC9FD1C3A}</a:tableStyleId>
              </a:tblPr>
              <a:tblGrid>
                <a:gridCol w="2103120">
                  <a:extLst>
                    <a:ext uri="{9D8B030D-6E8A-4147-A177-3AD203B41FA5}">
                      <a16:colId xmlns:a16="http://schemas.microsoft.com/office/drawing/2014/main" val="3063494599"/>
                    </a:ext>
                  </a:extLst>
                </a:gridCol>
                <a:gridCol w="2103120">
                  <a:extLst>
                    <a:ext uri="{9D8B030D-6E8A-4147-A177-3AD203B41FA5}">
                      <a16:colId xmlns:a16="http://schemas.microsoft.com/office/drawing/2014/main" val="2477463206"/>
                    </a:ext>
                  </a:extLst>
                </a:gridCol>
                <a:gridCol w="2103120">
                  <a:extLst>
                    <a:ext uri="{9D8B030D-6E8A-4147-A177-3AD203B41FA5}">
                      <a16:colId xmlns:a16="http://schemas.microsoft.com/office/drawing/2014/main" val="2094595840"/>
                    </a:ext>
                  </a:extLst>
                </a:gridCol>
                <a:gridCol w="2103120">
                  <a:extLst>
                    <a:ext uri="{9D8B030D-6E8A-4147-A177-3AD203B41FA5}">
                      <a16:colId xmlns:a16="http://schemas.microsoft.com/office/drawing/2014/main" val="941404016"/>
                    </a:ext>
                  </a:extLst>
                </a:gridCol>
                <a:gridCol w="2103120">
                  <a:extLst>
                    <a:ext uri="{9D8B030D-6E8A-4147-A177-3AD203B41FA5}">
                      <a16:colId xmlns:a16="http://schemas.microsoft.com/office/drawing/2014/main" val="2157803018"/>
                    </a:ext>
                  </a:extLst>
                </a:gridCol>
              </a:tblGrid>
              <a:tr h="0">
                <a:tc>
                  <a:txBody>
                    <a:bodyPr/>
                    <a:lstStyle/>
                    <a:p>
                      <a:pPr>
                        <a:buNone/>
                      </a:pPr>
                      <a:r>
                        <a:rPr lang="en-US" b="1"/>
                        <a:t>Strategy</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b="1"/>
                        <a:t>Attention scope</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b="1"/>
                        <a:t>Main idea</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b="1"/>
                        <a:t>Main strength</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b="1"/>
                        <a:t>Main tradeoff</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46544823"/>
                  </a:ext>
                </a:extLst>
              </a:tr>
              <a:tr h="0">
                <a:tc>
                  <a:txBody>
                    <a:bodyPr/>
                    <a:lstStyle/>
                    <a:p>
                      <a:pPr>
                        <a:buNone/>
                      </a:pPr>
                      <a:r>
                        <a:rPr lang="en-US" b="1"/>
                        <a:t>Full / divided space-time</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a:t>Global across frames</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a:t>Attend across time for all tokens; divided attention factorizes temporal and spatial attention</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a:t>Strong global temporal interaction</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a:t>Expensive; divided attention is still heavier than local methods</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442552485"/>
                  </a:ext>
                </a:extLst>
              </a:tr>
              <a:tr h="0">
                <a:tc>
                  <a:txBody>
                    <a:bodyPr/>
                    <a:lstStyle/>
                    <a:p>
                      <a:pPr>
                        <a:buNone/>
                      </a:pPr>
                      <a:r>
                        <a:rPr lang="en-US" b="1"/>
                        <a:t>Local / windowed temporal</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a:t>Local spatiotemporal windows</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a:t>Restrict attention to nearby windows and shift windows across layers</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a:t>Better efficiency and locality bias</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a:t>Long-range interaction is less direct</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088273612"/>
                  </a:ext>
                </a:extLst>
              </a:tr>
              <a:tr h="0">
                <a:tc>
                  <a:txBody>
                    <a:bodyPr/>
                    <a:lstStyle/>
                    <a:p>
                      <a:pPr>
                        <a:buNone/>
                      </a:pPr>
                      <a:r>
                        <a:rPr lang="en-US" b="1"/>
                        <a:t>Motion-aware / trajectory</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a:t>Motion-aligned across frames</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a:t>Aggregate information along moving object trajectories rather than fixed locations</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a:t>Better temporal correspondence under motion</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buNone/>
                      </a:pPr>
                      <a:r>
                        <a:rPr lang="en-US"/>
                        <a:t>More complex mechanism and motion reasoning</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81179505"/>
                  </a:ext>
                </a:extLst>
              </a:tr>
            </a:tbl>
          </a:graphicData>
        </a:graphic>
      </p:graphicFrame>
    </p:spTree>
    <p:extLst>
      <p:ext uri="{BB962C8B-B14F-4D97-AF65-F5344CB8AC3E}">
        <p14:creationId xmlns:p14="http://schemas.microsoft.com/office/powerpoint/2010/main" val="12401881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53CDE-63F9-4AA8-CC0C-3FF8DD8AB6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C4ABAA-AA20-3B78-4E16-94A5DA545789}"/>
              </a:ext>
            </a:extLst>
          </p:cNvPr>
          <p:cNvSpPr>
            <a:spLocks noGrp="1"/>
          </p:cNvSpPr>
          <p:nvPr>
            <p:ph type="title"/>
          </p:nvPr>
        </p:nvSpPr>
        <p:spPr>
          <a:xfrm>
            <a:off x="344311" y="111125"/>
            <a:ext cx="10515600" cy="1325563"/>
          </a:xfrm>
        </p:spPr>
        <p:txBody>
          <a:bodyPr/>
          <a:lstStyle/>
          <a:p>
            <a:r>
              <a:rPr lang="en-US" sz="6000"/>
              <a:t>Part A Take Away</a:t>
            </a:r>
            <a:endParaRPr lang="en-US"/>
          </a:p>
        </p:txBody>
      </p:sp>
      <p:sp>
        <p:nvSpPr>
          <p:cNvPr id="3" name="Content Placeholder 2">
            <a:extLst>
              <a:ext uri="{FF2B5EF4-FFF2-40B4-BE49-F238E27FC236}">
                <a16:creationId xmlns:a16="http://schemas.microsoft.com/office/drawing/2014/main" id="{AD281A50-D1C0-03BB-42BD-07921DB89B79}"/>
              </a:ext>
            </a:extLst>
          </p:cNvPr>
          <p:cNvSpPr>
            <a:spLocks noGrp="1"/>
          </p:cNvSpPr>
          <p:nvPr>
            <p:ph idx="1"/>
          </p:nvPr>
        </p:nvSpPr>
        <p:spPr>
          <a:xfrm>
            <a:off x="499533" y="1712737"/>
            <a:ext cx="11235266" cy="4732337"/>
          </a:xfrm>
        </p:spPr>
        <p:txBody>
          <a:bodyPr vert="horz" lIns="91440" tIns="45720" rIns="91440" bIns="45720" rtlCol="0" anchor="t">
            <a:noAutofit/>
          </a:bodyPr>
          <a:lstStyle/>
          <a:p>
            <a:pPr>
              <a:lnSpc>
                <a:spcPct val="100000"/>
              </a:lnSpc>
              <a:spcBef>
                <a:spcPts val="0"/>
              </a:spcBef>
              <a:spcAft>
                <a:spcPts val="1200"/>
              </a:spcAft>
            </a:pPr>
            <a:r>
              <a:rPr lang="en-US">
                <a:ea typeface="+mn-lt"/>
                <a:cs typeface="+mn-lt"/>
              </a:rPr>
              <a:t>Video adds </a:t>
            </a:r>
            <a:r>
              <a:rPr lang="en-US" b="1">
                <a:ea typeface="+mn-lt"/>
                <a:cs typeface="+mn-lt"/>
              </a:rPr>
              <a:t>time</a:t>
            </a:r>
            <a:r>
              <a:rPr lang="en-US">
                <a:ea typeface="+mn-lt"/>
                <a:cs typeface="+mn-lt"/>
              </a:rPr>
              <a:t>, and time makes representation both harder and more expensive. </a:t>
            </a:r>
            <a:endParaRPr lang="en-US"/>
          </a:p>
          <a:p>
            <a:pPr>
              <a:lnSpc>
                <a:spcPct val="100000"/>
              </a:lnSpc>
              <a:spcBef>
                <a:spcPts val="0"/>
              </a:spcBef>
              <a:spcAft>
                <a:spcPts val="1200"/>
              </a:spcAft>
            </a:pPr>
            <a:r>
              <a:rPr lang="en-US" b="1">
                <a:ea typeface="+mn-lt"/>
                <a:cs typeface="+mn-lt"/>
              </a:rPr>
              <a:t>Sampling</a:t>
            </a:r>
            <a:r>
              <a:rPr lang="en-US">
                <a:ea typeface="+mn-lt"/>
                <a:cs typeface="+mn-lt"/>
              </a:rPr>
              <a:t> decides which temporal evidence the model ever gets to see. </a:t>
            </a:r>
          </a:p>
          <a:p>
            <a:pPr>
              <a:lnSpc>
                <a:spcPct val="100000"/>
              </a:lnSpc>
              <a:spcBef>
                <a:spcPts val="0"/>
              </a:spcBef>
              <a:spcAft>
                <a:spcPts val="1200"/>
              </a:spcAft>
            </a:pPr>
            <a:r>
              <a:rPr lang="en-US" b="1">
                <a:ea typeface="+mn-lt"/>
                <a:cs typeface="+mn-lt"/>
              </a:rPr>
              <a:t>Tokenization</a:t>
            </a:r>
            <a:r>
              <a:rPr lang="en-US">
                <a:ea typeface="+mn-lt"/>
                <a:cs typeface="+mn-lt"/>
              </a:rPr>
              <a:t> decides whether video is represented as patches, </a:t>
            </a:r>
            <a:r>
              <a:rPr lang="en-US" err="1">
                <a:ea typeface="+mn-lt"/>
                <a:cs typeface="+mn-lt"/>
              </a:rPr>
              <a:t>tubelets</a:t>
            </a:r>
            <a:r>
              <a:rPr lang="en-US">
                <a:ea typeface="+mn-lt"/>
                <a:cs typeface="+mn-lt"/>
              </a:rPr>
              <a:t>, or multiscale features. </a:t>
            </a:r>
          </a:p>
          <a:p>
            <a:pPr>
              <a:lnSpc>
                <a:spcPct val="100000"/>
              </a:lnSpc>
              <a:spcBef>
                <a:spcPts val="0"/>
              </a:spcBef>
              <a:spcAft>
                <a:spcPts val="1200"/>
              </a:spcAft>
            </a:pPr>
            <a:r>
              <a:rPr lang="en-US" b="1">
                <a:ea typeface="+mn-lt"/>
                <a:cs typeface="+mn-lt"/>
              </a:rPr>
              <a:t>Temporal attention</a:t>
            </a:r>
            <a:r>
              <a:rPr lang="en-US">
                <a:ea typeface="+mn-lt"/>
                <a:cs typeface="+mn-lt"/>
              </a:rPr>
              <a:t> decides how information is linked across frames. </a:t>
            </a:r>
          </a:p>
          <a:p>
            <a:pPr>
              <a:lnSpc>
                <a:spcPct val="100000"/>
              </a:lnSpc>
              <a:spcBef>
                <a:spcPts val="0"/>
              </a:spcBef>
              <a:spcAft>
                <a:spcPts val="1200"/>
              </a:spcAft>
            </a:pPr>
            <a:r>
              <a:rPr lang="en-US">
                <a:ea typeface="+mn-lt"/>
                <a:cs typeface="+mn-lt"/>
              </a:rPr>
              <a:t>Video architecture is ultimately a tradeoff among </a:t>
            </a:r>
            <a:r>
              <a:rPr lang="en-US" b="1">
                <a:ea typeface="+mn-lt"/>
                <a:cs typeface="+mn-lt"/>
              </a:rPr>
              <a:t>coverage, efficiency, and temporal fidelity</a:t>
            </a:r>
            <a:r>
              <a:rPr lang="en-US">
                <a:ea typeface="+mn-lt"/>
                <a:cs typeface="+mn-lt"/>
              </a:rPr>
              <a:t>.</a:t>
            </a:r>
          </a:p>
          <a:p>
            <a:endParaRPr lang="en-US">
              <a:ea typeface="+mn-lt"/>
              <a:cs typeface="+mn-lt"/>
            </a:endParaRPr>
          </a:p>
          <a:p>
            <a:endParaRPr lang="en-US"/>
          </a:p>
        </p:txBody>
      </p:sp>
      <p:pic>
        <p:nvPicPr>
          <p:cNvPr id="5" name="Picture 4" descr="A black and white logo&#10;&#10;AI-generated content may be incorrect.">
            <a:extLst>
              <a:ext uri="{FF2B5EF4-FFF2-40B4-BE49-F238E27FC236}">
                <a16:creationId xmlns:a16="http://schemas.microsoft.com/office/drawing/2014/main" id="{15B66831-9D77-6B86-563E-22B30976E134}"/>
              </a:ext>
            </a:extLst>
          </p:cNvPr>
          <p:cNvPicPr>
            <a:picLocks noChangeAspect="1"/>
          </p:cNvPicPr>
          <p:nvPr/>
        </p:nvPicPr>
        <p:blipFill>
          <a:blip r:embed="rId3"/>
          <a:stretch>
            <a:fillRect/>
          </a:stretch>
        </p:blipFill>
        <p:spPr>
          <a:xfrm>
            <a:off x="9723783" y="263431"/>
            <a:ext cx="2286000" cy="514350"/>
          </a:xfrm>
          <a:prstGeom prst="rect">
            <a:avLst/>
          </a:prstGeom>
        </p:spPr>
      </p:pic>
    </p:spTree>
    <p:extLst>
      <p:ext uri="{BB962C8B-B14F-4D97-AF65-F5344CB8AC3E}">
        <p14:creationId xmlns:p14="http://schemas.microsoft.com/office/powerpoint/2010/main" val="11228879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914400" y="1371600"/>
            <a:ext cx="10058400" cy="2011680"/>
          </a:xfrm>
          <a:prstGeom prst="rect">
            <a:avLst/>
          </a:prstGeom>
          <a:noFill/>
          <a:ln/>
        </p:spPr>
        <p:txBody>
          <a:bodyPr wrap="square" rtlCol="0" anchor="ctr"/>
          <a:lstStyle/>
          <a:p>
            <a:pPr marL="0" indent="0" algn="l">
              <a:lnSpc>
                <a:spcPct val="110000"/>
              </a:lnSpc>
              <a:buNone/>
            </a:pPr>
            <a:r>
              <a:rPr lang="en-US" sz="4800">
                <a:latin typeface="Aptos Display" pitchFamily="34" charset="0"/>
                <a:ea typeface="Aptos Display" pitchFamily="34" charset="-122"/>
                <a:cs typeface="Aptos Display" pitchFamily="34" charset="-120"/>
              </a:rPr>
              <a:t>Video Language Models for</a:t>
            </a:r>
            <a:endParaRPr lang="en-US" sz="4800"/>
          </a:p>
          <a:p>
            <a:pPr marL="0" indent="0" algn="l">
              <a:lnSpc>
                <a:spcPct val="110000"/>
              </a:lnSpc>
              <a:buNone/>
            </a:pPr>
            <a:r>
              <a:rPr lang="en-US" sz="4800">
                <a:latin typeface="Aptos Display" pitchFamily="34" charset="0"/>
                <a:ea typeface="Aptos Display" pitchFamily="34" charset="-122"/>
                <a:cs typeface="Aptos Display" pitchFamily="34" charset="-120"/>
              </a:rPr>
              <a:t>Temporal Reasoning</a:t>
            </a:r>
            <a:endParaRPr lang="en-US" sz="4800"/>
          </a:p>
        </p:txBody>
      </p:sp>
      <p:sp>
        <p:nvSpPr>
          <p:cNvPr id="3" name="Text 1"/>
          <p:cNvSpPr/>
          <p:nvPr/>
        </p:nvSpPr>
        <p:spPr>
          <a:xfrm>
            <a:off x="914400" y="3566160"/>
            <a:ext cx="7315200" cy="457200"/>
          </a:xfrm>
          <a:prstGeom prst="rect">
            <a:avLst/>
          </a:prstGeom>
          <a:noFill/>
          <a:ln/>
        </p:spPr>
        <p:txBody>
          <a:bodyPr wrap="square" rtlCol="0" anchor="ctr"/>
          <a:lstStyle/>
          <a:p>
            <a:pPr marL="0" indent="0">
              <a:buNone/>
            </a:pPr>
            <a:r>
              <a:rPr lang="en-US" sz="2200">
                <a:latin typeface="Calibri" pitchFamily="34" charset="0"/>
                <a:ea typeface="Calibri" pitchFamily="34" charset="-122"/>
                <a:cs typeface="Calibri" pitchFamily="34" charset="-120"/>
              </a:rPr>
              <a:t>Nahom Tamene</a:t>
            </a:r>
            <a:endParaRPr lang="en-US" sz="2200"/>
          </a:p>
        </p:txBody>
      </p:sp>
      <p:sp>
        <p:nvSpPr>
          <p:cNvPr id="4" name="Text 2"/>
          <p:cNvSpPr/>
          <p:nvPr/>
        </p:nvSpPr>
        <p:spPr>
          <a:xfrm>
            <a:off x="914400" y="4206240"/>
            <a:ext cx="9144000" cy="365760"/>
          </a:xfrm>
          <a:prstGeom prst="rect">
            <a:avLst/>
          </a:prstGeom>
          <a:noFill/>
          <a:ln/>
        </p:spPr>
        <p:txBody>
          <a:bodyPr wrap="square" rtlCol="0" anchor="ctr"/>
          <a:lstStyle/>
          <a:p>
            <a:pPr marL="0" indent="0">
              <a:buNone/>
            </a:pPr>
            <a:r>
              <a:rPr lang="en-US" sz="1400" b="1">
                <a:latin typeface="Calibri" pitchFamily="34" charset="0"/>
                <a:ea typeface="Calibri" pitchFamily="34" charset="-122"/>
                <a:cs typeface="Calibri" pitchFamily="34" charset="-120"/>
              </a:rPr>
              <a:t>Focus: </a:t>
            </a:r>
            <a:r>
              <a:rPr lang="en-US" sz="1400">
                <a:latin typeface="Calibri" pitchFamily="34" charset="0"/>
                <a:ea typeface="Calibri" pitchFamily="34" charset="-122"/>
                <a:cs typeface="Calibri" pitchFamily="34" charset="-120"/>
              </a:rPr>
              <a:t>Event understanding &amp; long-context temporal reasoning in Video-LMs</a:t>
            </a:r>
            <a:endParaRPr lang="en-US" sz="1400"/>
          </a:p>
        </p:txBody>
      </p:sp>
      <p:sp>
        <p:nvSpPr>
          <p:cNvPr id="5" name="Text 3"/>
          <p:cNvSpPr/>
          <p:nvPr/>
        </p:nvSpPr>
        <p:spPr>
          <a:xfrm>
            <a:off x="914400" y="4663440"/>
            <a:ext cx="9144000" cy="365760"/>
          </a:xfrm>
          <a:prstGeom prst="rect">
            <a:avLst/>
          </a:prstGeom>
          <a:noFill/>
          <a:ln/>
        </p:spPr>
        <p:txBody>
          <a:bodyPr wrap="square" rtlCol="0" anchor="ctr"/>
          <a:lstStyle/>
          <a:p>
            <a:pPr marL="0" indent="0">
              <a:buNone/>
            </a:pPr>
            <a:r>
              <a:rPr lang="en-US" sz="1400" b="1">
                <a:latin typeface="Calibri" pitchFamily="34" charset="0"/>
                <a:ea typeface="Calibri" pitchFamily="34" charset="-122"/>
                <a:cs typeface="Calibri" pitchFamily="34" charset="-120"/>
              </a:rPr>
              <a:t>Builds on: </a:t>
            </a:r>
            <a:r>
              <a:rPr lang="en-US" sz="1400">
                <a:latin typeface="Calibri" pitchFamily="34" charset="0"/>
                <a:ea typeface="Calibri" pitchFamily="34" charset="-122"/>
                <a:cs typeface="Calibri" pitchFamily="34" charset="-120"/>
              </a:rPr>
              <a:t>Part A (video representation, tokenization, temporal attention) and Part B (captioning, VQA, cross-modal fusion)</a:t>
            </a:r>
            <a:endParaRPr lang="en-US" sz="1400"/>
          </a:p>
        </p:txBody>
      </p:sp>
      <p:sp>
        <p:nvSpPr>
          <p:cNvPr id="6" name="Text 4"/>
          <p:cNvSpPr/>
          <p:nvPr/>
        </p:nvSpPr>
        <p:spPr>
          <a:xfrm>
            <a:off x="914400" y="5760720"/>
            <a:ext cx="7315200" cy="365760"/>
          </a:xfrm>
          <a:prstGeom prst="rect">
            <a:avLst/>
          </a:prstGeom>
          <a:noFill/>
          <a:ln/>
        </p:spPr>
        <p:txBody>
          <a:bodyPr wrap="square" rtlCol="0" anchor="ctr"/>
          <a:lstStyle/>
          <a:p>
            <a:pPr marL="0" indent="0">
              <a:buNone/>
            </a:pPr>
            <a:r>
              <a:rPr lang="en-US" sz="1400">
                <a:latin typeface="Calibri" pitchFamily="34" charset="0"/>
                <a:ea typeface="Calibri" pitchFamily="34" charset="-122"/>
                <a:cs typeface="Calibri" pitchFamily="34" charset="-120"/>
              </a:rPr>
              <a:t>CIS 5543 — Computer Vision</a:t>
            </a:r>
            <a:endParaRPr lang="en-US" sz="1400"/>
          </a:p>
        </p:txBody>
      </p:sp>
      <p:sp>
        <p:nvSpPr>
          <p:cNvPr id="7" name="Text 5"/>
          <p:cNvSpPr/>
          <p:nvPr/>
        </p:nvSpPr>
        <p:spPr>
          <a:xfrm>
            <a:off x="11274552" y="6400800"/>
            <a:ext cx="548640" cy="320040"/>
          </a:xfrm>
          <a:prstGeom prst="rect">
            <a:avLst/>
          </a:prstGeom>
          <a:noFill/>
          <a:ln/>
        </p:spPr>
        <p:txBody>
          <a:bodyPr wrap="square" rtlCol="0" anchor="ctr"/>
          <a:lstStyle/>
          <a:p>
            <a:pPr marL="0" indent="0" algn="r">
              <a:buNone/>
            </a:pPr>
            <a:r>
              <a:rPr lang="en-US" sz="1000">
                <a:latin typeface="Calibri" pitchFamily="34" charset="0"/>
                <a:ea typeface="Calibri" pitchFamily="34" charset="-122"/>
                <a:cs typeface="Calibri" pitchFamily="34" charset="-120"/>
              </a:rPr>
              <a:t>1</a:t>
            </a:r>
            <a:endParaRPr lang="en-US" sz="1000"/>
          </a:p>
        </p:txBody>
      </p:sp>
      <p:pic>
        <p:nvPicPr>
          <p:cNvPr id="8" name="Picture 7" descr="A black and white logo  AI-generated content may be incorrect.">
            <a:extLst>
              <a:ext uri="{FF2B5EF4-FFF2-40B4-BE49-F238E27FC236}">
                <a16:creationId xmlns:a16="http://schemas.microsoft.com/office/drawing/2014/main" id="{10D01FB7-F954-67D6-5D67-876FD652F444}"/>
              </a:ext>
            </a:extLst>
          </p:cNvPr>
          <p:cNvPicPr>
            <a:picLocks noChangeAspect="1"/>
          </p:cNvPicPr>
          <p:nvPr/>
        </p:nvPicPr>
        <p:blipFill>
          <a:blip r:embed="rId3"/>
          <a:stretch>
            <a:fillRect/>
          </a:stretch>
        </p:blipFill>
        <p:spPr>
          <a:xfrm>
            <a:off x="9723783" y="263431"/>
            <a:ext cx="2286000" cy="51435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0">
            <a:extLst>
              <a:ext uri="{FF2B5EF4-FFF2-40B4-BE49-F238E27FC236}">
                <a16:creationId xmlns:a16="http://schemas.microsoft.com/office/drawing/2014/main" id="{7284CD39-8599-2A37-7520-056D13B8DE3A}"/>
              </a:ext>
            </a:extLst>
          </p:cNvPr>
          <p:cNvSpPr/>
          <p:nvPr/>
        </p:nvSpPr>
        <p:spPr>
          <a:xfrm>
            <a:off x="548640" y="228600"/>
            <a:ext cx="7426361" cy="777240"/>
          </a:xfrm>
          <a:prstGeom prst="rect">
            <a:avLst/>
          </a:prstGeom>
          <a:noFill/>
          <a:ln/>
        </p:spPr>
        <p:txBody>
          <a:bodyPr wrap="square" lIns="0" tIns="0" rIns="0" bIns="0" rtlCol="0" anchor="b"/>
          <a:lstStyle/>
          <a:p>
            <a:pPr marL="0" indent="0">
              <a:buNone/>
            </a:pPr>
            <a:r>
              <a:rPr lang="en-US" sz="3700">
                <a:solidFill>
                  <a:srgbClr val="1A1A1A"/>
                </a:solidFill>
                <a:latin typeface="Aptos Display" pitchFamily="34" charset="0"/>
                <a:ea typeface="Aptos Display" pitchFamily="34" charset="-122"/>
                <a:cs typeface="Aptos Display" pitchFamily="34" charset="-120"/>
              </a:rPr>
              <a:t>What Multimodal Temporal Reasoning</a:t>
            </a:r>
            <a:endParaRPr lang="en-US" sz="3700"/>
          </a:p>
        </p:txBody>
      </p:sp>
      <p:pic>
        <p:nvPicPr>
          <p:cNvPr id="6" name="Picture 5">
            <a:extLst>
              <a:ext uri="{FF2B5EF4-FFF2-40B4-BE49-F238E27FC236}">
                <a16:creationId xmlns:a16="http://schemas.microsoft.com/office/drawing/2014/main" id="{D1035E8B-4104-1BAD-5649-947BCC5CEB61}"/>
              </a:ext>
            </a:extLst>
          </p:cNvPr>
          <p:cNvPicPr>
            <a:picLocks noChangeAspect="1"/>
          </p:cNvPicPr>
          <p:nvPr/>
        </p:nvPicPr>
        <p:blipFill>
          <a:blip r:embed="rId3"/>
          <a:stretch>
            <a:fillRect/>
          </a:stretch>
        </p:blipFill>
        <p:spPr>
          <a:xfrm>
            <a:off x="0" y="2895987"/>
            <a:ext cx="3667817" cy="3165437"/>
          </a:xfrm>
          <a:prstGeom prst="rect">
            <a:avLst/>
          </a:prstGeom>
        </p:spPr>
      </p:pic>
      <p:sp>
        <p:nvSpPr>
          <p:cNvPr id="7" name="TextBox 6">
            <a:extLst>
              <a:ext uri="{FF2B5EF4-FFF2-40B4-BE49-F238E27FC236}">
                <a16:creationId xmlns:a16="http://schemas.microsoft.com/office/drawing/2014/main" id="{3B1AC750-F761-3084-06C3-3B06101907BC}"/>
              </a:ext>
            </a:extLst>
          </p:cNvPr>
          <p:cNvSpPr txBox="1"/>
          <p:nvPr/>
        </p:nvSpPr>
        <p:spPr>
          <a:xfrm>
            <a:off x="491323" y="2118397"/>
            <a:ext cx="2685170" cy="646331"/>
          </a:xfrm>
          <a:prstGeom prst="rect">
            <a:avLst/>
          </a:prstGeom>
          <a:noFill/>
        </p:spPr>
        <p:txBody>
          <a:bodyPr wrap="square" rtlCol="0">
            <a:spAutoFit/>
          </a:bodyPr>
          <a:lstStyle/>
          <a:p>
            <a:r>
              <a:rPr lang="en-US" b="1"/>
              <a:t>Multimodal</a:t>
            </a:r>
            <a:r>
              <a:rPr lang="en-US"/>
              <a:t>: combining different data types</a:t>
            </a:r>
          </a:p>
        </p:txBody>
      </p:sp>
      <p:pic>
        <p:nvPicPr>
          <p:cNvPr id="9" name="Picture 8">
            <a:extLst>
              <a:ext uri="{FF2B5EF4-FFF2-40B4-BE49-F238E27FC236}">
                <a16:creationId xmlns:a16="http://schemas.microsoft.com/office/drawing/2014/main" id="{F178DAE8-1DB5-8E76-7616-60D2E90BBDEC}"/>
              </a:ext>
            </a:extLst>
          </p:cNvPr>
          <p:cNvPicPr>
            <a:picLocks noChangeAspect="1"/>
          </p:cNvPicPr>
          <p:nvPr/>
        </p:nvPicPr>
        <p:blipFill>
          <a:blip r:embed="rId4"/>
          <a:srcRect l="9614" r="2149"/>
          <a:stretch>
            <a:fillRect/>
          </a:stretch>
        </p:blipFill>
        <p:spPr>
          <a:xfrm>
            <a:off x="3547492" y="3239212"/>
            <a:ext cx="4305630" cy="2401390"/>
          </a:xfrm>
          <a:prstGeom prst="rect">
            <a:avLst/>
          </a:prstGeom>
        </p:spPr>
      </p:pic>
      <p:sp>
        <p:nvSpPr>
          <p:cNvPr id="10" name="TextBox 9">
            <a:extLst>
              <a:ext uri="{FF2B5EF4-FFF2-40B4-BE49-F238E27FC236}">
                <a16:creationId xmlns:a16="http://schemas.microsoft.com/office/drawing/2014/main" id="{4B60B577-CACA-E027-6B0C-249B18C48C59}"/>
              </a:ext>
            </a:extLst>
          </p:cNvPr>
          <p:cNvSpPr txBox="1"/>
          <p:nvPr/>
        </p:nvSpPr>
        <p:spPr>
          <a:xfrm>
            <a:off x="3911752" y="2118397"/>
            <a:ext cx="3303084" cy="369332"/>
          </a:xfrm>
          <a:prstGeom prst="rect">
            <a:avLst/>
          </a:prstGeom>
          <a:noFill/>
        </p:spPr>
        <p:txBody>
          <a:bodyPr wrap="square" rtlCol="0">
            <a:spAutoFit/>
          </a:bodyPr>
          <a:lstStyle/>
          <a:p>
            <a:r>
              <a:rPr lang="en-US" b="1"/>
              <a:t>Temporal</a:t>
            </a:r>
            <a:r>
              <a:rPr lang="en-US"/>
              <a:t>: reasoning across time</a:t>
            </a:r>
          </a:p>
        </p:txBody>
      </p:sp>
      <p:pic>
        <p:nvPicPr>
          <p:cNvPr id="12" name="Picture 11">
            <a:extLst>
              <a:ext uri="{FF2B5EF4-FFF2-40B4-BE49-F238E27FC236}">
                <a16:creationId xmlns:a16="http://schemas.microsoft.com/office/drawing/2014/main" id="{CDF82A55-2CB9-1264-A0D6-022D8CBA5687}"/>
              </a:ext>
            </a:extLst>
          </p:cNvPr>
          <p:cNvPicPr>
            <a:picLocks noChangeAspect="1"/>
          </p:cNvPicPr>
          <p:nvPr/>
        </p:nvPicPr>
        <p:blipFill>
          <a:blip r:embed="rId5"/>
          <a:srcRect l="829" r="1039"/>
          <a:stretch>
            <a:fillRect/>
          </a:stretch>
        </p:blipFill>
        <p:spPr>
          <a:xfrm>
            <a:off x="8075476" y="3105390"/>
            <a:ext cx="3872766" cy="2746632"/>
          </a:xfrm>
          <a:prstGeom prst="rect">
            <a:avLst/>
          </a:prstGeom>
        </p:spPr>
      </p:pic>
      <p:sp>
        <p:nvSpPr>
          <p:cNvPr id="13" name="TextBox 12">
            <a:extLst>
              <a:ext uri="{FF2B5EF4-FFF2-40B4-BE49-F238E27FC236}">
                <a16:creationId xmlns:a16="http://schemas.microsoft.com/office/drawing/2014/main" id="{74D4EAF3-49F2-3F8D-48EC-796F4B32AC9A}"/>
              </a:ext>
            </a:extLst>
          </p:cNvPr>
          <p:cNvSpPr txBox="1"/>
          <p:nvPr/>
        </p:nvSpPr>
        <p:spPr>
          <a:xfrm>
            <a:off x="8294998" y="2118397"/>
            <a:ext cx="3061532" cy="646331"/>
          </a:xfrm>
          <a:prstGeom prst="rect">
            <a:avLst/>
          </a:prstGeom>
          <a:noFill/>
        </p:spPr>
        <p:txBody>
          <a:bodyPr wrap="square" rtlCol="0">
            <a:spAutoFit/>
          </a:bodyPr>
          <a:lstStyle/>
          <a:p>
            <a:r>
              <a:rPr lang="en-US" b="1"/>
              <a:t>Reasoning</a:t>
            </a:r>
            <a:r>
              <a:rPr lang="en-US"/>
              <a:t>: going beyond recognition</a:t>
            </a:r>
          </a:p>
        </p:txBody>
      </p:sp>
      <p:sp>
        <p:nvSpPr>
          <p:cNvPr id="14" name="TextBox 13">
            <a:extLst>
              <a:ext uri="{FF2B5EF4-FFF2-40B4-BE49-F238E27FC236}">
                <a16:creationId xmlns:a16="http://schemas.microsoft.com/office/drawing/2014/main" id="{C59FA360-4B5E-17B8-33A2-749CBB62B44B}"/>
              </a:ext>
            </a:extLst>
          </p:cNvPr>
          <p:cNvSpPr txBox="1"/>
          <p:nvPr/>
        </p:nvSpPr>
        <p:spPr>
          <a:xfrm>
            <a:off x="370002" y="1326274"/>
            <a:ext cx="4091313" cy="369332"/>
          </a:xfrm>
          <a:prstGeom prst="rect">
            <a:avLst/>
          </a:prstGeom>
          <a:noFill/>
        </p:spPr>
        <p:txBody>
          <a:bodyPr wrap="none" rtlCol="0">
            <a:spAutoFit/>
          </a:bodyPr>
          <a:lstStyle/>
          <a:p>
            <a:r>
              <a:rPr lang="en-US"/>
              <a:t>We can break the phrase into three parts:</a:t>
            </a:r>
          </a:p>
        </p:txBody>
      </p:sp>
      <p:sp>
        <p:nvSpPr>
          <p:cNvPr id="15" name="TextBox 14">
            <a:extLst>
              <a:ext uri="{FF2B5EF4-FFF2-40B4-BE49-F238E27FC236}">
                <a16:creationId xmlns:a16="http://schemas.microsoft.com/office/drawing/2014/main" id="{105C7F20-9E60-94A4-55A7-DF98009F2F59}"/>
              </a:ext>
            </a:extLst>
          </p:cNvPr>
          <p:cNvSpPr txBox="1"/>
          <p:nvPr/>
        </p:nvSpPr>
        <p:spPr>
          <a:xfrm>
            <a:off x="1493525" y="6166576"/>
            <a:ext cx="9730563" cy="646331"/>
          </a:xfrm>
          <a:prstGeom prst="rect">
            <a:avLst/>
          </a:prstGeom>
          <a:noFill/>
        </p:spPr>
        <p:txBody>
          <a:bodyPr wrap="square" rtlCol="0">
            <a:spAutoFit/>
          </a:bodyPr>
          <a:lstStyle/>
          <a:p>
            <a:r>
              <a:rPr lang="en-US" b="1"/>
              <a:t>Goal</a:t>
            </a:r>
            <a:r>
              <a:rPr lang="en-US"/>
              <a:t>: learning to read videos over time as narratives using vision, audio, and language together.</a:t>
            </a:r>
          </a:p>
          <a:p>
            <a:endParaRPr lang="en-US"/>
          </a:p>
        </p:txBody>
      </p:sp>
      <p:pic>
        <p:nvPicPr>
          <p:cNvPr id="2" name="Picture 1" descr="A black and white logo  AI-generated content may be incorrect.">
            <a:extLst>
              <a:ext uri="{FF2B5EF4-FFF2-40B4-BE49-F238E27FC236}">
                <a16:creationId xmlns:a16="http://schemas.microsoft.com/office/drawing/2014/main" id="{A2355099-01F3-54B1-2CD1-CFF1F9D12656}"/>
              </a:ext>
            </a:extLst>
          </p:cNvPr>
          <p:cNvPicPr>
            <a:picLocks noChangeAspect="1"/>
          </p:cNvPicPr>
          <p:nvPr/>
        </p:nvPicPr>
        <p:blipFill>
          <a:blip r:embed="rId6"/>
          <a:stretch>
            <a:fillRect/>
          </a:stretch>
        </p:blipFill>
        <p:spPr>
          <a:xfrm>
            <a:off x="9723783" y="263431"/>
            <a:ext cx="2286000" cy="514350"/>
          </a:xfrm>
          <a:prstGeom prst="rect">
            <a:avLst/>
          </a:prstGeom>
        </p:spPr>
      </p:pic>
    </p:spTree>
    <p:extLst>
      <p:ext uri="{BB962C8B-B14F-4D97-AF65-F5344CB8AC3E}">
        <p14:creationId xmlns:p14="http://schemas.microsoft.com/office/powerpoint/2010/main" val="1027844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white logo&#10;&#10;AI-generated content may be incorrect.">
            <a:extLst>
              <a:ext uri="{FF2B5EF4-FFF2-40B4-BE49-F238E27FC236}">
                <a16:creationId xmlns:a16="http://schemas.microsoft.com/office/drawing/2014/main" id="{C03E5A4E-021B-90FD-8BFF-7F5560BF905F}"/>
              </a:ext>
            </a:extLst>
          </p:cNvPr>
          <p:cNvPicPr>
            <a:picLocks noChangeAspect="1"/>
          </p:cNvPicPr>
          <p:nvPr/>
        </p:nvPicPr>
        <p:blipFill>
          <a:blip r:embed="rId3"/>
          <a:stretch>
            <a:fillRect/>
          </a:stretch>
        </p:blipFill>
        <p:spPr>
          <a:xfrm>
            <a:off x="9723783" y="263431"/>
            <a:ext cx="2286000" cy="514350"/>
          </a:xfrm>
          <a:prstGeom prst="rect">
            <a:avLst/>
          </a:prstGeom>
        </p:spPr>
      </p:pic>
      <p:pic>
        <p:nvPicPr>
          <p:cNvPr id="6" name="Picture 5" descr="A collage of a cat and dog&#10;&#10;AI-generated content may be incorrect.">
            <a:extLst>
              <a:ext uri="{FF2B5EF4-FFF2-40B4-BE49-F238E27FC236}">
                <a16:creationId xmlns:a16="http://schemas.microsoft.com/office/drawing/2014/main" id="{841DB4F7-BD18-7788-3671-D17B11BCF927}"/>
              </a:ext>
            </a:extLst>
          </p:cNvPr>
          <p:cNvPicPr>
            <a:picLocks noChangeAspect="1"/>
          </p:cNvPicPr>
          <p:nvPr/>
        </p:nvPicPr>
        <p:blipFill>
          <a:blip r:embed="rId4"/>
          <a:stretch>
            <a:fillRect/>
          </a:stretch>
        </p:blipFill>
        <p:spPr>
          <a:xfrm>
            <a:off x="200526" y="1715550"/>
            <a:ext cx="11804316" cy="4897426"/>
          </a:xfrm>
          <a:prstGeom prst="rect">
            <a:avLst/>
          </a:prstGeom>
        </p:spPr>
      </p:pic>
      <p:sp>
        <p:nvSpPr>
          <p:cNvPr id="2" name="Title 1">
            <a:extLst>
              <a:ext uri="{FF2B5EF4-FFF2-40B4-BE49-F238E27FC236}">
                <a16:creationId xmlns:a16="http://schemas.microsoft.com/office/drawing/2014/main" id="{DEE9E80D-0EDB-B4E8-0583-FF3F7F068231}"/>
              </a:ext>
            </a:extLst>
          </p:cNvPr>
          <p:cNvSpPr>
            <a:spLocks noGrp="1"/>
          </p:cNvSpPr>
          <p:nvPr>
            <p:ph type="title"/>
          </p:nvPr>
        </p:nvSpPr>
        <p:spPr>
          <a:xfrm>
            <a:off x="356937" y="258178"/>
            <a:ext cx="10515600" cy="1325563"/>
          </a:xfrm>
        </p:spPr>
        <p:txBody>
          <a:bodyPr/>
          <a:lstStyle/>
          <a:p>
            <a:r>
              <a:rPr lang="en-US">
                <a:ea typeface="+mj-lt"/>
                <a:cs typeface="+mj-lt"/>
              </a:rPr>
              <a:t>What image models already do well</a:t>
            </a:r>
          </a:p>
        </p:txBody>
      </p:sp>
    </p:spTree>
    <p:extLst>
      <p:ext uri="{BB962C8B-B14F-4D97-AF65-F5344CB8AC3E}">
        <p14:creationId xmlns:p14="http://schemas.microsoft.com/office/powerpoint/2010/main" val="36167801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48640" y="228600"/>
            <a:ext cx="2861534" cy="777240"/>
          </a:xfrm>
          <a:prstGeom prst="rect">
            <a:avLst/>
          </a:prstGeom>
          <a:noFill/>
          <a:ln/>
        </p:spPr>
        <p:txBody>
          <a:bodyPr wrap="square" lIns="0" tIns="0" rIns="0" bIns="0" rtlCol="0" anchor="b"/>
          <a:lstStyle/>
          <a:p>
            <a:pPr marL="0" indent="0">
              <a:buNone/>
            </a:pPr>
            <a:r>
              <a:rPr lang="en-US" sz="3700">
                <a:solidFill>
                  <a:srgbClr val="1A1A1A"/>
                </a:solidFill>
                <a:latin typeface="Aptos Display" pitchFamily="34" charset="0"/>
                <a:ea typeface="Aptos Display" pitchFamily="34" charset="-122"/>
                <a:cs typeface="Aptos Display" pitchFamily="34" charset="-120"/>
              </a:rPr>
              <a:t>Why it’s Hard</a:t>
            </a:r>
            <a:endParaRPr lang="en-US" sz="3700"/>
          </a:p>
        </p:txBody>
      </p:sp>
      <p:sp>
        <p:nvSpPr>
          <p:cNvPr id="9" name="Text 7"/>
          <p:cNvSpPr/>
          <p:nvPr/>
        </p:nvSpPr>
        <p:spPr>
          <a:xfrm>
            <a:off x="11274552" y="6400800"/>
            <a:ext cx="548640" cy="320040"/>
          </a:xfrm>
          <a:prstGeom prst="rect">
            <a:avLst/>
          </a:prstGeom>
          <a:noFill/>
          <a:ln/>
        </p:spPr>
        <p:txBody>
          <a:bodyPr wrap="square" rtlCol="0" anchor="ctr"/>
          <a:lstStyle/>
          <a:p>
            <a:pPr marL="0" indent="0" algn="r">
              <a:buNone/>
            </a:pPr>
            <a:r>
              <a:rPr lang="en-US" sz="1000">
                <a:solidFill>
                  <a:srgbClr val="555555"/>
                </a:solidFill>
                <a:latin typeface="Calibri" pitchFamily="34" charset="0"/>
                <a:ea typeface="Calibri" pitchFamily="34" charset="-122"/>
                <a:cs typeface="Calibri" pitchFamily="34" charset="-120"/>
              </a:rPr>
              <a:t>2</a:t>
            </a:r>
            <a:endParaRPr lang="en-US" sz="1000"/>
          </a:p>
        </p:txBody>
      </p:sp>
      <p:sp>
        <p:nvSpPr>
          <p:cNvPr id="18" name="Rectangle 7">
            <a:extLst>
              <a:ext uri="{FF2B5EF4-FFF2-40B4-BE49-F238E27FC236}">
                <a16:creationId xmlns:a16="http://schemas.microsoft.com/office/drawing/2014/main" id="{571D0010-DE9A-B5EF-22CD-61FAAE366827}"/>
              </a:ext>
            </a:extLst>
          </p:cNvPr>
          <p:cNvSpPr>
            <a:spLocks noChangeArrowheads="1"/>
          </p:cNvSpPr>
          <p:nvPr/>
        </p:nvSpPr>
        <p:spPr bwMode="auto">
          <a:xfrm>
            <a:off x="548640" y="1202635"/>
            <a:ext cx="660020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en-US" altLang="en-US" sz="1800" b="0" i="0" u="none" strike="noStrike" cap="none" normalizeH="0" baseline="0">
                <a:ln>
                  <a:noFill/>
                </a:ln>
                <a:effectLst/>
                <a:latin typeface="Arial" panose="020B0604020202020204" pitchFamily="34" charset="0"/>
              </a:rPr>
              <a:t>Video adds challenges that images don’t have: </a:t>
            </a:r>
          </a:p>
          <a:p>
            <a:pPr lvl="0" eaLnBrk="0" fontAlgn="base" hangingPunct="0">
              <a:spcBef>
                <a:spcPct val="0"/>
              </a:spcBef>
              <a:spcAft>
                <a:spcPct val="0"/>
              </a:spcAft>
            </a:pPr>
            <a:r>
              <a:rPr lang="en-US" b="1"/>
              <a:t>Long-range dependencies</a:t>
            </a:r>
            <a:r>
              <a:rPr lang="en-US"/>
              <a:t>, </a:t>
            </a:r>
            <a:r>
              <a:rPr lang="en-US" b="1"/>
              <a:t>Temporal ambiguity</a:t>
            </a:r>
            <a:r>
              <a:rPr lang="en-US"/>
              <a:t>, </a:t>
            </a:r>
            <a:r>
              <a:rPr lang="en-US" b="1"/>
              <a:t>Multi-event overlap</a:t>
            </a:r>
            <a:endParaRPr kumimoji="0" lang="en-US" altLang="en-US" sz="1800" b="1" i="0" u="none" strike="noStrike" cap="none" normalizeH="0" baseline="0">
              <a:ln>
                <a:noFill/>
              </a:ln>
              <a:effectLst/>
              <a:latin typeface="Arial" panose="020B0604020202020204" pitchFamily="34" charset="0"/>
            </a:endParaRPr>
          </a:p>
        </p:txBody>
      </p:sp>
      <p:pic>
        <p:nvPicPr>
          <p:cNvPr id="20" name="Picture 19">
            <a:extLst>
              <a:ext uri="{FF2B5EF4-FFF2-40B4-BE49-F238E27FC236}">
                <a16:creationId xmlns:a16="http://schemas.microsoft.com/office/drawing/2014/main" id="{C2D819B6-A932-12CC-ECD9-2068767E0CA4}"/>
              </a:ext>
            </a:extLst>
          </p:cNvPr>
          <p:cNvPicPr>
            <a:picLocks noChangeAspect="1"/>
          </p:cNvPicPr>
          <p:nvPr/>
        </p:nvPicPr>
        <p:blipFill>
          <a:blip r:embed="rId3"/>
          <a:stretch>
            <a:fillRect/>
          </a:stretch>
        </p:blipFill>
        <p:spPr>
          <a:xfrm>
            <a:off x="3410174" y="2574243"/>
            <a:ext cx="8240771" cy="3986577"/>
          </a:xfrm>
          <a:prstGeom prst="rect">
            <a:avLst/>
          </a:prstGeom>
        </p:spPr>
      </p:pic>
      <p:sp>
        <p:nvSpPr>
          <p:cNvPr id="21" name="TextBox 20">
            <a:extLst>
              <a:ext uri="{FF2B5EF4-FFF2-40B4-BE49-F238E27FC236}">
                <a16:creationId xmlns:a16="http://schemas.microsoft.com/office/drawing/2014/main" id="{D8090026-2F60-1800-E6D0-09F36E747817}"/>
              </a:ext>
            </a:extLst>
          </p:cNvPr>
          <p:cNvSpPr txBox="1"/>
          <p:nvPr/>
        </p:nvSpPr>
        <p:spPr>
          <a:xfrm>
            <a:off x="694558" y="3688304"/>
            <a:ext cx="2569698" cy="646331"/>
          </a:xfrm>
          <a:prstGeom prst="rect">
            <a:avLst/>
          </a:prstGeom>
          <a:noFill/>
        </p:spPr>
        <p:txBody>
          <a:bodyPr wrap="square" rtlCol="0">
            <a:spAutoFit/>
          </a:bodyPr>
          <a:lstStyle/>
          <a:p>
            <a:r>
              <a:rPr lang="en-US"/>
              <a:t>And most importantly: </a:t>
            </a:r>
            <a:r>
              <a:rPr lang="en-US" b="1"/>
              <a:t>Long context limits </a:t>
            </a:r>
          </a:p>
        </p:txBody>
      </p:sp>
      <p:pic>
        <p:nvPicPr>
          <p:cNvPr id="3" name="Picture 2" descr="A black and white logo  AI-generated content may be incorrect.">
            <a:extLst>
              <a:ext uri="{FF2B5EF4-FFF2-40B4-BE49-F238E27FC236}">
                <a16:creationId xmlns:a16="http://schemas.microsoft.com/office/drawing/2014/main" id="{FF0C9E6B-5F00-01F6-A8E8-EF749633DF47}"/>
              </a:ext>
            </a:extLst>
          </p:cNvPr>
          <p:cNvPicPr>
            <a:picLocks noChangeAspect="1"/>
          </p:cNvPicPr>
          <p:nvPr/>
        </p:nvPicPr>
        <p:blipFill>
          <a:blip r:embed="rId4"/>
          <a:stretch>
            <a:fillRect/>
          </a:stretch>
        </p:blipFill>
        <p:spPr>
          <a:xfrm>
            <a:off x="9723783" y="263431"/>
            <a:ext cx="2286000" cy="51435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a:extLst>
              <a:ext uri="{FF2B5EF4-FFF2-40B4-BE49-F238E27FC236}">
                <a16:creationId xmlns:a16="http://schemas.microsoft.com/office/drawing/2014/main" id="{5D8EE87A-CE11-3B47-FBA5-8C55D812B27C}"/>
              </a:ext>
            </a:extLst>
          </p:cNvPr>
          <p:cNvSpPr/>
          <p:nvPr/>
        </p:nvSpPr>
        <p:spPr>
          <a:xfrm>
            <a:off x="548640" y="228600"/>
            <a:ext cx="4914314" cy="777240"/>
          </a:xfrm>
          <a:prstGeom prst="rect">
            <a:avLst/>
          </a:prstGeom>
          <a:noFill/>
          <a:ln/>
        </p:spPr>
        <p:txBody>
          <a:bodyPr wrap="square" lIns="0" tIns="0" rIns="0" bIns="0" rtlCol="0" anchor="b"/>
          <a:lstStyle/>
          <a:p>
            <a:pPr marL="0" indent="0">
              <a:buNone/>
            </a:pPr>
            <a:r>
              <a:rPr lang="en-US" sz="3700">
                <a:solidFill>
                  <a:srgbClr val="1A1A1A"/>
                </a:solidFill>
                <a:latin typeface="Aptos Display" pitchFamily="34" charset="0"/>
                <a:ea typeface="Aptos Display" pitchFamily="34" charset="-122"/>
                <a:cs typeface="Aptos Display" pitchFamily="34" charset="-120"/>
              </a:rPr>
              <a:t>How </a:t>
            </a:r>
            <a:r>
              <a:rPr lang="en-US" sz="3700" err="1">
                <a:solidFill>
                  <a:srgbClr val="1A1A1A"/>
                </a:solidFill>
                <a:latin typeface="Aptos Display" pitchFamily="34" charset="0"/>
                <a:ea typeface="Aptos Display" pitchFamily="34" charset="-122"/>
                <a:cs typeface="Aptos Display" pitchFamily="34" charset="-120"/>
              </a:rPr>
              <a:t>VideoLMs</a:t>
            </a:r>
            <a:r>
              <a:rPr lang="en-US" sz="3700">
                <a:solidFill>
                  <a:srgbClr val="1A1A1A"/>
                </a:solidFill>
                <a:latin typeface="Aptos Display" pitchFamily="34" charset="0"/>
                <a:ea typeface="Aptos Display" pitchFamily="34" charset="-122"/>
                <a:cs typeface="Aptos Display" pitchFamily="34" charset="-120"/>
              </a:rPr>
              <a:t> Handle it</a:t>
            </a:r>
            <a:endParaRPr lang="en-US" sz="3700"/>
          </a:p>
        </p:txBody>
      </p:sp>
      <p:sp>
        <p:nvSpPr>
          <p:cNvPr id="4" name="TextBox 3">
            <a:extLst>
              <a:ext uri="{FF2B5EF4-FFF2-40B4-BE49-F238E27FC236}">
                <a16:creationId xmlns:a16="http://schemas.microsoft.com/office/drawing/2014/main" id="{99ACBFBA-571D-5C9A-8DFA-D39C3F835CE5}"/>
              </a:ext>
            </a:extLst>
          </p:cNvPr>
          <p:cNvSpPr txBox="1"/>
          <p:nvPr/>
        </p:nvSpPr>
        <p:spPr>
          <a:xfrm>
            <a:off x="548640" y="1280215"/>
            <a:ext cx="4820529" cy="369332"/>
          </a:xfrm>
          <a:prstGeom prst="rect">
            <a:avLst/>
          </a:prstGeom>
          <a:noFill/>
        </p:spPr>
        <p:txBody>
          <a:bodyPr wrap="square" rtlCol="0">
            <a:spAutoFit/>
          </a:bodyPr>
          <a:lstStyle/>
          <a:p>
            <a:r>
              <a:rPr lang="en-US" b="1"/>
              <a:t>A. Temporal encoding (time modeling)</a:t>
            </a:r>
          </a:p>
        </p:txBody>
      </p:sp>
      <p:pic>
        <p:nvPicPr>
          <p:cNvPr id="6" name="Picture 5">
            <a:extLst>
              <a:ext uri="{FF2B5EF4-FFF2-40B4-BE49-F238E27FC236}">
                <a16:creationId xmlns:a16="http://schemas.microsoft.com/office/drawing/2014/main" id="{E83B759F-E0B3-91CB-04B7-0E60C0BFAEA8}"/>
              </a:ext>
            </a:extLst>
          </p:cNvPr>
          <p:cNvPicPr>
            <a:picLocks noChangeAspect="1"/>
          </p:cNvPicPr>
          <p:nvPr/>
        </p:nvPicPr>
        <p:blipFill>
          <a:blip r:embed="rId3"/>
          <a:stretch>
            <a:fillRect/>
          </a:stretch>
        </p:blipFill>
        <p:spPr>
          <a:xfrm>
            <a:off x="548639" y="2033021"/>
            <a:ext cx="10898041" cy="3544764"/>
          </a:xfrm>
          <a:prstGeom prst="rect">
            <a:avLst/>
          </a:prstGeom>
        </p:spPr>
      </p:pic>
      <p:pic>
        <p:nvPicPr>
          <p:cNvPr id="2" name="Picture 1" descr="A black and white logo  AI-generated content may be incorrect.">
            <a:extLst>
              <a:ext uri="{FF2B5EF4-FFF2-40B4-BE49-F238E27FC236}">
                <a16:creationId xmlns:a16="http://schemas.microsoft.com/office/drawing/2014/main" id="{6D0653ED-A635-05E7-8B71-9ED5CB10B718}"/>
              </a:ext>
            </a:extLst>
          </p:cNvPr>
          <p:cNvPicPr>
            <a:picLocks noChangeAspect="1"/>
          </p:cNvPicPr>
          <p:nvPr/>
        </p:nvPicPr>
        <p:blipFill>
          <a:blip r:embed="rId4"/>
          <a:stretch>
            <a:fillRect/>
          </a:stretch>
        </p:blipFill>
        <p:spPr>
          <a:xfrm>
            <a:off x="9723783" y="263431"/>
            <a:ext cx="2286000" cy="514350"/>
          </a:xfrm>
          <a:prstGeom prst="rect">
            <a:avLst/>
          </a:prstGeom>
        </p:spPr>
      </p:pic>
    </p:spTree>
    <p:extLst>
      <p:ext uri="{BB962C8B-B14F-4D97-AF65-F5344CB8AC3E}">
        <p14:creationId xmlns:p14="http://schemas.microsoft.com/office/powerpoint/2010/main" val="19968904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9AE10F-B085-00EA-5DAD-ECD37C456470}"/>
              </a:ext>
            </a:extLst>
          </p:cNvPr>
          <p:cNvSpPr txBox="1"/>
          <p:nvPr/>
        </p:nvSpPr>
        <p:spPr>
          <a:xfrm>
            <a:off x="548640" y="787846"/>
            <a:ext cx="4820529" cy="369332"/>
          </a:xfrm>
          <a:prstGeom prst="rect">
            <a:avLst/>
          </a:prstGeom>
          <a:noFill/>
        </p:spPr>
        <p:txBody>
          <a:bodyPr wrap="square" rtlCol="0">
            <a:spAutoFit/>
          </a:bodyPr>
          <a:lstStyle/>
          <a:p>
            <a:r>
              <a:rPr lang="en-US" b="1"/>
              <a:t>B. Cross-modal fusion</a:t>
            </a:r>
          </a:p>
        </p:txBody>
      </p:sp>
      <p:pic>
        <p:nvPicPr>
          <p:cNvPr id="6" name="Picture 5">
            <a:extLst>
              <a:ext uri="{FF2B5EF4-FFF2-40B4-BE49-F238E27FC236}">
                <a16:creationId xmlns:a16="http://schemas.microsoft.com/office/drawing/2014/main" id="{7C71561E-4E55-53C9-EB7F-E3174B59DD68}"/>
              </a:ext>
            </a:extLst>
          </p:cNvPr>
          <p:cNvPicPr>
            <a:picLocks noChangeAspect="1"/>
          </p:cNvPicPr>
          <p:nvPr/>
        </p:nvPicPr>
        <p:blipFill>
          <a:blip r:embed="rId3"/>
          <a:stretch>
            <a:fillRect/>
          </a:stretch>
        </p:blipFill>
        <p:spPr>
          <a:xfrm>
            <a:off x="548640" y="1463517"/>
            <a:ext cx="9204960" cy="4606637"/>
          </a:xfrm>
          <a:prstGeom prst="rect">
            <a:avLst/>
          </a:prstGeom>
        </p:spPr>
      </p:pic>
      <p:pic>
        <p:nvPicPr>
          <p:cNvPr id="3" name="Picture 2" descr="A black and white logo  AI-generated content may be incorrect.">
            <a:extLst>
              <a:ext uri="{FF2B5EF4-FFF2-40B4-BE49-F238E27FC236}">
                <a16:creationId xmlns:a16="http://schemas.microsoft.com/office/drawing/2014/main" id="{B967F1AA-F0BF-D689-4FCC-84EB37AA67A4}"/>
              </a:ext>
            </a:extLst>
          </p:cNvPr>
          <p:cNvPicPr>
            <a:picLocks noChangeAspect="1"/>
          </p:cNvPicPr>
          <p:nvPr/>
        </p:nvPicPr>
        <p:blipFill>
          <a:blip r:embed="rId4"/>
          <a:stretch>
            <a:fillRect/>
          </a:stretch>
        </p:blipFill>
        <p:spPr>
          <a:xfrm>
            <a:off x="9723783" y="263431"/>
            <a:ext cx="2286000" cy="514350"/>
          </a:xfrm>
          <a:prstGeom prst="rect">
            <a:avLst/>
          </a:prstGeom>
        </p:spPr>
      </p:pic>
    </p:spTree>
    <p:extLst>
      <p:ext uri="{BB962C8B-B14F-4D97-AF65-F5344CB8AC3E}">
        <p14:creationId xmlns:p14="http://schemas.microsoft.com/office/powerpoint/2010/main" val="25472790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8C1D7-4A29-11B2-75C3-D564C0B5C2E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0C40AA0-D14F-58F9-0974-1AD0566EA1EB}"/>
              </a:ext>
            </a:extLst>
          </p:cNvPr>
          <p:cNvSpPr txBox="1"/>
          <p:nvPr/>
        </p:nvSpPr>
        <p:spPr>
          <a:xfrm>
            <a:off x="562289" y="773654"/>
            <a:ext cx="4820529" cy="369332"/>
          </a:xfrm>
          <a:prstGeom prst="rect">
            <a:avLst/>
          </a:prstGeom>
          <a:noFill/>
        </p:spPr>
        <p:txBody>
          <a:bodyPr wrap="square" rtlCol="0">
            <a:spAutoFit/>
          </a:bodyPr>
          <a:lstStyle/>
          <a:p>
            <a:r>
              <a:rPr lang="en-US" b="1"/>
              <a:t>C. Hierarchical reasoning</a:t>
            </a:r>
          </a:p>
        </p:txBody>
      </p:sp>
      <p:pic>
        <p:nvPicPr>
          <p:cNvPr id="3" name="Picture 2">
            <a:extLst>
              <a:ext uri="{FF2B5EF4-FFF2-40B4-BE49-F238E27FC236}">
                <a16:creationId xmlns:a16="http://schemas.microsoft.com/office/drawing/2014/main" id="{30DE17D9-4117-10CA-1C4F-21F672C7654C}"/>
              </a:ext>
            </a:extLst>
          </p:cNvPr>
          <p:cNvPicPr>
            <a:picLocks noChangeAspect="1"/>
          </p:cNvPicPr>
          <p:nvPr/>
        </p:nvPicPr>
        <p:blipFill>
          <a:blip r:embed="rId3"/>
          <a:stretch>
            <a:fillRect/>
          </a:stretch>
        </p:blipFill>
        <p:spPr>
          <a:xfrm>
            <a:off x="906529" y="1524489"/>
            <a:ext cx="8694672" cy="4137826"/>
          </a:xfrm>
          <a:prstGeom prst="rect">
            <a:avLst/>
          </a:prstGeom>
        </p:spPr>
      </p:pic>
      <p:pic>
        <p:nvPicPr>
          <p:cNvPr id="4" name="Picture 3" descr="A black and white logo  AI-generated content may be incorrect.">
            <a:extLst>
              <a:ext uri="{FF2B5EF4-FFF2-40B4-BE49-F238E27FC236}">
                <a16:creationId xmlns:a16="http://schemas.microsoft.com/office/drawing/2014/main" id="{26E9C160-BCC4-8727-EBAF-A3647591B519}"/>
              </a:ext>
            </a:extLst>
          </p:cNvPr>
          <p:cNvPicPr>
            <a:picLocks noChangeAspect="1"/>
          </p:cNvPicPr>
          <p:nvPr/>
        </p:nvPicPr>
        <p:blipFill>
          <a:blip r:embed="rId4"/>
          <a:stretch>
            <a:fillRect/>
          </a:stretch>
        </p:blipFill>
        <p:spPr>
          <a:xfrm>
            <a:off x="9723783" y="263431"/>
            <a:ext cx="2286000" cy="514350"/>
          </a:xfrm>
          <a:prstGeom prst="rect">
            <a:avLst/>
          </a:prstGeom>
        </p:spPr>
      </p:pic>
    </p:spTree>
    <p:extLst>
      <p:ext uri="{BB962C8B-B14F-4D97-AF65-F5344CB8AC3E}">
        <p14:creationId xmlns:p14="http://schemas.microsoft.com/office/powerpoint/2010/main" val="27311072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82DEA3C4-5B25-680A-9146-B968B0C340D8}"/>
              </a:ext>
            </a:extLst>
          </p:cNvPr>
          <p:cNvSpPr/>
          <p:nvPr/>
        </p:nvSpPr>
        <p:spPr>
          <a:xfrm>
            <a:off x="546652" y="208722"/>
            <a:ext cx="6791739" cy="1242390"/>
          </a:xfrm>
          <a:prstGeom prst="rect">
            <a:avLst/>
          </a:prstGeom>
          <a:noFill/>
          <a:ln/>
        </p:spPr>
        <p:txBody>
          <a:bodyPr wrap="square" lIns="0" tIns="0" rIns="0" bIns="0" rtlCol="0" anchor="b"/>
          <a:lstStyle/>
          <a:p>
            <a:r>
              <a:rPr lang="en-US" sz="3700">
                <a:solidFill>
                  <a:srgbClr val="1A1A1A"/>
                </a:solidFill>
                <a:latin typeface="Aptos Display" pitchFamily="34" charset="0"/>
                <a:ea typeface="Aptos Display" pitchFamily="34" charset="-122"/>
                <a:cs typeface="Aptos Display" pitchFamily="34" charset="-120"/>
              </a:rPr>
              <a:t>Model Case Study: Qwen2.5 - VL</a:t>
            </a:r>
            <a:endParaRPr lang="en-US" sz="4000"/>
          </a:p>
          <a:p>
            <a:pPr marL="0" indent="0">
              <a:buNone/>
            </a:pPr>
            <a:r>
              <a:rPr lang="en-US" sz="3700">
                <a:solidFill>
                  <a:srgbClr val="1A1A1A"/>
                </a:solidFill>
                <a:latin typeface="Aptos Display" pitchFamily="34" charset="0"/>
                <a:ea typeface="Aptos Display" pitchFamily="34" charset="-122"/>
                <a:cs typeface="Aptos Display" pitchFamily="34" charset="-120"/>
              </a:rPr>
              <a:t> </a:t>
            </a:r>
            <a:endParaRPr lang="en-US" sz="3700"/>
          </a:p>
        </p:txBody>
      </p:sp>
      <p:pic>
        <p:nvPicPr>
          <p:cNvPr id="4" name="Picture 3">
            <a:extLst>
              <a:ext uri="{FF2B5EF4-FFF2-40B4-BE49-F238E27FC236}">
                <a16:creationId xmlns:a16="http://schemas.microsoft.com/office/drawing/2014/main" id="{70B2DB2D-949F-3601-B3F8-71AB23BAA569}"/>
              </a:ext>
            </a:extLst>
          </p:cNvPr>
          <p:cNvPicPr>
            <a:picLocks noChangeAspect="1"/>
          </p:cNvPicPr>
          <p:nvPr/>
        </p:nvPicPr>
        <p:blipFill>
          <a:blip r:embed="rId3"/>
          <a:stretch>
            <a:fillRect/>
          </a:stretch>
        </p:blipFill>
        <p:spPr>
          <a:xfrm>
            <a:off x="1434884" y="1123377"/>
            <a:ext cx="8515027" cy="4735930"/>
          </a:xfrm>
          <a:prstGeom prst="rect">
            <a:avLst/>
          </a:prstGeom>
        </p:spPr>
      </p:pic>
      <p:pic>
        <p:nvPicPr>
          <p:cNvPr id="3" name="Picture 2" descr="A black and white logo  AI-generated content may be incorrect.">
            <a:extLst>
              <a:ext uri="{FF2B5EF4-FFF2-40B4-BE49-F238E27FC236}">
                <a16:creationId xmlns:a16="http://schemas.microsoft.com/office/drawing/2014/main" id="{67CF3098-17F4-03F3-F495-16602FF8F9EA}"/>
              </a:ext>
            </a:extLst>
          </p:cNvPr>
          <p:cNvPicPr>
            <a:picLocks noChangeAspect="1"/>
          </p:cNvPicPr>
          <p:nvPr/>
        </p:nvPicPr>
        <p:blipFill>
          <a:blip r:embed="rId4"/>
          <a:stretch>
            <a:fillRect/>
          </a:stretch>
        </p:blipFill>
        <p:spPr>
          <a:xfrm>
            <a:off x="9723783" y="263431"/>
            <a:ext cx="2286000" cy="514350"/>
          </a:xfrm>
          <a:prstGeom prst="rect">
            <a:avLst/>
          </a:prstGeom>
        </p:spPr>
      </p:pic>
    </p:spTree>
    <p:extLst>
      <p:ext uri="{BB962C8B-B14F-4D97-AF65-F5344CB8AC3E}">
        <p14:creationId xmlns:p14="http://schemas.microsoft.com/office/powerpoint/2010/main" val="1501342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445A784-3301-0AFA-69E8-60360FED3192}"/>
              </a:ext>
            </a:extLst>
          </p:cNvPr>
          <p:cNvSpPr txBox="1"/>
          <p:nvPr/>
        </p:nvSpPr>
        <p:spPr>
          <a:xfrm>
            <a:off x="391166" y="553805"/>
            <a:ext cx="7264997" cy="646331"/>
          </a:xfrm>
          <a:prstGeom prst="rect">
            <a:avLst/>
          </a:prstGeom>
          <a:noFill/>
        </p:spPr>
        <p:txBody>
          <a:bodyPr wrap="square">
            <a:spAutoFit/>
          </a:bodyPr>
          <a:lstStyle/>
          <a:p>
            <a:r>
              <a:rPr lang="en-US" sz="3600">
                <a:solidFill>
                  <a:srgbClr val="1A1A1A"/>
                </a:solidFill>
                <a:latin typeface="Aptos Display" pitchFamily="34" charset="0"/>
                <a:ea typeface="Aptos Display" pitchFamily="34" charset="-122"/>
                <a:cs typeface="Aptos Display" pitchFamily="34" charset="-120"/>
              </a:rPr>
              <a:t>How Qwen2.5 VL Processes Images</a:t>
            </a:r>
            <a:endParaRPr lang="en-US" sz="3600"/>
          </a:p>
        </p:txBody>
      </p:sp>
      <p:sp>
        <p:nvSpPr>
          <p:cNvPr id="9" name="TextBox 8">
            <a:extLst>
              <a:ext uri="{FF2B5EF4-FFF2-40B4-BE49-F238E27FC236}">
                <a16:creationId xmlns:a16="http://schemas.microsoft.com/office/drawing/2014/main" id="{9E8C0185-DEDE-E1E9-8D5E-41DFBD39C846}"/>
              </a:ext>
            </a:extLst>
          </p:cNvPr>
          <p:cNvSpPr txBox="1"/>
          <p:nvPr/>
        </p:nvSpPr>
        <p:spPr>
          <a:xfrm>
            <a:off x="701202" y="1605704"/>
            <a:ext cx="1990417" cy="400110"/>
          </a:xfrm>
          <a:prstGeom prst="rect">
            <a:avLst/>
          </a:prstGeom>
          <a:noFill/>
        </p:spPr>
        <p:txBody>
          <a:bodyPr wrap="none" rtlCol="0">
            <a:spAutoFit/>
          </a:bodyPr>
          <a:lstStyle/>
          <a:p>
            <a:r>
              <a:rPr lang="en-US" sz="2000" b="1"/>
              <a:t>Image Encoding: </a:t>
            </a:r>
          </a:p>
        </p:txBody>
      </p:sp>
      <p:pic>
        <p:nvPicPr>
          <p:cNvPr id="10" name="Picture 9">
            <a:extLst>
              <a:ext uri="{FF2B5EF4-FFF2-40B4-BE49-F238E27FC236}">
                <a16:creationId xmlns:a16="http://schemas.microsoft.com/office/drawing/2014/main" id="{B248CC7D-AE33-B80D-FE68-4EA020B2AC87}"/>
              </a:ext>
            </a:extLst>
          </p:cNvPr>
          <p:cNvPicPr>
            <a:picLocks noChangeAspect="1"/>
          </p:cNvPicPr>
          <p:nvPr/>
        </p:nvPicPr>
        <p:blipFill>
          <a:blip r:embed="rId3"/>
          <a:stretch>
            <a:fillRect/>
          </a:stretch>
        </p:blipFill>
        <p:spPr>
          <a:xfrm>
            <a:off x="4836587" y="1356079"/>
            <a:ext cx="6530009" cy="5293199"/>
          </a:xfrm>
          <a:prstGeom prst="rect">
            <a:avLst/>
          </a:prstGeom>
        </p:spPr>
      </p:pic>
      <p:sp>
        <p:nvSpPr>
          <p:cNvPr id="11" name="TextBox 10">
            <a:extLst>
              <a:ext uri="{FF2B5EF4-FFF2-40B4-BE49-F238E27FC236}">
                <a16:creationId xmlns:a16="http://schemas.microsoft.com/office/drawing/2014/main" id="{056A05C3-E69C-7D08-6388-37BADA8508E2}"/>
              </a:ext>
            </a:extLst>
          </p:cNvPr>
          <p:cNvSpPr txBox="1"/>
          <p:nvPr/>
        </p:nvSpPr>
        <p:spPr>
          <a:xfrm>
            <a:off x="845282" y="2160407"/>
            <a:ext cx="4289935" cy="2308324"/>
          </a:xfrm>
          <a:prstGeom prst="rect">
            <a:avLst/>
          </a:prstGeom>
          <a:noFill/>
        </p:spPr>
        <p:txBody>
          <a:bodyPr wrap="square" rtlCol="0">
            <a:spAutoFit/>
          </a:bodyPr>
          <a:lstStyle/>
          <a:p>
            <a:pPr marL="285750" indent="-285750">
              <a:buFont typeface="Arial" panose="020B0604020202020204" pitchFamily="34" charset="0"/>
              <a:buChar char="•"/>
            </a:pPr>
            <a:r>
              <a:rPr lang="en-US"/>
              <a:t>Image resizing: multiples of 28</a:t>
            </a:r>
          </a:p>
          <a:p>
            <a:pPr marL="285750" indent="-285750">
              <a:buFont typeface="Arial" panose="020B0604020202020204" pitchFamily="34" charset="0"/>
              <a:buChar char="•"/>
            </a:pPr>
            <a:r>
              <a:rPr lang="en-US"/>
              <a:t>Support for dynamic resolution</a:t>
            </a:r>
          </a:p>
          <a:p>
            <a:pPr marL="742950" lvl="1" indent="-285750">
              <a:buFont typeface="Arial" panose="020B0604020202020204" pitchFamily="34" charset="0"/>
              <a:buChar char="•"/>
            </a:pPr>
            <a:r>
              <a:rPr lang="en-US"/>
              <a:t>Vanilla </a:t>
            </a:r>
            <a:r>
              <a:rPr lang="en-US" err="1"/>
              <a:t>ViT</a:t>
            </a:r>
            <a:r>
              <a:rPr lang="en-US"/>
              <a:t>: fixed resolution only</a:t>
            </a:r>
          </a:p>
          <a:p>
            <a:pPr marL="742950" lvl="1" indent="-285750">
              <a:buFont typeface="Arial" panose="020B0604020202020204" pitchFamily="34" charset="0"/>
              <a:buChar char="•"/>
            </a:pPr>
            <a:endParaRPr lang="en-US"/>
          </a:p>
          <a:p>
            <a:pPr marL="285750" indent="-285750">
              <a:buFont typeface="Arial" panose="020B0604020202020204" pitchFamily="34" charset="0"/>
              <a:buChar char="•"/>
            </a:pPr>
            <a:endParaRPr lang="en-US"/>
          </a:p>
          <a:p>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pic>
        <p:nvPicPr>
          <p:cNvPr id="2" name="Picture 1" descr="A black and white logo  AI-generated content may be incorrect.">
            <a:extLst>
              <a:ext uri="{FF2B5EF4-FFF2-40B4-BE49-F238E27FC236}">
                <a16:creationId xmlns:a16="http://schemas.microsoft.com/office/drawing/2014/main" id="{DB354221-ACE8-402D-7D91-C7E5380A6D0F}"/>
              </a:ext>
            </a:extLst>
          </p:cNvPr>
          <p:cNvPicPr>
            <a:picLocks noChangeAspect="1"/>
          </p:cNvPicPr>
          <p:nvPr/>
        </p:nvPicPr>
        <p:blipFill>
          <a:blip r:embed="rId4"/>
          <a:stretch>
            <a:fillRect/>
          </a:stretch>
        </p:blipFill>
        <p:spPr>
          <a:xfrm>
            <a:off x="9723783" y="263431"/>
            <a:ext cx="2286000" cy="514350"/>
          </a:xfrm>
          <a:prstGeom prst="rect">
            <a:avLst/>
          </a:prstGeom>
        </p:spPr>
      </p:pic>
    </p:spTree>
    <p:extLst>
      <p:ext uri="{BB962C8B-B14F-4D97-AF65-F5344CB8AC3E}">
        <p14:creationId xmlns:p14="http://schemas.microsoft.com/office/powerpoint/2010/main" val="34189422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47219A-6CBB-9277-8D3C-B8FAD819230A}"/>
              </a:ext>
            </a:extLst>
          </p:cNvPr>
          <p:cNvSpPr txBox="1"/>
          <p:nvPr/>
        </p:nvSpPr>
        <p:spPr>
          <a:xfrm>
            <a:off x="409005" y="216585"/>
            <a:ext cx="3742050" cy="461665"/>
          </a:xfrm>
          <a:prstGeom prst="rect">
            <a:avLst/>
          </a:prstGeom>
          <a:noFill/>
        </p:spPr>
        <p:txBody>
          <a:bodyPr wrap="none" rtlCol="0">
            <a:spAutoFit/>
          </a:bodyPr>
          <a:lstStyle/>
          <a:p>
            <a:r>
              <a:rPr lang="en-US" sz="2400" b="1"/>
              <a:t>Continued Image Encoding: </a:t>
            </a:r>
          </a:p>
        </p:txBody>
      </p:sp>
      <p:sp>
        <p:nvSpPr>
          <p:cNvPr id="3" name="TextBox 2">
            <a:extLst>
              <a:ext uri="{FF2B5EF4-FFF2-40B4-BE49-F238E27FC236}">
                <a16:creationId xmlns:a16="http://schemas.microsoft.com/office/drawing/2014/main" id="{26CB133D-8E92-0A30-1BD5-619F64FBB401}"/>
              </a:ext>
            </a:extLst>
          </p:cNvPr>
          <p:cNvSpPr txBox="1"/>
          <p:nvPr/>
        </p:nvSpPr>
        <p:spPr>
          <a:xfrm>
            <a:off x="560363" y="912407"/>
            <a:ext cx="2620159" cy="1384995"/>
          </a:xfrm>
          <a:prstGeom prst="rect">
            <a:avLst/>
          </a:prstGeom>
          <a:noFill/>
        </p:spPr>
        <p:txBody>
          <a:bodyPr wrap="square" rtlCol="0">
            <a:spAutoFit/>
          </a:bodyPr>
          <a:lstStyle/>
          <a:p>
            <a:r>
              <a:rPr lang="en-US" sz="1400"/>
              <a:t>• Patch size: 14 x 14</a:t>
            </a:r>
          </a:p>
          <a:p>
            <a:pPr marL="742950" lvl="1" indent="-285750">
              <a:buFont typeface="Arial" panose="020B0604020202020204" pitchFamily="34" charset="0"/>
              <a:buChar char="•"/>
            </a:pPr>
            <a:r>
              <a:rPr lang="en-US" sz="1400"/>
              <a:t>Even number of patches in both width and height</a:t>
            </a:r>
          </a:p>
          <a:p>
            <a:r>
              <a:rPr lang="en-US" sz="1400"/>
              <a:t>• Each patch is passed to Conv3D</a:t>
            </a:r>
          </a:p>
          <a:p>
            <a:endParaRPr lang="en-US" sz="1400"/>
          </a:p>
        </p:txBody>
      </p:sp>
      <p:pic>
        <p:nvPicPr>
          <p:cNvPr id="5" name="Picture 4">
            <a:extLst>
              <a:ext uri="{FF2B5EF4-FFF2-40B4-BE49-F238E27FC236}">
                <a16:creationId xmlns:a16="http://schemas.microsoft.com/office/drawing/2014/main" id="{326C0938-EAC8-180D-6A95-BBF5E7353F68}"/>
              </a:ext>
            </a:extLst>
          </p:cNvPr>
          <p:cNvPicPr>
            <a:picLocks noChangeAspect="1"/>
          </p:cNvPicPr>
          <p:nvPr/>
        </p:nvPicPr>
        <p:blipFill>
          <a:blip r:embed="rId3"/>
          <a:stretch>
            <a:fillRect/>
          </a:stretch>
        </p:blipFill>
        <p:spPr>
          <a:xfrm>
            <a:off x="577199" y="2366288"/>
            <a:ext cx="2246624" cy="4077776"/>
          </a:xfrm>
          <a:prstGeom prst="rect">
            <a:avLst/>
          </a:prstGeom>
        </p:spPr>
      </p:pic>
      <p:pic>
        <p:nvPicPr>
          <p:cNvPr id="7" name="Picture 6">
            <a:extLst>
              <a:ext uri="{FF2B5EF4-FFF2-40B4-BE49-F238E27FC236}">
                <a16:creationId xmlns:a16="http://schemas.microsoft.com/office/drawing/2014/main" id="{96DAEF0E-D2BB-9644-2D4A-C18E7E05C9DA}"/>
              </a:ext>
            </a:extLst>
          </p:cNvPr>
          <p:cNvPicPr>
            <a:picLocks noChangeAspect="1"/>
          </p:cNvPicPr>
          <p:nvPr/>
        </p:nvPicPr>
        <p:blipFill>
          <a:blip r:embed="rId4"/>
          <a:srcRect l="12224" t="2024" r="12016"/>
          <a:stretch>
            <a:fillRect/>
          </a:stretch>
        </p:blipFill>
        <p:spPr>
          <a:xfrm>
            <a:off x="4382181" y="2479782"/>
            <a:ext cx="2425148" cy="4161633"/>
          </a:xfrm>
          <a:prstGeom prst="rect">
            <a:avLst/>
          </a:prstGeom>
        </p:spPr>
      </p:pic>
      <p:sp>
        <p:nvSpPr>
          <p:cNvPr id="9" name="TextBox 8">
            <a:extLst>
              <a:ext uri="{FF2B5EF4-FFF2-40B4-BE49-F238E27FC236}">
                <a16:creationId xmlns:a16="http://schemas.microsoft.com/office/drawing/2014/main" id="{2BEDA51F-4F9E-58E7-D495-A7B73738BFAC}"/>
              </a:ext>
            </a:extLst>
          </p:cNvPr>
          <p:cNvSpPr txBox="1"/>
          <p:nvPr/>
        </p:nvSpPr>
        <p:spPr>
          <a:xfrm>
            <a:off x="3730900" y="912407"/>
            <a:ext cx="4011683" cy="1384995"/>
          </a:xfrm>
          <a:prstGeom prst="rect">
            <a:avLst/>
          </a:prstGeom>
          <a:noFill/>
        </p:spPr>
        <p:txBody>
          <a:bodyPr wrap="square">
            <a:spAutoFit/>
          </a:bodyPr>
          <a:lstStyle/>
          <a:p>
            <a:pPr>
              <a:buNone/>
            </a:pPr>
            <a:r>
              <a:rPr lang="en-US" sz="1400">
                <a:solidFill>
                  <a:srgbClr val="022345"/>
                </a:solidFill>
                <a:effectLst/>
                <a:latin typeface="Arial" panose="020B0604020202020204" pitchFamily="34" charset="0"/>
              </a:rPr>
              <a:t>• Vision Encoder: </a:t>
            </a:r>
            <a:r>
              <a:rPr lang="en-US" sz="1400" err="1">
                <a:solidFill>
                  <a:srgbClr val="022345"/>
                </a:solidFill>
                <a:effectLst/>
                <a:latin typeface="Arial" panose="020B0604020202020204" pitchFamily="34" charset="0"/>
              </a:rPr>
              <a:t>ViT</a:t>
            </a:r>
            <a:endParaRPr lang="en-US" sz="1400">
              <a:solidFill>
                <a:srgbClr val="022345"/>
              </a:solidFill>
              <a:effectLst/>
              <a:latin typeface="Arial" panose="020B0604020202020204" pitchFamily="34" charset="0"/>
            </a:endParaRPr>
          </a:p>
          <a:p>
            <a:pPr>
              <a:buNone/>
            </a:pPr>
            <a:r>
              <a:rPr lang="en-US" sz="1400">
                <a:solidFill>
                  <a:srgbClr val="022345"/>
                </a:solidFill>
                <a:effectLst/>
                <a:latin typeface="Arial" panose="020B0604020202020204" pitchFamily="34" charset="0"/>
              </a:rPr>
              <a:t>• Several modifications are applied</a:t>
            </a:r>
          </a:p>
          <a:p>
            <a:pPr>
              <a:buNone/>
            </a:pPr>
            <a:r>
              <a:rPr lang="en-US" sz="1400">
                <a:solidFill>
                  <a:srgbClr val="022345"/>
                </a:solidFill>
                <a:effectLst/>
                <a:latin typeface="Arial" panose="020B0604020202020204" pitchFamily="34" charset="0"/>
              </a:rPr>
              <a:t>• After </a:t>
            </a:r>
            <a:r>
              <a:rPr lang="en-US" sz="1400" err="1">
                <a:solidFill>
                  <a:srgbClr val="022345"/>
                </a:solidFill>
                <a:effectLst/>
                <a:latin typeface="Arial" panose="020B0604020202020204" pitchFamily="34" charset="0"/>
              </a:rPr>
              <a:t>ViT</a:t>
            </a:r>
            <a:r>
              <a:rPr lang="en-US" sz="1400">
                <a:solidFill>
                  <a:srgbClr val="022345"/>
                </a:solidFill>
                <a:effectLst/>
                <a:latin typeface="Arial" panose="020B0604020202020204" pitchFamily="34" charset="0"/>
              </a:rPr>
              <a:t>: Vision-Language Merger</a:t>
            </a:r>
          </a:p>
          <a:p>
            <a:pPr marL="742950" lvl="1" indent="-285750">
              <a:buFont typeface="Arial" panose="020B0604020202020204" pitchFamily="34" charset="0"/>
              <a:buChar char="•"/>
            </a:pPr>
            <a:r>
              <a:rPr lang="en-US" sz="1400">
                <a:solidFill>
                  <a:srgbClr val="022345"/>
                </a:solidFill>
                <a:latin typeface="Arial" panose="020B0604020202020204" pitchFamily="34" charset="0"/>
              </a:rPr>
              <a:t>Merge 4 adjacent patch features into one token</a:t>
            </a:r>
            <a:endParaRPr lang="en-US" sz="1400">
              <a:solidFill>
                <a:srgbClr val="022345"/>
              </a:solidFill>
              <a:effectLst/>
              <a:latin typeface="Arial" panose="020B0604020202020204" pitchFamily="34" charset="0"/>
            </a:endParaRPr>
          </a:p>
          <a:p>
            <a:pPr marL="742950" lvl="1" indent="-285750">
              <a:buFont typeface="Arial" panose="020B0604020202020204" pitchFamily="34" charset="0"/>
              <a:buChar char="•"/>
            </a:pPr>
            <a:r>
              <a:rPr lang="en-US" sz="1400">
                <a:solidFill>
                  <a:srgbClr val="022345"/>
                </a:solidFill>
                <a:latin typeface="Arial" panose="020B0604020202020204" pitchFamily="34" charset="0"/>
              </a:rPr>
              <a:t>Two-layer MLP</a:t>
            </a:r>
            <a:endParaRPr lang="en-US" sz="1400">
              <a:solidFill>
                <a:srgbClr val="022345"/>
              </a:solidFill>
              <a:effectLst/>
              <a:latin typeface="Arial" panose="020B0604020202020204" pitchFamily="34" charset="0"/>
            </a:endParaRPr>
          </a:p>
        </p:txBody>
      </p:sp>
      <p:sp>
        <p:nvSpPr>
          <p:cNvPr id="14" name="TextBox 13">
            <a:extLst>
              <a:ext uri="{FF2B5EF4-FFF2-40B4-BE49-F238E27FC236}">
                <a16:creationId xmlns:a16="http://schemas.microsoft.com/office/drawing/2014/main" id="{F3A5CCE1-50BB-C053-C264-C00C691CE82E}"/>
              </a:ext>
            </a:extLst>
          </p:cNvPr>
          <p:cNvSpPr txBox="1"/>
          <p:nvPr/>
        </p:nvSpPr>
        <p:spPr>
          <a:xfrm>
            <a:off x="7941734" y="852154"/>
            <a:ext cx="3689893" cy="1169551"/>
          </a:xfrm>
          <a:prstGeom prst="rect">
            <a:avLst/>
          </a:prstGeom>
          <a:noFill/>
        </p:spPr>
        <p:txBody>
          <a:bodyPr wrap="square">
            <a:spAutoFit/>
          </a:bodyPr>
          <a:lstStyle/>
          <a:p>
            <a:pPr>
              <a:buNone/>
            </a:pPr>
            <a:r>
              <a:rPr lang="en-US" sz="1400">
                <a:solidFill>
                  <a:srgbClr val="022345"/>
                </a:solidFill>
                <a:effectLst/>
                <a:latin typeface="Arial" panose="020B0604020202020204" pitchFamily="34" charset="0"/>
              </a:rPr>
              <a:t>• </a:t>
            </a:r>
            <a:r>
              <a:rPr lang="en-US" sz="1400" err="1">
                <a:solidFill>
                  <a:srgbClr val="022345"/>
                </a:solidFill>
                <a:effectLst/>
                <a:latin typeface="Arial" panose="020B0604020202020204" pitchFamily="34" charset="0"/>
              </a:rPr>
              <a:t>RMSNorm</a:t>
            </a:r>
            <a:endParaRPr lang="en-US" sz="1400">
              <a:solidFill>
                <a:srgbClr val="022345"/>
              </a:solidFill>
              <a:effectLst/>
              <a:latin typeface="Arial" panose="020B0604020202020204" pitchFamily="34" charset="0"/>
            </a:endParaRPr>
          </a:p>
          <a:p>
            <a:pPr marL="742950" lvl="1" indent="-285750">
              <a:buFont typeface="Arial" panose="020B0604020202020204" pitchFamily="34" charset="0"/>
              <a:buChar char="•"/>
            </a:pPr>
            <a:r>
              <a:rPr lang="en-US" sz="1400">
                <a:solidFill>
                  <a:srgbClr val="022345"/>
                </a:solidFill>
                <a:latin typeface="Arial" panose="020B0604020202020204" pitchFamily="34" charset="0"/>
              </a:rPr>
              <a:t>Cheap &amp; competitive alternative to vanilla </a:t>
            </a:r>
            <a:r>
              <a:rPr lang="en-US" sz="1400" err="1">
                <a:solidFill>
                  <a:srgbClr val="022345"/>
                </a:solidFill>
                <a:latin typeface="Arial" panose="020B0604020202020204" pitchFamily="34" charset="0"/>
              </a:rPr>
              <a:t>LayerNorm</a:t>
            </a:r>
            <a:endParaRPr lang="en-US" sz="1400">
              <a:solidFill>
                <a:srgbClr val="022345"/>
              </a:solidFill>
              <a:latin typeface="Arial" panose="020B0604020202020204" pitchFamily="34" charset="0"/>
            </a:endParaRPr>
          </a:p>
          <a:p>
            <a:pPr marL="742950" lvl="1" indent="-285750">
              <a:buFont typeface="Arial" panose="020B0604020202020204" pitchFamily="34" charset="0"/>
              <a:buChar char="•"/>
            </a:pPr>
            <a:r>
              <a:rPr lang="en-US" sz="1400">
                <a:solidFill>
                  <a:srgbClr val="022345"/>
                </a:solidFill>
                <a:latin typeface="Arial" panose="020B0604020202020204" pitchFamily="34" charset="0"/>
              </a:rPr>
              <a:t>Employed in modern Transformers</a:t>
            </a:r>
          </a:p>
          <a:p>
            <a:pPr lvl="2"/>
            <a:r>
              <a:rPr lang="en-US" sz="1400">
                <a:solidFill>
                  <a:srgbClr val="022345"/>
                </a:solidFill>
                <a:latin typeface="Arial" panose="020B0604020202020204" pitchFamily="34" charset="0"/>
              </a:rPr>
              <a:t>• T5, </a:t>
            </a:r>
            <a:r>
              <a:rPr lang="en-US" sz="1400" err="1">
                <a:solidFill>
                  <a:srgbClr val="022345"/>
                </a:solidFill>
                <a:latin typeface="Arial" panose="020B0604020202020204" pitchFamily="34" charset="0"/>
              </a:rPr>
              <a:t>LLaMA</a:t>
            </a:r>
            <a:r>
              <a:rPr lang="en-US" sz="1400">
                <a:solidFill>
                  <a:srgbClr val="022345"/>
                </a:solidFill>
                <a:latin typeface="Arial" panose="020B0604020202020204" pitchFamily="34" charset="0"/>
              </a:rPr>
              <a:t>, Mistral, etc.</a:t>
            </a:r>
          </a:p>
        </p:txBody>
      </p:sp>
      <p:pic>
        <p:nvPicPr>
          <p:cNvPr id="16" name="Picture 15">
            <a:extLst>
              <a:ext uri="{FF2B5EF4-FFF2-40B4-BE49-F238E27FC236}">
                <a16:creationId xmlns:a16="http://schemas.microsoft.com/office/drawing/2014/main" id="{8BF11426-194C-5930-D6D1-5380C429A4E7}"/>
              </a:ext>
            </a:extLst>
          </p:cNvPr>
          <p:cNvPicPr>
            <a:picLocks noChangeAspect="1"/>
          </p:cNvPicPr>
          <p:nvPr/>
        </p:nvPicPr>
        <p:blipFill>
          <a:blip r:embed="rId5"/>
          <a:stretch>
            <a:fillRect/>
          </a:stretch>
        </p:blipFill>
        <p:spPr>
          <a:xfrm>
            <a:off x="7742583" y="2585303"/>
            <a:ext cx="2402787" cy="1687394"/>
          </a:xfrm>
          <a:prstGeom prst="rect">
            <a:avLst/>
          </a:prstGeom>
        </p:spPr>
      </p:pic>
      <p:pic>
        <p:nvPicPr>
          <p:cNvPr id="18" name="Picture 17">
            <a:extLst>
              <a:ext uri="{FF2B5EF4-FFF2-40B4-BE49-F238E27FC236}">
                <a16:creationId xmlns:a16="http://schemas.microsoft.com/office/drawing/2014/main" id="{0DF1C0EB-7C7F-656C-E475-9149422550DA}"/>
              </a:ext>
            </a:extLst>
          </p:cNvPr>
          <p:cNvPicPr>
            <a:picLocks noChangeAspect="1"/>
          </p:cNvPicPr>
          <p:nvPr/>
        </p:nvPicPr>
        <p:blipFill>
          <a:blip r:embed="rId6"/>
          <a:stretch>
            <a:fillRect/>
          </a:stretch>
        </p:blipFill>
        <p:spPr>
          <a:xfrm>
            <a:off x="9795162" y="2389735"/>
            <a:ext cx="2396838" cy="3938299"/>
          </a:xfrm>
          <a:prstGeom prst="rect">
            <a:avLst/>
          </a:prstGeom>
        </p:spPr>
      </p:pic>
      <p:cxnSp>
        <p:nvCxnSpPr>
          <p:cNvPr id="29" name="Straight Connector 28">
            <a:extLst>
              <a:ext uri="{FF2B5EF4-FFF2-40B4-BE49-F238E27FC236}">
                <a16:creationId xmlns:a16="http://schemas.microsoft.com/office/drawing/2014/main" id="{32848FD3-C02A-ADFD-A274-0B6AABB55DCE}"/>
              </a:ext>
            </a:extLst>
          </p:cNvPr>
          <p:cNvCxnSpPr>
            <a:cxnSpLocks/>
          </p:cNvCxnSpPr>
          <p:nvPr/>
        </p:nvCxnSpPr>
        <p:spPr>
          <a:xfrm>
            <a:off x="3343275" y="852154"/>
            <a:ext cx="0" cy="6005846"/>
          </a:xfrm>
          <a:prstGeom prst="line">
            <a:avLst/>
          </a:prstGeom>
        </p:spPr>
        <p:style>
          <a:lnRef idx="3">
            <a:schemeClr val="dk1"/>
          </a:lnRef>
          <a:fillRef idx="0">
            <a:schemeClr val="dk1"/>
          </a:fillRef>
          <a:effectRef idx="2">
            <a:schemeClr val="dk1"/>
          </a:effectRef>
          <a:fontRef idx="minor">
            <a:schemeClr val="tx1"/>
          </a:fontRef>
        </p:style>
      </p:cxnSp>
      <p:cxnSp>
        <p:nvCxnSpPr>
          <p:cNvPr id="30" name="Straight Connector 29">
            <a:extLst>
              <a:ext uri="{FF2B5EF4-FFF2-40B4-BE49-F238E27FC236}">
                <a16:creationId xmlns:a16="http://schemas.microsoft.com/office/drawing/2014/main" id="{A931240C-64E2-BAC4-5472-A6FD954DC4E0}"/>
              </a:ext>
            </a:extLst>
          </p:cNvPr>
          <p:cNvCxnSpPr>
            <a:cxnSpLocks/>
          </p:cNvCxnSpPr>
          <p:nvPr/>
        </p:nvCxnSpPr>
        <p:spPr>
          <a:xfrm>
            <a:off x="7694958" y="852154"/>
            <a:ext cx="0" cy="6005846"/>
          </a:xfrm>
          <a:prstGeom prst="line">
            <a:avLst/>
          </a:prstGeom>
        </p:spPr>
        <p:style>
          <a:lnRef idx="3">
            <a:schemeClr val="dk1"/>
          </a:lnRef>
          <a:fillRef idx="0">
            <a:schemeClr val="dk1"/>
          </a:fillRef>
          <a:effectRef idx="2">
            <a:schemeClr val="dk1"/>
          </a:effectRef>
          <a:fontRef idx="minor">
            <a:schemeClr val="tx1"/>
          </a:fontRef>
        </p:style>
      </p:cxnSp>
      <p:cxnSp>
        <p:nvCxnSpPr>
          <p:cNvPr id="33" name="Straight Connector 32">
            <a:extLst>
              <a:ext uri="{FF2B5EF4-FFF2-40B4-BE49-F238E27FC236}">
                <a16:creationId xmlns:a16="http://schemas.microsoft.com/office/drawing/2014/main" id="{88D0056E-74F1-4DB9-C1BE-77B82744E863}"/>
              </a:ext>
            </a:extLst>
          </p:cNvPr>
          <p:cNvCxnSpPr>
            <a:cxnSpLocks/>
          </p:cNvCxnSpPr>
          <p:nvPr/>
        </p:nvCxnSpPr>
        <p:spPr>
          <a:xfrm flipH="1">
            <a:off x="-41995" y="852154"/>
            <a:ext cx="12326760" cy="0"/>
          </a:xfrm>
          <a:prstGeom prst="line">
            <a:avLst/>
          </a:prstGeom>
        </p:spPr>
        <p:style>
          <a:lnRef idx="3">
            <a:schemeClr val="dk1"/>
          </a:lnRef>
          <a:fillRef idx="0">
            <a:schemeClr val="dk1"/>
          </a:fillRef>
          <a:effectRef idx="2">
            <a:schemeClr val="dk1"/>
          </a:effectRef>
          <a:fontRef idx="minor">
            <a:schemeClr val="tx1"/>
          </a:fontRef>
        </p:style>
      </p:cxnSp>
      <p:pic>
        <p:nvPicPr>
          <p:cNvPr id="4" name="Picture 3" descr="A black and white logo  AI-generated content may be incorrect.">
            <a:extLst>
              <a:ext uri="{FF2B5EF4-FFF2-40B4-BE49-F238E27FC236}">
                <a16:creationId xmlns:a16="http://schemas.microsoft.com/office/drawing/2014/main" id="{591DE05F-25ED-9F9C-FD22-CA23260A60A9}"/>
              </a:ext>
            </a:extLst>
          </p:cNvPr>
          <p:cNvPicPr>
            <a:picLocks noChangeAspect="1"/>
          </p:cNvPicPr>
          <p:nvPr/>
        </p:nvPicPr>
        <p:blipFill>
          <a:blip r:embed="rId7"/>
          <a:stretch>
            <a:fillRect/>
          </a:stretch>
        </p:blipFill>
        <p:spPr>
          <a:xfrm>
            <a:off x="9723783" y="263431"/>
            <a:ext cx="2286000" cy="514350"/>
          </a:xfrm>
          <a:prstGeom prst="rect">
            <a:avLst/>
          </a:prstGeom>
        </p:spPr>
      </p:pic>
    </p:spTree>
    <p:extLst>
      <p:ext uri="{BB962C8B-B14F-4D97-AF65-F5344CB8AC3E}">
        <p14:creationId xmlns:p14="http://schemas.microsoft.com/office/powerpoint/2010/main" val="104309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CBF61-27E2-63F5-F41C-54D633CD7A1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97AC0B7-7E15-D0E5-1371-2FAC7C397A54}"/>
              </a:ext>
            </a:extLst>
          </p:cNvPr>
          <p:cNvSpPr txBox="1"/>
          <p:nvPr/>
        </p:nvSpPr>
        <p:spPr>
          <a:xfrm>
            <a:off x="409005" y="216585"/>
            <a:ext cx="3742050" cy="461665"/>
          </a:xfrm>
          <a:prstGeom prst="rect">
            <a:avLst/>
          </a:prstGeom>
          <a:noFill/>
        </p:spPr>
        <p:txBody>
          <a:bodyPr wrap="none" rtlCol="0">
            <a:spAutoFit/>
          </a:bodyPr>
          <a:lstStyle/>
          <a:p>
            <a:r>
              <a:rPr lang="en-US" sz="2400" b="1"/>
              <a:t>Continued Image Encoding: </a:t>
            </a:r>
          </a:p>
        </p:txBody>
      </p:sp>
      <p:sp>
        <p:nvSpPr>
          <p:cNvPr id="3" name="TextBox 2">
            <a:extLst>
              <a:ext uri="{FF2B5EF4-FFF2-40B4-BE49-F238E27FC236}">
                <a16:creationId xmlns:a16="http://schemas.microsoft.com/office/drawing/2014/main" id="{7AE6F70D-428A-925C-E407-C747BDAE40E0}"/>
              </a:ext>
            </a:extLst>
          </p:cNvPr>
          <p:cNvSpPr txBox="1"/>
          <p:nvPr/>
        </p:nvSpPr>
        <p:spPr>
          <a:xfrm>
            <a:off x="188854" y="912407"/>
            <a:ext cx="4502413" cy="1338828"/>
          </a:xfrm>
          <a:prstGeom prst="rect">
            <a:avLst/>
          </a:prstGeom>
          <a:noFill/>
        </p:spPr>
        <p:txBody>
          <a:bodyPr wrap="square" rtlCol="0">
            <a:spAutoFit/>
          </a:bodyPr>
          <a:lstStyle/>
          <a:p>
            <a:r>
              <a:rPr lang="en-US" sz="1400"/>
              <a:t>• Window Attention</a:t>
            </a:r>
          </a:p>
          <a:p>
            <a:pPr marL="742950" lvl="1" indent="-285750">
              <a:buFont typeface="Arial" panose="020B0604020202020204" pitchFamily="34" charset="0"/>
              <a:buChar char="•"/>
            </a:pPr>
            <a:r>
              <a:rPr lang="en-US" sz="1400"/>
              <a:t>Patch token attends only to adjacent 8×8 patches</a:t>
            </a:r>
          </a:p>
          <a:p>
            <a:pPr marL="1200150" lvl="2" indent="-285750">
              <a:buFont typeface="Arial" panose="020B0604020202020204" pitchFamily="34" charset="0"/>
              <a:buChar char="•"/>
            </a:pPr>
            <a:r>
              <a:rPr lang="en-US" sz="1400"/>
              <a:t>8x8 patches = 112x112 pixels</a:t>
            </a:r>
          </a:p>
          <a:p>
            <a:pPr marL="742950" lvl="1" indent="-285750">
              <a:buFont typeface="Arial" panose="020B0604020202020204" pitchFamily="34" charset="0"/>
              <a:buChar char="•"/>
            </a:pPr>
            <a:r>
              <a:rPr lang="en-US" sz="1400"/>
              <a:t>Linear complexity in the number of input tokens</a:t>
            </a:r>
          </a:p>
          <a:p>
            <a:r>
              <a:rPr lang="en-US" sz="1400"/>
              <a:t>• Full Attention is only used in 4 blocks</a:t>
            </a:r>
          </a:p>
          <a:p>
            <a:endParaRPr lang="en-US" sz="1100"/>
          </a:p>
        </p:txBody>
      </p:sp>
      <p:sp>
        <p:nvSpPr>
          <p:cNvPr id="14" name="TextBox 13">
            <a:extLst>
              <a:ext uri="{FF2B5EF4-FFF2-40B4-BE49-F238E27FC236}">
                <a16:creationId xmlns:a16="http://schemas.microsoft.com/office/drawing/2014/main" id="{B40578D0-41A7-FE1A-BEE1-41D3BCB00379}"/>
              </a:ext>
            </a:extLst>
          </p:cNvPr>
          <p:cNvSpPr txBox="1"/>
          <p:nvPr/>
        </p:nvSpPr>
        <p:spPr>
          <a:xfrm>
            <a:off x="6252081" y="912407"/>
            <a:ext cx="4034915" cy="1107996"/>
          </a:xfrm>
          <a:prstGeom prst="rect">
            <a:avLst/>
          </a:prstGeom>
          <a:noFill/>
        </p:spPr>
        <p:txBody>
          <a:bodyPr wrap="square">
            <a:spAutoFit/>
          </a:bodyPr>
          <a:lstStyle/>
          <a:p>
            <a:r>
              <a:rPr lang="en-US" sz="1400"/>
              <a:t>• FFN with </a:t>
            </a:r>
            <a:r>
              <a:rPr lang="en-US" sz="1400" err="1"/>
              <a:t>SwiGLU</a:t>
            </a:r>
            <a:endParaRPr lang="en-US" sz="1400"/>
          </a:p>
          <a:p>
            <a:pPr marL="742950" lvl="1" indent="-285750">
              <a:buFont typeface="Arial" panose="020B0604020202020204" pitchFamily="34" charset="0"/>
              <a:buChar char="•"/>
            </a:pPr>
            <a:r>
              <a:rPr lang="en-US" sz="1400"/>
              <a:t>Better expressivity than </a:t>
            </a:r>
            <a:r>
              <a:rPr lang="en-US" sz="1400" err="1"/>
              <a:t>ReLU</a:t>
            </a:r>
            <a:r>
              <a:rPr lang="en-US" sz="1400"/>
              <a:t>/GELU</a:t>
            </a:r>
          </a:p>
          <a:p>
            <a:pPr marL="742950" lvl="1" indent="-285750">
              <a:buFont typeface="Arial" panose="020B0604020202020204" pitchFamily="34" charset="0"/>
              <a:buChar char="•"/>
            </a:pPr>
            <a:r>
              <a:rPr lang="en-US" sz="1400"/>
              <a:t>Employed in modern Transformers</a:t>
            </a:r>
          </a:p>
          <a:p>
            <a:pPr marL="1200150" lvl="2" indent="-285750">
              <a:buFont typeface="Arial" panose="020B0604020202020204" pitchFamily="34" charset="0"/>
              <a:buChar char="•"/>
            </a:pPr>
            <a:r>
              <a:rPr lang="en-US" sz="1100" err="1"/>
              <a:t>PaLM</a:t>
            </a:r>
            <a:r>
              <a:rPr lang="en-US" sz="1100"/>
              <a:t>, </a:t>
            </a:r>
            <a:r>
              <a:rPr lang="en-US" sz="1100" err="1"/>
              <a:t>LLaMA</a:t>
            </a:r>
            <a:r>
              <a:rPr lang="en-US" sz="1100"/>
              <a:t>, Mistral, etc.</a:t>
            </a:r>
          </a:p>
          <a:p>
            <a:pPr marL="1200150" lvl="2" indent="-285750">
              <a:buFont typeface="Arial" panose="020B0604020202020204" pitchFamily="34" charset="0"/>
              <a:buChar char="•"/>
            </a:pPr>
            <a:endParaRPr lang="en-US" sz="1100">
              <a:solidFill>
                <a:srgbClr val="022345"/>
              </a:solidFill>
              <a:latin typeface="Arial" panose="020B0604020202020204" pitchFamily="34" charset="0"/>
            </a:endParaRPr>
          </a:p>
        </p:txBody>
      </p:sp>
      <p:cxnSp>
        <p:nvCxnSpPr>
          <p:cNvPr id="29" name="Straight Connector 28">
            <a:extLst>
              <a:ext uri="{FF2B5EF4-FFF2-40B4-BE49-F238E27FC236}">
                <a16:creationId xmlns:a16="http://schemas.microsoft.com/office/drawing/2014/main" id="{6BE40138-70B8-BD09-530B-B35CE6212628}"/>
              </a:ext>
            </a:extLst>
          </p:cNvPr>
          <p:cNvCxnSpPr>
            <a:cxnSpLocks/>
          </p:cNvCxnSpPr>
          <p:nvPr/>
        </p:nvCxnSpPr>
        <p:spPr>
          <a:xfrm>
            <a:off x="5744067" y="852154"/>
            <a:ext cx="0" cy="6066099"/>
          </a:xfrm>
          <a:prstGeom prst="line">
            <a:avLst/>
          </a:prstGeom>
        </p:spPr>
        <p:style>
          <a:lnRef idx="3">
            <a:schemeClr val="dk1"/>
          </a:lnRef>
          <a:fillRef idx="0">
            <a:schemeClr val="dk1"/>
          </a:fillRef>
          <a:effectRef idx="2">
            <a:schemeClr val="dk1"/>
          </a:effectRef>
          <a:fontRef idx="minor">
            <a:schemeClr val="tx1"/>
          </a:fontRef>
        </p:style>
      </p:cxnSp>
      <p:cxnSp>
        <p:nvCxnSpPr>
          <p:cNvPr id="33" name="Straight Connector 32">
            <a:extLst>
              <a:ext uri="{FF2B5EF4-FFF2-40B4-BE49-F238E27FC236}">
                <a16:creationId xmlns:a16="http://schemas.microsoft.com/office/drawing/2014/main" id="{48A0A80E-53E5-7AE5-4F98-8F3CB983E6B0}"/>
              </a:ext>
            </a:extLst>
          </p:cNvPr>
          <p:cNvCxnSpPr>
            <a:cxnSpLocks/>
          </p:cNvCxnSpPr>
          <p:nvPr/>
        </p:nvCxnSpPr>
        <p:spPr>
          <a:xfrm flipH="1">
            <a:off x="-41995" y="852154"/>
            <a:ext cx="12326760" cy="0"/>
          </a:xfrm>
          <a:prstGeom prst="line">
            <a:avLst/>
          </a:prstGeom>
        </p:spPr>
        <p:style>
          <a:lnRef idx="3">
            <a:schemeClr val="dk1"/>
          </a:lnRef>
          <a:fillRef idx="0">
            <a:schemeClr val="dk1"/>
          </a:fillRef>
          <a:effectRef idx="2">
            <a:schemeClr val="dk1"/>
          </a:effectRef>
          <a:fontRef idx="minor">
            <a:schemeClr val="tx1"/>
          </a:fontRef>
        </p:style>
      </p:cxnSp>
      <p:pic>
        <p:nvPicPr>
          <p:cNvPr id="6" name="Picture 5">
            <a:extLst>
              <a:ext uri="{FF2B5EF4-FFF2-40B4-BE49-F238E27FC236}">
                <a16:creationId xmlns:a16="http://schemas.microsoft.com/office/drawing/2014/main" id="{D0F08328-8AE4-C9BA-B8A2-ADF2034DBF3B}"/>
              </a:ext>
            </a:extLst>
          </p:cNvPr>
          <p:cNvPicPr>
            <a:picLocks noChangeAspect="1"/>
          </p:cNvPicPr>
          <p:nvPr/>
        </p:nvPicPr>
        <p:blipFill>
          <a:blip r:embed="rId3"/>
          <a:srcRect l="6758" t="10462" r="6850"/>
          <a:stretch>
            <a:fillRect/>
          </a:stretch>
        </p:blipFill>
        <p:spPr>
          <a:xfrm>
            <a:off x="272212" y="2576056"/>
            <a:ext cx="2007818" cy="1356880"/>
          </a:xfrm>
          <a:prstGeom prst="rect">
            <a:avLst/>
          </a:prstGeom>
        </p:spPr>
      </p:pic>
      <p:pic>
        <p:nvPicPr>
          <p:cNvPr id="10" name="Picture 9">
            <a:extLst>
              <a:ext uri="{FF2B5EF4-FFF2-40B4-BE49-F238E27FC236}">
                <a16:creationId xmlns:a16="http://schemas.microsoft.com/office/drawing/2014/main" id="{27FAADE5-D5C4-A00A-99DB-DE1E19B8EF58}"/>
              </a:ext>
            </a:extLst>
          </p:cNvPr>
          <p:cNvPicPr>
            <a:picLocks noChangeAspect="1"/>
          </p:cNvPicPr>
          <p:nvPr/>
        </p:nvPicPr>
        <p:blipFill>
          <a:blip r:embed="rId4"/>
          <a:srcRect l="8661" t="4479" r="4372"/>
          <a:stretch>
            <a:fillRect/>
          </a:stretch>
        </p:blipFill>
        <p:spPr>
          <a:xfrm>
            <a:off x="2604057" y="2248167"/>
            <a:ext cx="2408559" cy="4320953"/>
          </a:xfrm>
          <a:prstGeom prst="rect">
            <a:avLst/>
          </a:prstGeom>
        </p:spPr>
      </p:pic>
      <p:pic>
        <p:nvPicPr>
          <p:cNvPr id="13" name="Picture 12">
            <a:extLst>
              <a:ext uri="{FF2B5EF4-FFF2-40B4-BE49-F238E27FC236}">
                <a16:creationId xmlns:a16="http://schemas.microsoft.com/office/drawing/2014/main" id="{D412E24A-49F7-262C-495D-734D972184B7}"/>
              </a:ext>
            </a:extLst>
          </p:cNvPr>
          <p:cNvPicPr>
            <a:picLocks noChangeAspect="1"/>
          </p:cNvPicPr>
          <p:nvPr/>
        </p:nvPicPr>
        <p:blipFill>
          <a:blip r:embed="rId5"/>
          <a:stretch>
            <a:fillRect/>
          </a:stretch>
        </p:blipFill>
        <p:spPr>
          <a:xfrm>
            <a:off x="5939920" y="2020403"/>
            <a:ext cx="2626138" cy="1391853"/>
          </a:xfrm>
          <a:prstGeom prst="rect">
            <a:avLst/>
          </a:prstGeom>
        </p:spPr>
      </p:pic>
      <p:pic>
        <p:nvPicPr>
          <p:cNvPr id="17" name="Picture 16">
            <a:extLst>
              <a:ext uri="{FF2B5EF4-FFF2-40B4-BE49-F238E27FC236}">
                <a16:creationId xmlns:a16="http://schemas.microsoft.com/office/drawing/2014/main" id="{509D653A-1D16-5727-C9BF-631EE326C4CB}"/>
              </a:ext>
            </a:extLst>
          </p:cNvPr>
          <p:cNvPicPr>
            <a:picLocks noChangeAspect="1"/>
          </p:cNvPicPr>
          <p:nvPr/>
        </p:nvPicPr>
        <p:blipFill>
          <a:blip r:embed="rId6"/>
          <a:stretch>
            <a:fillRect/>
          </a:stretch>
        </p:blipFill>
        <p:spPr>
          <a:xfrm>
            <a:off x="8761910" y="2020403"/>
            <a:ext cx="2915860" cy="4633567"/>
          </a:xfrm>
          <a:prstGeom prst="rect">
            <a:avLst/>
          </a:prstGeom>
        </p:spPr>
      </p:pic>
      <p:pic>
        <p:nvPicPr>
          <p:cNvPr id="4" name="Picture 3" descr="A black and white logo  AI-generated content may be incorrect.">
            <a:extLst>
              <a:ext uri="{FF2B5EF4-FFF2-40B4-BE49-F238E27FC236}">
                <a16:creationId xmlns:a16="http://schemas.microsoft.com/office/drawing/2014/main" id="{23E1ECDB-14D9-2F69-3AAF-D6AAF073E197}"/>
              </a:ext>
            </a:extLst>
          </p:cNvPr>
          <p:cNvPicPr>
            <a:picLocks noChangeAspect="1"/>
          </p:cNvPicPr>
          <p:nvPr/>
        </p:nvPicPr>
        <p:blipFill>
          <a:blip r:embed="rId7"/>
          <a:stretch>
            <a:fillRect/>
          </a:stretch>
        </p:blipFill>
        <p:spPr>
          <a:xfrm>
            <a:off x="9723783" y="263431"/>
            <a:ext cx="2286000" cy="514350"/>
          </a:xfrm>
          <a:prstGeom prst="rect">
            <a:avLst/>
          </a:prstGeom>
        </p:spPr>
      </p:pic>
    </p:spTree>
    <p:extLst>
      <p:ext uri="{BB962C8B-B14F-4D97-AF65-F5344CB8AC3E}">
        <p14:creationId xmlns:p14="http://schemas.microsoft.com/office/powerpoint/2010/main" val="115307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E3106-F9FF-663C-9974-7BECD566C4D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5B716FC-F12D-2BD0-078E-60AD8DFF3E20}"/>
              </a:ext>
            </a:extLst>
          </p:cNvPr>
          <p:cNvSpPr txBox="1"/>
          <p:nvPr/>
        </p:nvSpPr>
        <p:spPr>
          <a:xfrm>
            <a:off x="79514" y="146559"/>
            <a:ext cx="5337312" cy="954107"/>
          </a:xfrm>
          <a:prstGeom prst="rect">
            <a:avLst/>
          </a:prstGeom>
          <a:noFill/>
        </p:spPr>
        <p:txBody>
          <a:bodyPr wrap="square" rtlCol="0">
            <a:spAutoFit/>
          </a:bodyPr>
          <a:lstStyle/>
          <a:p>
            <a:r>
              <a:rPr lang="en-US" sz="2400" b="1"/>
              <a:t>Rotary Positional Embedding (</a:t>
            </a:r>
            <a:r>
              <a:rPr lang="en-US" sz="2400" b="1" err="1"/>
              <a:t>RoPE</a:t>
            </a:r>
            <a:r>
              <a:rPr lang="en-US" sz="2400" b="1"/>
              <a:t>)</a:t>
            </a:r>
            <a:endParaRPr lang="en-US" sz="2400"/>
          </a:p>
          <a:p>
            <a:endParaRPr lang="en-US" sz="3200" b="1"/>
          </a:p>
        </p:txBody>
      </p:sp>
      <p:sp>
        <p:nvSpPr>
          <p:cNvPr id="3" name="TextBox 2">
            <a:extLst>
              <a:ext uri="{FF2B5EF4-FFF2-40B4-BE49-F238E27FC236}">
                <a16:creationId xmlns:a16="http://schemas.microsoft.com/office/drawing/2014/main" id="{3C57E5CE-3DFA-06E2-33C9-A4F6C902E65C}"/>
              </a:ext>
            </a:extLst>
          </p:cNvPr>
          <p:cNvSpPr txBox="1"/>
          <p:nvPr/>
        </p:nvSpPr>
        <p:spPr>
          <a:xfrm>
            <a:off x="409005" y="862711"/>
            <a:ext cx="5555205" cy="1762021"/>
          </a:xfrm>
          <a:prstGeom prst="rect">
            <a:avLst/>
          </a:prstGeom>
          <a:noFill/>
        </p:spPr>
        <p:txBody>
          <a:bodyPr wrap="square" rtlCol="0">
            <a:spAutoFit/>
          </a:bodyPr>
          <a:lstStyle/>
          <a:p>
            <a:pPr marL="285750" indent="-285750">
              <a:buFont typeface="Arial" panose="020B0604020202020204" pitchFamily="34" charset="0"/>
              <a:buChar char="•"/>
            </a:pPr>
            <a:r>
              <a:rPr lang="en-US" sz="1400"/>
              <a:t>Applies rotary transformations to Q/K</a:t>
            </a:r>
          </a:p>
          <a:p>
            <a:pPr marL="742950" lvl="1" indent="-285750">
              <a:buFont typeface="Arial" panose="020B0604020202020204" pitchFamily="34" charset="0"/>
              <a:buChar char="•"/>
            </a:pPr>
            <a:r>
              <a:rPr lang="en-US" sz="1400"/>
              <a:t>in </a:t>
            </a:r>
            <a:r>
              <a:rPr lang="en-US" sz="1400" i="1"/>
              <a:t>each</a:t>
            </a:r>
            <a:r>
              <a:rPr lang="en-US" sz="1400"/>
              <a:t> Attention layer</a:t>
            </a:r>
          </a:p>
          <a:p>
            <a:pPr marL="742950" lvl="1" indent="-285750">
              <a:buFont typeface="Arial" panose="020B0604020202020204" pitchFamily="34" charset="0"/>
              <a:buChar char="•"/>
            </a:pPr>
            <a:r>
              <a:rPr lang="en-US" sz="1400"/>
              <a:t>not to input embeddings</a:t>
            </a:r>
          </a:p>
          <a:p>
            <a:r>
              <a:rPr lang="en-US" sz="1400"/>
              <a:t>Encodes relative distance directly in the</a:t>
            </a:r>
          </a:p>
          <a:p>
            <a:r>
              <a:rPr lang="en-US" sz="1400"/>
              <a:t>dot product</a:t>
            </a:r>
          </a:p>
          <a:p>
            <a:r>
              <a:rPr lang="en-US" sz="1400"/>
              <a:t>• Preserves original token meaning</a:t>
            </a:r>
          </a:p>
          <a:p>
            <a:r>
              <a:rPr lang="en-US" sz="1400"/>
              <a:t>through V</a:t>
            </a:r>
          </a:p>
          <a:p>
            <a:endParaRPr lang="en-US" sz="1000"/>
          </a:p>
        </p:txBody>
      </p:sp>
      <p:cxnSp>
        <p:nvCxnSpPr>
          <p:cNvPr id="29" name="Straight Connector 28">
            <a:extLst>
              <a:ext uri="{FF2B5EF4-FFF2-40B4-BE49-F238E27FC236}">
                <a16:creationId xmlns:a16="http://schemas.microsoft.com/office/drawing/2014/main" id="{21D0BD6A-6A09-8F1D-D1E9-16A2E8ECA27F}"/>
              </a:ext>
            </a:extLst>
          </p:cNvPr>
          <p:cNvCxnSpPr>
            <a:cxnSpLocks/>
          </p:cNvCxnSpPr>
          <p:nvPr/>
        </p:nvCxnSpPr>
        <p:spPr>
          <a:xfrm>
            <a:off x="5744067" y="4759449"/>
            <a:ext cx="0" cy="2158804"/>
          </a:xfrm>
          <a:prstGeom prst="line">
            <a:avLst/>
          </a:prstGeom>
        </p:spPr>
        <p:style>
          <a:lnRef idx="3">
            <a:schemeClr val="dk1"/>
          </a:lnRef>
          <a:fillRef idx="0">
            <a:schemeClr val="dk1"/>
          </a:fillRef>
          <a:effectRef idx="2">
            <a:schemeClr val="dk1"/>
          </a:effectRef>
          <a:fontRef idx="minor">
            <a:schemeClr val="tx1"/>
          </a:fontRef>
        </p:style>
      </p:cxnSp>
      <p:cxnSp>
        <p:nvCxnSpPr>
          <p:cNvPr id="33" name="Straight Connector 32">
            <a:extLst>
              <a:ext uri="{FF2B5EF4-FFF2-40B4-BE49-F238E27FC236}">
                <a16:creationId xmlns:a16="http://schemas.microsoft.com/office/drawing/2014/main" id="{693EAEE0-FB59-6C6C-C1E8-A9CC89763CF2}"/>
              </a:ext>
            </a:extLst>
          </p:cNvPr>
          <p:cNvCxnSpPr>
            <a:cxnSpLocks/>
          </p:cNvCxnSpPr>
          <p:nvPr/>
        </p:nvCxnSpPr>
        <p:spPr>
          <a:xfrm flipH="1">
            <a:off x="-134760" y="4759449"/>
            <a:ext cx="12326760" cy="0"/>
          </a:xfrm>
          <a:prstGeom prst="line">
            <a:avLst/>
          </a:prstGeom>
        </p:spPr>
        <p:style>
          <a:lnRef idx="3">
            <a:schemeClr val="dk1"/>
          </a:lnRef>
          <a:fillRef idx="0">
            <a:schemeClr val="dk1"/>
          </a:fillRef>
          <a:effectRef idx="2">
            <a:schemeClr val="dk1"/>
          </a:effectRef>
          <a:fontRef idx="minor">
            <a:schemeClr val="tx1"/>
          </a:fontRef>
        </p:style>
      </p:cxnSp>
      <p:pic>
        <p:nvPicPr>
          <p:cNvPr id="7" name="Picture 6">
            <a:extLst>
              <a:ext uri="{FF2B5EF4-FFF2-40B4-BE49-F238E27FC236}">
                <a16:creationId xmlns:a16="http://schemas.microsoft.com/office/drawing/2014/main" id="{28538554-B695-6D8E-207F-DF66C50F2493}"/>
              </a:ext>
            </a:extLst>
          </p:cNvPr>
          <p:cNvPicPr>
            <a:picLocks noChangeAspect="1"/>
          </p:cNvPicPr>
          <p:nvPr/>
        </p:nvPicPr>
        <p:blipFill>
          <a:blip r:embed="rId3"/>
          <a:stretch>
            <a:fillRect/>
          </a:stretch>
        </p:blipFill>
        <p:spPr>
          <a:xfrm>
            <a:off x="308956" y="2604935"/>
            <a:ext cx="5107870" cy="1772118"/>
          </a:xfrm>
          <a:prstGeom prst="rect">
            <a:avLst/>
          </a:prstGeom>
        </p:spPr>
      </p:pic>
      <p:pic>
        <p:nvPicPr>
          <p:cNvPr id="9" name="Picture 8">
            <a:extLst>
              <a:ext uri="{FF2B5EF4-FFF2-40B4-BE49-F238E27FC236}">
                <a16:creationId xmlns:a16="http://schemas.microsoft.com/office/drawing/2014/main" id="{77EE9E0D-B8E3-BD79-3AA3-9DEDBD5ECD47}"/>
              </a:ext>
            </a:extLst>
          </p:cNvPr>
          <p:cNvPicPr>
            <a:picLocks noChangeAspect="1"/>
          </p:cNvPicPr>
          <p:nvPr/>
        </p:nvPicPr>
        <p:blipFill>
          <a:blip r:embed="rId4"/>
          <a:stretch>
            <a:fillRect/>
          </a:stretch>
        </p:blipFill>
        <p:spPr>
          <a:xfrm>
            <a:off x="5782013" y="472435"/>
            <a:ext cx="5107868" cy="4157985"/>
          </a:xfrm>
          <a:prstGeom prst="rect">
            <a:avLst/>
          </a:prstGeom>
        </p:spPr>
      </p:pic>
      <p:sp>
        <p:nvSpPr>
          <p:cNvPr id="12" name="TextBox 11">
            <a:extLst>
              <a:ext uri="{FF2B5EF4-FFF2-40B4-BE49-F238E27FC236}">
                <a16:creationId xmlns:a16="http://schemas.microsoft.com/office/drawing/2014/main" id="{019D926B-A00E-F362-8BBA-6657DE9EACC5}"/>
              </a:ext>
            </a:extLst>
          </p:cNvPr>
          <p:cNvSpPr txBox="1"/>
          <p:nvPr/>
        </p:nvSpPr>
        <p:spPr>
          <a:xfrm>
            <a:off x="409005" y="4888479"/>
            <a:ext cx="4924553" cy="1200329"/>
          </a:xfrm>
          <a:prstGeom prst="rect">
            <a:avLst/>
          </a:prstGeom>
          <a:noFill/>
        </p:spPr>
        <p:txBody>
          <a:bodyPr wrap="none" rtlCol="0">
            <a:spAutoFit/>
          </a:bodyPr>
          <a:lstStyle/>
          <a:p>
            <a:pPr marL="285750" indent="-285750">
              <a:buFont typeface="Arial" panose="020B0604020202020204" pitchFamily="34" charset="0"/>
              <a:buChar char="•"/>
            </a:pPr>
            <a:r>
              <a:rPr lang="en-US" b="1"/>
              <a:t>Image patch</a:t>
            </a:r>
            <a:r>
              <a:rPr lang="en-US"/>
              <a:t>: 2D-RoPE</a:t>
            </a:r>
          </a:p>
          <a:p>
            <a:pPr marL="742950" lvl="1" indent="-285750">
              <a:buFont typeface="Arial" panose="020B0604020202020204" pitchFamily="34" charset="0"/>
              <a:buChar char="•"/>
            </a:pPr>
            <a:r>
              <a:rPr lang="en-US"/>
              <a:t>Halve the feature dimension</a:t>
            </a:r>
          </a:p>
          <a:p>
            <a:pPr marL="742950" lvl="1" indent="-285750">
              <a:buFont typeface="Arial" panose="020B0604020202020204" pitchFamily="34" charset="0"/>
              <a:buChar char="•"/>
            </a:pPr>
            <a:r>
              <a:rPr lang="en-US"/>
              <a:t>Encode row and column indices separately</a:t>
            </a:r>
          </a:p>
          <a:p>
            <a:endParaRPr lang="en-US"/>
          </a:p>
        </p:txBody>
      </p:sp>
      <p:pic>
        <p:nvPicPr>
          <p:cNvPr id="16" name="Picture 15">
            <a:extLst>
              <a:ext uri="{FF2B5EF4-FFF2-40B4-BE49-F238E27FC236}">
                <a16:creationId xmlns:a16="http://schemas.microsoft.com/office/drawing/2014/main" id="{E429B85E-4C46-06C4-259B-8174F5496D6A}"/>
              </a:ext>
            </a:extLst>
          </p:cNvPr>
          <p:cNvPicPr>
            <a:picLocks noChangeAspect="1"/>
          </p:cNvPicPr>
          <p:nvPr/>
        </p:nvPicPr>
        <p:blipFill>
          <a:blip r:embed="rId5"/>
          <a:stretch>
            <a:fillRect/>
          </a:stretch>
        </p:blipFill>
        <p:spPr>
          <a:xfrm>
            <a:off x="760343" y="5987239"/>
            <a:ext cx="4497453" cy="329484"/>
          </a:xfrm>
          <a:prstGeom prst="rect">
            <a:avLst/>
          </a:prstGeom>
        </p:spPr>
      </p:pic>
      <p:sp>
        <p:nvSpPr>
          <p:cNvPr id="18" name="TextBox 17">
            <a:extLst>
              <a:ext uri="{FF2B5EF4-FFF2-40B4-BE49-F238E27FC236}">
                <a16:creationId xmlns:a16="http://schemas.microsoft.com/office/drawing/2014/main" id="{781DC641-935A-F039-5554-48824E4E32DB}"/>
              </a:ext>
            </a:extLst>
          </p:cNvPr>
          <p:cNvSpPr txBox="1"/>
          <p:nvPr/>
        </p:nvSpPr>
        <p:spPr>
          <a:xfrm>
            <a:off x="6230339" y="4851355"/>
            <a:ext cx="4211217" cy="646331"/>
          </a:xfrm>
          <a:prstGeom prst="rect">
            <a:avLst/>
          </a:prstGeom>
          <a:noFill/>
        </p:spPr>
        <p:txBody>
          <a:bodyPr wrap="none" rtlCol="0">
            <a:spAutoFit/>
          </a:bodyPr>
          <a:lstStyle/>
          <a:p>
            <a:pPr marL="285750" indent="-285750">
              <a:buFont typeface="Arial" panose="020B0604020202020204" pitchFamily="34" charset="0"/>
              <a:buChar char="•"/>
            </a:pPr>
            <a:r>
              <a:rPr lang="en-US" b="1"/>
              <a:t>Video patch</a:t>
            </a:r>
            <a:r>
              <a:rPr lang="en-US"/>
              <a:t>: Multimodal </a:t>
            </a:r>
            <a:r>
              <a:rPr lang="en-US" err="1"/>
              <a:t>RoPE</a:t>
            </a:r>
            <a:r>
              <a:rPr lang="en-US"/>
              <a:t> (</a:t>
            </a:r>
            <a:r>
              <a:rPr lang="en-US" err="1"/>
              <a:t>MRoPE</a:t>
            </a:r>
            <a:r>
              <a:rPr lang="en-US"/>
              <a:t>)</a:t>
            </a:r>
          </a:p>
          <a:p>
            <a:endParaRPr lang="en-US"/>
          </a:p>
        </p:txBody>
      </p:sp>
      <p:pic>
        <p:nvPicPr>
          <p:cNvPr id="20" name="Picture 19">
            <a:extLst>
              <a:ext uri="{FF2B5EF4-FFF2-40B4-BE49-F238E27FC236}">
                <a16:creationId xmlns:a16="http://schemas.microsoft.com/office/drawing/2014/main" id="{4C62E79D-285F-4D6B-9DEF-1DE017DF3EED}"/>
              </a:ext>
            </a:extLst>
          </p:cNvPr>
          <p:cNvPicPr>
            <a:picLocks noChangeAspect="1"/>
          </p:cNvPicPr>
          <p:nvPr/>
        </p:nvPicPr>
        <p:blipFill>
          <a:blip r:embed="rId6"/>
          <a:stretch>
            <a:fillRect/>
          </a:stretch>
        </p:blipFill>
        <p:spPr>
          <a:xfrm>
            <a:off x="6613018" y="5689602"/>
            <a:ext cx="4777412" cy="521026"/>
          </a:xfrm>
          <a:prstGeom prst="rect">
            <a:avLst/>
          </a:prstGeom>
        </p:spPr>
      </p:pic>
      <p:pic>
        <p:nvPicPr>
          <p:cNvPr id="4" name="Picture 3" descr="A black and white logo  AI-generated content may be incorrect.">
            <a:extLst>
              <a:ext uri="{FF2B5EF4-FFF2-40B4-BE49-F238E27FC236}">
                <a16:creationId xmlns:a16="http://schemas.microsoft.com/office/drawing/2014/main" id="{8ADFAA31-BB76-7923-3A95-10B80A418838}"/>
              </a:ext>
            </a:extLst>
          </p:cNvPr>
          <p:cNvPicPr>
            <a:picLocks noChangeAspect="1"/>
          </p:cNvPicPr>
          <p:nvPr/>
        </p:nvPicPr>
        <p:blipFill>
          <a:blip r:embed="rId7"/>
          <a:stretch>
            <a:fillRect/>
          </a:stretch>
        </p:blipFill>
        <p:spPr>
          <a:xfrm>
            <a:off x="9723783" y="263431"/>
            <a:ext cx="2286000" cy="514350"/>
          </a:xfrm>
          <a:prstGeom prst="rect">
            <a:avLst/>
          </a:prstGeom>
        </p:spPr>
      </p:pic>
    </p:spTree>
    <p:extLst>
      <p:ext uri="{BB962C8B-B14F-4D97-AF65-F5344CB8AC3E}">
        <p14:creationId xmlns:p14="http://schemas.microsoft.com/office/powerpoint/2010/main" val="352330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1"/>
          <p:cNvSpPr/>
          <p:nvPr/>
        </p:nvSpPr>
        <p:spPr>
          <a:xfrm>
            <a:off x="321481" y="518160"/>
            <a:ext cx="10066103" cy="609600"/>
          </a:xfrm>
          <a:prstGeom prst="rect">
            <a:avLst/>
          </a:prstGeom>
          <a:noFill/>
          <a:ln/>
        </p:spPr>
        <p:txBody>
          <a:bodyPr wrap="square" lIns="0" tIns="0" rIns="0" bIns="0" rtlCol="0" anchor="ctr"/>
          <a:lstStyle/>
          <a:p>
            <a:r>
              <a:rPr lang="en-US" sz="3467" b="1" dirty="0">
                <a:solidFill>
                  <a:schemeClr val="tx1">
                    <a:lumMod val="95000"/>
                    <a:lumOff val="5000"/>
                  </a:schemeClr>
                </a:solidFill>
                <a:latin typeface="Trebuchet MS" pitchFamily="34" charset="0"/>
                <a:ea typeface="Trebuchet MS" pitchFamily="34" charset="-122"/>
                <a:cs typeface="Trebuchet MS" pitchFamily="34" charset="-120"/>
              </a:rPr>
              <a:t>Dynamic FPS Sampling</a:t>
            </a:r>
            <a:endParaRPr lang="en-US" sz="3600" dirty="0">
              <a:solidFill>
                <a:schemeClr val="tx1">
                  <a:lumMod val="95000"/>
                  <a:lumOff val="5000"/>
                </a:schemeClr>
              </a:solidFill>
            </a:endParaRPr>
          </a:p>
          <a:p>
            <a:r>
              <a:rPr lang="en-US" sz="3467" b="1" dirty="0">
                <a:solidFill>
                  <a:schemeClr val="tx1">
                    <a:lumMod val="95000"/>
                    <a:lumOff val="5000"/>
                  </a:schemeClr>
                </a:solidFill>
                <a:latin typeface="Trebuchet MS" pitchFamily="34" charset="0"/>
                <a:ea typeface="Trebuchet MS" pitchFamily="34" charset="-122"/>
                <a:cs typeface="Trebuchet MS" pitchFamily="34" charset="-120"/>
              </a:rPr>
              <a:t>  </a:t>
            </a:r>
            <a:endParaRPr lang="en-US" sz="3467" dirty="0">
              <a:solidFill>
                <a:schemeClr val="tx1">
                  <a:lumMod val="95000"/>
                  <a:lumOff val="5000"/>
                </a:schemeClr>
              </a:solidFill>
            </a:endParaRPr>
          </a:p>
        </p:txBody>
      </p:sp>
      <p:sp>
        <p:nvSpPr>
          <p:cNvPr id="5" name="Shape 2"/>
          <p:cNvSpPr/>
          <p:nvPr/>
        </p:nvSpPr>
        <p:spPr>
          <a:xfrm>
            <a:off x="609600" y="1097280"/>
            <a:ext cx="10972800" cy="2926080"/>
          </a:xfrm>
          <a:prstGeom prst="rect">
            <a:avLst/>
          </a:prstGeom>
          <a:solidFill>
            <a:schemeClr val="bg1"/>
          </a:solidFill>
          <a:ln w="6350">
            <a:solidFill>
              <a:srgbClr val="334155"/>
            </a:solidFill>
            <a:prstDash val="solid"/>
          </a:ln>
          <a:effectLst>
            <a:outerShdw blurRad="101600" dist="38100" dir="8100000" algn="bl" rotWithShape="0">
              <a:srgbClr val="000000">
                <a:alpha val="30000"/>
              </a:srgbClr>
            </a:outerShdw>
          </a:effectLst>
        </p:spPr>
        <p:txBody>
          <a:bodyPr/>
          <a:lstStyle/>
          <a:p>
            <a:endParaRPr lang="en-US" sz="2400"/>
          </a:p>
        </p:txBody>
      </p:sp>
      <p:sp>
        <p:nvSpPr>
          <p:cNvPr id="6" name="Shape 3"/>
          <p:cNvSpPr/>
          <p:nvPr/>
        </p:nvSpPr>
        <p:spPr>
          <a:xfrm>
            <a:off x="1219200" y="2499360"/>
            <a:ext cx="9753600" cy="0"/>
          </a:xfrm>
          <a:prstGeom prst="line">
            <a:avLst/>
          </a:prstGeom>
          <a:noFill/>
          <a:ln w="25400">
            <a:solidFill>
              <a:srgbClr val="64748B"/>
            </a:solidFill>
            <a:prstDash val="solid"/>
          </a:ln>
        </p:spPr>
        <p:txBody>
          <a:bodyPr/>
          <a:lstStyle/>
          <a:p>
            <a:endParaRPr lang="en-US" sz="2400"/>
          </a:p>
        </p:txBody>
      </p:sp>
      <p:sp>
        <p:nvSpPr>
          <p:cNvPr id="7" name="Shape 4"/>
          <p:cNvSpPr/>
          <p:nvPr/>
        </p:nvSpPr>
        <p:spPr>
          <a:xfrm>
            <a:off x="1219200" y="1402080"/>
            <a:ext cx="4876800" cy="426720"/>
          </a:xfrm>
          <a:prstGeom prst="rect">
            <a:avLst/>
          </a:prstGeom>
          <a:solidFill>
            <a:srgbClr val="10B981">
              <a:alpha val="15000"/>
            </a:srgbClr>
          </a:solidFill>
          <a:ln w="12700">
            <a:solidFill>
              <a:srgbClr val="10B981"/>
            </a:solidFill>
            <a:prstDash val="solid"/>
          </a:ln>
        </p:spPr>
        <p:txBody>
          <a:bodyPr/>
          <a:lstStyle/>
          <a:p>
            <a:endParaRPr lang="en-US" sz="2400"/>
          </a:p>
        </p:txBody>
      </p:sp>
      <p:sp>
        <p:nvSpPr>
          <p:cNvPr id="8" name="Text 5"/>
          <p:cNvSpPr/>
          <p:nvPr/>
        </p:nvSpPr>
        <p:spPr>
          <a:xfrm>
            <a:off x="1219200" y="1402080"/>
            <a:ext cx="4876800" cy="426720"/>
          </a:xfrm>
          <a:prstGeom prst="rect">
            <a:avLst/>
          </a:prstGeom>
          <a:noFill/>
          <a:ln/>
        </p:spPr>
        <p:txBody>
          <a:bodyPr wrap="square" lIns="0" tIns="0" rIns="0" bIns="0" rtlCol="0" anchor="ctr"/>
          <a:lstStyle/>
          <a:p>
            <a:pPr algn="ctr"/>
            <a:r>
              <a:rPr lang="en-US" sz="1200" b="1" dirty="0">
                <a:solidFill>
                  <a:srgbClr val="10B981"/>
                </a:solidFill>
                <a:latin typeface="Calibri" pitchFamily="34" charset="0"/>
                <a:ea typeface="Calibri" pitchFamily="34" charset="-122"/>
                <a:cs typeface="Calibri" pitchFamily="34" charset="-120"/>
              </a:rPr>
              <a:t>SLOW-PACED  —  1 FPS</a:t>
            </a:r>
            <a:endParaRPr lang="en-US" sz="1200" dirty="0"/>
          </a:p>
        </p:txBody>
      </p:sp>
      <p:sp>
        <p:nvSpPr>
          <p:cNvPr id="9" name="Shape 6"/>
          <p:cNvSpPr/>
          <p:nvPr/>
        </p:nvSpPr>
        <p:spPr>
          <a:xfrm>
            <a:off x="6827520" y="1402080"/>
            <a:ext cx="3048000" cy="426720"/>
          </a:xfrm>
          <a:prstGeom prst="rect">
            <a:avLst/>
          </a:prstGeom>
          <a:solidFill>
            <a:srgbClr val="F43F5E">
              <a:alpha val="15000"/>
            </a:srgbClr>
          </a:solidFill>
          <a:ln w="12700">
            <a:solidFill>
              <a:srgbClr val="F43F5E"/>
            </a:solidFill>
            <a:prstDash val="solid"/>
          </a:ln>
        </p:spPr>
        <p:txBody>
          <a:bodyPr/>
          <a:lstStyle/>
          <a:p>
            <a:endParaRPr lang="en-US" sz="2400"/>
          </a:p>
        </p:txBody>
      </p:sp>
      <p:sp>
        <p:nvSpPr>
          <p:cNvPr id="10" name="Text 7"/>
          <p:cNvSpPr/>
          <p:nvPr/>
        </p:nvSpPr>
        <p:spPr>
          <a:xfrm>
            <a:off x="6827520" y="1402080"/>
            <a:ext cx="3048000" cy="426720"/>
          </a:xfrm>
          <a:prstGeom prst="rect">
            <a:avLst/>
          </a:prstGeom>
          <a:noFill/>
          <a:ln/>
        </p:spPr>
        <p:txBody>
          <a:bodyPr wrap="square" lIns="0" tIns="0" rIns="0" bIns="0" rtlCol="0" anchor="ctr"/>
          <a:lstStyle/>
          <a:p>
            <a:pPr algn="ctr"/>
            <a:r>
              <a:rPr lang="en-US" sz="1200" b="1" dirty="0">
                <a:solidFill>
                  <a:srgbClr val="F43F5E"/>
                </a:solidFill>
                <a:latin typeface="Calibri" pitchFamily="34" charset="0"/>
                <a:ea typeface="Calibri" pitchFamily="34" charset="-122"/>
                <a:cs typeface="Calibri" pitchFamily="34" charset="-120"/>
              </a:rPr>
              <a:t>FAST ACTION  —  4 FPS</a:t>
            </a:r>
            <a:endParaRPr lang="en-US" sz="1200" dirty="0"/>
          </a:p>
        </p:txBody>
      </p:sp>
      <p:sp>
        <p:nvSpPr>
          <p:cNvPr id="11" name="Shape 8"/>
          <p:cNvSpPr/>
          <p:nvPr/>
        </p:nvSpPr>
        <p:spPr>
          <a:xfrm>
            <a:off x="1463040" y="1889760"/>
            <a:ext cx="548640" cy="426720"/>
          </a:xfrm>
          <a:prstGeom prst="rect">
            <a:avLst/>
          </a:prstGeom>
          <a:solidFill>
            <a:srgbClr val="10B981"/>
          </a:solidFill>
          <a:ln/>
          <a:effectLst>
            <a:outerShdw blurRad="101600" dist="38100" dir="8100000" algn="bl" rotWithShape="0">
              <a:srgbClr val="000000">
                <a:alpha val="30000"/>
              </a:srgbClr>
            </a:outerShdw>
          </a:effectLst>
        </p:spPr>
        <p:txBody>
          <a:bodyPr/>
          <a:lstStyle/>
          <a:p>
            <a:endParaRPr lang="en-US" sz="2400"/>
          </a:p>
        </p:txBody>
      </p:sp>
      <p:sp>
        <p:nvSpPr>
          <p:cNvPr id="12" name="Text 9"/>
          <p:cNvSpPr/>
          <p:nvPr/>
        </p:nvSpPr>
        <p:spPr>
          <a:xfrm>
            <a:off x="1463040" y="1889760"/>
            <a:ext cx="548640" cy="426720"/>
          </a:xfrm>
          <a:prstGeom prst="rect">
            <a:avLst/>
          </a:prstGeom>
          <a:noFill/>
          <a:ln/>
        </p:spPr>
        <p:txBody>
          <a:bodyPr wrap="square" lIns="0" tIns="0" rIns="0" bIns="0" rtlCol="0" anchor="ctr"/>
          <a:lstStyle/>
          <a:p>
            <a:pPr algn="ctr"/>
            <a:r>
              <a:rPr lang="en-US" sz="1067" b="1" dirty="0">
                <a:solidFill>
                  <a:srgbClr val="F8FAFC"/>
                </a:solidFill>
                <a:latin typeface="Calibri" pitchFamily="34" charset="0"/>
                <a:ea typeface="Calibri" pitchFamily="34" charset="-122"/>
                <a:cs typeface="Calibri" pitchFamily="34" charset="-120"/>
              </a:rPr>
              <a:t>f1</a:t>
            </a:r>
            <a:endParaRPr lang="en-US" sz="1067" dirty="0"/>
          </a:p>
        </p:txBody>
      </p:sp>
      <p:sp>
        <p:nvSpPr>
          <p:cNvPr id="13" name="Shape 10"/>
          <p:cNvSpPr/>
          <p:nvPr/>
        </p:nvSpPr>
        <p:spPr>
          <a:xfrm>
            <a:off x="1737360" y="2499360"/>
            <a:ext cx="0" cy="182880"/>
          </a:xfrm>
          <a:prstGeom prst="line">
            <a:avLst/>
          </a:prstGeom>
          <a:noFill/>
          <a:ln w="12700">
            <a:solidFill>
              <a:srgbClr val="94A3B8"/>
            </a:solidFill>
            <a:prstDash val="solid"/>
          </a:ln>
        </p:spPr>
        <p:txBody>
          <a:bodyPr/>
          <a:lstStyle/>
          <a:p>
            <a:endParaRPr lang="en-US" sz="2400"/>
          </a:p>
        </p:txBody>
      </p:sp>
      <p:sp>
        <p:nvSpPr>
          <p:cNvPr id="14" name="Text 11"/>
          <p:cNvSpPr/>
          <p:nvPr/>
        </p:nvSpPr>
        <p:spPr>
          <a:xfrm>
            <a:off x="1341120" y="2718816"/>
            <a:ext cx="853440" cy="304800"/>
          </a:xfrm>
          <a:prstGeom prst="rect">
            <a:avLst/>
          </a:prstGeom>
          <a:noFill/>
          <a:ln/>
        </p:spPr>
        <p:txBody>
          <a:bodyPr wrap="square" lIns="0" tIns="0" rIns="0" bIns="0" rtlCol="0" anchor="ctr"/>
          <a:lstStyle/>
          <a:p>
            <a:pPr algn="ctr"/>
            <a:r>
              <a:rPr lang="en-US" sz="1067" dirty="0">
                <a:solidFill>
                  <a:schemeClr val="tx1">
                    <a:lumMod val="95000"/>
                    <a:lumOff val="5000"/>
                  </a:schemeClr>
                </a:solidFill>
                <a:latin typeface="Calibri" pitchFamily="34" charset="0"/>
                <a:ea typeface="Calibri" pitchFamily="34" charset="-122"/>
                <a:cs typeface="Calibri" pitchFamily="34" charset="-120"/>
              </a:rPr>
              <a:t>t=0s</a:t>
            </a:r>
            <a:endParaRPr lang="en-US" sz="1067" dirty="0">
              <a:solidFill>
                <a:schemeClr val="tx1">
                  <a:lumMod val="95000"/>
                  <a:lumOff val="5000"/>
                </a:schemeClr>
              </a:solidFill>
            </a:endParaRPr>
          </a:p>
        </p:txBody>
      </p:sp>
      <p:sp>
        <p:nvSpPr>
          <p:cNvPr id="15" name="Shape 12"/>
          <p:cNvSpPr/>
          <p:nvPr/>
        </p:nvSpPr>
        <p:spPr>
          <a:xfrm>
            <a:off x="3657600" y="1889760"/>
            <a:ext cx="548640" cy="426720"/>
          </a:xfrm>
          <a:prstGeom prst="rect">
            <a:avLst/>
          </a:prstGeom>
          <a:solidFill>
            <a:srgbClr val="10B981"/>
          </a:solidFill>
          <a:ln/>
          <a:effectLst>
            <a:outerShdw blurRad="101600" dist="38100" dir="8100000" algn="bl" rotWithShape="0">
              <a:srgbClr val="000000">
                <a:alpha val="30000"/>
              </a:srgbClr>
            </a:outerShdw>
          </a:effectLst>
        </p:spPr>
        <p:txBody>
          <a:bodyPr/>
          <a:lstStyle/>
          <a:p>
            <a:endParaRPr lang="en-US" sz="2400"/>
          </a:p>
        </p:txBody>
      </p:sp>
      <p:sp>
        <p:nvSpPr>
          <p:cNvPr id="16" name="Text 13"/>
          <p:cNvSpPr/>
          <p:nvPr/>
        </p:nvSpPr>
        <p:spPr>
          <a:xfrm>
            <a:off x="3657600" y="1889760"/>
            <a:ext cx="548640" cy="426720"/>
          </a:xfrm>
          <a:prstGeom prst="rect">
            <a:avLst/>
          </a:prstGeom>
          <a:noFill/>
          <a:ln/>
        </p:spPr>
        <p:txBody>
          <a:bodyPr wrap="square" lIns="0" tIns="0" rIns="0" bIns="0" rtlCol="0" anchor="ctr"/>
          <a:lstStyle/>
          <a:p>
            <a:pPr algn="ctr"/>
            <a:r>
              <a:rPr lang="en-US" sz="1067" b="1" dirty="0">
                <a:solidFill>
                  <a:srgbClr val="F8FAFC"/>
                </a:solidFill>
                <a:latin typeface="Calibri" pitchFamily="34" charset="0"/>
                <a:ea typeface="Calibri" pitchFamily="34" charset="-122"/>
                <a:cs typeface="Calibri" pitchFamily="34" charset="-120"/>
              </a:rPr>
              <a:t>f2</a:t>
            </a:r>
            <a:endParaRPr lang="en-US" sz="1067" dirty="0"/>
          </a:p>
        </p:txBody>
      </p:sp>
      <p:sp>
        <p:nvSpPr>
          <p:cNvPr id="17" name="Shape 14"/>
          <p:cNvSpPr/>
          <p:nvPr/>
        </p:nvSpPr>
        <p:spPr>
          <a:xfrm>
            <a:off x="3931920" y="2499360"/>
            <a:ext cx="0" cy="182880"/>
          </a:xfrm>
          <a:prstGeom prst="line">
            <a:avLst/>
          </a:prstGeom>
          <a:noFill/>
          <a:ln w="12700">
            <a:solidFill>
              <a:srgbClr val="94A3B8"/>
            </a:solidFill>
            <a:prstDash val="solid"/>
          </a:ln>
        </p:spPr>
        <p:txBody>
          <a:bodyPr/>
          <a:lstStyle/>
          <a:p>
            <a:endParaRPr lang="en-US" sz="2400"/>
          </a:p>
        </p:txBody>
      </p:sp>
      <p:sp>
        <p:nvSpPr>
          <p:cNvPr id="18" name="Text 15"/>
          <p:cNvSpPr/>
          <p:nvPr/>
        </p:nvSpPr>
        <p:spPr>
          <a:xfrm>
            <a:off x="3535680" y="2718816"/>
            <a:ext cx="853440" cy="304800"/>
          </a:xfrm>
          <a:prstGeom prst="rect">
            <a:avLst/>
          </a:prstGeom>
          <a:noFill/>
          <a:ln/>
        </p:spPr>
        <p:txBody>
          <a:bodyPr wrap="square" lIns="0" tIns="0" rIns="0" bIns="0" rtlCol="0" anchor="ctr"/>
          <a:lstStyle/>
          <a:p>
            <a:pPr algn="ctr"/>
            <a:r>
              <a:rPr lang="en-US" sz="1067" dirty="0">
                <a:solidFill>
                  <a:schemeClr val="tx1">
                    <a:lumMod val="95000"/>
                    <a:lumOff val="5000"/>
                  </a:schemeClr>
                </a:solidFill>
                <a:latin typeface="Calibri" pitchFamily="34" charset="0"/>
                <a:ea typeface="Calibri" pitchFamily="34" charset="-122"/>
                <a:cs typeface="Calibri" pitchFamily="34" charset="-120"/>
              </a:rPr>
              <a:t>t=2s</a:t>
            </a:r>
            <a:endParaRPr lang="en-US" sz="1067" dirty="0">
              <a:solidFill>
                <a:schemeClr val="tx1">
                  <a:lumMod val="95000"/>
                  <a:lumOff val="5000"/>
                </a:schemeClr>
              </a:solidFill>
            </a:endParaRPr>
          </a:p>
        </p:txBody>
      </p:sp>
      <p:sp>
        <p:nvSpPr>
          <p:cNvPr id="19" name="Shape 16"/>
          <p:cNvSpPr/>
          <p:nvPr/>
        </p:nvSpPr>
        <p:spPr>
          <a:xfrm>
            <a:off x="5852160" y="1889760"/>
            <a:ext cx="548640" cy="426720"/>
          </a:xfrm>
          <a:prstGeom prst="rect">
            <a:avLst/>
          </a:prstGeom>
          <a:solidFill>
            <a:srgbClr val="10B981"/>
          </a:solidFill>
          <a:ln/>
          <a:effectLst>
            <a:outerShdw blurRad="101600" dist="38100" dir="8100000" algn="bl" rotWithShape="0">
              <a:srgbClr val="000000">
                <a:alpha val="30000"/>
              </a:srgbClr>
            </a:outerShdw>
          </a:effectLst>
        </p:spPr>
        <p:txBody>
          <a:bodyPr/>
          <a:lstStyle/>
          <a:p>
            <a:endParaRPr lang="en-US" sz="2400"/>
          </a:p>
        </p:txBody>
      </p:sp>
      <p:sp>
        <p:nvSpPr>
          <p:cNvPr id="20" name="Text 17"/>
          <p:cNvSpPr/>
          <p:nvPr/>
        </p:nvSpPr>
        <p:spPr>
          <a:xfrm>
            <a:off x="5852160" y="1889760"/>
            <a:ext cx="548640" cy="426720"/>
          </a:xfrm>
          <a:prstGeom prst="rect">
            <a:avLst/>
          </a:prstGeom>
          <a:noFill/>
          <a:ln/>
        </p:spPr>
        <p:txBody>
          <a:bodyPr wrap="square" lIns="0" tIns="0" rIns="0" bIns="0" rtlCol="0" anchor="ctr"/>
          <a:lstStyle/>
          <a:p>
            <a:pPr algn="ctr"/>
            <a:r>
              <a:rPr lang="en-US" sz="1067" b="1" dirty="0">
                <a:solidFill>
                  <a:srgbClr val="F8FAFC"/>
                </a:solidFill>
                <a:latin typeface="Calibri" pitchFamily="34" charset="0"/>
                <a:ea typeface="Calibri" pitchFamily="34" charset="-122"/>
                <a:cs typeface="Calibri" pitchFamily="34" charset="-120"/>
              </a:rPr>
              <a:t>f3</a:t>
            </a:r>
            <a:endParaRPr lang="en-US" sz="1067" dirty="0"/>
          </a:p>
        </p:txBody>
      </p:sp>
      <p:sp>
        <p:nvSpPr>
          <p:cNvPr id="21" name="Shape 18"/>
          <p:cNvSpPr/>
          <p:nvPr/>
        </p:nvSpPr>
        <p:spPr>
          <a:xfrm>
            <a:off x="6126480" y="2499360"/>
            <a:ext cx="0" cy="182880"/>
          </a:xfrm>
          <a:prstGeom prst="line">
            <a:avLst/>
          </a:prstGeom>
          <a:noFill/>
          <a:ln w="12700">
            <a:solidFill>
              <a:srgbClr val="94A3B8"/>
            </a:solidFill>
            <a:prstDash val="solid"/>
          </a:ln>
        </p:spPr>
        <p:txBody>
          <a:bodyPr/>
          <a:lstStyle/>
          <a:p>
            <a:endParaRPr lang="en-US" sz="2400"/>
          </a:p>
        </p:txBody>
      </p:sp>
      <p:sp>
        <p:nvSpPr>
          <p:cNvPr id="22" name="Text 19"/>
          <p:cNvSpPr/>
          <p:nvPr/>
        </p:nvSpPr>
        <p:spPr>
          <a:xfrm>
            <a:off x="5730240" y="2718816"/>
            <a:ext cx="853440" cy="304800"/>
          </a:xfrm>
          <a:prstGeom prst="rect">
            <a:avLst/>
          </a:prstGeom>
          <a:noFill/>
          <a:ln/>
        </p:spPr>
        <p:txBody>
          <a:bodyPr wrap="square" lIns="0" tIns="0" rIns="0" bIns="0" rtlCol="0" anchor="ctr"/>
          <a:lstStyle/>
          <a:p>
            <a:pPr algn="ctr"/>
            <a:r>
              <a:rPr lang="en-US" sz="1067" dirty="0">
                <a:solidFill>
                  <a:schemeClr val="tx1">
                    <a:lumMod val="95000"/>
                    <a:lumOff val="5000"/>
                  </a:schemeClr>
                </a:solidFill>
                <a:latin typeface="Calibri" pitchFamily="34" charset="0"/>
                <a:ea typeface="Calibri" pitchFamily="34" charset="-122"/>
                <a:cs typeface="Calibri" pitchFamily="34" charset="-120"/>
              </a:rPr>
              <a:t>t=4s</a:t>
            </a:r>
            <a:endParaRPr lang="en-US" sz="1067" dirty="0">
              <a:solidFill>
                <a:schemeClr val="tx1">
                  <a:lumMod val="95000"/>
                  <a:lumOff val="5000"/>
                </a:schemeClr>
              </a:solidFill>
            </a:endParaRPr>
          </a:p>
        </p:txBody>
      </p:sp>
      <p:sp>
        <p:nvSpPr>
          <p:cNvPr id="23" name="Shape 20"/>
          <p:cNvSpPr/>
          <p:nvPr/>
        </p:nvSpPr>
        <p:spPr>
          <a:xfrm>
            <a:off x="7071360" y="1889760"/>
            <a:ext cx="426720" cy="426720"/>
          </a:xfrm>
          <a:prstGeom prst="rect">
            <a:avLst/>
          </a:prstGeom>
          <a:solidFill>
            <a:srgbClr val="F43F5E"/>
          </a:solidFill>
          <a:ln/>
          <a:effectLst>
            <a:outerShdw blurRad="101600" dist="38100" dir="8100000" algn="bl" rotWithShape="0">
              <a:srgbClr val="000000">
                <a:alpha val="30000"/>
              </a:srgbClr>
            </a:outerShdw>
          </a:effectLst>
        </p:spPr>
        <p:txBody>
          <a:bodyPr/>
          <a:lstStyle/>
          <a:p>
            <a:endParaRPr lang="en-US" sz="2400"/>
          </a:p>
        </p:txBody>
      </p:sp>
      <p:sp>
        <p:nvSpPr>
          <p:cNvPr id="24" name="Text 21"/>
          <p:cNvSpPr/>
          <p:nvPr/>
        </p:nvSpPr>
        <p:spPr>
          <a:xfrm>
            <a:off x="7071360" y="1889760"/>
            <a:ext cx="426720" cy="426720"/>
          </a:xfrm>
          <a:prstGeom prst="rect">
            <a:avLst/>
          </a:prstGeom>
          <a:noFill/>
          <a:ln/>
        </p:spPr>
        <p:txBody>
          <a:bodyPr wrap="square" lIns="0" tIns="0" rIns="0" bIns="0" rtlCol="0" anchor="ctr"/>
          <a:lstStyle/>
          <a:p>
            <a:pPr algn="ctr"/>
            <a:r>
              <a:rPr lang="en-US" sz="933" b="1" dirty="0">
                <a:solidFill>
                  <a:srgbClr val="F8FAFC"/>
                </a:solidFill>
                <a:latin typeface="Calibri" pitchFamily="34" charset="0"/>
                <a:ea typeface="Calibri" pitchFamily="34" charset="-122"/>
                <a:cs typeface="Calibri" pitchFamily="34" charset="-120"/>
              </a:rPr>
              <a:t>f4</a:t>
            </a:r>
            <a:endParaRPr lang="en-US" sz="933" dirty="0"/>
          </a:p>
        </p:txBody>
      </p:sp>
      <p:sp>
        <p:nvSpPr>
          <p:cNvPr id="25" name="Shape 22"/>
          <p:cNvSpPr/>
          <p:nvPr/>
        </p:nvSpPr>
        <p:spPr>
          <a:xfrm>
            <a:off x="7284720" y="2499360"/>
            <a:ext cx="0" cy="182880"/>
          </a:xfrm>
          <a:prstGeom prst="line">
            <a:avLst/>
          </a:prstGeom>
          <a:noFill/>
          <a:ln w="12700">
            <a:solidFill>
              <a:srgbClr val="94A3B8"/>
            </a:solidFill>
            <a:prstDash val="solid"/>
          </a:ln>
        </p:spPr>
        <p:txBody>
          <a:bodyPr/>
          <a:lstStyle/>
          <a:p>
            <a:endParaRPr lang="en-US" sz="2400"/>
          </a:p>
        </p:txBody>
      </p:sp>
      <p:sp>
        <p:nvSpPr>
          <p:cNvPr id="26" name="Text 23"/>
          <p:cNvSpPr/>
          <p:nvPr/>
        </p:nvSpPr>
        <p:spPr>
          <a:xfrm>
            <a:off x="6888480" y="2718816"/>
            <a:ext cx="792480" cy="304800"/>
          </a:xfrm>
          <a:prstGeom prst="rect">
            <a:avLst/>
          </a:prstGeom>
          <a:noFill/>
          <a:ln/>
        </p:spPr>
        <p:txBody>
          <a:bodyPr wrap="square" lIns="0" tIns="0" rIns="0" bIns="0" rtlCol="0" anchor="ctr"/>
          <a:lstStyle/>
          <a:p>
            <a:pPr algn="ctr"/>
            <a:r>
              <a:rPr lang="en-US" sz="933" dirty="0">
                <a:solidFill>
                  <a:schemeClr val="tx1">
                    <a:lumMod val="95000"/>
                    <a:lumOff val="5000"/>
                  </a:schemeClr>
                </a:solidFill>
                <a:latin typeface="Calibri" pitchFamily="34" charset="0"/>
                <a:ea typeface="Calibri" pitchFamily="34" charset="-122"/>
                <a:cs typeface="Calibri" pitchFamily="34" charset="-120"/>
              </a:rPr>
              <a:t>t=5.0s</a:t>
            </a:r>
            <a:endParaRPr lang="en-US" sz="933" dirty="0">
              <a:solidFill>
                <a:schemeClr val="tx1">
                  <a:lumMod val="95000"/>
                  <a:lumOff val="5000"/>
                </a:schemeClr>
              </a:solidFill>
            </a:endParaRPr>
          </a:p>
        </p:txBody>
      </p:sp>
      <p:sp>
        <p:nvSpPr>
          <p:cNvPr id="27" name="Shape 24"/>
          <p:cNvSpPr/>
          <p:nvPr/>
        </p:nvSpPr>
        <p:spPr>
          <a:xfrm>
            <a:off x="7680960" y="1889760"/>
            <a:ext cx="426720" cy="426720"/>
          </a:xfrm>
          <a:prstGeom prst="rect">
            <a:avLst/>
          </a:prstGeom>
          <a:solidFill>
            <a:srgbClr val="F43F5E"/>
          </a:solidFill>
          <a:ln/>
          <a:effectLst>
            <a:outerShdw blurRad="101600" dist="38100" dir="8100000" algn="bl" rotWithShape="0">
              <a:srgbClr val="000000">
                <a:alpha val="30000"/>
              </a:srgbClr>
            </a:outerShdw>
          </a:effectLst>
        </p:spPr>
        <p:txBody>
          <a:bodyPr/>
          <a:lstStyle/>
          <a:p>
            <a:endParaRPr lang="en-US" sz="2400"/>
          </a:p>
        </p:txBody>
      </p:sp>
      <p:sp>
        <p:nvSpPr>
          <p:cNvPr id="28" name="Text 25"/>
          <p:cNvSpPr/>
          <p:nvPr/>
        </p:nvSpPr>
        <p:spPr>
          <a:xfrm>
            <a:off x="7680960" y="1889760"/>
            <a:ext cx="426720" cy="426720"/>
          </a:xfrm>
          <a:prstGeom prst="rect">
            <a:avLst/>
          </a:prstGeom>
          <a:noFill/>
          <a:ln/>
        </p:spPr>
        <p:txBody>
          <a:bodyPr wrap="square" lIns="0" tIns="0" rIns="0" bIns="0" rtlCol="0" anchor="ctr"/>
          <a:lstStyle/>
          <a:p>
            <a:pPr algn="ctr"/>
            <a:r>
              <a:rPr lang="en-US" sz="933" b="1" dirty="0">
                <a:solidFill>
                  <a:srgbClr val="F8FAFC"/>
                </a:solidFill>
                <a:latin typeface="Calibri" pitchFamily="34" charset="0"/>
                <a:ea typeface="Calibri" pitchFamily="34" charset="-122"/>
                <a:cs typeface="Calibri" pitchFamily="34" charset="-120"/>
              </a:rPr>
              <a:t>f5</a:t>
            </a:r>
            <a:endParaRPr lang="en-US" sz="933" dirty="0"/>
          </a:p>
        </p:txBody>
      </p:sp>
      <p:sp>
        <p:nvSpPr>
          <p:cNvPr id="29" name="Shape 26"/>
          <p:cNvSpPr/>
          <p:nvPr/>
        </p:nvSpPr>
        <p:spPr>
          <a:xfrm>
            <a:off x="7894320" y="2499360"/>
            <a:ext cx="0" cy="182880"/>
          </a:xfrm>
          <a:prstGeom prst="line">
            <a:avLst/>
          </a:prstGeom>
          <a:noFill/>
          <a:ln w="12700">
            <a:solidFill>
              <a:srgbClr val="94A3B8"/>
            </a:solidFill>
            <a:prstDash val="solid"/>
          </a:ln>
        </p:spPr>
        <p:txBody>
          <a:bodyPr/>
          <a:lstStyle/>
          <a:p>
            <a:endParaRPr lang="en-US" sz="2400"/>
          </a:p>
        </p:txBody>
      </p:sp>
      <p:sp>
        <p:nvSpPr>
          <p:cNvPr id="30" name="Text 27"/>
          <p:cNvSpPr/>
          <p:nvPr/>
        </p:nvSpPr>
        <p:spPr>
          <a:xfrm>
            <a:off x="7498080" y="2718816"/>
            <a:ext cx="792480" cy="304800"/>
          </a:xfrm>
          <a:prstGeom prst="rect">
            <a:avLst/>
          </a:prstGeom>
          <a:noFill/>
          <a:ln/>
        </p:spPr>
        <p:txBody>
          <a:bodyPr wrap="square" lIns="0" tIns="0" rIns="0" bIns="0" rtlCol="0" anchor="ctr"/>
          <a:lstStyle/>
          <a:p>
            <a:pPr algn="ctr"/>
            <a:r>
              <a:rPr lang="en-US" sz="933" dirty="0">
                <a:solidFill>
                  <a:schemeClr val="tx1">
                    <a:lumMod val="95000"/>
                    <a:lumOff val="5000"/>
                  </a:schemeClr>
                </a:solidFill>
                <a:latin typeface="Calibri" pitchFamily="34" charset="0"/>
                <a:ea typeface="Calibri" pitchFamily="34" charset="-122"/>
                <a:cs typeface="Calibri" pitchFamily="34" charset="-120"/>
              </a:rPr>
              <a:t>t=5.25s</a:t>
            </a:r>
            <a:endParaRPr lang="en-US" sz="933" dirty="0">
              <a:solidFill>
                <a:schemeClr val="tx1">
                  <a:lumMod val="95000"/>
                  <a:lumOff val="5000"/>
                </a:schemeClr>
              </a:solidFill>
            </a:endParaRPr>
          </a:p>
        </p:txBody>
      </p:sp>
      <p:sp>
        <p:nvSpPr>
          <p:cNvPr id="31" name="Shape 28"/>
          <p:cNvSpPr/>
          <p:nvPr/>
        </p:nvSpPr>
        <p:spPr>
          <a:xfrm>
            <a:off x="8290560" y="1889760"/>
            <a:ext cx="426720" cy="426720"/>
          </a:xfrm>
          <a:prstGeom prst="rect">
            <a:avLst/>
          </a:prstGeom>
          <a:solidFill>
            <a:srgbClr val="F43F5E"/>
          </a:solidFill>
          <a:ln/>
          <a:effectLst>
            <a:outerShdw blurRad="101600" dist="38100" dir="8100000" algn="bl" rotWithShape="0">
              <a:srgbClr val="000000">
                <a:alpha val="30000"/>
              </a:srgbClr>
            </a:outerShdw>
          </a:effectLst>
        </p:spPr>
        <p:txBody>
          <a:bodyPr/>
          <a:lstStyle/>
          <a:p>
            <a:endParaRPr lang="en-US" sz="2400"/>
          </a:p>
        </p:txBody>
      </p:sp>
      <p:sp>
        <p:nvSpPr>
          <p:cNvPr id="32" name="Text 29"/>
          <p:cNvSpPr/>
          <p:nvPr/>
        </p:nvSpPr>
        <p:spPr>
          <a:xfrm>
            <a:off x="8290560" y="1889760"/>
            <a:ext cx="426720" cy="426720"/>
          </a:xfrm>
          <a:prstGeom prst="rect">
            <a:avLst/>
          </a:prstGeom>
          <a:noFill/>
          <a:ln/>
        </p:spPr>
        <p:txBody>
          <a:bodyPr wrap="square" lIns="0" tIns="0" rIns="0" bIns="0" rtlCol="0" anchor="ctr"/>
          <a:lstStyle/>
          <a:p>
            <a:pPr algn="ctr"/>
            <a:r>
              <a:rPr lang="en-US" sz="933" b="1" dirty="0">
                <a:solidFill>
                  <a:srgbClr val="F8FAFC"/>
                </a:solidFill>
                <a:latin typeface="Calibri" pitchFamily="34" charset="0"/>
                <a:ea typeface="Calibri" pitchFamily="34" charset="-122"/>
                <a:cs typeface="Calibri" pitchFamily="34" charset="-120"/>
              </a:rPr>
              <a:t>f6</a:t>
            </a:r>
            <a:endParaRPr lang="en-US" sz="933" dirty="0"/>
          </a:p>
        </p:txBody>
      </p:sp>
      <p:sp>
        <p:nvSpPr>
          <p:cNvPr id="33" name="Shape 30"/>
          <p:cNvSpPr/>
          <p:nvPr/>
        </p:nvSpPr>
        <p:spPr>
          <a:xfrm>
            <a:off x="8503920" y="2499360"/>
            <a:ext cx="0" cy="182880"/>
          </a:xfrm>
          <a:prstGeom prst="line">
            <a:avLst/>
          </a:prstGeom>
          <a:noFill/>
          <a:ln w="12700">
            <a:solidFill>
              <a:srgbClr val="94A3B8"/>
            </a:solidFill>
            <a:prstDash val="solid"/>
          </a:ln>
        </p:spPr>
        <p:txBody>
          <a:bodyPr/>
          <a:lstStyle/>
          <a:p>
            <a:endParaRPr lang="en-US" sz="2400"/>
          </a:p>
        </p:txBody>
      </p:sp>
      <p:sp>
        <p:nvSpPr>
          <p:cNvPr id="34" name="Text 31"/>
          <p:cNvSpPr/>
          <p:nvPr/>
        </p:nvSpPr>
        <p:spPr>
          <a:xfrm>
            <a:off x="8107680" y="2718816"/>
            <a:ext cx="792480" cy="304800"/>
          </a:xfrm>
          <a:prstGeom prst="rect">
            <a:avLst/>
          </a:prstGeom>
          <a:noFill/>
          <a:ln/>
        </p:spPr>
        <p:txBody>
          <a:bodyPr wrap="square" lIns="0" tIns="0" rIns="0" bIns="0" rtlCol="0" anchor="ctr"/>
          <a:lstStyle/>
          <a:p>
            <a:pPr algn="ctr"/>
            <a:r>
              <a:rPr lang="en-US" sz="933" dirty="0">
                <a:solidFill>
                  <a:schemeClr val="tx1">
                    <a:lumMod val="95000"/>
                    <a:lumOff val="5000"/>
                  </a:schemeClr>
                </a:solidFill>
                <a:latin typeface="Calibri" pitchFamily="34" charset="0"/>
                <a:ea typeface="Calibri" pitchFamily="34" charset="-122"/>
                <a:cs typeface="Calibri" pitchFamily="34" charset="-120"/>
              </a:rPr>
              <a:t>t=5.5s</a:t>
            </a:r>
            <a:endParaRPr lang="en-US" sz="933" dirty="0">
              <a:solidFill>
                <a:schemeClr val="tx1">
                  <a:lumMod val="95000"/>
                  <a:lumOff val="5000"/>
                </a:schemeClr>
              </a:solidFill>
            </a:endParaRPr>
          </a:p>
        </p:txBody>
      </p:sp>
      <p:sp>
        <p:nvSpPr>
          <p:cNvPr id="35" name="Shape 32"/>
          <p:cNvSpPr/>
          <p:nvPr/>
        </p:nvSpPr>
        <p:spPr>
          <a:xfrm>
            <a:off x="8900160" y="1889760"/>
            <a:ext cx="426720" cy="426720"/>
          </a:xfrm>
          <a:prstGeom prst="rect">
            <a:avLst/>
          </a:prstGeom>
          <a:solidFill>
            <a:srgbClr val="F43F5E"/>
          </a:solidFill>
          <a:ln/>
          <a:effectLst>
            <a:outerShdw blurRad="101600" dist="38100" dir="8100000" algn="bl" rotWithShape="0">
              <a:srgbClr val="000000">
                <a:alpha val="30000"/>
              </a:srgbClr>
            </a:outerShdw>
          </a:effectLst>
        </p:spPr>
        <p:txBody>
          <a:bodyPr/>
          <a:lstStyle/>
          <a:p>
            <a:endParaRPr lang="en-US" sz="2400"/>
          </a:p>
        </p:txBody>
      </p:sp>
      <p:sp>
        <p:nvSpPr>
          <p:cNvPr id="36" name="Text 33"/>
          <p:cNvSpPr/>
          <p:nvPr/>
        </p:nvSpPr>
        <p:spPr>
          <a:xfrm>
            <a:off x="8900160" y="1889760"/>
            <a:ext cx="426720" cy="426720"/>
          </a:xfrm>
          <a:prstGeom prst="rect">
            <a:avLst/>
          </a:prstGeom>
          <a:noFill/>
          <a:ln/>
        </p:spPr>
        <p:txBody>
          <a:bodyPr wrap="square" lIns="0" tIns="0" rIns="0" bIns="0" rtlCol="0" anchor="ctr"/>
          <a:lstStyle/>
          <a:p>
            <a:pPr algn="ctr"/>
            <a:r>
              <a:rPr lang="en-US" sz="933" b="1" dirty="0">
                <a:solidFill>
                  <a:srgbClr val="F8FAFC"/>
                </a:solidFill>
                <a:latin typeface="Calibri" pitchFamily="34" charset="0"/>
                <a:ea typeface="Calibri" pitchFamily="34" charset="-122"/>
                <a:cs typeface="Calibri" pitchFamily="34" charset="-120"/>
              </a:rPr>
              <a:t>f7</a:t>
            </a:r>
            <a:endParaRPr lang="en-US" sz="933" dirty="0"/>
          </a:p>
        </p:txBody>
      </p:sp>
      <p:sp>
        <p:nvSpPr>
          <p:cNvPr id="37" name="Shape 34"/>
          <p:cNvSpPr/>
          <p:nvPr/>
        </p:nvSpPr>
        <p:spPr>
          <a:xfrm>
            <a:off x="9113520" y="2499360"/>
            <a:ext cx="0" cy="182880"/>
          </a:xfrm>
          <a:prstGeom prst="line">
            <a:avLst/>
          </a:prstGeom>
          <a:noFill/>
          <a:ln w="12700">
            <a:solidFill>
              <a:srgbClr val="94A3B8"/>
            </a:solidFill>
            <a:prstDash val="solid"/>
          </a:ln>
        </p:spPr>
        <p:txBody>
          <a:bodyPr/>
          <a:lstStyle/>
          <a:p>
            <a:endParaRPr lang="en-US" sz="2400"/>
          </a:p>
        </p:txBody>
      </p:sp>
      <p:sp>
        <p:nvSpPr>
          <p:cNvPr id="38" name="Text 35"/>
          <p:cNvSpPr/>
          <p:nvPr/>
        </p:nvSpPr>
        <p:spPr>
          <a:xfrm>
            <a:off x="8717280" y="2718816"/>
            <a:ext cx="792480" cy="304800"/>
          </a:xfrm>
          <a:prstGeom prst="rect">
            <a:avLst/>
          </a:prstGeom>
          <a:noFill/>
          <a:ln/>
        </p:spPr>
        <p:txBody>
          <a:bodyPr wrap="square" lIns="0" tIns="0" rIns="0" bIns="0" rtlCol="0" anchor="ctr"/>
          <a:lstStyle/>
          <a:p>
            <a:pPr algn="ctr"/>
            <a:r>
              <a:rPr lang="en-US" sz="933" dirty="0">
                <a:solidFill>
                  <a:schemeClr val="tx1">
                    <a:lumMod val="95000"/>
                    <a:lumOff val="5000"/>
                  </a:schemeClr>
                </a:solidFill>
                <a:latin typeface="Calibri" pitchFamily="34" charset="0"/>
                <a:ea typeface="Calibri" pitchFamily="34" charset="-122"/>
                <a:cs typeface="Calibri" pitchFamily="34" charset="-120"/>
              </a:rPr>
              <a:t>t=5.75s</a:t>
            </a:r>
            <a:endParaRPr lang="en-US" sz="933" dirty="0">
              <a:solidFill>
                <a:schemeClr val="tx1">
                  <a:lumMod val="95000"/>
                  <a:lumOff val="5000"/>
                </a:schemeClr>
              </a:solidFill>
            </a:endParaRPr>
          </a:p>
        </p:txBody>
      </p:sp>
      <p:sp>
        <p:nvSpPr>
          <p:cNvPr id="39" name="Shape 36"/>
          <p:cNvSpPr/>
          <p:nvPr/>
        </p:nvSpPr>
        <p:spPr>
          <a:xfrm>
            <a:off x="9509760" y="1889760"/>
            <a:ext cx="426720" cy="426720"/>
          </a:xfrm>
          <a:prstGeom prst="rect">
            <a:avLst/>
          </a:prstGeom>
          <a:solidFill>
            <a:srgbClr val="F43F5E"/>
          </a:solidFill>
          <a:ln/>
          <a:effectLst>
            <a:outerShdw blurRad="101600" dist="38100" dir="8100000" algn="bl" rotWithShape="0">
              <a:srgbClr val="000000">
                <a:alpha val="30000"/>
              </a:srgbClr>
            </a:outerShdw>
          </a:effectLst>
        </p:spPr>
        <p:txBody>
          <a:bodyPr/>
          <a:lstStyle/>
          <a:p>
            <a:endParaRPr lang="en-US" sz="2400"/>
          </a:p>
        </p:txBody>
      </p:sp>
      <p:sp>
        <p:nvSpPr>
          <p:cNvPr id="40" name="Text 37"/>
          <p:cNvSpPr/>
          <p:nvPr/>
        </p:nvSpPr>
        <p:spPr>
          <a:xfrm>
            <a:off x="9509760" y="1889760"/>
            <a:ext cx="426720" cy="426720"/>
          </a:xfrm>
          <a:prstGeom prst="rect">
            <a:avLst/>
          </a:prstGeom>
          <a:noFill/>
          <a:ln/>
        </p:spPr>
        <p:txBody>
          <a:bodyPr wrap="square" lIns="0" tIns="0" rIns="0" bIns="0" rtlCol="0" anchor="ctr"/>
          <a:lstStyle/>
          <a:p>
            <a:pPr algn="ctr"/>
            <a:r>
              <a:rPr lang="en-US" sz="933" b="1" dirty="0">
                <a:solidFill>
                  <a:srgbClr val="F8FAFC"/>
                </a:solidFill>
                <a:latin typeface="Calibri" pitchFamily="34" charset="0"/>
                <a:ea typeface="Calibri" pitchFamily="34" charset="-122"/>
                <a:cs typeface="Calibri" pitchFamily="34" charset="-120"/>
              </a:rPr>
              <a:t>f8</a:t>
            </a:r>
            <a:endParaRPr lang="en-US" sz="933" dirty="0"/>
          </a:p>
        </p:txBody>
      </p:sp>
      <p:sp>
        <p:nvSpPr>
          <p:cNvPr id="41" name="Shape 38"/>
          <p:cNvSpPr/>
          <p:nvPr/>
        </p:nvSpPr>
        <p:spPr>
          <a:xfrm>
            <a:off x="9723120" y="2499360"/>
            <a:ext cx="0" cy="182880"/>
          </a:xfrm>
          <a:prstGeom prst="line">
            <a:avLst/>
          </a:prstGeom>
          <a:noFill/>
          <a:ln w="12700">
            <a:solidFill>
              <a:srgbClr val="94A3B8"/>
            </a:solidFill>
            <a:prstDash val="solid"/>
          </a:ln>
        </p:spPr>
        <p:txBody>
          <a:bodyPr/>
          <a:lstStyle/>
          <a:p>
            <a:endParaRPr lang="en-US" sz="2400"/>
          </a:p>
        </p:txBody>
      </p:sp>
      <p:sp>
        <p:nvSpPr>
          <p:cNvPr id="42" name="Text 39"/>
          <p:cNvSpPr/>
          <p:nvPr/>
        </p:nvSpPr>
        <p:spPr>
          <a:xfrm>
            <a:off x="9326880" y="2718816"/>
            <a:ext cx="792480" cy="304800"/>
          </a:xfrm>
          <a:prstGeom prst="rect">
            <a:avLst/>
          </a:prstGeom>
          <a:noFill/>
          <a:ln/>
        </p:spPr>
        <p:txBody>
          <a:bodyPr wrap="square" lIns="0" tIns="0" rIns="0" bIns="0" rtlCol="0" anchor="ctr"/>
          <a:lstStyle/>
          <a:p>
            <a:pPr algn="ctr"/>
            <a:r>
              <a:rPr lang="en-US" sz="933" dirty="0">
                <a:solidFill>
                  <a:schemeClr val="tx1">
                    <a:lumMod val="95000"/>
                    <a:lumOff val="5000"/>
                  </a:schemeClr>
                </a:solidFill>
                <a:latin typeface="Calibri" pitchFamily="34" charset="0"/>
                <a:ea typeface="Calibri" pitchFamily="34" charset="-122"/>
                <a:cs typeface="Calibri" pitchFamily="34" charset="-120"/>
              </a:rPr>
              <a:t>t=6.0s</a:t>
            </a:r>
            <a:endParaRPr lang="en-US" sz="933" dirty="0">
              <a:solidFill>
                <a:schemeClr val="tx1">
                  <a:lumMod val="95000"/>
                  <a:lumOff val="5000"/>
                </a:schemeClr>
              </a:solidFill>
            </a:endParaRPr>
          </a:p>
        </p:txBody>
      </p:sp>
      <p:sp>
        <p:nvSpPr>
          <p:cNvPr id="43" name="Text 40"/>
          <p:cNvSpPr/>
          <p:nvPr/>
        </p:nvSpPr>
        <p:spPr>
          <a:xfrm>
            <a:off x="10607040" y="2279904"/>
            <a:ext cx="487680" cy="426720"/>
          </a:xfrm>
          <a:prstGeom prst="rect">
            <a:avLst/>
          </a:prstGeom>
          <a:noFill/>
          <a:ln/>
        </p:spPr>
        <p:txBody>
          <a:bodyPr wrap="square" lIns="0" tIns="0" rIns="0" bIns="0" rtlCol="0" anchor="ctr"/>
          <a:lstStyle/>
          <a:p>
            <a:r>
              <a:rPr lang="en-US" sz="2400" dirty="0">
                <a:solidFill>
                  <a:srgbClr val="64748B"/>
                </a:solidFill>
                <a:latin typeface="Calibri" pitchFamily="34" charset="0"/>
                <a:ea typeface="Calibri" pitchFamily="34" charset="-122"/>
                <a:cs typeface="Calibri" pitchFamily="34" charset="-120"/>
              </a:rPr>
              <a:t>→</a:t>
            </a:r>
            <a:endParaRPr lang="en-US" sz="2400" dirty="0"/>
          </a:p>
        </p:txBody>
      </p:sp>
      <p:sp>
        <p:nvSpPr>
          <p:cNvPr id="44" name="Shape 41"/>
          <p:cNvSpPr/>
          <p:nvPr/>
        </p:nvSpPr>
        <p:spPr>
          <a:xfrm>
            <a:off x="609600" y="4328160"/>
            <a:ext cx="2621280" cy="2194560"/>
          </a:xfrm>
          <a:prstGeom prst="rect">
            <a:avLst/>
          </a:prstGeom>
          <a:solidFill>
            <a:schemeClr val="bg1"/>
          </a:solidFill>
          <a:ln w="6350">
            <a:solidFill>
              <a:srgbClr val="334155"/>
            </a:solidFill>
            <a:prstDash val="solid"/>
          </a:ln>
          <a:effectLst>
            <a:outerShdw blurRad="101600" dist="38100" dir="8100000" algn="bl" rotWithShape="0">
              <a:srgbClr val="000000">
                <a:alpha val="30000"/>
              </a:srgbClr>
            </a:outerShdw>
          </a:effectLst>
        </p:spPr>
        <p:txBody>
          <a:bodyPr/>
          <a:lstStyle/>
          <a:p>
            <a:endParaRPr lang="en-US" sz="2400"/>
          </a:p>
        </p:txBody>
      </p:sp>
      <p:sp>
        <p:nvSpPr>
          <p:cNvPr id="45" name="Shape 42"/>
          <p:cNvSpPr/>
          <p:nvPr/>
        </p:nvSpPr>
        <p:spPr>
          <a:xfrm>
            <a:off x="1463040" y="4511040"/>
            <a:ext cx="670560" cy="670560"/>
          </a:xfrm>
          <a:prstGeom prst="ellipse">
            <a:avLst/>
          </a:prstGeom>
          <a:solidFill>
            <a:srgbClr val="06B6D4">
              <a:alpha val="20000"/>
            </a:srgbClr>
          </a:solidFill>
          <a:ln w="12700">
            <a:solidFill>
              <a:srgbClr val="06B6D4"/>
            </a:solidFill>
            <a:prstDash val="solid"/>
          </a:ln>
        </p:spPr>
        <p:txBody>
          <a:bodyPr/>
          <a:lstStyle/>
          <a:p>
            <a:endParaRPr lang="en-US" sz="2400"/>
          </a:p>
        </p:txBody>
      </p:sp>
      <p:pic>
        <p:nvPicPr>
          <p:cNvPr id="46" name="Image 1" descr="preencoded.png"/>
          <p:cNvPicPr>
            <a:picLocks noChangeAspect="1"/>
          </p:cNvPicPr>
          <p:nvPr/>
        </p:nvPicPr>
        <p:blipFill>
          <a:blip r:embed="rId3"/>
          <a:stretch>
            <a:fillRect/>
          </a:stretch>
        </p:blipFill>
        <p:spPr>
          <a:xfrm>
            <a:off x="1560576" y="4608576"/>
            <a:ext cx="463296" cy="463296"/>
          </a:xfrm>
          <a:prstGeom prst="rect">
            <a:avLst/>
          </a:prstGeom>
        </p:spPr>
      </p:pic>
      <p:sp>
        <p:nvSpPr>
          <p:cNvPr id="47" name="Text 43"/>
          <p:cNvSpPr/>
          <p:nvPr/>
        </p:nvSpPr>
        <p:spPr>
          <a:xfrm>
            <a:off x="731520" y="5303520"/>
            <a:ext cx="2377440" cy="365760"/>
          </a:xfrm>
          <a:prstGeom prst="rect">
            <a:avLst/>
          </a:prstGeom>
          <a:noFill/>
          <a:ln/>
        </p:spPr>
        <p:txBody>
          <a:bodyPr wrap="square" lIns="0" tIns="0" rIns="0" bIns="0" rtlCol="0" anchor="ctr"/>
          <a:lstStyle/>
          <a:p>
            <a:pPr algn="ctr"/>
            <a:r>
              <a:rPr lang="en-US" sz="1333" b="1" dirty="0">
                <a:solidFill>
                  <a:schemeClr val="tx1">
                    <a:lumMod val="95000"/>
                    <a:lumOff val="5000"/>
                  </a:schemeClr>
                </a:solidFill>
                <a:latin typeface="Calibri" pitchFamily="34" charset="0"/>
                <a:ea typeface="Calibri" pitchFamily="34" charset="-122"/>
                <a:cs typeface="Calibri" pitchFamily="34" charset="-120"/>
              </a:rPr>
              <a:t>Content-Adaptive</a:t>
            </a:r>
            <a:endParaRPr lang="en-US" sz="1333" dirty="0">
              <a:solidFill>
                <a:schemeClr val="tx1">
                  <a:lumMod val="95000"/>
                  <a:lumOff val="5000"/>
                </a:schemeClr>
              </a:solidFill>
            </a:endParaRPr>
          </a:p>
        </p:txBody>
      </p:sp>
      <p:sp>
        <p:nvSpPr>
          <p:cNvPr id="48" name="Text 44"/>
          <p:cNvSpPr/>
          <p:nvPr/>
        </p:nvSpPr>
        <p:spPr>
          <a:xfrm>
            <a:off x="731520" y="5669280"/>
            <a:ext cx="2377440" cy="670560"/>
          </a:xfrm>
          <a:prstGeom prst="rect">
            <a:avLst/>
          </a:prstGeom>
          <a:noFill/>
          <a:ln/>
        </p:spPr>
        <p:txBody>
          <a:bodyPr wrap="square" lIns="0" tIns="0" rIns="0" bIns="0" rtlCol="0" anchor="ctr"/>
          <a:lstStyle/>
          <a:p>
            <a:pPr algn="ctr"/>
            <a:r>
              <a:rPr lang="en-US" sz="1067" dirty="0">
                <a:solidFill>
                  <a:schemeClr val="tx1">
                    <a:lumMod val="95000"/>
                    <a:lumOff val="5000"/>
                  </a:schemeClr>
                </a:solidFill>
                <a:latin typeface="Calibri" pitchFamily="34" charset="0"/>
                <a:ea typeface="Calibri" pitchFamily="34" charset="-122"/>
                <a:cs typeface="Calibri" pitchFamily="34" charset="-120"/>
              </a:rPr>
              <a:t>Sample rate varies based on</a:t>
            </a:r>
            <a:endParaRPr lang="en-US" sz="1067" dirty="0">
              <a:solidFill>
                <a:schemeClr val="tx1">
                  <a:lumMod val="95000"/>
                  <a:lumOff val="5000"/>
                </a:schemeClr>
              </a:solidFill>
            </a:endParaRPr>
          </a:p>
          <a:p>
            <a:pPr algn="ctr"/>
            <a:r>
              <a:rPr lang="en-US" sz="1067" dirty="0">
                <a:solidFill>
                  <a:schemeClr val="tx1">
                    <a:lumMod val="95000"/>
                    <a:lumOff val="5000"/>
                  </a:schemeClr>
                </a:solidFill>
                <a:latin typeface="Calibri" pitchFamily="34" charset="0"/>
                <a:ea typeface="Calibri" pitchFamily="34" charset="-122"/>
                <a:cs typeface="Calibri" pitchFamily="34" charset="-120"/>
              </a:rPr>
              <a:t>scene complexity &amp; motion</a:t>
            </a:r>
            <a:endParaRPr lang="en-US" sz="1067" dirty="0">
              <a:solidFill>
                <a:schemeClr val="tx1">
                  <a:lumMod val="95000"/>
                  <a:lumOff val="5000"/>
                </a:schemeClr>
              </a:solidFill>
            </a:endParaRPr>
          </a:p>
        </p:txBody>
      </p:sp>
      <p:sp>
        <p:nvSpPr>
          <p:cNvPr id="49" name="Shape 45"/>
          <p:cNvSpPr/>
          <p:nvPr/>
        </p:nvSpPr>
        <p:spPr>
          <a:xfrm>
            <a:off x="3474720" y="4328160"/>
            <a:ext cx="2621280" cy="2194560"/>
          </a:xfrm>
          <a:prstGeom prst="rect">
            <a:avLst/>
          </a:prstGeom>
          <a:solidFill>
            <a:schemeClr val="bg1"/>
          </a:solidFill>
          <a:ln w="6350">
            <a:solidFill>
              <a:srgbClr val="334155"/>
            </a:solidFill>
            <a:prstDash val="solid"/>
          </a:ln>
          <a:effectLst>
            <a:outerShdw blurRad="101600" dist="38100" dir="8100000" algn="bl" rotWithShape="0">
              <a:srgbClr val="000000">
                <a:alpha val="30000"/>
              </a:srgbClr>
            </a:outerShdw>
          </a:effectLst>
        </p:spPr>
        <p:txBody>
          <a:bodyPr/>
          <a:lstStyle/>
          <a:p>
            <a:endParaRPr lang="en-US" sz="2400"/>
          </a:p>
        </p:txBody>
      </p:sp>
      <p:sp>
        <p:nvSpPr>
          <p:cNvPr id="50" name="Shape 46"/>
          <p:cNvSpPr/>
          <p:nvPr/>
        </p:nvSpPr>
        <p:spPr>
          <a:xfrm>
            <a:off x="4328160" y="4511040"/>
            <a:ext cx="670560" cy="670560"/>
          </a:xfrm>
          <a:prstGeom prst="ellipse">
            <a:avLst/>
          </a:prstGeom>
          <a:solidFill>
            <a:srgbClr val="10B981">
              <a:alpha val="20000"/>
            </a:srgbClr>
          </a:solidFill>
          <a:ln w="12700">
            <a:solidFill>
              <a:srgbClr val="10B981"/>
            </a:solidFill>
            <a:prstDash val="solid"/>
          </a:ln>
        </p:spPr>
        <p:txBody>
          <a:bodyPr/>
          <a:lstStyle/>
          <a:p>
            <a:endParaRPr lang="en-US" sz="2400"/>
          </a:p>
        </p:txBody>
      </p:sp>
      <p:pic>
        <p:nvPicPr>
          <p:cNvPr id="51" name="Image 2" descr="preencoded.png"/>
          <p:cNvPicPr>
            <a:picLocks noChangeAspect="1"/>
          </p:cNvPicPr>
          <p:nvPr/>
        </p:nvPicPr>
        <p:blipFill>
          <a:blip r:embed="rId4"/>
          <a:stretch>
            <a:fillRect/>
          </a:stretch>
        </p:blipFill>
        <p:spPr>
          <a:xfrm>
            <a:off x="4425696" y="4608576"/>
            <a:ext cx="463296" cy="463296"/>
          </a:xfrm>
          <a:prstGeom prst="rect">
            <a:avLst/>
          </a:prstGeom>
        </p:spPr>
      </p:pic>
      <p:sp>
        <p:nvSpPr>
          <p:cNvPr id="52" name="Text 47"/>
          <p:cNvSpPr/>
          <p:nvPr/>
        </p:nvSpPr>
        <p:spPr>
          <a:xfrm>
            <a:off x="3596640" y="5303520"/>
            <a:ext cx="2377440" cy="365760"/>
          </a:xfrm>
          <a:prstGeom prst="rect">
            <a:avLst/>
          </a:prstGeom>
          <a:noFill/>
          <a:ln/>
        </p:spPr>
        <p:txBody>
          <a:bodyPr wrap="square" lIns="0" tIns="0" rIns="0" bIns="0" rtlCol="0" anchor="ctr"/>
          <a:lstStyle/>
          <a:p>
            <a:pPr algn="ctr"/>
            <a:r>
              <a:rPr lang="en-US" sz="1333" b="1" dirty="0">
                <a:solidFill>
                  <a:schemeClr val="tx1">
                    <a:lumMod val="95000"/>
                    <a:lumOff val="5000"/>
                  </a:schemeClr>
                </a:solidFill>
                <a:latin typeface="Calibri" pitchFamily="34" charset="0"/>
                <a:ea typeface="Calibri" pitchFamily="34" charset="-122"/>
                <a:cs typeface="Calibri" pitchFamily="34" charset="-120"/>
              </a:rPr>
              <a:t>Slow Content → Low FPS</a:t>
            </a:r>
            <a:endParaRPr lang="en-US" sz="1333" dirty="0">
              <a:solidFill>
                <a:schemeClr val="tx1">
                  <a:lumMod val="95000"/>
                  <a:lumOff val="5000"/>
                </a:schemeClr>
              </a:solidFill>
            </a:endParaRPr>
          </a:p>
        </p:txBody>
      </p:sp>
      <p:sp>
        <p:nvSpPr>
          <p:cNvPr id="53" name="Text 48"/>
          <p:cNvSpPr/>
          <p:nvPr/>
        </p:nvSpPr>
        <p:spPr>
          <a:xfrm>
            <a:off x="3596640" y="5669280"/>
            <a:ext cx="2377440" cy="670560"/>
          </a:xfrm>
          <a:prstGeom prst="rect">
            <a:avLst/>
          </a:prstGeom>
          <a:noFill/>
          <a:ln/>
        </p:spPr>
        <p:txBody>
          <a:bodyPr wrap="square" lIns="0" tIns="0" rIns="0" bIns="0" rtlCol="0" anchor="ctr"/>
          <a:lstStyle/>
          <a:p>
            <a:pPr algn="ctr"/>
            <a:r>
              <a:rPr lang="en-US" sz="1067" dirty="0">
                <a:solidFill>
                  <a:schemeClr val="tx1">
                    <a:lumMod val="95000"/>
                    <a:lumOff val="5000"/>
                  </a:schemeClr>
                </a:solidFill>
                <a:latin typeface="Calibri" pitchFamily="34" charset="0"/>
                <a:ea typeface="Calibri" pitchFamily="34" charset="-122"/>
                <a:cs typeface="Calibri" pitchFamily="34" charset="-120"/>
              </a:rPr>
              <a:t>Lectures, static scenes:</a:t>
            </a:r>
            <a:endParaRPr lang="en-US" sz="1067" dirty="0">
              <a:solidFill>
                <a:schemeClr val="tx1">
                  <a:lumMod val="95000"/>
                  <a:lumOff val="5000"/>
                </a:schemeClr>
              </a:solidFill>
            </a:endParaRPr>
          </a:p>
          <a:p>
            <a:pPr algn="ctr"/>
            <a:r>
              <a:rPr lang="en-US" sz="1067" dirty="0">
                <a:solidFill>
                  <a:schemeClr val="tx1">
                    <a:lumMod val="95000"/>
                    <a:lumOff val="5000"/>
                  </a:schemeClr>
                </a:solidFill>
                <a:latin typeface="Calibri" pitchFamily="34" charset="0"/>
                <a:ea typeface="Calibri" pitchFamily="34" charset="-122"/>
                <a:cs typeface="Calibri" pitchFamily="34" charset="-120"/>
              </a:rPr>
              <a:t>1 FPS is sufficient</a:t>
            </a:r>
            <a:endParaRPr lang="en-US" sz="1067" dirty="0">
              <a:solidFill>
                <a:schemeClr val="tx1">
                  <a:lumMod val="95000"/>
                  <a:lumOff val="5000"/>
                </a:schemeClr>
              </a:solidFill>
            </a:endParaRPr>
          </a:p>
        </p:txBody>
      </p:sp>
      <p:sp>
        <p:nvSpPr>
          <p:cNvPr id="54" name="Shape 49"/>
          <p:cNvSpPr/>
          <p:nvPr/>
        </p:nvSpPr>
        <p:spPr>
          <a:xfrm>
            <a:off x="6339840" y="4328160"/>
            <a:ext cx="2621280" cy="2194560"/>
          </a:xfrm>
          <a:prstGeom prst="rect">
            <a:avLst/>
          </a:prstGeom>
          <a:solidFill>
            <a:schemeClr val="bg1"/>
          </a:solidFill>
          <a:ln w="6350">
            <a:solidFill>
              <a:srgbClr val="334155"/>
            </a:solidFill>
            <a:prstDash val="solid"/>
          </a:ln>
          <a:effectLst>
            <a:outerShdw blurRad="101600" dist="38100" dir="8100000" algn="bl" rotWithShape="0">
              <a:srgbClr val="000000">
                <a:alpha val="30000"/>
              </a:srgbClr>
            </a:outerShdw>
          </a:effectLst>
        </p:spPr>
        <p:txBody>
          <a:bodyPr/>
          <a:lstStyle/>
          <a:p>
            <a:endParaRPr lang="en-US" sz="2400"/>
          </a:p>
        </p:txBody>
      </p:sp>
      <p:sp>
        <p:nvSpPr>
          <p:cNvPr id="55" name="Shape 50"/>
          <p:cNvSpPr/>
          <p:nvPr/>
        </p:nvSpPr>
        <p:spPr>
          <a:xfrm>
            <a:off x="7193280" y="4511040"/>
            <a:ext cx="670560" cy="670560"/>
          </a:xfrm>
          <a:prstGeom prst="ellipse">
            <a:avLst/>
          </a:prstGeom>
          <a:solidFill>
            <a:srgbClr val="F43F5E">
              <a:alpha val="20000"/>
            </a:srgbClr>
          </a:solidFill>
          <a:ln w="12700">
            <a:solidFill>
              <a:srgbClr val="F43F5E"/>
            </a:solidFill>
            <a:prstDash val="solid"/>
          </a:ln>
        </p:spPr>
        <p:txBody>
          <a:bodyPr/>
          <a:lstStyle/>
          <a:p>
            <a:endParaRPr lang="en-US" sz="2400"/>
          </a:p>
        </p:txBody>
      </p:sp>
      <p:pic>
        <p:nvPicPr>
          <p:cNvPr id="56" name="Image 3" descr="preencoded.png"/>
          <p:cNvPicPr>
            <a:picLocks noChangeAspect="1"/>
          </p:cNvPicPr>
          <p:nvPr/>
        </p:nvPicPr>
        <p:blipFill>
          <a:blip r:embed="rId5"/>
          <a:stretch>
            <a:fillRect/>
          </a:stretch>
        </p:blipFill>
        <p:spPr>
          <a:xfrm>
            <a:off x="7290816" y="4608576"/>
            <a:ext cx="463296" cy="463296"/>
          </a:xfrm>
          <a:prstGeom prst="rect">
            <a:avLst/>
          </a:prstGeom>
        </p:spPr>
      </p:pic>
      <p:sp>
        <p:nvSpPr>
          <p:cNvPr id="57" name="Text 51"/>
          <p:cNvSpPr/>
          <p:nvPr/>
        </p:nvSpPr>
        <p:spPr>
          <a:xfrm>
            <a:off x="6461760" y="5303520"/>
            <a:ext cx="2377440" cy="365760"/>
          </a:xfrm>
          <a:prstGeom prst="rect">
            <a:avLst/>
          </a:prstGeom>
          <a:noFill/>
          <a:ln/>
        </p:spPr>
        <p:txBody>
          <a:bodyPr wrap="square" lIns="0" tIns="0" rIns="0" bIns="0" rtlCol="0" anchor="ctr"/>
          <a:lstStyle/>
          <a:p>
            <a:pPr algn="ctr"/>
            <a:r>
              <a:rPr lang="en-US" sz="1333" b="1" dirty="0">
                <a:solidFill>
                  <a:schemeClr val="tx1">
                    <a:lumMod val="95000"/>
                    <a:lumOff val="5000"/>
                  </a:schemeClr>
                </a:solidFill>
                <a:latin typeface="Calibri" pitchFamily="34" charset="0"/>
                <a:ea typeface="Calibri" pitchFamily="34" charset="-122"/>
                <a:cs typeface="Calibri" pitchFamily="34" charset="-120"/>
              </a:rPr>
              <a:t>Fast Action → High FPS</a:t>
            </a:r>
            <a:endParaRPr lang="en-US" sz="1333" dirty="0">
              <a:solidFill>
                <a:schemeClr val="tx1">
                  <a:lumMod val="95000"/>
                  <a:lumOff val="5000"/>
                </a:schemeClr>
              </a:solidFill>
            </a:endParaRPr>
          </a:p>
        </p:txBody>
      </p:sp>
      <p:sp>
        <p:nvSpPr>
          <p:cNvPr id="58" name="Text 52"/>
          <p:cNvSpPr/>
          <p:nvPr/>
        </p:nvSpPr>
        <p:spPr>
          <a:xfrm>
            <a:off x="6461760" y="5669280"/>
            <a:ext cx="2377440" cy="670560"/>
          </a:xfrm>
          <a:prstGeom prst="rect">
            <a:avLst/>
          </a:prstGeom>
          <a:noFill/>
          <a:ln/>
        </p:spPr>
        <p:txBody>
          <a:bodyPr wrap="square" lIns="0" tIns="0" rIns="0" bIns="0" rtlCol="0" anchor="ctr"/>
          <a:lstStyle/>
          <a:p>
            <a:pPr algn="ctr"/>
            <a:r>
              <a:rPr lang="en-US" sz="1067" dirty="0">
                <a:solidFill>
                  <a:schemeClr val="tx1">
                    <a:lumMod val="95000"/>
                    <a:lumOff val="5000"/>
                  </a:schemeClr>
                </a:solidFill>
                <a:latin typeface="Calibri" pitchFamily="34" charset="0"/>
                <a:ea typeface="Calibri" pitchFamily="34" charset="-122"/>
                <a:cs typeface="Calibri" pitchFamily="34" charset="-120"/>
              </a:rPr>
              <a:t>Sports, action sequences:</a:t>
            </a:r>
            <a:endParaRPr lang="en-US" sz="1067" dirty="0">
              <a:solidFill>
                <a:schemeClr val="tx1">
                  <a:lumMod val="95000"/>
                  <a:lumOff val="5000"/>
                </a:schemeClr>
              </a:solidFill>
            </a:endParaRPr>
          </a:p>
          <a:p>
            <a:pPr algn="ctr"/>
            <a:r>
              <a:rPr lang="en-US" sz="1067" dirty="0">
                <a:solidFill>
                  <a:schemeClr val="tx1">
                    <a:lumMod val="95000"/>
                    <a:lumOff val="5000"/>
                  </a:schemeClr>
                </a:solidFill>
                <a:latin typeface="Calibri" pitchFamily="34" charset="0"/>
                <a:ea typeface="Calibri" pitchFamily="34" charset="-122"/>
                <a:cs typeface="Calibri" pitchFamily="34" charset="-120"/>
              </a:rPr>
              <a:t>higher FPS preserves motion</a:t>
            </a:r>
            <a:endParaRPr lang="en-US" sz="1067" dirty="0">
              <a:solidFill>
                <a:schemeClr val="tx1">
                  <a:lumMod val="95000"/>
                  <a:lumOff val="5000"/>
                </a:schemeClr>
              </a:solidFill>
            </a:endParaRPr>
          </a:p>
        </p:txBody>
      </p:sp>
      <p:sp>
        <p:nvSpPr>
          <p:cNvPr id="59" name="Shape 53"/>
          <p:cNvSpPr/>
          <p:nvPr/>
        </p:nvSpPr>
        <p:spPr>
          <a:xfrm>
            <a:off x="9204960" y="4328160"/>
            <a:ext cx="2621280" cy="2194560"/>
          </a:xfrm>
          <a:prstGeom prst="rect">
            <a:avLst/>
          </a:prstGeom>
          <a:solidFill>
            <a:schemeClr val="bg1"/>
          </a:solidFill>
          <a:ln w="6350">
            <a:solidFill>
              <a:srgbClr val="334155"/>
            </a:solidFill>
            <a:prstDash val="solid"/>
          </a:ln>
          <a:effectLst>
            <a:outerShdw blurRad="101600" dist="38100" dir="8100000" algn="bl" rotWithShape="0">
              <a:srgbClr val="000000">
                <a:alpha val="30000"/>
              </a:srgbClr>
            </a:outerShdw>
          </a:effectLst>
        </p:spPr>
        <p:txBody>
          <a:bodyPr/>
          <a:lstStyle/>
          <a:p>
            <a:endParaRPr lang="en-US" sz="2400"/>
          </a:p>
        </p:txBody>
      </p:sp>
      <p:sp>
        <p:nvSpPr>
          <p:cNvPr id="60" name="Shape 54"/>
          <p:cNvSpPr/>
          <p:nvPr/>
        </p:nvSpPr>
        <p:spPr>
          <a:xfrm>
            <a:off x="10058400" y="4511040"/>
            <a:ext cx="670560" cy="670560"/>
          </a:xfrm>
          <a:prstGeom prst="ellipse">
            <a:avLst/>
          </a:prstGeom>
          <a:solidFill>
            <a:srgbClr val="8B5CF6">
              <a:alpha val="20000"/>
            </a:srgbClr>
          </a:solidFill>
          <a:ln w="12700">
            <a:solidFill>
              <a:srgbClr val="8B5CF6"/>
            </a:solidFill>
            <a:prstDash val="solid"/>
          </a:ln>
        </p:spPr>
        <p:txBody>
          <a:bodyPr/>
          <a:lstStyle/>
          <a:p>
            <a:endParaRPr lang="en-US" sz="2400"/>
          </a:p>
        </p:txBody>
      </p:sp>
      <p:pic>
        <p:nvPicPr>
          <p:cNvPr id="61" name="Image 4" descr="preencoded.png"/>
          <p:cNvPicPr>
            <a:picLocks noChangeAspect="1"/>
          </p:cNvPicPr>
          <p:nvPr/>
        </p:nvPicPr>
        <p:blipFill>
          <a:blip r:embed="rId6"/>
          <a:stretch>
            <a:fillRect/>
          </a:stretch>
        </p:blipFill>
        <p:spPr>
          <a:xfrm>
            <a:off x="10155936" y="4608576"/>
            <a:ext cx="463296" cy="463296"/>
          </a:xfrm>
          <a:prstGeom prst="rect">
            <a:avLst/>
          </a:prstGeom>
        </p:spPr>
      </p:pic>
      <p:sp>
        <p:nvSpPr>
          <p:cNvPr id="62" name="Text 55"/>
          <p:cNvSpPr/>
          <p:nvPr/>
        </p:nvSpPr>
        <p:spPr>
          <a:xfrm>
            <a:off x="9326880" y="5303520"/>
            <a:ext cx="2377440" cy="365760"/>
          </a:xfrm>
          <a:prstGeom prst="rect">
            <a:avLst/>
          </a:prstGeom>
          <a:noFill/>
          <a:ln/>
        </p:spPr>
        <p:txBody>
          <a:bodyPr wrap="square" lIns="0" tIns="0" rIns="0" bIns="0" rtlCol="0" anchor="ctr"/>
          <a:lstStyle/>
          <a:p>
            <a:pPr algn="ctr"/>
            <a:r>
              <a:rPr lang="en-US" sz="1333" b="1" dirty="0">
                <a:solidFill>
                  <a:schemeClr val="tx1">
                    <a:lumMod val="95000"/>
                    <a:lumOff val="5000"/>
                  </a:schemeClr>
                </a:solidFill>
                <a:latin typeface="Calibri" pitchFamily="34" charset="0"/>
                <a:ea typeface="Calibri" pitchFamily="34" charset="-122"/>
                <a:cs typeface="Calibri" pitchFamily="34" charset="-120"/>
              </a:rPr>
              <a:t>Images = 1 Frame</a:t>
            </a:r>
            <a:endParaRPr lang="en-US" sz="1333" dirty="0">
              <a:solidFill>
                <a:schemeClr val="tx1">
                  <a:lumMod val="95000"/>
                  <a:lumOff val="5000"/>
                </a:schemeClr>
              </a:solidFill>
            </a:endParaRPr>
          </a:p>
        </p:txBody>
      </p:sp>
      <p:sp>
        <p:nvSpPr>
          <p:cNvPr id="63" name="Text 56"/>
          <p:cNvSpPr/>
          <p:nvPr/>
        </p:nvSpPr>
        <p:spPr>
          <a:xfrm>
            <a:off x="9326880" y="5669280"/>
            <a:ext cx="2377440" cy="670560"/>
          </a:xfrm>
          <a:prstGeom prst="rect">
            <a:avLst/>
          </a:prstGeom>
          <a:noFill/>
          <a:ln/>
        </p:spPr>
        <p:txBody>
          <a:bodyPr wrap="square" lIns="0" tIns="0" rIns="0" bIns="0" rtlCol="0" anchor="ctr"/>
          <a:lstStyle/>
          <a:p>
            <a:pPr algn="ctr"/>
            <a:r>
              <a:rPr lang="en-US" sz="1067" dirty="0">
                <a:solidFill>
                  <a:schemeClr val="tx1">
                    <a:lumMod val="95000"/>
                    <a:lumOff val="5000"/>
                  </a:schemeClr>
                </a:solidFill>
                <a:latin typeface="Calibri" pitchFamily="34" charset="0"/>
                <a:ea typeface="Calibri" pitchFamily="34" charset="-122"/>
                <a:cs typeface="Calibri" pitchFamily="34" charset="-120"/>
              </a:rPr>
              <a:t>Still images processed as</a:t>
            </a:r>
            <a:endParaRPr lang="en-US" sz="1067" dirty="0">
              <a:solidFill>
                <a:schemeClr val="tx1">
                  <a:lumMod val="95000"/>
                  <a:lumOff val="5000"/>
                </a:schemeClr>
              </a:solidFill>
            </a:endParaRPr>
          </a:p>
          <a:p>
            <a:pPr algn="ctr"/>
            <a:r>
              <a:rPr lang="en-US" sz="1067" dirty="0">
                <a:solidFill>
                  <a:schemeClr val="tx1">
                    <a:lumMod val="95000"/>
                    <a:lumOff val="5000"/>
                  </a:schemeClr>
                </a:solidFill>
                <a:latin typeface="Calibri" pitchFamily="34" charset="0"/>
                <a:ea typeface="Calibri" pitchFamily="34" charset="-122"/>
                <a:cs typeface="Calibri" pitchFamily="34" charset="-120"/>
              </a:rPr>
              <a:t>a single frame, no FPS needed</a:t>
            </a:r>
            <a:endParaRPr lang="en-US" sz="1067" dirty="0">
              <a:solidFill>
                <a:schemeClr val="tx1">
                  <a:lumMod val="95000"/>
                  <a:lumOff val="5000"/>
                </a:schemeClr>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white logo&#10;&#10;AI-generated content may be incorrect.">
            <a:extLst>
              <a:ext uri="{FF2B5EF4-FFF2-40B4-BE49-F238E27FC236}">
                <a16:creationId xmlns:a16="http://schemas.microsoft.com/office/drawing/2014/main" id="{ACE03B85-A97A-D2D0-2476-96E43476CF4E}"/>
              </a:ext>
            </a:extLst>
          </p:cNvPr>
          <p:cNvPicPr>
            <a:picLocks noChangeAspect="1"/>
          </p:cNvPicPr>
          <p:nvPr/>
        </p:nvPicPr>
        <p:blipFill>
          <a:blip r:embed="rId3"/>
          <a:stretch>
            <a:fillRect/>
          </a:stretch>
        </p:blipFill>
        <p:spPr>
          <a:xfrm>
            <a:off x="9723783" y="263431"/>
            <a:ext cx="2286000" cy="514350"/>
          </a:xfrm>
          <a:prstGeom prst="rect">
            <a:avLst/>
          </a:prstGeom>
        </p:spPr>
      </p:pic>
      <p:pic>
        <p:nvPicPr>
          <p:cNvPr id="4" name="Picture 3" descr="Flipbooks Personalizados | Flipboku - Flipboku Shop">
            <a:extLst>
              <a:ext uri="{FF2B5EF4-FFF2-40B4-BE49-F238E27FC236}">
                <a16:creationId xmlns:a16="http://schemas.microsoft.com/office/drawing/2014/main" id="{F7DB63C2-85CE-1F67-4C57-76511603FAA8}"/>
              </a:ext>
            </a:extLst>
          </p:cNvPr>
          <p:cNvPicPr>
            <a:picLocks noChangeAspect="1"/>
          </p:cNvPicPr>
          <p:nvPr/>
        </p:nvPicPr>
        <p:blipFill>
          <a:blip r:embed="rId4"/>
          <a:stretch>
            <a:fillRect/>
          </a:stretch>
        </p:blipFill>
        <p:spPr>
          <a:xfrm>
            <a:off x="868948" y="1463843"/>
            <a:ext cx="4745789" cy="4732420"/>
          </a:xfrm>
          <a:prstGeom prst="rect">
            <a:avLst/>
          </a:prstGeom>
        </p:spPr>
      </p:pic>
      <p:sp>
        <p:nvSpPr>
          <p:cNvPr id="8" name="TextBox 7">
            <a:extLst>
              <a:ext uri="{FF2B5EF4-FFF2-40B4-BE49-F238E27FC236}">
                <a16:creationId xmlns:a16="http://schemas.microsoft.com/office/drawing/2014/main" id="{29DEAEA3-B5A6-B863-C963-6772CA09DEE7}"/>
              </a:ext>
            </a:extLst>
          </p:cNvPr>
          <p:cNvSpPr txBox="1"/>
          <p:nvPr/>
        </p:nvSpPr>
        <p:spPr>
          <a:xfrm>
            <a:off x="6247350" y="1464558"/>
            <a:ext cx="5470072"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3200"/>
              <a:t>An image is a binary, two-dimensional (2D) representation of visual data. </a:t>
            </a:r>
          </a:p>
          <a:p>
            <a:pPr marL="285750" indent="-285750">
              <a:buFont typeface="Arial"/>
              <a:buChar char="•"/>
            </a:pPr>
            <a:endParaRPr lang="en-US" sz="3200"/>
          </a:p>
          <a:p>
            <a:pPr marL="285750" indent="-285750">
              <a:buFont typeface="Arial"/>
              <a:buChar char="•"/>
            </a:pPr>
            <a:r>
              <a:rPr lang="en-US" sz="3200"/>
              <a:t>A video is a multimedia format that sequentially displays these images (frames).</a:t>
            </a:r>
            <a:endParaRPr lang="en-US"/>
          </a:p>
        </p:txBody>
      </p:sp>
      <p:sp>
        <p:nvSpPr>
          <p:cNvPr id="2" name="Title 1">
            <a:extLst>
              <a:ext uri="{FF2B5EF4-FFF2-40B4-BE49-F238E27FC236}">
                <a16:creationId xmlns:a16="http://schemas.microsoft.com/office/drawing/2014/main" id="{06C758B4-233C-CC93-FF4B-4FAC143A23E8}"/>
              </a:ext>
            </a:extLst>
          </p:cNvPr>
          <p:cNvSpPr>
            <a:spLocks noGrp="1"/>
          </p:cNvSpPr>
          <p:nvPr>
            <p:ph type="title"/>
          </p:nvPr>
        </p:nvSpPr>
        <p:spPr>
          <a:xfrm>
            <a:off x="838200" y="137862"/>
            <a:ext cx="10515600" cy="1325563"/>
          </a:xfrm>
        </p:spPr>
        <p:txBody>
          <a:bodyPr/>
          <a:lstStyle/>
          <a:p>
            <a:r>
              <a:rPr lang="en-US"/>
              <a:t>What is a video?</a:t>
            </a:r>
          </a:p>
        </p:txBody>
      </p:sp>
    </p:spTree>
    <p:extLst>
      <p:ext uri="{BB962C8B-B14F-4D97-AF65-F5344CB8AC3E}">
        <p14:creationId xmlns:p14="http://schemas.microsoft.com/office/powerpoint/2010/main" val="36798431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1"/>
          <p:cNvSpPr/>
          <p:nvPr/>
        </p:nvSpPr>
        <p:spPr>
          <a:xfrm>
            <a:off x="365760" y="256032"/>
            <a:ext cx="6096000" cy="609600"/>
          </a:xfrm>
          <a:prstGeom prst="rect">
            <a:avLst/>
          </a:prstGeom>
          <a:noFill/>
          <a:ln/>
        </p:spPr>
        <p:txBody>
          <a:bodyPr wrap="square" lIns="0" tIns="0" rIns="0" bIns="0" rtlCol="0" anchor="ctr"/>
          <a:lstStyle/>
          <a:p>
            <a:r>
              <a:rPr lang="en-US" sz="3467" b="1" dirty="0">
                <a:solidFill>
                  <a:schemeClr val="tx1">
                    <a:lumMod val="95000"/>
                    <a:lumOff val="5000"/>
                  </a:schemeClr>
                </a:solidFill>
                <a:latin typeface="Trebuchet MS" pitchFamily="34" charset="0"/>
                <a:ea typeface="Trebuchet MS" pitchFamily="34" charset="-122"/>
                <a:cs typeface="Trebuchet MS" pitchFamily="34" charset="-120"/>
              </a:rPr>
              <a:t>Absolute Time MRoPE</a:t>
            </a:r>
            <a:endParaRPr lang="en-US" sz="3467" dirty="0">
              <a:solidFill>
                <a:schemeClr val="tx1">
                  <a:lumMod val="95000"/>
                  <a:lumOff val="5000"/>
                </a:schemeClr>
              </a:solidFill>
            </a:endParaRPr>
          </a:p>
        </p:txBody>
      </p:sp>
      <p:sp>
        <p:nvSpPr>
          <p:cNvPr id="5" name="Shape 2"/>
          <p:cNvSpPr/>
          <p:nvPr/>
        </p:nvSpPr>
        <p:spPr>
          <a:xfrm>
            <a:off x="609600" y="1097280"/>
            <a:ext cx="5242560" cy="4023360"/>
          </a:xfrm>
          <a:prstGeom prst="rect">
            <a:avLst/>
          </a:prstGeom>
          <a:solidFill>
            <a:schemeClr val="bg1"/>
          </a:solidFill>
          <a:ln w="6350">
            <a:solidFill>
              <a:srgbClr val="334155"/>
            </a:solidFill>
            <a:prstDash val="solid"/>
          </a:ln>
          <a:effectLst>
            <a:outerShdw blurRad="101600" dist="38100" dir="8100000" algn="bl" rotWithShape="0">
              <a:srgbClr val="000000">
                <a:alpha val="30000"/>
              </a:srgbClr>
            </a:outerShdw>
          </a:effectLst>
        </p:spPr>
        <p:txBody>
          <a:bodyPr/>
          <a:lstStyle/>
          <a:p>
            <a:endParaRPr lang="en-US" sz="2400"/>
          </a:p>
        </p:txBody>
      </p:sp>
      <p:sp>
        <p:nvSpPr>
          <p:cNvPr id="6" name="Text 3"/>
          <p:cNvSpPr/>
          <p:nvPr/>
        </p:nvSpPr>
        <p:spPr>
          <a:xfrm>
            <a:off x="853440" y="1219200"/>
            <a:ext cx="4754880" cy="426720"/>
          </a:xfrm>
          <a:prstGeom prst="rect">
            <a:avLst/>
          </a:prstGeom>
          <a:noFill/>
          <a:ln/>
        </p:spPr>
        <p:txBody>
          <a:bodyPr wrap="square" lIns="0" tIns="0" rIns="0" bIns="0" rtlCol="0" anchor="ctr"/>
          <a:lstStyle/>
          <a:p>
            <a:pPr algn="ctr"/>
            <a:r>
              <a:rPr lang="en-US" sz="1600" b="1" dirty="0">
                <a:solidFill>
                  <a:schemeClr val="tx1">
                    <a:lumMod val="95000"/>
                    <a:lumOff val="5000"/>
                  </a:schemeClr>
                </a:solidFill>
                <a:latin typeface="Calibri" pitchFamily="34" charset="0"/>
                <a:ea typeface="Calibri" pitchFamily="34" charset="-122"/>
                <a:cs typeface="Calibri" pitchFamily="34" charset="-120"/>
              </a:rPr>
              <a:t>3D Positional Encoding</a:t>
            </a:r>
            <a:endParaRPr lang="en-US" sz="1600" dirty="0">
              <a:solidFill>
                <a:schemeClr val="tx1">
                  <a:lumMod val="95000"/>
                  <a:lumOff val="5000"/>
                </a:schemeClr>
              </a:solidFill>
            </a:endParaRPr>
          </a:p>
        </p:txBody>
      </p:sp>
      <p:sp>
        <p:nvSpPr>
          <p:cNvPr id="7" name="Shape 4"/>
          <p:cNvSpPr/>
          <p:nvPr/>
        </p:nvSpPr>
        <p:spPr>
          <a:xfrm>
            <a:off x="2926080" y="2072640"/>
            <a:ext cx="0" cy="1584960"/>
          </a:xfrm>
          <a:prstGeom prst="line">
            <a:avLst/>
          </a:prstGeom>
          <a:noFill/>
          <a:ln w="38100">
            <a:solidFill>
              <a:srgbClr val="10B981"/>
            </a:solidFill>
            <a:prstDash val="solid"/>
          </a:ln>
        </p:spPr>
        <p:txBody>
          <a:bodyPr/>
          <a:lstStyle/>
          <a:p>
            <a:endParaRPr lang="en-US" sz="2400"/>
          </a:p>
        </p:txBody>
      </p:sp>
      <p:sp>
        <p:nvSpPr>
          <p:cNvPr id="8" name="Text 5"/>
          <p:cNvSpPr/>
          <p:nvPr/>
        </p:nvSpPr>
        <p:spPr>
          <a:xfrm>
            <a:off x="2682240" y="1706880"/>
            <a:ext cx="487680" cy="365760"/>
          </a:xfrm>
          <a:prstGeom prst="rect">
            <a:avLst/>
          </a:prstGeom>
          <a:noFill/>
          <a:ln/>
        </p:spPr>
        <p:txBody>
          <a:bodyPr wrap="square" lIns="0" tIns="0" rIns="0" bIns="0" rtlCol="0" anchor="ctr"/>
          <a:lstStyle/>
          <a:p>
            <a:pPr algn="ctr"/>
            <a:r>
              <a:rPr lang="en-US" sz="1867" b="1" dirty="0">
                <a:solidFill>
                  <a:srgbClr val="10B981"/>
                </a:solidFill>
                <a:latin typeface="Trebuchet MS" pitchFamily="34" charset="0"/>
                <a:ea typeface="Trebuchet MS" pitchFamily="34" charset="-122"/>
                <a:cs typeface="Trebuchet MS" pitchFamily="34" charset="-120"/>
              </a:rPr>
              <a:t>H</a:t>
            </a:r>
            <a:endParaRPr lang="en-US" sz="1867" dirty="0"/>
          </a:p>
        </p:txBody>
      </p:sp>
      <p:sp>
        <p:nvSpPr>
          <p:cNvPr id="9" name="Shape 6"/>
          <p:cNvSpPr/>
          <p:nvPr/>
        </p:nvSpPr>
        <p:spPr>
          <a:xfrm>
            <a:off x="2926080" y="3657600"/>
            <a:ext cx="2438400" cy="0"/>
          </a:xfrm>
          <a:prstGeom prst="line">
            <a:avLst/>
          </a:prstGeom>
          <a:noFill/>
          <a:ln w="38100">
            <a:solidFill>
              <a:srgbClr val="06B6D4"/>
            </a:solidFill>
            <a:prstDash val="solid"/>
          </a:ln>
        </p:spPr>
        <p:txBody>
          <a:bodyPr/>
          <a:lstStyle/>
          <a:p>
            <a:endParaRPr lang="en-US" sz="2400"/>
          </a:p>
        </p:txBody>
      </p:sp>
      <p:sp>
        <p:nvSpPr>
          <p:cNvPr id="10" name="Text 7"/>
          <p:cNvSpPr/>
          <p:nvPr/>
        </p:nvSpPr>
        <p:spPr>
          <a:xfrm>
            <a:off x="5364480" y="3474720"/>
            <a:ext cx="487680" cy="365760"/>
          </a:xfrm>
          <a:prstGeom prst="rect">
            <a:avLst/>
          </a:prstGeom>
          <a:noFill/>
          <a:ln/>
        </p:spPr>
        <p:txBody>
          <a:bodyPr wrap="square" lIns="0" tIns="0" rIns="0" bIns="0" rtlCol="0" anchor="ctr"/>
          <a:lstStyle/>
          <a:p>
            <a:r>
              <a:rPr lang="en-US" sz="1867" b="1" dirty="0">
                <a:solidFill>
                  <a:srgbClr val="06B6D4"/>
                </a:solidFill>
                <a:latin typeface="Trebuchet MS" pitchFamily="34" charset="0"/>
                <a:ea typeface="Trebuchet MS" pitchFamily="34" charset="-122"/>
                <a:cs typeface="Trebuchet MS" pitchFamily="34" charset="-120"/>
              </a:rPr>
              <a:t>W</a:t>
            </a:r>
            <a:endParaRPr lang="en-US" sz="1867" dirty="0"/>
          </a:p>
        </p:txBody>
      </p:sp>
      <p:sp>
        <p:nvSpPr>
          <p:cNvPr id="11" name="Shape 8"/>
          <p:cNvSpPr/>
          <p:nvPr/>
        </p:nvSpPr>
        <p:spPr>
          <a:xfrm>
            <a:off x="1341120" y="3657600"/>
            <a:ext cx="1584960" cy="0"/>
          </a:xfrm>
          <a:prstGeom prst="line">
            <a:avLst/>
          </a:prstGeom>
          <a:noFill/>
          <a:ln w="38100">
            <a:solidFill>
              <a:srgbClr val="F59E0B"/>
            </a:solidFill>
            <a:prstDash val="solid"/>
          </a:ln>
        </p:spPr>
        <p:txBody>
          <a:bodyPr/>
          <a:lstStyle/>
          <a:p>
            <a:endParaRPr lang="en-US" sz="2400"/>
          </a:p>
        </p:txBody>
      </p:sp>
      <p:sp>
        <p:nvSpPr>
          <p:cNvPr id="12" name="Text 9"/>
          <p:cNvSpPr/>
          <p:nvPr/>
        </p:nvSpPr>
        <p:spPr>
          <a:xfrm>
            <a:off x="914400" y="4693920"/>
            <a:ext cx="487680" cy="365760"/>
          </a:xfrm>
          <a:prstGeom prst="rect">
            <a:avLst/>
          </a:prstGeom>
          <a:noFill/>
          <a:ln/>
        </p:spPr>
        <p:txBody>
          <a:bodyPr wrap="square" lIns="0" tIns="0" rIns="0" bIns="0" rtlCol="0" anchor="ctr"/>
          <a:lstStyle/>
          <a:p>
            <a:pPr algn="ctr"/>
            <a:r>
              <a:rPr lang="en-US" sz="1867" b="1" dirty="0">
                <a:solidFill>
                  <a:srgbClr val="F59E0B"/>
                </a:solidFill>
                <a:latin typeface="Trebuchet MS" pitchFamily="34" charset="0"/>
                <a:ea typeface="Trebuchet MS" pitchFamily="34" charset="-122"/>
                <a:cs typeface="Trebuchet MS" pitchFamily="34" charset="-120"/>
              </a:rPr>
              <a:t>T</a:t>
            </a:r>
            <a:endParaRPr lang="en-US" sz="1867" dirty="0"/>
          </a:p>
        </p:txBody>
      </p:sp>
      <p:sp>
        <p:nvSpPr>
          <p:cNvPr id="13" name="Shape 10"/>
          <p:cNvSpPr/>
          <p:nvPr/>
        </p:nvSpPr>
        <p:spPr>
          <a:xfrm>
            <a:off x="2828544" y="3560064"/>
            <a:ext cx="195072" cy="195072"/>
          </a:xfrm>
          <a:prstGeom prst="ellipse">
            <a:avLst/>
          </a:prstGeom>
          <a:solidFill>
            <a:schemeClr val="tx1">
              <a:lumMod val="95000"/>
              <a:lumOff val="5000"/>
            </a:schemeClr>
          </a:solidFill>
          <a:ln/>
        </p:spPr>
        <p:txBody>
          <a:bodyPr/>
          <a:lstStyle/>
          <a:p>
            <a:endParaRPr lang="en-US" sz="2400">
              <a:solidFill>
                <a:schemeClr val="tx1">
                  <a:lumMod val="95000"/>
                  <a:lumOff val="5000"/>
                </a:schemeClr>
              </a:solidFill>
            </a:endParaRPr>
          </a:p>
        </p:txBody>
      </p:sp>
      <p:sp>
        <p:nvSpPr>
          <p:cNvPr id="14" name="Text 11"/>
          <p:cNvSpPr/>
          <p:nvPr/>
        </p:nvSpPr>
        <p:spPr>
          <a:xfrm>
            <a:off x="2377440" y="4023360"/>
            <a:ext cx="609600" cy="243840"/>
          </a:xfrm>
          <a:prstGeom prst="rect">
            <a:avLst/>
          </a:prstGeom>
          <a:noFill/>
          <a:ln/>
        </p:spPr>
        <p:txBody>
          <a:bodyPr wrap="square" lIns="0" tIns="0" rIns="0" bIns="0" rtlCol="0" anchor="ctr"/>
          <a:lstStyle/>
          <a:p>
            <a:pPr algn="ctr"/>
            <a:r>
              <a:rPr lang="en-US" sz="1067" dirty="0">
                <a:solidFill>
                  <a:srgbClr val="F59E0B"/>
                </a:solidFill>
                <a:latin typeface="Calibri" pitchFamily="34" charset="0"/>
                <a:ea typeface="Calibri" pitchFamily="34" charset="-122"/>
                <a:cs typeface="Calibri" pitchFamily="34" charset="-120"/>
              </a:rPr>
              <a:t>0.0s</a:t>
            </a:r>
            <a:endParaRPr lang="en-US" sz="1067" dirty="0"/>
          </a:p>
        </p:txBody>
      </p:sp>
      <p:sp>
        <p:nvSpPr>
          <p:cNvPr id="15" name="Text 12"/>
          <p:cNvSpPr/>
          <p:nvPr/>
        </p:nvSpPr>
        <p:spPr>
          <a:xfrm>
            <a:off x="1889760" y="4328160"/>
            <a:ext cx="609600" cy="243840"/>
          </a:xfrm>
          <a:prstGeom prst="rect">
            <a:avLst/>
          </a:prstGeom>
          <a:noFill/>
          <a:ln/>
        </p:spPr>
        <p:txBody>
          <a:bodyPr wrap="square" lIns="0" tIns="0" rIns="0" bIns="0" rtlCol="0" anchor="ctr"/>
          <a:lstStyle/>
          <a:p>
            <a:pPr algn="ctr"/>
            <a:r>
              <a:rPr lang="en-US" sz="1067" dirty="0">
                <a:solidFill>
                  <a:srgbClr val="F59E0B"/>
                </a:solidFill>
                <a:latin typeface="Calibri" pitchFamily="34" charset="0"/>
                <a:ea typeface="Calibri" pitchFamily="34" charset="-122"/>
                <a:cs typeface="Calibri" pitchFamily="34" charset="-120"/>
              </a:rPr>
              <a:t>0.5s</a:t>
            </a:r>
            <a:endParaRPr lang="en-US" sz="1067" dirty="0"/>
          </a:p>
        </p:txBody>
      </p:sp>
      <p:sp>
        <p:nvSpPr>
          <p:cNvPr id="16" name="Text 13"/>
          <p:cNvSpPr/>
          <p:nvPr/>
        </p:nvSpPr>
        <p:spPr>
          <a:xfrm>
            <a:off x="1402080" y="4572000"/>
            <a:ext cx="609600" cy="243840"/>
          </a:xfrm>
          <a:prstGeom prst="rect">
            <a:avLst/>
          </a:prstGeom>
          <a:noFill/>
          <a:ln/>
        </p:spPr>
        <p:txBody>
          <a:bodyPr wrap="square" lIns="0" tIns="0" rIns="0" bIns="0" rtlCol="0" anchor="ctr"/>
          <a:lstStyle/>
          <a:p>
            <a:pPr algn="ctr"/>
            <a:r>
              <a:rPr lang="en-US" sz="1067" dirty="0">
                <a:solidFill>
                  <a:srgbClr val="F59E0B"/>
                </a:solidFill>
                <a:latin typeface="Calibri" pitchFamily="34" charset="0"/>
                <a:ea typeface="Calibri" pitchFamily="34" charset="-122"/>
                <a:cs typeface="Calibri" pitchFamily="34" charset="-120"/>
              </a:rPr>
              <a:t>1.0s</a:t>
            </a:r>
            <a:endParaRPr lang="en-US" sz="1067" dirty="0"/>
          </a:p>
        </p:txBody>
      </p:sp>
      <p:sp>
        <p:nvSpPr>
          <p:cNvPr id="17" name="Shape 14"/>
          <p:cNvSpPr/>
          <p:nvPr/>
        </p:nvSpPr>
        <p:spPr>
          <a:xfrm>
            <a:off x="6217920" y="1097280"/>
            <a:ext cx="5364480" cy="1584960"/>
          </a:xfrm>
          <a:prstGeom prst="rect">
            <a:avLst/>
          </a:prstGeom>
          <a:solidFill>
            <a:schemeClr val="bg1"/>
          </a:solidFill>
          <a:ln w="6350">
            <a:solidFill>
              <a:srgbClr val="334155"/>
            </a:solidFill>
            <a:prstDash val="solid"/>
          </a:ln>
          <a:effectLst>
            <a:outerShdw blurRad="101600" dist="38100" dir="8100000" algn="bl" rotWithShape="0">
              <a:srgbClr val="000000">
                <a:alpha val="30000"/>
              </a:srgbClr>
            </a:outerShdw>
          </a:effectLst>
        </p:spPr>
        <p:txBody>
          <a:bodyPr/>
          <a:lstStyle/>
          <a:p>
            <a:endParaRPr lang="en-US" sz="2400"/>
          </a:p>
        </p:txBody>
      </p:sp>
      <p:pic>
        <p:nvPicPr>
          <p:cNvPr id="19" name="Image 1" descr="preencoded.png"/>
          <p:cNvPicPr>
            <a:picLocks noChangeAspect="1"/>
          </p:cNvPicPr>
          <p:nvPr/>
        </p:nvPicPr>
        <p:blipFill>
          <a:blip r:embed="rId3"/>
          <a:stretch>
            <a:fillRect/>
          </a:stretch>
        </p:blipFill>
        <p:spPr>
          <a:xfrm>
            <a:off x="6461760" y="1280160"/>
            <a:ext cx="426720" cy="426720"/>
          </a:xfrm>
          <a:prstGeom prst="rect">
            <a:avLst/>
          </a:prstGeom>
        </p:spPr>
      </p:pic>
      <p:sp>
        <p:nvSpPr>
          <p:cNvPr id="20" name="Text 16"/>
          <p:cNvSpPr/>
          <p:nvPr/>
        </p:nvSpPr>
        <p:spPr>
          <a:xfrm>
            <a:off x="7010400" y="1194816"/>
            <a:ext cx="2438400" cy="365760"/>
          </a:xfrm>
          <a:prstGeom prst="rect">
            <a:avLst/>
          </a:prstGeom>
          <a:noFill/>
          <a:ln/>
        </p:spPr>
        <p:txBody>
          <a:bodyPr wrap="square" lIns="0" tIns="0" rIns="0" bIns="0" rtlCol="0" anchor="ctr"/>
          <a:lstStyle/>
          <a:p>
            <a:r>
              <a:rPr lang="en-US" sz="1733" b="1" dirty="0">
                <a:solidFill>
                  <a:srgbClr val="94A3B8"/>
                </a:solidFill>
                <a:latin typeface="Calibri" pitchFamily="34" charset="0"/>
                <a:ea typeface="Calibri" pitchFamily="34" charset="-122"/>
                <a:cs typeface="Calibri" pitchFamily="34" charset="-120"/>
              </a:rPr>
              <a:t>Image MRoPE</a:t>
            </a:r>
            <a:endParaRPr lang="en-US" sz="1733" dirty="0"/>
          </a:p>
        </p:txBody>
      </p:sp>
      <p:sp>
        <p:nvSpPr>
          <p:cNvPr id="21" name="Shape 17"/>
          <p:cNvSpPr/>
          <p:nvPr/>
        </p:nvSpPr>
        <p:spPr>
          <a:xfrm>
            <a:off x="7010400" y="1706880"/>
            <a:ext cx="975360" cy="365760"/>
          </a:xfrm>
          <a:prstGeom prst="roundRect">
            <a:avLst>
              <a:gd name="adj" fmla="val 50000"/>
            </a:avLst>
          </a:prstGeom>
          <a:solidFill>
            <a:srgbClr val="10B981">
              <a:alpha val="30000"/>
            </a:srgbClr>
          </a:solidFill>
          <a:ln w="12700">
            <a:solidFill>
              <a:srgbClr val="10B981"/>
            </a:solidFill>
            <a:prstDash val="solid"/>
          </a:ln>
        </p:spPr>
        <p:txBody>
          <a:bodyPr/>
          <a:lstStyle/>
          <a:p>
            <a:endParaRPr lang="en-US" sz="2400"/>
          </a:p>
        </p:txBody>
      </p:sp>
      <p:sp>
        <p:nvSpPr>
          <p:cNvPr id="22" name="Text 18"/>
          <p:cNvSpPr/>
          <p:nvPr/>
        </p:nvSpPr>
        <p:spPr>
          <a:xfrm>
            <a:off x="7010400" y="1706880"/>
            <a:ext cx="975360" cy="365760"/>
          </a:xfrm>
          <a:prstGeom prst="rect">
            <a:avLst/>
          </a:prstGeom>
          <a:noFill/>
          <a:ln/>
        </p:spPr>
        <p:txBody>
          <a:bodyPr wrap="square" lIns="0" tIns="0" rIns="0" bIns="0" rtlCol="0" anchor="ctr"/>
          <a:lstStyle/>
          <a:p>
            <a:pPr algn="ctr"/>
            <a:r>
              <a:rPr lang="en-US" sz="1200" b="1" dirty="0">
                <a:solidFill>
                  <a:srgbClr val="10B981"/>
                </a:solidFill>
                <a:latin typeface="Calibri" pitchFamily="34" charset="0"/>
                <a:ea typeface="Calibri" pitchFamily="34" charset="-122"/>
                <a:cs typeface="Calibri" pitchFamily="34" charset="-120"/>
              </a:rPr>
              <a:t>Height</a:t>
            </a:r>
            <a:endParaRPr lang="en-US" sz="1200" dirty="0"/>
          </a:p>
        </p:txBody>
      </p:sp>
      <p:sp>
        <p:nvSpPr>
          <p:cNvPr id="23" name="Shape 19"/>
          <p:cNvSpPr/>
          <p:nvPr/>
        </p:nvSpPr>
        <p:spPr>
          <a:xfrm>
            <a:off x="8168640" y="1706880"/>
            <a:ext cx="975360" cy="365760"/>
          </a:xfrm>
          <a:prstGeom prst="roundRect">
            <a:avLst>
              <a:gd name="adj" fmla="val 50000"/>
            </a:avLst>
          </a:prstGeom>
          <a:solidFill>
            <a:srgbClr val="06B6D4">
              <a:alpha val="30000"/>
            </a:srgbClr>
          </a:solidFill>
          <a:ln w="12700">
            <a:solidFill>
              <a:srgbClr val="06B6D4"/>
            </a:solidFill>
            <a:prstDash val="solid"/>
          </a:ln>
        </p:spPr>
        <p:txBody>
          <a:bodyPr/>
          <a:lstStyle/>
          <a:p>
            <a:endParaRPr lang="en-US" sz="2400"/>
          </a:p>
        </p:txBody>
      </p:sp>
      <p:sp>
        <p:nvSpPr>
          <p:cNvPr id="24" name="Text 20"/>
          <p:cNvSpPr/>
          <p:nvPr/>
        </p:nvSpPr>
        <p:spPr>
          <a:xfrm>
            <a:off x="8168640" y="1706880"/>
            <a:ext cx="975360" cy="365760"/>
          </a:xfrm>
          <a:prstGeom prst="rect">
            <a:avLst/>
          </a:prstGeom>
          <a:noFill/>
          <a:ln/>
        </p:spPr>
        <p:txBody>
          <a:bodyPr wrap="square" lIns="0" tIns="0" rIns="0" bIns="0" rtlCol="0" anchor="ctr"/>
          <a:lstStyle/>
          <a:p>
            <a:pPr algn="ctr"/>
            <a:r>
              <a:rPr lang="en-US" sz="1200" b="1" dirty="0">
                <a:solidFill>
                  <a:srgbClr val="06B6D4"/>
                </a:solidFill>
                <a:latin typeface="Calibri" pitchFamily="34" charset="0"/>
                <a:ea typeface="Calibri" pitchFamily="34" charset="-122"/>
                <a:cs typeface="Calibri" pitchFamily="34" charset="-120"/>
              </a:rPr>
              <a:t>Width</a:t>
            </a:r>
            <a:endParaRPr lang="en-US" sz="1200" dirty="0"/>
          </a:p>
        </p:txBody>
      </p:sp>
      <p:sp>
        <p:nvSpPr>
          <p:cNvPr id="25" name="Text 21"/>
          <p:cNvSpPr/>
          <p:nvPr/>
        </p:nvSpPr>
        <p:spPr>
          <a:xfrm>
            <a:off x="9387840" y="1706880"/>
            <a:ext cx="1828800" cy="365760"/>
          </a:xfrm>
          <a:prstGeom prst="rect">
            <a:avLst/>
          </a:prstGeom>
          <a:noFill/>
          <a:ln/>
        </p:spPr>
        <p:txBody>
          <a:bodyPr wrap="square" lIns="0" tIns="0" rIns="0" bIns="0" rtlCol="0" anchor="ctr"/>
          <a:lstStyle/>
          <a:p>
            <a:r>
              <a:rPr lang="en-US" sz="1200" i="1" dirty="0">
                <a:solidFill>
                  <a:srgbClr val="64748B"/>
                </a:solidFill>
                <a:latin typeface="Calibri" pitchFamily="34" charset="0"/>
                <a:ea typeface="Calibri" pitchFamily="34" charset="-122"/>
                <a:cs typeface="Calibri" pitchFamily="34" charset="-120"/>
              </a:rPr>
              <a:t>2 axes only</a:t>
            </a:r>
            <a:endParaRPr lang="en-US" sz="1200" dirty="0"/>
          </a:p>
        </p:txBody>
      </p:sp>
      <p:pic>
        <p:nvPicPr>
          <p:cNvPr id="28" name="Image 2" descr="preencoded.png"/>
          <p:cNvPicPr>
            <a:picLocks noChangeAspect="1"/>
          </p:cNvPicPr>
          <p:nvPr/>
        </p:nvPicPr>
        <p:blipFill>
          <a:blip r:embed="rId4"/>
          <a:stretch>
            <a:fillRect/>
          </a:stretch>
        </p:blipFill>
        <p:spPr>
          <a:xfrm>
            <a:off x="6461760" y="3108960"/>
            <a:ext cx="426720" cy="426720"/>
          </a:xfrm>
          <a:prstGeom prst="rect">
            <a:avLst/>
          </a:prstGeom>
        </p:spPr>
      </p:pic>
      <p:sp>
        <p:nvSpPr>
          <p:cNvPr id="29" name="Text 24"/>
          <p:cNvSpPr/>
          <p:nvPr/>
        </p:nvSpPr>
        <p:spPr>
          <a:xfrm>
            <a:off x="7010400" y="3023616"/>
            <a:ext cx="2438400" cy="365760"/>
          </a:xfrm>
          <a:prstGeom prst="rect">
            <a:avLst/>
          </a:prstGeom>
          <a:noFill/>
          <a:ln/>
        </p:spPr>
        <p:txBody>
          <a:bodyPr wrap="square" lIns="0" tIns="0" rIns="0" bIns="0" rtlCol="0" anchor="ctr"/>
          <a:lstStyle/>
          <a:p>
            <a:r>
              <a:rPr lang="en-US" sz="1733" b="1" dirty="0">
                <a:solidFill>
                  <a:srgbClr val="F59E0B"/>
                </a:solidFill>
                <a:latin typeface="Calibri" pitchFamily="34" charset="0"/>
                <a:ea typeface="Calibri" pitchFamily="34" charset="-122"/>
                <a:cs typeface="Calibri" pitchFamily="34" charset="-120"/>
              </a:rPr>
              <a:t>Video MRoPE</a:t>
            </a:r>
            <a:endParaRPr lang="en-US" sz="1733" dirty="0"/>
          </a:p>
        </p:txBody>
      </p:sp>
      <p:sp>
        <p:nvSpPr>
          <p:cNvPr id="30" name="Shape 25"/>
          <p:cNvSpPr/>
          <p:nvPr/>
        </p:nvSpPr>
        <p:spPr>
          <a:xfrm>
            <a:off x="7010400" y="3535680"/>
            <a:ext cx="975360" cy="365760"/>
          </a:xfrm>
          <a:prstGeom prst="roundRect">
            <a:avLst>
              <a:gd name="adj" fmla="val 50000"/>
            </a:avLst>
          </a:prstGeom>
          <a:solidFill>
            <a:srgbClr val="10B981">
              <a:alpha val="30000"/>
            </a:srgbClr>
          </a:solidFill>
          <a:ln w="12700">
            <a:solidFill>
              <a:srgbClr val="10B981"/>
            </a:solidFill>
            <a:prstDash val="solid"/>
          </a:ln>
        </p:spPr>
        <p:txBody>
          <a:bodyPr/>
          <a:lstStyle/>
          <a:p>
            <a:endParaRPr lang="en-US" sz="2400"/>
          </a:p>
        </p:txBody>
      </p:sp>
      <p:sp>
        <p:nvSpPr>
          <p:cNvPr id="31" name="Text 26"/>
          <p:cNvSpPr/>
          <p:nvPr/>
        </p:nvSpPr>
        <p:spPr>
          <a:xfrm>
            <a:off x="7010400" y="3535680"/>
            <a:ext cx="975360" cy="365760"/>
          </a:xfrm>
          <a:prstGeom prst="rect">
            <a:avLst/>
          </a:prstGeom>
          <a:noFill/>
          <a:ln/>
        </p:spPr>
        <p:txBody>
          <a:bodyPr wrap="square" lIns="0" tIns="0" rIns="0" bIns="0" rtlCol="0" anchor="ctr"/>
          <a:lstStyle/>
          <a:p>
            <a:pPr algn="ctr"/>
            <a:r>
              <a:rPr lang="en-US" sz="1200" b="1" dirty="0">
                <a:solidFill>
                  <a:srgbClr val="10B981"/>
                </a:solidFill>
                <a:latin typeface="Calibri" pitchFamily="34" charset="0"/>
                <a:ea typeface="Calibri" pitchFamily="34" charset="-122"/>
                <a:cs typeface="Calibri" pitchFamily="34" charset="-120"/>
              </a:rPr>
              <a:t>Height</a:t>
            </a:r>
            <a:endParaRPr lang="en-US" sz="1200" dirty="0"/>
          </a:p>
        </p:txBody>
      </p:sp>
      <p:sp>
        <p:nvSpPr>
          <p:cNvPr id="32" name="Shape 27"/>
          <p:cNvSpPr/>
          <p:nvPr/>
        </p:nvSpPr>
        <p:spPr>
          <a:xfrm>
            <a:off x="8168640" y="3535680"/>
            <a:ext cx="975360" cy="365760"/>
          </a:xfrm>
          <a:prstGeom prst="roundRect">
            <a:avLst>
              <a:gd name="adj" fmla="val 50000"/>
            </a:avLst>
          </a:prstGeom>
          <a:solidFill>
            <a:srgbClr val="06B6D4">
              <a:alpha val="30000"/>
            </a:srgbClr>
          </a:solidFill>
          <a:ln w="12700">
            <a:solidFill>
              <a:srgbClr val="06B6D4"/>
            </a:solidFill>
            <a:prstDash val="solid"/>
          </a:ln>
        </p:spPr>
        <p:txBody>
          <a:bodyPr/>
          <a:lstStyle/>
          <a:p>
            <a:endParaRPr lang="en-US" sz="2400"/>
          </a:p>
        </p:txBody>
      </p:sp>
      <p:sp>
        <p:nvSpPr>
          <p:cNvPr id="33" name="Text 28"/>
          <p:cNvSpPr/>
          <p:nvPr/>
        </p:nvSpPr>
        <p:spPr>
          <a:xfrm>
            <a:off x="8168640" y="3535680"/>
            <a:ext cx="975360" cy="365760"/>
          </a:xfrm>
          <a:prstGeom prst="rect">
            <a:avLst/>
          </a:prstGeom>
          <a:noFill/>
          <a:ln/>
        </p:spPr>
        <p:txBody>
          <a:bodyPr wrap="square" lIns="0" tIns="0" rIns="0" bIns="0" rtlCol="0" anchor="ctr"/>
          <a:lstStyle/>
          <a:p>
            <a:pPr algn="ctr"/>
            <a:r>
              <a:rPr lang="en-US" sz="1200" b="1" dirty="0">
                <a:solidFill>
                  <a:srgbClr val="06B6D4"/>
                </a:solidFill>
                <a:latin typeface="Calibri" pitchFamily="34" charset="0"/>
                <a:ea typeface="Calibri" pitchFamily="34" charset="-122"/>
                <a:cs typeface="Calibri" pitchFamily="34" charset="-120"/>
              </a:rPr>
              <a:t>Width</a:t>
            </a:r>
            <a:endParaRPr lang="en-US" sz="1200" dirty="0"/>
          </a:p>
        </p:txBody>
      </p:sp>
      <p:sp>
        <p:nvSpPr>
          <p:cNvPr id="34" name="Shape 29"/>
          <p:cNvSpPr/>
          <p:nvPr/>
        </p:nvSpPr>
        <p:spPr>
          <a:xfrm>
            <a:off x="9326880" y="3535680"/>
            <a:ext cx="975360" cy="365760"/>
          </a:xfrm>
          <a:prstGeom prst="roundRect">
            <a:avLst>
              <a:gd name="adj" fmla="val 50000"/>
            </a:avLst>
          </a:prstGeom>
          <a:solidFill>
            <a:srgbClr val="F59E0B">
              <a:alpha val="30000"/>
            </a:srgbClr>
          </a:solidFill>
          <a:ln w="12700">
            <a:solidFill>
              <a:srgbClr val="F59E0B"/>
            </a:solidFill>
            <a:prstDash val="solid"/>
          </a:ln>
        </p:spPr>
        <p:txBody>
          <a:bodyPr/>
          <a:lstStyle/>
          <a:p>
            <a:endParaRPr lang="en-US" sz="2400"/>
          </a:p>
        </p:txBody>
      </p:sp>
      <p:sp>
        <p:nvSpPr>
          <p:cNvPr id="35" name="Text 30"/>
          <p:cNvSpPr/>
          <p:nvPr/>
        </p:nvSpPr>
        <p:spPr>
          <a:xfrm>
            <a:off x="9326880" y="3535680"/>
            <a:ext cx="975360" cy="365760"/>
          </a:xfrm>
          <a:prstGeom prst="rect">
            <a:avLst/>
          </a:prstGeom>
          <a:noFill/>
          <a:ln/>
        </p:spPr>
        <p:txBody>
          <a:bodyPr wrap="square" lIns="0" tIns="0" rIns="0" bIns="0" rtlCol="0" anchor="ctr"/>
          <a:lstStyle/>
          <a:p>
            <a:pPr algn="ctr"/>
            <a:r>
              <a:rPr lang="en-US" sz="1200" b="1" dirty="0">
                <a:solidFill>
                  <a:srgbClr val="F59E0B"/>
                </a:solidFill>
                <a:latin typeface="Calibri" pitchFamily="34" charset="0"/>
                <a:ea typeface="Calibri" pitchFamily="34" charset="-122"/>
                <a:cs typeface="Calibri" pitchFamily="34" charset="-120"/>
              </a:rPr>
              <a:t>Time</a:t>
            </a:r>
            <a:endParaRPr lang="en-US" sz="1200" dirty="0"/>
          </a:p>
        </p:txBody>
      </p:sp>
      <p:sp>
        <p:nvSpPr>
          <p:cNvPr id="36" name="Text 31"/>
          <p:cNvSpPr/>
          <p:nvPr/>
        </p:nvSpPr>
        <p:spPr>
          <a:xfrm>
            <a:off x="7010400" y="4023360"/>
            <a:ext cx="4267200" cy="365760"/>
          </a:xfrm>
          <a:prstGeom prst="rect">
            <a:avLst/>
          </a:prstGeom>
          <a:noFill/>
          <a:ln/>
        </p:spPr>
        <p:txBody>
          <a:bodyPr wrap="square" lIns="0" tIns="0" rIns="0" bIns="0" rtlCol="0" anchor="ctr"/>
          <a:lstStyle/>
          <a:p>
            <a:r>
              <a:rPr lang="en-US" sz="1200" i="1" dirty="0">
                <a:solidFill>
                  <a:srgbClr val="94A3B8"/>
                </a:solidFill>
                <a:latin typeface="Calibri" pitchFamily="34" charset="0"/>
                <a:ea typeface="Calibri" pitchFamily="34" charset="-122"/>
                <a:cs typeface="Calibri" pitchFamily="34" charset="-120"/>
              </a:rPr>
              <a:t>3 axes — T uses real seconds</a:t>
            </a:r>
            <a:endParaRPr lang="en-US" sz="1200" dirty="0"/>
          </a:p>
        </p:txBody>
      </p:sp>
      <p:sp>
        <p:nvSpPr>
          <p:cNvPr id="37" name="Shape 32"/>
          <p:cNvSpPr/>
          <p:nvPr/>
        </p:nvSpPr>
        <p:spPr>
          <a:xfrm>
            <a:off x="10607040" y="3048000"/>
            <a:ext cx="731520" cy="304800"/>
          </a:xfrm>
          <a:prstGeom prst="roundRect">
            <a:avLst>
              <a:gd name="adj" fmla="val 48000"/>
            </a:avLst>
          </a:prstGeom>
          <a:solidFill>
            <a:srgbClr val="F59E0B"/>
          </a:solidFill>
          <a:ln/>
        </p:spPr>
        <p:txBody>
          <a:bodyPr/>
          <a:lstStyle/>
          <a:p>
            <a:endParaRPr lang="en-US" sz="2400"/>
          </a:p>
        </p:txBody>
      </p:sp>
      <p:sp>
        <p:nvSpPr>
          <p:cNvPr id="38" name="Text 33"/>
          <p:cNvSpPr/>
          <p:nvPr/>
        </p:nvSpPr>
        <p:spPr>
          <a:xfrm>
            <a:off x="10607040" y="3048000"/>
            <a:ext cx="731520" cy="304800"/>
          </a:xfrm>
          <a:prstGeom prst="rect">
            <a:avLst/>
          </a:prstGeom>
          <a:noFill/>
          <a:ln/>
        </p:spPr>
        <p:txBody>
          <a:bodyPr wrap="square" lIns="0" tIns="0" rIns="0" bIns="0" rtlCol="0" anchor="ctr"/>
          <a:lstStyle/>
          <a:p>
            <a:pPr algn="ctr"/>
            <a:r>
              <a:rPr lang="en-US" sz="1067" b="1" dirty="0">
                <a:solidFill>
                  <a:srgbClr val="0F172A"/>
                </a:solidFill>
                <a:latin typeface="Calibri" pitchFamily="34" charset="0"/>
                <a:ea typeface="Calibri" pitchFamily="34" charset="-122"/>
                <a:cs typeface="Calibri" pitchFamily="34" charset="-120"/>
              </a:rPr>
              <a:t>NEW</a:t>
            </a:r>
            <a:endParaRPr lang="en-US" sz="1067" dirty="0"/>
          </a:p>
        </p:txBody>
      </p:sp>
      <p:sp>
        <p:nvSpPr>
          <p:cNvPr id="39" name="Shape 34"/>
          <p:cNvSpPr/>
          <p:nvPr/>
        </p:nvSpPr>
        <p:spPr>
          <a:xfrm>
            <a:off x="609600" y="5303520"/>
            <a:ext cx="3596640" cy="1402080"/>
          </a:xfrm>
          <a:prstGeom prst="rect">
            <a:avLst/>
          </a:prstGeom>
          <a:solidFill>
            <a:schemeClr val="bg1"/>
          </a:solidFill>
          <a:ln w="6350">
            <a:solidFill>
              <a:srgbClr val="334155"/>
            </a:solidFill>
            <a:prstDash val="solid"/>
          </a:ln>
          <a:effectLst>
            <a:outerShdw blurRad="101600" dist="38100" dir="8100000" algn="bl" rotWithShape="0">
              <a:srgbClr val="000000">
                <a:alpha val="30000"/>
              </a:srgbClr>
            </a:outerShdw>
          </a:effectLst>
        </p:spPr>
        <p:txBody>
          <a:bodyPr/>
          <a:lstStyle/>
          <a:p>
            <a:endParaRPr lang="en-US" sz="2400"/>
          </a:p>
        </p:txBody>
      </p:sp>
      <p:sp>
        <p:nvSpPr>
          <p:cNvPr id="41" name="Text 36"/>
          <p:cNvSpPr/>
          <p:nvPr/>
        </p:nvSpPr>
        <p:spPr>
          <a:xfrm>
            <a:off x="853440" y="5425440"/>
            <a:ext cx="3108960" cy="365760"/>
          </a:xfrm>
          <a:prstGeom prst="rect">
            <a:avLst/>
          </a:prstGeom>
          <a:noFill/>
          <a:ln/>
        </p:spPr>
        <p:txBody>
          <a:bodyPr wrap="square" lIns="0" tIns="0" rIns="0" bIns="0" rtlCol="0" anchor="ctr"/>
          <a:lstStyle/>
          <a:p>
            <a:r>
              <a:rPr lang="en-US" sz="1467" b="1" dirty="0">
                <a:solidFill>
                  <a:srgbClr val="F59E0B"/>
                </a:solidFill>
                <a:latin typeface="Calibri" pitchFamily="34" charset="0"/>
                <a:ea typeface="Calibri" pitchFamily="34" charset="-122"/>
                <a:cs typeface="Calibri" pitchFamily="34" charset="-120"/>
              </a:rPr>
              <a:t>Real Timestamps</a:t>
            </a:r>
            <a:endParaRPr lang="en-US" sz="1467" dirty="0"/>
          </a:p>
        </p:txBody>
      </p:sp>
      <p:sp>
        <p:nvSpPr>
          <p:cNvPr id="42" name="Text 37"/>
          <p:cNvSpPr/>
          <p:nvPr/>
        </p:nvSpPr>
        <p:spPr>
          <a:xfrm>
            <a:off x="853440" y="5791200"/>
            <a:ext cx="3108960" cy="731520"/>
          </a:xfrm>
          <a:prstGeom prst="rect">
            <a:avLst/>
          </a:prstGeom>
          <a:noFill/>
          <a:ln/>
        </p:spPr>
        <p:txBody>
          <a:bodyPr wrap="square" lIns="0" tIns="0" rIns="0" bIns="0" rtlCol="0" anchor="ctr"/>
          <a:lstStyle/>
          <a:p>
            <a:r>
              <a:rPr lang="en-US" sz="1200" dirty="0">
                <a:solidFill>
                  <a:srgbClr val="94A3B8"/>
                </a:solidFill>
                <a:latin typeface="Calibri" pitchFamily="34" charset="0"/>
                <a:ea typeface="Calibri" pitchFamily="34" charset="-122"/>
                <a:cs typeface="Calibri" pitchFamily="34" charset="-120"/>
              </a:rPr>
              <a:t>T axis encodes seconds (0.5s, 1.0s...),</a:t>
            </a:r>
            <a:endParaRPr lang="en-US" sz="1200" dirty="0"/>
          </a:p>
          <a:p>
            <a:r>
              <a:rPr lang="en-US" sz="1200" dirty="0">
                <a:solidFill>
                  <a:srgbClr val="94A3B8"/>
                </a:solidFill>
                <a:latin typeface="Calibri" pitchFamily="34" charset="0"/>
                <a:ea typeface="Calibri" pitchFamily="34" charset="-122"/>
                <a:cs typeface="Calibri" pitchFamily="34" charset="-120"/>
              </a:rPr>
              <a:t>not frame indices (1, 2, 3...)</a:t>
            </a:r>
            <a:endParaRPr lang="en-US" sz="1200" dirty="0"/>
          </a:p>
        </p:txBody>
      </p:sp>
      <p:sp>
        <p:nvSpPr>
          <p:cNvPr id="43" name="Shape 38"/>
          <p:cNvSpPr/>
          <p:nvPr/>
        </p:nvSpPr>
        <p:spPr>
          <a:xfrm>
            <a:off x="4450080" y="5303520"/>
            <a:ext cx="3596640" cy="1402080"/>
          </a:xfrm>
          <a:prstGeom prst="rect">
            <a:avLst/>
          </a:prstGeom>
          <a:solidFill>
            <a:schemeClr val="bg1"/>
          </a:solidFill>
          <a:ln w="6350">
            <a:solidFill>
              <a:srgbClr val="334155"/>
            </a:solidFill>
            <a:prstDash val="solid"/>
          </a:ln>
          <a:effectLst>
            <a:outerShdw blurRad="101600" dist="38100" dir="8100000" algn="bl" rotWithShape="0">
              <a:srgbClr val="000000">
                <a:alpha val="30000"/>
              </a:srgbClr>
            </a:outerShdw>
          </a:effectLst>
        </p:spPr>
        <p:txBody>
          <a:bodyPr/>
          <a:lstStyle/>
          <a:p>
            <a:endParaRPr lang="en-US" sz="2400"/>
          </a:p>
        </p:txBody>
      </p:sp>
      <p:sp>
        <p:nvSpPr>
          <p:cNvPr id="45" name="Text 40"/>
          <p:cNvSpPr/>
          <p:nvPr/>
        </p:nvSpPr>
        <p:spPr>
          <a:xfrm>
            <a:off x="4693920" y="5425440"/>
            <a:ext cx="3108960" cy="365760"/>
          </a:xfrm>
          <a:prstGeom prst="rect">
            <a:avLst/>
          </a:prstGeom>
          <a:noFill/>
          <a:ln/>
        </p:spPr>
        <p:txBody>
          <a:bodyPr wrap="square" lIns="0" tIns="0" rIns="0" bIns="0" rtlCol="0" anchor="ctr"/>
          <a:lstStyle/>
          <a:p>
            <a:r>
              <a:rPr lang="en-US" sz="1467" b="1" dirty="0">
                <a:solidFill>
                  <a:srgbClr val="06B6D4"/>
                </a:solidFill>
                <a:latin typeface="Calibri" pitchFamily="34" charset="0"/>
                <a:ea typeface="Calibri" pitchFamily="34" charset="-122"/>
                <a:cs typeface="Calibri" pitchFamily="34" charset="-120"/>
              </a:rPr>
              <a:t>Learns Speed &amp; Duration</a:t>
            </a:r>
            <a:endParaRPr lang="en-US" sz="1467" dirty="0"/>
          </a:p>
        </p:txBody>
      </p:sp>
      <p:sp>
        <p:nvSpPr>
          <p:cNvPr id="46" name="Text 41"/>
          <p:cNvSpPr/>
          <p:nvPr/>
        </p:nvSpPr>
        <p:spPr>
          <a:xfrm>
            <a:off x="4693920" y="5791200"/>
            <a:ext cx="3108960" cy="731520"/>
          </a:xfrm>
          <a:prstGeom prst="rect">
            <a:avLst/>
          </a:prstGeom>
          <a:noFill/>
          <a:ln/>
        </p:spPr>
        <p:txBody>
          <a:bodyPr wrap="square" lIns="0" tIns="0" rIns="0" bIns="0" rtlCol="0" anchor="ctr"/>
          <a:lstStyle/>
          <a:p>
            <a:r>
              <a:rPr lang="en-US" sz="1200" dirty="0">
                <a:solidFill>
                  <a:srgbClr val="94A3B8"/>
                </a:solidFill>
                <a:latin typeface="Calibri" pitchFamily="34" charset="0"/>
                <a:ea typeface="Calibri" pitchFamily="34" charset="-122"/>
                <a:cs typeface="Calibri" pitchFamily="34" charset="-120"/>
              </a:rPr>
              <a:t>Model understands temporal</a:t>
            </a:r>
            <a:endParaRPr lang="en-US" sz="1200" dirty="0"/>
          </a:p>
          <a:p>
            <a:r>
              <a:rPr lang="en-US" sz="1200" dirty="0">
                <a:solidFill>
                  <a:srgbClr val="94A3B8"/>
                </a:solidFill>
                <a:latin typeface="Calibri" pitchFamily="34" charset="0"/>
                <a:ea typeface="Calibri" pitchFamily="34" charset="-122"/>
                <a:cs typeface="Calibri" pitchFamily="34" charset="-120"/>
              </a:rPr>
              <a:t>relationships between events</a:t>
            </a:r>
            <a:endParaRPr lang="en-US" sz="1200" dirty="0"/>
          </a:p>
        </p:txBody>
      </p:sp>
      <p:sp>
        <p:nvSpPr>
          <p:cNvPr id="47" name="Shape 42"/>
          <p:cNvSpPr/>
          <p:nvPr/>
        </p:nvSpPr>
        <p:spPr>
          <a:xfrm>
            <a:off x="8290560" y="5303520"/>
            <a:ext cx="3596640" cy="1402080"/>
          </a:xfrm>
          <a:prstGeom prst="rect">
            <a:avLst/>
          </a:prstGeom>
          <a:solidFill>
            <a:schemeClr val="bg1"/>
          </a:solidFill>
          <a:ln w="6350">
            <a:solidFill>
              <a:srgbClr val="334155"/>
            </a:solidFill>
            <a:prstDash val="solid"/>
          </a:ln>
          <a:effectLst>
            <a:outerShdw blurRad="101600" dist="38100" dir="8100000" algn="bl" rotWithShape="0">
              <a:srgbClr val="000000">
                <a:alpha val="30000"/>
              </a:srgbClr>
            </a:outerShdw>
          </a:effectLst>
        </p:spPr>
        <p:txBody>
          <a:bodyPr/>
          <a:lstStyle/>
          <a:p>
            <a:endParaRPr lang="en-US" sz="2400"/>
          </a:p>
        </p:txBody>
      </p:sp>
      <p:sp>
        <p:nvSpPr>
          <p:cNvPr id="49" name="Text 44"/>
          <p:cNvSpPr/>
          <p:nvPr/>
        </p:nvSpPr>
        <p:spPr>
          <a:xfrm>
            <a:off x="8534400" y="5425440"/>
            <a:ext cx="3108960" cy="365760"/>
          </a:xfrm>
          <a:prstGeom prst="rect">
            <a:avLst/>
          </a:prstGeom>
          <a:noFill/>
          <a:ln/>
        </p:spPr>
        <p:txBody>
          <a:bodyPr wrap="square" lIns="0" tIns="0" rIns="0" bIns="0" rtlCol="0" anchor="ctr"/>
          <a:lstStyle/>
          <a:p>
            <a:r>
              <a:rPr lang="en-US" sz="1467" b="1" dirty="0">
                <a:solidFill>
                  <a:srgbClr val="F43F5E"/>
                </a:solidFill>
                <a:latin typeface="Calibri" pitchFamily="34" charset="0"/>
                <a:ea typeface="Calibri" pitchFamily="34" charset="-122"/>
                <a:cs typeface="Calibri" pitchFamily="34" charset="-120"/>
              </a:rPr>
              <a:t>Precise Event Grounding</a:t>
            </a:r>
            <a:endParaRPr lang="en-US" sz="1467" dirty="0"/>
          </a:p>
        </p:txBody>
      </p:sp>
      <p:sp>
        <p:nvSpPr>
          <p:cNvPr id="50" name="Text 45"/>
          <p:cNvSpPr/>
          <p:nvPr/>
        </p:nvSpPr>
        <p:spPr>
          <a:xfrm>
            <a:off x="8534400" y="5791200"/>
            <a:ext cx="3108960" cy="731520"/>
          </a:xfrm>
          <a:prstGeom prst="rect">
            <a:avLst/>
          </a:prstGeom>
          <a:noFill/>
          <a:ln/>
        </p:spPr>
        <p:txBody>
          <a:bodyPr wrap="square" lIns="0" tIns="0" rIns="0" bIns="0" rtlCol="0" anchor="ctr"/>
          <a:lstStyle/>
          <a:p>
            <a:r>
              <a:rPr lang="en-US" sz="1200" dirty="0">
                <a:solidFill>
                  <a:srgbClr val="94A3B8"/>
                </a:solidFill>
                <a:latin typeface="Calibri" pitchFamily="34" charset="0"/>
                <a:ea typeface="Calibri" pitchFamily="34" charset="-122"/>
                <a:cs typeface="Calibri" pitchFamily="34" charset="-120"/>
              </a:rPr>
              <a:t>Pinpoint moments:</a:t>
            </a:r>
            <a:endParaRPr lang="en-US" sz="1200" dirty="0"/>
          </a:p>
          <a:p>
            <a:r>
              <a:rPr lang="en-US" sz="1200" dirty="0">
                <a:solidFill>
                  <a:srgbClr val="94A3B8"/>
                </a:solidFill>
                <a:latin typeface="Calibri" pitchFamily="34" charset="0"/>
                <a:ea typeface="Calibri" pitchFamily="34" charset="-122"/>
                <a:cs typeface="Calibri" pitchFamily="34" charset="-120"/>
              </a:rPr>
              <a:t>'00:45 — man picks up phone'</a:t>
            </a:r>
            <a:endParaRPr lang="en-US" sz="12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ED103EB0-07E8-965B-A685-54A04CF44765}"/>
              </a:ext>
            </a:extLst>
          </p:cNvPr>
          <p:cNvSpPr/>
          <p:nvPr/>
        </p:nvSpPr>
        <p:spPr>
          <a:xfrm>
            <a:off x="560361" y="304800"/>
            <a:ext cx="6907239" cy="738122"/>
          </a:xfrm>
          <a:prstGeom prst="rect">
            <a:avLst/>
          </a:prstGeom>
          <a:noFill/>
          <a:ln/>
        </p:spPr>
        <p:txBody>
          <a:bodyPr wrap="square" lIns="0" tIns="0" rIns="0" bIns="0" rtlCol="0" anchor="b"/>
          <a:lstStyle/>
          <a:p>
            <a:endParaRPr lang="en-US" sz="3700"/>
          </a:p>
        </p:txBody>
      </p:sp>
      <p:sp>
        <p:nvSpPr>
          <p:cNvPr id="10" name="TextBox 9">
            <a:extLst>
              <a:ext uri="{FF2B5EF4-FFF2-40B4-BE49-F238E27FC236}">
                <a16:creationId xmlns:a16="http://schemas.microsoft.com/office/drawing/2014/main" id="{5E822874-BDBF-5366-D33B-026756E10B58}"/>
              </a:ext>
            </a:extLst>
          </p:cNvPr>
          <p:cNvSpPr txBox="1"/>
          <p:nvPr/>
        </p:nvSpPr>
        <p:spPr>
          <a:xfrm>
            <a:off x="763111" y="1109848"/>
            <a:ext cx="4228531" cy="400110"/>
          </a:xfrm>
          <a:prstGeom prst="rect">
            <a:avLst/>
          </a:prstGeom>
          <a:noFill/>
        </p:spPr>
        <p:txBody>
          <a:bodyPr wrap="square">
            <a:spAutoFit/>
          </a:bodyPr>
          <a:lstStyle/>
          <a:p>
            <a:r>
              <a:rPr lang="en-US" sz="2000">
                <a:solidFill>
                  <a:srgbClr val="1A1A1A"/>
                </a:solidFill>
                <a:latin typeface="Aptos Display" pitchFamily="34" charset="0"/>
                <a:ea typeface="Aptos Display" pitchFamily="34" charset="-122"/>
                <a:cs typeface="Aptos Display" pitchFamily="34" charset="-120"/>
              </a:rPr>
              <a:t>- How Qwen2.5 VL Processes Videos</a:t>
            </a:r>
            <a:endParaRPr lang="en-US" sz="2000"/>
          </a:p>
        </p:txBody>
      </p:sp>
      <p:sp>
        <p:nvSpPr>
          <p:cNvPr id="11" name="TextBox 10">
            <a:extLst>
              <a:ext uri="{FF2B5EF4-FFF2-40B4-BE49-F238E27FC236}">
                <a16:creationId xmlns:a16="http://schemas.microsoft.com/office/drawing/2014/main" id="{46FB7556-41CF-0508-785D-1AC1F99A6D6B}"/>
              </a:ext>
            </a:extLst>
          </p:cNvPr>
          <p:cNvSpPr txBox="1"/>
          <p:nvPr/>
        </p:nvSpPr>
        <p:spPr>
          <a:xfrm>
            <a:off x="560361" y="499136"/>
            <a:ext cx="2582630" cy="523220"/>
          </a:xfrm>
          <a:prstGeom prst="rect">
            <a:avLst/>
          </a:prstGeom>
          <a:noFill/>
        </p:spPr>
        <p:txBody>
          <a:bodyPr wrap="none" rtlCol="0">
            <a:spAutoFit/>
          </a:bodyPr>
          <a:lstStyle/>
          <a:p>
            <a:r>
              <a:rPr lang="en-US" sz="2800" b="1"/>
              <a:t>Video Encoding:</a:t>
            </a:r>
          </a:p>
        </p:txBody>
      </p:sp>
      <p:sp>
        <p:nvSpPr>
          <p:cNvPr id="12" name="TextBox 11">
            <a:extLst>
              <a:ext uri="{FF2B5EF4-FFF2-40B4-BE49-F238E27FC236}">
                <a16:creationId xmlns:a16="http://schemas.microsoft.com/office/drawing/2014/main" id="{A5113D03-E50F-98CB-A4D3-6CECE289F363}"/>
              </a:ext>
            </a:extLst>
          </p:cNvPr>
          <p:cNvSpPr txBox="1"/>
          <p:nvPr/>
        </p:nvSpPr>
        <p:spPr>
          <a:xfrm>
            <a:off x="763112" y="1994150"/>
            <a:ext cx="4228530" cy="2308324"/>
          </a:xfrm>
          <a:prstGeom prst="rect">
            <a:avLst/>
          </a:prstGeom>
          <a:noFill/>
        </p:spPr>
        <p:txBody>
          <a:bodyPr wrap="none" rtlCol="0">
            <a:spAutoFit/>
          </a:bodyPr>
          <a:lstStyle/>
          <a:p>
            <a:pPr marL="285750" indent="-285750">
              <a:buFont typeface="Arial" panose="020B0604020202020204" pitchFamily="34" charset="0"/>
              <a:buChar char="•"/>
            </a:pPr>
            <a:r>
              <a:rPr lang="en-US"/>
              <a:t>Patch size: </a:t>
            </a:r>
            <a:r>
              <a:rPr lang="en-US" b="1"/>
              <a:t>2 x</a:t>
            </a:r>
            <a:r>
              <a:rPr lang="en-US"/>
              <a:t> 14 x 14</a:t>
            </a:r>
          </a:p>
          <a:p>
            <a:pPr marL="742950" lvl="1" indent="-285750">
              <a:buFont typeface="Arial" panose="020B0604020202020204" pitchFamily="34" charset="0"/>
              <a:buChar char="•"/>
            </a:pPr>
            <a:r>
              <a:rPr lang="en-US"/>
              <a:t>Bind two consecutive timesteps</a:t>
            </a:r>
          </a:p>
          <a:p>
            <a:pPr marL="285750" indent="-285750">
              <a:buFont typeface="Arial" panose="020B0604020202020204" pitchFamily="34" charset="0"/>
              <a:buChar char="•"/>
            </a:pPr>
            <a:r>
              <a:rPr lang="en-US"/>
              <a:t>Dynamic FPS sampling</a:t>
            </a:r>
          </a:p>
          <a:p>
            <a:pPr marL="742950" lvl="1" indent="-285750">
              <a:buFont typeface="Arial" panose="020B0604020202020204" pitchFamily="34" charset="0"/>
              <a:buChar char="•"/>
            </a:pPr>
            <a:r>
              <a:rPr lang="en-US"/>
              <a:t>Vision Encoder handles various FPS</a:t>
            </a:r>
          </a:p>
          <a:p>
            <a:pPr marL="285750" indent="-285750">
              <a:buFont typeface="Arial" panose="020B0604020202020204" pitchFamily="34" charset="0"/>
              <a:buChar char="•"/>
            </a:pPr>
            <a:r>
              <a:rPr lang="en-US"/>
              <a:t>Temporal position</a:t>
            </a:r>
          </a:p>
          <a:p>
            <a:pPr marL="742950" lvl="1" indent="-285750">
              <a:buFont typeface="Arial" panose="020B0604020202020204" pitchFamily="34" charset="0"/>
              <a:buChar char="•"/>
            </a:pPr>
            <a:r>
              <a:rPr lang="en-US"/>
              <a:t>aligned with absolute time</a:t>
            </a:r>
          </a:p>
          <a:p>
            <a:pPr marL="742950" lvl="1" indent="-285750">
              <a:buFont typeface="Arial" panose="020B0604020202020204" pitchFamily="34" charset="0"/>
              <a:buChar char="•"/>
            </a:pPr>
            <a:r>
              <a:rPr lang="en-US"/>
              <a:t>Qwen2-VL: simple frame index</a:t>
            </a:r>
          </a:p>
          <a:p>
            <a:endParaRPr lang="en-US"/>
          </a:p>
        </p:txBody>
      </p:sp>
      <p:pic>
        <p:nvPicPr>
          <p:cNvPr id="14" name="Picture 13">
            <a:extLst>
              <a:ext uri="{FF2B5EF4-FFF2-40B4-BE49-F238E27FC236}">
                <a16:creationId xmlns:a16="http://schemas.microsoft.com/office/drawing/2014/main" id="{D9FDFDD8-04AA-1614-EDD6-2F0553B032A4}"/>
              </a:ext>
            </a:extLst>
          </p:cNvPr>
          <p:cNvPicPr>
            <a:picLocks noChangeAspect="1"/>
          </p:cNvPicPr>
          <p:nvPr/>
        </p:nvPicPr>
        <p:blipFill>
          <a:blip r:embed="rId3"/>
          <a:stretch>
            <a:fillRect/>
          </a:stretch>
        </p:blipFill>
        <p:spPr>
          <a:xfrm>
            <a:off x="3280189" y="1906658"/>
            <a:ext cx="1937854" cy="444226"/>
          </a:xfrm>
          <a:prstGeom prst="rect">
            <a:avLst/>
          </a:prstGeom>
        </p:spPr>
      </p:pic>
      <p:pic>
        <p:nvPicPr>
          <p:cNvPr id="19" name="Picture 18">
            <a:extLst>
              <a:ext uri="{FF2B5EF4-FFF2-40B4-BE49-F238E27FC236}">
                <a16:creationId xmlns:a16="http://schemas.microsoft.com/office/drawing/2014/main" id="{C1EED5BD-EF5C-932A-A5B7-306D057E5371}"/>
              </a:ext>
            </a:extLst>
          </p:cNvPr>
          <p:cNvPicPr>
            <a:picLocks noChangeAspect="1"/>
          </p:cNvPicPr>
          <p:nvPr/>
        </p:nvPicPr>
        <p:blipFill>
          <a:blip r:embed="rId4"/>
          <a:stretch>
            <a:fillRect/>
          </a:stretch>
        </p:blipFill>
        <p:spPr>
          <a:xfrm>
            <a:off x="5517912" y="1130967"/>
            <a:ext cx="6547030" cy="5647033"/>
          </a:xfrm>
          <a:prstGeom prst="rect">
            <a:avLst/>
          </a:prstGeom>
        </p:spPr>
      </p:pic>
      <p:pic>
        <p:nvPicPr>
          <p:cNvPr id="3" name="Picture 2" descr="A black and white logo  AI-generated content may be incorrect.">
            <a:extLst>
              <a:ext uri="{FF2B5EF4-FFF2-40B4-BE49-F238E27FC236}">
                <a16:creationId xmlns:a16="http://schemas.microsoft.com/office/drawing/2014/main" id="{303680B8-E121-C737-6171-D96E38C84AAB}"/>
              </a:ext>
            </a:extLst>
          </p:cNvPr>
          <p:cNvPicPr>
            <a:picLocks noChangeAspect="1"/>
          </p:cNvPicPr>
          <p:nvPr/>
        </p:nvPicPr>
        <p:blipFill>
          <a:blip r:embed="rId5"/>
          <a:stretch>
            <a:fillRect/>
          </a:stretch>
        </p:blipFill>
        <p:spPr>
          <a:xfrm>
            <a:off x="9723783" y="263431"/>
            <a:ext cx="2286000" cy="514350"/>
          </a:xfrm>
          <a:prstGeom prst="rect">
            <a:avLst/>
          </a:prstGeom>
        </p:spPr>
      </p:pic>
    </p:spTree>
    <p:extLst>
      <p:ext uri="{BB962C8B-B14F-4D97-AF65-F5344CB8AC3E}">
        <p14:creationId xmlns:p14="http://schemas.microsoft.com/office/powerpoint/2010/main" val="42721469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E176FC-4CC1-7130-A052-9F902B9B5077}"/>
              </a:ext>
            </a:extLst>
          </p:cNvPr>
          <p:cNvSpPr txBox="1"/>
          <p:nvPr/>
        </p:nvSpPr>
        <p:spPr>
          <a:xfrm>
            <a:off x="79513" y="146559"/>
            <a:ext cx="7474837" cy="1569660"/>
          </a:xfrm>
          <a:prstGeom prst="rect">
            <a:avLst/>
          </a:prstGeom>
          <a:noFill/>
        </p:spPr>
        <p:txBody>
          <a:bodyPr wrap="square" rtlCol="0">
            <a:spAutoFit/>
          </a:bodyPr>
          <a:lstStyle/>
          <a:p>
            <a:pPr lvl="0">
              <a:defRPr/>
            </a:pPr>
            <a:r>
              <a:rPr lang="en-US" sz="3200"/>
              <a:t>LLM and Full Model Architecture</a:t>
            </a:r>
          </a:p>
          <a:p>
            <a:endParaRPr lang="en-US" sz="3200"/>
          </a:p>
          <a:p>
            <a:endParaRPr lang="en-US" sz="3200" b="1"/>
          </a:p>
        </p:txBody>
      </p:sp>
      <p:pic>
        <p:nvPicPr>
          <p:cNvPr id="5" name="Picture 4">
            <a:extLst>
              <a:ext uri="{FF2B5EF4-FFF2-40B4-BE49-F238E27FC236}">
                <a16:creationId xmlns:a16="http://schemas.microsoft.com/office/drawing/2014/main" id="{4A2EEFE7-3185-2771-11CD-D31EBA7FD234}"/>
              </a:ext>
            </a:extLst>
          </p:cNvPr>
          <p:cNvPicPr>
            <a:picLocks noChangeAspect="1"/>
          </p:cNvPicPr>
          <p:nvPr/>
        </p:nvPicPr>
        <p:blipFill>
          <a:blip r:embed="rId3"/>
          <a:stretch>
            <a:fillRect/>
          </a:stretch>
        </p:blipFill>
        <p:spPr>
          <a:xfrm>
            <a:off x="3532162" y="794881"/>
            <a:ext cx="8340970" cy="5916560"/>
          </a:xfrm>
          <a:prstGeom prst="rect">
            <a:avLst/>
          </a:prstGeom>
        </p:spPr>
      </p:pic>
      <p:sp>
        <p:nvSpPr>
          <p:cNvPr id="6" name="TextBox 5">
            <a:extLst>
              <a:ext uri="{FF2B5EF4-FFF2-40B4-BE49-F238E27FC236}">
                <a16:creationId xmlns:a16="http://schemas.microsoft.com/office/drawing/2014/main" id="{3E870F69-716C-A607-230C-2CDC10B4AA73}"/>
              </a:ext>
            </a:extLst>
          </p:cNvPr>
          <p:cNvSpPr txBox="1"/>
          <p:nvPr/>
        </p:nvSpPr>
        <p:spPr>
          <a:xfrm>
            <a:off x="364193" y="1804737"/>
            <a:ext cx="2883290" cy="923330"/>
          </a:xfrm>
          <a:prstGeom prst="rect">
            <a:avLst/>
          </a:prstGeom>
          <a:noFill/>
        </p:spPr>
        <p:txBody>
          <a:bodyPr wrap="none" rtlCol="0">
            <a:spAutoFit/>
          </a:bodyPr>
          <a:lstStyle/>
          <a:p>
            <a:r>
              <a:rPr lang="en-US"/>
              <a:t>• Initialized with Qwen2.5[1]</a:t>
            </a:r>
          </a:p>
          <a:p>
            <a:r>
              <a:rPr lang="en-US"/>
              <a:t>• We omit the details of LLM</a:t>
            </a:r>
          </a:p>
          <a:p>
            <a:endParaRPr lang="en-US"/>
          </a:p>
        </p:txBody>
      </p:sp>
      <p:pic>
        <p:nvPicPr>
          <p:cNvPr id="2" name="Picture 1" descr="A black and white logo  AI-generated content may be incorrect.">
            <a:extLst>
              <a:ext uri="{FF2B5EF4-FFF2-40B4-BE49-F238E27FC236}">
                <a16:creationId xmlns:a16="http://schemas.microsoft.com/office/drawing/2014/main" id="{0491412B-D611-2D22-C196-3988540B4DA1}"/>
              </a:ext>
            </a:extLst>
          </p:cNvPr>
          <p:cNvPicPr>
            <a:picLocks noChangeAspect="1"/>
          </p:cNvPicPr>
          <p:nvPr/>
        </p:nvPicPr>
        <p:blipFill>
          <a:blip r:embed="rId4"/>
          <a:stretch>
            <a:fillRect/>
          </a:stretch>
        </p:blipFill>
        <p:spPr>
          <a:xfrm>
            <a:off x="9723783" y="263431"/>
            <a:ext cx="2286000" cy="514350"/>
          </a:xfrm>
          <a:prstGeom prst="rect">
            <a:avLst/>
          </a:prstGeom>
        </p:spPr>
      </p:pic>
    </p:spTree>
    <p:extLst>
      <p:ext uri="{BB962C8B-B14F-4D97-AF65-F5344CB8AC3E}">
        <p14:creationId xmlns:p14="http://schemas.microsoft.com/office/powerpoint/2010/main" val="13149917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a:extLst>
              <a:ext uri="{FF2B5EF4-FFF2-40B4-BE49-F238E27FC236}">
                <a16:creationId xmlns:a16="http://schemas.microsoft.com/office/drawing/2014/main" id="{F6862CB6-12B1-A519-E618-0758EFF8565E}"/>
              </a:ext>
            </a:extLst>
          </p:cNvPr>
          <p:cNvSpPr/>
          <p:nvPr/>
        </p:nvSpPr>
        <p:spPr>
          <a:xfrm>
            <a:off x="388619" y="954541"/>
            <a:ext cx="7894769" cy="777240"/>
          </a:xfrm>
          <a:prstGeom prst="rect">
            <a:avLst/>
          </a:prstGeom>
          <a:noFill/>
          <a:ln/>
        </p:spPr>
        <p:txBody>
          <a:bodyPr wrap="square" lIns="0" tIns="0" rIns="0" bIns="0" rtlCol="0" anchor="b"/>
          <a:lstStyle/>
          <a:p>
            <a:r>
              <a:rPr lang="en-US" sz="3600"/>
              <a:t>How are these differences useful in video understanding?</a:t>
            </a:r>
          </a:p>
          <a:p>
            <a:pPr marL="0" indent="0">
              <a:buNone/>
            </a:pPr>
            <a:endParaRPr lang="en-US" sz="3600"/>
          </a:p>
        </p:txBody>
      </p:sp>
      <p:sp>
        <p:nvSpPr>
          <p:cNvPr id="4" name="TextBox 3">
            <a:extLst>
              <a:ext uri="{FF2B5EF4-FFF2-40B4-BE49-F238E27FC236}">
                <a16:creationId xmlns:a16="http://schemas.microsoft.com/office/drawing/2014/main" id="{473BC997-87EB-5410-E196-37EC4D9D7FB7}"/>
              </a:ext>
            </a:extLst>
          </p:cNvPr>
          <p:cNvSpPr txBox="1"/>
          <p:nvPr/>
        </p:nvSpPr>
        <p:spPr>
          <a:xfrm>
            <a:off x="483965" y="1340603"/>
            <a:ext cx="7282542" cy="923330"/>
          </a:xfrm>
          <a:prstGeom prst="rect">
            <a:avLst/>
          </a:prstGeom>
          <a:noFill/>
        </p:spPr>
        <p:txBody>
          <a:bodyPr wrap="square" rtlCol="0">
            <a:spAutoFit/>
          </a:bodyPr>
          <a:lstStyle/>
          <a:p>
            <a:pPr marL="285750" indent="-285750">
              <a:buFont typeface="Arial" panose="020B0604020202020204" pitchFamily="34" charset="0"/>
              <a:buChar char="•"/>
            </a:pPr>
            <a:r>
              <a:rPr lang="en-US"/>
              <a:t>Temporal video models can segment actions and preserve event order across time, while weaker models miss boundaries and hallucinate actions.</a:t>
            </a:r>
          </a:p>
        </p:txBody>
      </p:sp>
      <p:pic>
        <p:nvPicPr>
          <p:cNvPr id="6" name="Picture 5">
            <a:extLst>
              <a:ext uri="{FF2B5EF4-FFF2-40B4-BE49-F238E27FC236}">
                <a16:creationId xmlns:a16="http://schemas.microsoft.com/office/drawing/2014/main" id="{FB68D435-C91F-0980-BE59-654CC4A9A3D3}"/>
              </a:ext>
            </a:extLst>
          </p:cNvPr>
          <p:cNvPicPr>
            <a:picLocks noChangeAspect="1"/>
          </p:cNvPicPr>
          <p:nvPr/>
        </p:nvPicPr>
        <p:blipFill>
          <a:blip r:embed="rId3"/>
          <a:stretch>
            <a:fillRect/>
          </a:stretch>
        </p:blipFill>
        <p:spPr>
          <a:xfrm>
            <a:off x="833034" y="2686507"/>
            <a:ext cx="10357124" cy="2830890"/>
          </a:xfrm>
          <a:prstGeom prst="rect">
            <a:avLst/>
          </a:prstGeom>
        </p:spPr>
      </p:pic>
      <p:pic>
        <p:nvPicPr>
          <p:cNvPr id="2" name="Picture 1" descr="A black and white logo  AI-generated content may be incorrect.">
            <a:extLst>
              <a:ext uri="{FF2B5EF4-FFF2-40B4-BE49-F238E27FC236}">
                <a16:creationId xmlns:a16="http://schemas.microsoft.com/office/drawing/2014/main" id="{D153D92F-8757-CC85-1A88-A796A989FFF0}"/>
              </a:ext>
            </a:extLst>
          </p:cNvPr>
          <p:cNvPicPr>
            <a:picLocks noChangeAspect="1"/>
          </p:cNvPicPr>
          <p:nvPr/>
        </p:nvPicPr>
        <p:blipFill>
          <a:blip r:embed="rId4"/>
          <a:stretch>
            <a:fillRect/>
          </a:stretch>
        </p:blipFill>
        <p:spPr>
          <a:xfrm>
            <a:off x="9723783" y="263431"/>
            <a:ext cx="2286000" cy="514350"/>
          </a:xfrm>
          <a:prstGeom prst="rect">
            <a:avLst/>
          </a:prstGeom>
        </p:spPr>
      </p:pic>
    </p:spTree>
    <p:extLst>
      <p:ext uri="{BB962C8B-B14F-4D97-AF65-F5344CB8AC3E}">
        <p14:creationId xmlns:p14="http://schemas.microsoft.com/office/powerpoint/2010/main" val="20657629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88D63B-E2CE-4F29-F605-AA4B75B2817D}"/>
              </a:ext>
            </a:extLst>
          </p:cNvPr>
          <p:cNvSpPr txBox="1"/>
          <p:nvPr/>
        </p:nvSpPr>
        <p:spPr>
          <a:xfrm>
            <a:off x="512736" y="197902"/>
            <a:ext cx="2106478" cy="1098350"/>
          </a:xfrm>
          <a:prstGeom prst="rect">
            <a:avLst/>
          </a:prstGeom>
        </p:spPr>
        <p:txBody>
          <a:bodyPr vert="horz" lIns="91440" tIns="45720" rIns="91440" bIns="45720" rtlCol="0" anchor="ctr">
            <a:normAutofit fontScale="92500"/>
          </a:bodyPr>
          <a:lstStyle/>
          <a:p>
            <a:pPr>
              <a:lnSpc>
                <a:spcPct val="90000"/>
              </a:lnSpc>
              <a:spcBef>
                <a:spcPct val="0"/>
              </a:spcBef>
              <a:spcAft>
                <a:spcPts val="600"/>
              </a:spcAft>
            </a:pPr>
            <a:r>
              <a:rPr lang="en-US" sz="4400" kern="1200">
                <a:solidFill>
                  <a:schemeClr val="tx1"/>
                </a:solidFill>
                <a:latin typeface="+mj-lt"/>
                <a:ea typeface="+mj-ea"/>
                <a:cs typeface="+mj-cs"/>
              </a:rPr>
              <a:t>Example</a:t>
            </a:r>
          </a:p>
        </p:txBody>
      </p:sp>
      <p:pic>
        <p:nvPicPr>
          <p:cNvPr id="6" name="Picture 5">
            <a:extLst>
              <a:ext uri="{FF2B5EF4-FFF2-40B4-BE49-F238E27FC236}">
                <a16:creationId xmlns:a16="http://schemas.microsoft.com/office/drawing/2014/main" id="{5BC7A22B-F1FF-BFF1-E68B-3A921312CC08}"/>
              </a:ext>
            </a:extLst>
          </p:cNvPr>
          <p:cNvPicPr>
            <a:picLocks noChangeAspect="1"/>
          </p:cNvPicPr>
          <p:nvPr/>
        </p:nvPicPr>
        <p:blipFill>
          <a:blip r:embed="rId3"/>
          <a:stretch>
            <a:fillRect/>
          </a:stretch>
        </p:blipFill>
        <p:spPr>
          <a:xfrm>
            <a:off x="895366" y="1283156"/>
            <a:ext cx="10610482" cy="4827767"/>
          </a:xfrm>
          <a:prstGeom prst="rect">
            <a:avLst/>
          </a:prstGeom>
        </p:spPr>
      </p:pic>
      <p:pic>
        <p:nvPicPr>
          <p:cNvPr id="3" name="Picture 2" descr="A black and white logo  AI-generated content may be incorrect.">
            <a:extLst>
              <a:ext uri="{FF2B5EF4-FFF2-40B4-BE49-F238E27FC236}">
                <a16:creationId xmlns:a16="http://schemas.microsoft.com/office/drawing/2014/main" id="{BCC4A2DB-89E9-750E-C17B-BC77F1D83672}"/>
              </a:ext>
            </a:extLst>
          </p:cNvPr>
          <p:cNvPicPr>
            <a:picLocks noChangeAspect="1"/>
          </p:cNvPicPr>
          <p:nvPr/>
        </p:nvPicPr>
        <p:blipFill>
          <a:blip r:embed="rId4"/>
          <a:stretch>
            <a:fillRect/>
          </a:stretch>
        </p:blipFill>
        <p:spPr>
          <a:xfrm>
            <a:off x="9723783" y="263431"/>
            <a:ext cx="2286000" cy="514350"/>
          </a:xfrm>
          <a:prstGeom prst="rect">
            <a:avLst/>
          </a:prstGeom>
        </p:spPr>
      </p:pic>
    </p:spTree>
    <p:extLst>
      <p:ext uri="{BB962C8B-B14F-4D97-AF65-F5344CB8AC3E}">
        <p14:creationId xmlns:p14="http://schemas.microsoft.com/office/powerpoint/2010/main" val="2870679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E870CA-4D3A-6128-6727-87C3CA9C7C0F}"/>
              </a:ext>
            </a:extLst>
          </p:cNvPr>
          <p:cNvSpPr txBox="1"/>
          <p:nvPr/>
        </p:nvSpPr>
        <p:spPr>
          <a:xfrm>
            <a:off x="413657" y="250372"/>
            <a:ext cx="5396221" cy="830997"/>
          </a:xfrm>
          <a:prstGeom prst="rect">
            <a:avLst/>
          </a:prstGeom>
          <a:noFill/>
        </p:spPr>
        <p:txBody>
          <a:bodyPr wrap="none" rtlCol="0">
            <a:spAutoFit/>
          </a:bodyPr>
          <a:lstStyle/>
          <a:p>
            <a:r>
              <a:rPr lang="en-US" sz="4800"/>
              <a:t>Event Understanding</a:t>
            </a:r>
          </a:p>
        </p:txBody>
      </p:sp>
      <p:pic>
        <p:nvPicPr>
          <p:cNvPr id="5" name="Picture 4">
            <a:extLst>
              <a:ext uri="{FF2B5EF4-FFF2-40B4-BE49-F238E27FC236}">
                <a16:creationId xmlns:a16="http://schemas.microsoft.com/office/drawing/2014/main" id="{333EF59A-8FA8-E22D-FEB5-8DA2BD993293}"/>
              </a:ext>
            </a:extLst>
          </p:cNvPr>
          <p:cNvPicPr>
            <a:picLocks noChangeAspect="1"/>
          </p:cNvPicPr>
          <p:nvPr/>
        </p:nvPicPr>
        <p:blipFill>
          <a:blip r:embed="rId3"/>
          <a:stretch>
            <a:fillRect/>
          </a:stretch>
        </p:blipFill>
        <p:spPr>
          <a:xfrm>
            <a:off x="3309568" y="2471326"/>
            <a:ext cx="8355743" cy="3801862"/>
          </a:xfrm>
          <a:prstGeom prst="rect">
            <a:avLst/>
          </a:prstGeom>
        </p:spPr>
      </p:pic>
      <p:sp>
        <p:nvSpPr>
          <p:cNvPr id="8" name="TextBox 7">
            <a:extLst>
              <a:ext uri="{FF2B5EF4-FFF2-40B4-BE49-F238E27FC236}">
                <a16:creationId xmlns:a16="http://schemas.microsoft.com/office/drawing/2014/main" id="{7F22A099-1D9D-C1AD-6B5F-78BCB704B39F}"/>
              </a:ext>
            </a:extLst>
          </p:cNvPr>
          <p:cNvSpPr txBox="1"/>
          <p:nvPr/>
        </p:nvSpPr>
        <p:spPr>
          <a:xfrm>
            <a:off x="705852" y="2148161"/>
            <a:ext cx="2603716" cy="646331"/>
          </a:xfrm>
          <a:prstGeom prst="rect">
            <a:avLst/>
          </a:prstGeom>
          <a:noFill/>
        </p:spPr>
        <p:txBody>
          <a:bodyPr wrap="square" rtlCol="0">
            <a:spAutoFit/>
          </a:bodyPr>
          <a:lstStyle/>
          <a:p>
            <a:pPr marL="285750" indent="-285750">
              <a:buFont typeface="Arial" panose="020B0604020202020204" pitchFamily="34" charset="0"/>
              <a:buChar char="•"/>
            </a:pPr>
            <a:r>
              <a:rPr lang="en-US"/>
              <a:t>What “event” means for Qwen2.5-VL</a:t>
            </a:r>
          </a:p>
        </p:txBody>
      </p:sp>
      <p:sp>
        <p:nvSpPr>
          <p:cNvPr id="9" name="TextBox 8">
            <a:extLst>
              <a:ext uri="{FF2B5EF4-FFF2-40B4-BE49-F238E27FC236}">
                <a16:creationId xmlns:a16="http://schemas.microsoft.com/office/drawing/2014/main" id="{9135109D-355B-D373-D519-F436AC240324}"/>
              </a:ext>
            </a:extLst>
          </p:cNvPr>
          <p:cNvSpPr txBox="1"/>
          <p:nvPr/>
        </p:nvSpPr>
        <p:spPr>
          <a:xfrm>
            <a:off x="413657" y="1431521"/>
            <a:ext cx="4877454" cy="646331"/>
          </a:xfrm>
          <a:prstGeom prst="rect">
            <a:avLst/>
          </a:prstGeom>
          <a:noFill/>
        </p:spPr>
        <p:txBody>
          <a:bodyPr wrap="square" rtlCol="0">
            <a:spAutoFit/>
          </a:bodyPr>
          <a:lstStyle/>
          <a:p>
            <a:r>
              <a:rPr lang="en-US"/>
              <a:t>We can extend previous example to see how event understanding works</a:t>
            </a:r>
          </a:p>
        </p:txBody>
      </p:sp>
      <p:pic>
        <p:nvPicPr>
          <p:cNvPr id="3" name="Picture 2" descr="A black and white logo  AI-generated content may be incorrect.">
            <a:extLst>
              <a:ext uri="{FF2B5EF4-FFF2-40B4-BE49-F238E27FC236}">
                <a16:creationId xmlns:a16="http://schemas.microsoft.com/office/drawing/2014/main" id="{C1BA533F-C155-622A-F7F9-C2FF5799315F}"/>
              </a:ext>
            </a:extLst>
          </p:cNvPr>
          <p:cNvPicPr>
            <a:picLocks noChangeAspect="1"/>
          </p:cNvPicPr>
          <p:nvPr/>
        </p:nvPicPr>
        <p:blipFill>
          <a:blip r:embed="rId4"/>
          <a:stretch>
            <a:fillRect/>
          </a:stretch>
        </p:blipFill>
        <p:spPr>
          <a:xfrm>
            <a:off x="9723783" y="263431"/>
            <a:ext cx="2286000" cy="514350"/>
          </a:xfrm>
          <a:prstGeom prst="rect">
            <a:avLst/>
          </a:prstGeom>
        </p:spPr>
      </p:pic>
    </p:spTree>
    <p:extLst>
      <p:ext uri="{BB962C8B-B14F-4D97-AF65-F5344CB8AC3E}">
        <p14:creationId xmlns:p14="http://schemas.microsoft.com/office/powerpoint/2010/main" val="20902574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43BBDB-15AF-7CC9-6CFE-3C1F7703B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6868" y="670691"/>
            <a:ext cx="7772400" cy="5516617"/>
          </a:xfrm>
          <a:prstGeom prst="rect">
            <a:avLst/>
          </a:prstGeom>
        </p:spPr>
      </p:pic>
      <p:sp>
        <p:nvSpPr>
          <p:cNvPr id="4" name="TextBox 3">
            <a:extLst>
              <a:ext uri="{FF2B5EF4-FFF2-40B4-BE49-F238E27FC236}">
                <a16:creationId xmlns:a16="http://schemas.microsoft.com/office/drawing/2014/main" id="{0F9FCCAD-9171-1B55-B74B-A69753B50F65}"/>
              </a:ext>
            </a:extLst>
          </p:cNvPr>
          <p:cNvSpPr txBox="1"/>
          <p:nvPr/>
        </p:nvSpPr>
        <p:spPr>
          <a:xfrm>
            <a:off x="422031" y="566678"/>
            <a:ext cx="3622431" cy="3139321"/>
          </a:xfrm>
          <a:prstGeom prst="rect">
            <a:avLst/>
          </a:prstGeom>
          <a:noFill/>
        </p:spPr>
        <p:txBody>
          <a:bodyPr wrap="square" rtlCol="0">
            <a:spAutoFit/>
          </a:bodyPr>
          <a:lstStyle/>
          <a:p>
            <a:r>
              <a:rPr lang="en-US" sz="1600" b="1"/>
              <a:t>Qwen2.5-VL: Video Understanding</a:t>
            </a:r>
          </a:p>
          <a:p>
            <a:endParaRPr lang="en-US" sz="800"/>
          </a:p>
          <a:p>
            <a:pPr marL="171450" indent="-171450">
              <a:buFont typeface="Arial" panose="020B0604020202020204" pitchFamily="34" charset="0"/>
              <a:buChar char="•"/>
            </a:pPr>
            <a:r>
              <a:rPr lang="en-US" sz="1200"/>
              <a:t>Processes video as temporally ordered token sequences</a:t>
            </a:r>
          </a:p>
          <a:p>
            <a:pPr marL="171450" indent="-171450">
              <a:buFont typeface="Arial" panose="020B0604020202020204" pitchFamily="34" charset="0"/>
              <a:buChar char="•"/>
            </a:pPr>
            <a:r>
              <a:rPr lang="en-US" sz="1200"/>
              <a:t>Encodes real time (seconds), not frame indices</a:t>
            </a:r>
          </a:p>
          <a:p>
            <a:pPr marL="171450" indent="-171450">
              <a:buFont typeface="Arial" panose="020B0604020202020204" pitchFamily="34" charset="0"/>
              <a:buChar char="•"/>
            </a:pPr>
            <a:r>
              <a:rPr lang="en-US" sz="1200"/>
              <a:t>Segments events implicitly from token patterns</a:t>
            </a:r>
          </a:p>
          <a:p>
            <a:pPr marL="171450" indent="-171450">
              <a:buFont typeface="Arial" panose="020B0604020202020204" pitchFamily="34" charset="0"/>
              <a:buChar char="•"/>
            </a:pPr>
            <a:r>
              <a:rPr lang="en-US" sz="1200"/>
              <a:t>Enables temporal grounding, VideoQA, and captioning</a:t>
            </a:r>
          </a:p>
        </p:txBody>
      </p:sp>
    </p:spTree>
    <p:extLst>
      <p:ext uri="{BB962C8B-B14F-4D97-AF65-F5344CB8AC3E}">
        <p14:creationId xmlns:p14="http://schemas.microsoft.com/office/powerpoint/2010/main" val="40898375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a:extLst>
              <a:ext uri="{FF2B5EF4-FFF2-40B4-BE49-F238E27FC236}">
                <a16:creationId xmlns:a16="http://schemas.microsoft.com/office/drawing/2014/main" id="{6DAFB4E8-C7F6-B0D1-3E32-3BE61EEDB231}"/>
              </a:ext>
            </a:extLst>
          </p:cNvPr>
          <p:cNvSpPr/>
          <p:nvPr/>
        </p:nvSpPr>
        <p:spPr>
          <a:xfrm>
            <a:off x="185109" y="215361"/>
            <a:ext cx="8911526" cy="677196"/>
          </a:xfrm>
          <a:prstGeom prst="rect">
            <a:avLst/>
          </a:prstGeom>
        </p:spPr>
        <p:txBody>
          <a:bodyPr vert="horz" lIns="91440" tIns="45720" rIns="91440" bIns="45720" rtlCol="0" anchor="b">
            <a:normAutofit fontScale="92500" lnSpcReduction="10000"/>
          </a:bodyPr>
          <a:lstStyle/>
          <a:p>
            <a:pPr lvl="0" algn="ctr">
              <a:lnSpc>
                <a:spcPct val="90000"/>
              </a:lnSpc>
              <a:spcBef>
                <a:spcPct val="0"/>
              </a:spcBef>
              <a:spcAft>
                <a:spcPts val="600"/>
              </a:spcAft>
              <a:defRPr/>
            </a:pPr>
            <a:r>
              <a:rPr lang="en-US" sz="4800">
                <a:latin typeface="+mj-lt"/>
                <a:ea typeface="+mj-ea"/>
                <a:cs typeface="+mj-cs"/>
              </a:rPr>
              <a:t>How Qwen2.5-VL understands events</a:t>
            </a:r>
          </a:p>
        </p:txBody>
      </p:sp>
      <p:sp>
        <p:nvSpPr>
          <p:cNvPr id="9" name="TextBox 8">
            <a:extLst>
              <a:ext uri="{FF2B5EF4-FFF2-40B4-BE49-F238E27FC236}">
                <a16:creationId xmlns:a16="http://schemas.microsoft.com/office/drawing/2014/main" id="{4014E7F4-3FA6-8621-7597-BA1477D0BBE1}"/>
              </a:ext>
            </a:extLst>
          </p:cNvPr>
          <p:cNvSpPr txBox="1"/>
          <p:nvPr/>
        </p:nvSpPr>
        <p:spPr>
          <a:xfrm>
            <a:off x="185109" y="1293937"/>
            <a:ext cx="6545008" cy="453031"/>
          </a:xfrm>
          <a:prstGeom prst="rect">
            <a:avLst/>
          </a:prstGeom>
        </p:spPr>
        <p:txBody>
          <a:bodyPr vert="horz" lIns="91440" tIns="45720" rIns="91440" bIns="45720" rtlCol="0">
            <a:normAutofit/>
          </a:bodyPr>
          <a:lstStyle/>
          <a:p>
            <a:pPr algn="ctr">
              <a:lnSpc>
                <a:spcPct val="90000"/>
              </a:lnSpc>
              <a:spcBef>
                <a:spcPts val="1000"/>
              </a:spcBef>
            </a:pPr>
            <a:r>
              <a:rPr lang="en-US" sz="2400"/>
              <a:t>A. Temporal tokenization (video as sequences)</a:t>
            </a:r>
          </a:p>
        </p:txBody>
      </p:sp>
      <p:pic>
        <p:nvPicPr>
          <p:cNvPr id="11" name="Graphic 10">
            <a:extLst>
              <a:ext uri="{FF2B5EF4-FFF2-40B4-BE49-F238E27FC236}">
                <a16:creationId xmlns:a16="http://schemas.microsoft.com/office/drawing/2014/main" id="{CD06DF68-9965-ED29-43BF-2653ECCF077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577390" y="2068868"/>
            <a:ext cx="6847567" cy="4350219"/>
          </a:xfrm>
          <a:prstGeom prst="rect">
            <a:avLst/>
          </a:prstGeom>
        </p:spPr>
      </p:pic>
      <p:pic>
        <p:nvPicPr>
          <p:cNvPr id="8" name="Picture 7">
            <a:extLst>
              <a:ext uri="{FF2B5EF4-FFF2-40B4-BE49-F238E27FC236}">
                <a16:creationId xmlns:a16="http://schemas.microsoft.com/office/drawing/2014/main" id="{00F2A999-700B-0D74-D106-84DCFCF4A52E}"/>
              </a:ext>
            </a:extLst>
          </p:cNvPr>
          <p:cNvPicPr>
            <a:picLocks noChangeAspect="1"/>
          </p:cNvPicPr>
          <p:nvPr/>
        </p:nvPicPr>
        <p:blipFill>
          <a:blip r:embed="rId4"/>
          <a:stretch>
            <a:fillRect/>
          </a:stretch>
        </p:blipFill>
        <p:spPr>
          <a:xfrm>
            <a:off x="185109" y="1615837"/>
            <a:ext cx="9595050" cy="2326799"/>
          </a:xfrm>
          <a:prstGeom prst="rect">
            <a:avLst/>
          </a:prstGeom>
        </p:spPr>
      </p:pic>
      <p:pic>
        <p:nvPicPr>
          <p:cNvPr id="2" name="Picture 1" descr="A black and white logo  AI-generated content may be incorrect.">
            <a:extLst>
              <a:ext uri="{FF2B5EF4-FFF2-40B4-BE49-F238E27FC236}">
                <a16:creationId xmlns:a16="http://schemas.microsoft.com/office/drawing/2014/main" id="{9FB5E013-694F-683E-D92E-C176FC4D8406}"/>
              </a:ext>
            </a:extLst>
          </p:cNvPr>
          <p:cNvPicPr>
            <a:picLocks noChangeAspect="1"/>
          </p:cNvPicPr>
          <p:nvPr/>
        </p:nvPicPr>
        <p:blipFill>
          <a:blip r:embed="rId5"/>
          <a:stretch>
            <a:fillRect/>
          </a:stretch>
        </p:blipFill>
        <p:spPr>
          <a:xfrm>
            <a:off x="9723783" y="263431"/>
            <a:ext cx="2286000" cy="514350"/>
          </a:xfrm>
          <a:prstGeom prst="rect">
            <a:avLst/>
          </a:prstGeom>
        </p:spPr>
      </p:pic>
    </p:spTree>
    <p:extLst>
      <p:ext uri="{BB962C8B-B14F-4D97-AF65-F5344CB8AC3E}">
        <p14:creationId xmlns:p14="http://schemas.microsoft.com/office/powerpoint/2010/main" val="221013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8"/>
                                        </p:tgtEl>
                                        <p:attrNameLst>
                                          <p:attrName>ppt_w</p:attrName>
                                        </p:attrNameLst>
                                      </p:cBhvr>
                                      <p:tavLst>
                                        <p:tav tm="0">
                                          <p:val>
                                            <p:strVal val="ppt_w"/>
                                          </p:val>
                                        </p:tav>
                                        <p:tav tm="100000">
                                          <p:val>
                                            <p:fltVal val="0"/>
                                          </p:val>
                                        </p:tav>
                                      </p:tavLst>
                                    </p:anim>
                                    <p:anim calcmode="lin" valueType="num">
                                      <p:cBhvr>
                                        <p:cTn id="7" dur="1000"/>
                                        <p:tgtEl>
                                          <p:spTgt spid="8"/>
                                        </p:tgtEl>
                                        <p:attrNameLst>
                                          <p:attrName>ppt_h</p:attrName>
                                        </p:attrNameLst>
                                      </p:cBhvr>
                                      <p:tavLst>
                                        <p:tav tm="0">
                                          <p:val>
                                            <p:strVal val="ppt_h"/>
                                          </p:val>
                                        </p:tav>
                                        <p:tav tm="100000">
                                          <p:val>
                                            <p:fltVal val="0"/>
                                          </p:val>
                                        </p:tav>
                                      </p:tavLst>
                                    </p:anim>
                                    <p:anim calcmode="lin" valueType="num">
                                      <p:cBhvr>
                                        <p:cTn id="8" dur="1000"/>
                                        <p:tgtEl>
                                          <p:spTgt spid="8"/>
                                        </p:tgtEl>
                                        <p:attrNameLst>
                                          <p:attrName>style.rotation</p:attrName>
                                        </p:attrNameLst>
                                      </p:cBhvr>
                                      <p:tavLst>
                                        <p:tav tm="0">
                                          <p:val>
                                            <p:fltVal val="0"/>
                                          </p:val>
                                        </p:tav>
                                        <p:tav tm="100000">
                                          <p:val>
                                            <p:fltVal val="90"/>
                                          </p:val>
                                        </p:tav>
                                      </p:tavLst>
                                    </p:anim>
                                    <p:animEffect transition="out" filter="fade">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251E16-76B5-9954-9D9F-8EB557C56D96}"/>
              </a:ext>
            </a:extLst>
          </p:cNvPr>
          <p:cNvSpPr txBox="1"/>
          <p:nvPr/>
        </p:nvSpPr>
        <p:spPr>
          <a:xfrm>
            <a:off x="338666" y="667422"/>
            <a:ext cx="5503333" cy="453031"/>
          </a:xfrm>
          <a:prstGeom prst="rect">
            <a:avLst/>
          </a:prstGeom>
        </p:spPr>
        <p:txBody>
          <a:bodyPr vert="horz" lIns="91440" tIns="45720" rIns="91440" bIns="45720" rtlCol="0">
            <a:noAutofit/>
          </a:bodyPr>
          <a:lstStyle/>
          <a:p>
            <a:r>
              <a:rPr lang="en-US" sz="2400">
                <a:latin typeface="-webkit-standard"/>
              </a:rPr>
              <a:t>B. Event segmentation (implicit grouping)</a:t>
            </a:r>
            <a:endParaRPr lang="en-US" sz="2400"/>
          </a:p>
        </p:txBody>
      </p:sp>
      <p:pic>
        <p:nvPicPr>
          <p:cNvPr id="6" name="Picture 5">
            <a:extLst>
              <a:ext uri="{FF2B5EF4-FFF2-40B4-BE49-F238E27FC236}">
                <a16:creationId xmlns:a16="http://schemas.microsoft.com/office/drawing/2014/main" id="{50FC9C6F-5FE5-ACA6-F258-6F845119EFB3}"/>
              </a:ext>
            </a:extLst>
          </p:cNvPr>
          <p:cNvPicPr>
            <a:picLocks noChangeAspect="1"/>
          </p:cNvPicPr>
          <p:nvPr/>
        </p:nvPicPr>
        <p:blipFill>
          <a:blip r:embed="rId3"/>
          <a:stretch>
            <a:fillRect/>
          </a:stretch>
        </p:blipFill>
        <p:spPr>
          <a:xfrm>
            <a:off x="338666" y="1564216"/>
            <a:ext cx="7986347" cy="2307167"/>
          </a:xfrm>
          <a:prstGeom prst="rect">
            <a:avLst/>
          </a:prstGeom>
        </p:spPr>
      </p:pic>
      <p:pic>
        <p:nvPicPr>
          <p:cNvPr id="8" name="Picture 7">
            <a:extLst>
              <a:ext uri="{FF2B5EF4-FFF2-40B4-BE49-F238E27FC236}">
                <a16:creationId xmlns:a16="http://schemas.microsoft.com/office/drawing/2014/main" id="{EBF374A3-3415-5EEF-1B5C-2B332AA4AC80}"/>
              </a:ext>
            </a:extLst>
          </p:cNvPr>
          <p:cNvPicPr>
            <a:picLocks noChangeAspect="1"/>
          </p:cNvPicPr>
          <p:nvPr/>
        </p:nvPicPr>
        <p:blipFill>
          <a:blip r:embed="rId4"/>
          <a:stretch>
            <a:fillRect/>
          </a:stretch>
        </p:blipFill>
        <p:spPr>
          <a:xfrm>
            <a:off x="2608382" y="4315146"/>
            <a:ext cx="9583618" cy="2307167"/>
          </a:xfrm>
          <a:prstGeom prst="rect">
            <a:avLst/>
          </a:prstGeom>
        </p:spPr>
      </p:pic>
      <p:pic>
        <p:nvPicPr>
          <p:cNvPr id="2" name="Picture 1" descr="A black and white logo  AI-generated content may be incorrect.">
            <a:extLst>
              <a:ext uri="{FF2B5EF4-FFF2-40B4-BE49-F238E27FC236}">
                <a16:creationId xmlns:a16="http://schemas.microsoft.com/office/drawing/2014/main" id="{2738DFCE-E592-F025-B4F8-8A868427A4EA}"/>
              </a:ext>
            </a:extLst>
          </p:cNvPr>
          <p:cNvPicPr>
            <a:picLocks noChangeAspect="1"/>
          </p:cNvPicPr>
          <p:nvPr/>
        </p:nvPicPr>
        <p:blipFill>
          <a:blip r:embed="rId5"/>
          <a:stretch>
            <a:fillRect/>
          </a:stretch>
        </p:blipFill>
        <p:spPr>
          <a:xfrm>
            <a:off x="9723783" y="263431"/>
            <a:ext cx="2286000" cy="514350"/>
          </a:xfrm>
          <a:prstGeom prst="rect">
            <a:avLst/>
          </a:prstGeom>
        </p:spPr>
      </p:pic>
    </p:spTree>
    <p:extLst>
      <p:ext uri="{BB962C8B-B14F-4D97-AF65-F5344CB8AC3E}">
        <p14:creationId xmlns:p14="http://schemas.microsoft.com/office/powerpoint/2010/main" val="138063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CB659A-9A4C-5D7F-2D33-BC64ADC80C84}"/>
              </a:ext>
            </a:extLst>
          </p:cNvPr>
          <p:cNvPicPr>
            <a:picLocks noChangeAspect="1"/>
          </p:cNvPicPr>
          <p:nvPr/>
        </p:nvPicPr>
        <p:blipFill>
          <a:blip r:embed="rId3"/>
          <a:stretch>
            <a:fillRect/>
          </a:stretch>
        </p:blipFill>
        <p:spPr>
          <a:xfrm>
            <a:off x="4013200" y="3047031"/>
            <a:ext cx="7772400" cy="3179618"/>
          </a:xfrm>
          <a:prstGeom prst="rect">
            <a:avLst/>
          </a:prstGeom>
        </p:spPr>
      </p:pic>
      <p:sp>
        <p:nvSpPr>
          <p:cNvPr id="4" name="TextBox 3">
            <a:extLst>
              <a:ext uri="{FF2B5EF4-FFF2-40B4-BE49-F238E27FC236}">
                <a16:creationId xmlns:a16="http://schemas.microsoft.com/office/drawing/2014/main" id="{462508E8-9274-2CDB-7486-8A2F8C962C7C}"/>
              </a:ext>
            </a:extLst>
          </p:cNvPr>
          <p:cNvSpPr txBox="1"/>
          <p:nvPr/>
        </p:nvSpPr>
        <p:spPr>
          <a:xfrm>
            <a:off x="338666" y="667422"/>
            <a:ext cx="5909734" cy="453031"/>
          </a:xfrm>
          <a:prstGeom prst="rect">
            <a:avLst/>
          </a:prstGeom>
        </p:spPr>
        <p:txBody>
          <a:bodyPr vert="horz" lIns="91440" tIns="45720" rIns="91440" bIns="45720" rtlCol="0">
            <a:noAutofit/>
          </a:bodyPr>
          <a:lstStyle/>
          <a:p>
            <a:r>
              <a:rPr lang="en-US" sz="2400"/>
              <a:t>C. Attention over time (temporal reasoning)</a:t>
            </a:r>
          </a:p>
          <a:p>
            <a:endParaRPr lang="en-US" sz="2400"/>
          </a:p>
        </p:txBody>
      </p:sp>
      <p:sp>
        <p:nvSpPr>
          <p:cNvPr id="7" name="TextBox 6">
            <a:extLst>
              <a:ext uri="{FF2B5EF4-FFF2-40B4-BE49-F238E27FC236}">
                <a16:creationId xmlns:a16="http://schemas.microsoft.com/office/drawing/2014/main" id="{DEEE7C07-8F75-3DFB-9879-20CB29173C63}"/>
              </a:ext>
            </a:extLst>
          </p:cNvPr>
          <p:cNvSpPr txBox="1"/>
          <p:nvPr/>
        </p:nvSpPr>
        <p:spPr>
          <a:xfrm>
            <a:off x="762000" y="1483577"/>
            <a:ext cx="6096000" cy="1200329"/>
          </a:xfrm>
          <a:prstGeom prst="rect">
            <a:avLst/>
          </a:prstGeom>
          <a:noFill/>
        </p:spPr>
        <p:txBody>
          <a:bodyPr wrap="square">
            <a:spAutoFit/>
          </a:bodyPr>
          <a:lstStyle/>
          <a:p>
            <a:pPr algn="l">
              <a:buNone/>
            </a:pPr>
            <a:r>
              <a:rPr lang="en-US" b="0" i="0">
                <a:effectLst/>
              </a:rPr>
              <a:t>Using transformer-based attention, Qwen2.5-VL:</a:t>
            </a:r>
          </a:p>
          <a:p>
            <a:pPr marL="285750" indent="-285750" algn="l">
              <a:buFont typeface="Arial" panose="020B0604020202020204" pitchFamily="34" charset="0"/>
              <a:buChar char="•"/>
            </a:pPr>
            <a:r>
              <a:rPr lang="en-US" b="0" i="0">
                <a:effectLst/>
              </a:rPr>
              <a:t>focuses on key frames where events change</a:t>
            </a:r>
          </a:p>
          <a:p>
            <a:pPr marL="285750" indent="-285750" algn="l">
              <a:buFont typeface="Arial" panose="020B0604020202020204" pitchFamily="34" charset="0"/>
              <a:buChar char="•"/>
            </a:pPr>
            <a:r>
              <a:rPr lang="en-US" b="0" i="0">
                <a:effectLst/>
              </a:rPr>
              <a:t>reduces noise from redundant frames</a:t>
            </a:r>
          </a:p>
          <a:p>
            <a:pPr marL="285750" indent="-285750" algn="l">
              <a:buFont typeface="Arial" panose="020B0604020202020204" pitchFamily="34" charset="0"/>
              <a:buChar char="•"/>
            </a:pPr>
            <a:r>
              <a:rPr lang="en-US" b="0" i="0">
                <a:effectLst/>
              </a:rPr>
              <a:t>links early and late parts of an event chain</a:t>
            </a:r>
          </a:p>
        </p:txBody>
      </p:sp>
      <p:pic>
        <p:nvPicPr>
          <p:cNvPr id="2" name="Picture 1" descr="A black and white logo  AI-generated content may be incorrect.">
            <a:extLst>
              <a:ext uri="{FF2B5EF4-FFF2-40B4-BE49-F238E27FC236}">
                <a16:creationId xmlns:a16="http://schemas.microsoft.com/office/drawing/2014/main" id="{58A975A5-C39C-60C9-8E26-1DFE3B296A4C}"/>
              </a:ext>
            </a:extLst>
          </p:cNvPr>
          <p:cNvPicPr>
            <a:picLocks noChangeAspect="1"/>
          </p:cNvPicPr>
          <p:nvPr/>
        </p:nvPicPr>
        <p:blipFill>
          <a:blip r:embed="rId4"/>
          <a:stretch>
            <a:fillRect/>
          </a:stretch>
        </p:blipFill>
        <p:spPr>
          <a:xfrm>
            <a:off x="9723783" y="263431"/>
            <a:ext cx="2286000" cy="514350"/>
          </a:xfrm>
          <a:prstGeom prst="rect">
            <a:avLst/>
          </a:prstGeom>
        </p:spPr>
      </p:pic>
    </p:spTree>
    <p:extLst>
      <p:ext uri="{BB962C8B-B14F-4D97-AF65-F5344CB8AC3E}">
        <p14:creationId xmlns:p14="http://schemas.microsoft.com/office/powerpoint/2010/main" val="4242502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Right 5">
            <a:extLst>
              <a:ext uri="{FF2B5EF4-FFF2-40B4-BE49-F238E27FC236}">
                <a16:creationId xmlns:a16="http://schemas.microsoft.com/office/drawing/2014/main" id="{C28F00CE-5F25-6977-8550-BF3ABCE473FD}"/>
              </a:ext>
            </a:extLst>
          </p:cNvPr>
          <p:cNvSpPr/>
          <p:nvPr/>
        </p:nvSpPr>
        <p:spPr>
          <a:xfrm>
            <a:off x="4689216" y="5075789"/>
            <a:ext cx="3561293" cy="334393"/>
          </a:xfrm>
          <a:prstGeom prst="rightArrow">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0E9EF09B-8C8B-E9C1-86EF-EF54380E8C69}"/>
              </a:ext>
            </a:extLst>
          </p:cNvPr>
          <p:cNvSpPr txBox="1"/>
          <p:nvPr/>
        </p:nvSpPr>
        <p:spPr>
          <a:xfrm>
            <a:off x="8543759" y="1419068"/>
            <a:ext cx="3079517" cy="22550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b="1"/>
              <a:t>Output:</a:t>
            </a:r>
            <a:endParaRPr lang="en-US" sz="2400"/>
          </a:p>
          <a:p>
            <a:pPr marL="285750" indent="-285750">
              <a:lnSpc>
                <a:spcPct val="150000"/>
              </a:lnSpc>
              <a:buFont typeface="Arial"/>
              <a:buChar char="•"/>
            </a:pPr>
            <a:r>
              <a:rPr lang="en-US" sz="2400" b="1"/>
              <a:t>Object category</a:t>
            </a:r>
          </a:p>
          <a:p>
            <a:pPr marL="285750" indent="-285750">
              <a:lnSpc>
                <a:spcPct val="150000"/>
              </a:lnSpc>
              <a:buFont typeface="Arial"/>
              <a:buChar char="•"/>
            </a:pPr>
            <a:r>
              <a:rPr lang="en-US" sz="2400" b="1"/>
              <a:t>Scene</a:t>
            </a:r>
            <a:endParaRPr lang="en-US" sz="2400" b="1">
              <a:ea typeface="+mn-lt"/>
              <a:cs typeface="+mn-lt"/>
            </a:endParaRPr>
          </a:p>
          <a:p>
            <a:pPr marL="285750" indent="-285750">
              <a:lnSpc>
                <a:spcPct val="150000"/>
              </a:lnSpc>
              <a:buFont typeface="Arial"/>
              <a:buChar char="•"/>
            </a:pPr>
            <a:r>
              <a:rPr lang="en-US" sz="2400" b="1"/>
              <a:t>attributes</a:t>
            </a:r>
          </a:p>
        </p:txBody>
      </p:sp>
      <p:sp>
        <p:nvSpPr>
          <p:cNvPr id="9" name="Arrow: Right 8">
            <a:extLst>
              <a:ext uri="{FF2B5EF4-FFF2-40B4-BE49-F238E27FC236}">
                <a16:creationId xmlns:a16="http://schemas.microsoft.com/office/drawing/2014/main" id="{BFA1C6E3-94C6-F9FF-9752-4D3C13BDC004}"/>
              </a:ext>
            </a:extLst>
          </p:cNvPr>
          <p:cNvSpPr/>
          <p:nvPr/>
        </p:nvSpPr>
        <p:spPr>
          <a:xfrm>
            <a:off x="4661450" y="2375367"/>
            <a:ext cx="3561293" cy="334393"/>
          </a:xfrm>
          <a:prstGeom prst="rightArrow">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0" name="Picture 9" descr="A cat walking in the grass&#10;&#10;AI-generated content may be incorrect.">
            <a:extLst>
              <a:ext uri="{FF2B5EF4-FFF2-40B4-BE49-F238E27FC236}">
                <a16:creationId xmlns:a16="http://schemas.microsoft.com/office/drawing/2014/main" id="{5F5BD2C4-8388-4CD1-5AE0-F05B386EB058}"/>
              </a:ext>
            </a:extLst>
          </p:cNvPr>
          <p:cNvPicPr>
            <a:picLocks noChangeAspect="1"/>
          </p:cNvPicPr>
          <p:nvPr/>
        </p:nvPicPr>
        <p:blipFill>
          <a:blip r:embed="rId3"/>
          <a:stretch>
            <a:fillRect/>
          </a:stretch>
        </p:blipFill>
        <p:spPr>
          <a:xfrm>
            <a:off x="876467" y="1551322"/>
            <a:ext cx="2952750" cy="1990725"/>
          </a:xfrm>
          <a:prstGeom prst="rect">
            <a:avLst/>
          </a:prstGeom>
        </p:spPr>
      </p:pic>
      <p:sp>
        <p:nvSpPr>
          <p:cNvPr id="11" name="TextBox 10">
            <a:extLst>
              <a:ext uri="{FF2B5EF4-FFF2-40B4-BE49-F238E27FC236}">
                <a16:creationId xmlns:a16="http://schemas.microsoft.com/office/drawing/2014/main" id="{9038C7F9-06F4-18B6-2FD8-62E0FFD6145F}"/>
              </a:ext>
            </a:extLst>
          </p:cNvPr>
          <p:cNvSpPr txBox="1"/>
          <p:nvPr/>
        </p:nvSpPr>
        <p:spPr>
          <a:xfrm>
            <a:off x="4691086" y="1985594"/>
            <a:ext cx="388482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Image: static appearance</a:t>
            </a:r>
          </a:p>
        </p:txBody>
      </p:sp>
      <p:sp>
        <p:nvSpPr>
          <p:cNvPr id="12" name="TextBox 11">
            <a:extLst>
              <a:ext uri="{FF2B5EF4-FFF2-40B4-BE49-F238E27FC236}">
                <a16:creationId xmlns:a16="http://schemas.microsoft.com/office/drawing/2014/main" id="{0A41A500-6FFE-AD56-CDC4-EA99EB19C737}"/>
              </a:ext>
            </a:extLst>
          </p:cNvPr>
          <p:cNvSpPr txBox="1"/>
          <p:nvPr/>
        </p:nvSpPr>
        <p:spPr>
          <a:xfrm>
            <a:off x="4648412" y="4378542"/>
            <a:ext cx="357735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Video: appearance + motion+ temporal structure</a:t>
            </a:r>
          </a:p>
        </p:txBody>
      </p:sp>
      <p:pic>
        <p:nvPicPr>
          <p:cNvPr id="14" name="Picture 13" descr="Motivation and emotion/Book/2011/Competitiveness - Wikiversity">
            <a:extLst>
              <a:ext uri="{FF2B5EF4-FFF2-40B4-BE49-F238E27FC236}">
                <a16:creationId xmlns:a16="http://schemas.microsoft.com/office/drawing/2014/main" id="{F5E8F94A-9799-1D68-7E8A-CC96D66D4AD3}"/>
              </a:ext>
            </a:extLst>
          </p:cNvPr>
          <p:cNvPicPr>
            <a:picLocks noChangeAspect="1"/>
          </p:cNvPicPr>
          <p:nvPr/>
        </p:nvPicPr>
        <p:blipFill>
          <a:blip r:embed="rId4"/>
          <a:stretch>
            <a:fillRect/>
          </a:stretch>
        </p:blipFill>
        <p:spPr>
          <a:xfrm>
            <a:off x="873157" y="4048884"/>
            <a:ext cx="2982829" cy="2385595"/>
          </a:xfrm>
          <a:prstGeom prst="rect">
            <a:avLst/>
          </a:prstGeom>
        </p:spPr>
      </p:pic>
      <p:sp>
        <p:nvSpPr>
          <p:cNvPr id="2" name="Title 1">
            <a:extLst>
              <a:ext uri="{FF2B5EF4-FFF2-40B4-BE49-F238E27FC236}">
                <a16:creationId xmlns:a16="http://schemas.microsoft.com/office/drawing/2014/main" id="{BA1386A4-F86C-53F0-B675-690F6CAF2A67}"/>
              </a:ext>
            </a:extLst>
          </p:cNvPr>
          <p:cNvSpPr>
            <a:spLocks noGrp="1"/>
          </p:cNvSpPr>
          <p:nvPr>
            <p:ph type="title"/>
          </p:nvPr>
        </p:nvSpPr>
        <p:spPr>
          <a:xfrm>
            <a:off x="397042" y="4178"/>
            <a:ext cx="10515600" cy="1325563"/>
          </a:xfrm>
        </p:spPr>
        <p:txBody>
          <a:bodyPr/>
          <a:lstStyle/>
          <a:p>
            <a:r>
              <a:rPr lang="en-US"/>
              <a:t>Why video is different from image processing</a:t>
            </a:r>
          </a:p>
        </p:txBody>
      </p:sp>
      <p:sp>
        <p:nvSpPr>
          <p:cNvPr id="3" name="TextBox 2">
            <a:extLst>
              <a:ext uri="{FF2B5EF4-FFF2-40B4-BE49-F238E27FC236}">
                <a16:creationId xmlns:a16="http://schemas.microsoft.com/office/drawing/2014/main" id="{40A1D6BB-8E9B-C6B6-B6FD-1D020FB63161}"/>
              </a:ext>
            </a:extLst>
          </p:cNvPr>
          <p:cNvSpPr txBox="1"/>
          <p:nvPr/>
        </p:nvSpPr>
        <p:spPr>
          <a:xfrm>
            <a:off x="8543757" y="4106119"/>
            <a:ext cx="3587517" cy="22550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b="1"/>
              <a:t>Output:</a:t>
            </a:r>
            <a:endParaRPr lang="en-US" sz="2400"/>
          </a:p>
          <a:p>
            <a:pPr marL="285750" indent="-285750">
              <a:lnSpc>
                <a:spcPct val="150000"/>
              </a:lnSpc>
              <a:buFont typeface="Arial"/>
              <a:buChar char="•"/>
            </a:pPr>
            <a:r>
              <a:rPr lang="en-US" sz="2400" b="1"/>
              <a:t>Action</a:t>
            </a:r>
          </a:p>
          <a:p>
            <a:pPr marL="285750" indent="-285750">
              <a:lnSpc>
                <a:spcPct val="150000"/>
              </a:lnSpc>
              <a:buFont typeface="Arial"/>
              <a:buChar char="•"/>
            </a:pPr>
            <a:r>
              <a:rPr lang="en-US" sz="2400" b="1"/>
              <a:t>Event</a:t>
            </a:r>
          </a:p>
          <a:p>
            <a:pPr marL="285750" indent="-285750">
              <a:lnSpc>
                <a:spcPct val="150000"/>
              </a:lnSpc>
              <a:buFont typeface="Arial"/>
              <a:buChar char="•"/>
            </a:pPr>
            <a:r>
              <a:rPr lang="en-US" sz="2400" b="1"/>
              <a:t>Before/after relation</a:t>
            </a:r>
          </a:p>
        </p:txBody>
      </p:sp>
    </p:spTree>
    <p:extLst>
      <p:ext uri="{BB962C8B-B14F-4D97-AF65-F5344CB8AC3E}">
        <p14:creationId xmlns:p14="http://schemas.microsoft.com/office/powerpoint/2010/main" val="17141135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096A7D3D-4E86-8798-E2AC-772ED4F35096}"/>
              </a:ext>
            </a:extLst>
          </p:cNvPr>
          <p:cNvSpPr/>
          <p:nvPr/>
        </p:nvSpPr>
        <p:spPr>
          <a:xfrm>
            <a:off x="185109" y="215361"/>
            <a:ext cx="8911526" cy="677196"/>
          </a:xfrm>
          <a:prstGeom prst="rect">
            <a:avLst/>
          </a:prstGeom>
        </p:spPr>
        <p:txBody>
          <a:bodyPr vert="horz" lIns="91440" tIns="45720" rIns="91440" bIns="45720" rtlCol="0" anchor="b">
            <a:normAutofit fontScale="92500" lnSpcReduction="10000"/>
          </a:bodyPr>
          <a:lstStyle/>
          <a:p>
            <a:pPr lvl="0" algn="ctr">
              <a:lnSpc>
                <a:spcPct val="90000"/>
              </a:lnSpc>
              <a:spcBef>
                <a:spcPct val="0"/>
              </a:spcBef>
              <a:spcAft>
                <a:spcPts val="600"/>
              </a:spcAft>
              <a:defRPr/>
            </a:pPr>
            <a:endParaRPr lang="en-US" sz="4800">
              <a:latin typeface="+mj-lt"/>
              <a:ea typeface="+mj-ea"/>
              <a:cs typeface="+mj-cs"/>
            </a:endParaRPr>
          </a:p>
        </p:txBody>
      </p:sp>
      <p:sp>
        <p:nvSpPr>
          <p:cNvPr id="6" name="Text 0">
            <a:extLst>
              <a:ext uri="{FF2B5EF4-FFF2-40B4-BE49-F238E27FC236}">
                <a16:creationId xmlns:a16="http://schemas.microsoft.com/office/drawing/2014/main" id="{5A594747-9F8E-DDCC-71FA-4CCADC081198}"/>
              </a:ext>
            </a:extLst>
          </p:cNvPr>
          <p:cNvSpPr/>
          <p:nvPr/>
        </p:nvSpPr>
        <p:spPr>
          <a:xfrm>
            <a:off x="185109" y="215361"/>
            <a:ext cx="8911526" cy="677196"/>
          </a:xfrm>
          <a:prstGeom prst="rect">
            <a:avLst/>
          </a:prstGeom>
        </p:spPr>
        <p:txBody>
          <a:bodyPr vert="horz" lIns="91440" tIns="45720" rIns="91440" bIns="45720" rtlCol="0" anchor="b">
            <a:normAutofit fontScale="92500" lnSpcReduction="20000"/>
          </a:bodyPr>
          <a:lstStyle/>
          <a:p>
            <a:r>
              <a:rPr lang="en-US" sz="4800"/>
              <a:t>What event understanding enables</a:t>
            </a:r>
          </a:p>
        </p:txBody>
      </p:sp>
      <p:pic>
        <p:nvPicPr>
          <p:cNvPr id="8" name="Picture 7">
            <a:extLst>
              <a:ext uri="{FF2B5EF4-FFF2-40B4-BE49-F238E27FC236}">
                <a16:creationId xmlns:a16="http://schemas.microsoft.com/office/drawing/2014/main" id="{8F1723AC-E01E-A1BA-B69B-43ED538B0ED4}"/>
              </a:ext>
            </a:extLst>
          </p:cNvPr>
          <p:cNvPicPr>
            <a:picLocks noChangeAspect="1"/>
          </p:cNvPicPr>
          <p:nvPr/>
        </p:nvPicPr>
        <p:blipFill>
          <a:blip r:embed="rId3"/>
          <a:stretch>
            <a:fillRect/>
          </a:stretch>
        </p:blipFill>
        <p:spPr>
          <a:xfrm>
            <a:off x="996185" y="1376551"/>
            <a:ext cx="4045075" cy="2485528"/>
          </a:xfrm>
          <a:prstGeom prst="rect">
            <a:avLst/>
          </a:prstGeom>
        </p:spPr>
      </p:pic>
      <p:sp>
        <p:nvSpPr>
          <p:cNvPr id="9" name="TextBox 8">
            <a:extLst>
              <a:ext uri="{FF2B5EF4-FFF2-40B4-BE49-F238E27FC236}">
                <a16:creationId xmlns:a16="http://schemas.microsoft.com/office/drawing/2014/main" id="{C2E32B76-D6F1-392F-EC67-400C250C6F76}"/>
              </a:ext>
            </a:extLst>
          </p:cNvPr>
          <p:cNvSpPr txBox="1"/>
          <p:nvPr/>
        </p:nvSpPr>
        <p:spPr>
          <a:xfrm>
            <a:off x="1263788" y="1044957"/>
            <a:ext cx="2377959" cy="369332"/>
          </a:xfrm>
          <a:prstGeom prst="rect">
            <a:avLst/>
          </a:prstGeom>
          <a:noFill/>
        </p:spPr>
        <p:txBody>
          <a:bodyPr wrap="none" rtlCol="0">
            <a:spAutoFit/>
          </a:bodyPr>
          <a:lstStyle/>
          <a:p>
            <a:r>
              <a:rPr lang="en-US" u="sng"/>
              <a:t>1. Temporal grounding</a:t>
            </a:r>
          </a:p>
        </p:txBody>
      </p:sp>
      <p:pic>
        <p:nvPicPr>
          <p:cNvPr id="3" name="Picture 2" descr="A black and white logo  AI-generated content may be incorrect.">
            <a:extLst>
              <a:ext uri="{FF2B5EF4-FFF2-40B4-BE49-F238E27FC236}">
                <a16:creationId xmlns:a16="http://schemas.microsoft.com/office/drawing/2014/main" id="{3240E1A6-2273-C980-A69B-2D347EC7F6C3}"/>
              </a:ext>
            </a:extLst>
          </p:cNvPr>
          <p:cNvPicPr>
            <a:picLocks noChangeAspect="1"/>
          </p:cNvPicPr>
          <p:nvPr/>
        </p:nvPicPr>
        <p:blipFill>
          <a:blip r:embed="rId4"/>
          <a:stretch>
            <a:fillRect/>
          </a:stretch>
        </p:blipFill>
        <p:spPr>
          <a:xfrm>
            <a:off x="9723783" y="263431"/>
            <a:ext cx="2286000" cy="514350"/>
          </a:xfrm>
          <a:prstGeom prst="rect">
            <a:avLst/>
          </a:prstGeom>
        </p:spPr>
      </p:pic>
      <p:sp>
        <p:nvSpPr>
          <p:cNvPr id="4" name="TextBox 3">
            <a:extLst>
              <a:ext uri="{FF2B5EF4-FFF2-40B4-BE49-F238E27FC236}">
                <a16:creationId xmlns:a16="http://schemas.microsoft.com/office/drawing/2014/main" id="{C5DE39F8-A7CB-84D8-1B25-824F54347AD9}"/>
              </a:ext>
            </a:extLst>
          </p:cNvPr>
          <p:cNvSpPr txBox="1"/>
          <p:nvPr/>
        </p:nvSpPr>
        <p:spPr>
          <a:xfrm>
            <a:off x="4368421" y="4116149"/>
            <a:ext cx="2084481" cy="369332"/>
          </a:xfrm>
          <a:prstGeom prst="rect">
            <a:avLst/>
          </a:prstGeom>
          <a:noFill/>
        </p:spPr>
        <p:txBody>
          <a:bodyPr wrap="none" rtlCol="0">
            <a:spAutoFit/>
          </a:bodyPr>
          <a:lstStyle/>
          <a:p>
            <a:r>
              <a:rPr lang="en-US" u="sng"/>
              <a:t>3. Video captioning</a:t>
            </a:r>
          </a:p>
        </p:txBody>
      </p:sp>
      <p:sp>
        <p:nvSpPr>
          <p:cNvPr id="5" name="TextBox 4">
            <a:extLst>
              <a:ext uri="{FF2B5EF4-FFF2-40B4-BE49-F238E27FC236}">
                <a16:creationId xmlns:a16="http://schemas.microsoft.com/office/drawing/2014/main" id="{057E0D1F-B7EE-22EA-9F5F-563BC22D7740}"/>
              </a:ext>
            </a:extLst>
          </p:cNvPr>
          <p:cNvSpPr txBox="1"/>
          <p:nvPr/>
        </p:nvSpPr>
        <p:spPr>
          <a:xfrm>
            <a:off x="6122818" y="1044957"/>
            <a:ext cx="3021981" cy="369332"/>
          </a:xfrm>
          <a:prstGeom prst="rect">
            <a:avLst/>
          </a:prstGeom>
          <a:noFill/>
        </p:spPr>
        <p:txBody>
          <a:bodyPr wrap="none" rtlCol="0">
            <a:spAutoFit/>
          </a:bodyPr>
          <a:lstStyle/>
          <a:p>
            <a:r>
              <a:rPr lang="en-US" u="sng"/>
              <a:t>2. Video Question Answering</a:t>
            </a:r>
          </a:p>
        </p:txBody>
      </p:sp>
      <p:pic>
        <p:nvPicPr>
          <p:cNvPr id="10" name="Picture 9">
            <a:extLst>
              <a:ext uri="{FF2B5EF4-FFF2-40B4-BE49-F238E27FC236}">
                <a16:creationId xmlns:a16="http://schemas.microsoft.com/office/drawing/2014/main" id="{222B2D6B-F43A-37AC-E092-2DB4C0BCA9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8494" y="1557377"/>
            <a:ext cx="4489501" cy="2348644"/>
          </a:xfrm>
          <a:prstGeom prst="rect">
            <a:avLst/>
          </a:prstGeom>
        </p:spPr>
      </p:pic>
      <p:pic>
        <p:nvPicPr>
          <p:cNvPr id="12" name="Picture 11">
            <a:extLst>
              <a:ext uri="{FF2B5EF4-FFF2-40B4-BE49-F238E27FC236}">
                <a16:creationId xmlns:a16="http://schemas.microsoft.com/office/drawing/2014/main" id="{8DA02C21-0796-CF93-E8E4-DC5FECD2E8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175281"/>
            <a:ext cx="6398327" cy="940681"/>
          </a:xfrm>
          <a:prstGeom prst="rect">
            <a:avLst/>
          </a:prstGeom>
        </p:spPr>
      </p:pic>
      <p:sp>
        <p:nvSpPr>
          <p:cNvPr id="13" name="TextBox 12">
            <a:extLst>
              <a:ext uri="{FF2B5EF4-FFF2-40B4-BE49-F238E27FC236}">
                <a16:creationId xmlns:a16="http://schemas.microsoft.com/office/drawing/2014/main" id="{326627E3-24FE-336F-108F-CB9F78189C2A}"/>
              </a:ext>
            </a:extLst>
          </p:cNvPr>
          <p:cNvSpPr txBox="1"/>
          <p:nvPr/>
        </p:nvSpPr>
        <p:spPr>
          <a:xfrm>
            <a:off x="715108" y="4649805"/>
            <a:ext cx="788999" cy="369332"/>
          </a:xfrm>
          <a:prstGeom prst="rect">
            <a:avLst/>
          </a:prstGeom>
          <a:noFill/>
        </p:spPr>
        <p:txBody>
          <a:bodyPr wrap="none" rtlCol="0">
            <a:spAutoFit/>
          </a:bodyPr>
          <a:lstStyle/>
          <a:p>
            <a:r>
              <a:rPr lang="en-US"/>
              <a:t>Code:</a:t>
            </a:r>
          </a:p>
        </p:txBody>
      </p:sp>
      <p:sp>
        <p:nvSpPr>
          <p:cNvPr id="14" name="TextBox 13">
            <a:extLst>
              <a:ext uri="{FF2B5EF4-FFF2-40B4-BE49-F238E27FC236}">
                <a16:creationId xmlns:a16="http://schemas.microsoft.com/office/drawing/2014/main" id="{F688E4E7-224C-E099-E2D3-C9BB766AC31F}"/>
              </a:ext>
            </a:extLst>
          </p:cNvPr>
          <p:cNvSpPr txBox="1"/>
          <p:nvPr/>
        </p:nvSpPr>
        <p:spPr>
          <a:xfrm>
            <a:off x="7959969" y="4465139"/>
            <a:ext cx="955711" cy="369332"/>
          </a:xfrm>
          <a:prstGeom prst="rect">
            <a:avLst/>
          </a:prstGeom>
          <a:noFill/>
        </p:spPr>
        <p:txBody>
          <a:bodyPr wrap="none" rtlCol="0">
            <a:spAutoFit/>
          </a:bodyPr>
          <a:lstStyle/>
          <a:p>
            <a:r>
              <a:rPr lang="en-US"/>
              <a:t>Output:</a:t>
            </a:r>
          </a:p>
        </p:txBody>
      </p:sp>
      <p:pic>
        <p:nvPicPr>
          <p:cNvPr id="16" name="Picture 15">
            <a:extLst>
              <a:ext uri="{FF2B5EF4-FFF2-40B4-BE49-F238E27FC236}">
                <a16:creationId xmlns:a16="http://schemas.microsoft.com/office/drawing/2014/main" id="{D26A80EA-EBE5-E81B-9E53-41F403F5E6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77212" y="5004875"/>
            <a:ext cx="5476142" cy="1281491"/>
          </a:xfrm>
          <a:prstGeom prst="rect">
            <a:avLst/>
          </a:prstGeom>
        </p:spPr>
      </p:pic>
      <p:cxnSp>
        <p:nvCxnSpPr>
          <p:cNvPr id="17" name="Straight Connector 16">
            <a:extLst>
              <a:ext uri="{FF2B5EF4-FFF2-40B4-BE49-F238E27FC236}">
                <a16:creationId xmlns:a16="http://schemas.microsoft.com/office/drawing/2014/main" id="{DAD13094-E786-2EFB-C541-7EF7D88E51A7}"/>
              </a:ext>
            </a:extLst>
          </p:cNvPr>
          <p:cNvCxnSpPr>
            <a:cxnSpLocks/>
          </p:cNvCxnSpPr>
          <p:nvPr/>
        </p:nvCxnSpPr>
        <p:spPr>
          <a:xfrm>
            <a:off x="5852335" y="852154"/>
            <a:ext cx="0" cy="3146815"/>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CBFEC98F-64C3-DC12-084E-58D6549985C7}"/>
              </a:ext>
            </a:extLst>
          </p:cNvPr>
          <p:cNvCxnSpPr>
            <a:cxnSpLocks/>
          </p:cNvCxnSpPr>
          <p:nvPr/>
        </p:nvCxnSpPr>
        <p:spPr>
          <a:xfrm flipH="1">
            <a:off x="-128954" y="3972447"/>
            <a:ext cx="12496800" cy="26522"/>
          </a:xfrm>
          <a:prstGeom prst="line">
            <a:avLst/>
          </a:prstGeom>
        </p:spPr>
        <p:style>
          <a:lnRef idx="3">
            <a:schemeClr val="dk1"/>
          </a:lnRef>
          <a:fillRef idx="0">
            <a:schemeClr val="dk1"/>
          </a:fillRef>
          <a:effectRef idx="2">
            <a:schemeClr val="dk1"/>
          </a:effectRef>
          <a:fontRef idx="minor">
            <a:schemeClr val="tx1"/>
          </a:fontRef>
        </p:style>
      </p:cxnSp>
      <p:cxnSp>
        <p:nvCxnSpPr>
          <p:cNvPr id="25" name="Straight Connector 24">
            <a:extLst>
              <a:ext uri="{FF2B5EF4-FFF2-40B4-BE49-F238E27FC236}">
                <a16:creationId xmlns:a16="http://schemas.microsoft.com/office/drawing/2014/main" id="{7698CE5D-3B21-3EE5-575D-E14702CEAB19}"/>
              </a:ext>
            </a:extLst>
          </p:cNvPr>
          <p:cNvCxnSpPr>
            <a:cxnSpLocks/>
          </p:cNvCxnSpPr>
          <p:nvPr/>
        </p:nvCxnSpPr>
        <p:spPr>
          <a:xfrm flipH="1" flipV="1">
            <a:off x="3833446" y="838096"/>
            <a:ext cx="2018889" cy="14058"/>
          </a:xfrm>
          <a:prstGeom prst="line">
            <a:avLst/>
          </a:prstGeom>
        </p:spPr>
        <p:style>
          <a:lnRef idx="3">
            <a:schemeClr val="dk1"/>
          </a:lnRef>
          <a:fillRef idx="0">
            <a:schemeClr val="dk1"/>
          </a:fillRef>
          <a:effectRef idx="2">
            <a:schemeClr val="dk1"/>
          </a:effectRef>
          <a:fontRef idx="minor">
            <a:schemeClr val="tx1"/>
          </a:fontRef>
        </p:style>
      </p:cxnSp>
      <p:cxnSp>
        <p:nvCxnSpPr>
          <p:cNvPr id="29" name="Straight Connector 28">
            <a:extLst>
              <a:ext uri="{FF2B5EF4-FFF2-40B4-BE49-F238E27FC236}">
                <a16:creationId xmlns:a16="http://schemas.microsoft.com/office/drawing/2014/main" id="{1A21F99F-0B27-7E4E-AA67-32E4DC61EA6C}"/>
              </a:ext>
            </a:extLst>
          </p:cNvPr>
          <p:cNvCxnSpPr>
            <a:cxnSpLocks/>
          </p:cNvCxnSpPr>
          <p:nvPr/>
        </p:nvCxnSpPr>
        <p:spPr>
          <a:xfrm flipH="1" flipV="1">
            <a:off x="5852335" y="849087"/>
            <a:ext cx="2018889" cy="14058"/>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846181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5CAFD5F9-FCA3-5195-1B45-535B1F5D4241}"/>
              </a:ext>
            </a:extLst>
          </p:cNvPr>
          <p:cNvSpPr/>
          <p:nvPr/>
        </p:nvSpPr>
        <p:spPr>
          <a:xfrm>
            <a:off x="337509" y="367761"/>
            <a:ext cx="8911526" cy="677196"/>
          </a:xfrm>
          <a:prstGeom prst="rect">
            <a:avLst/>
          </a:prstGeom>
        </p:spPr>
        <p:txBody>
          <a:bodyPr vert="horz" lIns="91440" tIns="45720" rIns="91440" bIns="45720" rtlCol="0" anchor="b">
            <a:normAutofit fontScale="92500" lnSpcReduction="20000"/>
          </a:bodyPr>
          <a:lstStyle/>
          <a:p>
            <a:r>
              <a:rPr lang="en-US" sz="4800"/>
              <a:t>Long-context Challenges</a:t>
            </a:r>
          </a:p>
        </p:txBody>
      </p:sp>
      <p:sp>
        <p:nvSpPr>
          <p:cNvPr id="3" name="Shape 2">
            <a:extLst>
              <a:ext uri="{FF2B5EF4-FFF2-40B4-BE49-F238E27FC236}">
                <a16:creationId xmlns:a16="http://schemas.microsoft.com/office/drawing/2014/main" id="{D0F6E4F0-AA1E-B198-1C8B-53A8BD94A074}"/>
              </a:ext>
            </a:extLst>
          </p:cNvPr>
          <p:cNvSpPr/>
          <p:nvPr/>
        </p:nvSpPr>
        <p:spPr>
          <a:xfrm>
            <a:off x="365760" y="1219200"/>
            <a:ext cx="11460480" cy="914400"/>
          </a:xfrm>
          <a:prstGeom prst="rect">
            <a:avLst/>
          </a:prstGeom>
          <a:solidFill>
            <a:schemeClr val="bg1"/>
          </a:solidFill>
          <a:ln/>
        </p:spPr>
        <p:txBody>
          <a:bodyPr/>
          <a:lstStyle/>
          <a:p>
            <a:endParaRPr lang="en-US" sz="2400"/>
          </a:p>
        </p:txBody>
      </p:sp>
      <p:sp>
        <p:nvSpPr>
          <p:cNvPr id="4" name="Text 3">
            <a:extLst>
              <a:ext uri="{FF2B5EF4-FFF2-40B4-BE49-F238E27FC236}">
                <a16:creationId xmlns:a16="http://schemas.microsoft.com/office/drawing/2014/main" id="{2A063295-5898-2405-5D34-AB44532B2880}"/>
              </a:ext>
            </a:extLst>
          </p:cNvPr>
          <p:cNvSpPr/>
          <p:nvPr/>
        </p:nvSpPr>
        <p:spPr>
          <a:xfrm>
            <a:off x="609600" y="1219200"/>
            <a:ext cx="11216640" cy="914400"/>
          </a:xfrm>
          <a:prstGeom prst="rect">
            <a:avLst/>
          </a:prstGeom>
          <a:noFill/>
          <a:ln/>
        </p:spPr>
        <p:txBody>
          <a:bodyPr wrap="square" lIns="0" tIns="0" rIns="0" bIns="0" rtlCol="0" anchor="ctr"/>
          <a:lstStyle/>
          <a:p>
            <a:r>
              <a:rPr lang="en-US" sz="1600" b="1" dirty="0">
                <a:latin typeface="Calibri" pitchFamily="34" charset="0"/>
                <a:ea typeface="Calibri" pitchFamily="34" charset="-122"/>
                <a:cs typeface="Calibri" pitchFamily="34" charset="-120"/>
              </a:rPr>
              <a:t>The Core Problem: 1 hour of video at 2 FPS = 7,200 frames. At 256 tokens/frame = 1.8 MILLION tokens before compression.</a:t>
            </a:r>
            <a:endParaRPr lang="en-US" sz="1600" dirty="0"/>
          </a:p>
        </p:txBody>
      </p:sp>
      <p:sp>
        <p:nvSpPr>
          <p:cNvPr id="5" name="Shape 4">
            <a:extLst>
              <a:ext uri="{FF2B5EF4-FFF2-40B4-BE49-F238E27FC236}">
                <a16:creationId xmlns:a16="http://schemas.microsoft.com/office/drawing/2014/main" id="{E16306BD-286E-8B22-2E7C-982BAEC38D33}"/>
              </a:ext>
            </a:extLst>
          </p:cNvPr>
          <p:cNvSpPr/>
          <p:nvPr/>
        </p:nvSpPr>
        <p:spPr>
          <a:xfrm>
            <a:off x="365760" y="2255520"/>
            <a:ext cx="3718560" cy="4328160"/>
          </a:xfrm>
          <a:prstGeom prst="rect">
            <a:avLst/>
          </a:prstGeom>
          <a:solidFill>
            <a:schemeClr val="bg1"/>
          </a:solidFill>
          <a:ln/>
          <a:effectLst>
            <a:outerShdw blurRad="101600" dist="38100" dir="8100000" algn="bl" rotWithShape="0">
              <a:srgbClr val="000000">
                <a:alpha val="25000"/>
              </a:srgbClr>
            </a:outerShdw>
          </a:effectLst>
        </p:spPr>
        <p:txBody>
          <a:bodyPr/>
          <a:lstStyle/>
          <a:p>
            <a:endParaRPr lang="en-US" sz="2400"/>
          </a:p>
        </p:txBody>
      </p:sp>
      <p:sp>
        <p:nvSpPr>
          <p:cNvPr id="6" name="Shape 5">
            <a:extLst>
              <a:ext uri="{FF2B5EF4-FFF2-40B4-BE49-F238E27FC236}">
                <a16:creationId xmlns:a16="http://schemas.microsoft.com/office/drawing/2014/main" id="{22235947-3476-59DB-B8BC-398C9879FA31}"/>
              </a:ext>
            </a:extLst>
          </p:cNvPr>
          <p:cNvSpPr/>
          <p:nvPr/>
        </p:nvSpPr>
        <p:spPr>
          <a:xfrm>
            <a:off x="1706880" y="2377440"/>
            <a:ext cx="1036320" cy="1036320"/>
          </a:xfrm>
          <a:prstGeom prst="ellipse">
            <a:avLst/>
          </a:prstGeom>
          <a:solidFill>
            <a:schemeClr val="bg1">
              <a:lumMod val="65000"/>
            </a:schemeClr>
          </a:solidFill>
          <a:ln/>
        </p:spPr>
        <p:txBody>
          <a:bodyPr/>
          <a:lstStyle/>
          <a:p>
            <a:endParaRPr lang="en-US" sz="2400"/>
          </a:p>
        </p:txBody>
      </p:sp>
      <p:sp>
        <p:nvSpPr>
          <p:cNvPr id="7" name="Text 6">
            <a:extLst>
              <a:ext uri="{FF2B5EF4-FFF2-40B4-BE49-F238E27FC236}">
                <a16:creationId xmlns:a16="http://schemas.microsoft.com/office/drawing/2014/main" id="{3D461F30-0416-1A12-6FF7-61F21C2CA357}"/>
              </a:ext>
            </a:extLst>
          </p:cNvPr>
          <p:cNvSpPr/>
          <p:nvPr/>
        </p:nvSpPr>
        <p:spPr>
          <a:xfrm>
            <a:off x="1706880" y="2377440"/>
            <a:ext cx="1036320" cy="1036320"/>
          </a:xfrm>
          <a:prstGeom prst="rect">
            <a:avLst/>
          </a:prstGeom>
          <a:noFill/>
          <a:ln/>
        </p:spPr>
        <p:txBody>
          <a:bodyPr wrap="square" lIns="0" tIns="0" rIns="0" bIns="0" rtlCol="0" anchor="ctr"/>
          <a:lstStyle/>
          <a:p>
            <a:pPr algn="ctr"/>
            <a:r>
              <a:rPr lang="en-US" sz="2400" b="1">
                <a:latin typeface="Calibri" pitchFamily="34" charset="0"/>
                <a:ea typeface="Calibri" pitchFamily="34" charset="-122"/>
                <a:cs typeface="Calibri" pitchFamily="34" charset="-120"/>
              </a:rPr>
              <a:t>1</a:t>
            </a:r>
            <a:endParaRPr lang="en-US" sz="2400"/>
          </a:p>
        </p:txBody>
      </p:sp>
      <p:sp>
        <p:nvSpPr>
          <p:cNvPr id="8" name="Text 7">
            <a:extLst>
              <a:ext uri="{FF2B5EF4-FFF2-40B4-BE49-F238E27FC236}">
                <a16:creationId xmlns:a16="http://schemas.microsoft.com/office/drawing/2014/main" id="{A5797CA7-5749-EB19-64A8-3DC462104F03}"/>
              </a:ext>
            </a:extLst>
          </p:cNvPr>
          <p:cNvSpPr/>
          <p:nvPr/>
        </p:nvSpPr>
        <p:spPr>
          <a:xfrm>
            <a:off x="548640" y="3535680"/>
            <a:ext cx="3352800" cy="548640"/>
          </a:xfrm>
          <a:prstGeom prst="rect">
            <a:avLst/>
          </a:prstGeom>
          <a:noFill/>
          <a:ln/>
        </p:spPr>
        <p:txBody>
          <a:bodyPr wrap="square" lIns="0" tIns="0" rIns="0" bIns="0" rtlCol="0" anchor="ctr"/>
          <a:lstStyle/>
          <a:p>
            <a:r>
              <a:rPr lang="en-US" sz="1533" b="1">
                <a:latin typeface="Calibri" pitchFamily="34" charset="0"/>
                <a:ea typeface="Calibri" pitchFamily="34" charset="-122"/>
                <a:cs typeface="Calibri" pitchFamily="34" charset="-120"/>
              </a:rPr>
              <a:t>Token Budget Explosion</a:t>
            </a:r>
            <a:endParaRPr lang="en-US" sz="1533"/>
          </a:p>
        </p:txBody>
      </p:sp>
      <p:sp>
        <p:nvSpPr>
          <p:cNvPr id="9" name="Text 8">
            <a:extLst>
              <a:ext uri="{FF2B5EF4-FFF2-40B4-BE49-F238E27FC236}">
                <a16:creationId xmlns:a16="http://schemas.microsoft.com/office/drawing/2014/main" id="{1B77EC50-9738-E9BE-8F7E-7EFDC5B0C3DD}"/>
              </a:ext>
            </a:extLst>
          </p:cNvPr>
          <p:cNvSpPr/>
          <p:nvPr/>
        </p:nvSpPr>
        <p:spPr>
          <a:xfrm>
            <a:off x="548640" y="4084320"/>
            <a:ext cx="3352800" cy="1341120"/>
          </a:xfrm>
          <a:prstGeom prst="rect">
            <a:avLst/>
          </a:prstGeom>
          <a:noFill/>
          <a:ln/>
        </p:spPr>
        <p:txBody>
          <a:bodyPr wrap="square" lIns="0" tIns="0" rIns="0" bIns="0" rtlCol="0" anchor="ctr"/>
          <a:lstStyle/>
          <a:p>
            <a:r>
              <a:rPr lang="en-US" sz="1267" dirty="0">
                <a:latin typeface="Calibri" pitchFamily="34" charset="0"/>
                <a:ea typeface="Calibri" pitchFamily="34" charset="-122"/>
                <a:cs typeface="Calibri" pitchFamily="34" charset="-120"/>
              </a:rPr>
              <a:t>Raw video produces far more tokens than any LLM context window can handle. Image VLMs face this with just one frame — videos multiply the problem ×1000.</a:t>
            </a:r>
            <a:endParaRPr lang="en-US" sz="1267" dirty="0"/>
          </a:p>
        </p:txBody>
      </p:sp>
      <p:sp>
        <p:nvSpPr>
          <p:cNvPr id="10" name="Shape 9">
            <a:extLst>
              <a:ext uri="{FF2B5EF4-FFF2-40B4-BE49-F238E27FC236}">
                <a16:creationId xmlns:a16="http://schemas.microsoft.com/office/drawing/2014/main" id="{78741385-3F1A-1295-F4B9-D319EFA1C5AA}"/>
              </a:ext>
            </a:extLst>
          </p:cNvPr>
          <p:cNvSpPr/>
          <p:nvPr/>
        </p:nvSpPr>
        <p:spPr>
          <a:xfrm>
            <a:off x="365760" y="5547360"/>
            <a:ext cx="3718560" cy="1036320"/>
          </a:xfrm>
          <a:prstGeom prst="rect">
            <a:avLst/>
          </a:prstGeom>
          <a:solidFill>
            <a:schemeClr val="bg1"/>
          </a:solidFill>
          <a:ln/>
        </p:spPr>
        <p:txBody>
          <a:bodyPr/>
          <a:lstStyle/>
          <a:p>
            <a:endParaRPr lang="en-US" sz="2400"/>
          </a:p>
        </p:txBody>
      </p:sp>
      <p:sp>
        <p:nvSpPr>
          <p:cNvPr id="12" name="Shape 11">
            <a:extLst>
              <a:ext uri="{FF2B5EF4-FFF2-40B4-BE49-F238E27FC236}">
                <a16:creationId xmlns:a16="http://schemas.microsoft.com/office/drawing/2014/main" id="{2251F012-BC42-206B-9B5C-3351E77C4CC5}"/>
              </a:ext>
            </a:extLst>
          </p:cNvPr>
          <p:cNvSpPr/>
          <p:nvPr/>
        </p:nvSpPr>
        <p:spPr>
          <a:xfrm>
            <a:off x="4303776" y="2255520"/>
            <a:ext cx="3718560" cy="4328160"/>
          </a:xfrm>
          <a:prstGeom prst="rect">
            <a:avLst/>
          </a:prstGeom>
          <a:solidFill>
            <a:schemeClr val="bg1"/>
          </a:solidFill>
          <a:ln/>
          <a:effectLst>
            <a:outerShdw blurRad="101600" dist="38100" dir="8100000" algn="bl" rotWithShape="0">
              <a:srgbClr val="000000">
                <a:alpha val="25000"/>
              </a:srgbClr>
            </a:outerShdw>
          </a:effectLst>
        </p:spPr>
        <p:txBody>
          <a:bodyPr/>
          <a:lstStyle/>
          <a:p>
            <a:endParaRPr lang="en-US" sz="2400"/>
          </a:p>
        </p:txBody>
      </p:sp>
      <p:sp>
        <p:nvSpPr>
          <p:cNvPr id="13" name="Shape 12">
            <a:extLst>
              <a:ext uri="{FF2B5EF4-FFF2-40B4-BE49-F238E27FC236}">
                <a16:creationId xmlns:a16="http://schemas.microsoft.com/office/drawing/2014/main" id="{595DE3CB-6260-0B6D-C776-BF634814A0BB}"/>
              </a:ext>
            </a:extLst>
          </p:cNvPr>
          <p:cNvSpPr/>
          <p:nvPr/>
        </p:nvSpPr>
        <p:spPr>
          <a:xfrm>
            <a:off x="5644896" y="2377440"/>
            <a:ext cx="1036320" cy="1036320"/>
          </a:xfrm>
          <a:prstGeom prst="ellipse">
            <a:avLst/>
          </a:prstGeom>
          <a:solidFill>
            <a:schemeClr val="bg1">
              <a:lumMod val="65000"/>
            </a:schemeClr>
          </a:solidFill>
          <a:ln/>
        </p:spPr>
        <p:txBody>
          <a:bodyPr/>
          <a:lstStyle/>
          <a:p>
            <a:endParaRPr lang="en-US" sz="2400"/>
          </a:p>
        </p:txBody>
      </p:sp>
      <p:sp>
        <p:nvSpPr>
          <p:cNvPr id="14" name="Text 13">
            <a:extLst>
              <a:ext uri="{FF2B5EF4-FFF2-40B4-BE49-F238E27FC236}">
                <a16:creationId xmlns:a16="http://schemas.microsoft.com/office/drawing/2014/main" id="{DA3D2F69-7F27-5824-2021-31862D0BE715}"/>
              </a:ext>
            </a:extLst>
          </p:cNvPr>
          <p:cNvSpPr/>
          <p:nvPr/>
        </p:nvSpPr>
        <p:spPr>
          <a:xfrm>
            <a:off x="5644896" y="2377440"/>
            <a:ext cx="1036320" cy="1036320"/>
          </a:xfrm>
          <a:prstGeom prst="rect">
            <a:avLst/>
          </a:prstGeom>
          <a:noFill/>
          <a:ln/>
        </p:spPr>
        <p:txBody>
          <a:bodyPr wrap="square" lIns="0" tIns="0" rIns="0" bIns="0" rtlCol="0" anchor="ctr"/>
          <a:lstStyle/>
          <a:p>
            <a:pPr algn="ctr"/>
            <a:r>
              <a:rPr lang="en-US" sz="2400" b="1">
                <a:latin typeface="Calibri" pitchFamily="34" charset="0"/>
                <a:ea typeface="Calibri" pitchFamily="34" charset="-122"/>
                <a:cs typeface="Calibri" pitchFamily="34" charset="-120"/>
              </a:rPr>
              <a:t>2</a:t>
            </a:r>
            <a:endParaRPr lang="en-US" sz="2400"/>
          </a:p>
        </p:txBody>
      </p:sp>
      <p:sp>
        <p:nvSpPr>
          <p:cNvPr id="15" name="Text 14">
            <a:extLst>
              <a:ext uri="{FF2B5EF4-FFF2-40B4-BE49-F238E27FC236}">
                <a16:creationId xmlns:a16="http://schemas.microsoft.com/office/drawing/2014/main" id="{1AAEB140-E81D-8F5C-9940-E3ED7271A4DC}"/>
              </a:ext>
            </a:extLst>
          </p:cNvPr>
          <p:cNvSpPr/>
          <p:nvPr/>
        </p:nvSpPr>
        <p:spPr>
          <a:xfrm>
            <a:off x="4486656" y="3535680"/>
            <a:ext cx="3352800" cy="548640"/>
          </a:xfrm>
          <a:prstGeom prst="rect">
            <a:avLst/>
          </a:prstGeom>
          <a:noFill/>
          <a:ln/>
        </p:spPr>
        <p:txBody>
          <a:bodyPr wrap="square" lIns="0" tIns="0" rIns="0" bIns="0" rtlCol="0" anchor="ctr"/>
          <a:lstStyle/>
          <a:p>
            <a:r>
              <a:rPr lang="en-US" sz="1533" b="1">
                <a:latin typeface="Calibri" pitchFamily="34" charset="0"/>
                <a:ea typeface="Calibri" pitchFamily="34" charset="-122"/>
                <a:cs typeface="Calibri" pitchFamily="34" charset="-120"/>
              </a:rPr>
              <a:t>Temporal Locality vs. Global Context</a:t>
            </a:r>
            <a:endParaRPr lang="en-US" sz="1533"/>
          </a:p>
        </p:txBody>
      </p:sp>
      <p:sp>
        <p:nvSpPr>
          <p:cNvPr id="16" name="Text 15">
            <a:extLst>
              <a:ext uri="{FF2B5EF4-FFF2-40B4-BE49-F238E27FC236}">
                <a16:creationId xmlns:a16="http://schemas.microsoft.com/office/drawing/2014/main" id="{E29C663A-C705-9827-F0A5-8C62A0F3EAF1}"/>
              </a:ext>
            </a:extLst>
          </p:cNvPr>
          <p:cNvSpPr/>
          <p:nvPr/>
        </p:nvSpPr>
        <p:spPr>
          <a:xfrm>
            <a:off x="4486656" y="4084320"/>
            <a:ext cx="3352800" cy="1341120"/>
          </a:xfrm>
          <a:prstGeom prst="rect">
            <a:avLst/>
          </a:prstGeom>
          <a:noFill/>
          <a:ln/>
        </p:spPr>
        <p:txBody>
          <a:bodyPr wrap="square" lIns="0" tIns="0" rIns="0" bIns="0" rtlCol="0" anchor="ctr"/>
          <a:lstStyle/>
          <a:p>
            <a:r>
              <a:rPr lang="en-US" sz="1267" dirty="0">
                <a:latin typeface="Calibri" pitchFamily="34" charset="0"/>
                <a:ea typeface="Calibri" pitchFamily="34" charset="-122"/>
                <a:cs typeface="Calibri" pitchFamily="34" charset="-120"/>
              </a:rPr>
              <a:t>Events at t=1s and t=3600s may be causally related ('the character picks up the gun... 59 mins later, the gun fires'). The model must hold long-range dependencies.</a:t>
            </a:r>
            <a:endParaRPr lang="en-US" sz="1267" dirty="0"/>
          </a:p>
        </p:txBody>
      </p:sp>
      <p:sp>
        <p:nvSpPr>
          <p:cNvPr id="17" name="Shape 16">
            <a:extLst>
              <a:ext uri="{FF2B5EF4-FFF2-40B4-BE49-F238E27FC236}">
                <a16:creationId xmlns:a16="http://schemas.microsoft.com/office/drawing/2014/main" id="{AC3B5BDB-7778-5565-AF33-04C5B1CB0CFB}"/>
              </a:ext>
            </a:extLst>
          </p:cNvPr>
          <p:cNvSpPr/>
          <p:nvPr/>
        </p:nvSpPr>
        <p:spPr>
          <a:xfrm>
            <a:off x="4303776" y="5547360"/>
            <a:ext cx="3718560" cy="1036320"/>
          </a:xfrm>
          <a:prstGeom prst="rect">
            <a:avLst/>
          </a:prstGeom>
          <a:solidFill>
            <a:schemeClr val="bg1"/>
          </a:solidFill>
          <a:ln/>
        </p:spPr>
        <p:txBody>
          <a:bodyPr/>
          <a:lstStyle/>
          <a:p>
            <a:endParaRPr lang="en-US" sz="2400"/>
          </a:p>
        </p:txBody>
      </p:sp>
      <p:sp>
        <p:nvSpPr>
          <p:cNvPr id="19" name="Shape 18">
            <a:extLst>
              <a:ext uri="{FF2B5EF4-FFF2-40B4-BE49-F238E27FC236}">
                <a16:creationId xmlns:a16="http://schemas.microsoft.com/office/drawing/2014/main" id="{582D4DFB-1677-D8E9-0C9B-D7E20065E451}"/>
              </a:ext>
            </a:extLst>
          </p:cNvPr>
          <p:cNvSpPr/>
          <p:nvPr/>
        </p:nvSpPr>
        <p:spPr>
          <a:xfrm>
            <a:off x="8241792" y="2255520"/>
            <a:ext cx="3718560" cy="4328160"/>
          </a:xfrm>
          <a:prstGeom prst="rect">
            <a:avLst/>
          </a:prstGeom>
          <a:solidFill>
            <a:schemeClr val="bg1"/>
          </a:solidFill>
          <a:ln/>
          <a:effectLst>
            <a:outerShdw blurRad="101600" dist="38100" dir="8100000" algn="bl" rotWithShape="0">
              <a:srgbClr val="000000">
                <a:alpha val="25000"/>
              </a:srgbClr>
            </a:outerShdw>
          </a:effectLst>
        </p:spPr>
        <p:txBody>
          <a:bodyPr/>
          <a:lstStyle/>
          <a:p>
            <a:endParaRPr lang="en-US" sz="2400"/>
          </a:p>
        </p:txBody>
      </p:sp>
      <p:sp>
        <p:nvSpPr>
          <p:cNvPr id="20" name="Shape 19">
            <a:extLst>
              <a:ext uri="{FF2B5EF4-FFF2-40B4-BE49-F238E27FC236}">
                <a16:creationId xmlns:a16="http://schemas.microsoft.com/office/drawing/2014/main" id="{B2CAB138-34BF-836B-A6BB-7A8206A1D500}"/>
              </a:ext>
            </a:extLst>
          </p:cNvPr>
          <p:cNvSpPr/>
          <p:nvPr/>
        </p:nvSpPr>
        <p:spPr>
          <a:xfrm>
            <a:off x="9582912" y="2377440"/>
            <a:ext cx="1036320" cy="1036320"/>
          </a:xfrm>
          <a:prstGeom prst="ellipse">
            <a:avLst/>
          </a:prstGeom>
          <a:solidFill>
            <a:schemeClr val="bg1">
              <a:lumMod val="65000"/>
            </a:schemeClr>
          </a:solidFill>
          <a:ln/>
        </p:spPr>
        <p:txBody>
          <a:bodyPr/>
          <a:lstStyle/>
          <a:p>
            <a:endParaRPr lang="en-US" sz="2400"/>
          </a:p>
        </p:txBody>
      </p:sp>
      <p:sp>
        <p:nvSpPr>
          <p:cNvPr id="21" name="Text 20">
            <a:extLst>
              <a:ext uri="{FF2B5EF4-FFF2-40B4-BE49-F238E27FC236}">
                <a16:creationId xmlns:a16="http://schemas.microsoft.com/office/drawing/2014/main" id="{50DD9CCE-1AE7-4A70-119E-3F35A9107D8F}"/>
              </a:ext>
            </a:extLst>
          </p:cNvPr>
          <p:cNvSpPr/>
          <p:nvPr/>
        </p:nvSpPr>
        <p:spPr>
          <a:xfrm>
            <a:off x="9582912" y="2377440"/>
            <a:ext cx="1036320" cy="1036320"/>
          </a:xfrm>
          <a:prstGeom prst="rect">
            <a:avLst/>
          </a:prstGeom>
          <a:noFill/>
          <a:ln/>
        </p:spPr>
        <p:txBody>
          <a:bodyPr wrap="square" lIns="0" tIns="0" rIns="0" bIns="0" rtlCol="0" anchor="ctr"/>
          <a:lstStyle/>
          <a:p>
            <a:pPr algn="ctr"/>
            <a:r>
              <a:rPr lang="en-US" sz="2400" b="1">
                <a:latin typeface="Calibri" pitchFamily="34" charset="0"/>
                <a:ea typeface="Calibri" pitchFamily="34" charset="-122"/>
                <a:cs typeface="Calibri" pitchFamily="34" charset="-120"/>
              </a:rPr>
              <a:t>3</a:t>
            </a:r>
            <a:endParaRPr lang="en-US" sz="2400"/>
          </a:p>
        </p:txBody>
      </p:sp>
      <p:sp>
        <p:nvSpPr>
          <p:cNvPr id="22" name="Text 21">
            <a:extLst>
              <a:ext uri="{FF2B5EF4-FFF2-40B4-BE49-F238E27FC236}">
                <a16:creationId xmlns:a16="http://schemas.microsoft.com/office/drawing/2014/main" id="{ADEC191A-19C5-F8E7-09E6-D58BAD9DA1C1}"/>
              </a:ext>
            </a:extLst>
          </p:cNvPr>
          <p:cNvSpPr/>
          <p:nvPr/>
        </p:nvSpPr>
        <p:spPr>
          <a:xfrm>
            <a:off x="8424672" y="3535680"/>
            <a:ext cx="3352800" cy="548640"/>
          </a:xfrm>
          <a:prstGeom prst="rect">
            <a:avLst/>
          </a:prstGeom>
          <a:noFill/>
          <a:ln/>
        </p:spPr>
        <p:txBody>
          <a:bodyPr wrap="square" lIns="0" tIns="0" rIns="0" bIns="0" rtlCol="0" anchor="ctr"/>
          <a:lstStyle/>
          <a:p>
            <a:r>
              <a:rPr lang="en-US" sz="1533" b="1">
                <a:latin typeface="Calibri" pitchFamily="34" charset="0"/>
                <a:ea typeface="Calibri" pitchFamily="34" charset="-122"/>
                <a:cs typeface="Calibri" pitchFamily="34" charset="-120"/>
              </a:rPr>
              <a:t>Variable-Speed Content</a:t>
            </a:r>
            <a:endParaRPr lang="en-US" sz="1533"/>
          </a:p>
        </p:txBody>
      </p:sp>
      <p:sp>
        <p:nvSpPr>
          <p:cNvPr id="23" name="Text 22">
            <a:extLst>
              <a:ext uri="{FF2B5EF4-FFF2-40B4-BE49-F238E27FC236}">
                <a16:creationId xmlns:a16="http://schemas.microsoft.com/office/drawing/2014/main" id="{09E5F2F8-34B4-F105-D826-CAE09E18A88D}"/>
              </a:ext>
            </a:extLst>
          </p:cNvPr>
          <p:cNvSpPr/>
          <p:nvPr/>
        </p:nvSpPr>
        <p:spPr>
          <a:xfrm>
            <a:off x="8424672" y="4084320"/>
            <a:ext cx="3352800" cy="1341120"/>
          </a:xfrm>
          <a:prstGeom prst="rect">
            <a:avLst/>
          </a:prstGeom>
          <a:noFill/>
          <a:ln/>
        </p:spPr>
        <p:txBody>
          <a:bodyPr wrap="square" lIns="0" tIns="0" rIns="0" bIns="0" rtlCol="0" anchor="ctr"/>
          <a:lstStyle/>
          <a:p>
            <a:r>
              <a:rPr lang="en-US" sz="1267" dirty="0">
                <a:latin typeface="Calibri" pitchFamily="34" charset="0"/>
                <a:ea typeface="Calibri" pitchFamily="34" charset="-122"/>
                <a:cs typeface="Calibri" pitchFamily="34" charset="-120"/>
              </a:rPr>
              <a:t>A fixed FPS misaligns fast and slow content. 2 FPS is wasteful on static scenes; too slow for sport action. Models must balance detail vs. context length.</a:t>
            </a:r>
            <a:endParaRPr lang="en-US" sz="1267" dirty="0"/>
          </a:p>
        </p:txBody>
      </p:sp>
      <p:pic>
        <p:nvPicPr>
          <p:cNvPr id="26" name="Picture 25" descr="A black and white logo  AI-generated content may be incorrect.">
            <a:extLst>
              <a:ext uri="{FF2B5EF4-FFF2-40B4-BE49-F238E27FC236}">
                <a16:creationId xmlns:a16="http://schemas.microsoft.com/office/drawing/2014/main" id="{76ACA305-9C06-AD24-B2CB-58BC847F341F}"/>
              </a:ext>
            </a:extLst>
          </p:cNvPr>
          <p:cNvPicPr>
            <a:picLocks noChangeAspect="1"/>
          </p:cNvPicPr>
          <p:nvPr/>
        </p:nvPicPr>
        <p:blipFill>
          <a:blip r:embed="rId3"/>
          <a:stretch>
            <a:fillRect/>
          </a:stretch>
        </p:blipFill>
        <p:spPr>
          <a:xfrm>
            <a:off x="9723783" y="263431"/>
            <a:ext cx="2286000" cy="514350"/>
          </a:xfrm>
          <a:prstGeom prst="rect">
            <a:avLst/>
          </a:prstGeom>
        </p:spPr>
      </p:pic>
    </p:spTree>
    <p:extLst>
      <p:ext uri="{BB962C8B-B14F-4D97-AF65-F5344CB8AC3E}">
        <p14:creationId xmlns:p14="http://schemas.microsoft.com/office/powerpoint/2010/main" val="16213431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228D0901-58AB-59D9-B990-270367B3C964}"/>
              </a:ext>
            </a:extLst>
          </p:cNvPr>
          <p:cNvSpPr/>
          <p:nvPr/>
        </p:nvSpPr>
        <p:spPr>
          <a:xfrm>
            <a:off x="337509" y="367761"/>
            <a:ext cx="8911526" cy="677196"/>
          </a:xfrm>
          <a:prstGeom prst="rect">
            <a:avLst/>
          </a:prstGeom>
        </p:spPr>
        <p:txBody>
          <a:bodyPr vert="horz" lIns="91440" tIns="45720" rIns="91440" bIns="45720" rtlCol="0" anchor="b">
            <a:normAutofit fontScale="85000" lnSpcReduction="10000"/>
          </a:bodyPr>
          <a:lstStyle/>
          <a:p>
            <a:r>
              <a:rPr lang="en-US" sz="4800" dirty="0"/>
              <a:t>How models like Qwen 2.5-VL Succeed</a:t>
            </a:r>
          </a:p>
        </p:txBody>
      </p:sp>
      <p:sp>
        <p:nvSpPr>
          <p:cNvPr id="3" name="Text 10">
            <a:extLst>
              <a:ext uri="{FF2B5EF4-FFF2-40B4-BE49-F238E27FC236}">
                <a16:creationId xmlns:a16="http://schemas.microsoft.com/office/drawing/2014/main" id="{A02B9971-0282-F628-8E3E-73B7B767546E}"/>
              </a:ext>
            </a:extLst>
          </p:cNvPr>
          <p:cNvSpPr/>
          <p:nvPr/>
        </p:nvSpPr>
        <p:spPr>
          <a:xfrm>
            <a:off x="573024" y="1194054"/>
            <a:ext cx="3438144" cy="987552"/>
          </a:xfrm>
          <a:prstGeom prst="rect">
            <a:avLst/>
          </a:prstGeom>
          <a:noFill/>
          <a:ln/>
        </p:spPr>
        <p:txBody>
          <a:bodyPr wrap="square" lIns="0" tIns="0" rIns="0" bIns="0" rtlCol="0" anchor="ctr"/>
          <a:lstStyle/>
          <a:p>
            <a:r>
              <a:rPr lang="en-US" sz="1133">
                <a:latin typeface="Calibri" pitchFamily="34" charset="0"/>
                <a:ea typeface="Calibri" pitchFamily="34" charset="-122"/>
                <a:cs typeface="Calibri" pitchFamily="34" charset="-120"/>
              </a:rPr>
              <a:t>✓ MLP merger compresses 2×2 adjacent patches into 1 token. Window Attention makes ViT linear not quadratic.</a:t>
            </a:r>
            <a:endParaRPr lang="en-US" sz="1133"/>
          </a:p>
        </p:txBody>
      </p:sp>
      <p:sp>
        <p:nvSpPr>
          <p:cNvPr id="4" name="Text 17">
            <a:extLst>
              <a:ext uri="{FF2B5EF4-FFF2-40B4-BE49-F238E27FC236}">
                <a16:creationId xmlns:a16="http://schemas.microsoft.com/office/drawing/2014/main" id="{308CA210-5192-3BB7-EE03-5FCA3DC2F639}"/>
              </a:ext>
            </a:extLst>
          </p:cNvPr>
          <p:cNvSpPr/>
          <p:nvPr/>
        </p:nvSpPr>
        <p:spPr>
          <a:xfrm>
            <a:off x="7782560" y="1437234"/>
            <a:ext cx="3438144" cy="987552"/>
          </a:xfrm>
          <a:prstGeom prst="rect">
            <a:avLst/>
          </a:prstGeom>
          <a:noFill/>
          <a:ln/>
        </p:spPr>
        <p:txBody>
          <a:bodyPr wrap="square" lIns="0" tIns="0" rIns="0" bIns="0" rtlCol="0" anchor="ctr"/>
          <a:lstStyle/>
          <a:p>
            <a:r>
              <a:rPr lang="en-US" sz="1133" dirty="0">
                <a:latin typeface="Calibri" pitchFamily="34" charset="0"/>
                <a:ea typeface="Calibri" pitchFamily="34" charset="-122"/>
                <a:cs typeface="Calibri" pitchFamily="34" charset="-120"/>
              </a:rPr>
              <a:t>✓ </a:t>
            </a:r>
            <a:r>
              <a:rPr lang="en-US" sz="1133" dirty="0" err="1">
                <a:latin typeface="Calibri" pitchFamily="34" charset="0"/>
                <a:ea typeface="Calibri" pitchFamily="34" charset="-122"/>
                <a:cs typeface="Calibri" pitchFamily="34" charset="-120"/>
              </a:rPr>
              <a:t>MRoPE's</a:t>
            </a:r>
            <a:r>
              <a:rPr lang="en-US" sz="1133" dirty="0">
                <a:latin typeface="Calibri" pitchFamily="34" charset="0"/>
                <a:ea typeface="Calibri" pitchFamily="34" charset="-122"/>
                <a:cs typeface="Calibri" pitchFamily="34" charset="-120"/>
              </a:rPr>
              <a:t> temporal axis + large positional ID space (up to 64k positions) maintains long-range structure.</a:t>
            </a:r>
            <a:endParaRPr lang="en-US" sz="1133" dirty="0"/>
          </a:p>
        </p:txBody>
      </p:sp>
      <p:sp>
        <p:nvSpPr>
          <p:cNvPr id="6" name="Text 24">
            <a:extLst>
              <a:ext uri="{FF2B5EF4-FFF2-40B4-BE49-F238E27FC236}">
                <a16:creationId xmlns:a16="http://schemas.microsoft.com/office/drawing/2014/main" id="{E98D7E56-1985-B80E-0166-4B5A7145D4B5}"/>
              </a:ext>
            </a:extLst>
          </p:cNvPr>
          <p:cNvSpPr/>
          <p:nvPr/>
        </p:nvSpPr>
        <p:spPr>
          <a:xfrm>
            <a:off x="3637299" y="3464472"/>
            <a:ext cx="3438144" cy="987552"/>
          </a:xfrm>
          <a:prstGeom prst="rect">
            <a:avLst/>
          </a:prstGeom>
          <a:noFill/>
          <a:ln/>
        </p:spPr>
        <p:txBody>
          <a:bodyPr wrap="square" lIns="0" tIns="0" rIns="0" bIns="0" rtlCol="0" anchor="ctr"/>
          <a:lstStyle/>
          <a:p>
            <a:r>
              <a:rPr lang="en-US" sz="1133">
                <a:latin typeface="Calibri" pitchFamily="34" charset="0"/>
                <a:ea typeface="Calibri" pitchFamily="34" charset="-122"/>
                <a:cs typeface="Calibri" pitchFamily="34" charset="-120"/>
              </a:rPr>
              <a:t>✓ Dynamic FPS sampling adapts the sampling rate to content. Slower scenes use fewer tokens; action uses more.</a:t>
            </a:r>
            <a:endParaRPr lang="en-US" sz="1133"/>
          </a:p>
        </p:txBody>
      </p:sp>
      <p:sp>
        <p:nvSpPr>
          <p:cNvPr id="7" name="TextBox 6">
            <a:extLst>
              <a:ext uri="{FF2B5EF4-FFF2-40B4-BE49-F238E27FC236}">
                <a16:creationId xmlns:a16="http://schemas.microsoft.com/office/drawing/2014/main" id="{E1A8592D-59F8-3B4E-EBC1-B30DDFE513E9}"/>
              </a:ext>
            </a:extLst>
          </p:cNvPr>
          <p:cNvSpPr txBox="1"/>
          <p:nvPr/>
        </p:nvSpPr>
        <p:spPr>
          <a:xfrm>
            <a:off x="386114" y="1318498"/>
            <a:ext cx="373820" cy="369332"/>
          </a:xfrm>
          <a:prstGeom prst="rect">
            <a:avLst/>
          </a:prstGeom>
          <a:noFill/>
        </p:spPr>
        <p:txBody>
          <a:bodyPr wrap="none" rtlCol="0">
            <a:spAutoFit/>
          </a:bodyPr>
          <a:lstStyle/>
          <a:p>
            <a:r>
              <a:rPr lang="en-US"/>
              <a:t>1.</a:t>
            </a:r>
          </a:p>
        </p:txBody>
      </p:sp>
      <p:sp>
        <p:nvSpPr>
          <p:cNvPr id="8" name="TextBox 7">
            <a:extLst>
              <a:ext uri="{FF2B5EF4-FFF2-40B4-BE49-F238E27FC236}">
                <a16:creationId xmlns:a16="http://schemas.microsoft.com/office/drawing/2014/main" id="{62BEC97D-16EF-770D-D1DF-E79C96C9B637}"/>
              </a:ext>
            </a:extLst>
          </p:cNvPr>
          <p:cNvSpPr txBox="1"/>
          <p:nvPr/>
        </p:nvSpPr>
        <p:spPr>
          <a:xfrm>
            <a:off x="7595650" y="1251417"/>
            <a:ext cx="373820" cy="369332"/>
          </a:xfrm>
          <a:prstGeom prst="rect">
            <a:avLst/>
          </a:prstGeom>
          <a:noFill/>
        </p:spPr>
        <p:txBody>
          <a:bodyPr wrap="none" rtlCol="0">
            <a:spAutoFit/>
          </a:bodyPr>
          <a:lstStyle/>
          <a:p>
            <a:r>
              <a:rPr lang="en-US" dirty="0"/>
              <a:t>2.</a:t>
            </a:r>
          </a:p>
        </p:txBody>
      </p:sp>
      <p:sp>
        <p:nvSpPr>
          <p:cNvPr id="9" name="TextBox 8">
            <a:extLst>
              <a:ext uri="{FF2B5EF4-FFF2-40B4-BE49-F238E27FC236}">
                <a16:creationId xmlns:a16="http://schemas.microsoft.com/office/drawing/2014/main" id="{E57BCEE7-69A3-5D43-B452-A5CE2A34E3DC}"/>
              </a:ext>
            </a:extLst>
          </p:cNvPr>
          <p:cNvSpPr txBox="1"/>
          <p:nvPr/>
        </p:nvSpPr>
        <p:spPr>
          <a:xfrm>
            <a:off x="3450389" y="3279806"/>
            <a:ext cx="373820" cy="369332"/>
          </a:xfrm>
          <a:prstGeom prst="rect">
            <a:avLst/>
          </a:prstGeom>
          <a:noFill/>
        </p:spPr>
        <p:txBody>
          <a:bodyPr wrap="none" rtlCol="0">
            <a:spAutoFit/>
          </a:bodyPr>
          <a:lstStyle/>
          <a:p>
            <a:r>
              <a:rPr lang="en-US" dirty="0"/>
              <a:t>3.</a:t>
            </a:r>
          </a:p>
        </p:txBody>
      </p:sp>
      <p:pic>
        <p:nvPicPr>
          <p:cNvPr id="18" name="Picture 17" descr="A black and white logo  AI-generated content may be incorrect.">
            <a:extLst>
              <a:ext uri="{FF2B5EF4-FFF2-40B4-BE49-F238E27FC236}">
                <a16:creationId xmlns:a16="http://schemas.microsoft.com/office/drawing/2014/main" id="{2209E6A0-CFAB-7742-D6BE-4392D831F6B5}"/>
              </a:ext>
            </a:extLst>
          </p:cNvPr>
          <p:cNvPicPr>
            <a:picLocks noChangeAspect="1"/>
          </p:cNvPicPr>
          <p:nvPr/>
        </p:nvPicPr>
        <p:blipFill>
          <a:blip r:embed="rId3"/>
          <a:stretch>
            <a:fillRect/>
          </a:stretch>
        </p:blipFill>
        <p:spPr>
          <a:xfrm>
            <a:off x="9723783" y="263431"/>
            <a:ext cx="2286000" cy="514350"/>
          </a:xfrm>
          <a:prstGeom prst="rect">
            <a:avLst/>
          </a:prstGeom>
        </p:spPr>
      </p:pic>
      <p:pic>
        <p:nvPicPr>
          <p:cNvPr id="10" name="Picture 9">
            <a:extLst>
              <a:ext uri="{FF2B5EF4-FFF2-40B4-BE49-F238E27FC236}">
                <a16:creationId xmlns:a16="http://schemas.microsoft.com/office/drawing/2014/main" id="{C579872D-C8E6-A44C-AC32-662F518EC1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25" y="1854799"/>
            <a:ext cx="1286256" cy="1773076"/>
          </a:xfrm>
          <a:prstGeom prst="rect">
            <a:avLst/>
          </a:prstGeom>
        </p:spPr>
      </p:pic>
      <p:pic>
        <p:nvPicPr>
          <p:cNvPr id="12" name="Picture 11">
            <a:extLst>
              <a:ext uri="{FF2B5EF4-FFF2-40B4-BE49-F238E27FC236}">
                <a16:creationId xmlns:a16="http://schemas.microsoft.com/office/drawing/2014/main" id="{BC47765B-0E7C-77FC-938D-0770A1ED7F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4702" y="2228097"/>
            <a:ext cx="2265698" cy="1751413"/>
          </a:xfrm>
          <a:prstGeom prst="rect">
            <a:avLst/>
          </a:prstGeom>
        </p:spPr>
      </p:pic>
      <p:pic>
        <p:nvPicPr>
          <p:cNvPr id="19" name="Picture 18">
            <a:extLst>
              <a:ext uri="{FF2B5EF4-FFF2-40B4-BE49-F238E27FC236}">
                <a16:creationId xmlns:a16="http://schemas.microsoft.com/office/drawing/2014/main" id="{7CE41CED-3B7C-AC83-9536-219E5342D0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18713" y="4452024"/>
            <a:ext cx="2688948" cy="2076418"/>
          </a:xfrm>
          <a:prstGeom prst="rect">
            <a:avLst/>
          </a:prstGeom>
        </p:spPr>
      </p:pic>
    </p:spTree>
    <p:extLst>
      <p:ext uri="{BB962C8B-B14F-4D97-AF65-F5344CB8AC3E}">
        <p14:creationId xmlns:p14="http://schemas.microsoft.com/office/powerpoint/2010/main" val="40442684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D06D5A-F434-7B97-2050-D2F2F662AF38}"/>
              </a:ext>
            </a:extLst>
          </p:cNvPr>
          <p:cNvSpPr txBox="1"/>
          <p:nvPr/>
        </p:nvSpPr>
        <p:spPr>
          <a:xfrm>
            <a:off x="467360" y="1396171"/>
            <a:ext cx="5522976" cy="954107"/>
          </a:xfrm>
          <a:prstGeom prst="rect">
            <a:avLst/>
          </a:prstGeom>
          <a:noFill/>
        </p:spPr>
        <p:txBody>
          <a:bodyPr wrap="square" rtlCol="0">
            <a:spAutoFit/>
          </a:bodyPr>
          <a:lstStyle/>
          <a:p>
            <a:r>
              <a:rPr lang="en-US" sz="1400" b="1" dirty="0"/>
              <a:t>While Qwen2.5-VL is strong at video understanding, it still faces fundamental long-context challenges when dealing with extended videos (minutes → hours). These challenges come from both transformer limitations and the nature of video data.</a:t>
            </a:r>
          </a:p>
        </p:txBody>
      </p:sp>
      <p:sp>
        <p:nvSpPr>
          <p:cNvPr id="3" name="TextBox 2">
            <a:extLst>
              <a:ext uri="{FF2B5EF4-FFF2-40B4-BE49-F238E27FC236}">
                <a16:creationId xmlns:a16="http://schemas.microsoft.com/office/drawing/2014/main" id="{76D33532-F0D3-3E14-B23E-64049CBE7D95}"/>
              </a:ext>
            </a:extLst>
          </p:cNvPr>
          <p:cNvSpPr txBox="1"/>
          <p:nvPr/>
        </p:nvSpPr>
        <p:spPr>
          <a:xfrm>
            <a:off x="1332115" y="2414016"/>
            <a:ext cx="3502177" cy="307777"/>
          </a:xfrm>
          <a:prstGeom prst="rect">
            <a:avLst/>
          </a:prstGeom>
          <a:noFill/>
        </p:spPr>
        <p:txBody>
          <a:bodyPr wrap="none" rtlCol="0">
            <a:spAutoFit/>
          </a:bodyPr>
          <a:lstStyle/>
          <a:p>
            <a:r>
              <a:rPr lang="en-US" sz="1400" dirty="0"/>
              <a:t>1. Context length vs video length mismatch</a:t>
            </a:r>
          </a:p>
        </p:txBody>
      </p:sp>
      <p:sp>
        <p:nvSpPr>
          <p:cNvPr id="4" name="TextBox 3">
            <a:extLst>
              <a:ext uri="{FF2B5EF4-FFF2-40B4-BE49-F238E27FC236}">
                <a16:creationId xmlns:a16="http://schemas.microsoft.com/office/drawing/2014/main" id="{4AE94E20-7F0D-D2F4-06E6-074D343C0EDE}"/>
              </a:ext>
            </a:extLst>
          </p:cNvPr>
          <p:cNvSpPr txBox="1"/>
          <p:nvPr/>
        </p:nvSpPr>
        <p:spPr>
          <a:xfrm>
            <a:off x="8903555" y="1879278"/>
            <a:ext cx="2542171" cy="307777"/>
          </a:xfrm>
          <a:prstGeom prst="rect">
            <a:avLst/>
          </a:prstGeom>
          <a:noFill/>
        </p:spPr>
        <p:txBody>
          <a:bodyPr wrap="none" rtlCol="0">
            <a:spAutoFit/>
          </a:bodyPr>
          <a:lstStyle/>
          <a:p>
            <a:r>
              <a:rPr lang="en-US" sz="1400" dirty="0"/>
              <a:t>2. Attention scaling bottleneck</a:t>
            </a:r>
          </a:p>
        </p:txBody>
      </p:sp>
      <p:sp>
        <p:nvSpPr>
          <p:cNvPr id="5" name="TextBox 4">
            <a:extLst>
              <a:ext uri="{FF2B5EF4-FFF2-40B4-BE49-F238E27FC236}">
                <a16:creationId xmlns:a16="http://schemas.microsoft.com/office/drawing/2014/main" id="{D4885E4F-FA67-9B31-C51B-DD8B75E5721B}"/>
              </a:ext>
            </a:extLst>
          </p:cNvPr>
          <p:cNvSpPr txBox="1"/>
          <p:nvPr/>
        </p:nvSpPr>
        <p:spPr>
          <a:xfrm>
            <a:off x="4674122" y="3470015"/>
            <a:ext cx="2404697" cy="307777"/>
          </a:xfrm>
          <a:prstGeom prst="rect">
            <a:avLst/>
          </a:prstGeom>
          <a:noFill/>
        </p:spPr>
        <p:txBody>
          <a:bodyPr wrap="none" rtlCol="0">
            <a:spAutoFit/>
          </a:bodyPr>
          <a:lstStyle/>
          <a:p>
            <a:r>
              <a:rPr lang="en-US" sz="1400" dirty="0"/>
              <a:t>3. Frame sampling trade-offs</a:t>
            </a:r>
          </a:p>
        </p:txBody>
      </p:sp>
      <p:sp>
        <p:nvSpPr>
          <p:cNvPr id="6" name="Text 0">
            <a:extLst>
              <a:ext uri="{FF2B5EF4-FFF2-40B4-BE49-F238E27FC236}">
                <a16:creationId xmlns:a16="http://schemas.microsoft.com/office/drawing/2014/main" id="{3D835846-D505-61A3-A2EB-BBA74472F744}"/>
              </a:ext>
            </a:extLst>
          </p:cNvPr>
          <p:cNvSpPr/>
          <p:nvPr/>
        </p:nvSpPr>
        <p:spPr>
          <a:xfrm>
            <a:off x="337509" y="367761"/>
            <a:ext cx="8911526" cy="677196"/>
          </a:xfrm>
          <a:prstGeom prst="rect">
            <a:avLst/>
          </a:prstGeom>
        </p:spPr>
        <p:txBody>
          <a:bodyPr vert="horz" lIns="91440" tIns="45720" rIns="91440" bIns="45720" rtlCol="0" anchor="b">
            <a:normAutofit fontScale="92500" lnSpcReduction="20000"/>
          </a:bodyPr>
          <a:lstStyle/>
          <a:p>
            <a:r>
              <a:rPr lang="en-US" sz="4800" dirty="0"/>
              <a:t>How models like Qwen 2.5-VL Fail</a:t>
            </a:r>
          </a:p>
        </p:txBody>
      </p:sp>
      <p:pic>
        <p:nvPicPr>
          <p:cNvPr id="8" name="Picture 7">
            <a:extLst>
              <a:ext uri="{FF2B5EF4-FFF2-40B4-BE49-F238E27FC236}">
                <a16:creationId xmlns:a16="http://schemas.microsoft.com/office/drawing/2014/main" id="{7A7883F2-81EC-CC1F-ED64-1F4D737EC2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1610" y="2699195"/>
            <a:ext cx="2713990" cy="1982258"/>
          </a:xfrm>
          <a:prstGeom prst="rect">
            <a:avLst/>
          </a:prstGeom>
        </p:spPr>
      </p:pic>
      <p:pic>
        <p:nvPicPr>
          <p:cNvPr id="10" name="Picture 9">
            <a:extLst>
              <a:ext uri="{FF2B5EF4-FFF2-40B4-BE49-F238E27FC236}">
                <a16:creationId xmlns:a16="http://schemas.microsoft.com/office/drawing/2014/main" id="{1D7BA24B-863D-FA42-3A96-97E8B7E938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3555" y="2110112"/>
            <a:ext cx="2470150" cy="1637476"/>
          </a:xfrm>
          <a:prstGeom prst="rect">
            <a:avLst/>
          </a:prstGeom>
        </p:spPr>
      </p:pic>
      <p:sp>
        <p:nvSpPr>
          <p:cNvPr id="12" name="TextBox 11">
            <a:extLst>
              <a:ext uri="{FF2B5EF4-FFF2-40B4-BE49-F238E27FC236}">
                <a16:creationId xmlns:a16="http://schemas.microsoft.com/office/drawing/2014/main" id="{6EC21162-AF10-8E94-4F9F-3DD2B6F3522D}"/>
              </a:ext>
            </a:extLst>
          </p:cNvPr>
          <p:cNvSpPr txBox="1"/>
          <p:nvPr/>
        </p:nvSpPr>
        <p:spPr>
          <a:xfrm>
            <a:off x="337509" y="4812743"/>
            <a:ext cx="2586355" cy="1015663"/>
          </a:xfrm>
          <a:prstGeom prst="rect">
            <a:avLst/>
          </a:prstGeom>
          <a:noFill/>
        </p:spPr>
        <p:txBody>
          <a:bodyPr wrap="square">
            <a:spAutoFit/>
          </a:bodyPr>
          <a:lstStyle/>
          <a:p>
            <a:r>
              <a:rPr lang="en-US" sz="1200" b="0" i="1" dirty="0">
                <a:solidFill>
                  <a:schemeClr val="tx1">
                    <a:lumMod val="95000"/>
                    <a:lumOff val="5000"/>
                  </a:schemeClr>
                </a:solidFill>
                <a:effectLst/>
                <a:latin typeface="pplxSerif"/>
              </a:rPr>
              <a:t>only part of the video resides in the active context at any moment; earlier content is progressively compressed or dropped to keep the token budget bounded.</a:t>
            </a:r>
            <a:endParaRPr lang="en-US" sz="1200" dirty="0">
              <a:solidFill>
                <a:schemeClr val="tx1">
                  <a:lumMod val="95000"/>
                  <a:lumOff val="5000"/>
                </a:schemeClr>
              </a:solidFill>
            </a:endParaRPr>
          </a:p>
        </p:txBody>
      </p:sp>
      <p:sp>
        <p:nvSpPr>
          <p:cNvPr id="18" name="Rectangle 5">
            <a:extLst>
              <a:ext uri="{FF2B5EF4-FFF2-40B4-BE49-F238E27FC236}">
                <a16:creationId xmlns:a16="http://schemas.microsoft.com/office/drawing/2014/main" id="{D02E879B-EBFC-0E84-15B4-F4EF81C00828}"/>
              </a:ext>
            </a:extLst>
          </p:cNvPr>
          <p:cNvSpPr>
            <a:spLocks noChangeArrowheads="1"/>
          </p:cNvSpPr>
          <p:nvPr/>
        </p:nvSpPr>
        <p:spPr bwMode="auto">
          <a:xfrm rot="10800000" flipV="1">
            <a:off x="8267017" y="3773576"/>
            <a:ext cx="307231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lumMod val="95000"/>
                    <a:lumOff val="5000"/>
                  </a:schemeClr>
                </a:solidFill>
                <a:effectLst/>
                <a:latin typeface="Arial" panose="020B0604020202020204" pitchFamily="34" charset="0"/>
              </a:rPr>
              <a:t>Vanilla self‑attention has time and memory cost quadratic in the number of tokens </a:t>
            </a:r>
            <a:r>
              <a:rPr kumimoji="0" lang="en-US" altLang="en-US" sz="1100" b="0" i="0" u="none" strike="noStrike" cap="none" normalizeH="0" baseline="0" dirty="0" err="1">
                <a:ln>
                  <a:noFill/>
                </a:ln>
                <a:solidFill>
                  <a:schemeClr val="tx1">
                    <a:lumMod val="95000"/>
                    <a:lumOff val="5000"/>
                  </a:schemeClr>
                </a:solidFill>
                <a:effectLst/>
                <a:latin typeface="Arial" panose="020B0604020202020204" pitchFamily="34" charset="0"/>
              </a:rPr>
              <a:t>nn</a:t>
            </a:r>
            <a:r>
              <a:rPr kumimoji="0" lang="en-US" altLang="en-US" sz="1100" b="0" i="0" u="none" strike="noStrike" cap="none" normalizeH="0" baseline="0" dirty="0">
                <a:ln>
                  <a:noFill/>
                </a:ln>
                <a:solidFill>
                  <a:schemeClr val="tx1">
                    <a:lumMod val="95000"/>
                    <a:lumOff val="5000"/>
                  </a:schemeClr>
                </a:solidFill>
                <a:effectLst/>
                <a:latin typeface="Arial" panose="020B0604020202020204" pitchFamily="34" charset="0"/>
              </a:rPr>
              <a:t>; for long video sequences (frames × patches), this makes full attention impractical, forcing models like Qwen2.5‑VL to cap context length or aggressively </a:t>
            </a:r>
            <a:r>
              <a:rPr kumimoji="0" lang="en-US" altLang="en-US" sz="1100" b="0" i="0" u="none" strike="noStrike" cap="none" normalizeH="0" baseline="0" dirty="0" err="1">
                <a:ln>
                  <a:noFill/>
                </a:ln>
                <a:solidFill>
                  <a:schemeClr val="tx1">
                    <a:lumMod val="95000"/>
                    <a:lumOff val="5000"/>
                  </a:schemeClr>
                </a:solidFill>
                <a:effectLst/>
                <a:latin typeface="Arial" panose="020B0604020202020204" pitchFamily="34" charset="0"/>
              </a:rPr>
              <a:t>downsample</a:t>
            </a:r>
            <a:r>
              <a:rPr kumimoji="0" lang="en-US" altLang="en-US" sz="1100" b="0" i="0" u="none" strike="noStrike" cap="none" normalizeH="0" baseline="0" dirty="0">
                <a:ln>
                  <a:noFill/>
                </a:ln>
                <a:solidFill>
                  <a:schemeClr val="tx1">
                    <a:lumMod val="95000"/>
                    <a:lumOff val="5000"/>
                  </a:schemeClr>
                </a:solidFill>
                <a:effectLst/>
                <a:latin typeface="Arial" panose="020B0604020202020204" pitchFamily="34" charset="0"/>
              </a:rPr>
              <a:t>.</a:t>
            </a:r>
          </a:p>
        </p:txBody>
      </p:sp>
      <p:sp>
        <p:nvSpPr>
          <p:cNvPr id="22" name="TextBox 21">
            <a:extLst>
              <a:ext uri="{FF2B5EF4-FFF2-40B4-BE49-F238E27FC236}">
                <a16:creationId xmlns:a16="http://schemas.microsoft.com/office/drawing/2014/main" id="{889161E0-1EC6-AF67-15A3-B54424B07C78}"/>
              </a:ext>
            </a:extLst>
          </p:cNvPr>
          <p:cNvSpPr txBox="1"/>
          <p:nvPr/>
        </p:nvSpPr>
        <p:spPr>
          <a:xfrm>
            <a:off x="7325360" y="6305573"/>
            <a:ext cx="701040" cy="369332"/>
          </a:xfrm>
          <a:prstGeom prst="rect">
            <a:avLst/>
          </a:prstGeom>
          <a:solidFill>
            <a:schemeClr val="bg1"/>
          </a:solidFill>
        </p:spPr>
        <p:txBody>
          <a:bodyPr wrap="square" rtlCol="0">
            <a:spAutoFit/>
          </a:bodyPr>
          <a:lstStyle/>
          <a:p>
            <a:endParaRPr lang="en-US" dirty="0"/>
          </a:p>
        </p:txBody>
      </p:sp>
      <p:pic>
        <p:nvPicPr>
          <p:cNvPr id="24" name="Picture 23">
            <a:extLst>
              <a:ext uri="{FF2B5EF4-FFF2-40B4-BE49-F238E27FC236}">
                <a16:creationId xmlns:a16="http://schemas.microsoft.com/office/drawing/2014/main" id="{9DF8E4AA-2678-DFE9-CB92-640E542FCE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9328" y="3806723"/>
            <a:ext cx="3093344" cy="2685928"/>
          </a:xfrm>
          <a:prstGeom prst="rect">
            <a:avLst/>
          </a:prstGeom>
        </p:spPr>
      </p:pic>
    </p:spTree>
    <p:extLst>
      <p:ext uri="{BB962C8B-B14F-4D97-AF65-F5344CB8AC3E}">
        <p14:creationId xmlns:p14="http://schemas.microsoft.com/office/powerpoint/2010/main" val="37919102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a:extLst>
              <a:ext uri="{FF2B5EF4-FFF2-40B4-BE49-F238E27FC236}">
                <a16:creationId xmlns:a16="http://schemas.microsoft.com/office/drawing/2014/main" id="{220B9C51-4F51-3259-3F9C-008650A5660B}"/>
              </a:ext>
            </a:extLst>
          </p:cNvPr>
          <p:cNvSpPr/>
          <p:nvPr/>
        </p:nvSpPr>
        <p:spPr>
          <a:xfrm>
            <a:off x="337509" y="367761"/>
            <a:ext cx="8911526" cy="677196"/>
          </a:xfrm>
          <a:prstGeom prst="rect">
            <a:avLst/>
          </a:prstGeom>
        </p:spPr>
        <p:txBody>
          <a:bodyPr vert="horz" lIns="91440" tIns="45720" rIns="91440" bIns="45720" rtlCol="0" anchor="b">
            <a:normAutofit fontScale="92500" lnSpcReduction="20000"/>
          </a:bodyPr>
          <a:lstStyle/>
          <a:p>
            <a:r>
              <a:rPr lang="en-US" sz="4800"/>
              <a:t>Key Takeaways</a:t>
            </a:r>
          </a:p>
        </p:txBody>
      </p:sp>
      <p:sp>
        <p:nvSpPr>
          <p:cNvPr id="6" name="TextBox 5">
            <a:extLst>
              <a:ext uri="{FF2B5EF4-FFF2-40B4-BE49-F238E27FC236}">
                <a16:creationId xmlns:a16="http://schemas.microsoft.com/office/drawing/2014/main" id="{ADFAEF41-F0CB-BDBA-520E-827AB201674E}"/>
              </a:ext>
            </a:extLst>
          </p:cNvPr>
          <p:cNvSpPr txBox="1"/>
          <p:nvPr/>
        </p:nvSpPr>
        <p:spPr>
          <a:xfrm>
            <a:off x="462579" y="1213008"/>
            <a:ext cx="9662966" cy="5262979"/>
          </a:xfrm>
          <a:prstGeom prst="rect">
            <a:avLst/>
          </a:prstGeom>
          <a:noFill/>
        </p:spPr>
        <p:txBody>
          <a:bodyPr wrap="square" rtlCol="0">
            <a:spAutoFit/>
          </a:bodyPr>
          <a:lstStyle/>
          <a:p>
            <a:r>
              <a:rPr lang="en-US" sz="1400" b="1"/>
              <a:t>1.  Video understanding ≠ frame understanding</a:t>
            </a:r>
          </a:p>
          <a:p>
            <a:pPr marL="342900" indent="0">
              <a:buNone/>
            </a:pPr>
            <a:r>
              <a:rPr lang="en-US" sz="1200"/>
              <a:t>A model can describe every frame correctly and still miss what happened.</a:t>
            </a:r>
          </a:p>
          <a:p>
            <a:pPr marL="342900" indent="0">
              <a:buNone/>
            </a:pPr>
            <a:r>
              <a:rPr lang="en-US" sz="1200"/>
              <a:t>Temporal structure — order, duration, causality — is the key differentiator.</a:t>
            </a:r>
          </a:p>
          <a:p>
            <a:endParaRPr lang="en-US" sz="800"/>
          </a:p>
          <a:p>
            <a:r>
              <a:rPr lang="en-US" sz="1400" b="1"/>
              <a:t>2.  Encoding real time is the breakthrough</a:t>
            </a:r>
          </a:p>
          <a:p>
            <a:pPr marL="342900" indent="0">
              <a:buNone/>
            </a:pPr>
            <a:r>
              <a:rPr lang="en-US" sz="1200"/>
              <a:t>Absolute time MRoPE + dynamic FPS + temporal gating let Qwen2.5-VL reason about duration, speed, and event ordering — not just frame indices.</a:t>
            </a:r>
          </a:p>
          <a:p>
            <a:endParaRPr lang="en-US" sz="800"/>
          </a:p>
          <a:p>
            <a:r>
              <a:rPr lang="en-US" sz="1400" b="1"/>
              <a:t>3.  Long-context is the unsolved frontier</a:t>
            </a:r>
          </a:p>
          <a:p>
            <a:pPr marL="342900" indent="0">
              <a:buNone/>
            </a:pPr>
            <a:r>
              <a:rPr lang="en-US" sz="1200"/>
              <a:t>Every solution trades completeness for tractability. 1 hr of video = 1.8M tokens before compression. Key events can vanish between samples.</a:t>
            </a:r>
          </a:p>
          <a:p>
            <a:endParaRPr lang="en-US" sz="800"/>
          </a:p>
          <a:p>
            <a:r>
              <a:rPr lang="en-US" sz="1400" b="1"/>
              <a:t>4.  From “what’s in the video” to “what happened and why”</a:t>
            </a:r>
          </a:p>
          <a:p>
            <a:pPr marL="342900" indent="0">
              <a:buNone/>
            </a:pPr>
            <a:r>
              <a:rPr lang="en-US" sz="1200"/>
              <a:t>Spatial → Temporal → Causal → Narrative understanding. Qwen2.5-VL is strong on 1–2, starting on 3. Step 4 is still ahead of us.</a:t>
            </a:r>
          </a:p>
        </p:txBody>
      </p:sp>
      <p:pic>
        <p:nvPicPr>
          <p:cNvPr id="7" name="Picture 6" descr="A black and white logo  AI-generated content may be incorrect.">
            <a:extLst>
              <a:ext uri="{FF2B5EF4-FFF2-40B4-BE49-F238E27FC236}">
                <a16:creationId xmlns:a16="http://schemas.microsoft.com/office/drawing/2014/main" id="{01F63110-6BCE-8EC0-674C-4AFA43C6178A}"/>
              </a:ext>
            </a:extLst>
          </p:cNvPr>
          <p:cNvPicPr>
            <a:picLocks noChangeAspect="1"/>
          </p:cNvPicPr>
          <p:nvPr/>
        </p:nvPicPr>
        <p:blipFill>
          <a:blip r:embed="rId3"/>
          <a:stretch>
            <a:fillRect/>
          </a:stretch>
        </p:blipFill>
        <p:spPr>
          <a:xfrm>
            <a:off x="9723783" y="263431"/>
            <a:ext cx="2286000" cy="514350"/>
          </a:xfrm>
          <a:prstGeom prst="rect">
            <a:avLst/>
          </a:prstGeom>
        </p:spPr>
      </p:pic>
    </p:spTree>
    <p:extLst>
      <p:ext uri="{BB962C8B-B14F-4D97-AF65-F5344CB8AC3E}">
        <p14:creationId xmlns:p14="http://schemas.microsoft.com/office/powerpoint/2010/main" val="31072719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name="Slide 1">
    <p:bg>
      <p:bgPr>
        <a:solidFill>
          <a:schemeClr val="bg1"/>
        </a:solidFill>
        <a:effectLst/>
      </p:bgPr>
    </p:bg>
    <p:spTree>
      <p:nvGrpSpPr>
        <p:cNvPr id="1" name=""/>
        <p:cNvGrpSpPr/>
        <p:nvPr/>
      </p:nvGrpSpPr>
      <p:grpSpPr>
        <a:xfrm>
          <a:off x="0" y="0"/>
          <a:ext cx="0" cy="0"/>
          <a:chOff x="0" y="0"/>
          <a:chExt cx="0" cy="0"/>
        </a:xfrm>
      </p:grpSpPr>
      <p:sp>
        <p:nvSpPr>
          <p:cNvPr id="2" name="Shape 0"/>
          <p:cNvSpPr/>
          <p:nvPr/>
        </p:nvSpPr>
        <p:spPr>
          <a:xfrm>
            <a:off x="243840" y="304800"/>
            <a:ext cx="1463040" cy="914400"/>
          </a:xfrm>
          <a:prstGeom prst="rect">
            <a:avLst/>
          </a:prstGeom>
          <a:solidFill>
            <a:srgbClr val="C00000"/>
          </a:solidFill>
          <a:ln w="12700">
            <a:solidFill>
              <a:srgbClr val="4A90D9"/>
            </a:solidFill>
            <a:prstDash val="solid"/>
          </a:ln>
        </p:spPr>
        <p:txBody>
          <a:bodyPr/>
          <a:lstStyle/>
          <a:p>
            <a:endParaRPr lang="en-US"/>
          </a:p>
        </p:txBody>
      </p:sp>
      <p:sp>
        <p:nvSpPr>
          <p:cNvPr id="3" name="Text 1"/>
          <p:cNvSpPr/>
          <p:nvPr/>
        </p:nvSpPr>
        <p:spPr>
          <a:xfrm>
            <a:off x="243840" y="512064"/>
            <a:ext cx="1463040" cy="48768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200">
                <a:solidFill>
                  <a:srgbClr val="8AB4F8"/>
                </a:solidFill>
                <a:latin typeface="Consolas" pitchFamily="34" charset="0"/>
                <a:ea typeface="Consolas" pitchFamily="34" charset="-122"/>
                <a:cs typeface="Consolas" pitchFamily="34" charset="-120"/>
              </a:rPr>
              <a:t>t-3</a:t>
            </a:r>
            <a:endParaRPr lang="en-US" sz="1200"/>
          </a:p>
        </p:txBody>
      </p:sp>
      <p:sp>
        <p:nvSpPr>
          <p:cNvPr id="4" name="Shape 2"/>
          <p:cNvSpPr/>
          <p:nvPr/>
        </p:nvSpPr>
        <p:spPr>
          <a:xfrm>
            <a:off x="1926336" y="304800"/>
            <a:ext cx="1463040" cy="914400"/>
          </a:xfrm>
          <a:prstGeom prst="rect">
            <a:avLst/>
          </a:prstGeom>
          <a:solidFill>
            <a:srgbClr val="C00000"/>
          </a:solidFill>
          <a:ln w="12700">
            <a:solidFill>
              <a:srgbClr val="4A90D9"/>
            </a:solidFill>
            <a:prstDash val="solid"/>
          </a:ln>
        </p:spPr>
        <p:txBody>
          <a:bodyPr/>
          <a:lstStyle/>
          <a:p>
            <a:endParaRPr lang="en-US"/>
          </a:p>
        </p:txBody>
      </p:sp>
      <p:sp>
        <p:nvSpPr>
          <p:cNvPr id="5" name="Text 3"/>
          <p:cNvSpPr/>
          <p:nvPr/>
        </p:nvSpPr>
        <p:spPr>
          <a:xfrm>
            <a:off x="1926336" y="512064"/>
            <a:ext cx="1463040" cy="48768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200">
                <a:solidFill>
                  <a:srgbClr val="8AB4F8"/>
                </a:solidFill>
                <a:latin typeface="Consolas" pitchFamily="34" charset="0"/>
                <a:ea typeface="Consolas" pitchFamily="34" charset="-122"/>
                <a:cs typeface="Consolas" pitchFamily="34" charset="-120"/>
              </a:rPr>
              <a:t>t-2</a:t>
            </a:r>
            <a:endParaRPr lang="en-US" sz="1200"/>
          </a:p>
        </p:txBody>
      </p:sp>
      <p:sp>
        <p:nvSpPr>
          <p:cNvPr id="6" name="Shape 4"/>
          <p:cNvSpPr/>
          <p:nvPr/>
        </p:nvSpPr>
        <p:spPr>
          <a:xfrm>
            <a:off x="3608832" y="304800"/>
            <a:ext cx="1463040" cy="914400"/>
          </a:xfrm>
          <a:prstGeom prst="rect">
            <a:avLst/>
          </a:prstGeom>
          <a:solidFill>
            <a:srgbClr val="C00000"/>
          </a:solidFill>
          <a:ln w="12700">
            <a:solidFill>
              <a:srgbClr val="4A90D9"/>
            </a:solidFill>
            <a:prstDash val="solid"/>
          </a:ln>
        </p:spPr>
        <p:txBody>
          <a:bodyPr/>
          <a:lstStyle/>
          <a:p>
            <a:endParaRPr lang="en-US"/>
          </a:p>
        </p:txBody>
      </p:sp>
      <p:sp>
        <p:nvSpPr>
          <p:cNvPr id="7" name="Text 5"/>
          <p:cNvSpPr/>
          <p:nvPr/>
        </p:nvSpPr>
        <p:spPr>
          <a:xfrm>
            <a:off x="3608832" y="512064"/>
            <a:ext cx="1463040" cy="48768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200">
                <a:solidFill>
                  <a:srgbClr val="8AB4F8"/>
                </a:solidFill>
                <a:latin typeface="Consolas" pitchFamily="34" charset="0"/>
                <a:ea typeface="Consolas" pitchFamily="34" charset="-122"/>
                <a:cs typeface="Consolas" pitchFamily="34" charset="-120"/>
              </a:rPr>
              <a:t>t-1</a:t>
            </a:r>
            <a:endParaRPr lang="en-US" sz="1200"/>
          </a:p>
        </p:txBody>
      </p:sp>
      <p:sp>
        <p:nvSpPr>
          <p:cNvPr id="8" name="Shape 6"/>
          <p:cNvSpPr/>
          <p:nvPr/>
        </p:nvSpPr>
        <p:spPr>
          <a:xfrm>
            <a:off x="5291328" y="304800"/>
            <a:ext cx="1463040" cy="914400"/>
          </a:xfrm>
          <a:prstGeom prst="rect">
            <a:avLst/>
          </a:prstGeom>
          <a:solidFill>
            <a:srgbClr val="C00000"/>
          </a:solidFill>
          <a:ln w="12700">
            <a:solidFill>
              <a:srgbClr val="4A90D9"/>
            </a:solidFill>
            <a:prstDash val="solid"/>
          </a:ln>
        </p:spPr>
        <p:txBody>
          <a:bodyPr/>
          <a:lstStyle/>
          <a:p>
            <a:endParaRPr lang="en-US"/>
          </a:p>
        </p:txBody>
      </p:sp>
      <p:sp>
        <p:nvSpPr>
          <p:cNvPr id="9" name="Text 7"/>
          <p:cNvSpPr/>
          <p:nvPr/>
        </p:nvSpPr>
        <p:spPr>
          <a:xfrm>
            <a:off x="5291328" y="512064"/>
            <a:ext cx="1463040" cy="48768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200">
                <a:solidFill>
                  <a:srgbClr val="8AB4F8"/>
                </a:solidFill>
                <a:latin typeface="Consolas" pitchFamily="34" charset="0"/>
                <a:ea typeface="Consolas" pitchFamily="34" charset="-122"/>
                <a:cs typeface="Consolas" pitchFamily="34" charset="-120"/>
              </a:rPr>
              <a:t>t</a:t>
            </a:r>
            <a:endParaRPr lang="en-US" sz="1200"/>
          </a:p>
        </p:txBody>
      </p:sp>
      <p:sp>
        <p:nvSpPr>
          <p:cNvPr id="10" name="Shape 8"/>
          <p:cNvSpPr/>
          <p:nvPr/>
        </p:nvSpPr>
        <p:spPr>
          <a:xfrm>
            <a:off x="6973824" y="304800"/>
            <a:ext cx="1463040" cy="914400"/>
          </a:xfrm>
          <a:prstGeom prst="rect">
            <a:avLst/>
          </a:prstGeom>
          <a:solidFill>
            <a:srgbClr val="C00000"/>
          </a:solidFill>
          <a:ln w="12700">
            <a:solidFill>
              <a:srgbClr val="4A90D9"/>
            </a:solidFill>
            <a:prstDash val="solid"/>
          </a:ln>
        </p:spPr>
        <p:txBody>
          <a:bodyPr/>
          <a:lstStyle/>
          <a:p>
            <a:endParaRPr lang="en-US"/>
          </a:p>
        </p:txBody>
      </p:sp>
      <p:sp>
        <p:nvSpPr>
          <p:cNvPr id="11" name="Text 9"/>
          <p:cNvSpPr/>
          <p:nvPr/>
        </p:nvSpPr>
        <p:spPr>
          <a:xfrm>
            <a:off x="6973824" y="512064"/>
            <a:ext cx="1463040" cy="48768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200">
                <a:solidFill>
                  <a:srgbClr val="8AB4F8"/>
                </a:solidFill>
                <a:latin typeface="Consolas" pitchFamily="34" charset="0"/>
                <a:ea typeface="Consolas" pitchFamily="34" charset="-122"/>
                <a:cs typeface="Consolas" pitchFamily="34" charset="-120"/>
              </a:rPr>
              <a:t>t+1</a:t>
            </a:r>
            <a:endParaRPr lang="en-US" sz="1200"/>
          </a:p>
        </p:txBody>
      </p:sp>
      <p:sp>
        <p:nvSpPr>
          <p:cNvPr id="12" name="Shape 10"/>
          <p:cNvSpPr/>
          <p:nvPr/>
        </p:nvSpPr>
        <p:spPr>
          <a:xfrm>
            <a:off x="8656320" y="304800"/>
            <a:ext cx="1463040" cy="914400"/>
          </a:xfrm>
          <a:prstGeom prst="rect">
            <a:avLst/>
          </a:prstGeom>
          <a:solidFill>
            <a:srgbClr val="C00000"/>
          </a:solidFill>
          <a:ln w="12700">
            <a:solidFill>
              <a:srgbClr val="4A90D9"/>
            </a:solidFill>
            <a:prstDash val="solid"/>
          </a:ln>
        </p:spPr>
        <p:txBody>
          <a:bodyPr/>
          <a:lstStyle/>
          <a:p>
            <a:endParaRPr lang="en-US"/>
          </a:p>
        </p:txBody>
      </p:sp>
      <p:sp>
        <p:nvSpPr>
          <p:cNvPr id="13" name="Text 11"/>
          <p:cNvSpPr/>
          <p:nvPr/>
        </p:nvSpPr>
        <p:spPr>
          <a:xfrm>
            <a:off x="8656320" y="512064"/>
            <a:ext cx="1463040" cy="487680"/>
          </a:xfrm>
          <a:prstGeom prst="rect">
            <a:avLst/>
          </a:prstGeom>
          <a:solidFill>
            <a:srgbClr val="C00000"/>
          </a:solid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200">
                <a:solidFill>
                  <a:srgbClr val="8AB4F8"/>
                </a:solidFill>
                <a:latin typeface="Consolas" pitchFamily="34" charset="0"/>
                <a:ea typeface="Consolas" pitchFamily="34" charset="-122"/>
                <a:cs typeface="Consolas" pitchFamily="34" charset="-120"/>
              </a:rPr>
              <a:t>t+2</a:t>
            </a:r>
            <a:endParaRPr lang="en-US" sz="1200"/>
          </a:p>
        </p:txBody>
      </p:sp>
      <p:sp>
        <p:nvSpPr>
          <p:cNvPr id="14" name="Shape 12"/>
          <p:cNvSpPr/>
          <p:nvPr/>
        </p:nvSpPr>
        <p:spPr>
          <a:xfrm>
            <a:off x="10338816" y="304800"/>
            <a:ext cx="1463040" cy="914400"/>
          </a:xfrm>
          <a:prstGeom prst="rect">
            <a:avLst/>
          </a:prstGeom>
          <a:solidFill>
            <a:srgbClr val="C00000"/>
          </a:solidFill>
          <a:ln w="12700">
            <a:solidFill>
              <a:srgbClr val="4A90D9"/>
            </a:solidFill>
            <a:prstDash val="solid"/>
          </a:ln>
        </p:spPr>
        <p:txBody>
          <a:bodyPr/>
          <a:lstStyle/>
          <a:p>
            <a:endParaRPr lang="en-US"/>
          </a:p>
        </p:txBody>
      </p:sp>
      <p:sp>
        <p:nvSpPr>
          <p:cNvPr id="15" name="Text 13"/>
          <p:cNvSpPr/>
          <p:nvPr/>
        </p:nvSpPr>
        <p:spPr>
          <a:xfrm>
            <a:off x="10338816" y="512064"/>
            <a:ext cx="1463040" cy="48768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200">
                <a:solidFill>
                  <a:srgbClr val="8AB4F8"/>
                </a:solidFill>
                <a:latin typeface="Consolas" pitchFamily="34" charset="0"/>
                <a:ea typeface="Consolas" pitchFamily="34" charset="-122"/>
                <a:cs typeface="Consolas" pitchFamily="34" charset="-120"/>
              </a:rPr>
              <a:t>t+3</a:t>
            </a:r>
            <a:endParaRPr lang="en-US" sz="1200"/>
          </a:p>
        </p:txBody>
      </p:sp>
      <p:sp>
        <p:nvSpPr>
          <p:cNvPr id="16" name="Text 14"/>
          <p:cNvSpPr/>
          <p:nvPr/>
        </p:nvSpPr>
        <p:spPr>
          <a:xfrm>
            <a:off x="609600" y="1645920"/>
            <a:ext cx="10972800" cy="1036320"/>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5333" b="1">
                <a:latin typeface="Georgia"/>
                <a:ea typeface="Georgia" pitchFamily="34" charset="-122"/>
                <a:cs typeface="Georgia" pitchFamily="34" charset="-120"/>
              </a:rPr>
              <a:t>Video-Language Alignment</a:t>
            </a:r>
            <a:endParaRPr lang="en-US" sz="5333">
              <a:latin typeface="Georgia"/>
              <a:ea typeface="Calibri"/>
              <a:cs typeface="Calibri"/>
            </a:endParaRPr>
          </a:p>
        </p:txBody>
      </p:sp>
      <p:sp>
        <p:nvSpPr>
          <p:cNvPr id="17" name="Text 15"/>
          <p:cNvSpPr/>
          <p:nvPr/>
        </p:nvSpPr>
        <p:spPr>
          <a:xfrm>
            <a:off x="609600" y="3299097"/>
            <a:ext cx="10972800" cy="609600"/>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2667">
                <a:solidFill>
                  <a:srgbClr val="C00000"/>
                </a:solidFill>
                <a:latin typeface="Calibri"/>
                <a:ea typeface="Calibri"/>
                <a:cs typeface="Calibri"/>
              </a:rPr>
              <a:t>From Contrastive Learning to Temporal Understanding</a:t>
            </a:r>
          </a:p>
        </p:txBody>
      </p:sp>
      <p:sp>
        <p:nvSpPr>
          <p:cNvPr id="18" name="Text 16"/>
          <p:cNvSpPr/>
          <p:nvPr/>
        </p:nvSpPr>
        <p:spPr>
          <a:xfrm>
            <a:off x="1231295" y="4346065"/>
            <a:ext cx="9753600" cy="1019868"/>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867" i="1">
                <a:solidFill>
                  <a:srgbClr val="C00000"/>
                </a:solidFill>
                <a:latin typeface="Calibri"/>
                <a:ea typeface="Calibri"/>
                <a:cs typeface="Calibri"/>
              </a:rPr>
              <a:t>How modern AI bridges the gap between what we see in video and what we say in language</a:t>
            </a:r>
            <a:endParaRPr lang="en-US" sz="1867">
              <a:solidFill>
                <a:srgbClr val="C00000"/>
              </a:solidFill>
              <a:latin typeface="Calibri"/>
              <a:ea typeface="Calibri"/>
              <a:cs typeface="Calibri"/>
            </a:endParaRPr>
          </a:p>
        </p:txBody>
      </p:sp>
      <p:sp>
        <p:nvSpPr>
          <p:cNvPr id="20" name="Text 18"/>
          <p:cNvSpPr/>
          <p:nvPr/>
        </p:nvSpPr>
        <p:spPr>
          <a:xfrm>
            <a:off x="731520" y="4511040"/>
            <a:ext cx="3413760" cy="1036320"/>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endParaRPr lang="en-US" sz="1733" b="1">
              <a:solidFill>
                <a:srgbClr val="4A90D9"/>
              </a:solidFill>
              <a:ea typeface="Calibri"/>
              <a:cs typeface="Calibri"/>
            </a:endParaRPr>
          </a:p>
        </p:txBody>
      </p:sp>
      <p:sp>
        <p:nvSpPr>
          <p:cNvPr id="26" name="Text 24"/>
          <p:cNvSpPr/>
          <p:nvPr/>
        </p:nvSpPr>
        <p:spPr>
          <a:xfrm>
            <a:off x="10972800" y="6340033"/>
            <a:ext cx="975360" cy="341376"/>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r">
              <a:buNone/>
            </a:pPr>
            <a:endParaRPr lang="en-US" sz="1067">
              <a:solidFill>
                <a:srgbClr val="607D8B"/>
              </a:solidFill>
              <a:ea typeface="Calibri"/>
              <a:cs typeface="Calibri"/>
            </a:endParaRPr>
          </a:p>
        </p:txBody>
      </p:sp>
    </p:spTree>
    <p:extLst>
      <p:ext uri="{BB962C8B-B14F-4D97-AF65-F5344CB8AC3E}">
        <p14:creationId xmlns:p14="http://schemas.microsoft.com/office/powerpoint/2010/main" val="10438561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name="Slide 2">
    <p:bg>
      <p:bgPr>
        <a:solidFill>
          <a:srgbClr val="F4F6F9"/>
        </a:solidFill>
        <a:effectLst/>
      </p:bgPr>
    </p:bg>
    <p:spTree>
      <p:nvGrpSpPr>
        <p:cNvPr id="1" name=""/>
        <p:cNvGrpSpPr/>
        <p:nvPr/>
      </p:nvGrpSpPr>
      <p:grpSpPr>
        <a:xfrm>
          <a:off x="0" y="0"/>
          <a:ext cx="0" cy="0"/>
          <a:chOff x="0" y="0"/>
          <a:chExt cx="0" cy="0"/>
        </a:xfrm>
      </p:grpSpPr>
      <p:sp>
        <p:nvSpPr>
          <p:cNvPr id="3" name="Text 1"/>
          <p:cNvSpPr/>
          <p:nvPr/>
        </p:nvSpPr>
        <p:spPr>
          <a:xfrm>
            <a:off x="487680" y="36576"/>
            <a:ext cx="11216640" cy="365760"/>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endParaRPr lang="en-US" sz="1200" b="1" kern="0" spc="133">
              <a:solidFill>
                <a:srgbClr val="FFFFFF"/>
              </a:solidFill>
              <a:ea typeface="Calibri"/>
              <a:cs typeface="Calibri"/>
            </a:endParaRPr>
          </a:p>
        </p:txBody>
      </p:sp>
      <p:sp>
        <p:nvSpPr>
          <p:cNvPr id="4" name="Text 2"/>
          <p:cNvSpPr/>
          <p:nvPr/>
        </p:nvSpPr>
        <p:spPr>
          <a:xfrm>
            <a:off x="239805" y="36129"/>
            <a:ext cx="10972800" cy="95500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200" b="1">
                <a:solidFill>
                  <a:srgbClr val="2C3E50"/>
                </a:solidFill>
                <a:latin typeface="Georgia" pitchFamily="34" charset="0"/>
                <a:ea typeface="Georgia" pitchFamily="34" charset="-122"/>
                <a:cs typeface="Georgia" pitchFamily="34" charset="-120"/>
              </a:rPr>
              <a:t>The Core Challenge: Why Video Is Harder Than Images</a:t>
            </a:r>
            <a:endParaRPr lang="en-US" sz="3200"/>
          </a:p>
        </p:txBody>
      </p:sp>
      <p:pic>
        <p:nvPicPr>
          <p:cNvPr id="5" name="Image 0" descr="/home/claude/img2/modality_mismatch.png"/>
          <p:cNvPicPr>
            <a:picLocks noChangeAspect="1"/>
          </p:cNvPicPr>
          <p:nvPr/>
        </p:nvPicPr>
        <p:blipFill>
          <a:blip r:embed="rId3"/>
          <a:srcRect/>
          <a:stretch/>
        </p:blipFill>
        <p:spPr>
          <a:xfrm>
            <a:off x="-2687" y="995084"/>
            <a:ext cx="12197377" cy="5823921"/>
          </a:xfrm>
          <a:prstGeom prst="rect">
            <a:avLst/>
          </a:prstGeom>
        </p:spPr>
      </p:pic>
      <p:sp>
        <p:nvSpPr>
          <p:cNvPr id="6" name="Text 3"/>
          <p:cNvSpPr/>
          <p:nvPr/>
        </p:nvSpPr>
        <p:spPr>
          <a:xfrm>
            <a:off x="10972800" y="6465077"/>
            <a:ext cx="986565" cy="240524"/>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r">
              <a:buNone/>
            </a:pPr>
            <a:endParaRPr lang="en-US" sz="1067">
              <a:solidFill>
                <a:srgbClr val="607D8B"/>
              </a:solidFill>
              <a:ea typeface="Calibri"/>
              <a:cs typeface="Calibri"/>
            </a:endParaRPr>
          </a:p>
        </p:txBody>
      </p:sp>
    </p:spTree>
    <p:extLst>
      <p:ext uri="{BB962C8B-B14F-4D97-AF65-F5344CB8AC3E}">
        <p14:creationId xmlns:p14="http://schemas.microsoft.com/office/powerpoint/2010/main" val="7729261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name="Slide 3">
    <p:bg>
      <p:bgPr>
        <a:solidFill>
          <a:srgbClr val="F4F6F9"/>
        </a:solidFill>
        <a:effectLst/>
      </p:bgPr>
    </p:bg>
    <p:spTree>
      <p:nvGrpSpPr>
        <p:cNvPr id="1" name=""/>
        <p:cNvGrpSpPr/>
        <p:nvPr/>
      </p:nvGrpSpPr>
      <p:grpSpPr>
        <a:xfrm>
          <a:off x="0" y="0"/>
          <a:ext cx="0" cy="0"/>
          <a:chOff x="0" y="0"/>
          <a:chExt cx="0" cy="0"/>
        </a:xfrm>
      </p:grpSpPr>
      <p:sp>
        <p:nvSpPr>
          <p:cNvPr id="3" name="Text 1"/>
          <p:cNvSpPr/>
          <p:nvPr/>
        </p:nvSpPr>
        <p:spPr>
          <a:xfrm>
            <a:off x="487680" y="36576"/>
            <a:ext cx="11216640" cy="365760"/>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endParaRPr lang="en-US" sz="1200" b="1" kern="0" spc="133">
              <a:solidFill>
                <a:srgbClr val="FFFFFF"/>
              </a:solidFill>
              <a:ea typeface="Calibri"/>
              <a:cs typeface="Calibri"/>
            </a:endParaRPr>
          </a:p>
        </p:txBody>
      </p:sp>
      <p:sp>
        <p:nvSpPr>
          <p:cNvPr id="4" name="Text 2"/>
          <p:cNvSpPr/>
          <p:nvPr/>
        </p:nvSpPr>
        <p:spPr>
          <a:xfrm>
            <a:off x="385483" y="36128"/>
            <a:ext cx="10972800" cy="58521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467" b="1">
                <a:solidFill>
                  <a:srgbClr val="2C3E50"/>
                </a:solidFill>
                <a:latin typeface="Georgia" pitchFamily="34" charset="0"/>
                <a:ea typeface="Georgia" pitchFamily="34" charset="-122"/>
                <a:cs typeface="Georgia" pitchFamily="34" charset="-120"/>
              </a:rPr>
              <a:t>How Video Is Embedded into Vectors</a:t>
            </a:r>
            <a:endParaRPr lang="en-US" sz="3467"/>
          </a:p>
        </p:txBody>
      </p:sp>
      <p:pic>
        <p:nvPicPr>
          <p:cNvPr id="5" name="Image 0" descr="/home/claude/img2/embed_pipeline.png"/>
          <p:cNvPicPr>
            <a:picLocks noChangeAspect="1"/>
          </p:cNvPicPr>
          <p:nvPr/>
        </p:nvPicPr>
        <p:blipFill>
          <a:blip r:embed="rId3"/>
          <a:srcRect/>
          <a:stretch/>
        </p:blipFill>
        <p:spPr>
          <a:xfrm>
            <a:off x="109371" y="625290"/>
            <a:ext cx="12085317" cy="6204921"/>
          </a:xfrm>
          <a:prstGeom prst="rect">
            <a:avLst/>
          </a:prstGeom>
        </p:spPr>
      </p:pic>
      <p:sp>
        <p:nvSpPr>
          <p:cNvPr id="6" name="Text 3"/>
          <p:cNvSpPr/>
          <p:nvPr/>
        </p:nvSpPr>
        <p:spPr>
          <a:xfrm>
            <a:off x="10972800" y="6364224"/>
            <a:ext cx="975360" cy="341376"/>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r">
              <a:buNone/>
            </a:pPr>
            <a:endParaRPr lang="en-US" sz="1067">
              <a:solidFill>
                <a:srgbClr val="607D8B"/>
              </a:solidFill>
              <a:ea typeface="Calibri"/>
              <a:cs typeface="Calibri"/>
            </a:endParaRPr>
          </a:p>
        </p:txBody>
      </p:sp>
    </p:spTree>
    <p:extLst>
      <p:ext uri="{BB962C8B-B14F-4D97-AF65-F5344CB8AC3E}">
        <p14:creationId xmlns:p14="http://schemas.microsoft.com/office/powerpoint/2010/main" val="35632305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name="Slide 5">
    <p:bg>
      <p:bgPr>
        <a:solidFill>
          <a:srgbClr val="F4F6F9"/>
        </a:solidFill>
        <a:effectLst/>
      </p:bgPr>
    </p:bg>
    <p:spTree>
      <p:nvGrpSpPr>
        <p:cNvPr id="1" name=""/>
        <p:cNvGrpSpPr/>
        <p:nvPr/>
      </p:nvGrpSpPr>
      <p:grpSpPr>
        <a:xfrm>
          <a:off x="0" y="0"/>
          <a:ext cx="0" cy="0"/>
          <a:chOff x="0" y="0"/>
          <a:chExt cx="0" cy="0"/>
        </a:xfrm>
      </p:grpSpPr>
      <p:sp>
        <p:nvSpPr>
          <p:cNvPr id="3" name="Text 1"/>
          <p:cNvSpPr/>
          <p:nvPr/>
        </p:nvSpPr>
        <p:spPr>
          <a:xfrm>
            <a:off x="487680" y="36576"/>
            <a:ext cx="11216640" cy="365760"/>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endParaRPr lang="en-US" sz="1200" b="1" kern="0" spc="133">
              <a:solidFill>
                <a:srgbClr val="FFFFFF"/>
              </a:solidFill>
              <a:ea typeface="Calibri"/>
              <a:cs typeface="Calibri"/>
            </a:endParaRPr>
          </a:p>
        </p:txBody>
      </p:sp>
      <p:sp>
        <p:nvSpPr>
          <p:cNvPr id="4" name="Text 2"/>
          <p:cNvSpPr/>
          <p:nvPr/>
        </p:nvSpPr>
        <p:spPr>
          <a:xfrm>
            <a:off x="239805" y="114569"/>
            <a:ext cx="10972800" cy="58521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200" b="1">
                <a:solidFill>
                  <a:srgbClr val="2C3E50"/>
                </a:solidFill>
                <a:latin typeface="Georgia" pitchFamily="34" charset="0"/>
                <a:ea typeface="Georgia" pitchFamily="34" charset="-122"/>
                <a:cs typeface="Georgia" pitchFamily="34" charset="-120"/>
              </a:rPr>
              <a:t>Contrastive Learning: The CLIP Paradigm for Video</a:t>
            </a:r>
            <a:endParaRPr lang="en-US" sz="3200"/>
          </a:p>
        </p:txBody>
      </p:sp>
      <p:pic>
        <p:nvPicPr>
          <p:cNvPr id="5" name="Image 0" descr="/home/claude/images/03_nce.png"/>
          <p:cNvPicPr>
            <a:picLocks noChangeAspect="1"/>
          </p:cNvPicPr>
          <p:nvPr/>
        </p:nvPicPr>
        <p:blipFill>
          <a:blip r:embed="rId3"/>
          <a:srcRect/>
          <a:stretch/>
        </p:blipFill>
        <p:spPr>
          <a:xfrm>
            <a:off x="-2688" y="692525"/>
            <a:ext cx="12197376" cy="6137687"/>
          </a:xfrm>
          <a:prstGeom prst="rect">
            <a:avLst/>
          </a:prstGeom>
        </p:spPr>
      </p:pic>
      <p:sp>
        <p:nvSpPr>
          <p:cNvPr id="6" name="Text 3"/>
          <p:cNvSpPr/>
          <p:nvPr/>
        </p:nvSpPr>
        <p:spPr>
          <a:xfrm>
            <a:off x="10972800" y="6364224"/>
            <a:ext cx="975360" cy="341376"/>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r">
              <a:buNone/>
            </a:pPr>
            <a:endParaRPr lang="en-US" sz="1067">
              <a:solidFill>
                <a:srgbClr val="607D8B"/>
              </a:solidFill>
              <a:ea typeface="Calibri"/>
              <a:cs typeface="Calibri"/>
            </a:endParaRPr>
          </a:p>
        </p:txBody>
      </p:sp>
    </p:spTree>
    <p:extLst>
      <p:ext uri="{BB962C8B-B14F-4D97-AF65-F5344CB8AC3E}">
        <p14:creationId xmlns:p14="http://schemas.microsoft.com/office/powerpoint/2010/main" val="9773683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name="Slide 6">
    <p:bg>
      <p:bgPr>
        <a:solidFill>
          <a:srgbClr val="F4F6F9"/>
        </a:solidFill>
        <a:effectLst/>
      </p:bgPr>
    </p:bg>
    <p:spTree>
      <p:nvGrpSpPr>
        <p:cNvPr id="1" name=""/>
        <p:cNvGrpSpPr/>
        <p:nvPr/>
      </p:nvGrpSpPr>
      <p:grpSpPr>
        <a:xfrm>
          <a:off x="0" y="0"/>
          <a:ext cx="0" cy="0"/>
          <a:chOff x="0" y="0"/>
          <a:chExt cx="0" cy="0"/>
        </a:xfrm>
      </p:grpSpPr>
      <p:sp>
        <p:nvSpPr>
          <p:cNvPr id="3" name="Text 1"/>
          <p:cNvSpPr/>
          <p:nvPr/>
        </p:nvSpPr>
        <p:spPr>
          <a:xfrm>
            <a:off x="487680" y="36576"/>
            <a:ext cx="11216640" cy="365760"/>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endParaRPr lang="en-US" sz="1200" b="1" kern="0" spc="133">
              <a:solidFill>
                <a:srgbClr val="FFFFFF"/>
              </a:solidFill>
              <a:ea typeface="Calibri"/>
              <a:cs typeface="Calibri"/>
            </a:endParaRPr>
          </a:p>
        </p:txBody>
      </p:sp>
      <p:sp>
        <p:nvSpPr>
          <p:cNvPr id="4" name="Text 2"/>
          <p:cNvSpPr/>
          <p:nvPr/>
        </p:nvSpPr>
        <p:spPr>
          <a:xfrm>
            <a:off x="246743" y="101407"/>
            <a:ext cx="10972800" cy="58521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2933" b="1">
                <a:solidFill>
                  <a:srgbClr val="2C3E50"/>
                </a:solidFill>
                <a:latin typeface="Georgia" pitchFamily="34" charset="0"/>
                <a:ea typeface="Georgia" pitchFamily="34" charset="-122"/>
                <a:cs typeface="Georgia" pitchFamily="34" charset="-120"/>
              </a:rPr>
              <a:t>The Text Encoder: Language to Vectors for Alignment</a:t>
            </a:r>
            <a:endParaRPr lang="en-US" sz="2933"/>
          </a:p>
        </p:txBody>
      </p:sp>
      <p:pic>
        <p:nvPicPr>
          <p:cNvPr id="5" name="Image 0" descr="/home/claude/img2/text_encoder.png"/>
          <p:cNvPicPr>
            <a:picLocks noChangeAspect="1"/>
          </p:cNvPicPr>
          <p:nvPr/>
        </p:nvPicPr>
        <p:blipFill>
          <a:blip r:embed="rId3"/>
          <a:srcRect/>
          <a:stretch/>
        </p:blipFill>
        <p:spPr>
          <a:xfrm>
            <a:off x="1936" y="687011"/>
            <a:ext cx="12188128" cy="6150669"/>
          </a:xfrm>
          <a:prstGeom prst="rect">
            <a:avLst/>
          </a:prstGeom>
        </p:spPr>
      </p:pic>
      <p:sp>
        <p:nvSpPr>
          <p:cNvPr id="6" name="Text 3"/>
          <p:cNvSpPr/>
          <p:nvPr/>
        </p:nvSpPr>
        <p:spPr>
          <a:xfrm>
            <a:off x="10972800" y="6364224"/>
            <a:ext cx="975360" cy="341376"/>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r">
              <a:buNone/>
            </a:pPr>
            <a:endParaRPr lang="en-US" sz="1067">
              <a:solidFill>
                <a:srgbClr val="607D8B"/>
              </a:solidFill>
              <a:ea typeface="Calibri"/>
              <a:cs typeface="Calibri"/>
            </a:endParaRPr>
          </a:p>
        </p:txBody>
      </p:sp>
    </p:spTree>
    <p:extLst>
      <p:ext uri="{BB962C8B-B14F-4D97-AF65-F5344CB8AC3E}">
        <p14:creationId xmlns:p14="http://schemas.microsoft.com/office/powerpoint/2010/main" val="576082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C8912-524A-825D-7F78-8D677A1A3A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8C2B23-F8D4-A8C5-595B-B026562739F0}"/>
              </a:ext>
            </a:extLst>
          </p:cNvPr>
          <p:cNvSpPr>
            <a:spLocks noGrp="1"/>
          </p:cNvSpPr>
          <p:nvPr>
            <p:ph type="title"/>
          </p:nvPr>
        </p:nvSpPr>
        <p:spPr>
          <a:xfrm>
            <a:off x="361950" y="52160"/>
            <a:ext cx="10515600" cy="1325563"/>
          </a:xfrm>
        </p:spPr>
        <p:txBody>
          <a:bodyPr/>
          <a:lstStyle/>
          <a:p>
            <a:r>
              <a:rPr lang="en-US">
                <a:ea typeface="+mj-lt"/>
                <a:cs typeface="+mj-lt"/>
              </a:rPr>
              <a:t>How </a:t>
            </a:r>
            <a:r>
              <a:rPr lang="en-US" err="1">
                <a:ea typeface="+mj-lt"/>
                <a:cs typeface="+mj-lt"/>
              </a:rPr>
              <a:t>ViT</a:t>
            </a:r>
            <a:r>
              <a:rPr lang="en-US">
                <a:ea typeface="+mj-lt"/>
                <a:cs typeface="+mj-lt"/>
              </a:rPr>
              <a:t> processes an image</a:t>
            </a:r>
            <a:endParaRPr lang="en-US"/>
          </a:p>
        </p:txBody>
      </p:sp>
      <p:pic>
        <p:nvPicPr>
          <p:cNvPr id="4" name="Content Placeholder 3" descr="Vision Transformer: A New Era in Image Recognition">
            <a:extLst>
              <a:ext uri="{FF2B5EF4-FFF2-40B4-BE49-F238E27FC236}">
                <a16:creationId xmlns:a16="http://schemas.microsoft.com/office/drawing/2014/main" id="{9DB1BF08-1920-1A09-7287-B1C69E94D0EE}"/>
              </a:ext>
            </a:extLst>
          </p:cNvPr>
          <p:cNvPicPr>
            <a:picLocks noGrp="1" noChangeAspect="1"/>
          </p:cNvPicPr>
          <p:nvPr>
            <p:ph idx="1"/>
          </p:nvPr>
        </p:nvPicPr>
        <p:blipFill>
          <a:blip r:embed="rId3"/>
          <a:stretch>
            <a:fillRect/>
          </a:stretch>
        </p:blipFill>
        <p:spPr>
          <a:xfrm>
            <a:off x="3022218" y="1376588"/>
            <a:ext cx="9167631" cy="4838092"/>
          </a:xfrm>
          <a:prstGeom prst="rect">
            <a:avLst/>
          </a:prstGeom>
        </p:spPr>
      </p:pic>
      <p:pic>
        <p:nvPicPr>
          <p:cNvPr id="5" name="Picture 4" descr="A black and white logo&#10;&#10;AI-generated content may be incorrect.">
            <a:extLst>
              <a:ext uri="{FF2B5EF4-FFF2-40B4-BE49-F238E27FC236}">
                <a16:creationId xmlns:a16="http://schemas.microsoft.com/office/drawing/2014/main" id="{672D5B65-02B8-0CD4-0179-BE9FF4BECDE8}"/>
              </a:ext>
            </a:extLst>
          </p:cNvPr>
          <p:cNvPicPr>
            <a:picLocks noChangeAspect="1"/>
          </p:cNvPicPr>
          <p:nvPr/>
        </p:nvPicPr>
        <p:blipFill>
          <a:blip r:embed="rId4"/>
          <a:stretch>
            <a:fillRect/>
          </a:stretch>
        </p:blipFill>
        <p:spPr>
          <a:xfrm>
            <a:off x="9723783" y="263431"/>
            <a:ext cx="2286000" cy="514350"/>
          </a:xfrm>
          <a:prstGeom prst="rect">
            <a:avLst/>
          </a:prstGeom>
        </p:spPr>
      </p:pic>
      <p:sp>
        <p:nvSpPr>
          <p:cNvPr id="6" name="TextBox 5">
            <a:extLst>
              <a:ext uri="{FF2B5EF4-FFF2-40B4-BE49-F238E27FC236}">
                <a16:creationId xmlns:a16="http://schemas.microsoft.com/office/drawing/2014/main" id="{96552267-56C1-6A57-DD19-879CC43FB427}"/>
              </a:ext>
            </a:extLst>
          </p:cNvPr>
          <p:cNvSpPr txBox="1"/>
          <p:nvPr/>
        </p:nvSpPr>
        <p:spPr>
          <a:xfrm>
            <a:off x="355599" y="1708484"/>
            <a:ext cx="2687053"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US" sz="2400">
                <a:ea typeface="+mn-lt"/>
                <a:cs typeface="+mn-lt"/>
              </a:rPr>
              <a:t>Split image into patches </a:t>
            </a:r>
          </a:p>
          <a:p>
            <a:pPr marL="457200" indent="-457200">
              <a:buAutoNum type="arabicPeriod"/>
            </a:pPr>
            <a:endParaRPr lang="en-US" sz="2400">
              <a:ea typeface="+mn-lt"/>
              <a:cs typeface="+mn-lt"/>
            </a:endParaRPr>
          </a:p>
          <a:p>
            <a:pPr marL="457200" indent="-457200">
              <a:buAutoNum type="arabicPeriod"/>
            </a:pPr>
            <a:r>
              <a:rPr lang="en-US" sz="2400">
                <a:ea typeface="+mn-lt"/>
                <a:cs typeface="+mn-lt"/>
              </a:rPr>
              <a:t>Convert patches into tokens </a:t>
            </a:r>
          </a:p>
          <a:p>
            <a:pPr marL="457200" indent="-457200">
              <a:buAutoNum type="arabicPeriod"/>
            </a:pPr>
            <a:endParaRPr lang="en-US" sz="2400">
              <a:ea typeface="+mn-lt"/>
              <a:cs typeface="+mn-lt"/>
            </a:endParaRPr>
          </a:p>
          <a:p>
            <a:pPr marL="457200" indent="-457200">
              <a:buAutoNum type="arabicPeriod"/>
            </a:pPr>
            <a:r>
              <a:rPr lang="en-US" sz="2400">
                <a:ea typeface="+mn-lt"/>
                <a:cs typeface="+mn-lt"/>
              </a:rPr>
              <a:t>Self-attention models spatial relations</a:t>
            </a:r>
            <a:endParaRPr lang="en-US" sz="2400"/>
          </a:p>
          <a:p>
            <a:pPr algn="l"/>
            <a:endParaRPr lang="en-US"/>
          </a:p>
        </p:txBody>
      </p:sp>
    </p:spTree>
    <p:extLst>
      <p:ext uri="{BB962C8B-B14F-4D97-AF65-F5344CB8AC3E}">
        <p14:creationId xmlns:p14="http://schemas.microsoft.com/office/powerpoint/2010/main" val="35050821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name="Slide 7">
    <p:bg>
      <p:bgPr>
        <a:solidFill>
          <a:srgbClr val="F4F6F9"/>
        </a:solidFill>
        <a:effectLst/>
      </p:bgPr>
    </p:bg>
    <p:spTree>
      <p:nvGrpSpPr>
        <p:cNvPr id="1" name=""/>
        <p:cNvGrpSpPr/>
        <p:nvPr/>
      </p:nvGrpSpPr>
      <p:grpSpPr>
        <a:xfrm>
          <a:off x="0" y="0"/>
          <a:ext cx="0" cy="0"/>
          <a:chOff x="0" y="0"/>
          <a:chExt cx="0" cy="0"/>
        </a:xfrm>
      </p:grpSpPr>
      <p:sp>
        <p:nvSpPr>
          <p:cNvPr id="3" name="Text 1"/>
          <p:cNvSpPr/>
          <p:nvPr/>
        </p:nvSpPr>
        <p:spPr>
          <a:xfrm>
            <a:off x="487680" y="36576"/>
            <a:ext cx="11216640" cy="365760"/>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endParaRPr lang="en-US" sz="1200" b="1" kern="0" spc="133">
              <a:solidFill>
                <a:srgbClr val="FFFFFF"/>
              </a:solidFill>
              <a:ea typeface="Calibri"/>
              <a:cs typeface="Calibri"/>
            </a:endParaRPr>
          </a:p>
        </p:txBody>
      </p:sp>
      <p:sp>
        <p:nvSpPr>
          <p:cNvPr id="4" name="Text 2"/>
          <p:cNvSpPr/>
          <p:nvPr/>
        </p:nvSpPr>
        <p:spPr>
          <a:xfrm>
            <a:off x="246743" y="101407"/>
            <a:ext cx="10972800" cy="58521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2667" b="1">
                <a:solidFill>
                  <a:srgbClr val="2C3E50"/>
                </a:solidFill>
                <a:latin typeface="Georgia" pitchFamily="34" charset="0"/>
                <a:ea typeface="Georgia" pitchFamily="34" charset="-122"/>
                <a:cs typeface="Georgia" pitchFamily="34" charset="-120"/>
              </a:rPr>
              <a:t>NCE Loss: Mathematical Intuition &amp; Gradient Dynamics</a:t>
            </a:r>
            <a:endParaRPr lang="en-US" sz="2667"/>
          </a:p>
        </p:txBody>
      </p:sp>
      <p:pic>
        <p:nvPicPr>
          <p:cNvPr id="5" name="Image 0" descr="/home/claude/img2/nce_deep.png"/>
          <p:cNvPicPr>
            <a:picLocks noChangeAspect="1"/>
          </p:cNvPicPr>
          <p:nvPr/>
        </p:nvPicPr>
        <p:blipFill>
          <a:blip r:embed="rId3"/>
          <a:srcRect/>
          <a:stretch/>
        </p:blipFill>
        <p:spPr>
          <a:xfrm>
            <a:off x="1936" y="699106"/>
            <a:ext cx="12188128" cy="6138575"/>
          </a:xfrm>
          <a:prstGeom prst="rect">
            <a:avLst/>
          </a:prstGeom>
        </p:spPr>
      </p:pic>
      <p:sp>
        <p:nvSpPr>
          <p:cNvPr id="6" name="Text 3"/>
          <p:cNvSpPr/>
          <p:nvPr/>
        </p:nvSpPr>
        <p:spPr>
          <a:xfrm>
            <a:off x="10972800" y="6364224"/>
            <a:ext cx="975360" cy="341376"/>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r">
              <a:buNone/>
            </a:pPr>
            <a:endParaRPr lang="en-US" sz="1067">
              <a:solidFill>
                <a:srgbClr val="607D8B"/>
              </a:solidFill>
              <a:ea typeface="Calibri"/>
              <a:cs typeface="Calibri"/>
            </a:endParaRPr>
          </a:p>
        </p:txBody>
      </p:sp>
    </p:spTree>
    <p:extLst>
      <p:ext uri="{BB962C8B-B14F-4D97-AF65-F5344CB8AC3E}">
        <p14:creationId xmlns:p14="http://schemas.microsoft.com/office/powerpoint/2010/main" val="19089233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name="Slide 8">
    <p:bg>
      <p:bgPr>
        <a:solidFill>
          <a:srgbClr val="F4F6F9"/>
        </a:solidFill>
        <a:effectLst/>
      </p:bgPr>
    </p:bg>
    <p:spTree>
      <p:nvGrpSpPr>
        <p:cNvPr id="1" name=""/>
        <p:cNvGrpSpPr/>
        <p:nvPr/>
      </p:nvGrpSpPr>
      <p:grpSpPr>
        <a:xfrm>
          <a:off x="0" y="0"/>
          <a:ext cx="0" cy="0"/>
          <a:chOff x="0" y="0"/>
          <a:chExt cx="0" cy="0"/>
        </a:xfrm>
      </p:grpSpPr>
      <p:sp>
        <p:nvSpPr>
          <p:cNvPr id="3" name="Text 1"/>
          <p:cNvSpPr/>
          <p:nvPr/>
        </p:nvSpPr>
        <p:spPr>
          <a:xfrm>
            <a:off x="487680" y="36576"/>
            <a:ext cx="11216640" cy="365760"/>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endParaRPr lang="en-US" sz="1200" b="1" kern="0" spc="133">
              <a:solidFill>
                <a:srgbClr val="FFFFFF"/>
              </a:solidFill>
              <a:ea typeface="Calibri"/>
              <a:cs typeface="Calibri"/>
            </a:endParaRPr>
          </a:p>
        </p:txBody>
      </p:sp>
      <p:sp>
        <p:nvSpPr>
          <p:cNvPr id="4" name="Text 2"/>
          <p:cNvSpPr/>
          <p:nvPr/>
        </p:nvSpPr>
        <p:spPr>
          <a:xfrm>
            <a:off x="246743" y="53027"/>
            <a:ext cx="10972800" cy="9359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200" b="1">
                <a:solidFill>
                  <a:srgbClr val="2C3E50"/>
                </a:solidFill>
                <a:latin typeface="Georgia" pitchFamily="34" charset="0"/>
                <a:ea typeface="Georgia" pitchFamily="34" charset="-122"/>
                <a:cs typeface="Georgia" pitchFamily="34" charset="-120"/>
              </a:rPr>
              <a:t>Visual Backbone: 2D CNNs → 3D CNNs → TimeSformer</a:t>
            </a:r>
            <a:endParaRPr lang="en-US" sz="3200"/>
          </a:p>
        </p:txBody>
      </p:sp>
      <p:pic>
        <p:nvPicPr>
          <p:cNvPr id="5" name="Image 0" descr="/home/claude/images/04_backbone.png"/>
          <p:cNvPicPr>
            <a:picLocks noChangeAspect="1"/>
          </p:cNvPicPr>
          <p:nvPr/>
        </p:nvPicPr>
        <p:blipFill>
          <a:blip r:embed="rId3"/>
          <a:srcRect/>
          <a:stretch/>
        </p:blipFill>
        <p:spPr>
          <a:xfrm>
            <a:off x="110794" y="1001488"/>
            <a:ext cx="12079271" cy="5836193"/>
          </a:xfrm>
          <a:prstGeom prst="rect">
            <a:avLst/>
          </a:prstGeom>
        </p:spPr>
      </p:pic>
      <p:sp>
        <p:nvSpPr>
          <p:cNvPr id="6" name="Text 3"/>
          <p:cNvSpPr/>
          <p:nvPr/>
        </p:nvSpPr>
        <p:spPr>
          <a:xfrm>
            <a:off x="10972800" y="6364224"/>
            <a:ext cx="975360" cy="341376"/>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r">
              <a:buNone/>
            </a:pPr>
            <a:endParaRPr lang="en-US" sz="1067">
              <a:solidFill>
                <a:srgbClr val="607D8B"/>
              </a:solidFill>
              <a:ea typeface="Calibri"/>
              <a:cs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name="Slide 9">
    <p:bg>
      <p:bgPr>
        <a:solidFill>
          <a:srgbClr val="F4F6F9"/>
        </a:solidFill>
        <a:effectLst/>
      </p:bgPr>
    </p:bg>
    <p:spTree>
      <p:nvGrpSpPr>
        <p:cNvPr id="1" name=""/>
        <p:cNvGrpSpPr/>
        <p:nvPr/>
      </p:nvGrpSpPr>
      <p:grpSpPr>
        <a:xfrm>
          <a:off x="0" y="0"/>
          <a:ext cx="0" cy="0"/>
          <a:chOff x="0" y="0"/>
          <a:chExt cx="0" cy="0"/>
        </a:xfrm>
      </p:grpSpPr>
      <p:sp>
        <p:nvSpPr>
          <p:cNvPr id="3" name="Text 1"/>
          <p:cNvSpPr/>
          <p:nvPr/>
        </p:nvSpPr>
        <p:spPr>
          <a:xfrm>
            <a:off x="487680" y="36576"/>
            <a:ext cx="11216640" cy="365760"/>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endParaRPr lang="en-US" sz="1200" b="1" kern="0" spc="133">
              <a:solidFill>
                <a:srgbClr val="FFFFFF"/>
              </a:solidFill>
              <a:ea typeface="Calibri"/>
              <a:cs typeface="Calibri"/>
            </a:endParaRPr>
          </a:p>
        </p:txBody>
      </p:sp>
      <p:sp>
        <p:nvSpPr>
          <p:cNvPr id="4" name="Text 2"/>
          <p:cNvSpPr/>
          <p:nvPr/>
        </p:nvSpPr>
        <p:spPr>
          <a:xfrm>
            <a:off x="246743" y="101407"/>
            <a:ext cx="10972800" cy="58521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2667" b="1">
                <a:solidFill>
                  <a:srgbClr val="2C3E50"/>
                </a:solidFill>
                <a:latin typeface="Georgia" pitchFamily="34" charset="0"/>
                <a:ea typeface="Georgia" pitchFamily="34" charset="-122"/>
                <a:cs typeface="Georgia" pitchFamily="34" charset="-120"/>
              </a:rPr>
              <a:t>Divided Space-Time Attention: TimeSformer Deep Dive</a:t>
            </a:r>
            <a:endParaRPr lang="en-US" sz="2667"/>
          </a:p>
        </p:txBody>
      </p:sp>
      <p:pic>
        <p:nvPicPr>
          <p:cNvPr id="5" name="Image 0" descr="/home/claude/img2/timesformer_deep.png"/>
          <p:cNvPicPr>
            <a:picLocks noChangeAspect="1"/>
          </p:cNvPicPr>
          <p:nvPr/>
        </p:nvPicPr>
        <p:blipFill>
          <a:blip r:embed="rId3"/>
          <a:srcRect/>
          <a:stretch/>
        </p:blipFill>
        <p:spPr>
          <a:xfrm>
            <a:off x="1936" y="687010"/>
            <a:ext cx="12188128" cy="6150671"/>
          </a:xfrm>
          <a:prstGeom prst="rect">
            <a:avLst/>
          </a:prstGeom>
        </p:spPr>
      </p:pic>
      <p:sp>
        <p:nvSpPr>
          <p:cNvPr id="6" name="Text 3"/>
          <p:cNvSpPr/>
          <p:nvPr/>
        </p:nvSpPr>
        <p:spPr>
          <a:xfrm>
            <a:off x="10972800" y="6364224"/>
            <a:ext cx="975360" cy="341376"/>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r">
              <a:buNone/>
            </a:pPr>
            <a:endParaRPr lang="en-US" sz="1067">
              <a:solidFill>
                <a:srgbClr val="607D8B"/>
              </a:solidFill>
              <a:ea typeface="Calibri"/>
              <a:cs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name="Slide 10">
    <p:bg>
      <p:bgPr>
        <a:solidFill>
          <a:srgbClr val="F4F6F9"/>
        </a:solidFill>
        <a:effectLst/>
      </p:bgPr>
    </p:bg>
    <p:spTree>
      <p:nvGrpSpPr>
        <p:cNvPr id="1" name=""/>
        <p:cNvGrpSpPr/>
        <p:nvPr/>
      </p:nvGrpSpPr>
      <p:grpSpPr>
        <a:xfrm>
          <a:off x="0" y="0"/>
          <a:ext cx="0" cy="0"/>
          <a:chOff x="0" y="0"/>
          <a:chExt cx="0" cy="0"/>
        </a:xfrm>
      </p:grpSpPr>
      <p:sp>
        <p:nvSpPr>
          <p:cNvPr id="3" name="Text 1"/>
          <p:cNvSpPr/>
          <p:nvPr/>
        </p:nvSpPr>
        <p:spPr>
          <a:xfrm>
            <a:off x="487680" y="36576"/>
            <a:ext cx="11216640" cy="365760"/>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endParaRPr lang="en-US" sz="1200" b="1" kern="0" spc="133">
              <a:solidFill>
                <a:srgbClr val="FFFFFF"/>
              </a:solidFill>
              <a:ea typeface="Calibri"/>
              <a:cs typeface="Calibri"/>
            </a:endParaRPr>
          </a:p>
        </p:txBody>
      </p:sp>
      <p:sp>
        <p:nvSpPr>
          <p:cNvPr id="4" name="Text 2"/>
          <p:cNvSpPr/>
          <p:nvPr/>
        </p:nvSpPr>
        <p:spPr>
          <a:xfrm>
            <a:off x="246743" y="101407"/>
            <a:ext cx="10972800" cy="58521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200" b="1">
                <a:solidFill>
                  <a:srgbClr val="2C3E50"/>
                </a:solidFill>
                <a:latin typeface="Georgia" pitchFamily="34" charset="0"/>
                <a:ea typeface="Georgia" pitchFamily="34" charset="-122"/>
                <a:cs typeface="Georgia" pitchFamily="34" charset="-120"/>
              </a:rPr>
              <a:t>Alignment Strategy: Dual Encoders vs. Fusion</a:t>
            </a:r>
            <a:endParaRPr lang="en-US" sz="3200"/>
          </a:p>
        </p:txBody>
      </p:sp>
      <p:pic>
        <p:nvPicPr>
          <p:cNvPr id="5" name="Image 0" descr="/home/claude/images/05_alignment.png"/>
          <p:cNvPicPr>
            <a:picLocks noChangeAspect="1"/>
          </p:cNvPicPr>
          <p:nvPr/>
        </p:nvPicPr>
        <p:blipFill>
          <a:blip r:embed="rId3"/>
          <a:srcRect/>
          <a:stretch/>
        </p:blipFill>
        <p:spPr>
          <a:xfrm>
            <a:off x="1936" y="699106"/>
            <a:ext cx="12188128" cy="6138575"/>
          </a:xfrm>
          <a:prstGeom prst="rect">
            <a:avLst/>
          </a:prstGeom>
        </p:spPr>
      </p:pic>
      <p:sp>
        <p:nvSpPr>
          <p:cNvPr id="6" name="Text 3"/>
          <p:cNvSpPr/>
          <p:nvPr/>
        </p:nvSpPr>
        <p:spPr>
          <a:xfrm>
            <a:off x="10972800" y="6364224"/>
            <a:ext cx="975360" cy="341376"/>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r">
              <a:buNone/>
            </a:pPr>
            <a:endParaRPr lang="en-US" sz="1067">
              <a:solidFill>
                <a:srgbClr val="607D8B"/>
              </a:solidFill>
              <a:ea typeface="Calibri"/>
              <a:cs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name="Slide 11">
    <p:bg>
      <p:bgPr>
        <a:solidFill>
          <a:srgbClr val="F4F6F9"/>
        </a:solidFill>
        <a:effectLst/>
      </p:bgPr>
    </p:bg>
    <p:spTree>
      <p:nvGrpSpPr>
        <p:cNvPr id="1" name=""/>
        <p:cNvGrpSpPr/>
        <p:nvPr/>
      </p:nvGrpSpPr>
      <p:grpSpPr>
        <a:xfrm>
          <a:off x="0" y="0"/>
          <a:ext cx="0" cy="0"/>
          <a:chOff x="0" y="0"/>
          <a:chExt cx="0" cy="0"/>
        </a:xfrm>
      </p:grpSpPr>
      <p:sp>
        <p:nvSpPr>
          <p:cNvPr id="3" name="Text 1"/>
          <p:cNvSpPr/>
          <p:nvPr/>
        </p:nvSpPr>
        <p:spPr>
          <a:xfrm>
            <a:off x="487680" y="36576"/>
            <a:ext cx="11216640" cy="365760"/>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endParaRPr lang="en-US" sz="1200" b="1" kern="0" spc="133">
              <a:solidFill>
                <a:srgbClr val="FFFFFF"/>
              </a:solidFill>
              <a:ea typeface="Calibri"/>
              <a:cs typeface="Calibri"/>
            </a:endParaRPr>
          </a:p>
        </p:txBody>
      </p:sp>
      <p:sp>
        <p:nvSpPr>
          <p:cNvPr id="4" name="Text 2"/>
          <p:cNvSpPr/>
          <p:nvPr/>
        </p:nvSpPr>
        <p:spPr>
          <a:xfrm>
            <a:off x="355600" y="101407"/>
            <a:ext cx="10972800" cy="58521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2933" b="1">
                <a:solidFill>
                  <a:srgbClr val="2C3E50"/>
                </a:solidFill>
                <a:latin typeface="Georgia" pitchFamily="34" charset="0"/>
                <a:ea typeface="Georgia" pitchFamily="34" charset="-122"/>
                <a:cs typeface="Georgia" pitchFamily="34" charset="-120"/>
              </a:rPr>
              <a:t>Multimodal Fusion: How Video and Text Interact</a:t>
            </a:r>
            <a:endParaRPr lang="en-US" sz="2933"/>
          </a:p>
        </p:txBody>
      </p:sp>
      <p:pic>
        <p:nvPicPr>
          <p:cNvPr id="5" name="Image 0" descr="/home/claude/img2/fusion_mechanisms.png"/>
          <p:cNvPicPr>
            <a:picLocks noChangeAspect="1"/>
          </p:cNvPicPr>
          <p:nvPr/>
        </p:nvPicPr>
        <p:blipFill>
          <a:blip r:embed="rId3"/>
          <a:srcRect/>
          <a:stretch/>
        </p:blipFill>
        <p:spPr>
          <a:xfrm>
            <a:off x="110794" y="687011"/>
            <a:ext cx="12079271" cy="6150669"/>
          </a:xfrm>
          <a:prstGeom prst="rect">
            <a:avLst/>
          </a:prstGeom>
        </p:spPr>
      </p:pic>
      <p:sp>
        <p:nvSpPr>
          <p:cNvPr id="6" name="Text 3"/>
          <p:cNvSpPr/>
          <p:nvPr/>
        </p:nvSpPr>
        <p:spPr>
          <a:xfrm>
            <a:off x="10972800" y="6364224"/>
            <a:ext cx="975360" cy="341376"/>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r">
              <a:buNone/>
            </a:pPr>
            <a:endParaRPr lang="en-US" sz="1067">
              <a:solidFill>
                <a:srgbClr val="607D8B"/>
              </a:solidFill>
              <a:ea typeface="Calibri"/>
              <a:cs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name="Slide 12">
    <p:bg>
      <p:bgPr>
        <a:solidFill>
          <a:srgbClr val="F4F6F9"/>
        </a:solidFill>
        <a:effectLst/>
      </p:bgPr>
    </p:bg>
    <p:spTree>
      <p:nvGrpSpPr>
        <p:cNvPr id="1" name=""/>
        <p:cNvGrpSpPr/>
        <p:nvPr/>
      </p:nvGrpSpPr>
      <p:grpSpPr>
        <a:xfrm>
          <a:off x="0" y="0"/>
          <a:ext cx="0" cy="0"/>
          <a:chOff x="0" y="0"/>
          <a:chExt cx="0" cy="0"/>
        </a:xfrm>
      </p:grpSpPr>
      <p:sp>
        <p:nvSpPr>
          <p:cNvPr id="3" name="Text 1"/>
          <p:cNvSpPr/>
          <p:nvPr/>
        </p:nvSpPr>
        <p:spPr>
          <a:xfrm>
            <a:off x="487680" y="36576"/>
            <a:ext cx="11216640" cy="365760"/>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endParaRPr lang="en-US" sz="1200" b="1" kern="0" spc="133">
              <a:solidFill>
                <a:srgbClr val="FFFFFF"/>
              </a:solidFill>
              <a:ea typeface="Calibri"/>
              <a:cs typeface="Calibri"/>
            </a:endParaRPr>
          </a:p>
        </p:txBody>
      </p:sp>
      <p:sp>
        <p:nvSpPr>
          <p:cNvPr id="4" name="Text 2"/>
          <p:cNvSpPr/>
          <p:nvPr/>
        </p:nvSpPr>
        <p:spPr>
          <a:xfrm>
            <a:off x="246743" y="40932"/>
            <a:ext cx="10972800" cy="935977"/>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200" b="1">
                <a:solidFill>
                  <a:srgbClr val="2C3E50"/>
                </a:solidFill>
                <a:latin typeface="Georgia" pitchFamily="34" charset="0"/>
                <a:ea typeface="Georgia" pitchFamily="34" charset="-122"/>
                <a:cs typeface="Georgia" pitchFamily="34" charset="-120"/>
              </a:rPr>
              <a:t>MIL-NCE: Handling Misalignment in Narrated Video</a:t>
            </a:r>
            <a:endParaRPr lang="en-US" sz="3200"/>
          </a:p>
        </p:txBody>
      </p:sp>
      <p:pic>
        <p:nvPicPr>
          <p:cNvPr id="5" name="Image 0" descr="/home/claude/images/06_milnce.png"/>
          <p:cNvPicPr>
            <a:picLocks noChangeAspect="1"/>
          </p:cNvPicPr>
          <p:nvPr/>
        </p:nvPicPr>
        <p:blipFill>
          <a:blip r:embed="rId3"/>
          <a:srcRect/>
          <a:stretch/>
        </p:blipFill>
        <p:spPr>
          <a:xfrm>
            <a:off x="1936" y="1086154"/>
            <a:ext cx="12188128" cy="5751527"/>
          </a:xfrm>
          <a:prstGeom prst="rect">
            <a:avLst/>
          </a:prstGeom>
        </p:spPr>
      </p:pic>
      <p:sp>
        <p:nvSpPr>
          <p:cNvPr id="6" name="Text 3"/>
          <p:cNvSpPr/>
          <p:nvPr/>
        </p:nvSpPr>
        <p:spPr>
          <a:xfrm>
            <a:off x="10972800" y="6364224"/>
            <a:ext cx="975360" cy="341376"/>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r">
              <a:buNone/>
            </a:pPr>
            <a:endParaRPr lang="en-US" sz="1067">
              <a:solidFill>
                <a:srgbClr val="607D8B"/>
              </a:solidFill>
              <a:ea typeface="Calibri"/>
              <a:cs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name="Slide 14">
    <p:bg>
      <p:bgPr>
        <a:solidFill>
          <a:srgbClr val="F4F6F9"/>
        </a:solidFill>
        <a:effectLst/>
      </p:bgPr>
    </p:bg>
    <p:spTree>
      <p:nvGrpSpPr>
        <p:cNvPr id="1" name=""/>
        <p:cNvGrpSpPr/>
        <p:nvPr/>
      </p:nvGrpSpPr>
      <p:grpSpPr>
        <a:xfrm>
          <a:off x="0" y="0"/>
          <a:ext cx="0" cy="0"/>
          <a:chOff x="0" y="0"/>
          <a:chExt cx="0" cy="0"/>
        </a:xfrm>
      </p:grpSpPr>
      <p:sp>
        <p:nvSpPr>
          <p:cNvPr id="3" name="Text 1"/>
          <p:cNvSpPr/>
          <p:nvPr/>
        </p:nvSpPr>
        <p:spPr>
          <a:xfrm>
            <a:off x="487680" y="36576"/>
            <a:ext cx="11216640" cy="365760"/>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endParaRPr lang="en-US" sz="1200" b="1" kern="0" spc="133">
              <a:solidFill>
                <a:srgbClr val="FFFFFF"/>
              </a:solidFill>
              <a:ea typeface="Calibri"/>
              <a:cs typeface="Calibri"/>
            </a:endParaRPr>
          </a:p>
        </p:txBody>
      </p:sp>
      <p:sp>
        <p:nvSpPr>
          <p:cNvPr id="4" name="Text 2"/>
          <p:cNvSpPr/>
          <p:nvPr/>
        </p:nvSpPr>
        <p:spPr>
          <a:xfrm>
            <a:off x="246743" y="40933"/>
            <a:ext cx="10972800" cy="1044833"/>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200" b="1">
                <a:solidFill>
                  <a:srgbClr val="2C3E50"/>
                </a:solidFill>
                <a:latin typeface="Georgia" pitchFamily="34" charset="0"/>
                <a:ea typeface="Georgia" pitchFamily="34" charset="-122"/>
                <a:cs typeface="Georgia" pitchFamily="34" charset="-120"/>
              </a:rPr>
              <a:t>From Global Alignment to Spatio-Temporal Grounding</a:t>
            </a:r>
            <a:endParaRPr lang="en-US" sz="3200"/>
          </a:p>
        </p:txBody>
      </p:sp>
      <p:pic>
        <p:nvPicPr>
          <p:cNvPr id="5" name="Image 0" descr="/home/claude/images/07_videoqa_grounding.png"/>
          <p:cNvPicPr>
            <a:picLocks noChangeAspect="1"/>
          </p:cNvPicPr>
          <p:nvPr/>
        </p:nvPicPr>
        <p:blipFill>
          <a:blip r:embed="rId3"/>
          <a:srcRect/>
          <a:stretch/>
        </p:blipFill>
        <p:spPr>
          <a:xfrm>
            <a:off x="1936" y="1086152"/>
            <a:ext cx="12188128" cy="5775717"/>
          </a:xfrm>
          <a:prstGeom prst="rect">
            <a:avLst/>
          </a:prstGeom>
        </p:spPr>
      </p:pic>
      <p:sp>
        <p:nvSpPr>
          <p:cNvPr id="6" name="Text 3"/>
          <p:cNvSpPr/>
          <p:nvPr/>
        </p:nvSpPr>
        <p:spPr>
          <a:xfrm>
            <a:off x="10972800" y="6364224"/>
            <a:ext cx="975360" cy="341376"/>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r">
              <a:buNone/>
            </a:pPr>
            <a:endParaRPr lang="en-US" sz="1067">
              <a:solidFill>
                <a:srgbClr val="607D8B"/>
              </a:solidFill>
              <a:ea typeface="Calibri"/>
              <a:cs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name="Slide 15">
    <p:bg>
      <p:bgPr>
        <a:solidFill>
          <a:srgbClr val="F4F6F9"/>
        </a:solidFill>
        <a:effectLst/>
      </p:bgPr>
    </p:bg>
    <p:spTree>
      <p:nvGrpSpPr>
        <p:cNvPr id="1" name=""/>
        <p:cNvGrpSpPr/>
        <p:nvPr/>
      </p:nvGrpSpPr>
      <p:grpSpPr>
        <a:xfrm>
          <a:off x="0" y="0"/>
          <a:ext cx="0" cy="0"/>
          <a:chOff x="0" y="0"/>
          <a:chExt cx="0" cy="0"/>
        </a:xfrm>
      </p:grpSpPr>
      <p:sp>
        <p:nvSpPr>
          <p:cNvPr id="3" name="Text 1"/>
          <p:cNvSpPr/>
          <p:nvPr/>
        </p:nvSpPr>
        <p:spPr>
          <a:xfrm>
            <a:off x="487680" y="36576"/>
            <a:ext cx="11216640" cy="365760"/>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endParaRPr lang="en-US" sz="1200" b="1" kern="0" spc="133">
              <a:solidFill>
                <a:srgbClr val="FFFFFF"/>
              </a:solidFill>
              <a:ea typeface="Calibri"/>
              <a:cs typeface="Calibri"/>
            </a:endParaRPr>
          </a:p>
        </p:txBody>
      </p:sp>
      <p:sp>
        <p:nvSpPr>
          <p:cNvPr id="4" name="Text 2"/>
          <p:cNvSpPr/>
          <p:nvPr/>
        </p:nvSpPr>
        <p:spPr>
          <a:xfrm>
            <a:off x="246743" y="101407"/>
            <a:ext cx="10972800" cy="58521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2933" b="1">
                <a:solidFill>
                  <a:srgbClr val="2C3E50"/>
                </a:solidFill>
                <a:latin typeface="Georgia" pitchFamily="34" charset="0"/>
                <a:ea typeface="Georgia" pitchFamily="34" charset="-122"/>
                <a:cs typeface="Georgia" pitchFamily="34" charset="-120"/>
              </a:rPr>
              <a:t>Cross-Modal Attention: What the Model 'Sees'</a:t>
            </a:r>
            <a:endParaRPr lang="en-US" sz="2933"/>
          </a:p>
        </p:txBody>
      </p:sp>
      <p:pic>
        <p:nvPicPr>
          <p:cNvPr id="5" name="Image 0" descr="/home/claude/img2/crossmodal_attn.png"/>
          <p:cNvPicPr>
            <a:picLocks noChangeAspect="1"/>
          </p:cNvPicPr>
          <p:nvPr/>
        </p:nvPicPr>
        <p:blipFill>
          <a:blip r:embed="rId3"/>
          <a:srcRect/>
          <a:stretch/>
        </p:blipFill>
        <p:spPr>
          <a:xfrm>
            <a:off x="1936" y="699106"/>
            <a:ext cx="12188128" cy="6138575"/>
          </a:xfrm>
          <a:prstGeom prst="rect">
            <a:avLst/>
          </a:prstGeom>
        </p:spPr>
      </p:pic>
      <p:sp>
        <p:nvSpPr>
          <p:cNvPr id="6" name="Text 3"/>
          <p:cNvSpPr/>
          <p:nvPr/>
        </p:nvSpPr>
        <p:spPr>
          <a:xfrm>
            <a:off x="10972800" y="6364224"/>
            <a:ext cx="975360" cy="341376"/>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r">
              <a:buNone/>
            </a:pPr>
            <a:endParaRPr lang="en-US" sz="1067">
              <a:solidFill>
                <a:srgbClr val="607D8B"/>
              </a:solidFill>
              <a:ea typeface="Calibri"/>
              <a:cs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name="Slide 16">
    <p:bg>
      <p:bgPr>
        <a:solidFill>
          <a:srgbClr val="F4F6F9"/>
        </a:solidFill>
        <a:effectLst/>
      </p:bgPr>
    </p:bg>
    <p:spTree>
      <p:nvGrpSpPr>
        <p:cNvPr id="1" name=""/>
        <p:cNvGrpSpPr/>
        <p:nvPr/>
      </p:nvGrpSpPr>
      <p:grpSpPr>
        <a:xfrm>
          <a:off x="0" y="0"/>
          <a:ext cx="0" cy="0"/>
          <a:chOff x="0" y="0"/>
          <a:chExt cx="0" cy="0"/>
        </a:xfrm>
      </p:grpSpPr>
      <p:sp>
        <p:nvSpPr>
          <p:cNvPr id="3" name="Text 1"/>
          <p:cNvSpPr/>
          <p:nvPr/>
        </p:nvSpPr>
        <p:spPr>
          <a:xfrm>
            <a:off x="487680" y="36576"/>
            <a:ext cx="11216640" cy="365760"/>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endParaRPr lang="en-US" sz="1200" b="1" kern="0" spc="133">
              <a:solidFill>
                <a:srgbClr val="FFFFFF"/>
              </a:solidFill>
              <a:ea typeface="Calibri"/>
              <a:cs typeface="Calibri"/>
            </a:endParaRPr>
          </a:p>
        </p:txBody>
      </p:sp>
      <p:sp>
        <p:nvSpPr>
          <p:cNvPr id="4" name="Text 2"/>
          <p:cNvSpPr/>
          <p:nvPr/>
        </p:nvSpPr>
        <p:spPr>
          <a:xfrm>
            <a:off x="367695" y="101407"/>
            <a:ext cx="10972800" cy="58521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2933" b="1">
                <a:solidFill>
                  <a:srgbClr val="2C3E50"/>
                </a:solidFill>
                <a:latin typeface="Georgia" pitchFamily="34" charset="0"/>
                <a:ea typeface="Georgia" pitchFamily="34" charset="-122"/>
                <a:cs typeface="Georgia" pitchFamily="34" charset="-120"/>
              </a:rPr>
              <a:t>Cycle Consistency: Captioning as Alignment Test</a:t>
            </a:r>
            <a:endParaRPr lang="en-US" sz="2933"/>
          </a:p>
        </p:txBody>
      </p:sp>
      <p:pic>
        <p:nvPicPr>
          <p:cNvPr id="5" name="Image 0" descr="/home/claude/images/08_cycle.png"/>
          <p:cNvPicPr>
            <a:picLocks noChangeAspect="1"/>
          </p:cNvPicPr>
          <p:nvPr/>
        </p:nvPicPr>
        <p:blipFill>
          <a:blip r:embed="rId3"/>
          <a:srcRect/>
          <a:stretch/>
        </p:blipFill>
        <p:spPr>
          <a:xfrm>
            <a:off x="1936" y="699106"/>
            <a:ext cx="12188128" cy="6138575"/>
          </a:xfrm>
          <a:prstGeom prst="rect">
            <a:avLst/>
          </a:prstGeom>
        </p:spPr>
      </p:pic>
      <p:sp>
        <p:nvSpPr>
          <p:cNvPr id="6" name="Text 3"/>
          <p:cNvSpPr/>
          <p:nvPr/>
        </p:nvSpPr>
        <p:spPr>
          <a:xfrm>
            <a:off x="10972800" y="6364224"/>
            <a:ext cx="975360" cy="341376"/>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r">
              <a:buNone/>
            </a:pPr>
            <a:endParaRPr lang="en-US" sz="1067">
              <a:solidFill>
                <a:srgbClr val="607D8B"/>
              </a:solidFill>
              <a:ea typeface="Calibri"/>
              <a:cs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name="Slide 17">
    <p:bg>
      <p:bgPr>
        <a:solidFill>
          <a:srgbClr val="F4F6F9"/>
        </a:solidFill>
        <a:effectLst/>
      </p:bgPr>
    </p:bg>
    <p:spTree>
      <p:nvGrpSpPr>
        <p:cNvPr id="1" name=""/>
        <p:cNvGrpSpPr/>
        <p:nvPr/>
      </p:nvGrpSpPr>
      <p:grpSpPr>
        <a:xfrm>
          <a:off x="0" y="0"/>
          <a:ext cx="0" cy="0"/>
          <a:chOff x="0" y="0"/>
          <a:chExt cx="0" cy="0"/>
        </a:xfrm>
      </p:grpSpPr>
      <p:sp>
        <p:nvSpPr>
          <p:cNvPr id="3" name="Text 1"/>
          <p:cNvSpPr/>
          <p:nvPr/>
        </p:nvSpPr>
        <p:spPr>
          <a:xfrm>
            <a:off x="487680" y="36576"/>
            <a:ext cx="11216640" cy="365760"/>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endParaRPr lang="en-US" sz="1200" b="1" kern="0" spc="133">
              <a:solidFill>
                <a:srgbClr val="FFFFFF"/>
              </a:solidFill>
              <a:ea typeface="Calibri"/>
              <a:cs typeface="Calibri"/>
            </a:endParaRPr>
          </a:p>
        </p:txBody>
      </p:sp>
      <p:sp>
        <p:nvSpPr>
          <p:cNvPr id="4" name="Text 2"/>
          <p:cNvSpPr/>
          <p:nvPr/>
        </p:nvSpPr>
        <p:spPr>
          <a:xfrm>
            <a:off x="246743" y="101407"/>
            <a:ext cx="10972800" cy="58521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200" b="1">
                <a:solidFill>
                  <a:srgbClr val="2C3E50"/>
                </a:solidFill>
                <a:latin typeface="Georgia" pitchFamily="34" charset="0"/>
                <a:ea typeface="Georgia" pitchFamily="34" charset="-122"/>
                <a:cs typeface="Georgia" pitchFamily="34" charset="-120"/>
              </a:rPr>
              <a:t>Case Study: Zero-Shot Video Retrieval</a:t>
            </a:r>
            <a:endParaRPr lang="en-US" sz="3200"/>
          </a:p>
        </p:txBody>
      </p:sp>
      <p:pic>
        <p:nvPicPr>
          <p:cNvPr id="5" name="Image 0" descr="/home/claude/images/09_zeroshot.png"/>
          <p:cNvPicPr>
            <a:picLocks noChangeAspect="1"/>
          </p:cNvPicPr>
          <p:nvPr/>
        </p:nvPicPr>
        <p:blipFill>
          <a:blip r:embed="rId3"/>
          <a:srcRect/>
          <a:stretch/>
        </p:blipFill>
        <p:spPr>
          <a:xfrm>
            <a:off x="1936" y="699106"/>
            <a:ext cx="12188128" cy="6138575"/>
          </a:xfrm>
          <a:prstGeom prst="rect">
            <a:avLst/>
          </a:prstGeom>
        </p:spPr>
      </p:pic>
      <p:sp>
        <p:nvSpPr>
          <p:cNvPr id="6" name="Text 3"/>
          <p:cNvSpPr/>
          <p:nvPr/>
        </p:nvSpPr>
        <p:spPr>
          <a:xfrm>
            <a:off x="10972800" y="6364224"/>
            <a:ext cx="975360" cy="341376"/>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r">
              <a:buNone/>
            </a:pPr>
            <a:endParaRPr lang="en-US" sz="1067">
              <a:solidFill>
                <a:srgbClr val="607D8B"/>
              </a:solidFill>
              <a:ea typeface="Calibri"/>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dog sitting on the floor&#10;&#10;AI-generated content may be incorrect.">
            <a:extLst>
              <a:ext uri="{FF2B5EF4-FFF2-40B4-BE49-F238E27FC236}">
                <a16:creationId xmlns:a16="http://schemas.microsoft.com/office/drawing/2014/main" id="{BF52624D-F077-6AA1-33C0-4458F2B4D077}"/>
              </a:ext>
            </a:extLst>
          </p:cNvPr>
          <p:cNvPicPr>
            <a:picLocks noChangeAspect="1"/>
          </p:cNvPicPr>
          <p:nvPr/>
        </p:nvPicPr>
        <p:blipFill>
          <a:blip r:embed="rId3"/>
          <a:srcRect l="328" t="43359" r="-109" b="-195"/>
          <a:stretch>
            <a:fillRect/>
          </a:stretch>
        </p:blipFill>
        <p:spPr>
          <a:xfrm>
            <a:off x="2486545" y="3811282"/>
            <a:ext cx="9703975" cy="3041474"/>
          </a:xfrm>
          <a:prstGeom prst="rect">
            <a:avLst/>
          </a:prstGeom>
        </p:spPr>
      </p:pic>
      <p:pic>
        <p:nvPicPr>
          <p:cNvPr id="4" name="Picture 3" descr="A black and white logo&#10;&#10;AI-generated content may be incorrect.">
            <a:extLst>
              <a:ext uri="{FF2B5EF4-FFF2-40B4-BE49-F238E27FC236}">
                <a16:creationId xmlns:a16="http://schemas.microsoft.com/office/drawing/2014/main" id="{75437D76-751A-F3C5-380C-513F56FCAC3F}"/>
              </a:ext>
            </a:extLst>
          </p:cNvPr>
          <p:cNvPicPr>
            <a:picLocks noChangeAspect="1"/>
          </p:cNvPicPr>
          <p:nvPr/>
        </p:nvPicPr>
        <p:blipFill>
          <a:blip r:embed="rId4"/>
          <a:stretch>
            <a:fillRect/>
          </a:stretch>
        </p:blipFill>
        <p:spPr>
          <a:xfrm>
            <a:off x="9723783" y="263431"/>
            <a:ext cx="2286000" cy="514350"/>
          </a:xfrm>
          <a:prstGeom prst="rect">
            <a:avLst/>
          </a:prstGeom>
        </p:spPr>
      </p:pic>
      <p:pic>
        <p:nvPicPr>
          <p:cNvPr id="3" name="Picture 2">
            <a:extLst>
              <a:ext uri="{FF2B5EF4-FFF2-40B4-BE49-F238E27FC236}">
                <a16:creationId xmlns:a16="http://schemas.microsoft.com/office/drawing/2014/main" id="{337FFA3A-7564-C1C4-CF10-EBCBFC4B8CD2}"/>
              </a:ext>
            </a:extLst>
          </p:cNvPr>
          <p:cNvPicPr>
            <a:picLocks noChangeAspect="1"/>
          </p:cNvPicPr>
          <p:nvPr/>
        </p:nvPicPr>
        <p:blipFill>
          <a:blip r:embed="rId5"/>
          <a:stretch>
            <a:fillRect/>
          </a:stretch>
        </p:blipFill>
        <p:spPr>
          <a:xfrm>
            <a:off x="494548" y="1482306"/>
            <a:ext cx="4371644" cy="2356019"/>
          </a:xfrm>
          <a:prstGeom prst="rect">
            <a:avLst/>
          </a:prstGeom>
        </p:spPr>
      </p:pic>
      <p:sp>
        <p:nvSpPr>
          <p:cNvPr id="5" name="Title 4">
            <a:extLst>
              <a:ext uri="{FF2B5EF4-FFF2-40B4-BE49-F238E27FC236}">
                <a16:creationId xmlns:a16="http://schemas.microsoft.com/office/drawing/2014/main" id="{1FAF5AE3-280F-57F5-9499-DDFF43DA8958}"/>
              </a:ext>
            </a:extLst>
          </p:cNvPr>
          <p:cNvSpPr>
            <a:spLocks noGrp="1"/>
          </p:cNvSpPr>
          <p:nvPr>
            <p:ph type="title"/>
          </p:nvPr>
        </p:nvSpPr>
        <p:spPr>
          <a:xfrm>
            <a:off x="356937" y="164599"/>
            <a:ext cx="10515600" cy="1325563"/>
          </a:xfrm>
        </p:spPr>
        <p:txBody>
          <a:bodyPr/>
          <a:lstStyle/>
          <a:p>
            <a:r>
              <a:rPr lang="en-US"/>
              <a:t>Moving from image to video</a:t>
            </a:r>
          </a:p>
        </p:txBody>
      </p:sp>
      <p:sp>
        <p:nvSpPr>
          <p:cNvPr id="6" name="Arrow: Bent-Up 5">
            <a:extLst>
              <a:ext uri="{FF2B5EF4-FFF2-40B4-BE49-F238E27FC236}">
                <a16:creationId xmlns:a16="http://schemas.microsoft.com/office/drawing/2014/main" id="{1D543E06-3715-B9C1-1AFD-F36B8034D235}"/>
              </a:ext>
            </a:extLst>
          </p:cNvPr>
          <p:cNvSpPr/>
          <p:nvPr/>
        </p:nvSpPr>
        <p:spPr>
          <a:xfrm rot="5400000">
            <a:off x="844883" y="3863473"/>
            <a:ext cx="1227221" cy="1751262"/>
          </a:xfrm>
          <a:prstGeom prst="bentUp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4243D186-FE98-A9F6-7654-570C8B2AD6F6}"/>
              </a:ext>
            </a:extLst>
          </p:cNvPr>
          <p:cNvSpPr txBox="1"/>
          <p:nvPr/>
        </p:nvSpPr>
        <p:spPr>
          <a:xfrm>
            <a:off x="5120106" y="1477211"/>
            <a:ext cx="6884735"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spcAft>
                <a:spcPts val="1200"/>
              </a:spcAft>
              <a:buAutoNum type="arabicPeriod"/>
            </a:pPr>
            <a:r>
              <a:rPr lang="en-US" sz="2400"/>
              <a:t>A video can be represented as: </a:t>
            </a:r>
            <a:r>
              <a:rPr lang="en-US" sz="2400" b="1"/>
              <a:t>H × W </a:t>
            </a:r>
            <a:r>
              <a:rPr lang="en-US" sz="2400"/>
              <a:t> </a:t>
            </a:r>
            <a:r>
              <a:rPr lang="en-US" sz="2400" b="1"/>
              <a:t>×  C ×  T</a:t>
            </a:r>
            <a:endParaRPr lang="en-US"/>
          </a:p>
          <a:p>
            <a:pPr marL="457200" indent="-457200">
              <a:spcAft>
                <a:spcPts val="1200"/>
              </a:spcAft>
              <a:buAutoNum type="arabicPeriod"/>
            </a:pPr>
            <a:r>
              <a:rPr lang="en-US" sz="2400"/>
              <a:t>It adds </a:t>
            </a:r>
            <a:r>
              <a:rPr lang="en-US" sz="2400" b="1"/>
              <a:t>one more dimension: time (T)</a:t>
            </a:r>
            <a:endParaRPr lang="en-US"/>
          </a:p>
          <a:p>
            <a:pPr marL="457200" indent="-457200">
              <a:spcAft>
                <a:spcPts val="1200"/>
              </a:spcAft>
              <a:buAutoNum type="arabicPeriod"/>
            </a:pPr>
            <a:r>
              <a:rPr lang="en-US" sz="2400"/>
              <a:t>But more importantly, </a:t>
            </a:r>
            <a:r>
              <a:rPr lang="en-US" sz="2400" b="1"/>
              <a:t>frame order matters: </a:t>
            </a:r>
            <a:r>
              <a:rPr lang="en-US" sz="2400">
                <a:ea typeface="+mn-lt"/>
                <a:cs typeface="+mn-lt"/>
              </a:rPr>
              <a:t>A video is an ordered sequence, not a collection of independent images.</a:t>
            </a:r>
            <a:r>
              <a:rPr lang="en-US" sz="2400"/>
              <a:t> </a:t>
            </a:r>
            <a:endParaRPr lang="en-US"/>
          </a:p>
        </p:txBody>
      </p:sp>
    </p:spTree>
    <p:extLst>
      <p:ext uri="{BB962C8B-B14F-4D97-AF65-F5344CB8AC3E}">
        <p14:creationId xmlns:p14="http://schemas.microsoft.com/office/powerpoint/2010/main" val="22485839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name="Slide 19">
    <p:bg>
      <p:bgPr>
        <a:solidFill>
          <a:srgbClr val="F4F6F9"/>
        </a:solidFill>
        <a:effectLst/>
      </p:bgPr>
    </p:bg>
    <p:spTree>
      <p:nvGrpSpPr>
        <p:cNvPr id="1" name=""/>
        <p:cNvGrpSpPr/>
        <p:nvPr/>
      </p:nvGrpSpPr>
      <p:grpSpPr>
        <a:xfrm>
          <a:off x="0" y="0"/>
          <a:ext cx="0" cy="0"/>
          <a:chOff x="0" y="0"/>
          <a:chExt cx="0" cy="0"/>
        </a:xfrm>
      </p:grpSpPr>
      <p:sp>
        <p:nvSpPr>
          <p:cNvPr id="3" name="Text 1"/>
          <p:cNvSpPr/>
          <p:nvPr/>
        </p:nvSpPr>
        <p:spPr>
          <a:xfrm>
            <a:off x="487680" y="36576"/>
            <a:ext cx="11216640" cy="365760"/>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endParaRPr lang="en-US" sz="1200" b="1" kern="0" spc="133">
              <a:solidFill>
                <a:srgbClr val="FFFFFF"/>
              </a:solidFill>
              <a:ea typeface="Calibri"/>
              <a:cs typeface="Calibri"/>
            </a:endParaRPr>
          </a:p>
        </p:txBody>
      </p:sp>
      <p:sp>
        <p:nvSpPr>
          <p:cNvPr id="4" name="Text 2"/>
          <p:cNvSpPr/>
          <p:nvPr/>
        </p:nvSpPr>
        <p:spPr>
          <a:xfrm>
            <a:off x="246743" y="101407"/>
            <a:ext cx="10972800" cy="58521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200" b="1">
                <a:solidFill>
                  <a:srgbClr val="2C3E50"/>
                </a:solidFill>
                <a:latin typeface="Georgia" pitchFamily="34" charset="0"/>
                <a:ea typeface="Georgia" pitchFamily="34" charset="-122"/>
                <a:cs typeface="Georgia" pitchFamily="34" charset="-120"/>
              </a:rPr>
              <a:t>Video Captioning: Encoder-Decoder Architecture</a:t>
            </a:r>
            <a:endParaRPr lang="en-US" sz="3200"/>
          </a:p>
        </p:txBody>
      </p:sp>
      <p:pic>
        <p:nvPicPr>
          <p:cNvPr id="5" name="Image 0" descr="/home/claude/images/14_captioning_arch.png"/>
          <p:cNvPicPr>
            <a:picLocks noChangeAspect="1"/>
          </p:cNvPicPr>
          <p:nvPr/>
        </p:nvPicPr>
        <p:blipFill>
          <a:blip r:embed="rId3"/>
          <a:srcRect/>
          <a:stretch/>
        </p:blipFill>
        <p:spPr>
          <a:xfrm>
            <a:off x="1936" y="699106"/>
            <a:ext cx="12188128" cy="6138575"/>
          </a:xfrm>
          <a:prstGeom prst="rect">
            <a:avLst/>
          </a:prstGeom>
        </p:spPr>
      </p:pic>
      <p:sp>
        <p:nvSpPr>
          <p:cNvPr id="6" name="Text 3"/>
          <p:cNvSpPr/>
          <p:nvPr/>
        </p:nvSpPr>
        <p:spPr>
          <a:xfrm>
            <a:off x="10972800" y="6364224"/>
            <a:ext cx="975360" cy="341376"/>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r">
              <a:buNone/>
            </a:pPr>
            <a:endParaRPr lang="en-US" sz="1067">
              <a:solidFill>
                <a:srgbClr val="607D8B"/>
              </a:solidFill>
              <a:ea typeface="Calibri"/>
              <a:cs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name="Slide 20">
    <p:bg>
      <p:bgPr>
        <a:solidFill>
          <a:srgbClr val="F4F6F9"/>
        </a:solidFill>
        <a:effectLst/>
      </p:bgPr>
    </p:bg>
    <p:spTree>
      <p:nvGrpSpPr>
        <p:cNvPr id="1" name=""/>
        <p:cNvGrpSpPr/>
        <p:nvPr/>
      </p:nvGrpSpPr>
      <p:grpSpPr>
        <a:xfrm>
          <a:off x="0" y="0"/>
          <a:ext cx="0" cy="0"/>
          <a:chOff x="0" y="0"/>
          <a:chExt cx="0" cy="0"/>
        </a:xfrm>
      </p:grpSpPr>
      <p:sp>
        <p:nvSpPr>
          <p:cNvPr id="3" name="Text 1"/>
          <p:cNvSpPr/>
          <p:nvPr/>
        </p:nvSpPr>
        <p:spPr>
          <a:xfrm>
            <a:off x="487680" y="36576"/>
            <a:ext cx="11216640" cy="365760"/>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endParaRPr lang="en-US" sz="1200" b="1" kern="0" spc="133">
              <a:solidFill>
                <a:srgbClr val="FFFFFF"/>
              </a:solidFill>
              <a:ea typeface="Calibri"/>
              <a:cs typeface="Calibri"/>
            </a:endParaRPr>
          </a:p>
        </p:txBody>
      </p:sp>
      <p:sp>
        <p:nvSpPr>
          <p:cNvPr id="4" name="Text 2"/>
          <p:cNvSpPr/>
          <p:nvPr/>
        </p:nvSpPr>
        <p:spPr>
          <a:xfrm>
            <a:off x="246743" y="101407"/>
            <a:ext cx="10972800" cy="58521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2933" b="1">
                <a:solidFill>
                  <a:srgbClr val="2C3E50"/>
                </a:solidFill>
                <a:latin typeface="Georgia" pitchFamily="34" charset="0"/>
                <a:ea typeface="Georgia" pitchFamily="34" charset="-122"/>
                <a:cs typeface="Georgia" pitchFamily="34" charset="-120"/>
              </a:rPr>
              <a:t>Dense Video Captioning: Localizing Events in Time</a:t>
            </a:r>
            <a:endParaRPr lang="en-US" sz="2933"/>
          </a:p>
        </p:txBody>
      </p:sp>
      <p:pic>
        <p:nvPicPr>
          <p:cNvPr id="5" name="Image 0" descr="/home/claude/img2/dense_captioning.png"/>
          <p:cNvPicPr>
            <a:picLocks noChangeAspect="1"/>
          </p:cNvPicPr>
          <p:nvPr/>
        </p:nvPicPr>
        <p:blipFill>
          <a:blip r:embed="rId3"/>
          <a:srcRect/>
          <a:stretch/>
        </p:blipFill>
        <p:spPr>
          <a:xfrm>
            <a:off x="1936" y="687011"/>
            <a:ext cx="12188128" cy="6150669"/>
          </a:xfrm>
          <a:prstGeom prst="rect">
            <a:avLst/>
          </a:prstGeom>
        </p:spPr>
      </p:pic>
      <p:sp>
        <p:nvSpPr>
          <p:cNvPr id="6" name="Text 3"/>
          <p:cNvSpPr/>
          <p:nvPr/>
        </p:nvSpPr>
        <p:spPr>
          <a:xfrm>
            <a:off x="10972800" y="6364224"/>
            <a:ext cx="975360" cy="341376"/>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r">
              <a:buNone/>
            </a:pPr>
            <a:endParaRPr lang="en-US" sz="1067">
              <a:solidFill>
                <a:srgbClr val="607D8B"/>
              </a:solidFill>
              <a:ea typeface="Calibri"/>
              <a:cs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name="Slide 21">
    <p:bg>
      <p:bgPr>
        <a:solidFill>
          <a:srgbClr val="F4F6F9"/>
        </a:solidFill>
        <a:effectLst/>
      </p:bgPr>
    </p:bg>
    <p:spTree>
      <p:nvGrpSpPr>
        <p:cNvPr id="1" name=""/>
        <p:cNvGrpSpPr/>
        <p:nvPr/>
      </p:nvGrpSpPr>
      <p:grpSpPr>
        <a:xfrm>
          <a:off x="0" y="0"/>
          <a:ext cx="0" cy="0"/>
          <a:chOff x="0" y="0"/>
          <a:chExt cx="0" cy="0"/>
        </a:xfrm>
      </p:grpSpPr>
      <p:sp>
        <p:nvSpPr>
          <p:cNvPr id="3" name="Text 1"/>
          <p:cNvSpPr/>
          <p:nvPr/>
        </p:nvSpPr>
        <p:spPr>
          <a:xfrm>
            <a:off x="487680" y="36576"/>
            <a:ext cx="11216640" cy="365760"/>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endParaRPr lang="en-US" sz="1200" b="1" kern="0" spc="133">
              <a:solidFill>
                <a:srgbClr val="FFFFFF"/>
              </a:solidFill>
              <a:ea typeface="Calibri"/>
              <a:cs typeface="Calibri"/>
            </a:endParaRPr>
          </a:p>
        </p:txBody>
      </p:sp>
      <p:sp>
        <p:nvSpPr>
          <p:cNvPr id="4" name="Text 2"/>
          <p:cNvSpPr/>
          <p:nvPr/>
        </p:nvSpPr>
        <p:spPr>
          <a:xfrm>
            <a:off x="476552" y="222359"/>
            <a:ext cx="10972800" cy="58521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200" b="1">
                <a:solidFill>
                  <a:srgbClr val="2C3E50"/>
                </a:solidFill>
                <a:latin typeface="Georgia" pitchFamily="34" charset="0"/>
                <a:ea typeface="Georgia" pitchFamily="34" charset="-122"/>
                <a:cs typeface="Georgia" pitchFamily="34" charset="-120"/>
              </a:rPr>
              <a:t>Captioning Metrics &amp; Temporal Hallucinations</a:t>
            </a:r>
            <a:endParaRPr lang="en-US" sz="3200"/>
          </a:p>
        </p:txBody>
      </p:sp>
      <p:pic>
        <p:nvPicPr>
          <p:cNvPr id="5" name="Image 0" descr="/home/claude/images/15_captioning_eval.png"/>
          <p:cNvPicPr>
            <a:picLocks noChangeAspect="1"/>
          </p:cNvPicPr>
          <p:nvPr/>
        </p:nvPicPr>
        <p:blipFill>
          <a:blip r:embed="rId3"/>
          <a:srcRect/>
          <a:stretch/>
        </p:blipFill>
        <p:spPr>
          <a:xfrm>
            <a:off x="1936" y="820059"/>
            <a:ext cx="12188128" cy="6053907"/>
          </a:xfrm>
          <a:prstGeom prst="rect">
            <a:avLst/>
          </a:prstGeom>
        </p:spPr>
      </p:pic>
      <p:sp>
        <p:nvSpPr>
          <p:cNvPr id="6" name="Text 3"/>
          <p:cNvSpPr/>
          <p:nvPr/>
        </p:nvSpPr>
        <p:spPr>
          <a:xfrm>
            <a:off x="10972800" y="6364224"/>
            <a:ext cx="975360" cy="341376"/>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r">
              <a:buNone/>
            </a:pPr>
            <a:endParaRPr lang="en-US" sz="1067">
              <a:solidFill>
                <a:srgbClr val="607D8B"/>
              </a:solidFill>
              <a:ea typeface="Calibri"/>
              <a:cs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name="Slide 22">
    <p:bg>
      <p:bgPr>
        <a:solidFill>
          <a:srgbClr val="F4F6F9"/>
        </a:solidFill>
        <a:effectLst/>
      </p:bgPr>
    </p:bg>
    <p:spTree>
      <p:nvGrpSpPr>
        <p:cNvPr id="1" name=""/>
        <p:cNvGrpSpPr/>
        <p:nvPr/>
      </p:nvGrpSpPr>
      <p:grpSpPr>
        <a:xfrm>
          <a:off x="0" y="0"/>
          <a:ext cx="0" cy="0"/>
          <a:chOff x="0" y="0"/>
          <a:chExt cx="0" cy="0"/>
        </a:xfrm>
      </p:grpSpPr>
      <p:sp>
        <p:nvSpPr>
          <p:cNvPr id="3" name="Text 1"/>
          <p:cNvSpPr/>
          <p:nvPr/>
        </p:nvSpPr>
        <p:spPr>
          <a:xfrm>
            <a:off x="487680" y="36576"/>
            <a:ext cx="11216640" cy="365760"/>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endParaRPr lang="en-US" sz="1200" b="1" kern="0" spc="133">
              <a:solidFill>
                <a:srgbClr val="FFFFFF"/>
              </a:solidFill>
              <a:ea typeface="Calibri"/>
              <a:cs typeface="Calibri"/>
            </a:endParaRPr>
          </a:p>
        </p:txBody>
      </p:sp>
      <p:sp>
        <p:nvSpPr>
          <p:cNvPr id="4" name="Text 2"/>
          <p:cNvSpPr/>
          <p:nvPr/>
        </p:nvSpPr>
        <p:spPr>
          <a:xfrm>
            <a:off x="246743" y="101407"/>
            <a:ext cx="10972800" cy="58521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2667" b="1">
                <a:solidFill>
                  <a:srgbClr val="2C3E50"/>
                </a:solidFill>
                <a:latin typeface="Georgia" pitchFamily="34" charset="0"/>
                <a:ea typeface="Georgia" pitchFamily="34" charset="-122"/>
                <a:cs typeface="Georgia" pitchFamily="34" charset="-120"/>
              </a:rPr>
              <a:t>Video-LLM Architectures: Adapters to Native Models</a:t>
            </a:r>
            <a:endParaRPr lang="en-US" sz="2667"/>
          </a:p>
        </p:txBody>
      </p:sp>
      <p:pic>
        <p:nvPicPr>
          <p:cNvPr id="5" name="Image 0" descr="/home/claude/img2/video_llm.png"/>
          <p:cNvPicPr>
            <a:picLocks noChangeAspect="1"/>
          </p:cNvPicPr>
          <p:nvPr/>
        </p:nvPicPr>
        <p:blipFill>
          <a:blip r:embed="rId3"/>
          <a:srcRect/>
          <a:stretch/>
        </p:blipFill>
        <p:spPr>
          <a:xfrm>
            <a:off x="1936" y="699106"/>
            <a:ext cx="12188128" cy="6138575"/>
          </a:xfrm>
          <a:prstGeom prst="rect">
            <a:avLst/>
          </a:prstGeom>
        </p:spPr>
      </p:pic>
      <p:sp>
        <p:nvSpPr>
          <p:cNvPr id="6" name="Text 3"/>
          <p:cNvSpPr/>
          <p:nvPr/>
        </p:nvSpPr>
        <p:spPr>
          <a:xfrm>
            <a:off x="10972800" y="6364224"/>
            <a:ext cx="975360" cy="341376"/>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r">
              <a:buNone/>
            </a:pPr>
            <a:endParaRPr lang="en-US" sz="1067">
              <a:solidFill>
                <a:srgbClr val="607D8B"/>
              </a:solidFill>
              <a:ea typeface="Calibri"/>
              <a:cs typeface="Calibri"/>
            </a:endParaRPr>
          </a:p>
        </p:txBody>
      </p:sp>
    </p:spTree>
    <p:extLst>
      <p:ext uri="{BB962C8B-B14F-4D97-AF65-F5344CB8AC3E}">
        <p14:creationId xmlns:p14="http://schemas.microsoft.com/office/powerpoint/2010/main" val="12269140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name="Slide 23">
    <p:bg>
      <p:bgPr>
        <a:solidFill>
          <a:srgbClr val="F4F6F9"/>
        </a:solidFill>
        <a:effectLst/>
      </p:bgPr>
    </p:bg>
    <p:spTree>
      <p:nvGrpSpPr>
        <p:cNvPr id="1" name=""/>
        <p:cNvGrpSpPr/>
        <p:nvPr/>
      </p:nvGrpSpPr>
      <p:grpSpPr>
        <a:xfrm>
          <a:off x="0" y="0"/>
          <a:ext cx="0" cy="0"/>
          <a:chOff x="0" y="0"/>
          <a:chExt cx="0" cy="0"/>
        </a:xfrm>
      </p:grpSpPr>
      <p:sp>
        <p:nvSpPr>
          <p:cNvPr id="3" name="Text 1"/>
          <p:cNvSpPr/>
          <p:nvPr/>
        </p:nvSpPr>
        <p:spPr>
          <a:xfrm>
            <a:off x="487680" y="36576"/>
            <a:ext cx="11216640" cy="365760"/>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endParaRPr lang="en-US" sz="1200" b="1" kern="0" spc="133">
              <a:solidFill>
                <a:srgbClr val="FFFFFF"/>
              </a:solidFill>
              <a:ea typeface="Calibri"/>
              <a:cs typeface="Calibri"/>
            </a:endParaRPr>
          </a:p>
        </p:txBody>
      </p:sp>
      <p:sp>
        <p:nvSpPr>
          <p:cNvPr id="4" name="Text 2"/>
          <p:cNvSpPr/>
          <p:nvPr/>
        </p:nvSpPr>
        <p:spPr>
          <a:xfrm>
            <a:off x="476552" y="222359"/>
            <a:ext cx="10972800" cy="58521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200" b="1">
                <a:solidFill>
                  <a:srgbClr val="2C3E50"/>
                </a:solidFill>
                <a:latin typeface="Georgia" pitchFamily="34" charset="0"/>
                <a:ea typeface="Georgia" pitchFamily="34" charset="-122"/>
                <a:cs typeface="Georgia" pitchFamily="34" charset="-120"/>
              </a:rPr>
              <a:t>Video Question Answering: Reasoning Over Time</a:t>
            </a:r>
            <a:endParaRPr lang="en-US" sz="3200"/>
          </a:p>
        </p:txBody>
      </p:sp>
      <p:pic>
        <p:nvPicPr>
          <p:cNvPr id="5" name="Image 0" descr="/home/claude/images/10_videoqa.png"/>
          <p:cNvPicPr>
            <a:picLocks noChangeAspect="1"/>
          </p:cNvPicPr>
          <p:nvPr/>
        </p:nvPicPr>
        <p:blipFill>
          <a:blip r:embed="rId3"/>
          <a:srcRect/>
          <a:stretch/>
        </p:blipFill>
        <p:spPr>
          <a:xfrm>
            <a:off x="1936" y="820059"/>
            <a:ext cx="12188128" cy="6053907"/>
          </a:xfrm>
          <a:prstGeom prst="rect">
            <a:avLst/>
          </a:prstGeom>
        </p:spPr>
      </p:pic>
      <p:sp>
        <p:nvSpPr>
          <p:cNvPr id="6" name="Text 3"/>
          <p:cNvSpPr/>
          <p:nvPr/>
        </p:nvSpPr>
        <p:spPr>
          <a:xfrm>
            <a:off x="10972800" y="6364224"/>
            <a:ext cx="975360" cy="341376"/>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r">
              <a:buNone/>
            </a:pPr>
            <a:endParaRPr lang="en-US" sz="1067">
              <a:solidFill>
                <a:srgbClr val="607D8B"/>
              </a:solidFill>
              <a:ea typeface="Calibri"/>
              <a:cs typeface="Calibri"/>
            </a:endParaRPr>
          </a:p>
        </p:txBody>
      </p:sp>
    </p:spTree>
    <p:extLst>
      <p:ext uri="{BB962C8B-B14F-4D97-AF65-F5344CB8AC3E}">
        <p14:creationId xmlns:p14="http://schemas.microsoft.com/office/powerpoint/2010/main" val="22701322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name="Slide 24">
    <p:bg>
      <p:bgPr>
        <a:solidFill>
          <a:srgbClr val="F4F6F9"/>
        </a:solidFill>
        <a:effectLst/>
      </p:bgPr>
    </p:bg>
    <p:spTree>
      <p:nvGrpSpPr>
        <p:cNvPr id="1" name=""/>
        <p:cNvGrpSpPr/>
        <p:nvPr/>
      </p:nvGrpSpPr>
      <p:grpSpPr>
        <a:xfrm>
          <a:off x="0" y="0"/>
          <a:ext cx="0" cy="0"/>
          <a:chOff x="0" y="0"/>
          <a:chExt cx="0" cy="0"/>
        </a:xfrm>
      </p:grpSpPr>
      <p:sp>
        <p:nvSpPr>
          <p:cNvPr id="3" name="Text 1"/>
          <p:cNvSpPr/>
          <p:nvPr/>
        </p:nvSpPr>
        <p:spPr>
          <a:xfrm>
            <a:off x="487680" y="36576"/>
            <a:ext cx="11216640" cy="365760"/>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endParaRPr lang="en-US" sz="1200" b="1" kern="0" spc="133">
              <a:solidFill>
                <a:srgbClr val="FFFFFF"/>
              </a:solidFill>
              <a:ea typeface="Calibri"/>
              <a:cs typeface="Calibri"/>
            </a:endParaRPr>
          </a:p>
        </p:txBody>
      </p:sp>
      <p:sp>
        <p:nvSpPr>
          <p:cNvPr id="4" name="Text 2"/>
          <p:cNvSpPr/>
          <p:nvPr/>
        </p:nvSpPr>
        <p:spPr>
          <a:xfrm>
            <a:off x="367695" y="101407"/>
            <a:ext cx="10972800" cy="58521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2667" b="1">
                <a:solidFill>
                  <a:srgbClr val="2C3E50"/>
                </a:solidFill>
                <a:latin typeface="Georgia" pitchFamily="34" charset="0"/>
                <a:ea typeface="Georgia" pitchFamily="34" charset="-122"/>
                <a:cs typeface="Georgia" pitchFamily="34" charset="-120"/>
              </a:rPr>
              <a:t>Retrieval-Augmented VideoQA with External Knowledge</a:t>
            </a:r>
            <a:endParaRPr lang="en-US" sz="2667"/>
          </a:p>
        </p:txBody>
      </p:sp>
      <p:pic>
        <p:nvPicPr>
          <p:cNvPr id="5" name="Image 0" descr="/mnt/user-data/uploads/1775846200707_Screenshot_2026-04-10_142249.png"/>
          <p:cNvPicPr>
            <a:picLocks noChangeAspect="1"/>
          </p:cNvPicPr>
          <p:nvPr/>
        </p:nvPicPr>
        <p:blipFill>
          <a:blip r:embed="rId3"/>
          <a:srcRect/>
          <a:stretch/>
        </p:blipFill>
        <p:spPr>
          <a:xfrm>
            <a:off x="2905" y="687011"/>
            <a:ext cx="12174097" cy="4433144"/>
          </a:xfrm>
          <a:prstGeom prst="rect">
            <a:avLst/>
          </a:prstGeom>
        </p:spPr>
      </p:pic>
      <p:sp>
        <p:nvSpPr>
          <p:cNvPr id="6" name="Shape 3"/>
          <p:cNvSpPr/>
          <p:nvPr/>
        </p:nvSpPr>
        <p:spPr>
          <a:xfrm>
            <a:off x="2904" y="5120641"/>
            <a:ext cx="12186192" cy="1741231"/>
          </a:xfrm>
          <a:prstGeom prst="rect">
            <a:avLst/>
          </a:prstGeom>
          <a:solidFill>
            <a:srgbClr val="EDF2F7"/>
          </a:solidFill>
          <a:ln/>
        </p:spPr>
        <p:txBody>
          <a:bodyPr/>
          <a:lstStyle/>
          <a:p>
            <a:endParaRPr lang="en-US"/>
          </a:p>
        </p:txBody>
      </p:sp>
      <p:sp>
        <p:nvSpPr>
          <p:cNvPr id="7" name="Text 4"/>
          <p:cNvSpPr/>
          <p:nvPr/>
        </p:nvSpPr>
        <p:spPr>
          <a:xfrm>
            <a:off x="4841" y="5121125"/>
            <a:ext cx="12049273" cy="1583024"/>
          </a:xfrm>
          <a:prstGeom prst="rect">
            <a:avLst/>
          </a:prstGeom>
          <a:noFill/>
          <a:ln/>
        </p:spPr>
        <p:txBody>
          <a:bodyPr wrap="square" rtlCol="0" anchor="t"/>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457189" indent="-457189">
              <a:spcAft>
                <a:spcPts val="400"/>
              </a:spcAft>
              <a:buSzPct val="100000"/>
              <a:buChar char="•"/>
            </a:pPr>
            <a:r>
              <a:rPr lang="en-US" sz="1467">
                <a:solidFill>
                  <a:srgbClr val="2C3E50"/>
                </a:solidFill>
                <a:latin typeface="Calibri" pitchFamily="34" charset="0"/>
                <a:ea typeface="Calibri" pitchFamily="34" charset="-122"/>
                <a:cs typeface="Calibri" pitchFamily="34" charset="-120"/>
              </a:rPr>
              <a:t>Input:  Video + subtitles + question + MCQ options feed into Query Formulation to generate retrieval queries.</a:t>
            </a:r>
            <a:endParaRPr lang="en-US" sz="1467"/>
          </a:p>
          <a:p>
            <a:pPr marL="457189" indent="-457189">
              <a:spcAft>
                <a:spcPts val="400"/>
              </a:spcAft>
              <a:buSzPct val="100000"/>
              <a:buChar char="•"/>
            </a:pPr>
            <a:r>
              <a:rPr lang="en-US" sz="1467">
                <a:solidFill>
                  <a:srgbClr val="2C3E50"/>
                </a:solidFill>
                <a:latin typeface="Calibri" pitchFamily="34" charset="0"/>
                <a:ea typeface="Calibri" pitchFamily="34" charset="-122"/>
                <a:cs typeface="Calibri" pitchFamily="34" charset="-120"/>
              </a:rPr>
              <a:t>Triple Retrieval:  Three parallel retrievers (subtitle, video, captioning) search external knowledge bases for evidence.</a:t>
            </a:r>
            <a:endParaRPr lang="en-US" sz="1467"/>
          </a:p>
          <a:p>
            <a:pPr marL="457189" indent="-457189">
              <a:spcAft>
                <a:spcPts val="400"/>
              </a:spcAft>
              <a:buSzPct val="100000"/>
              <a:buChar char="•"/>
            </a:pPr>
            <a:r>
              <a:rPr lang="en-US" sz="1467">
                <a:solidFill>
                  <a:srgbClr val="2C3E50"/>
                </a:solidFill>
                <a:latin typeface="Calibri" pitchFamily="34" charset="0"/>
                <a:ea typeface="Calibri" pitchFamily="34" charset="-122"/>
                <a:cs typeface="Calibri" pitchFamily="34" charset="-120"/>
              </a:rPr>
              <a:t>Reader:  Fuses retrieved knowledge with original context — RAG architecture adapted for video understanding.</a:t>
            </a:r>
            <a:endParaRPr lang="en-US" sz="1467"/>
          </a:p>
          <a:p>
            <a:pPr marL="457189" indent="-457189">
              <a:spcAft>
                <a:spcPts val="400"/>
              </a:spcAft>
              <a:buSzPct val="100000"/>
              <a:buChar char="•"/>
            </a:pPr>
            <a:r>
              <a:rPr lang="en-US" sz="1467">
                <a:solidFill>
                  <a:srgbClr val="2C3E50"/>
                </a:solidFill>
                <a:latin typeface="Calibri" pitchFamily="34" charset="0"/>
                <a:ea typeface="Calibri" pitchFamily="34" charset="-122"/>
                <a:cs typeface="Calibri" pitchFamily="34" charset="-120"/>
              </a:rPr>
              <a:t>Key Insight:  Some questions need knowledge outside the clip. Retrieval bridges this gap.</a:t>
            </a:r>
            <a:endParaRPr lang="en-US" sz="1467"/>
          </a:p>
        </p:txBody>
      </p:sp>
      <p:sp>
        <p:nvSpPr>
          <p:cNvPr id="8" name="Text 5"/>
          <p:cNvSpPr/>
          <p:nvPr/>
        </p:nvSpPr>
        <p:spPr>
          <a:xfrm>
            <a:off x="10972800" y="6364224"/>
            <a:ext cx="975360" cy="341376"/>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r">
              <a:buNone/>
            </a:pPr>
            <a:endParaRPr lang="en-US" sz="1067">
              <a:solidFill>
                <a:srgbClr val="607D8B"/>
              </a:solidFill>
              <a:ea typeface="Calibri"/>
              <a:cs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name="Slide 26">
    <p:bg>
      <p:bgPr>
        <a:solidFill>
          <a:srgbClr val="F4F6F9"/>
        </a:solidFill>
        <a:effectLst/>
      </p:bgPr>
    </p:bg>
    <p:spTree>
      <p:nvGrpSpPr>
        <p:cNvPr id="1" name=""/>
        <p:cNvGrpSpPr/>
        <p:nvPr/>
      </p:nvGrpSpPr>
      <p:grpSpPr>
        <a:xfrm>
          <a:off x="0" y="0"/>
          <a:ext cx="0" cy="0"/>
          <a:chOff x="0" y="0"/>
          <a:chExt cx="0" cy="0"/>
        </a:xfrm>
      </p:grpSpPr>
      <p:sp>
        <p:nvSpPr>
          <p:cNvPr id="3" name="Text 1"/>
          <p:cNvSpPr/>
          <p:nvPr/>
        </p:nvSpPr>
        <p:spPr>
          <a:xfrm>
            <a:off x="487680" y="36576"/>
            <a:ext cx="11216640" cy="365760"/>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endParaRPr lang="en-US" sz="1200" b="1" kern="0" spc="133">
              <a:solidFill>
                <a:srgbClr val="FFFFFF"/>
              </a:solidFill>
              <a:ea typeface="Calibri"/>
              <a:cs typeface="Calibri"/>
            </a:endParaRPr>
          </a:p>
        </p:txBody>
      </p:sp>
      <p:sp>
        <p:nvSpPr>
          <p:cNvPr id="4" name="Text 2"/>
          <p:cNvSpPr/>
          <p:nvPr/>
        </p:nvSpPr>
        <p:spPr>
          <a:xfrm>
            <a:off x="246743" y="89311"/>
            <a:ext cx="10972800" cy="621501"/>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200" b="1">
                <a:solidFill>
                  <a:srgbClr val="2C3E50"/>
                </a:solidFill>
                <a:latin typeface="Georgia" pitchFamily="34" charset="0"/>
                <a:ea typeface="Georgia" pitchFamily="34" charset="-122"/>
                <a:cs typeface="Georgia" pitchFamily="34" charset="-120"/>
              </a:rPr>
              <a:t>VideoQA: Benchmarks, Methods &amp; Open Challenges</a:t>
            </a:r>
            <a:endParaRPr lang="en-US" sz="3200"/>
          </a:p>
        </p:txBody>
      </p:sp>
      <p:pic>
        <p:nvPicPr>
          <p:cNvPr id="5" name="Image 0" descr="/home/claude/images/17_videoqa_bench.png"/>
          <p:cNvPicPr>
            <a:picLocks noChangeAspect="1"/>
          </p:cNvPicPr>
          <p:nvPr/>
        </p:nvPicPr>
        <p:blipFill>
          <a:blip r:embed="rId3"/>
          <a:srcRect/>
          <a:stretch/>
        </p:blipFill>
        <p:spPr>
          <a:xfrm>
            <a:off x="1936" y="723296"/>
            <a:ext cx="12188128" cy="6114384"/>
          </a:xfrm>
          <a:prstGeom prst="rect">
            <a:avLst/>
          </a:prstGeom>
        </p:spPr>
      </p:pic>
      <p:sp>
        <p:nvSpPr>
          <p:cNvPr id="6" name="Text 3"/>
          <p:cNvSpPr/>
          <p:nvPr/>
        </p:nvSpPr>
        <p:spPr>
          <a:xfrm>
            <a:off x="10972800" y="6364224"/>
            <a:ext cx="975360" cy="341376"/>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r">
              <a:buNone/>
            </a:pPr>
            <a:endParaRPr lang="en-US" sz="1067">
              <a:solidFill>
                <a:srgbClr val="607D8B"/>
              </a:solidFill>
              <a:ea typeface="Calibri"/>
              <a:cs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name="Slide 27">
    <p:bg>
      <p:bgPr>
        <a:solidFill>
          <a:srgbClr val="F4F6F9"/>
        </a:solidFill>
        <a:effectLst/>
      </p:bgPr>
    </p:bg>
    <p:spTree>
      <p:nvGrpSpPr>
        <p:cNvPr id="1" name=""/>
        <p:cNvGrpSpPr/>
        <p:nvPr/>
      </p:nvGrpSpPr>
      <p:grpSpPr>
        <a:xfrm>
          <a:off x="0" y="0"/>
          <a:ext cx="0" cy="0"/>
          <a:chOff x="0" y="0"/>
          <a:chExt cx="0" cy="0"/>
        </a:xfrm>
      </p:grpSpPr>
      <p:sp>
        <p:nvSpPr>
          <p:cNvPr id="3" name="Text 1"/>
          <p:cNvSpPr/>
          <p:nvPr/>
        </p:nvSpPr>
        <p:spPr>
          <a:xfrm>
            <a:off x="487680" y="36576"/>
            <a:ext cx="11216640" cy="365760"/>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endParaRPr lang="en-US" sz="1200" b="1" kern="0" spc="133">
              <a:solidFill>
                <a:srgbClr val="FFFFFF"/>
              </a:solidFill>
              <a:ea typeface="Calibri"/>
              <a:cs typeface="Calibri"/>
            </a:endParaRPr>
          </a:p>
        </p:txBody>
      </p:sp>
      <p:sp>
        <p:nvSpPr>
          <p:cNvPr id="4" name="Text 2"/>
          <p:cNvSpPr/>
          <p:nvPr/>
        </p:nvSpPr>
        <p:spPr>
          <a:xfrm>
            <a:off x="246743" y="222360"/>
            <a:ext cx="10972800" cy="81502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200" b="1">
                <a:solidFill>
                  <a:srgbClr val="2C3E50"/>
                </a:solidFill>
                <a:latin typeface="Georgia" pitchFamily="34" charset="0"/>
                <a:ea typeface="Georgia" pitchFamily="34" charset="-122"/>
                <a:cs typeface="Georgia" pitchFamily="34" charset="-120"/>
              </a:rPr>
              <a:t>Limitations: Negation, Compositionality &amp; Hallucination</a:t>
            </a:r>
            <a:endParaRPr lang="en-US" sz="3200"/>
          </a:p>
        </p:txBody>
      </p:sp>
      <p:pic>
        <p:nvPicPr>
          <p:cNvPr id="5" name="Image 0" descr="/home/claude/images/11_limitations.png"/>
          <p:cNvPicPr>
            <a:picLocks noChangeAspect="1"/>
          </p:cNvPicPr>
          <p:nvPr/>
        </p:nvPicPr>
        <p:blipFill>
          <a:blip r:embed="rId3"/>
          <a:srcRect/>
          <a:stretch/>
        </p:blipFill>
        <p:spPr>
          <a:xfrm>
            <a:off x="1936" y="1074059"/>
            <a:ext cx="12188128" cy="5787812"/>
          </a:xfrm>
          <a:prstGeom prst="rect">
            <a:avLst/>
          </a:prstGeom>
        </p:spPr>
      </p:pic>
      <p:sp>
        <p:nvSpPr>
          <p:cNvPr id="6" name="Text 3"/>
          <p:cNvSpPr/>
          <p:nvPr/>
        </p:nvSpPr>
        <p:spPr>
          <a:xfrm>
            <a:off x="10972800" y="6364224"/>
            <a:ext cx="975360" cy="341376"/>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r">
              <a:buNone/>
            </a:pPr>
            <a:endParaRPr lang="en-US" sz="1067">
              <a:solidFill>
                <a:srgbClr val="607D8B"/>
              </a:solidFill>
              <a:ea typeface="Calibri"/>
              <a:cs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name="Slide 29">
    <p:bg>
      <p:bgPr>
        <a:solidFill>
          <a:srgbClr val="F4F6F9"/>
        </a:solidFill>
        <a:effectLst/>
      </p:bgPr>
    </p:bg>
    <p:spTree>
      <p:nvGrpSpPr>
        <p:cNvPr id="1" name=""/>
        <p:cNvGrpSpPr/>
        <p:nvPr/>
      </p:nvGrpSpPr>
      <p:grpSpPr>
        <a:xfrm>
          <a:off x="0" y="0"/>
          <a:ext cx="0" cy="0"/>
          <a:chOff x="0" y="0"/>
          <a:chExt cx="0" cy="0"/>
        </a:xfrm>
      </p:grpSpPr>
      <p:sp>
        <p:nvSpPr>
          <p:cNvPr id="3" name="Text 1"/>
          <p:cNvSpPr/>
          <p:nvPr/>
        </p:nvSpPr>
        <p:spPr>
          <a:xfrm>
            <a:off x="487680" y="36576"/>
            <a:ext cx="11216640" cy="365760"/>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endParaRPr lang="en-US" sz="1200" b="1" kern="0" spc="133">
              <a:solidFill>
                <a:srgbClr val="FFFFFF"/>
              </a:solidFill>
              <a:ea typeface="Calibri"/>
              <a:cs typeface="Calibri"/>
            </a:endParaRPr>
          </a:p>
        </p:txBody>
      </p:sp>
      <p:sp>
        <p:nvSpPr>
          <p:cNvPr id="4" name="Text 2"/>
          <p:cNvSpPr/>
          <p:nvPr/>
        </p:nvSpPr>
        <p:spPr>
          <a:xfrm>
            <a:off x="246743" y="40933"/>
            <a:ext cx="10972800" cy="1044833"/>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200" b="1">
                <a:solidFill>
                  <a:srgbClr val="2C3E50"/>
                </a:solidFill>
                <a:latin typeface="Georgia" pitchFamily="34" charset="0"/>
                <a:ea typeface="Georgia" pitchFamily="34" charset="-122"/>
                <a:cs typeface="Georgia" pitchFamily="34" charset="-120"/>
              </a:rPr>
              <a:t>Future Directions: World Models &amp; Predictive Alignment</a:t>
            </a:r>
            <a:endParaRPr lang="en-US" sz="3200"/>
          </a:p>
        </p:txBody>
      </p:sp>
      <p:pic>
        <p:nvPicPr>
          <p:cNvPr id="5" name="Image 0" descr="/home/claude/images/12_future.png"/>
          <p:cNvPicPr>
            <a:picLocks noChangeAspect="1"/>
          </p:cNvPicPr>
          <p:nvPr/>
        </p:nvPicPr>
        <p:blipFill>
          <a:blip r:embed="rId3"/>
          <a:srcRect/>
          <a:stretch/>
        </p:blipFill>
        <p:spPr>
          <a:xfrm>
            <a:off x="1936" y="1098248"/>
            <a:ext cx="12188128" cy="5739432"/>
          </a:xfrm>
          <a:prstGeom prst="rect">
            <a:avLst/>
          </a:prstGeom>
        </p:spPr>
      </p:pic>
      <p:sp>
        <p:nvSpPr>
          <p:cNvPr id="6" name="Text 3"/>
          <p:cNvSpPr/>
          <p:nvPr/>
        </p:nvSpPr>
        <p:spPr>
          <a:xfrm>
            <a:off x="10972800" y="6364224"/>
            <a:ext cx="975360" cy="341376"/>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r">
              <a:buNone/>
            </a:pPr>
            <a:endParaRPr lang="en-US" sz="1067">
              <a:solidFill>
                <a:srgbClr val="607D8B"/>
              </a:solidFill>
              <a:ea typeface="Calibri"/>
              <a:cs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name="Slide 30">
    <p:bg>
      <p:bgPr>
        <a:solidFill>
          <a:schemeClr val="bg1"/>
        </a:solidFill>
        <a:effectLst/>
      </p:bgPr>
    </p:bg>
    <p:spTree>
      <p:nvGrpSpPr>
        <p:cNvPr id="1" name=""/>
        <p:cNvGrpSpPr/>
        <p:nvPr/>
      </p:nvGrpSpPr>
      <p:grpSpPr>
        <a:xfrm>
          <a:off x="0" y="0"/>
          <a:ext cx="0" cy="0"/>
          <a:chOff x="0" y="0"/>
          <a:chExt cx="0" cy="0"/>
        </a:xfrm>
      </p:grpSpPr>
      <p:sp>
        <p:nvSpPr>
          <p:cNvPr id="2" name="Text 0"/>
          <p:cNvSpPr/>
          <p:nvPr/>
        </p:nvSpPr>
        <p:spPr>
          <a:xfrm>
            <a:off x="609600" y="182880"/>
            <a:ext cx="10972800" cy="670560"/>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3733" b="1">
                <a:latin typeface="Georgia"/>
                <a:ea typeface="Georgia" pitchFamily="34" charset="-122"/>
                <a:cs typeface="Georgia" pitchFamily="34" charset="-120"/>
              </a:rPr>
              <a:t>Key Takeaways</a:t>
            </a:r>
            <a:endParaRPr lang="en-US" sz="3733">
              <a:latin typeface="Georgia"/>
              <a:ea typeface="Calibri"/>
              <a:cs typeface="Calibri"/>
            </a:endParaRPr>
          </a:p>
        </p:txBody>
      </p:sp>
      <p:sp>
        <p:nvSpPr>
          <p:cNvPr id="3" name="Shape 1"/>
          <p:cNvSpPr/>
          <p:nvPr/>
        </p:nvSpPr>
        <p:spPr>
          <a:xfrm>
            <a:off x="426720" y="1036320"/>
            <a:ext cx="3596640" cy="3108960"/>
          </a:xfrm>
          <a:prstGeom prst="rect">
            <a:avLst/>
          </a:prstGeom>
          <a:solidFill>
            <a:schemeClr val="bg1"/>
          </a:solidFill>
          <a:ln w="12700">
            <a:solidFill>
              <a:srgbClr val="4A90D9"/>
            </a:solidFill>
            <a:prstDash val="solid"/>
          </a:ln>
        </p:spPr>
        <p:txBody>
          <a:bodyPr/>
          <a:lstStyle/>
          <a:p>
            <a:endParaRPr lang="en-US"/>
          </a:p>
        </p:txBody>
      </p:sp>
      <p:sp>
        <p:nvSpPr>
          <p:cNvPr id="4" name="Text 2"/>
          <p:cNvSpPr/>
          <p:nvPr/>
        </p:nvSpPr>
        <p:spPr>
          <a:xfrm>
            <a:off x="426720" y="1097280"/>
            <a:ext cx="3596640" cy="60960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4533" b="1">
                <a:solidFill>
                  <a:srgbClr val="4A90D9"/>
                </a:solidFill>
                <a:latin typeface="Georgia" pitchFamily="34" charset="0"/>
                <a:ea typeface="Georgia" pitchFamily="34" charset="-122"/>
                <a:cs typeface="Georgia" pitchFamily="34" charset="-120"/>
              </a:rPr>
              <a:t>1</a:t>
            </a:r>
            <a:endParaRPr lang="en-US" sz="4533"/>
          </a:p>
        </p:txBody>
      </p:sp>
      <p:sp>
        <p:nvSpPr>
          <p:cNvPr id="5" name="Text 3"/>
          <p:cNvSpPr/>
          <p:nvPr/>
        </p:nvSpPr>
        <p:spPr>
          <a:xfrm>
            <a:off x="548640" y="1645920"/>
            <a:ext cx="3352800" cy="60960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733" b="1">
                <a:solidFill>
                  <a:srgbClr val="8AB4F8"/>
                </a:solidFill>
                <a:latin typeface="Calibri" pitchFamily="34" charset="0"/>
                <a:ea typeface="Calibri" pitchFamily="34" charset="-122"/>
                <a:cs typeface="Calibri" pitchFamily="34" charset="-120"/>
              </a:rPr>
              <a:t>Contrastive Learning</a:t>
            </a:r>
            <a:endParaRPr lang="en-US" sz="1733"/>
          </a:p>
          <a:p>
            <a:pPr marL="0" indent="0" algn="ctr">
              <a:buNone/>
            </a:pPr>
            <a:r>
              <a:rPr lang="en-US" sz="1733" b="1">
                <a:solidFill>
                  <a:srgbClr val="8AB4F8"/>
                </a:solidFill>
                <a:latin typeface="Calibri" pitchFamily="34" charset="0"/>
                <a:ea typeface="Calibri" pitchFamily="34" charset="-122"/>
                <a:cs typeface="Calibri" pitchFamily="34" charset="-120"/>
              </a:rPr>
              <a:t>is the Engine</a:t>
            </a:r>
            <a:endParaRPr lang="en-US" sz="1733"/>
          </a:p>
        </p:txBody>
      </p:sp>
      <p:sp>
        <p:nvSpPr>
          <p:cNvPr id="6" name="Text 4"/>
          <p:cNvSpPr/>
          <p:nvPr/>
        </p:nvSpPr>
        <p:spPr>
          <a:xfrm>
            <a:off x="548640" y="2377440"/>
            <a:ext cx="3352800" cy="1036320"/>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333">
                <a:latin typeface="Calibri"/>
                <a:ea typeface="Calibri"/>
                <a:cs typeface="Calibri"/>
              </a:rPr>
              <a:t>NCE loss aligns video and text in shared space. Hard negatives and large batches drive learning.</a:t>
            </a:r>
          </a:p>
        </p:txBody>
      </p:sp>
      <p:sp>
        <p:nvSpPr>
          <p:cNvPr id="7" name="Text 5"/>
          <p:cNvSpPr/>
          <p:nvPr/>
        </p:nvSpPr>
        <p:spPr>
          <a:xfrm>
            <a:off x="548640" y="3535680"/>
            <a:ext cx="3352800" cy="426720"/>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endParaRPr lang="en-US" sz="1200" i="1">
              <a:solidFill>
                <a:srgbClr val="607D8B"/>
              </a:solidFill>
              <a:ea typeface="Calibri"/>
              <a:cs typeface="Calibri"/>
            </a:endParaRPr>
          </a:p>
        </p:txBody>
      </p:sp>
      <p:sp>
        <p:nvSpPr>
          <p:cNvPr id="8" name="Shape 6"/>
          <p:cNvSpPr/>
          <p:nvPr/>
        </p:nvSpPr>
        <p:spPr>
          <a:xfrm>
            <a:off x="4267200" y="1036320"/>
            <a:ext cx="3596640" cy="3108960"/>
          </a:xfrm>
          <a:prstGeom prst="rect">
            <a:avLst/>
          </a:prstGeom>
          <a:solidFill>
            <a:schemeClr val="bg1"/>
          </a:solidFill>
          <a:ln w="12700">
            <a:solidFill>
              <a:srgbClr val="4A90D9"/>
            </a:solidFill>
            <a:prstDash val="solid"/>
          </a:ln>
        </p:spPr>
        <p:txBody>
          <a:bodyPr/>
          <a:lstStyle/>
          <a:p>
            <a:endParaRPr lang="en-US"/>
          </a:p>
        </p:txBody>
      </p:sp>
      <p:sp>
        <p:nvSpPr>
          <p:cNvPr id="9" name="Text 7"/>
          <p:cNvSpPr/>
          <p:nvPr/>
        </p:nvSpPr>
        <p:spPr>
          <a:xfrm>
            <a:off x="4267200" y="1097280"/>
            <a:ext cx="3596640" cy="60960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4533" b="1">
                <a:solidFill>
                  <a:srgbClr val="4A90D9"/>
                </a:solidFill>
                <a:latin typeface="Georgia" pitchFamily="34" charset="0"/>
                <a:ea typeface="Georgia" pitchFamily="34" charset="-122"/>
                <a:cs typeface="Georgia" pitchFamily="34" charset="-120"/>
              </a:rPr>
              <a:t>2</a:t>
            </a:r>
            <a:endParaRPr lang="en-US" sz="4533"/>
          </a:p>
        </p:txBody>
      </p:sp>
      <p:sp>
        <p:nvSpPr>
          <p:cNvPr id="10" name="Text 8"/>
          <p:cNvSpPr/>
          <p:nvPr/>
        </p:nvSpPr>
        <p:spPr>
          <a:xfrm>
            <a:off x="4389120" y="1645920"/>
            <a:ext cx="3352800" cy="60960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733" b="1">
                <a:solidFill>
                  <a:srgbClr val="8AB4F8"/>
                </a:solidFill>
                <a:latin typeface="Calibri" pitchFamily="34" charset="0"/>
                <a:ea typeface="Calibri" pitchFamily="34" charset="-122"/>
                <a:cs typeface="Calibri" pitchFamily="34" charset="-120"/>
              </a:rPr>
              <a:t>Temporal Context</a:t>
            </a:r>
            <a:endParaRPr lang="en-US" sz="1733"/>
          </a:p>
          <a:p>
            <a:pPr marL="0" indent="0" algn="ctr">
              <a:buNone/>
            </a:pPr>
            <a:r>
              <a:rPr lang="en-US" sz="1733" b="1">
                <a:solidFill>
                  <a:srgbClr val="8AB4F8"/>
                </a:solidFill>
                <a:latin typeface="Calibri" pitchFamily="34" charset="0"/>
                <a:ea typeface="Calibri" pitchFamily="34" charset="-122"/>
                <a:cs typeface="Calibri" pitchFamily="34" charset="-120"/>
              </a:rPr>
              <a:t>is the Fuel</a:t>
            </a:r>
            <a:endParaRPr lang="en-US" sz="1733"/>
          </a:p>
        </p:txBody>
      </p:sp>
      <p:sp>
        <p:nvSpPr>
          <p:cNvPr id="11" name="Text 9"/>
          <p:cNvSpPr/>
          <p:nvPr/>
        </p:nvSpPr>
        <p:spPr>
          <a:xfrm>
            <a:off x="4389120" y="2377440"/>
            <a:ext cx="3352800" cy="1036320"/>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333">
                <a:latin typeface="Calibri"/>
                <a:ea typeface="Calibri"/>
                <a:cs typeface="Calibri"/>
              </a:rPr>
              <a:t>Static features can't distinguish opposite actions. </a:t>
            </a:r>
            <a:r>
              <a:rPr lang="en-US" sz="1333" err="1">
                <a:latin typeface="Calibri"/>
                <a:ea typeface="Calibri"/>
                <a:cs typeface="Calibri"/>
              </a:rPr>
              <a:t>TimeSformer's</a:t>
            </a:r>
            <a:r>
              <a:rPr lang="en-US" sz="1333">
                <a:latin typeface="Calibri"/>
                <a:ea typeface="Calibri"/>
                <a:cs typeface="Calibri"/>
              </a:rPr>
              <a:t> divided attention is efficient and powerful.</a:t>
            </a:r>
          </a:p>
        </p:txBody>
      </p:sp>
      <p:sp>
        <p:nvSpPr>
          <p:cNvPr id="12" name="Text 10"/>
          <p:cNvSpPr/>
          <p:nvPr/>
        </p:nvSpPr>
        <p:spPr>
          <a:xfrm>
            <a:off x="4389120" y="3535680"/>
            <a:ext cx="3352800" cy="426720"/>
          </a:xfrm>
          <a:prstGeom prst="rect">
            <a:avLst/>
          </a:prstGeom>
          <a:solidFill>
            <a:schemeClr val="bg1"/>
          </a:solid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endParaRPr lang="en-US" sz="1200" i="1">
              <a:solidFill>
                <a:srgbClr val="607D8B"/>
              </a:solidFill>
              <a:ea typeface="Calibri"/>
              <a:cs typeface="Calibri"/>
            </a:endParaRPr>
          </a:p>
        </p:txBody>
      </p:sp>
      <p:sp>
        <p:nvSpPr>
          <p:cNvPr id="13" name="Shape 11"/>
          <p:cNvSpPr/>
          <p:nvPr/>
        </p:nvSpPr>
        <p:spPr>
          <a:xfrm>
            <a:off x="8107680" y="1036320"/>
            <a:ext cx="3596640" cy="3108960"/>
          </a:xfrm>
          <a:prstGeom prst="rect">
            <a:avLst/>
          </a:prstGeom>
          <a:solidFill>
            <a:schemeClr val="bg1"/>
          </a:solidFill>
          <a:ln w="12700">
            <a:solidFill>
              <a:srgbClr val="4A90D9"/>
            </a:solidFill>
            <a:prstDash val="solid"/>
          </a:ln>
        </p:spPr>
        <p:txBody>
          <a:bodyPr/>
          <a:lstStyle/>
          <a:p>
            <a:endParaRPr lang="en-US"/>
          </a:p>
        </p:txBody>
      </p:sp>
      <p:sp>
        <p:nvSpPr>
          <p:cNvPr id="14" name="Text 12"/>
          <p:cNvSpPr/>
          <p:nvPr/>
        </p:nvSpPr>
        <p:spPr>
          <a:xfrm>
            <a:off x="8107680" y="1097280"/>
            <a:ext cx="3596640" cy="60960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4533" b="1">
                <a:solidFill>
                  <a:srgbClr val="4A90D9"/>
                </a:solidFill>
                <a:latin typeface="Georgia" pitchFamily="34" charset="0"/>
                <a:ea typeface="Georgia" pitchFamily="34" charset="-122"/>
                <a:cs typeface="Georgia" pitchFamily="34" charset="-120"/>
              </a:rPr>
              <a:t>3</a:t>
            </a:r>
            <a:endParaRPr lang="en-US" sz="4533"/>
          </a:p>
        </p:txBody>
      </p:sp>
      <p:sp>
        <p:nvSpPr>
          <p:cNvPr id="15" name="Text 13"/>
          <p:cNvSpPr/>
          <p:nvPr/>
        </p:nvSpPr>
        <p:spPr>
          <a:xfrm>
            <a:off x="8229600" y="1645920"/>
            <a:ext cx="3352800" cy="60960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733" b="1">
                <a:solidFill>
                  <a:srgbClr val="8AB4F8"/>
                </a:solidFill>
                <a:latin typeface="Calibri" pitchFamily="34" charset="0"/>
                <a:ea typeface="Calibri" pitchFamily="34" charset="-122"/>
                <a:cs typeface="Calibri" pitchFamily="34" charset="-120"/>
              </a:rPr>
              <a:t>Fine-Grained Alignment</a:t>
            </a:r>
            <a:endParaRPr lang="en-US" sz="1733"/>
          </a:p>
          <a:p>
            <a:pPr marL="0" indent="0" algn="ctr">
              <a:buNone/>
            </a:pPr>
            <a:r>
              <a:rPr lang="en-US" sz="1733" b="1">
                <a:solidFill>
                  <a:srgbClr val="8AB4F8"/>
                </a:solidFill>
                <a:latin typeface="Calibri" pitchFamily="34" charset="0"/>
                <a:ea typeface="Calibri" pitchFamily="34" charset="-122"/>
                <a:cs typeface="Calibri" pitchFamily="34" charset="-120"/>
              </a:rPr>
              <a:t>is the Goal</a:t>
            </a:r>
            <a:endParaRPr lang="en-US" sz="1733"/>
          </a:p>
        </p:txBody>
      </p:sp>
      <p:sp>
        <p:nvSpPr>
          <p:cNvPr id="16" name="Text 14"/>
          <p:cNvSpPr/>
          <p:nvPr/>
        </p:nvSpPr>
        <p:spPr>
          <a:xfrm>
            <a:off x="8229600" y="2377440"/>
            <a:ext cx="3352800" cy="1036320"/>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333">
                <a:latin typeface="Calibri"/>
                <a:ea typeface="Calibri"/>
                <a:cs typeface="Calibri"/>
              </a:rPr>
              <a:t>Grounding, captioning, and QA need spatial + temporal precision. Compositional reasoning remains the frontier.</a:t>
            </a:r>
          </a:p>
        </p:txBody>
      </p:sp>
      <p:sp>
        <p:nvSpPr>
          <p:cNvPr id="17" name="Text 15"/>
          <p:cNvSpPr/>
          <p:nvPr/>
        </p:nvSpPr>
        <p:spPr>
          <a:xfrm>
            <a:off x="8229600" y="3535680"/>
            <a:ext cx="3352800" cy="426720"/>
          </a:xfrm>
          <a:prstGeom prst="rect">
            <a:avLst/>
          </a:prstGeom>
          <a:solidFill>
            <a:schemeClr val="bg1"/>
          </a:solid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endParaRPr lang="en-US" sz="1200" i="1">
              <a:solidFill>
                <a:srgbClr val="607D8B"/>
              </a:solidFill>
              <a:ea typeface="Calibri"/>
              <a:cs typeface="Calibri"/>
            </a:endParaRPr>
          </a:p>
        </p:txBody>
      </p:sp>
      <p:sp>
        <p:nvSpPr>
          <p:cNvPr id="18" name="Shape 16"/>
          <p:cNvSpPr/>
          <p:nvPr/>
        </p:nvSpPr>
        <p:spPr>
          <a:xfrm>
            <a:off x="426720" y="4450080"/>
            <a:ext cx="11338560" cy="1889760"/>
          </a:xfrm>
          <a:prstGeom prst="rect">
            <a:avLst/>
          </a:prstGeom>
          <a:solidFill>
            <a:schemeClr val="bg1"/>
          </a:solidFill>
          <a:ln w="12700">
            <a:solidFill>
              <a:srgbClr val="2A4A6F"/>
            </a:solidFill>
            <a:prstDash val="solid"/>
          </a:ln>
        </p:spPr>
        <p:txBody>
          <a:bodyPr/>
          <a:lstStyle/>
          <a:p>
            <a:endParaRPr lang="en-US"/>
          </a:p>
        </p:txBody>
      </p:sp>
      <p:sp>
        <p:nvSpPr>
          <p:cNvPr id="19" name="Text 17"/>
          <p:cNvSpPr/>
          <p:nvPr/>
        </p:nvSpPr>
        <p:spPr>
          <a:xfrm>
            <a:off x="609600" y="4511040"/>
            <a:ext cx="10972800" cy="42672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733" b="1">
                <a:solidFill>
                  <a:srgbClr val="8AB4F8"/>
                </a:solidFill>
                <a:latin typeface="Calibri" pitchFamily="34" charset="0"/>
                <a:ea typeface="Calibri" pitchFamily="34" charset="-122"/>
                <a:cs typeface="Calibri" pitchFamily="34" charset="-120"/>
              </a:rPr>
              <a:t>The Evolution: From Tags to Understanding</a:t>
            </a:r>
            <a:endParaRPr lang="en-US" sz="1733"/>
          </a:p>
        </p:txBody>
      </p:sp>
      <p:sp>
        <p:nvSpPr>
          <p:cNvPr id="20" name="Shape 18"/>
          <p:cNvSpPr/>
          <p:nvPr/>
        </p:nvSpPr>
        <p:spPr>
          <a:xfrm>
            <a:off x="670560" y="5059680"/>
            <a:ext cx="1645920" cy="792480"/>
          </a:xfrm>
          <a:prstGeom prst="rect">
            <a:avLst/>
          </a:prstGeom>
          <a:solidFill>
            <a:srgbClr val="2A3F5F"/>
          </a:solidFill>
          <a:ln w="12700">
            <a:solidFill>
              <a:srgbClr val="4A6A8F"/>
            </a:solidFill>
            <a:prstDash val="solid"/>
          </a:ln>
        </p:spPr>
        <p:txBody>
          <a:bodyPr/>
          <a:lstStyle/>
          <a:p>
            <a:endParaRPr lang="en-US"/>
          </a:p>
        </p:txBody>
      </p:sp>
      <p:sp>
        <p:nvSpPr>
          <p:cNvPr id="21" name="Text 19"/>
          <p:cNvSpPr/>
          <p:nvPr/>
        </p:nvSpPr>
        <p:spPr>
          <a:xfrm>
            <a:off x="670560" y="5120640"/>
            <a:ext cx="1645920" cy="67056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200" b="1">
                <a:solidFill>
                  <a:srgbClr val="7A9ABF"/>
                </a:solidFill>
                <a:latin typeface="Calibri" pitchFamily="34" charset="0"/>
                <a:ea typeface="Calibri" pitchFamily="34" charset="-122"/>
                <a:cs typeface="Calibri" pitchFamily="34" charset="-120"/>
              </a:rPr>
              <a:t>Image</a:t>
            </a:r>
            <a:endParaRPr lang="en-US" sz="1200"/>
          </a:p>
          <a:p>
            <a:pPr marL="0" indent="0" algn="ctr">
              <a:buNone/>
            </a:pPr>
            <a:r>
              <a:rPr lang="en-US" sz="1200" b="1">
                <a:solidFill>
                  <a:srgbClr val="7A9ABF"/>
                </a:solidFill>
                <a:latin typeface="Calibri" pitchFamily="34" charset="0"/>
                <a:ea typeface="Calibri" pitchFamily="34" charset="-122"/>
                <a:cs typeface="Calibri" pitchFamily="34" charset="-120"/>
              </a:rPr>
              <a:t>Classification</a:t>
            </a:r>
            <a:endParaRPr lang="en-US" sz="1200"/>
          </a:p>
        </p:txBody>
      </p:sp>
      <p:sp>
        <p:nvSpPr>
          <p:cNvPr id="22" name="Shape 20"/>
          <p:cNvSpPr/>
          <p:nvPr/>
        </p:nvSpPr>
        <p:spPr>
          <a:xfrm>
            <a:off x="2499360" y="5059680"/>
            <a:ext cx="1645920" cy="792480"/>
          </a:xfrm>
          <a:prstGeom prst="rect">
            <a:avLst/>
          </a:prstGeom>
          <a:solidFill>
            <a:srgbClr val="2A3F5F"/>
          </a:solidFill>
          <a:ln w="12700">
            <a:solidFill>
              <a:srgbClr val="4A6A8F"/>
            </a:solidFill>
            <a:prstDash val="solid"/>
          </a:ln>
        </p:spPr>
        <p:txBody>
          <a:bodyPr/>
          <a:lstStyle/>
          <a:p>
            <a:endParaRPr lang="en-US"/>
          </a:p>
        </p:txBody>
      </p:sp>
      <p:sp>
        <p:nvSpPr>
          <p:cNvPr id="23" name="Text 21"/>
          <p:cNvSpPr/>
          <p:nvPr/>
        </p:nvSpPr>
        <p:spPr>
          <a:xfrm>
            <a:off x="2499360" y="5120640"/>
            <a:ext cx="1645920" cy="67056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200" b="1">
                <a:solidFill>
                  <a:srgbClr val="7A9ABF"/>
                </a:solidFill>
                <a:latin typeface="Calibri" pitchFamily="34" charset="0"/>
                <a:ea typeface="Calibri" pitchFamily="34" charset="-122"/>
                <a:cs typeface="Calibri" pitchFamily="34" charset="-120"/>
              </a:rPr>
              <a:t>Video</a:t>
            </a:r>
            <a:endParaRPr lang="en-US" sz="1200"/>
          </a:p>
          <a:p>
            <a:pPr marL="0" indent="0" algn="ctr">
              <a:buNone/>
            </a:pPr>
            <a:r>
              <a:rPr lang="en-US" sz="1200" b="1">
                <a:solidFill>
                  <a:srgbClr val="7A9ABF"/>
                </a:solidFill>
                <a:latin typeface="Calibri" pitchFamily="34" charset="0"/>
                <a:ea typeface="Calibri" pitchFamily="34" charset="-122"/>
                <a:cs typeface="Calibri" pitchFamily="34" charset="-120"/>
              </a:rPr>
              <a:t>Tagging</a:t>
            </a:r>
            <a:endParaRPr lang="en-US" sz="1200"/>
          </a:p>
        </p:txBody>
      </p:sp>
      <p:sp>
        <p:nvSpPr>
          <p:cNvPr id="24" name="Shape 22"/>
          <p:cNvSpPr/>
          <p:nvPr/>
        </p:nvSpPr>
        <p:spPr>
          <a:xfrm>
            <a:off x="4328160" y="5059680"/>
            <a:ext cx="1645920" cy="792480"/>
          </a:xfrm>
          <a:prstGeom prst="rect">
            <a:avLst/>
          </a:prstGeom>
          <a:solidFill>
            <a:srgbClr val="1E4D7A"/>
          </a:solidFill>
          <a:ln w="12700">
            <a:solidFill>
              <a:srgbClr val="4A90D9"/>
            </a:solidFill>
            <a:prstDash val="solid"/>
          </a:ln>
        </p:spPr>
        <p:txBody>
          <a:bodyPr/>
          <a:lstStyle/>
          <a:p>
            <a:endParaRPr lang="en-US"/>
          </a:p>
        </p:txBody>
      </p:sp>
      <p:sp>
        <p:nvSpPr>
          <p:cNvPr id="25" name="Text 23"/>
          <p:cNvSpPr/>
          <p:nvPr/>
        </p:nvSpPr>
        <p:spPr>
          <a:xfrm>
            <a:off x="4328160" y="5120640"/>
            <a:ext cx="1645920" cy="67056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200" b="1">
                <a:solidFill>
                  <a:srgbClr val="8AB4F8"/>
                </a:solidFill>
                <a:latin typeface="Calibri" pitchFamily="34" charset="0"/>
                <a:ea typeface="Calibri" pitchFamily="34" charset="-122"/>
                <a:cs typeface="Calibri" pitchFamily="34" charset="-120"/>
              </a:rPr>
              <a:t>Global</a:t>
            </a:r>
            <a:endParaRPr lang="en-US" sz="1200"/>
          </a:p>
          <a:p>
            <a:pPr marL="0" indent="0" algn="ctr">
              <a:buNone/>
            </a:pPr>
            <a:r>
              <a:rPr lang="en-US" sz="1200" b="1">
                <a:solidFill>
                  <a:srgbClr val="8AB4F8"/>
                </a:solidFill>
                <a:latin typeface="Calibri" pitchFamily="34" charset="0"/>
                <a:ea typeface="Calibri" pitchFamily="34" charset="-122"/>
                <a:cs typeface="Calibri" pitchFamily="34" charset="-120"/>
              </a:rPr>
              <a:t>Alignment</a:t>
            </a:r>
            <a:endParaRPr lang="en-US" sz="1200"/>
          </a:p>
        </p:txBody>
      </p:sp>
      <p:sp>
        <p:nvSpPr>
          <p:cNvPr id="26" name="Shape 24"/>
          <p:cNvSpPr/>
          <p:nvPr/>
        </p:nvSpPr>
        <p:spPr>
          <a:xfrm>
            <a:off x="6156960" y="5059680"/>
            <a:ext cx="1645920" cy="792480"/>
          </a:xfrm>
          <a:prstGeom prst="rect">
            <a:avLst/>
          </a:prstGeom>
          <a:solidFill>
            <a:srgbClr val="1E4D7A"/>
          </a:solidFill>
          <a:ln w="12700">
            <a:solidFill>
              <a:srgbClr val="4A90D9"/>
            </a:solidFill>
            <a:prstDash val="solid"/>
          </a:ln>
        </p:spPr>
        <p:txBody>
          <a:bodyPr/>
          <a:lstStyle/>
          <a:p>
            <a:endParaRPr lang="en-US"/>
          </a:p>
        </p:txBody>
      </p:sp>
      <p:sp>
        <p:nvSpPr>
          <p:cNvPr id="27" name="Text 25"/>
          <p:cNvSpPr/>
          <p:nvPr/>
        </p:nvSpPr>
        <p:spPr>
          <a:xfrm>
            <a:off x="6156960" y="5120640"/>
            <a:ext cx="1645920" cy="67056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200" b="1">
                <a:solidFill>
                  <a:srgbClr val="8AB4F8"/>
                </a:solidFill>
                <a:latin typeface="Calibri" pitchFamily="34" charset="0"/>
                <a:ea typeface="Calibri" pitchFamily="34" charset="-122"/>
                <a:cs typeface="Calibri" pitchFamily="34" charset="-120"/>
              </a:rPr>
              <a:t>Spatio-Temporal</a:t>
            </a:r>
            <a:endParaRPr lang="en-US" sz="1200"/>
          </a:p>
          <a:p>
            <a:pPr marL="0" indent="0" algn="ctr">
              <a:buNone/>
            </a:pPr>
            <a:r>
              <a:rPr lang="en-US" sz="1200" b="1">
                <a:solidFill>
                  <a:srgbClr val="8AB4F8"/>
                </a:solidFill>
                <a:latin typeface="Calibri" pitchFamily="34" charset="0"/>
                <a:ea typeface="Calibri" pitchFamily="34" charset="-122"/>
                <a:cs typeface="Calibri" pitchFamily="34" charset="-120"/>
              </a:rPr>
              <a:t>Grounding</a:t>
            </a:r>
            <a:endParaRPr lang="en-US" sz="1200"/>
          </a:p>
        </p:txBody>
      </p:sp>
      <p:sp>
        <p:nvSpPr>
          <p:cNvPr id="28" name="Shape 26"/>
          <p:cNvSpPr/>
          <p:nvPr/>
        </p:nvSpPr>
        <p:spPr>
          <a:xfrm>
            <a:off x="7985760" y="5059680"/>
            <a:ext cx="1645920" cy="792480"/>
          </a:xfrm>
          <a:prstGeom prst="rect">
            <a:avLst/>
          </a:prstGeom>
          <a:solidFill>
            <a:srgbClr val="1E5C3A"/>
          </a:solidFill>
          <a:ln w="12700">
            <a:solidFill>
              <a:srgbClr val="4AAD6A"/>
            </a:solidFill>
            <a:prstDash val="solid"/>
          </a:ln>
        </p:spPr>
        <p:txBody>
          <a:bodyPr/>
          <a:lstStyle/>
          <a:p>
            <a:endParaRPr lang="en-US"/>
          </a:p>
        </p:txBody>
      </p:sp>
      <p:sp>
        <p:nvSpPr>
          <p:cNvPr id="29" name="Text 27"/>
          <p:cNvSpPr/>
          <p:nvPr/>
        </p:nvSpPr>
        <p:spPr>
          <a:xfrm>
            <a:off x="7985760" y="5120640"/>
            <a:ext cx="1645920" cy="67056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200" b="1">
                <a:solidFill>
                  <a:srgbClr val="8AB4F8"/>
                </a:solidFill>
                <a:latin typeface="Calibri" pitchFamily="34" charset="0"/>
                <a:ea typeface="Calibri" pitchFamily="34" charset="-122"/>
                <a:cs typeface="Calibri" pitchFamily="34" charset="-120"/>
              </a:rPr>
              <a:t>VideoQA +</a:t>
            </a:r>
            <a:endParaRPr lang="en-US" sz="1200"/>
          </a:p>
          <a:p>
            <a:pPr marL="0" indent="0" algn="ctr">
              <a:buNone/>
            </a:pPr>
            <a:r>
              <a:rPr lang="en-US" sz="1200" b="1">
                <a:solidFill>
                  <a:srgbClr val="8AB4F8"/>
                </a:solidFill>
                <a:latin typeface="Calibri" pitchFamily="34" charset="0"/>
                <a:ea typeface="Calibri" pitchFamily="34" charset="-122"/>
                <a:cs typeface="Calibri" pitchFamily="34" charset="-120"/>
              </a:rPr>
              <a:t>Captioning</a:t>
            </a:r>
            <a:endParaRPr lang="en-US" sz="1200"/>
          </a:p>
        </p:txBody>
      </p:sp>
      <p:sp>
        <p:nvSpPr>
          <p:cNvPr id="30" name="Shape 28"/>
          <p:cNvSpPr/>
          <p:nvPr/>
        </p:nvSpPr>
        <p:spPr>
          <a:xfrm>
            <a:off x="9814560" y="5059680"/>
            <a:ext cx="1645920" cy="792480"/>
          </a:xfrm>
          <a:prstGeom prst="rect">
            <a:avLst/>
          </a:prstGeom>
          <a:solidFill>
            <a:srgbClr val="1E5C3A"/>
          </a:solidFill>
          <a:ln w="12700">
            <a:solidFill>
              <a:srgbClr val="4AAD6A"/>
            </a:solidFill>
            <a:prstDash val="solid"/>
          </a:ln>
        </p:spPr>
        <p:txBody>
          <a:bodyPr/>
          <a:lstStyle/>
          <a:p>
            <a:endParaRPr lang="en-US"/>
          </a:p>
        </p:txBody>
      </p:sp>
      <p:sp>
        <p:nvSpPr>
          <p:cNvPr id="31" name="Text 29"/>
          <p:cNvSpPr/>
          <p:nvPr/>
        </p:nvSpPr>
        <p:spPr>
          <a:xfrm>
            <a:off x="9814560" y="5120640"/>
            <a:ext cx="1645920" cy="670560"/>
          </a:xfrm>
          <a:prstGeom prst="rect">
            <a:avLst/>
          </a:prstGeom>
          <a:noFill/>
          <a:ln/>
        </p:spPr>
        <p:txBody>
          <a:bodyPr wrap="square"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200" b="1">
                <a:solidFill>
                  <a:srgbClr val="8AB4F8"/>
                </a:solidFill>
                <a:latin typeface="Calibri" pitchFamily="34" charset="0"/>
                <a:ea typeface="Calibri" pitchFamily="34" charset="-122"/>
                <a:cs typeface="Calibri" pitchFamily="34" charset="-120"/>
              </a:rPr>
              <a:t>World</a:t>
            </a:r>
            <a:endParaRPr lang="en-US" sz="1200"/>
          </a:p>
          <a:p>
            <a:pPr marL="0" indent="0" algn="ctr">
              <a:buNone/>
            </a:pPr>
            <a:r>
              <a:rPr lang="en-US" sz="1200" b="1">
                <a:solidFill>
                  <a:srgbClr val="8AB4F8"/>
                </a:solidFill>
                <a:latin typeface="Calibri" pitchFamily="34" charset="0"/>
                <a:ea typeface="Calibri" pitchFamily="34" charset="-122"/>
                <a:cs typeface="Calibri" pitchFamily="34" charset="-120"/>
              </a:rPr>
              <a:t>Models</a:t>
            </a:r>
            <a:endParaRPr lang="en-US" sz="1200"/>
          </a:p>
        </p:txBody>
      </p:sp>
      <p:sp>
        <p:nvSpPr>
          <p:cNvPr id="32" name="Text 30"/>
          <p:cNvSpPr/>
          <p:nvPr/>
        </p:nvSpPr>
        <p:spPr>
          <a:xfrm>
            <a:off x="1219200" y="6156960"/>
            <a:ext cx="9753600" cy="426720"/>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endParaRPr lang="en-US" sz="1867">
              <a:solidFill>
                <a:srgbClr val="607D8B"/>
              </a:solidFill>
              <a:ea typeface="Calibri"/>
              <a:cs typeface="Calibri"/>
            </a:endParaRPr>
          </a:p>
        </p:txBody>
      </p:sp>
      <p:sp>
        <p:nvSpPr>
          <p:cNvPr id="33" name="Text 31"/>
          <p:cNvSpPr/>
          <p:nvPr/>
        </p:nvSpPr>
        <p:spPr>
          <a:xfrm>
            <a:off x="10972800" y="6364224"/>
            <a:ext cx="975360" cy="341376"/>
          </a:xfrm>
          <a:prstGeom prst="rect">
            <a:avLst/>
          </a:prstGeom>
          <a:noFill/>
          <a:ln/>
        </p:spPr>
        <p:txBody>
          <a:bodyPr wrap="square" lIns="121920" tIns="60960" rIns="121920" bIns="6096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r">
              <a:buNone/>
            </a:pPr>
            <a:endParaRPr lang="en-US" sz="1067">
              <a:solidFill>
                <a:srgbClr val="607D8B"/>
              </a:solidFill>
              <a:ea typeface="Calibri"/>
              <a:cs typeface="Calibri"/>
            </a:endParaRPr>
          </a:p>
        </p:txBody>
      </p:sp>
    </p:spTree>
    <p:extLst>
      <p:ext uri="{BB962C8B-B14F-4D97-AF65-F5344CB8AC3E}">
        <p14:creationId xmlns:p14="http://schemas.microsoft.com/office/powerpoint/2010/main" val="1267315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530EE-645D-9138-AC82-EED320B9BF20}"/>
              </a:ext>
            </a:extLst>
          </p:cNvPr>
          <p:cNvSpPr>
            <a:spLocks noGrp="1"/>
          </p:cNvSpPr>
          <p:nvPr>
            <p:ph type="title"/>
          </p:nvPr>
        </p:nvSpPr>
        <p:spPr>
          <a:xfrm>
            <a:off x="695960" y="212725"/>
            <a:ext cx="10515600" cy="1325563"/>
          </a:xfrm>
        </p:spPr>
        <p:txBody>
          <a:bodyPr/>
          <a:lstStyle/>
          <a:p>
            <a:r>
              <a:rPr lang="en-US">
                <a:ea typeface="+mj-lt"/>
                <a:cs typeface="+mj-lt"/>
              </a:rPr>
              <a:t>Early CNN approach: </a:t>
            </a:r>
            <a:r>
              <a:rPr lang="en-US" err="1">
                <a:ea typeface="+mj-lt"/>
                <a:cs typeface="+mj-lt"/>
              </a:rPr>
              <a:t>Karpathy</a:t>
            </a:r>
            <a:r>
              <a:rPr lang="en-US">
                <a:ea typeface="+mj-lt"/>
                <a:cs typeface="+mj-lt"/>
              </a:rPr>
              <a:t> et al. (2014)</a:t>
            </a:r>
            <a:endParaRPr lang="en-US"/>
          </a:p>
        </p:txBody>
      </p:sp>
      <p:sp>
        <p:nvSpPr>
          <p:cNvPr id="4" name="TextBox 3">
            <a:extLst>
              <a:ext uri="{FF2B5EF4-FFF2-40B4-BE49-F238E27FC236}">
                <a16:creationId xmlns:a16="http://schemas.microsoft.com/office/drawing/2014/main" id="{46892F79-1590-C074-BE08-CE331092C3F6}"/>
              </a:ext>
            </a:extLst>
          </p:cNvPr>
          <p:cNvSpPr txBox="1"/>
          <p:nvPr/>
        </p:nvSpPr>
        <p:spPr>
          <a:xfrm>
            <a:off x="843280" y="6212840"/>
            <a:ext cx="829056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Large-scale Video Classification with Convolutional Neural Networks (CVPR 2014)</a:t>
            </a:r>
            <a:endParaRPr lang="en-US"/>
          </a:p>
          <a:p>
            <a:pPr algn="ctr"/>
            <a:endParaRPr lang="en-US"/>
          </a:p>
        </p:txBody>
      </p:sp>
      <p:pic>
        <p:nvPicPr>
          <p:cNvPr id="8" name="Content Placeholder 7" descr="A diagram of different types of objects&#10;&#10;AI-generated content may be incorrect.">
            <a:extLst>
              <a:ext uri="{FF2B5EF4-FFF2-40B4-BE49-F238E27FC236}">
                <a16:creationId xmlns:a16="http://schemas.microsoft.com/office/drawing/2014/main" id="{B762B2A3-30F2-7FAF-3866-3F20E30E873C}"/>
              </a:ext>
            </a:extLst>
          </p:cNvPr>
          <p:cNvPicPr>
            <a:picLocks noGrp="1" noChangeAspect="1"/>
          </p:cNvPicPr>
          <p:nvPr>
            <p:ph idx="1"/>
          </p:nvPr>
        </p:nvPicPr>
        <p:blipFill>
          <a:blip r:embed="rId4"/>
          <a:stretch>
            <a:fillRect/>
          </a:stretch>
        </p:blipFill>
        <p:spPr>
          <a:xfrm>
            <a:off x="843251" y="1530985"/>
            <a:ext cx="6461818" cy="4351338"/>
          </a:xfrm>
          <a:prstGeom prst="rect">
            <a:avLst/>
          </a:prstGeom>
        </p:spPr>
      </p:pic>
      <p:sp>
        <p:nvSpPr>
          <p:cNvPr id="9" name="TextBox 8">
            <a:extLst>
              <a:ext uri="{FF2B5EF4-FFF2-40B4-BE49-F238E27FC236}">
                <a16:creationId xmlns:a16="http://schemas.microsoft.com/office/drawing/2014/main" id="{A875B262-E1F2-0C4F-149D-531C73536A32}"/>
              </a:ext>
            </a:extLst>
          </p:cNvPr>
          <p:cNvSpPr txBox="1"/>
          <p:nvPr/>
        </p:nvSpPr>
        <p:spPr>
          <a:xfrm>
            <a:off x="7752080" y="1478280"/>
            <a:ext cx="3992880" cy="4462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spcAft>
                <a:spcPts val="1200"/>
              </a:spcAft>
              <a:buAutoNum type="arabicPeriod"/>
            </a:pPr>
            <a:r>
              <a:rPr lang="en-US" sz="2400"/>
              <a:t>Treat video as</a:t>
            </a:r>
            <a:r>
              <a:rPr lang="en-US" sz="2400" b="1"/>
              <a:t> short clips</a:t>
            </a:r>
            <a:r>
              <a:rPr lang="en-US" sz="2400"/>
              <a:t>, not full long sequences </a:t>
            </a:r>
          </a:p>
          <a:p>
            <a:pPr marL="457200" indent="-457200">
              <a:spcAft>
                <a:spcPts val="1200"/>
              </a:spcAft>
              <a:buAutoNum type="arabicPeriod"/>
            </a:pPr>
            <a:r>
              <a:rPr lang="en-US" sz="2400"/>
              <a:t>Explore </a:t>
            </a:r>
            <a:r>
              <a:rPr lang="en-US" sz="2400" b="1"/>
              <a:t>when</a:t>
            </a:r>
            <a:r>
              <a:rPr lang="en-US" sz="2400"/>
              <a:t> to fuse temporal information in a CNN: early, late, or gradually through the network.</a:t>
            </a:r>
          </a:p>
          <a:p>
            <a:pPr marL="457200" indent="-457200">
              <a:spcAft>
                <a:spcPts val="1200"/>
              </a:spcAft>
              <a:buAutoNum type="arabicPeriod"/>
            </a:pPr>
            <a:r>
              <a:rPr lang="en-US" sz="2400"/>
              <a:t>Important early step toward </a:t>
            </a:r>
            <a:r>
              <a:rPr lang="en-US" sz="2400" b="1"/>
              <a:t>deep video classification at scale</a:t>
            </a:r>
            <a:endParaRPr lang="en-US" b="1"/>
          </a:p>
        </p:txBody>
      </p:sp>
    </p:spTree>
    <p:extLst>
      <p:ext uri="{BB962C8B-B14F-4D97-AF65-F5344CB8AC3E}">
        <p14:creationId xmlns:p14="http://schemas.microsoft.com/office/powerpoint/2010/main" val="12478104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F5BD4-F447-8968-6290-213804951F83}"/>
              </a:ext>
            </a:extLst>
          </p:cNvPr>
          <p:cNvSpPr>
            <a:spLocks noGrp="1"/>
          </p:cNvSpPr>
          <p:nvPr>
            <p:ph type="title"/>
          </p:nvPr>
        </p:nvSpPr>
        <p:spPr/>
        <p:txBody>
          <a:bodyPr/>
          <a:lstStyle/>
          <a:p>
            <a:r>
              <a:rPr lang="en-US"/>
              <a:t>Additional Slides for References</a:t>
            </a:r>
          </a:p>
        </p:txBody>
      </p:sp>
      <p:sp>
        <p:nvSpPr>
          <p:cNvPr id="3" name="Text Placeholder 2">
            <a:extLst>
              <a:ext uri="{FF2B5EF4-FFF2-40B4-BE49-F238E27FC236}">
                <a16:creationId xmlns:a16="http://schemas.microsoft.com/office/drawing/2014/main" id="{00F9F4E0-AB48-FC81-D2F9-84B01695FA3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476734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2BE45-5703-1686-78F6-DB3874056BB0}"/>
            </a:ext>
          </a:extLst>
        </p:cNvPr>
        <p:cNvGrpSpPr/>
        <p:nvPr/>
      </p:nvGrpSpPr>
      <p:grpSpPr>
        <a:xfrm>
          <a:off x="0" y="0"/>
          <a:ext cx="0" cy="0"/>
          <a:chOff x="0" y="0"/>
          <a:chExt cx="0" cy="0"/>
        </a:xfrm>
      </p:grpSpPr>
      <p:pic>
        <p:nvPicPr>
          <p:cNvPr id="4" name="Content Placeholder 3" descr="A diagram of a network&#10;&#10;AI-generated content may be incorrect.">
            <a:extLst>
              <a:ext uri="{FF2B5EF4-FFF2-40B4-BE49-F238E27FC236}">
                <a16:creationId xmlns:a16="http://schemas.microsoft.com/office/drawing/2014/main" id="{BBC17F11-7963-092C-FE98-3F647B0125DB}"/>
              </a:ext>
            </a:extLst>
          </p:cNvPr>
          <p:cNvPicPr>
            <a:picLocks noGrp="1" noChangeAspect="1"/>
          </p:cNvPicPr>
          <p:nvPr>
            <p:ph idx="1"/>
          </p:nvPr>
        </p:nvPicPr>
        <p:blipFill>
          <a:blip r:embed="rId3"/>
          <a:stretch>
            <a:fillRect/>
          </a:stretch>
        </p:blipFill>
        <p:spPr>
          <a:xfrm>
            <a:off x="691147" y="1135616"/>
            <a:ext cx="10515600" cy="4260827"/>
          </a:xfrm>
          <a:prstGeom prst="rect">
            <a:avLst/>
          </a:prstGeom>
        </p:spPr>
      </p:pic>
      <p:sp>
        <p:nvSpPr>
          <p:cNvPr id="2" name="Title 1">
            <a:extLst>
              <a:ext uri="{FF2B5EF4-FFF2-40B4-BE49-F238E27FC236}">
                <a16:creationId xmlns:a16="http://schemas.microsoft.com/office/drawing/2014/main" id="{465571AE-FEF1-4616-E27C-679C6929D01F}"/>
              </a:ext>
            </a:extLst>
          </p:cNvPr>
          <p:cNvSpPr>
            <a:spLocks noGrp="1"/>
          </p:cNvSpPr>
          <p:nvPr>
            <p:ph type="title"/>
          </p:nvPr>
        </p:nvSpPr>
        <p:spPr>
          <a:xfrm>
            <a:off x="691147" y="111125"/>
            <a:ext cx="10515600" cy="1325563"/>
          </a:xfrm>
        </p:spPr>
        <p:txBody>
          <a:bodyPr/>
          <a:lstStyle/>
          <a:p>
            <a:r>
              <a:rPr lang="en-US">
                <a:ea typeface="+mj-lt"/>
                <a:cs typeface="+mj-lt"/>
              </a:rPr>
              <a:t>4. Segment-based sparse sampling</a:t>
            </a:r>
            <a:endParaRPr lang="en-US"/>
          </a:p>
        </p:txBody>
      </p:sp>
      <p:pic>
        <p:nvPicPr>
          <p:cNvPr id="5" name="Picture 4" descr="A black and white logo&#10;&#10;AI-generated content may be incorrect.">
            <a:extLst>
              <a:ext uri="{FF2B5EF4-FFF2-40B4-BE49-F238E27FC236}">
                <a16:creationId xmlns:a16="http://schemas.microsoft.com/office/drawing/2014/main" id="{8265CEED-6835-5C55-7248-79C6A96FB009}"/>
              </a:ext>
            </a:extLst>
          </p:cNvPr>
          <p:cNvPicPr>
            <a:picLocks noChangeAspect="1"/>
          </p:cNvPicPr>
          <p:nvPr/>
        </p:nvPicPr>
        <p:blipFill>
          <a:blip r:embed="rId4"/>
          <a:stretch>
            <a:fillRect/>
          </a:stretch>
        </p:blipFill>
        <p:spPr>
          <a:xfrm>
            <a:off x="9723783" y="263431"/>
            <a:ext cx="2286000" cy="514350"/>
          </a:xfrm>
          <a:prstGeom prst="rect">
            <a:avLst/>
          </a:prstGeom>
        </p:spPr>
      </p:pic>
      <p:sp>
        <p:nvSpPr>
          <p:cNvPr id="6" name="TextBox 5">
            <a:extLst>
              <a:ext uri="{FF2B5EF4-FFF2-40B4-BE49-F238E27FC236}">
                <a16:creationId xmlns:a16="http://schemas.microsoft.com/office/drawing/2014/main" id="{5E2FC09F-FFD4-7619-B0CA-BD2467954DF5}"/>
              </a:ext>
            </a:extLst>
          </p:cNvPr>
          <p:cNvSpPr txBox="1"/>
          <p:nvPr/>
        </p:nvSpPr>
        <p:spPr>
          <a:xfrm>
            <a:off x="695157" y="5408108"/>
            <a:ext cx="1114926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Temporal segment network: </a:t>
            </a:r>
            <a:r>
              <a:rPr lang="en-US">
                <a:ea typeface="+mn-lt"/>
                <a:cs typeface="+mn-lt"/>
              </a:rPr>
              <a:t>One input video is divided into K segments and a short snippet is randomly selected from each segment. The class scores of different snippets are fused by an the segmental consensus function to yield segmental consensus, which is a video-level prediction. Predictions from all modalities are then fused to produce the final prediction. </a:t>
            </a:r>
            <a:endParaRPr lang="en-US"/>
          </a:p>
        </p:txBody>
      </p:sp>
      <p:sp>
        <p:nvSpPr>
          <p:cNvPr id="3" name="TextBox 2">
            <a:extLst>
              <a:ext uri="{FF2B5EF4-FFF2-40B4-BE49-F238E27FC236}">
                <a16:creationId xmlns:a16="http://schemas.microsoft.com/office/drawing/2014/main" id="{AE160DEF-79DB-04F7-E32C-C2929DF90B61}"/>
              </a:ext>
            </a:extLst>
          </p:cNvPr>
          <p:cNvSpPr txBox="1"/>
          <p:nvPr/>
        </p:nvSpPr>
        <p:spPr>
          <a:xfrm>
            <a:off x="8920480" y="1061720"/>
            <a:ext cx="308864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222222"/>
                </a:solidFill>
                <a:latin typeface="Arial"/>
                <a:ea typeface="Arial"/>
                <a:cs typeface="Arial"/>
              </a:rPr>
              <a:t>Wang, L et al. (2016). Temporal segment networks: Towards good practices for deep action recognition. </a:t>
            </a:r>
            <a:endParaRPr lang="en-US" sz="1200">
              <a:solidFill>
                <a:srgbClr val="222222"/>
              </a:solidFill>
              <a:latin typeface="Arial"/>
              <a:cs typeface="Arial"/>
            </a:endParaRPr>
          </a:p>
        </p:txBody>
      </p:sp>
    </p:spTree>
    <p:extLst>
      <p:ext uri="{BB962C8B-B14F-4D97-AF65-F5344CB8AC3E}">
        <p14:creationId xmlns:p14="http://schemas.microsoft.com/office/powerpoint/2010/main" val="20303626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5FD3F-F6F6-457D-8B4B-388BE0A6F1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0D48BC-0ED0-5365-FCDF-A41A0BBE55AD}"/>
              </a:ext>
            </a:extLst>
          </p:cNvPr>
          <p:cNvSpPr>
            <a:spLocks noGrp="1"/>
          </p:cNvSpPr>
          <p:nvPr>
            <p:ph type="title"/>
          </p:nvPr>
        </p:nvSpPr>
        <p:spPr>
          <a:xfrm>
            <a:off x="248920" y="50165"/>
            <a:ext cx="10515600" cy="1325563"/>
          </a:xfrm>
        </p:spPr>
        <p:txBody>
          <a:bodyPr/>
          <a:lstStyle/>
          <a:p>
            <a:r>
              <a:rPr lang="en-US">
                <a:ea typeface="+mj-lt"/>
                <a:cs typeface="+mj-lt"/>
              </a:rPr>
              <a:t>5. Random short-clip sampling </a:t>
            </a:r>
            <a:endParaRPr lang="en-US"/>
          </a:p>
        </p:txBody>
      </p:sp>
      <p:pic>
        <p:nvPicPr>
          <p:cNvPr id="4" name="Content Placeholder 3" descr="A diagram of a cross-modal modeling&#10;&#10;AI-generated content may be incorrect.">
            <a:extLst>
              <a:ext uri="{FF2B5EF4-FFF2-40B4-BE49-F238E27FC236}">
                <a16:creationId xmlns:a16="http://schemas.microsoft.com/office/drawing/2014/main" id="{F9CD85BF-D90D-F3F8-2FE5-56B7D5669CAE}"/>
              </a:ext>
            </a:extLst>
          </p:cNvPr>
          <p:cNvPicPr>
            <a:picLocks noGrp="1" noChangeAspect="1"/>
          </p:cNvPicPr>
          <p:nvPr>
            <p:ph idx="1"/>
          </p:nvPr>
        </p:nvPicPr>
        <p:blipFill>
          <a:blip r:embed="rId3"/>
          <a:stretch>
            <a:fillRect/>
          </a:stretch>
        </p:blipFill>
        <p:spPr>
          <a:xfrm>
            <a:off x="2720" y="1411739"/>
            <a:ext cx="6700695" cy="4054559"/>
          </a:xfrm>
          <a:prstGeom prst="rect">
            <a:avLst/>
          </a:prstGeom>
        </p:spPr>
      </p:pic>
      <p:pic>
        <p:nvPicPr>
          <p:cNvPr id="5" name="Picture 4" descr="A black and white logo&#10;&#10;AI-generated content may be incorrect.">
            <a:extLst>
              <a:ext uri="{FF2B5EF4-FFF2-40B4-BE49-F238E27FC236}">
                <a16:creationId xmlns:a16="http://schemas.microsoft.com/office/drawing/2014/main" id="{AD1E529D-9B67-70B3-273E-4FF8F7DCBF0C}"/>
              </a:ext>
            </a:extLst>
          </p:cNvPr>
          <p:cNvPicPr>
            <a:picLocks noChangeAspect="1"/>
          </p:cNvPicPr>
          <p:nvPr/>
        </p:nvPicPr>
        <p:blipFill>
          <a:blip r:embed="rId4"/>
          <a:stretch>
            <a:fillRect/>
          </a:stretch>
        </p:blipFill>
        <p:spPr>
          <a:xfrm>
            <a:off x="9723783" y="263431"/>
            <a:ext cx="2286000" cy="514350"/>
          </a:xfrm>
          <a:prstGeom prst="rect">
            <a:avLst/>
          </a:prstGeom>
        </p:spPr>
      </p:pic>
      <p:sp>
        <p:nvSpPr>
          <p:cNvPr id="3" name="TextBox 2">
            <a:extLst>
              <a:ext uri="{FF2B5EF4-FFF2-40B4-BE49-F238E27FC236}">
                <a16:creationId xmlns:a16="http://schemas.microsoft.com/office/drawing/2014/main" id="{7F8AA2CB-128B-8C37-290D-9365BA074C28}"/>
              </a:ext>
            </a:extLst>
          </p:cNvPr>
          <p:cNvSpPr txBox="1"/>
          <p:nvPr/>
        </p:nvSpPr>
        <p:spPr>
          <a:xfrm>
            <a:off x="4516783" y="1420633"/>
            <a:ext cx="1905220" cy="369332"/>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Earlier methods</a:t>
            </a:r>
          </a:p>
        </p:txBody>
      </p:sp>
      <p:sp>
        <p:nvSpPr>
          <p:cNvPr id="6" name="TextBox 5">
            <a:extLst>
              <a:ext uri="{FF2B5EF4-FFF2-40B4-BE49-F238E27FC236}">
                <a16:creationId xmlns:a16="http://schemas.microsoft.com/office/drawing/2014/main" id="{151A7646-4506-76F6-48C0-3BB1C60A5A43}"/>
              </a:ext>
            </a:extLst>
          </p:cNvPr>
          <p:cNvSpPr txBox="1"/>
          <p:nvPr/>
        </p:nvSpPr>
        <p:spPr>
          <a:xfrm>
            <a:off x="5136543" y="3432312"/>
            <a:ext cx="1285460" cy="369332"/>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CLIPBERT</a:t>
            </a:r>
            <a:endParaRPr lang="en-US"/>
          </a:p>
        </p:txBody>
      </p:sp>
      <p:sp>
        <p:nvSpPr>
          <p:cNvPr id="9" name="TextBox 8">
            <a:extLst>
              <a:ext uri="{FF2B5EF4-FFF2-40B4-BE49-F238E27FC236}">
                <a16:creationId xmlns:a16="http://schemas.microsoft.com/office/drawing/2014/main" id="{69CA5594-1DBE-FF61-7EDD-C65B70FEA7C1}"/>
              </a:ext>
            </a:extLst>
          </p:cNvPr>
          <p:cNvSpPr txBox="1"/>
          <p:nvPr/>
        </p:nvSpPr>
        <p:spPr>
          <a:xfrm>
            <a:off x="254000" y="5806440"/>
            <a:ext cx="1138936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Lei, J. et al. (2021). </a:t>
            </a:r>
            <a:r>
              <a:rPr lang="en-US" i="1"/>
              <a:t>Less Is More: CLIPBERT for Video-and-Language Learning via Sparse Sampling</a:t>
            </a:r>
            <a:r>
              <a:rPr lang="en-US"/>
              <a:t>. CVPR. DOI: 10.1109/CVPR46437.2021.00725.</a:t>
            </a:r>
          </a:p>
        </p:txBody>
      </p:sp>
      <p:pic>
        <p:nvPicPr>
          <p:cNvPr id="10" name="Picture 9">
            <a:extLst>
              <a:ext uri="{FF2B5EF4-FFF2-40B4-BE49-F238E27FC236}">
                <a16:creationId xmlns:a16="http://schemas.microsoft.com/office/drawing/2014/main" id="{3E3E6B74-7977-7C9D-83A4-8A7622269921}"/>
              </a:ext>
            </a:extLst>
          </p:cNvPr>
          <p:cNvPicPr>
            <a:picLocks noChangeAspect="1"/>
          </p:cNvPicPr>
          <p:nvPr/>
        </p:nvPicPr>
        <p:blipFill>
          <a:blip r:embed="rId5"/>
          <a:stretch>
            <a:fillRect/>
          </a:stretch>
        </p:blipFill>
        <p:spPr>
          <a:xfrm>
            <a:off x="6440805" y="1592262"/>
            <a:ext cx="5751830" cy="3714115"/>
          </a:xfrm>
          <a:prstGeom prst="rect">
            <a:avLst/>
          </a:prstGeom>
        </p:spPr>
      </p:pic>
    </p:spTree>
    <p:extLst>
      <p:ext uri="{BB962C8B-B14F-4D97-AF65-F5344CB8AC3E}">
        <p14:creationId xmlns:p14="http://schemas.microsoft.com/office/powerpoint/2010/main" val="33023139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8E248-A5D1-74C3-29D0-437E042C9D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82310A-F8C5-4461-084E-F3A5E536DAAF}"/>
              </a:ext>
            </a:extLst>
          </p:cNvPr>
          <p:cNvSpPr>
            <a:spLocks noGrp="1"/>
          </p:cNvSpPr>
          <p:nvPr>
            <p:ph type="title"/>
          </p:nvPr>
        </p:nvSpPr>
        <p:spPr>
          <a:xfrm>
            <a:off x="143042" y="4178"/>
            <a:ext cx="10515600" cy="1325563"/>
          </a:xfrm>
        </p:spPr>
        <p:txBody>
          <a:bodyPr/>
          <a:lstStyle/>
          <a:p>
            <a:r>
              <a:rPr lang="en-US">
                <a:ea typeface="+mj-lt"/>
                <a:cs typeface="+mj-lt"/>
              </a:rPr>
              <a:t>6. Shot-aware / keyframe-aware sampling</a:t>
            </a:r>
          </a:p>
        </p:txBody>
      </p:sp>
      <p:pic>
        <p:nvPicPr>
          <p:cNvPr id="4" name="Content Placeholder 3" descr="A diagram of a person in a factory&#10;&#10;AI-generated content may be incorrect.">
            <a:extLst>
              <a:ext uri="{FF2B5EF4-FFF2-40B4-BE49-F238E27FC236}">
                <a16:creationId xmlns:a16="http://schemas.microsoft.com/office/drawing/2014/main" id="{4F818F75-F7A7-3C89-5BA3-39EBCAC06624}"/>
              </a:ext>
            </a:extLst>
          </p:cNvPr>
          <p:cNvPicPr>
            <a:picLocks noGrp="1" noChangeAspect="1"/>
          </p:cNvPicPr>
          <p:nvPr>
            <p:ph idx="1"/>
          </p:nvPr>
        </p:nvPicPr>
        <p:blipFill>
          <a:blip r:embed="rId3"/>
          <a:stretch>
            <a:fillRect/>
          </a:stretch>
        </p:blipFill>
        <p:spPr>
          <a:xfrm>
            <a:off x="568634" y="1036888"/>
            <a:ext cx="10466522" cy="4351338"/>
          </a:xfrm>
          <a:prstGeom prst="rect">
            <a:avLst/>
          </a:prstGeom>
        </p:spPr>
      </p:pic>
      <p:pic>
        <p:nvPicPr>
          <p:cNvPr id="5" name="Picture 4" descr="A black and white logo&#10;&#10;AI-generated content may be incorrect.">
            <a:extLst>
              <a:ext uri="{FF2B5EF4-FFF2-40B4-BE49-F238E27FC236}">
                <a16:creationId xmlns:a16="http://schemas.microsoft.com/office/drawing/2014/main" id="{1E57F1CE-9490-11FA-346E-D2150E4F71D5}"/>
              </a:ext>
            </a:extLst>
          </p:cNvPr>
          <p:cNvPicPr>
            <a:picLocks noChangeAspect="1"/>
          </p:cNvPicPr>
          <p:nvPr/>
        </p:nvPicPr>
        <p:blipFill>
          <a:blip r:embed="rId4"/>
          <a:stretch>
            <a:fillRect/>
          </a:stretch>
        </p:blipFill>
        <p:spPr>
          <a:xfrm>
            <a:off x="9723783" y="263431"/>
            <a:ext cx="2286000" cy="514350"/>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7CBB652-3702-6807-666B-8556CCDCE93D}"/>
                  </a:ext>
                </a:extLst>
              </p:cNvPr>
              <p:cNvSpPr txBox="1"/>
              <p:nvPr/>
            </p:nvSpPr>
            <p:spPr>
              <a:xfrm>
                <a:off x="735263" y="5501105"/>
                <a:ext cx="10815052" cy="14884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Given a video </a:t>
                </a:r>
                <a14:m>
                  <m:oMath xmlns:m="http://schemas.openxmlformats.org/officeDocument/2006/math">
                    <m:r>
                      <a:rPr lang="en-US" i="1">
                        <a:latin typeface="Cambria Math" panose="02040503050406030204" pitchFamily="18" charset="0"/>
                      </a:rPr>
                      <m:t>𝑉</m:t>
                    </m:r>
                  </m:oMath>
                </a14:m>
                <a:r>
                  <a:rPr lang="en-US"/>
                  <a:t>, first partition it into semantically consistent shots </a:t>
                </a:r>
                <a14:m>
                  <m:oMath xmlns:m="http://schemas.openxmlformats.org/officeDocument/2006/math">
                    <m:sSubSup>
                      <m:sSubSupPr>
                        <m:ctrlPr>
                          <a:rPr lang="en-US" i="1">
                            <a:latin typeface="Cambria Math" panose="02040503050406030204" pitchFamily="18" charset="0"/>
                          </a:rPr>
                        </m:ctrlPr>
                      </m:sSubSup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𝑘</m:t>
                                </m:r>
                              </m:sub>
                            </m:sSub>
                          </m:e>
                        </m:d>
                      </m:e>
                      <m:sub>
                        <m:r>
                          <a:rPr lang="en-US" i="1">
                            <a:latin typeface="Cambria Math" panose="02040503050406030204" pitchFamily="18" charset="0"/>
                          </a:rPr>
                          <m:t>𝑘</m:t>
                        </m:r>
                        <m:r>
                          <a:rPr lang="en-US" i="0">
                            <a:latin typeface="Cambria Math" panose="02040503050406030204" pitchFamily="18" charset="0"/>
                          </a:rPr>
                          <m:t>=1</m:t>
                        </m:r>
                      </m:sub>
                      <m:sup>
                        <m:r>
                          <a:rPr lang="en-US" i="1">
                            <a:latin typeface="Cambria Math" panose="02040503050406030204" pitchFamily="18" charset="0"/>
                          </a:rPr>
                          <m:t>𝐾</m:t>
                        </m:r>
                      </m:sup>
                    </m:sSubSup>
                  </m:oMath>
                </a14:m>
                <a:r>
                  <a:rPr lang="en-US"/>
                  <a:t>. For each shot, select two complementary keyframes: one common frame to represent the dominant content, and one unique frame to capture unusual within-shot deviation. The sampled frame set is then passed to the downstream VLM under a fixed frame budget.</a:t>
                </a:r>
              </a:p>
              <a:p>
                <a:pPr algn="ctr"/>
                <a:endParaRPr lang="en-US"/>
              </a:p>
            </p:txBody>
          </p:sp>
        </mc:Choice>
        <mc:Fallback xmlns="">
          <p:sp>
            <p:nvSpPr>
              <p:cNvPr id="3" name="TextBox 2">
                <a:extLst>
                  <a:ext uri="{FF2B5EF4-FFF2-40B4-BE49-F238E27FC236}">
                    <a16:creationId xmlns:a16="http://schemas.microsoft.com/office/drawing/2014/main" id="{47CBB652-3702-6807-666B-8556CCDCE93D}"/>
                  </a:ext>
                </a:extLst>
              </p:cNvPr>
              <p:cNvSpPr txBox="1">
                <a:spLocks noRot="1" noChangeAspect="1" noMove="1" noResize="1" noEditPoints="1" noAdjustHandles="1" noChangeArrowheads="1" noChangeShapeType="1" noTextEdit="1"/>
              </p:cNvSpPr>
              <p:nvPr/>
            </p:nvSpPr>
            <p:spPr>
              <a:xfrm>
                <a:off x="735263" y="5501105"/>
                <a:ext cx="10815052" cy="1488421"/>
              </a:xfrm>
              <a:prstGeom prst="rect">
                <a:avLst/>
              </a:prstGeom>
              <a:blipFill>
                <a:blip r:embed="rId5"/>
                <a:stretch>
                  <a:fillRect l="-507" t="-1224"/>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0C82867C-49B4-9489-841A-3FA1F4FA3193}"/>
              </a:ext>
            </a:extLst>
          </p:cNvPr>
          <p:cNvSpPr txBox="1"/>
          <p:nvPr/>
        </p:nvSpPr>
        <p:spPr>
          <a:xfrm>
            <a:off x="5307263" y="875631"/>
            <a:ext cx="688473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Zhao et al., 2026, </a:t>
            </a:r>
            <a:r>
              <a:rPr lang="en-US" sz="1400" err="1"/>
              <a:t>InfoShot</a:t>
            </a:r>
            <a:r>
              <a:rPr lang="en-US" sz="1400"/>
              <a:t>: Shot-Aware Frame Sampling for Video Understanding</a:t>
            </a:r>
          </a:p>
        </p:txBody>
      </p:sp>
    </p:spTree>
    <p:extLst>
      <p:ext uri="{BB962C8B-B14F-4D97-AF65-F5344CB8AC3E}">
        <p14:creationId xmlns:p14="http://schemas.microsoft.com/office/powerpoint/2010/main" val="654627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DF748-6C24-3DD2-AB52-11FA5E631C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16ABD1-3FF5-7D1A-2D8B-8603A146C43B}"/>
              </a:ext>
            </a:extLst>
          </p:cNvPr>
          <p:cNvSpPr>
            <a:spLocks noGrp="1"/>
          </p:cNvSpPr>
          <p:nvPr>
            <p:ph type="title"/>
          </p:nvPr>
        </p:nvSpPr>
        <p:spPr>
          <a:xfrm>
            <a:off x="838200" y="111125"/>
            <a:ext cx="10515600" cy="1325563"/>
          </a:xfrm>
        </p:spPr>
        <p:txBody>
          <a:bodyPr/>
          <a:lstStyle/>
          <a:p>
            <a:r>
              <a:rPr lang="en-US">
                <a:ea typeface="+mj-lt"/>
                <a:cs typeface="+mj-lt"/>
              </a:rPr>
              <a:t>Two-Stream Networks</a:t>
            </a:r>
          </a:p>
        </p:txBody>
      </p:sp>
      <p:pic>
        <p:nvPicPr>
          <p:cNvPr id="5" name="Picture 4" descr="A black and white logo&#10;&#10;AI-generated content may be incorrect.">
            <a:extLst>
              <a:ext uri="{FF2B5EF4-FFF2-40B4-BE49-F238E27FC236}">
                <a16:creationId xmlns:a16="http://schemas.microsoft.com/office/drawing/2014/main" id="{8E9BE48C-D52C-49A9-8CDD-C1FB4E9AC319}"/>
              </a:ext>
            </a:extLst>
          </p:cNvPr>
          <p:cNvPicPr>
            <a:picLocks noChangeAspect="1"/>
          </p:cNvPicPr>
          <p:nvPr/>
        </p:nvPicPr>
        <p:blipFill>
          <a:blip r:embed="rId3"/>
          <a:stretch>
            <a:fillRect/>
          </a:stretch>
        </p:blipFill>
        <p:spPr>
          <a:xfrm>
            <a:off x="9723783" y="263431"/>
            <a:ext cx="2286000" cy="514350"/>
          </a:xfrm>
          <a:prstGeom prst="rect">
            <a:avLst/>
          </a:prstGeom>
        </p:spPr>
      </p:pic>
      <p:pic>
        <p:nvPicPr>
          <p:cNvPr id="3" name="Picture 2" descr="A blue lines on a white background&#10;&#10;AI-generated content may be incorrect.">
            <a:extLst>
              <a:ext uri="{FF2B5EF4-FFF2-40B4-BE49-F238E27FC236}">
                <a16:creationId xmlns:a16="http://schemas.microsoft.com/office/drawing/2014/main" id="{7B66CE01-5FD8-A023-5DF4-006568568934}"/>
              </a:ext>
            </a:extLst>
          </p:cNvPr>
          <p:cNvPicPr>
            <a:picLocks noChangeAspect="1"/>
          </p:cNvPicPr>
          <p:nvPr/>
        </p:nvPicPr>
        <p:blipFill>
          <a:blip r:embed="rId4"/>
          <a:stretch>
            <a:fillRect/>
          </a:stretch>
        </p:blipFill>
        <p:spPr>
          <a:xfrm>
            <a:off x="976814" y="4896353"/>
            <a:ext cx="10225004" cy="1931403"/>
          </a:xfrm>
          <a:prstGeom prst="rect">
            <a:avLst/>
          </a:prstGeom>
        </p:spPr>
      </p:pic>
      <p:pic>
        <p:nvPicPr>
          <p:cNvPr id="4" name="Content Placeholder 3" descr="Two-Stream architecture for video classification">
            <a:extLst>
              <a:ext uri="{FF2B5EF4-FFF2-40B4-BE49-F238E27FC236}">
                <a16:creationId xmlns:a16="http://schemas.microsoft.com/office/drawing/2014/main" id="{01B0246C-6CD2-5BE3-B578-95149A9D3CA9}"/>
              </a:ext>
            </a:extLst>
          </p:cNvPr>
          <p:cNvPicPr>
            <a:picLocks noGrp="1" noChangeAspect="1"/>
          </p:cNvPicPr>
          <p:nvPr>
            <p:ph idx="1"/>
          </p:nvPr>
        </p:nvPicPr>
        <p:blipFill>
          <a:blip r:embed="rId5"/>
          <a:stretch>
            <a:fillRect/>
          </a:stretch>
        </p:blipFill>
        <p:spPr>
          <a:xfrm>
            <a:off x="985252" y="1211063"/>
            <a:ext cx="10234864" cy="3695512"/>
          </a:xfrm>
          <a:prstGeom prst="rect">
            <a:avLst/>
          </a:prstGeom>
        </p:spPr>
      </p:pic>
    </p:spTree>
    <p:extLst>
      <p:ext uri="{BB962C8B-B14F-4D97-AF65-F5344CB8AC3E}">
        <p14:creationId xmlns:p14="http://schemas.microsoft.com/office/powerpoint/2010/main" val="13890173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3</TotalTime>
  <Words>7752</Words>
  <Application>Microsoft Office PowerPoint</Application>
  <PresentationFormat>Widescreen</PresentationFormat>
  <Paragraphs>627</Paragraphs>
  <Slides>83</Slides>
  <Notes>82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83</vt:i4>
      </vt:variant>
    </vt:vector>
  </HeadingPairs>
  <TitlesOfParts>
    <vt:vector size="94" baseType="lpstr">
      <vt:lpstr>Aptos</vt:lpstr>
      <vt:lpstr>Aptos Display</vt:lpstr>
      <vt:lpstr>Arial</vt:lpstr>
      <vt:lpstr>Calibri</vt:lpstr>
      <vt:lpstr>Cambria Math</vt:lpstr>
      <vt:lpstr>Consolas</vt:lpstr>
      <vt:lpstr>Georgia</vt:lpstr>
      <vt:lpstr>pplxSerif</vt:lpstr>
      <vt:lpstr>Trebuchet MS</vt:lpstr>
      <vt:lpstr>-webkit-standard</vt:lpstr>
      <vt:lpstr>office theme</vt:lpstr>
      <vt:lpstr>Video Language Models</vt:lpstr>
      <vt:lpstr>Part A. Video Representation</vt:lpstr>
      <vt:lpstr>What image models already do well</vt:lpstr>
      <vt:lpstr>What is a video?</vt:lpstr>
      <vt:lpstr>Why video is different from image processing</vt:lpstr>
      <vt:lpstr>How ViT processes an image</vt:lpstr>
      <vt:lpstr>Moving from image to video</vt:lpstr>
      <vt:lpstr>Early CNN approach: Karpathy et al. (2014)</vt:lpstr>
      <vt:lpstr>Two-Stream Networks</vt:lpstr>
      <vt:lpstr>The core challenge: token explosion</vt:lpstr>
      <vt:lpstr>Instead of full videos, train on short clips</vt:lpstr>
      <vt:lpstr>Frame Sampling Strategies</vt:lpstr>
      <vt:lpstr>Uniform Sparse Sampling</vt:lpstr>
      <vt:lpstr>2. Query-aware adaptive sampling</vt:lpstr>
      <vt:lpstr>3. Q-Frame</vt:lpstr>
      <vt:lpstr>Summary: Comparing Frame Sampling Strategies</vt:lpstr>
      <vt:lpstr>From sampled frames to video tokens</vt:lpstr>
      <vt:lpstr>1. Frame-wise patch tokens</vt:lpstr>
      <vt:lpstr>2. Tubelet tokens </vt:lpstr>
      <vt:lpstr>3. Hierarchical / multiscale tokens</vt:lpstr>
      <vt:lpstr>Summary of Tokenization Strategies</vt:lpstr>
      <vt:lpstr>Temporal attention</vt:lpstr>
      <vt:lpstr>Full/Divided space-time attention</vt:lpstr>
      <vt:lpstr>2. Local / windowed temporal attention</vt:lpstr>
      <vt:lpstr>3. Motion-aware / trajectory attention</vt:lpstr>
      <vt:lpstr>Summary: Temporal Attention Strategies</vt:lpstr>
      <vt:lpstr>Part A Take Away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Slides for References</vt:lpstr>
      <vt:lpstr>4. Segment-based sparse sampling</vt:lpstr>
      <vt:lpstr>5. Random short-clip sampling </vt:lpstr>
      <vt:lpstr>6. Shot-aware / keyframe-aware sampling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Longin Jan Latecki</cp:lastModifiedBy>
  <cp:revision>3</cp:revision>
  <dcterms:created xsi:type="dcterms:W3CDTF">2026-03-27T15:10:58Z</dcterms:created>
  <dcterms:modified xsi:type="dcterms:W3CDTF">2026-04-14T23:04:14Z</dcterms:modified>
</cp:coreProperties>
</file>