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3"/>
  </p:notesMasterIdLst>
  <p:sldIdLst>
    <p:sldId id="256" r:id="rId2"/>
    <p:sldId id="427" r:id="rId3"/>
    <p:sldId id="442" r:id="rId4"/>
    <p:sldId id="428" r:id="rId5"/>
    <p:sldId id="429" r:id="rId6"/>
    <p:sldId id="431" r:id="rId7"/>
    <p:sldId id="433" r:id="rId8"/>
    <p:sldId id="435" r:id="rId9"/>
    <p:sldId id="444" r:id="rId10"/>
    <p:sldId id="436" r:id="rId11"/>
    <p:sldId id="440"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D2D2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9540B16-876C-4C98-A076-40CF1317E43A}" v="2" dt="2026-04-20T01:26:08.815"/>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84807" autoAdjust="0"/>
  </p:normalViewPr>
  <p:slideViewPr>
    <p:cSldViewPr snapToGrid="0">
      <p:cViewPr varScale="1">
        <p:scale>
          <a:sx n="79" d="100"/>
          <a:sy n="79" d="100"/>
        </p:scale>
        <p:origin x="329" y="45"/>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microsoft.com/office/2016/11/relationships/changesInfo" Target="changesInfos/changesInfo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19" Type="http://schemas.microsoft.com/office/2015/10/relationships/revisionInfo" Target="revisionInfo.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Di Liu" userId="200cc6e409f9a76f" providerId="LiveId" clId="{EB4B53D5-7868-4EDA-A308-55B3425D004C}"/>
    <pc:docChg chg="custSel modSld">
      <pc:chgData name="Di Liu" userId="200cc6e409f9a76f" providerId="LiveId" clId="{EB4B53D5-7868-4EDA-A308-55B3425D004C}" dt="2026-04-20T01:26:08.815" v="3"/>
      <pc:docMkLst>
        <pc:docMk/>
      </pc:docMkLst>
      <pc:sldChg chg="addSp delSp modSp mod">
        <pc:chgData name="Di Liu" userId="200cc6e409f9a76f" providerId="LiveId" clId="{EB4B53D5-7868-4EDA-A308-55B3425D004C}" dt="2026-04-20T01:25:47.489" v="2"/>
        <pc:sldMkLst>
          <pc:docMk/>
          <pc:sldMk cId="643498259" sldId="427"/>
        </pc:sldMkLst>
        <pc:spChg chg="add mod">
          <ac:chgData name="Di Liu" userId="200cc6e409f9a76f" providerId="LiveId" clId="{EB4B53D5-7868-4EDA-A308-55B3425D004C}" dt="2026-04-20T01:25:47.489" v="2"/>
          <ac:spMkLst>
            <pc:docMk/>
            <pc:sldMk cId="643498259" sldId="427"/>
            <ac:spMk id="5" creationId="{BED9161B-9895-8432-9957-53CD4EFB1792}"/>
          </ac:spMkLst>
        </pc:spChg>
        <pc:spChg chg="del">
          <ac:chgData name="Di Liu" userId="200cc6e409f9a76f" providerId="LiveId" clId="{EB4B53D5-7868-4EDA-A308-55B3425D004C}" dt="2026-04-20T01:22:27.403" v="0" actId="478"/>
          <ac:spMkLst>
            <pc:docMk/>
            <pc:sldMk cId="643498259" sldId="427"/>
            <ac:spMk id="6" creationId="{7949EC25-E622-97DC-781B-20DA737964D1}"/>
          </ac:spMkLst>
        </pc:spChg>
      </pc:sldChg>
      <pc:sldChg chg="addSp delSp modSp mod">
        <pc:chgData name="Di Liu" userId="200cc6e409f9a76f" providerId="LiveId" clId="{EB4B53D5-7868-4EDA-A308-55B3425D004C}" dt="2026-04-20T01:26:08.815" v="3"/>
        <pc:sldMkLst>
          <pc:docMk/>
          <pc:sldMk cId="443853396" sldId="442"/>
        </pc:sldMkLst>
        <pc:spChg chg="add mod">
          <ac:chgData name="Di Liu" userId="200cc6e409f9a76f" providerId="LiveId" clId="{EB4B53D5-7868-4EDA-A308-55B3425D004C}" dt="2026-04-20T01:26:08.815" v="3"/>
          <ac:spMkLst>
            <pc:docMk/>
            <pc:sldMk cId="443853396" sldId="442"/>
            <ac:spMk id="5" creationId="{BFAFA818-FA97-EC29-8CDE-1FAFB52BA3E8}"/>
          </ac:spMkLst>
        </pc:spChg>
        <pc:spChg chg="del">
          <ac:chgData name="Di Liu" userId="200cc6e409f9a76f" providerId="LiveId" clId="{EB4B53D5-7868-4EDA-A308-55B3425D004C}" dt="2026-04-20T01:22:30.736" v="1" actId="478"/>
          <ac:spMkLst>
            <pc:docMk/>
            <pc:sldMk cId="443853396" sldId="442"/>
            <ac:spMk id="6" creationId="{E116FFB0-B4A3-2229-5751-9374CCBB237C}"/>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CC47404-34CE-0A4D-BB9A-69FC0C3AEC0D}" type="datetimeFigureOut">
              <a:rPr lang="en-US" smtClean="0"/>
              <a:t>4/20/2026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1591D3C-11AB-0C4C-B9B8-042C80F4172E}" type="slidenum">
              <a:rPr lang="en-US" smtClean="0"/>
              <a:t>‹#›</a:t>
            </a:fld>
            <a:endParaRPr lang="en-US"/>
          </a:p>
        </p:txBody>
      </p:sp>
    </p:spTree>
    <p:extLst>
      <p:ext uri="{BB962C8B-B14F-4D97-AF65-F5344CB8AC3E}">
        <p14:creationId xmlns:p14="http://schemas.microsoft.com/office/powerpoint/2010/main" val="13387276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1591D3C-11AB-0C4C-B9B8-042C80F4172E}" type="slidenum">
              <a:rPr lang="en-US" smtClean="0"/>
              <a:t>1</a:t>
            </a:fld>
            <a:endParaRPr lang="en-US"/>
          </a:p>
        </p:txBody>
      </p:sp>
    </p:spTree>
    <p:extLst>
      <p:ext uri="{BB962C8B-B14F-4D97-AF65-F5344CB8AC3E}">
        <p14:creationId xmlns:p14="http://schemas.microsoft.com/office/powerpoint/2010/main" val="411654305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4A3107E-8E3D-2D03-4EB2-1CD75C64FD1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1AEAC30-D6B3-E8B9-8F3B-5A2EDE03D94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A1B1B44-82CF-99DE-E704-3088F0981BB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98B38D4-CCCF-0CE8-85CD-421FEBB85540}"/>
              </a:ext>
            </a:extLst>
          </p:cNvPr>
          <p:cNvSpPr>
            <a:spLocks noGrp="1"/>
          </p:cNvSpPr>
          <p:nvPr>
            <p:ph type="sldNum" sz="quarter" idx="5"/>
          </p:nvPr>
        </p:nvSpPr>
        <p:spPr/>
        <p:txBody>
          <a:bodyPr/>
          <a:lstStyle/>
          <a:p>
            <a:fld id="{F1591D3C-11AB-0C4C-B9B8-042C80F4172E}" type="slidenum">
              <a:rPr lang="en-US" smtClean="0"/>
              <a:t>6</a:t>
            </a:fld>
            <a:endParaRPr lang="en-US"/>
          </a:p>
        </p:txBody>
      </p:sp>
    </p:spTree>
    <p:extLst>
      <p:ext uri="{BB962C8B-B14F-4D97-AF65-F5344CB8AC3E}">
        <p14:creationId xmlns:p14="http://schemas.microsoft.com/office/powerpoint/2010/main" val="314410653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CD9F984-CE5C-6F4C-DDB8-EDDD2EC342A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B503F8F-D63C-3877-F349-569B6A6D68E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13B090D-FF26-E047-9789-EF897D6B931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DA76449-8C4B-3E85-7D87-C5E9A0FDE678}"/>
              </a:ext>
            </a:extLst>
          </p:cNvPr>
          <p:cNvSpPr>
            <a:spLocks noGrp="1"/>
          </p:cNvSpPr>
          <p:nvPr>
            <p:ph type="sldNum" sz="quarter" idx="5"/>
          </p:nvPr>
        </p:nvSpPr>
        <p:spPr/>
        <p:txBody>
          <a:bodyPr/>
          <a:lstStyle/>
          <a:p>
            <a:fld id="{F1591D3C-11AB-0C4C-B9B8-042C80F4172E}" type="slidenum">
              <a:rPr lang="en-US" smtClean="0"/>
              <a:t>7</a:t>
            </a:fld>
            <a:endParaRPr lang="en-US"/>
          </a:p>
        </p:txBody>
      </p:sp>
    </p:spTree>
    <p:extLst>
      <p:ext uri="{BB962C8B-B14F-4D97-AF65-F5344CB8AC3E}">
        <p14:creationId xmlns:p14="http://schemas.microsoft.com/office/powerpoint/2010/main" val="142509639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0BBB783-48E8-CADA-0286-B3850969449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B7CA401-CD2F-5DD1-DCE4-8B21BB16CA5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23D550D-349A-0B2D-E907-671E4600CF3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B1EFE13-ACE1-D2B5-2716-725C81CAB375}"/>
              </a:ext>
            </a:extLst>
          </p:cNvPr>
          <p:cNvSpPr>
            <a:spLocks noGrp="1"/>
          </p:cNvSpPr>
          <p:nvPr>
            <p:ph type="sldNum" sz="quarter" idx="5"/>
          </p:nvPr>
        </p:nvSpPr>
        <p:spPr/>
        <p:txBody>
          <a:bodyPr/>
          <a:lstStyle/>
          <a:p>
            <a:fld id="{F1591D3C-11AB-0C4C-B9B8-042C80F4172E}" type="slidenum">
              <a:rPr lang="en-US" smtClean="0"/>
              <a:t>8</a:t>
            </a:fld>
            <a:endParaRPr lang="en-US"/>
          </a:p>
        </p:txBody>
      </p:sp>
    </p:spTree>
    <p:extLst>
      <p:ext uri="{BB962C8B-B14F-4D97-AF65-F5344CB8AC3E}">
        <p14:creationId xmlns:p14="http://schemas.microsoft.com/office/powerpoint/2010/main" val="5187484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F0BCB5C-40E3-DC20-55EC-DD356538341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42E9F8C-FE92-2E2D-4FE9-E8CE9464550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526DB94-ECA7-0A9A-EFEA-4EDEB14D7B6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5F3C610-1081-D72D-DFF8-447580485DA2}"/>
              </a:ext>
            </a:extLst>
          </p:cNvPr>
          <p:cNvSpPr>
            <a:spLocks noGrp="1"/>
          </p:cNvSpPr>
          <p:nvPr>
            <p:ph type="sldNum" sz="quarter" idx="5"/>
          </p:nvPr>
        </p:nvSpPr>
        <p:spPr/>
        <p:txBody>
          <a:bodyPr/>
          <a:lstStyle/>
          <a:p>
            <a:fld id="{F1591D3C-11AB-0C4C-B9B8-042C80F4172E}" type="slidenum">
              <a:rPr lang="en-US" smtClean="0"/>
              <a:t>9</a:t>
            </a:fld>
            <a:endParaRPr lang="en-US"/>
          </a:p>
        </p:txBody>
      </p:sp>
    </p:spTree>
    <p:extLst>
      <p:ext uri="{BB962C8B-B14F-4D97-AF65-F5344CB8AC3E}">
        <p14:creationId xmlns:p14="http://schemas.microsoft.com/office/powerpoint/2010/main" val="192028649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E59A1A5-92B4-84A6-7134-2E8DB716CE7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B3FCF0D-F9A6-E4D4-349D-DD50109F0C9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692E20C-39FE-F56D-EEBE-DCE8647DCF9E}"/>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14BF43B3-E386-1A8F-8BA1-723A5D017F14}"/>
              </a:ext>
            </a:extLst>
          </p:cNvPr>
          <p:cNvSpPr>
            <a:spLocks noGrp="1"/>
          </p:cNvSpPr>
          <p:nvPr>
            <p:ph type="sldNum" sz="quarter" idx="5"/>
          </p:nvPr>
        </p:nvSpPr>
        <p:spPr/>
        <p:txBody>
          <a:bodyPr/>
          <a:lstStyle/>
          <a:p>
            <a:fld id="{F1591D3C-11AB-0C4C-B9B8-042C80F4172E}" type="slidenum">
              <a:rPr lang="en-US" smtClean="0"/>
              <a:t>10</a:t>
            </a:fld>
            <a:endParaRPr lang="en-US"/>
          </a:p>
        </p:txBody>
      </p:sp>
    </p:spTree>
    <p:extLst>
      <p:ext uri="{BB962C8B-B14F-4D97-AF65-F5344CB8AC3E}">
        <p14:creationId xmlns:p14="http://schemas.microsoft.com/office/powerpoint/2010/main" val="202040358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D2F6121-F2BE-7E71-A87C-29D2B9FBC74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CA3D923-0870-F5B9-0E50-585EEF30726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4799C1E-73E6-B809-E861-C1D04052F87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0E2CD7B7-6333-74EB-BC95-AC540F7F37DE}"/>
              </a:ext>
            </a:extLst>
          </p:cNvPr>
          <p:cNvSpPr>
            <a:spLocks noGrp="1"/>
          </p:cNvSpPr>
          <p:nvPr>
            <p:ph type="sldNum" sz="quarter" idx="5"/>
          </p:nvPr>
        </p:nvSpPr>
        <p:spPr/>
        <p:txBody>
          <a:bodyPr/>
          <a:lstStyle/>
          <a:p>
            <a:fld id="{F1591D3C-11AB-0C4C-B9B8-042C80F4172E}" type="slidenum">
              <a:rPr lang="en-US" smtClean="0"/>
              <a:t>11</a:t>
            </a:fld>
            <a:endParaRPr lang="en-US"/>
          </a:p>
        </p:txBody>
      </p:sp>
    </p:spTree>
    <p:extLst>
      <p:ext uri="{BB962C8B-B14F-4D97-AF65-F5344CB8AC3E}">
        <p14:creationId xmlns:p14="http://schemas.microsoft.com/office/powerpoint/2010/main" val="425903051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846CE7D5-CF57-46EF-B807-FDD0502418D4}" type="datetimeFigureOut">
              <a:rPr lang="en-US" smtClean="0"/>
              <a:t>4/20/2026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3853878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46CE7D5-CF57-46EF-B807-FDD0502418D4}" type="datetimeFigureOut">
              <a:rPr lang="en-US" smtClean="0"/>
              <a:t>4/20/2026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2029054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46CE7D5-CF57-46EF-B807-FDD0502418D4}" type="datetimeFigureOut">
              <a:rPr lang="en-US" smtClean="0"/>
              <a:t>4/20/2026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4794456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46CE7D5-CF57-46EF-B807-FDD0502418D4}" type="datetimeFigureOut">
              <a:rPr lang="en-US" smtClean="0"/>
              <a:t>4/20/2026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9491384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46CE7D5-CF57-46EF-B807-FDD0502418D4}" type="datetimeFigureOut">
              <a:rPr lang="en-US" smtClean="0"/>
              <a:t>4/20/2026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5915245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846CE7D5-CF57-46EF-B807-FDD0502418D4}" type="datetimeFigureOut">
              <a:rPr lang="en-US" smtClean="0"/>
              <a:t>4/20/2026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2030920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846CE7D5-CF57-46EF-B807-FDD0502418D4}" type="datetimeFigureOut">
              <a:rPr lang="en-US" smtClean="0"/>
              <a:t>4/20/2026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7331723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846CE7D5-CF57-46EF-B807-FDD0502418D4}" type="datetimeFigureOut">
              <a:rPr lang="en-US" smtClean="0"/>
              <a:t>4/20/2026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2103125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46CE7D5-CF57-46EF-B807-FDD0502418D4}" type="datetimeFigureOut">
              <a:rPr lang="en-US" smtClean="0"/>
              <a:t>4/20/2026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1463889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US" smtClean="0"/>
              <a:t>4/20/2026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1718414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US" smtClean="0"/>
              <a:t>4/20/2026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7189582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846CE7D5-CF57-46EF-B807-FDD0502418D4}" type="datetimeFigureOut">
              <a:rPr lang="en-US" smtClean="0"/>
              <a:t>4/20/2026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330EA680-D336-4FF7-8B7A-9848BB0A1C32}" type="slidenum">
              <a:rPr lang="en-US" smtClean="0"/>
              <a:t>‹#›</a:t>
            </a:fld>
            <a:endParaRPr lang="en-US"/>
          </a:p>
        </p:txBody>
      </p:sp>
    </p:spTree>
    <p:extLst>
      <p:ext uri="{BB962C8B-B14F-4D97-AF65-F5344CB8AC3E}">
        <p14:creationId xmlns:p14="http://schemas.microsoft.com/office/powerpoint/2010/main" val="246095407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a:latin typeface="Aptos Display"/>
                <a:cs typeface="Times New Roman"/>
              </a:rPr>
              <a:t>Video Language Models</a:t>
            </a:r>
            <a:endParaRPr lang="en-US"/>
          </a:p>
        </p:txBody>
      </p:sp>
      <p:sp>
        <p:nvSpPr>
          <p:cNvPr id="3" name="Subtitle 2"/>
          <p:cNvSpPr>
            <a:spLocks noGrp="1"/>
          </p:cNvSpPr>
          <p:nvPr>
            <p:ph type="subTitle" idx="1"/>
          </p:nvPr>
        </p:nvSpPr>
        <p:spPr/>
        <p:txBody>
          <a:bodyPr vert="horz" lIns="91440" tIns="45720" rIns="91440" bIns="45720" rtlCol="0" anchor="t">
            <a:normAutofit/>
          </a:bodyPr>
          <a:lstStyle/>
          <a:p>
            <a:r>
              <a:rPr lang="en-US" b="1" dirty="0">
                <a:ea typeface="+mn-lt"/>
                <a:cs typeface="+mn-lt"/>
              </a:rPr>
              <a:t>Review Questions</a:t>
            </a:r>
            <a:endParaRPr lang="en-US" b="1" dirty="0"/>
          </a:p>
        </p:txBody>
      </p:sp>
      <p:pic>
        <p:nvPicPr>
          <p:cNvPr id="4" name="Picture 3" descr="A black and white logo&#10;&#10;AI-generated content may be incorrect.">
            <a:extLst>
              <a:ext uri="{FF2B5EF4-FFF2-40B4-BE49-F238E27FC236}">
                <a16:creationId xmlns:a16="http://schemas.microsoft.com/office/drawing/2014/main" id="{7D7EAF08-5DB7-5B6B-F144-FCD3034D7756}"/>
              </a:ext>
            </a:extLst>
          </p:cNvPr>
          <p:cNvPicPr>
            <a:picLocks noChangeAspect="1"/>
          </p:cNvPicPr>
          <p:nvPr/>
        </p:nvPicPr>
        <p:blipFill>
          <a:blip r:embed="rId3"/>
          <a:stretch>
            <a:fillRect/>
          </a:stretch>
        </p:blipFill>
        <p:spPr>
          <a:xfrm>
            <a:off x="9723783" y="263431"/>
            <a:ext cx="2286000" cy="514350"/>
          </a:xfrm>
          <a:prstGeom prst="rect">
            <a:avLst/>
          </a:prstGeom>
        </p:spPr>
      </p:pic>
    </p:spTree>
    <p:extLst>
      <p:ext uri="{BB962C8B-B14F-4D97-AF65-F5344CB8AC3E}">
        <p14:creationId xmlns:p14="http://schemas.microsoft.com/office/powerpoint/2010/main" val="10985722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A4589BC-015D-56CC-E99F-D6513598F72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E8F34C4-BDB4-FB7D-67A1-48BF8D8B39E2}"/>
              </a:ext>
            </a:extLst>
          </p:cNvPr>
          <p:cNvSpPr>
            <a:spLocks noGrp="1"/>
          </p:cNvSpPr>
          <p:nvPr>
            <p:ph type="title"/>
          </p:nvPr>
        </p:nvSpPr>
        <p:spPr>
          <a:xfrm>
            <a:off x="838200" y="984737"/>
            <a:ext cx="10515600" cy="1664677"/>
          </a:xfrm>
        </p:spPr>
        <p:txBody>
          <a:bodyPr>
            <a:normAutofit fontScale="90000"/>
          </a:bodyPr>
          <a:lstStyle/>
          <a:p>
            <a:r>
              <a:rPr lang="en-US" dirty="0"/>
              <a:t>When processing a still image using a model that supports both images and video, how is the input treated under dynamic FPS sampling?</a:t>
            </a:r>
          </a:p>
        </p:txBody>
      </p:sp>
      <p:sp>
        <p:nvSpPr>
          <p:cNvPr id="3" name="Content Placeholder 2">
            <a:extLst>
              <a:ext uri="{FF2B5EF4-FFF2-40B4-BE49-F238E27FC236}">
                <a16:creationId xmlns:a16="http://schemas.microsoft.com/office/drawing/2014/main" id="{AEC1C594-73D1-3F43-B285-C45209B87D9B}"/>
              </a:ext>
            </a:extLst>
          </p:cNvPr>
          <p:cNvSpPr>
            <a:spLocks noGrp="1"/>
          </p:cNvSpPr>
          <p:nvPr>
            <p:ph idx="1"/>
          </p:nvPr>
        </p:nvSpPr>
        <p:spPr>
          <a:xfrm>
            <a:off x="838200" y="3067021"/>
            <a:ext cx="10515600" cy="3109942"/>
          </a:xfrm>
        </p:spPr>
        <p:txBody>
          <a:bodyPr/>
          <a:lstStyle/>
          <a:p>
            <a:pPr marL="514350" indent="-514350">
              <a:buAutoNum type="alphaUcParenR"/>
            </a:pPr>
            <a:r>
              <a:rPr lang="en-US" dirty="0"/>
              <a:t>The image is duplicated across multiple frames at 1 FPS</a:t>
            </a:r>
          </a:p>
          <a:p>
            <a:pPr marL="514350" indent="-514350">
              <a:buAutoNum type="alphaUcParenR"/>
            </a:pPr>
            <a:r>
              <a:rPr lang="en-US" dirty="0"/>
              <a:t>The image is treated as a single frame with no FPS applied</a:t>
            </a:r>
          </a:p>
          <a:p>
            <a:pPr marL="514350" indent="-514350">
              <a:buAutoNum type="alphaUcParenR"/>
            </a:pPr>
            <a:r>
              <a:rPr lang="en-US" dirty="0"/>
              <a:t>The image is converted to a 1-second video at 30 FPS</a:t>
            </a:r>
          </a:p>
          <a:p>
            <a:pPr marL="514350" indent="-514350">
              <a:buAutoNum type="alphaUcParenR"/>
            </a:pPr>
            <a:r>
              <a:rPr lang="en-US" dirty="0"/>
              <a:t>The image bypasses positional encoding entirely</a:t>
            </a:r>
            <a:endParaRPr lang="en-US" dirty="0">
              <a:effectLst/>
            </a:endParaRPr>
          </a:p>
        </p:txBody>
      </p:sp>
      <p:pic>
        <p:nvPicPr>
          <p:cNvPr id="4" name="Picture 3" descr="A black and white logo&#10;&#10;AI-generated content may be incorrect.">
            <a:extLst>
              <a:ext uri="{FF2B5EF4-FFF2-40B4-BE49-F238E27FC236}">
                <a16:creationId xmlns:a16="http://schemas.microsoft.com/office/drawing/2014/main" id="{B4741893-75F9-B871-A707-CB1ADBE2F9F3}"/>
              </a:ext>
            </a:extLst>
          </p:cNvPr>
          <p:cNvPicPr>
            <a:picLocks noChangeAspect="1"/>
          </p:cNvPicPr>
          <p:nvPr/>
        </p:nvPicPr>
        <p:blipFill>
          <a:blip r:embed="rId3"/>
          <a:stretch>
            <a:fillRect/>
          </a:stretch>
        </p:blipFill>
        <p:spPr>
          <a:xfrm>
            <a:off x="9723783" y="263431"/>
            <a:ext cx="2286000" cy="514350"/>
          </a:xfrm>
          <a:prstGeom prst="rect">
            <a:avLst/>
          </a:prstGeom>
        </p:spPr>
      </p:pic>
      <p:sp>
        <p:nvSpPr>
          <p:cNvPr id="6" name="TextBox 5">
            <a:extLst>
              <a:ext uri="{FF2B5EF4-FFF2-40B4-BE49-F238E27FC236}">
                <a16:creationId xmlns:a16="http://schemas.microsoft.com/office/drawing/2014/main" id="{FDAA6546-00F7-55DA-EC86-0AAB4149DE4B}"/>
              </a:ext>
            </a:extLst>
          </p:cNvPr>
          <p:cNvSpPr txBox="1"/>
          <p:nvPr/>
        </p:nvSpPr>
        <p:spPr>
          <a:xfrm>
            <a:off x="838200" y="5992297"/>
            <a:ext cx="6096000" cy="369332"/>
          </a:xfrm>
          <a:prstGeom prst="rect">
            <a:avLst/>
          </a:prstGeom>
          <a:noFill/>
        </p:spPr>
        <p:txBody>
          <a:bodyPr wrap="square">
            <a:spAutoFit/>
          </a:bodyPr>
          <a:lstStyle/>
          <a:p>
            <a:r>
              <a:rPr lang="en-US" b="1" dirty="0"/>
              <a:t>Answer: B</a:t>
            </a:r>
            <a:r>
              <a:rPr lang="en-US" dirty="0"/>
              <a:t> </a:t>
            </a:r>
          </a:p>
        </p:txBody>
      </p:sp>
    </p:spTree>
    <p:extLst>
      <p:ext uri="{BB962C8B-B14F-4D97-AF65-F5344CB8AC3E}">
        <p14:creationId xmlns:p14="http://schemas.microsoft.com/office/powerpoint/2010/main" val="37595003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9500779-30E7-BF0D-C24D-BDAEABDE9F8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212919B-E8D7-6273-4BE8-94E41B89BBC8}"/>
              </a:ext>
            </a:extLst>
          </p:cNvPr>
          <p:cNvSpPr>
            <a:spLocks noGrp="1"/>
          </p:cNvSpPr>
          <p:nvPr>
            <p:ph type="title"/>
          </p:nvPr>
        </p:nvSpPr>
        <p:spPr>
          <a:xfrm>
            <a:off x="838200" y="984737"/>
            <a:ext cx="10515600" cy="1664677"/>
          </a:xfrm>
        </p:spPr>
        <p:txBody>
          <a:bodyPr>
            <a:normAutofit fontScale="90000"/>
          </a:bodyPr>
          <a:lstStyle/>
          <a:p>
            <a:r>
              <a:rPr lang="en-US" dirty="0"/>
              <a:t>Why do </a:t>
            </a:r>
            <a:r>
              <a:rPr lang="en-US" dirty="0" err="1"/>
              <a:t>VideoQA</a:t>
            </a:r>
            <a:r>
              <a:rPr lang="en-US" dirty="0"/>
              <a:t> models perform significantly worse on causal questions than descriptive ones?</a:t>
            </a:r>
          </a:p>
        </p:txBody>
      </p:sp>
      <p:sp>
        <p:nvSpPr>
          <p:cNvPr id="3" name="Content Placeholder 2">
            <a:extLst>
              <a:ext uri="{FF2B5EF4-FFF2-40B4-BE49-F238E27FC236}">
                <a16:creationId xmlns:a16="http://schemas.microsoft.com/office/drawing/2014/main" id="{7411AC28-9976-1C6D-0F58-192B5CD90E96}"/>
              </a:ext>
            </a:extLst>
          </p:cNvPr>
          <p:cNvSpPr>
            <a:spLocks noGrp="1"/>
          </p:cNvSpPr>
          <p:nvPr>
            <p:ph idx="1"/>
          </p:nvPr>
        </p:nvSpPr>
        <p:spPr>
          <a:xfrm>
            <a:off x="838200" y="3067021"/>
            <a:ext cx="10515600" cy="3109942"/>
          </a:xfrm>
        </p:spPr>
        <p:txBody>
          <a:bodyPr/>
          <a:lstStyle/>
          <a:p>
            <a:pPr marL="514350" indent="-514350">
              <a:buAutoNum type="alphaUcParenR"/>
            </a:pPr>
            <a:r>
              <a:rPr lang="en-US" dirty="0"/>
              <a:t>Causal questions use harder vocabulary</a:t>
            </a:r>
          </a:p>
          <a:p>
            <a:pPr marL="514350" indent="-514350">
              <a:buAutoNum type="alphaUcParenR"/>
            </a:pPr>
            <a:r>
              <a:rPr lang="en-US" dirty="0"/>
              <a:t>Causal reasoning requires understanding temporal cause-effect relationships across multiple frames, not just recognizing objects in a single frame</a:t>
            </a:r>
          </a:p>
          <a:p>
            <a:pPr marL="514350" indent="-514350">
              <a:buAutoNum type="alphaUcParenR"/>
            </a:pPr>
            <a:r>
              <a:rPr lang="en-US" dirty="0"/>
              <a:t>Causal questions always have multiple valid answers</a:t>
            </a:r>
          </a:p>
          <a:p>
            <a:pPr marL="514350" indent="-514350">
              <a:buAutoNum type="alphaUcParenR"/>
            </a:pPr>
            <a:r>
              <a:rPr lang="en-US" dirty="0"/>
              <a:t>The visual encoder produces blurry features for causal scenes</a:t>
            </a:r>
            <a:endParaRPr lang="en-US" dirty="0">
              <a:effectLst/>
            </a:endParaRPr>
          </a:p>
        </p:txBody>
      </p:sp>
      <p:pic>
        <p:nvPicPr>
          <p:cNvPr id="4" name="Picture 3" descr="A black and white logo&#10;&#10;AI-generated content may be incorrect.">
            <a:extLst>
              <a:ext uri="{FF2B5EF4-FFF2-40B4-BE49-F238E27FC236}">
                <a16:creationId xmlns:a16="http://schemas.microsoft.com/office/drawing/2014/main" id="{545E1547-F3A1-F4CB-03F8-577FE2355A5E}"/>
              </a:ext>
            </a:extLst>
          </p:cNvPr>
          <p:cNvPicPr>
            <a:picLocks noChangeAspect="1"/>
          </p:cNvPicPr>
          <p:nvPr/>
        </p:nvPicPr>
        <p:blipFill>
          <a:blip r:embed="rId3"/>
          <a:stretch>
            <a:fillRect/>
          </a:stretch>
        </p:blipFill>
        <p:spPr>
          <a:xfrm>
            <a:off x="9723783" y="263431"/>
            <a:ext cx="2286000" cy="514350"/>
          </a:xfrm>
          <a:prstGeom prst="rect">
            <a:avLst/>
          </a:prstGeom>
        </p:spPr>
      </p:pic>
      <p:sp>
        <p:nvSpPr>
          <p:cNvPr id="6" name="TextBox 5">
            <a:extLst>
              <a:ext uri="{FF2B5EF4-FFF2-40B4-BE49-F238E27FC236}">
                <a16:creationId xmlns:a16="http://schemas.microsoft.com/office/drawing/2014/main" id="{4966FA45-E021-6D34-1376-A905D9EF1F6B}"/>
              </a:ext>
            </a:extLst>
          </p:cNvPr>
          <p:cNvSpPr txBox="1"/>
          <p:nvPr/>
        </p:nvSpPr>
        <p:spPr>
          <a:xfrm>
            <a:off x="838200" y="5992297"/>
            <a:ext cx="6096000" cy="369332"/>
          </a:xfrm>
          <a:prstGeom prst="rect">
            <a:avLst/>
          </a:prstGeom>
          <a:noFill/>
        </p:spPr>
        <p:txBody>
          <a:bodyPr wrap="square">
            <a:spAutoFit/>
          </a:bodyPr>
          <a:lstStyle/>
          <a:p>
            <a:r>
              <a:rPr lang="en-US" b="1" dirty="0"/>
              <a:t>Answer: B</a:t>
            </a:r>
            <a:r>
              <a:rPr lang="en-US" dirty="0"/>
              <a:t> </a:t>
            </a:r>
          </a:p>
        </p:txBody>
      </p:sp>
    </p:spTree>
    <p:extLst>
      <p:ext uri="{BB962C8B-B14F-4D97-AF65-F5344CB8AC3E}">
        <p14:creationId xmlns:p14="http://schemas.microsoft.com/office/powerpoint/2010/main" val="37590276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E7610BE-0480-BAE7-B3A6-033ADCB722D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0C88614-B06F-9454-7AC2-0FBD217C3FC5}"/>
              </a:ext>
            </a:extLst>
          </p:cNvPr>
          <p:cNvSpPr>
            <a:spLocks noGrp="1"/>
          </p:cNvSpPr>
          <p:nvPr>
            <p:ph type="title"/>
          </p:nvPr>
        </p:nvSpPr>
        <p:spPr>
          <a:xfrm>
            <a:off x="838200" y="984737"/>
            <a:ext cx="10515600" cy="1664677"/>
          </a:xfrm>
        </p:spPr>
        <p:txBody>
          <a:bodyPr>
            <a:normAutofit fontScale="90000"/>
          </a:bodyPr>
          <a:lstStyle/>
          <a:p>
            <a:r>
              <a:rPr lang="en-US" dirty="0"/>
              <a:t>Why does video create a much larger computational burden for transformers than images?</a:t>
            </a:r>
          </a:p>
        </p:txBody>
      </p:sp>
      <p:sp>
        <p:nvSpPr>
          <p:cNvPr id="3" name="Content Placeholder 2">
            <a:extLst>
              <a:ext uri="{FF2B5EF4-FFF2-40B4-BE49-F238E27FC236}">
                <a16:creationId xmlns:a16="http://schemas.microsoft.com/office/drawing/2014/main" id="{0A2E892C-27FD-F5D6-A7C9-BCC3D4CE1B16}"/>
              </a:ext>
            </a:extLst>
          </p:cNvPr>
          <p:cNvSpPr>
            <a:spLocks noGrp="1"/>
          </p:cNvSpPr>
          <p:nvPr>
            <p:ph idx="1"/>
          </p:nvPr>
        </p:nvSpPr>
        <p:spPr>
          <a:xfrm>
            <a:off x="838200" y="3067021"/>
            <a:ext cx="10515600" cy="3109942"/>
          </a:xfrm>
        </p:spPr>
        <p:txBody>
          <a:bodyPr/>
          <a:lstStyle/>
          <a:p>
            <a:pPr marL="514350" indent="-514350">
              <a:buAutoNum type="alphaUcParenR"/>
            </a:pPr>
            <a:r>
              <a:rPr lang="en-US" dirty="0"/>
              <a:t>Videos require optical flow for all models</a:t>
            </a:r>
          </a:p>
          <a:p>
            <a:pPr marL="514350" indent="-514350">
              <a:buAutoNum type="alphaUcParenR"/>
            </a:pPr>
            <a:r>
              <a:rPr lang="en-US" dirty="0"/>
              <a:t>Videos use a different patch embedding than images</a:t>
            </a:r>
          </a:p>
          <a:p>
            <a:pPr marL="514350" indent="-514350">
              <a:buAutoNum type="alphaUcParenR"/>
            </a:pPr>
            <a:r>
              <a:rPr lang="en-US" dirty="0"/>
              <a:t>Patch tokens are multiplied across time, causing token explosion</a:t>
            </a:r>
          </a:p>
          <a:p>
            <a:pPr marL="514350" indent="-514350">
              <a:buAutoNum type="alphaUcParenR"/>
            </a:pPr>
            <a:r>
              <a:rPr lang="en-US" dirty="0"/>
              <a:t>Videos must be converted into text before processing</a:t>
            </a:r>
          </a:p>
        </p:txBody>
      </p:sp>
      <p:pic>
        <p:nvPicPr>
          <p:cNvPr id="4" name="Picture 3" descr="A black and white logo&#10;&#10;AI-generated content may be incorrect.">
            <a:extLst>
              <a:ext uri="{FF2B5EF4-FFF2-40B4-BE49-F238E27FC236}">
                <a16:creationId xmlns:a16="http://schemas.microsoft.com/office/drawing/2014/main" id="{F119B0AB-9708-04A8-71FA-D81DF54ED936}"/>
              </a:ext>
            </a:extLst>
          </p:cNvPr>
          <p:cNvPicPr>
            <a:picLocks noChangeAspect="1"/>
          </p:cNvPicPr>
          <p:nvPr/>
        </p:nvPicPr>
        <p:blipFill>
          <a:blip r:embed="rId2"/>
          <a:stretch>
            <a:fillRect/>
          </a:stretch>
        </p:blipFill>
        <p:spPr>
          <a:xfrm>
            <a:off x="9723783" y="263431"/>
            <a:ext cx="2286000" cy="514350"/>
          </a:xfrm>
          <a:prstGeom prst="rect">
            <a:avLst/>
          </a:prstGeom>
        </p:spPr>
      </p:pic>
      <p:sp>
        <p:nvSpPr>
          <p:cNvPr id="5" name="TextBox 4">
            <a:extLst>
              <a:ext uri="{FF2B5EF4-FFF2-40B4-BE49-F238E27FC236}">
                <a16:creationId xmlns:a16="http://schemas.microsoft.com/office/drawing/2014/main" id="{BED9161B-9895-8432-9957-53CD4EFB1792}"/>
              </a:ext>
            </a:extLst>
          </p:cNvPr>
          <p:cNvSpPr txBox="1"/>
          <p:nvPr/>
        </p:nvSpPr>
        <p:spPr>
          <a:xfrm>
            <a:off x="838200" y="5807631"/>
            <a:ext cx="6096000" cy="369332"/>
          </a:xfrm>
          <a:prstGeom prst="rect">
            <a:avLst/>
          </a:prstGeom>
          <a:noFill/>
        </p:spPr>
        <p:txBody>
          <a:bodyPr wrap="square">
            <a:spAutoFit/>
          </a:bodyPr>
          <a:lstStyle/>
          <a:p>
            <a:r>
              <a:rPr lang="en-US" b="1" dirty="0"/>
              <a:t>Answer:</a:t>
            </a:r>
            <a:r>
              <a:rPr lang="en-US" dirty="0"/>
              <a:t> C</a:t>
            </a:r>
          </a:p>
        </p:txBody>
      </p:sp>
    </p:spTree>
    <p:extLst>
      <p:ext uri="{BB962C8B-B14F-4D97-AF65-F5344CB8AC3E}">
        <p14:creationId xmlns:p14="http://schemas.microsoft.com/office/powerpoint/2010/main" val="6434982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4C9B934-373E-F5E9-32D4-058F10E01A5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F25B48D-E943-CE05-91E7-A9F38D59A65B}"/>
              </a:ext>
            </a:extLst>
          </p:cNvPr>
          <p:cNvSpPr>
            <a:spLocks noGrp="1"/>
          </p:cNvSpPr>
          <p:nvPr>
            <p:ph type="title"/>
          </p:nvPr>
        </p:nvSpPr>
        <p:spPr>
          <a:xfrm>
            <a:off x="838200" y="984737"/>
            <a:ext cx="10515600" cy="1664677"/>
          </a:xfrm>
        </p:spPr>
        <p:txBody>
          <a:bodyPr>
            <a:normAutofit/>
          </a:bodyPr>
          <a:lstStyle/>
          <a:p>
            <a:r>
              <a:rPr lang="en-US" dirty="0"/>
              <a:t>True or False</a:t>
            </a:r>
          </a:p>
        </p:txBody>
      </p:sp>
      <p:sp>
        <p:nvSpPr>
          <p:cNvPr id="3" name="Content Placeholder 2">
            <a:extLst>
              <a:ext uri="{FF2B5EF4-FFF2-40B4-BE49-F238E27FC236}">
                <a16:creationId xmlns:a16="http://schemas.microsoft.com/office/drawing/2014/main" id="{5E597E05-33DC-FE47-961D-5726CFBC5882}"/>
              </a:ext>
            </a:extLst>
          </p:cNvPr>
          <p:cNvSpPr>
            <a:spLocks noGrp="1"/>
          </p:cNvSpPr>
          <p:nvPr>
            <p:ph idx="1"/>
          </p:nvPr>
        </p:nvSpPr>
        <p:spPr>
          <a:xfrm>
            <a:off x="838200" y="3067021"/>
            <a:ext cx="10515600" cy="3109942"/>
          </a:xfrm>
        </p:spPr>
        <p:txBody>
          <a:bodyPr/>
          <a:lstStyle/>
          <a:p>
            <a:pPr marL="0" indent="0">
              <a:buNone/>
            </a:pPr>
            <a:r>
              <a:rPr lang="en-US" dirty="0"/>
              <a:t>Uniform sparse sampling guarantees that short but important events will always be preserved in the sampled frames.</a:t>
            </a:r>
          </a:p>
        </p:txBody>
      </p:sp>
      <p:pic>
        <p:nvPicPr>
          <p:cNvPr id="4" name="Picture 3" descr="A black and white logo&#10;&#10;AI-generated content may be incorrect.">
            <a:extLst>
              <a:ext uri="{FF2B5EF4-FFF2-40B4-BE49-F238E27FC236}">
                <a16:creationId xmlns:a16="http://schemas.microsoft.com/office/drawing/2014/main" id="{4D10CD83-9BCF-7264-86BB-742A6BDE45DD}"/>
              </a:ext>
            </a:extLst>
          </p:cNvPr>
          <p:cNvPicPr>
            <a:picLocks noChangeAspect="1"/>
          </p:cNvPicPr>
          <p:nvPr/>
        </p:nvPicPr>
        <p:blipFill>
          <a:blip r:embed="rId2"/>
          <a:stretch>
            <a:fillRect/>
          </a:stretch>
        </p:blipFill>
        <p:spPr>
          <a:xfrm>
            <a:off x="9723783" y="263431"/>
            <a:ext cx="2286000" cy="514350"/>
          </a:xfrm>
          <a:prstGeom prst="rect">
            <a:avLst/>
          </a:prstGeom>
        </p:spPr>
      </p:pic>
      <p:sp>
        <p:nvSpPr>
          <p:cNvPr id="5" name="TextBox 4">
            <a:extLst>
              <a:ext uri="{FF2B5EF4-FFF2-40B4-BE49-F238E27FC236}">
                <a16:creationId xmlns:a16="http://schemas.microsoft.com/office/drawing/2014/main" id="{BFAFA818-FA97-EC29-8CDE-1FAFB52BA3E8}"/>
              </a:ext>
            </a:extLst>
          </p:cNvPr>
          <p:cNvSpPr txBox="1"/>
          <p:nvPr/>
        </p:nvSpPr>
        <p:spPr>
          <a:xfrm>
            <a:off x="838200" y="5992297"/>
            <a:ext cx="6096000" cy="369332"/>
          </a:xfrm>
          <a:prstGeom prst="rect">
            <a:avLst/>
          </a:prstGeom>
          <a:noFill/>
        </p:spPr>
        <p:txBody>
          <a:bodyPr wrap="square">
            <a:spAutoFit/>
          </a:bodyPr>
          <a:lstStyle/>
          <a:p>
            <a:r>
              <a:rPr lang="en-US" b="1" dirty="0"/>
              <a:t>Answer: False</a:t>
            </a:r>
            <a:r>
              <a:rPr lang="en-US" dirty="0"/>
              <a:t> </a:t>
            </a:r>
          </a:p>
        </p:txBody>
      </p:sp>
    </p:spTree>
    <p:extLst>
      <p:ext uri="{BB962C8B-B14F-4D97-AF65-F5344CB8AC3E}">
        <p14:creationId xmlns:p14="http://schemas.microsoft.com/office/powerpoint/2010/main" val="4438533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65A1BC3-0F57-255E-5089-9C6EDCF5426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5A17510-89C6-10C4-EAEC-9747E6101C7E}"/>
              </a:ext>
            </a:extLst>
          </p:cNvPr>
          <p:cNvSpPr>
            <a:spLocks noGrp="1"/>
          </p:cNvSpPr>
          <p:nvPr>
            <p:ph type="title"/>
          </p:nvPr>
        </p:nvSpPr>
        <p:spPr>
          <a:xfrm>
            <a:off x="838200" y="984737"/>
            <a:ext cx="10515600" cy="1664677"/>
          </a:xfrm>
        </p:spPr>
        <p:txBody>
          <a:bodyPr>
            <a:normAutofit fontScale="90000"/>
          </a:bodyPr>
          <a:lstStyle/>
          <a:p>
            <a:r>
              <a:rPr lang="en-US" dirty="0"/>
              <a:t>What is the main advantage of query-aware frame sampling methods such as Frame-Voyager or Q-Frame?</a:t>
            </a:r>
          </a:p>
        </p:txBody>
      </p:sp>
      <p:sp>
        <p:nvSpPr>
          <p:cNvPr id="3" name="Content Placeholder 2">
            <a:extLst>
              <a:ext uri="{FF2B5EF4-FFF2-40B4-BE49-F238E27FC236}">
                <a16:creationId xmlns:a16="http://schemas.microsoft.com/office/drawing/2014/main" id="{9BDC8C2A-9A52-12EC-3053-5165D757A80E}"/>
              </a:ext>
            </a:extLst>
          </p:cNvPr>
          <p:cNvSpPr>
            <a:spLocks noGrp="1"/>
          </p:cNvSpPr>
          <p:nvPr>
            <p:ph idx="1"/>
          </p:nvPr>
        </p:nvSpPr>
        <p:spPr>
          <a:xfrm>
            <a:off x="838200" y="3067021"/>
            <a:ext cx="10515600" cy="3109942"/>
          </a:xfrm>
        </p:spPr>
        <p:txBody>
          <a:bodyPr/>
          <a:lstStyle/>
          <a:p>
            <a:pPr marL="514350" indent="-514350">
              <a:buAutoNum type="alphaUcParenR"/>
            </a:pPr>
            <a:r>
              <a:rPr lang="en-US" dirty="0"/>
              <a:t>They eliminate the need for temporal attention</a:t>
            </a:r>
          </a:p>
          <a:p>
            <a:pPr marL="514350" indent="-514350">
              <a:buAutoNum type="alphaUcParenR"/>
            </a:pPr>
            <a:r>
              <a:rPr lang="en-US" dirty="0"/>
              <a:t>They always reduce the number of frames to one</a:t>
            </a:r>
          </a:p>
          <a:p>
            <a:pPr marL="514350" indent="-514350">
              <a:buAutoNum type="alphaUcParenR"/>
            </a:pPr>
            <a:r>
              <a:rPr lang="en-US" dirty="0"/>
              <a:t>They select frames based on task relevance rather than time alone</a:t>
            </a:r>
          </a:p>
          <a:p>
            <a:pPr marL="514350" indent="-514350">
              <a:buAutoNum type="alphaUcParenR"/>
            </a:pPr>
            <a:r>
              <a:rPr lang="en-US" dirty="0"/>
              <a:t>They guarantee full video coverage at all times</a:t>
            </a:r>
          </a:p>
        </p:txBody>
      </p:sp>
      <p:pic>
        <p:nvPicPr>
          <p:cNvPr id="4" name="Picture 3" descr="A black and white logo&#10;&#10;AI-generated content may be incorrect.">
            <a:extLst>
              <a:ext uri="{FF2B5EF4-FFF2-40B4-BE49-F238E27FC236}">
                <a16:creationId xmlns:a16="http://schemas.microsoft.com/office/drawing/2014/main" id="{B30604DA-63A9-CD06-44A9-5AACAC4F0BD0}"/>
              </a:ext>
            </a:extLst>
          </p:cNvPr>
          <p:cNvPicPr>
            <a:picLocks noChangeAspect="1"/>
          </p:cNvPicPr>
          <p:nvPr/>
        </p:nvPicPr>
        <p:blipFill>
          <a:blip r:embed="rId2"/>
          <a:stretch>
            <a:fillRect/>
          </a:stretch>
        </p:blipFill>
        <p:spPr>
          <a:xfrm>
            <a:off x="9723783" y="263431"/>
            <a:ext cx="2286000" cy="514350"/>
          </a:xfrm>
          <a:prstGeom prst="rect">
            <a:avLst/>
          </a:prstGeom>
        </p:spPr>
      </p:pic>
      <p:sp>
        <p:nvSpPr>
          <p:cNvPr id="6" name="TextBox 5">
            <a:extLst>
              <a:ext uri="{FF2B5EF4-FFF2-40B4-BE49-F238E27FC236}">
                <a16:creationId xmlns:a16="http://schemas.microsoft.com/office/drawing/2014/main" id="{A858F2E6-93CD-FA63-197D-4E5BA9EC98DB}"/>
              </a:ext>
            </a:extLst>
          </p:cNvPr>
          <p:cNvSpPr txBox="1"/>
          <p:nvPr/>
        </p:nvSpPr>
        <p:spPr>
          <a:xfrm>
            <a:off x="838200" y="5807631"/>
            <a:ext cx="6096000" cy="369332"/>
          </a:xfrm>
          <a:prstGeom prst="rect">
            <a:avLst/>
          </a:prstGeom>
          <a:noFill/>
        </p:spPr>
        <p:txBody>
          <a:bodyPr wrap="square">
            <a:spAutoFit/>
          </a:bodyPr>
          <a:lstStyle/>
          <a:p>
            <a:r>
              <a:rPr lang="en-US" b="1" dirty="0"/>
              <a:t>Answer:</a:t>
            </a:r>
            <a:r>
              <a:rPr lang="en-US" dirty="0"/>
              <a:t> C</a:t>
            </a:r>
          </a:p>
        </p:txBody>
      </p:sp>
    </p:spTree>
    <p:extLst>
      <p:ext uri="{BB962C8B-B14F-4D97-AF65-F5344CB8AC3E}">
        <p14:creationId xmlns:p14="http://schemas.microsoft.com/office/powerpoint/2010/main" val="36260054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428AFD3-99C3-F8D0-7309-4DDF3FBBED5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E6C7433-59A7-221E-8822-436CE211AC02}"/>
              </a:ext>
            </a:extLst>
          </p:cNvPr>
          <p:cNvSpPr>
            <a:spLocks noGrp="1"/>
          </p:cNvSpPr>
          <p:nvPr>
            <p:ph type="title"/>
          </p:nvPr>
        </p:nvSpPr>
        <p:spPr>
          <a:xfrm>
            <a:off x="838200" y="984737"/>
            <a:ext cx="10515600" cy="1664677"/>
          </a:xfrm>
        </p:spPr>
        <p:txBody>
          <a:bodyPr>
            <a:normAutofit/>
          </a:bodyPr>
          <a:lstStyle/>
          <a:p>
            <a:r>
              <a:rPr lang="en-US" dirty="0"/>
              <a:t>What is the main tradeoff of </a:t>
            </a:r>
            <a:r>
              <a:rPr lang="en-US" dirty="0" err="1"/>
              <a:t>tubelet</a:t>
            </a:r>
            <a:r>
              <a:rPr lang="en-US" dirty="0"/>
              <a:t> tokens compared with frame-wise patch tokens? </a:t>
            </a:r>
          </a:p>
        </p:txBody>
      </p:sp>
      <p:sp>
        <p:nvSpPr>
          <p:cNvPr id="3" name="Content Placeholder 2">
            <a:extLst>
              <a:ext uri="{FF2B5EF4-FFF2-40B4-BE49-F238E27FC236}">
                <a16:creationId xmlns:a16="http://schemas.microsoft.com/office/drawing/2014/main" id="{C19D5EE1-0CB0-2BC0-B6CF-798E4B233453}"/>
              </a:ext>
            </a:extLst>
          </p:cNvPr>
          <p:cNvSpPr>
            <a:spLocks noGrp="1"/>
          </p:cNvSpPr>
          <p:nvPr>
            <p:ph idx="1"/>
          </p:nvPr>
        </p:nvSpPr>
        <p:spPr>
          <a:xfrm>
            <a:off x="838200" y="3067021"/>
            <a:ext cx="10515600" cy="3109942"/>
          </a:xfrm>
        </p:spPr>
        <p:txBody>
          <a:bodyPr/>
          <a:lstStyle/>
          <a:p>
            <a:pPr marL="514350" indent="-514350">
              <a:buFont typeface="Arial" panose="020B0604020202020204" pitchFamily="34" charset="0"/>
              <a:buAutoNum type="alphaUcParenR"/>
            </a:pPr>
            <a:r>
              <a:rPr lang="en-US" dirty="0" err="1"/>
              <a:t>Tubelets</a:t>
            </a:r>
            <a:r>
              <a:rPr lang="en-US" dirty="0"/>
              <a:t> reduce token count and inject temporal structure earlier, but with coarser temporal detail</a:t>
            </a:r>
          </a:p>
          <a:p>
            <a:pPr marL="514350" indent="-514350">
              <a:buAutoNum type="alphaUcParenR"/>
            </a:pPr>
            <a:r>
              <a:rPr lang="en-US" dirty="0" err="1"/>
              <a:t>Tubelets</a:t>
            </a:r>
            <a:r>
              <a:rPr lang="en-US" dirty="0"/>
              <a:t> increase sequence length but improve interpretability</a:t>
            </a:r>
          </a:p>
          <a:p>
            <a:pPr marL="514350" indent="-514350">
              <a:buAutoNum type="alphaUcParenR"/>
            </a:pPr>
            <a:r>
              <a:rPr lang="en-US" dirty="0" err="1"/>
              <a:t>Tubelets</a:t>
            </a:r>
            <a:r>
              <a:rPr lang="en-US" dirty="0"/>
              <a:t> remove temporal information entirely</a:t>
            </a:r>
          </a:p>
          <a:p>
            <a:pPr marL="514350" indent="-514350">
              <a:buAutoNum type="alphaUcParenR"/>
            </a:pPr>
            <a:r>
              <a:rPr lang="en-US" dirty="0" err="1"/>
              <a:t>Tubelets</a:t>
            </a:r>
            <a:r>
              <a:rPr lang="en-US" dirty="0"/>
              <a:t> are only used in CNN-based video models</a:t>
            </a:r>
          </a:p>
        </p:txBody>
      </p:sp>
      <p:pic>
        <p:nvPicPr>
          <p:cNvPr id="4" name="Picture 3" descr="A black and white logo&#10;&#10;AI-generated content may be incorrect.">
            <a:extLst>
              <a:ext uri="{FF2B5EF4-FFF2-40B4-BE49-F238E27FC236}">
                <a16:creationId xmlns:a16="http://schemas.microsoft.com/office/drawing/2014/main" id="{EE6A4AF1-BA38-11FC-7B07-FF1F88CF6705}"/>
              </a:ext>
            </a:extLst>
          </p:cNvPr>
          <p:cNvPicPr>
            <a:picLocks noChangeAspect="1"/>
          </p:cNvPicPr>
          <p:nvPr/>
        </p:nvPicPr>
        <p:blipFill>
          <a:blip r:embed="rId2"/>
          <a:stretch>
            <a:fillRect/>
          </a:stretch>
        </p:blipFill>
        <p:spPr>
          <a:xfrm>
            <a:off x="9723783" y="263431"/>
            <a:ext cx="2286000" cy="514350"/>
          </a:xfrm>
          <a:prstGeom prst="rect">
            <a:avLst/>
          </a:prstGeom>
        </p:spPr>
      </p:pic>
      <p:sp>
        <p:nvSpPr>
          <p:cNvPr id="6" name="TextBox 5">
            <a:extLst>
              <a:ext uri="{FF2B5EF4-FFF2-40B4-BE49-F238E27FC236}">
                <a16:creationId xmlns:a16="http://schemas.microsoft.com/office/drawing/2014/main" id="{C370681F-D944-9ADC-63D3-EA0E23DA65B1}"/>
              </a:ext>
            </a:extLst>
          </p:cNvPr>
          <p:cNvSpPr txBox="1"/>
          <p:nvPr/>
        </p:nvSpPr>
        <p:spPr>
          <a:xfrm>
            <a:off x="838200" y="5807631"/>
            <a:ext cx="6096000" cy="369332"/>
          </a:xfrm>
          <a:prstGeom prst="rect">
            <a:avLst/>
          </a:prstGeom>
          <a:noFill/>
        </p:spPr>
        <p:txBody>
          <a:bodyPr wrap="square">
            <a:spAutoFit/>
          </a:bodyPr>
          <a:lstStyle/>
          <a:p>
            <a:r>
              <a:rPr lang="en-US" b="1" dirty="0"/>
              <a:t>Answer:</a:t>
            </a:r>
            <a:r>
              <a:rPr lang="en-US" dirty="0"/>
              <a:t> A</a:t>
            </a:r>
          </a:p>
        </p:txBody>
      </p:sp>
    </p:spTree>
    <p:extLst>
      <p:ext uri="{BB962C8B-B14F-4D97-AF65-F5344CB8AC3E}">
        <p14:creationId xmlns:p14="http://schemas.microsoft.com/office/powerpoint/2010/main" val="34305580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2C6FD01-F831-FA85-AFF2-7CB44CCBE1B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4A254D5-73F4-8531-770E-D01AF8B500DC}"/>
              </a:ext>
            </a:extLst>
          </p:cNvPr>
          <p:cNvSpPr>
            <a:spLocks noGrp="1"/>
          </p:cNvSpPr>
          <p:nvPr>
            <p:ph type="title"/>
          </p:nvPr>
        </p:nvSpPr>
        <p:spPr>
          <a:xfrm>
            <a:off x="838200" y="984737"/>
            <a:ext cx="10515600" cy="1664677"/>
          </a:xfrm>
        </p:spPr>
        <p:txBody>
          <a:bodyPr>
            <a:normAutofit/>
          </a:bodyPr>
          <a:lstStyle/>
          <a:p>
            <a:r>
              <a:rPr lang="en-US" dirty="0"/>
              <a:t>What is the purpose of divided space-time attention in models such as </a:t>
            </a:r>
            <a:r>
              <a:rPr lang="en-US" dirty="0" err="1"/>
              <a:t>TimeSformer</a:t>
            </a:r>
            <a:r>
              <a:rPr lang="en-US" dirty="0"/>
              <a:t>?</a:t>
            </a:r>
          </a:p>
        </p:txBody>
      </p:sp>
      <p:sp>
        <p:nvSpPr>
          <p:cNvPr id="3" name="Content Placeholder 2">
            <a:extLst>
              <a:ext uri="{FF2B5EF4-FFF2-40B4-BE49-F238E27FC236}">
                <a16:creationId xmlns:a16="http://schemas.microsoft.com/office/drawing/2014/main" id="{125DDB81-E6BB-8E56-7F51-5A4B683022E8}"/>
              </a:ext>
            </a:extLst>
          </p:cNvPr>
          <p:cNvSpPr>
            <a:spLocks noGrp="1"/>
          </p:cNvSpPr>
          <p:nvPr>
            <p:ph idx="1"/>
          </p:nvPr>
        </p:nvSpPr>
        <p:spPr>
          <a:xfrm>
            <a:off x="838200" y="3067021"/>
            <a:ext cx="10515600" cy="3109942"/>
          </a:xfrm>
        </p:spPr>
        <p:txBody>
          <a:bodyPr/>
          <a:lstStyle/>
          <a:p>
            <a:pPr marL="514350" indent="-514350">
              <a:buFont typeface="Arial" panose="020B0604020202020204" pitchFamily="34" charset="0"/>
              <a:buAutoNum type="alphaUcParenR"/>
            </a:pPr>
            <a:r>
              <a:rPr lang="en-US" dirty="0"/>
              <a:t>To process language and vision in separate networks</a:t>
            </a:r>
          </a:p>
          <a:p>
            <a:pPr marL="514350" indent="-514350">
              <a:buFont typeface="Arial" panose="020B0604020202020204" pitchFamily="34" charset="0"/>
              <a:buAutoNum type="alphaUcParenR"/>
            </a:pPr>
            <a:r>
              <a:rPr lang="en-US" dirty="0"/>
              <a:t>To remove spatial reasoning from the model</a:t>
            </a:r>
          </a:p>
          <a:p>
            <a:pPr marL="514350" indent="-514350">
              <a:buFont typeface="Arial" panose="020B0604020202020204" pitchFamily="34" charset="0"/>
              <a:buAutoNum type="alphaUcParenR"/>
            </a:pPr>
            <a:r>
              <a:rPr lang="en-US" dirty="0"/>
              <a:t>To restrict attention only to local window</a:t>
            </a:r>
          </a:p>
          <a:p>
            <a:pPr marL="514350" indent="-514350">
              <a:buFont typeface="Arial" panose="020B0604020202020204" pitchFamily="34" charset="0"/>
              <a:buAutoNum type="alphaUcParenR"/>
            </a:pPr>
            <a:r>
              <a:rPr lang="en-US" dirty="0"/>
              <a:t>To first apply temporal attention across frames and then spatial attention within frames</a:t>
            </a:r>
          </a:p>
        </p:txBody>
      </p:sp>
      <p:pic>
        <p:nvPicPr>
          <p:cNvPr id="4" name="Picture 3" descr="A black and white logo&#10;&#10;AI-generated content may be incorrect.">
            <a:extLst>
              <a:ext uri="{FF2B5EF4-FFF2-40B4-BE49-F238E27FC236}">
                <a16:creationId xmlns:a16="http://schemas.microsoft.com/office/drawing/2014/main" id="{CC32E9A9-E528-F7C8-2639-D1C857ED0734}"/>
              </a:ext>
            </a:extLst>
          </p:cNvPr>
          <p:cNvPicPr>
            <a:picLocks noChangeAspect="1"/>
          </p:cNvPicPr>
          <p:nvPr/>
        </p:nvPicPr>
        <p:blipFill>
          <a:blip r:embed="rId3"/>
          <a:stretch>
            <a:fillRect/>
          </a:stretch>
        </p:blipFill>
        <p:spPr>
          <a:xfrm>
            <a:off x="9723783" y="263431"/>
            <a:ext cx="2286000" cy="514350"/>
          </a:xfrm>
          <a:prstGeom prst="rect">
            <a:avLst/>
          </a:prstGeom>
        </p:spPr>
      </p:pic>
      <p:sp>
        <p:nvSpPr>
          <p:cNvPr id="6" name="TextBox 5">
            <a:extLst>
              <a:ext uri="{FF2B5EF4-FFF2-40B4-BE49-F238E27FC236}">
                <a16:creationId xmlns:a16="http://schemas.microsoft.com/office/drawing/2014/main" id="{0E7C8316-A9CB-AC9B-D747-B67ECD4CC8D4}"/>
              </a:ext>
            </a:extLst>
          </p:cNvPr>
          <p:cNvSpPr txBox="1"/>
          <p:nvPr/>
        </p:nvSpPr>
        <p:spPr>
          <a:xfrm>
            <a:off x="838200" y="5992297"/>
            <a:ext cx="6096000" cy="369332"/>
          </a:xfrm>
          <a:prstGeom prst="rect">
            <a:avLst/>
          </a:prstGeom>
          <a:noFill/>
        </p:spPr>
        <p:txBody>
          <a:bodyPr wrap="square">
            <a:spAutoFit/>
          </a:bodyPr>
          <a:lstStyle/>
          <a:p>
            <a:r>
              <a:rPr lang="en-US" b="1" dirty="0"/>
              <a:t>Answer:</a:t>
            </a:r>
            <a:r>
              <a:rPr lang="en-US" dirty="0"/>
              <a:t> D</a:t>
            </a:r>
          </a:p>
        </p:txBody>
      </p:sp>
    </p:spTree>
    <p:extLst>
      <p:ext uri="{BB962C8B-B14F-4D97-AF65-F5344CB8AC3E}">
        <p14:creationId xmlns:p14="http://schemas.microsoft.com/office/powerpoint/2010/main" val="14653587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EAB2AC8-9996-6266-611C-C45851996B1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26704AC-93BD-59BA-C916-545A8FE63957}"/>
              </a:ext>
            </a:extLst>
          </p:cNvPr>
          <p:cNvSpPr>
            <a:spLocks noGrp="1"/>
          </p:cNvSpPr>
          <p:nvPr>
            <p:ph type="title"/>
          </p:nvPr>
        </p:nvSpPr>
        <p:spPr>
          <a:xfrm>
            <a:off x="838200" y="984737"/>
            <a:ext cx="10515600" cy="1664677"/>
          </a:xfrm>
        </p:spPr>
        <p:txBody>
          <a:bodyPr>
            <a:normAutofit fontScale="90000"/>
          </a:bodyPr>
          <a:lstStyle/>
          <a:p>
            <a:r>
              <a:rPr lang="en-US" dirty="0"/>
              <a:t>How many positional encoding axes does video </a:t>
            </a:r>
            <a:r>
              <a:rPr lang="en-US" dirty="0" err="1"/>
              <a:t>MRoPE</a:t>
            </a:r>
            <a:r>
              <a:rPr lang="en-US" dirty="0"/>
              <a:t> use compared to image </a:t>
            </a:r>
            <a:r>
              <a:rPr lang="en-US" dirty="0" err="1"/>
              <a:t>MRoPE</a:t>
            </a:r>
            <a:r>
              <a:rPr lang="en-US" dirty="0"/>
              <a:t>?</a:t>
            </a:r>
          </a:p>
        </p:txBody>
      </p:sp>
      <p:sp>
        <p:nvSpPr>
          <p:cNvPr id="3" name="Content Placeholder 2">
            <a:extLst>
              <a:ext uri="{FF2B5EF4-FFF2-40B4-BE49-F238E27FC236}">
                <a16:creationId xmlns:a16="http://schemas.microsoft.com/office/drawing/2014/main" id="{C7F83703-9A2C-C348-09B6-915988ADCA27}"/>
              </a:ext>
            </a:extLst>
          </p:cNvPr>
          <p:cNvSpPr>
            <a:spLocks noGrp="1"/>
          </p:cNvSpPr>
          <p:nvPr>
            <p:ph idx="1"/>
          </p:nvPr>
        </p:nvSpPr>
        <p:spPr>
          <a:xfrm>
            <a:off x="838200" y="3067021"/>
            <a:ext cx="10515600" cy="3109942"/>
          </a:xfrm>
        </p:spPr>
        <p:txBody>
          <a:bodyPr/>
          <a:lstStyle/>
          <a:p>
            <a:pPr marL="514350" indent="-514350">
              <a:buAutoNum type="alphaUcParenR"/>
            </a:pPr>
            <a:r>
              <a:rPr lang="en-US" dirty="0"/>
              <a:t>Image uses 3 (H, W, T); Video uses 2 (H, W)</a:t>
            </a:r>
          </a:p>
          <a:p>
            <a:pPr marL="514350" indent="-514350">
              <a:buAutoNum type="alphaUcParenR"/>
            </a:pPr>
            <a:r>
              <a:rPr lang="en-US" dirty="0"/>
              <a:t>Both use 2 axes (H, W)</a:t>
            </a:r>
          </a:p>
          <a:p>
            <a:pPr marL="514350" indent="-514350">
              <a:buAutoNum type="alphaUcParenR"/>
            </a:pPr>
            <a:r>
              <a:rPr lang="en-US" dirty="0"/>
              <a:t>Image uses 2 (H, W); Video uses 3 (H, W, T)</a:t>
            </a:r>
          </a:p>
          <a:p>
            <a:pPr marL="514350" indent="-514350">
              <a:buAutoNum type="alphaUcParenR"/>
            </a:pPr>
            <a:r>
              <a:rPr lang="en-US" dirty="0"/>
              <a:t>Image uses 1 (W); Video uses 2 (W, T)</a:t>
            </a:r>
            <a:endParaRPr lang="en-US" dirty="0">
              <a:effectLst/>
            </a:endParaRPr>
          </a:p>
        </p:txBody>
      </p:sp>
      <p:pic>
        <p:nvPicPr>
          <p:cNvPr id="4" name="Picture 3" descr="A black and white logo&#10;&#10;AI-generated content may be incorrect.">
            <a:extLst>
              <a:ext uri="{FF2B5EF4-FFF2-40B4-BE49-F238E27FC236}">
                <a16:creationId xmlns:a16="http://schemas.microsoft.com/office/drawing/2014/main" id="{3C53BB07-6A0E-8ACC-D385-5F801AB1C0F0}"/>
              </a:ext>
            </a:extLst>
          </p:cNvPr>
          <p:cNvPicPr>
            <a:picLocks noChangeAspect="1"/>
          </p:cNvPicPr>
          <p:nvPr/>
        </p:nvPicPr>
        <p:blipFill>
          <a:blip r:embed="rId3"/>
          <a:stretch>
            <a:fillRect/>
          </a:stretch>
        </p:blipFill>
        <p:spPr>
          <a:xfrm>
            <a:off x="9723783" y="263431"/>
            <a:ext cx="2286000" cy="514350"/>
          </a:xfrm>
          <a:prstGeom prst="rect">
            <a:avLst/>
          </a:prstGeom>
        </p:spPr>
      </p:pic>
      <p:sp>
        <p:nvSpPr>
          <p:cNvPr id="6" name="TextBox 5">
            <a:extLst>
              <a:ext uri="{FF2B5EF4-FFF2-40B4-BE49-F238E27FC236}">
                <a16:creationId xmlns:a16="http://schemas.microsoft.com/office/drawing/2014/main" id="{1DB2BCA0-7FE7-E6CC-A36D-E6F6D8850814}"/>
              </a:ext>
            </a:extLst>
          </p:cNvPr>
          <p:cNvSpPr txBox="1"/>
          <p:nvPr/>
        </p:nvSpPr>
        <p:spPr>
          <a:xfrm>
            <a:off x="838200" y="5992297"/>
            <a:ext cx="6096000" cy="369332"/>
          </a:xfrm>
          <a:prstGeom prst="rect">
            <a:avLst/>
          </a:prstGeom>
          <a:noFill/>
        </p:spPr>
        <p:txBody>
          <a:bodyPr wrap="square">
            <a:spAutoFit/>
          </a:bodyPr>
          <a:lstStyle/>
          <a:p>
            <a:r>
              <a:rPr lang="en-US" b="1" dirty="0"/>
              <a:t>Answer: C</a:t>
            </a:r>
            <a:r>
              <a:rPr lang="en-US" dirty="0"/>
              <a:t> </a:t>
            </a:r>
          </a:p>
        </p:txBody>
      </p:sp>
    </p:spTree>
    <p:extLst>
      <p:ext uri="{BB962C8B-B14F-4D97-AF65-F5344CB8AC3E}">
        <p14:creationId xmlns:p14="http://schemas.microsoft.com/office/powerpoint/2010/main" val="41837736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DB64C98-6645-3582-9362-CC7E3BCA4BD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0755E47-DA70-85E9-F71E-DCECF8D1FDAD}"/>
              </a:ext>
            </a:extLst>
          </p:cNvPr>
          <p:cNvSpPr>
            <a:spLocks noGrp="1"/>
          </p:cNvSpPr>
          <p:nvPr>
            <p:ph type="title"/>
          </p:nvPr>
        </p:nvSpPr>
        <p:spPr>
          <a:xfrm>
            <a:off x="838200" y="984737"/>
            <a:ext cx="10515600" cy="1664677"/>
          </a:xfrm>
        </p:spPr>
        <p:txBody>
          <a:bodyPr>
            <a:normAutofit fontScale="90000"/>
          </a:bodyPr>
          <a:lstStyle/>
          <a:p>
            <a:r>
              <a:rPr lang="en-US" dirty="0"/>
              <a:t>What is the primary advantage of using real timestamps over frame indices in positional encoding?</a:t>
            </a:r>
          </a:p>
        </p:txBody>
      </p:sp>
      <p:sp>
        <p:nvSpPr>
          <p:cNvPr id="3" name="Content Placeholder 2">
            <a:extLst>
              <a:ext uri="{FF2B5EF4-FFF2-40B4-BE49-F238E27FC236}">
                <a16:creationId xmlns:a16="http://schemas.microsoft.com/office/drawing/2014/main" id="{44D2ECA3-B8D2-0265-BD7F-642C0A00168E}"/>
              </a:ext>
            </a:extLst>
          </p:cNvPr>
          <p:cNvSpPr>
            <a:spLocks noGrp="1"/>
          </p:cNvSpPr>
          <p:nvPr>
            <p:ph idx="1"/>
          </p:nvPr>
        </p:nvSpPr>
        <p:spPr>
          <a:xfrm>
            <a:off x="838200" y="3067021"/>
            <a:ext cx="10515600" cy="3109942"/>
          </a:xfrm>
        </p:spPr>
        <p:txBody>
          <a:bodyPr/>
          <a:lstStyle/>
          <a:p>
            <a:pPr marL="514350" indent="-514350">
              <a:buAutoNum type="alphaUcParenR"/>
            </a:pPr>
            <a:r>
              <a:rPr lang="en-US" dirty="0"/>
              <a:t>It reduces the total number of tokens processed</a:t>
            </a:r>
          </a:p>
          <a:p>
            <a:pPr marL="514350" indent="-514350">
              <a:buAutoNum type="alphaUcParenR"/>
            </a:pPr>
            <a:r>
              <a:rPr lang="en-US" dirty="0"/>
              <a:t>It enables the model to learn temporal concepts like speed and duration</a:t>
            </a:r>
          </a:p>
          <a:p>
            <a:pPr marL="514350" indent="-514350">
              <a:buAutoNum type="alphaUcParenR"/>
            </a:pPr>
            <a:r>
              <a:rPr lang="en-US" dirty="0"/>
              <a:t>It eliminates the need for spatial positional encoding</a:t>
            </a:r>
          </a:p>
          <a:p>
            <a:pPr marL="514350" indent="-514350">
              <a:buAutoNum type="alphaUcParenR"/>
            </a:pPr>
            <a:r>
              <a:rPr lang="en-US" dirty="0"/>
              <a:t>It increases the frame sampling rate automatically</a:t>
            </a:r>
            <a:endParaRPr lang="en-US" dirty="0">
              <a:effectLst/>
            </a:endParaRPr>
          </a:p>
        </p:txBody>
      </p:sp>
      <p:pic>
        <p:nvPicPr>
          <p:cNvPr id="4" name="Picture 3" descr="A black and white logo&#10;&#10;AI-generated content may be incorrect.">
            <a:extLst>
              <a:ext uri="{FF2B5EF4-FFF2-40B4-BE49-F238E27FC236}">
                <a16:creationId xmlns:a16="http://schemas.microsoft.com/office/drawing/2014/main" id="{9E99D3FE-4FCD-FE66-C486-9261AD44475D}"/>
              </a:ext>
            </a:extLst>
          </p:cNvPr>
          <p:cNvPicPr>
            <a:picLocks noChangeAspect="1"/>
          </p:cNvPicPr>
          <p:nvPr/>
        </p:nvPicPr>
        <p:blipFill>
          <a:blip r:embed="rId3"/>
          <a:stretch>
            <a:fillRect/>
          </a:stretch>
        </p:blipFill>
        <p:spPr>
          <a:xfrm>
            <a:off x="9723783" y="263431"/>
            <a:ext cx="2286000" cy="514350"/>
          </a:xfrm>
          <a:prstGeom prst="rect">
            <a:avLst/>
          </a:prstGeom>
        </p:spPr>
      </p:pic>
      <p:sp>
        <p:nvSpPr>
          <p:cNvPr id="6" name="TextBox 5">
            <a:extLst>
              <a:ext uri="{FF2B5EF4-FFF2-40B4-BE49-F238E27FC236}">
                <a16:creationId xmlns:a16="http://schemas.microsoft.com/office/drawing/2014/main" id="{F65FD373-40A4-AB04-D7D2-DA2E62BC8C47}"/>
              </a:ext>
            </a:extLst>
          </p:cNvPr>
          <p:cNvSpPr txBox="1"/>
          <p:nvPr/>
        </p:nvSpPr>
        <p:spPr>
          <a:xfrm>
            <a:off x="838200" y="5992297"/>
            <a:ext cx="6096000" cy="369332"/>
          </a:xfrm>
          <a:prstGeom prst="rect">
            <a:avLst/>
          </a:prstGeom>
          <a:noFill/>
        </p:spPr>
        <p:txBody>
          <a:bodyPr wrap="square">
            <a:spAutoFit/>
          </a:bodyPr>
          <a:lstStyle/>
          <a:p>
            <a:r>
              <a:rPr lang="en-US" b="1" dirty="0"/>
              <a:t>Answer:</a:t>
            </a:r>
            <a:r>
              <a:rPr lang="en-US" dirty="0"/>
              <a:t> B</a:t>
            </a:r>
          </a:p>
        </p:txBody>
      </p:sp>
    </p:spTree>
    <p:extLst>
      <p:ext uri="{BB962C8B-B14F-4D97-AF65-F5344CB8AC3E}">
        <p14:creationId xmlns:p14="http://schemas.microsoft.com/office/powerpoint/2010/main" val="41830476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8C839D8-CDC2-0D8F-5891-78702B610B5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4768725-7C6A-B812-7933-51F75B38BE0A}"/>
              </a:ext>
            </a:extLst>
          </p:cNvPr>
          <p:cNvSpPr>
            <a:spLocks noGrp="1"/>
          </p:cNvSpPr>
          <p:nvPr>
            <p:ph type="title"/>
          </p:nvPr>
        </p:nvSpPr>
        <p:spPr>
          <a:xfrm>
            <a:off x="838200" y="984737"/>
            <a:ext cx="10515600" cy="1664677"/>
          </a:xfrm>
        </p:spPr>
        <p:txBody>
          <a:bodyPr>
            <a:normAutofit/>
          </a:bodyPr>
          <a:lstStyle/>
          <a:p>
            <a:r>
              <a:rPr lang="en-US" dirty="0"/>
              <a:t>Open-ended</a:t>
            </a:r>
          </a:p>
        </p:txBody>
      </p:sp>
      <p:sp>
        <p:nvSpPr>
          <p:cNvPr id="3" name="Content Placeholder 2">
            <a:extLst>
              <a:ext uri="{FF2B5EF4-FFF2-40B4-BE49-F238E27FC236}">
                <a16:creationId xmlns:a16="http://schemas.microsoft.com/office/drawing/2014/main" id="{D9712A00-072C-2F4C-C475-4A5713832163}"/>
              </a:ext>
            </a:extLst>
          </p:cNvPr>
          <p:cNvSpPr>
            <a:spLocks noGrp="1"/>
          </p:cNvSpPr>
          <p:nvPr>
            <p:ph idx="1"/>
          </p:nvPr>
        </p:nvSpPr>
        <p:spPr>
          <a:xfrm>
            <a:off x="838200" y="3067021"/>
            <a:ext cx="10515600" cy="3109942"/>
          </a:xfrm>
        </p:spPr>
        <p:txBody>
          <a:bodyPr/>
          <a:lstStyle/>
          <a:p>
            <a:pPr marL="0" indent="0">
              <a:buNone/>
            </a:pPr>
            <a:r>
              <a:rPr lang="en-US" dirty="0"/>
              <a:t>What problem do dynamic FPS sampling and absolute-time </a:t>
            </a:r>
            <a:r>
              <a:rPr lang="en-US" dirty="0" err="1"/>
              <a:t>MRoPE</a:t>
            </a:r>
            <a:r>
              <a:rPr lang="en-US" dirty="0"/>
              <a:t> try to solve together in long-video understanding?</a:t>
            </a:r>
            <a:endParaRPr lang="en-US" dirty="0">
              <a:effectLst/>
            </a:endParaRPr>
          </a:p>
        </p:txBody>
      </p:sp>
      <p:pic>
        <p:nvPicPr>
          <p:cNvPr id="4" name="Picture 3" descr="A black and white logo&#10;&#10;AI-generated content may be incorrect.">
            <a:extLst>
              <a:ext uri="{FF2B5EF4-FFF2-40B4-BE49-F238E27FC236}">
                <a16:creationId xmlns:a16="http://schemas.microsoft.com/office/drawing/2014/main" id="{1C059E3B-4073-88F9-6773-2F6A2A841260}"/>
              </a:ext>
            </a:extLst>
          </p:cNvPr>
          <p:cNvPicPr>
            <a:picLocks noChangeAspect="1"/>
          </p:cNvPicPr>
          <p:nvPr/>
        </p:nvPicPr>
        <p:blipFill>
          <a:blip r:embed="rId3"/>
          <a:stretch>
            <a:fillRect/>
          </a:stretch>
        </p:blipFill>
        <p:spPr>
          <a:xfrm>
            <a:off x="9723783" y="263431"/>
            <a:ext cx="2286000" cy="514350"/>
          </a:xfrm>
          <a:prstGeom prst="rect">
            <a:avLst/>
          </a:prstGeom>
        </p:spPr>
      </p:pic>
      <p:sp>
        <p:nvSpPr>
          <p:cNvPr id="6" name="TextBox 5">
            <a:extLst>
              <a:ext uri="{FF2B5EF4-FFF2-40B4-BE49-F238E27FC236}">
                <a16:creationId xmlns:a16="http://schemas.microsoft.com/office/drawing/2014/main" id="{E9C7ECE4-E3AA-C9EC-1595-6503ECE95E4B}"/>
              </a:ext>
            </a:extLst>
          </p:cNvPr>
          <p:cNvSpPr txBox="1"/>
          <p:nvPr/>
        </p:nvSpPr>
        <p:spPr>
          <a:xfrm>
            <a:off x="838200" y="4422637"/>
            <a:ext cx="10333892" cy="1754326"/>
          </a:xfrm>
          <a:prstGeom prst="rect">
            <a:avLst/>
          </a:prstGeom>
          <a:noFill/>
        </p:spPr>
        <p:txBody>
          <a:bodyPr wrap="square">
            <a:spAutoFit/>
          </a:bodyPr>
          <a:lstStyle/>
          <a:p>
            <a:r>
              <a:rPr lang="en-US" b="1" dirty="0"/>
              <a:t>Answer:</a:t>
            </a:r>
            <a:r>
              <a:rPr lang="en-US" dirty="0"/>
              <a:t> </a:t>
            </a:r>
          </a:p>
          <a:p>
            <a:endParaRPr lang="en-US" dirty="0"/>
          </a:p>
          <a:p>
            <a:r>
              <a:rPr lang="en-US" dirty="0"/>
              <a:t>They help the model handle long videos under a limited token budget by sampling frames more efficiently and by keeping those frames aligned to real time in seconds. This improves temporal grounding and reasoning about speed, duration, and event order, although important micro-events can still be skipped.</a:t>
            </a:r>
          </a:p>
        </p:txBody>
      </p:sp>
    </p:spTree>
    <p:extLst>
      <p:ext uri="{BB962C8B-B14F-4D97-AF65-F5344CB8AC3E}">
        <p14:creationId xmlns:p14="http://schemas.microsoft.com/office/powerpoint/2010/main" val="25358659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Theme">
      <a:majorFont>
        <a:latin typeface="Aptos Display"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ptos" panose="020B0004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office theme</Template>
  <TotalTime>91</TotalTime>
  <Words>570</Words>
  <Application>Microsoft Office PowerPoint</Application>
  <PresentationFormat>Widescreen</PresentationFormat>
  <Paragraphs>65</Paragraphs>
  <Slides>11</Slides>
  <Notes>7</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11</vt:i4>
      </vt:variant>
    </vt:vector>
  </HeadingPairs>
  <TitlesOfParts>
    <vt:vector size="15" baseType="lpstr">
      <vt:lpstr>Aptos</vt:lpstr>
      <vt:lpstr>Aptos Display</vt:lpstr>
      <vt:lpstr>Arial</vt:lpstr>
      <vt:lpstr>office theme</vt:lpstr>
      <vt:lpstr>Video Language Models</vt:lpstr>
      <vt:lpstr>Why does video create a much larger computational burden for transformers than images?</vt:lpstr>
      <vt:lpstr>True or False</vt:lpstr>
      <vt:lpstr>What is the main advantage of query-aware frame sampling methods such as Frame-Voyager or Q-Frame?</vt:lpstr>
      <vt:lpstr>What is the main tradeoff of tubelet tokens compared with frame-wise patch tokens? </vt:lpstr>
      <vt:lpstr>What is the purpose of divided space-time attention in models such as TimeSformer?</vt:lpstr>
      <vt:lpstr>How many positional encoding axes does video MRoPE use compared to image MRoPE?</vt:lpstr>
      <vt:lpstr>What is the primary advantage of using real timestamps over frame indices in positional encoding?</vt:lpstr>
      <vt:lpstr>Open-ended</vt:lpstr>
      <vt:lpstr>When processing a still image using a model that supports both images and video, how is the input treated under dynamic FPS sampling?</vt:lpstr>
      <vt:lpstr>Why do VideoQA models perform significantly worse on causal questions than descriptive ones?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Di Liu</dc:creator>
  <cp:lastModifiedBy>Longin Jan Latecki</cp:lastModifiedBy>
  <cp:revision>4</cp:revision>
  <dcterms:created xsi:type="dcterms:W3CDTF">2026-03-27T15:10:58Z</dcterms:created>
  <dcterms:modified xsi:type="dcterms:W3CDTF">2026-04-20T21:20:52Z</dcterms:modified>
</cp:coreProperties>
</file>