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5" r:id="rId3"/>
    <p:sldId id="257" r:id="rId4"/>
    <p:sldId id="259" r:id="rId5"/>
    <p:sldId id="346" r:id="rId6"/>
    <p:sldId id="260" r:id="rId7"/>
    <p:sldId id="267" r:id="rId8"/>
    <p:sldId id="268" r:id="rId9"/>
    <p:sldId id="269" r:id="rId10"/>
    <p:sldId id="270" r:id="rId11"/>
    <p:sldId id="266" r:id="rId12"/>
    <p:sldId id="271" r:id="rId13"/>
    <p:sldId id="274" r:id="rId14"/>
    <p:sldId id="359" r:id="rId15"/>
    <p:sldId id="275" r:id="rId16"/>
    <p:sldId id="348" r:id="rId17"/>
    <p:sldId id="365" r:id="rId18"/>
    <p:sldId id="289" r:id="rId19"/>
    <p:sldId id="283" r:id="rId20"/>
    <p:sldId id="285" r:id="rId21"/>
    <p:sldId id="286" r:id="rId22"/>
    <p:sldId id="366" r:id="rId23"/>
    <p:sldId id="367" r:id="rId24"/>
    <p:sldId id="368" r:id="rId25"/>
    <p:sldId id="258" r:id="rId26"/>
    <p:sldId id="369" r:id="rId27"/>
    <p:sldId id="372" r:id="rId28"/>
    <p:sldId id="284" r:id="rId29"/>
    <p:sldId id="373" r:id="rId30"/>
    <p:sldId id="374" r:id="rId31"/>
    <p:sldId id="375" r:id="rId32"/>
    <p:sldId id="287" r:id="rId33"/>
    <p:sldId id="376" r:id="rId34"/>
    <p:sldId id="377" r:id="rId35"/>
    <p:sldId id="294" r:id="rId36"/>
    <p:sldId id="378" r:id="rId37"/>
    <p:sldId id="379" r:id="rId38"/>
    <p:sldId id="380" r:id="rId39"/>
    <p:sldId id="381" r:id="rId40"/>
    <p:sldId id="295" r:id="rId41"/>
    <p:sldId id="382" r:id="rId42"/>
    <p:sldId id="272" r:id="rId43"/>
    <p:sldId id="383" r:id="rId44"/>
    <p:sldId id="384" r:id="rId45"/>
    <p:sldId id="385" r:id="rId46"/>
    <p:sldId id="360" r:id="rId47"/>
    <p:sldId id="350" r:id="rId48"/>
    <p:sldId id="386" r:id="rId49"/>
    <p:sldId id="347" r:id="rId50"/>
    <p:sldId id="3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718" autoAdjust="0"/>
    <p:restoredTop sz="94660" autoAdjust="0"/>
  </p:normalViewPr>
  <p:slideViewPr>
    <p:cSldViewPr snapToGrid="0">
      <p:cViewPr varScale="1">
        <p:scale>
          <a:sx n="82" d="100"/>
          <a:sy n="82" d="100"/>
        </p:scale>
        <p:origin x="89" y="1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CC3B4-3022-4FD3-9C3D-51167453944C}"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55E7F-7085-49BA-AF6C-9B3DB7F8B52A}" type="slidenum">
              <a:rPr lang="en-US" smtClean="0"/>
              <a:t>‹#›</a:t>
            </a:fld>
            <a:endParaRPr lang="en-US"/>
          </a:p>
        </p:txBody>
      </p:sp>
    </p:spTree>
    <p:extLst>
      <p:ext uri="{BB962C8B-B14F-4D97-AF65-F5344CB8AC3E}">
        <p14:creationId xmlns:p14="http://schemas.microsoft.com/office/powerpoint/2010/main" val="205781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28</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31</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32</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9/3/2024</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9/3/2024</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1.png"/><Relationship Id="rId7" Type="http://schemas.openxmlformats.org/officeDocument/2006/relationships/image" Target="../media/image10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910.png"/><Relationship Id="rId11" Type="http://schemas.openxmlformats.org/officeDocument/2006/relationships/image" Target="../media/image140.png"/><Relationship Id="rId5" Type="http://schemas.openxmlformats.org/officeDocument/2006/relationships/image" Target="../media/image89.png"/><Relationship Id="rId10" Type="http://schemas.openxmlformats.org/officeDocument/2006/relationships/image" Target="../media/image130.png"/><Relationship Id="rId4" Type="http://schemas.openxmlformats.org/officeDocument/2006/relationships/image" Target="../media/image70.png"/><Relationship Id="rId9" Type="http://schemas.openxmlformats.org/officeDocument/2006/relationships/image" Target="../media/image1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12.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2.bin"/><Relationship Id="rId4" Type="http://schemas.openxmlformats.org/officeDocument/2006/relationships/image" Target="../media/image6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4.bin"/><Relationship Id="rId4" Type="http://schemas.openxmlformats.org/officeDocument/2006/relationships/image" Target="../media/image70.wmf"/></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3</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a:xfrm>
            <a:off x="1524000" y="3602038"/>
            <a:ext cx="9144000" cy="562820"/>
          </a:xfrm>
        </p:spPr>
        <p:txBody>
          <a:bodyPr/>
          <a:lstStyle/>
          <a:p>
            <a:r>
              <a:rPr lang="en-US" b="1" dirty="0"/>
              <a:t>Operations on Matrices and Determinant</a:t>
            </a:r>
          </a:p>
        </p:txBody>
      </p:sp>
      <p:sp>
        <p:nvSpPr>
          <p:cNvPr id="4" name="Subtitle 2">
            <a:extLst>
              <a:ext uri="{FF2B5EF4-FFF2-40B4-BE49-F238E27FC236}">
                <a16:creationId xmlns:a16="http://schemas.microsoft.com/office/drawing/2014/main" id="{9D2AE970-B4FB-4EA1-479C-B50F1B215E96}"/>
              </a:ext>
            </a:extLst>
          </p:cNvPr>
          <p:cNvSpPr txBox="1">
            <a:spLocks/>
          </p:cNvSpPr>
          <p:nvPr/>
        </p:nvSpPr>
        <p:spPr>
          <a:xfrm>
            <a:off x="1670837" y="45297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838200" y="365126"/>
            <a:ext cx="10515600" cy="601156"/>
          </a:xfrm>
        </p:spPr>
        <p:txBody>
          <a:bodyPr>
            <a:normAutofit/>
          </a:bodyPr>
          <a:lstStyle/>
          <a:p>
            <a:r>
              <a:rPr lang="en-US" sz="3200" b="1" dirty="0">
                <a:solidFill>
                  <a:srgbClr val="0070C0"/>
                </a:solidFill>
              </a:rPr>
              <a:t>Interesting Thought</a:t>
            </a:r>
          </a:p>
        </p:txBody>
      </p:sp>
      <p:grpSp>
        <p:nvGrpSpPr>
          <p:cNvPr id="9" name="Group 8">
            <a:extLst>
              <a:ext uri="{FF2B5EF4-FFF2-40B4-BE49-F238E27FC236}">
                <a16:creationId xmlns:a16="http://schemas.microsoft.com/office/drawing/2014/main" id="{A55C23C0-7315-4F59-8B61-BCFCCA15E928}"/>
              </a:ext>
            </a:extLst>
          </p:cNvPr>
          <p:cNvGrpSpPr/>
          <p:nvPr/>
        </p:nvGrpSpPr>
        <p:grpSpPr>
          <a:xfrm>
            <a:off x="2005596" y="1736746"/>
            <a:ext cx="7897161" cy="4119305"/>
            <a:chOff x="2533650" y="2116467"/>
            <a:chExt cx="6978635" cy="3113370"/>
          </a:xfrm>
        </p:grpSpPr>
        <p:pic>
          <p:nvPicPr>
            <p:cNvPr id="5" name="Picture 4">
              <a:extLst>
                <a:ext uri="{FF2B5EF4-FFF2-40B4-BE49-F238E27FC236}">
                  <a16:creationId xmlns:a16="http://schemas.microsoft.com/office/drawing/2014/main" id="{F46B13BD-0463-4BE6-A156-9FBEF79AA9A6}"/>
                </a:ext>
              </a:extLst>
            </p:cNvPr>
            <p:cNvPicPr>
              <a:picLocks noChangeAspect="1"/>
            </p:cNvPicPr>
            <p:nvPr/>
          </p:nvPicPr>
          <p:blipFill>
            <a:blip r:embed="rId2"/>
            <a:stretch>
              <a:fillRect/>
            </a:stretch>
          </p:blipFill>
          <p:spPr>
            <a:xfrm>
              <a:off x="2797160" y="2181837"/>
              <a:ext cx="6715125" cy="3048000"/>
            </a:xfrm>
            <a:prstGeom prst="rect">
              <a:avLst/>
            </a:prstGeom>
          </p:spPr>
        </p:pic>
        <p:pic>
          <p:nvPicPr>
            <p:cNvPr id="8" name="Picture 7">
              <a:extLst>
                <a:ext uri="{FF2B5EF4-FFF2-40B4-BE49-F238E27FC236}">
                  <a16:creationId xmlns:a16="http://schemas.microsoft.com/office/drawing/2014/main" id="{F8089026-C63F-48DE-8D2E-5BCC01C510D8}"/>
                </a:ext>
              </a:extLst>
            </p:cNvPr>
            <p:cNvPicPr>
              <a:picLocks noChangeAspect="1"/>
            </p:cNvPicPr>
            <p:nvPr/>
          </p:nvPicPr>
          <p:blipFill>
            <a:blip r:embed="rId3"/>
            <a:stretch>
              <a:fillRect/>
            </a:stretch>
          </p:blipFill>
          <p:spPr>
            <a:xfrm>
              <a:off x="2533650" y="2116467"/>
              <a:ext cx="1162050" cy="352425"/>
            </a:xfrm>
            <a:prstGeom prst="rect">
              <a:avLst/>
            </a:prstGeom>
          </p:spPr>
        </p:pic>
      </p:grpSp>
    </p:spTree>
    <p:extLst>
      <p:ext uri="{BB962C8B-B14F-4D97-AF65-F5344CB8AC3E}">
        <p14:creationId xmlns:p14="http://schemas.microsoft.com/office/powerpoint/2010/main" val="366133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3.2 The Matrix Trace</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5" name="Picture 4">
            <a:extLst>
              <a:ext uri="{FF2B5EF4-FFF2-40B4-BE49-F238E27FC236}">
                <a16:creationId xmlns:a16="http://schemas.microsoft.com/office/drawing/2014/main" id="{A05B92F4-5E6D-4B9B-9485-3424D0E9932A}"/>
              </a:ext>
            </a:extLst>
          </p:cNvPr>
          <p:cNvPicPr>
            <a:picLocks noChangeAspect="1"/>
          </p:cNvPicPr>
          <p:nvPr/>
        </p:nvPicPr>
        <p:blipFill>
          <a:blip r:embed="rId2"/>
          <a:stretch>
            <a:fillRect/>
          </a:stretch>
        </p:blipFill>
        <p:spPr>
          <a:xfrm>
            <a:off x="1698006" y="147509"/>
            <a:ext cx="7636087" cy="2442268"/>
          </a:xfrm>
          <a:prstGeom prst="rect">
            <a:avLst/>
          </a:prstGeom>
        </p:spPr>
      </p:pic>
      <p:sp>
        <p:nvSpPr>
          <p:cNvPr id="7" name="Title 1">
            <a:extLst>
              <a:ext uri="{FF2B5EF4-FFF2-40B4-BE49-F238E27FC236}">
                <a16:creationId xmlns:a16="http://schemas.microsoft.com/office/drawing/2014/main" id="{F79B7B7B-033F-41F4-B776-BA37625321E0}"/>
              </a:ext>
            </a:extLst>
          </p:cNvPr>
          <p:cNvSpPr>
            <a:spLocks noGrp="1"/>
          </p:cNvSpPr>
          <p:nvPr>
            <p:ph type="title"/>
          </p:nvPr>
        </p:nvSpPr>
        <p:spPr>
          <a:xfrm>
            <a:off x="482259" y="2673520"/>
            <a:ext cx="2497043" cy="470096"/>
          </a:xfrm>
        </p:spPr>
        <p:txBody>
          <a:bodyPr>
            <a:normAutofit fontScale="90000"/>
          </a:bodyPr>
          <a:lstStyle/>
          <a:p>
            <a:r>
              <a:rPr lang="en-US" b="1" dirty="0">
                <a:solidFill>
                  <a:srgbClr val="0070C0"/>
                </a:solidFill>
              </a:rPr>
              <a:t>Example 67</a:t>
            </a:r>
          </a:p>
        </p:txBody>
      </p:sp>
      <p:pic>
        <p:nvPicPr>
          <p:cNvPr id="8" name="Picture 7">
            <a:extLst>
              <a:ext uri="{FF2B5EF4-FFF2-40B4-BE49-F238E27FC236}">
                <a16:creationId xmlns:a16="http://schemas.microsoft.com/office/drawing/2014/main" id="{C7CF8F09-F776-4E0C-8FE6-EC65B64EA5C5}"/>
              </a:ext>
            </a:extLst>
          </p:cNvPr>
          <p:cNvPicPr>
            <a:picLocks noChangeAspect="1"/>
          </p:cNvPicPr>
          <p:nvPr/>
        </p:nvPicPr>
        <p:blipFill>
          <a:blip r:embed="rId3"/>
          <a:stretch>
            <a:fillRect/>
          </a:stretch>
        </p:blipFill>
        <p:spPr>
          <a:xfrm>
            <a:off x="3712001" y="2673520"/>
            <a:ext cx="5536351" cy="1470234"/>
          </a:xfrm>
          <a:prstGeom prst="rect">
            <a:avLst/>
          </a:prstGeom>
        </p:spPr>
      </p:pic>
      <p:pic>
        <p:nvPicPr>
          <p:cNvPr id="9" name="Picture 8">
            <a:extLst>
              <a:ext uri="{FF2B5EF4-FFF2-40B4-BE49-F238E27FC236}">
                <a16:creationId xmlns:a16="http://schemas.microsoft.com/office/drawing/2014/main" id="{B08701A9-B7AC-4D32-A1EC-EF436CE9511C}"/>
              </a:ext>
            </a:extLst>
          </p:cNvPr>
          <p:cNvPicPr>
            <a:picLocks noChangeAspect="1"/>
          </p:cNvPicPr>
          <p:nvPr/>
        </p:nvPicPr>
        <p:blipFill>
          <a:blip r:embed="rId4"/>
          <a:stretch>
            <a:fillRect/>
          </a:stretch>
        </p:blipFill>
        <p:spPr>
          <a:xfrm>
            <a:off x="869550" y="4146848"/>
            <a:ext cx="8464543" cy="997950"/>
          </a:xfrm>
          <a:prstGeom prst="rect">
            <a:avLst/>
          </a:prstGeom>
        </p:spPr>
      </p:pic>
      <p:pic>
        <p:nvPicPr>
          <p:cNvPr id="10" name="Picture 9">
            <a:extLst>
              <a:ext uri="{FF2B5EF4-FFF2-40B4-BE49-F238E27FC236}">
                <a16:creationId xmlns:a16="http://schemas.microsoft.com/office/drawing/2014/main" id="{1DF4CA9E-5982-439C-AF84-B121F5FBD37B}"/>
              </a:ext>
            </a:extLst>
          </p:cNvPr>
          <p:cNvPicPr>
            <a:picLocks noChangeAspect="1"/>
          </p:cNvPicPr>
          <p:nvPr/>
        </p:nvPicPr>
        <p:blipFill>
          <a:blip r:embed="rId5"/>
          <a:stretch>
            <a:fillRect/>
          </a:stretch>
        </p:blipFill>
        <p:spPr>
          <a:xfrm>
            <a:off x="904353" y="5377952"/>
            <a:ext cx="8212905" cy="863288"/>
          </a:xfrm>
          <a:prstGeom prst="rect">
            <a:avLst/>
          </a:prstGeom>
        </p:spPr>
      </p:pic>
    </p:spTree>
    <p:extLst>
      <p:ext uri="{BB962C8B-B14F-4D97-AF65-F5344CB8AC3E}">
        <p14:creationId xmlns:p14="http://schemas.microsoft.com/office/powerpoint/2010/main" val="356927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8" name="Picture 7">
            <a:extLst>
              <a:ext uri="{FF2B5EF4-FFF2-40B4-BE49-F238E27FC236}">
                <a16:creationId xmlns:a16="http://schemas.microsoft.com/office/drawing/2014/main" id="{721B1636-10E6-420F-8C7C-B72914663BFD}"/>
              </a:ext>
            </a:extLst>
          </p:cNvPr>
          <p:cNvPicPr>
            <a:picLocks noChangeAspect="1"/>
          </p:cNvPicPr>
          <p:nvPr/>
        </p:nvPicPr>
        <p:blipFill>
          <a:blip r:embed="rId2"/>
          <a:stretch>
            <a:fillRect/>
          </a:stretch>
        </p:blipFill>
        <p:spPr>
          <a:xfrm>
            <a:off x="2400547" y="1620145"/>
            <a:ext cx="8613324" cy="4216059"/>
          </a:xfrm>
          <a:prstGeom prst="rect">
            <a:avLst/>
          </a:prstGeom>
        </p:spPr>
      </p:pic>
    </p:spTree>
    <p:extLst>
      <p:ext uri="{BB962C8B-B14F-4D97-AF65-F5344CB8AC3E}">
        <p14:creationId xmlns:p14="http://schemas.microsoft.com/office/powerpoint/2010/main" val="197295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a:xfrm>
            <a:off x="1524000" y="1122363"/>
            <a:ext cx="9144000" cy="1146951"/>
          </a:xfrm>
        </p:spPr>
        <p:txBody>
          <a:bodyPr/>
          <a:lstStyle/>
          <a:p>
            <a:r>
              <a:rPr lang="en-US" dirty="0"/>
              <a:t>3.3 The Determinant</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sp>
        <p:nvSpPr>
          <p:cNvPr id="4" name="TextBox 3">
            <a:extLst>
              <a:ext uri="{FF2B5EF4-FFF2-40B4-BE49-F238E27FC236}">
                <a16:creationId xmlns:a16="http://schemas.microsoft.com/office/drawing/2014/main" id="{FC0F00B7-EDF8-1793-1F26-FF41950BF205}"/>
              </a:ext>
            </a:extLst>
          </p:cNvPr>
          <p:cNvSpPr txBox="1"/>
          <p:nvPr/>
        </p:nvSpPr>
        <p:spPr>
          <a:xfrm>
            <a:off x="2235941" y="2983481"/>
            <a:ext cx="7870360" cy="1384995"/>
          </a:xfrm>
          <a:prstGeom prst="rect">
            <a:avLst/>
          </a:prstGeom>
          <a:noFill/>
        </p:spPr>
        <p:txBody>
          <a:bodyPr wrap="none" rtlCol="0">
            <a:spAutoFit/>
          </a:bodyPr>
          <a:lstStyle/>
          <a:p>
            <a:r>
              <a:rPr lang="en-US" sz="2800" dirty="0"/>
              <a:t>We skip most of Section 3.3. </a:t>
            </a:r>
          </a:p>
          <a:p>
            <a:r>
              <a:rPr lang="en-US" sz="2800" dirty="0"/>
              <a:t>It defines the determinant using cofactor expansion, </a:t>
            </a:r>
          </a:p>
          <a:p>
            <a:r>
              <a:rPr lang="en-US" sz="2800" dirty="0"/>
              <a:t>but we will not cover it. </a:t>
            </a:r>
          </a:p>
        </p:txBody>
      </p:sp>
    </p:spTree>
    <p:extLst>
      <p:ext uri="{BB962C8B-B14F-4D97-AF65-F5344CB8AC3E}">
        <p14:creationId xmlns:p14="http://schemas.microsoft.com/office/powerpoint/2010/main" val="182635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338847" y="226432"/>
            <a:ext cx="10515600" cy="608119"/>
          </a:xfrm>
        </p:spPr>
        <p:txBody>
          <a:bodyPr>
            <a:normAutofit/>
          </a:bodyPr>
          <a:lstStyle/>
          <a:p>
            <a:r>
              <a:rPr lang="en-US" sz="3600" b="1" dirty="0">
                <a:solidFill>
                  <a:srgbClr val="0070C0"/>
                </a:solidFill>
              </a:rPr>
              <a:t>Definition</a:t>
            </a:r>
          </a:p>
        </p:txBody>
      </p:sp>
      <p:pic>
        <p:nvPicPr>
          <p:cNvPr id="3" name="Picture 2">
            <a:extLst>
              <a:ext uri="{FF2B5EF4-FFF2-40B4-BE49-F238E27FC236}">
                <a16:creationId xmlns:a16="http://schemas.microsoft.com/office/drawing/2014/main" id="{A1B5A9A9-5342-4108-B92C-FA1E74D429E7}"/>
              </a:ext>
            </a:extLst>
          </p:cNvPr>
          <p:cNvPicPr>
            <a:picLocks noChangeAspect="1"/>
          </p:cNvPicPr>
          <p:nvPr/>
        </p:nvPicPr>
        <p:blipFill>
          <a:blip r:embed="rId2"/>
          <a:stretch>
            <a:fillRect/>
          </a:stretch>
        </p:blipFill>
        <p:spPr>
          <a:xfrm>
            <a:off x="0" y="1525320"/>
            <a:ext cx="7095660" cy="3232579"/>
          </a:xfrm>
          <a:prstGeom prst="rect">
            <a:avLst/>
          </a:prstGeom>
        </p:spPr>
      </p:pic>
      <p:pic>
        <p:nvPicPr>
          <p:cNvPr id="7" name="Picture 6">
            <a:extLst>
              <a:ext uri="{FF2B5EF4-FFF2-40B4-BE49-F238E27FC236}">
                <a16:creationId xmlns:a16="http://schemas.microsoft.com/office/drawing/2014/main" id="{ECB7C656-6A26-4D5A-93C1-0B23E5DED3AF}"/>
              </a:ext>
            </a:extLst>
          </p:cNvPr>
          <p:cNvPicPr>
            <a:picLocks noChangeAspect="1"/>
          </p:cNvPicPr>
          <p:nvPr/>
        </p:nvPicPr>
        <p:blipFill>
          <a:blip r:embed="rId3"/>
          <a:stretch>
            <a:fillRect/>
          </a:stretch>
        </p:blipFill>
        <p:spPr>
          <a:xfrm>
            <a:off x="2407007" y="345251"/>
            <a:ext cx="6498426" cy="726450"/>
          </a:xfrm>
          <a:prstGeom prst="rect">
            <a:avLst/>
          </a:prstGeom>
        </p:spPr>
      </p:pic>
      <p:sp>
        <p:nvSpPr>
          <p:cNvPr id="8" name="TextBox 7">
            <a:extLst>
              <a:ext uri="{FF2B5EF4-FFF2-40B4-BE49-F238E27FC236}">
                <a16:creationId xmlns:a16="http://schemas.microsoft.com/office/drawing/2014/main" id="{2E38296F-BD67-4AB7-8CCF-092BEAADD70A}"/>
              </a:ext>
            </a:extLst>
          </p:cNvPr>
          <p:cNvSpPr txBox="1"/>
          <p:nvPr/>
        </p:nvSpPr>
        <p:spPr>
          <a:xfrm>
            <a:off x="413555" y="4848503"/>
            <a:ext cx="7018376" cy="1200329"/>
          </a:xfrm>
          <a:prstGeom prst="rect">
            <a:avLst/>
          </a:prstGeom>
          <a:noFill/>
        </p:spPr>
        <p:txBody>
          <a:bodyPr wrap="square">
            <a:spAutoFit/>
          </a:bodyPr>
          <a:lstStyle/>
          <a:p>
            <a:pPr marL="0" marR="0"/>
            <a:r>
              <a:rPr lang="en-US" dirty="0">
                <a:latin typeface="Times New Roman" panose="02020603050405020304" pitchFamily="18" charset="0"/>
                <a:ea typeface="Times New Roman" panose="02020603050405020304" pitchFamily="18" charset="0"/>
              </a:rPr>
              <a:t>The</a:t>
            </a:r>
            <a:r>
              <a:rPr lang="en-US" sz="1800" dirty="0">
                <a:effectLst/>
                <a:latin typeface="Times New Roman" panose="02020603050405020304" pitchFamily="18" charset="0"/>
                <a:ea typeface="Times New Roman" panose="02020603050405020304" pitchFamily="18" charset="0"/>
              </a:rPr>
              <a:t> </a:t>
            </a:r>
            <a:r>
              <a:rPr lang="en-US" sz="1800" dirty="0">
                <a:effectLst/>
                <a:highlight>
                  <a:srgbClr val="FFFF00"/>
                </a:highlight>
                <a:latin typeface="Times New Roman" panose="02020603050405020304" pitchFamily="18" charset="0"/>
                <a:ea typeface="Times New Roman" panose="02020603050405020304" pitchFamily="18" charset="0"/>
              </a:rPr>
              <a:t>absolute value of determinant equals the area (in </a:t>
            </a:r>
            <a:r>
              <a:rPr lang="en-US" sz="1800" b="1" dirty="0">
                <a:effectLst/>
                <a:highlight>
                  <a:srgbClr val="FFFF00"/>
                </a:highlight>
                <a:latin typeface="Times New Roman" panose="02020603050405020304" pitchFamily="18" charset="0"/>
                <a:ea typeface="Times New Roman" panose="02020603050405020304" pitchFamily="18" charset="0"/>
              </a:rPr>
              <a:t>R</a:t>
            </a:r>
            <a:r>
              <a:rPr lang="en-US" sz="1800" baseline="30000" dirty="0">
                <a:effectLst/>
                <a:highlight>
                  <a:srgbClr val="FFFF00"/>
                </a:highlight>
                <a:latin typeface="Times New Roman" panose="02020603050405020304" pitchFamily="18" charset="0"/>
                <a:ea typeface="Times New Roman" panose="02020603050405020304" pitchFamily="18" charset="0"/>
              </a:rPr>
              <a:t>2</a:t>
            </a:r>
            <a:r>
              <a:rPr lang="en-US" sz="1800" dirty="0">
                <a:effectLst/>
                <a:highlight>
                  <a:srgbClr val="FFFF00"/>
                </a:highlight>
                <a:latin typeface="Times New Roman" panose="02020603050405020304" pitchFamily="18" charset="0"/>
                <a:ea typeface="Times New Roman" panose="02020603050405020304" pitchFamily="18" charset="0"/>
              </a:rPr>
              <a:t>) or volume (in </a:t>
            </a:r>
            <a:r>
              <a:rPr lang="en-US" sz="1800" b="1" dirty="0">
                <a:effectLst/>
                <a:highlight>
                  <a:srgbClr val="FFFF00"/>
                </a:highlight>
                <a:latin typeface="Times New Roman" panose="02020603050405020304" pitchFamily="18" charset="0"/>
                <a:ea typeface="Times New Roman" panose="02020603050405020304" pitchFamily="18" charset="0"/>
              </a:rPr>
              <a:t>R</a:t>
            </a:r>
            <a:r>
              <a:rPr lang="en-US" sz="1800" baseline="30000" dirty="0">
                <a:effectLst/>
                <a:highlight>
                  <a:srgbClr val="FFFF00"/>
                </a:highlight>
                <a:latin typeface="Times New Roman" panose="02020603050405020304" pitchFamily="18" charset="0"/>
                <a:ea typeface="Times New Roman" panose="02020603050405020304" pitchFamily="18" charset="0"/>
              </a:rPr>
              <a:t>3</a:t>
            </a:r>
            <a:r>
              <a:rPr lang="en-US" sz="1800" dirty="0">
                <a:effectLst/>
                <a:highlight>
                  <a:srgbClr val="FFFF00"/>
                </a:highlight>
                <a:latin typeface="Times New Roman" panose="02020603050405020304" pitchFamily="18" charset="0"/>
                <a:ea typeface="Times New Roman" panose="02020603050405020304" pitchFamily="18" charset="0"/>
              </a:rPr>
              <a:t>) of the image of the unit square (or cube)</a:t>
            </a:r>
            <a:r>
              <a:rPr lang="en-US" sz="1800" dirty="0">
                <a:effectLst/>
                <a:latin typeface="Times New Roman" panose="02020603050405020304" pitchFamily="18" charset="0"/>
                <a:ea typeface="Times New Roman" panose="02020603050405020304" pitchFamily="18" charset="0"/>
              </a:rPr>
              <a:t>, while its </a:t>
            </a:r>
            <a:r>
              <a:rPr lang="en-US" sz="1800" dirty="0">
                <a:effectLst/>
                <a:highlight>
                  <a:srgbClr val="FFFF00"/>
                </a:highlight>
                <a:latin typeface="Times New Roman" panose="02020603050405020304" pitchFamily="18" charset="0"/>
                <a:ea typeface="Times New Roman" panose="02020603050405020304" pitchFamily="18" charset="0"/>
              </a:rPr>
              <a:t>sign corresponds to the orientation</a:t>
            </a:r>
            <a:r>
              <a:rPr lang="en-US" sz="1800" dirty="0">
                <a:effectLst/>
                <a:latin typeface="Times New Roman" panose="02020603050405020304" pitchFamily="18" charset="0"/>
                <a:ea typeface="Times New Roman" panose="02020603050405020304" pitchFamily="18" charset="0"/>
              </a:rPr>
              <a:t> of the corresponding linear map: the determinant is positive if and only if the orientation is preserved.</a:t>
            </a:r>
          </a:p>
        </p:txBody>
      </p:sp>
      <p:pic>
        <p:nvPicPr>
          <p:cNvPr id="9" name="Picture 8">
            <a:extLst>
              <a:ext uri="{FF2B5EF4-FFF2-40B4-BE49-F238E27FC236}">
                <a16:creationId xmlns:a16="http://schemas.microsoft.com/office/drawing/2014/main" id="{30C4F472-7EA5-4924-83F2-272CBEA890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95660" y="1011677"/>
            <a:ext cx="4629411" cy="2293529"/>
          </a:xfrm>
          <a:prstGeom prst="rect">
            <a:avLst/>
          </a:prstGeom>
          <a:noFill/>
          <a:ln>
            <a:noFill/>
          </a:ln>
        </p:spPr>
      </p:pic>
      <p:sp>
        <p:nvSpPr>
          <p:cNvPr id="10" name="TextBox 9">
            <a:extLst>
              <a:ext uri="{FF2B5EF4-FFF2-40B4-BE49-F238E27FC236}">
                <a16:creationId xmlns:a16="http://schemas.microsoft.com/office/drawing/2014/main" id="{BC0265D3-1D12-44BA-ADA4-6AAA0BF2C1F5}"/>
              </a:ext>
            </a:extLst>
          </p:cNvPr>
          <p:cNvSpPr txBox="1"/>
          <p:nvPr/>
        </p:nvSpPr>
        <p:spPr>
          <a:xfrm>
            <a:off x="7168362" y="3339303"/>
            <a:ext cx="5023638" cy="1323439"/>
          </a:xfrm>
          <a:prstGeom prst="rect">
            <a:avLst/>
          </a:prstGeom>
          <a:noFill/>
        </p:spPr>
        <p:txBody>
          <a:bodyPr wrap="square">
            <a:spAutoFit/>
          </a:bodyPr>
          <a:lstStyle/>
          <a:p>
            <a:r>
              <a:rPr lang="en-US" sz="2000" dirty="0">
                <a:effectLst/>
                <a:latin typeface="Times New Roman" panose="02020603050405020304" pitchFamily="18" charset="0"/>
                <a:ea typeface="Calibri" panose="020F0502020204030204" pitchFamily="34" charset="0"/>
              </a:rPr>
              <a:t>The determinant of this matrix is −1, </a:t>
            </a:r>
          </a:p>
          <a:p>
            <a:r>
              <a:rPr lang="en-US" sz="2000" dirty="0">
                <a:effectLst/>
                <a:latin typeface="Times New Roman" panose="02020603050405020304" pitchFamily="18" charset="0"/>
                <a:ea typeface="Calibri" panose="020F0502020204030204" pitchFamily="34" charset="0"/>
              </a:rPr>
              <a:t>as the area of the green parallelogram is 1, </a:t>
            </a:r>
          </a:p>
          <a:p>
            <a:r>
              <a:rPr lang="en-US" sz="2000" dirty="0">
                <a:effectLst/>
                <a:latin typeface="Times New Roman" panose="02020603050405020304" pitchFamily="18" charset="0"/>
                <a:ea typeface="Calibri" panose="020F0502020204030204" pitchFamily="34" charset="0"/>
              </a:rPr>
              <a:t>but the map reverses </a:t>
            </a:r>
            <a:r>
              <a:rPr lang="en-US" sz="2000" dirty="0">
                <a:latin typeface="Times New Roman" panose="02020603050405020304" pitchFamily="18" charset="0"/>
                <a:ea typeface="Calibri" panose="020F0502020204030204" pitchFamily="34" charset="0"/>
              </a:rPr>
              <a:t>the orientation</a:t>
            </a:r>
            <a:r>
              <a:rPr lang="en-US" sz="2000" dirty="0">
                <a:effectLst/>
                <a:latin typeface="Times New Roman" panose="02020603050405020304" pitchFamily="18" charset="0"/>
                <a:ea typeface="Calibri" panose="020F0502020204030204" pitchFamily="34" charset="0"/>
              </a:rPr>
              <a:t>, </a:t>
            </a:r>
          </a:p>
          <a:p>
            <a:r>
              <a:rPr lang="en-US" sz="2000" dirty="0">
                <a:effectLst/>
                <a:latin typeface="Times New Roman" panose="02020603050405020304" pitchFamily="18" charset="0"/>
                <a:ea typeface="Calibri" panose="020F0502020204030204" pitchFamily="34" charset="0"/>
              </a:rPr>
              <a:t>counterclockwise → clockwise </a:t>
            </a:r>
            <a:r>
              <a:rPr lang="en-US" sz="2000" dirty="0">
                <a:latin typeface="Times New Roman" panose="02020603050405020304" pitchFamily="18" charset="0"/>
                <a:ea typeface="Calibri" panose="020F0502020204030204" pitchFamily="34" charset="0"/>
              </a:rPr>
              <a:t>orientation</a:t>
            </a:r>
            <a:endParaRPr lang="en-US" sz="2000" dirty="0"/>
          </a:p>
        </p:txBody>
      </p:sp>
    </p:spTree>
    <p:extLst>
      <p:ext uri="{BB962C8B-B14F-4D97-AF65-F5344CB8AC3E}">
        <p14:creationId xmlns:p14="http://schemas.microsoft.com/office/powerpoint/2010/main" val="11876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F1DA30-3825-40F2-B744-7791843B49EB}"/>
              </a:ext>
            </a:extLst>
          </p:cNvPr>
          <p:cNvGrpSpPr/>
          <p:nvPr/>
        </p:nvGrpSpPr>
        <p:grpSpPr>
          <a:xfrm>
            <a:off x="2620462" y="2959484"/>
            <a:ext cx="7042391" cy="2390392"/>
            <a:chOff x="2919153" y="3223500"/>
            <a:chExt cx="6743700" cy="2126376"/>
          </a:xfrm>
        </p:grpSpPr>
        <p:pic>
          <p:nvPicPr>
            <p:cNvPr id="8" name="Picture 7">
              <a:extLst>
                <a:ext uri="{FF2B5EF4-FFF2-40B4-BE49-F238E27FC236}">
                  <a16:creationId xmlns:a16="http://schemas.microsoft.com/office/drawing/2014/main" id="{2E213B40-E19D-4D72-84C1-4141B31B0076}"/>
                </a:ext>
              </a:extLst>
            </p:cNvPr>
            <p:cNvPicPr>
              <a:picLocks noChangeAspect="1"/>
            </p:cNvPicPr>
            <p:nvPr/>
          </p:nvPicPr>
          <p:blipFill>
            <a:blip r:embed="rId2"/>
            <a:stretch>
              <a:fillRect/>
            </a:stretch>
          </p:blipFill>
          <p:spPr>
            <a:xfrm>
              <a:off x="2919153" y="3244851"/>
              <a:ext cx="6743700" cy="2105025"/>
            </a:xfrm>
            <a:prstGeom prst="rect">
              <a:avLst/>
            </a:prstGeom>
          </p:spPr>
        </p:pic>
        <p:pic>
          <p:nvPicPr>
            <p:cNvPr id="15" name="Picture 14">
              <a:extLst>
                <a:ext uri="{FF2B5EF4-FFF2-40B4-BE49-F238E27FC236}">
                  <a16:creationId xmlns:a16="http://schemas.microsoft.com/office/drawing/2014/main" id="{34510679-79FC-4454-AABC-E11BBC50B1B1}"/>
                </a:ext>
              </a:extLst>
            </p:cNvPr>
            <p:cNvPicPr>
              <a:picLocks noChangeAspect="1"/>
            </p:cNvPicPr>
            <p:nvPr/>
          </p:nvPicPr>
          <p:blipFill>
            <a:blip r:embed="rId3"/>
            <a:stretch>
              <a:fillRect/>
            </a:stretch>
          </p:blipFill>
          <p:spPr>
            <a:xfrm>
              <a:off x="3044285" y="3223500"/>
              <a:ext cx="1019175" cy="2952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68</a:t>
            </a:r>
          </a:p>
        </p:txBody>
      </p:sp>
      <p:pic>
        <p:nvPicPr>
          <p:cNvPr id="3" name="Picture 2">
            <a:extLst>
              <a:ext uri="{FF2B5EF4-FFF2-40B4-BE49-F238E27FC236}">
                <a16:creationId xmlns:a16="http://schemas.microsoft.com/office/drawing/2014/main" id="{F660BCE2-AF83-48AA-8CE5-236C36CDA7CA}"/>
              </a:ext>
            </a:extLst>
          </p:cNvPr>
          <p:cNvPicPr>
            <a:picLocks noChangeAspect="1"/>
          </p:cNvPicPr>
          <p:nvPr/>
        </p:nvPicPr>
        <p:blipFill>
          <a:blip r:embed="rId4"/>
          <a:stretch>
            <a:fillRect/>
          </a:stretch>
        </p:blipFill>
        <p:spPr>
          <a:xfrm>
            <a:off x="3393586" y="1276919"/>
            <a:ext cx="4774101" cy="1185294"/>
          </a:xfrm>
          <a:prstGeom prst="rect">
            <a:avLst/>
          </a:prstGeom>
        </p:spPr>
      </p:pic>
      <p:sp>
        <p:nvSpPr>
          <p:cNvPr id="11" name="TextBox 10">
            <a:extLst>
              <a:ext uri="{FF2B5EF4-FFF2-40B4-BE49-F238E27FC236}">
                <a16:creationId xmlns:a16="http://schemas.microsoft.com/office/drawing/2014/main" id="{B94C9DB7-D07E-4983-81CA-FFB85A51BA4E}"/>
              </a:ext>
            </a:extLst>
          </p:cNvPr>
          <p:cNvSpPr txBox="1"/>
          <p:nvPr/>
        </p:nvSpPr>
        <p:spPr>
          <a:xfrm>
            <a:off x="5475899" y="770149"/>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F4B2ABD0-BADF-49FD-9C05-C7C6E17534B1}"/>
              </a:ext>
            </a:extLst>
          </p:cNvPr>
          <p:cNvSpPr txBox="1"/>
          <p:nvPr/>
        </p:nvSpPr>
        <p:spPr>
          <a:xfrm>
            <a:off x="3154045" y="3616266"/>
            <a:ext cx="1019831" cy="400110"/>
          </a:xfrm>
          <a:prstGeom prst="rect">
            <a:avLst/>
          </a:prstGeom>
          <a:noFill/>
        </p:spPr>
        <p:txBody>
          <a:bodyPr wrap="none" rtlCol="0">
            <a:spAutoFit/>
          </a:bodyPr>
          <a:lstStyle/>
          <a:p>
            <a:r>
              <a:rPr lang="en-US" sz="2000" b="1" dirty="0">
                <a:solidFill>
                  <a:srgbClr val="0070C0"/>
                </a:solidFill>
                <a:latin typeface="+mj-lt"/>
                <a:ea typeface="+mj-ea"/>
                <a:cs typeface="+mj-cs"/>
              </a:rPr>
              <a:t>Solution</a:t>
            </a:r>
          </a:p>
        </p:txBody>
      </p:sp>
      <p:cxnSp>
        <p:nvCxnSpPr>
          <p:cNvPr id="17" name="Straight Connector 16">
            <a:extLst>
              <a:ext uri="{FF2B5EF4-FFF2-40B4-BE49-F238E27FC236}">
                <a16:creationId xmlns:a16="http://schemas.microsoft.com/office/drawing/2014/main" id="{B26FCA45-E370-45A2-95C8-7C66CF3FCD04}"/>
              </a:ext>
            </a:extLst>
          </p:cNvPr>
          <p:cNvCxnSpPr>
            <a:cxnSpLocks/>
          </p:cNvCxnSpPr>
          <p:nvPr/>
        </p:nvCxnSpPr>
        <p:spPr>
          <a:xfrm>
            <a:off x="2139999" y="2772089"/>
            <a:ext cx="8184509" cy="2543"/>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2B37037-3AAE-47F1-8832-F5109F849341}"/>
              </a:ext>
            </a:extLst>
          </p:cNvPr>
          <p:cNvGrpSpPr/>
          <p:nvPr/>
        </p:nvGrpSpPr>
        <p:grpSpPr>
          <a:xfrm>
            <a:off x="3946218" y="5988029"/>
            <a:ext cx="3639005" cy="339128"/>
            <a:chOff x="4394214" y="5214778"/>
            <a:chExt cx="3510880" cy="272756"/>
          </a:xfrm>
        </p:grpSpPr>
        <p:pic>
          <p:nvPicPr>
            <p:cNvPr id="14" name="Picture 13">
              <a:extLst>
                <a:ext uri="{FF2B5EF4-FFF2-40B4-BE49-F238E27FC236}">
                  <a16:creationId xmlns:a16="http://schemas.microsoft.com/office/drawing/2014/main" id="{22977116-E156-40C6-96FC-C51EF7DB7453}"/>
                </a:ext>
              </a:extLst>
            </p:cNvPr>
            <p:cNvPicPr>
              <a:picLocks noChangeAspect="1"/>
            </p:cNvPicPr>
            <p:nvPr/>
          </p:nvPicPr>
          <p:blipFill>
            <a:blip r:embed="rId5"/>
            <a:stretch>
              <a:fillRect/>
            </a:stretch>
          </p:blipFill>
          <p:spPr>
            <a:xfrm>
              <a:off x="4394214" y="5220834"/>
              <a:ext cx="1571625" cy="266700"/>
            </a:xfrm>
            <a:prstGeom prst="rect">
              <a:avLst/>
            </a:prstGeom>
          </p:spPr>
        </p:pic>
        <p:pic>
          <p:nvPicPr>
            <p:cNvPr id="18" name="Picture 17">
              <a:extLst>
                <a:ext uri="{FF2B5EF4-FFF2-40B4-BE49-F238E27FC236}">
                  <a16:creationId xmlns:a16="http://schemas.microsoft.com/office/drawing/2014/main" id="{EBFD1F3B-7CB4-4995-A71A-931AD1AE2F29}"/>
                </a:ext>
              </a:extLst>
            </p:cNvPr>
            <p:cNvPicPr>
              <a:picLocks noChangeAspect="1"/>
            </p:cNvPicPr>
            <p:nvPr/>
          </p:nvPicPr>
          <p:blipFill>
            <a:blip r:embed="rId6"/>
            <a:stretch>
              <a:fillRect/>
            </a:stretch>
          </p:blipFill>
          <p:spPr>
            <a:xfrm>
              <a:off x="5923894" y="5214778"/>
              <a:ext cx="1981200" cy="257175"/>
            </a:xfrm>
            <a:prstGeom prst="rect">
              <a:avLst/>
            </a:prstGeom>
          </p:spPr>
        </p:pic>
      </p:grpSp>
    </p:spTree>
    <p:extLst>
      <p:ext uri="{BB962C8B-B14F-4D97-AF65-F5344CB8AC3E}">
        <p14:creationId xmlns:p14="http://schemas.microsoft.com/office/powerpoint/2010/main" val="311347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765027"/>
          </a:xfrm>
        </p:spPr>
        <p:txBody>
          <a:bodyPr>
            <a:normAutofit fontScale="90000"/>
          </a:bodyPr>
          <a:lstStyle/>
          <a:p>
            <a:r>
              <a:rPr lang="en-US" sz="3600" b="1" dirty="0">
                <a:solidFill>
                  <a:srgbClr val="0070C0"/>
                </a:solidFill>
              </a:rPr>
              <a:t>Rule of </a:t>
            </a:r>
            <a:r>
              <a:rPr lang="en-US" sz="3600" b="1" dirty="0" err="1">
                <a:solidFill>
                  <a:srgbClr val="0070C0"/>
                </a:solidFill>
              </a:rPr>
              <a:t>Sarrus</a:t>
            </a:r>
            <a:r>
              <a:rPr lang="en-US" sz="3600" b="1" dirty="0">
                <a:solidFill>
                  <a:srgbClr val="0070C0"/>
                </a:solidFill>
              </a:rPr>
              <a:t>: 3 X 3 Determinant Computing Shortcut</a:t>
            </a:r>
            <a:br>
              <a:rPr lang="en-US" sz="1400" b="0" i="0" dirty="0">
                <a:solidFill>
                  <a:srgbClr val="000000"/>
                </a:solidFill>
                <a:effectLst/>
                <a:latin typeface="Linux Libertine"/>
              </a:rPr>
            </a:br>
            <a:endParaRPr lang="en-US" sz="3600" b="1" dirty="0">
              <a:solidFill>
                <a:srgbClr val="0070C0"/>
              </a:solidFill>
            </a:endParaRPr>
          </a:p>
        </p:txBody>
      </p:sp>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5" name="Picture 4">
            <a:extLst>
              <a:ext uri="{FF2B5EF4-FFF2-40B4-BE49-F238E27FC236}">
                <a16:creationId xmlns:a16="http://schemas.microsoft.com/office/drawing/2014/main" id="{047DCF58-CB9E-486D-90EE-2065BF52167E}"/>
              </a:ext>
            </a:extLst>
          </p:cNvPr>
          <p:cNvPicPr>
            <a:picLocks noChangeAspect="1"/>
          </p:cNvPicPr>
          <p:nvPr/>
        </p:nvPicPr>
        <p:blipFill>
          <a:blip r:embed="rId2"/>
          <a:stretch>
            <a:fillRect/>
          </a:stretch>
        </p:blipFill>
        <p:spPr>
          <a:xfrm>
            <a:off x="8653461" y="1127238"/>
            <a:ext cx="1211645" cy="1026818"/>
          </a:xfrm>
          <a:prstGeom prst="rect">
            <a:avLst/>
          </a:prstGeom>
        </p:spPr>
      </p:pic>
      <p:pic>
        <p:nvPicPr>
          <p:cNvPr id="7" name="Picture 6">
            <a:extLst>
              <a:ext uri="{FF2B5EF4-FFF2-40B4-BE49-F238E27FC236}">
                <a16:creationId xmlns:a16="http://schemas.microsoft.com/office/drawing/2014/main" id="{8F37AD5B-45ED-431F-8C2E-F65C6BE9330C}"/>
              </a:ext>
            </a:extLst>
          </p:cNvPr>
          <p:cNvPicPr>
            <a:picLocks noChangeAspect="1"/>
          </p:cNvPicPr>
          <p:nvPr/>
        </p:nvPicPr>
        <p:blipFill>
          <a:blip r:embed="rId3"/>
          <a:stretch>
            <a:fillRect/>
          </a:stretch>
        </p:blipFill>
        <p:spPr>
          <a:xfrm>
            <a:off x="8741779" y="2233447"/>
            <a:ext cx="1542043" cy="806764"/>
          </a:xfrm>
          <a:prstGeom prst="rect">
            <a:avLst/>
          </a:prstGeom>
        </p:spPr>
      </p:pic>
      <p:pic>
        <p:nvPicPr>
          <p:cNvPr id="9" name="Picture 8">
            <a:extLst>
              <a:ext uri="{FF2B5EF4-FFF2-40B4-BE49-F238E27FC236}">
                <a16:creationId xmlns:a16="http://schemas.microsoft.com/office/drawing/2014/main" id="{3E605E6E-BDA4-416B-A800-E82B386365E0}"/>
              </a:ext>
            </a:extLst>
          </p:cNvPr>
          <p:cNvPicPr>
            <a:picLocks noChangeAspect="1"/>
          </p:cNvPicPr>
          <p:nvPr/>
        </p:nvPicPr>
        <p:blipFill>
          <a:blip r:embed="rId4"/>
          <a:stretch>
            <a:fillRect/>
          </a:stretch>
        </p:blipFill>
        <p:spPr>
          <a:xfrm>
            <a:off x="8199607" y="3167940"/>
            <a:ext cx="2729789" cy="1193634"/>
          </a:xfrm>
          <a:prstGeom prst="rect">
            <a:avLst/>
          </a:prstGeom>
        </p:spPr>
      </p:pic>
      <p:pic>
        <p:nvPicPr>
          <p:cNvPr id="11" name="Picture 10">
            <a:extLst>
              <a:ext uri="{FF2B5EF4-FFF2-40B4-BE49-F238E27FC236}">
                <a16:creationId xmlns:a16="http://schemas.microsoft.com/office/drawing/2014/main" id="{C3C654D1-0A27-46DA-966A-0A06F33184B1}"/>
              </a:ext>
            </a:extLst>
          </p:cNvPr>
          <p:cNvPicPr>
            <a:picLocks noChangeAspect="1"/>
          </p:cNvPicPr>
          <p:nvPr/>
        </p:nvPicPr>
        <p:blipFill>
          <a:blip r:embed="rId5"/>
          <a:stretch>
            <a:fillRect/>
          </a:stretch>
        </p:blipFill>
        <p:spPr>
          <a:xfrm>
            <a:off x="7063587" y="4681033"/>
            <a:ext cx="4732072" cy="326713"/>
          </a:xfrm>
          <a:prstGeom prst="rect">
            <a:avLst/>
          </a:prstGeom>
        </p:spPr>
      </p:pic>
      <p:pic>
        <p:nvPicPr>
          <p:cNvPr id="2" name="Picture 1">
            <a:extLst>
              <a:ext uri="{FF2B5EF4-FFF2-40B4-BE49-F238E27FC236}">
                <a16:creationId xmlns:a16="http://schemas.microsoft.com/office/drawing/2014/main" id="{999C726A-84C2-43CB-9F64-A1378083D042}"/>
              </a:ext>
            </a:extLst>
          </p:cNvPr>
          <p:cNvPicPr>
            <a:picLocks noChangeAspect="1"/>
          </p:cNvPicPr>
          <p:nvPr/>
        </p:nvPicPr>
        <p:blipFill>
          <a:blip r:embed="rId6"/>
          <a:stretch>
            <a:fillRect/>
          </a:stretch>
        </p:blipFill>
        <p:spPr>
          <a:xfrm>
            <a:off x="56813" y="878840"/>
            <a:ext cx="7082243" cy="3115088"/>
          </a:xfrm>
          <a:prstGeom prst="rect">
            <a:avLst/>
          </a:prstGeom>
        </p:spPr>
      </p:pic>
      <p:pic>
        <p:nvPicPr>
          <p:cNvPr id="1026" name="Picture 2">
            <a:extLst>
              <a:ext uri="{FF2B5EF4-FFF2-40B4-BE49-F238E27FC236}">
                <a16:creationId xmlns:a16="http://schemas.microsoft.com/office/drawing/2014/main" id="{0233421C-2B71-4A1A-A441-A1FC76A9C7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20" y="4163141"/>
            <a:ext cx="3398295" cy="227067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isplaystyle {\begin{aligned}\det(M)&amp;=\det {\begin{bmatrix}a_{11}&amp;a_{12}&amp;a_{13}\\a_{21}&amp;a_{22}&amp;a_{23}\\a_{31}&amp;a_{32}&amp;a_{33}\end{bmatrix}}\\[6pt]&amp;=a_{11}a_{22}a_{33}+a_{12}a_{23}a_{31}+a_{13}a_{21}a_{32}-a_{31}a_{22}a_{13}-a_{32}a_{23}a_{11}-a_{33}a_{21}a_{12}.\end{aligned}}}">
            <a:extLst>
              <a:ext uri="{FF2B5EF4-FFF2-40B4-BE49-F238E27FC236}">
                <a16:creationId xmlns:a16="http://schemas.microsoft.com/office/drawing/2014/main" id="{00063DEF-0DD3-4E82-A955-6A0809C72ABF}"/>
              </a:ext>
            </a:extLst>
          </p:cNvPr>
          <p:cNvSpPr>
            <a:spLocks noChangeAspect="1" noChangeArrowheads="1"/>
          </p:cNvSpPr>
          <p:nvPr/>
        </p:nvSpPr>
        <p:spPr bwMode="auto">
          <a:xfrm>
            <a:off x="5943600" y="3276600"/>
            <a:ext cx="1927502" cy="19275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BF1096EE-0AF1-442E-B55E-223B9F88874A}"/>
              </a:ext>
            </a:extLst>
          </p:cNvPr>
          <p:cNvSpPr txBox="1"/>
          <p:nvPr/>
        </p:nvSpPr>
        <p:spPr>
          <a:xfrm>
            <a:off x="3597934" y="5569545"/>
            <a:ext cx="6097022" cy="1015663"/>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The determinant of the 3x3 matrix</a:t>
            </a:r>
          </a:p>
          <a:p>
            <a:r>
              <a:rPr lang="en-US" sz="2000" dirty="0">
                <a:effectLst/>
                <a:latin typeface="Times New Roman" panose="02020603050405020304" pitchFamily="18" charset="0"/>
                <a:ea typeface="Times New Roman" panose="02020603050405020304" pitchFamily="18" charset="0"/>
              </a:rPr>
              <a:t>is the sum of the products along the </a:t>
            </a:r>
            <a:r>
              <a:rPr lang="en-US" sz="2000" dirty="0">
                <a:solidFill>
                  <a:srgbClr val="FF0000"/>
                </a:solidFill>
                <a:effectLst/>
                <a:latin typeface="Times New Roman" panose="02020603050405020304" pitchFamily="18" charset="0"/>
                <a:ea typeface="Times New Roman" panose="02020603050405020304" pitchFamily="18" charset="0"/>
              </a:rPr>
              <a:t>red diagonals</a:t>
            </a:r>
            <a:r>
              <a:rPr lang="en-US" sz="2000" dirty="0">
                <a:effectLst/>
                <a:latin typeface="Times New Roman" panose="02020603050405020304" pitchFamily="18" charset="0"/>
                <a:ea typeface="Times New Roman" panose="02020603050405020304" pitchFamily="18" charset="0"/>
              </a:rPr>
              <a:t> </a:t>
            </a:r>
          </a:p>
          <a:p>
            <a:r>
              <a:rPr lang="en-US" sz="2000" dirty="0">
                <a:effectLst/>
                <a:latin typeface="Times New Roman" panose="02020603050405020304" pitchFamily="18" charset="0"/>
                <a:ea typeface="Times New Roman" panose="02020603050405020304" pitchFamily="18" charset="0"/>
              </a:rPr>
              <a:t>minus the sum of the products along the </a:t>
            </a:r>
            <a:r>
              <a:rPr lang="en-US" sz="2000" dirty="0">
                <a:solidFill>
                  <a:srgbClr val="0070C0"/>
                </a:solidFill>
                <a:effectLst/>
                <a:latin typeface="Times New Roman" panose="02020603050405020304" pitchFamily="18" charset="0"/>
                <a:ea typeface="Times New Roman" panose="02020603050405020304" pitchFamily="18" charset="0"/>
              </a:rPr>
              <a:t>blue diagonals</a:t>
            </a:r>
            <a:r>
              <a:rPr lang="en-US" sz="2000" dirty="0">
                <a:effectLst/>
                <a:latin typeface="Times New Roman" panose="02020603050405020304" pitchFamily="18"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397382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81</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pic>
        <p:nvPicPr>
          <p:cNvPr id="7" name="Picture 6">
            <a:extLst>
              <a:ext uri="{FF2B5EF4-FFF2-40B4-BE49-F238E27FC236}">
                <a16:creationId xmlns:a16="http://schemas.microsoft.com/office/drawing/2014/main" id="{94B951F1-EB3C-41A6-BA4F-5FAE02617BDA}"/>
              </a:ext>
            </a:extLst>
          </p:cNvPr>
          <p:cNvPicPr>
            <a:picLocks noChangeAspect="1"/>
          </p:cNvPicPr>
          <p:nvPr/>
        </p:nvPicPr>
        <p:blipFill>
          <a:blip r:embed="rId2"/>
          <a:stretch>
            <a:fillRect/>
          </a:stretch>
        </p:blipFill>
        <p:spPr>
          <a:xfrm>
            <a:off x="3300412" y="1624012"/>
            <a:ext cx="5591175" cy="1285875"/>
          </a:xfrm>
          <a:prstGeom prst="rect">
            <a:avLst/>
          </a:prstGeom>
        </p:spPr>
      </p:pic>
      <p:pic>
        <p:nvPicPr>
          <p:cNvPr id="9" name="Picture 8">
            <a:extLst>
              <a:ext uri="{FF2B5EF4-FFF2-40B4-BE49-F238E27FC236}">
                <a16:creationId xmlns:a16="http://schemas.microsoft.com/office/drawing/2014/main" id="{B0BF478A-605E-4A6A-934A-2AF4E4E2640D}"/>
              </a:ext>
            </a:extLst>
          </p:cNvPr>
          <p:cNvPicPr>
            <a:picLocks noChangeAspect="1"/>
          </p:cNvPicPr>
          <p:nvPr/>
        </p:nvPicPr>
        <p:blipFill>
          <a:blip r:embed="rId3"/>
          <a:stretch>
            <a:fillRect/>
          </a:stretch>
        </p:blipFill>
        <p:spPr>
          <a:xfrm>
            <a:off x="3943350" y="3762375"/>
            <a:ext cx="2952750" cy="1104900"/>
          </a:xfrm>
          <a:prstGeom prst="rect">
            <a:avLst/>
          </a:prstGeom>
        </p:spPr>
      </p:pic>
      <p:pic>
        <p:nvPicPr>
          <p:cNvPr id="11" name="Picture 10">
            <a:extLst>
              <a:ext uri="{FF2B5EF4-FFF2-40B4-BE49-F238E27FC236}">
                <a16:creationId xmlns:a16="http://schemas.microsoft.com/office/drawing/2014/main" id="{3E9CE68D-F341-437F-B8FC-27360C2E0794}"/>
              </a:ext>
            </a:extLst>
          </p:cNvPr>
          <p:cNvPicPr>
            <a:picLocks noChangeAspect="1"/>
          </p:cNvPicPr>
          <p:nvPr/>
        </p:nvPicPr>
        <p:blipFill>
          <a:blip r:embed="rId4"/>
          <a:stretch>
            <a:fillRect/>
          </a:stretch>
        </p:blipFill>
        <p:spPr>
          <a:xfrm>
            <a:off x="3167062" y="5224463"/>
            <a:ext cx="4714875" cy="228600"/>
          </a:xfrm>
          <a:prstGeom prst="rect">
            <a:avLst/>
          </a:prstGeom>
        </p:spPr>
      </p:pic>
      <p:sp>
        <p:nvSpPr>
          <p:cNvPr id="12" name="TextBox 11">
            <a:extLst>
              <a:ext uri="{FF2B5EF4-FFF2-40B4-BE49-F238E27FC236}">
                <a16:creationId xmlns:a16="http://schemas.microsoft.com/office/drawing/2014/main" id="{CD831411-A685-4E30-A2F7-7B5C1F143D99}"/>
              </a:ext>
            </a:extLst>
          </p:cNvPr>
          <p:cNvSpPr txBox="1"/>
          <p:nvPr/>
        </p:nvSpPr>
        <p:spPr>
          <a:xfrm>
            <a:off x="3167062" y="2115621"/>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CADE027D-8383-412D-95A0-3C4B5CCF15BB}"/>
              </a:ext>
            </a:extLst>
          </p:cNvPr>
          <p:cNvSpPr txBox="1"/>
          <p:nvPr/>
        </p:nvSpPr>
        <p:spPr>
          <a:xfrm>
            <a:off x="2596899" y="3910310"/>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1" name="Straight Connector 20">
            <a:extLst>
              <a:ext uri="{FF2B5EF4-FFF2-40B4-BE49-F238E27FC236}">
                <a16:creationId xmlns:a16="http://schemas.microsoft.com/office/drawing/2014/main" id="{A40328EC-7EB6-4070-B70B-3890F24AC247}"/>
              </a:ext>
            </a:extLst>
          </p:cNvPr>
          <p:cNvCxnSpPr>
            <a:cxnSpLocks/>
          </p:cNvCxnSpPr>
          <p:nvPr/>
        </p:nvCxnSpPr>
        <p:spPr>
          <a:xfrm>
            <a:off x="2384483" y="3197631"/>
            <a:ext cx="6070483"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5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89AE1-87A9-4DBD-9296-28753E4526AC}"/>
              </a:ext>
            </a:extLst>
          </p:cNvPr>
          <p:cNvPicPr>
            <a:picLocks noChangeAspect="1"/>
          </p:cNvPicPr>
          <p:nvPr/>
        </p:nvPicPr>
        <p:blipFill>
          <a:blip r:embed="rId2"/>
          <a:stretch>
            <a:fillRect/>
          </a:stretch>
        </p:blipFill>
        <p:spPr>
          <a:xfrm>
            <a:off x="0" y="383097"/>
            <a:ext cx="8414532" cy="203272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pic>
        <p:nvPicPr>
          <p:cNvPr id="7" name="Content Placeholder 6">
            <a:extLst>
              <a:ext uri="{FF2B5EF4-FFF2-40B4-BE49-F238E27FC236}">
                <a16:creationId xmlns:a16="http://schemas.microsoft.com/office/drawing/2014/main" id="{3D8AC72A-576A-4915-AC88-4D1731F136A1}"/>
              </a:ext>
            </a:extLst>
          </p:cNvPr>
          <p:cNvPicPr>
            <a:picLocks noGrp="1" noChangeAspect="1"/>
          </p:cNvPicPr>
          <p:nvPr>
            <p:ph idx="1"/>
          </p:nvPr>
        </p:nvPicPr>
        <p:blipFill>
          <a:blip r:embed="rId3"/>
          <a:stretch>
            <a:fillRect/>
          </a:stretch>
        </p:blipFill>
        <p:spPr>
          <a:xfrm>
            <a:off x="0" y="2352667"/>
            <a:ext cx="8282424" cy="4199539"/>
          </a:xfrm>
        </p:spPr>
      </p:pic>
      <p:pic>
        <p:nvPicPr>
          <p:cNvPr id="1025" name="Picture 122" descr="\det(A) =  a_{1,1} a_{2,2} \cdots a_{n,n} = \prod_{i=1}^n a_{i,i}.">
            <a:extLst>
              <a:ext uri="{FF2B5EF4-FFF2-40B4-BE49-F238E27FC236}">
                <a16:creationId xmlns:a16="http://schemas.microsoft.com/office/drawing/2014/main" id="{5B78B0D3-A2E9-4473-B585-85DDC3F1F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673" y="1619070"/>
            <a:ext cx="3776661" cy="6383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5861BEB-FBBA-4443-A7FA-DF64C137B485}"/>
              </a:ext>
            </a:extLst>
          </p:cNvPr>
          <p:cNvSpPr>
            <a:spLocks noChangeArrowheads="1"/>
          </p:cNvSpPr>
          <p:nvPr/>
        </p:nvSpPr>
        <p:spPr bwMode="auto">
          <a:xfrm>
            <a:off x="794731" y="8402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432737FB-6454-03A3-316F-E6F3A2576AB9}"/>
              </a:ext>
            </a:extLst>
          </p:cNvPr>
          <p:cNvSpPr txBox="1"/>
          <p:nvPr/>
        </p:nvSpPr>
        <p:spPr>
          <a:xfrm>
            <a:off x="8334438" y="4624915"/>
            <a:ext cx="3696846" cy="707886"/>
          </a:xfrm>
          <a:prstGeom prst="rect">
            <a:avLst/>
          </a:prstGeom>
          <a:noFill/>
        </p:spPr>
        <p:txBody>
          <a:bodyPr wrap="none" rtlCol="0">
            <a:spAutoFit/>
          </a:bodyPr>
          <a:lstStyle/>
          <a:p>
            <a:r>
              <a:rPr lang="en-US" sz="2000" b="1" dirty="0"/>
              <a:t>We can use </a:t>
            </a:r>
            <a:r>
              <a:rPr lang="en-US" sz="2000" b="1" dirty="0">
                <a:highlight>
                  <a:srgbClr val="FFFF00"/>
                </a:highlight>
              </a:rPr>
              <a:t>Gaussian elimination</a:t>
            </a:r>
          </a:p>
          <a:p>
            <a:r>
              <a:rPr lang="en-US" sz="2000" b="1" dirty="0"/>
              <a:t>to compute the determinant.</a:t>
            </a:r>
          </a:p>
        </p:txBody>
      </p:sp>
      <p:sp>
        <p:nvSpPr>
          <p:cNvPr id="4" name="Arrow: Bent 3">
            <a:extLst>
              <a:ext uri="{FF2B5EF4-FFF2-40B4-BE49-F238E27FC236}">
                <a16:creationId xmlns:a16="http://schemas.microsoft.com/office/drawing/2014/main" id="{93B4EAA5-43F4-BA23-697D-5BC202828E95}"/>
              </a:ext>
            </a:extLst>
          </p:cNvPr>
          <p:cNvSpPr/>
          <p:nvPr/>
        </p:nvSpPr>
        <p:spPr>
          <a:xfrm rot="5400000">
            <a:off x="8982533" y="3184719"/>
            <a:ext cx="782864" cy="186773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35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3.1 The Matrix Transpose</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78</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9" name="Content Placeholder 8">
            <a:extLst>
              <a:ext uri="{FF2B5EF4-FFF2-40B4-BE49-F238E27FC236}">
                <a16:creationId xmlns:a16="http://schemas.microsoft.com/office/drawing/2014/main" id="{1E2B76FB-8DE0-4AC8-A2A0-5A0861E33DDD}"/>
              </a:ext>
            </a:extLst>
          </p:cNvPr>
          <p:cNvPicPr>
            <a:picLocks noGrp="1" noChangeAspect="1"/>
          </p:cNvPicPr>
          <p:nvPr>
            <p:ph idx="1"/>
          </p:nvPr>
        </p:nvPicPr>
        <p:blipFill>
          <a:blip r:embed="rId2"/>
          <a:stretch>
            <a:fillRect/>
          </a:stretch>
        </p:blipFill>
        <p:spPr>
          <a:xfrm>
            <a:off x="4019550" y="268258"/>
            <a:ext cx="5600700" cy="1295400"/>
          </a:xfrm>
        </p:spPr>
      </p:pic>
      <p:pic>
        <p:nvPicPr>
          <p:cNvPr id="12" name="Picture 11">
            <a:extLst>
              <a:ext uri="{FF2B5EF4-FFF2-40B4-BE49-F238E27FC236}">
                <a16:creationId xmlns:a16="http://schemas.microsoft.com/office/drawing/2014/main" id="{570FD64C-3917-4FEE-9F66-FA285987DF91}"/>
              </a:ext>
            </a:extLst>
          </p:cNvPr>
          <p:cNvPicPr>
            <a:picLocks noChangeAspect="1"/>
          </p:cNvPicPr>
          <p:nvPr/>
        </p:nvPicPr>
        <p:blipFill>
          <a:blip r:embed="rId3"/>
          <a:stretch>
            <a:fillRect/>
          </a:stretch>
        </p:blipFill>
        <p:spPr>
          <a:xfrm>
            <a:off x="704850" y="1690688"/>
            <a:ext cx="3609975" cy="866775"/>
          </a:xfrm>
          <a:prstGeom prst="rect">
            <a:avLst/>
          </a:prstGeom>
        </p:spPr>
      </p:pic>
      <p:pic>
        <p:nvPicPr>
          <p:cNvPr id="15" name="Picture 14">
            <a:extLst>
              <a:ext uri="{FF2B5EF4-FFF2-40B4-BE49-F238E27FC236}">
                <a16:creationId xmlns:a16="http://schemas.microsoft.com/office/drawing/2014/main" id="{A9AA783E-9EE4-48D3-983C-A6FF8904395B}"/>
              </a:ext>
            </a:extLst>
          </p:cNvPr>
          <p:cNvPicPr>
            <a:picLocks noChangeAspect="1"/>
          </p:cNvPicPr>
          <p:nvPr/>
        </p:nvPicPr>
        <p:blipFill>
          <a:blip r:embed="rId4"/>
          <a:stretch>
            <a:fillRect/>
          </a:stretch>
        </p:blipFill>
        <p:spPr>
          <a:xfrm>
            <a:off x="557211" y="2710220"/>
            <a:ext cx="3714750" cy="847725"/>
          </a:xfrm>
          <a:prstGeom prst="rect">
            <a:avLst/>
          </a:prstGeom>
        </p:spPr>
      </p:pic>
      <p:pic>
        <p:nvPicPr>
          <p:cNvPr id="17" name="Picture 16">
            <a:extLst>
              <a:ext uri="{FF2B5EF4-FFF2-40B4-BE49-F238E27FC236}">
                <a16:creationId xmlns:a16="http://schemas.microsoft.com/office/drawing/2014/main" id="{C73F9C2B-707D-4D49-8CAE-D8C9F3206838}"/>
              </a:ext>
            </a:extLst>
          </p:cNvPr>
          <p:cNvPicPr>
            <a:picLocks noChangeAspect="1"/>
          </p:cNvPicPr>
          <p:nvPr/>
        </p:nvPicPr>
        <p:blipFill>
          <a:blip r:embed="rId5"/>
          <a:stretch>
            <a:fillRect/>
          </a:stretch>
        </p:blipFill>
        <p:spPr>
          <a:xfrm>
            <a:off x="852486" y="3738367"/>
            <a:ext cx="3419475" cy="857250"/>
          </a:xfrm>
          <a:prstGeom prst="rect">
            <a:avLst/>
          </a:prstGeom>
        </p:spPr>
      </p:pic>
      <p:pic>
        <p:nvPicPr>
          <p:cNvPr id="21" name="Picture 20">
            <a:extLst>
              <a:ext uri="{FF2B5EF4-FFF2-40B4-BE49-F238E27FC236}">
                <a16:creationId xmlns:a16="http://schemas.microsoft.com/office/drawing/2014/main" id="{A3A5E140-8A67-44F3-B9F5-D5231BC241FC}"/>
              </a:ext>
            </a:extLst>
          </p:cNvPr>
          <p:cNvPicPr>
            <a:picLocks noChangeAspect="1"/>
          </p:cNvPicPr>
          <p:nvPr/>
        </p:nvPicPr>
        <p:blipFill>
          <a:blip r:embed="rId6"/>
          <a:stretch>
            <a:fillRect/>
          </a:stretch>
        </p:blipFill>
        <p:spPr>
          <a:xfrm>
            <a:off x="4999969" y="4604006"/>
            <a:ext cx="1552575" cy="1162050"/>
          </a:xfrm>
          <a:prstGeom prst="rect">
            <a:avLst/>
          </a:prstGeom>
        </p:spPr>
      </p:pic>
      <p:grpSp>
        <p:nvGrpSpPr>
          <p:cNvPr id="23" name="Group 22">
            <a:extLst>
              <a:ext uri="{FF2B5EF4-FFF2-40B4-BE49-F238E27FC236}">
                <a16:creationId xmlns:a16="http://schemas.microsoft.com/office/drawing/2014/main" id="{2E0A920D-32C9-4016-A736-D5C88D27918D}"/>
              </a:ext>
            </a:extLst>
          </p:cNvPr>
          <p:cNvGrpSpPr/>
          <p:nvPr/>
        </p:nvGrpSpPr>
        <p:grpSpPr>
          <a:xfrm>
            <a:off x="3210449" y="5806599"/>
            <a:ext cx="4705350" cy="1009650"/>
            <a:chOff x="7153275" y="5580856"/>
            <a:chExt cx="4705350" cy="1009650"/>
          </a:xfrm>
        </p:grpSpPr>
        <p:pic>
          <p:nvPicPr>
            <p:cNvPr id="19" name="Picture 18">
              <a:extLst>
                <a:ext uri="{FF2B5EF4-FFF2-40B4-BE49-F238E27FC236}">
                  <a16:creationId xmlns:a16="http://schemas.microsoft.com/office/drawing/2014/main" id="{F8C521C0-FEEE-4AE6-9A32-96F234F5C590}"/>
                </a:ext>
              </a:extLst>
            </p:cNvPr>
            <p:cNvPicPr>
              <a:picLocks noChangeAspect="1"/>
            </p:cNvPicPr>
            <p:nvPr/>
          </p:nvPicPr>
          <p:blipFill>
            <a:blip r:embed="rId7"/>
            <a:stretch>
              <a:fillRect/>
            </a:stretch>
          </p:blipFill>
          <p:spPr>
            <a:xfrm>
              <a:off x="7153275" y="5580856"/>
              <a:ext cx="4705350" cy="1009650"/>
            </a:xfrm>
            <a:prstGeom prst="rect">
              <a:avLst/>
            </a:prstGeom>
          </p:spPr>
        </p:pic>
        <p:sp>
          <p:nvSpPr>
            <p:cNvPr id="22" name="Rectangle 21">
              <a:extLst>
                <a:ext uri="{FF2B5EF4-FFF2-40B4-BE49-F238E27FC236}">
                  <a16:creationId xmlns:a16="http://schemas.microsoft.com/office/drawing/2014/main" id="{7CA28C83-AD1E-4FEA-AF16-A73AE532374F}"/>
                </a:ext>
              </a:extLst>
            </p:cNvPr>
            <p:cNvSpPr/>
            <p:nvPr/>
          </p:nvSpPr>
          <p:spPr>
            <a:xfrm>
              <a:off x="9086850" y="5667375"/>
              <a:ext cx="1276350" cy="390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a:extLst>
              <a:ext uri="{FF2B5EF4-FFF2-40B4-BE49-F238E27FC236}">
                <a16:creationId xmlns:a16="http://schemas.microsoft.com/office/drawing/2014/main" id="{5F15567A-DDFE-4090-A3A6-61D39D89178C}"/>
              </a:ext>
            </a:extLst>
          </p:cNvPr>
          <p:cNvCxnSpPr>
            <a:cxnSpLocks/>
          </p:cNvCxnSpPr>
          <p:nvPr/>
        </p:nvCxnSpPr>
        <p:spPr>
          <a:xfrm>
            <a:off x="3060757" y="1682090"/>
            <a:ext cx="6070483" cy="1"/>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AFA3C2B-25A9-46FE-8C88-3684E027044D}"/>
              </a:ext>
            </a:extLst>
          </p:cNvPr>
          <p:cNvPicPr>
            <a:picLocks noChangeAspect="1"/>
          </p:cNvPicPr>
          <p:nvPr/>
        </p:nvPicPr>
        <p:blipFill>
          <a:blip r:embed="rId8"/>
          <a:stretch>
            <a:fillRect/>
          </a:stretch>
        </p:blipFill>
        <p:spPr>
          <a:xfrm>
            <a:off x="4472206" y="3812312"/>
            <a:ext cx="7305675" cy="571500"/>
          </a:xfrm>
          <a:prstGeom prst="rect">
            <a:avLst/>
          </a:prstGeom>
        </p:spPr>
      </p:pic>
      <p:sp>
        <p:nvSpPr>
          <p:cNvPr id="28" name="TextBox 27">
            <a:extLst>
              <a:ext uri="{FF2B5EF4-FFF2-40B4-BE49-F238E27FC236}">
                <a16:creationId xmlns:a16="http://schemas.microsoft.com/office/drawing/2014/main" id="{527C000D-951B-45BE-9B40-53D47F9C101D}"/>
              </a:ext>
            </a:extLst>
          </p:cNvPr>
          <p:cNvSpPr txBox="1"/>
          <p:nvPr/>
        </p:nvSpPr>
        <p:spPr>
          <a:xfrm>
            <a:off x="3797472" y="91595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F6B33EFA-D4B0-4E96-839B-28C14A4DE5EF}"/>
              </a:ext>
            </a:extLst>
          </p:cNvPr>
          <p:cNvSpPr txBox="1"/>
          <p:nvPr/>
        </p:nvSpPr>
        <p:spPr>
          <a:xfrm>
            <a:off x="1630558" y="1658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52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pic>
        <p:nvPicPr>
          <p:cNvPr id="6" name="Content Placeholder 5">
            <a:extLst>
              <a:ext uri="{FF2B5EF4-FFF2-40B4-BE49-F238E27FC236}">
                <a16:creationId xmlns:a16="http://schemas.microsoft.com/office/drawing/2014/main" id="{1FBCBFE7-6831-4380-8C14-CDBB9C39645D}"/>
              </a:ext>
            </a:extLst>
          </p:cNvPr>
          <p:cNvPicPr>
            <a:picLocks noGrp="1" noChangeAspect="1"/>
          </p:cNvPicPr>
          <p:nvPr>
            <p:ph idx="1"/>
          </p:nvPr>
        </p:nvPicPr>
        <p:blipFill>
          <a:blip r:embed="rId2"/>
          <a:stretch>
            <a:fillRect/>
          </a:stretch>
        </p:blipFill>
        <p:spPr>
          <a:xfrm>
            <a:off x="2063214" y="1521954"/>
            <a:ext cx="7571633" cy="4655009"/>
          </a:xfrm>
        </p:spPr>
      </p:pic>
    </p:spTree>
    <p:extLst>
      <p:ext uri="{BB962C8B-B14F-4D97-AF65-F5344CB8AC3E}">
        <p14:creationId xmlns:p14="http://schemas.microsoft.com/office/powerpoint/2010/main" val="10542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FE7719-CF87-4C98-BEA7-3BCB22543F81}"/>
              </a:ext>
            </a:extLst>
          </p:cNvPr>
          <p:cNvSpPr txBox="1"/>
          <p:nvPr/>
        </p:nvSpPr>
        <p:spPr>
          <a:xfrm>
            <a:off x="335996" y="251054"/>
            <a:ext cx="6732249" cy="400110"/>
          </a:xfrm>
          <a:prstGeom prst="rect">
            <a:avLst/>
          </a:prstGeom>
          <a:noFill/>
        </p:spPr>
        <p:txBody>
          <a:bodyPr wrap="square">
            <a:spAutoFit/>
          </a:bodyPr>
          <a:lstStyle/>
          <a:p>
            <a:r>
              <a:rPr lang="en-US" sz="2000" dirty="0">
                <a:effectLst/>
                <a:latin typeface="Times New Roman" panose="02020603050405020304" pitchFamily="18" charset="0"/>
              </a:rPr>
              <a:t>Use </a:t>
            </a:r>
            <a:r>
              <a:rPr lang="en-US" sz="2000" dirty="0">
                <a:effectLst/>
                <a:highlight>
                  <a:srgbClr val="FFFF00"/>
                </a:highlight>
                <a:latin typeface="Times New Roman" panose="02020603050405020304" pitchFamily="18" charset="0"/>
              </a:rPr>
              <a:t>Gaussian elimination</a:t>
            </a:r>
            <a:r>
              <a:rPr lang="en-US" sz="2000" dirty="0">
                <a:effectLst/>
                <a:latin typeface="Times New Roman" panose="02020603050405020304" pitchFamily="18" charset="0"/>
              </a:rPr>
              <a:t> to find the determinant of this matrix:</a:t>
            </a:r>
            <a:endParaRPr lang="en-US" sz="2000" dirty="0"/>
          </a:p>
        </p:txBody>
      </p:sp>
      <p:pic>
        <p:nvPicPr>
          <p:cNvPr id="1026" name="Picture 2">
            <a:extLst>
              <a:ext uri="{FF2B5EF4-FFF2-40B4-BE49-F238E27FC236}">
                <a16:creationId xmlns:a16="http://schemas.microsoft.com/office/drawing/2014/main" id="{3F34F5A0-427C-4B1E-88E8-5CD9198A5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799" y="157454"/>
            <a:ext cx="2048610" cy="98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519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a:xfrm>
            <a:off x="1524000" y="3602038"/>
            <a:ext cx="9144000" cy="516099"/>
          </a:xfrm>
        </p:spPr>
        <p:txBody>
          <a:bodyPr/>
          <a:lstStyle/>
          <a:p>
            <a:r>
              <a:rPr lang="en-US" b="1" dirty="0"/>
              <a:t>Eigenvalues and Eigenvectors</a:t>
            </a:r>
          </a:p>
        </p:txBody>
      </p:sp>
      <p:sp>
        <p:nvSpPr>
          <p:cNvPr id="6" name="Subtitle 2">
            <a:extLst>
              <a:ext uri="{FF2B5EF4-FFF2-40B4-BE49-F238E27FC236}">
                <a16:creationId xmlns:a16="http://schemas.microsoft.com/office/drawing/2014/main" id="{B9E0255B-D887-0F82-0CD2-1B3AD61DB939}"/>
              </a:ext>
            </a:extLst>
          </p:cNvPr>
          <p:cNvSpPr txBox="1">
            <a:spLocks/>
          </p:cNvSpPr>
          <p:nvPr/>
        </p:nvSpPr>
        <p:spPr>
          <a:xfrm>
            <a:off x="1670837" y="45297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4728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7CA2E161-0939-D25F-3C8B-F370298A3FE6}"/>
              </a:ext>
            </a:extLst>
          </p:cNvPr>
          <p:cNvGrpSpPr/>
          <p:nvPr/>
        </p:nvGrpSpPr>
        <p:grpSpPr>
          <a:xfrm>
            <a:off x="2819590" y="4888468"/>
            <a:ext cx="6552819" cy="369332"/>
            <a:chOff x="2819590" y="4888468"/>
            <a:chExt cx="6552819" cy="369332"/>
          </a:xfrm>
        </p:grpSpPr>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grpSp>
    </p:spTree>
    <p:extLst>
      <p:ext uri="{BB962C8B-B14F-4D97-AF65-F5344CB8AC3E}">
        <p14:creationId xmlns:p14="http://schemas.microsoft.com/office/powerpoint/2010/main" val="4209885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25</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extLst>
              <a:ext uri="{FF2B5EF4-FFF2-40B4-BE49-F238E27FC236}">
                <a16:creationId xmlns:a16="http://schemas.microsoft.com/office/drawing/2014/main" id="{43051DAF-31D0-4D1E-8DB8-BD2A3195CE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284074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27</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29</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356176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pic>
        <p:nvPicPr>
          <p:cNvPr id="10" name="Content Placeholder 9">
            <a:extLst>
              <a:ext uri="{FF2B5EF4-FFF2-40B4-BE49-F238E27FC236}">
                <a16:creationId xmlns:a16="http://schemas.microsoft.com/office/drawing/2014/main" id="{3FBFAE12-BE65-4048-A2C9-ECF71C99137D}"/>
              </a:ext>
            </a:extLst>
          </p:cNvPr>
          <p:cNvPicPr>
            <a:picLocks noGrp="1" noChangeAspect="1"/>
          </p:cNvPicPr>
          <p:nvPr>
            <p:ph idx="1"/>
          </p:nvPr>
        </p:nvPicPr>
        <p:blipFill>
          <a:blip r:embed="rId2"/>
          <a:stretch>
            <a:fillRect/>
          </a:stretch>
        </p:blipFill>
        <p:spPr>
          <a:xfrm>
            <a:off x="1230241" y="59055"/>
            <a:ext cx="7816800" cy="2375694"/>
          </a:xfrm>
        </p:spPr>
      </p:pic>
      <p:sp>
        <p:nvSpPr>
          <p:cNvPr id="7" name="Title 1">
            <a:extLst>
              <a:ext uri="{FF2B5EF4-FFF2-40B4-BE49-F238E27FC236}">
                <a16:creationId xmlns:a16="http://schemas.microsoft.com/office/drawing/2014/main" id="{8FE92B32-DFF6-4FF1-B77B-B9BF0FF22B8F}"/>
              </a:ext>
            </a:extLst>
          </p:cNvPr>
          <p:cNvSpPr>
            <a:spLocks noGrp="1"/>
          </p:cNvSpPr>
          <p:nvPr>
            <p:ph type="title"/>
          </p:nvPr>
        </p:nvSpPr>
        <p:spPr>
          <a:xfrm>
            <a:off x="899573" y="2980608"/>
            <a:ext cx="2635293" cy="365126"/>
          </a:xfrm>
        </p:spPr>
        <p:txBody>
          <a:bodyPr>
            <a:normAutofit fontScale="90000"/>
          </a:bodyPr>
          <a:lstStyle/>
          <a:p>
            <a:r>
              <a:rPr lang="en-US" b="1" dirty="0">
                <a:solidFill>
                  <a:srgbClr val="0070C0"/>
                </a:solidFill>
              </a:rPr>
              <a:t>Example 60</a:t>
            </a:r>
          </a:p>
        </p:txBody>
      </p:sp>
      <p:pic>
        <p:nvPicPr>
          <p:cNvPr id="8" name="Content Placeholder 9">
            <a:extLst>
              <a:ext uri="{FF2B5EF4-FFF2-40B4-BE49-F238E27FC236}">
                <a16:creationId xmlns:a16="http://schemas.microsoft.com/office/drawing/2014/main" id="{D3F2BE0D-538F-4633-8BF1-42E10E4CD363}"/>
              </a:ext>
            </a:extLst>
          </p:cNvPr>
          <p:cNvPicPr>
            <a:picLocks noChangeAspect="1"/>
          </p:cNvPicPr>
          <p:nvPr/>
        </p:nvPicPr>
        <p:blipFill>
          <a:blip r:embed="rId3"/>
          <a:stretch>
            <a:fillRect/>
          </a:stretch>
        </p:blipFill>
        <p:spPr>
          <a:xfrm>
            <a:off x="5514975" y="5045789"/>
            <a:ext cx="1409114" cy="1097261"/>
          </a:xfrm>
          <a:prstGeom prst="rect">
            <a:avLst/>
          </a:prstGeom>
        </p:spPr>
      </p:pic>
      <p:pic>
        <p:nvPicPr>
          <p:cNvPr id="9" name="Picture 8">
            <a:extLst>
              <a:ext uri="{FF2B5EF4-FFF2-40B4-BE49-F238E27FC236}">
                <a16:creationId xmlns:a16="http://schemas.microsoft.com/office/drawing/2014/main" id="{D26514CA-5CFF-495E-82A2-F89EFCAC3CB7}"/>
              </a:ext>
            </a:extLst>
          </p:cNvPr>
          <p:cNvPicPr>
            <a:picLocks noChangeAspect="1"/>
          </p:cNvPicPr>
          <p:nvPr/>
        </p:nvPicPr>
        <p:blipFill>
          <a:blip r:embed="rId4"/>
          <a:stretch>
            <a:fillRect/>
          </a:stretch>
        </p:blipFill>
        <p:spPr>
          <a:xfrm>
            <a:off x="3840782" y="2917904"/>
            <a:ext cx="3793506" cy="880845"/>
          </a:xfrm>
          <a:prstGeom prst="rect">
            <a:avLst/>
          </a:prstGeom>
        </p:spPr>
      </p:pic>
      <p:pic>
        <p:nvPicPr>
          <p:cNvPr id="11" name="Picture 10">
            <a:extLst>
              <a:ext uri="{FF2B5EF4-FFF2-40B4-BE49-F238E27FC236}">
                <a16:creationId xmlns:a16="http://schemas.microsoft.com/office/drawing/2014/main" id="{AFCA4A26-94D0-4853-8895-93AE787FA419}"/>
              </a:ext>
            </a:extLst>
          </p:cNvPr>
          <p:cNvPicPr>
            <a:picLocks noChangeAspect="1"/>
          </p:cNvPicPr>
          <p:nvPr/>
        </p:nvPicPr>
        <p:blipFill>
          <a:blip r:embed="rId5"/>
          <a:stretch>
            <a:fillRect/>
          </a:stretch>
        </p:blipFill>
        <p:spPr>
          <a:xfrm>
            <a:off x="1547553" y="4000321"/>
            <a:ext cx="8057463" cy="843895"/>
          </a:xfrm>
          <a:prstGeom prst="rect">
            <a:avLst/>
          </a:prstGeom>
        </p:spPr>
      </p:pic>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4178916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790423"/>
          </a:xfrm>
        </p:spPr>
        <p:txBody>
          <a:bodyPr>
            <a:normAutofit/>
          </a:bodyPr>
          <a:lstStyle/>
          <a:p>
            <a:pPr eaLnBrk="1" hangingPunct="1"/>
            <a:r>
              <a:rPr lang="en-US" altLang="en-US" sz="3600"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name="Equation" r:id="rId3" imgW="3441700" imgH="1231900" progId="Equation.3">
                  <p:embed/>
                </p:oleObj>
              </mc:Choice>
              <mc:Fallback>
                <p:oleObj name="Equation" r:id="rId3"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name="Equation" r:id="rId5" imgW="2133600" imgH="508000" progId="Equation.3">
                  <p:embed/>
                </p:oleObj>
              </mc:Choice>
              <mc:Fallback>
                <p:oleObj name="Equation" r:id="rId5"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a:xfrm>
            <a:off x="838200" y="328986"/>
            <a:ext cx="10515600" cy="484424"/>
          </a:xfrm>
        </p:spPr>
        <p:txBody>
          <a:bodyPr>
            <a:noAutofit/>
          </a:bodyPr>
          <a:lstStyle/>
          <a:p>
            <a:pPr eaLnBrk="1" hangingPunct="1"/>
            <a:r>
              <a:rPr lang="en-US" altLang="en-US" sz="3600" dirty="0"/>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name="Equation" r:id="rId3" imgW="3251200" imgH="736600" progId="Equation.3">
                  <p:embed/>
                </p:oleObj>
              </mc:Choice>
              <mc:Fallback>
                <p:oleObj name="Equation" r:id="rId3"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name="Equation" r:id="rId5" imgW="4546600" imgH="990600" progId="Equation.3">
                  <p:embed/>
                </p:oleObj>
              </mc:Choice>
              <mc:Fallback>
                <p:oleObj name="Equation" r:id="rId5"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33</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6" y="1779705"/>
            <a:ext cx="9531327" cy="3499172"/>
          </a:xfrm>
        </p:spPr>
      </p:pic>
    </p:spTree>
    <p:extLst>
      <p:ext uri="{BB962C8B-B14F-4D97-AF65-F5344CB8AC3E}">
        <p14:creationId xmlns:p14="http://schemas.microsoft.com/office/powerpoint/2010/main" val="29123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838201" y="1520997"/>
            <a:ext cx="9920616" cy="4194530"/>
          </a:xfrm>
          <a:prstGeom prst="rect">
            <a:avLst/>
          </a:prstGeom>
        </p:spPr>
      </p:pic>
    </p:spTree>
    <p:extLst>
      <p:ext uri="{BB962C8B-B14F-4D97-AF65-F5344CB8AC3E}">
        <p14:creationId xmlns:p14="http://schemas.microsoft.com/office/powerpoint/2010/main" val="130517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23" y="1752599"/>
            <a:ext cx="10375291" cy="38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341600" y="3428999"/>
            <a:ext cx="7713390" cy="2670941"/>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5849567" y="2141969"/>
            <a:ext cx="1810036" cy="879525"/>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732376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37</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2"/>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95527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38</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39</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61</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pic>
        <p:nvPicPr>
          <p:cNvPr id="5" name="Content Placeholder 4">
            <a:extLst>
              <a:ext uri="{FF2B5EF4-FFF2-40B4-BE49-F238E27FC236}">
                <a16:creationId xmlns:a16="http://schemas.microsoft.com/office/drawing/2014/main" id="{C65649FB-3C14-40B0-AE0A-0153524DAE7B}"/>
              </a:ext>
            </a:extLst>
          </p:cNvPr>
          <p:cNvPicPr>
            <a:picLocks noGrp="1" noChangeAspect="1"/>
          </p:cNvPicPr>
          <p:nvPr>
            <p:ph idx="1"/>
          </p:nvPr>
        </p:nvPicPr>
        <p:blipFill>
          <a:blip r:embed="rId2"/>
          <a:stretch>
            <a:fillRect/>
          </a:stretch>
        </p:blipFill>
        <p:spPr>
          <a:xfrm>
            <a:off x="2933700" y="1202531"/>
            <a:ext cx="6324600" cy="1000125"/>
          </a:xfrm>
        </p:spPr>
      </p:pic>
      <p:pic>
        <p:nvPicPr>
          <p:cNvPr id="10" name="Picture 9">
            <a:extLst>
              <a:ext uri="{FF2B5EF4-FFF2-40B4-BE49-F238E27FC236}">
                <a16:creationId xmlns:a16="http://schemas.microsoft.com/office/drawing/2014/main" id="{DBEBEA48-C081-4A53-8A86-BEB09144FAB8}"/>
              </a:ext>
            </a:extLst>
          </p:cNvPr>
          <p:cNvPicPr>
            <a:picLocks noChangeAspect="1"/>
          </p:cNvPicPr>
          <p:nvPr/>
        </p:nvPicPr>
        <p:blipFill>
          <a:blip r:embed="rId3"/>
          <a:stretch>
            <a:fillRect/>
          </a:stretch>
        </p:blipFill>
        <p:spPr>
          <a:xfrm>
            <a:off x="4186237" y="792956"/>
            <a:ext cx="3819525" cy="381000"/>
          </a:xfrm>
          <a:prstGeom prst="rect">
            <a:avLst/>
          </a:prstGeom>
        </p:spPr>
      </p:pic>
      <p:pic>
        <p:nvPicPr>
          <p:cNvPr id="12" name="Picture 11">
            <a:extLst>
              <a:ext uri="{FF2B5EF4-FFF2-40B4-BE49-F238E27FC236}">
                <a16:creationId xmlns:a16="http://schemas.microsoft.com/office/drawing/2014/main" id="{64D650EF-77CD-4DCE-ACFE-D3746EECED03}"/>
              </a:ext>
            </a:extLst>
          </p:cNvPr>
          <p:cNvPicPr>
            <a:picLocks noChangeAspect="1"/>
          </p:cNvPicPr>
          <p:nvPr/>
        </p:nvPicPr>
        <p:blipFill>
          <a:blip r:embed="rId4"/>
          <a:stretch>
            <a:fillRect/>
          </a:stretch>
        </p:blipFill>
        <p:spPr>
          <a:xfrm>
            <a:off x="2647950" y="2388394"/>
            <a:ext cx="6705600" cy="1857375"/>
          </a:xfrm>
          <a:prstGeom prst="rect">
            <a:avLst/>
          </a:prstGeom>
        </p:spPr>
      </p:pic>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073791" y="2150108"/>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9E248D-DD85-4C15-84B7-68C9AA338361}"/>
              </a:ext>
            </a:extLst>
          </p:cNvPr>
          <p:cNvSpPr txBox="1"/>
          <p:nvPr/>
        </p:nvSpPr>
        <p:spPr>
          <a:xfrm>
            <a:off x="1326869" y="3132415"/>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5" name="TextBox 14">
            <a:extLst>
              <a:ext uri="{FF2B5EF4-FFF2-40B4-BE49-F238E27FC236}">
                <a16:creationId xmlns:a16="http://schemas.microsoft.com/office/drawing/2014/main" id="{738E7948-1CB6-415D-9BB0-CA9D76FDBC79}"/>
              </a:ext>
            </a:extLst>
          </p:cNvPr>
          <p:cNvSpPr txBox="1"/>
          <p:nvPr/>
        </p:nvSpPr>
        <p:spPr>
          <a:xfrm>
            <a:off x="5564360" y="431679"/>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cxnSp>
        <p:nvCxnSpPr>
          <p:cNvPr id="16" name="Straight Connector 15">
            <a:extLst>
              <a:ext uri="{FF2B5EF4-FFF2-40B4-BE49-F238E27FC236}">
                <a16:creationId xmlns:a16="http://schemas.microsoft.com/office/drawing/2014/main" id="{6396FEC7-3D72-4C03-AF00-DD24D8B1469D}"/>
              </a:ext>
            </a:extLst>
          </p:cNvPr>
          <p:cNvCxnSpPr>
            <a:cxnSpLocks/>
          </p:cNvCxnSpPr>
          <p:nvPr/>
        </p:nvCxnSpPr>
        <p:spPr>
          <a:xfrm>
            <a:off x="1073791" y="4481513"/>
            <a:ext cx="818450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0949FCF-6558-4979-A826-DE44F25E7F2F}"/>
              </a:ext>
            </a:extLst>
          </p:cNvPr>
          <p:cNvSpPr txBox="1"/>
          <p:nvPr/>
        </p:nvSpPr>
        <p:spPr>
          <a:xfrm>
            <a:off x="2332318" y="5314712"/>
            <a:ext cx="631263" cy="369332"/>
          </a:xfrm>
          <a:prstGeom prst="rect">
            <a:avLst/>
          </a:prstGeom>
          <a:noFill/>
        </p:spPr>
        <p:txBody>
          <a:bodyPr wrap="none" rtlCol="0">
            <a:spAutoFit/>
          </a:bodyPr>
          <a:lstStyle/>
          <a:p>
            <a:r>
              <a:rPr lang="en-US" b="1" dirty="0">
                <a:solidFill>
                  <a:srgbClr val="0070C0"/>
                </a:solidFill>
                <a:latin typeface="+mj-lt"/>
                <a:ea typeface="+mj-ea"/>
                <a:cs typeface="+mj-cs"/>
              </a:rPr>
              <a:t>Note</a:t>
            </a:r>
            <a:endParaRPr lang="en-US" sz="2000" b="1" dirty="0">
              <a:solidFill>
                <a:srgbClr val="0070C0"/>
              </a:solidFill>
              <a:latin typeface="+mj-lt"/>
              <a:ea typeface="+mj-ea"/>
              <a:cs typeface="+mj-cs"/>
            </a:endParaRPr>
          </a:p>
        </p:txBody>
      </p:sp>
      <p:pic>
        <p:nvPicPr>
          <p:cNvPr id="20" name="Picture 19">
            <a:extLst>
              <a:ext uri="{FF2B5EF4-FFF2-40B4-BE49-F238E27FC236}">
                <a16:creationId xmlns:a16="http://schemas.microsoft.com/office/drawing/2014/main" id="{9AA51755-1378-4D30-A564-E2D919881129}"/>
              </a:ext>
            </a:extLst>
          </p:cNvPr>
          <p:cNvPicPr>
            <a:picLocks noChangeAspect="1"/>
          </p:cNvPicPr>
          <p:nvPr/>
        </p:nvPicPr>
        <p:blipFill>
          <a:blip r:embed="rId5"/>
          <a:stretch>
            <a:fillRect/>
          </a:stretch>
        </p:blipFill>
        <p:spPr>
          <a:xfrm>
            <a:off x="4186237" y="5038224"/>
            <a:ext cx="3705225" cy="981075"/>
          </a:xfrm>
          <a:prstGeom prst="rect">
            <a:avLst/>
          </a:prstGeom>
        </p:spPr>
      </p:pic>
      <p:cxnSp>
        <p:nvCxnSpPr>
          <p:cNvPr id="22" name="Straight Arrow Connector 21">
            <a:extLst>
              <a:ext uri="{FF2B5EF4-FFF2-40B4-BE49-F238E27FC236}">
                <a16:creationId xmlns:a16="http://schemas.microsoft.com/office/drawing/2014/main" id="{A64B9546-7374-4DA3-AE01-5ABB6EF45F88}"/>
              </a:ext>
            </a:extLst>
          </p:cNvPr>
          <p:cNvCxnSpPr/>
          <p:nvPr/>
        </p:nvCxnSpPr>
        <p:spPr>
          <a:xfrm>
            <a:off x="6551802" y="4068661"/>
            <a:ext cx="486561" cy="969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65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41</a:t>
            </a:fld>
            <a:endParaRPr lang="en-US" b="1" dirty="0"/>
          </a:p>
        </p:txBody>
      </p:sp>
    </p:spTree>
    <p:extLst>
      <p:ext uri="{BB962C8B-B14F-4D97-AF65-F5344CB8AC3E}">
        <p14:creationId xmlns:p14="http://schemas.microsoft.com/office/powerpoint/2010/main" val="3566339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42</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43</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4723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265242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46</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2" y="2847529"/>
            <a:ext cx="8888141" cy="324198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49</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a:bodyPr>
          <a:lstStyle/>
          <a:p>
            <a:r>
              <a:rPr lang="en-US" sz="3600"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which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651E1049-1494-46B6-8BE8-7F9317E99ACA}"/>
              </a:ext>
            </a:extLst>
          </p:cNvPr>
          <p:cNvPicPr>
            <a:picLocks noGrp="1" noChangeAspect="1"/>
          </p:cNvPicPr>
          <p:nvPr>
            <p:ph idx="1"/>
          </p:nvPr>
        </p:nvPicPr>
        <p:blipFill>
          <a:blip r:embed="rId2"/>
          <a:stretch>
            <a:fillRect/>
          </a:stretch>
        </p:blipFill>
        <p:spPr>
          <a:xfrm>
            <a:off x="1478120" y="1969950"/>
            <a:ext cx="7984967" cy="3512482"/>
          </a:xfrm>
        </p:spPr>
      </p:pic>
    </p:spTree>
    <p:extLst>
      <p:ext uri="{BB962C8B-B14F-4D97-AF65-F5344CB8AC3E}">
        <p14:creationId xmlns:p14="http://schemas.microsoft.com/office/powerpoint/2010/main" val="1448703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50</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pic>
        <p:nvPicPr>
          <p:cNvPr id="12" name="Picture 11">
            <a:extLst>
              <a:ext uri="{FF2B5EF4-FFF2-40B4-BE49-F238E27FC236}">
                <a16:creationId xmlns:a16="http://schemas.microsoft.com/office/drawing/2014/main" id="{37CCC4A8-0E82-42AA-86A9-6E876562E852}"/>
              </a:ext>
            </a:extLst>
          </p:cNvPr>
          <p:cNvPicPr>
            <a:picLocks noChangeAspect="1"/>
          </p:cNvPicPr>
          <p:nvPr/>
        </p:nvPicPr>
        <p:blipFill>
          <a:blip r:embed="rId2"/>
          <a:stretch>
            <a:fillRect/>
          </a:stretch>
        </p:blipFill>
        <p:spPr>
          <a:xfrm>
            <a:off x="3071811" y="2967674"/>
            <a:ext cx="5743575" cy="1304925"/>
          </a:xfrm>
          <a:prstGeom prst="rect">
            <a:avLst/>
          </a:prstGeom>
        </p:spPr>
      </p:pic>
      <p:pic>
        <p:nvPicPr>
          <p:cNvPr id="14" name="Picture 13">
            <a:extLst>
              <a:ext uri="{FF2B5EF4-FFF2-40B4-BE49-F238E27FC236}">
                <a16:creationId xmlns:a16="http://schemas.microsoft.com/office/drawing/2014/main" id="{DE4D3C08-3DBD-4EFF-A37F-794CA3D4B86A}"/>
              </a:ext>
            </a:extLst>
          </p:cNvPr>
          <p:cNvPicPr>
            <a:picLocks noChangeAspect="1"/>
          </p:cNvPicPr>
          <p:nvPr/>
        </p:nvPicPr>
        <p:blipFill>
          <a:blip r:embed="rId3"/>
          <a:stretch>
            <a:fillRect/>
          </a:stretch>
        </p:blipFill>
        <p:spPr>
          <a:xfrm>
            <a:off x="2146859" y="4252595"/>
            <a:ext cx="7292416" cy="2378865"/>
          </a:xfrm>
          <a:prstGeom prst="rect">
            <a:avLst/>
          </a:prstGeom>
        </p:spPr>
      </p:pic>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547553" y="2811780"/>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4"/>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1987488" y="329017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pic>
        <p:nvPicPr>
          <p:cNvPr id="25" name="Picture 24">
            <a:extLst>
              <a:ext uri="{FF2B5EF4-FFF2-40B4-BE49-F238E27FC236}">
                <a16:creationId xmlns:a16="http://schemas.microsoft.com/office/drawing/2014/main" id="{ECB8403B-627B-4B74-B235-BF3458DDDC15}"/>
              </a:ext>
            </a:extLst>
          </p:cNvPr>
          <p:cNvPicPr>
            <a:picLocks noChangeAspect="1"/>
          </p:cNvPicPr>
          <p:nvPr/>
        </p:nvPicPr>
        <p:blipFill>
          <a:blip r:embed="rId4"/>
          <a:stretch>
            <a:fillRect/>
          </a:stretch>
        </p:blipFill>
        <p:spPr>
          <a:xfrm>
            <a:off x="3004001" y="3006993"/>
            <a:ext cx="1019175" cy="295275"/>
          </a:xfrm>
          <a:prstGeom prst="rect">
            <a:avLst/>
          </a:prstGeom>
        </p:spPr>
      </p:pic>
      <p:pic>
        <p:nvPicPr>
          <p:cNvPr id="5" name="Picture 4">
            <a:extLst>
              <a:ext uri="{FF2B5EF4-FFF2-40B4-BE49-F238E27FC236}">
                <a16:creationId xmlns:a16="http://schemas.microsoft.com/office/drawing/2014/main" id="{7239A8BF-166B-C2D5-5AC3-FCBD27B9CA1E}"/>
              </a:ext>
            </a:extLst>
          </p:cNvPr>
          <p:cNvPicPr>
            <a:picLocks noChangeAspect="1"/>
          </p:cNvPicPr>
          <p:nvPr/>
        </p:nvPicPr>
        <p:blipFill>
          <a:blip r:embed="rId5"/>
          <a:stretch>
            <a:fillRect/>
          </a:stretch>
        </p:blipFill>
        <p:spPr>
          <a:xfrm>
            <a:off x="553980" y="177300"/>
            <a:ext cx="7931028" cy="2466995"/>
          </a:xfrm>
          <a:prstGeom prst="rect">
            <a:avLst/>
          </a:prstGeom>
        </p:spPr>
      </p:pic>
    </p:spTree>
    <p:extLst>
      <p:ext uri="{BB962C8B-B14F-4D97-AF65-F5344CB8AC3E}">
        <p14:creationId xmlns:p14="http://schemas.microsoft.com/office/powerpoint/2010/main" val="245542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Theorem 11</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7</a:t>
            </a:fld>
            <a:endParaRPr lang="en-US" b="1" dirty="0"/>
          </a:p>
        </p:txBody>
      </p:sp>
      <p:pic>
        <p:nvPicPr>
          <p:cNvPr id="3" name="Picture 2">
            <a:extLst>
              <a:ext uri="{FF2B5EF4-FFF2-40B4-BE49-F238E27FC236}">
                <a16:creationId xmlns:a16="http://schemas.microsoft.com/office/drawing/2014/main" id="{4D14A54D-E936-4F29-B872-23257986B787}"/>
              </a:ext>
            </a:extLst>
          </p:cNvPr>
          <p:cNvPicPr>
            <a:picLocks noChangeAspect="1"/>
          </p:cNvPicPr>
          <p:nvPr/>
        </p:nvPicPr>
        <p:blipFill>
          <a:blip r:embed="rId2"/>
          <a:stretch>
            <a:fillRect/>
          </a:stretch>
        </p:blipFill>
        <p:spPr>
          <a:xfrm>
            <a:off x="2252247" y="1399455"/>
            <a:ext cx="7763508" cy="4099219"/>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pic>
        <p:nvPicPr>
          <p:cNvPr id="9" name="Content Placeholder 8">
            <a:extLst>
              <a:ext uri="{FF2B5EF4-FFF2-40B4-BE49-F238E27FC236}">
                <a16:creationId xmlns:a16="http://schemas.microsoft.com/office/drawing/2014/main" id="{B5786EF3-703D-4132-B208-848D4FC0DFE8}"/>
              </a:ext>
            </a:extLst>
          </p:cNvPr>
          <p:cNvPicPr>
            <a:picLocks noGrp="1" noChangeAspect="1"/>
          </p:cNvPicPr>
          <p:nvPr>
            <p:ph idx="1"/>
          </p:nvPr>
        </p:nvPicPr>
        <p:blipFill>
          <a:blip r:embed="rId2"/>
          <a:stretch>
            <a:fillRect/>
          </a:stretch>
        </p:blipFill>
        <p:spPr>
          <a:xfrm>
            <a:off x="991543" y="59055"/>
            <a:ext cx="9024632" cy="2664051"/>
          </a:xfrm>
        </p:spPr>
      </p:pic>
      <p:pic>
        <p:nvPicPr>
          <p:cNvPr id="11" name="Picture 10">
            <a:extLst>
              <a:ext uri="{FF2B5EF4-FFF2-40B4-BE49-F238E27FC236}">
                <a16:creationId xmlns:a16="http://schemas.microsoft.com/office/drawing/2014/main" id="{D94E4065-26FA-4CE1-9FF3-4DF983A73654}"/>
              </a:ext>
            </a:extLst>
          </p:cNvPr>
          <p:cNvPicPr>
            <a:picLocks noChangeAspect="1"/>
          </p:cNvPicPr>
          <p:nvPr/>
        </p:nvPicPr>
        <p:blipFill>
          <a:blip r:embed="rId3"/>
          <a:stretch>
            <a:fillRect/>
          </a:stretch>
        </p:blipFill>
        <p:spPr>
          <a:xfrm>
            <a:off x="4013541" y="2673413"/>
            <a:ext cx="3865552" cy="1301275"/>
          </a:xfrm>
          <a:prstGeom prst="rect">
            <a:avLst/>
          </a:prstGeom>
        </p:spPr>
      </p:pic>
      <p:sp>
        <p:nvSpPr>
          <p:cNvPr id="12" name="TextBox 11">
            <a:extLst>
              <a:ext uri="{FF2B5EF4-FFF2-40B4-BE49-F238E27FC236}">
                <a16:creationId xmlns:a16="http://schemas.microsoft.com/office/drawing/2014/main" id="{75D44C57-A39A-4B89-A660-50F3C9A47A80}"/>
              </a:ext>
            </a:extLst>
          </p:cNvPr>
          <p:cNvSpPr txBox="1"/>
          <p:nvPr/>
        </p:nvSpPr>
        <p:spPr>
          <a:xfrm>
            <a:off x="2175825" y="2718232"/>
            <a:ext cx="951222" cy="369332"/>
          </a:xfrm>
          <a:prstGeom prst="rect">
            <a:avLst/>
          </a:prstGeom>
          <a:noFill/>
        </p:spPr>
        <p:txBody>
          <a:bodyPr wrap="none" rtlCol="0">
            <a:spAutoFit/>
          </a:bodyPr>
          <a:lstStyle/>
          <a:p>
            <a:r>
              <a:rPr lang="en-US" b="1" dirty="0">
                <a:solidFill>
                  <a:srgbClr val="0070C0"/>
                </a:solidFill>
                <a:latin typeface="+mj-lt"/>
                <a:ea typeface="+mj-ea"/>
                <a:cs typeface="+mj-cs"/>
              </a:rPr>
              <a:t>Example</a:t>
            </a:r>
            <a:endParaRPr lang="en-US" sz="2000" b="1" dirty="0">
              <a:solidFill>
                <a:srgbClr val="0070C0"/>
              </a:solidFill>
              <a:latin typeface="+mj-lt"/>
              <a:ea typeface="+mj-ea"/>
              <a:cs typeface="+mj-cs"/>
            </a:endParaRPr>
          </a:p>
        </p:txBody>
      </p:sp>
      <p:pic>
        <p:nvPicPr>
          <p:cNvPr id="16" name="Picture 15">
            <a:extLst>
              <a:ext uri="{FF2B5EF4-FFF2-40B4-BE49-F238E27FC236}">
                <a16:creationId xmlns:a16="http://schemas.microsoft.com/office/drawing/2014/main" id="{E6A22B25-5C9A-4A55-8829-33A65D1D58DE}"/>
              </a:ext>
            </a:extLst>
          </p:cNvPr>
          <p:cNvPicPr>
            <a:picLocks noChangeAspect="1"/>
          </p:cNvPicPr>
          <p:nvPr/>
        </p:nvPicPr>
        <p:blipFill>
          <a:blip r:embed="rId4"/>
          <a:stretch>
            <a:fillRect/>
          </a:stretch>
        </p:blipFill>
        <p:spPr>
          <a:xfrm>
            <a:off x="3446946" y="5070079"/>
            <a:ext cx="4290286" cy="775645"/>
          </a:xfrm>
          <a:prstGeom prst="rect">
            <a:avLst/>
          </a:prstGeom>
        </p:spPr>
      </p:pic>
      <p:cxnSp>
        <p:nvCxnSpPr>
          <p:cNvPr id="17" name="Straight Connector 16">
            <a:extLst>
              <a:ext uri="{FF2B5EF4-FFF2-40B4-BE49-F238E27FC236}">
                <a16:creationId xmlns:a16="http://schemas.microsoft.com/office/drawing/2014/main" id="{C83161B7-9CF9-4012-962A-509C3E13AAF3}"/>
              </a:ext>
            </a:extLst>
          </p:cNvPr>
          <p:cNvCxnSpPr>
            <a:cxnSpLocks/>
          </p:cNvCxnSpPr>
          <p:nvPr/>
        </p:nvCxnSpPr>
        <p:spPr>
          <a:xfrm>
            <a:off x="2003745" y="4134895"/>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BC831B-86FF-436F-8549-F59C2B81FBC9}"/>
              </a:ext>
            </a:extLst>
          </p:cNvPr>
          <p:cNvSpPr txBox="1"/>
          <p:nvPr/>
        </p:nvSpPr>
        <p:spPr>
          <a:xfrm>
            <a:off x="4013540" y="4274285"/>
            <a:ext cx="3313933" cy="461665"/>
          </a:xfrm>
          <a:prstGeom prst="rect">
            <a:avLst/>
          </a:prstGeom>
          <a:noFill/>
        </p:spPr>
        <p:txBody>
          <a:bodyPr wrap="square" rtlCol="0">
            <a:spAutoFit/>
          </a:bodyPr>
          <a:lstStyle/>
          <a:p>
            <a:r>
              <a:rPr lang="en-US" sz="2400" b="1" dirty="0">
                <a:solidFill>
                  <a:srgbClr val="0070C0"/>
                </a:solidFill>
                <a:latin typeface="+mj-lt"/>
                <a:ea typeface="+mj-ea"/>
                <a:cs typeface="+mj-cs"/>
              </a:rPr>
              <a:t>AA</a:t>
            </a:r>
            <a:r>
              <a:rPr lang="en-US" sz="2400" b="1" baseline="30000" dirty="0">
                <a:solidFill>
                  <a:srgbClr val="0070C0"/>
                </a:solidFill>
                <a:latin typeface="+mj-lt"/>
                <a:ea typeface="+mj-ea"/>
                <a:cs typeface="+mj-cs"/>
              </a:rPr>
              <a:t>T</a:t>
            </a:r>
            <a:r>
              <a:rPr lang="en-US" sz="2400" b="1" dirty="0">
                <a:solidFill>
                  <a:srgbClr val="0070C0"/>
                </a:solidFill>
                <a:latin typeface="+mj-lt"/>
                <a:ea typeface="+mj-ea"/>
                <a:cs typeface="+mj-cs"/>
              </a:rPr>
              <a:t> is always symmetric.</a:t>
            </a:r>
          </a:p>
        </p:txBody>
      </p:sp>
    </p:spTree>
    <p:extLst>
      <p:ext uri="{BB962C8B-B14F-4D97-AF65-F5344CB8AC3E}">
        <p14:creationId xmlns:p14="http://schemas.microsoft.com/office/powerpoint/2010/main" val="40856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a:xfrm>
            <a:off x="230645" y="227639"/>
            <a:ext cx="10515600" cy="502611"/>
          </a:xfrm>
        </p:spPr>
        <p:txBody>
          <a:bodyPr>
            <a:normAutofit fontScale="90000"/>
          </a:bodyPr>
          <a:lstStyle/>
          <a:p>
            <a:r>
              <a:rPr lang="en-US" b="1" dirty="0">
                <a:solidFill>
                  <a:srgbClr val="0070C0"/>
                </a:solidFill>
              </a:rPr>
              <a:t>Theorem</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pic>
        <p:nvPicPr>
          <p:cNvPr id="7" name="Content Placeholder 6">
            <a:extLst>
              <a:ext uri="{FF2B5EF4-FFF2-40B4-BE49-F238E27FC236}">
                <a16:creationId xmlns:a16="http://schemas.microsoft.com/office/drawing/2014/main" id="{4BCDAF76-9C22-44AB-8DB9-57A831D3F9C7}"/>
              </a:ext>
            </a:extLst>
          </p:cNvPr>
          <p:cNvPicPr>
            <a:picLocks noGrp="1" noChangeAspect="1"/>
          </p:cNvPicPr>
          <p:nvPr>
            <p:ph idx="1"/>
          </p:nvPr>
        </p:nvPicPr>
        <p:blipFill>
          <a:blip r:embed="rId3"/>
          <a:stretch>
            <a:fillRect/>
          </a:stretch>
        </p:blipFill>
        <p:spPr>
          <a:xfrm>
            <a:off x="1878481" y="760300"/>
            <a:ext cx="7565461" cy="3347079"/>
          </a:xfrm>
        </p:spPr>
      </p:pic>
      <p:pic>
        <p:nvPicPr>
          <p:cNvPr id="10" name="Picture 9">
            <a:extLst>
              <a:ext uri="{FF2B5EF4-FFF2-40B4-BE49-F238E27FC236}">
                <a16:creationId xmlns:a16="http://schemas.microsoft.com/office/drawing/2014/main" id="{E8E742FC-2F9C-476C-A614-DF8A738039C5}"/>
              </a:ext>
            </a:extLst>
          </p:cNvPr>
          <p:cNvPicPr>
            <a:picLocks noChangeAspect="1"/>
          </p:cNvPicPr>
          <p:nvPr/>
        </p:nvPicPr>
        <p:blipFill>
          <a:blip r:embed="rId4"/>
          <a:stretch>
            <a:fillRect/>
          </a:stretch>
        </p:blipFill>
        <p:spPr>
          <a:xfrm>
            <a:off x="4008849" y="5044572"/>
            <a:ext cx="4290844" cy="1266509"/>
          </a:xfrm>
          <a:prstGeom prst="rect">
            <a:avLst/>
          </a:prstGeom>
        </p:spPr>
      </p:pic>
      <p:cxnSp>
        <p:nvCxnSpPr>
          <p:cNvPr id="14" name="Straight Arrow Connector 13">
            <a:extLst>
              <a:ext uri="{FF2B5EF4-FFF2-40B4-BE49-F238E27FC236}">
                <a16:creationId xmlns:a16="http://schemas.microsoft.com/office/drawing/2014/main" id="{0E3F70EA-E52B-48C6-A38C-1E193417F25E}"/>
              </a:ext>
            </a:extLst>
          </p:cNvPr>
          <p:cNvCxnSpPr/>
          <p:nvPr/>
        </p:nvCxnSpPr>
        <p:spPr>
          <a:xfrm>
            <a:off x="5497626" y="3531472"/>
            <a:ext cx="327170" cy="941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762CF1-2E2E-4EB9-AFB5-30556BC52865}"/>
              </a:ext>
            </a:extLst>
          </p:cNvPr>
          <p:cNvSpPr txBox="1"/>
          <p:nvPr/>
        </p:nvSpPr>
        <p:spPr>
          <a:xfrm>
            <a:off x="5929600" y="4288136"/>
            <a:ext cx="676467" cy="369332"/>
          </a:xfrm>
          <a:prstGeom prst="rect">
            <a:avLst/>
          </a:prstGeom>
          <a:noFill/>
        </p:spPr>
        <p:txBody>
          <a:bodyPr wrap="none" rtlCol="0">
            <a:spAutoFit/>
          </a:bodyPr>
          <a:lstStyle/>
          <a:p>
            <a:r>
              <a:rPr lang="en-US" b="1" dirty="0">
                <a:solidFill>
                  <a:srgbClr val="0070C0"/>
                </a:solidFill>
                <a:latin typeface="+mj-lt"/>
                <a:ea typeface="+mj-ea"/>
                <a:cs typeface="+mj-cs"/>
              </a:rPr>
              <a:t>Proof</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22070</TotalTime>
  <Words>1118</Words>
  <Application>Microsoft Office PowerPoint</Application>
  <PresentationFormat>Widescreen</PresentationFormat>
  <Paragraphs>208</Paragraphs>
  <Slides>50</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Aptos</vt:lpstr>
      <vt:lpstr>Arial</vt:lpstr>
      <vt:lpstr>Calibri</vt:lpstr>
      <vt:lpstr>Calibri Light</vt:lpstr>
      <vt:lpstr>Cambria Math</vt:lpstr>
      <vt:lpstr>cmsy10</vt:lpstr>
      <vt:lpstr>Garamond</vt:lpstr>
      <vt:lpstr>Linux Libertine</vt:lpstr>
      <vt:lpstr>Symbol</vt:lpstr>
      <vt:lpstr>Times New Roman</vt:lpstr>
      <vt:lpstr>Wingdings</vt:lpstr>
      <vt:lpstr>Office Theme</vt:lpstr>
      <vt:lpstr>Equation</vt:lpstr>
      <vt:lpstr>Chapter 3</vt:lpstr>
      <vt:lpstr>3.1 The Matrix Transpose</vt:lpstr>
      <vt:lpstr>Example 60</vt:lpstr>
      <vt:lpstr>Example 61</vt:lpstr>
      <vt:lpstr>Definition</vt:lpstr>
      <vt:lpstr>PowerPoint Presentation</vt:lpstr>
      <vt:lpstr>Theorem 11</vt:lpstr>
      <vt:lpstr>PowerPoint Presentation</vt:lpstr>
      <vt:lpstr>Theorem</vt:lpstr>
      <vt:lpstr>Interesting Thought</vt:lpstr>
      <vt:lpstr>3.2 The Matrix Trace</vt:lpstr>
      <vt:lpstr>Example 67</vt:lpstr>
      <vt:lpstr>Theorem</vt:lpstr>
      <vt:lpstr>3.3 The Determinant</vt:lpstr>
      <vt:lpstr>Definition</vt:lpstr>
      <vt:lpstr>Example 68</vt:lpstr>
      <vt:lpstr>Rule of Sarrus: 3 X 3 Determinant Computing Shortcut </vt:lpstr>
      <vt:lpstr>Example 81</vt:lpstr>
      <vt:lpstr>PowerPoint Presentation</vt:lpstr>
      <vt:lpstr>Example 78</vt:lpstr>
      <vt:lpstr>Theorem</vt:lpstr>
      <vt:lpstr>PowerPoint Presentation</vt:lpstr>
      <vt:lpstr>Chapter 4</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40</cp:revision>
  <dcterms:created xsi:type="dcterms:W3CDTF">2020-10-08T21:07:11Z</dcterms:created>
  <dcterms:modified xsi:type="dcterms:W3CDTF">2024-09-04T02:22:30Z</dcterms:modified>
</cp:coreProperties>
</file>