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346" r:id="rId6"/>
    <p:sldId id="260" r:id="rId7"/>
    <p:sldId id="267" r:id="rId8"/>
    <p:sldId id="268" r:id="rId9"/>
    <p:sldId id="269" r:id="rId10"/>
    <p:sldId id="270" r:id="rId11"/>
    <p:sldId id="266" r:id="rId12"/>
    <p:sldId id="271" r:id="rId13"/>
    <p:sldId id="274" r:id="rId14"/>
    <p:sldId id="359" r:id="rId15"/>
    <p:sldId id="275" r:id="rId16"/>
    <p:sldId id="348" r:id="rId17"/>
    <p:sldId id="350" r:id="rId18"/>
    <p:sldId id="360" r:id="rId19"/>
    <p:sldId id="361" r:id="rId20"/>
    <p:sldId id="362" r:id="rId21"/>
    <p:sldId id="351" r:id="rId22"/>
    <p:sldId id="352" r:id="rId23"/>
    <p:sldId id="353" r:id="rId24"/>
    <p:sldId id="354" r:id="rId25"/>
    <p:sldId id="363" r:id="rId26"/>
    <p:sldId id="277" r:id="rId27"/>
    <p:sldId id="281" r:id="rId28"/>
    <p:sldId id="279" r:id="rId29"/>
    <p:sldId id="364" r:id="rId30"/>
    <p:sldId id="283" r:id="rId31"/>
    <p:sldId id="285" r:id="rId32"/>
    <p:sldId id="286" r:id="rId33"/>
    <p:sldId id="365" r:id="rId34"/>
    <p:sldId id="289" r:id="rId35"/>
    <p:sldId id="36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CE72D-3399-4CFD-AE4D-397DE1D598B0}" v="35" dt="2020-10-22T21:31:02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5" y="2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rientation_%28mathematics%29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en.wikipedia.org/wiki/File:Determinant_example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Interesting Thought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5C23C0-7315-4F59-8B61-BCFCCA15E928}"/>
              </a:ext>
            </a:extLst>
          </p:cNvPr>
          <p:cNvGrpSpPr/>
          <p:nvPr/>
        </p:nvGrpSpPr>
        <p:grpSpPr>
          <a:xfrm>
            <a:off x="2141784" y="1736746"/>
            <a:ext cx="7523854" cy="3620779"/>
            <a:chOff x="2533650" y="2116467"/>
            <a:chExt cx="6978635" cy="3113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6B13BD-0463-4BE6-A156-9FBEF79AA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160" y="2181837"/>
              <a:ext cx="6715125" cy="304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089026-C63F-48DE-8D2E-5BCC01C5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3650" y="2116467"/>
              <a:ext cx="1162050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3.2 The Matrix Trace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B92F4-5E6D-4B9B-9485-3424D0E9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06" y="147509"/>
            <a:ext cx="7636087" cy="244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9B7B7B-033F-41F4-B776-BA376253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59" y="2673520"/>
            <a:ext cx="2497043" cy="4700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F8F09-F776-4E0C-8FE6-EC65B64E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01" y="2673520"/>
            <a:ext cx="5536351" cy="1470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701A9-B7AC-4D32-A1EC-EF436CE9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50" y="4146848"/>
            <a:ext cx="8464543" cy="997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4CA9E-5982-439C-AF84-B121F5FBD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53" y="5377952"/>
            <a:ext cx="8212905" cy="8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B1636-10E6-420F-8C7C-B7291466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47" y="1620145"/>
            <a:ext cx="8613324" cy="42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3.3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635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5A9A9-5342-4108-B92C-FA1E74D4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320"/>
            <a:ext cx="7095660" cy="323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7C656-6A26-4D5A-93C1-0B23E5DE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45" y="739217"/>
            <a:ext cx="5164909" cy="577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8296F-BD67-4AB7-8CCF-092BEAADD70A}"/>
              </a:ext>
            </a:extLst>
          </p:cNvPr>
          <p:cNvSpPr txBox="1"/>
          <p:nvPr/>
        </p:nvSpPr>
        <p:spPr>
          <a:xfrm>
            <a:off x="569198" y="5131992"/>
            <a:ext cx="65189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absolute value of determinant equals the area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or volume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of the image of the unit square (or cube)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while its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sign corresponds to the orientation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corresponding linear map: the determinant is positive if and only if the orientation is preserved.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30C4F472-7EA5-4924-83F2-272CBEA890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02" y="1347337"/>
            <a:ext cx="4130144" cy="1957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0265D3-1D12-44BA-ADA4-6AAA0BF2C1F5}"/>
              </a:ext>
            </a:extLst>
          </p:cNvPr>
          <p:cNvSpPr txBox="1"/>
          <p:nvPr/>
        </p:nvSpPr>
        <p:spPr>
          <a:xfrm>
            <a:off x="7002217" y="3339302"/>
            <a:ext cx="51897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determinant of this matrix is −1,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the area of the green parallelogram at the right is 1,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the map reverses the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Orientation (mathematics)"/>
              </a:rPr>
              <a:t>orientation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since it turns the counterclockwise orientation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the vectors to a clockwise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EF1DA30-3825-40F2-B744-7791843B49EB}"/>
              </a:ext>
            </a:extLst>
          </p:cNvPr>
          <p:cNvGrpSpPr/>
          <p:nvPr/>
        </p:nvGrpSpPr>
        <p:grpSpPr>
          <a:xfrm>
            <a:off x="2620462" y="2959484"/>
            <a:ext cx="7042391" cy="2390392"/>
            <a:chOff x="2919153" y="3223500"/>
            <a:chExt cx="6743700" cy="21263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213B40-E19D-4D72-84C1-4141B31B0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9153" y="3244851"/>
              <a:ext cx="6743700" cy="21050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510679-79FC-4454-AABC-E11BBC50B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4285" y="3223500"/>
              <a:ext cx="1019175" cy="295275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0BCE2-AF83-48AA-8CE5-236C36CDA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586" y="1276919"/>
            <a:ext cx="4774101" cy="1185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C9DB7-D07E-4983-81CA-FFB85A51BA4E}"/>
              </a:ext>
            </a:extLst>
          </p:cNvPr>
          <p:cNvSpPr txBox="1"/>
          <p:nvPr/>
        </p:nvSpPr>
        <p:spPr>
          <a:xfrm>
            <a:off x="5475899" y="77014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2ABD0-BADF-49FD-9C05-C7C6E17534B1}"/>
              </a:ext>
            </a:extLst>
          </p:cNvPr>
          <p:cNvSpPr txBox="1"/>
          <p:nvPr/>
        </p:nvSpPr>
        <p:spPr>
          <a:xfrm>
            <a:off x="3154045" y="361626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FCA45-E370-45A2-95C8-7C66CF3FCD04}"/>
              </a:ext>
            </a:extLst>
          </p:cNvPr>
          <p:cNvCxnSpPr>
            <a:cxnSpLocks/>
          </p:cNvCxnSpPr>
          <p:nvPr/>
        </p:nvCxnSpPr>
        <p:spPr>
          <a:xfrm>
            <a:off x="2139999" y="277208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37037-3AAE-47F1-8832-F5109F849341}"/>
              </a:ext>
            </a:extLst>
          </p:cNvPr>
          <p:cNvGrpSpPr/>
          <p:nvPr/>
        </p:nvGrpSpPr>
        <p:grpSpPr>
          <a:xfrm>
            <a:off x="3946218" y="5988029"/>
            <a:ext cx="3639005" cy="339128"/>
            <a:chOff x="4394214" y="5214778"/>
            <a:chExt cx="3510880" cy="2727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977116-E156-40C6-96FC-C51EF7DB7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4214" y="5220834"/>
              <a:ext cx="1571625" cy="2667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FD1F3B-7CB4-4995-A71A-931AD1AE2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3894" y="5214778"/>
              <a:ext cx="1981200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02494-AADE-44B4-9ADA-F5D58522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31" y="1800736"/>
            <a:ext cx="8106918" cy="32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22" y="170918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60131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1BF9C8E-E1D6-4DCE-8692-AB227A46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22" y="1627736"/>
            <a:ext cx="6619875" cy="52292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3476FE3-62AE-4C29-A31F-AB647D1CCAEB}"/>
              </a:ext>
            </a:extLst>
          </p:cNvPr>
          <p:cNvSpPr/>
          <p:nvPr/>
        </p:nvSpPr>
        <p:spPr>
          <a:xfrm>
            <a:off x="3078759" y="1295471"/>
            <a:ext cx="738231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26DA2D-7160-4920-B95D-118DA26F5E58}"/>
              </a:ext>
            </a:extLst>
          </p:cNvPr>
          <p:cNvSpPr/>
          <p:nvPr/>
        </p:nvSpPr>
        <p:spPr>
          <a:xfrm>
            <a:off x="4043494" y="268448"/>
            <a:ext cx="1459684" cy="855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DECE570-A8C9-4551-B26B-7DCC86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969" y="2337434"/>
            <a:ext cx="6772275" cy="35528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3951215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11F56-CCC7-46BA-A86B-D4B309D86D78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F6AD7-E557-479F-B295-D0B49068CEE7}"/>
              </a:ext>
            </a:extLst>
          </p:cNvPr>
          <p:cNvSpPr txBox="1"/>
          <p:nvPr/>
        </p:nvSpPr>
        <p:spPr>
          <a:xfrm>
            <a:off x="1241355" y="2234249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0615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3.1 The Matrix Transpose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4353887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C5EDE-5F6C-436B-966B-C09EA5DE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19" y="2231035"/>
            <a:ext cx="6734175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B24EC4-E09B-4237-922C-01FE0A83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969" y="3990226"/>
            <a:ext cx="6753225" cy="2095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BC0E9A-A5B3-4CD4-9C23-6A4DA4AE8735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10D3E-2A44-4F1C-86FD-C84D6666E4E4}"/>
              </a:ext>
            </a:extLst>
          </p:cNvPr>
          <p:cNvSpPr txBox="1"/>
          <p:nvPr/>
        </p:nvSpPr>
        <p:spPr>
          <a:xfrm>
            <a:off x="1151937" y="229589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64319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0490D-F9F3-4B13-B76C-65A4172F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94" y="1521954"/>
            <a:ext cx="7721128" cy="36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97115-6224-4EC8-86FC-015E5CB8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650" y="2529203"/>
            <a:ext cx="6238875" cy="426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3248B4-64D1-424C-94CB-058607FDD00D}"/>
              </a:ext>
            </a:extLst>
          </p:cNvPr>
          <p:cNvCxnSpPr>
            <a:cxnSpLocks/>
          </p:cNvCxnSpPr>
          <p:nvPr/>
        </p:nvCxnSpPr>
        <p:spPr>
          <a:xfrm>
            <a:off x="1690428" y="1743233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EDC64D4-5ED4-4709-80C7-7C9F06155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642938"/>
            <a:ext cx="3952875" cy="1057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503DBB-1DCC-46F1-B3A4-337F799E4339}"/>
              </a:ext>
            </a:extLst>
          </p:cNvPr>
          <p:cNvSpPr txBox="1"/>
          <p:nvPr/>
        </p:nvSpPr>
        <p:spPr>
          <a:xfrm>
            <a:off x="4590186" y="77514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581C-1F35-4CB4-A232-ED63B9F5C4B4}"/>
              </a:ext>
            </a:extLst>
          </p:cNvPr>
          <p:cNvSpPr txBox="1"/>
          <p:nvPr/>
        </p:nvSpPr>
        <p:spPr>
          <a:xfrm>
            <a:off x="1370946" y="1906158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FDDB8-7450-4E2D-899B-D101FD8C294E}"/>
              </a:ext>
            </a:extLst>
          </p:cNvPr>
          <p:cNvGrpSpPr/>
          <p:nvPr/>
        </p:nvGrpSpPr>
        <p:grpSpPr>
          <a:xfrm>
            <a:off x="2628638" y="1810938"/>
            <a:ext cx="6638925" cy="765890"/>
            <a:chOff x="2628638" y="1810938"/>
            <a:chExt cx="6638925" cy="7658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A2E306-878D-48B7-B6A9-E104FB05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8638" y="1843403"/>
              <a:ext cx="6638925" cy="733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9A8919-908F-4D1A-8E87-3437C6587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4489" y="1810938"/>
              <a:ext cx="1019175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90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2BF60-EABF-43C4-AFAF-B6B333C8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4" y="1341801"/>
            <a:ext cx="7155383" cy="51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589F47-30CC-4D97-A99C-EA030495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56284"/>
            <a:ext cx="2457450" cy="143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2453320" y="273654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5F1E8-EAEC-4B5A-BE2D-6EC1D0051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7" y="2778789"/>
            <a:ext cx="3057525" cy="2571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52594B0-22F2-480B-8768-F0A7F29A3483}"/>
              </a:ext>
            </a:extLst>
          </p:cNvPr>
          <p:cNvGrpSpPr/>
          <p:nvPr/>
        </p:nvGrpSpPr>
        <p:grpSpPr>
          <a:xfrm>
            <a:off x="4530447" y="2474507"/>
            <a:ext cx="3500219" cy="236989"/>
            <a:chOff x="4907647" y="2902558"/>
            <a:chExt cx="3500219" cy="2369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669B74-2896-430E-A284-E7EA71A07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7647" y="2902558"/>
              <a:ext cx="1295400" cy="2190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B7874E-2362-4CE1-B1E9-1C5F8EAE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16" y="2910947"/>
              <a:ext cx="2266950" cy="2286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E6C536-D717-43F1-968C-26CA5F425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120" y="3601776"/>
            <a:ext cx="6410325" cy="2543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7440AF-52A9-4CFB-8539-7E4E9938C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761" y="3237902"/>
            <a:ext cx="50196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563A8-65A0-4695-998F-8CFB0FB0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63591"/>
            <a:ext cx="2571750" cy="1171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9710BC-EACA-4DEC-B49F-7EA48D54F789}"/>
              </a:ext>
            </a:extLst>
          </p:cNvPr>
          <p:cNvGrpSpPr/>
          <p:nvPr/>
        </p:nvGrpSpPr>
        <p:grpSpPr>
          <a:xfrm>
            <a:off x="2753994" y="2869729"/>
            <a:ext cx="6400800" cy="2799450"/>
            <a:chOff x="2753994" y="2869729"/>
            <a:chExt cx="6400800" cy="27994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EF9505-C6C7-4E03-A904-A15F29CB9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3994" y="2887879"/>
              <a:ext cx="6400800" cy="2781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349252-37D4-465F-9AAD-D6FB9DE08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7684" y="2869729"/>
              <a:ext cx="1019175" cy="2952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A6A48D-31EA-45BB-AB68-C67754DAA189}"/>
              </a:ext>
            </a:extLst>
          </p:cNvPr>
          <p:cNvSpPr txBox="1"/>
          <p:nvPr/>
        </p:nvSpPr>
        <p:spPr>
          <a:xfrm>
            <a:off x="2915194" y="271222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D7EF-17EF-4B3D-AA58-903BB78C7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78" y="2493042"/>
            <a:ext cx="30575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2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3.4 Properties of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A790D-AF97-4794-AB6C-BE7A9B91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17" y="2141784"/>
            <a:ext cx="8497730" cy="23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1DE82-7285-4DE8-A83C-07048D5E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038225"/>
            <a:ext cx="3106826" cy="14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9DFFC-73E6-494A-AD77-8B9F04F3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14" y="3209927"/>
            <a:ext cx="4374193" cy="665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25F6E-CB74-48E4-8BC7-89B96512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75" y="4224337"/>
            <a:ext cx="6369663" cy="20291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9A5CC0-8574-4F0D-B0C8-23D5396FA374}"/>
              </a:ext>
            </a:extLst>
          </p:cNvPr>
          <p:cNvSpPr txBox="1"/>
          <p:nvPr/>
        </p:nvSpPr>
        <p:spPr>
          <a:xfrm>
            <a:off x="3804914" y="167961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FA560-805B-47EE-987C-E9014E02651A}"/>
              </a:ext>
            </a:extLst>
          </p:cNvPr>
          <p:cNvSpPr txBox="1"/>
          <p:nvPr/>
        </p:nvSpPr>
        <p:spPr>
          <a:xfrm>
            <a:off x="2647233" y="349305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1D532B-86CE-4DB8-BF9C-63B67B7C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645320"/>
            <a:ext cx="2905125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E39D7-3FC3-4AE2-89B6-626791E4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2890837"/>
            <a:ext cx="3467100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DF9530-F64A-44AF-B08E-2D377BA6C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62" y="4033835"/>
            <a:ext cx="2562225" cy="819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7F4D43-5FB7-4363-B0AC-457DA6E88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887" y="5040947"/>
            <a:ext cx="2733675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8985FC-BCDB-4ED3-8EFE-2B8D160A7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875" y="6321425"/>
            <a:ext cx="5505450" cy="219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3D59B-F0D6-4451-A245-1F9863D59CE5}"/>
              </a:ext>
            </a:extLst>
          </p:cNvPr>
          <p:cNvSpPr txBox="1"/>
          <p:nvPr/>
        </p:nvSpPr>
        <p:spPr>
          <a:xfrm>
            <a:off x="646651" y="3251668"/>
            <a:ext cx="26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chose the first column.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61F06-5461-4822-A62C-D70A160D647E}"/>
              </a:ext>
            </a:extLst>
          </p:cNvPr>
          <p:cNvSpPr txBox="1"/>
          <p:nvPr/>
        </p:nvSpPr>
        <p:spPr>
          <a:xfrm>
            <a:off x="405265" y="4081462"/>
            <a:ext cx="3545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again use cofactor expansion</a:t>
            </a:r>
          </a:p>
          <a:p>
            <a:r>
              <a:rPr lang="en-US" dirty="0"/>
              <a:t>along the first column. This cofactor</a:t>
            </a:r>
          </a:p>
          <a:p>
            <a:r>
              <a:rPr lang="en-US" dirty="0"/>
              <a:t>expansion 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A806C0-1B5B-4A98-9120-2CE2C0FE3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115" y="4669157"/>
            <a:ext cx="1274998" cy="2461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7A6F61-C57E-42C5-A597-20955EDBA9D8}"/>
              </a:ext>
            </a:extLst>
          </p:cNvPr>
          <p:cNvSpPr txBox="1"/>
          <p:nvPr/>
        </p:nvSpPr>
        <p:spPr>
          <a:xfrm>
            <a:off x="3456247" y="176295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5C8BC9-26C6-4AE7-885C-A9014C02E047}"/>
              </a:ext>
            </a:extLst>
          </p:cNvPr>
          <p:cNvSpPr txBox="1"/>
          <p:nvPr/>
        </p:nvSpPr>
        <p:spPr>
          <a:xfrm>
            <a:off x="3413472" y="2820122"/>
            <a:ext cx="94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BFAE12-BE65-4048-A2C9-ECF71C991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241" y="59055"/>
            <a:ext cx="7816800" cy="237569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E92B32-DFF6-4FF1-B77B-B9BF0FF2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73" y="2980608"/>
            <a:ext cx="2635293" cy="3651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60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D3F2BE0D-538F-4633-8BF1-42E10E4C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045789"/>
            <a:ext cx="1409114" cy="1097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514CA-5CFF-495E-82A2-F89EFCAC3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782" y="2917904"/>
            <a:ext cx="3793506" cy="880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A4A26-94D0-4853-8895-93AE787FA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553" y="4000321"/>
            <a:ext cx="8057463" cy="8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89AE1-87A9-4DBD-9296-28753E45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97"/>
            <a:ext cx="8414532" cy="20327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8AC72A-576A-4915-AC88-4D1731F13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352667"/>
            <a:ext cx="8282424" cy="4199539"/>
          </a:xfrm>
        </p:spPr>
      </p:pic>
      <p:pic>
        <p:nvPicPr>
          <p:cNvPr id="1025" name="Picture 122" descr="\det(A) =  a_{1,1} a_{2,2} \cdots a_{n,n} = \prod_{i=1}^n a_{i,i}.">
            <a:extLst>
              <a:ext uri="{FF2B5EF4-FFF2-40B4-BE49-F238E27FC236}">
                <a16:creationId xmlns:a16="http://schemas.microsoft.com/office/drawing/2014/main" id="{5B78B0D3-A2E9-4473-B585-85DDC3F1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3" y="1619070"/>
            <a:ext cx="3776661" cy="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5861BEB-FBBA-4443-A7FA-DF64C137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31" y="8402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0D8-AC11-4D1E-A436-146D322C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2B76FB-8DE0-4AC8-A2A0-5A0861E3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0" y="268258"/>
            <a:ext cx="5600700" cy="12954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0FD64C-3917-4FEE-9F66-FA285987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90688"/>
            <a:ext cx="3609975" cy="866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AA783E-9EE4-48D3-983C-A6FF89043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1" y="2710220"/>
            <a:ext cx="3714750" cy="847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3F9C2B-707D-4D49-8CAE-D8C9F320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6" y="3738367"/>
            <a:ext cx="3419475" cy="857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A5E140-8A67-44F3-B9F5-D5231BC24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969" y="4604006"/>
            <a:ext cx="1552575" cy="11620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E0A920D-32C9-4016-A736-D5C88D27918D}"/>
              </a:ext>
            </a:extLst>
          </p:cNvPr>
          <p:cNvGrpSpPr/>
          <p:nvPr/>
        </p:nvGrpSpPr>
        <p:grpSpPr>
          <a:xfrm>
            <a:off x="3210449" y="5806599"/>
            <a:ext cx="4705350" cy="1009650"/>
            <a:chOff x="7153275" y="5580856"/>
            <a:chExt cx="4705350" cy="10096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C521C0-FEEE-4AE6-9A32-96F234F5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3275" y="5580856"/>
              <a:ext cx="4705350" cy="10096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A28C83-AD1E-4FEA-AF16-A73AE532374F}"/>
                </a:ext>
              </a:extLst>
            </p:cNvPr>
            <p:cNvSpPr/>
            <p:nvPr/>
          </p:nvSpPr>
          <p:spPr>
            <a:xfrm>
              <a:off x="9086850" y="5667375"/>
              <a:ext cx="1276350" cy="3905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15567A-DDFE-4090-A3A6-61D39D89178C}"/>
              </a:ext>
            </a:extLst>
          </p:cNvPr>
          <p:cNvCxnSpPr>
            <a:cxnSpLocks/>
          </p:cNvCxnSpPr>
          <p:nvPr/>
        </p:nvCxnSpPr>
        <p:spPr>
          <a:xfrm>
            <a:off x="3060757" y="168209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AFA3C2B-25A9-46FE-8C88-3684E02704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206" y="3812312"/>
            <a:ext cx="7305675" cy="571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7C000D-951B-45BE-9B40-53D47F9C101D}"/>
              </a:ext>
            </a:extLst>
          </p:cNvPr>
          <p:cNvSpPr txBox="1"/>
          <p:nvPr/>
        </p:nvSpPr>
        <p:spPr>
          <a:xfrm>
            <a:off x="3797472" y="91595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B33EFA-D4B0-4E96-839B-28C14A4DE5EF}"/>
              </a:ext>
            </a:extLst>
          </p:cNvPr>
          <p:cNvSpPr txBox="1"/>
          <p:nvPr/>
        </p:nvSpPr>
        <p:spPr>
          <a:xfrm>
            <a:off x="1630558" y="165877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2066A3-5478-4EF5-8184-274B8B0B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BCBFE7-6831-4380-8C14-CDBB9C396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214" y="1521954"/>
            <a:ext cx="7571633" cy="4655009"/>
          </a:xfrm>
        </p:spPr>
      </p:pic>
    </p:spTree>
    <p:extLst>
      <p:ext uri="{BB962C8B-B14F-4D97-AF65-F5344CB8AC3E}">
        <p14:creationId xmlns:p14="http://schemas.microsoft.com/office/powerpoint/2010/main" val="105424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02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Rule of </a:t>
            </a:r>
            <a:r>
              <a:rPr lang="en-US" sz="3600" b="1" dirty="0" err="1">
                <a:solidFill>
                  <a:srgbClr val="0070C0"/>
                </a:solidFill>
              </a:rPr>
              <a:t>Sarrus</a:t>
            </a:r>
            <a:r>
              <a:rPr lang="en-US" sz="3600" b="1" dirty="0">
                <a:solidFill>
                  <a:srgbClr val="0070C0"/>
                </a:solidFill>
              </a:rPr>
              <a:t>: 3 X 3 Determinant Computing Shortcut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DCF58-CB9E-486D-90EE-2065BF52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61" y="1127238"/>
            <a:ext cx="1211645" cy="1026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7AD5B-45ED-431F-8C2E-F65C6BE9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79" y="2233447"/>
            <a:ext cx="1542043" cy="806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05E6E-BDA4-416B-A800-E82B38636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07" y="3167940"/>
            <a:ext cx="2729789" cy="1193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654D1-0A27-46DA-966A-0A06F3318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87" y="4681033"/>
            <a:ext cx="4732072" cy="326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C726A-84C2-43CB-9F64-A1378083D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3" y="878840"/>
            <a:ext cx="7082243" cy="31150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33421C-2B71-4A1A-A441-A1FC76A9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0" y="4163141"/>
            <a:ext cx="3398295" cy="22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{\displaystyle {\begin{aligned}\det(M)&amp;=\det {\begin{bmatrix}a_{11}&amp;a_{12}&amp;a_{13}\\a_{21}&amp;a_{22}&amp;a_{23}\\a_{31}&amp;a_{32}&amp;a_{33}\end{bmatrix}}\\[6pt]&amp;=a_{11}a_{22}a_{33}+a_{12}a_{23}a_{31}+a_{13}a_{21}a_{32}-a_{31}a_{22}a_{13}-a_{32}a_{23}a_{11}-a_{33}a_{21}a_{12}.\end{aligned}}}">
            <a:extLst>
              <a:ext uri="{FF2B5EF4-FFF2-40B4-BE49-F238E27FC236}">
                <a16:creationId xmlns:a16="http://schemas.microsoft.com/office/drawing/2014/main" id="{00063DEF-0DD3-4E82-A955-6A0809C72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27502" cy="19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096EE-0AF1-442E-B55E-223B9F88874A}"/>
              </a:ext>
            </a:extLst>
          </p:cNvPr>
          <p:cNvSpPr txBox="1"/>
          <p:nvPr/>
        </p:nvSpPr>
        <p:spPr>
          <a:xfrm>
            <a:off x="3597934" y="5569545"/>
            <a:ext cx="6097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determinant of the 3x3 matrix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sum of the products along the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minus the sum of the products along the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blue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3828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81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951F1-EB3C-41A6-BA4F-5FAE02617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624012"/>
            <a:ext cx="5591175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F478A-605E-4A6A-934A-2AF4E4E26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762375"/>
            <a:ext cx="295275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CE68D-F341-437F-B8FC-27360C2E0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2" y="5224463"/>
            <a:ext cx="4714875" cy="22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831411-A685-4E30-A2F7-7B5C1F143D99}"/>
              </a:ext>
            </a:extLst>
          </p:cNvPr>
          <p:cNvSpPr txBox="1"/>
          <p:nvPr/>
        </p:nvSpPr>
        <p:spPr>
          <a:xfrm>
            <a:off x="3167062" y="211562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E027D-8383-412D-95A0-3C4B5CCF15BB}"/>
              </a:ext>
            </a:extLst>
          </p:cNvPr>
          <p:cNvSpPr txBox="1"/>
          <p:nvPr/>
        </p:nvSpPr>
        <p:spPr>
          <a:xfrm>
            <a:off x="2596899" y="391031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0328EC-7EB6-4070-B70B-3890F24AC247}"/>
              </a:ext>
            </a:extLst>
          </p:cNvPr>
          <p:cNvCxnSpPr>
            <a:cxnSpLocks/>
          </p:cNvCxnSpPr>
          <p:nvPr/>
        </p:nvCxnSpPr>
        <p:spPr>
          <a:xfrm>
            <a:off x="2384483" y="3197631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E7719-CF87-4C98-BEA7-3BCB22543F81}"/>
              </a:ext>
            </a:extLst>
          </p:cNvPr>
          <p:cNvSpPr txBox="1"/>
          <p:nvPr/>
        </p:nvSpPr>
        <p:spPr>
          <a:xfrm>
            <a:off x="335996" y="251054"/>
            <a:ext cx="5346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</a:rPr>
              <a:t>Use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Gaussian elimination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 and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cofactor expansion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to </a:t>
            </a:r>
            <a:r>
              <a:rPr lang="en-US" sz="2000">
                <a:effectLst/>
                <a:latin typeface="Times New Roman" panose="02020603050405020304" pitchFamily="18" charset="0"/>
              </a:rPr>
              <a:t>find the determinant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of this matrix: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34F5A0-427C-4B1E-88E8-5CD9198A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485"/>
            <a:ext cx="2048610" cy="9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1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649FB-3C14-40B0-AE0A-0153524DA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202531"/>
            <a:ext cx="6324600" cy="1000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BEA48-C081-4A53-8A86-BEB09144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7" y="792956"/>
            <a:ext cx="3819525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D650EF-77CD-4DCE-ACFE-D3746EEC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2388394"/>
            <a:ext cx="6705600" cy="18573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073791" y="2150108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9E248D-DD85-4C15-84B7-68C9AA338361}"/>
              </a:ext>
            </a:extLst>
          </p:cNvPr>
          <p:cNvSpPr txBox="1"/>
          <p:nvPr/>
        </p:nvSpPr>
        <p:spPr>
          <a:xfrm>
            <a:off x="1326869" y="313241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E7948-1CB6-415D-9BB0-CA9D76FDBC79}"/>
              </a:ext>
            </a:extLst>
          </p:cNvPr>
          <p:cNvSpPr txBox="1"/>
          <p:nvPr/>
        </p:nvSpPr>
        <p:spPr>
          <a:xfrm>
            <a:off x="5564360" y="43167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96FEC7-3D72-4C03-AF00-DD24D8B1469D}"/>
              </a:ext>
            </a:extLst>
          </p:cNvPr>
          <p:cNvCxnSpPr>
            <a:cxnSpLocks/>
          </p:cNvCxnSpPr>
          <p:nvPr/>
        </p:nvCxnSpPr>
        <p:spPr>
          <a:xfrm>
            <a:off x="1073791" y="4481513"/>
            <a:ext cx="8184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949FCF-6558-4979-A826-DE44F25E7F2F}"/>
              </a:ext>
            </a:extLst>
          </p:cNvPr>
          <p:cNvSpPr txBox="1"/>
          <p:nvPr/>
        </p:nvSpPr>
        <p:spPr>
          <a:xfrm>
            <a:off x="2332318" y="5314712"/>
            <a:ext cx="6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Note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A51755-1378-4D30-A564-E2D919881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7" y="5038224"/>
            <a:ext cx="3705225" cy="9810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4B9546-7374-4DA3-AE01-5ABB6EF45F88}"/>
              </a:ext>
            </a:extLst>
          </p:cNvPr>
          <p:cNvCxnSpPr/>
          <p:nvPr/>
        </p:nvCxnSpPr>
        <p:spPr>
          <a:xfrm>
            <a:off x="6551802" y="4068661"/>
            <a:ext cx="486561" cy="96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1E1049-1494-46B6-8BE8-7F9317E9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120" y="1969950"/>
            <a:ext cx="7984967" cy="3512482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D0143B-0794-4776-B742-54274B003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153" y="1307467"/>
            <a:ext cx="6657975" cy="14097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CC4A8-0E82-42AA-86A9-6E876562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1" y="2967674"/>
            <a:ext cx="5743575" cy="13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D3C08-3DBD-4EFF-A37F-794CA3D4B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59" y="4252595"/>
            <a:ext cx="7292416" cy="23788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05726F-33EE-442E-97CB-D48868A8D235}"/>
              </a:ext>
            </a:extLst>
          </p:cNvPr>
          <p:cNvCxnSpPr>
            <a:cxnSpLocks/>
          </p:cNvCxnSpPr>
          <p:nvPr/>
        </p:nvCxnSpPr>
        <p:spPr>
          <a:xfrm>
            <a:off x="1547553" y="281178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47C7AA-14AC-41FA-9BFD-5F0FCD449311}"/>
              </a:ext>
            </a:extLst>
          </p:cNvPr>
          <p:cNvSpPr txBox="1"/>
          <p:nvPr/>
        </p:nvSpPr>
        <p:spPr>
          <a:xfrm>
            <a:off x="5469109" y="80645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A66799-4B20-4ED4-AE30-A69491F44277}"/>
              </a:ext>
            </a:extLst>
          </p:cNvPr>
          <p:cNvSpPr txBox="1"/>
          <p:nvPr/>
        </p:nvSpPr>
        <p:spPr>
          <a:xfrm>
            <a:off x="1987488" y="329017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B8403B-627B-4B74-B235-BF3458DDD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001" y="3006993"/>
            <a:ext cx="10191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11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4A54D-E936-4F29-B872-23257986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47" y="1399455"/>
            <a:ext cx="7763508" cy="40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786EF3-703D-4132-B208-848D4FC0D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43" y="59055"/>
            <a:ext cx="9024632" cy="266405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E4065-26FA-4CE1-9FF3-4DF983A7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41" y="2673413"/>
            <a:ext cx="3865552" cy="1301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D44C57-A39A-4B89-A660-50F3C9A47A80}"/>
              </a:ext>
            </a:extLst>
          </p:cNvPr>
          <p:cNvSpPr txBox="1"/>
          <p:nvPr/>
        </p:nvSpPr>
        <p:spPr>
          <a:xfrm>
            <a:off x="2175825" y="2718232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Example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A22B25-5C9A-4A55-8829-33A65D1D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946" y="5070079"/>
            <a:ext cx="4290286" cy="77564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3161B7-9CF9-4012-962A-509C3E13AAF3}"/>
              </a:ext>
            </a:extLst>
          </p:cNvPr>
          <p:cNvCxnSpPr>
            <a:cxnSpLocks/>
          </p:cNvCxnSpPr>
          <p:nvPr/>
        </p:nvCxnSpPr>
        <p:spPr>
          <a:xfrm>
            <a:off x="2003745" y="413489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BC831B-86FF-436F-8549-F59C2B81FBC9}"/>
              </a:ext>
            </a:extLst>
          </p:cNvPr>
          <p:cNvSpPr txBox="1"/>
          <p:nvPr/>
        </p:nvSpPr>
        <p:spPr>
          <a:xfrm>
            <a:off x="4013540" y="4274285"/>
            <a:ext cx="331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</a:t>
            </a:r>
            <a:r>
              <a:rPr lang="en-US" sz="2400" b="1" baseline="30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is always symmetric.</a:t>
            </a: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45" y="227639"/>
            <a:ext cx="10515600" cy="5026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CDAF76-9C22-44AB-8DB9-57A831D3F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8481" y="760300"/>
            <a:ext cx="7565461" cy="334707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742FC-2F9C-476C-A614-DF8A7380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849" y="5044572"/>
            <a:ext cx="4290844" cy="126650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3F70EA-E52B-48C6-A38C-1E193417F25E}"/>
              </a:ext>
            </a:extLst>
          </p:cNvPr>
          <p:cNvCxnSpPr/>
          <p:nvPr/>
        </p:nvCxnSpPr>
        <p:spPr>
          <a:xfrm>
            <a:off x="5497626" y="3531472"/>
            <a:ext cx="327170" cy="94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762CF1-2E2E-4EB9-AFB5-30556BC52865}"/>
              </a:ext>
            </a:extLst>
          </p:cNvPr>
          <p:cNvSpPr txBox="1"/>
          <p:nvPr/>
        </p:nvSpPr>
        <p:spPr>
          <a:xfrm>
            <a:off x="5929600" y="4288136"/>
            <a:ext cx="6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Proof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18210</TotalTime>
  <Words>332</Words>
  <Application>Microsoft Office PowerPoint</Application>
  <PresentationFormat>Widescreen</PresentationFormat>
  <Paragraphs>105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Linux Libertine</vt:lpstr>
      <vt:lpstr>Times New Roman</vt:lpstr>
      <vt:lpstr>Office Theme</vt:lpstr>
      <vt:lpstr>Chapter 3</vt:lpstr>
      <vt:lpstr>3.1 The Matrix Transpose</vt:lpstr>
      <vt:lpstr>Example 60</vt:lpstr>
      <vt:lpstr>Example 61</vt:lpstr>
      <vt:lpstr>Definition</vt:lpstr>
      <vt:lpstr>Example 62</vt:lpstr>
      <vt:lpstr>Theorem 11</vt:lpstr>
      <vt:lpstr>PowerPoint Presentation</vt:lpstr>
      <vt:lpstr>Theorem</vt:lpstr>
      <vt:lpstr>Interesting Thought</vt:lpstr>
      <vt:lpstr>3.2 The Matrix Trace</vt:lpstr>
      <vt:lpstr>Example 67</vt:lpstr>
      <vt:lpstr>Theorem</vt:lpstr>
      <vt:lpstr>3.3 The Determinant</vt:lpstr>
      <vt:lpstr>Definition</vt:lpstr>
      <vt:lpstr>Example 68</vt:lpstr>
      <vt:lpstr>Definition</vt:lpstr>
      <vt:lpstr>Example 69</vt:lpstr>
      <vt:lpstr>Example 69</vt:lpstr>
      <vt:lpstr>Example 69</vt:lpstr>
      <vt:lpstr>Definition</vt:lpstr>
      <vt:lpstr>Example 70</vt:lpstr>
      <vt:lpstr>Definition</vt:lpstr>
      <vt:lpstr>Example 71</vt:lpstr>
      <vt:lpstr>Example 72</vt:lpstr>
      <vt:lpstr>3.4 Properties of the Determinant</vt:lpstr>
      <vt:lpstr>Theorem</vt:lpstr>
      <vt:lpstr>Example 74</vt:lpstr>
      <vt:lpstr>Example 75</vt:lpstr>
      <vt:lpstr>PowerPoint Presentation</vt:lpstr>
      <vt:lpstr>Example 78</vt:lpstr>
      <vt:lpstr>Theorem</vt:lpstr>
      <vt:lpstr>Rule of Sarrus: 3 X 3 Determinant Computing Shortcut </vt:lpstr>
      <vt:lpstr>Example 81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26</cp:revision>
  <dcterms:created xsi:type="dcterms:W3CDTF">2020-10-08T21:07:11Z</dcterms:created>
  <dcterms:modified xsi:type="dcterms:W3CDTF">2022-11-01T20:33:31Z</dcterms:modified>
</cp:coreProperties>
</file>