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1"/>
  </p:notesMasterIdLst>
  <p:sldIdLst>
    <p:sldId id="256" r:id="rId2"/>
    <p:sldId id="258" r:id="rId3"/>
    <p:sldId id="301" r:id="rId4"/>
    <p:sldId id="302" r:id="rId5"/>
    <p:sldId id="257" r:id="rId6"/>
    <p:sldId id="303" r:id="rId7"/>
    <p:sldId id="260" r:id="rId8"/>
    <p:sldId id="304" r:id="rId9"/>
    <p:sldId id="371" r:id="rId10"/>
    <p:sldId id="307" r:id="rId11"/>
    <p:sldId id="264" r:id="rId12"/>
    <p:sldId id="316" r:id="rId13"/>
    <p:sldId id="372" r:id="rId14"/>
    <p:sldId id="317" r:id="rId15"/>
    <p:sldId id="313" r:id="rId16"/>
    <p:sldId id="312" r:id="rId17"/>
    <p:sldId id="375" r:id="rId18"/>
    <p:sldId id="314" r:id="rId19"/>
    <p:sldId id="315" r:id="rId20"/>
    <p:sldId id="297" r:id="rId21"/>
    <p:sldId id="373" r:id="rId22"/>
    <p:sldId id="259" r:id="rId23"/>
    <p:sldId id="318" r:id="rId24"/>
    <p:sldId id="261" r:id="rId25"/>
    <p:sldId id="319" r:id="rId26"/>
    <p:sldId id="320" r:id="rId27"/>
    <p:sldId id="358" r:id="rId28"/>
    <p:sldId id="266" r:id="rId29"/>
    <p:sldId id="321" r:id="rId30"/>
    <p:sldId id="269" r:id="rId31"/>
    <p:sldId id="322" r:id="rId32"/>
    <p:sldId id="357" r:id="rId33"/>
    <p:sldId id="273" r:id="rId34"/>
    <p:sldId id="323" r:id="rId35"/>
    <p:sldId id="274" r:id="rId36"/>
    <p:sldId id="377" r:id="rId37"/>
    <p:sldId id="275" r:id="rId38"/>
    <p:sldId id="378" r:id="rId39"/>
    <p:sldId id="326" r:id="rId40"/>
    <p:sldId id="277" r:id="rId41"/>
    <p:sldId id="334" r:id="rId42"/>
    <p:sldId id="337" r:id="rId43"/>
    <p:sldId id="376" r:id="rId44"/>
    <p:sldId id="338" r:id="rId45"/>
    <p:sldId id="342" r:id="rId46"/>
    <p:sldId id="343" r:id="rId47"/>
    <p:sldId id="282" r:id="rId48"/>
    <p:sldId id="344" r:id="rId49"/>
    <p:sldId id="283" r:id="rId50"/>
    <p:sldId id="345" r:id="rId51"/>
    <p:sldId id="284" r:id="rId52"/>
    <p:sldId id="286" r:id="rId53"/>
    <p:sldId id="346" r:id="rId54"/>
    <p:sldId id="347" r:id="rId55"/>
    <p:sldId id="348" r:id="rId56"/>
    <p:sldId id="349" r:id="rId57"/>
    <p:sldId id="350" r:id="rId58"/>
    <p:sldId id="352" r:id="rId59"/>
    <p:sldId id="355" r:id="rId60"/>
    <p:sldId id="370" r:id="rId61"/>
    <p:sldId id="367" r:id="rId62"/>
    <p:sldId id="368" r:id="rId63"/>
    <p:sldId id="369" r:id="rId64"/>
    <p:sldId id="360" r:id="rId65"/>
    <p:sldId id="361" r:id="rId66"/>
    <p:sldId id="363" r:id="rId67"/>
    <p:sldId id="362" r:id="rId68"/>
    <p:sldId id="364" r:id="rId69"/>
    <p:sldId id="366" r:id="rId70"/>
  </p:sldIdLst>
  <p:sldSz cx="9144000" cy="6858000" type="screen4x3"/>
  <p:notesSz cx="6858000" cy="9144000"/>
  <p:embeddedFontLst>
    <p:embeddedFont>
      <p:font typeface="Calibri" panose="020F0502020204030204" pitchFamily="34" charset="0"/>
      <p:regular r:id="rId72"/>
      <p:bold r:id="rId73"/>
      <p:italic r:id="rId74"/>
      <p:boldItalic r:id="rId75"/>
    </p:embeddedFont>
    <p:embeddedFont>
      <p:font typeface="Cambria Math" panose="02040503050406030204" pitchFamily="18" charset="0"/>
      <p:regular r:id="rId76"/>
    </p:embeddedFont>
    <p:embeddedFont>
      <p:font typeface="Constantia" panose="02030602050306030303" pitchFamily="18" charset="0"/>
      <p:regular r:id="rId77"/>
      <p:bold r:id="rId78"/>
      <p:italic r:id="rId79"/>
      <p:boldItalic r:id="rId80"/>
    </p:embeddedFont>
    <p:embeddedFont>
      <p:font typeface="Wingdings 2" panose="05020102010507070707" pitchFamily="18" charset="2"/>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93" d="100"/>
          <a:sy n="93" d="100"/>
        </p:scale>
        <p:origin x="813" y="7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40</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2/18/2021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2/18/2021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Layout" Target="../slideLayouts/slideLayout2.xml"/><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Proving Inequalities</a:t>
            </a:r>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Checkerboards</a:t>
            </a:r>
          </a:p>
        </p:txBody>
      </p:sp>
      <p:sp>
        <p:nvSpPr>
          <p:cNvPr id="3" name="Content Placeholder 2"/>
          <p:cNvSpPr>
            <a:spLocks noGrp="1"/>
          </p:cNvSpPr>
          <p:nvPr>
            <p:ph idx="1"/>
          </p:nvPr>
        </p:nvSpPr>
        <p:spPr/>
        <p:txBody>
          <a:bodyPr>
            <a:normAutofit fontScale="70000" lnSpcReduction="20000"/>
          </a:bodyPr>
          <a:lstStyle/>
          <a:p>
            <a:pPr>
              <a:buNone/>
            </a:pPr>
            <a:r>
              <a:rPr lang="en-US" b="1" dirty="0"/>
              <a:t>    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which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a:t>Tiling Checkerboards</a:t>
            </a:r>
          </a:p>
        </p:txBody>
      </p:sp>
      <p:sp>
        <p:nvSpPr>
          <p:cNvPr id="3" name="Content Placeholder 2"/>
          <p:cNvSpPr>
            <a:spLocks noGrp="1"/>
          </p:cNvSpPr>
          <p:nvPr>
            <p:ph idx="1"/>
          </p:nvPr>
        </p:nvSpPr>
        <p:spPr/>
        <p:txBody>
          <a:bodyPr>
            <a:normAutofit fontScale="62500" lnSpcReduction="20000"/>
          </a:bodyPr>
          <a:lstStyle/>
          <a:p>
            <a:pPr lvl="1"/>
            <a:endParaRPr lang="en-US" dirty="0"/>
          </a:p>
          <a:p>
            <a:pPr lvl="1">
              <a:buNone/>
            </a:pPr>
            <a:endParaRPr lang="en-US" dirty="0"/>
          </a:p>
          <a:p>
            <a:pPr lvl="1">
              <a:buNone/>
            </a:pPr>
            <a:endParaRPr lang="en-US" dirty="0"/>
          </a:p>
          <a:p>
            <a:pPr lvl="1">
              <a:buNone/>
            </a:pPr>
            <a:endParaRPr lang="en-US" dirty="0"/>
          </a:p>
          <a:p>
            <a:pPr lvl="1">
              <a:buNone/>
            </a:pPr>
            <a:endParaRPr lang="en-US" dirty="0"/>
          </a:p>
          <a:p>
            <a:pPr lvl="2"/>
            <a:r>
              <a:rPr lang="en-US" dirty="0"/>
              <a:t>Consider a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checkerboard with one square removed. Split this checkerboard into four checkerboards of size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,by dividing it in half in both directions.</a:t>
            </a:r>
          </a:p>
          <a:p>
            <a:pPr lvl="2"/>
            <a:endParaRPr lang="en-US" dirty="0"/>
          </a:p>
          <a:p>
            <a:pPr lvl="2"/>
            <a:endParaRPr lang="en-US" dirty="0"/>
          </a:p>
          <a:p>
            <a:pPr lvl="2"/>
            <a:endParaRPr lang="en-US" dirty="0"/>
          </a:p>
          <a:p>
            <a:pPr lvl="2">
              <a:buNone/>
            </a:pPr>
            <a:endParaRPr lang="en-US" dirty="0"/>
          </a:p>
          <a:p>
            <a:pPr lvl="2">
              <a:buNone/>
            </a:pPr>
            <a:endParaRPr lang="en-US" dirty="0"/>
          </a:p>
          <a:p>
            <a:pPr lvl="2">
              <a:buNone/>
            </a:pPr>
            <a:endParaRPr lang="en-US" dirty="0"/>
          </a:p>
          <a:p>
            <a:pPr lvl="2"/>
            <a:endParaRPr lang="en-US" dirty="0"/>
          </a:p>
          <a:p>
            <a:pPr lvl="2"/>
            <a:endParaRPr lang="en-US" dirty="0"/>
          </a:p>
          <a:p>
            <a:pPr lvl="2"/>
            <a:r>
              <a:rPr lang="en-US" dirty="0"/>
              <a:t>Remove a square from one of the four</a:t>
            </a:r>
            <a:r>
              <a:rPr lang="en-US" dirty="0">
                <a:latin typeface="Cambria Math" pitchFamily="18" charset="0"/>
                <a:ea typeface="Cambria Math" pitchFamily="18" charset="0"/>
              </a:rPr>
              <a:t> 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a:t>triominoe</a:t>
            </a:r>
            <a:r>
              <a:rPr lang="en-US" dirty="0"/>
              <a:t>. </a:t>
            </a:r>
          </a:p>
          <a:p>
            <a:pPr lvl="2"/>
            <a:r>
              <a:rPr lang="en-US" dirty="0"/>
              <a:t>Hence, the entire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checkerboard with one square removed can be tiled using right </a:t>
            </a:r>
            <a:r>
              <a:rPr lang="en-US" dirty="0" err="1"/>
              <a:t>triominoes</a:t>
            </a:r>
            <a:r>
              <a:rPr lang="en-US" dirty="0"/>
              <a:t>.</a:t>
            </a:r>
          </a:p>
          <a:p>
            <a:pPr lvl="2"/>
            <a:endParaRPr lang="en-US" dirty="0"/>
          </a:p>
          <a:p>
            <a:pPr lvl="2"/>
            <a:endParaRPr lang="en-US" dirty="0"/>
          </a:p>
          <a:p>
            <a:pPr lvl="2"/>
            <a:endParaRPr lang="en-US" dirty="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a:t>   Example</a:t>
            </a:r>
            <a:r>
              <a:rPr lang="en-US" dirty="0"/>
              <a:t>: Let </a:t>
            </a:r>
            <a:r>
              <a:rPr lang="en-US" i="1" dirty="0"/>
              <a:t>P</a:t>
            </a:r>
            <a:r>
              <a:rPr lang="en-US" dirty="0"/>
              <a:t>(</a:t>
            </a:r>
            <a:r>
              <a:rPr lang="en-US" i="1" dirty="0"/>
              <a:t>n</a:t>
            </a:r>
            <a:r>
              <a:rPr lang="en-US" dirty="0"/>
              <a:t>) be the statement that every set of </a:t>
            </a:r>
            <a:r>
              <a:rPr lang="en-US" i="1" dirty="0"/>
              <a:t>n</a:t>
            </a:r>
            <a:r>
              <a:rPr lang="en-US" dirty="0"/>
              <a:t> lines in the plane, no two of which are parallel, meet in a common point. Here is a “proof” that </a:t>
            </a:r>
            <a:r>
              <a:rPr lang="en-US" i="1" dirty="0"/>
              <a:t>P</a:t>
            </a:r>
            <a:r>
              <a:rPr lang="en-US" dirty="0"/>
              <a:t>(</a:t>
            </a:r>
            <a:r>
              <a:rPr lang="en-US" i="1" dirty="0"/>
              <a:t>n</a:t>
            </a:r>
            <a:r>
              <a:rPr lang="en-US" dirty="0"/>
              <a:t>) is true for all positive integers </a:t>
            </a:r>
            <a:r>
              <a:rPr lang="en-US" i="1" dirty="0"/>
              <a:t>n</a:t>
            </a:r>
            <a:r>
              <a:rPr lang="en-US" dirty="0"/>
              <a:t> </a:t>
            </a:r>
            <a:r>
              <a:rPr lang="en-US" dirty="0">
                <a:latin typeface="Cambria Math"/>
                <a:ea typeface="Cambria Math"/>
              </a:rPr>
              <a:t>≥ 2.  </a:t>
            </a:r>
            <a:endParaRPr lang="en-US" dirty="0">
              <a:ea typeface="Cambria Math"/>
            </a:endParaRPr>
          </a:p>
          <a:p>
            <a:pPr lvl="1"/>
            <a:r>
              <a:rPr lang="en-US" dirty="0">
                <a:ea typeface="Cambria Math"/>
              </a:rPr>
              <a:t>BASIS STEP: The statement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is true because any two lines in the plane that are not parallel meet in a common point.</a:t>
            </a:r>
          </a:p>
          <a:p>
            <a:pPr lvl="1"/>
            <a:r>
              <a:rPr lang="en-US" dirty="0">
                <a:ea typeface="Cambria Math"/>
              </a:rPr>
              <a:t>INDUCTIVE STEP: The inductive hypothesis is the statement that </a:t>
            </a:r>
            <a:r>
              <a:rPr lang="en-US" i="1" dirty="0">
                <a:ea typeface="Cambria Math"/>
              </a:rPr>
              <a:t>P</a:t>
            </a:r>
            <a:r>
              <a:rPr lang="en-US" dirty="0">
                <a:ea typeface="Cambria Math"/>
              </a:rPr>
              <a:t>(</a:t>
            </a:r>
            <a:r>
              <a:rPr lang="en-US" i="1" dirty="0">
                <a:ea typeface="Cambria Math"/>
              </a:rPr>
              <a:t>k</a:t>
            </a:r>
            <a:r>
              <a:rPr lang="en-US" dirty="0">
                <a:ea typeface="Cambria Math"/>
              </a:rPr>
              <a:t>) is true for the positive integer </a:t>
            </a:r>
            <a:r>
              <a:rPr lang="en-US" i="1" dirty="0">
                <a:ea typeface="Cambria Math"/>
              </a:rPr>
              <a:t> k</a:t>
            </a:r>
            <a:r>
              <a:rPr lang="en-US" dirty="0">
                <a:ea typeface="Cambria Math"/>
              </a:rPr>
              <a:t> </a:t>
            </a:r>
            <a:r>
              <a:rPr lang="en-US" dirty="0">
                <a:latin typeface="Cambria Math"/>
                <a:ea typeface="Cambria Math"/>
              </a:rPr>
              <a:t>≥ 2</a:t>
            </a:r>
            <a:r>
              <a:rPr lang="en-US" dirty="0">
                <a:ea typeface="Cambria Math"/>
              </a:rPr>
              <a:t>, i.e., every set of </a:t>
            </a:r>
            <a:r>
              <a:rPr lang="en-US" i="1" dirty="0">
                <a:ea typeface="Cambria Math"/>
              </a:rPr>
              <a:t>k</a:t>
            </a:r>
            <a:r>
              <a:rPr lang="en-US" dirty="0">
                <a:ea typeface="Cambria Math"/>
              </a:rPr>
              <a:t> lines in the plane, no two of which are parallel, meet in a common point.</a:t>
            </a:r>
          </a:p>
          <a:p>
            <a:pPr lvl="1"/>
            <a:r>
              <a:rPr lang="en-US" dirty="0">
                <a:ea typeface="Cambria Math"/>
              </a:rPr>
              <a:t>We must show that if </a:t>
            </a:r>
            <a:r>
              <a:rPr lang="en-US" i="1" dirty="0">
                <a:ea typeface="Cambria Math"/>
              </a:rPr>
              <a:t>P</a:t>
            </a:r>
            <a:r>
              <a:rPr lang="en-US" dirty="0">
                <a:ea typeface="Cambria Math"/>
              </a:rPr>
              <a:t>(</a:t>
            </a:r>
            <a:r>
              <a:rPr lang="en-US" i="1" dirty="0">
                <a:ea typeface="Cambria Math"/>
              </a:rPr>
              <a:t>k</a:t>
            </a:r>
            <a:r>
              <a:rPr lang="en-US" dirty="0">
                <a:ea typeface="Cambria Math"/>
              </a:rPr>
              <a:t>) holds, then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i.e.,  if every set of </a:t>
            </a:r>
            <a:r>
              <a:rPr lang="en-US" i="1" dirty="0">
                <a:ea typeface="Cambria Math"/>
              </a:rPr>
              <a:t>k</a:t>
            </a:r>
            <a:r>
              <a:rPr lang="en-US" dirty="0">
                <a:ea typeface="Cambria Math"/>
              </a:rPr>
              <a:t> lines in the plane, no two of which are parallel, </a:t>
            </a:r>
            <a:r>
              <a:rPr lang="en-US" i="1" dirty="0">
                <a:ea typeface="Cambria Math"/>
              </a:rPr>
              <a:t>k</a:t>
            </a:r>
            <a:r>
              <a:rPr lang="en-US" dirty="0">
                <a:ea typeface="Cambria Math"/>
              </a:rPr>
              <a:t> </a:t>
            </a:r>
            <a:r>
              <a:rPr lang="en-US" dirty="0">
                <a:latin typeface="Cambria Math"/>
                <a:ea typeface="Cambria Math"/>
              </a:rPr>
              <a:t>≥ 2, </a:t>
            </a:r>
            <a:r>
              <a:rPr lang="en-US" dirty="0">
                <a:ea typeface="Cambria Math"/>
              </a:rPr>
              <a:t>meet in a common point, then every set of k + </a:t>
            </a:r>
            <a:r>
              <a:rPr lang="en-US" dirty="0">
                <a:latin typeface="Cambria Math" pitchFamily="18" charset="0"/>
                <a:ea typeface="Cambria Math" pitchFamily="18" charset="0"/>
              </a:rPr>
              <a:t>1</a:t>
            </a:r>
            <a:r>
              <a:rPr lang="en-US" dirty="0">
                <a:ea typeface="Cambria Math"/>
              </a:rPr>
              <a:t> lines in the plane, no two of which are parallel, meet in a common point. </a:t>
            </a:r>
          </a:p>
          <a:p>
            <a:pPr lvl="1"/>
            <a:endParaRPr lang="en-US" dirty="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a:t>An Incorrect “Proof” by Math. Induction</a:t>
            </a:r>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a:ea typeface="Cambria Math"/>
              </a:rPr>
              <a:t>Consider a set  of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in the plane, no two parallel. By the inductive hypothesis, the first </a:t>
            </a:r>
            <a:r>
              <a:rPr lang="en-US" i="1" dirty="0">
                <a:ea typeface="Cambria Math"/>
              </a:rPr>
              <a:t>k</a:t>
            </a:r>
            <a:r>
              <a:rPr lang="en-US" dirty="0">
                <a:ea typeface="Cambria Math"/>
              </a:rPr>
              <a:t> of these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By the inductive hypothesis, the last </a:t>
            </a:r>
            <a:r>
              <a:rPr lang="en-US" i="1" dirty="0">
                <a:ea typeface="Cambria Math"/>
              </a:rPr>
              <a:t>k</a:t>
            </a:r>
            <a:r>
              <a:rPr lang="en-US" dirty="0">
                <a:ea typeface="Cambria Math"/>
              </a:rPr>
              <a:t> of these lines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t>
            </a:r>
          </a:p>
          <a:p>
            <a:pPr lvl="1"/>
            <a:r>
              <a:rPr lang="en-US" dirty="0">
                <a:ea typeface="Cambria Math"/>
              </a:rPr>
              <a:t>If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are different points, all lines containing both of them must be the same line since two points determine a line. This contradicts the assumption that the lines are distinct. Hence,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lies on all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and therefore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Assuming that  </a:t>
            </a:r>
            <a:r>
              <a:rPr lang="en-US" i="1" dirty="0">
                <a:ea typeface="Cambria Math"/>
              </a:rPr>
              <a:t>k</a:t>
            </a:r>
            <a:r>
              <a:rPr lang="en-US" dirty="0">
                <a:ea typeface="Cambria Math"/>
              </a:rPr>
              <a:t> </a:t>
            </a:r>
            <a:r>
              <a:rPr lang="en-US" dirty="0">
                <a:latin typeface="Cambria Math"/>
                <a:ea typeface="Cambria Math"/>
              </a:rPr>
              <a:t>≥2, distinct lines meet in a common point, then every </a:t>
            </a:r>
            <a:r>
              <a:rPr lang="en-US" dirty="0">
                <a:ea typeface="Cambria Math"/>
              </a:rPr>
              <a:t>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a:ea typeface="Cambria Math"/>
              </a:rPr>
              <a:t>Answer</a:t>
            </a:r>
            <a:r>
              <a:rPr lang="en-US" dirty="0">
                <a:ea typeface="Cambria Math"/>
              </a:rPr>
              <a:t>: </a:t>
            </a:r>
            <a:r>
              <a:rPr lang="en-US" i="1" dirty="0">
                <a:ea typeface="Cambria Math"/>
              </a:rPr>
              <a:t>P</a:t>
            </a:r>
            <a:r>
              <a:rPr lang="en-US" dirty="0">
                <a:ea typeface="Cambria Math"/>
              </a:rPr>
              <a:t>(</a:t>
            </a:r>
            <a:r>
              <a:rPr lang="en-US" i="1" dirty="0">
                <a:ea typeface="Cambria Math"/>
              </a:rPr>
              <a:t>k</a:t>
            </a:r>
            <a:r>
              <a:rPr lang="en-US" dirty="0">
                <a:ea typeface="Cambria Math"/>
              </a:rPr>
              <a:t>)</a:t>
            </a:r>
            <a:r>
              <a:rPr lang="en-US" dirty="0">
                <a:latin typeface="Cambria Math"/>
                <a:ea typeface="Cambria Math"/>
              </a:rPr>
              <a:t>→</a:t>
            </a:r>
            <a:r>
              <a:rPr lang="en-US" i="1" dirty="0">
                <a:ea typeface="Cambria Math"/>
              </a:rPr>
              <a:t> 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only holds for  </a:t>
            </a:r>
            <a:r>
              <a:rPr lang="en-US" i="1" dirty="0">
                <a:ea typeface="Cambria Math"/>
              </a:rPr>
              <a:t>k</a:t>
            </a:r>
            <a:r>
              <a:rPr lang="en-US" dirty="0">
                <a:ea typeface="Cambria Math"/>
              </a:rPr>
              <a:t> </a:t>
            </a:r>
            <a:r>
              <a:rPr lang="en-US" dirty="0">
                <a:latin typeface="Cambria Math"/>
                <a:ea typeface="Cambria Math"/>
              </a:rPr>
              <a:t>≥3. </a:t>
            </a:r>
            <a:r>
              <a:rPr lang="en-US" dirty="0">
                <a:ea typeface="Cambria Math"/>
              </a:rPr>
              <a:t>It is not the case that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implies </a:t>
            </a:r>
            <a:r>
              <a:rPr lang="en-US" i="1" dirty="0">
                <a:ea typeface="Cambria Math"/>
              </a:rPr>
              <a:t>P</a:t>
            </a:r>
            <a:r>
              <a:rPr lang="en-US" dirty="0">
                <a:ea typeface="Cambria Math"/>
              </a:rPr>
              <a:t>(</a:t>
            </a:r>
            <a:r>
              <a:rPr lang="en-US" dirty="0">
                <a:latin typeface="Cambria Math" pitchFamily="18" charset="0"/>
                <a:ea typeface="Cambria Math" pitchFamily="18" charset="0"/>
              </a:rPr>
              <a:t>3</a:t>
            </a:r>
            <a:r>
              <a:rPr lang="en-US" dirty="0">
                <a:ea typeface="Cambria Math"/>
              </a:rPr>
              <a:t>). The first two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the second two must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5816144" cy="461665"/>
          </a:xfrm>
          <a:prstGeom prst="rect">
            <a:avLst/>
          </a:prstGeom>
          <a:noFill/>
        </p:spPr>
        <p:txBody>
          <a:bodyPr wrap="none" rtlCol="0">
            <a:spAutoFit/>
          </a:bodyPr>
          <a:lstStyle/>
          <a:p>
            <a:r>
              <a:rPr lang="en-US" sz="2400" dirty="0"/>
              <a:t>Show by induction that  n + 3 &lt; n</a:t>
            </a:r>
            <a:r>
              <a:rPr lang="en-US" sz="2400" baseline="30000" dirty="0"/>
              <a:t>2</a:t>
            </a:r>
            <a:r>
              <a:rPr lang="en-US" sz="2400" dirty="0"/>
              <a:t> for n &gt;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dirty="0"/>
              <a:t>If </a:t>
            </a:r>
            <a:r>
              <a:rPr lang="en-US" i="1" dirty="0"/>
              <a:t>k</a:t>
            </a:r>
            <a:r>
              <a:rPr lang="en-US" dirty="0"/>
              <a:t> + </a:t>
            </a:r>
            <a:r>
              <a:rPr lang="en-US" dirty="0">
                <a:latin typeface="Cambria Math" pitchFamily="18" charset="0"/>
                <a:ea typeface="Cambria Math" pitchFamily="18" charset="0"/>
              </a:rPr>
              <a:t>1  is prime, then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is true.</a:t>
            </a:r>
          </a:p>
          <a:p>
            <a:pPr lvl="2"/>
            <a:r>
              <a:rPr lang="en-US" dirty="0"/>
              <a:t>Otherwise, </a:t>
            </a:r>
            <a:r>
              <a:rPr lang="en-US" i="1" dirty="0"/>
              <a:t>k</a:t>
            </a:r>
            <a:r>
              <a:rPr lang="en-US" dirty="0"/>
              <a:t> + </a:t>
            </a:r>
            <a:r>
              <a:rPr lang="en-US" dirty="0">
                <a:latin typeface="Cambria Math" pitchFamily="18" charset="0"/>
                <a:ea typeface="Cambria Math" pitchFamily="18" charset="0"/>
              </a:rPr>
              <a:t>1  is composite and can be written as the product of two positive integers </a:t>
            </a:r>
            <a:r>
              <a:rPr lang="en-US" i="1" dirty="0">
                <a:ea typeface="Cambria Math" pitchFamily="18" charset="0"/>
              </a:rPr>
              <a:t>a</a:t>
            </a:r>
            <a:r>
              <a:rPr lang="en-US" dirty="0">
                <a:latin typeface="Cambria Math" pitchFamily="18" charset="0"/>
                <a:ea typeface="Cambria Math" pitchFamily="18" charset="0"/>
              </a:rPr>
              <a:t> and </a:t>
            </a:r>
            <a:r>
              <a:rPr lang="en-US" i="1" dirty="0">
                <a:ea typeface="Cambria Math" pitchFamily="18" charset="0"/>
              </a:rPr>
              <a:t>b </a:t>
            </a:r>
            <a:r>
              <a:rPr lang="en-US" dirty="0">
                <a:latin typeface="Cambria Math" pitchFamily="18" charset="0"/>
                <a:ea typeface="Cambria Math" pitchFamily="18" charset="0"/>
              </a:rPr>
              <a:t>with 2</a:t>
            </a:r>
            <a:r>
              <a:rPr lang="en-US" dirty="0"/>
              <a:t> </a:t>
            </a:r>
            <a:r>
              <a:rPr lang="en-US" dirty="0">
                <a:latin typeface="Cambria Math"/>
                <a:ea typeface="Cambria Math"/>
              </a:rPr>
              <a:t>≤</a:t>
            </a:r>
            <a:r>
              <a:rPr lang="en-US" dirty="0"/>
              <a:t> </a:t>
            </a:r>
            <a:r>
              <a:rPr lang="en-US" i="1" dirty="0"/>
              <a:t>a</a:t>
            </a:r>
            <a:r>
              <a:rPr lang="en-US" dirty="0"/>
              <a:t>  </a:t>
            </a:r>
            <a:r>
              <a:rPr lang="en-US" dirty="0">
                <a:latin typeface="Cambria Math"/>
                <a:ea typeface="Cambria Math"/>
              </a:rPr>
              <a:t>≤</a:t>
            </a:r>
            <a:r>
              <a:rPr lang="en-US" dirty="0"/>
              <a:t> </a:t>
            </a:r>
            <a:r>
              <a:rPr lang="en-US" i="1" dirty="0"/>
              <a:t>b</a:t>
            </a:r>
            <a:r>
              <a:rPr lang="en-US" dirty="0">
                <a:latin typeface="Cambria Math"/>
                <a:ea typeface="Cambria Math"/>
              </a:rPr>
              <a:t> &lt;</a:t>
            </a:r>
            <a:r>
              <a:rPr lang="en-US" i="1" dirty="0"/>
              <a:t> k</a:t>
            </a:r>
            <a:r>
              <a:rPr lang="en-US" dirty="0"/>
              <a:t> + </a:t>
            </a:r>
            <a:r>
              <a:rPr lang="en-US" dirty="0">
                <a:latin typeface="Cambria Math" pitchFamily="18" charset="0"/>
                <a:ea typeface="Cambria Math" pitchFamily="18" charset="0"/>
              </a:rPr>
              <a:t>1, i.e., </a:t>
            </a:r>
            <a:r>
              <a:rPr lang="en-US" i="1" dirty="0"/>
              <a:t>k</a:t>
            </a:r>
            <a:r>
              <a:rPr lang="en-US" dirty="0"/>
              <a:t> + </a:t>
            </a:r>
            <a:r>
              <a:rPr lang="en-US" dirty="0">
                <a:latin typeface="Cambria Math" pitchFamily="18" charset="0"/>
                <a:ea typeface="Cambria Math" pitchFamily="18" charset="0"/>
              </a:rPr>
              <a:t>1 = </a:t>
            </a:r>
            <a:r>
              <a:rPr lang="en-US" i="1" dirty="0"/>
              <a:t>a</a:t>
            </a:r>
            <a:r>
              <a:rPr lang="en-US" dirty="0"/>
              <a:t> </a:t>
            </a:r>
            <a:r>
              <a:rPr lang="en-US" i="1" dirty="0"/>
              <a:t>b</a:t>
            </a:r>
            <a:r>
              <a:rPr lang="en-US" dirty="0">
                <a:latin typeface="Cambria Math"/>
                <a:ea typeface="Cambria Math"/>
              </a:rPr>
              <a:t> </a:t>
            </a:r>
            <a:r>
              <a:rPr lang="en-US" dirty="0">
                <a:latin typeface="Cambria Math" pitchFamily="18" charset="0"/>
                <a:ea typeface="Cambria Math" pitchFamily="18" charset="0"/>
              </a:rPr>
              <a:t>. By the inductive hypothesis </a:t>
            </a:r>
            <a:r>
              <a:rPr lang="en-US" i="1" dirty="0"/>
              <a:t>a</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b</a:t>
            </a:r>
            <a:r>
              <a:rPr lang="en-US" dirty="0">
                <a:latin typeface="Cambria Math" pitchFamily="18" charset="0"/>
                <a:ea typeface="Cambria Math" pitchFamily="18" charset="0"/>
              </a:rPr>
              <a:t> can be written as the product of primes and therefore </a:t>
            </a:r>
            <a:r>
              <a:rPr lang="en-US" i="1" dirty="0"/>
              <a:t>k</a:t>
            </a:r>
            <a:r>
              <a:rPr lang="en-US" dirty="0"/>
              <a:t> + </a:t>
            </a:r>
            <a:r>
              <a:rPr lang="en-US" dirty="0">
                <a:latin typeface="Cambria Math" pitchFamily="18" charset="0"/>
                <a:ea typeface="Cambria Math" pitchFamily="18" charset="0"/>
              </a:rPr>
              <a:t>1 can also be written as the product of those primes.</a:t>
            </a:r>
            <a:endParaRPr lang="en-US"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a:t>
            </a:r>
          </a:p>
          <a:p>
            <a:pPr>
              <a:buNone/>
            </a:pPr>
            <a:r>
              <a:rPr lang="en-US" dirty="0"/>
              <a:t>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a:t>Well-Ordering Property</a:t>
            </a:r>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a:t>    Example</a:t>
            </a:r>
            <a:r>
              <a:rPr lang="en-US" dirty="0"/>
              <a:t>: Use the well-ordering property to prove the division algorithm, which states that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a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&gt;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D2F2F-585D-46F2-8BD0-627CF7B451CB}"/>
              </a:ext>
            </a:extLst>
          </p:cNvPr>
          <p:cNvSpPr txBox="1"/>
          <p:nvPr/>
        </p:nvSpPr>
        <p:spPr>
          <a:xfrm>
            <a:off x="152400" y="833735"/>
            <a:ext cx="8610600" cy="2862322"/>
          </a:xfrm>
          <a:prstGeom prst="rect">
            <a:avLst/>
          </a:prstGeom>
          <a:noFill/>
        </p:spPr>
        <p:txBody>
          <a:bodyPr wrap="square">
            <a:spAutoFit/>
          </a:bodyPr>
          <a:lstStyle/>
          <a:p>
            <a:r>
              <a:rPr lang="pt-BR" sz="3600" b="0" i="0" u="none" strike="noStrike" baseline="0" dirty="0">
                <a:latin typeface="Times New Roman" panose="02020603050405020304" pitchFamily="18" charset="0"/>
              </a:rPr>
              <a:t>To define a recursive function </a:t>
            </a:r>
            <a:r>
              <a:rPr lang="en-US" sz="3600" i="1" dirty="0">
                <a:solidFill>
                  <a:srgbClr val="0070C0"/>
                </a:solidFill>
                <a:latin typeface="Times New Roman" panose="02020603050405020304" pitchFamily="18" charset="0"/>
              </a:rPr>
              <a:t>f </a:t>
            </a:r>
            <a:r>
              <a:rPr lang="en-US" sz="360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dirty="0">
                <a:solidFill>
                  <a:srgbClr val="0070C0"/>
                </a:solidFill>
                <a:latin typeface="Times New Roman" panose="02020603050405020304" pitchFamily="18" charset="0"/>
              </a:rPr>
              <a:t>)</a:t>
            </a:r>
            <a:r>
              <a:rPr lang="en-US" sz="3600" dirty="0">
                <a:latin typeface="Times New Roman" panose="02020603050405020304" pitchFamily="18" charset="0"/>
              </a:rPr>
              <a:t> we need</a:t>
            </a:r>
          </a:p>
          <a:p>
            <a:endParaRPr lang="pt-BR" sz="36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l) 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dirty="0">
                <a:solidFill>
                  <a:srgbClr val="0070C0"/>
                </a:solidFill>
                <a:latin typeface="Times New Roman" panose="02020603050405020304" pitchFamily="18" charset="0"/>
              </a:rPr>
              <a:t>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a:t>
            </a:r>
            <a:r>
              <a:rPr lang="en-US" sz="3600" dirty="0">
                <a:latin typeface="Times New Roman" panose="02020603050405020304" pitchFamily="18" charset="0"/>
              </a:rPr>
              <a:t>w</a:t>
            </a:r>
            <a:r>
              <a:rPr lang="en-US"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(basis step)</a:t>
            </a:r>
          </a:p>
          <a:p>
            <a:pPr algn="l"/>
            <a:r>
              <a:rPr lang="it-IT" sz="3600" b="0" i="0" u="none" strike="noStrike" baseline="0" dirty="0">
                <a:latin typeface="Times New Roman" panose="02020603050405020304" pitchFamily="18" charset="0"/>
              </a:rPr>
              <a:t>2) </a:t>
            </a:r>
            <a:r>
              <a:rPr lang="it-IT" sz="3600" dirty="0">
                <a:latin typeface="Times New Roman" panose="02020603050405020304" pitchFamily="18" charset="0"/>
              </a:rPr>
              <a:t>Assume</a:t>
            </a:r>
            <a:r>
              <a:rPr lang="it-IT"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1" u="none" strike="noStrike" baseline="0" dirty="0">
                <a:solidFill>
                  <a:srgbClr val="0070C0"/>
                </a:solidFill>
                <a:latin typeface="Times New Roman" panose="02020603050405020304" pitchFamily="18" charset="0"/>
              </a:rPr>
              <a:t> </a:t>
            </a:r>
            <a:r>
              <a:rPr lang="en-US" sz="3600" b="0" i="0" u="none" strike="noStrike" baseline="0" dirty="0">
                <a:solidFill>
                  <a:srgbClr val="0070C0"/>
                </a:solidFill>
                <a:latin typeface="Times New Roman" panose="02020603050405020304" pitchFamily="18" charset="0"/>
              </a:rPr>
              <a:t>- 1)</a:t>
            </a:r>
            <a:r>
              <a:rPr lang="it-IT" sz="3600" b="0" i="0" u="none" strike="noStrike" baseline="0" dirty="0">
                <a:latin typeface="Arial" panose="020B0604020202020204" pitchFamily="34" charset="0"/>
              </a:rPr>
              <a:t> </a:t>
            </a:r>
            <a:r>
              <a:rPr lang="it-IT" sz="3600" dirty="0">
                <a:latin typeface="Times New Roman" panose="02020603050405020304" pitchFamily="18" charset="0"/>
              </a:rPr>
              <a:t>w</a:t>
            </a:r>
            <a:r>
              <a:rPr lang="it-IT"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(like inductive hypothesis)</a:t>
            </a:r>
            <a:endParaRPr lang="it-IT" sz="24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3) </a:t>
            </a:r>
            <a:r>
              <a:rPr lang="pt-BR" sz="3600" b="0" i="0" u="none" strike="noStrike" baseline="0" dirty="0">
                <a:latin typeface="Times New Roman" panose="02020603050405020304" pitchFamily="18" charset="0"/>
              </a:rPr>
              <a:t>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works </a:t>
            </a:r>
            <a:r>
              <a:rPr lang="en-US" sz="3600" dirty="0">
                <a:latin typeface="Times New Roman" panose="02020603050405020304" pitchFamily="18" charset="0"/>
              </a:rPr>
              <a:t>using</a:t>
            </a:r>
            <a:r>
              <a:rPr lang="en-US"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1" u="none" strike="noStrike" baseline="0" dirty="0">
                <a:solidFill>
                  <a:srgbClr val="0070C0"/>
                </a:solidFill>
                <a:latin typeface="Times New Roman" panose="02020603050405020304" pitchFamily="18" charset="0"/>
              </a:rPr>
              <a:t> </a:t>
            </a:r>
            <a:r>
              <a:rPr lang="en-US" sz="3600" b="0" i="0" u="none" strike="noStrike" baseline="0" dirty="0">
                <a:solidFill>
                  <a:srgbClr val="0070C0"/>
                </a:solidFill>
                <a:latin typeface="Times New Roman" panose="02020603050405020304" pitchFamily="18" charset="0"/>
              </a:rPr>
              <a:t>- 1) </a:t>
            </a:r>
            <a:r>
              <a:rPr lang="en-US" sz="2400" b="0" i="0" u="none" strike="noStrike" baseline="0" dirty="0">
                <a:solidFill>
                  <a:srgbClr val="FFC000"/>
                </a:solidFill>
                <a:latin typeface="Times New Roman" panose="02020603050405020304" pitchFamily="18" charset="0"/>
              </a:rPr>
              <a:t>(recursive step)</a:t>
            </a:r>
          </a:p>
        </p:txBody>
      </p:sp>
      <p:sp>
        <p:nvSpPr>
          <p:cNvPr id="6" name="Title 1">
            <a:extLst>
              <a:ext uri="{FF2B5EF4-FFF2-40B4-BE49-F238E27FC236}">
                <a16:creationId xmlns:a16="http://schemas.microsoft.com/office/drawing/2014/main" id="{DB41721C-5AE3-4692-A25F-D22D6E70D169}"/>
              </a:ext>
            </a:extLst>
          </p:cNvPr>
          <p:cNvSpPr txBox="1">
            <a:spLocks/>
          </p:cNvSpPr>
          <p:nvPr/>
        </p:nvSpPr>
        <p:spPr>
          <a:xfrm>
            <a:off x="515348" y="762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Recursive Problem Solving</a:t>
            </a:r>
          </a:p>
        </p:txBody>
      </p:sp>
      <p:sp>
        <p:nvSpPr>
          <p:cNvPr id="7" name="TextBox 6">
            <a:extLst>
              <a:ext uri="{FF2B5EF4-FFF2-40B4-BE49-F238E27FC236}">
                <a16:creationId xmlns:a16="http://schemas.microsoft.com/office/drawing/2014/main" id="{B725BD3B-C198-4028-92D3-B129A9B1EEEC}"/>
              </a:ext>
            </a:extLst>
          </p:cNvPr>
          <p:cNvSpPr txBox="1"/>
          <p:nvPr/>
        </p:nvSpPr>
        <p:spPr>
          <a:xfrm>
            <a:off x="123092" y="4436007"/>
            <a:ext cx="3580933" cy="1200329"/>
          </a:xfrm>
          <a:prstGeom prst="rect">
            <a:avLst/>
          </a:prstGeom>
          <a:noFill/>
        </p:spPr>
        <p:txBody>
          <a:bodyPr wrap="square" rtlCol="0">
            <a:spAutoFit/>
          </a:bodyPr>
          <a:lstStyle/>
          <a:p>
            <a:r>
              <a:rPr lang="en-US" sz="2400" dirty="0">
                <a:solidFill>
                  <a:srgbClr val="7030A0"/>
                </a:solidFill>
              </a:rPr>
              <a:t>Observe the similarity to the proof by the mathematical induction:</a:t>
            </a:r>
          </a:p>
        </p:txBody>
      </p:sp>
      <p:pic>
        <p:nvPicPr>
          <p:cNvPr id="3" name="Picture 2" descr="A picture containing text&#10;&#10;Description automatically generated">
            <a:extLst>
              <a:ext uri="{FF2B5EF4-FFF2-40B4-BE49-F238E27FC236}">
                <a16:creationId xmlns:a16="http://schemas.microsoft.com/office/drawing/2014/main" id="{242D50B0-3078-4086-94A2-CB1646699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919478"/>
            <a:ext cx="2999815" cy="2862322"/>
          </a:xfrm>
          <a:prstGeom prst="rect">
            <a:avLst/>
          </a:prstGeom>
        </p:spPr>
      </p:pic>
    </p:spTree>
    <p:extLst>
      <p:ext uri="{BB962C8B-B14F-4D97-AF65-F5344CB8AC3E}">
        <p14:creationId xmlns:p14="http://schemas.microsoft.com/office/powerpoint/2010/main" val="2615491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775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extLst>
      <p:ext uri="{BB962C8B-B14F-4D97-AF65-F5344CB8AC3E}">
        <p14:creationId xmlns:p14="http://schemas.microsoft.com/office/powerpoint/2010/main" val="696463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basis step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in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Rooted Trees</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r>
              <a:rPr lang="en-US" b="1" dirty="0"/>
              <a:t>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Induction and Recursively Defined Sets</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Show that the set S defined  by specifying that </a:t>
            </a:r>
            <a:r>
              <a:rPr lang="en-US" dirty="0">
                <a:latin typeface="Cambria Math" pitchFamily="18" charset="0"/>
                <a:ea typeface="Cambria Math" pitchFamily="18" charset="0"/>
              </a:rPr>
              <a:t>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t>h(T) = </a:t>
            </a:r>
            <a:r>
              <a:rPr lang="en-US" dirty="0">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t>h(T) = </a:t>
            </a:r>
            <a:r>
              <a:rPr lang="en-US" dirty="0">
                <a:latin typeface="Cambria Math" pitchFamily="18" charset="0"/>
                <a:ea typeface="Cambria Math" pitchFamily="18" charset="0"/>
              </a:rPr>
              <a:t>1</a:t>
            </a:r>
            <a:r>
              <a:rPr lang="en-US" i="1" dirty="0"/>
              <a:t> + </a:t>
            </a:r>
            <a:r>
              <a:rPr lang="en-US" dirty="0"/>
              <a:t>max(</a:t>
            </a:r>
            <a:r>
              <a:rPr lang="en-US" i="1" dirty="0"/>
              <a:t>h(T</a:t>
            </a:r>
            <a:r>
              <a:rPr lang="en-US" baseline="-25000" dirty="0">
                <a:latin typeface="Cambria Math" pitchFamily="18" charset="0"/>
                <a:ea typeface="Cambria Math" pitchFamily="18" charset="0"/>
              </a:rPr>
              <a:t>1</a:t>
            </a:r>
            <a:r>
              <a:rPr lang="en-US" i="1" dirty="0"/>
              <a:t>),h</a:t>
            </a:r>
            <a:r>
              <a:rPr lang="en-US" dirty="0"/>
              <a:t>(</a:t>
            </a:r>
            <a:r>
              <a:rPr lang="en-US" i="1" dirty="0"/>
              <a:t>T</a:t>
            </a:r>
            <a:r>
              <a:rPr lang="en-US" baseline="-25000" dirty="0">
                <a:latin typeface="Cambria Math" pitchFamily="18" charset="0"/>
                <a:ea typeface="Cambria Math" pitchFamily="18" charset="0"/>
              </a:rPr>
              <a:t>2</a:t>
            </a:r>
            <a:r>
              <a:rPr lang="en-US" dirty="0"/>
              <a:t>))</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i="1" dirty="0"/>
              <a:t> + n</a:t>
            </a:r>
            <a:r>
              <a:rPr lang="en-US" dirty="0"/>
              <a:t>(</a:t>
            </a:r>
            <a:r>
              <a:rPr lang="en-US" i="1" dirty="0"/>
              <a:t>T</a:t>
            </a:r>
            <a:r>
              <a:rPr lang="en-US" baseline="-25000" dirty="0">
                <a:latin typeface="Cambria Math" pitchFamily="18" charset="0"/>
                <a:ea typeface="Cambria Math" pitchFamily="18" charset="0"/>
              </a:rPr>
              <a:t>1</a:t>
            </a:r>
            <a:r>
              <a:rPr lang="en-US" dirty="0"/>
              <a:t>)</a:t>
            </a:r>
            <a:r>
              <a:rPr lang="en-US" i="1" dirty="0"/>
              <a:t> + n</a:t>
            </a:r>
            <a:r>
              <a:rPr lang="en-US" dirty="0"/>
              <a:t>(</a:t>
            </a:r>
            <a:r>
              <a:rPr lang="en-US" i="1" dirty="0"/>
              <a:t>T</a:t>
            </a:r>
            <a:r>
              <a:rPr lang="en-US" baseline="-25000" dirty="0">
                <a:latin typeface="Cambria Math" pitchFamily="18" charset="0"/>
                <a:ea typeface="Cambria Math" pitchFamily="18" charset="0"/>
              </a:rPr>
              <a:t>2</a:t>
            </a:r>
            <a:r>
              <a:rPr 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Induction</a:t>
            </a:r>
          </a:p>
        </p:txBody>
      </p:sp>
      <p:sp>
        <p:nvSpPr>
          <p:cNvPr id="3" name="Content Placeholder 2"/>
          <p:cNvSpPr>
            <a:spLocks noGrp="1"/>
          </p:cNvSpPr>
          <p:nvPr>
            <p:ph idx="1"/>
          </p:nvPr>
        </p:nvSpPr>
        <p:spPr/>
        <p:txBody>
          <a:bodyPr>
            <a:normAutofit/>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less than or equal to (</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nonnegative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factorial</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nonnegative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0</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*f</a:t>
            </a:r>
            <a:r>
              <a:rPr lang="en-US" sz="7200" i="1" dirty="0"/>
              <a:t>actorial </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a:latin typeface="Times New Roman" pitchFamily="18" charset="0"/>
                <a:cs typeface="Times New Roman" pitchFamily="18" charset="0"/>
              </a:rPr>
              <a:t>E.g.: 4! = 4*3!=4*3*2!=4*3*2*1!=4*3*2*1*0!=4*3*2*1*1=24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a:t>Recursive Binary Search Algorithm</a:t>
            </a:r>
          </a:p>
        </p:txBody>
      </p:sp>
      <p:sp>
        <p:nvSpPr>
          <p:cNvPr id="3" name="Content Placeholder 2"/>
          <p:cNvSpPr>
            <a:spLocks noGrp="1"/>
          </p:cNvSpPr>
          <p:nvPr>
            <p:ph idx="1"/>
          </p:nvPr>
        </p:nvSpPr>
        <p:spPr>
          <a:xfrm>
            <a:off x="533400" y="1143000"/>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Proving Recursive Algorithms Correct</a:t>
            </a:r>
          </a:p>
        </p:txBody>
      </p:sp>
      <p:sp>
        <p:nvSpPr>
          <p:cNvPr id="3" name="Content Placeholder 2"/>
          <p:cNvSpPr>
            <a:spLocks noGrp="1"/>
          </p:cNvSpPr>
          <p:nvPr>
            <p:ph idx="1"/>
          </p:nvPr>
        </p:nvSpPr>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function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Merge Sort</a:t>
            </a:r>
          </a:p>
        </p:txBody>
      </p:sp>
      <p:sp>
        <p:nvSpPr>
          <p:cNvPr id="3" name="Content Placeholder 2"/>
          <p:cNvSpPr>
            <a:spLocks noGrp="1"/>
          </p:cNvSpPr>
          <p:nvPr>
            <p:ph idx="1"/>
          </p:nvPr>
        </p:nvSpPr>
        <p:spPr>
          <a:xfrm>
            <a:off x="228600" y="1371600"/>
            <a:ext cx="8229600" cy="4389120"/>
          </a:xfrm>
        </p:spPr>
        <p:txBody>
          <a:bodyPr/>
          <a:lstStyle/>
          <a:p>
            <a:pPr>
              <a:buNone/>
            </a:pPr>
            <a:r>
              <a:rPr lang="en-US" b="1" dirty="0"/>
              <a:t>   Example</a:t>
            </a:r>
            <a:r>
              <a:rPr lang="en-US" dirty="0"/>
              <a:t>: Use merge sort to put the list</a:t>
            </a:r>
          </a:p>
          <a:p>
            <a:pPr>
              <a:buNone/>
            </a:pPr>
            <a:r>
              <a:rPr lang="en-US" dirty="0"/>
              <a:t>           </a:t>
            </a:r>
            <a:r>
              <a:rPr lang="en-US" dirty="0">
                <a:latin typeface="Cambria Math" pitchFamily="18" charset="0"/>
                <a:ea typeface="Cambria Math" pitchFamily="18" charset="0"/>
              </a:rPr>
              <a:t>8,2,4,6,9,7,10, 1, 5, 3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1"/>
            </p:custDataLst>
          </p:nvPr>
        </p:nvPicPr>
        <p:blipFill>
          <a:blip r:embed="rId5"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name="Equation" r:id="rId8" imgW="914400" imgH="431800" progId="">
                  <p:embed/>
                </p:oleObj>
              </mc:Choice>
              <mc:Fallback>
                <p:oleObj name="Equation" r:id="rId8" imgW="914400" imgH="431800" progId="">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a:xfrm>
            <a:off x="381000" y="1371600"/>
            <a:ext cx="8229600" cy="807720"/>
          </a:xfrm>
        </p:spPr>
        <p:txBody>
          <a:bodyPr>
            <a:normAutofit fontScale="625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p:txBody>
          <a:bodyPr>
            <a:normAutofit fontScale="550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Solution</a:t>
            </a:r>
            <a:r>
              <a:rPr lang="en-US" dirty="0"/>
              <a:t>: We have:   </a:t>
            </a:r>
            <a:r>
              <a:rPr lang="en-US" dirty="0">
                <a:latin typeface="Cambria Math" pitchFamily="18" charset="0"/>
                <a:ea typeface="Cambria Math" pitchFamily="18" charset="0"/>
              </a:rPr>
              <a:t>1= 1, 1 + 3 = 4, 1 + 3 + 5 = 9,  1 + 3 + 5 + 7 = 16, 1 + 3 + 5 + 7 + 9 = 25.</a:t>
            </a:r>
          </a:p>
          <a:p>
            <a:pPr lvl="1"/>
            <a:r>
              <a:rPr lang="en-US" dirty="0">
                <a:ea typeface="Cambria Math" pitchFamily="18" charset="0"/>
              </a:rPr>
              <a:t>We can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pPr>
              <a:buNone/>
            </a:pPr>
            <a:endParaRPr lang="en-US" dirty="0">
              <a:ea typeface="Cambria Math" pitchFamily="18" charset="0"/>
            </a:endParaRPr>
          </a:p>
          <a:p>
            <a:pPr>
              <a:buNone/>
            </a:pPr>
            <a:endParaRPr lang="en-US" dirty="0">
              <a:ea typeface="Cambria Math" pitchFamily="18" charset="0"/>
            </a:endParaRPr>
          </a:p>
          <a:p>
            <a:pPr lvl="1"/>
            <a:r>
              <a:rPr lang="en-US" dirty="0">
                <a:ea typeface="Cambria Math" pitchFamily="18" charset="0"/>
              </a:rPr>
              <a:t>We prove the conjecture is proved correct with mathematical induction.</a:t>
            </a:r>
          </a:p>
          <a:p>
            <a:pPr lvl="1"/>
            <a:r>
              <a:rPr lang="en-US" dirty="0">
                <a:ea typeface="Cambria Math" pitchFamily="18" charset="0"/>
              </a:rPr>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p>
          <a:p>
            <a:pPr lvl="1"/>
            <a:r>
              <a:rPr lang="en-US" dirty="0">
                <a:latin typeface="Cambria Math" pitchFamily="18" charset="0"/>
                <a:ea typeface="Cambria Math" pitchFamily="18" charset="0"/>
              </a:rPr>
              <a:t>INDUCTIVE STEP: </a:t>
            </a:r>
            <a:r>
              <a:rPr lang="en-US" i="1" dirty="0"/>
              <a:t>P(k)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for every positive integer </a:t>
            </a:r>
            <a:r>
              <a:rPr lang="en-US" i="1" dirty="0">
                <a:sym typeface="Wingdings" pitchFamily="2" charset="2"/>
              </a:rPr>
              <a:t>k</a:t>
            </a:r>
            <a:r>
              <a:rPr lang="en-US" dirty="0">
                <a:sym typeface="Wingdings" pitchFamily="2" charset="2"/>
              </a:rPr>
              <a:t>.</a:t>
            </a:r>
          </a:p>
          <a:p>
            <a:pPr>
              <a:buNone/>
            </a:pPr>
            <a:r>
              <a:rPr lang="en-US" dirty="0">
                <a:ea typeface="Cambria Math" pitchFamily="18" charset="0"/>
                <a:sym typeface="Wingdings" pitchFamily="2" charset="2"/>
              </a:rPr>
              <a:t>               Assume the inductive hypothesis holds 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p>
          <a:p>
            <a:pPr>
              <a:buNone/>
            </a:pPr>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So, assuming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it follows that:</a:t>
            </a: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Hence, we have shown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follows from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Therefore, </a:t>
            </a:r>
            <a:r>
              <a:rPr lang="en-US" dirty="0">
                <a:ea typeface="Cambria Math" pitchFamily="18" charset="0"/>
              </a:rPr>
              <a:t>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a:latin typeface="Cambria Math" pitchFamily="18" charset="0"/>
                <a:ea typeface="Cambria Math" pitchFamily="18" charset="0"/>
              </a:rPr>
              <a:t>Inductive Hypothesis</a:t>
            </a:r>
            <a:r>
              <a:rPr lang="en-US" sz="1400" dirty="0">
                <a:latin typeface="Cambria Math" pitchFamily="18" charset="0"/>
                <a:ea typeface="Cambria Math" pitchFamily="18" charset="0"/>
              </a:rPr>
              <a:t>: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a:t>
            </a:r>
            <a:r>
              <a:rPr lang="en-US" sz="1400" i="1" dirty="0">
                <a:ea typeface="Cambria Math" pitchFamily="18" charset="0"/>
              </a:rPr>
              <a:t>k</a:t>
            </a:r>
            <a:r>
              <a:rPr lang="en-US" sz="1400" baseline="30000" dirty="0">
                <a:latin typeface="Cambria Math" pitchFamily="18" charset="0"/>
                <a:ea typeface="Cambria Math" pitchFamily="18" charset="0"/>
              </a:rPr>
              <a:t>2</a:t>
            </a:r>
            <a:r>
              <a:rPr lang="en-US" sz="1400" dirty="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a:latin typeface="Cambria Math" pitchFamily="18" charset="0"/>
                <a:ea typeface="Cambria Math" pitchFamily="18" charset="0"/>
              </a:rPr>
              <a:t>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a:t>
            </a:r>
          </a:p>
          <a:p>
            <a:r>
              <a:rPr lang="en-US" sz="1400" dirty="0">
                <a:latin typeface="Cambria Math" pitchFamily="18" charset="0"/>
                <a:ea typeface="Cambria Math" pitchFamily="18" charset="0"/>
              </a:rPr>
              <a:t>                                                                        =</a:t>
            </a:r>
            <a:r>
              <a:rPr lang="en-US" sz="1400" i="1" dirty="0">
                <a:ea typeface="Cambria Math" pitchFamily="18" charset="0"/>
              </a:rPr>
              <a:t> 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r>
              <a:rPr lang="en-US" sz="1400" i="1" dirty="0">
                <a:latin typeface="Cambria Math" pitchFamily="18" charset="0"/>
                <a:ea typeface="Cambria Math" pitchFamily="18" charset="0"/>
              </a:rPr>
              <a:t>by the inductive hypothesis</a:t>
            </a:r>
            <a:r>
              <a:rPr lang="en-US" sz="1400" dirty="0">
                <a:latin typeface="Cambria Math" pitchFamily="18" charset="0"/>
                <a:ea typeface="Cambria Math" pitchFamily="18" charset="0"/>
              </a:rPr>
              <a:t>)</a:t>
            </a:r>
          </a:p>
          <a:p>
            <a:r>
              <a:rPr lang="en-US" sz="1400" dirty="0">
                <a:latin typeface="Cambria Math" pitchFamily="18" charset="0"/>
                <a:ea typeface="Cambria Math" pitchFamily="18" charset="0"/>
              </a:rPr>
              <a:t>                                                                        = </a:t>
            </a:r>
            <a:r>
              <a:rPr lang="en-US" sz="1400" i="1" dirty="0">
                <a:ea typeface="Cambria Math" pitchFamily="18" charset="0"/>
              </a:rPr>
              <a:t>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p>
          <a:p>
            <a:r>
              <a:rPr lang="en-US" sz="1400" dirty="0">
                <a:latin typeface="Cambria Math" pitchFamily="18" charset="0"/>
                <a:ea typeface="Cambria Math" pitchFamily="18" charset="0"/>
              </a:rPr>
              <a:t>                                                                         = (</a:t>
            </a:r>
            <a:r>
              <a:rPr lang="en-US" sz="1400" i="1" dirty="0">
                <a:ea typeface="Cambria Math" pitchFamily="18" charset="0"/>
              </a:rPr>
              <a:t>k</a:t>
            </a:r>
            <a:r>
              <a:rPr lang="en-US" sz="1400" dirty="0">
                <a:latin typeface="Cambria Math" pitchFamily="18" charset="0"/>
                <a:ea typeface="Cambria Math" pitchFamily="18" charset="0"/>
              </a:rPr>
              <a:t> + 1)</a:t>
            </a:r>
            <a:r>
              <a:rPr lang="en-US" sz="1400" baseline="30000" dirty="0">
                <a:latin typeface="Cambria Math" pitchFamily="18" charset="0"/>
                <a:ea typeface="Cambria Math" pitchFamily="18" charset="0"/>
              </a:rPr>
              <a:t> 2</a:t>
            </a:r>
            <a:r>
              <a:rPr lang="en-US" sz="1400" dirty="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44059</TotalTime>
  <Words>7526</Words>
  <Application>Microsoft Office PowerPoint</Application>
  <PresentationFormat>On-screen Show (4:3)</PresentationFormat>
  <Paragraphs>542</Paragraphs>
  <Slides>69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Arial</vt:lpstr>
      <vt:lpstr>Constantia</vt:lpstr>
      <vt:lpstr>Cambria Math</vt:lpstr>
      <vt:lpstr>Wingdings 2</vt:lpstr>
      <vt:lpstr>Times New Roman</vt:lpstr>
      <vt:lpstr>Calibri</vt:lpstr>
      <vt:lpstr>Flow</vt:lpstr>
      <vt:lpstr>Equation</vt:lpstr>
      <vt:lpstr>Induction and recursion</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Proving Inequalities</vt:lpstr>
      <vt:lpstr>Proving Inequalities</vt:lpstr>
      <vt:lpstr>Proving Inequalities</vt:lpstr>
      <vt:lpstr>Proving Divisibility Results</vt:lpstr>
      <vt:lpstr>Tiling Checkerboards</vt:lpstr>
      <vt:lpstr>Tiling Checkerboards</vt:lpstr>
      <vt:lpstr>An Incorrect “Proof” by Mathematical Induction</vt:lpstr>
      <vt:lpstr>An Incorrect “Proof” by Mathematical Induction</vt:lpstr>
      <vt:lpstr>An Incorrect “Proof” by Math. Induction</vt:lpstr>
      <vt:lpstr>                      Guidelines:      Mathematical Induction Proofs</vt:lpstr>
      <vt:lpstr>PowerPoint Presentation</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PowerPoint Presentation</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Recursive Algorithms</vt:lpstr>
      <vt:lpstr>Section Summary</vt:lpstr>
      <vt:lpstr>Recursive Algorithms</vt:lpstr>
      <vt:lpstr>Recursive Factorial Algorithm</vt:lpstr>
      <vt:lpstr>Recursive Exponentiation Algorithm</vt:lpstr>
      <vt:lpstr>Recursive Binary Search Algorithm</vt:lpstr>
      <vt:lpstr>Proving Recursive Algorithms Correct</vt:lpstr>
      <vt:lpstr>Recursion and Iteration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1420</cp:revision>
  <dcterms:created xsi:type="dcterms:W3CDTF">2011-03-27T19:21:35Z</dcterms:created>
  <dcterms:modified xsi:type="dcterms:W3CDTF">2021-02-19T02:30:06Z</dcterms:modified>
</cp:coreProperties>
</file>