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8"/>
  </p:notesMasterIdLst>
  <p:handoutMasterIdLst>
    <p:handoutMasterId r:id="rId89"/>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403" r:id="rId40"/>
    <p:sldId id="325" r:id="rId41"/>
    <p:sldId id="418" r:id="rId42"/>
    <p:sldId id="376" r:id="rId43"/>
    <p:sldId id="377" r:id="rId44"/>
    <p:sldId id="379" r:id="rId45"/>
    <p:sldId id="328" r:id="rId46"/>
    <p:sldId id="380" r:id="rId47"/>
    <p:sldId id="381" r:id="rId48"/>
    <p:sldId id="331" r:id="rId49"/>
    <p:sldId id="405" r:id="rId50"/>
    <p:sldId id="404" r:id="rId51"/>
    <p:sldId id="411" r:id="rId52"/>
    <p:sldId id="412" r:id="rId53"/>
    <p:sldId id="421" r:id="rId54"/>
    <p:sldId id="334" r:id="rId55"/>
    <p:sldId id="335" r:id="rId56"/>
    <p:sldId id="336" r:id="rId57"/>
    <p:sldId id="337" r:id="rId58"/>
    <p:sldId id="383" r:id="rId59"/>
    <p:sldId id="419" r:id="rId60"/>
    <p:sldId id="384" r:id="rId61"/>
    <p:sldId id="382" r:id="rId62"/>
    <p:sldId id="340" r:id="rId63"/>
    <p:sldId id="386" r:id="rId64"/>
    <p:sldId id="407" r:id="rId65"/>
    <p:sldId id="408" r:id="rId66"/>
    <p:sldId id="342" r:id="rId67"/>
    <p:sldId id="343" r:id="rId68"/>
    <p:sldId id="346" r:id="rId69"/>
    <p:sldId id="348" r:id="rId70"/>
    <p:sldId id="349" r:id="rId71"/>
    <p:sldId id="351" r:id="rId72"/>
    <p:sldId id="354" r:id="rId73"/>
    <p:sldId id="389" r:id="rId74"/>
    <p:sldId id="413" r:id="rId75"/>
    <p:sldId id="391" r:id="rId76"/>
    <p:sldId id="392" r:id="rId77"/>
    <p:sldId id="393" r:id="rId78"/>
    <p:sldId id="394" r:id="rId79"/>
    <p:sldId id="395" r:id="rId80"/>
    <p:sldId id="396" r:id="rId81"/>
    <p:sldId id="397" r:id="rId82"/>
    <p:sldId id="398" r:id="rId83"/>
    <p:sldId id="390" r:id="rId84"/>
    <p:sldId id="409" r:id="rId85"/>
    <p:sldId id="399" r:id="rId86"/>
    <p:sldId id="410" r:id="rId87"/>
  </p:sldIdLst>
  <p:sldSz cx="9144000" cy="6858000" type="screen4x3"/>
  <p:notesSz cx="6858000" cy="9144000"/>
  <p:embeddedFontLst>
    <p:embeddedFont>
      <p:font typeface="Calibri" pitchFamily="34" charset="0"/>
      <p:regular r:id="rId90"/>
      <p:bold r:id="rId91"/>
      <p:italic r:id="rId92"/>
      <p:boldItalic r:id="rId93"/>
    </p:embeddedFont>
    <p:embeddedFont>
      <p:font typeface="Constantia" pitchFamily="18" charset="0"/>
      <p:regular r:id="rId94"/>
      <p:bold r:id="rId95"/>
      <p:italic r:id="rId96"/>
      <p:boldItalic r:id="rId97"/>
    </p:embeddedFont>
    <p:embeddedFont>
      <p:font typeface="Wingdings 2" pitchFamily="18" charset="2"/>
      <p:regular r:id="rId98"/>
    </p:embeddedFont>
    <p:embeddedFont>
      <p:font typeface="Cambria Math" pitchFamily="18" charset="0"/>
      <p:regular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56" d="100"/>
          <a:sy n="56" d="100"/>
        </p:scale>
        <p:origin x="-10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719"/>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1.fntdata"/><Relationship Id="rId95"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 xmlns:p14="http://schemas.microsoft.com/office/powerpoint/2010/main"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72</a:t>
            </a:fld>
            <a:endParaRPr lang="en-US"/>
          </a:p>
        </p:txBody>
      </p:sp>
    </p:spTree>
    <p:extLst>
      <p:ext uri="{BB962C8B-B14F-4D97-AF65-F5344CB8AC3E}">
        <p14:creationId xmlns="" xmlns:p14="http://schemas.microsoft.com/office/powerpoint/2010/main" val="307798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1/27/2018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1/27/2018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xml"/><Relationship Id="rId7" Type="http://schemas.openxmlformats.org/officeDocument/2006/relationships/image" Target="../media/image1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10.xml"/><Relationship Id="rId10" Type="http://schemas.openxmlformats.org/officeDocument/2006/relationships/image" Target="../media/image18.png"/><Relationship Id="rId4" Type="http://schemas.openxmlformats.org/officeDocument/2006/relationships/tags" Target="../tags/tag9.xml"/><Relationship Id="rId9"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7.png"/><Relationship Id="rId17" Type="http://schemas.openxmlformats.org/officeDocument/2006/relationships/image" Target="../media/image16.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5.png"/><Relationship Id="rId5" Type="http://schemas.openxmlformats.org/officeDocument/2006/relationships/tags" Target="../tags/tag38.xml"/><Relationship Id="rId10" Type="http://schemas.openxmlformats.org/officeDocument/2006/relationships/image" Target="../media/image44.png"/><Relationship Id="rId4" Type="http://schemas.openxmlformats.org/officeDocument/2006/relationships/tags" Target="../tags/tag37.xml"/><Relationship Id="rId9" Type="http://schemas.openxmlformats.org/officeDocument/2006/relationships/image" Target="../media/image43.png"/></Relationships>
</file>

<file path=ppt/slides/_rels/slide5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4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6.xml"/><Relationship Id="rId7" Type="http://schemas.openxmlformats.org/officeDocument/2006/relationships/image" Target="../media/image4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49.png"/><Relationship Id="rId4" Type="http://schemas.openxmlformats.org/officeDocument/2006/relationships/tags" Target="../tags/tag47.xml"/><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6.png"/><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7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6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1.png"/><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8.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61.png"/><Relationship Id="rId4" Type="http://schemas.openxmlformats.org/officeDocument/2006/relationships/tags" Target="../tags/tag67.xml"/><Relationship Id="rId9"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Longin</a:t>
            </a:r>
            <a:r>
              <a:rPr lang="en-US" dirty="0" smtClean="0"/>
              <a:t>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Binary Search</a:t>
            </a:r>
            <a:endParaRPr lang="en-US" dirty="0"/>
          </a:p>
        </p:txBody>
      </p:sp>
      <p:sp>
        <p:nvSpPr>
          <p:cNvPr id="3" name="Content Placeholder 2"/>
          <p:cNvSpPr>
            <a:spLocks noGrp="1"/>
          </p:cNvSpPr>
          <p:nvPr>
            <p:ph idx="1"/>
          </p:nvPr>
        </p:nvSpPr>
        <p:spPr>
          <a:xfrm>
            <a:off x="228600" y="1219200"/>
            <a:ext cx="8763000" cy="4389120"/>
          </a:xfrm>
        </p:spPr>
        <p:txBody>
          <a:bodyPr/>
          <a:lstStyle/>
          <a:p>
            <a:r>
              <a:rPr lang="en-US" dirty="0" smtClean="0"/>
              <a:t>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Sorting</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a:xfrm>
            <a:off x="381000" y="914400"/>
            <a:ext cx="8458200" cy="1066800"/>
          </a:xfrm>
        </p:spPr>
        <p:txBody>
          <a:bodyPr>
            <a:normAutofit/>
          </a:bodyPr>
          <a:lstStyle/>
          <a:p>
            <a:pPr>
              <a:buNone/>
            </a:pPr>
            <a:r>
              <a:rPr lang="en-US" b="1" dirty="0" smtClean="0"/>
              <a:t>   Theorem</a:t>
            </a:r>
            <a:r>
              <a:rPr lang="en-US" dirty="0" smtClean="0"/>
              <a:t>: The greedy change-making algorithm for U.S. coins produces change using the fewest coins possible.</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i.e.,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penny. What does the algorithm output?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 (intuition)</a:t>
            </a:r>
            <a:endParaRPr lang="en-US" dirty="0"/>
          </a:p>
        </p:txBody>
      </p:sp>
      <p:sp>
        <p:nvSpPr>
          <p:cNvPr id="3" name="Content Placeholder 2"/>
          <p:cNvSpPr>
            <a:spLocks noGrp="1"/>
          </p:cNvSpPr>
          <p:nvPr>
            <p:ph idx="1"/>
          </p:nvPr>
        </p:nvSpPr>
        <p:spPr>
          <a:xfrm>
            <a:off x="228600" y="1219200"/>
            <a:ext cx="8686800" cy="3048000"/>
          </a:xfrm>
        </p:spPr>
        <p:txBody>
          <a:bodyPr/>
          <a:lstStyle/>
          <a:p>
            <a:r>
              <a:rPr lang="en-US" dirty="0" smtClean="0"/>
              <a:t> Is there a program that never stops but you can't prove it?</a:t>
            </a:r>
            <a:br>
              <a:rPr lang="en-US" dirty="0" smtClean="0"/>
            </a:br>
            <a:r>
              <a:rPr lang="en-US" i="1" dirty="0" smtClean="0"/>
              <a:t>The answer turns out to be "yes", and we can even prove it. </a:t>
            </a:r>
          </a:p>
          <a:p>
            <a:r>
              <a:rPr lang="en-US" dirty="0" smtClean="0"/>
              <a:t>Suppose that we have an algorithm that could answer the halting problem. However complicated it might be, we just wrap it up in a decision box. We do not worry about what is inside; we are just positing that there could be something in there.</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38862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smtClean="0"/>
              <a:t>This and next slide based on </a:t>
            </a:r>
            <a:r>
              <a:rPr lang="en-US" dirty="0" err="1" smtClean="0"/>
              <a:t>Quara</a:t>
            </a:r>
            <a:r>
              <a:rPr lang="en-US" dirty="0" smtClean="0"/>
              <a:t> by Joshua Engel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smtClean="0"/>
              <a:t>Now, let us make up a program that uses it:</a:t>
            </a:r>
            <a:endParaRPr lang="en-US" dirty="0"/>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smtClean="0"/>
              <a:t>OK, now... what happens if we feed this program to itself?  If it doesn't halt, then it halts. If it does halt, then it doesn't halt. So, does it halt or not?</a:t>
            </a:r>
            <a:br>
              <a:rPr lang="en-US" dirty="0" smtClean="0"/>
            </a:br>
            <a:r>
              <a:rPr lang="en-US" dirty="0" smtClean="0"/>
              <a:t/>
            </a:r>
            <a:br>
              <a:rPr lang="en-US" dirty="0" smtClean="0"/>
            </a:br>
            <a:r>
              <a:rPr lang="en-US" dirty="0" smtClean="0"/>
              <a:t>The answer is that there is no answer. It is the computer programming equivalent of saying "I always lie": if it's true, then it's not true, and if it's not true, then it's true.</a:t>
            </a:r>
            <a:br>
              <a:rPr lang="en-US" dirty="0" smtClean="0"/>
            </a:br>
            <a:r>
              <a:rPr lang="en-US" dirty="0" smtClean="0"/>
              <a:t/>
            </a:r>
            <a:br>
              <a:rPr lang="en-US" dirty="0" smtClean="0"/>
            </a:br>
            <a:r>
              <a:rPr lang="en-US" dirty="0" smtClean="0"/>
              <a:t>In other words, the answer to the question is </a:t>
            </a:r>
            <a:r>
              <a:rPr lang="en-US" i="1" dirty="0" err="1" smtClean="0"/>
              <a:t>undecideable</a:t>
            </a:r>
            <a:r>
              <a:rPr lang="en-US" dirty="0" smtClean="0"/>
              <a:t>, neither true nor false. We conclude that the magic diamond "does it halt" box doesn't exist, which is interesting. But even more interesting is the fact that we've taken a simple yes/no question and found that we cannot know the answer in all cases.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smtClean="0"/>
              <a:t>Barber paradox</a:t>
            </a:r>
            <a:endParaRPr lang="en-US" dirty="0"/>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smtClean="0"/>
              <a:t>It was used by Bertrand Russell as an illustration of a paradox.</a:t>
            </a:r>
          </a:p>
          <a:p>
            <a:r>
              <a:rPr lang="en-US" dirty="0" smtClean="0"/>
              <a:t>The barber is the "</a:t>
            </a:r>
            <a:r>
              <a:rPr lang="en-US" b="1" dirty="0" smtClean="0"/>
              <a:t>one who shaves all those, and those only, who do not shave themselves</a:t>
            </a:r>
            <a:r>
              <a:rPr lang="en-US" dirty="0" smtClean="0"/>
              <a:t>." </a:t>
            </a:r>
          </a:p>
          <a:p>
            <a:r>
              <a:rPr lang="en-US" dirty="0" smtClean="0"/>
              <a:t>The question is, does the barber shave himself?</a:t>
            </a:r>
          </a:p>
          <a:p>
            <a:r>
              <a:rPr lang="en-US" dirty="0" smtClean="0"/>
              <a:t>Answering this question results in a contradiction. The barber cannot shave himself as he only shaves those who do not shave themselves. As such, if he shaves himself he ceases to be a barber. </a:t>
            </a:r>
          </a:p>
          <a:p>
            <a:r>
              <a:rPr lang="en-US" dirty="0" smtClean="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(more formal)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fontScale="90000"/>
          </a:bodyPr>
          <a:lstStyle/>
          <a:p>
            <a:r>
              <a:rPr lang="en-US" dirty="0" smtClean="0"/>
              <a:t>Some Important Points about Big-</a:t>
            </a:r>
            <a:r>
              <a:rPr lang="en-US" i="1" dirty="0" smtClean="0"/>
              <a:t>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Example</a:t>
            </a:r>
            <a:r>
              <a:rPr lang="en-US" dirty="0" smtClean="0"/>
              <a:t>: Show that                                    is            .</a:t>
            </a:r>
          </a:p>
          <a:p>
            <a:pPr>
              <a:buNone/>
            </a:pPr>
            <a:r>
              <a:rPr lang="en-US" dirty="0" smtClean="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dirty="0" smtClean="0">
                <a:latin typeface="Cambria Math" pitchFamily="18" charset="0"/>
                <a:ea typeface="Cambria Math" pitchFamily="18" charset="0"/>
              </a:rPr>
              <a:t>7 &lt; </a:t>
            </a:r>
            <a:r>
              <a:rPr lang="en-US" i="1" dirty="0" smtClean="0"/>
              <a:t>x</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53</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smtClean="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p:oleObj spid="_x0000_s104451" name="Equation" r:id="rId3" imgW="965160" imgH="41904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the while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72</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p:oleObj spid="_x0000_s17409" name="Equation" r:id="rId4" imgW="1638000" imgH="39348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73</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74</a:t>
            </a:fld>
            <a:endParaRPr lang="en-US"/>
          </a:p>
        </p:txBody>
      </p:sp>
    </p:spTree>
    <p:extLst>
      <p:ext uri="{BB962C8B-B14F-4D97-AF65-F5344CB8AC3E}">
        <p14:creationId xmlns="" xmlns:p14="http://schemas.microsoft.com/office/powerpoint/2010/main" val="12872464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and multiplications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a:t>
            </a:r>
            <a:r>
              <a:rPr lang="en-US" dirty="0" smtClean="0"/>
              <a:t>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a:t>
            </a:r>
            <a:r>
              <a:rPr lang="en-US" i="1" dirty="0" smtClean="0"/>
              <a:t>n</a:t>
            </a:r>
            <a:r>
              <a:rPr lang="en-US" dirty="0" smtClean="0"/>
              <a:t> 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82</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30210</TotalTime>
  <Words>8366</Words>
  <Application>Microsoft Office PowerPoint</Application>
  <PresentationFormat>On-screen Show (4:3)</PresentationFormat>
  <Paragraphs>829</Paragraphs>
  <Slides>86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5" baseType="lpstr">
      <vt:lpstr>Arial</vt:lpstr>
      <vt:lpstr>Calibri</vt:lpstr>
      <vt:lpstr>Constantia</vt:lpstr>
      <vt:lpstr>Wingdings 2</vt:lpstr>
      <vt:lpstr>Cambria Math</vt:lpstr>
      <vt:lpstr>Times New Roman</vt:lpstr>
      <vt:lpstr>Symbol</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Slide 16</vt:lpstr>
      <vt:lpstr>Sorting</vt:lpstr>
      <vt:lpstr>Bubble Sort</vt:lpstr>
      <vt:lpstr>Slide 19</vt:lpstr>
      <vt:lpstr>Insertion Sort</vt:lpstr>
      <vt:lpstr>Slide 21</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Slide 29</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vt:lpstr>
      <vt:lpstr>Using the Definition of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Slide 53</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731</cp:revision>
  <dcterms:created xsi:type="dcterms:W3CDTF">2011-03-27T19:14:44Z</dcterms:created>
  <dcterms:modified xsi:type="dcterms:W3CDTF">2018-01-27T21:14:54Z</dcterms:modified>
</cp:coreProperties>
</file>