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60" r:id="rId3"/>
    <p:sldId id="259" r:id="rId4"/>
    <p:sldId id="261" r:id="rId5"/>
    <p:sldId id="262" r:id="rId6"/>
    <p:sldId id="263" r:id="rId7"/>
    <p:sldId id="264" r:id="rId8"/>
    <p:sldId id="265" r:id="rId9"/>
    <p:sldId id="269" r:id="rId10"/>
    <p:sldId id="268" r:id="rId11"/>
    <p:sldId id="266" r:id="rId12"/>
    <p:sldId id="267" r:id="rId13"/>
    <p:sldId id="257" r:id="rId14"/>
    <p:sldId id="271" r:id="rId15"/>
    <p:sldId id="272" r:id="rId16"/>
    <p:sldId id="273" r:id="rId17"/>
    <p:sldId id="258" r:id="rId18"/>
    <p:sldId id="27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82" d="100"/>
          <a:sy n="82" d="100"/>
        </p:scale>
        <p:origin x="175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244BAE-8125-44F3-A724-DA0D8D129FE7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394A6C-B10C-4A01-AE4B-B1838EF48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245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394A6C-B10C-4A01-AE4B-B1838EF484E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548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F84EC-CA22-7619-1D3D-8CE5C3926A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780445-EA4D-8DC0-D9D7-E11B7A19DC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0EDB09-8B12-5E56-2ED5-FE73CB105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2D033-0E30-4A4A-809E-9C14F5197F6F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51B956-0F88-176A-25E7-D20818148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508E4-BE73-8298-1F5E-A77EAC54A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E2DCA-FB33-431C-B3E0-DA63C2012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570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0FCF3-B305-B0FF-5284-5DAA25986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46EC36-5C9D-0E1B-D90B-70F6C1AD9B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9E43E3-90A2-F170-4567-E52A709DA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2D033-0E30-4A4A-809E-9C14F5197F6F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0B4358-E8D6-7AF4-C7E1-6B158364F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79C9EC-EE3A-F2E8-BD2A-CEECD8A2C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E2DCA-FB33-431C-B3E0-DA63C2012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809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D2B65A0-327E-CDAF-5B1F-2E9C6D1178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61D310-7C2E-6C7E-200D-76D348F693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7B3303-274E-1062-CE16-0A7F6A2D9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2D033-0E30-4A4A-809E-9C14F5197F6F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B4295C-DDED-7364-5AB7-AF96378B5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1F0B13-A093-A38D-52AF-358462DC6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E2DCA-FB33-431C-B3E0-DA63C2012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944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95D4A-2F3A-1B25-7963-6F35F1710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3D85B2-BFBF-1FB0-4CC5-72BDDD3B87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AFBCB7-0BFF-F9C8-71E3-2D2D4747D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2D033-0E30-4A4A-809E-9C14F5197F6F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7BDD45-808B-C36F-02EE-C7ED07C0C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2E80DA-3E2C-F9A5-DA83-CE8E0EFF6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E2DCA-FB33-431C-B3E0-DA63C2012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430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349CC-D594-B122-46BC-CEA1F7F5A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92BDE3-EF64-D591-2CE9-E19E94E8C6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F746E-CBD4-FE91-0EB2-E8BD4405D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2D033-0E30-4A4A-809E-9C14F5197F6F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7ADD1C-31EE-8236-5B44-C6130CB58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969A0B-DD25-9362-D546-F79D0F909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E2DCA-FB33-431C-B3E0-DA63C2012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500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1C6F4-05C7-5D0D-9696-F582AB12F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19254F-C0C5-F3A7-8A4B-A7C7B91AD6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4F9531-7699-ED68-BF17-FFEAFDBBEA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F339C3-AD25-90D3-8D73-9BB2CE896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2D033-0E30-4A4A-809E-9C14F5197F6F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78DC0C-FFAF-1948-15C6-464124450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E5B142-A3C5-53AF-A72A-0247DAEE3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E2DCA-FB33-431C-B3E0-DA63C2012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136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CCC26-A9F7-8AAF-A22A-10E2C7714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8A79AE-F7CE-F4DD-4A8E-5A25E9E245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E5B740-0D0F-5E1B-1CF5-56815DA386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51AD45-9EED-6CD1-5171-F0750E3658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AFB428-89B3-4C8A-6CCA-03EDDAB4DD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CAC3A9-3981-2B11-49FD-A7DB87C12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2D033-0E30-4A4A-809E-9C14F5197F6F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600E62-CA1A-F29F-3F56-28894A07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36A5C5-A888-95C5-6EA0-9B14D7C8A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E2DCA-FB33-431C-B3E0-DA63C2012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14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FAEE4-2EC4-E5F5-BE52-3FFCC4EC6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A72AEE-259E-AD15-D1A5-6D4A858A4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2D033-0E30-4A4A-809E-9C14F5197F6F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608924-5BE5-94DB-E6ED-127A9BEC2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138EA4-6924-A047-6197-52641C394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E2DCA-FB33-431C-B3E0-DA63C2012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114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0FB6F1-7544-3821-49E1-591FDA4F2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2D033-0E30-4A4A-809E-9C14F5197F6F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01DEF3-8D78-90BE-7435-356C8F9C8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E0C087-4067-DC5F-1F44-7FE41D46D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E2DCA-FB33-431C-B3E0-DA63C2012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155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C2E2D-547E-3EA7-CB52-5B3313AA2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3371E6-2356-AFC1-EB43-32A5D0BAB8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B839D8-264E-E19C-3216-003FC601E1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180BB3-10A1-95E1-25F6-237F23620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2D033-0E30-4A4A-809E-9C14F5197F6F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7CA1A3-9EED-8B74-0997-AEE41921F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0BE815-C1B4-EE19-FD1D-859D67207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E2DCA-FB33-431C-B3E0-DA63C2012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625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EDB2A-49D2-4563-C542-4F665C0C8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83B1821-851C-871E-2CCD-356CA60E06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87DDD4-13CE-BF4B-D4EF-45CEC9F532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50D91E-7E3C-20D5-4E8A-991C5F693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2D033-0E30-4A4A-809E-9C14F5197F6F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DD9FFF-281A-CB15-C684-BFA740941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53004B-0639-BE5E-8070-2D95AA3AF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E2DCA-FB33-431C-B3E0-DA63C2012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176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F579A2-820A-3142-9118-01F240808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0021F7-BE84-2AB6-3857-2A0B20D49F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1A55AE-3A73-5CC8-BE19-911A935932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D52D033-0E30-4A4A-809E-9C14F5197F6F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2AA252-8A1A-FF61-D81F-313EF28C5D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E00568-ECF6-C365-F232-BD460D5DCB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83E2DCA-FB33-431C-B3E0-DA63C2012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053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28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abloinsente.github.io/the-multilayer-perceptron" TargetMode="External"/><Relationship Id="rId2" Type="http://schemas.openxmlformats.org/officeDocument/2006/relationships/hyperlink" Target="http://www.cse.iitm.ac.in/~miteshk/CS6910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ro.umontreal.ca/~vincentp/ift3395/lectures/backprop_old.pdf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EEC6D-A208-D384-CDF9-9CD952DEB18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Math for Neural Networks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D2BB49-9F31-6562-4C83-A9AD7C40B9A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Longin Jan Latecki</a:t>
            </a:r>
          </a:p>
          <a:p>
            <a:endParaRPr lang="en-US" dirty="0"/>
          </a:p>
          <a:p>
            <a:r>
              <a:rPr lang="en-US" dirty="0"/>
              <a:t>latecki@temple.edu</a:t>
            </a:r>
          </a:p>
        </p:txBody>
      </p:sp>
    </p:spTree>
    <p:extLst>
      <p:ext uri="{BB962C8B-B14F-4D97-AF65-F5344CB8AC3E}">
        <p14:creationId xmlns:p14="http://schemas.microsoft.com/office/powerpoint/2010/main" val="8544209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8719E91-A256-37C0-428D-AF090E0C31A1}"/>
              </a:ext>
            </a:extLst>
          </p:cNvPr>
          <p:cNvSpPr txBox="1"/>
          <p:nvPr/>
        </p:nvSpPr>
        <p:spPr>
          <a:xfrm>
            <a:off x="358752" y="254180"/>
            <a:ext cx="6097112" cy="372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ts val="2250"/>
              </a:lnSpc>
              <a:spcBef>
                <a:spcPts val="2340"/>
              </a:spcBef>
              <a:spcAft>
                <a:spcPts val="0"/>
              </a:spcAft>
            </a:pPr>
            <a:r>
              <a:rPr lang="en-US" sz="1800" b="1" kern="1800" spc="-20" dirty="0">
                <a:solidFill>
                  <a:srgbClr val="242424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Perceptron Learning Algorithm: Geometry</a:t>
            </a:r>
            <a:endParaRPr lang="en-US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A group of math equations&#10;&#10;Description automatically generated">
            <a:extLst>
              <a:ext uri="{FF2B5EF4-FFF2-40B4-BE49-F238E27FC236}">
                <a16:creationId xmlns:a16="http://schemas.microsoft.com/office/drawing/2014/main" id="{008F6F01-6CEC-1A38-F970-4B2082A19C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9650" y="191294"/>
            <a:ext cx="5585633" cy="219073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A diagram of a graph&#10;&#10;Description automatically generated">
            <a:extLst>
              <a:ext uri="{FF2B5EF4-FFF2-40B4-BE49-F238E27FC236}">
                <a16:creationId xmlns:a16="http://schemas.microsoft.com/office/drawing/2014/main" id="{72C8388B-7CBF-352D-01AA-8F462A0513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918" y="2572549"/>
            <a:ext cx="4031369" cy="409415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A diagram of a mathematical equation&#10;&#10;Description automatically generated">
            <a:extLst>
              <a:ext uri="{FF2B5EF4-FFF2-40B4-BE49-F238E27FC236}">
                <a16:creationId xmlns:a16="http://schemas.microsoft.com/office/drawing/2014/main" id="{03FC2B7E-0B18-ABB2-31CD-0E8148F5C3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962" y="2094268"/>
            <a:ext cx="4308008" cy="43950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66945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F6CE8B7-7501-6810-23AB-472D5FDB6645}"/>
              </a:ext>
            </a:extLst>
          </p:cNvPr>
          <p:cNvSpPr txBox="1"/>
          <p:nvPr/>
        </p:nvSpPr>
        <p:spPr>
          <a:xfrm>
            <a:off x="358752" y="254180"/>
            <a:ext cx="6097112" cy="372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ts val="2250"/>
              </a:lnSpc>
              <a:spcBef>
                <a:spcPts val="2340"/>
              </a:spcBef>
              <a:spcAft>
                <a:spcPts val="0"/>
              </a:spcAft>
            </a:pPr>
            <a:r>
              <a:rPr lang="en-US" sz="1800" b="1" kern="1800" spc="-20" dirty="0">
                <a:solidFill>
                  <a:srgbClr val="242424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Perceptron Learning Algorithm</a:t>
            </a:r>
            <a:endParaRPr lang="en-US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27DB2C-18AC-4CF5-A469-C8CC17386291}"/>
              </a:ext>
            </a:extLst>
          </p:cNvPr>
          <p:cNvSpPr txBox="1"/>
          <p:nvPr/>
        </p:nvSpPr>
        <p:spPr>
          <a:xfrm>
            <a:off x="573168" y="996162"/>
            <a:ext cx="10580675" cy="20460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Initialize weights (and bias) randomly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For each training example: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a. Calculate the predicted output: </a:t>
            </a:r>
            <a:r>
              <a:rPr lang="en-US" sz="2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ŷ = sign(w · x)</a:t>
            </a:r>
            <a:endParaRPr lang="en-US" sz="20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b. Update weights if the prediction is incorrect: </a:t>
            </a:r>
            <a:r>
              <a:rPr lang="en-US" sz="2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 = w + </a:t>
            </a:r>
            <a:r>
              <a:rPr lang="en-US" sz="2000" b="1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sz="2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(y – ŷ) · x</a:t>
            </a:r>
            <a:endParaRPr lang="en-US" sz="20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Repeat step 2 until convergence or max iterations are reached,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where y is the true label (</a:t>
            </a:r>
            <a:r>
              <a:rPr lang="en-US" sz="2000" b="1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or </a:t>
            </a:r>
            <a:r>
              <a:rPr lang="en-US" sz="2000" b="1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ŷ predicted the label</a:t>
            </a:r>
            <a:r>
              <a:rPr lang="en-US" sz="20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0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learning rate.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AADCC3-B3B8-29A3-A9F4-72870F20EE77}"/>
              </a:ext>
            </a:extLst>
          </p:cNvPr>
          <p:cNvSpPr txBox="1"/>
          <p:nvPr/>
        </p:nvSpPr>
        <p:spPr>
          <a:xfrm>
            <a:off x="573168" y="3668373"/>
            <a:ext cx="10219422" cy="7346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perceptron update rule can be viewed as a </a:t>
            </a:r>
            <a:r>
              <a:rPr lang="en-US" sz="2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stochastic gradient descent algorithm </a:t>
            </a:r>
            <a:r>
              <a:rPr lang="en-US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instance.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gradient descent update rule:  </a:t>
            </a:r>
            <a:r>
              <a:rPr lang="en-US" sz="2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 = w – η ∂L/∂</a:t>
            </a:r>
            <a:r>
              <a:rPr lang="en-US" sz="20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wL</a:t>
            </a:r>
            <a:r>
              <a:rPr lang="en-US" sz="2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(w)</a:t>
            </a:r>
            <a:endParaRPr lang="en-US" sz="20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012CFDF-E5C5-952C-8395-3363535703A2}"/>
              </a:ext>
            </a:extLst>
          </p:cNvPr>
          <p:cNvSpPr txBox="1"/>
          <p:nvPr/>
        </p:nvSpPr>
        <p:spPr>
          <a:xfrm>
            <a:off x="573168" y="4585503"/>
            <a:ext cx="5701653" cy="10640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implicit loss function that the perceptron algorithm is minimizing is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L(w) = max(0, -y(w · x))</a:t>
            </a:r>
            <a:endParaRPr lang="en-US" sz="20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0B1A55F-7A72-0E0A-EA57-93CB88C39E62}"/>
              </a:ext>
            </a:extLst>
          </p:cNvPr>
          <p:cNvSpPr txBox="1"/>
          <p:nvPr/>
        </p:nvSpPr>
        <p:spPr>
          <a:xfrm>
            <a:off x="6587686" y="4468508"/>
            <a:ext cx="5426330" cy="139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∂L/∂w</a:t>
            </a:r>
            <a:r>
              <a:rPr lang="en-US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{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0,         if y(w · x) &gt; 0 (correct classification)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-y · x,    if y(w · x) ≤ 0 (incorrect classification)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}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CCBD450-4829-2AA9-FE88-4FA89E376F4B}"/>
              </a:ext>
            </a:extLst>
          </p:cNvPr>
          <p:cNvSpPr txBox="1"/>
          <p:nvPr/>
        </p:nvSpPr>
        <p:spPr>
          <a:xfrm>
            <a:off x="573168" y="6074163"/>
            <a:ext cx="11094609" cy="4053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Observe that</a:t>
            </a:r>
            <a:r>
              <a:rPr lang="en-US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  </a:t>
            </a:r>
            <a:r>
              <a:rPr lang="en-US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y(w · x) ≤ 0,</a:t>
            </a:r>
            <a:r>
              <a:rPr lang="en-US" sz="20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then</a:t>
            </a:r>
            <a:r>
              <a:rPr lang="pl-PL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 = w – </a:t>
            </a:r>
            <a:r>
              <a:rPr lang="en-US" sz="2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pl-PL" sz="2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∂L/∂wL(w) = w - </a:t>
            </a:r>
            <a:r>
              <a:rPr lang="en-US" sz="2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pl-PL" sz="2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(-y · x) </a:t>
            </a:r>
            <a:r>
              <a:rPr lang="en-US" sz="2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pl-PL" sz="2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 </a:t>
            </a:r>
            <a:r>
              <a:rPr lang="en-US" sz="2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pl-PL" sz="2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pl-PL" sz="2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(y · x)</a:t>
            </a:r>
            <a:r>
              <a:rPr lang="en-US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where </a:t>
            </a:r>
            <a:r>
              <a:rPr lang="en-US" sz="20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β = ½</a:t>
            </a:r>
            <a:r>
              <a:rPr lang="en-US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η.</a:t>
            </a:r>
            <a:r>
              <a:rPr lang="en-US" sz="20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92045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A58804E-8B7B-7175-0B8C-02C5DE671875}"/>
              </a:ext>
            </a:extLst>
          </p:cNvPr>
          <p:cNvSpPr txBox="1"/>
          <p:nvPr/>
        </p:nvSpPr>
        <p:spPr>
          <a:xfrm>
            <a:off x="358751" y="1182231"/>
            <a:ext cx="4718837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 we replace the </a:t>
            </a:r>
            <a:r>
              <a:rPr lang="en-US" sz="2000" b="1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sign</a:t>
            </a:r>
            <a:r>
              <a:rPr lang="en-US" sz="20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function with </a:t>
            </a:r>
            <a:r>
              <a:rPr lang="en-US" sz="2000" b="1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tanh</a:t>
            </a:r>
            <a:r>
              <a:rPr lang="en-US" sz="20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0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(or other nonlinear function) </a:t>
            </a:r>
          </a:p>
          <a:p>
            <a:r>
              <a:rPr lang="en-US" sz="20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 an activation function, </a:t>
            </a:r>
          </a:p>
          <a:p>
            <a:r>
              <a:rPr lang="en-US" sz="20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 obtain a single-layer </a:t>
            </a:r>
            <a:r>
              <a:rPr lang="en-US" sz="2000" b="1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neural network </a:t>
            </a:r>
          </a:p>
          <a:p>
            <a:r>
              <a:rPr lang="en-US" sz="20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from the </a:t>
            </a:r>
            <a:r>
              <a:rPr lang="en-US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perceptron. </a:t>
            </a:r>
          </a:p>
          <a:p>
            <a:r>
              <a:rPr lang="en-US" sz="2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replace the step function </a:t>
            </a:r>
          </a:p>
          <a:p>
            <a:r>
              <a:rPr lang="en-US" sz="2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the sigmoid.</a:t>
            </a:r>
            <a:endParaRPr lang="en-US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76DAAC-69FA-5A20-9A23-B89D5B984079}"/>
              </a:ext>
            </a:extLst>
          </p:cNvPr>
          <p:cNvSpPr txBox="1"/>
          <p:nvPr/>
        </p:nvSpPr>
        <p:spPr>
          <a:xfrm>
            <a:off x="358751" y="254180"/>
            <a:ext cx="8037710" cy="372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ts val="2250"/>
              </a:lnSpc>
              <a:spcBef>
                <a:spcPts val="2340"/>
              </a:spcBef>
              <a:spcAft>
                <a:spcPts val="0"/>
              </a:spcAft>
            </a:pPr>
            <a:r>
              <a:rPr lang="en-US" sz="1800" b="1" kern="1800" spc="-20" dirty="0">
                <a:solidFill>
                  <a:srgbClr val="242424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Perceptron Learning Algorithm </a:t>
            </a:r>
            <a:r>
              <a:rPr lang="en-US" sz="1800" b="1" kern="1800" spc="-20" dirty="0">
                <a:solidFill>
                  <a:srgbClr val="2424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sz="1800" b="1" kern="1800" spc="-20" dirty="0">
                <a:solidFill>
                  <a:srgbClr val="242424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Single Layer Neural Network (NN)</a:t>
            </a:r>
            <a:endParaRPr lang="en-US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A graph with a line&#10;&#10;Description automatically generated">
            <a:extLst>
              <a:ext uri="{FF2B5EF4-FFF2-40B4-BE49-F238E27FC236}">
                <a16:creationId xmlns:a16="http://schemas.microsoft.com/office/drawing/2014/main" id="{C5C61D6B-AEE1-C6A6-363C-A170D0FD79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5873" y="799265"/>
            <a:ext cx="3131538" cy="2348654"/>
          </a:xfrm>
          <a:prstGeom prst="rect">
            <a:avLst/>
          </a:prstGeom>
        </p:spPr>
      </p:pic>
      <p:pic>
        <p:nvPicPr>
          <p:cNvPr id="8" name="Picture 7" descr="A graph of a function&#10;&#10;Description automatically generated">
            <a:extLst>
              <a:ext uri="{FF2B5EF4-FFF2-40B4-BE49-F238E27FC236}">
                <a16:creationId xmlns:a16="http://schemas.microsoft.com/office/drawing/2014/main" id="{3756ED26-E915-3CD3-B899-83CCB66216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777" y="799265"/>
            <a:ext cx="3506313" cy="2629735"/>
          </a:xfrm>
          <a:prstGeom prst="rect">
            <a:avLst/>
          </a:prstGeom>
        </p:spPr>
      </p:pic>
      <p:pic>
        <p:nvPicPr>
          <p:cNvPr id="4102" name="Picture 6" descr="hyperbolic tangent activation function ...">
            <a:extLst>
              <a:ext uri="{FF2B5EF4-FFF2-40B4-BE49-F238E27FC236}">
                <a16:creationId xmlns:a16="http://schemas.microsoft.com/office/drawing/2014/main" id="{5E241B28-8C7A-77E1-C9EF-F12F3C65EB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628" y="3848644"/>
            <a:ext cx="6428744" cy="2755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702EA61-7808-0C08-ADEC-2C7F2A91D243}"/>
              </a:ext>
            </a:extLst>
          </p:cNvPr>
          <p:cNvCxnSpPr/>
          <p:nvPr/>
        </p:nvCxnSpPr>
        <p:spPr>
          <a:xfrm>
            <a:off x="8276320" y="1980266"/>
            <a:ext cx="687469" cy="0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32256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xample of a MLP having two hidden layers">
            <a:extLst>
              <a:ext uri="{FF2B5EF4-FFF2-40B4-BE49-F238E27FC236}">
                <a16:creationId xmlns:a16="http://schemas.microsoft.com/office/drawing/2014/main" id="{DC5ED352-7846-1697-228F-603F3F6222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150" y="548640"/>
            <a:ext cx="7076765" cy="630936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BEB42F8-75C4-CE05-227A-27AB0A0B6CD8}"/>
              </a:ext>
            </a:extLst>
          </p:cNvPr>
          <p:cNvSpPr txBox="1"/>
          <p:nvPr/>
        </p:nvSpPr>
        <p:spPr>
          <a:xfrm>
            <a:off x="114315" y="73970"/>
            <a:ext cx="5147671" cy="372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ts val="2250"/>
              </a:lnSpc>
              <a:spcBef>
                <a:spcPts val="2340"/>
              </a:spcBef>
              <a:spcAft>
                <a:spcPts val="0"/>
              </a:spcAft>
            </a:pPr>
            <a:r>
              <a:rPr lang="en-US" sz="1800" b="1" kern="1800" spc="-20" dirty="0">
                <a:solidFill>
                  <a:srgbClr val="242424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Multilayer Perceptron or Neural Network (NN)</a:t>
            </a:r>
            <a:endParaRPr lang="en-US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57788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AD5F3FF-F7FD-D0E5-70D9-C496C5FADA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866" y="0"/>
            <a:ext cx="117542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3145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ECF6B2-22D6-F7F7-DB9B-FC9F645C70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237"/>
            <a:ext cx="12192000" cy="658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4533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3B1B2EB-8B94-DC18-C5DE-B9EECA9134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3800"/>
            <a:ext cx="12192000" cy="641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7389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95574B17-38A4-9AF4-35BC-D3C9FD932B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84" y="1542842"/>
            <a:ext cx="4105275" cy="337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2D9EDCC-7F43-BDF9-61FB-D36C7A832B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484" y="179264"/>
            <a:ext cx="1602303" cy="127576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7A3152A-DF1C-35CA-1F36-0F993BFA7EE6}"/>
              </a:ext>
            </a:extLst>
          </p:cNvPr>
          <p:cNvSpPr txBox="1"/>
          <p:nvPr/>
        </p:nvSpPr>
        <p:spPr>
          <a:xfrm>
            <a:off x="2364980" y="257511"/>
            <a:ext cx="870126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dirty="0">
                <a:effectLst/>
              </a:rPr>
              <a:t>we have 3 input units connecting to hidden 2 units we have 3x2 weight matrix:</a:t>
            </a:r>
            <a:endParaRPr lang="en-US" sz="20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DB0477C-C784-5DFE-361B-326DDABC77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9449" y="692546"/>
            <a:ext cx="2673079" cy="152497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C83D4EA-1BA5-0E46-2752-798738BA6B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7833" y="2399487"/>
            <a:ext cx="7440063" cy="26864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7D6B4EE-1C41-3AD9-7158-18AACA831A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23458" y="5375600"/>
            <a:ext cx="1552792" cy="115268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E85AD1A-C4DE-285A-1197-664D97A9C5D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0" y="5499442"/>
            <a:ext cx="790685" cy="1028844"/>
          </a:xfrm>
          <a:prstGeom prst="rect">
            <a:avLst/>
          </a:prstGeom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55DC28F-57DE-FE3D-3390-CE02F2FB3E76}"/>
              </a:ext>
            </a:extLst>
          </p:cNvPr>
          <p:cNvCxnSpPr/>
          <p:nvPr/>
        </p:nvCxnSpPr>
        <p:spPr>
          <a:xfrm>
            <a:off x="7134990" y="6013864"/>
            <a:ext cx="1228099" cy="0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D333CA0-2F32-AF57-559E-B9D601F10B1C}"/>
                  </a:ext>
                </a:extLst>
              </p:cNvPr>
              <p:cNvSpPr txBox="1"/>
              <p:nvPr/>
            </p:nvSpPr>
            <p:spPr>
              <a:xfrm>
                <a:off x="7284136" y="5569310"/>
                <a:ext cx="92980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D333CA0-2F32-AF57-559E-B9D601F10B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4136" y="5569310"/>
                <a:ext cx="929806" cy="276999"/>
              </a:xfrm>
              <a:prstGeom prst="rect">
                <a:avLst/>
              </a:prstGeom>
              <a:blipFill>
                <a:blip r:embed="rId8"/>
                <a:stretch>
                  <a:fillRect l="-3947" r="-3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D62364A-A8AE-83FA-CBD3-E3C734C43F8E}"/>
                  </a:ext>
                </a:extLst>
              </p:cNvPr>
              <p:cNvSpPr txBox="1"/>
              <p:nvPr/>
            </p:nvSpPr>
            <p:spPr>
              <a:xfrm>
                <a:off x="1608544" y="5751356"/>
                <a:ext cx="3804437" cy="52501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𝑅𝑒𝐿𝑈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D62364A-A8AE-83FA-CBD3-E3C734C43F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8544" y="5751356"/>
                <a:ext cx="3804437" cy="52501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50565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D41CEB33-937C-D402-E0CC-2DF3232AD2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575" y="0"/>
            <a:ext cx="93392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6336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28503-0A26-8CAC-6FF9-81448EDC5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Based 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690A96-3D4B-AE64-BB57-FBCB74E131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Deep Learning Course by Mitesh M. Khapra, Indian Institute of Technology</a:t>
            </a:r>
            <a:r>
              <a:rPr lang="en-US"/>
              <a:t>, Madras, </a:t>
            </a:r>
            <a:r>
              <a:rPr lang="en-US">
                <a:hlinkClick r:id="rId2"/>
              </a:rPr>
              <a:t>http://www.cse.iitm.ac.in/~miteshk/CS6910.html</a:t>
            </a:r>
            <a:endParaRPr lang="en-US"/>
          </a:p>
          <a:p>
            <a:r>
              <a:rPr lang="en-US"/>
              <a:t>Akshay </a:t>
            </a:r>
            <a:r>
              <a:rPr lang="en-US" dirty="0"/>
              <a:t>L Chandra. Perceptron Learning Algorithm: A Graphical Explanation Of Why It Works. Towards Data Science</a:t>
            </a:r>
          </a:p>
          <a:p>
            <a:r>
              <a:rPr lang="en-US" dirty="0">
                <a:hlinkClick r:id="rId3"/>
              </a:rPr>
              <a:t>https://pabloinsente.github.io/the-multilayer-perceptron</a:t>
            </a:r>
            <a:endParaRPr lang="en-US" dirty="0"/>
          </a:p>
          <a:p>
            <a:r>
              <a:rPr lang="en-US" dirty="0"/>
              <a:t>Other Internet sources</a:t>
            </a:r>
          </a:p>
        </p:txBody>
      </p:sp>
    </p:spTree>
    <p:extLst>
      <p:ext uri="{BB962C8B-B14F-4D97-AF65-F5344CB8AC3E}">
        <p14:creationId xmlns:p14="http://schemas.microsoft.com/office/powerpoint/2010/main" val="3373268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4CF866B-8C1B-FF5E-E429-676193CA3CD9}"/>
              </a:ext>
            </a:extLst>
          </p:cNvPr>
          <p:cNvSpPr txBox="1"/>
          <p:nvPr/>
        </p:nvSpPr>
        <p:spPr>
          <a:xfrm>
            <a:off x="625730" y="426036"/>
            <a:ext cx="609711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US" b="0" i="0" dirty="0">
                <a:solidFill>
                  <a:srgbClr val="980000"/>
                </a:solidFill>
                <a:effectLst/>
                <a:latin typeface="Cabin Sketch"/>
              </a:rPr>
              <a:t>McCulloch Pitts Neuron</a:t>
            </a:r>
          </a:p>
          <a:p>
            <a:pPr algn="l" fontAlgn="base"/>
            <a:r>
              <a:rPr lang="en-US" b="0" i="0" dirty="0">
                <a:solidFill>
                  <a:srgbClr val="000000"/>
                </a:solidFill>
                <a:effectLst/>
                <a:latin typeface="Cabin Sketch"/>
              </a:rPr>
              <a:t>McCulloch (neuroscientist) and Pitts (logician) proposed a highly simplified model of the neuron (1943).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167EC98-7422-C7AC-ED27-BDAAC9E73E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2895" y="185515"/>
            <a:ext cx="2625287" cy="183604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F5742B9-5D44-1A2E-3075-F227E1094DD0}"/>
              </a:ext>
            </a:extLst>
          </p:cNvPr>
          <p:cNvSpPr txBox="1"/>
          <p:nvPr/>
        </p:nvSpPr>
        <p:spPr>
          <a:xfrm>
            <a:off x="392123" y="3105834"/>
            <a:ext cx="60971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US" dirty="0">
                <a:solidFill>
                  <a:srgbClr val="980000"/>
                </a:solidFill>
                <a:latin typeface="Cabin Sketch"/>
              </a:rPr>
              <a:t>the perceptron</a:t>
            </a:r>
            <a:r>
              <a:rPr lang="en-US" b="0" i="0" dirty="0">
                <a:solidFill>
                  <a:srgbClr val="000000"/>
                </a:solidFill>
                <a:effectLst/>
                <a:latin typeface="Cabin Sketch"/>
              </a:rPr>
              <a:t> may eventually be able to learn, make decisions, and translate languages” -Frank Rosenblatt, 1957-8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02DC6B2-59C8-7348-1536-8C8189E8EF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4723" y="2312719"/>
            <a:ext cx="2666792" cy="223256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D59EA71-0D02-2873-B3B2-8C48696DC7CD}"/>
              </a:ext>
            </a:extLst>
          </p:cNvPr>
          <p:cNvSpPr txBox="1"/>
          <p:nvPr/>
        </p:nvSpPr>
        <p:spPr>
          <a:xfrm>
            <a:off x="5044218" y="5138200"/>
            <a:ext cx="515434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First generation </a:t>
            </a:r>
            <a:r>
              <a:rPr lang="en-US" dirty="0">
                <a:solidFill>
                  <a:srgbClr val="980000"/>
                </a:solidFill>
                <a:latin typeface="Cabin Sketch"/>
              </a:rPr>
              <a:t>Multilayer </a:t>
            </a:r>
            <a:r>
              <a:rPr lang="en-US" dirty="0" err="1">
                <a:solidFill>
                  <a:srgbClr val="980000"/>
                </a:solidFill>
                <a:latin typeface="Cabin Sketch"/>
              </a:rPr>
              <a:t>Perceptrons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published by A.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Ivakhnenko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V. G. Lapa,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CYBERNETIC PREDICTING DEVICES, 1966.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CAE9350-2CBE-1BAB-1734-8256AC6EB4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730" y="3890025"/>
            <a:ext cx="3746036" cy="288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393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6371DA3-300A-A935-9557-6B501985701F}"/>
              </a:ext>
            </a:extLst>
          </p:cNvPr>
          <p:cNvSpPr txBox="1"/>
          <p:nvPr/>
        </p:nvSpPr>
        <p:spPr>
          <a:xfrm>
            <a:off x="367095" y="452735"/>
            <a:ext cx="640914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US" b="0" i="0" dirty="0">
                <a:solidFill>
                  <a:srgbClr val="980000"/>
                </a:solidFill>
                <a:effectLst/>
                <a:latin typeface="Cabin Sketch"/>
              </a:rPr>
              <a:t>Perceptron Limitations</a:t>
            </a:r>
          </a:p>
          <a:p>
            <a:pPr algn="l" fontAlgn="base"/>
            <a:r>
              <a:rPr lang="en-US" b="0" i="0" dirty="0">
                <a:solidFill>
                  <a:srgbClr val="000000"/>
                </a:solidFill>
                <a:effectLst/>
                <a:latin typeface="Cabin Sketch"/>
              </a:rPr>
              <a:t>In book “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Cabin Sketch"/>
              </a:rPr>
              <a:t>Perceptrons</a:t>
            </a:r>
            <a:r>
              <a:rPr lang="en-US" b="0" i="0" dirty="0">
                <a:solidFill>
                  <a:srgbClr val="000000"/>
                </a:solidFill>
                <a:effectLst/>
                <a:latin typeface="Cabin Sketch"/>
              </a:rPr>
              <a:t>” 1969, Minsky and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Cabin Sketch"/>
              </a:rPr>
              <a:t>Papert</a:t>
            </a:r>
            <a:r>
              <a:rPr lang="en-US" b="0" i="0" dirty="0">
                <a:solidFill>
                  <a:srgbClr val="000000"/>
                </a:solidFill>
                <a:effectLst/>
                <a:latin typeface="Cabin Sketch"/>
              </a:rPr>
              <a:t> outlined the limits of what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Cabin Sketch"/>
              </a:rPr>
              <a:t>perceptrons</a:t>
            </a:r>
            <a:r>
              <a:rPr lang="en-US" b="0" i="0" dirty="0">
                <a:solidFill>
                  <a:srgbClr val="000000"/>
                </a:solidFill>
                <a:effectLst/>
                <a:latin typeface="Cabin Sketch"/>
              </a:rPr>
              <a:t> could do and killed them.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7C1120-7360-52A9-4673-A4EEE4F338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8435" y="223148"/>
            <a:ext cx="2944776" cy="266021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8FC844C-23C8-80D5-8B2B-288BB5D4A382}"/>
              </a:ext>
            </a:extLst>
          </p:cNvPr>
          <p:cNvSpPr txBox="1"/>
          <p:nvPr/>
        </p:nvSpPr>
        <p:spPr>
          <a:xfrm>
            <a:off x="2494575" y="3117812"/>
            <a:ext cx="745703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US" b="0" i="0" dirty="0">
                <a:solidFill>
                  <a:srgbClr val="980000"/>
                </a:solidFill>
                <a:effectLst/>
                <a:latin typeface="Cabin Sketch"/>
              </a:rPr>
              <a:t>Backpropagation </a:t>
            </a:r>
          </a:p>
          <a:p>
            <a:pPr algn="l" fontAlgn="base"/>
            <a:r>
              <a:rPr lang="en-US" b="0" i="0" dirty="0">
                <a:solidFill>
                  <a:srgbClr val="000000"/>
                </a:solidFill>
                <a:effectLst/>
                <a:latin typeface="Cabin Sketch"/>
              </a:rPr>
              <a:t>Discovered and rediscovered several times throughout 1960’s and 1970’s</a:t>
            </a:r>
          </a:p>
          <a:p>
            <a:pPr algn="l" fontAlgn="base"/>
            <a:r>
              <a:rPr lang="en-US" b="0" i="0" dirty="0" err="1">
                <a:solidFill>
                  <a:srgbClr val="000000"/>
                </a:solidFill>
                <a:effectLst/>
                <a:latin typeface="Cabin Sketch"/>
              </a:rPr>
              <a:t>Werbos</a:t>
            </a:r>
            <a:r>
              <a:rPr lang="en-US" b="0" i="0" dirty="0">
                <a:solidFill>
                  <a:srgbClr val="000000"/>
                </a:solidFill>
                <a:effectLst/>
                <a:latin typeface="Cabin Sketch"/>
              </a:rPr>
              <a:t>(1982) first used it in the context of artificial neural networks</a:t>
            </a:r>
          </a:p>
          <a:p>
            <a:pPr algn="l" fontAlgn="base"/>
            <a:r>
              <a:rPr lang="en-US" b="0" i="0" dirty="0">
                <a:solidFill>
                  <a:srgbClr val="000000"/>
                </a:solidFill>
                <a:effectLst/>
                <a:latin typeface="Cabin Sketch"/>
              </a:rPr>
              <a:t>Eventually popularized by the work of </a:t>
            </a:r>
            <a:r>
              <a:rPr lang="en-US" b="0" i="0" u="none" strike="noStrike" dirty="0" err="1">
                <a:solidFill>
                  <a:srgbClr val="106BCC"/>
                </a:solidFill>
                <a:effectLst/>
                <a:latin typeface="Cabin Sketch"/>
                <a:hlinkClick r:id="rId3"/>
              </a:rPr>
              <a:t>Rumelhart</a:t>
            </a:r>
            <a:r>
              <a:rPr lang="en-US" b="0" i="0" u="none" strike="noStrike" dirty="0">
                <a:solidFill>
                  <a:srgbClr val="106BCC"/>
                </a:solidFill>
                <a:effectLst/>
                <a:latin typeface="Cabin Sketch"/>
                <a:hlinkClick r:id="rId3"/>
              </a:rPr>
              <a:t> et. al.</a:t>
            </a:r>
            <a:r>
              <a:rPr lang="en-US" b="0" i="0" dirty="0">
                <a:solidFill>
                  <a:srgbClr val="000000"/>
                </a:solidFill>
                <a:effectLst/>
                <a:latin typeface="Cabin Sketch"/>
              </a:rPr>
              <a:t> in 1986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62DE283-D0C7-1E4B-2E20-217654B97A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539" y="1590491"/>
            <a:ext cx="2162182" cy="354121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586395C-23C1-7177-64DE-78FDBA26F8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3877" y="4625110"/>
            <a:ext cx="7763184" cy="2121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324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diagram of a circle with a circle and a circle with a circle with a circle with a circle with a circle with a circle with a circle with a circle with a circle with a circle with&#10;&#10;Description automatically generated">
            <a:extLst>
              <a:ext uri="{FF2B5EF4-FFF2-40B4-BE49-F238E27FC236}">
                <a16:creationId xmlns:a16="http://schemas.microsoft.com/office/drawing/2014/main" id="{6ADC17CF-825F-70B0-0DD2-32D1A39651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244" y="774697"/>
            <a:ext cx="9807265" cy="465216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AEBB1E3-1601-4393-B123-8F0639C97636}"/>
              </a:ext>
            </a:extLst>
          </p:cNvPr>
          <p:cNvSpPr txBox="1"/>
          <p:nvPr/>
        </p:nvSpPr>
        <p:spPr>
          <a:xfrm>
            <a:off x="332053" y="294226"/>
            <a:ext cx="2925080" cy="4187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ts val="2250"/>
              </a:lnSpc>
              <a:spcBef>
                <a:spcPts val="2340"/>
              </a:spcBef>
              <a:spcAft>
                <a:spcPts val="0"/>
              </a:spcAft>
            </a:pPr>
            <a:r>
              <a:rPr lang="en-US" sz="3200" b="1" kern="1800" spc="-20" dirty="0">
                <a:solidFill>
                  <a:srgbClr val="242424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Perceptron</a:t>
            </a:r>
            <a:endParaRPr lang="en-US" sz="3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9B1A49-3E89-3827-EA14-23386676701C}"/>
              </a:ext>
            </a:extLst>
          </p:cNvPr>
          <p:cNvSpPr txBox="1"/>
          <p:nvPr/>
        </p:nvSpPr>
        <p:spPr>
          <a:xfrm>
            <a:off x="700817" y="5640444"/>
            <a:ext cx="1010512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kern="0" spc="-5" dirty="0">
                <a:solidFill>
                  <a:srgbClr val="242424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perceptron model is a more general computational model than McCulloch-Pitts neuron. </a:t>
            </a:r>
          </a:p>
          <a:p>
            <a:r>
              <a:rPr lang="en-US" sz="1800" kern="0" spc="-5" dirty="0">
                <a:solidFill>
                  <a:srgbClr val="242424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 takes an input, aggregates it (weighted sum), and returns 1 only if the aggregated sum is more than some threshold otherwise, it returns 0. </a:t>
            </a:r>
            <a:endParaRPr lang="en-US" b="0" i="0" dirty="0">
              <a:solidFill>
                <a:srgbClr val="000000"/>
              </a:solidFill>
              <a:effectLst/>
              <a:latin typeface="Cabin Sketch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0510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ouple of math equations&#10;&#10;Description automatically generated with medium confidence">
            <a:extLst>
              <a:ext uri="{FF2B5EF4-FFF2-40B4-BE49-F238E27FC236}">
                <a16:creationId xmlns:a16="http://schemas.microsoft.com/office/drawing/2014/main" id="{6DEF4F16-6844-F99B-1D20-B2AABE4B8B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775" y="728028"/>
            <a:ext cx="10352076" cy="410765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04B7C98-A45D-188D-B994-AFA1755DBB14}"/>
              </a:ext>
            </a:extLst>
          </p:cNvPr>
          <p:cNvSpPr txBox="1"/>
          <p:nvPr/>
        </p:nvSpPr>
        <p:spPr>
          <a:xfrm>
            <a:off x="774239" y="205779"/>
            <a:ext cx="105589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kern="0" spc="-5" dirty="0">
                <a:solidFill>
                  <a:srgbClr val="242424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Rewriting the threshold (called </a:t>
            </a:r>
            <a:r>
              <a:rPr lang="en-US" sz="1800" b="1" kern="0" spc="-5" dirty="0">
                <a:solidFill>
                  <a:srgbClr val="242424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bias</a:t>
            </a:r>
            <a:r>
              <a:rPr lang="en-US" sz="1800" kern="0" spc="-5" dirty="0">
                <a:solidFill>
                  <a:srgbClr val="242424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and making it a constant input with a variable weight, we get: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1DBE3C-E4B1-232C-2EE9-61AED7FA5740}"/>
              </a:ext>
            </a:extLst>
          </p:cNvPr>
          <p:cNvSpPr txBox="1"/>
          <p:nvPr/>
        </p:nvSpPr>
        <p:spPr>
          <a:xfrm>
            <a:off x="637412" y="4988596"/>
            <a:ext cx="10832636" cy="16135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ts val="2400"/>
              </a:lnSpc>
              <a:spcBef>
                <a:spcPts val="2570"/>
              </a:spcBef>
              <a:spcAft>
                <a:spcPts val="0"/>
              </a:spcAft>
            </a:pPr>
            <a:r>
              <a:rPr lang="en-US" sz="1800" kern="0" spc="-5" dirty="0">
                <a:solidFill>
                  <a:srgbClr val="242424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single perceptron can only be used to implement </a:t>
            </a:r>
            <a:r>
              <a:rPr lang="en-US" sz="1800" b="1" kern="0" spc="-5" dirty="0">
                <a:solidFill>
                  <a:srgbClr val="242424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linearly separable</a:t>
            </a:r>
            <a:r>
              <a:rPr lang="en-US" sz="1800" kern="0" spc="-5" dirty="0">
                <a:solidFill>
                  <a:srgbClr val="242424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functions. It takes both real and Boolean inputs and associates a set of </a:t>
            </a:r>
            <a:r>
              <a:rPr lang="en-US" sz="1800" b="1" kern="0" spc="-5" dirty="0">
                <a:solidFill>
                  <a:srgbClr val="242424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weights </a:t>
            </a:r>
            <a:r>
              <a:rPr lang="en-US" sz="1800" kern="0" spc="-5" dirty="0">
                <a:solidFill>
                  <a:srgbClr val="242424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them. After weights are learned, we get the function.</a:t>
            </a:r>
            <a:br>
              <a:rPr lang="en-US" sz="1800" kern="0" spc="-5" dirty="0">
                <a:solidFill>
                  <a:srgbClr val="242424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kern="0" spc="-5" dirty="0">
                <a:solidFill>
                  <a:srgbClr val="242424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A perceptron will fire if the weighted sum of its inputs is greater than the threshold (−</a:t>
            </a:r>
            <a:r>
              <a:rPr lang="en-US" i="1" kern="0" spc="-5" dirty="0">
                <a:solidFill>
                  <a:srgbClr val="242424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w</a:t>
            </a:r>
            <a:r>
              <a:rPr lang="en-US" kern="0" spc="-5" baseline="-25000" dirty="0">
                <a:solidFill>
                  <a:srgbClr val="242424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0</a:t>
            </a:r>
            <a:r>
              <a:rPr lang="en-US" kern="0" spc="-5" dirty="0">
                <a:solidFill>
                  <a:srgbClr val="242424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).</a:t>
            </a:r>
            <a:br>
              <a:rPr lang="en-US" kern="0" spc="-5" dirty="0">
                <a:solidFill>
                  <a:srgbClr val="242424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</a:br>
            <a:r>
              <a:rPr lang="en-US" kern="0" spc="-5" dirty="0">
                <a:solidFill>
                  <a:srgbClr val="242424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Minsky and </a:t>
            </a:r>
            <a:r>
              <a:rPr lang="en-US" kern="0" spc="-5" dirty="0" err="1">
                <a:solidFill>
                  <a:srgbClr val="242424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Papert</a:t>
            </a:r>
            <a:r>
              <a:rPr lang="en-US" kern="0" spc="-5" dirty="0">
                <a:solidFill>
                  <a:srgbClr val="242424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proposed a more principled way of learning the weights using a set of examples </a:t>
            </a:r>
            <a:r>
              <a:rPr lang="en-US" sz="1800" kern="0" spc="-5" dirty="0">
                <a:solidFill>
                  <a:srgbClr val="242424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(data). It was NOT a Sigmoid neuron and it did not use the Gradient Descent.</a:t>
            </a:r>
            <a:endParaRPr lang="en-US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43739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F863EAF-1969-CF7B-4FCE-E82B33E5C260}"/>
              </a:ext>
            </a:extLst>
          </p:cNvPr>
          <p:cNvSpPr txBox="1"/>
          <p:nvPr/>
        </p:nvSpPr>
        <p:spPr>
          <a:xfrm>
            <a:off x="625730" y="409360"/>
            <a:ext cx="60971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kern="0" dirty="0">
                <a:solidFill>
                  <a:srgbClr val="242424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 Function Using A Perceptron</a:t>
            </a:r>
            <a:endParaRPr lang="en-US" dirty="0"/>
          </a:p>
        </p:txBody>
      </p:sp>
      <p:pic>
        <p:nvPicPr>
          <p:cNvPr id="6" name="Picture 5" descr="A math equations and formulas&#10;&#10;Description automatically generated with medium confidence">
            <a:extLst>
              <a:ext uri="{FF2B5EF4-FFF2-40B4-BE49-F238E27FC236}">
                <a16:creationId xmlns:a16="http://schemas.microsoft.com/office/drawing/2014/main" id="{3B40D881-BC40-7701-FBAA-7BC926CBB7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30" y="1006731"/>
            <a:ext cx="9657932" cy="47051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09726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diagram of a mathematical equation&#10;&#10;Description automatically generated with medium confidence">
            <a:extLst>
              <a:ext uri="{FF2B5EF4-FFF2-40B4-BE49-F238E27FC236}">
                <a16:creationId xmlns:a16="http://schemas.microsoft.com/office/drawing/2014/main" id="{A7FC0A2D-4CF3-441D-D7D9-E04641E6F4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279" y="726671"/>
            <a:ext cx="9522169" cy="307232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3FE24FF-DCAE-0518-6084-FB8967232B38}"/>
              </a:ext>
            </a:extLst>
          </p:cNvPr>
          <p:cNvSpPr txBox="1"/>
          <p:nvPr/>
        </p:nvSpPr>
        <p:spPr>
          <a:xfrm>
            <a:off x="372100" y="235825"/>
            <a:ext cx="85916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en-US" b="1" kern="0" dirty="0">
                <a:solidFill>
                  <a:srgbClr val="242424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Predicting whether one would like to watch a movie or not: binary decision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A06FE9-723E-D32D-86F5-57C6392D7F13}"/>
              </a:ext>
            </a:extLst>
          </p:cNvPr>
          <p:cNvSpPr txBox="1"/>
          <p:nvPr/>
        </p:nvSpPr>
        <p:spPr>
          <a:xfrm>
            <a:off x="438568" y="4067630"/>
            <a:ext cx="11314864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US" sz="2000" b="0" i="0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The weights (including the bias </a:t>
            </a:r>
            <a:r>
              <a:rPr lang="en-US" sz="2000" b="0" i="1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w</a:t>
            </a:r>
            <a:r>
              <a:rPr lang="en-US" sz="2000" b="0" i="0" baseline="-25000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0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) are learned from data</a:t>
            </a:r>
            <a:r>
              <a:rPr lang="en-US" sz="2000" b="0" i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:                      </a:t>
            </a:r>
            <a:endParaRPr lang="en-US" sz="2000" b="0" i="0" dirty="0">
              <a:solidFill>
                <a:srgbClr val="000000"/>
              </a:solidFill>
              <a:effectLst/>
              <a:latin typeface="Abadi" panose="020B0604020104020204" pitchFamily="34" charset="0"/>
            </a:endParaRPr>
          </a:p>
          <a:p>
            <a:pPr algn="l" fontAlgn="base"/>
            <a:r>
              <a:rPr lang="en-US" sz="2000" dirty="0">
                <a:solidFill>
                  <a:srgbClr val="000000"/>
                </a:solidFill>
                <a:latin typeface="Abadi" panose="020B0604020104020204" pitchFamily="34" charset="0"/>
              </a:rPr>
              <a:t>Here it is 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viewer history. </a:t>
            </a:r>
            <a:r>
              <a:rPr lang="en-US" sz="2000" dirty="0">
                <a:solidFill>
                  <a:srgbClr val="000000"/>
                </a:solidFill>
                <a:latin typeface="Abadi" panose="020B0604020104020204" pitchFamily="34" charset="0"/>
              </a:rPr>
              <a:t>For perceptron, we assume that the data is linearly separable and we want a perceptron to learn how to make this decision. </a:t>
            </a:r>
          </a:p>
          <a:p>
            <a:pPr algn="l" fontAlgn="base"/>
            <a:endParaRPr lang="en-US" sz="2000" b="0" i="0" dirty="0">
              <a:solidFill>
                <a:srgbClr val="000000"/>
              </a:solidFill>
              <a:effectLst/>
              <a:latin typeface="Abadi" panose="020B0604020104020204" pitchFamily="34" charset="0"/>
            </a:endParaRPr>
          </a:p>
          <a:p>
            <a:pPr algn="l" fontAlgn="base"/>
            <a:r>
              <a:rPr lang="en-US" sz="2000" b="0" i="0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A movie buff may have a very low threshold and may watch any movie irrespective of the genre, actor, or director, e.g. θ=0</a:t>
            </a:r>
            <a:r>
              <a:rPr lang="en-US" sz="2000" dirty="0">
                <a:solidFill>
                  <a:srgbClr val="000000"/>
                </a:solidFill>
                <a:latin typeface="Abadi" panose="020B0604020104020204" pitchFamily="34" charset="0"/>
              </a:rPr>
              <a:t>.</a:t>
            </a:r>
          </a:p>
          <a:p>
            <a:pPr algn="l" fontAlgn="base"/>
            <a:r>
              <a:rPr lang="en-US" sz="2000" b="0" i="0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On the other hand, a selective viewer may only watch thrillers starring </a:t>
            </a:r>
            <a:r>
              <a:rPr lang="en-US" sz="2000" b="0" i="1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Matt Damon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 and directed by </a:t>
            </a:r>
            <a:r>
              <a:rPr lang="en-US" sz="2000" b="0" i="1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Nolan,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 e.g., θ=3</a:t>
            </a:r>
            <a:r>
              <a:rPr lang="en-US" sz="2000" dirty="0">
                <a:solidFill>
                  <a:srgbClr val="000000"/>
                </a:solidFill>
                <a:latin typeface="Abadi" panose="020B0604020104020204" pitchFamily="34" charset="0"/>
              </a:rPr>
              <a:t>.</a:t>
            </a:r>
            <a:endParaRPr lang="en-US" sz="2000" b="0" i="0" dirty="0">
              <a:solidFill>
                <a:srgbClr val="000000"/>
              </a:solidFill>
              <a:effectLst/>
              <a:latin typeface="Abadi" panose="020B0604020104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F7D1BCF-B074-ACB2-AEED-79B902B7D8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1477" y="4016181"/>
            <a:ext cx="1197991" cy="388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8168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B72BA16-0C28-8E2F-1648-6C156EE7AAD0}"/>
              </a:ext>
            </a:extLst>
          </p:cNvPr>
          <p:cNvSpPr txBox="1"/>
          <p:nvPr/>
        </p:nvSpPr>
        <p:spPr>
          <a:xfrm>
            <a:off x="6012013" y="541181"/>
            <a:ext cx="4146503" cy="372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ts val="2250"/>
              </a:lnSpc>
              <a:spcBef>
                <a:spcPts val="2340"/>
              </a:spcBef>
              <a:spcAft>
                <a:spcPts val="0"/>
              </a:spcAft>
            </a:pPr>
            <a:r>
              <a:rPr lang="en-US" sz="1800" b="1" kern="1800" spc="-20" dirty="0">
                <a:solidFill>
                  <a:srgbClr val="242424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Stochastic Gradient Descent Version</a:t>
            </a:r>
            <a:endParaRPr lang="en-US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10386E-6ECB-1B36-FA35-36632C5257C9}"/>
              </a:ext>
            </a:extLst>
          </p:cNvPr>
          <p:cNvSpPr txBox="1"/>
          <p:nvPr/>
        </p:nvSpPr>
        <p:spPr>
          <a:xfrm>
            <a:off x="6012014" y="1080137"/>
            <a:ext cx="5714998" cy="33632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Initialize weights (and bias) randomly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For each training example: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a. Calculate the predicted output: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sz="2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ŷ = sign(w · x)</a:t>
            </a:r>
            <a:endParaRPr lang="en-US" sz="20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b. Update weights if the prediction is incorrect: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sz="2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 = w + </a:t>
            </a:r>
            <a:r>
              <a:rPr lang="en-US" sz="2000" b="1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sz="2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(y – ŷ) · x</a:t>
            </a:r>
            <a:endParaRPr lang="en-US" sz="20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Repeat step 2 until convergence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 max iterations are reached,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where </a:t>
            </a:r>
            <a:r>
              <a:rPr lang="en-US" sz="2000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is </a:t>
            </a:r>
            <a:r>
              <a:rPr lang="en-US" sz="2000" b="1" ker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n-US" sz="2000" b="1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ŷ predicted the label</a:t>
            </a:r>
            <a:r>
              <a:rPr lang="en-US" sz="20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and </a:t>
            </a:r>
            <a:r>
              <a:rPr lang="en-US" sz="20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learning rate, which we set to </a:t>
            </a:r>
            <a:r>
              <a:rPr lang="en-US" sz="2000" b="1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β = ½</a:t>
            </a:r>
            <a:r>
              <a:rPr lang="en-US" sz="20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000" kern="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2AAD60B-E9AC-A353-F525-4C9AC371E154}"/>
              </a:ext>
            </a:extLst>
          </p:cNvPr>
          <p:cNvGrpSpPr/>
          <p:nvPr/>
        </p:nvGrpSpPr>
        <p:grpSpPr>
          <a:xfrm>
            <a:off x="244895" y="173181"/>
            <a:ext cx="4920968" cy="4577905"/>
            <a:chOff x="6654429" y="295245"/>
            <a:chExt cx="4920968" cy="4577905"/>
          </a:xfrm>
        </p:grpSpPr>
        <p:pic>
          <p:nvPicPr>
            <p:cNvPr id="4" name="Picture 3" descr="A screenshot of a computer code&#10;&#10;Description automatically generated">
              <a:extLst>
                <a:ext uri="{FF2B5EF4-FFF2-40B4-BE49-F238E27FC236}">
                  <a16:creationId xmlns:a16="http://schemas.microsoft.com/office/drawing/2014/main" id="{A5621562-731F-A47E-FF5D-2693077C70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54429" y="295245"/>
              <a:ext cx="4920968" cy="457790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B90F8EB-6446-38CC-1811-F190B34CE892}"/>
                </a:ext>
              </a:extLst>
            </p:cNvPr>
            <p:cNvGrpSpPr/>
            <p:nvPr/>
          </p:nvGrpSpPr>
          <p:grpSpPr>
            <a:xfrm>
              <a:off x="9511322" y="932986"/>
              <a:ext cx="473657" cy="369332"/>
              <a:chOff x="9190949" y="1202302"/>
              <a:chExt cx="473657" cy="369332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887F039-2B8E-76FD-0D9D-4409DCBDE5F3}"/>
                  </a:ext>
                </a:extLst>
              </p:cNvPr>
              <p:cNvSpPr/>
              <p:nvPr/>
            </p:nvSpPr>
            <p:spPr>
              <a:xfrm>
                <a:off x="9190949" y="1202302"/>
                <a:ext cx="473657" cy="3693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0DEE67E-ABC1-822B-8F77-4507DA261715}"/>
                  </a:ext>
                </a:extLst>
              </p:cNvPr>
              <p:cNvSpPr txBox="1"/>
              <p:nvPr/>
            </p:nvSpPr>
            <p:spPr>
              <a:xfrm>
                <a:off x="9190949" y="1202302"/>
                <a:ext cx="47365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kern="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-1;</a:t>
                </a:r>
                <a:endParaRPr lang="en-US" dirty="0"/>
              </a:p>
            </p:txBody>
          </p:sp>
        </p:grpSp>
      </p:grp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ECEB4AF-2CFC-D46E-1F23-D077F9A627B9}"/>
              </a:ext>
            </a:extLst>
          </p:cNvPr>
          <p:cNvCxnSpPr/>
          <p:nvPr/>
        </p:nvCxnSpPr>
        <p:spPr>
          <a:xfrm>
            <a:off x="4632071" y="2322708"/>
            <a:ext cx="887702" cy="0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A math equations and formulas&#10;&#10;Description automatically generated with medium confidence">
            <a:extLst>
              <a:ext uri="{FF2B5EF4-FFF2-40B4-BE49-F238E27FC236}">
                <a16:creationId xmlns:a16="http://schemas.microsoft.com/office/drawing/2014/main" id="{2E6ED507-5449-4332-6AB1-483F6A9C5E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974" y="4901479"/>
            <a:ext cx="3424559" cy="178334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A5FFDA5-2378-CCC5-7570-FB14F6048EB4}"/>
              </a:ext>
            </a:extLst>
          </p:cNvPr>
          <p:cNvSpPr txBox="1"/>
          <p:nvPr/>
        </p:nvSpPr>
        <p:spPr>
          <a:xfrm>
            <a:off x="5465543" y="5638206"/>
            <a:ext cx="6097112" cy="670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perceptron learning algorithm is a simple supervised learning algorithm for binary classification.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D0CCD02-5FA0-F2FC-A1BD-23B82C25E52A}"/>
              </a:ext>
            </a:extLst>
          </p:cNvPr>
          <p:cNvSpPr txBox="1"/>
          <p:nvPr/>
        </p:nvSpPr>
        <p:spPr>
          <a:xfrm>
            <a:off x="5465543" y="4938687"/>
            <a:ext cx="60971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 switched the labels from 1 and 0 to 1 or -1</a:t>
            </a:r>
            <a:r>
              <a:rPr lang="en-US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847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5826</TotalTime>
  <Words>966</Words>
  <Application>Microsoft Office PowerPoint</Application>
  <PresentationFormat>Widescreen</PresentationFormat>
  <Paragraphs>76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Abadi</vt:lpstr>
      <vt:lpstr>Aptos</vt:lpstr>
      <vt:lpstr>Aptos Display</vt:lpstr>
      <vt:lpstr>Arial</vt:lpstr>
      <vt:lpstr>Cabin Sketch</vt:lpstr>
      <vt:lpstr>Calibri</vt:lpstr>
      <vt:lpstr>Cambria Math</vt:lpstr>
      <vt:lpstr>Georgia</vt:lpstr>
      <vt:lpstr>Helvetica</vt:lpstr>
      <vt:lpstr>Times New Roman</vt:lpstr>
      <vt:lpstr>Office Theme</vt:lpstr>
      <vt:lpstr>Math for Neural Networks</vt:lpstr>
      <vt:lpstr>Based 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Longin Jan Latecki</dc:creator>
  <cp:lastModifiedBy>Longin Jan Latecki</cp:lastModifiedBy>
  <cp:revision>53</cp:revision>
  <dcterms:created xsi:type="dcterms:W3CDTF">2024-08-30T00:31:18Z</dcterms:created>
  <dcterms:modified xsi:type="dcterms:W3CDTF">2024-10-01T21:56:05Z</dcterms:modified>
</cp:coreProperties>
</file>