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346" r:id="rId6"/>
    <p:sldId id="260" r:id="rId7"/>
    <p:sldId id="267" r:id="rId8"/>
    <p:sldId id="268" r:id="rId9"/>
    <p:sldId id="269" r:id="rId10"/>
    <p:sldId id="270" r:id="rId11"/>
    <p:sldId id="266" r:id="rId12"/>
    <p:sldId id="271" r:id="rId13"/>
    <p:sldId id="274" r:id="rId14"/>
    <p:sldId id="359" r:id="rId15"/>
    <p:sldId id="275" r:id="rId16"/>
    <p:sldId id="348" r:id="rId17"/>
    <p:sldId id="365" r:id="rId18"/>
    <p:sldId id="289" r:id="rId19"/>
    <p:sldId id="283" r:id="rId20"/>
    <p:sldId id="285" r:id="rId21"/>
    <p:sldId id="286" r:id="rId22"/>
    <p:sldId id="3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8" autoAdjust="0"/>
    <p:restoredTop sz="94660" autoAdjust="0"/>
  </p:normalViewPr>
  <p:slideViewPr>
    <p:cSldViewPr snapToGrid="0">
      <p:cViewPr varScale="1">
        <p:scale>
          <a:sx n="82" d="100"/>
          <a:sy n="82" d="100"/>
        </p:scale>
        <p:origin x="89" y="1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9A9D1-0843-416D-A925-F63FAC3EA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7928D-737B-477F-923D-13BE94430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43E82-2D96-4AD4-899D-12071505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5823-96C5-4513-AD1E-7DC3FF79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32A9E-45EE-48C2-918F-B3DD5580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973BAE2-7DD0-4A05-A95E-EC1444A28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3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27E-5CE0-401A-83CA-A75EFD1A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B34C1-6EE8-490B-833C-C7585E332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6887C-243C-4494-8C1F-92E81527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08E77-D071-4645-B446-EA3A5FC3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F6F1A-FB8A-41E8-9070-2EF31F03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2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C70C84-6B01-46A5-B9F1-6DC3936D3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AD2B5-8496-4DE0-A8F0-47F8C770D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0F209-4D69-4735-AF3C-10B101A5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94954-9E74-4929-A48F-A55AE22F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CC9AD-235C-4358-A22F-F75C1A27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2E83-0615-4109-ACD1-9BBDB8ED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964C45-CC6E-468A-8B78-41058436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469068-0F2D-415B-9F99-7AD7030F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Aaron Test  Footer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AE4A1-9DB9-4DA1-9885-3AF817FAE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A973BAE2-7DD0-4A05-A95E-EC1444A28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6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3B94-FDF0-412C-91F3-8EAC6996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5B174-DCC0-4253-92A6-EF724407B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1E612-8026-4981-BCAE-80B71B60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19D28-EF54-462B-8801-5865C0F6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Aaron Example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029AD-53C5-47BC-B84A-518AE92C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A973BAE2-7DD0-4A05-A95E-EC1444A28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3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EFA3-3C50-4268-9461-FB30E442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EC47-8879-41A2-AD09-F2AE82229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0792C-DE5B-4492-9304-7664B0375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B25BD-8CFC-403B-BEE7-C14B85B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FE89D-D9E7-4C6B-A8B4-2209E631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7CD5-BA9A-400F-8D4E-1746616B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32C8-9087-4914-9528-3A69F59EA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34CCD-ADA3-4692-9E23-5D1FDC8B8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CC8BF-FF9E-45C2-B45B-98AF5056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0F416-AAF1-4F83-A256-23C97C4F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39BCF-AD5C-4EBE-A168-C2DF9531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4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E9A4-01D0-4A74-AA60-4160B3E13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23ACD-B985-48CC-9926-56B27AB42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16BDC-85E4-456E-9327-4A9EF75E1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2E7FA1-8A47-489B-B6AA-6FD1E3378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BD13A-E345-461A-82AB-F322CFB2B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F36841-A06A-4CA0-BD71-8D79B314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E05410-1E24-4731-87E2-3F05A3CBA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4F809-0F7E-4BCC-B0FE-1E1DE5997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8522-1A57-4589-AECE-4E29BF99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B880D-A7A3-40E8-99FD-B0A034A3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DEA15-5B6C-40DC-AAAB-A9E1EE24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EE5C2-5301-4BAC-B6B6-258F8C7B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09ADE-F70A-43EF-95A7-A9467924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A5741-7E86-4D24-982C-2A6ED0C5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AEFEA-6081-4A8D-B6A8-A66D366D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9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F8EF-4A8D-4656-ABA3-1BED5A2D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A8CFD-0E43-4455-B509-A979E756B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FAAC5-E48F-4FE0-9033-F0DD803D8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CF31B-27BA-40D0-A38E-B6CA6F95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D2DBB-87CE-4FB6-A2DF-D7D319E7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035DB-5CBE-4302-84EC-47DFE3EE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A343C-B87F-4E3B-A38E-DA7C4B7A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3C8047-F010-495D-9470-C5CD8B873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9703B-35DD-42BD-AC7A-7D122303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A096F-F28A-40ED-87C3-E9EE571A3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E6EF1-4078-4F3F-8D8C-1D5D4A85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F90B2-4213-4093-803E-69BE10340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3BAE2-7DD0-4A05-A95E-EC1444A28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0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967EE-CE71-4728-8362-979CCE1B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8BE0B-2949-49A7-9D8D-E72369013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81B7B-EF8C-46C7-BD1D-5D850A469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3BDD-C041-413D-BBB6-863580580DC6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DF65E-BC4E-44A6-AB1F-5A52DFC70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Aaron Test 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1C16E-336E-466B-BDBA-DA554F5FB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Page </a:t>
            </a:r>
            <a:fld id="{A973BAE2-7DD0-4A05-A95E-EC1444A282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9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8755-8513-40C1-9A58-6390D844D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B3CE03-802A-4C89-84F8-02983F54E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62820"/>
          </a:xfrm>
        </p:spPr>
        <p:txBody>
          <a:bodyPr/>
          <a:lstStyle/>
          <a:p>
            <a:r>
              <a:rPr lang="en-US" b="1" dirty="0"/>
              <a:t>Operations on Matrices and Determinant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D2AE970-B4FB-4EA1-479C-B50F1B215E96}"/>
              </a:ext>
            </a:extLst>
          </p:cNvPr>
          <p:cNvSpPr txBox="1">
            <a:spLocks/>
          </p:cNvSpPr>
          <p:nvPr/>
        </p:nvSpPr>
        <p:spPr>
          <a:xfrm>
            <a:off x="1670837" y="45297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Fundamentals of Matrix Algebra By Gregory Hartman</a:t>
            </a:r>
          </a:p>
          <a:p>
            <a:r>
              <a:rPr lang="en-US" dirty="0"/>
              <a:t>Instructor Longin Jan Latecki</a:t>
            </a:r>
          </a:p>
        </p:txBody>
      </p:sp>
    </p:spTree>
    <p:extLst>
      <p:ext uri="{BB962C8B-B14F-4D97-AF65-F5344CB8AC3E}">
        <p14:creationId xmlns:p14="http://schemas.microsoft.com/office/powerpoint/2010/main" val="209874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45E60D9-017E-4EB0-ABDC-982F2D182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10</a:t>
            </a:fld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54B6D1-3404-47DB-A983-2C857D42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1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Interesting Thought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5C23C0-7315-4F59-8B61-BCFCCA15E928}"/>
              </a:ext>
            </a:extLst>
          </p:cNvPr>
          <p:cNvGrpSpPr/>
          <p:nvPr/>
        </p:nvGrpSpPr>
        <p:grpSpPr>
          <a:xfrm>
            <a:off x="2005596" y="1736746"/>
            <a:ext cx="7897161" cy="4119305"/>
            <a:chOff x="2533650" y="2116467"/>
            <a:chExt cx="6978635" cy="31133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46B13BD-0463-4BE6-A156-9FBEF79AA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7160" y="2181837"/>
              <a:ext cx="6715125" cy="3048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8089026-C63F-48DE-8D2E-5BCC01C510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33650" y="2116467"/>
              <a:ext cx="1162050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133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8755-8513-40C1-9A58-6390D844D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3.2 The Matrix Trace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FC3F8CB-F430-404A-BFAE-005719E2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046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7A726-F870-468C-8A72-CC4F289A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12</a:t>
            </a:fld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5B92F4-5E6D-4B9B-9485-3424D0E99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06" y="147509"/>
            <a:ext cx="7636087" cy="244226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79B7B7B-033F-41F4-B776-BA376253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259" y="2673520"/>
            <a:ext cx="2497043" cy="47009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Example 67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CF8F09-F776-4E0C-8FE6-EC65B64EA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001" y="2673520"/>
            <a:ext cx="5536351" cy="1470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8701A9-B7AC-4D32-A1EC-EF436CE951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550" y="4146848"/>
            <a:ext cx="8464543" cy="997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F4CA9E-5982-439C-AF84-B121F5FBD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353" y="5377952"/>
            <a:ext cx="8212905" cy="86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72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0392DC-2CC1-4C4E-97CD-2614CCCD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13</a:t>
            </a:fld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9E6303-5A5C-4DEA-977E-49827056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Theorem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1B1636-10E6-420F-8C7C-B7291466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547" y="1620145"/>
            <a:ext cx="8613324" cy="421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5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8755-8513-40C1-9A58-6390D844D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6951"/>
          </a:xfrm>
        </p:spPr>
        <p:txBody>
          <a:bodyPr/>
          <a:lstStyle/>
          <a:p>
            <a:r>
              <a:rPr lang="en-US" dirty="0"/>
              <a:t>3.3 The Determinant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FC3F8CB-F430-404A-BFAE-005719E2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14</a:t>
            </a:fld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0F00B7-EDF8-1793-1F26-FF41950BF205}"/>
              </a:ext>
            </a:extLst>
          </p:cNvPr>
          <p:cNvSpPr txBox="1"/>
          <p:nvPr/>
        </p:nvSpPr>
        <p:spPr>
          <a:xfrm>
            <a:off x="2235941" y="2983481"/>
            <a:ext cx="78703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We skip most of Section 3.3. </a:t>
            </a:r>
          </a:p>
          <a:p>
            <a:r>
              <a:rPr lang="en-US" sz="2800" dirty="0"/>
              <a:t>It defines the determinant using cofactor expansion, </a:t>
            </a:r>
          </a:p>
          <a:p>
            <a:r>
              <a:rPr lang="en-US" sz="2800" dirty="0"/>
              <a:t>but we will not cover it. </a:t>
            </a:r>
          </a:p>
        </p:txBody>
      </p:sp>
    </p:spTree>
    <p:extLst>
      <p:ext uri="{BB962C8B-B14F-4D97-AF65-F5344CB8AC3E}">
        <p14:creationId xmlns:p14="http://schemas.microsoft.com/office/powerpoint/2010/main" val="1826359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0392DC-2CC1-4C4E-97CD-2614CCCD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15</a:t>
            </a:fld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9E6303-5A5C-4DEA-977E-49827056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47" y="226432"/>
            <a:ext cx="10515600" cy="60811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Definition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B5A9A9-5342-4108-B92C-FA1E74D42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5320"/>
            <a:ext cx="7095660" cy="3232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B7C656-6A26-4D5A-93C1-0B23E5DED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007" y="345251"/>
            <a:ext cx="6498426" cy="726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38296F-BD67-4AB7-8CCF-092BEAADD70A}"/>
              </a:ext>
            </a:extLst>
          </p:cNvPr>
          <p:cNvSpPr txBox="1"/>
          <p:nvPr/>
        </p:nvSpPr>
        <p:spPr>
          <a:xfrm>
            <a:off x="413555" y="4848503"/>
            <a:ext cx="70183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absolute value of determinant equals the area (in </a:t>
            </a:r>
            <a:r>
              <a:rPr lang="en-US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or volume (in </a:t>
            </a:r>
            <a:r>
              <a:rPr lang="en-US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800" baseline="300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of the image of the unit square (or cube)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while its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sign corresponds to the orientation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corresponding linear map: the determinant is positive if and only if the orientation is preserved.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C4F472-7EA5-4924-83F2-272CBEA890E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660" y="1011677"/>
            <a:ext cx="4629411" cy="22935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0265D3-1D12-44BA-ADA4-6AAA0BF2C1F5}"/>
              </a:ext>
            </a:extLst>
          </p:cNvPr>
          <p:cNvSpPr txBox="1"/>
          <p:nvPr/>
        </p:nvSpPr>
        <p:spPr>
          <a:xfrm>
            <a:off x="7168362" y="3339303"/>
            <a:ext cx="502363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determinant of this matrix is −1, 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 the area of the green parallelogram is 1, 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the map reverses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the orientation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counterclockwise → clockwise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orientation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769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9EF1DA30-3825-40F2-B744-7791843B49EB}"/>
              </a:ext>
            </a:extLst>
          </p:cNvPr>
          <p:cNvGrpSpPr/>
          <p:nvPr/>
        </p:nvGrpSpPr>
        <p:grpSpPr>
          <a:xfrm>
            <a:off x="2620462" y="2959484"/>
            <a:ext cx="7042391" cy="2390392"/>
            <a:chOff x="2919153" y="3223500"/>
            <a:chExt cx="6743700" cy="212637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E213B40-E19D-4D72-84C1-4141B31B0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9153" y="3244851"/>
              <a:ext cx="6743700" cy="2105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4510679-79FC-4454-AABC-E11BBC50B1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4285" y="3223500"/>
              <a:ext cx="1019175" cy="295275"/>
            </a:xfrm>
            <a:prstGeom prst="rect">
              <a:avLst/>
            </a:prstGeom>
          </p:spPr>
        </p:pic>
      </p:grp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0392DC-2CC1-4C4E-97CD-2614CCCD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16</a:t>
            </a:fld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9E6303-5A5C-4DEA-977E-49827056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Example 68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60BCE2-AF83-48AA-8CE5-236C36CDA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586" y="1276919"/>
            <a:ext cx="4774101" cy="11852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4C9DB7-D07E-4983-81CA-FFB85A51BA4E}"/>
              </a:ext>
            </a:extLst>
          </p:cNvPr>
          <p:cNvSpPr txBox="1"/>
          <p:nvPr/>
        </p:nvSpPr>
        <p:spPr>
          <a:xfrm>
            <a:off x="5475899" y="770149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B2ABD0-BADF-49FD-9C05-C7C6E17534B1}"/>
              </a:ext>
            </a:extLst>
          </p:cNvPr>
          <p:cNvSpPr txBox="1"/>
          <p:nvPr/>
        </p:nvSpPr>
        <p:spPr>
          <a:xfrm>
            <a:off x="3154045" y="3616266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6FCA45-E370-45A2-95C8-7C66CF3FCD04}"/>
              </a:ext>
            </a:extLst>
          </p:cNvPr>
          <p:cNvCxnSpPr>
            <a:cxnSpLocks/>
          </p:cNvCxnSpPr>
          <p:nvPr/>
        </p:nvCxnSpPr>
        <p:spPr>
          <a:xfrm>
            <a:off x="2139999" y="2772089"/>
            <a:ext cx="8184509" cy="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B37037-3AAE-47F1-8832-F5109F849341}"/>
              </a:ext>
            </a:extLst>
          </p:cNvPr>
          <p:cNvGrpSpPr/>
          <p:nvPr/>
        </p:nvGrpSpPr>
        <p:grpSpPr>
          <a:xfrm>
            <a:off x="3946218" y="5988029"/>
            <a:ext cx="3639005" cy="339128"/>
            <a:chOff x="4394214" y="5214778"/>
            <a:chExt cx="3510880" cy="272756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2977116-E156-40C6-96FC-C51EF7DB74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94214" y="5220834"/>
              <a:ext cx="1571625" cy="2667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BFD1F3B-7CB4-4995-A71A-931AD1AE2F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23894" y="5214778"/>
              <a:ext cx="1981200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3479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16C4B2-AF9F-47F8-B3D8-E451C87F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02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Rule of </a:t>
            </a:r>
            <a:r>
              <a:rPr lang="en-US" sz="3600" b="1" dirty="0" err="1">
                <a:solidFill>
                  <a:srgbClr val="0070C0"/>
                </a:solidFill>
              </a:rPr>
              <a:t>Sarrus</a:t>
            </a:r>
            <a:r>
              <a:rPr lang="en-US" sz="3600" b="1" dirty="0">
                <a:solidFill>
                  <a:srgbClr val="0070C0"/>
                </a:solidFill>
              </a:rPr>
              <a:t>: 3 X 3 Determinant Computing Shortcut</a:t>
            </a:r>
            <a:br>
              <a:rPr lang="en-US" sz="1400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64545C6-9FB2-4837-9782-E7904C84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17</a:t>
            </a:fld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7DCF58-CB9E-486D-90EE-2065BF521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461" y="1127238"/>
            <a:ext cx="1211645" cy="10268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37AD5B-45ED-431F-8C2E-F65C6BE93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1779" y="2233447"/>
            <a:ext cx="1542043" cy="8067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605E6E-BDA4-416B-A800-E82B386365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9607" y="3167940"/>
            <a:ext cx="2729789" cy="11936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654D1-0A27-46DA-966A-0A06F33184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3587" y="4681033"/>
            <a:ext cx="4732072" cy="32671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99C726A-84C2-43CB-9F64-A1378083D0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13" y="878840"/>
            <a:ext cx="7082243" cy="311508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233421C-2B71-4A1A-A441-A1FC76A9C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20" y="4163141"/>
            <a:ext cx="3398295" cy="227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{\displaystyle {\begin{aligned}\det(M)&amp;=\det {\begin{bmatrix}a_{11}&amp;a_{12}&amp;a_{13}\\a_{21}&amp;a_{22}&amp;a_{23}\\a_{31}&amp;a_{32}&amp;a_{33}\end{bmatrix}}\\[6pt]&amp;=a_{11}a_{22}a_{33}+a_{12}a_{23}a_{31}+a_{13}a_{21}a_{32}-a_{31}a_{22}a_{13}-a_{32}a_{23}a_{11}-a_{33}a_{21}a_{12}.\end{aligned}}}">
            <a:extLst>
              <a:ext uri="{FF2B5EF4-FFF2-40B4-BE49-F238E27FC236}">
                <a16:creationId xmlns:a16="http://schemas.microsoft.com/office/drawing/2014/main" id="{00063DEF-0DD3-4E82-A955-6A0809C72A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1927502" cy="192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1096EE-0AF1-442E-B55E-223B9F88874A}"/>
              </a:ext>
            </a:extLst>
          </p:cNvPr>
          <p:cNvSpPr txBox="1"/>
          <p:nvPr/>
        </p:nvSpPr>
        <p:spPr>
          <a:xfrm>
            <a:off x="3597934" y="5569545"/>
            <a:ext cx="60970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determinant of the 3x3 matrix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the sum of the products along the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red diagonals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minus the sum of the products along the 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blue diagonals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382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16C4B2-AF9F-47F8-B3D8-E451C87F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Example 81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EF63EC8-17AE-48DE-A641-F5DA447E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18</a:t>
            </a:fld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B951F1-EB3C-41A6-BA4F-5FAE02617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12" y="1624012"/>
            <a:ext cx="5591175" cy="1285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BF478A-605E-4A6A-934A-2AF4E4E26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350" y="3762375"/>
            <a:ext cx="2952750" cy="1104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E9CE68D-F341-437F-B8FC-27360C2E0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062" y="5224463"/>
            <a:ext cx="4714875" cy="228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D831411-A685-4E30-A2F7-7B5C1F143D99}"/>
              </a:ext>
            </a:extLst>
          </p:cNvPr>
          <p:cNvSpPr txBox="1"/>
          <p:nvPr/>
        </p:nvSpPr>
        <p:spPr>
          <a:xfrm>
            <a:off x="3167062" y="2115621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DE027D-8383-412D-95A0-3C4B5CCF15BB}"/>
              </a:ext>
            </a:extLst>
          </p:cNvPr>
          <p:cNvSpPr txBox="1"/>
          <p:nvPr/>
        </p:nvSpPr>
        <p:spPr>
          <a:xfrm>
            <a:off x="2596899" y="391031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0328EC-7EB6-4070-B70B-3890F24AC247}"/>
              </a:ext>
            </a:extLst>
          </p:cNvPr>
          <p:cNvCxnSpPr>
            <a:cxnSpLocks/>
          </p:cNvCxnSpPr>
          <p:nvPr/>
        </p:nvCxnSpPr>
        <p:spPr>
          <a:xfrm>
            <a:off x="2384483" y="3197631"/>
            <a:ext cx="60704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53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789AE1-87A9-4DBD-9296-28753E452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097"/>
            <a:ext cx="8414532" cy="203272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2B07-04CA-4AC2-886B-A935901C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19</a:t>
            </a:fld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8AC72A-576A-4915-AC88-4D1731F136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352667"/>
            <a:ext cx="8282424" cy="4199539"/>
          </a:xfrm>
        </p:spPr>
      </p:pic>
      <p:pic>
        <p:nvPicPr>
          <p:cNvPr id="1025" name="Picture 122" descr="\det(A) =  a_{1,1} a_{2,2} \cdots a_{n,n} = \prod_{i=1}^n a_{i,i}.">
            <a:extLst>
              <a:ext uri="{FF2B5EF4-FFF2-40B4-BE49-F238E27FC236}">
                <a16:creationId xmlns:a16="http://schemas.microsoft.com/office/drawing/2014/main" id="{5B78B0D3-A2E9-4473-B585-85DDC3F1F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673" y="1619070"/>
            <a:ext cx="3776661" cy="63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5861BEB-FBBA-4443-A7FA-DF64C137B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731" y="8402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737FB-6454-03A3-316F-E6F3A2576AB9}"/>
              </a:ext>
            </a:extLst>
          </p:cNvPr>
          <p:cNvSpPr txBox="1"/>
          <p:nvPr/>
        </p:nvSpPr>
        <p:spPr>
          <a:xfrm>
            <a:off x="8334438" y="4624915"/>
            <a:ext cx="36968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We can use </a:t>
            </a:r>
            <a:r>
              <a:rPr lang="en-US" sz="2000" b="1" dirty="0">
                <a:highlight>
                  <a:srgbClr val="FFFF00"/>
                </a:highlight>
              </a:rPr>
              <a:t>Gaussian elimination</a:t>
            </a:r>
          </a:p>
          <a:p>
            <a:r>
              <a:rPr lang="en-US" sz="2000" b="1" dirty="0"/>
              <a:t>to compute the determinant.</a:t>
            </a:r>
          </a:p>
        </p:txBody>
      </p:sp>
      <p:sp>
        <p:nvSpPr>
          <p:cNvPr id="4" name="Arrow: Bent 3">
            <a:extLst>
              <a:ext uri="{FF2B5EF4-FFF2-40B4-BE49-F238E27FC236}">
                <a16:creationId xmlns:a16="http://schemas.microsoft.com/office/drawing/2014/main" id="{93B4EAA5-43F4-BA23-697D-5BC202828E95}"/>
              </a:ext>
            </a:extLst>
          </p:cNvPr>
          <p:cNvSpPr/>
          <p:nvPr/>
        </p:nvSpPr>
        <p:spPr>
          <a:xfrm rot="5400000">
            <a:off x="8982533" y="3184719"/>
            <a:ext cx="782864" cy="1867731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6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78755-8513-40C1-9A58-6390D844D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 The Matrix Transpose</a:t>
            </a:r>
          </a:p>
        </p:txBody>
      </p:sp>
    </p:spTree>
    <p:extLst>
      <p:ext uri="{BB962C8B-B14F-4D97-AF65-F5344CB8AC3E}">
        <p14:creationId xmlns:p14="http://schemas.microsoft.com/office/powerpoint/2010/main" val="119444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20D8-AC11-4D1E-A436-146D322C8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Example 78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C89B03-5FF9-42BE-8102-1FC47D62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20</a:t>
            </a:fld>
            <a:endParaRPr lang="en-US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E2B76FB-8DE0-4AC8-A2A0-5A0861E33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550" y="268258"/>
            <a:ext cx="5600700" cy="1295400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0FD64C-3917-4FEE-9F66-FA285987D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1690688"/>
            <a:ext cx="3609975" cy="8667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9AA783E-9EE4-48D3-983C-A6FF89043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1" y="2710220"/>
            <a:ext cx="3714750" cy="8477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73F9C2B-707D-4D49-8CAE-D8C9F3206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486" y="3738367"/>
            <a:ext cx="3419475" cy="8572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A5E140-8A67-44F3-B9F5-D5231BC241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9969" y="4604006"/>
            <a:ext cx="1552575" cy="1162050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2E0A920D-32C9-4016-A736-D5C88D27918D}"/>
              </a:ext>
            </a:extLst>
          </p:cNvPr>
          <p:cNvGrpSpPr/>
          <p:nvPr/>
        </p:nvGrpSpPr>
        <p:grpSpPr>
          <a:xfrm>
            <a:off x="3210449" y="5806599"/>
            <a:ext cx="4705350" cy="1009650"/>
            <a:chOff x="7153275" y="5580856"/>
            <a:chExt cx="4705350" cy="100965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F8C521C0-FEEE-4AE6-9A32-96F234F5C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53275" y="5580856"/>
              <a:ext cx="4705350" cy="1009650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CA28C83-AD1E-4FEA-AF16-A73AE532374F}"/>
                </a:ext>
              </a:extLst>
            </p:cNvPr>
            <p:cNvSpPr/>
            <p:nvPr/>
          </p:nvSpPr>
          <p:spPr>
            <a:xfrm>
              <a:off x="9086850" y="5667375"/>
              <a:ext cx="1276350" cy="3905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F15567A-DDFE-4090-A3A6-61D39D89178C}"/>
              </a:ext>
            </a:extLst>
          </p:cNvPr>
          <p:cNvCxnSpPr>
            <a:cxnSpLocks/>
          </p:cNvCxnSpPr>
          <p:nvPr/>
        </p:nvCxnSpPr>
        <p:spPr>
          <a:xfrm>
            <a:off x="3060757" y="1682090"/>
            <a:ext cx="607048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9AFA3C2B-25A9-46FE-8C88-3684E0270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2206" y="3812312"/>
            <a:ext cx="7305675" cy="5715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27C000D-951B-45BE-9B40-53D47F9C101D}"/>
              </a:ext>
            </a:extLst>
          </p:cNvPr>
          <p:cNvSpPr txBox="1"/>
          <p:nvPr/>
        </p:nvSpPr>
        <p:spPr>
          <a:xfrm>
            <a:off x="3797472" y="915958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B33EFA-D4B0-4E96-839B-28C14A4DE5EF}"/>
              </a:ext>
            </a:extLst>
          </p:cNvPr>
          <p:cNvSpPr txBox="1"/>
          <p:nvPr/>
        </p:nvSpPr>
        <p:spPr>
          <a:xfrm>
            <a:off x="1630558" y="1658779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230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16C4B2-AF9F-47F8-B3D8-E451C87F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Theorem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62066A3-5478-4EF5-8184-274B8B0B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21</a:t>
            </a:fld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FBCBFE7-6831-4380-8C14-CDBB9C396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214" y="1521954"/>
            <a:ext cx="7571633" cy="4655009"/>
          </a:xfrm>
        </p:spPr>
      </p:pic>
    </p:spTree>
    <p:extLst>
      <p:ext uri="{BB962C8B-B14F-4D97-AF65-F5344CB8AC3E}">
        <p14:creationId xmlns:p14="http://schemas.microsoft.com/office/powerpoint/2010/main" val="1054240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FE7719-CF87-4C98-BEA7-3BCB22543F81}"/>
              </a:ext>
            </a:extLst>
          </p:cNvPr>
          <p:cNvSpPr txBox="1"/>
          <p:nvPr/>
        </p:nvSpPr>
        <p:spPr>
          <a:xfrm>
            <a:off x="335996" y="251054"/>
            <a:ext cx="67322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</a:rPr>
              <a:t>Use </a:t>
            </a:r>
            <a:r>
              <a:rPr lang="en-US" sz="2000" dirty="0">
                <a:effectLst/>
                <a:highlight>
                  <a:srgbClr val="FFFF00"/>
                </a:highlight>
                <a:latin typeface="Times New Roman" panose="02020603050405020304" pitchFamily="18" charset="0"/>
              </a:rPr>
              <a:t>Gaussian elimination</a:t>
            </a:r>
            <a:r>
              <a:rPr lang="en-US" sz="2000" dirty="0">
                <a:effectLst/>
                <a:latin typeface="Times New Roman" panose="02020603050405020304" pitchFamily="18" charset="0"/>
              </a:rPr>
              <a:t> to find the determinant of this matrix:</a:t>
            </a: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34F5A0-427C-4B1E-88E8-5CD9198A5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799" y="157454"/>
            <a:ext cx="2048610" cy="98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51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7424EA9-ACA6-47E5-A407-6BFBA909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3</a:t>
            </a:fld>
            <a:endParaRPr lang="en-US" b="1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FBFAE12-BE65-4048-A2C9-ECF71C9913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241" y="59055"/>
            <a:ext cx="7816800" cy="2375694"/>
          </a:xfr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FE92B32-DFF6-4FF1-B77B-B9BF0FF2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73" y="2980608"/>
            <a:ext cx="2635293" cy="3651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Example 60</a:t>
            </a:r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D3F2BE0D-538F-4633-8BF1-42E10E4CD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975" y="5045789"/>
            <a:ext cx="1409114" cy="10972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26514CA-5CFF-495E-82A2-F89EFCAC3C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782" y="2917904"/>
            <a:ext cx="3793506" cy="8808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FCA4A26-94D0-4853-8895-93AE787FA4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553" y="4000321"/>
            <a:ext cx="8057463" cy="84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9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71439C6-BCE4-40C9-820D-6FC1659E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Example 61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BA1B66-449F-4410-A783-09734C09EB0C}"/>
              </a:ext>
            </a:extLst>
          </p:cNvPr>
          <p:cNvSpPr txBox="1">
            <a:spLocks/>
          </p:cNvSpPr>
          <p:nvPr/>
        </p:nvSpPr>
        <p:spPr>
          <a:xfrm>
            <a:off x="175953" y="64338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/>
              <a:t>Page </a:t>
            </a:r>
            <a:fld id="{A973BAE2-7DD0-4A05-A95E-EC1444A28263}" type="slidenum">
              <a:rPr lang="en-US" b="1" smtClean="0"/>
              <a:pPr algn="l"/>
              <a:t>4</a:t>
            </a:fld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5649FB-3C14-40B0-AE0A-0153524DA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700" y="1202531"/>
            <a:ext cx="6324600" cy="1000125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EBEA48-C081-4A53-8A86-BEB09144F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237" y="792956"/>
            <a:ext cx="3819525" cy="381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D650EF-77CD-4DCE-ACFE-D3746EECE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950" y="2388394"/>
            <a:ext cx="6705600" cy="185737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0DDACF-3C9E-4A28-85B1-058812ACBE78}"/>
              </a:ext>
            </a:extLst>
          </p:cNvPr>
          <p:cNvCxnSpPr>
            <a:cxnSpLocks/>
          </p:cNvCxnSpPr>
          <p:nvPr/>
        </p:nvCxnSpPr>
        <p:spPr>
          <a:xfrm>
            <a:off x="1073791" y="2150108"/>
            <a:ext cx="8184509" cy="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A9E248D-DD85-4C15-84B7-68C9AA338361}"/>
              </a:ext>
            </a:extLst>
          </p:cNvPr>
          <p:cNvSpPr txBox="1"/>
          <p:nvPr/>
        </p:nvSpPr>
        <p:spPr>
          <a:xfrm>
            <a:off x="1326869" y="3132415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8E7948-1CB6-415D-9BB0-CA9D76FDBC79}"/>
              </a:ext>
            </a:extLst>
          </p:cNvPr>
          <p:cNvSpPr txBox="1"/>
          <p:nvPr/>
        </p:nvSpPr>
        <p:spPr>
          <a:xfrm>
            <a:off x="5564360" y="431679"/>
            <a:ext cx="9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Problem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96FEC7-3D72-4C03-AF00-DD24D8B1469D}"/>
              </a:ext>
            </a:extLst>
          </p:cNvPr>
          <p:cNvCxnSpPr>
            <a:cxnSpLocks/>
          </p:cNvCxnSpPr>
          <p:nvPr/>
        </p:nvCxnSpPr>
        <p:spPr>
          <a:xfrm>
            <a:off x="1073791" y="4481513"/>
            <a:ext cx="81845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949FCF-6558-4979-A826-DE44F25E7F2F}"/>
              </a:ext>
            </a:extLst>
          </p:cNvPr>
          <p:cNvSpPr txBox="1"/>
          <p:nvPr/>
        </p:nvSpPr>
        <p:spPr>
          <a:xfrm>
            <a:off x="2332318" y="5314712"/>
            <a:ext cx="631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Note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AA51755-1378-4D30-A564-E2D919881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6237" y="5038224"/>
            <a:ext cx="3705225" cy="981075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64B9546-7374-4DA3-AE01-5ABB6EF45F88}"/>
              </a:ext>
            </a:extLst>
          </p:cNvPr>
          <p:cNvCxnSpPr/>
          <p:nvPr/>
        </p:nvCxnSpPr>
        <p:spPr>
          <a:xfrm>
            <a:off x="6551802" y="4068661"/>
            <a:ext cx="486561" cy="96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46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71439C6-BCE4-40C9-820D-6FC1659E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Definition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BA1B66-449F-4410-A783-09734C09EB0C}"/>
              </a:ext>
            </a:extLst>
          </p:cNvPr>
          <p:cNvSpPr txBox="1">
            <a:spLocks/>
          </p:cNvSpPr>
          <p:nvPr/>
        </p:nvSpPr>
        <p:spPr>
          <a:xfrm>
            <a:off x="175953" y="64338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/>
              <a:t>Page </a:t>
            </a:r>
            <a:fld id="{A973BAE2-7DD0-4A05-A95E-EC1444A28263}" type="slidenum">
              <a:rPr lang="en-US" b="1" smtClean="0"/>
              <a:pPr algn="l"/>
              <a:t>5</a:t>
            </a:fld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1E1049-1494-46B6-8BE8-7F9317E99A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8120" y="1969950"/>
            <a:ext cx="7984967" cy="3512482"/>
          </a:xfrm>
        </p:spPr>
      </p:pic>
    </p:spTree>
    <p:extLst>
      <p:ext uri="{BB962C8B-B14F-4D97-AF65-F5344CB8AC3E}">
        <p14:creationId xmlns:p14="http://schemas.microsoft.com/office/powerpoint/2010/main" val="144870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EF4A68-60C4-4BFE-AFD4-1A0A4251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6</a:t>
            </a:fld>
            <a:endParaRPr lang="en-US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7CCC4A8-0E82-42AA-86A9-6E876562E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1" y="2967674"/>
            <a:ext cx="5743575" cy="13049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4D3C08-3DBD-4EFF-A37F-794CA3D4B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859" y="4252595"/>
            <a:ext cx="7292416" cy="237886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05726F-33EE-442E-97CB-D48868A8D235}"/>
              </a:ext>
            </a:extLst>
          </p:cNvPr>
          <p:cNvCxnSpPr>
            <a:cxnSpLocks/>
          </p:cNvCxnSpPr>
          <p:nvPr/>
        </p:nvCxnSpPr>
        <p:spPr>
          <a:xfrm>
            <a:off x="1547553" y="2811780"/>
            <a:ext cx="8184509" cy="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F46F9638-DEF6-4650-9938-ABE326911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9990" y="1225870"/>
            <a:ext cx="1019175" cy="2952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BA66799-4B20-4ED4-AE30-A69491F44277}"/>
              </a:ext>
            </a:extLst>
          </p:cNvPr>
          <p:cNvSpPr txBox="1"/>
          <p:nvPr/>
        </p:nvSpPr>
        <p:spPr>
          <a:xfrm>
            <a:off x="1987488" y="3290177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Solution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CB8403B-627B-4B74-B235-BF3458DDD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4001" y="3006993"/>
            <a:ext cx="1019175" cy="295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39A8BF-166B-C2D5-5AC3-FCBD27B9CA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980" y="177300"/>
            <a:ext cx="7931028" cy="246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2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F764B13-E109-4754-B06E-525B35285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Theorem 11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02288C-6298-4A55-BC25-0AA5FA86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7</a:t>
            </a:fld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14A54D-E936-4F29-B872-23257986B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247" y="1399455"/>
            <a:ext cx="7763508" cy="409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6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5DCA9-68E8-49F6-B2D1-5EBEC50B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8</a:t>
            </a:fld>
            <a:endParaRPr lang="en-US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5786EF3-703D-4132-B208-848D4FC0D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543" y="59055"/>
            <a:ext cx="9024632" cy="266405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4E4065-26FA-4CE1-9FF3-4DF983A73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541" y="2673413"/>
            <a:ext cx="3865552" cy="13012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5D44C57-A39A-4B89-A660-50F3C9A47A80}"/>
              </a:ext>
            </a:extLst>
          </p:cNvPr>
          <p:cNvSpPr txBox="1"/>
          <p:nvPr/>
        </p:nvSpPr>
        <p:spPr>
          <a:xfrm>
            <a:off x="2175825" y="2718232"/>
            <a:ext cx="95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Example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A22B25-5C9A-4A55-8829-33A65D1D5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6946" y="5070079"/>
            <a:ext cx="4290286" cy="775645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3161B7-9CF9-4012-962A-509C3E13AAF3}"/>
              </a:ext>
            </a:extLst>
          </p:cNvPr>
          <p:cNvCxnSpPr>
            <a:cxnSpLocks/>
          </p:cNvCxnSpPr>
          <p:nvPr/>
        </p:nvCxnSpPr>
        <p:spPr>
          <a:xfrm>
            <a:off x="2003745" y="4134895"/>
            <a:ext cx="8184509" cy="2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BC831B-86FF-436F-8549-F59C2B81FBC9}"/>
              </a:ext>
            </a:extLst>
          </p:cNvPr>
          <p:cNvSpPr txBox="1"/>
          <p:nvPr/>
        </p:nvSpPr>
        <p:spPr>
          <a:xfrm>
            <a:off x="4013540" y="4274285"/>
            <a:ext cx="331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AA</a:t>
            </a:r>
            <a:r>
              <a:rPr lang="en-US" sz="2400" b="1" baseline="300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is always symmetric.</a:t>
            </a:r>
          </a:p>
        </p:txBody>
      </p:sp>
    </p:spTree>
    <p:extLst>
      <p:ext uri="{BB962C8B-B14F-4D97-AF65-F5344CB8AC3E}">
        <p14:creationId xmlns:p14="http://schemas.microsoft.com/office/powerpoint/2010/main" val="40856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906F-13D1-45C3-A92D-EDACD77D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645" y="227639"/>
            <a:ext cx="10515600" cy="5026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Theorem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FF6899-2683-457B-850D-7AA4D533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5953" y="6433820"/>
            <a:ext cx="2743200" cy="365125"/>
          </a:xfrm>
        </p:spPr>
        <p:txBody>
          <a:bodyPr/>
          <a:lstStyle/>
          <a:p>
            <a:pPr algn="l"/>
            <a:r>
              <a:rPr lang="en-US" b="1" dirty="0"/>
              <a:t>Page </a:t>
            </a:r>
            <a:fld id="{A973BAE2-7DD0-4A05-A95E-EC1444A28263}" type="slidenum">
              <a:rPr lang="en-US" b="1" smtClean="0"/>
              <a:pPr algn="l"/>
              <a:t>9</a:t>
            </a:fld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BCDAF76-9C22-44AB-8DB9-57A831D3F9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8481" y="760300"/>
            <a:ext cx="7565461" cy="3347079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E742FC-2F9C-476C-A614-DF8A73803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849" y="5044572"/>
            <a:ext cx="4290844" cy="126650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3F70EA-E52B-48C6-A38C-1E193417F25E}"/>
              </a:ext>
            </a:extLst>
          </p:cNvPr>
          <p:cNvCxnSpPr/>
          <p:nvPr/>
        </p:nvCxnSpPr>
        <p:spPr>
          <a:xfrm>
            <a:off x="5497626" y="3531472"/>
            <a:ext cx="327170" cy="941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B762CF1-2E2E-4EB9-AFB5-30556BC52865}"/>
              </a:ext>
            </a:extLst>
          </p:cNvPr>
          <p:cNvSpPr txBox="1"/>
          <p:nvPr/>
        </p:nvSpPr>
        <p:spPr>
          <a:xfrm>
            <a:off x="5929600" y="4288136"/>
            <a:ext cx="67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Proof</a:t>
            </a:r>
            <a:endParaRPr lang="en-US" sz="20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8905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22067</TotalTime>
  <Words>271</Words>
  <Application>Microsoft Office PowerPoint</Application>
  <PresentationFormat>Widescreen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Linux Libertine</vt:lpstr>
      <vt:lpstr>Times New Roman</vt:lpstr>
      <vt:lpstr>Office Theme</vt:lpstr>
      <vt:lpstr>Chapter 3</vt:lpstr>
      <vt:lpstr>3.1 The Matrix Transpose</vt:lpstr>
      <vt:lpstr>Example 60</vt:lpstr>
      <vt:lpstr>Example 61</vt:lpstr>
      <vt:lpstr>Definition</vt:lpstr>
      <vt:lpstr>PowerPoint Presentation</vt:lpstr>
      <vt:lpstr>Theorem 11</vt:lpstr>
      <vt:lpstr>PowerPoint Presentation</vt:lpstr>
      <vt:lpstr>Theorem</vt:lpstr>
      <vt:lpstr>Interesting Thought</vt:lpstr>
      <vt:lpstr>3.2 The Matrix Trace</vt:lpstr>
      <vt:lpstr>Example 67</vt:lpstr>
      <vt:lpstr>Theorem</vt:lpstr>
      <vt:lpstr>3.3 The Determinant</vt:lpstr>
      <vt:lpstr>Definition</vt:lpstr>
      <vt:lpstr>Example 68</vt:lpstr>
      <vt:lpstr>Rule of Sarrus: 3 X 3 Determinant Computing Shortcut </vt:lpstr>
      <vt:lpstr>Example 81</vt:lpstr>
      <vt:lpstr>PowerPoint Presentation</vt:lpstr>
      <vt:lpstr>Example 78</vt:lpstr>
      <vt:lpstr>Theorem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Cyr</dc:creator>
  <cp:lastModifiedBy>Longin Jan Latecki</cp:lastModifiedBy>
  <cp:revision>39</cp:revision>
  <dcterms:created xsi:type="dcterms:W3CDTF">2020-10-08T21:07:11Z</dcterms:created>
  <dcterms:modified xsi:type="dcterms:W3CDTF">2024-09-04T02:19:33Z</dcterms:modified>
</cp:coreProperties>
</file>