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34.xml" ContentType="application/vnd.openxmlformats-officedocument.presentationml.tags+xml"/>
  <Override PartName="/ppt/tags/tag52.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68.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Default Extension="vml" ContentType="application/vnd.openxmlformats-officedocument.vmlDrawing"/>
  <Override PartName="/ppt/tags/tag53.xml" ContentType="application/vnd.openxmlformats-officedocument.presentationml.tags+xml"/>
  <Override PartName="/ppt/tags/tag71.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slides/slide79.xml" ContentType="application/vnd.openxmlformats-officedocument.presentationml.slide+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ags/tag7.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tags/tag3.xml" ContentType="application/vnd.openxmlformats-officedocument.presentationml.tags+xml"/>
  <Override PartName="/ppt/tags/tag59.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slides/slide20.xml" ContentType="application/vnd.openxmlformats-officedocument.presentationml.slide+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tags/tag11.xml" ContentType="application/vnd.openxmlformats-officedocument.presentationml.tags+xml"/>
  <Override PartName="/ppt/slides/slide29.xml" ContentType="application/vnd.openxmlformats-officedocument.presentationml.slide+xml"/>
  <Override PartName="/ppt/slides/slide76.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89"/>
  </p:notesMasterIdLst>
  <p:handoutMasterIdLst>
    <p:handoutMasterId r:id="rId90"/>
  </p:handoutMasterIdLst>
  <p:sldIdLst>
    <p:sldId id="291" r:id="rId2"/>
    <p:sldId id="308" r:id="rId3"/>
    <p:sldId id="294" r:id="rId4"/>
    <p:sldId id="311" r:id="rId5"/>
    <p:sldId id="309" r:id="rId6"/>
    <p:sldId id="295" r:id="rId7"/>
    <p:sldId id="420" r:id="rId8"/>
    <p:sldId id="313" r:id="rId9"/>
    <p:sldId id="312" r:id="rId10"/>
    <p:sldId id="314" r:id="rId11"/>
    <p:sldId id="361" r:id="rId12"/>
    <p:sldId id="300" r:id="rId13"/>
    <p:sldId id="315" r:id="rId14"/>
    <p:sldId id="301" r:id="rId15"/>
    <p:sldId id="318" r:id="rId16"/>
    <p:sldId id="368" r:id="rId17"/>
    <p:sldId id="303" r:id="rId18"/>
    <p:sldId id="371" r:id="rId19"/>
    <p:sldId id="369" r:id="rId20"/>
    <p:sldId id="372" r:id="rId21"/>
    <p:sldId id="374" r:id="rId22"/>
    <p:sldId id="362" r:id="rId23"/>
    <p:sldId id="360" r:id="rId24"/>
    <p:sldId id="363" r:id="rId25"/>
    <p:sldId id="414" r:id="rId26"/>
    <p:sldId id="364" r:id="rId27"/>
    <p:sldId id="365" r:id="rId28"/>
    <p:sldId id="415" r:id="rId29"/>
    <p:sldId id="416" r:id="rId30"/>
    <p:sldId id="417" r:id="rId31"/>
    <p:sldId id="297" r:id="rId32"/>
    <p:sldId id="299" r:id="rId33"/>
    <p:sldId id="307" r:id="rId34"/>
    <p:sldId id="322" r:id="rId35"/>
    <p:sldId id="375" r:id="rId36"/>
    <p:sldId id="323" r:id="rId37"/>
    <p:sldId id="324" r:id="rId38"/>
    <p:sldId id="406" r:id="rId39"/>
    <p:sldId id="325" r:id="rId40"/>
    <p:sldId id="418" r:id="rId41"/>
    <p:sldId id="376" r:id="rId42"/>
    <p:sldId id="403" r:id="rId43"/>
    <p:sldId id="377" r:id="rId44"/>
    <p:sldId id="379" r:id="rId45"/>
    <p:sldId id="328" r:id="rId46"/>
    <p:sldId id="380" r:id="rId47"/>
    <p:sldId id="381" r:id="rId48"/>
    <p:sldId id="331" r:id="rId49"/>
    <p:sldId id="405" r:id="rId50"/>
    <p:sldId id="404" r:id="rId51"/>
    <p:sldId id="411" r:id="rId52"/>
    <p:sldId id="412" r:id="rId53"/>
    <p:sldId id="421" r:id="rId54"/>
    <p:sldId id="334" r:id="rId55"/>
    <p:sldId id="335" r:id="rId56"/>
    <p:sldId id="336" r:id="rId57"/>
    <p:sldId id="337" r:id="rId58"/>
    <p:sldId id="383" r:id="rId59"/>
    <p:sldId id="419" r:id="rId60"/>
    <p:sldId id="384" r:id="rId61"/>
    <p:sldId id="382" r:id="rId62"/>
    <p:sldId id="340" r:id="rId63"/>
    <p:sldId id="386" r:id="rId64"/>
    <p:sldId id="407" r:id="rId65"/>
    <p:sldId id="408" r:id="rId66"/>
    <p:sldId id="342" r:id="rId67"/>
    <p:sldId id="343" r:id="rId68"/>
    <p:sldId id="346" r:id="rId69"/>
    <p:sldId id="348" r:id="rId70"/>
    <p:sldId id="349" r:id="rId71"/>
    <p:sldId id="351" r:id="rId72"/>
    <p:sldId id="354" r:id="rId73"/>
    <p:sldId id="422" r:id="rId74"/>
    <p:sldId id="389" r:id="rId75"/>
    <p:sldId id="413" r:id="rId76"/>
    <p:sldId id="391" r:id="rId77"/>
    <p:sldId id="392" r:id="rId78"/>
    <p:sldId id="393" r:id="rId79"/>
    <p:sldId id="394" r:id="rId80"/>
    <p:sldId id="395" r:id="rId81"/>
    <p:sldId id="396" r:id="rId82"/>
    <p:sldId id="397" r:id="rId83"/>
    <p:sldId id="398" r:id="rId84"/>
    <p:sldId id="390" r:id="rId85"/>
    <p:sldId id="409" r:id="rId86"/>
    <p:sldId id="399" r:id="rId87"/>
    <p:sldId id="410" r:id="rId88"/>
  </p:sldIdLst>
  <p:sldSz cx="9144000" cy="6858000" type="screen4x3"/>
  <p:notesSz cx="6858000" cy="9144000"/>
  <p:embeddedFontLst>
    <p:embeddedFont>
      <p:font typeface="Calibri" pitchFamily="34" charset="0"/>
      <p:regular r:id="rId91"/>
      <p:bold r:id="rId92"/>
      <p:italic r:id="rId93"/>
      <p:boldItalic r:id="rId94"/>
    </p:embeddedFont>
    <p:embeddedFont>
      <p:font typeface="Constantia" pitchFamily="18" charset="0"/>
      <p:regular r:id="rId95"/>
      <p:bold r:id="rId96"/>
      <p:italic r:id="rId97"/>
      <p:boldItalic r:id="rId98"/>
    </p:embeddedFont>
    <p:embeddedFont>
      <p:font typeface="Wingdings 2" pitchFamily="18" charset="2"/>
      <p:regular r:id="rId99"/>
    </p:embeddedFont>
    <p:embeddedFont>
      <p:font typeface="Cambria Math" pitchFamily="18" charset="0"/>
      <p:regular r:id="rId100"/>
    </p:embeddedFont>
    <p:embeddedFont>
      <p:font typeface="Comic Sans MS" pitchFamily="66" charset="0"/>
      <p:regular r:id="rId101"/>
      <p:bold r:id="rId102"/>
    </p:embeddedFont>
    <p:embeddedFont>
      <p:font typeface="David" pitchFamily="34" charset="-79"/>
      <p:regular r:id="rId103"/>
      <p:bold r:id="rId10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00" autoAdjust="0"/>
    <p:restoredTop sz="94632" autoAdjust="0"/>
  </p:normalViewPr>
  <p:slideViewPr>
    <p:cSldViewPr>
      <p:cViewPr varScale="1">
        <p:scale>
          <a:sx n="56" d="100"/>
          <a:sy n="56" d="100"/>
        </p:scale>
        <p:origin x="-104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9808"/>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font" Target="fonts/font12.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handoutMaster" Target="handoutMasters/handoutMaster1.xml"/><Relationship Id="rId95" Type="http://schemas.openxmlformats.org/officeDocument/2006/relationships/font" Target="fonts/font5.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font" Target="fonts/font10.fntdata"/><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font" Target="fonts/font3.fntdata"/><Relationship Id="rId98"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font" Target="fonts/font13.fntdata"/><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font" Target="fonts/font1.fntdata"/><Relationship Id="rId96"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4.fntdata"/><Relationship Id="rId99" Type="http://schemas.openxmlformats.org/officeDocument/2006/relationships/font" Target="fonts/font9.fntdata"/><Relationship Id="rId10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7.fntdata"/><Relationship Id="rId104" Type="http://schemas.openxmlformats.org/officeDocument/2006/relationships/font" Target="fonts/font14.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FEF7AE-0C30-4EA7-B74D-470A9C33048D}" type="datetimeFigureOut">
              <a:rPr lang="en-US" smtClean="0"/>
              <a:pPr/>
              <a:t>1/14/2019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3901582-F5A8-41ED-8946-57B4D8BFA973}" type="slidenum">
              <a:rPr lang="en-US" smtClean="0"/>
              <a:pPr/>
              <a:t>‹#›</a:t>
            </a:fld>
            <a:endParaRPr lang="en-US"/>
          </a:p>
        </p:txBody>
      </p:sp>
    </p:spTree>
    <p:extLst>
      <p:ext uri="{BB962C8B-B14F-4D97-AF65-F5344CB8AC3E}">
        <p14:creationId xmlns="" xmlns:p14="http://schemas.microsoft.com/office/powerpoint/2010/main" val="25725236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D0618E-1193-4D7D-8DDC-CC55F7CAEA60}" type="datetimeFigureOut">
              <a:rPr lang="en-US" smtClean="0"/>
              <a:pPr/>
              <a:t>1/14/2019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52DEFD-3730-4175-8706-350099C5F1D2}" type="slidenum">
              <a:rPr lang="en-US" smtClean="0"/>
              <a:pPr/>
              <a:t>‹#›</a:t>
            </a:fld>
            <a:endParaRPr lang="en-US"/>
          </a:p>
        </p:txBody>
      </p:sp>
    </p:spTree>
    <p:extLst>
      <p:ext uri="{BB962C8B-B14F-4D97-AF65-F5344CB8AC3E}">
        <p14:creationId xmlns="" xmlns:p14="http://schemas.microsoft.com/office/powerpoint/2010/main" val="1426207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52DEFD-3730-4175-8706-350099C5F1D2}" type="slidenum">
              <a:rPr lang="en-US" smtClean="0"/>
              <a:pPr/>
              <a:t>72</a:t>
            </a:fld>
            <a:endParaRPr lang="en-US"/>
          </a:p>
        </p:txBody>
      </p:sp>
    </p:spTree>
    <p:extLst>
      <p:ext uri="{BB962C8B-B14F-4D97-AF65-F5344CB8AC3E}">
        <p14:creationId xmlns="" xmlns:p14="http://schemas.microsoft.com/office/powerpoint/2010/main" val="3077980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C5505A37-337C-4206-8375-A79BE87097C2}" type="slidenum">
              <a:rPr lang="he-IL" smtClean="0"/>
              <a:pPr/>
              <a:t>73</a:t>
            </a:fld>
            <a:endParaRPr lang="en-US"/>
          </a:p>
        </p:txBody>
      </p:sp>
    </p:spTree>
    <p:extLst>
      <p:ext uri="{BB962C8B-B14F-4D97-AF65-F5344CB8AC3E}">
        <p14:creationId xmlns:p14="http://schemas.microsoft.com/office/powerpoint/2010/main" xmlns="" val="2982703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AA480CB-1987-45FA-BF10-2CFE39DD95B8}" type="datetime1">
              <a:rPr lang="en-US" smtClean="0"/>
              <a:pPr/>
              <a:t>1/14/2019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E500F43-8EBE-4F25-8411-1AA0D1A9F831}" type="datetime1">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8D3977-30A3-49C3-8A57-6CD00CC51985}" type="datetime1">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FF19C7-4F4D-4445-8335-B4D3D2B5CA2C}" type="datetime1">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497A6F9-8C0C-4CA9-A4C9-262C3EE4DBF9}" type="datetime1">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368EE0B-50BC-47A3-9B98-B41E8A9E65B6}" type="datetime1">
              <a:rPr lang="en-US" smtClean="0"/>
              <a:pPr/>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A5DFB80-5AF6-40FA-AB73-01E614EDFA95}" type="datetime1">
              <a:rPr lang="en-US" smtClean="0"/>
              <a:pPr/>
              <a:t>1/14/2019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252BD24-BCB0-4241-AA70-311C26AF3386}" type="datetime1">
              <a:rPr lang="en-US" smtClean="0"/>
              <a:pPr/>
              <a:t>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98492B-85C0-4EC0-9DD8-7CD1AED8DB20}" type="datetime1">
              <a:rPr lang="en-US" smtClean="0"/>
              <a:pPr/>
              <a:t>1/14/2019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384F670-E904-4BF4-A5CD-7276028746B3}" type="datetime1">
              <a:rPr lang="en-US" smtClean="0"/>
              <a:pPr/>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73BD378-6F68-4EDF-96B2-CE4178DC5EB4}" type="datetime1">
              <a:rPr lang="en-US" smtClean="0"/>
              <a:pPr/>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CA217EF-0505-4C33-BB20-8A8DF203902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C5CAB0A-5527-48B9-A71F-A4AD048B2BC5}" type="datetime1">
              <a:rPr lang="en-US" smtClean="0"/>
              <a:pPr/>
              <a:t>1/14/2019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CA217EF-0505-4C33-BB20-8A8DF203902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6.xml"/><Relationship Id="rId7" Type="http://schemas.openxmlformats.org/officeDocument/2006/relationships/image" Target="../media/image15.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Layout" Target="../slideLayouts/slideLayout2.xml"/><Relationship Id="rId11" Type="http://schemas.openxmlformats.org/officeDocument/2006/relationships/image" Target="../media/image19.png"/><Relationship Id="rId5" Type="http://schemas.openxmlformats.org/officeDocument/2006/relationships/tags" Target="../tags/tag8.xml"/><Relationship Id="rId10" Type="http://schemas.openxmlformats.org/officeDocument/2006/relationships/image" Target="../media/image16.png"/><Relationship Id="rId4" Type="http://schemas.openxmlformats.org/officeDocument/2006/relationships/tags" Target="../tags/tag7.xml"/><Relationship Id="rId9" Type="http://schemas.openxmlformats.org/officeDocument/2006/relationships/image" Target="../media/image18.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0.jpe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22.png"/><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image" Target="../media/image23.png"/><Relationship Id="rId18" Type="http://schemas.openxmlformats.org/officeDocument/2006/relationships/image" Target="../media/image27.png"/><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image" Target="../media/image15.png"/><Relationship Id="rId17" Type="http://schemas.openxmlformats.org/officeDocument/2006/relationships/image" Target="../media/image22.png"/><Relationship Id="rId2" Type="http://schemas.openxmlformats.org/officeDocument/2006/relationships/tags" Target="../tags/tag14.xml"/><Relationship Id="rId16" Type="http://schemas.openxmlformats.org/officeDocument/2006/relationships/image" Target="../media/image26.png"/><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slideLayout" Target="../slideLayouts/slideLayout2.xml"/><Relationship Id="rId5" Type="http://schemas.openxmlformats.org/officeDocument/2006/relationships/tags" Target="../tags/tag17.xml"/><Relationship Id="rId15" Type="http://schemas.openxmlformats.org/officeDocument/2006/relationships/image" Target="../media/image25.png"/><Relationship Id="rId10" Type="http://schemas.openxmlformats.org/officeDocument/2006/relationships/tags" Target="../tags/tag22.xml"/><Relationship Id="rId19" Type="http://schemas.openxmlformats.org/officeDocument/2006/relationships/image" Target="../media/image28.png"/><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image" Target="../media/image2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30.png"/><Relationship Id="rId4" Type="http://schemas.openxmlformats.org/officeDocument/2006/relationships/image" Target="../media/image29.png"/></Relationships>
</file>

<file path=ppt/slides/_rels/slide4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27.xml"/><Relationship Id="rId7" Type="http://schemas.openxmlformats.org/officeDocument/2006/relationships/image" Target="../media/image31.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Layout" Target="../slideLayouts/slideLayout2.xml"/><Relationship Id="rId11" Type="http://schemas.openxmlformats.org/officeDocument/2006/relationships/image" Target="../media/image35.png"/><Relationship Id="rId5" Type="http://schemas.openxmlformats.org/officeDocument/2006/relationships/tags" Target="../tags/tag29.xml"/><Relationship Id="rId10" Type="http://schemas.openxmlformats.org/officeDocument/2006/relationships/image" Target="../media/image34.png"/><Relationship Id="rId4" Type="http://schemas.openxmlformats.org/officeDocument/2006/relationships/tags" Target="../tags/tag28.xml"/><Relationship Id="rId9" Type="http://schemas.openxmlformats.org/officeDocument/2006/relationships/image" Target="../media/image33.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37.png"/><Relationship Id="rId4" Type="http://schemas.openxmlformats.org/officeDocument/2006/relationships/image" Target="../media/image36.png"/></Relationships>
</file>

<file path=ppt/slides/_rels/slide4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41.png"/><Relationship Id="rId4" Type="http://schemas.openxmlformats.org/officeDocument/2006/relationships/image" Target="../media/image40.png"/></Relationships>
</file>

<file path=ppt/slides/_rels/slide5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tags" Target="../tags/tag36.xml"/><Relationship Id="rId7" Type="http://schemas.openxmlformats.org/officeDocument/2006/relationships/slideLayout" Target="../slideLayouts/slideLayout2.xml"/><Relationship Id="rId12" Type="http://schemas.openxmlformats.org/officeDocument/2006/relationships/image" Target="../media/image46.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image" Target="../media/image45.png"/><Relationship Id="rId5" Type="http://schemas.openxmlformats.org/officeDocument/2006/relationships/tags" Target="../tags/tag38.xml"/><Relationship Id="rId10" Type="http://schemas.openxmlformats.org/officeDocument/2006/relationships/image" Target="../media/image44.png"/><Relationship Id="rId4" Type="http://schemas.openxmlformats.org/officeDocument/2006/relationships/tags" Target="../tags/tag37.xml"/><Relationship Id="rId9" Type="http://schemas.openxmlformats.org/officeDocument/2006/relationships/image" Target="../media/image43.png"/></Relationships>
</file>

<file path=ppt/slides/_rels/slide5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42.xml"/><Relationship Id="rId7" Type="http://schemas.openxmlformats.org/officeDocument/2006/relationships/image" Target="../media/image40.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47.png"/><Relationship Id="rId5" Type="http://schemas.openxmlformats.org/officeDocument/2006/relationships/slideLayout" Target="../slideLayouts/slideLayout2.xml"/><Relationship Id="rId4" Type="http://schemas.openxmlformats.org/officeDocument/2006/relationships/tags" Target="../tags/tag43.xml"/></Relationships>
</file>

<file path=ppt/slides/_rels/slide5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tags" Target="../tags/tag46.xml"/><Relationship Id="rId7" Type="http://schemas.openxmlformats.org/officeDocument/2006/relationships/image" Target="../media/image47.pn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Layout" Target="../slideLayouts/slideLayout2.xml"/><Relationship Id="rId5" Type="http://schemas.openxmlformats.org/officeDocument/2006/relationships/tags" Target="../tags/tag48.xml"/><Relationship Id="rId10" Type="http://schemas.openxmlformats.org/officeDocument/2006/relationships/image" Target="../media/image49.png"/><Relationship Id="rId4" Type="http://schemas.openxmlformats.org/officeDocument/2006/relationships/tags" Target="../tags/tag47.xml"/><Relationship Id="rId9" Type="http://schemas.openxmlformats.org/officeDocument/2006/relationships/image" Target="../media/image2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tags" Target="../tags/tag51.xml"/><Relationship Id="rId7" Type="http://schemas.openxmlformats.org/officeDocument/2006/relationships/image" Target="../media/image30.pn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29.png"/><Relationship Id="rId5" Type="http://schemas.openxmlformats.org/officeDocument/2006/relationships/slideLayout" Target="../slideLayouts/slideLayout2.xml"/><Relationship Id="rId4" Type="http://schemas.openxmlformats.org/officeDocument/2006/relationships/tags" Target="../tags/tag52.xml"/><Relationship Id="rId9" Type="http://schemas.openxmlformats.org/officeDocument/2006/relationships/image" Target="../media/image5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image" Target="../media/image54.pn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image" Target="../media/image56.png"/><Relationship Id="rId4" Type="http://schemas.openxmlformats.org/officeDocument/2006/relationships/image" Target="../media/image55.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73.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slideLayout" Target="../slideLayouts/slideLayout2.xml"/><Relationship Id="rId7" Type="http://schemas.openxmlformats.org/officeDocument/2006/relationships/oleObject" Target="../embeddings/oleObject5.bin"/><Relationship Id="rId2" Type="http://schemas.openxmlformats.org/officeDocument/2006/relationships/tags" Target="../tags/tag58.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notesSlide" Target="../notesSlides/notesSlide2.xml"/></Relationships>
</file>

<file path=ppt/slides/_rels/slide7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hyperlink" Target="http://en.wikipedia.org/wiki/File:Matrix_multiplication_diagram_2.svg" TargetMode="Externa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75.xml.rels><?xml version="1.0" encoding="UTF-8" standalone="yes"?>
<Relationships xmlns="http://schemas.openxmlformats.org/package/2006/relationships"><Relationship Id="rId3" Type="http://schemas.openxmlformats.org/officeDocument/2006/relationships/tags" Target="../tags/tag61.xml"/><Relationship Id="rId7" Type="http://schemas.openxmlformats.org/officeDocument/2006/relationships/image" Target="../media/image66.pn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65.png"/><Relationship Id="rId5" Type="http://schemas.openxmlformats.org/officeDocument/2006/relationships/slideLayout" Target="../slideLayouts/slideLayout2.xml"/><Relationship Id="rId4" Type="http://schemas.openxmlformats.org/officeDocument/2006/relationships/tags" Target="../tags/tag62.xml"/></Relationships>
</file>

<file path=ppt/slides/_rels/slide7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79.xml.rels><?xml version="1.0" encoding="UTF-8" standalone="yes"?>
<Relationships xmlns="http://schemas.openxmlformats.org/package/2006/relationships"><Relationship Id="rId8" Type="http://schemas.openxmlformats.org/officeDocument/2006/relationships/tags" Target="../tags/tag72.xml"/><Relationship Id="rId3" Type="http://schemas.openxmlformats.org/officeDocument/2006/relationships/tags" Target="../tags/tag67.xml"/><Relationship Id="rId7" Type="http://schemas.openxmlformats.org/officeDocument/2006/relationships/tags" Target="../tags/tag71.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5" Type="http://schemas.openxmlformats.org/officeDocument/2006/relationships/tags" Target="../tags/tag69.xml"/><Relationship Id="rId10" Type="http://schemas.openxmlformats.org/officeDocument/2006/relationships/image" Target="../media/image65.png"/><Relationship Id="rId4" Type="http://schemas.openxmlformats.org/officeDocument/2006/relationships/tags" Target="../tags/tag68.xml"/><Relationship Id="rId9"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8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Algorithms</a:t>
            </a:r>
            <a:endParaRPr lang="en-US" dirty="0"/>
          </a:p>
        </p:txBody>
      </p:sp>
      <p:sp>
        <p:nvSpPr>
          <p:cNvPr id="3" name="Subtitle 2"/>
          <p:cNvSpPr>
            <a:spLocks noGrp="1"/>
          </p:cNvSpPr>
          <p:nvPr>
            <p:ph type="subTitle" idx="1"/>
          </p:nvPr>
        </p:nvSpPr>
        <p:spPr/>
        <p:txBody>
          <a:bodyPr/>
          <a:lstStyle/>
          <a:p>
            <a:r>
              <a:rPr lang="en-US" dirty="0" smtClean="0"/>
              <a:t>Chapter 3</a:t>
            </a:r>
            <a:endParaRPr lang="en-US" dirty="0"/>
          </a:p>
        </p:txBody>
      </p:sp>
      <p:sp>
        <p:nvSpPr>
          <p:cNvPr id="5" name="Slide Number Placeholder 4"/>
          <p:cNvSpPr>
            <a:spLocks noGrp="1"/>
          </p:cNvSpPr>
          <p:nvPr>
            <p:ph type="sldNum" sz="quarter" idx="12"/>
          </p:nvPr>
        </p:nvSpPr>
        <p:spPr/>
        <p:txBody>
          <a:bodyPr/>
          <a:lstStyle/>
          <a:p>
            <a:fld id="{9CA217EF-0505-4C33-BB20-8A8DF2039023}" type="slidenum">
              <a:rPr lang="en-US" smtClean="0"/>
              <a:pPr/>
              <a:t>1</a:t>
            </a:fld>
            <a:endParaRPr lang="en-US"/>
          </a:p>
        </p:txBody>
      </p:sp>
      <p:sp>
        <p:nvSpPr>
          <p:cNvPr id="6" name="TextBox 5"/>
          <p:cNvSpPr txBox="1"/>
          <p:nvPr/>
        </p:nvSpPr>
        <p:spPr>
          <a:xfrm>
            <a:off x="1524000" y="5257800"/>
            <a:ext cx="6781800" cy="923330"/>
          </a:xfrm>
          <a:prstGeom prst="rect">
            <a:avLst/>
          </a:prstGeom>
          <a:noFill/>
        </p:spPr>
        <p:txBody>
          <a:bodyPr wrap="square" rtlCol="0">
            <a:spAutoFit/>
          </a:bodyPr>
          <a:lstStyle/>
          <a:p>
            <a:r>
              <a:rPr lang="en-US" dirty="0" smtClean="0"/>
              <a:t>Kenneth Rosen, </a:t>
            </a:r>
            <a:r>
              <a:rPr lang="en-US" i="1" dirty="0" smtClean="0"/>
              <a:t>Discrete Mathematics and its Applications</a:t>
            </a:r>
            <a:r>
              <a:rPr lang="en-US" dirty="0" smtClean="0"/>
              <a:t>, </a:t>
            </a:r>
            <a:br>
              <a:rPr lang="en-US" dirty="0" smtClean="0"/>
            </a:br>
            <a:r>
              <a:rPr lang="en-US" dirty="0" smtClean="0"/>
              <a:t>8th edition, McGraw Hill</a:t>
            </a:r>
          </a:p>
          <a:p>
            <a:r>
              <a:rPr lang="en-US" dirty="0" smtClean="0"/>
              <a:t>Modified and extended: Longin Jan Latecki, latecki@temple.edu</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Finding the Maximum Element in a Finite Sequence</a:t>
            </a:r>
            <a:endParaRPr lang="en-US" dirty="0"/>
          </a:p>
        </p:txBody>
      </p:sp>
      <p:sp>
        <p:nvSpPr>
          <p:cNvPr id="3" name="Content Placeholder 2"/>
          <p:cNvSpPr>
            <a:spLocks noGrp="1"/>
          </p:cNvSpPr>
          <p:nvPr>
            <p:ph idx="1"/>
          </p:nvPr>
        </p:nvSpPr>
        <p:spPr>
          <a:xfrm>
            <a:off x="685800" y="1905000"/>
            <a:ext cx="8229600" cy="4525963"/>
          </a:xfrm>
        </p:spPr>
        <p:txBody>
          <a:bodyPr/>
          <a:lstStyle/>
          <a:p>
            <a:r>
              <a:rPr lang="en-US" dirty="0" smtClean="0"/>
              <a:t>The algorithm in </a:t>
            </a:r>
            <a:r>
              <a:rPr lang="en-US" dirty="0" err="1" smtClean="0"/>
              <a:t>pseudocode</a:t>
            </a:r>
            <a:r>
              <a:rPr lang="en-US" dirty="0" smtClean="0"/>
              <a:t>:</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Does this algorithm have all the properties listed on the previous slide?   </a:t>
            </a:r>
          </a:p>
          <a:p>
            <a:pPr>
              <a:buNone/>
            </a:pPr>
            <a:endParaRPr lang="en-US" dirty="0"/>
          </a:p>
        </p:txBody>
      </p:sp>
      <p:sp>
        <p:nvSpPr>
          <p:cNvPr id="4" name="Content Placeholder 2"/>
          <p:cNvSpPr txBox="1">
            <a:spLocks/>
          </p:cNvSpPr>
          <p:nvPr/>
        </p:nvSpPr>
        <p:spPr>
          <a:xfrm>
            <a:off x="914400" y="2667000"/>
            <a:ext cx="5029200" cy="2438400"/>
          </a:xfrm>
          <a:prstGeom prst="rect">
            <a:avLst/>
          </a:prstGeom>
          <a:ln>
            <a:solidFill>
              <a:schemeClr val="tx2"/>
            </a:solidFill>
          </a:ln>
        </p:spPr>
        <p:txBody>
          <a:bodyPr vert="horz">
            <a:normAutofit fontScale="85000" lnSpcReduction="20000"/>
          </a:bodyPr>
          <a:lstStyle/>
          <a:p>
            <a:pPr marL="274320" marR="0" lvl="0" indent="-274320" algn="l" defTabSz="914400" rtl="0" eaLnBrk="1" fontAlgn="auto" latinLnBrk="0" hangingPunct="1">
              <a:lnSpc>
                <a:spcPct val="100000"/>
              </a:lnSpc>
              <a:spcBef>
                <a:spcPts val="0"/>
              </a:spcBef>
              <a:spcAft>
                <a:spcPts val="0"/>
              </a:spcAft>
              <a:buClr>
                <a:schemeClr val="accent3"/>
              </a:buClr>
              <a:buSzPct val="95000"/>
              <a:buFont typeface="Wingdings 2"/>
              <a:buNone/>
              <a:tabLst/>
              <a:defRPr/>
            </a:pPr>
            <a:r>
              <a:rPr lang="en-US" sz="2600" b="1" dirty="0" smtClean="0"/>
              <a:t>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p>
          <a:p>
            <a:pPr marL="274320" lvl="0" indent="-274320">
              <a:spcBef>
                <a:spcPct val="20000"/>
              </a:spcBef>
              <a:buClr>
                <a:schemeClr val="accent3"/>
              </a:buClr>
              <a:buSzPct val="95000"/>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if</a:t>
            </a:r>
            <a:r>
              <a:rPr kumimoji="0" lang="en-US" sz="2600" b="0" i="0" u="none" strike="noStrike" kern="1200" cap="none" spc="0" normalizeH="0" noProof="0" dirty="0" smtClean="0">
                <a:ln>
                  <a:noFill/>
                </a:ln>
                <a:solidFill>
                  <a:schemeClr val="tx1"/>
                </a:solidFill>
                <a:effectLst/>
                <a:uLnTx/>
                <a:uFillTx/>
                <a:latin typeface="+mn-lt"/>
                <a:ea typeface="+mn-ea"/>
                <a:cs typeface="+mn-cs"/>
              </a:rPr>
              <a:t> </a:t>
            </a:r>
            <a:r>
              <a:rPr lang="en-US" sz="2600" i="1" dirty="0" smtClean="0"/>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&lt;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then </a:t>
            </a:r>
            <a:r>
              <a:rPr lang="en-US" sz="2600" i="1" dirty="0" smtClean="0"/>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2500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return </a:t>
            </a:r>
            <a:r>
              <a:rPr lang="en-US" sz="2600" i="1" dirty="0" smtClean="0"/>
              <a:t>max</a:t>
            </a:r>
            <a:r>
              <a:rPr lang="en-US" sz="2600" dirty="0" smtClean="0"/>
              <a:t>{</a:t>
            </a:r>
            <a:r>
              <a:rPr lang="en-US" sz="2600" i="1" dirty="0" smtClean="0"/>
              <a:t>max </a:t>
            </a:r>
            <a:r>
              <a:rPr lang="en-US" sz="2600" dirty="0" smtClean="0"/>
              <a:t>is the largest element}</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Example Algorithm Problems</a:t>
            </a:r>
            <a:endParaRPr lang="en-US" dirty="0"/>
          </a:p>
        </p:txBody>
      </p:sp>
      <p:sp>
        <p:nvSpPr>
          <p:cNvPr id="3" name="Content Placeholder 2"/>
          <p:cNvSpPr>
            <a:spLocks noGrp="1"/>
          </p:cNvSpPr>
          <p:nvPr>
            <p:ph idx="1"/>
          </p:nvPr>
        </p:nvSpPr>
        <p:spPr/>
        <p:txBody>
          <a:bodyPr/>
          <a:lstStyle/>
          <a:p>
            <a:r>
              <a:rPr lang="en-US" dirty="0" smtClean="0"/>
              <a:t>Three classes of problems will be studied in this section.</a:t>
            </a:r>
          </a:p>
          <a:p>
            <a:pPr marL="880110" lvl="1" indent="-514350">
              <a:buFont typeface="+mj-lt"/>
              <a:buAutoNum type="arabicPeriod"/>
            </a:pPr>
            <a:r>
              <a:rPr lang="en-US" i="1" dirty="0" smtClean="0"/>
              <a:t>Searching Problems</a:t>
            </a:r>
            <a:r>
              <a:rPr lang="en-US" dirty="0" smtClean="0"/>
              <a:t>: finding the position of a particular element in </a:t>
            </a:r>
            <a:r>
              <a:rPr lang="en-US" smtClean="0"/>
              <a:t>a  list.</a:t>
            </a:r>
            <a:endParaRPr lang="en-US" dirty="0" smtClean="0"/>
          </a:p>
          <a:p>
            <a:pPr marL="880110" lvl="1" indent="-514350">
              <a:buFont typeface="+mj-lt"/>
              <a:buAutoNum type="arabicPeriod"/>
            </a:pPr>
            <a:r>
              <a:rPr lang="en-US" i="1" dirty="0" smtClean="0"/>
              <a:t>Sorting problems</a:t>
            </a:r>
            <a:r>
              <a:rPr lang="en-US" dirty="0" smtClean="0"/>
              <a:t>: putting the elements of a list into increasing order.</a:t>
            </a:r>
          </a:p>
          <a:p>
            <a:pPr marL="880110" lvl="1" indent="-514350">
              <a:buFont typeface="+mj-lt"/>
              <a:buAutoNum type="arabicPeriod"/>
            </a:pPr>
            <a:r>
              <a:rPr lang="en-US" i="1" dirty="0" smtClean="0"/>
              <a:t>Optimization Problems</a:t>
            </a:r>
            <a:r>
              <a:rPr lang="en-US" dirty="0" smtClean="0"/>
              <a:t>: determining the optimal value (maximum or minimum) of a particular quantity over all possible inputs.</a:t>
            </a:r>
          </a:p>
        </p:txBody>
      </p:sp>
      <p:sp>
        <p:nvSpPr>
          <p:cNvPr id="4" name="Slide Number Placeholder 3"/>
          <p:cNvSpPr>
            <a:spLocks noGrp="1"/>
          </p:cNvSpPr>
          <p:nvPr>
            <p:ph type="sldNum" sz="quarter" idx="12"/>
          </p:nvPr>
        </p:nvSpPr>
        <p:spPr/>
        <p:txBody>
          <a:bodyPr/>
          <a:lstStyle/>
          <a:p>
            <a:fld id="{9CA217EF-0505-4C33-BB20-8A8DF2039023}"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Problems</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   </a:t>
            </a:r>
            <a:r>
              <a:rPr lang="en-US" b="1" dirty="0" smtClean="0"/>
              <a:t>Definition</a:t>
            </a:r>
            <a:r>
              <a:rPr lang="en-US" dirty="0" smtClean="0"/>
              <a:t>: The general </a:t>
            </a:r>
            <a:r>
              <a:rPr lang="en-US" i="1" dirty="0" smtClean="0"/>
              <a:t>searching problem </a:t>
            </a:r>
            <a:r>
              <a:rPr lang="en-US" dirty="0" smtClean="0"/>
              <a:t>is to locate an element </a:t>
            </a:r>
            <a:r>
              <a:rPr lang="en-US" i="1" dirty="0" smtClean="0"/>
              <a:t>x </a:t>
            </a:r>
            <a:r>
              <a:rPr lang="en-US" dirty="0" smtClean="0"/>
              <a:t>in the list of distinct elements </a:t>
            </a:r>
            <a:r>
              <a:rPr lang="en-US" i="1" dirty="0" smtClean="0"/>
              <a:t>a</a:t>
            </a:r>
            <a:r>
              <a:rPr lang="en-US" baseline="-25000" dirty="0" smtClean="0"/>
              <a:t>1</a:t>
            </a:r>
            <a:r>
              <a:rPr lang="en-US" i="1" dirty="0" smtClean="0"/>
              <a:t>,a</a:t>
            </a:r>
            <a:r>
              <a:rPr lang="en-US" baseline="-25000" dirty="0" smtClean="0"/>
              <a:t>2</a:t>
            </a:r>
            <a:r>
              <a:rPr lang="en-US" i="1" dirty="0" smtClean="0"/>
              <a:t>,...,a</a:t>
            </a:r>
            <a:r>
              <a:rPr lang="en-US" i="1" baseline="-25000" dirty="0" smtClean="0"/>
              <a:t>n</a:t>
            </a:r>
            <a:r>
              <a:rPr lang="en-US" dirty="0" smtClean="0"/>
              <a:t>, or determine that it is not in the list.</a:t>
            </a:r>
          </a:p>
          <a:p>
            <a:pPr lvl="1"/>
            <a:r>
              <a:rPr lang="en-US" dirty="0" smtClean="0"/>
              <a:t>The solution to a searching problem is the location of the term in the list that equals </a:t>
            </a:r>
            <a:r>
              <a:rPr lang="en-US" i="1" dirty="0" smtClean="0"/>
              <a:t>x </a:t>
            </a:r>
            <a:r>
              <a:rPr lang="en-US" dirty="0" smtClean="0"/>
              <a:t>(that is, </a:t>
            </a:r>
            <a:r>
              <a:rPr lang="en-US" i="1" dirty="0" err="1" smtClean="0"/>
              <a:t>i</a:t>
            </a:r>
            <a:r>
              <a:rPr lang="en-US" i="1" dirty="0" smtClean="0"/>
              <a:t> </a:t>
            </a:r>
            <a:r>
              <a:rPr lang="en-US" dirty="0" smtClean="0"/>
              <a:t>is the solution if  </a:t>
            </a:r>
            <a:r>
              <a:rPr lang="en-US" i="1" dirty="0" smtClean="0"/>
              <a:t>x = </a:t>
            </a:r>
            <a:r>
              <a:rPr lang="en-US" i="1" dirty="0" err="1" smtClean="0"/>
              <a:t>a</a:t>
            </a:r>
            <a:r>
              <a:rPr lang="en-US" i="1" baseline="-25000" dirty="0" err="1" smtClean="0"/>
              <a:t>i</a:t>
            </a:r>
            <a:r>
              <a:rPr lang="en-US" dirty="0" smtClean="0"/>
              <a:t>) or </a:t>
            </a:r>
            <a:r>
              <a:rPr lang="en-US" dirty="0" smtClean="0">
                <a:latin typeface="Cambria Math" pitchFamily="18" charset="0"/>
                <a:ea typeface="Cambria Math" pitchFamily="18" charset="0"/>
              </a:rPr>
              <a:t>0</a:t>
            </a:r>
            <a:r>
              <a:rPr lang="en-US" i="1" dirty="0" smtClean="0"/>
              <a:t> </a:t>
            </a:r>
            <a:r>
              <a:rPr lang="en-US" dirty="0" smtClean="0"/>
              <a:t>if </a:t>
            </a:r>
            <a:r>
              <a:rPr lang="en-US" i="1" dirty="0" smtClean="0"/>
              <a:t>x</a:t>
            </a:r>
            <a:r>
              <a:rPr lang="en-US" dirty="0" smtClean="0"/>
              <a:t> is not in the list.</a:t>
            </a:r>
          </a:p>
          <a:p>
            <a:pPr lvl="1"/>
            <a:r>
              <a:rPr lang="en-US" dirty="0" smtClean="0"/>
              <a:t>For example, a library might want to check to see if a patron is on a list of those with overdue books before allowing him/her to checkout another book.</a:t>
            </a:r>
          </a:p>
          <a:p>
            <a:pPr lvl="1"/>
            <a:r>
              <a:rPr lang="en-US" dirty="0" smtClean="0"/>
              <a:t>We will study two different searching algorithms; linear search and binary search.</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Search Algorithm</a:t>
            </a:r>
            <a:endParaRPr lang="en-US" dirty="0"/>
          </a:p>
        </p:txBody>
      </p:sp>
      <p:sp>
        <p:nvSpPr>
          <p:cNvPr id="3" name="Content Placeholder 2"/>
          <p:cNvSpPr>
            <a:spLocks noGrp="1"/>
          </p:cNvSpPr>
          <p:nvPr>
            <p:ph idx="1"/>
          </p:nvPr>
        </p:nvSpPr>
        <p:spPr/>
        <p:txBody>
          <a:bodyPr/>
          <a:lstStyle/>
          <a:p>
            <a:r>
              <a:rPr lang="en-US" sz="1800" dirty="0" smtClean="0"/>
              <a:t>The linear search algorithm locates an item in a list by examining elements in the sequence one at a time, starting at the beginning.</a:t>
            </a:r>
          </a:p>
          <a:p>
            <a:pPr lvl="1"/>
            <a:r>
              <a:rPr lang="en-US" sz="1800" dirty="0" smtClean="0"/>
              <a:t>First compare </a:t>
            </a:r>
            <a:r>
              <a:rPr lang="en-US" sz="1800" i="1" dirty="0" smtClean="0"/>
              <a:t>x</a:t>
            </a:r>
            <a:r>
              <a:rPr lang="en-US" sz="1800" dirty="0" smtClean="0"/>
              <a:t> with </a:t>
            </a:r>
            <a:r>
              <a:rPr lang="en-US" sz="1800" i="1" dirty="0" smtClean="0"/>
              <a:t>a</a:t>
            </a:r>
            <a:r>
              <a:rPr lang="en-US" sz="1800" baseline="-25000" dirty="0" smtClean="0"/>
              <a:t>1</a:t>
            </a:r>
            <a:r>
              <a:rPr lang="en-US" sz="1800" dirty="0" smtClean="0"/>
              <a:t>. If they are equal, return the position </a:t>
            </a:r>
            <a:r>
              <a:rPr lang="en-US" sz="1800" dirty="0" smtClean="0">
                <a:latin typeface="Cambria Math" pitchFamily="18" charset="0"/>
                <a:ea typeface="Cambria Math" pitchFamily="18" charset="0"/>
              </a:rPr>
              <a:t>1</a:t>
            </a:r>
            <a:r>
              <a:rPr lang="en-US" sz="1800" dirty="0" smtClean="0"/>
              <a:t>.</a:t>
            </a:r>
          </a:p>
          <a:p>
            <a:pPr lvl="1"/>
            <a:r>
              <a:rPr lang="en-US" sz="1800" dirty="0" smtClean="0"/>
              <a:t>If not, try </a:t>
            </a:r>
            <a:r>
              <a:rPr lang="en-US" sz="1800" i="1" dirty="0" smtClean="0"/>
              <a:t>a</a:t>
            </a:r>
            <a:r>
              <a:rPr lang="en-US" sz="1800" baseline="-25000" dirty="0" smtClean="0"/>
              <a:t>2</a:t>
            </a:r>
            <a:r>
              <a:rPr lang="en-US" sz="1800" dirty="0" smtClean="0"/>
              <a:t>. If </a:t>
            </a:r>
            <a:r>
              <a:rPr lang="en-US" sz="1800" i="1" dirty="0" smtClean="0"/>
              <a:t>x = a</a:t>
            </a:r>
            <a:r>
              <a:rPr lang="en-US" sz="1800" baseline="-25000" dirty="0" smtClean="0"/>
              <a:t>2</a:t>
            </a:r>
            <a:r>
              <a:rPr lang="en-US" sz="1800" dirty="0" smtClean="0"/>
              <a:t>, return the position </a:t>
            </a:r>
            <a:r>
              <a:rPr lang="en-US" sz="1800" dirty="0" smtClean="0">
                <a:latin typeface="Cambria Math" pitchFamily="18" charset="0"/>
                <a:ea typeface="Cambria Math" pitchFamily="18" charset="0"/>
              </a:rPr>
              <a:t>2</a:t>
            </a:r>
            <a:r>
              <a:rPr lang="en-US" sz="1800" dirty="0" smtClean="0"/>
              <a:t>.</a:t>
            </a:r>
          </a:p>
          <a:p>
            <a:pPr lvl="1"/>
            <a:r>
              <a:rPr lang="en-US" sz="1800" dirty="0" smtClean="0"/>
              <a:t>Keep going, and if no match is found when the entire list is scanned,   return </a:t>
            </a:r>
            <a:r>
              <a:rPr lang="en-US" sz="1800" dirty="0" smtClean="0">
                <a:latin typeface="Cambria Math" pitchFamily="18" charset="0"/>
                <a:ea typeface="Cambria Math" pitchFamily="18" charset="0"/>
              </a:rPr>
              <a:t>0</a:t>
            </a:r>
            <a:r>
              <a:rPr lang="en-US" sz="1800" dirty="0" smtClean="0"/>
              <a:t>.</a:t>
            </a:r>
          </a:p>
          <a:p>
            <a:pPr lvl="1"/>
            <a:endParaRPr lang="en-US" dirty="0" smtClean="0"/>
          </a:p>
          <a:p>
            <a:pPr>
              <a:buNone/>
            </a:pPr>
            <a:endParaRPr lang="en-US" dirty="0"/>
          </a:p>
        </p:txBody>
      </p:sp>
      <p:sp>
        <p:nvSpPr>
          <p:cNvPr id="4" name="Content Placeholder 2"/>
          <p:cNvSpPr txBox="1">
            <a:spLocks/>
          </p:cNvSpPr>
          <p:nvPr/>
        </p:nvSpPr>
        <p:spPr>
          <a:xfrm>
            <a:off x="1371600" y="3810000"/>
            <a:ext cx="6781800" cy="2743200"/>
          </a:xfrm>
          <a:prstGeom prst="rect">
            <a:avLst/>
          </a:prstGeom>
          <a:ln>
            <a:solidFill>
              <a:schemeClr val="accent1"/>
            </a:solidFill>
          </a:ln>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linear</a:t>
            </a:r>
            <a:r>
              <a:rPr kumimoji="0" lang="en-US" sz="2600" b="0" i="1" u="none" strike="noStrike" kern="1200" cap="none" spc="0" normalizeH="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search</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:integer,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distinct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else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return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lang="en-US" sz="2600" dirty="0" smtClean="0"/>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is the subscript of the term that equals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u="none" strike="noStrike" kern="1200" cap="none" spc="0" normalizeH="0" baseline="0" noProof="0" dirty="0" smtClean="0">
                <a:ln>
                  <a:noFill/>
                </a:ln>
                <a:solidFill>
                  <a:schemeClr val="tx1"/>
                </a:solidFill>
                <a:effectLst/>
                <a:uLnTx/>
                <a:uFillTx/>
                <a:latin typeface="+mn-lt"/>
                <a:ea typeface="+mn-ea"/>
                <a:cs typeface="+mn-cs"/>
              </a:rPr>
              <a:t>, or is </a:t>
            </a:r>
            <a:r>
              <a:rPr kumimoji="0" lang="en-US" sz="2600" b="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if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is not found}</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Search</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Assume the input is a  list of items  in increasing order.</a:t>
            </a:r>
          </a:p>
          <a:p>
            <a:r>
              <a:rPr lang="en-US" dirty="0" smtClean="0"/>
              <a:t>The algorithm begins by comparing the element to be found with the middle element. </a:t>
            </a:r>
          </a:p>
          <a:p>
            <a:pPr lvl="1"/>
            <a:r>
              <a:rPr lang="en-US" dirty="0" smtClean="0"/>
              <a:t>If the middle element is lower, the search proceeds with the upper half of the list.</a:t>
            </a:r>
          </a:p>
          <a:p>
            <a:pPr lvl="1"/>
            <a:r>
              <a:rPr lang="en-US" dirty="0" smtClean="0"/>
              <a:t>If it is not lower, the search proceeds with the lower half of the list (through the middle position).</a:t>
            </a:r>
          </a:p>
          <a:p>
            <a:r>
              <a:rPr lang="en-US" dirty="0" smtClean="0"/>
              <a:t>Repeat this process until we have a list of size </a:t>
            </a:r>
            <a:r>
              <a:rPr lang="en-US" dirty="0" smtClean="0">
                <a:latin typeface="Cambria Math" pitchFamily="18" charset="0"/>
                <a:ea typeface="Cambria Math" pitchFamily="18" charset="0"/>
              </a:rPr>
              <a:t>1</a:t>
            </a:r>
            <a:r>
              <a:rPr lang="en-US" dirty="0" smtClean="0"/>
              <a:t>.</a:t>
            </a:r>
          </a:p>
          <a:p>
            <a:pPr lvl="1"/>
            <a:r>
              <a:rPr lang="en-US" dirty="0" smtClean="0"/>
              <a:t>If the element we are looking for is equal to the element in the list, the position is returned.</a:t>
            </a:r>
          </a:p>
          <a:p>
            <a:pPr lvl="1"/>
            <a:r>
              <a:rPr lang="en-US" dirty="0" smtClean="0"/>
              <a:t>Otherwise, </a:t>
            </a:r>
            <a:r>
              <a:rPr lang="en-US" dirty="0" smtClean="0">
                <a:latin typeface="Cambria Math" pitchFamily="18" charset="0"/>
                <a:ea typeface="Cambria Math" pitchFamily="18" charset="0"/>
              </a:rPr>
              <a:t>0</a:t>
            </a:r>
            <a:r>
              <a:rPr lang="en-US" dirty="0" smtClean="0"/>
              <a:t> is returned to indicate that the element was not found. </a:t>
            </a:r>
          </a:p>
          <a:p>
            <a:r>
              <a:rPr lang="en-US" dirty="0" smtClean="0"/>
              <a:t>In Section </a:t>
            </a:r>
            <a:r>
              <a:rPr lang="en-US" dirty="0" smtClean="0">
                <a:latin typeface="Cambria Math" pitchFamily="18" charset="0"/>
                <a:ea typeface="Cambria Math" pitchFamily="18" charset="0"/>
              </a:rPr>
              <a:t>3.3</a:t>
            </a:r>
            <a:r>
              <a:rPr lang="en-US" dirty="0" smtClean="0"/>
              <a:t>, we show that the binary search algorithm is much more efficient than linear search.</a:t>
            </a:r>
          </a:p>
          <a:p>
            <a:pPr>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Binary Search</a:t>
            </a:r>
            <a:endParaRPr lang="en-US" dirty="0"/>
          </a:p>
        </p:txBody>
      </p:sp>
      <p:sp>
        <p:nvSpPr>
          <p:cNvPr id="3" name="Content Placeholder 2"/>
          <p:cNvSpPr>
            <a:spLocks noGrp="1"/>
          </p:cNvSpPr>
          <p:nvPr>
            <p:ph idx="1"/>
          </p:nvPr>
        </p:nvSpPr>
        <p:spPr>
          <a:xfrm>
            <a:off x="228600" y="1219200"/>
            <a:ext cx="8763000" cy="4389120"/>
          </a:xfrm>
        </p:spPr>
        <p:txBody>
          <a:bodyPr/>
          <a:lstStyle/>
          <a:p>
            <a:r>
              <a:rPr lang="en-US" dirty="0" smtClean="0"/>
              <a:t>Description of the binary search algorithm in </a:t>
            </a:r>
            <a:r>
              <a:rPr lang="en-US" dirty="0" err="1" smtClean="0"/>
              <a:t>pseudocode</a:t>
            </a:r>
            <a:r>
              <a:rPr lang="en-US" dirty="0" smtClean="0"/>
              <a:t>. </a:t>
            </a:r>
          </a:p>
          <a:p>
            <a:pPr>
              <a:buNone/>
            </a:pPr>
            <a:endParaRPr lang="en-US" dirty="0"/>
          </a:p>
        </p:txBody>
      </p:sp>
      <p:sp>
        <p:nvSpPr>
          <p:cNvPr id="4" name="Content Placeholder 2"/>
          <p:cNvSpPr txBox="1">
            <a:spLocks/>
          </p:cNvSpPr>
          <p:nvPr/>
        </p:nvSpPr>
        <p:spPr>
          <a:xfrm>
            <a:off x="152400" y="2667000"/>
            <a:ext cx="8763000" cy="3962399"/>
          </a:xfrm>
          <a:prstGeom prst="rect">
            <a:avLst/>
          </a:prstGeom>
          <a:ln>
            <a:solidFill>
              <a:schemeClr val="accent1"/>
            </a:solidFill>
          </a:ln>
        </p:spPr>
        <p:txBody>
          <a:bodyPr vert="horz">
            <a:normAutofit fontScale="8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   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binary</a:t>
            </a:r>
            <a:r>
              <a:rPr kumimoji="0" lang="en-US" sz="2600" b="0" i="0" u="none" strike="noStrike" kern="1200" cap="none" spc="0" normalizeH="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search(</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integer,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increasing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the left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smtClean="0">
                <a:ln>
                  <a:noFill/>
                </a:ln>
                <a:solidFill>
                  <a:schemeClr val="tx1"/>
                </a:solidFill>
                <a:effectLst/>
                <a:uLnTx/>
                <a:uFillTx/>
                <a:latin typeface="+mn-lt"/>
                <a:ea typeface="+mn-ea"/>
                <a:cs typeface="+mn-cs"/>
              </a:rPr>
              <a:t>    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right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&lt;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)/2</a:t>
            </a:r>
            <a:r>
              <a:rPr lang="en-US" sz="2600" dirty="0" smtClean="0">
                <a:latin typeface="Cambria Math"/>
                <a:ea typeface="Cambria Math"/>
              </a:rPr>
              <a:t>⌋</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&gt;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then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u="none" strike="noStrike" kern="1200" cap="none" spc="0" normalizeH="0" baseline="0" noProof="0" dirty="0" smtClean="0">
                <a:ln>
                  <a:noFill/>
                </a:ln>
                <a:solidFill>
                  <a:schemeClr val="tx1"/>
                </a:solidFill>
                <a:effectLst/>
                <a:uLnTx/>
                <a:uFillTx/>
                <a:latin typeface="+mn-lt"/>
                <a:ea typeface="+mn-ea"/>
                <a:cs typeface="+mn-cs"/>
              </a:rPr>
              <a:t>else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else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return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noProof="0" dirty="0" smtClean="0">
                <a:ln>
                  <a:noFill/>
                </a:ln>
                <a:solidFill>
                  <a:schemeClr val="tx1"/>
                </a:solidFill>
                <a:effectLst/>
                <a:uLnTx/>
                <a:uFillTx/>
                <a:latin typeface="+mn-lt"/>
                <a:ea typeface="+mn-ea"/>
                <a:cs typeface="+mn-cs"/>
              </a:rPr>
              <a:t> is the subscript </a:t>
            </a:r>
            <a:r>
              <a:rPr kumimoji="0" lang="en-US" sz="2600" b="0" i="1" u="none" strike="noStrike" kern="1200" cap="none" spc="0" normalizeH="0" noProof="0" dirty="0" err="1" smtClean="0">
                <a:ln>
                  <a:noFill/>
                </a:ln>
                <a:solidFill>
                  <a:schemeClr val="tx1"/>
                </a:solidFill>
                <a:effectLst/>
                <a:uLnTx/>
                <a:uFillTx/>
                <a:latin typeface="+mn-lt"/>
                <a:ea typeface="+mn-ea"/>
                <a:cs typeface="+mn-cs"/>
              </a:rPr>
              <a:t>i</a:t>
            </a:r>
            <a:r>
              <a:rPr kumimoji="0" lang="en-US" sz="2600" b="0" u="none" strike="noStrike" kern="1200" cap="none" spc="0" normalizeH="0" noProof="0" dirty="0" smtClean="0">
                <a:ln>
                  <a:noFill/>
                </a:ln>
                <a:solidFill>
                  <a:schemeClr val="tx1"/>
                </a:solidFill>
                <a:effectLst/>
                <a:uLnTx/>
                <a:uFillTx/>
                <a:latin typeface="+mn-lt"/>
                <a:ea typeface="+mn-ea"/>
                <a:cs typeface="+mn-cs"/>
              </a:rPr>
              <a:t> of the term </a:t>
            </a:r>
            <a:r>
              <a:rPr lang="en-US" sz="2600" i="1" dirty="0" err="1" smtClean="0"/>
              <a:t>a</a:t>
            </a:r>
            <a:r>
              <a:rPr lang="en-US" sz="2600" i="1" baseline="-25000" dirty="0" err="1" smtClean="0"/>
              <a:t>i</a:t>
            </a:r>
            <a:r>
              <a:rPr lang="en-US" sz="2600" dirty="0" smtClean="0"/>
              <a:t>  equal to </a:t>
            </a:r>
            <a:r>
              <a:rPr lang="en-US" sz="2600" i="1" dirty="0" smtClean="0"/>
              <a:t>x</a:t>
            </a:r>
            <a:r>
              <a:rPr lang="en-US" sz="2600" dirty="0" smtClean="0"/>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smtClean="0"/>
              <a:t>                                             or </a:t>
            </a:r>
            <a:r>
              <a:rPr lang="en-US" sz="2600" dirty="0" smtClean="0">
                <a:latin typeface="Cambria Math" pitchFamily="18" charset="0"/>
                <a:ea typeface="Cambria Math" pitchFamily="18" charset="0"/>
              </a:rPr>
              <a:t>0</a:t>
            </a:r>
            <a:r>
              <a:rPr lang="en-US" sz="2600" dirty="0" smtClean="0"/>
              <a:t> if </a:t>
            </a:r>
            <a:r>
              <a:rPr lang="en-US" sz="2600" i="1" dirty="0" smtClean="0"/>
              <a:t>x</a:t>
            </a:r>
            <a:r>
              <a:rPr lang="en-US" sz="2600" dirty="0" smtClean="0"/>
              <a:t> is not found}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468880"/>
            <a:ext cx="8229600" cy="4389120"/>
          </a:xfrm>
        </p:spPr>
        <p:txBody>
          <a:bodyPr>
            <a:normAutofit fontScale="62500" lnSpcReduction="20000"/>
          </a:bodyPr>
          <a:lstStyle/>
          <a:p>
            <a:pPr>
              <a:buNone/>
            </a:pPr>
            <a:r>
              <a:rPr lang="en-US" dirty="0" smtClean="0"/>
              <a:t>  </a:t>
            </a:r>
            <a:r>
              <a:rPr lang="en-US" b="1" dirty="0" smtClean="0"/>
              <a:t>Example</a:t>
            </a:r>
            <a:r>
              <a:rPr lang="en-US" dirty="0" smtClean="0"/>
              <a:t>: The steps taken by a binary search for </a:t>
            </a:r>
            <a:r>
              <a:rPr lang="en-US" dirty="0" smtClean="0">
                <a:latin typeface="Cambria Math" pitchFamily="18" charset="0"/>
                <a:ea typeface="Cambria Math" pitchFamily="18" charset="0"/>
              </a:rPr>
              <a:t>19</a:t>
            </a:r>
            <a:r>
              <a:rPr lang="en-US" dirty="0" smtClean="0"/>
              <a:t> in the list:</a:t>
            </a:r>
          </a:p>
          <a:p>
            <a:pPr>
              <a:buNone/>
            </a:pPr>
            <a:r>
              <a:rPr lang="en-US" dirty="0" smtClean="0"/>
              <a:t>                    </a:t>
            </a:r>
            <a:r>
              <a:rPr lang="en-US" dirty="0" smtClean="0">
                <a:solidFill>
                  <a:srgbClr val="FF0000"/>
                </a:solidFill>
                <a:latin typeface="Cambria Math" pitchFamily="18" charset="0"/>
                <a:ea typeface="Cambria Math" pitchFamily="18" charset="0"/>
              </a:rPr>
              <a:t>1  2  3  5  6  7  8  10  12  13  15  16  18  19  20  22</a:t>
            </a:r>
          </a:p>
          <a:p>
            <a:pPr marL="514350" indent="-514350">
              <a:buFont typeface="+mj-lt"/>
              <a:buAutoNum type="arabicPeriod"/>
            </a:pPr>
            <a:r>
              <a:rPr lang="en-US" dirty="0" smtClean="0">
                <a:latin typeface="Cambria Math" pitchFamily="18" charset="0"/>
                <a:ea typeface="Cambria Math" pitchFamily="18" charset="0"/>
              </a:rPr>
              <a:t> The list has 16 elements, so the midpoint is 8. The value in the 8</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 is 10.  Since 19 &gt; 10,  further search is restricted to  positions 9</a:t>
            </a:r>
            <a:r>
              <a:rPr lang="en-US" baseline="30000" dirty="0" smtClean="0">
                <a:latin typeface="Cambria Math" pitchFamily="18" charset="0"/>
                <a:ea typeface="Cambria Math" pitchFamily="18" charset="0"/>
              </a:rPr>
              <a:t>  </a:t>
            </a:r>
            <a:r>
              <a:rPr lang="en-US" dirty="0" smtClean="0">
                <a:latin typeface="Cambria Math" pitchFamily="18" charset="0"/>
                <a:ea typeface="Cambria Math" pitchFamily="18" charset="0"/>
              </a:rPr>
              <a:t>through 16.</a:t>
            </a:r>
            <a:endParaRPr lang="en-US" dirty="0" smtClean="0"/>
          </a:p>
          <a:p>
            <a:pPr>
              <a:buNone/>
            </a:pPr>
            <a:r>
              <a:rPr lang="en-US" dirty="0" smtClean="0">
                <a:latin typeface="Cambria Math" pitchFamily="18" charset="0"/>
                <a:ea typeface="Cambria Math" pitchFamily="18" charset="0"/>
              </a:rPr>
              <a:t>                        1  2  3  5  6  7  8  10</a:t>
            </a:r>
            <a:r>
              <a:rPr lang="en-US" dirty="0" smtClean="0">
                <a:solidFill>
                  <a:srgbClr val="FF0000"/>
                </a:solidFill>
                <a:latin typeface="Cambria Math" pitchFamily="18" charset="0"/>
                <a:ea typeface="Cambria Math" pitchFamily="18" charset="0"/>
              </a:rPr>
              <a:t>  12  13  15  16  18  19  20  22</a:t>
            </a:r>
            <a:endParaRPr lang="en-US" dirty="0" smtClean="0">
              <a:latin typeface="Cambria Math" pitchFamily="18" charset="0"/>
              <a:ea typeface="Cambria Math" pitchFamily="18" charset="0"/>
            </a:endParaRPr>
          </a:p>
          <a:p>
            <a:pPr marL="514350" indent="-514350">
              <a:buFont typeface="+mj-lt"/>
              <a:buAutoNum type="arabicPeriod" startAt="2"/>
            </a:pPr>
            <a:r>
              <a:rPr lang="en-US" dirty="0" smtClean="0">
                <a:latin typeface="Cambria Math" pitchFamily="18" charset="0"/>
                <a:ea typeface="Cambria Math" pitchFamily="18" charset="0"/>
              </a:rPr>
              <a:t>The midpoint of the list (positions 9 through 16)  is now  the 12</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 with a value of  16.    Since 19 &gt; 16,  further search is restricted to the 13</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 and above.</a:t>
            </a:r>
          </a:p>
          <a:p>
            <a:pPr>
              <a:buNone/>
            </a:pPr>
            <a:r>
              <a:rPr lang="en-US" dirty="0" smtClean="0">
                <a:latin typeface="Cambria Math" pitchFamily="18" charset="0"/>
                <a:ea typeface="Cambria Math" pitchFamily="18" charset="0"/>
              </a:rPr>
              <a:t>                      1  2  3  5  6  7  8  10</a:t>
            </a:r>
            <a:r>
              <a:rPr lang="en-US" dirty="0" smtClean="0">
                <a:solidFill>
                  <a:srgbClr val="FF0000"/>
                </a:solidFill>
                <a:latin typeface="Cambria Math" pitchFamily="18" charset="0"/>
                <a:ea typeface="Cambria Math" pitchFamily="18" charset="0"/>
              </a:rPr>
              <a:t>  </a:t>
            </a:r>
            <a:r>
              <a:rPr lang="en-US" dirty="0" smtClean="0">
                <a:latin typeface="Cambria Math" pitchFamily="18" charset="0"/>
                <a:ea typeface="Cambria Math" pitchFamily="18" charset="0"/>
              </a:rPr>
              <a:t>12  13  15  16  </a:t>
            </a:r>
            <a:r>
              <a:rPr lang="en-US" dirty="0" smtClean="0">
                <a:solidFill>
                  <a:srgbClr val="FF0000"/>
                </a:solidFill>
                <a:latin typeface="Cambria Math" pitchFamily="18" charset="0"/>
                <a:ea typeface="Cambria Math" pitchFamily="18" charset="0"/>
              </a:rPr>
              <a:t>18  19  20  22</a:t>
            </a:r>
            <a:endParaRPr lang="en-US" dirty="0" smtClean="0">
              <a:latin typeface="Cambria Math" pitchFamily="18" charset="0"/>
              <a:ea typeface="Cambria Math" pitchFamily="18" charset="0"/>
            </a:endParaRPr>
          </a:p>
          <a:p>
            <a:pPr marL="514350" indent="-514350">
              <a:buFont typeface="+mj-lt"/>
              <a:buAutoNum type="arabicPeriod" startAt="3"/>
            </a:pPr>
            <a:r>
              <a:rPr lang="en-US" dirty="0" smtClean="0">
                <a:latin typeface="Cambria Math" pitchFamily="18" charset="0"/>
                <a:ea typeface="Cambria Math" pitchFamily="18" charset="0"/>
              </a:rPr>
              <a:t>The midpoint  of the current list is now the 14</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 with a value of 19.  Since        19 ≯ 19,  further search is restricted to the portion from  the 13</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through the 14</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positions .</a:t>
            </a:r>
          </a:p>
          <a:p>
            <a:pPr>
              <a:buNone/>
            </a:pPr>
            <a:r>
              <a:rPr lang="en-US" dirty="0" smtClean="0">
                <a:latin typeface="Cambria Math" pitchFamily="18" charset="0"/>
                <a:ea typeface="Cambria Math" pitchFamily="18" charset="0"/>
              </a:rPr>
              <a:t>                      1  2  3  5  6  7  8  10</a:t>
            </a:r>
            <a:r>
              <a:rPr lang="en-US" dirty="0" smtClean="0">
                <a:solidFill>
                  <a:srgbClr val="FF0000"/>
                </a:solidFill>
                <a:latin typeface="Cambria Math" pitchFamily="18" charset="0"/>
                <a:ea typeface="Cambria Math" pitchFamily="18" charset="0"/>
              </a:rPr>
              <a:t>  </a:t>
            </a:r>
            <a:r>
              <a:rPr lang="en-US" dirty="0" smtClean="0">
                <a:latin typeface="Cambria Math" pitchFamily="18" charset="0"/>
                <a:ea typeface="Cambria Math" pitchFamily="18" charset="0"/>
              </a:rPr>
              <a:t>12  13  15  16  </a:t>
            </a:r>
            <a:r>
              <a:rPr lang="en-US" dirty="0" smtClean="0">
                <a:solidFill>
                  <a:srgbClr val="FF0000"/>
                </a:solidFill>
                <a:latin typeface="Cambria Math" pitchFamily="18" charset="0"/>
                <a:ea typeface="Cambria Math" pitchFamily="18" charset="0"/>
              </a:rPr>
              <a:t>18  19  </a:t>
            </a:r>
            <a:r>
              <a:rPr lang="en-US" dirty="0" smtClean="0">
                <a:latin typeface="Cambria Math" pitchFamily="18" charset="0"/>
                <a:ea typeface="Cambria Math" pitchFamily="18" charset="0"/>
              </a:rPr>
              <a:t>20  22</a:t>
            </a:r>
          </a:p>
          <a:p>
            <a:pPr marL="514350" indent="-514350">
              <a:buFont typeface="+mj-lt"/>
              <a:buAutoNum type="arabicPeriod" startAt="4"/>
            </a:pPr>
            <a:r>
              <a:rPr lang="en-US" dirty="0" smtClean="0">
                <a:latin typeface="Cambria Math" pitchFamily="18" charset="0"/>
                <a:ea typeface="Cambria Math" pitchFamily="18" charset="0"/>
              </a:rPr>
              <a:t>The midpoint of the current list  is now the 13</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 with a value of 18.               Since 19&gt; 18, search is restricted to the  portion from the 18</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 through the 18</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a:t>
            </a:r>
          </a:p>
          <a:p>
            <a:pPr>
              <a:buNone/>
            </a:pPr>
            <a:r>
              <a:rPr lang="en-US" dirty="0" smtClean="0">
                <a:latin typeface="Cambria Math" pitchFamily="18" charset="0"/>
                <a:ea typeface="Cambria Math" pitchFamily="18" charset="0"/>
              </a:rPr>
              <a:t>                      1  2  3  5  6  7  8  10</a:t>
            </a:r>
            <a:r>
              <a:rPr lang="en-US" dirty="0" smtClean="0">
                <a:solidFill>
                  <a:srgbClr val="FF0000"/>
                </a:solidFill>
                <a:latin typeface="Cambria Math" pitchFamily="18" charset="0"/>
                <a:ea typeface="Cambria Math" pitchFamily="18" charset="0"/>
              </a:rPr>
              <a:t>  </a:t>
            </a:r>
            <a:r>
              <a:rPr lang="en-US" dirty="0" smtClean="0">
                <a:latin typeface="Cambria Math" pitchFamily="18" charset="0"/>
                <a:ea typeface="Cambria Math" pitchFamily="18" charset="0"/>
              </a:rPr>
              <a:t>12  13  15  16  18</a:t>
            </a:r>
            <a:r>
              <a:rPr lang="en-US" dirty="0" smtClean="0">
                <a:solidFill>
                  <a:srgbClr val="FF0000"/>
                </a:solidFill>
                <a:latin typeface="Cambria Math" pitchFamily="18" charset="0"/>
                <a:ea typeface="Cambria Math" pitchFamily="18" charset="0"/>
              </a:rPr>
              <a:t>  19  </a:t>
            </a:r>
            <a:r>
              <a:rPr lang="en-US" dirty="0" smtClean="0">
                <a:latin typeface="Cambria Math" pitchFamily="18" charset="0"/>
                <a:ea typeface="Cambria Math" pitchFamily="18" charset="0"/>
              </a:rPr>
              <a:t>20  22</a:t>
            </a:r>
          </a:p>
          <a:p>
            <a:pPr marL="514350" indent="-514350">
              <a:buFont typeface="+mj-lt"/>
              <a:buAutoNum type="arabicPeriod" startAt="5"/>
            </a:pPr>
            <a:r>
              <a:rPr lang="en-US" dirty="0" smtClean="0">
                <a:latin typeface="Cambria Math" pitchFamily="18" charset="0"/>
                <a:ea typeface="Cambria Math" pitchFamily="18" charset="0"/>
              </a:rPr>
              <a:t>Now the list has a single element and the loop ends. Since 19=19, the location 16 is returned.</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16</a:t>
            </a:fld>
            <a:endParaRPr lang="en-US"/>
          </a:p>
        </p:txBody>
      </p:sp>
      <p:sp>
        <p:nvSpPr>
          <p:cNvPr id="5" name="Content Placeholder 2"/>
          <p:cNvSpPr txBox="1">
            <a:spLocks/>
          </p:cNvSpPr>
          <p:nvPr/>
        </p:nvSpPr>
        <p:spPr>
          <a:xfrm>
            <a:off x="609600" y="0"/>
            <a:ext cx="7620000" cy="2666999"/>
          </a:xfrm>
          <a:prstGeom prst="rect">
            <a:avLst/>
          </a:prstGeom>
          <a:ln>
            <a:solidFill>
              <a:schemeClr val="accent1"/>
            </a:solidFill>
          </a:ln>
        </p:spPr>
        <p:txBody>
          <a:bodyPr vert="horz">
            <a:normAutofit fontScale="5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   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binary</a:t>
            </a:r>
            <a:r>
              <a:rPr kumimoji="0" lang="en-US" sz="2600" b="0" i="0" u="none" strike="noStrike" kern="1200" cap="none" spc="0" normalizeH="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search(</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integer,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increasing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the left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smtClean="0">
                <a:ln>
                  <a:noFill/>
                </a:ln>
                <a:solidFill>
                  <a:schemeClr val="tx1"/>
                </a:solidFill>
                <a:effectLst/>
                <a:uLnTx/>
                <a:uFillTx/>
                <a:latin typeface="+mn-lt"/>
                <a:ea typeface="+mn-ea"/>
                <a:cs typeface="+mn-cs"/>
              </a:rPr>
              <a:t>    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right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&lt;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)/2</a:t>
            </a:r>
            <a:r>
              <a:rPr lang="en-US" sz="2600" dirty="0" smtClean="0">
                <a:latin typeface="Cambria Math"/>
                <a:ea typeface="Cambria Math"/>
              </a:rPr>
              <a:t>⌋</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&gt;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then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u="none" strike="noStrike" kern="1200" cap="none" spc="0" normalizeH="0" baseline="0" noProof="0" dirty="0" smtClean="0">
                <a:ln>
                  <a:noFill/>
                </a:ln>
                <a:solidFill>
                  <a:schemeClr val="tx1"/>
                </a:solidFill>
                <a:effectLst/>
                <a:uLnTx/>
                <a:uFillTx/>
                <a:latin typeface="+mn-lt"/>
                <a:ea typeface="+mn-ea"/>
                <a:cs typeface="+mn-cs"/>
              </a:rPr>
              <a:t>else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else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return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noProof="0" dirty="0" smtClean="0">
                <a:ln>
                  <a:noFill/>
                </a:ln>
                <a:solidFill>
                  <a:schemeClr val="tx1"/>
                </a:solidFill>
                <a:effectLst/>
                <a:uLnTx/>
                <a:uFillTx/>
                <a:latin typeface="+mn-lt"/>
                <a:ea typeface="+mn-ea"/>
                <a:cs typeface="+mn-cs"/>
              </a:rPr>
              <a:t> is the subscript </a:t>
            </a:r>
            <a:r>
              <a:rPr kumimoji="0" lang="en-US" sz="2600" b="0" i="1" u="none" strike="noStrike" kern="1200" cap="none" spc="0" normalizeH="0" noProof="0" dirty="0" err="1" smtClean="0">
                <a:ln>
                  <a:noFill/>
                </a:ln>
                <a:solidFill>
                  <a:schemeClr val="tx1"/>
                </a:solidFill>
                <a:effectLst/>
                <a:uLnTx/>
                <a:uFillTx/>
                <a:latin typeface="+mn-lt"/>
                <a:ea typeface="+mn-ea"/>
                <a:cs typeface="+mn-cs"/>
              </a:rPr>
              <a:t>i</a:t>
            </a:r>
            <a:r>
              <a:rPr kumimoji="0" lang="en-US" sz="2600" b="0" u="none" strike="noStrike" kern="1200" cap="none" spc="0" normalizeH="0" noProof="0" dirty="0" smtClean="0">
                <a:ln>
                  <a:noFill/>
                </a:ln>
                <a:solidFill>
                  <a:schemeClr val="tx1"/>
                </a:solidFill>
                <a:effectLst/>
                <a:uLnTx/>
                <a:uFillTx/>
                <a:latin typeface="+mn-lt"/>
                <a:ea typeface="+mn-ea"/>
                <a:cs typeface="+mn-cs"/>
              </a:rPr>
              <a:t> of the term </a:t>
            </a:r>
            <a:r>
              <a:rPr lang="en-US" sz="2600" i="1" dirty="0" err="1" smtClean="0"/>
              <a:t>a</a:t>
            </a:r>
            <a:r>
              <a:rPr lang="en-US" sz="2600" i="1" baseline="-25000" dirty="0" err="1" smtClean="0"/>
              <a:t>i</a:t>
            </a:r>
            <a:r>
              <a:rPr lang="en-US" sz="2600" dirty="0" smtClean="0"/>
              <a:t>  equal to </a:t>
            </a:r>
            <a:r>
              <a:rPr lang="en-US" sz="2600" i="1" dirty="0" smtClean="0"/>
              <a:t>x</a:t>
            </a:r>
            <a:r>
              <a:rPr lang="en-US" sz="2600" dirty="0" smtClean="0"/>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smtClean="0"/>
              <a:t>                                             or </a:t>
            </a:r>
            <a:r>
              <a:rPr lang="en-US" sz="2600" dirty="0" smtClean="0">
                <a:latin typeface="Cambria Math" pitchFamily="18" charset="0"/>
                <a:ea typeface="Cambria Math" pitchFamily="18" charset="0"/>
              </a:rPr>
              <a:t>0</a:t>
            </a:r>
            <a:r>
              <a:rPr lang="en-US" sz="2600" dirty="0" smtClean="0"/>
              <a:t> if </a:t>
            </a:r>
            <a:r>
              <a:rPr lang="en-US" sz="2600" i="1" dirty="0" smtClean="0"/>
              <a:t>x</a:t>
            </a:r>
            <a:r>
              <a:rPr lang="en-US" sz="2600" dirty="0" smtClean="0"/>
              <a:t> is not found}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Sorting</a:t>
            </a:r>
            <a:endParaRPr lang="en-US" dirty="0"/>
          </a:p>
        </p:txBody>
      </p:sp>
      <p:sp>
        <p:nvSpPr>
          <p:cNvPr id="3" name="Content Placeholder 2"/>
          <p:cNvSpPr>
            <a:spLocks noGrp="1"/>
          </p:cNvSpPr>
          <p:nvPr>
            <p:ph idx="1"/>
          </p:nvPr>
        </p:nvSpPr>
        <p:spPr>
          <a:xfrm>
            <a:off x="457200" y="1295400"/>
            <a:ext cx="8229600" cy="5334000"/>
          </a:xfrm>
        </p:spPr>
        <p:txBody>
          <a:bodyPr>
            <a:normAutofit fontScale="85000" lnSpcReduction="10000"/>
          </a:bodyPr>
          <a:lstStyle/>
          <a:p>
            <a:r>
              <a:rPr lang="en-US" dirty="0" smtClean="0"/>
              <a:t>To </a:t>
            </a:r>
            <a:r>
              <a:rPr lang="en-US" i="1" dirty="0" smtClean="0"/>
              <a:t>sort</a:t>
            </a:r>
            <a:r>
              <a:rPr lang="en-US" dirty="0" smtClean="0"/>
              <a:t> the elements of a list is to put them in increasing order (numerical order, alphabetic, and so on).</a:t>
            </a:r>
          </a:p>
          <a:p>
            <a:r>
              <a:rPr lang="en-US" dirty="0" smtClean="0"/>
              <a:t>Sorting is an important problem because:</a:t>
            </a:r>
          </a:p>
          <a:p>
            <a:pPr lvl="1"/>
            <a:r>
              <a:rPr lang="en-US" dirty="0" smtClean="0"/>
              <a:t>A nontrivial percentage of all computing resources are devoted to sorting different kinds of lists, especially applications involving large databases of information that need to be presented in a particular order (e.g., by customer, part number etc.).</a:t>
            </a:r>
          </a:p>
          <a:p>
            <a:pPr lvl="1"/>
            <a:r>
              <a:rPr lang="en-US" dirty="0" smtClean="0"/>
              <a:t>An amazing number of fundamentally different algorithms have been invented for sorting. Their relative advantages and disadvantages have been studied extensively.</a:t>
            </a:r>
          </a:p>
          <a:p>
            <a:pPr lvl="1"/>
            <a:r>
              <a:rPr lang="en-US" dirty="0" smtClean="0"/>
              <a:t>Sorting algorithms are useful to illustrate the basic notions of computer science.</a:t>
            </a:r>
          </a:p>
          <a:p>
            <a:r>
              <a:rPr lang="en-US" dirty="0" smtClean="0"/>
              <a:t>A variety of sorting algorithms are studied in this book; binary, insertion, bubble, selection, merge, quick, and tournament.</a:t>
            </a:r>
          </a:p>
          <a:p>
            <a:r>
              <a:rPr lang="en-US" dirty="0" smtClean="0"/>
              <a:t>In Section </a:t>
            </a:r>
            <a:r>
              <a:rPr lang="en-US" dirty="0" smtClean="0">
                <a:latin typeface="Cambria Math" pitchFamily="18" charset="0"/>
                <a:ea typeface="Cambria Math" pitchFamily="18" charset="0"/>
              </a:rPr>
              <a:t>3.3</a:t>
            </a:r>
            <a:r>
              <a:rPr lang="en-US" dirty="0" smtClean="0"/>
              <a:t>, we’ll study the amount of time required to sort a list using the sorting algorithms covered in this section.</a:t>
            </a:r>
          </a:p>
        </p:txBody>
      </p:sp>
      <p:sp>
        <p:nvSpPr>
          <p:cNvPr id="4" name="Slide Number Placeholder 3"/>
          <p:cNvSpPr>
            <a:spLocks noGrp="1"/>
          </p:cNvSpPr>
          <p:nvPr>
            <p:ph type="sldNum" sz="quarter" idx="12"/>
          </p:nvPr>
        </p:nvSpPr>
        <p:spPr/>
        <p:txBody>
          <a:bodyPr/>
          <a:lstStyle/>
          <a:p>
            <a:fld id="{9CA217EF-0505-4C33-BB20-8A8DF2039023}"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Bubble Sort</a:t>
            </a:r>
            <a:endParaRPr lang="en-US" dirty="0"/>
          </a:p>
        </p:txBody>
      </p:sp>
      <p:sp>
        <p:nvSpPr>
          <p:cNvPr id="3" name="Content Placeholder 2"/>
          <p:cNvSpPr>
            <a:spLocks noGrp="1"/>
          </p:cNvSpPr>
          <p:nvPr>
            <p:ph idx="1"/>
          </p:nvPr>
        </p:nvSpPr>
        <p:spPr/>
        <p:txBody>
          <a:bodyPr/>
          <a:lstStyle/>
          <a:p>
            <a:r>
              <a:rPr lang="en-US" i="1" dirty="0" smtClean="0"/>
              <a:t>Bubble sort </a:t>
            </a:r>
            <a:r>
              <a:rPr lang="en-US" dirty="0" smtClean="0"/>
              <a:t>makes multiple passes through a list. Every pair of elements that are found to be out of order are interchanged.</a:t>
            </a:r>
          </a:p>
          <a:p>
            <a:endParaRPr lang="en-US" dirty="0" smtClean="0"/>
          </a:p>
          <a:p>
            <a:endParaRPr lang="en-US" dirty="0"/>
          </a:p>
        </p:txBody>
      </p:sp>
      <p:sp>
        <p:nvSpPr>
          <p:cNvPr id="4" name="Content Placeholder 2"/>
          <p:cNvSpPr txBox="1">
            <a:spLocks/>
          </p:cNvSpPr>
          <p:nvPr/>
        </p:nvSpPr>
        <p:spPr>
          <a:xfrm>
            <a:off x="762000" y="3505200"/>
            <a:ext cx="6477000" cy="2438400"/>
          </a:xfrm>
          <a:prstGeom prst="rect">
            <a:avLst/>
          </a:prstGeom>
          <a:ln>
            <a:solidFill>
              <a:schemeClr val="accent1"/>
            </a:solidFill>
          </a:ln>
        </p:spPr>
        <p:txBody>
          <a:bodyPr vert="horz">
            <a:normAutofit fontScale="925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bubblesort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real numbers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with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i</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1" u="none" strike="noStrike" kern="1200" cap="none" spc="0" normalizeH="0" baseline="0" noProof="0" dirty="0" smtClean="0">
                <a:ln>
                  <a:noFill/>
                </a:ln>
                <a:solidFill>
                  <a:schemeClr val="tx1"/>
                </a:solidFill>
                <a:effectLst/>
                <a:uLnTx/>
                <a:uFillTx/>
                <a:latin typeface="Cambria Math"/>
                <a:ea typeface="Cambria Math"/>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lang="en-US" sz="2600" i="1" dirty="0" smtClean="0">
                <a:latin typeface="Cambria Math"/>
                <a:ea typeface="Cambria Math"/>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&gt;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interchange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smtClean="0"/>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now in increasing order}</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468880"/>
            <a:ext cx="8229600" cy="4389120"/>
          </a:xfrm>
        </p:spPr>
        <p:txBody>
          <a:bodyPr>
            <a:normAutofit fontScale="85000" lnSpcReduction="20000"/>
          </a:bodyPr>
          <a:lstStyle/>
          <a:p>
            <a:pPr>
              <a:buNone/>
            </a:pPr>
            <a:r>
              <a:rPr lang="en-US" b="1" dirty="0" smtClean="0"/>
              <a:t>   Example</a:t>
            </a:r>
            <a:r>
              <a:rPr lang="en-US" dirty="0" smtClean="0"/>
              <a:t>:  Show the steps of bubble sort with  </a:t>
            </a:r>
            <a:r>
              <a:rPr lang="en-US" dirty="0" smtClean="0">
                <a:latin typeface="Cambria Math" pitchFamily="18" charset="0"/>
                <a:ea typeface="Cambria Math" pitchFamily="18" charset="0"/>
              </a:rPr>
              <a:t>3  2  4  1  5</a:t>
            </a: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r>
              <a:rPr lang="en-US" sz="1900" dirty="0" smtClean="0">
                <a:latin typeface="Cambria Math" pitchFamily="18" charset="0"/>
                <a:ea typeface="Cambria Math" pitchFamily="18" charset="0"/>
              </a:rPr>
              <a:t>At the first pass the largest element has been put into the correct position</a:t>
            </a:r>
          </a:p>
          <a:p>
            <a:r>
              <a:rPr lang="en-US" sz="1900" dirty="0" smtClean="0">
                <a:latin typeface="Cambria Math" pitchFamily="18" charset="0"/>
                <a:ea typeface="Cambria Math" pitchFamily="18" charset="0"/>
              </a:rPr>
              <a:t>At the end of the second pass, the 2</a:t>
            </a:r>
            <a:r>
              <a:rPr lang="en-US" sz="1900" baseline="30000" dirty="0" smtClean="0">
                <a:latin typeface="Cambria Math" pitchFamily="18" charset="0"/>
                <a:ea typeface="Cambria Math" pitchFamily="18" charset="0"/>
              </a:rPr>
              <a:t>nd</a:t>
            </a:r>
            <a:r>
              <a:rPr lang="en-US" sz="1900" dirty="0" smtClean="0">
                <a:latin typeface="Cambria Math" pitchFamily="18" charset="0"/>
                <a:ea typeface="Cambria Math" pitchFamily="18" charset="0"/>
              </a:rPr>
              <a:t> largest element has been put into the correct position.</a:t>
            </a:r>
          </a:p>
          <a:p>
            <a:r>
              <a:rPr lang="en-US" sz="1900" dirty="0" smtClean="0">
                <a:latin typeface="Cambria Math" pitchFamily="18" charset="0"/>
                <a:ea typeface="Cambria Math" pitchFamily="18" charset="0"/>
              </a:rPr>
              <a:t>In each subsequent pass, an additional element is put in the correct position.</a:t>
            </a:r>
          </a:p>
          <a:p>
            <a:endParaRPr lang="en-US" dirty="0"/>
          </a:p>
        </p:txBody>
      </p:sp>
      <p:pic>
        <p:nvPicPr>
          <p:cNvPr id="7" name="Content Placeholder 3" descr="0302.jpg"/>
          <p:cNvPicPr>
            <a:picLocks noChangeAspect="1"/>
          </p:cNvPicPr>
          <p:nvPr/>
        </p:nvPicPr>
        <p:blipFill>
          <a:blip r:embed="rId2" cstate="print"/>
          <a:stretch>
            <a:fillRect/>
          </a:stretch>
        </p:blipFill>
        <p:spPr>
          <a:xfrm>
            <a:off x="1066800" y="2895600"/>
            <a:ext cx="6251024" cy="2631137"/>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19</a:t>
            </a:fld>
            <a:endParaRPr lang="en-US"/>
          </a:p>
        </p:txBody>
      </p:sp>
      <p:sp>
        <p:nvSpPr>
          <p:cNvPr id="6" name="Content Placeholder 2"/>
          <p:cNvSpPr txBox="1">
            <a:spLocks/>
          </p:cNvSpPr>
          <p:nvPr/>
        </p:nvSpPr>
        <p:spPr>
          <a:xfrm>
            <a:off x="1371600" y="0"/>
            <a:ext cx="6400800" cy="2438400"/>
          </a:xfrm>
          <a:prstGeom prst="rect">
            <a:avLst/>
          </a:prstGeom>
          <a:ln>
            <a:solidFill>
              <a:schemeClr val="accent1"/>
            </a:solidFill>
          </a:ln>
        </p:spPr>
        <p:txBody>
          <a:bodyPr vert="horz">
            <a:normAutofit fontScale="925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bubblesort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real numbers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with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i</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1" u="none" strike="noStrike" kern="1200" cap="none" spc="0" normalizeH="0" baseline="0" noProof="0" dirty="0" smtClean="0">
                <a:ln>
                  <a:noFill/>
                </a:ln>
                <a:solidFill>
                  <a:schemeClr val="tx1"/>
                </a:solidFill>
                <a:effectLst/>
                <a:uLnTx/>
                <a:uFillTx/>
                <a:latin typeface="Cambria Math"/>
                <a:ea typeface="Cambria Math"/>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lang="en-US" sz="2600" i="1" dirty="0" smtClean="0">
                <a:latin typeface="Cambria Math"/>
                <a:ea typeface="Cambria Math"/>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&gt;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interchange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smtClean="0"/>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now in increasing order}</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Summary</a:t>
            </a:r>
            <a:endParaRPr lang="en-US" dirty="0"/>
          </a:p>
        </p:txBody>
      </p:sp>
      <p:sp>
        <p:nvSpPr>
          <p:cNvPr id="3" name="Content Placeholder 2"/>
          <p:cNvSpPr>
            <a:spLocks noGrp="1"/>
          </p:cNvSpPr>
          <p:nvPr>
            <p:ph idx="1"/>
          </p:nvPr>
        </p:nvSpPr>
        <p:spPr/>
        <p:txBody>
          <a:bodyPr>
            <a:normAutofit/>
          </a:bodyPr>
          <a:lstStyle/>
          <a:p>
            <a:r>
              <a:rPr lang="en-US" dirty="0" smtClean="0"/>
              <a:t>Algorithms </a:t>
            </a:r>
          </a:p>
          <a:p>
            <a:pPr lvl="1"/>
            <a:r>
              <a:rPr lang="en-US" dirty="0" smtClean="0"/>
              <a:t>Example Algorithms </a:t>
            </a:r>
          </a:p>
          <a:p>
            <a:pPr lvl="1"/>
            <a:r>
              <a:rPr lang="en-US" dirty="0" smtClean="0"/>
              <a:t>Algorithmic Paradigms</a:t>
            </a:r>
          </a:p>
          <a:p>
            <a:r>
              <a:rPr lang="en-US" dirty="0" smtClean="0"/>
              <a:t>Growth of Functions</a:t>
            </a:r>
          </a:p>
          <a:p>
            <a:pPr lvl="1"/>
            <a:r>
              <a:rPr lang="en-US" dirty="0" smtClean="0"/>
              <a:t>Big-</a:t>
            </a:r>
            <a:r>
              <a:rPr lang="en-US" i="1" dirty="0" smtClean="0"/>
              <a:t>O</a:t>
            </a:r>
            <a:r>
              <a:rPr lang="en-US" dirty="0" smtClean="0"/>
              <a:t> and other Notation</a:t>
            </a:r>
          </a:p>
          <a:p>
            <a:r>
              <a:rPr lang="en-US" dirty="0" smtClean="0"/>
              <a:t>Complexity of Algorithms</a:t>
            </a:r>
          </a:p>
          <a:p>
            <a:pPr>
              <a:buNone/>
            </a:pPr>
            <a:endParaRPr lang="en-US" dirty="0" smtClean="0"/>
          </a:p>
          <a:p>
            <a:pPr lvl="1">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Insertion Sort</a:t>
            </a:r>
            <a:endParaRPr lang="en-US" dirty="0"/>
          </a:p>
        </p:txBody>
      </p:sp>
      <p:sp>
        <p:nvSpPr>
          <p:cNvPr id="3" name="Content Placeholder 2"/>
          <p:cNvSpPr>
            <a:spLocks noGrp="1"/>
          </p:cNvSpPr>
          <p:nvPr>
            <p:ph idx="1"/>
          </p:nvPr>
        </p:nvSpPr>
        <p:spPr/>
        <p:txBody>
          <a:bodyPr/>
          <a:lstStyle/>
          <a:p>
            <a:r>
              <a:rPr lang="en-US" sz="2000" i="1" dirty="0" smtClean="0"/>
              <a:t>Insertion sort </a:t>
            </a:r>
            <a:r>
              <a:rPr lang="en-US" sz="2000" dirty="0" smtClean="0"/>
              <a:t>begins with the </a:t>
            </a:r>
            <a:r>
              <a:rPr lang="en-US" sz="2000" dirty="0" smtClean="0">
                <a:latin typeface="Cambria Math" pitchFamily="18" charset="0"/>
                <a:ea typeface="Cambria Math" pitchFamily="18" charset="0"/>
              </a:rPr>
              <a:t>2</a:t>
            </a:r>
            <a:r>
              <a:rPr lang="en-US" sz="2000" baseline="30000" dirty="0" smtClean="0"/>
              <a:t>nd</a:t>
            </a:r>
            <a:r>
              <a:rPr lang="en-US" sz="2000" dirty="0" smtClean="0"/>
              <a:t> element. It compares the </a:t>
            </a:r>
            <a:r>
              <a:rPr lang="en-US" sz="2000" dirty="0" smtClean="0">
                <a:latin typeface="Cambria Math" pitchFamily="18" charset="0"/>
                <a:ea typeface="Cambria Math" pitchFamily="18" charset="0"/>
              </a:rPr>
              <a:t>2</a:t>
            </a:r>
            <a:r>
              <a:rPr lang="en-US" sz="2000" baseline="30000" dirty="0" smtClean="0"/>
              <a:t>nd</a:t>
            </a:r>
            <a:r>
              <a:rPr lang="en-US" sz="2000" dirty="0" smtClean="0"/>
              <a:t> element with the </a:t>
            </a:r>
            <a:r>
              <a:rPr lang="en-US" sz="2000" dirty="0" smtClean="0">
                <a:latin typeface="Cambria Math" pitchFamily="18" charset="0"/>
                <a:ea typeface="Cambria Math" pitchFamily="18" charset="0"/>
              </a:rPr>
              <a:t>1</a:t>
            </a:r>
            <a:r>
              <a:rPr lang="en-US" sz="2000" baseline="30000" dirty="0" smtClean="0"/>
              <a:t>st</a:t>
            </a:r>
            <a:r>
              <a:rPr lang="en-US" sz="2000" dirty="0" smtClean="0"/>
              <a:t> and puts it before the first if it is not larger.</a:t>
            </a:r>
          </a:p>
          <a:p>
            <a:pPr>
              <a:buNone/>
            </a:pPr>
            <a:endParaRPr lang="en-US" dirty="0"/>
          </a:p>
        </p:txBody>
      </p:sp>
      <p:sp>
        <p:nvSpPr>
          <p:cNvPr id="4" name="Content Placeholder 2"/>
          <p:cNvSpPr txBox="1">
            <a:spLocks/>
          </p:cNvSpPr>
          <p:nvPr/>
        </p:nvSpPr>
        <p:spPr>
          <a:xfrm>
            <a:off x="4953000" y="2590800"/>
            <a:ext cx="4038600" cy="3810000"/>
          </a:xfrm>
          <a:prstGeom prst="rect">
            <a:avLst/>
          </a:prstGeom>
          <a:ln>
            <a:solidFill>
              <a:schemeClr val="accent1"/>
            </a:solidFill>
          </a:ln>
        </p:spPr>
        <p:txBody>
          <a:bodyPr vert="horz">
            <a:normAutofit fontScale="2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b="1" dirty="0" smtClean="0"/>
              <a:t>procedure</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insertion</a:t>
            </a:r>
            <a:r>
              <a:rPr kumimoji="0" lang="en-US" sz="8000" b="0" i="1" u="none" strike="noStrike" kern="1200" cap="none" spc="0" normalizeH="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sort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i="1" dirty="0" smtClean="0"/>
              <a:t>  </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smtClean="0"/>
              <a:t>      </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real numbers with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1" i="0" u="none" strike="noStrike" kern="1200" cap="none" spc="0" normalizeH="0" baseline="0" noProof="0" dirty="0" smtClean="0">
                <a:ln>
                  <a:noFill/>
                </a:ln>
                <a:solidFill>
                  <a:schemeClr val="tx1"/>
                </a:solidFill>
                <a:effectLst/>
                <a:uLnTx/>
                <a:uFillTx/>
                <a:latin typeface="+mn-lt"/>
                <a:ea typeface="+mn-ea"/>
                <a:cs typeface="+mn-cs"/>
              </a:rPr>
              <a:t>     for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&gt;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i</a:t>
            </a:r>
            <a:endParaRPr kumimoji="0" lang="en-US" sz="80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endParaRPr kumimoji="0" lang="en-US" sz="8000" b="0" i="1" u="none" strike="noStrike" kern="1200" cap="none" spc="0" normalizeH="0" baseline="-2500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k</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0" u="none" strike="noStrike" kern="1200" cap="none" spc="0" normalizeH="0" baseline="0" noProof="0" dirty="0" smtClean="0">
                <a:ln>
                  <a:noFill/>
                </a:ln>
                <a:solidFill>
                  <a:schemeClr val="tx1"/>
                </a:solidFill>
                <a:effectLst/>
                <a:uLnTx/>
                <a:uFillTx/>
                <a:latin typeface="Cambria Math"/>
                <a:ea typeface="Cambria Math"/>
              </a:rPr>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latin typeface="Cambria Math"/>
                <a:ea typeface="Cambria Math"/>
              </a:rPr>
              <a:t>−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8000" b="0" u="none" strike="noStrike" kern="1200" cap="none" spc="0" normalizeH="0" baseline="-2500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k</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8000" b="0" u="none" strike="noStrike" kern="1200" cap="none" spc="0" normalizeH="0" baseline="-2500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k-1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smtClean="0"/>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Now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t>is in increasing order}</a:t>
            </a:r>
            <a:endParaRPr kumimoji="0" lang="en-US" sz="8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p:cNvSpPr txBox="1"/>
          <p:nvPr/>
        </p:nvSpPr>
        <p:spPr>
          <a:xfrm>
            <a:off x="1066800" y="2895600"/>
            <a:ext cx="3657600" cy="2585323"/>
          </a:xfrm>
          <a:prstGeom prst="rect">
            <a:avLst/>
          </a:prstGeom>
          <a:noFill/>
        </p:spPr>
        <p:txBody>
          <a:bodyPr wrap="square" rtlCol="0">
            <a:spAutoFit/>
          </a:bodyPr>
          <a:lstStyle/>
          <a:p>
            <a:pPr>
              <a:buClr>
                <a:schemeClr val="tx2">
                  <a:lumMod val="60000"/>
                  <a:lumOff val="40000"/>
                </a:schemeClr>
              </a:buClr>
              <a:buFont typeface="Arial" pitchFamily="34" charset="0"/>
              <a:buChar char="•"/>
            </a:pPr>
            <a:r>
              <a:rPr lang="en-US" dirty="0" smtClean="0"/>
              <a:t>Next the 3</a:t>
            </a:r>
            <a:r>
              <a:rPr lang="en-US" baseline="30000" dirty="0" smtClean="0"/>
              <a:t>rd</a:t>
            </a:r>
            <a:r>
              <a:rPr lang="en-US" dirty="0" smtClean="0"/>
              <a:t> element is put into the correct position among the first 3 elements. </a:t>
            </a:r>
          </a:p>
          <a:p>
            <a:pPr>
              <a:buClr>
                <a:schemeClr val="tx2">
                  <a:lumMod val="60000"/>
                  <a:lumOff val="40000"/>
                </a:schemeClr>
              </a:buClr>
              <a:buFont typeface="Arial" pitchFamily="34" charset="0"/>
              <a:buChar char="•"/>
            </a:pPr>
            <a:r>
              <a:rPr lang="en-US" dirty="0" smtClean="0"/>
              <a:t>In each subsequent pass, the </a:t>
            </a:r>
            <a:r>
              <a:rPr lang="en-US" i="1" dirty="0" smtClean="0"/>
              <a:t>n</a:t>
            </a:r>
            <a:r>
              <a:rPr lang="en-US" dirty="0" smtClean="0"/>
              <a:t>+</a:t>
            </a:r>
            <a:r>
              <a:rPr lang="en-US" dirty="0" smtClean="0">
                <a:latin typeface="Cambria Math" pitchFamily="18" charset="0"/>
                <a:ea typeface="Cambria Math" pitchFamily="18" charset="0"/>
              </a:rPr>
              <a:t>1</a:t>
            </a:r>
            <a:r>
              <a:rPr lang="en-US" baseline="30000" dirty="0" smtClean="0"/>
              <a:t>st</a:t>
            </a:r>
            <a:r>
              <a:rPr lang="en-US" dirty="0" smtClean="0"/>
              <a:t> element is put into its correct position among the first </a:t>
            </a:r>
            <a:r>
              <a:rPr lang="en-US" i="1" dirty="0" smtClean="0"/>
              <a:t>n</a:t>
            </a:r>
            <a:r>
              <a:rPr lang="en-US" dirty="0" smtClean="0"/>
              <a:t>+</a:t>
            </a:r>
            <a:r>
              <a:rPr lang="en-US" dirty="0" smtClean="0">
                <a:latin typeface="Cambria Math" pitchFamily="18" charset="0"/>
                <a:ea typeface="Cambria Math" pitchFamily="18" charset="0"/>
              </a:rPr>
              <a:t>1</a:t>
            </a:r>
            <a:r>
              <a:rPr lang="en-US" dirty="0" smtClean="0"/>
              <a:t> elements.</a:t>
            </a:r>
          </a:p>
          <a:p>
            <a:pPr>
              <a:buClr>
                <a:schemeClr val="tx2">
                  <a:lumMod val="60000"/>
                  <a:lumOff val="40000"/>
                </a:schemeClr>
              </a:buClr>
              <a:buFont typeface="Arial" pitchFamily="34" charset="0"/>
              <a:buChar char="•"/>
            </a:pPr>
            <a:r>
              <a:rPr lang="en-US" dirty="0" smtClean="0"/>
              <a:t>Linear search is used to find the correct position.</a:t>
            </a:r>
          </a:p>
        </p:txBody>
      </p:sp>
      <p:sp>
        <p:nvSpPr>
          <p:cNvPr id="6" name="Slide Number Placeholder 5"/>
          <p:cNvSpPr>
            <a:spLocks noGrp="1"/>
          </p:cNvSpPr>
          <p:nvPr>
            <p:ph type="sldNum" sz="quarter" idx="12"/>
          </p:nvPr>
        </p:nvSpPr>
        <p:spPr/>
        <p:txBody>
          <a:bodyPr/>
          <a:lstStyle/>
          <a:p>
            <a:fld id="{9CA217EF-0505-4C33-BB20-8A8DF2039023}"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0"/>
            <a:ext cx="8229600" cy="4389120"/>
          </a:xfrm>
        </p:spPr>
        <p:txBody>
          <a:bodyPr/>
          <a:lstStyle/>
          <a:p>
            <a:pPr>
              <a:buNone/>
            </a:pPr>
            <a:r>
              <a:rPr lang="en-US" b="1" dirty="0" smtClean="0"/>
              <a:t>  Example</a:t>
            </a:r>
            <a:r>
              <a:rPr lang="en-US" dirty="0" smtClean="0"/>
              <a:t>: Show all the steps of  insertion sort with the input:  </a:t>
            </a:r>
            <a:r>
              <a:rPr lang="en-US" dirty="0" smtClean="0">
                <a:latin typeface="Cambria Math" pitchFamily="18" charset="0"/>
                <a:ea typeface="Cambria Math" pitchFamily="18" charset="0"/>
              </a:rPr>
              <a:t>3  2  4  1  5</a:t>
            </a:r>
          </a:p>
          <a:p>
            <a:pPr marL="571500" indent="-571500">
              <a:buFont typeface="+mj-lt"/>
              <a:buAutoNum type="romanLcPeriod"/>
            </a:pPr>
            <a:r>
              <a:rPr lang="en-US" dirty="0" smtClean="0">
                <a:solidFill>
                  <a:srgbClr val="FF0000"/>
                </a:solidFill>
                <a:latin typeface="Cambria Math" pitchFamily="18" charset="0"/>
                <a:ea typeface="Cambria Math" pitchFamily="18" charset="0"/>
              </a:rPr>
              <a:t>2  3</a:t>
            </a:r>
            <a:r>
              <a:rPr lang="en-US" dirty="0" smtClean="0">
                <a:latin typeface="Cambria Math" pitchFamily="18" charset="0"/>
                <a:ea typeface="Cambria Math" pitchFamily="18" charset="0"/>
              </a:rPr>
              <a:t>  4  1  5   (</a:t>
            </a:r>
            <a:r>
              <a:rPr lang="en-US" i="1" dirty="0" smtClean="0">
                <a:ea typeface="Cambria Math" pitchFamily="18" charset="0"/>
              </a:rPr>
              <a:t>first two positions are interchanged</a:t>
            </a:r>
            <a:r>
              <a:rPr lang="en-US" dirty="0" smtClean="0">
                <a:ea typeface="Cambria Math" pitchFamily="18" charset="0"/>
              </a:rPr>
              <a:t>)</a:t>
            </a:r>
          </a:p>
          <a:p>
            <a:pPr marL="571500" indent="-571500">
              <a:buFont typeface="+mj-lt"/>
              <a:buAutoNum type="romanLcPeriod"/>
            </a:pPr>
            <a:r>
              <a:rPr lang="en-US" dirty="0" smtClean="0">
                <a:solidFill>
                  <a:srgbClr val="FF0000"/>
                </a:solidFill>
                <a:latin typeface="Cambria Math" pitchFamily="18" charset="0"/>
                <a:ea typeface="Cambria Math" pitchFamily="18" charset="0"/>
              </a:rPr>
              <a:t>2  3</a:t>
            </a:r>
            <a:r>
              <a:rPr lang="en-US" dirty="0" smtClean="0">
                <a:latin typeface="Cambria Math" pitchFamily="18" charset="0"/>
                <a:ea typeface="Cambria Math" pitchFamily="18" charset="0"/>
              </a:rPr>
              <a:t>  </a:t>
            </a:r>
            <a:r>
              <a:rPr lang="en-US" dirty="0" smtClean="0">
                <a:solidFill>
                  <a:srgbClr val="FF0000"/>
                </a:solidFill>
                <a:latin typeface="Cambria Math" pitchFamily="18" charset="0"/>
                <a:ea typeface="Cambria Math" pitchFamily="18" charset="0"/>
              </a:rPr>
              <a:t>4</a:t>
            </a:r>
            <a:r>
              <a:rPr lang="en-US" dirty="0" smtClean="0">
                <a:latin typeface="Cambria Math" pitchFamily="18" charset="0"/>
                <a:ea typeface="Cambria Math" pitchFamily="18" charset="0"/>
              </a:rPr>
              <a:t>  1  5   (</a:t>
            </a:r>
            <a:r>
              <a:rPr lang="en-US" i="1" dirty="0" smtClean="0">
                <a:latin typeface="Cambria Math" pitchFamily="18" charset="0"/>
                <a:ea typeface="Cambria Math" pitchFamily="18" charset="0"/>
              </a:rPr>
              <a:t>third</a:t>
            </a:r>
            <a:r>
              <a:rPr lang="en-US" i="1" dirty="0" smtClean="0">
                <a:ea typeface="Cambria Math" pitchFamily="18" charset="0"/>
              </a:rPr>
              <a:t> element remains in its position</a:t>
            </a:r>
            <a:r>
              <a:rPr lang="en-US" dirty="0" smtClean="0">
                <a:ea typeface="Cambria Math" pitchFamily="18" charset="0"/>
              </a:rPr>
              <a:t>)</a:t>
            </a:r>
            <a:r>
              <a:rPr lang="en-US" i="1" dirty="0" smtClean="0">
                <a:ea typeface="Cambria Math" pitchFamily="18" charset="0"/>
              </a:rPr>
              <a:t> </a:t>
            </a:r>
            <a:r>
              <a:rPr lang="en-US" i="1" dirty="0" smtClean="0">
                <a:latin typeface="Cambria Math" pitchFamily="18" charset="0"/>
                <a:ea typeface="Cambria Math" pitchFamily="18" charset="0"/>
              </a:rPr>
              <a:t>            </a:t>
            </a:r>
          </a:p>
          <a:p>
            <a:pPr marL="571500" indent="-571500">
              <a:buFont typeface="+mj-lt"/>
              <a:buAutoNum type="romanLcPeriod"/>
            </a:pPr>
            <a:r>
              <a:rPr lang="en-US" dirty="0" smtClean="0">
                <a:solidFill>
                  <a:srgbClr val="FF0000"/>
                </a:solidFill>
                <a:latin typeface="Cambria Math" pitchFamily="18" charset="0"/>
                <a:ea typeface="Cambria Math" pitchFamily="18" charset="0"/>
              </a:rPr>
              <a:t>1 2  3</a:t>
            </a:r>
            <a:r>
              <a:rPr lang="en-US" dirty="0" smtClean="0">
                <a:latin typeface="Cambria Math" pitchFamily="18" charset="0"/>
                <a:ea typeface="Cambria Math" pitchFamily="18" charset="0"/>
              </a:rPr>
              <a:t>  </a:t>
            </a:r>
            <a:r>
              <a:rPr lang="en-US" dirty="0" smtClean="0">
                <a:solidFill>
                  <a:srgbClr val="FF0000"/>
                </a:solidFill>
                <a:latin typeface="Cambria Math" pitchFamily="18" charset="0"/>
                <a:ea typeface="Cambria Math" pitchFamily="18" charset="0"/>
              </a:rPr>
              <a:t>4</a:t>
            </a:r>
            <a:r>
              <a:rPr lang="en-US" dirty="0" smtClean="0">
                <a:latin typeface="Cambria Math" pitchFamily="18" charset="0"/>
                <a:ea typeface="Cambria Math" pitchFamily="18" charset="0"/>
              </a:rPr>
              <a:t>  5    (</a:t>
            </a:r>
            <a:r>
              <a:rPr lang="en-US" i="1" dirty="0" smtClean="0">
                <a:ea typeface="Cambria Math" pitchFamily="18" charset="0"/>
              </a:rPr>
              <a:t>fourth is placed at beginning</a:t>
            </a:r>
            <a:r>
              <a:rPr lang="en-US" dirty="0" smtClean="0">
                <a:ea typeface="Cambria Math" pitchFamily="18" charset="0"/>
              </a:rPr>
              <a:t>)</a:t>
            </a:r>
          </a:p>
          <a:p>
            <a:pPr marL="571500" indent="-571500">
              <a:buFont typeface="+mj-lt"/>
              <a:buAutoNum type="romanLcPeriod"/>
            </a:pPr>
            <a:r>
              <a:rPr lang="en-US" dirty="0" smtClean="0">
                <a:solidFill>
                  <a:srgbClr val="FF0000"/>
                </a:solidFill>
                <a:latin typeface="Cambria Math" pitchFamily="18" charset="0"/>
                <a:ea typeface="Cambria Math" pitchFamily="18" charset="0"/>
              </a:rPr>
              <a:t>1 2  3</a:t>
            </a:r>
            <a:r>
              <a:rPr lang="en-US" dirty="0" smtClean="0">
                <a:latin typeface="Cambria Math" pitchFamily="18" charset="0"/>
                <a:ea typeface="Cambria Math" pitchFamily="18" charset="0"/>
              </a:rPr>
              <a:t>  </a:t>
            </a:r>
            <a:r>
              <a:rPr lang="en-US" dirty="0" smtClean="0">
                <a:solidFill>
                  <a:srgbClr val="FF0000"/>
                </a:solidFill>
                <a:latin typeface="Cambria Math" pitchFamily="18" charset="0"/>
                <a:ea typeface="Cambria Math" pitchFamily="18" charset="0"/>
              </a:rPr>
              <a:t>4</a:t>
            </a:r>
            <a:r>
              <a:rPr lang="en-US" dirty="0" smtClean="0">
                <a:latin typeface="Cambria Math" pitchFamily="18" charset="0"/>
                <a:ea typeface="Cambria Math" pitchFamily="18" charset="0"/>
              </a:rPr>
              <a:t>  </a:t>
            </a:r>
            <a:r>
              <a:rPr lang="en-US" dirty="0" smtClean="0">
                <a:solidFill>
                  <a:srgbClr val="FF0000"/>
                </a:solidFill>
                <a:latin typeface="Cambria Math" pitchFamily="18" charset="0"/>
                <a:ea typeface="Cambria Math" pitchFamily="18" charset="0"/>
              </a:rPr>
              <a:t>5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fifth </a:t>
            </a:r>
            <a:r>
              <a:rPr lang="en-US" i="1" dirty="0" smtClean="0">
                <a:ea typeface="Cambria Math" pitchFamily="18" charset="0"/>
              </a:rPr>
              <a:t> element remains in its position</a:t>
            </a:r>
            <a:r>
              <a:rPr lang="en-US" dirty="0" smtClean="0">
                <a:ea typeface="Cambria Math" pitchFamily="18" charset="0"/>
              </a:rPr>
              <a:t>)</a:t>
            </a:r>
          </a:p>
          <a:p>
            <a:pPr marL="571500" indent="-571500">
              <a:buFont typeface="+mj-lt"/>
              <a:buAutoNum type="romanLcPeriod"/>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21</a:t>
            </a:fld>
            <a:endParaRPr lang="en-US"/>
          </a:p>
        </p:txBody>
      </p:sp>
      <p:sp>
        <p:nvSpPr>
          <p:cNvPr id="7" name="Content Placeholder 2"/>
          <p:cNvSpPr txBox="1">
            <a:spLocks/>
          </p:cNvSpPr>
          <p:nvPr/>
        </p:nvSpPr>
        <p:spPr>
          <a:xfrm>
            <a:off x="2590800" y="3048000"/>
            <a:ext cx="4038600" cy="3810000"/>
          </a:xfrm>
          <a:prstGeom prst="rect">
            <a:avLst/>
          </a:prstGeom>
          <a:ln>
            <a:solidFill>
              <a:schemeClr val="accent1"/>
            </a:solidFill>
          </a:ln>
        </p:spPr>
        <p:txBody>
          <a:bodyPr vert="horz">
            <a:normAutofit fontScale="2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b="1" dirty="0" smtClean="0"/>
              <a:t>procedure</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insertion</a:t>
            </a:r>
            <a:r>
              <a:rPr kumimoji="0" lang="en-US" sz="8000" b="0" i="1" u="none" strike="noStrike" kern="1200" cap="none" spc="0" normalizeH="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sort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i="1" dirty="0" smtClean="0"/>
              <a:t>  </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smtClean="0"/>
              <a:t>      </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real numbers with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1" i="0" u="none" strike="noStrike" kern="1200" cap="none" spc="0" normalizeH="0" baseline="0" noProof="0" dirty="0" smtClean="0">
                <a:ln>
                  <a:noFill/>
                </a:ln>
                <a:solidFill>
                  <a:schemeClr val="tx1"/>
                </a:solidFill>
                <a:effectLst/>
                <a:uLnTx/>
                <a:uFillTx/>
                <a:latin typeface="+mn-lt"/>
                <a:ea typeface="+mn-ea"/>
                <a:cs typeface="+mn-cs"/>
              </a:rPr>
              <a:t>     for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&gt;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i</a:t>
            </a:r>
            <a:endParaRPr kumimoji="0" lang="en-US" sz="80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endParaRPr kumimoji="0" lang="en-US" sz="8000" b="0" i="1" u="none" strike="noStrike" kern="1200" cap="none" spc="0" normalizeH="0" baseline="-2500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k</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0" u="none" strike="noStrike" kern="1200" cap="none" spc="0" normalizeH="0" baseline="0" noProof="0" dirty="0" smtClean="0">
                <a:ln>
                  <a:noFill/>
                </a:ln>
                <a:solidFill>
                  <a:schemeClr val="tx1"/>
                </a:solidFill>
                <a:effectLst/>
                <a:uLnTx/>
                <a:uFillTx/>
                <a:latin typeface="Cambria Math"/>
                <a:ea typeface="Cambria Math"/>
              </a:rPr>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latin typeface="Cambria Math"/>
                <a:ea typeface="Cambria Math"/>
              </a:rPr>
              <a:t>−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8000" b="0" u="none" strike="noStrike" kern="1200" cap="none" spc="0" normalizeH="0" baseline="-2500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k</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8000" b="0" u="none" strike="noStrike" kern="1200" cap="none" spc="0" normalizeH="0" baseline="-2500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k-1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smtClean="0"/>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Now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t>is in increasing order}</a:t>
            </a:r>
            <a:endParaRPr kumimoji="0" lang="en-US" sz="8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Greedy Algorithms</a:t>
            </a:r>
            <a:endParaRPr lang="en-US" dirty="0"/>
          </a:p>
        </p:txBody>
      </p:sp>
      <p:sp>
        <p:nvSpPr>
          <p:cNvPr id="3" name="Content Placeholder 2"/>
          <p:cNvSpPr>
            <a:spLocks noGrp="1"/>
          </p:cNvSpPr>
          <p:nvPr>
            <p:ph idx="1"/>
          </p:nvPr>
        </p:nvSpPr>
        <p:spPr/>
        <p:txBody>
          <a:bodyPr>
            <a:normAutofit fontScale="70000" lnSpcReduction="20000"/>
          </a:bodyPr>
          <a:lstStyle/>
          <a:p>
            <a:r>
              <a:rPr lang="en-US" i="1" dirty="0" smtClean="0"/>
              <a:t>Optimization problems</a:t>
            </a:r>
            <a:r>
              <a:rPr lang="en-US" dirty="0" smtClean="0"/>
              <a:t> minimize or maximize some parameter over all possible inputs.</a:t>
            </a:r>
          </a:p>
          <a:p>
            <a:r>
              <a:rPr lang="en-US" dirty="0" smtClean="0"/>
              <a:t>Among the many optimization problems we will study are:</a:t>
            </a:r>
          </a:p>
          <a:p>
            <a:pPr lvl="1"/>
            <a:r>
              <a:rPr lang="en-US" dirty="0" smtClean="0"/>
              <a:t>Finding a route between two cities with the smallest total mileage.</a:t>
            </a:r>
          </a:p>
          <a:p>
            <a:pPr lvl="1"/>
            <a:r>
              <a:rPr lang="en-US" dirty="0" smtClean="0"/>
              <a:t>Determining how to encode messages using the fewest possible bits.</a:t>
            </a:r>
          </a:p>
          <a:p>
            <a:pPr lvl="1"/>
            <a:r>
              <a:rPr lang="en-US" dirty="0" smtClean="0"/>
              <a:t>Finding the fiber links between network nodes using the least amount of fiber.</a:t>
            </a:r>
          </a:p>
          <a:p>
            <a:r>
              <a:rPr lang="en-US" dirty="0" smtClean="0"/>
              <a:t>Optimization problems can often be solved using a </a:t>
            </a:r>
            <a:r>
              <a:rPr lang="en-US" i="1" dirty="0" smtClean="0"/>
              <a:t>greedy algorithm</a:t>
            </a:r>
            <a:r>
              <a:rPr lang="en-US" dirty="0" smtClean="0"/>
              <a:t>, which makes the “best” choice at each step. Making the “best choice” at each step does not necessarily produce an optimal solution to the overall problem, but in many instances, it does. </a:t>
            </a:r>
          </a:p>
          <a:p>
            <a:r>
              <a:rPr lang="en-US" dirty="0" smtClean="0"/>
              <a:t>After specifying what the “best choice” at each step is, we try to prove that this approach always produces an optimal solution, or find a counterexample to show that it does not.</a:t>
            </a:r>
          </a:p>
          <a:p>
            <a:r>
              <a:rPr lang="en-US" dirty="0" smtClean="0"/>
              <a:t>The greedy approach to solving problems is an example of an algorithmic paradigm, which is a general approach for designing an algorithm. We return to algorithmic paradigms in Section </a:t>
            </a:r>
            <a:r>
              <a:rPr lang="en-US" dirty="0" smtClean="0">
                <a:latin typeface="Cambria Math" pitchFamily="18" charset="0"/>
                <a:ea typeface="Cambria Math" pitchFamily="18" charset="0"/>
              </a:rPr>
              <a:t>3.3.</a:t>
            </a:r>
            <a:r>
              <a:rPr lang="en-US" dirty="0" smtClean="0"/>
              <a:t> </a:t>
            </a:r>
          </a:p>
          <a:p>
            <a:endParaRPr lang="en-US" dirty="0"/>
          </a:p>
        </p:txBody>
      </p:sp>
      <p:pic>
        <p:nvPicPr>
          <p:cNvPr id="4" name="Picture 2" descr="C:\Documents and Settings\Richard Scherl\Local Settings\Temporary Internet Files\Content.IE5\LDENBJPR\MC900441922[1].wmf"/>
          <p:cNvPicPr>
            <a:picLocks noChangeAspect="1" noChangeArrowheads="1"/>
          </p:cNvPicPr>
          <p:nvPr/>
        </p:nvPicPr>
        <p:blipFill>
          <a:blip r:embed="rId2" cstate="print"/>
          <a:srcRect/>
          <a:stretch>
            <a:fillRect/>
          </a:stretch>
        </p:blipFill>
        <p:spPr bwMode="auto">
          <a:xfrm>
            <a:off x="5674584" y="533400"/>
            <a:ext cx="1891441" cy="1371600"/>
          </a:xfrm>
          <a:prstGeom prst="rect">
            <a:avLst/>
          </a:prstGeom>
          <a:noFill/>
        </p:spPr>
      </p:pic>
      <p:sp>
        <p:nvSpPr>
          <p:cNvPr id="5" name="Slide Number Placeholder 4"/>
          <p:cNvSpPr>
            <a:spLocks noGrp="1"/>
          </p:cNvSpPr>
          <p:nvPr>
            <p:ph type="sldNum" sz="quarter" idx="12"/>
          </p:nvPr>
        </p:nvSpPr>
        <p:spPr/>
        <p:txBody>
          <a:bodyPr/>
          <a:lstStyle/>
          <a:p>
            <a:fld id="{9CA217EF-0505-4C33-BB20-8A8DF2039023}"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Greedy Algorithms: Making Change</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Example</a:t>
            </a:r>
            <a:r>
              <a:rPr lang="en-US" dirty="0" smtClean="0"/>
              <a:t>:  Design a greedy algorithm for making change (in  U.S. money) of </a:t>
            </a:r>
            <a:r>
              <a:rPr lang="en-US" i="1" dirty="0" smtClean="0"/>
              <a:t>n</a:t>
            </a:r>
            <a:r>
              <a:rPr lang="en-US" dirty="0" smtClean="0"/>
              <a:t> cents with the following coins: quarters (</a:t>
            </a:r>
            <a:r>
              <a:rPr lang="en-US" dirty="0" smtClean="0">
                <a:latin typeface="Cambria Math" pitchFamily="18" charset="0"/>
                <a:ea typeface="Cambria Math" pitchFamily="18" charset="0"/>
              </a:rPr>
              <a:t>25</a:t>
            </a:r>
            <a:r>
              <a:rPr lang="en-US" dirty="0" smtClean="0"/>
              <a:t> cents), dimes (</a:t>
            </a:r>
            <a:r>
              <a:rPr lang="en-US" dirty="0" smtClean="0">
                <a:latin typeface="Cambria Math" pitchFamily="18" charset="0"/>
                <a:ea typeface="Cambria Math" pitchFamily="18" charset="0"/>
              </a:rPr>
              <a:t>10</a:t>
            </a:r>
            <a:r>
              <a:rPr lang="en-US" dirty="0" smtClean="0"/>
              <a:t> cents), nickels (</a:t>
            </a:r>
            <a:r>
              <a:rPr lang="en-US" dirty="0" smtClean="0">
                <a:latin typeface="Cambria Math" pitchFamily="18" charset="0"/>
                <a:ea typeface="Cambria Math" pitchFamily="18" charset="0"/>
              </a:rPr>
              <a:t>5</a:t>
            </a:r>
            <a:r>
              <a:rPr lang="en-US" dirty="0" smtClean="0"/>
              <a:t> cents), and pennies (</a:t>
            </a:r>
            <a:r>
              <a:rPr lang="en-US" dirty="0" smtClean="0">
                <a:latin typeface="Cambria Math" pitchFamily="18" charset="0"/>
                <a:ea typeface="Cambria Math" pitchFamily="18" charset="0"/>
              </a:rPr>
              <a:t>1</a:t>
            </a:r>
            <a:r>
              <a:rPr lang="en-US" dirty="0" smtClean="0"/>
              <a:t> cent) , using the least total number of coins.</a:t>
            </a:r>
          </a:p>
          <a:p>
            <a:pPr>
              <a:buNone/>
            </a:pPr>
            <a:r>
              <a:rPr lang="en-US" dirty="0" smtClean="0"/>
              <a:t>   </a:t>
            </a:r>
            <a:r>
              <a:rPr lang="en-US" b="1" dirty="0" smtClean="0"/>
              <a:t>Idea</a:t>
            </a:r>
            <a:r>
              <a:rPr lang="en-US" dirty="0" smtClean="0"/>
              <a:t>: At each step choose the coin with the largest possible value that does not exceed the amount of change left.</a:t>
            </a:r>
          </a:p>
          <a:p>
            <a:pPr marL="880110" lvl="1" indent="-514350">
              <a:buFont typeface="+mj-lt"/>
              <a:buAutoNum type="arabicPeriod"/>
            </a:pPr>
            <a:r>
              <a:rPr lang="en-US" dirty="0" smtClean="0"/>
              <a:t>If </a:t>
            </a:r>
            <a:r>
              <a:rPr lang="en-US" i="1" dirty="0" smtClean="0"/>
              <a:t>n</a:t>
            </a:r>
            <a:r>
              <a:rPr lang="en-US" dirty="0" smtClean="0"/>
              <a:t> = </a:t>
            </a:r>
            <a:r>
              <a:rPr lang="en-US" dirty="0" smtClean="0">
                <a:latin typeface="Cambria Math" pitchFamily="18" charset="0"/>
                <a:ea typeface="Cambria Math" pitchFamily="18" charset="0"/>
              </a:rPr>
              <a:t>67</a:t>
            </a:r>
            <a:r>
              <a:rPr lang="en-US" dirty="0" smtClean="0"/>
              <a:t> cents, first choose </a:t>
            </a:r>
            <a:r>
              <a:rPr lang="en-US" dirty="0" smtClean="0">
                <a:latin typeface="Cambria Math" pitchFamily="18" charset="0"/>
                <a:ea typeface="Cambria Math" pitchFamily="18" charset="0"/>
              </a:rPr>
              <a:t>a</a:t>
            </a:r>
            <a:r>
              <a:rPr lang="en-US" dirty="0" smtClean="0"/>
              <a:t> quarter leaving                  </a:t>
            </a:r>
            <a:r>
              <a:rPr lang="en-US" dirty="0" smtClean="0">
                <a:latin typeface="Cambria Math" pitchFamily="18" charset="0"/>
                <a:ea typeface="Cambria Math" pitchFamily="18" charset="0"/>
              </a:rPr>
              <a:t>67−25 </a:t>
            </a:r>
            <a:r>
              <a:rPr lang="en-US" dirty="0" smtClean="0">
                <a:latin typeface="Cambria Math"/>
                <a:ea typeface="Cambria Math"/>
              </a:rPr>
              <a:t>= </a:t>
            </a:r>
            <a:r>
              <a:rPr lang="en-US" dirty="0" smtClean="0">
                <a:latin typeface="Cambria Math" pitchFamily="18" charset="0"/>
                <a:ea typeface="Cambria Math" pitchFamily="18" charset="0"/>
              </a:rPr>
              <a:t>42</a:t>
            </a:r>
            <a:r>
              <a:rPr lang="en-US" dirty="0" smtClean="0">
                <a:latin typeface="Cambria Math"/>
                <a:ea typeface="Cambria Math"/>
              </a:rPr>
              <a:t> cents. Then choose another quarter leaving     42 −25 = 17 cents</a:t>
            </a:r>
          </a:p>
          <a:p>
            <a:pPr marL="880110" lvl="1" indent="-514350">
              <a:buFont typeface="+mj-lt"/>
              <a:buAutoNum type="arabicPeriod"/>
            </a:pPr>
            <a:r>
              <a:rPr lang="en-US" dirty="0" smtClean="0">
                <a:latin typeface="Cambria Math"/>
                <a:ea typeface="Cambria Math"/>
              </a:rPr>
              <a:t>Then choose 1 dime, leaving 17 − 10 = 7 cents.</a:t>
            </a:r>
          </a:p>
          <a:p>
            <a:pPr marL="880110" lvl="1" indent="-514350">
              <a:buFont typeface="+mj-lt"/>
              <a:buAutoNum type="arabicPeriod"/>
            </a:pPr>
            <a:r>
              <a:rPr lang="en-US" dirty="0" smtClean="0">
                <a:latin typeface="Cambria Math"/>
                <a:ea typeface="Cambria Math"/>
              </a:rPr>
              <a:t>Choose 1 nickel, leaving 7 – 5 – 2 cents.</a:t>
            </a:r>
          </a:p>
          <a:p>
            <a:pPr marL="880110" lvl="1" indent="-514350">
              <a:buFont typeface="+mj-lt"/>
              <a:buAutoNum type="arabicPeriod"/>
            </a:pPr>
            <a:r>
              <a:rPr lang="en-US" dirty="0" smtClean="0">
                <a:latin typeface="Cambria Math"/>
                <a:ea typeface="Cambria Math"/>
              </a:rPr>
              <a:t>Choose a penny, leaving one cent. Choose another penny leaving 0 cents.</a:t>
            </a:r>
          </a:p>
          <a:p>
            <a:pPr marL="880110" lvl="1" indent="-514350">
              <a:buFont typeface="+mj-lt"/>
              <a:buAutoNum type="arabicPeriod"/>
            </a:pPr>
            <a:endParaRPr lang="en-US" dirty="0" smtClean="0"/>
          </a:p>
          <a:p>
            <a:pPr>
              <a:buNone/>
            </a:pPr>
            <a:endParaRPr lang="en-US" dirty="0"/>
          </a:p>
        </p:txBody>
      </p:sp>
      <p:pic>
        <p:nvPicPr>
          <p:cNvPr id="3076" name="Picture 4" descr="C:\Documents and Settings\Richard Scherl\Local Settings\Temporary Internet Files\Content.IE5\00IWHKE8\MC900183778[1].wmf"/>
          <p:cNvPicPr>
            <a:picLocks noChangeAspect="1" noChangeArrowheads="1"/>
          </p:cNvPicPr>
          <p:nvPr/>
        </p:nvPicPr>
        <p:blipFill>
          <a:blip r:embed="rId2" cstate="print"/>
          <a:srcRect/>
          <a:stretch>
            <a:fillRect/>
          </a:stretch>
        </p:blipFill>
        <p:spPr bwMode="auto">
          <a:xfrm>
            <a:off x="6934200" y="116334"/>
            <a:ext cx="1143000" cy="1179066"/>
          </a:xfrm>
          <a:prstGeom prst="rect">
            <a:avLst/>
          </a:prstGeom>
          <a:noFill/>
        </p:spPr>
      </p:pic>
      <p:sp>
        <p:nvSpPr>
          <p:cNvPr id="5" name="Slide Number Placeholder 4"/>
          <p:cNvSpPr>
            <a:spLocks noGrp="1"/>
          </p:cNvSpPr>
          <p:nvPr>
            <p:ph type="sldNum" sz="quarter" idx="12"/>
          </p:nvPr>
        </p:nvSpPr>
        <p:spPr/>
        <p:txBody>
          <a:bodyPr/>
          <a:lstStyle/>
          <a:p>
            <a:fld id="{9CA217EF-0505-4C33-BB20-8A8DF2039023}"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Greedy Change-Making Algorithm</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b="1" dirty="0" smtClean="0"/>
              <a:t>   Solution</a:t>
            </a:r>
            <a:r>
              <a:rPr lang="en-US" dirty="0" smtClean="0"/>
              <a:t>: Greedy change-making algorithm for </a:t>
            </a:r>
            <a:r>
              <a:rPr lang="en-US" i="1" dirty="0" smtClean="0"/>
              <a:t>n</a:t>
            </a:r>
            <a:r>
              <a:rPr lang="en-US" dirty="0" smtClean="0"/>
              <a:t> cents. The algorithm works with any coin denominations  </a:t>
            </a:r>
            <a:r>
              <a:rPr lang="en-US" i="1" dirty="0" smtClean="0"/>
              <a:t>c</a:t>
            </a:r>
            <a:r>
              <a:rPr lang="en-US" i="1" baseline="-25000" dirty="0" smtClean="0"/>
              <a:t>1</a:t>
            </a:r>
            <a:r>
              <a:rPr lang="en-US" i="1" dirty="0" smtClean="0"/>
              <a:t>, c</a:t>
            </a:r>
            <a:r>
              <a:rPr lang="en-US" i="1" baseline="-25000" dirty="0" smtClean="0"/>
              <a:t>2</a:t>
            </a:r>
            <a:r>
              <a:rPr lang="en-US" i="1" dirty="0" smtClean="0"/>
              <a:t>, …,</a:t>
            </a:r>
            <a:r>
              <a:rPr lang="en-US" i="1" dirty="0" err="1" smtClean="0"/>
              <a:t>c</a:t>
            </a:r>
            <a:r>
              <a:rPr lang="en-US" i="1" baseline="-25000" dirty="0" err="1" smtClean="0"/>
              <a:t>r</a:t>
            </a:r>
            <a:r>
              <a:rPr lang="en-US" i="1" baseline="-25000" dirty="0" smtClean="0"/>
              <a:t> </a:t>
            </a:r>
            <a:r>
              <a:rPr lang="en-US" i="1" dirty="0" smtClean="0"/>
              <a:t>.</a:t>
            </a:r>
          </a:p>
          <a:p>
            <a:pPr>
              <a:buNone/>
            </a:pPr>
            <a:endParaRPr lang="en-US" i="1" dirty="0" smtClean="0"/>
          </a:p>
          <a:p>
            <a:pPr>
              <a:buNone/>
            </a:pPr>
            <a:endParaRPr lang="en-US" i="1" dirty="0" smtClean="0"/>
          </a:p>
          <a:p>
            <a:pPr>
              <a:buNone/>
            </a:pPr>
            <a:endParaRPr lang="en-US" i="1" dirty="0" smtClean="0"/>
          </a:p>
          <a:p>
            <a:pPr>
              <a:buNone/>
            </a:pPr>
            <a:endParaRPr lang="en-US" i="1" dirty="0" smtClean="0"/>
          </a:p>
          <a:p>
            <a:pPr>
              <a:buNone/>
            </a:pPr>
            <a:endParaRPr lang="en-US" i="1" dirty="0" smtClean="0"/>
          </a:p>
          <a:p>
            <a:pPr lvl="1"/>
            <a:endParaRPr lang="en-US" dirty="0" smtClean="0"/>
          </a:p>
          <a:p>
            <a:pPr lvl="1"/>
            <a:endParaRPr lang="en-US" dirty="0" smtClean="0"/>
          </a:p>
          <a:p>
            <a:pPr lvl="1"/>
            <a:endParaRPr lang="en-US" dirty="0" smtClean="0"/>
          </a:p>
          <a:p>
            <a:pPr lvl="1"/>
            <a:r>
              <a:rPr lang="en-US" dirty="0" smtClean="0"/>
              <a:t>For the example of U.S. currency, we may have quarters, dimes, nickels and pennies,  with </a:t>
            </a:r>
            <a:r>
              <a:rPr lang="en-US" i="1" dirty="0" smtClean="0"/>
              <a:t>c</a:t>
            </a:r>
            <a:r>
              <a:rPr lang="en-US" baseline="-25000" dirty="0" smtClean="0"/>
              <a:t>1</a:t>
            </a:r>
            <a:r>
              <a:rPr lang="en-US" i="1" baseline="-25000" dirty="0" smtClean="0"/>
              <a:t> </a:t>
            </a:r>
            <a:r>
              <a:rPr lang="en-US" dirty="0" smtClean="0"/>
              <a:t>= </a:t>
            </a:r>
            <a:r>
              <a:rPr lang="en-US" dirty="0" smtClean="0">
                <a:latin typeface="Cambria Math" pitchFamily="18" charset="0"/>
                <a:ea typeface="Cambria Math" pitchFamily="18" charset="0"/>
              </a:rPr>
              <a:t>25,</a:t>
            </a:r>
            <a:r>
              <a:rPr lang="en-US" i="1" dirty="0" smtClean="0"/>
              <a:t> c</a:t>
            </a:r>
            <a:r>
              <a:rPr lang="en-US" baseline="-25000" dirty="0" smtClean="0"/>
              <a:t>2</a:t>
            </a:r>
            <a:r>
              <a:rPr lang="en-US" i="1" baseline="-25000" dirty="0" smtClean="0"/>
              <a:t> </a:t>
            </a:r>
            <a:r>
              <a:rPr lang="en-US" dirty="0" smtClean="0"/>
              <a:t>= </a:t>
            </a:r>
            <a:r>
              <a:rPr lang="en-US" dirty="0" smtClean="0">
                <a:latin typeface="Cambria Math" pitchFamily="18" charset="0"/>
                <a:ea typeface="Cambria Math" pitchFamily="18" charset="0"/>
              </a:rPr>
              <a:t>10, </a:t>
            </a:r>
            <a:r>
              <a:rPr lang="en-US" i="1" dirty="0" smtClean="0"/>
              <a:t>c</a:t>
            </a:r>
            <a:r>
              <a:rPr lang="en-US" baseline="-25000" dirty="0" smtClean="0"/>
              <a:t>3</a:t>
            </a:r>
            <a:r>
              <a:rPr lang="en-US" i="1" baseline="-25000" dirty="0" smtClean="0"/>
              <a:t> </a:t>
            </a:r>
            <a:r>
              <a:rPr lang="en-US" dirty="0" smtClean="0"/>
              <a:t>= </a:t>
            </a:r>
            <a:r>
              <a:rPr lang="en-US" dirty="0" smtClean="0">
                <a:latin typeface="Cambria Math" pitchFamily="18" charset="0"/>
                <a:ea typeface="Cambria Math" pitchFamily="18" charset="0"/>
              </a:rPr>
              <a:t>5, and </a:t>
            </a:r>
            <a:r>
              <a:rPr lang="en-US" i="1" dirty="0" smtClean="0"/>
              <a:t>c</a:t>
            </a:r>
            <a:r>
              <a:rPr lang="en-US" baseline="-25000" dirty="0" smtClean="0"/>
              <a:t>4</a:t>
            </a:r>
            <a:r>
              <a:rPr lang="en-US" i="1" baseline="-25000" dirty="0" smtClean="0"/>
              <a:t> </a:t>
            </a:r>
            <a:r>
              <a:rPr lang="en-US" dirty="0" smtClean="0"/>
              <a:t>= </a:t>
            </a:r>
            <a:r>
              <a:rPr lang="en-US" dirty="0" smtClean="0">
                <a:latin typeface="Cambria Math" pitchFamily="18" charset="0"/>
                <a:ea typeface="Cambria Math" pitchFamily="18" charset="0"/>
              </a:rPr>
              <a:t>1.</a:t>
            </a:r>
          </a:p>
          <a:p>
            <a:pPr>
              <a:buNone/>
            </a:pPr>
            <a:endParaRPr lang="en-US" dirty="0"/>
          </a:p>
        </p:txBody>
      </p:sp>
      <p:sp>
        <p:nvSpPr>
          <p:cNvPr id="5" name="Content Placeholder 2"/>
          <p:cNvSpPr txBox="1">
            <a:spLocks/>
          </p:cNvSpPr>
          <p:nvPr/>
        </p:nvSpPr>
        <p:spPr>
          <a:xfrm>
            <a:off x="1066800" y="2819400"/>
            <a:ext cx="6781800" cy="22860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smtClean="0"/>
              <a:t>procedure</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 </a:t>
            </a:r>
            <a:r>
              <a:rPr lang="en-US" sz="7200" i="1" dirty="0" smtClean="0"/>
              <a:t>change</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r>
              <a:rPr lang="en-US" sz="7200" i="1" dirty="0" smtClean="0"/>
              <a:t>c</a:t>
            </a:r>
            <a:r>
              <a:rPr kumimoji="0" lang="en-US" sz="720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7200" i="0" u="none" strike="noStrike" kern="1200" cap="none" spc="0" normalizeH="0" baseline="0" noProof="0" dirty="0" smtClean="0">
                <a:ln>
                  <a:noFill/>
                </a:ln>
                <a:solidFill>
                  <a:schemeClr val="tx1"/>
                </a:solidFill>
                <a:effectLst/>
                <a:uLnTx/>
                <a:uFillTx/>
                <a:latin typeface="+mn-lt"/>
                <a:ea typeface="+mn-ea"/>
                <a:cs typeface="+mn-cs"/>
              </a:rPr>
              <a:t>, </a:t>
            </a:r>
            <a:r>
              <a:rPr lang="en-US" sz="7200" i="1" dirty="0" smtClean="0"/>
              <a:t>c</a:t>
            </a:r>
            <a:r>
              <a:rPr kumimoji="0" lang="en-US" sz="720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7200" i="0" u="none" strike="noStrike" kern="1200" cap="none" spc="0" normalizeH="0" baseline="0" noProof="0" dirty="0" smtClean="0">
                <a:ln>
                  <a:noFill/>
                </a:ln>
                <a:solidFill>
                  <a:schemeClr val="tx1"/>
                </a:solidFill>
                <a:effectLst/>
                <a:uLnTx/>
                <a:uFillTx/>
                <a:latin typeface="+mn-lt"/>
                <a:ea typeface="+mn-ea"/>
                <a:cs typeface="+mn-cs"/>
              </a:rPr>
              <a:t>, …, </a:t>
            </a:r>
            <a:r>
              <a:rPr lang="en-US" sz="7200" i="1" dirty="0" err="1" smtClean="0"/>
              <a:t>c</a:t>
            </a:r>
            <a:r>
              <a:rPr lang="en-US" sz="7200" i="1" baseline="-25000" dirty="0" err="1" smtClean="0"/>
              <a:t>r</a:t>
            </a:r>
            <a:r>
              <a:rPr kumimoji="0" lang="en-US" sz="7200" i="0" u="none" strike="noStrike" kern="1200" cap="none" spc="0" normalizeH="0" baseline="0" noProof="0" dirty="0" smtClean="0">
                <a:ln>
                  <a:noFill/>
                </a:ln>
                <a:solidFill>
                  <a:schemeClr val="tx1"/>
                </a:solidFill>
                <a:effectLst/>
                <a:uLnTx/>
                <a:uFillTx/>
                <a:latin typeface="+mn-lt"/>
                <a:ea typeface="+mn-ea"/>
                <a:cs typeface="+mn-cs"/>
              </a:rPr>
              <a:t>: values</a:t>
            </a:r>
            <a:r>
              <a:rPr kumimoji="0" lang="en-US" sz="7200" i="0" u="none" strike="noStrike" kern="1200" cap="none" spc="0" normalizeH="0" noProof="0" dirty="0" smtClean="0">
                <a:ln>
                  <a:noFill/>
                </a:ln>
                <a:solidFill>
                  <a:schemeClr val="tx1"/>
                </a:solidFill>
                <a:effectLst/>
                <a:uLnTx/>
                <a:uFillTx/>
                <a:latin typeface="+mn-lt"/>
                <a:ea typeface="+mn-ea"/>
                <a:cs typeface="+mn-cs"/>
              </a:rPr>
              <a:t> of coins, where </a:t>
            </a:r>
            <a:r>
              <a:rPr lang="en-US" sz="7200" i="1" dirty="0" smtClean="0"/>
              <a:t>c</a:t>
            </a:r>
            <a:r>
              <a:rPr lang="en-US" sz="7200" baseline="-25000" dirty="0" smtClean="0"/>
              <a:t>1</a:t>
            </a:r>
            <a:r>
              <a:rPr lang="en-US" sz="7200" dirty="0" smtClean="0"/>
              <a:t>&gt; </a:t>
            </a:r>
            <a:r>
              <a:rPr lang="en-US" sz="7200" i="1" dirty="0" smtClean="0"/>
              <a:t>c</a:t>
            </a:r>
            <a:r>
              <a:rPr lang="en-US" sz="7200" baseline="-25000" dirty="0" smtClean="0"/>
              <a:t>2</a:t>
            </a:r>
            <a:r>
              <a:rPr lang="en-US" sz="7200" dirty="0" smtClean="0"/>
              <a:t>&gt; … &gt; </a:t>
            </a:r>
            <a:r>
              <a:rPr lang="en-US" sz="7200" i="1" dirty="0" err="1" smtClean="0"/>
              <a:t>c</a:t>
            </a:r>
            <a:r>
              <a:rPr lang="en-US" sz="7200" i="1" baseline="-25000" dirty="0" err="1" smtClean="0"/>
              <a:t>r</a:t>
            </a:r>
            <a:r>
              <a:rPr lang="en-US" sz="7200" i="1" baseline="-25000" dirty="0" smtClean="0"/>
              <a:t> </a:t>
            </a:r>
            <a:r>
              <a:rPr lang="en-US" sz="7200" i="1" dirty="0" smtClean="0"/>
              <a:t>;       n</a:t>
            </a:r>
            <a:r>
              <a:rPr lang="en-US" sz="7200" dirty="0" smtClean="0"/>
              <a:t>:</a:t>
            </a:r>
            <a:r>
              <a:rPr lang="en-US" sz="7200" i="1" dirty="0" smtClean="0"/>
              <a:t> </a:t>
            </a:r>
            <a:r>
              <a:rPr lang="en-US" sz="7200" dirty="0" smtClean="0"/>
              <a:t>a positive integer</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7200" b="1" dirty="0" smtClean="0"/>
              <a:t>for </a:t>
            </a:r>
            <a:r>
              <a:rPr lang="en-US" sz="7200" dirty="0" smtClean="0"/>
              <a:t> </a:t>
            </a:r>
            <a:r>
              <a:rPr kumimoji="0" lang="en-US" sz="720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7200" i="0" u="none" strike="noStrike" kern="1200" cap="none" spc="0" normalizeH="0" baseline="0" noProof="0" dirty="0" smtClean="0">
                <a:ln>
                  <a:noFill/>
                </a:ln>
                <a:solidFill>
                  <a:schemeClr val="tx1"/>
                </a:solidFill>
                <a:effectLst/>
                <a:uLnTx/>
                <a:uFillTx/>
                <a:latin typeface="+mn-lt"/>
                <a:ea typeface="+mn-ea"/>
                <a:cs typeface="+mn-cs"/>
              </a:rPr>
              <a:t> := </a:t>
            </a:r>
            <a:r>
              <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 to </a:t>
            </a:r>
            <a:r>
              <a:rPr kumimoji="0" lang="en-US" sz="7200" i="1"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r</a:t>
            </a:r>
          </a:p>
          <a:p>
            <a:pPr marL="274320" lvl="0" indent="-274320">
              <a:spcBef>
                <a:spcPct val="20000"/>
              </a:spcBef>
              <a:buClr>
                <a:schemeClr val="accent3"/>
              </a:buClr>
              <a:buSzPct val="95000"/>
              <a:defRPr/>
            </a:pPr>
            <a:r>
              <a:rPr lang="en-US" sz="7200" i="1" dirty="0" smtClean="0">
                <a:latin typeface="Cambria Math" pitchFamily="18" charset="0"/>
                <a:ea typeface="Cambria Math" pitchFamily="18" charset="0"/>
              </a:rPr>
              <a:t>       </a:t>
            </a:r>
            <a:r>
              <a:rPr lang="en-US" sz="7200" i="1" dirty="0" err="1" smtClean="0"/>
              <a:t>d</a:t>
            </a:r>
            <a:r>
              <a:rPr lang="en-US" sz="7200" i="1" baseline="-25000" dirty="0" err="1" smtClean="0"/>
              <a:t>i</a:t>
            </a:r>
            <a:r>
              <a:rPr lang="en-US" sz="7200" i="1" dirty="0" smtClean="0"/>
              <a:t> </a:t>
            </a:r>
            <a:r>
              <a:rPr lang="en-US" sz="7200" dirty="0" smtClean="0"/>
              <a:t>:= </a:t>
            </a:r>
            <a:r>
              <a:rPr lang="en-US" sz="7200" dirty="0" smtClean="0">
                <a:latin typeface="Cambria Math" pitchFamily="18" charset="0"/>
                <a:ea typeface="Cambria Math" pitchFamily="18" charset="0"/>
              </a:rPr>
              <a:t>0 [</a:t>
            </a:r>
            <a:r>
              <a:rPr lang="en-US" sz="7200" i="1" dirty="0" err="1" smtClean="0"/>
              <a:t>d</a:t>
            </a:r>
            <a:r>
              <a:rPr lang="en-US" sz="7200" i="1" baseline="-25000" dirty="0" err="1" smtClean="0"/>
              <a:t>i</a:t>
            </a:r>
            <a:r>
              <a:rPr lang="en-US" sz="7200" i="1" baseline="-25000" dirty="0" smtClean="0"/>
              <a:t> </a:t>
            </a:r>
            <a:r>
              <a:rPr lang="en-US" sz="7200" i="1" dirty="0" smtClean="0"/>
              <a:t>  </a:t>
            </a:r>
            <a:r>
              <a:rPr lang="en-US" sz="7200" dirty="0" smtClean="0"/>
              <a:t>counts the coins of denomination </a:t>
            </a:r>
            <a:r>
              <a:rPr lang="en-US" sz="7200" i="1" dirty="0" err="1" smtClean="0"/>
              <a:t>c</a:t>
            </a:r>
            <a:r>
              <a:rPr lang="en-US" sz="7200" i="1" baseline="-25000" dirty="0" err="1" smtClean="0"/>
              <a:t>i</a:t>
            </a:r>
            <a:r>
              <a:rPr lang="en-US" sz="7200" dirty="0" smtClean="0"/>
              <a:t>] </a:t>
            </a:r>
            <a:r>
              <a:rPr lang="en-US" sz="7200" i="1" baseline="-25000" dirty="0" smtClean="0"/>
              <a:t> </a:t>
            </a:r>
            <a:endParaRPr kumimoji="0" lang="en-US" sz="7200" i="1"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7200" i="0" u="none" strike="noStrike" kern="1200" cap="none" spc="0" normalizeH="0" baseline="0" noProof="0" dirty="0" smtClean="0">
                <a:ln>
                  <a:noFill/>
                </a:ln>
                <a:solidFill>
                  <a:schemeClr val="tx1"/>
                </a:solidFill>
                <a:effectLst/>
                <a:uLnTx/>
                <a:uFillTx/>
                <a:latin typeface="+mn-lt"/>
                <a:ea typeface="+mn-ea"/>
                <a:cs typeface="+mn-cs"/>
              </a:rPr>
              <a:t>      </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7200" i="0" u="none" strike="noStrike" kern="1200" cap="none" spc="0" normalizeH="0" baseline="0" noProof="0" dirty="0" smtClean="0">
                <a:ln>
                  <a:noFill/>
                </a:ln>
                <a:solidFill>
                  <a:schemeClr val="tx1"/>
                </a:solidFill>
                <a:effectLst/>
                <a:uLnTx/>
                <a:uFillTx/>
                <a:latin typeface="+mn-lt"/>
                <a:ea typeface="+mn-ea"/>
                <a:cs typeface="+mn-cs"/>
              </a:rPr>
              <a:t> </a:t>
            </a:r>
            <a:r>
              <a:rPr kumimoji="0" lang="en-US" sz="7200" i="1" u="none" strike="noStrike" kern="1200" cap="none" spc="0" normalizeH="0" baseline="0" noProof="0" dirty="0" smtClean="0">
                <a:ln>
                  <a:noFill/>
                </a:ln>
                <a:solidFill>
                  <a:schemeClr val="tx1"/>
                </a:solidFill>
                <a:effectLst/>
                <a:uLnTx/>
                <a:uFillTx/>
                <a:latin typeface="+mn-lt"/>
                <a:ea typeface="+mn-ea"/>
                <a:cs typeface="+mn-cs"/>
              </a:rPr>
              <a:t>n </a:t>
            </a:r>
            <a:r>
              <a:rPr kumimoji="0" lang="en-US" sz="7200" i="1" u="none" strike="noStrike" kern="1200" cap="none" spc="0" normalizeH="0" baseline="0" noProof="0" dirty="0" smtClean="0">
                <a:ln>
                  <a:noFill/>
                </a:ln>
                <a:solidFill>
                  <a:schemeClr val="tx1"/>
                </a:solidFill>
                <a:effectLst/>
                <a:uLnTx/>
                <a:uFillTx/>
                <a:latin typeface="Cambria Math"/>
                <a:ea typeface="Cambria Math"/>
              </a:rPr>
              <a:t>≥</a:t>
            </a:r>
            <a:r>
              <a:rPr kumimoji="0" lang="en-US" sz="7200" i="0" u="none" strike="noStrike" kern="1200" cap="none" spc="0" normalizeH="0" baseline="0" noProof="0" dirty="0" smtClean="0">
                <a:ln>
                  <a:noFill/>
                </a:ln>
                <a:solidFill>
                  <a:schemeClr val="tx1"/>
                </a:solidFill>
                <a:effectLst/>
                <a:uLnTx/>
                <a:uFillTx/>
                <a:latin typeface="+mn-lt"/>
                <a:ea typeface="+mn-ea"/>
                <a:cs typeface="+mn-cs"/>
              </a:rPr>
              <a:t> </a:t>
            </a:r>
            <a:r>
              <a:rPr lang="en-US" sz="7200" i="1" dirty="0" smtClean="0"/>
              <a:t>c</a:t>
            </a:r>
            <a:r>
              <a:rPr kumimoji="0" lang="en-US" sz="7200" i="1" u="none" strike="noStrike" kern="1200" cap="none" spc="0" normalizeH="0" baseline="-25000" noProof="0" dirty="0" err="1" smtClean="0">
                <a:ln>
                  <a:noFill/>
                </a:ln>
                <a:solidFill>
                  <a:schemeClr val="tx1"/>
                </a:solidFill>
                <a:effectLst/>
                <a:uLnTx/>
                <a:uFillTx/>
                <a:latin typeface="+mn-lt"/>
                <a:ea typeface="+mn-ea"/>
                <a:cs typeface="+mn-cs"/>
              </a:rPr>
              <a:t>i</a:t>
            </a:r>
            <a:endParaRPr kumimoji="0" lang="en-US" sz="7200" i="0" u="none" strike="noStrike" kern="1200" cap="none" spc="0" normalizeH="0" baseline="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7200" i="0" u="none" strike="noStrike" kern="1200" cap="none" spc="0" normalizeH="0" baseline="0" noProof="0" dirty="0" smtClean="0">
                <a:ln>
                  <a:noFill/>
                </a:ln>
                <a:solidFill>
                  <a:schemeClr val="tx1"/>
                </a:solidFill>
                <a:effectLst/>
                <a:uLnTx/>
                <a:uFillTx/>
                <a:latin typeface="+mn-lt"/>
                <a:ea typeface="+mn-ea"/>
                <a:cs typeface="+mn-cs"/>
              </a:rPr>
              <a:t>          </a:t>
            </a:r>
            <a:r>
              <a:rPr lang="en-US" sz="7200" i="1" dirty="0" err="1" smtClean="0"/>
              <a:t>d</a:t>
            </a:r>
            <a:r>
              <a:rPr lang="en-US" sz="7200" i="1" baseline="-25000" dirty="0" err="1" smtClean="0"/>
              <a:t>i</a:t>
            </a:r>
            <a:r>
              <a:rPr kumimoji="0" lang="en-US" sz="7200" i="0" u="none" strike="noStrike" kern="1200" cap="none" spc="0" normalizeH="0" baseline="0" noProof="0" dirty="0" smtClean="0">
                <a:ln>
                  <a:noFill/>
                </a:ln>
                <a:solidFill>
                  <a:schemeClr val="tx1"/>
                </a:solidFill>
                <a:effectLst/>
                <a:uLnTx/>
                <a:uFillTx/>
                <a:latin typeface="+mn-lt"/>
                <a:ea typeface="+mn-ea"/>
                <a:cs typeface="+mn-cs"/>
              </a:rPr>
              <a:t> := </a:t>
            </a:r>
            <a:r>
              <a:rPr lang="en-US" sz="7200" dirty="0" smtClean="0"/>
              <a:t> </a:t>
            </a:r>
            <a:r>
              <a:rPr lang="en-US" sz="7200" i="1" dirty="0" err="1" smtClean="0"/>
              <a:t>d</a:t>
            </a:r>
            <a:r>
              <a:rPr lang="en-US" sz="7200" i="1" baseline="-25000" dirty="0" err="1" smtClean="0"/>
              <a:t>i</a:t>
            </a:r>
            <a:r>
              <a:rPr lang="en-US" sz="7200" dirty="0" smtClean="0"/>
              <a:t> + </a:t>
            </a:r>
            <a:r>
              <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 [add a coin of denomination </a:t>
            </a:r>
            <a:r>
              <a:rPr lang="en-US" sz="7200" i="1" dirty="0" err="1" smtClean="0"/>
              <a:t>c</a:t>
            </a:r>
            <a:r>
              <a:rPr lang="en-US" sz="7200" i="1" baseline="-25000" dirty="0" err="1" smtClean="0"/>
              <a:t>i</a:t>
            </a:r>
            <a:r>
              <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a:t>
            </a:r>
          </a:p>
          <a:p>
            <a:pPr marL="274320" lvl="0" indent="-274320">
              <a:spcBef>
                <a:spcPct val="20000"/>
              </a:spcBef>
              <a:buClr>
                <a:schemeClr val="accent3"/>
              </a:buClr>
              <a:buSzPct val="95000"/>
              <a:defRPr/>
            </a:pPr>
            <a:r>
              <a:rPr lang="en-US" sz="7200" dirty="0" smtClean="0">
                <a:latin typeface="Cambria Math" pitchFamily="18" charset="0"/>
                <a:ea typeface="Cambria Math" pitchFamily="18" charset="0"/>
              </a:rPr>
              <a:t> </a:t>
            </a:r>
            <a:r>
              <a:rPr lang="en-US" sz="7200" dirty="0" smtClean="0"/>
              <a:t>         </a:t>
            </a:r>
            <a:r>
              <a:rPr lang="en-US" sz="7200" i="1" dirty="0" smtClean="0"/>
              <a:t>n</a:t>
            </a:r>
            <a:r>
              <a:rPr lang="en-US" sz="7200" dirty="0" smtClean="0"/>
              <a:t> </a:t>
            </a:r>
            <a:r>
              <a:rPr lang="en-US" sz="7200" dirty="0" smtClean="0">
                <a:latin typeface="Cambria Math"/>
                <a:ea typeface="Cambria Math"/>
              </a:rPr>
              <a:t>=</a:t>
            </a:r>
            <a:r>
              <a:rPr lang="en-US" sz="7200" dirty="0" smtClean="0"/>
              <a:t> </a:t>
            </a:r>
            <a:r>
              <a:rPr lang="en-US" sz="7200" i="1" dirty="0" smtClean="0"/>
              <a:t>n -</a:t>
            </a:r>
            <a:r>
              <a:rPr lang="en-US" sz="7200" dirty="0" smtClean="0"/>
              <a:t> </a:t>
            </a:r>
            <a:r>
              <a:rPr lang="en-US" sz="7200" i="1" dirty="0" err="1" smtClean="0"/>
              <a:t>c</a:t>
            </a:r>
            <a:r>
              <a:rPr lang="en-US" sz="7200" i="1" baseline="-25000" dirty="0" err="1" smtClean="0"/>
              <a:t>i</a:t>
            </a:r>
            <a:r>
              <a:rPr lang="en-US" sz="7200" i="1" baseline="-25000" dirty="0" smtClean="0"/>
              <a:t>    </a:t>
            </a:r>
            <a:endPar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7200" dirty="0" smtClean="0">
                <a:latin typeface="Cambria Math" pitchFamily="18" charset="0"/>
                <a:ea typeface="Cambria Math" pitchFamily="18" charset="0"/>
              </a:rPr>
              <a:t>[</a:t>
            </a:r>
            <a:r>
              <a:rPr lang="en-US" sz="7200" i="1" dirty="0" err="1" smtClean="0"/>
              <a:t>d</a:t>
            </a:r>
            <a:r>
              <a:rPr lang="en-US" sz="7200" i="1" baseline="-25000" dirty="0" err="1" smtClean="0"/>
              <a:t>i</a:t>
            </a:r>
            <a:r>
              <a:rPr lang="en-US" sz="7200" i="1" baseline="-25000" dirty="0" smtClean="0"/>
              <a:t> </a:t>
            </a:r>
            <a:r>
              <a:rPr lang="en-US" sz="7200" i="1" dirty="0" smtClean="0"/>
              <a:t>  </a:t>
            </a:r>
            <a:r>
              <a:rPr lang="en-US" sz="7200" dirty="0" smtClean="0"/>
              <a:t>counts the coins </a:t>
            </a:r>
            <a:r>
              <a:rPr lang="en-US" sz="7200" i="1" dirty="0" err="1" smtClean="0"/>
              <a:t>c</a:t>
            </a:r>
            <a:r>
              <a:rPr lang="en-US" sz="7200" i="1" baseline="-25000" dirty="0" err="1" smtClean="0"/>
              <a:t>i</a:t>
            </a:r>
            <a:r>
              <a:rPr lang="en-US" sz="7200" dirty="0" smtClean="0"/>
              <a:t>]</a:t>
            </a:r>
            <a:endPar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fld id="{9CA217EF-0505-4C33-BB20-8A8DF2039023}"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fontScale="90000"/>
          </a:bodyPr>
          <a:lstStyle/>
          <a:p>
            <a:r>
              <a:rPr lang="en-US" dirty="0" smtClean="0"/>
              <a:t>Proving Optimality for U.S. Coins</a:t>
            </a:r>
            <a:endParaRPr lang="en-US" dirty="0"/>
          </a:p>
        </p:txBody>
      </p:sp>
      <p:sp>
        <p:nvSpPr>
          <p:cNvPr id="3" name="Content Placeholder 2"/>
          <p:cNvSpPr>
            <a:spLocks noGrp="1"/>
          </p:cNvSpPr>
          <p:nvPr>
            <p:ph idx="1"/>
          </p:nvPr>
        </p:nvSpPr>
        <p:spPr>
          <a:xfrm>
            <a:off x="381000" y="914400"/>
            <a:ext cx="8458200" cy="1066800"/>
          </a:xfrm>
        </p:spPr>
        <p:txBody>
          <a:bodyPr>
            <a:normAutofit/>
          </a:bodyPr>
          <a:lstStyle/>
          <a:p>
            <a:pPr>
              <a:buNone/>
            </a:pPr>
            <a:r>
              <a:rPr lang="en-US" b="1" dirty="0" smtClean="0"/>
              <a:t>   Theorem</a:t>
            </a:r>
            <a:r>
              <a:rPr lang="en-US" dirty="0" smtClean="0"/>
              <a:t>: The greedy change-making algorithm for U.S. coins produces change using the fewest coins possible.</a:t>
            </a:r>
          </a:p>
          <a:p>
            <a:pPr marL="850392" lvl="1" indent="-457200">
              <a:buFont typeface="+mj-lt"/>
              <a:buAutoNum type="arabicPeriod"/>
            </a:pPr>
            <a:endParaRPr lang="en-US" dirty="0" smtClean="0">
              <a:latin typeface="Cambria Math" pitchFamily="18" charset="0"/>
              <a:ea typeface="Cambria Math" pitchFamily="18" charset="0"/>
            </a:endParaRPr>
          </a:p>
          <a:p>
            <a:pPr marL="850392" lvl="1" indent="-457200">
              <a:buFont typeface="+mj-lt"/>
              <a:buAutoNum type="arabicPeriod"/>
            </a:pPr>
            <a:endParaRPr lang="en-US" dirty="0" smtClean="0">
              <a:latin typeface="Cambria Math" pitchFamily="18" charset="0"/>
              <a:ea typeface="Cambria Math" pitchFamily="18" charset="0"/>
            </a:endParaRPr>
          </a:p>
          <a:p>
            <a:pPr marL="850392" lvl="1" indent="-457200">
              <a:buFont typeface="+mj-lt"/>
              <a:buAutoNum type="arabicPeriod"/>
            </a:pPr>
            <a:endParaRPr lang="en-US" dirty="0" smtClean="0">
              <a:latin typeface="Cambria Math" pitchFamily="18" charset="0"/>
              <a:ea typeface="Cambria Math" pitchFamily="18" charset="0"/>
            </a:endParaRPr>
          </a:p>
          <a:p>
            <a:pPr marL="850392" lvl="1" indent="-457200">
              <a:buFont typeface="+mj-lt"/>
              <a:buAutoNum type="arabicPeriod"/>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25</a:t>
            </a:fld>
            <a:endParaRPr lang="en-US"/>
          </a:p>
        </p:txBody>
      </p:sp>
      <p:sp>
        <p:nvSpPr>
          <p:cNvPr id="5" name="Content Placeholder 2"/>
          <p:cNvSpPr txBox="1">
            <a:spLocks/>
          </p:cNvSpPr>
          <p:nvPr/>
        </p:nvSpPr>
        <p:spPr>
          <a:xfrm>
            <a:off x="609600" y="1981200"/>
            <a:ext cx="8229600" cy="2743200"/>
          </a:xfrm>
          <a:prstGeom prst="rect">
            <a:avLst/>
          </a:prstGeom>
        </p:spPr>
        <p:txBody>
          <a:bodyPr vert="horz">
            <a:normAutofit fontScale="850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Optimality depends on the denominations available.</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For U.S. coins, optimality still holds if we add half dollar coins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mn-cs"/>
              </a:rPr>
              <a:t>50</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cents) and dollar coins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mn-cs"/>
              </a:rPr>
              <a:t>100</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cents).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But if we allow only quarters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mn-cs"/>
              </a:rPr>
              <a:t>25</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cents), dimes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mn-cs"/>
              </a:rPr>
              <a:t>10</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cents), and pennies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cent), the algorithm no longer produces the minimum number of coins.</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Consider the example of </a:t>
            </a:r>
            <a:r>
              <a:rPr kumimoji="0" lang="en-US" sz="24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mn-cs"/>
              </a:rPr>
              <a:t>31</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cents. The optimal number of coins is </a:t>
            </a:r>
            <a:r>
              <a:rPr kumimoji="0" lang="en-US" sz="24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mn-cs"/>
              </a:rPr>
              <a:t>4</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i.e., </a:t>
            </a:r>
            <a:r>
              <a:rPr kumimoji="0" lang="en-US" sz="24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mn-cs"/>
              </a:rPr>
              <a:t>3</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dimes and </a:t>
            </a:r>
            <a:r>
              <a:rPr kumimoji="0" lang="en-US" sz="24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mn-cs"/>
              </a:rPr>
              <a:t>1</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penny. What does the algorithm output?</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Proving Optimality for U.S. Coins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Show that the change making algorithm for </a:t>
            </a:r>
            <a:r>
              <a:rPr lang="en-US" i="1" dirty="0" smtClean="0"/>
              <a:t>U.S. </a:t>
            </a:r>
            <a:r>
              <a:rPr lang="en-US" dirty="0" smtClean="0"/>
              <a:t>coins is optimal.</a:t>
            </a:r>
          </a:p>
          <a:p>
            <a:pPr>
              <a:buNone/>
            </a:pPr>
            <a:r>
              <a:rPr lang="en-US" b="1" dirty="0" smtClean="0"/>
              <a:t>   Lemma </a:t>
            </a:r>
            <a:r>
              <a:rPr lang="en-US" b="1" dirty="0" smtClean="0">
                <a:latin typeface="Cambria Math" pitchFamily="18" charset="0"/>
                <a:ea typeface="Cambria Math" pitchFamily="18" charset="0"/>
              </a:rPr>
              <a:t>1</a:t>
            </a:r>
            <a:r>
              <a:rPr lang="en-US" dirty="0" smtClean="0"/>
              <a:t>: If </a:t>
            </a:r>
            <a:r>
              <a:rPr lang="en-US" i="1" dirty="0" smtClean="0"/>
              <a:t>n</a:t>
            </a:r>
            <a:r>
              <a:rPr lang="en-US" dirty="0" smtClean="0"/>
              <a:t> is a positive integer, then </a:t>
            </a:r>
            <a:r>
              <a:rPr lang="en-US" i="1" dirty="0" smtClean="0"/>
              <a:t>n</a:t>
            </a:r>
            <a:r>
              <a:rPr lang="en-US" dirty="0" smtClean="0"/>
              <a:t> cents in change using quarters, dimes, nickels, and pennies, using the fewest coins possible has at most </a:t>
            </a:r>
            <a:r>
              <a:rPr lang="en-US" dirty="0" smtClean="0">
                <a:latin typeface="Cambria Math" pitchFamily="18" charset="0"/>
                <a:ea typeface="Cambria Math" pitchFamily="18" charset="0"/>
              </a:rPr>
              <a:t>2 </a:t>
            </a:r>
            <a:r>
              <a:rPr lang="en-US" dirty="0" smtClean="0"/>
              <a:t>dimes, </a:t>
            </a:r>
            <a:r>
              <a:rPr lang="en-US" dirty="0" smtClean="0">
                <a:latin typeface="Cambria Math" pitchFamily="18" charset="0"/>
                <a:ea typeface="Cambria Math" pitchFamily="18" charset="0"/>
              </a:rPr>
              <a:t>1</a:t>
            </a:r>
            <a:r>
              <a:rPr lang="en-US" dirty="0" smtClean="0"/>
              <a:t> nickel, </a:t>
            </a:r>
            <a:r>
              <a:rPr lang="en-US" dirty="0" smtClean="0">
                <a:latin typeface="Cambria Math" pitchFamily="18" charset="0"/>
                <a:ea typeface="Cambria Math" pitchFamily="18" charset="0"/>
              </a:rPr>
              <a:t>4 </a:t>
            </a:r>
            <a:r>
              <a:rPr lang="en-US" dirty="0" smtClean="0"/>
              <a:t>pennies, and cannot have </a:t>
            </a:r>
            <a:r>
              <a:rPr lang="en-US" dirty="0" smtClean="0">
                <a:latin typeface="Cambria Math" pitchFamily="18" charset="0"/>
                <a:ea typeface="Cambria Math" pitchFamily="18" charset="0"/>
              </a:rPr>
              <a:t>2</a:t>
            </a:r>
            <a:r>
              <a:rPr lang="en-US" dirty="0" smtClean="0"/>
              <a:t> dimes and a nickel. The total amount of change in dimes, nickels, and pennies must not exceed </a:t>
            </a:r>
            <a:r>
              <a:rPr lang="en-US" dirty="0" smtClean="0">
                <a:latin typeface="Cambria Math" pitchFamily="18" charset="0"/>
                <a:ea typeface="Cambria Math" pitchFamily="18" charset="0"/>
              </a:rPr>
              <a:t>24</a:t>
            </a:r>
            <a:r>
              <a:rPr lang="en-US" dirty="0" smtClean="0"/>
              <a:t> cents.</a:t>
            </a:r>
          </a:p>
          <a:p>
            <a:pPr>
              <a:buNone/>
            </a:pPr>
            <a:r>
              <a:rPr lang="en-US" dirty="0" smtClean="0"/>
              <a:t>    </a:t>
            </a:r>
            <a:r>
              <a:rPr lang="en-US" b="1" dirty="0" smtClean="0"/>
              <a:t>Proof</a:t>
            </a:r>
            <a:r>
              <a:rPr lang="en-US" dirty="0" smtClean="0"/>
              <a:t>: By contradiction</a:t>
            </a:r>
          </a:p>
          <a:p>
            <a:pPr lvl="1"/>
            <a:r>
              <a:rPr lang="en-US" dirty="0" smtClean="0"/>
              <a:t>If we had </a:t>
            </a:r>
            <a:r>
              <a:rPr lang="en-US" dirty="0" smtClean="0">
                <a:latin typeface="Cambria Math" pitchFamily="18" charset="0"/>
                <a:ea typeface="Cambria Math" pitchFamily="18" charset="0"/>
              </a:rPr>
              <a:t>3</a:t>
            </a:r>
            <a:r>
              <a:rPr lang="en-US" dirty="0" smtClean="0"/>
              <a:t> dimes, we could replace them with a quarter and a nickel. </a:t>
            </a:r>
          </a:p>
          <a:p>
            <a:pPr lvl="1"/>
            <a:r>
              <a:rPr lang="en-US" dirty="0" smtClean="0"/>
              <a:t>If we had </a:t>
            </a:r>
            <a:r>
              <a:rPr lang="en-US" dirty="0" smtClean="0">
                <a:latin typeface="Cambria Math" pitchFamily="18" charset="0"/>
                <a:ea typeface="Cambria Math" pitchFamily="18" charset="0"/>
              </a:rPr>
              <a:t>2</a:t>
            </a:r>
            <a:r>
              <a:rPr lang="en-US" dirty="0" smtClean="0"/>
              <a:t> nickels, we could replace them with  </a:t>
            </a:r>
            <a:r>
              <a:rPr lang="en-US" dirty="0" smtClean="0">
                <a:latin typeface="Cambria Math" pitchFamily="18" charset="0"/>
                <a:ea typeface="Cambria Math" pitchFamily="18" charset="0"/>
              </a:rPr>
              <a:t>1</a:t>
            </a:r>
            <a:r>
              <a:rPr lang="en-US" dirty="0" smtClean="0"/>
              <a:t> dime.</a:t>
            </a:r>
          </a:p>
          <a:p>
            <a:pPr lvl="1"/>
            <a:r>
              <a:rPr lang="en-US" dirty="0" smtClean="0"/>
              <a:t>If we had </a:t>
            </a:r>
            <a:r>
              <a:rPr lang="en-US" dirty="0" smtClean="0">
                <a:latin typeface="Cambria Math" pitchFamily="18" charset="0"/>
                <a:ea typeface="Cambria Math" pitchFamily="18" charset="0"/>
              </a:rPr>
              <a:t>5</a:t>
            </a:r>
            <a:r>
              <a:rPr lang="en-US" dirty="0" smtClean="0"/>
              <a:t> pennies, we could replace them with a nickel.</a:t>
            </a:r>
          </a:p>
          <a:p>
            <a:pPr lvl="1"/>
            <a:r>
              <a:rPr lang="en-US" dirty="0" smtClean="0"/>
              <a:t>If we had </a:t>
            </a:r>
            <a:r>
              <a:rPr lang="en-US" dirty="0" smtClean="0">
                <a:latin typeface="Cambria Math" pitchFamily="18" charset="0"/>
                <a:ea typeface="Cambria Math" pitchFamily="18" charset="0"/>
              </a:rPr>
              <a:t>2</a:t>
            </a:r>
            <a:r>
              <a:rPr lang="en-US" dirty="0" smtClean="0"/>
              <a:t> dimes and </a:t>
            </a:r>
            <a:r>
              <a:rPr lang="en-US" dirty="0" smtClean="0">
                <a:latin typeface="Cambria Math" pitchFamily="18" charset="0"/>
                <a:ea typeface="Cambria Math" pitchFamily="18" charset="0"/>
              </a:rPr>
              <a:t>1</a:t>
            </a:r>
            <a:r>
              <a:rPr lang="en-US" dirty="0" smtClean="0"/>
              <a:t>  nickel, we could replace them with a quarter.</a:t>
            </a:r>
          </a:p>
          <a:p>
            <a:pPr lvl="1"/>
            <a:r>
              <a:rPr lang="en-US" dirty="0" smtClean="0"/>
              <a:t>The allowable combinations, have a maximum value of </a:t>
            </a:r>
            <a:r>
              <a:rPr lang="en-US" dirty="0" smtClean="0">
                <a:latin typeface="Cambria Math" pitchFamily="18" charset="0"/>
                <a:ea typeface="Cambria Math" pitchFamily="18" charset="0"/>
              </a:rPr>
              <a:t>24</a:t>
            </a:r>
            <a:r>
              <a:rPr lang="en-US" dirty="0" smtClean="0"/>
              <a:t> cents; </a:t>
            </a:r>
            <a:r>
              <a:rPr lang="en-US" dirty="0" smtClean="0">
                <a:latin typeface="Cambria Math" pitchFamily="18" charset="0"/>
                <a:ea typeface="Cambria Math" pitchFamily="18" charset="0"/>
              </a:rPr>
              <a:t>2</a:t>
            </a:r>
            <a:r>
              <a:rPr lang="en-US" dirty="0" smtClean="0"/>
              <a:t> dimes and </a:t>
            </a:r>
            <a:r>
              <a:rPr lang="en-US" dirty="0" smtClean="0">
                <a:latin typeface="Cambria Math" pitchFamily="18" charset="0"/>
                <a:ea typeface="Cambria Math" pitchFamily="18" charset="0"/>
              </a:rPr>
              <a:t>4</a:t>
            </a:r>
            <a:r>
              <a:rPr lang="en-US" dirty="0" smtClean="0"/>
              <a:t> pennies. </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Proving Optimality for U.S. Coins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Theorem</a:t>
            </a:r>
            <a:r>
              <a:rPr lang="en-US" dirty="0" smtClean="0"/>
              <a:t>: The greedy change-making algorithm for U.S. coins produces change using the fewest coins possible.</a:t>
            </a:r>
          </a:p>
          <a:p>
            <a:pPr>
              <a:buNone/>
            </a:pPr>
            <a:r>
              <a:rPr lang="en-US" dirty="0" smtClean="0"/>
              <a:t>   </a:t>
            </a:r>
            <a:r>
              <a:rPr lang="en-US" b="1" dirty="0" smtClean="0"/>
              <a:t>Proof</a:t>
            </a:r>
            <a:r>
              <a:rPr lang="en-US" dirty="0" smtClean="0"/>
              <a:t>: By contradiction.</a:t>
            </a:r>
          </a:p>
          <a:p>
            <a:pPr marL="850392" lvl="1" indent="-457200">
              <a:buFont typeface="+mj-lt"/>
              <a:buAutoNum type="arabicPeriod"/>
            </a:pPr>
            <a:r>
              <a:rPr lang="en-US" dirty="0" smtClean="0"/>
              <a:t>Assume there is a positive integer </a:t>
            </a:r>
            <a:r>
              <a:rPr lang="en-US" i="1" dirty="0" smtClean="0"/>
              <a:t>n</a:t>
            </a:r>
            <a:r>
              <a:rPr lang="en-US" dirty="0" smtClean="0"/>
              <a:t> such that change can be made for  </a:t>
            </a:r>
            <a:r>
              <a:rPr lang="en-US" i="1" dirty="0" smtClean="0"/>
              <a:t>n</a:t>
            </a:r>
            <a:r>
              <a:rPr lang="en-US" dirty="0" smtClean="0"/>
              <a:t> cents using quarters, dimes, nickels, and pennies, with a fewer total number of coins than given by the algorithm.</a:t>
            </a:r>
          </a:p>
          <a:p>
            <a:pPr marL="850392" lvl="1" indent="-457200">
              <a:buFont typeface="+mj-lt"/>
              <a:buAutoNum type="arabicPeriod"/>
            </a:pPr>
            <a:r>
              <a:rPr lang="en-US" dirty="0" smtClean="0"/>
              <a:t>Then, </a:t>
            </a:r>
            <a:r>
              <a:rPr lang="en-US" i="1" dirty="0" smtClean="0"/>
              <a:t>q</a:t>
            </a:r>
            <a:r>
              <a:rPr lang="en-US" i="1" dirty="0" smtClean="0">
                <a:latin typeface="Cambria Math"/>
                <a:ea typeface="Cambria Math"/>
              </a:rPr>
              <a:t>̍</a:t>
            </a:r>
            <a:r>
              <a:rPr lang="en-US" dirty="0" smtClean="0"/>
              <a:t>  </a:t>
            </a:r>
            <a:r>
              <a:rPr lang="en-US" dirty="0" smtClean="0">
                <a:latin typeface="Cambria Math"/>
                <a:ea typeface="Cambria Math"/>
              </a:rPr>
              <a:t>≤ </a:t>
            </a:r>
            <a:r>
              <a:rPr lang="en-US" i="1" dirty="0" smtClean="0">
                <a:ea typeface="Cambria Math"/>
              </a:rPr>
              <a:t>q</a:t>
            </a:r>
            <a:r>
              <a:rPr lang="en-US" dirty="0" smtClean="0">
                <a:latin typeface="Cambria Math"/>
                <a:ea typeface="Cambria Math"/>
              </a:rPr>
              <a:t>  where </a:t>
            </a:r>
            <a:r>
              <a:rPr lang="en-US" dirty="0" smtClean="0"/>
              <a:t> </a:t>
            </a:r>
            <a:r>
              <a:rPr lang="en-US" i="1" dirty="0" smtClean="0"/>
              <a:t>q</a:t>
            </a:r>
            <a:r>
              <a:rPr lang="en-US" i="1" dirty="0" smtClean="0">
                <a:latin typeface="Cambria Math"/>
                <a:ea typeface="Cambria Math"/>
              </a:rPr>
              <a:t>̍</a:t>
            </a:r>
            <a:r>
              <a:rPr lang="en-US" dirty="0" smtClean="0"/>
              <a:t>  is the number of quarters used in this optimal way and </a:t>
            </a:r>
            <a:r>
              <a:rPr lang="en-US" i="1" dirty="0" smtClean="0"/>
              <a:t>q</a:t>
            </a:r>
            <a:r>
              <a:rPr lang="en-US" dirty="0" smtClean="0"/>
              <a:t> is the number of quarters in the greedy algorithm’s solution. But this is not possible by Lemma </a:t>
            </a:r>
            <a:r>
              <a:rPr lang="en-US" dirty="0" smtClean="0">
                <a:latin typeface="Cambria Math" pitchFamily="18" charset="0"/>
                <a:ea typeface="Cambria Math" pitchFamily="18" charset="0"/>
              </a:rPr>
              <a:t>1, since the value of the coins other than quarters can not be greater than 24 cents.</a:t>
            </a:r>
          </a:p>
          <a:p>
            <a:pPr marL="850392" lvl="1" indent="-457200">
              <a:buFont typeface="+mj-lt"/>
              <a:buAutoNum type="arabicPeriod"/>
            </a:pPr>
            <a:r>
              <a:rPr lang="en-US" dirty="0" smtClean="0">
                <a:latin typeface="Cambria Math" pitchFamily="18" charset="0"/>
                <a:ea typeface="Cambria Math" pitchFamily="18" charset="0"/>
              </a:rPr>
              <a:t>Similarly, by Lemma 1, the two algorithms must have the same number of dimes, nickels, and quarters.</a:t>
            </a:r>
          </a:p>
          <a:p>
            <a:pPr marL="850392" lvl="1" indent="-457200">
              <a:buFont typeface="+mj-lt"/>
              <a:buAutoNum type="arabicPeriod"/>
            </a:pPr>
            <a:endParaRPr lang="en-US" dirty="0" smtClean="0">
              <a:latin typeface="Cambria Math" pitchFamily="18" charset="0"/>
              <a:ea typeface="Cambria Math" pitchFamily="18" charset="0"/>
            </a:endParaRPr>
          </a:p>
          <a:p>
            <a:pPr marL="850392" lvl="1" indent="-457200">
              <a:buFont typeface="+mj-lt"/>
              <a:buAutoNum type="arabicPeriod"/>
            </a:pPr>
            <a:endParaRPr lang="en-US" dirty="0" smtClean="0">
              <a:latin typeface="Cambria Math" pitchFamily="18" charset="0"/>
              <a:ea typeface="Cambria Math" pitchFamily="18" charset="0"/>
            </a:endParaRPr>
          </a:p>
          <a:p>
            <a:pPr marL="850392" lvl="1" indent="-457200">
              <a:buFont typeface="+mj-lt"/>
              <a:buAutoNum type="arabicPeriod"/>
            </a:pPr>
            <a:endParaRPr lang="en-US" dirty="0" smtClean="0">
              <a:latin typeface="Cambria Math" pitchFamily="18" charset="0"/>
              <a:ea typeface="Cambria Math" pitchFamily="18" charset="0"/>
            </a:endParaRPr>
          </a:p>
          <a:p>
            <a:pPr marL="850392" lvl="1" indent="-457200">
              <a:buFont typeface="+mj-lt"/>
              <a:buAutoNum type="arabicPeriod"/>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Halting Problem (intuition)</a:t>
            </a:r>
            <a:endParaRPr lang="en-US" dirty="0"/>
          </a:p>
        </p:txBody>
      </p:sp>
      <p:sp>
        <p:nvSpPr>
          <p:cNvPr id="3" name="Content Placeholder 2"/>
          <p:cNvSpPr>
            <a:spLocks noGrp="1"/>
          </p:cNvSpPr>
          <p:nvPr>
            <p:ph idx="1"/>
          </p:nvPr>
        </p:nvSpPr>
        <p:spPr>
          <a:xfrm>
            <a:off x="228600" y="1219200"/>
            <a:ext cx="8686800" cy="3048000"/>
          </a:xfrm>
        </p:spPr>
        <p:txBody>
          <a:bodyPr/>
          <a:lstStyle/>
          <a:p>
            <a:r>
              <a:rPr lang="en-US" dirty="0" smtClean="0"/>
              <a:t> Is there a program that never stops but you can't prove it?</a:t>
            </a:r>
            <a:br>
              <a:rPr lang="en-US" dirty="0" smtClean="0"/>
            </a:br>
            <a:r>
              <a:rPr lang="en-US" i="1" dirty="0" smtClean="0"/>
              <a:t>The answer turns out to be "yes", and we can even prove it. </a:t>
            </a:r>
          </a:p>
          <a:p>
            <a:r>
              <a:rPr lang="en-US" dirty="0" smtClean="0"/>
              <a:t>Suppose that we have an algorithm that could answer the halting problem. However complicated it might be, we just wrap it up in a decision box. We do not worry about what is inside; we are just positing that there could be something in there.</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28</a:t>
            </a:fld>
            <a:endParaRPr lang="en-US"/>
          </a:p>
        </p:txBody>
      </p:sp>
      <p:pic>
        <p:nvPicPr>
          <p:cNvPr id="1026" name="Picture 2" descr="https://qph.ec.quoracdn.net/main-qimg-37733f741cd68230cb83dda0fdeb6795?convert_to_webp=true"/>
          <p:cNvPicPr>
            <a:picLocks noChangeAspect="1" noChangeArrowheads="1"/>
          </p:cNvPicPr>
          <p:nvPr/>
        </p:nvPicPr>
        <p:blipFill>
          <a:blip r:embed="rId2" cstate="print"/>
          <a:srcRect/>
          <a:stretch>
            <a:fillRect/>
          </a:stretch>
        </p:blipFill>
        <p:spPr bwMode="auto">
          <a:xfrm>
            <a:off x="3810000" y="3886200"/>
            <a:ext cx="2911707" cy="1905000"/>
          </a:xfrm>
          <a:prstGeom prst="rect">
            <a:avLst/>
          </a:prstGeom>
          <a:noFill/>
        </p:spPr>
      </p:pic>
      <p:sp>
        <p:nvSpPr>
          <p:cNvPr id="6" name="Rectangle 5"/>
          <p:cNvSpPr/>
          <p:nvPr/>
        </p:nvSpPr>
        <p:spPr>
          <a:xfrm>
            <a:off x="1905000" y="6248400"/>
            <a:ext cx="5273816" cy="369332"/>
          </a:xfrm>
          <a:prstGeom prst="rect">
            <a:avLst/>
          </a:prstGeom>
        </p:spPr>
        <p:txBody>
          <a:bodyPr wrap="none">
            <a:spAutoFit/>
          </a:bodyPr>
          <a:lstStyle/>
          <a:p>
            <a:r>
              <a:rPr lang="en-US" dirty="0" smtClean="0"/>
              <a:t>This and next slide based on </a:t>
            </a:r>
            <a:r>
              <a:rPr lang="en-US" dirty="0" err="1" smtClean="0"/>
              <a:t>Quara</a:t>
            </a:r>
            <a:r>
              <a:rPr lang="en-US" dirty="0" smtClean="0"/>
              <a:t> by Joshua Engel</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A217EF-0505-4C33-BB20-8A8DF2039023}" type="slidenum">
              <a:rPr lang="en-US" smtClean="0"/>
              <a:pPr/>
              <a:t>29</a:t>
            </a:fld>
            <a:endParaRPr lang="en-US"/>
          </a:p>
        </p:txBody>
      </p:sp>
      <p:sp>
        <p:nvSpPr>
          <p:cNvPr id="5" name="Rectangle 4"/>
          <p:cNvSpPr/>
          <p:nvPr/>
        </p:nvSpPr>
        <p:spPr>
          <a:xfrm>
            <a:off x="457200" y="1295400"/>
            <a:ext cx="2743200" cy="646331"/>
          </a:xfrm>
          <a:prstGeom prst="rect">
            <a:avLst/>
          </a:prstGeom>
        </p:spPr>
        <p:txBody>
          <a:bodyPr wrap="square">
            <a:spAutoFit/>
          </a:bodyPr>
          <a:lstStyle/>
          <a:p>
            <a:r>
              <a:rPr lang="en-US" dirty="0" smtClean="0"/>
              <a:t>Now, let us make up a program that uses it:</a:t>
            </a:r>
            <a:endParaRPr lang="en-US" dirty="0"/>
          </a:p>
        </p:txBody>
      </p:sp>
      <p:pic>
        <p:nvPicPr>
          <p:cNvPr id="98306" name="Picture 2" descr="https://qph.ec.quoracdn.net/main-qimg-a96f86bb0e791c611694e2885502d2c3?convert_to_webp=true"/>
          <p:cNvPicPr>
            <a:picLocks noChangeAspect="1" noChangeArrowheads="1"/>
          </p:cNvPicPr>
          <p:nvPr/>
        </p:nvPicPr>
        <p:blipFill>
          <a:blip r:embed="rId2" cstate="print"/>
          <a:srcRect/>
          <a:stretch>
            <a:fillRect/>
          </a:stretch>
        </p:blipFill>
        <p:spPr bwMode="auto">
          <a:xfrm>
            <a:off x="3352800" y="152400"/>
            <a:ext cx="4791075" cy="3248026"/>
          </a:xfrm>
          <a:prstGeom prst="rect">
            <a:avLst/>
          </a:prstGeom>
          <a:noFill/>
        </p:spPr>
      </p:pic>
      <p:sp>
        <p:nvSpPr>
          <p:cNvPr id="7" name="Rectangle 6"/>
          <p:cNvSpPr/>
          <p:nvPr/>
        </p:nvSpPr>
        <p:spPr>
          <a:xfrm>
            <a:off x="228600" y="3505200"/>
            <a:ext cx="8610600" cy="2862322"/>
          </a:xfrm>
          <a:prstGeom prst="rect">
            <a:avLst/>
          </a:prstGeom>
        </p:spPr>
        <p:txBody>
          <a:bodyPr wrap="square">
            <a:spAutoFit/>
          </a:bodyPr>
          <a:lstStyle/>
          <a:p>
            <a:r>
              <a:rPr lang="en-US" dirty="0" smtClean="0"/>
              <a:t>OK, now... what happens if we feed this program to itself?  If it doesn't halt, then it halts. If it does halt, then it doesn't halt. So, does it halt or not?</a:t>
            </a:r>
            <a:br>
              <a:rPr lang="en-US" dirty="0" smtClean="0"/>
            </a:br>
            <a:r>
              <a:rPr lang="en-US" dirty="0" smtClean="0"/>
              <a:t/>
            </a:r>
            <a:br>
              <a:rPr lang="en-US" dirty="0" smtClean="0"/>
            </a:br>
            <a:r>
              <a:rPr lang="en-US" dirty="0" smtClean="0"/>
              <a:t>The answer is that there is no answer. It is the computer programming equivalent of saying "I always lie": if it's true, then it's not true, and if it's not true, then it's true.</a:t>
            </a:r>
            <a:br>
              <a:rPr lang="en-US" dirty="0" smtClean="0"/>
            </a:br>
            <a:r>
              <a:rPr lang="en-US" dirty="0" smtClean="0"/>
              <a:t/>
            </a:r>
            <a:br>
              <a:rPr lang="en-US" dirty="0" smtClean="0"/>
            </a:br>
            <a:r>
              <a:rPr lang="en-US" dirty="0" smtClean="0"/>
              <a:t>In other words, the answer to the question is </a:t>
            </a:r>
            <a:r>
              <a:rPr lang="en-US" i="1" dirty="0" err="1" smtClean="0"/>
              <a:t>undecideable</a:t>
            </a:r>
            <a:r>
              <a:rPr lang="en-US" dirty="0" smtClean="0"/>
              <a:t>, neither true nor false. We conclude that the magic diamond "does it halt" box doesn't exist, which is interesting. But even more interesting is the fact that we've taken a simple yes/no question and found that we cannot know the answer in all cases.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Algorithms</a:t>
            </a:r>
            <a:endParaRPr lang="en-US" dirty="0"/>
          </a:p>
        </p:txBody>
      </p:sp>
      <p:sp>
        <p:nvSpPr>
          <p:cNvPr id="3" name="Subtitle 2"/>
          <p:cNvSpPr>
            <a:spLocks noGrp="1"/>
          </p:cNvSpPr>
          <p:nvPr>
            <p:ph type="subTitle" idx="1"/>
          </p:nvPr>
        </p:nvSpPr>
        <p:spPr/>
        <p:txBody>
          <a:bodyPr/>
          <a:lstStyle/>
          <a:p>
            <a:r>
              <a:rPr lang="en-US" dirty="0" smtClean="0"/>
              <a:t>Section 3.1</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457200"/>
            <a:ext cx="8229600" cy="591312"/>
          </a:xfrm>
        </p:spPr>
        <p:txBody>
          <a:bodyPr>
            <a:normAutofit fontScale="90000"/>
          </a:bodyPr>
          <a:lstStyle/>
          <a:p>
            <a:r>
              <a:rPr lang="en-US" dirty="0" smtClean="0"/>
              <a:t>Barber paradox</a:t>
            </a:r>
            <a:endParaRPr lang="en-US" dirty="0"/>
          </a:p>
        </p:txBody>
      </p:sp>
      <p:sp>
        <p:nvSpPr>
          <p:cNvPr id="6" name="Content Placeholder 5"/>
          <p:cNvSpPr>
            <a:spLocks noGrp="1"/>
          </p:cNvSpPr>
          <p:nvPr>
            <p:ph idx="1"/>
          </p:nvPr>
        </p:nvSpPr>
        <p:spPr>
          <a:xfrm>
            <a:off x="304800" y="1219200"/>
            <a:ext cx="8534400" cy="3657600"/>
          </a:xfrm>
        </p:spPr>
        <p:txBody>
          <a:bodyPr>
            <a:normAutofit fontScale="92500" lnSpcReduction="10000"/>
          </a:bodyPr>
          <a:lstStyle/>
          <a:p>
            <a:r>
              <a:rPr lang="en-US" dirty="0" smtClean="0"/>
              <a:t>It was used by Bertrand Russell as an illustration of a paradox.</a:t>
            </a:r>
          </a:p>
          <a:p>
            <a:r>
              <a:rPr lang="en-US" dirty="0" smtClean="0"/>
              <a:t>The barber is the "</a:t>
            </a:r>
            <a:r>
              <a:rPr lang="en-US" b="1" dirty="0" smtClean="0"/>
              <a:t>one who shaves all those, and those only, who do not shave themselves</a:t>
            </a:r>
            <a:r>
              <a:rPr lang="en-US" dirty="0" smtClean="0"/>
              <a:t>." </a:t>
            </a:r>
          </a:p>
          <a:p>
            <a:r>
              <a:rPr lang="en-US" dirty="0" smtClean="0"/>
              <a:t>The question is, does the barber shave himself?</a:t>
            </a:r>
          </a:p>
          <a:p>
            <a:r>
              <a:rPr lang="en-US" dirty="0" smtClean="0"/>
              <a:t>Answering this question results in a contradiction. The barber cannot shave himself as he only shaves those who do not shave themselves. As such, if he shaves himself he ceases to be a barber. </a:t>
            </a:r>
          </a:p>
          <a:p>
            <a:r>
              <a:rPr lang="en-US" dirty="0" smtClean="0"/>
              <a:t>In first order logic:</a:t>
            </a:r>
          </a:p>
          <a:p>
            <a:endParaRPr lang="en-US" dirty="0"/>
          </a:p>
        </p:txBody>
      </p:sp>
      <p:sp>
        <p:nvSpPr>
          <p:cNvPr id="2" name="Slide Number Placeholder 1"/>
          <p:cNvSpPr>
            <a:spLocks noGrp="1"/>
          </p:cNvSpPr>
          <p:nvPr>
            <p:ph type="sldNum" sz="quarter" idx="12"/>
          </p:nvPr>
        </p:nvSpPr>
        <p:spPr/>
        <p:txBody>
          <a:bodyPr/>
          <a:lstStyle/>
          <a:p>
            <a:fld id="{9CA217EF-0505-4C33-BB20-8A8DF2039023}" type="slidenum">
              <a:rPr lang="en-US" smtClean="0"/>
              <a:pPr/>
              <a:t>30</a:t>
            </a:fld>
            <a:endParaRPr lang="en-US"/>
          </a:p>
        </p:txBody>
      </p:sp>
      <p:sp>
        <p:nvSpPr>
          <p:cNvPr id="99330" name="AutoShape 2" descr="(\exists x)({\text{man}}(x)\wedge (\forall y)({\text{man}}(y)\rightarrow ({\text{shaves}}(x,y)\leftrightarrow \neg {\text{shaves}}(y,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9332" name="AutoShape 4" descr="(\exists x)({\text{man}}(x)\wedge (\forall y)({\text{man}}(y)\rightarrow ({\text{shaves}}(x,y)\leftrightarrow \neg {\text{shaves}}(y,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9333" name="Picture 5"/>
          <p:cNvPicPr>
            <a:picLocks noChangeAspect="1" noChangeArrowheads="1"/>
          </p:cNvPicPr>
          <p:nvPr/>
        </p:nvPicPr>
        <p:blipFill>
          <a:blip r:embed="rId2" cstate="print"/>
          <a:srcRect/>
          <a:stretch>
            <a:fillRect/>
          </a:stretch>
        </p:blipFill>
        <p:spPr bwMode="auto">
          <a:xfrm>
            <a:off x="95250" y="4953000"/>
            <a:ext cx="9048750" cy="1225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Halting Problem (more formal) </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   </a:t>
            </a:r>
            <a:r>
              <a:rPr lang="en-US" dirty="0" smtClean="0"/>
              <a:t>Can we develop a procedure that takes as input a computer program along with its input and determines whether the program will eventually halt with that input.</a:t>
            </a:r>
          </a:p>
          <a:p>
            <a:r>
              <a:rPr lang="en-US" b="1" dirty="0" smtClean="0"/>
              <a:t>Solution</a:t>
            </a:r>
            <a:r>
              <a:rPr lang="en-US" dirty="0" smtClean="0"/>
              <a:t>: Proof by contradiction.</a:t>
            </a:r>
          </a:p>
          <a:p>
            <a:r>
              <a:rPr lang="en-US" dirty="0" smtClean="0"/>
              <a:t>Assume that there is such a procedure and call it </a:t>
            </a:r>
            <a:r>
              <a:rPr lang="en-US" i="1" dirty="0" smtClean="0"/>
              <a:t>H</a:t>
            </a:r>
            <a:r>
              <a:rPr lang="en-US" dirty="0" smtClean="0"/>
              <a:t>(</a:t>
            </a:r>
            <a:r>
              <a:rPr lang="en-US" i="1" dirty="0" smtClean="0"/>
              <a:t>P</a:t>
            </a:r>
            <a:r>
              <a:rPr lang="en-US" dirty="0" smtClean="0"/>
              <a:t>,</a:t>
            </a:r>
            <a:r>
              <a:rPr lang="en-US" i="1" dirty="0" smtClean="0"/>
              <a:t>I</a:t>
            </a:r>
            <a:r>
              <a:rPr lang="en-US" dirty="0" smtClean="0"/>
              <a:t>). The procedure </a:t>
            </a:r>
            <a:r>
              <a:rPr lang="en-US" i="1" dirty="0" smtClean="0"/>
              <a:t>H</a:t>
            </a:r>
            <a:r>
              <a:rPr lang="en-US" dirty="0" smtClean="0"/>
              <a:t>(</a:t>
            </a:r>
            <a:r>
              <a:rPr lang="en-US" i="1" dirty="0" smtClean="0"/>
              <a:t>P</a:t>
            </a:r>
            <a:r>
              <a:rPr lang="en-US" dirty="0" smtClean="0"/>
              <a:t>,</a:t>
            </a:r>
            <a:r>
              <a:rPr lang="en-US" i="1" dirty="0" smtClean="0"/>
              <a:t>I</a:t>
            </a:r>
            <a:r>
              <a:rPr lang="en-US" dirty="0" smtClean="0"/>
              <a:t>) takes as input a program </a:t>
            </a:r>
            <a:r>
              <a:rPr lang="en-US" i="1" dirty="0" smtClean="0"/>
              <a:t>P</a:t>
            </a:r>
            <a:r>
              <a:rPr lang="en-US" dirty="0" smtClean="0"/>
              <a:t> and the input </a:t>
            </a:r>
            <a:r>
              <a:rPr lang="en-US" i="1" dirty="0" smtClean="0"/>
              <a:t>I</a:t>
            </a:r>
            <a:r>
              <a:rPr lang="en-US" dirty="0" smtClean="0"/>
              <a:t> to </a:t>
            </a:r>
            <a:r>
              <a:rPr lang="en-US" i="1" dirty="0" smtClean="0"/>
              <a:t>P</a:t>
            </a:r>
            <a:r>
              <a:rPr lang="en-US" dirty="0" smtClean="0"/>
              <a:t>. </a:t>
            </a:r>
          </a:p>
          <a:p>
            <a:pPr lvl="1"/>
            <a:r>
              <a:rPr lang="en-US" dirty="0" smtClean="0"/>
              <a:t>H outputs “halt” if it is the case that </a:t>
            </a:r>
            <a:r>
              <a:rPr lang="en-US" i="1" dirty="0" smtClean="0"/>
              <a:t>P</a:t>
            </a:r>
            <a:r>
              <a:rPr lang="en-US" dirty="0" smtClean="0"/>
              <a:t> will stop when run with input </a:t>
            </a:r>
            <a:r>
              <a:rPr lang="en-US" i="1" dirty="0" smtClean="0"/>
              <a:t>I</a:t>
            </a:r>
            <a:r>
              <a:rPr lang="en-US" dirty="0" smtClean="0"/>
              <a:t>. </a:t>
            </a:r>
          </a:p>
          <a:p>
            <a:pPr lvl="1"/>
            <a:r>
              <a:rPr lang="en-US" dirty="0" smtClean="0"/>
              <a:t>Otherwise, </a:t>
            </a:r>
            <a:r>
              <a:rPr lang="en-US" i="1" dirty="0" smtClean="0"/>
              <a:t>H</a:t>
            </a:r>
            <a:r>
              <a:rPr lang="en-US" dirty="0" smtClean="0"/>
              <a:t> outputs “loops forever.”</a:t>
            </a:r>
          </a:p>
          <a:p>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Halting Problem</a:t>
            </a:r>
            <a:endParaRPr lang="en-US" dirty="0"/>
          </a:p>
        </p:txBody>
      </p:sp>
      <p:sp>
        <p:nvSpPr>
          <p:cNvPr id="3" name="Content Placeholder 2"/>
          <p:cNvSpPr>
            <a:spLocks noGrp="1"/>
          </p:cNvSpPr>
          <p:nvPr>
            <p:ph idx="1"/>
          </p:nvPr>
        </p:nvSpPr>
        <p:spPr>
          <a:xfrm>
            <a:off x="457200" y="1295400"/>
            <a:ext cx="8229600" cy="2895600"/>
          </a:xfrm>
        </p:spPr>
        <p:txBody>
          <a:bodyPr/>
          <a:lstStyle/>
          <a:p>
            <a:r>
              <a:rPr lang="en-US" dirty="0" smtClean="0"/>
              <a:t>Since a program is a string of characters,  we can call </a:t>
            </a:r>
            <a:r>
              <a:rPr lang="en-US" i="1" dirty="0" smtClean="0"/>
              <a:t>H</a:t>
            </a:r>
            <a:r>
              <a:rPr lang="en-US" dirty="0" smtClean="0"/>
              <a:t>(</a:t>
            </a:r>
            <a:r>
              <a:rPr lang="en-US" i="1" dirty="0" smtClean="0"/>
              <a:t>P</a:t>
            </a:r>
            <a:r>
              <a:rPr lang="en-US" dirty="0" smtClean="0"/>
              <a:t>,</a:t>
            </a:r>
            <a:r>
              <a:rPr lang="en-US" i="1" dirty="0" smtClean="0"/>
              <a:t>P</a:t>
            </a:r>
            <a:r>
              <a:rPr lang="en-US" dirty="0" smtClean="0"/>
              <a:t>). Construct a procedure </a:t>
            </a:r>
            <a:r>
              <a:rPr lang="en-US" i="1" dirty="0" smtClean="0"/>
              <a:t>K</a:t>
            </a:r>
            <a:r>
              <a:rPr lang="en-US" dirty="0" smtClean="0"/>
              <a:t>(</a:t>
            </a:r>
            <a:r>
              <a:rPr lang="en-US" i="1" dirty="0" smtClean="0"/>
              <a:t>P</a:t>
            </a:r>
            <a:r>
              <a:rPr lang="en-US" dirty="0" smtClean="0"/>
              <a:t>), which works as follows. </a:t>
            </a:r>
          </a:p>
          <a:p>
            <a:pPr lvl="1"/>
            <a:r>
              <a:rPr lang="en-US" dirty="0" smtClean="0"/>
              <a:t>If </a:t>
            </a:r>
            <a:r>
              <a:rPr lang="en-US" i="1" dirty="0" smtClean="0"/>
              <a:t>H</a:t>
            </a:r>
            <a:r>
              <a:rPr lang="en-US" dirty="0" smtClean="0"/>
              <a:t>(</a:t>
            </a:r>
            <a:r>
              <a:rPr lang="en-US" i="1" dirty="0" smtClean="0"/>
              <a:t>P</a:t>
            </a:r>
            <a:r>
              <a:rPr lang="en-US" dirty="0" smtClean="0"/>
              <a:t>,</a:t>
            </a:r>
            <a:r>
              <a:rPr lang="en-US" i="1" dirty="0" smtClean="0"/>
              <a:t>P</a:t>
            </a:r>
            <a:r>
              <a:rPr lang="en-US" dirty="0" smtClean="0"/>
              <a:t>) outputs “loops forever”, then </a:t>
            </a:r>
            <a:r>
              <a:rPr lang="en-US" i="1" dirty="0" smtClean="0"/>
              <a:t>K</a:t>
            </a:r>
            <a:r>
              <a:rPr lang="en-US" dirty="0" smtClean="0"/>
              <a:t>(</a:t>
            </a:r>
            <a:r>
              <a:rPr lang="en-US" i="1" dirty="0" smtClean="0"/>
              <a:t>P</a:t>
            </a:r>
            <a:r>
              <a:rPr lang="en-US" dirty="0" smtClean="0"/>
              <a:t>) halts.</a:t>
            </a:r>
          </a:p>
          <a:p>
            <a:pPr lvl="1"/>
            <a:r>
              <a:rPr lang="en-US" dirty="0" smtClean="0"/>
              <a:t>If </a:t>
            </a:r>
            <a:r>
              <a:rPr lang="en-US" i="1" dirty="0" smtClean="0"/>
              <a:t>H</a:t>
            </a:r>
            <a:r>
              <a:rPr lang="en-US" dirty="0" smtClean="0"/>
              <a:t>(</a:t>
            </a:r>
            <a:r>
              <a:rPr lang="en-US" i="1" dirty="0" smtClean="0"/>
              <a:t>P</a:t>
            </a:r>
            <a:r>
              <a:rPr lang="en-US" dirty="0" smtClean="0"/>
              <a:t>,</a:t>
            </a:r>
            <a:r>
              <a:rPr lang="en-US" i="1" dirty="0" smtClean="0"/>
              <a:t>P</a:t>
            </a:r>
            <a:r>
              <a:rPr lang="en-US" dirty="0" smtClean="0"/>
              <a:t>) outputs “halt”, then </a:t>
            </a:r>
            <a:r>
              <a:rPr lang="en-US" i="1" dirty="0" smtClean="0"/>
              <a:t>K</a:t>
            </a:r>
            <a:r>
              <a:rPr lang="en-US" dirty="0" smtClean="0"/>
              <a:t>(</a:t>
            </a:r>
            <a:r>
              <a:rPr lang="en-US" i="1" dirty="0" smtClean="0"/>
              <a:t>P</a:t>
            </a:r>
            <a:r>
              <a:rPr lang="en-US" dirty="0" smtClean="0"/>
              <a:t>) goes into an infinite loop printing “ha” on each iteration.</a:t>
            </a:r>
          </a:p>
        </p:txBody>
      </p:sp>
      <p:pic>
        <p:nvPicPr>
          <p:cNvPr id="4" name="Content Placeholder 3" descr="0303.jpg"/>
          <p:cNvPicPr>
            <a:picLocks noChangeAspect="1"/>
          </p:cNvPicPr>
          <p:nvPr/>
        </p:nvPicPr>
        <p:blipFill>
          <a:blip r:embed="rId2" cstate="print"/>
          <a:stretch>
            <a:fillRect/>
          </a:stretch>
        </p:blipFill>
        <p:spPr>
          <a:xfrm>
            <a:off x="457200" y="4343400"/>
            <a:ext cx="7947324" cy="1676400"/>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r>
              <a:rPr lang="en-US" dirty="0" smtClean="0"/>
              <a:t>Halting Problem</a:t>
            </a:r>
            <a:endParaRPr lang="en-US" dirty="0"/>
          </a:p>
        </p:txBody>
      </p:sp>
      <p:sp>
        <p:nvSpPr>
          <p:cNvPr id="3" name="Content Placeholder 2"/>
          <p:cNvSpPr>
            <a:spLocks noGrp="1"/>
          </p:cNvSpPr>
          <p:nvPr>
            <p:ph idx="1"/>
          </p:nvPr>
        </p:nvSpPr>
        <p:spPr>
          <a:xfrm>
            <a:off x="457200" y="1371600"/>
            <a:ext cx="8229600" cy="4389120"/>
          </a:xfrm>
        </p:spPr>
        <p:txBody>
          <a:bodyPr>
            <a:normAutofit/>
          </a:bodyPr>
          <a:lstStyle/>
          <a:p>
            <a:r>
              <a:rPr lang="en-US" dirty="0" smtClean="0"/>
              <a:t>Now we call </a:t>
            </a:r>
            <a:r>
              <a:rPr lang="en-US" i="1" dirty="0" smtClean="0"/>
              <a:t>K</a:t>
            </a:r>
            <a:r>
              <a:rPr lang="en-US" dirty="0" smtClean="0"/>
              <a:t> with </a:t>
            </a:r>
            <a:r>
              <a:rPr lang="en-US" i="1" dirty="0" smtClean="0"/>
              <a:t>K</a:t>
            </a:r>
            <a:r>
              <a:rPr lang="en-US" dirty="0" smtClean="0"/>
              <a:t> as input, i.e. </a:t>
            </a:r>
            <a:r>
              <a:rPr lang="en-US" i="1" dirty="0" smtClean="0"/>
              <a:t>K</a:t>
            </a:r>
            <a:r>
              <a:rPr lang="en-US" dirty="0" smtClean="0"/>
              <a:t>(</a:t>
            </a:r>
            <a:r>
              <a:rPr lang="en-US" i="1" dirty="0" smtClean="0"/>
              <a:t>K</a:t>
            </a:r>
            <a:r>
              <a:rPr lang="en-US" dirty="0" smtClean="0"/>
              <a:t>).</a:t>
            </a:r>
          </a:p>
          <a:p>
            <a:pPr lvl="1"/>
            <a:r>
              <a:rPr lang="en-US" dirty="0" smtClean="0"/>
              <a:t>If the output of </a:t>
            </a:r>
            <a:r>
              <a:rPr lang="en-US" i="1" dirty="0" smtClean="0"/>
              <a:t>H</a:t>
            </a:r>
            <a:r>
              <a:rPr lang="en-US" dirty="0" smtClean="0"/>
              <a:t>(</a:t>
            </a:r>
            <a:r>
              <a:rPr lang="en-US" i="1" dirty="0" smtClean="0"/>
              <a:t>K</a:t>
            </a:r>
            <a:r>
              <a:rPr lang="en-US" dirty="0" smtClean="0"/>
              <a:t>,</a:t>
            </a:r>
            <a:r>
              <a:rPr lang="en-US" i="1" dirty="0" smtClean="0"/>
              <a:t>K</a:t>
            </a:r>
            <a:r>
              <a:rPr lang="en-US" dirty="0" smtClean="0"/>
              <a:t>) is “halts”, then </a:t>
            </a:r>
            <a:r>
              <a:rPr lang="en-US" i="1" dirty="0" smtClean="0"/>
              <a:t>K</a:t>
            </a:r>
            <a:r>
              <a:rPr lang="en-US" dirty="0" smtClean="0"/>
              <a:t>(</a:t>
            </a:r>
            <a:r>
              <a:rPr lang="en-US" i="1" dirty="0" smtClean="0"/>
              <a:t>K</a:t>
            </a:r>
            <a:r>
              <a:rPr lang="en-US" dirty="0" smtClean="0"/>
              <a:t>) loops forever. </a:t>
            </a:r>
            <a:r>
              <a:rPr lang="en-US" dirty="0" smtClean="0">
                <a:solidFill>
                  <a:srgbClr val="FF0000"/>
                </a:solidFill>
              </a:rPr>
              <a:t>A Contradiction</a:t>
            </a:r>
            <a:r>
              <a:rPr lang="en-US" dirty="0" smtClean="0">
                <a:solidFill>
                  <a:srgbClr val="C00000"/>
                </a:solidFill>
              </a:rPr>
              <a:t>.</a:t>
            </a:r>
          </a:p>
          <a:p>
            <a:pPr lvl="1"/>
            <a:r>
              <a:rPr lang="en-US" dirty="0" smtClean="0"/>
              <a:t>If the output of </a:t>
            </a:r>
            <a:r>
              <a:rPr lang="en-US" i="1" dirty="0" smtClean="0"/>
              <a:t>H</a:t>
            </a:r>
            <a:r>
              <a:rPr lang="en-US" dirty="0" smtClean="0"/>
              <a:t>(</a:t>
            </a:r>
            <a:r>
              <a:rPr lang="en-US" i="1" dirty="0" smtClean="0"/>
              <a:t>K</a:t>
            </a:r>
            <a:r>
              <a:rPr lang="en-US" dirty="0" smtClean="0"/>
              <a:t>,</a:t>
            </a:r>
            <a:r>
              <a:rPr lang="en-US" i="1" dirty="0" smtClean="0"/>
              <a:t>K</a:t>
            </a:r>
            <a:r>
              <a:rPr lang="en-US" dirty="0" smtClean="0"/>
              <a:t>) is “loops forever”, then </a:t>
            </a:r>
            <a:r>
              <a:rPr lang="en-US" i="1" dirty="0" smtClean="0"/>
              <a:t>K</a:t>
            </a:r>
            <a:r>
              <a:rPr lang="en-US" dirty="0" smtClean="0"/>
              <a:t>(</a:t>
            </a:r>
            <a:r>
              <a:rPr lang="en-US" i="1" dirty="0" smtClean="0"/>
              <a:t>K</a:t>
            </a:r>
            <a:r>
              <a:rPr lang="en-US" dirty="0" smtClean="0"/>
              <a:t>) halts. </a:t>
            </a:r>
            <a:r>
              <a:rPr lang="en-US" dirty="0" smtClean="0">
                <a:solidFill>
                  <a:srgbClr val="FF0000"/>
                </a:solidFill>
              </a:rPr>
              <a:t>A C</a:t>
            </a:r>
            <a:r>
              <a:rPr lang="en-US" dirty="0" smtClean="0">
                <a:solidFill>
                  <a:srgbClr val="C00000"/>
                </a:solidFill>
              </a:rPr>
              <a:t>ontradiction.</a:t>
            </a:r>
          </a:p>
          <a:p>
            <a:r>
              <a:rPr lang="en-US" dirty="0" smtClean="0"/>
              <a:t>Therefore, there cannot be a procedure that can decide whether or not an arbitrary program halts. The halting problem is unsolvable. </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33</a:t>
            </a:fld>
            <a:endParaRPr lang="en-US"/>
          </a:p>
        </p:txBody>
      </p:sp>
      <p:pic>
        <p:nvPicPr>
          <p:cNvPr id="5" name="Content Placeholder 3" descr="0303.jpg"/>
          <p:cNvPicPr>
            <a:picLocks noChangeAspect="1"/>
          </p:cNvPicPr>
          <p:nvPr/>
        </p:nvPicPr>
        <p:blipFill>
          <a:blip r:embed="rId2" cstate="print"/>
          <a:stretch>
            <a:fillRect/>
          </a:stretch>
        </p:blipFill>
        <p:spPr>
          <a:xfrm>
            <a:off x="1126074" y="4953000"/>
            <a:ext cx="7224840" cy="152400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Growth of Functions</a:t>
            </a:r>
            <a:endParaRPr lang="en-US" dirty="0"/>
          </a:p>
        </p:txBody>
      </p:sp>
      <p:sp>
        <p:nvSpPr>
          <p:cNvPr id="3" name="Subtitle 2"/>
          <p:cNvSpPr>
            <a:spLocks noGrp="1"/>
          </p:cNvSpPr>
          <p:nvPr>
            <p:ph type="subTitle" idx="1"/>
          </p:nvPr>
        </p:nvSpPr>
        <p:spPr/>
        <p:txBody>
          <a:bodyPr/>
          <a:lstStyle/>
          <a:p>
            <a:r>
              <a:rPr lang="en-US" dirty="0" smtClean="0"/>
              <a:t>Section 3.2</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Big-O Notation</a:t>
            </a:r>
          </a:p>
          <a:p>
            <a:r>
              <a:rPr lang="en-US" dirty="0" smtClean="0"/>
              <a:t>Big-O Estimates for Important Functions</a:t>
            </a:r>
          </a:p>
          <a:p>
            <a:r>
              <a:rPr lang="en-US" dirty="0" smtClean="0"/>
              <a:t>Big-Omega and Big-Theta Notation</a:t>
            </a:r>
          </a:p>
          <a:p>
            <a:endParaRPr lang="en-US" dirty="0" smtClean="0"/>
          </a:p>
        </p:txBody>
      </p:sp>
      <p:pic>
        <p:nvPicPr>
          <p:cNvPr id="4" name="Picture 3" descr="0306.jpg"/>
          <p:cNvPicPr>
            <a:picLocks noChangeAspect="1"/>
          </p:cNvPicPr>
          <p:nvPr/>
        </p:nvPicPr>
        <p:blipFill>
          <a:blip r:embed="rId2" cstate="print"/>
          <a:stretch>
            <a:fillRect/>
          </a:stretch>
        </p:blipFill>
        <p:spPr>
          <a:xfrm>
            <a:off x="1219200" y="3505200"/>
            <a:ext cx="899160" cy="1037844"/>
          </a:xfrm>
          <a:prstGeom prst="rect">
            <a:avLst/>
          </a:prstGeom>
        </p:spPr>
      </p:pic>
      <p:pic>
        <p:nvPicPr>
          <p:cNvPr id="5" name="Picture 4" descr="0305.jpg"/>
          <p:cNvPicPr>
            <a:picLocks noChangeAspect="1"/>
          </p:cNvPicPr>
          <p:nvPr/>
        </p:nvPicPr>
        <p:blipFill>
          <a:blip r:embed="rId3" cstate="print"/>
          <a:stretch>
            <a:fillRect/>
          </a:stretch>
        </p:blipFill>
        <p:spPr>
          <a:xfrm>
            <a:off x="5486400" y="3429000"/>
            <a:ext cx="899922" cy="1042416"/>
          </a:xfrm>
          <a:prstGeom prst="rect">
            <a:avLst/>
          </a:prstGeom>
        </p:spPr>
      </p:pic>
      <p:sp>
        <p:nvSpPr>
          <p:cNvPr id="6" name="TextBox 5"/>
          <p:cNvSpPr txBox="1"/>
          <p:nvPr/>
        </p:nvSpPr>
        <p:spPr>
          <a:xfrm>
            <a:off x="685800" y="4495800"/>
            <a:ext cx="2514600" cy="646331"/>
          </a:xfrm>
          <a:prstGeom prst="rect">
            <a:avLst/>
          </a:prstGeom>
          <a:noFill/>
        </p:spPr>
        <p:txBody>
          <a:bodyPr wrap="square" rtlCol="0">
            <a:spAutoFit/>
          </a:bodyPr>
          <a:lstStyle/>
          <a:p>
            <a:r>
              <a:rPr lang="en-US" dirty="0" smtClean="0"/>
              <a:t>Edmund Landau</a:t>
            </a:r>
          </a:p>
          <a:p>
            <a:r>
              <a:rPr lang="en-US" dirty="0" smtClean="0"/>
              <a:t>(</a:t>
            </a:r>
            <a:r>
              <a:rPr lang="en-US" dirty="0" smtClean="0">
                <a:latin typeface="Cambria Math" pitchFamily="18" charset="0"/>
                <a:ea typeface="Cambria Math" pitchFamily="18" charset="0"/>
              </a:rPr>
              <a:t>1877-1938</a:t>
            </a:r>
            <a:r>
              <a:rPr lang="en-US" dirty="0" smtClean="0"/>
              <a:t>)</a:t>
            </a:r>
            <a:endParaRPr lang="en-US" dirty="0"/>
          </a:p>
        </p:txBody>
      </p:sp>
      <p:sp>
        <p:nvSpPr>
          <p:cNvPr id="7" name="TextBox 6"/>
          <p:cNvSpPr txBox="1"/>
          <p:nvPr/>
        </p:nvSpPr>
        <p:spPr>
          <a:xfrm>
            <a:off x="4572000" y="4495800"/>
            <a:ext cx="3505200" cy="646331"/>
          </a:xfrm>
          <a:prstGeom prst="rect">
            <a:avLst/>
          </a:prstGeom>
          <a:noFill/>
        </p:spPr>
        <p:txBody>
          <a:bodyPr wrap="square" rtlCol="0">
            <a:spAutoFit/>
          </a:bodyPr>
          <a:lstStyle/>
          <a:p>
            <a:r>
              <a:rPr lang="en-US" dirty="0" smtClean="0"/>
              <a:t>Paul Gustav Heinrich Bachmann</a:t>
            </a:r>
          </a:p>
          <a:p>
            <a:r>
              <a:rPr lang="en-US" dirty="0" smtClean="0"/>
              <a:t>(</a:t>
            </a:r>
            <a:r>
              <a:rPr lang="en-US" dirty="0" smtClean="0">
                <a:latin typeface="Cambria Math" pitchFamily="18" charset="0"/>
                <a:ea typeface="Cambria Math" pitchFamily="18" charset="0"/>
              </a:rPr>
              <a:t>1837-1920</a:t>
            </a:r>
            <a:r>
              <a:rPr lang="en-US" dirty="0" smtClean="0"/>
              <a:t>)</a:t>
            </a:r>
            <a:endParaRPr lang="en-US" dirty="0"/>
          </a:p>
        </p:txBody>
      </p:sp>
      <p:pic>
        <p:nvPicPr>
          <p:cNvPr id="8" name="Picture 7" descr="0308.jpg"/>
          <p:cNvPicPr>
            <a:picLocks noChangeAspect="1"/>
          </p:cNvPicPr>
          <p:nvPr/>
        </p:nvPicPr>
        <p:blipFill>
          <a:blip r:embed="rId4" cstate="print"/>
          <a:stretch>
            <a:fillRect/>
          </a:stretch>
        </p:blipFill>
        <p:spPr>
          <a:xfrm>
            <a:off x="6400800" y="381000"/>
            <a:ext cx="893826" cy="1038606"/>
          </a:xfrm>
          <a:prstGeom prst="rect">
            <a:avLst/>
          </a:prstGeom>
        </p:spPr>
      </p:pic>
      <p:sp>
        <p:nvSpPr>
          <p:cNvPr id="9" name="TextBox 8"/>
          <p:cNvSpPr txBox="1"/>
          <p:nvPr/>
        </p:nvSpPr>
        <p:spPr>
          <a:xfrm>
            <a:off x="5105400" y="1676400"/>
            <a:ext cx="2514600" cy="646331"/>
          </a:xfrm>
          <a:prstGeom prst="rect">
            <a:avLst/>
          </a:prstGeom>
          <a:noFill/>
        </p:spPr>
        <p:txBody>
          <a:bodyPr wrap="square" rtlCol="0">
            <a:spAutoFit/>
          </a:bodyPr>
          <a:lstStyle/>
          <a:p>
            <a:r>
              <a:rPr lang="en-US" dirty="0" smtClean="0"/>
              <a:t>Donald E. Knuth</a:t>
            </a:r>
          </a:p>
          <a:p>
            <a:r>
              <a:rPr lang="en-US" dirty="0" smtClean="0"/>
              <a:t>(</a:t>
            </a:r>
            <a:r>
              <a:rPr lang="en-US" dirty="0" smtClean="0">
                <a:latin typeface="Cambria Math" pitchFamily="18" charset="0"/>
                <a:ea typeface="Cambria Math" pitchFamily="18" charset="0"/>
              </a:rPr>
              <a:t>Born 1938</a:t>
            </a:r>
            <a:r>
              <a:rPr lang="en-US" dirty="0" smtClean="0"/>
              <a:t>)</a:t>
            </a:r>
            <a:endParaRPr lang="en-US" dirty="0"/>
          </a:p>
        </p:txBody>
      </p:sp>
      <p:sp>
        <p:nvSpPr>
          <p:cNvPr id="10" name="Slide Number Placeholder 9"/>
          <p:cNvSpPr>
            <a:spLocks noGrp="1"/>
          </p:cNvSpPr>
          <p:nvPr>
            <p:ph type="sldNum" sz="quarter" idx="12"/>
          </p:nvPr>
        </p:nvSpPr>
        <p:spPr/>
        <p:txBody>
          <a:bodyPr/>
          <a:lstStyle/>
          <a:p>
            <a:fld id="{9CA217EF-0505-4C33-BB20-8A8DF2039023}"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Growth of Functions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In both computer science and in mathematics, there are many times when we care about how fast a function grows.</a:t>
            </a:r>
          </a:p>
          <a:p>
            <a:r>
              <a:rPr lang="en-US" dirty="0" smtClean="0"/>
              <a:t>In computer science, we want to understand how quickly an algorithm can solve a problem as the size of the input grows. </a:t>
            </a:r>
          </a:p>
          <a:p>
            <a:pPr lvl="1"/>
            <a:r>
              <a:rPr lang="en-US" dirty="0" smtClean="0"/>
              <a:t>We can compare the efficiency of two different algorithms for solving the same problem. </a:t>
            </a:r>
          </a:p>
          <a:p>
            <a:pPr lvl="1"/>
            <a:r>
              <a:rPr lang="en-US" dirty="0" smtClean="0"/>
              <a:t>We can also determine whether it is practical to use a particular algorithm as the input grows. </a:t>
            </a:r>
          </a:p>
          <a:p>
            <a:pPr lvl="1"/>
            <a:r>
              <a:rPr lang="en-US" dirty="0" smtClean="0"/>
              <a:t>We’ll study these questions in Section </a:t>
            </a:r>
            <a:r>
              <a:rPr lang="en-US" dirty="0" smtClean="0">
                <a:latin typeface="Cambria Math" pitchFamily="18" charset="0"/>
                <a:ea typeface="Cambria Math" pitchFamily="18" charset="0"/>
              </a:rPr>
              <a:t>3.3</a:t>
            </a:r>
            <a:r>
              <a:rPr lang="en-US" dirty="0" smtClean="0"/>
              <a:t>.</a:t>
            </a:r>
          </a:p>
          <a:p>
            <a:r>
              <a:rPr lang="en-US" dirty="0" smtClean="0"/>
              <a:t>Two of the areas of mathematics where questions about the growth of functions are studied are:</a:t>
            </a:r>
          </a:p>
          <a:p>
            <a:pPr lvl="1"/>
            <a:r>
              <a:rPr lang="en-US" dirty="0" smtClean="0"/>
              <a:t>number theory (covered in Chapter </a:t>
            </a:r>
            <a:r>
              <a:rPr lang="en-US" dirty="0" smtClean="0">
                <a:latin typeface="Cambria Math" pitchFamily="18" charset="0"/>
                <a:ea typeface="Cambria Math" pitchFamily="18" charset="0"/>
              </a:rPr>
              <a:t>4</a:t>
            </a:r>
            <a:r>
              <a:rPr lang="en-US" dirty="0" smtClean="0"/>
              <a:t>)  </a:t>
            </a:r>
          </a:p>
          <a:p>
            <a:pPr lvl="1"/>
            <a:r>
              <a:rPr lang="en-US" dirty="0" err="1" smtClean="0"/>
              <a:t>combinatorics</a:t>
            </a:r>
            <a:r>
              <a:rPr lang="en-US" dirty="0" smtClean="0"/>
              <a:t> (covered in Chapters 6 and 8)</a:t>
            </a:r>
          </a:p>
        </p:txBody>
      </p:sp>
      <p:sp>
        <p:nvSpPr>
          <p:cNvPr id="4" name="Slide Number Placeholder 3"/>
          <p:cNvSpPr>
            <a:spLocks noGrp="1"/>
          </p:cNvSpPr>
          <p:nvPr>
            <p:ph type="sldNum" sz="quarter" idx="12"/>
          </p:nvPr>
        </p:nvSpPr>
        <p:spPr/>
        <p:txBody>
          <a:bodyPr/>
          <a:lstStyle/>
          <a:p>
            <a:fld id="{9CA217EF-0505-4C33-BB20-8A8DF2039023}"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a:t>
            </a:r>
            <a:r>
              <a:rPr lang="en-US" i="1" dirty="0" smtClean="0"/>
              <a:t>O</a:t>
            </a:r>
            <a:r>
              <a:rPr lang="en-US" dirty="0" smtClean="0"/>
              <a:t> Notation</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Definition</a:t>
            </a:r>
            <a:r>
              <a:rPr lang="en-US" dirty="0" smtClean="0"/>
              <a:t>: Let </a:t>
            </a:r>
            <a:r>
              <a:rPr lang="en-US" i="1" dirty="0" smtClean="0"/>
              <a:t>f</a:t>
            </a:r>
            <a:r>
              <a:rPr lang="en-US" dirty="0" smtClean="0"/>
              <a:t> and </a:t>
            </a:r>
            <a:r>
              <a:rPr lang="en-US" i="1" dirty="0" smtClean="0"/>
              <a:t>g</a:t>
            </a:r>
            <a:r>
              <a:rPr lang="en-US" dirty="0" smtClean="0"/>
              <a:t> be functions from the set of integers or the set of real numbers to the set of real numbers. We say that </a:t>
            </a:r>
            <a:r>
              <a:rPr lang="en-US" i="1" dirty="0" smtClean="0"/>
              <a:t>f</a:t>
            </a:r>
            <a:r>
              <a:rPr lang="en-US" dirty="0" smtClean="0"/>
              <a:t>(</a:t>
            </a:r>
            <a:r>
              <a:rPr lang="en-US" i="1" dirty="0" smtClean="0"/>
              <a:t>x</a:t>
            </a:r>
            <a:r>
              <a:rPr lang="en-US" dirty="0" smtClean="0"/>
              <a:t>) is </a:t>
            </a:r>
            <a:r>
              <a:rPr lang="en-US" i="1" dirty="0" smtClean="0"/>
              <a:t>O</a:t>
            </a:r>
            <a:r>
              <a:rPr lang="en-US" dirty="0" smtClean="0"/>
              <a:t>(</a:t>
            </a:r>
            <a:r>
              <a:rPr lang="en-US" i="1" dirty="0" smtClean="0"/>
              <a:t>g</a:t>
            </a:r>
            <a:r>
              <a:rPr lang="en-US" dirty="0" smtClean="0"/>
              <a:t>(</a:t>
            </a:r>
            <a:r>
              <a:rPr lang="en-US" i="1" dirty="0" smtClean="0"/>
              <a:t>x</a:t>
            </a:r>
            <a:r>
              <a:rPr lang="en-US" dirty="0" smtClean="0"/>
              <a:t>)) if there are constants </a:t>
            </a:r>
            <a:r>
              <a:rPr lang="en-US" i="1" dirty="0" smtClean="0"/>
              <a:t>C</a:t>
            </a:r>
            <a:r>
              <a:rPr lang="en-US" dirty="0" smtClean="0"/>
              <a:t> and </a:t>
            </a:r>
            <a:r>
              <a:rPr lang="en-US" i="1" dirty="0" smtClean="0"/>
              <a:t>k</a:t>
            </a:r>
            <a:r>
              <a:rPr lang="en-US" dirty="0" smtClean="0"/>
              <a:t> such that</a:t>
            </a:r>
          </a:p>
          <a:p>
            <a:pPr>
              <a:buNone/>
            </a:pPr>
            <a:endParaRPr lang="en-US" dirty="0" smtClean="0"/>
          </a:p>
          <a:p>
            <a:pPr>
              <a:buNone/>
            </a:pPr>
            <a:r>
              <a:rPr lang="en-US" dirty="0" smtClean="0"/>
              <a:t>    whenever  </a:t>
            </a:r>
            <a:r>
              <a:rPr lang="en-US" i="1" dirty="0" smtClean="0"/>
              <a:t>x</a:t>
            </a:r>
            <a:r>
              <a:rPr lang="en-US" dirty="0" smtClean="0"/>
              <a:t> &gt; </a:t>
            </a:r>
            <a:r>
              <a:rPr lang="en-US" i="1" dirty="0" smtClean="0"/>
              <a:t>k</a:t>
            </a:r>
            <a:r>
              <a:rPr lang="en-US" dirty="0" smtClean="0"/>
              <a:t>. (illustration on next slide)</a:t>
            </a:r>
          </a:p>
          <a:p>
            <a:r>
              <a:rPr lang="en-US" dirty="0" smtClean="0"/>
              <a:t>This is read as “</a:t>
            </a:r>
            <a:r>
              <a:rPr lang="en-US" i="1" dirty="0" smtClean="0"/>
              <a:t>f</a:t>
            </a:r>
            <a:r>
              <a:rPr lang="en-US" dirty="0" smtClean="0"/>
              <a:t>(</a:t>
            </a:r>
            <a:r>
              <a:rPr lang="en-US" i="1" dirty="0" smtClean="0"/>
              <a:t>x</a:t>
            </a:r>
            <a:r>
              <a:rPr lang="en-US" dirty="0" smtClean="0"/>
              <a:t>) is big-</a:t>
            </a:r>
            <a:r>
              <a:rPr lang="en-US" i="1" dirty="0" smtClean="0"/>
              <a:t>O</a:t>
            </a:r>
            <a:r>
              <a:rPr lang="en-US" dirty="0" smtClean="0"/>
              <a:t> of </a:t>
            </a:r>
            <a:r>
              <a:rPr lang="en-US" i="1" dirty="0" smtClean="0"/>
              <a:t>g</a:t>
            </a:r>
            <a:r>
              <a:rPr lang="en-US" dirty="0" smtClean="0"/>
              <a:t>(</a:t>
            </a:r>
            <a:r>
              <a:rPr lang="en-US" i="1" dirty="0" smtClean="0"/>
              <a:t>x</a:t>
            </a:r>
            <a:r>
              <a:rPr lang="en-US" dirty="0" smtClean="0"/>
              <a:t>)” or   “</a:t>
            </a:r>
            <a:r>
              <a:rPr lang="en-US" i="1" dirty="0" smtClean="0"/>
              <a:t>g</a:t>
            </a:r>
            <a:r>
              <a:rPr lang="en-US" dirty="0" smtClean="0"/>
              <a:t> asymptotically dominates </a:t>
            </a:r>
            <a:r>
              <a:rPr lang="en-US" i="1" dirty="0" smtClean="0"/>
              <a:t>f</a:t>
            </a:r>
            <a:r>
              <a:rPr lang="en-US" dirty="0" smtClean="0"/>
              <a:t>.”</a:t>
            </a:r>
          </a:p>
          <a:p>
            <a:r>
              <a:rPr lang="en-US" dirty="0" smtClean="0"/>
              <a:t>The constants C and k are called </a:t>
            </a:r>
            <a:r>
              <a:rPr lang="en-US" i="1" dirty="0" smtClean="0"/>
              <a:t>witnesses</a:t>
            </a:r>
            <a:r>
              <a:rPr lang="en-US" dirty="0" smtClean="0"/>
              <a:t> to the relationship </a:t>
            </a:r>
            <a:r>
              <a:rPr lang="en-US" i="1" dirty="0" smtClean="0"/>
              <a:t>f</a:t>
            </a:r>
            <a:r>
              <a:rPr lang="en-US" dirty="0" smtClean="0"/>
              <a:t>(</a:t>
            </a:r>
            <a:r>
              <a:rPr lang="en-US" i="1" dirty="0" smtClean="0"/>
              <a:t>x</a:t>
            </a:r>
            <a:r>
              <a:rPr lang="en-US" dirty="0" smtClean="0"/>
              <a:t>) is </a:t>
            </a:r>
            <a:r>
              <a:rPr lang="en-US" i="1" dirty="0" smtClean="0"/>
              <a:t>O</a:t>
            </a:r>
            <a:r>
              <a:rPr lang="en-US" dirty="0" smtClean="0"/>
              <a:t>(</a:t>
            </a:r>
            <a:r>
              <a:rPr lang="en-US" i="1" dirty="0" smtClean="0"/>
              <a:t>g</a:t>
            </a:r>
            <a:r>
              <a:rPr lang="en-US" dirty="0" smtClean="0"/>
              <a:t>(</a:t>
            </a:r>
            <a:r>
              <a:rPr lang="en-US" i="1" dirty="0" smtClean="0"/>
              <a:t>x</a:t>
            </a:r>
            <a:r>
              <a:rPr lang="en-US" dirty="0" smtClean="0"/>
              <a:t>)). Only one pair of witnesses is needed. </a:t>
            </a:r>
          </a:p>
        </p:txBody>
      </p:sp>
      <p:pic>
        <p:nvPicPr>
          <p:cNvPr id="7" name="Picture 6" descr="addin_tmp.png"/>
          <p:cNvPicPr>
            <a:picLocks noChangeAspect="1"/>
          </p:cNvPicPr>
          <p:nvPr>
            <p:custDataLst>
              <p:tags r:id="rId1"/>
            </p:custDataLst>
          </p:nvPr>
        </p:nvPicPr>
        <p:blipFill>
          <a:blip r:embed="rId3" cstate="print"/>
          <a:stretch>
            <a:fillRect/>
          </a:stretch>
        </p:blipFill>
        <p:spPr>
          <a:xfrm>
            <a:off x="3352800" y="3276600"/>
            <a:ext cx="2157413" cy="319088"/>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Illustration of Big-</a:t>
            </a:r>
            <a:r>
              <a:rPr lang="en-US" i="1" dirty="0" smtClean="0"/>
              <a:t>O</a:t>
            </a:r>
            <a:r>
              <a:rPr lang="en-US" dirty="0" smtClean="0"/>
              <a:t> Notation</a:t>
            </a:r>
            <a:endParaRPr lang="en-US" dirty="0"/>
          </a:p>
        </p:txBody>
      </p:sp>
      <p:pic>
        <p:nvPicPr>
          <p:cNvPr id="4" name="Content Placeholder 3" descr="0307.jpg"/>
          <p:cNvPicPr>
            <a:picLocks noGrp="1" noChangeAspect="1"/>
          </p:cNvPicPr>
          <p:nvPr>
            <p:ph idx="1"/>
          </p:nvPr>
        </p:nvPicPr>
        <p:blipFill>
          <a:blip r:embed="rId2" cstate="print"/>
          <a:stretch>
            <a:fillRect/>
          </a:stretch>
        </p:blipFill>
        <p:spPr>
          <a:xfrm>
            <a:off x="1143000" y="2057400"/>
            <a:ext cx="6795364" cy="3733800"/>
          </a:xfrm>
        </p:spPr>
      </p:pic>
      <p:sp>
        <p:nvSpPr>
          <p:cNvPr id="7" name="TextBox 6"/>
          <p:cNvSpPr txBox="1"/>
          <p:nvPr/>
        </p:nvSpPr>
        <p:spPr>
          <a:xfrm>
            <a:off x="4724400" y="2133600"/>
            <a:ext cx="3352800" cy="646331"/>
          </a:xfrm>
          <a:prstGeom prst="rect">
            <a:avLst/>
          </a:prstGeom>
          <a:noFill/>
        </p:spPr>
        <p:txBody>
          <a:bodyPr wrap="square" rtlCol="0">
            <a:spAutoFit/>
          </a:bodyPr>
          <a:lstStyle/>
          <a:p>
            <a:r>
              <a:rPr lang="en-US" sz="3600" i="1" dirty="0" smtClean="0"/>
              <a:t>f</a:t>
            </a:r>
            <a:r>
              <a:rPr lang="en-US" sz="3600" dirty="0" smtClean="0"/>
              <a:t>(</a:t>
            </a:r>
            <a:r>
              <a:rPr lang="en-US" sz="3600" i="1" dirty="0" smtClean="0"/>
              <a:t>x</a:t>
            </a:r>
            <a:r>
              <a:rPr lang="en-US" sz="3600" dirty="0" smtClean="0"/>
              <a:t>) is </a:t>
            </a:r>
            <a:r>
              <a:rPr lang="en-US" sz="3600" i="1" dirty="0" smtClean="0"/>
              <a:t>O</a:t>
            </a:r>
            <a:r>
              <a:rPr lang="en-US" sz="3600" dirty="0" smtClean="0"/>
              <a:t>(</a:t>
            </a:r>
            <a:r>
              <a:rPr lang="en-US" sz="3600" i="1" dirty="0" smtClean="0"/>
              <a:t>g</a:t>
            </a:r>
            <a:r>
              <a:rPr lang="en-US" sz="3600" dirty="0" smtClean="0"/>
              <a:t>(</a:t>
            </a:r>
            <a:r>
              <a:rPr lang="en-US" sz="3600" i="1" dirty="0" smtClean="0"/>
              <a:t>x</a:t>
            </a:r>
            <a:r>
              <a:rPr lang="en-US" sz="3600" dirty="0" smtClean="0"/>
              <a:t>)</a:t>
            </a:r>
            <a:endParaRPr lang="en-US" sz="3600" dirty="0"/>
          </a:p>
        </p:txBody>
      </p:sp>
      <p:sp>
        <p:nvSpPr>
          <p:cNvPr id="5" name="Slide Number Placeholder 4"/>
          <p:cNvSpPr>
            <a:spLocks noGrp="1"/>
          </p:cNvSpPr>
          <p:nvPr>
            <p:ph type="sldNum" sz="quarter" idx="12"/>
          </p:nvPr>
        </p:nvSpPr>
        <p:spPr/>
        <p:txBody>
          <a:bodyPr/>
          <a:lstStyle/>
          <a:p>
            <a:fld id="{9CA217EF-0505-4C33-BB20-8A8DF2039023}"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Using the Definition of Big-</a:t>
            </a:r>
            <a:r>
              <a:rPr lang="en-US" sz="4000" i="1" dirty="0" smtClean="0"/>
              <a:t>O</a:t>
            </a:r>
            <a:r>
              <a:rPr lang="en-US" sz="4000" dirty="0" smtClean="0"/>
              <a:t> Notation</a:t>
            </a:r>
            <a:endParaRPr lang="en-US" sz="4000" dirty="0"/>
          </a:p>
        </p:txBody>
      </p:sp>
      <p:sp>
        <p:nvSpPr>
          <p:cNvPr id="3" name="Content Placeholder 2"/>
          <p:cNvSpPr>
            <a:spLocks noGrp="1"/>
          </p:cNvSpPr>
          <p:nvPr>
            <p:ph idx="1"/>
          </p:nvPr>
        </p:nvSpPr>
        <p:spPr/>
        <p:txBody>
          <a:bodyPr>
            <a:normAutofit/>
          </a:bodyPr>
          <a:lstStyle/>
          <a:p>
            <a:pPr>
              <a:buNone/>
            </a:pPr>
            <a:r>
              <a:rPr lang="en-US" dirty="0" smtClean="0"/>
              <a:t>   </a:t>
            </a:r>
            <a:r>
              <a:rPr lang="en-US" b="1" dirty="0" smtClean="0"/>
              <a:t>Example</a:t>
            </a:r>
            <a:r>
              <a:rPr lang="en-US" dirty="0" smtClean="0"/>
              <a:t>: Show that                                    is            .</a:t>
            </a:r>
          </a:p>
          <a:p>
            <a:pPr>
              <a:buNone/>
            </a:pPr>
            <a:r>
              <a:rPr lang="en-US" dirty="0" smtClean="0"/>
              <a:t>                                             </a:t>
            </a:r>
          </a:p>
        </p:txBody>
      </p:sp>
      <p:pic>
        <p:nvPicPr>
          <p:cNvPr id="10" name="Picture 9" descr="addin_tmp.png"/>
          <p:cNvPicPr>
            <a:picLocks noChangeAspect="1"/>
          </p:cNvPicPr>
          <p:nvPr>
            <p:custDataLst>
              <p:tags r:id="rId1"/>
            </p:custDataLst>
          </p:nvPr>
        </p:nvPicPr>
        <p:blipFill>
          <a:blip r:embed="rId4" cstate="print"/>
          <a:stretch>
            <a:fillRect/>
          </a:stretch>
        </p:blipFill>
        <p:spPr>
          <a:xfrm>
            <a:off x="3886200" y="2057400"/>
            <a:ext cx="2590800" cy="342900"/>
          </a:xfrm>
          <a:prstGeom prst="rect">
            <a:avLst/>
          </a:prstGeom>
        </p:spPr>
      </p:pic>
      <p:pic>
        <p:nvPicPr>
          <p:cNvPr id="11" name="Picture 10" descr="addin_tmp.png"/>
          <p:cNvPicPr>
            <a:picLocks noChangeAspect="1"/>
          </p:cNvPicPr>
          <p:nvPr>
            <p:custDataLst>
              <p:tags r:id="rId2"/>
            </p:custDataLst>
          </p:nvPr>
        </p:nvPicPr>
        <p:blipFill>
          <a:blip r:embed="rId5" cstate="print"/>
          <a:stretch>
            <a:fillRect/>
          </a:stretch>
        </p:blipFill>
        <p:spPr>
          <a:xfrm>
            <a:off x="7010400" y="2057400"/>
            <a:ext cx="773906" cy="342900"/>
          </a:xfrm>
          <a:prstGeom prst="rect">
            <a:avLst/>
          </a:prstGeom>
        </p:spPr>
      </p:pic>
      <p:sp>
        <p:nvSpPr>
          <p:cNvPr id="9" name="Slide Number Placeholder 8"/>
          <p:cNvSpPr>
            <a:spLocks noGrp="1"/>
          </p:cNvSpPr>
          <p:nvPr>
            <p:ph type="sldNum" sz="quarter" idx="12"/>
          </p:nvPr>
        </p:nvSpPr>
        <p:spPr/>
        <p:txBody>
          <a:bodyPr/>
          <a:lstStyle/>
          <a:p>
            <a:fld id="{9CA217EF-0505-4C33-BB20-8A8DF2039023}"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Properties of Algorithms</a:t>
            </a:r>
          </a:p>
          <a:p>
            <a:r>
              <a:rPr lang="en-US" dirty="0" smtClean="0"/>
              <a:t>Algorithms for Searching and Sorting</a:t>
            </a:r>
          </a:p>
          <a:p>
            <a:r>
              <a:rPr lang="en-US" dirty="0" smtClean="0"/>
              <a:t>Greedy Algorithms</a:t>
            </a:r>
          </a:p>
          <a:p>
            <a:r>
              <a:rPr lang="en-US" dirty="0" smtClean="0"/>
              <a:t>Halting Problem</a:t>
            </a:r>
          </a:p>
          <a:p>
            <a:endParaRPr lang="en-US" dirty="0" smtClean="0"/>
          </a:p>
        </p:txBody>
      </p:sp>
      <p:sp>
        <p:nvSpPr>
          <p:cNvPr id="4" name="Slide Number Placeholder 3"/>
          <p:cNvSpPr>
            <a:spLocks noGrp="1"/>
          </p:cNvSpPr>
          <p:nvPr>
            <p:ph type="sldNum" sz="quarter" idx="12"/>
          </p:nvPr>
        </p:nvSpPr>
        <p:spPr/>
        <p:txBody>
          <a:bodyPr/>
          <a:lstStyle/>
          <a:p>
            <a:fld id="{9CA217EF-0505-4C33-BB20-8A8DF2039023}"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Using the Definition of Big-</a:t>
            </a:r>
            <a:r>
              <a:rPr lang="en-US" sz="4000" i="1" dirty="0" smtClean="0"/>
              <a:t>O</a:t>
            </a:r>
            <a:r>
              <a:rPr lang="en-US" sz="4000" dirty="0" smtClean="0"/>
              <a:t> Notation</a:t>
            </a:r>
            <a:endParaRPr lang="en-US" sz="4000"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a:t>
            </a:r>
            <a:r>
              <a:rPr lang="en-US" b="1" dirty="0" smtClean="0"/>
              <a:t>Example</a:t>
            </a:r>
            <a:r>
              <a:rPr lang="en-US" dirty="0" smtClean="0"/>
              <a:t>: Show that                                    is            .</a:t>
            </a:r>
          </a:p>
          <a:p>
            <a:pPr>
              <a:buNone/>
            </a:pPr>
            <a:r>
              <a:rPr lang="en-US" dirty="0" smtClean="0"/>
              <a:t>   </a:t>
            </a:r>
            <a:r>
              <a:rPr lang="en-US" b="1" dirty="0" smtClean="0"/>
              <a:t>Solution</a:t>
            </a:r>
            <a:r>
              <a:rPr lang="en-US" dirty="0" smtClean="0"/>
              <a:t>:  Since </a:t>
            </a:r>
            <a:r>
              <a:rPr lang="en-US" dirty="0" smtClean="0">
                <a:latin typeface="Cambria Math" pitchFamily="18" charset="0"/>
                <a:ea typeface="Cambria Math" pitchFamily="18" charset="0"/>
              </a:rPr>
              <a:t>1 &lt; </a:t>
            </a:r>
            <a:r>
              <a:rPr lang="en-US" i="1" dirty="0" smtClean="0"/>
              <a:t>x</a:t>
            </a:r>
            <a:r>
              <a:rPr lang="en-US" dirty="0" smtClean="0"/>
              <a:t>  </a:t>
            </a:r>
            <a:r>
              <a:rPr lang="en-US" dirty="0" smtClean="0">
                <a:latin typeface="Cambria Math" pitchFamily="18" charset="0"/>
                <a:ea typeface="Cambria Math" pitchFamily="18" charset="0"/>
              </a:rPr>
              <a:t>⇒</a:t>
            </a:r>
            <a:r>
              <a:rPr lang="en-US" dirty="0" smtClean="0"/>
              <a:t>  </a:t>
            </a:r>
            <a:r>
              <a:rPr lang="en-US" i="1" dirty="0" smtClean="0"/>
              <a:t>x</a:t>
            </a:r>
            <a:r>
              <a:rPr lang="en-US" dirty="0" smtClean="0"/>
              <a:t> &lt; </a:t>
            </a:r>
            <a:r>
              <a:rPr lang="en-US" i="1" dirty="0" smtClean="0">
                <a:ea typeface="Cambria Math" pitchFamily="18" charset="0"/>
              </a:rPr>
              <a:t>x</a:t>
            </a:r>
            <a:r>
              <a:rPr lang="en-US" baseline="30000" dirty="0" smtClean="0">
                <a:latin typeface="Cambria Math" pitchFamily="18" charset="0"/>
                <a:ea typeface="Cambria Math" pitchFamily="18" charset="0"/>
              </a:rPr>
              <a:t>2</a:t>
            </a:r>
            <a:r>
              <a:rPr lang="en-US" dirty="0" smtClean="0"/>
              <a:t> and </a:t>
            </a:r>
            <a:r>
              <a:rPr lang="en-US" dirty="0" smtClean="0">
                <a:latin typeface="Cambria Math" pitchFamily="18" charset="0"/>
                <a:ea typeface="Cambria Math" pitchFamily="18" charset="0"/>
              </a:rPr>
              <a:t>1</a:t>
            </a:r>
            <a:r>
              <a:rPr lang="en-US" dirty="0" smtClean="0"/>
              <a:t> &lt; </a:t>
            </a:r>
            <a:r>
              <a:rPr lang="en-US" i="1" dirty="0" smtClean="0">
                <a:ea typeface="Cambria Math" pitchFamily="18" charset="0"/>
              </a:rPr>
              <a:t>x</a:t>
            </a:r>
            <a:r>
              <a:rPr lang="en-US" baseline="30000" dirty="0" smtClean="0">
                <a:latin typeface="Cambria Math" pitchFamily="18" charset="0"/>
                <a:ea typeface="Cambria Math" pitchFamily="18" charset="0"/>
              </a:rPr>
              <a:t>2</a:t>
            </a:r>
            <a:r>
              <a:rPr lang="en-US" dirty="0" smtClean="0"/>
              <a:t> </a:t>
            </a:r>
          </a:p>
          <a:p>
            <a:pPr>
              <a:buNone/>
            </a:pPr>
            <a:endParaRPr lang="en-US" dirty="0"/>
          </a:p>
          <a:p>
            <a:pPr>
              <a:buNone/>
            </a:pPr>
            <a:r>
              <a:rPr lang="en-US" dirty="0" smtClean="0"/>
              <a:t>               </a:t>
            </a:r>
            <a:endParaRPr lang="en-US" i="1" dirty="0" smtClean="0"/>
          </a:p>
          <a:p>
            <a:pPr lvl="1"/>
            <a:r>
              <a:rPr lang="en-US" dirty="0" smtClean="0"/>
              <a:t>Can take </a:t>
            </a:r>
            <a:r>
              <a:rPr lang="en-US" i="1" dirty="0" smtClean="0"/>
              <a:t>C = </a:t>
            </a:r>
            <a:r>
              <a:rPr lang="en-US" dirty="0" smtClean="0">
                <a:latin typeface="Cambria Math" pitchFamily="18" charset="0"/>
                <a:ea typeface="Cambria Math" pitchFamily="18" charset="0"/>
              </a:rPr>
              <a:t>4</a:t>
            </a:r>
            <a:r>
              <a:rPr lang="en-US" i="1" dirty="0" smtClean="0"/>
              <a:t> </a:t>
            </a:r>
            <a:r>
              <a:rPr lang="en-US" dirty="0" smtClean="0"/>
              <a:t>and </a:t>
            </a:r>
            <a:r>
              <a:rPr lang="en-US" i="1" dirty="0" smtClean="0"/>
              <a:t>k = </a:t>
            </a:r>
            <a:r>
              <a:rPr lang="en-US" dirty="0" smtClean="0">
                <a:latin typeface="Cambria Math" pitchFamily="18" charset="0"/>
                <a:ea typeface="Cambria Math" pitchFamily="18" charset="0"/>
              </a:rPr>
              <a:t>1</a:t>
            </a:r>
            <a:r>
              <a:rPr lang="en-US" dirty="0" smtClean="0"/>
              <a:t> as witnesses to show that</a:t>
            </a:r>
          </a:p>
          <a:p>
            <a:pPr>
              <a:buNone/>
            </a:pPr>
            <a:r>
              <a:rPr lang="en-US" dirty="0" smtClean="0"/>
              <a:t>                                                      (see graph on next slide)</a:t>
            </a:r>
          </a:p>
          <a:p>
            <a:r>
              <a:rPr lang="en-US" dirty="0" smtClean="0"/>
              <a:t>Alternatively, when </a:t>
            </a:r>
            <a:r>
              <a:rPr lang="en-US" dirty="0" smtClean="0">
                <a:latin typeface="Cambria Math" pitchFamily="18" charset="0"/>
                <a:ea typeface="Cambria Math" pitchFamily="18" charset="0"/>
              </a:rPr>
              <a:t>2 &lt; </a:t>
            </a:r>
            <a:r>
              <a:rPr lang="en-US" i="1" dirty="0" smtClean="0"/>
              <a:t>x</a:t>
            </a:r>
            <a:r>
              <a:rPr lang="en-US" dirty="0" smtClean="0"/>
              <a:t>, we have   </a:t>
            </a:r>
            <a:r>
              <a:rPr lang="en-US" dirty="0" smtClean="0">
                <a:latin typeface="Cambria Math" pitchFamily="18" charset="0"/>
                <a:ea typeface="Cambria Math" pitchFamily="18" charset="0"/>
              </a:rPr>
              <a:t>2</a:t>
            </a:r>
            <a:r>
              <a:rPr lang="en-US" i="1" dirty="0" smtClean="0"/>
              <a:t>x</a:t>
            </a:r>
            <a:r>
              <a:rPr lang="en-US" dirty="0" smtClean="0"/>
              <a:t> </a:t>
            </a:r>
            <a:r>
              <a:rPr lang="en-US" dirty="0" smtClean="0">
                <a:latin typeface="Cambria Math"/>
                <a:ea typeface="Cambria Math"/>
              </a:rPr>
              <a:t>≤</a:t>
            </a:r>
            <a:r>
              <a:rPr lang="en-US" dirty="0" smtClean="0"/>
              <a:t> </a:t>
            </a:r>
            <a:r>
              <a:rPr lang="en-US" i="1" dirty="0" smtClean="0">
                <a:ea typeface="Cambria Math" pitchFamily="18" charset="0"/>
              </a:rPr>
              <a:t>x</a:t>
            </a:r>
            <a:r>
              <a:rPr lang="en-US" baseline="30000" dirty="0" smtClean="0">
                <a:latin typeface="Cambria Math" pitchFamily="18" charset="0"/>
                <a:ea typeface="Cambria Math" pitchFamily="18" charset="0"/>
              </a:rPr>
              <a:t>2</a:t>
            </a:r>
            <a:r>
              <a:rPr lang="en-US" dirty="0" smtClean="0"/>
              <a:t> and </a:t>
            </a:r>
            <a:r>
              <a:rPr lang="en-US" dirty="0" smtClean="0">
                <a:latin typeface="Cambria Math" pitchFamily="18" charset="0"/>
                <a:ea typeface="Cambria Math" pitchFamily="18" charset="0"/>
              </a:rPr>
              <a:t>1</a:t>
            </a:r>
            <a:r>
              <a:rPr lang="en-US" dirty="0" smtClean="0"/>
              <a:t> &lt; </a:t>
            </a:r>
            <a:r>
              <a:rPr lang="en-US" i="1" dirty="0" smtClean="0">
                <a:ea typeface="Cambria Math" pitchFamily="18" charset="0"/>
              </a:rPr>
              <a:t>x</a:t>
            </a:r>
            <a:r>
              <a:rPr lang="en-US" baseline="30000" dirty="0" smtClean="0">
                <a:latin typeface="Cambria Math" pitchFamily="18" charset="0"/>
                <a:ea typeface="Cambria Math" pitchFamily="18" charset="0"/>
              </a:rPr>
              <a:t>2</a:t>
            </a:r>
            <a:r>
              <a:rPr lang="en-US" dirty="0" smtClean="0"/>
              <a:t>. Hence,                                                                                   when </a:t>
            </a:r>
            <a:r>
              <a:rPr lang="en-US" i="1" dirty="0" smtClean="0"/>
              <a:t>x</a:t>
            </a:r>
            <a:r>
              <a:rPr lang="en-US" dirty="0" smtClean="0"/>
              <a:t> &gt; </a:t>
            </a:r>
            <a:r>
              <a:rPr lang="en-US" dirty="0" smtClean="0">
                <a:latin typeface="Cambria Math" pitchFamily="18" charset="0"/>
                <a:ea typeface="Cambria Math" pitchFamily="18" charset="0"/>
              </a:rPr>
              <a:t>2. </a:t>
            </a:r>
          </a:p>
          <a:p>
            <a:pPr lvl="1"/>
            <a:r>
              <a:rPr lang="en-US" dirty="0" smtClean="0">
                <a:latin typeface="Cambria Math" pitchFamily="18" charset="0"/>
                <a:ea typeface="Cambria Math" pitchFamily="18" charset="0"/>
              </a:rPr>
              <a:t>Can take </a:t>
            </a:r>
            <a:r>
              <a:rPr lang="en-US" i="1" dirty="0" smtClean="0"/>
              <a:t>C = </a:t>
            </a:r>
            <a:r>
              <a:rPr lang="en-US" dirty="0" smtClean="0">
                <a:latin typeface="Cambria Math" pitchFamily="18" charset="0"/>
                <a:ea typeface="Cambria Math" pitchFamily="18" charset="0"/>
              </a:rPr>
              <a:t>3</a:t>
            </a:r>
            <a:r>
              <a:rPr lang="en-US" i="1" dirty="0" smtClean="0"/>
              <a:t> </a:t>
            </a:r>
            <a:r>
              <a:rPr lang="en-US" dirty="0" smtClean="0"/>
              <a:t>and </a:t>
            </a:r>
            <a:r>
              <a:rPr lang="en-US" i="1" dirty="0" smtClean="0"/>
              <a:t>k = </a:t>
            </a:r>
            <a:r>
              <a:rPr lang="en-US" dirty="0" smtClean="0">
                <a:latin typeface="Cambria Math" pitchFamily="18" charset="0"/>
                <a:ea typeface="Cambria Math" pitchFamily="18" charset="0"/>
              </a:rPr>
              <a:t>2</a:t>
            </a:r>
            <a:r>
              <a:rPr lang="en-US" dirty="0" smtClean="0"/>
              <a:t> as witnesses instead.                                               </a:t>
            </a:r>
          </a:p>
          <a:p>
            <a:pPr>
              <a:buNone/>
            </a:pPr>
            <a:r>
              <a:rPr lang="en-US" dirty="0"/>
              <a:t> </a:t>
            </a:r>
            <a:r>
              <a:rPr lang="en-US" dirty="0" smtClean="0"/>
              <a:t>                                           </a:t>
            </a:r>
            <a:endParaRPr lang="en-US" dirty="0"/>
          </a:p>
        </p:txBody>
      </p:sp>
      <p:pic>
        <p:nvPicPr>
          <p:cNvPr id="10" name="Picture 9" descr="addin_tmp.png"/>
          <p:cNvPicPr>
            <a:picLocks noChangeAspect="1"/>
          </p:cNvPicPr>
          <p:nvPr>
            <p:custDataLst>
              <p:tags r:id="rId1"/>
            </p:custDataLst>
          </p:nvPr>
        </p:nvPicPr>
        <p:blipFill>
          <a:blip r:embed="rId7" cstate="print"/>
          <a:stretch>
            <a:fillRect/>
          </a:stretch>
        </p:blipFill>
        <p:spPr>
          <a:xfrm>
            <a:off x="3581400" y="1981200"/>
            <a:ext cx="2590800" cy="342900"/>
          </a:xfrm>
          <a:prstGeom prst="rect">
            <a:avLst/>
          </a:prstGeom>
        </p:spPr>
      </p:pic>
      <p:pic>
        <p:nvPicPr>
          <p:cNvPr id="12" name="Picture 11" descr="addin_tmp.png"/>
          <p:cNvPicPr>
            <a:picLocks noChangeAspect="1"/>
          </p:cNvPicPr>
          <p:nvPr>
            <p:custDataLst>
              <p:tags r:id="rId2"/>
            </p:custDataLst>
          </p:nvPr>
        </p:nvPicPr>
        <p:blipFill>
          <a:blip r:embed="rId8" cstate="print"/>
          <a:stretch>
            <a:fillRect/>
          </a:stretch>
        </p:blipFill>
        <p:spPr>
          <a:xfrm>
            <a:off x="1295400" y="2971800"/>
            <a:ext cx="5355431" cy="309563"/>
          </a:xfrm>
          <a:prstGeom prst="rect">
            <a:avLst/>
          </a:prstGeom>
        </p:spPr>
      </p:pic>
      <p:pic>
        <p:nvPicPr>
          <p:cNvPr id="16" name="Picture 15" descr="addin_tmp.png"/>
          <p:cNvPicPr>
            <a:picLocks noChangeAspect="1"/>
          </p:cNvPicPr>
          <p:nvPr>
            <p:custDataLst>
              <p:tags r:id="rId3"/>
            </p:custDataLst>
          </p:nvPr>
        </p:nvPicPr>
        <p:blipFill>
          <a:blip r:embed="rId9" cstate="print"/>
          <a:stretch>
            <a:fillRect/>
          </a:stretch>
        </p:blipFill>
        <p:spPr>
          <a:xfrm>
            <a:off x="1828800" y="3962400"/>
            <a:ext cx="1883569" cy="342900"/>
          </a:xfrm>
          <a:prstGeom prst="rect">
            <a:avLst/>
          </a:prstGeom>
        </p:spPr>
      </p:pic>
      <p:pic>
        <p:nvPicPr>
          <p:cNvPr id="11" name="Picture 10" descr="addin_tmp.png"/>
          <p:cNvPicPr>
            <a:picLocks noChangeAspect="1"/>
          </p:cNvPicPr>
          <p:nvPr>
            <p:custDataLst>
              <p:tags r:id="rId4"/>
            </p:custDataLst>
          </p:nvPr>
        </p:nvPicPr>
        <p:blipFill>
          <a:blip r:embed="rId10" cstate="print"/>
          <a:stretch>
            <a:fillRect/>
          </a:stretch>
        </p:blipFill>
        <p:spPr>
          <a:xfrm>
            <a:off x="6553200" y="1981200"/>
            <a:ext cx="773906" cy="342900"/>
          </a:xfrm>
          <a:prstGeom prst="rect">
            <a:avLst/>
          </a:prstGeom>
        </p:spPr>
      </p:pic>
      <p:pic>
        <p:nvPicPr>
          <p:cNvPr id="15" name="Picture 14" descr="addin_tmp.png"/>
          <p:cNvPicPr>
            <a:picLocks noChangeAspect="1"/>
          </p:cNvPicPr>
          <p:nvPr>
            <p:custDataLst>
              <p:tags r:id="rId5"/>
            </p:custDataLst>
          </p:nvPr>
        </p:nvPicPr>
        <p:blipFill>
          <a:blip r:embed="rId11" cstate="print"/>
          <a:stretch>
            <a:fillRect/>
          </a:stretch>
        </p:blipFill>
        <p:spPr>
          <a:xfrm>
            <a:off x="1905000" y="4724400"/>
            <a:ext cx="5198269" cy="309563"/>
          </a:xfrm>
          <a:prstGeom prst="rect">
            <a:avLst/>
          </a:prstGeom>
        </p:spPr>
      </p:pic>
      <p:sp>
        <p:nvSpPr>
          <p:cNvPr id="9" name="Slide Number Placeholder 8"/>
          <p:cNvSpPr>
            <a:spLocks noGrp="1"/>
          </p:cNvSpPr>
          <p:nvPr>
            <p:ph type="sldNum" sz="quarter" idx="12"/>
          </p:nvPr>
        </p:nvSpPr>
        <p:spPr/>
        <p:txBody>
          <a:bodyPr/>
          <a:lstStyle/>
          <a:p>
            <a:fld id="{9CA217EF-0505-4C33-BB20-8A8DF2039023}"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Illustration of Big-</a:t>
            </a:r>
            <a:r>
              <a:rPr lang="en-US" i="1" dirty="0" smtClean="0"/>
              <a:t>O</a:t>
            </a:r>
            <a:r>
              <a:rPr lang="en-US" dirty="0" smtClean="0"/>
              <a:t> Notation                                                                                                                                       </a:t>
            </a:r>
            <a:endParaRPr lang="en-US" dirty="0"/>
          </a:p>
        </p:txBody>
      </p:sp>
      <p:pic>
        <p:nvPicPr>
          <p:cNvPr id="4" name="Content Placeholder 3" descr="0304.jpg"/>
          <p:cNvPicPr>
            <a:picLocks noGrp="1" noChangeAspect="1"/>
          </p:cNvPicPr>
          <p:nvPr>
            <p:ph idx="1"/>
          </p:nvPr>
        </p:nvPicPr>
        <p:blipFill>
          <a:blip r:embed="rId4" cstate="print"/>
          <a:stretch>
            <a:fillRect/>
          </a:stretch>
        </p:blipFill>
        <p:spPr>
          <a:xfrm>
            <a:off x="722912" y="2133600"/>
            <a:ext cx="7261949" cy="4572000"/>
          </a:xfrm>
        </p:spPr>
      </p:pic>
      <p:sp>
        <p:nvSpPr>
          <p:cNvPr id="7" name="TextBox 6"/>
          <p:cNvSpPr txBox="1"/>
          <p:nvPr/>
        </p:nvSpPr>
        <p:spPr>
          <a:xfrm>
            <a:off x="2438400" y="1447800"/>
            <a:ext cx="5486400" cy="461665"/>
          </a:xfrm>
          <a:prstGeom prst="rect">
            <a:avLst/>
          </a:prstGeom>
          <a:noFill/>
        </p:spPr>
        <p:txBody>
          <a:bodyPr wrap="square" rtlCol="0">
            <a:spAutoFit/>
          </a:bodyPr>
          <a:lstStyle/>
          <a:p>
            <a:r>
              <a:rPr lang="en-US" dirty="0" smtClean="0"/>
              <a:t>                                </a:t>
            </a:r>
            <a:r>
              <a:rPr lang="en-US" sz="2400" dirty="0" smtClean="0"/>
              <a:t>is</a:t>
            </a:r>
            <a:r>
              <a:rPr lang="en-US" dirty="0" smtClean="0"/>
              <a:t>                                                 </a:t>
            </a:r>
            <a:endParaRPr lang="en-US" dirty="0"/>
          </a:p>
        </p:txBody>
      </p:sp>
      <p:pic>
        <p:nvPicPr>
          <p:cNvPr id="12" name="Picture 11" descr="addin_tmp.png"/>
          <p:cNvPicPr>
            <a:picLocks noChangeAspect="1"/>
          </p:cNvPicPr>
          <p:nvPr>
            <p:custDataLst>
              <p:tags r:id="rId1"/>
            </p:custDataLst>
          </p:nvPr>
        </p:nvPicPr>
        <p:blipFill>
          <a:blip r:embed="rId5" cstate="print"/>
          <a:stretch>
            <a:fillRect/>
          </a:stretch>
        </p:blipFill>
        <p:spPr>
          <a:xfrm>
            <a:off x="990600" y="1447800"/>
            <a:ext cx="3108960" cy="411480"/>
          </a:xfrm>
          <a:prstGeom prst="rect">
            <a:avLst/>
          </a:prstGeom>
        </p:spPr>
      </p:pic>
      <p:pic>
        <p:nvPicPr>
          <p:cNvPr id="13" name="Picture 12" descr="addin_tmp.png"/>
          <p:cNvPicPr>
            <a:picLocks noChangeAspect="1"/>
          </p:cNvPicPr>
          <p:nvPr>
            <p:custDataLst>
              <p:tags r:id="rId2"/>
            </p:custDataLst>
          </p:nvPr>
        </p:nvPicPr>
        <p:blipFill>
          <a:blip r:embed="rId6" cstate="print"/>
          <a:stretch>
            <a:fillRect/>
          </a:stretch>
        </p:blipFill>
        <p:spPr>
          <a:xfrm>
            <a:off x="4800600" y="1447800"/>
            <a:ext cx="928688" cy="411480"/>
          </a:xfrm>
          <a:prstGeom prst="rect">
            <a:avLst/>
          </a:prstGeom>
        </p:spPr>
      </p:pic>
      <p:sp>
        <p:nvSpPr>
          <p:cNvPr id="8" name="Slide Number Placeholder 7"/>
          <p:cNvSpPr>
            <a:spLocks noGrp="1"/>
          </p:cNvSpPr>
          <p:nvPr>
            <p:ph type="sldNum" sz="quarter" idx="12"/>
          </p:nvPr>
        </p:nvSpPr>
        <p:spPr/>
        <p:txBody>
          <a:bodyPr/>
          <a:lstStyle/>
          <a:p>
            <a:fld id="{9CA217EF-0505-4C33-BB20-8A8DF2039023}"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43712"/>
          </a:xfrm>
        </p:spPr>
        <p:txBody>
          <a:bodyPr>
            <a:normAutofit fontScale="90000"/>
          </a:bodyPr>
          <a:lstStyle/>
          <a:p>
            <a:r>
              <a:rPr lang="en-US" dirty="0" smtClean="0"/>
              <a:t>Some Important Points about Big-</a:t>
            </a:r>
            <a:r>
              <a:rPr lang="en-US" i="1" dirty="0" smtClean="0"/>
              <a:t>O</a:t>
            </a:r>
            <a:r>
              <a:rPr lang="en-US" dirty="0" smtClean="0"/>
              <a:t>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If one pair of witnesses is found, then there are infinitely many pairs.  We can always make the </a:t>
            </a:r>
            <a:r>
              <a:rPr lang="en-US" i="1" dirty="0" smtClean="0"/>
              <a:t>k</a:t>
            </a:r>
            <a:r>
              <a:rPr lang="en-US" dirty="0" smtClean="0"/>
              <a:t> or the </a:t>
            </a:r>
            <a:r>
              <a:rPr lang="en-US" i="1" dirty="0" smtClean="0"/>
              <a:t>C</a:t>
            </a:r>
            <a:r>
              <a:rPr lang="en-US" dirty="0" smtClean="0"/>
              <a:t> larger and still maintain the inequality                            . </a:t>
            </a:r>
          </a:p>
          <a:p>
            <a:pPr lvl="1"/>
            <a:r>
              <a:rPr lang="en-US" dirty="0" smtClean="0"/>
              <a:t>Any pair </a:t>
            </a:r>
            <a:r>
              <a:rPr lang="en-US" i="1" dirty="0" smtClean="0"/>
              <a:t>C</a:t>
            </a:r>
            <a:r>
              <a:rPr lang="en-US" i="1" dirty="0" smtClean="0">
                <a:latin typeface="Cambria Math"/>
                <a:ea typeface="Cambria Math"/>
              </a:rPr>
              <a:t> </a:t>
            </a:r>
            <a:r>
              <a:rPr lang="en-US" dirty="0" smtClean="0">
                <a:latin typeface="Cambria Math"/>
                <a:ea typeface="Cambria Math"/>
              </a:rPr>
              <a:t>̍</a:t>
            </a:r>
            <a:r>
              <a:rPr lang="en-US" dirty="0" smtClean="0"/>
              <a:t> and </a:t>
            </a:r>
            <a:r>
              <a:rPr lang="en-US" i="1" dirty="0" smtClean="0"/>
              <a:t>k</a:t>
            </a:r>
            <a:r>
              <a:rPr lang="en-US" i="1" dirty="0" smtClean="0">
                <a:latin typeface="Cambria Math"/>
                <a:ea typeface="Cambria Math"/>
              </a:rPr>
              <a:t>̍</a:t>
            </a:r>
            <a:r>
              <a:rPr lang="en-US" dirty="0" smtClean="0"/>
              <a:t> where </a:t>
            </a:r>
            <a:r>
              <a:rPr lang="en-US" i="1" dirty="0" smtClean="0"/>
              <a:t>C</a:t>
            </a:r>
            <a:r>
              <a:rPr lang="en-US" dirty="0" smtClean="0"/>
              <a:t> &lt; </a:t>
            </a:r>
            <a:r>
              <a:rPr lang="en-US" i="1" dirty="0" smtClean="0"/>
              <a:t>C</a:t>
            </a:r>
            <a:r>
              <a:rPr lang="en-US" i="1" dirty="0" smtClean="0">
                <a:latin typeface="Cambria Math"/>
                <a:ea typeface="Cambria Math"/>
              </a:rPr>
              <a:t>̍</a:t>
            </a:r>
            <a:r>
              <a:rPr lang="en-US" dirty="0" smtClean="0"/>
              <a:t> and </a:t>
            </a:r>
            <a:r>
              <a:rPr lang="en-US" i="1" dirty="0" smtClean="0"/>
              <a:t>k</a:t>
            </a:r>
            <a:r>
              <a:rPr lang="en-US" dirty="0" smtClean="0"/>
              <a:t> &lt; </a:t>
            </a:r>
            <a:r>
              <a:rPr lang="en-US" i="1" dirty="0" smtClean="0"/>
              <a:t>k </a:t>
            </a:r>
            <a:r>
              <a:rPr lang="en-US" dirty="0" smtClean="0">
                <a:latin typeface="Cambria Math"/>
                <a:ea typeface="Cambria Math"/>
              </a:rPr>
              <a:t>̍</a:t>
            </a:r>
            <a:r>
              <a:rPr lang="en-US" dirty="0" smtClean="0"/>
              <a:t> is also a pair of witnesses since                                  whenever </a:t>
            </a:r>
            <a:r>
              <a:rPr lang="en-US" i="1" dirty="0" smtClean="0"/>
              <a:t>x</a:t>
            </a:r>
            <a:r>
              <a:rPr lang="en-US" dirty="0" smtClean="0"/>
              <a:t> &gt; </a:t>
            </a:r>
            <a:r>
              <a:rPr lang="en-US" i="1" dirty="0" smtClean="0"/>
              <a:t>k</a:t>
            </a:r>
            <a:r>
              <a:rPr lang="en-US" i="1" dirty="0" smtClean="0">
                <a:latin typeface="Cambria Math"/>
                <a:ea typeface="Cambria Math"/>
              </a:rPr>
              <a:t>̍</a:t>
            </a:r>
            <a:r>
              <a:rPr lang="en-US" i="1" dirty="0" smtClean="0"/>
              <a:t> </a:t>
            </a:r>
            <a:r>
              <a:rPr lang="en-US" dirty="0" smtClean="0"/>
              <a:t>&gt; </a:t>
            </a:r>
            <a:r>
              <a:rPr lang="en-US" i="1" dirty="0" smtClean="0"/>
              <a:t>k</a:t>
            </a:r>
            <a:r>
              <a:rPr lang="en-US" dirty="0" smtClean="0"/>
              <a:t>.</a:t>
            </a:r>
          </a:p>
          <a:p>
            <a:pPr>
              <a:buNone/>
            </a:pPr>
            <a:r>
              <a:rPr lang="en-US" dirty="0" smtClean="0"/>
              <a:t>You may see  “ </a:t>
            </a:r>
            <a:r>
              <a:rPr lang="en-US" i="1" dirty="0" smtClean="0"/>
              <a:t>f</a:t>
            </a:r>
            <a:r>
              <a:rPr lang="en-US" dirty="0" smtClean="0"/>
              <a:t>(</a:t>
            </a:r>
            <a:r>
              <a:rPr lang="en-US" i="1" dirty="0" smtClean="0"/>
              <a:t>x</a:t>
            </a:r>
            <a:r>
              <a:rPr lang="en-US" dirty="0" smtClean="0"/>
              <a:t>) = </a:t>
            </a:r>
            <a:r>
              <a:rPr lang="en-US" i="1" dirty="0" smtClean="0"/>
              <a:t>O</a:t>
            </a:r>
            <a:r>
              <a:rPr lang="en-US" dirty="0" smtClean="0"/>
              <a:t>(</a:t>
            </a:r>
            <a:r>
              <a:rPr lang="en-US" i="1" dirty="0" smtClean="0"/>
              <a:t>g</a:t>
            </a:r>
            <a:r>
              <a:rPr lang="en-US" dirty="0" smtClean="0"/>
              <a:t>(</a:t>
            </a:r>
            <a:r>
              <a:rPr lang="en-US" i="1" dirty="0" smtClean="0"/>
              <a:t>x</a:t>
            </a:r>
            <a:r>
              <a:rPr lang="en-US" dirty="0" smtClean="0"/>
              <a:t>))” instead of “ </a:t>
            </a:r>
            <a:r>
              <a:rPr lang="en-US" i="1" dirty="0" smtClean="0"/>
              <a:t>f</a:t>
            </a:r>
            <a:r>
              <a:rPr lang="en-US" dirty="0" smtClean="0"/>
              <a:t>(</a:t>
            </a:r>
            <a:r>
              <a:rPr lang="en-US" i="1" dirty="0" smtClean="0"/>
              <a:t>x</a:t>
            </a:r>
            <a:r>
              <a:rPr lang="en-US" dirty="0" smtClean="0"/>
              <a:t>) is </a:t>
            </a:r>
            <a:r>
              <a:rPr lang="en-US" i="1" dirty="0" smtClean="0"/>
              <a:t>O</a:t>
            </a:r>
            <a:r>
              <a:rPr lang="en-US" dirty="0" smtClean="0"/>
              <a:t>(</a:t>
            </a:r>
            <a:r>
              <a:rPr lang="en-US" i="1" dirty="0" smtClean="0"/>
              <a:t>g</a:t>
            </a:r>
            <a:r>
              <a:rPr lang="en-US" dirty="0" smtClean="0"/>
              <a:t>(</a:t>
            </a:r>
            <a:r>
              <a:rPr lang="en-US" i="1" dirty="0" smtClean="0"/>
              <a:t>x</a:t>
            </a:r>
            <a:r>
              <a:rPr lang="en-US" dirty="0" smtClean="0"/>
              <a:t>)).”  </a:t>
            </a:r>
          </a:p>
          <a:p>
            <a:pPr lvl="1"/>
            <a:r>
              <a:rPr lang="en-US" dirty="0" smtClean="0"/>
              <a:t>But this is an abuse of the equals sign since the meaning is that there is an inequality relating the values of </a:t>
            </a:r>
            <a:r>
              <a:rPr lang="en-US" i="1" dirty="0" smtClean="0"/>
              <a:t>f</a:t>
            </a:r>
            <a:r>
              <a:rPr lang="en-US" dirty="0" smtClean="0"/>
              <a:t> and </a:t>
            </a:r>
            <a:r>
              <a:rPr lang="en-US" i="1" dirty="0" smtClean="0"/>
              <a:t>g</a:t>
            </a:r>
            <a:r>
              <a:rPr lang="en-US" dirty="0" smtClean="0"/>
              <a:t>, for sufficiently large values of x. </a:t>
            </a:r>
          </a:p>
          <a:p>
            <a:pPr lvl="1"/>
            <a:r>
              <a:rPr lang="en-US" dirty="0" smtClean="0"/>
              <a:t>It is ok to write </a:t>
            </a:r>
            <a:r>
              <a:rPr lang="en-US" i="1" dirty="0" smtClean="0"/>
              <a:t>f</a:t>
            </a:r>
            <a:r>
              <a:rPr lang="en-US" dirty="0" smtClean="0"/>
              <a:t>(</a:t>
            </a:r>
            <a:r>
              <a:rPr lang="en-US" i="1" dirty="0" smtClean="0"/>
              <a:t>x</a:t>
            </a:r>
            <a:r>
              <a:rPr lang="en-US" dirty="0" smtClean="0"/>
              <a:t>) </a:t>
            </a:r>
            <a:r>
              <a:rPr lang="en-US" dirty="0" smtClean="0">
                <a:latin typeface="Cambria Math"/>
                <a:ea typeface="Cambria Math"/>
              </a:rPr>
              <a:t>∊</a:t>
            </a:r>
            <a:r>
              <a:rPr lang="en-US" dirty="0" smtClean="0"/>
              <a:t> </a:t>
            </a:r>
            <a:r>
              <a:rPr lang="en-US" i="1" dirty="0" smtClean="0"/>
              <a:t>O</a:t>
            </a:r>
            <a:r>
              <a:rPr lang="en-US" dirty="0" smtClean="0"/>
              <a:t>(</a:t>
            </a:r>
            <a:r>
              <a:rPr lang="en-US" i="1" dirty="0" smtClean="0"/>
              <a:t>g</a:t>
            </a:r>
            <a:r>
              <a:rPr lang="en-US" dirty="0" smtClean="0"/>
              <a:t>(</a:t>
            </a:r>
            <a:r>
              <a:rPr lang="en-US" i="1" dirty="0" smtClean="0"/>
              <a:t>x</a:t>
            </a:r>
            <a:r>
              <a:rPr lang="en-US" dirty="0" smtClean="0"/>
              <a:t>)), because  </a:t>
            </a:r>
            <a:r>
              <a:rPr lang="en-US" i="1" dirty="0" smtClean="0"/>
              <a:t>O</a:t>
            </a:r>
            <a:r>
              <a:rPr lang="en-US" dirty="0" smtClean="0"/>
              <a:t>(</a:t>
            </a:r>
            <a:r>
              <a:rPr lang="en-US" i="1" dirty="0" smtClean="0"/>
              <a:t>g</a:t>
            </a:r>
            <a:r>
              <a:rPr lang="en-US" dirty="0" smtClean="0"/>
              <a:t>(</a:t>
            </a:r>
            <a:r>
              <a:rPr lang="en-US" i="1" dirty="0" smtClean="0"/>
              <a:t>x</a:t>
            </a:r>
            <a:r>
              <a:rPr lang="en-US" dirty="0" smtClean="0"/>
              <a:t>)) represents the set of functions that are </a:t>
            </a:r>
            <a:r>
              <a:rPr lang="en-US" i="1" dirty="0" smtClean="0"/>
              <a:t>O</a:t>
            </a:r>
            <a:r>
              <a:rPr lang="en-US" dirty="0" smtClean="0"/>
              <a:t>(</a:t>
            </a:r>
            <a:r>
              <a:rPr lang="en-US" i="1" dirty="0" smtClean="0"/>
              <a:t>g</a:t>
            </a:r>
            <a:r>
              <a:rPr lang="en-US" dirty="0" smtClean="0"/>
              <a:t>(</a:t>
            </a:r>
            <a:r>
              <a:rPr lang="en-US" i="1" dirty="0" smtClean="0"/>
              <a:t>x</a:t>
            </a:r>
            <a:r>
              <a:rPr lang="en-US" dirty="0" smtClean="0"/>
              <a:t>)).</a:t>
            </a:r>
          </a:p>
          <a:p>
            <a:r>
              <a:rPr lang="en-US" dirty="0" smtClean="0"/>
              <a:t>Usually, we will drop the absolute value sign since we will always deal with functions that take on positive values. </a:t>
            </a:r>
          </a:p>
          <a:p>
            <a:pPr>
              <a:buNone/>
            </a:pPr>
            <a:endParaRPr lang="en-US" dirty="0"/>
          </a:p>
        </p:txBody>
      </p:sp>
      <p:pic>
        <p:nvPicPr>
          <p:cNvPr id="6" name="Picture 5" descr="addin_tmp.png"/>
          <p:cNvPicPr>
            <a:picLocks noChangeAspect="1"/>
          </p:cNvPicPr>
          <p:nvPr>
            <p:custDataLst>
              <p:tags r:id="rId1"/>
            </p:custDataLst>
          </p:nvPr>
        </p:nvPicPr>
        <p:blipFill>
          <a:blip r:embed="rId4" cstate="print"/>
          <a:stretch>
            <a:fillRect/>
          </a:stretch>
        </p:blipFill>
        <p:spPr>
          <a:xfrm>
            <a:off x="3124200" y="3200400"/>
            <a:ext cx="2157413" cy="191453"/>
          </a:xfrm>
          <a:prstGeom prst="rect">
            <a:avLst/>
          </a:prstGeom>
        </p:spPr>
      </p:pic>
      <p:pic>
        <p:nvPicPr>
          <p:cNvPr id="9" name="Picture 8" descr="addin_tmp.png"/>
          <p:cNvPicPr>
            <a:picLocks noChangeAspect="1"/>
          </p:cNvPicPr>
          <p:nvPr>
            <p:custDataLst>
              <p:tags r:id="rId2"/>
            </p:custDataLst>
          </p:nvPr>
        </p:nvPicPr>
        <p:blipFill>
          <a:blip r:embed="rId5" cstate="print"/>
          <a:stretch>
            <a:fillRect/>
          </a:stretch>
        </p:blipFill>
        <p:spPr>
          <a:xfrm>
            <a:off x="4572000" y="2590800"/>
            <a:ext cx="1725930" cy="255270"/>
          </a:xfrm>
          <a:prstGeom prst="rect">
            <a:avLst/>
          </a:prstGeom>
        </p:spPr>
      </p:pic>
      <p:sp>
        <p:nvSpPr>
          <p:cNvPr id="7" name="Slide Number Placeholder 6"/>
          <p:cNvSpPr>
            <a:spLocks noGrp="1"/>
          </p:cNvSpPr>
          <p:nvPr>
            <p:ph type="sldNum" sz="quarter" idx="12"/>
          </p:nvPr>
        </p:nvSpPr>
        <p:spPr/>
        <p:txBody>
          <a:bodyPr/>
          <a:lstStyle/>
          <a:p>
            <a:fld id="{9CA217EF-0505-4C33-BB20-8A8DF2039023}"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a:t>
            </a:r>
            <a:r>
              <a:rPr lang="en-US" i="1" dirty="0" smtClean="0"/>
              <a:t>O</a:t>
            </a:r>
            <a:r>
              <a:rPr lang="en-US" dirty="0" smtClean="0"/>
              <a:t> Notation</a:t>
            </a:r>
            <a:endParaRPr lang="en-US" dirty="0"/>
          </a:p>
        </p:txBody>
      </p:sp>
      <p:sp>
        <p:nvSpPr>
          <p:cNvPr id="3" name="Content Placeholder 2"/>
          <p:cNvSpPr>
            <a:spLocks noGrp="1"/>
          </p:cNvSpPr>
          <p:nvPr>
            <p:ph idx="1"/>
          </p:nvPr>
        </p:nvSpPr>
        <p:spPr>
          <a:xfrm>
            <a:off x="457200" y="1905000"/>
            <a:ext cx="8229600" cy="4389120"/>
          </a:xfrm>
        </p:spPr>
        <p:txBody>
          <a:bodyPr>
            <a:normAutofit fontScale="77500" lnSpcReduction="20000"/>
          </a:bodyPr>
          <a:lstStyle/>
          <a:p>
            <a:r>
              <a:rPr lang="en-US" dirty="0" smtClean="0"/>
              <a:t>Both                                     and</a:t>
            </a:r>
          </a:p>
          <a:p>
            <a:pPr>
              <a:buNone/>
            </a:pPr>
            <a:r>
              <a:rPr lang="en-US" dirty="0" smtClean="0"/>
              <a:t>    are such that                                 and                              .</a:t>
            </a:r>
          </a:p>
          <a:p>
            <a:pPr>
              <a:buNone/>
            </a:pPr>
            <a:r>
              <a:rPr lang="en-US" dirty="0"/>
              <a:t> </a:t>
            </a:r>
            <a:r>
              <a:rPr lang="en-US" dirty="0" smtClean="0"/>
              <a:t>   We say that the two functions are of the </a:t>
            </a:r>
            <a:r>
              <a:rPr lang="en-US" i="1" dirty="0" smtClean="0"/>
              <a:t>same order</a:t>
            </a:r>
            <a:r>
              <a:rPr lang="en-US" dirty="0" smtClean="0"/>
              <a:t>. (More on this later)</a:t>
            </a:r>
          </a:p>
          <a:p>
            <a:pPr>
              <a:buNone/>
            </a:pPr>
            <a:endParaRPr lang="en-US" dirty="0" smtClean="0"/>
          </a:p>
          <a:p>
            <a:r>
              <a:rPr lang="en-US" dirty="0" smtClean="0"/>
              <a:t>If                                and </a:t>
            </a:r>
            <a:r>
              <a:rPr lang="en-US" i="1" dirty="0" smtClean="0"/>
              <a:t>h(x)</a:t>
            </a:r>
            <a:r>
              <a:rPr lang="en-US" dirty="0" smtClean="0"/>
              <a:t> is larger than </a:t>
            </a:r>
            <a:r>
              <a:rPr lang="en-US" i="1" dirty="0" smtClean="0"/>
              <a:t>g(x)</a:t>
            </a:r>
            <a:r>
              <a:rPr lang="en-US" dirty="0" smtClean="0"/>
              <a:t> for all positive real numbers, then                              . </a:t>
            </a:r>
          </a:p>
          <a:p>
            <a:pPr>
              <a:buNone/>
            </a:pPr>
            <a:r>
              <a:rPr lang="en-US" dirty="0" smtClean="0"/>
              <a:t>        </a:t>
            </a:r>
          </a:p>
          <a:p>
            <a:r>
              <a:rPr lang="en-US" dirty="0" smtClean="0"/>
              <a:t> Note that  if                               for </a:t>
            </a:r>
            <a:r>
              <a:rPr lang="en-US" i="1" dirty="0" smtClean="0"/>
              <a:t>x &gt; k </a:t>
            </a:r>
            <a:r>
              <a:rPr lang="en-US" dirty="0" smtClean="0"/>
              <a:t>and if</a:t>
            </a:r>
          </a:p>
          <a:p>
            <a:pPr>
              <a:buNone/>
            </a:pPr>
            <a:r>
              <a:rPr lang="en-US" dirty="0" smtClean="0"/>
              <a:t>     for all </a:t>
            </a:r>
            <a:r>
              <a:rPr lang="en-US" i="1" dirty="0" smtClean="0"/>
              <a:t>x</a:t>
            </a:r>
            <a:r>
              <a:rPr lang="en-US" dirty="0" smtClean="0"/>
              <a:t>,    then                               if </a:t>
            </a:r>
            <a:r>
              <a:rPr lang="en-US" i="1" dirty="0" smtClean="0"/>
              <a:t>x &gt; k. </a:t>
            </a:r>
            <a:r>
              <a:rPr lang="en-US" dirty="0" smtClean="0"/>
              <a:t>Hence,                              . </a:t>
            </a:r>
          </a:p>
          <a:p>
            <a:pPr>
              <a:buNone/>
            </a:pPr>
            <a:endParaRPr lang="en-US" dirty="0" smtClean="0"/>
          </a:p>
          <a:p>
            <a:r>
              <a:rPr lang="en-US" dirty="0" smtClean="0"/>
              <a:t>For many applications, the goal is to select the function </a:t>
            </a:r>
            <a:r>
              <a:rPr lang="en-US" i="1" dirty="0" smtClean="0"/>
              <a:t>g</a:t>
            </a:r>
            <a:r>
              <a:rPr lang="en-US" dirty="0" smtClean="0"/>
              <a:t>(</a:t>
            </a:r>
            <a:r>
              <a:rPr lang="en-US" i="1" dirty="0" smtClean="0"/>
              <a:t>x</a:t>
            </a:r>
            <a:r>
              <a:rPr lang="en-US" dirty="0" smtClean="0"/>
              <a:t>) in </a:t>
            </a:r>
            <a:r>
              <a:rPr lang="en-US" i="1" dirty="0" smtClean="0"/>
              <a:t>O(g(x)) </a:t>
            </a:r>
            <a:r>
              <a:rPr lang="en-US" dirty="0" smtClean="0"/>
              <a:t>as small as possible (up to multiplication by a constant, of course).</a:t>
            </a:r>
          </a:p>
          <a:p>
            <a:endParaRPr lang="en-US" dirty="0" smtClean="0"/>
          </a:p>
          <a:p>
            <a:pPr>
              <a:buNone/>
            </a:pPr>
            <a:endParaRPr lang="en-US" dirty="0"/>
          </a:p>
        </p:txBody>
      </p:sp>
      <p:pic>
        <p:nvPicPr>
          <p:cNvPr id="28" name="Picture 27" descr="addin_tmp.png"/>
          <p:cNvPicPr>
            <a:picLocks noChangeAspect="1"/>
          </p:cNvPicPr>
          <p:nvPr>
            <p:custDataLst>
              <p:tags r:id="rId1"/>
            </p:custDataLst>
          </p:nvPr>
        </p:nvPicPr>
        <p:blipFill>
          <a:blip r:embed="rId12" cstate="print"/>
          <a:stretch>
            <a:fillRect/>
          </a:stretch>
        </p:blipFill>
        <p:spPr>
          <a:xfrm>
            <a:off x="1524000" y="1905000"/>
            <a:ext cx="2072640" cy="274320"/>
          </a:xfrm>
          <a:prstGeom prst="rect">
            <a:avLst/>
          </a:prstGeom>
        </p:spPr>
      </p:pic>
      <p:pic>
        <p:nvPicPr>
          <p:cNvPr id="29" name="Picture 28" descr="addin_tmp.png"/>
          <p:cNvPicPr>
            <a:picLocks noChangeAspect="1"/>
          </p:cNvPicPr>
          <p:nvPr>
            <p:custDataLst>
              <p:tags r:id="rId2"/>
            </p:custDataLst>
          </p:nvPr>
        </p:nvPicPr>
        <p:blipFill>
          <a:blip r:embed="rId13" cstate="print"/>
          <a:stretch>
            <a:fillRect/>
          </a:stretch>
        </p:blipFill>
        <p:spPr>
          <a:xfrm>
            <a:off x="4267200" y="1905000"/>
            <a:ext cx="1042035" cy="274320"/>
          </a:xfrm>
          <a:prstGeom prst="rect">
            <a:avLst/>
          </a:prstGeom>
        </p:spPr>
      </p:pic>
      <p:pic>
        <p:nvPicPr>
          <p:cNvPr id="27" name="Picture 26" descr="addin_tmp.png"/>
          <p:cNvPicPr>
            <a:picLocks noChangeAspect="1"/>
          </p:cNvPicPr>
          <p:nvPr>
            <p:custDataLst>
              <p:tags r:id="rId3"/>
            </p:custDataLst>
          </p:nvPr>
        </p:nvPicPr>
        <p:blipFill>
          <a:blip r:embed="rId14" cstate="print"/>
          <a:stretch>
            <a:fillRect/>
          </a:stretch>
        </p:blipFill>
        <p:spPr>
          <a:xfrm>
            <a:off x="2362200" y="2209800"/>
            <a:ext cx="1720215" cy="255270"/>
          </a:xfrm>
          <a:prstGeom prst="rect">
            <a:avLst/>
          </a:prstGeom>
        </p:spPr>
      </p:pic>
      <p:pic>
        <p:nvPicPr>
          <p:cNvPr id="31" name="Picture 30" descr="addin_tmp.png"/>
          <p:cNvPicPr>
            <a:picLocks noChangeAspect="1"/>
          </p:cNvPicPr>
          <p:nvPr>
            <p:custDataLst>
              <p:tags r:id="rId4"/>
            </p:custDataLst>
          </p:nvPr>
        </p:nvPicPr>
        <p:blipFill>
          <a:blip r:embed="rId15" cstate="print"/>
          <a:stretch>
            <a:fillRect/>
          </a:stretch>
        </p:blipFill>
        <p:spPr>
          <a:xfrm>
            <a:off x="4800600" y="2209800"/>
            <a:ext cx="1731645" cy="255270"/>
          </a:xfrm>
          <a:prstGeom prst="rect">
            <a:avLst/>
          </a:prstGeom>
        </p:spPr>
      </p:pic>
      <p:pic>
        <p:nvPicPr>
          <p:cNvPr id="26" name="Picture 25" descr="addin_tmp.png"/>
          <p:cNvPicPr>
            <a:picLocks noChangeAspect="1"/>
          </p:cNvPicPr>
          <p:nvPr>
            <p:custDataLst>
              <p:tags r:id="rId5"/>
            </p:custDataLst>
          </p:nvPr>
        </p:nvPicPr>
        <p:blipFill>
          <a:blip r:embed="rId14" cstate="print"/>
          <a:stretch>
            <a:fillRect/>
          </a:stretch>
        </p:blipFill>
        <p:spPr>
          <a:xfrm>
            <a:off x="1219200" y="3352800"/>
            <a:ext cx="1720215" cy="255270"/>
          </a:xfrm>
          <a:prstGeom prst="rect">
            <a:avLst/>
          </a:prstGeom>
        </p:spPr>
      </p:pic>
      <p:pic>
        <p:nvPicPr>
          <p:cNvPr id="25" name="Picture 24" descr="addin_tmp.png"/>
          <p:cNvPicPr>
            <a:picLocks noChangeAspect="1"/>
          </p:cNvPicPr>
          <p:nvPr>
            <p:custDataLst>
              <p:tags r:id="rId6"/>
            </p:custDataLst>
          </p:nvPr>
        </p:nvPicPr>
        <p:blipFill>
          <a:blip r:embed="rId16" cstate="print"/>
          <a:stretch>
            <a:fillRect/>
          </a:stretch>
        </p:blipFill>
        <p:spPr>
          <a:xfrm>
            <a:off x="2514600" y="3657600"/>
            <a:ext cx="1737360" cy="255270"/>
          </a:xfrm>
          <a:prstGeom prst="rect">
            <a:avLst/>
          </a:prstGeom>
        </p:spPr>
      </p:pic>
      <p:pic>
        <p:nvPicPr>
          <p:cNvPr id="23" name="Picture 22" descr="addin_tmp.png"/>
          <p:cNvPicPr>
            <a:picLocks noChangeAspect="1"/>
          </p:cNvPicPr>
          <p:nvPr>
            <p:custDataLst>
              <p:tags r:id="rId7"/>
            </p:custDataLst>
          </p:nvPr>
        </p:nvPicPr>
        <p:blipFill>
          <a:blip r:embed="rId17" cstate="print"/>
          <a:stretch>
            <a:fillRect/>
          </a:stretch>
        </p:blipFill>
        <p:spPr>
          <a:xfrm>
            <a:off x="2362200" y="4267200"/>
            <a:ext cx="1725930" cy="255270"/>
          </a:xfrm>
          <a:prstGeom prst="rect">
            <a:avLst/>
          </a:prstGeom>
        </p:spPr>
      </p:pic>
      <p:pic>
        <p:nvPicPr>
          <p:cNvPr id="24" name="Picture 23" descr="addin_tmp.png"/>
          <p:cNvPicPr>
            <a:picLocks noChangeAspect="1"/>
          </p:cNvPicPr>
          <p:nvPr>
            <p:custDataLst>
              <p:tags r:id="rId8"/>
            </p:custDataLst>
          </p:nvPr>
        </p:nvPicPr>
        <p:blipFill>
          <a:blip r:embed="rId18" cstate="print"/>
          <a:stretch>
            <a:fillRect/>
          </a:stretch>
        </p:blipFill>
        <p:spPr>
          <a:xfrm>
            <a:off x="5943600" y="4191000"/>
            <a:ext cx="1522095" cy="255270"/>
          </a:xfrm>
          <a:prstGeom prst="rect">
            <a:avLst/>
          </a:prstGeom>
        </p:spPr>
      </p:pic>
      <p:pic>
        <p:nvPicPr>
          <p:cNvPr id="22" name="Picture 21" descr="addin_tmp.png"/>
          <p:cNvPicPr>
            <a:picLocks noChangeAspect="1"/>
          </p:cNvPicPr>
          <p:nvPr>
            <p:custDataLst>
              <p:tags r:id="rId9"/>
            </p:custDataLst>
          </p:nvPr>
        </p:nvPicPr>
        <p:blipFill>
          <a:blip r:embed="rId19" cstate="print"/>
          <a:stretch>
            <a:fillRect/>
          </a:stretch>
        </p:blipFill>
        <p:spPr>
          <a:xfrm>
            <a:off x="2590800" y="4572000"/>
            <a:ext cx="1743075" cy="255270"/>
          </a:xfrm>
          <a:prstGeom prst="rect">
            <a:avLst/>
          </a:prstGeom>
        </p:spPr>
      </p:pic>
      <p:pic>
        <p:nvPicPr>
          <p:cNvPr id="21" name="Picture 20" descr="addin_tmp.png"/>
          <p:cNvPicPr>
            <a:picLocks noChangeAspect="1"/>
          </p:cNvPicPr>
          <p:nvPr>
            <p:custDataLst>
              <p:tags r:id="rId10"/>
            </p:custDataLst>
          </p:nvPr>
        </p:nvPicPr>
        <p:blipFill>
          <a:blip r:embed="rId16" cstate="print"/>
          <a:stretch>
            <a:fillRect/>
          </a:stretch>
        </p:blipFill>
        <p:spPr>
          <a:xfrm>
            <a:off x="6172200" y="4572000"/>
            <a:ext cx="1737360" cy="255270"/>
          </a:xfrm>
          <a:prstGeom prst="rect">
            <a:avLst/>
          </a:prstGeom>
        </p:spPr>
      </p:pic>
      <p:sp>
        <p:nvSpPr>
          <p:cNvPr id="14" name="Slide Number Placeholder 13"/>
          <p:cNvSpPr>
            <a:spLocks noGrp="1"/>
          </p:cNvSpPr>
          <p:nvPr>
            <p:ph type="sldNum" sz="quarter" idx="12"/>
          </p:nvPr>
        </p:nvSpPr>
        <p:spPr/>
        <p:txBody>
          <a:bodyPr/>
          <a:lstStyle/>
          <a:p>
            <a:fld id="{9CA217EF-0505-4C33-BB20-8A8DF2039023}"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743712"/>
          </a:xfrm>
        </p:spPr>
        <p:txBody>
          <a:bodyPr>
            <a:normAutofit/>
          </a:bodyPr>
          <a:lstStyle/>
          <a:p>
            <a:r>
              <a:rPr lang="en-US" sz="4000" dirty="0" smtClean="0"/>
              <a:t>Using the Definition of Big-</a:t>
            </a:r>
            <a:r>
              <a:rPr lang="en-US" sz="4000" i="1" dirty="0" smtClean="0"/>
              <a:t>O</a:t>
            </a:r>
            <a:r>
              <a:rPr lang="en-US" sz="4000" dirty="0" smtClean="0"/>
              <a:t> Notation</a:t>
            </a:r>
            <a:endParaRPr lang="en-US" sz="4000" dirty="0"/>
          </a:p>
        </p:txBody>
      </p:sp>
      <p:sp>
        <p:nvSpPr>
          <p:cNvPr id="3" name="Content Placeholder 2"/>
          <p:cNvSpPr>
            <a:spLocks noGrp="1"/>
          </p:cNvSpPr>
          <p:nvPr>
            <p:ph idx="1"/>
          </p:nvPr>
        </p:nvSpPr>
        <p:spPr>
          <a:xfrm>
            <a:off x="381000" y="1143000"/>
            <a:ext cx="8229600" cy="1828800"/>
          </a:xfrm>
        </p:spPr>
        <p:txBody>
          <a:bodyPr/>
          <a:lstStyle/>
          <a:p>
            <a:pPr>
              <a:buNone/>
            </a:pPr>
            <a:r>
              <a:rPr lang="en-US" b="1" dirty="0" smtClean="0"/>
              <a:t>   </a:t>
            </a:r>
            <a:r>
              <a:rPr lang="en-US" sz="2400" b="1" dirty="0" smtClean="0"/>
              <a:t>Example</a:t>
            </a:r>
            <a:r>
              <a:rPr lang="en-US" sz="2400" dirty="0" smtClean="0"/>
              <a:t>: Show that </a:t>
            </a:r>
            <a:r>
              <a:rPr lang="en-US" sz="2400" dirty="0" smtClean="0">
                <a:latin typeface="Cambria Math" pitchFamily="18" charset="0"/>
                <a:ea typeface="Cambria Math" pitchFamily="18" charset="0"/>
              </a:rPr>
              <a:t>7</a:t>
            </a:r>
            <a:r>
              <a:rPr lang="en-US" sz="2400" i="1" dirty="0" smtClean="0"/>
              <a:t>x</a:t>
            </a:r>
            <a:r>
              <a:rPr lang="en-US" sz="2400" baseline="30000" dirty="0" smtClean="0">
                <a:latin typeface="Cambria Math" pitchFamily="18" charset="0"/>
                <a:ea typeface="Cambria Math" pitchFamily="18" charset="0"/>
              </a:rPr>
              <a:t>2</a:t>
            </a:r>
            <a:r>
              <a:rPr lang="en-US" sz="2400" dirty="0" smtClean="0"/>
              <a:t>  is </a:t>
            </a:r>
            <a:r>
              <a:rPr lang="en-US" sz="2400" i="1" dirty="0" smtClean="0"/>
              <a:t>O</a:t>
            </a:r>
            <a:r>
              <a:rPr lang="en-US" sz="2400" dirty="0" smtClean="0"/>
              <a:t>(</a:t>
            </a:r>
            <a:r>
              <a:rPr lang="en-US" sz="2400" i="1" dirty="0" smtClean="0"/>
              <a:t>x</a:t>
            </a:r>
            <a:r>
              <a:rPr lang="en-US" sz="2400" baseline="30000" dirty="0" smtClean="0">
                <a:latin typeface="Cambria Math" pitchFamily="18" charset="0"/>
                <a:ea typeface="Cambria Math" pitchFamily="18" charset="0"/>
              </a:rPr>
              <a:t>3</a:t>
            </a:r>
            <a:r>
              <a:rPr lang="en-US" sz="2400" dirty="0" smtClean="0"/>
              <a:t>).</a:t>
            </a:r>
          </a:p>
          <a:p>
            <a:pPr>
              <a:buNone/>
            </a:pPr>
            <a:r>
              <a:rPr lang="en-US" sz="2400" dirty="0" smtClean="0"/>
              <a:t>   </a:t>
            </a:r>
            <a:r>
              <a:rPr lang="en-US" sz="2400" b="1" dirty="0" smtClean="0"/>
              <a:t>Solution</a:t>
            </a:r>
            <a:r>
              <a:rPr lang="en-US" sz="2400" dirty="0" smtClean="0"/>
              <a:t>: When </a:t>
            </a:r>
            <a:r>
              <a:rPr lang="en-US" sz="2400" dirty="0" smtClean="0">
                <a:latin typeface="Cambria Math" pitchFamily="18" charset="0"/>
                <a:ea typeface="Cambria Math" pitchFamily="18" charset="0"/>
              </a:rPr>
              <a:t>7 &lt; </a:t>
            </a:r>
            <a:r>
              <a:rPr lang="en-US" sz="2400" i="1" dirty="0" smtClean="0"/>
              <a:t>x</a:t>
            </a:r>
            <a:r>
              <a:rPr lang="en-US" sz="2400" dirty="0" smtClean="0"/>
              <a:t>, </a:t>
            </a:r>
            <a:r>
              <a:rPr lang="en-US" sz="2400" dirty="0" smtClean="0">
                <a:latin typeface="Cambria Math" pitchFamily="18" charset="0"/>
                <a:ea typeface="Cambria Math" pitchFamily="18" charset="0"/>
              </a:rPr>
              <a:t>7</a:t>
            </a:r>
            <a:r>
              <a:rPr lang="en-US" sz="2400" i="1" dirty="0" smtClean="0"/>
              <a:t>x</a:t>
            </a:r>
            <a:r>
              <a:rPr lang="en-US" sz="2400" baseline="30000" dirty="0" smtClean="0">
                <a:latin typeface="Cambria Math" pitchFamily="18" charset="0"/>
                <a:ea typeface="Cambria Math" pitchFamily="18" charset="0"/>
              </a:rPr>
              <a:t>2 </a:t>
            </a:r>
            <a:r>
              <a:rPr lang="en-US" sz="2400" dirty="0" smtClean="0">
                <a:latin typeface="Cambria Math" pitchFamily="18" charset="0"/>
                <a:ea typeface="Cambria Math" pitchFamily="18" charset="0"/>
              </a:rPr>
              <a:t>&lt; </a:t>
            </a:r>
            <a:r>
              <a:rPr lang="en-US" sz="2400" i="1" dirty="0" smtClean="0"/>
              <a:t>x</a:t>
            </a:r>
            <a:r>
              <a:rPr lang="en-US" sz="2400" baseline="30000" dirty="0" smtClean="0">
                <a:latin typeface="Cambria Math" pitchFamily="18" charset="0"/>
                <a:ea typeface="Cambria Math" pitchFamily="18" charset="0"/>
              </a:rPr>
              <a:t>3</a:t>
            </a:r>
            <a:r>
              <a:rPr lang="en-US" sz="2400" dirty="0" smtClean="0">
                <a:latin typeface="Cambria Math" pitchFamily="18" charset="0"/>
                <a:ea typeface="Cambria Math" pitchFamily="18" charset="0"/>
              </a:rPr>
              <a:t>. </a:t>
            </a:r>
            <a:r>
              <a:rPr lang="en-US" sz="2400" dirty="0" smtClean="0">
                <a:ea typeface="Cambria Math" pitchFamily="18" charset="0"/>
              </a:rPr>
              <a:t>Take</a:t>
            </a:r>
            <a:r>
              <a:rPr lang="en-US" sz="2400" dirty="0" smtClean="0">
                <a:latin typeface="Cambria Math" pitchFamily="18" charset="0"/>
                <a:ea typeface="Cambria Math" pitchFamily="18" charset="0"/>
              </a:rPr>
              <a:t> </a:t>
            </a:r>
            <a:r>
              <a:rPr lang="en-US" sz="2400" i="1" dirty="0" smtClean="0">
                <a:ea typeface="Cambria Math" pitchFamily="18" charset="0"/>
              </a:rPr>
              <a:t>C</a:t>
            </a:r>
            <a:r>
              <a:rPr lang="en-US" sz="2400" i="1" dirty="0" smtClean="0">
                <a:latin typeface="Cambria Math" pitchFamily="18" charset="0"/>
                <a:ea typeface="Cambria Math" pitchFamily="18" charset="0"/>
              </a:rPr>
              <a:t> </a:t>
            </a:r>
            <a:r>
              <a:rPr lang="en-US" sz="2400" dirty="0" smtClean="0">
                <a:latin typeface="Cambria Math" pitchFamily="18" charset="0"/>
                <a:ea typeface="Cambria Math" pitchFamily="18" charset="0"/>
              </a:rPr>
              <a:t>=1 </a:t>
            </a:r>
            <a:r>
              <a:rPr lang="en-US" sz="2400" dirty="0" smtClean="0">
                <a:ea typeface="Cambria Math" pitchFamily="18" charset="0"/>
              </a:rPr>
              <a:t>and</a:t>
            </a:r>
            <a:r>
              <a:rPr lang="en-US" sz="2400" dirty="0" smtClean="0">
                <a:latin typeface="Cambria Math" pitchFamily="18" charset="0"/>
                <a:ea typeface="Cambria Math" pitchFamily="18" charset="0"/>
              </a:rPr>
              <a:t> </a:t>
            </a:r>
            <a:r>
              <a:rPr lang="en-US" sz="2400" i="1" dirty="0" smtClean="0">
                <a:ea typeface="Cambria Math" pitchFamily="18" charset="0"/>
              </a:rPr>
              <a:t>k</a:t>
            </a:r>
            <a:r>
              <a:rPr lang="en-US" sz="2400" dirty="0" smtClean="0">
                <a:latin typeface="Cambria Math" pitchFamily="18" charset="0"/>
                <a:ea typeface="Cambria Math" pitchFamily="18" charset="0"/>
              </a:rPr>
              <a:t> = 7 </a:t>
            </a:r>
            <a:r>
              <a:rPr lang="en-US" sz="2400" dirty="0" smtClean="0">
                <a:ea typeface="Cambria Math" pitchFamily="18" charset="0"/>
              </a:rPr>
              <a:t>as witnesses to establish that </a:t>
            </a:r>
            <a:r>
              <a:rPr lang="en-US" sz="2400" dirty="0" smtClean="0">
                <a:latin typeface="Cambria Math" pitchFamily="18" charset="0"/>
                <a:ea typeface="Cambria Math" pitchFamily="18" charset="0"/>
              </a:rPr>
              <a:t>7</a:t>
            </a:r>
            <a:r>
              <a:rPr lang="en-US" sz="2400" i="1" dirty="0" smtClean="0"/>
              <a:t>x</a:t>
            </a:r>
            <a:r>
              <a:rPr lang="en-US" sz="2400" baseline="30000" dirty="0" smtClean="0">
                <a:latin typeface="Cambria Math" pitchFamily="18" charset="0"/>
                <a:ea typeface="Cambria Math" pitchFamily="18" charset="0"/>
              </a:rPr>
              <a:t>2</a:t>
            </a:r>
            <a:r>
              <a:rPr lang="en-US" sz="2400" dirty="0" smtClean="0"/>
              <a:t>  is </a:t>
            </a:r>
            <a:r>
              <a:rPr lang="en-US" sz="2400" i="1" dirty="0" smtClean="0"/>
              <a:t>O</a:t>
            </a:r>
            <a:r>
              <a:rPr lang="en-US" sz="2400" dirty="0" smtClean="0"/>
              <a:t>(</a:t>
            </a:r>
            <a:r>
              <a:rPr lang="en-US" sz="2400" i="1" dirty="0" smtClean="0"/>
              <a:t>x</a:t>
            </a:r>
            <a:r>
              <a:rPr lang="en-US" sz="2400" baseline="30000" dirty="0" smtClean="0">
                <a:latin typeface="Cambria Math" pitchFamily="18" charset="0"/>
                <a:ea typeface="Cambria Math" pitchFamily="18" charset="0"/>
              </a:rPr>
              <a:t>3</a:t>
            </a:r>
            <a:r>
              <a:rPr lang="en-US" sz="2400" dirty="0" smtClean="0"/>
              <a:t>).</a:t>
            </a:r>
          </a:p>
          <a:p>
            <a:pPr>
              <a:buNone/>
            </a:pPr>
            <a:r>
              <a:rPr lang="en-US" sz="2400" dirty="0" smtClean="0">
                <a:latin typeface="Cambria Math" pitchFamily="18" charset="0"/>
                <a:ea typeface="Cambria Math" pitchFamily="18" charset="0"/>
              </a:rPr>
              <a:t>    (</a:t>
            </a:r>
            <a:r>
              <a:rPr lang="en-US" sz="2400" dirty="0" smtClean="0">
                <a:ea typeface="Cambria Math" pitchFamily="18" charset="0"/>
              </a:rPr>
              <a:t>Would</a:t>
            </a:r>
            <a:r>
              <a:rPr lang="en-US" sz="2400" dirty="0" smtClean="0">
                <a:latin typeface="Cambria Math" pitchFamily="18" charset="0"/>
                <a:ea typeface="Cambria Math" pitchFamily="18" charset="0"/>
              </a:rPr>
              <a:t> </a:t>
            </a:r>
            <a:r>
              <a:rPr lang="en-US" sz="2400" i="1" dirty="0" smtClean="0">
                <a:ea typeface="Cambria Math" pitchFamily="18" charset="0"/>
              </a:rPr>
              <a:t>C</a:t>
            </a:r>
            <a:r>
              <a:rPr lang="en-US" sz="2400" dirty="0" smtClean="0">
                <a:latin typeface="Cambria Math" pitchFamily="18" charset="0"/>
                <a:ea typeface="Cambria Math" pitchFamily="18" charset="0"/>
              </a:rPr>
              <a:t> = 7 </a:t>
            </a:r>
            <a:r>
              <a:rPr lang="en-US" sz="2400" dirty="0" smtClean="0">
                <a:ea typeface="Cambria Math" pitchFamily="18" charset="0"/>
              </a:rPr>
              <a:t>and</a:t>
            </a:r>
            <a:r>
              <a:rPr lang="en-US" sz="2400" dirty="0" smtClean="0">
                <a:latin typeface="Cambria Math" pitchFamily="18" charset="0"/>
                <a:ea typeface="Cambria Math" pitchFamily="18" charset="0"/>
              </a:rPr>
              <a:t> </a:t>
            </a:r>
            <a:r>
              <a:rPr lang="en-US" sz="2400" i="1" dirty="0" smtClean="0">
                <a:ea typeface="Cambria Math" pitchFamily="18" charset="0"/>
              </a:rPr>
              <a:t>k</a:t>
            </a:r>
            <a:r>
              <a:rPr lang="en-US" sz="2400" dirty="0" smtClean="0">
                <a:latin typeface="Cambria Math" pitchFamily="18" charset="0"/>
                <a:ea typeface="Cambria Math" pitchFamily="18" charset="0"/>
              </a:rPr>
              <a:t> = 1 </a:t>
            </a:r>
            <a:r>
              <a:rPr lang="en-US" sz="2400" dirty="0" smtClean="0">
                <a:ea typeface="Cambria Math" pitchFamily="18" charset="0"/>
              </a:rPr>
              <a:t>work?)</a:t>
            </a:r>
          </a:p>
        </p:txBody>
      </p:sp>
      <p:sp>
        <p:nvSpPr>
          <p:cNvPr id="4" name="Slide Number Placeholder 3"/>
          <p:cNvSpPr>
            <a:spLocks noGrp="1"/>
          </p:cNvSpPr>
          <p:nvPr>
            <p:ph type="sldNum" sz="quarter" idx="12"/>
          </p:nvPr>
        </p:nvSpPr>
        <p:spPr/>
        <p:txBody>
          <a:bodyPr/>
          <a:lstStyle/>
          <a:p>
            <a:fld id="{9CA217EF-0505-4C33-BB20-8A8DF2039023}" type="slidenum">
              <a:rPr lang="en-US" smtClean="0"/>
              <a:pPr/>
              <a:t>44</a:t>
            </a:fld>
            <a:endParaRPr lang="en-US"/>
          </a:p>
        </p:txBody>
      </p:sp>
      <p:sp>
        <p:nvSpPr>
          <p:cNvPr id="5" name="Rectangle 4"/>
          <p:cNvSpPr/>
          <p:nvPr/>
        </p:nvSpPr>
        <p:spPr>
          <a:xfrm>
            <a:off x="381000" y="4038600"/>
            <a:ext cx="8458200" cy="2308324"/>
          </a:xfrm>
          <a:prstGeom prst="rect">
            <a:avLst/>
          </a:prstGeom>
        </p:spPr>
        <p:txBody>
          <a:bodyPr wrap="square">
            <a:spAutoFit/>
          </a:bodyPr>
          <a:lstStyle/>
          <a:p>
            <a:pPr>
              <a:buNone/>
            </a:pPr>
            <a:r>
              <a:rPr lang="en-US" dirty="0" smtClean="0">
                <a:latin typeface="Cambria Math" pitchFamily="18" charset="0"/>
                <a:ea typeface="Cambria Math" pitchFamily="18" charset="0"/>
              </a:rPr>
              <a:t> </a:t>
            </a:r>
            <a:r>
              <a:rPr lang="en-US" sz="2400" b="1" dirty="0" smtClean="0">
                <a:ea typeface="Cambria Math" pitchFamily="18" charset="0"/>
              </a:rPr>
              <a:t>Example</a:t>
            </a:r>
            <a:r>
              <a:rPr lang="en-US" sz="2400" dirty="0" smtClean="0">
                <a:ea typeface="Cambria Math" pitchFamily="18" charset="0"/>
              </a:rPr>
              <a:t>: </a:t>
            </a:r>
            <a:r>
              <a:rPr lang="en-US" sz="2400" dirty="0" smtClean="0"/>
              <a:t>Show that </a:t>
            </a:r>
            <a:r>
              <a:rPr lang="en-US" sz="2400" i="1" dirty="0" smtClean="0"/>
              <a:t>n</a:t>
            </a:r>
            <a:r>
              <a:rPr lang="en-US" sz="2400" baseline="30000" dirty="0" smtClean="0">
                <a:latin typeface="Cambria Math" pitchFamily="18" charset="0"/>
                <a:ea typeface="Cambria Math" pitchFamily="18" charset="0"/>
              </a:rPr>
              <a:t>2</a:t>
            </a:r>
            <a:r>
              <a:rPr lang="en-US" sz="2400" dirty="0" smtClean="0"/>
              <a:t>  is  not </a:t>
            </a:r>
            <a:r>
              <a:rPr lang="en-US" sz="2400" i="1" dirty="0" smtClean="0"/>
              <a:t>O</a:t>
            </a:r>
            <a:r>
              <a:rPr lang="en-US" sz="2400" dirty="0" smtClean="0"/>
              <a:t>(</a:t>
            </a:r>
            <a:r>
              <a:rPr lang="en-US" sz="2400" i="1" dirty="0" smtClean="0"/>
              <a:t>n</a:t>
            </a:r>
            <a:r>
              <a:rPr lang="en-US" sz="2400" dirty="0" smtClean="0"/>
              <a:t>).</a:t>
            </a:r>
            <a:endParaRPr lang="en-US" sz="2400" dirty="0" smtClean="0">
              <a:ea typeface="Cambria Math" pitchFamily="18" charset="0"/>
            </a:endParaRPr>
          </a:p>
          <a:p>
            <a:pPr>
              <a:buNone/>
            </a:pPr>
            <a:r>
              <a:rPr lang="en-US" sz="2400" b="1" dirty="0" smtClean="0"/>
              <a:t> Solution</a:t>
            </a:r>
            <a:r>
              <a:rPr lang="en-US" sz="2400" dirty="0" smtClean="0"/>
              <a:t>: Suppose there are constants </a:t>
            </a:r>
            <a:r>
              <a:rPr lang="en-US" sz="2400" i="1" dirty="0" smtClean="0"/>
              <a:t>C</a:t>
            </a:r>
            <a:r>
              <a:rPr lang="en-US" sz="2400" dirty="0" smtClean="0"/>
              <a:t> and </a:t>
            </a:r>
            <a:r>
              <a:rPr lang="en-US" sz="2400" i="1" dirty="0" smtClean="0"/>
              <a:t>k&gt;</a:t>
            </a:r>
            <a:r>
              <a:rPr lang="en-US" sz="2400" i="1" dirty="0" smtClean="0">
                <a:latin typeface="+mj-lt"/>
              </a:rPr>
              <a:t>0</a:t>
            </a:r>
            <a:r>
              <a:rPr lang="en-US" sz="2400" dirty="0" smtClean="0"/>
              <a:t> for which </a:t>
            </a:r>
            <a:br>
              <a:rPr lang="en-US" sz="2400" dirty="0" smtClean="0"/>
            </a:br>
            <a:r>
              <a:rPr lang="en-US" sz="2400" i="1" dirty="0" smtClean="0"/>
              <a:t>n</a:t>
            </a:r>
            <a:r>
              <a:rPr lang="en-US" sz="2400" baseline="30000" dirty="0" smtClean="0">
                <a:latin typeface="Cambria Math" pitchFamily="18" charset="0"/>
                <a:ea typeface="Cambria Math" pitchFamily="18" charset="0"/>
              </a:rPr>
              <a:t>2</a:t>
            </a:r>
            <a:r>
              <a:rPr lang="en-US" sz="2400" dirty="0" smtClean="0"/>
              <a:t>  </a:t>
            </a:r>
            <a:r>
              <a:rPr lang="en-US" sz="2400" dirty="0" smtClean="0">
                <a:latin typeface="Cambria Math"/>
                <a:ea typeface="Cambria Math"/>
              </a:rPr>
              <a:t>≤</a:t>
            </a:r>
            <a:r>
              <a:rPr lang="en-US" sz="2400" dirty="0" smtClean="0"/>
              <a:t> </a:t>
            </a:r>
            <a:r>
              <a:rPr lang="en-US" sz="2400" i="1" dirty="0" err="1" smtClean="0"/>
              <a:t>Cn</a:t>
            </a:r>
            <a:r>
              <a:rPr lang="en-US" sz="2400" dirty="0" smtClean="0"/>
              <a:t>, whenever </a:t>
            </a:r>
            <a:r>
              <a:rPr lang="en-US" sz="2400" i="1" dirty="0" smtClean="0"/>
              <a:t>n</a:t>
            </a:r>
            <a:r>
              <a:rPr lang="en-US" sz="2400" dirty="0" smtClean="0"/>
              <a:t> &gt; </a:t>
            </a:r>
            <a:r>
              <a:rPr lang="en-US" sz="2400" i="1" dirty="0" smtClean="0"/>
              <a:t>k</a:t>
            </a:r>
            <a:r>
              <a:rPr lang="en-US" sz="2400" dirty="0" smtClean="0"/>
              <a:t>. </a:t>
            </a:r>
            <a:br>
              <a:rPr lang="en-US" sz="2400" dirty="0" smtClean="0"/>
            </a:br>
            <a:r>
              <a:rPr lang="en-US" sz="2400" dirty="0" smtClean="0"/>
              <a:t>Then (by dividing both sides by </a:t>
            </a:r>
            <a:r>
              <a:rPr lang="en-US" sz="2400" i="1" dirty="0" smtClean="0"/>
              <a:t>n)</a:t>
            </a:r>
            <a:r>
              <a:rPr lang="en-US" sz="2400" dirty="0" smtClean="0"/>
              <a:t>, </a:t>
            </a:r>
            <a:br>
              <a:rPr lang="en-US" sz="2400" dirty="0" smtClean="0"/>
            </a:br>
            <a:r>
              <a:rPr lang="en-US" sz="2400" i="1" dirty="0" smtClean="0"/>
              <a:t>n</a:t>
            </a:r>
            <a:r>
              <a:rPr lang="en-US" sz="2400" dirty="0" smtClean="0"/>
              <a:t>  </a:t>
            </a:r>
            <a:r>
              <a:rPr lang="en-US" sz="2400" dirty="0" smtClean="0">
                <a:latin typeface="Cambria Math"/>
                <a:ea typeface="Cambria Math"/>
              </a:rPr>
              <a:t>≤</a:t>
            </a:r>
            <a:r>
              <a:rPr lang="en-US" sz="2400" dirty="0" smtClean="0"/>
              <a:t> </a:t>
            </a:r>
            <a:r>
              <a:rPr lang="en-US" sz="2400" i="1" dirty="0" smtClean="0"/>
              <a:t>C </a:t>
            </a:r>
            <a:r>
              <a:rPr lang="en-US" sz="2400" dirty="0" smtClean="0"/>
              <a:t>must hold for all </a:t>
            </a:r>
            <a:r>
              <a:rPr lang="en-US" sz="2400" i="1" dirty="0" smtClean="0"/>
              <a:t>n</a:t>
            </a:r>
            <a:r>
              <a:rPr lang="en-US" sz="2400" dirty="0" smtClean="0"/>
              <a:t> &gt; </a:t>
            </a:r>
            <a:r>
              <a:rPr lang="en-US" sz="2400" i="1" dirty="0" smtClean="0"/>
              <a:t>k</a:t>
            </a:r>
            <a:r>
              <a:rPr lang="en-US" sz="2400" dirty="0" smtClean="0"/>
              <a:t>. </a:t>
            </a:r>
          </a:p>
          <a:p>
            <a:pPr>
              <a:buNone/>
            </a:pPr>
            <a:r>
              <a:rPr lang="en-US" sz="2400" dirty="0" smtClean="0"/>
              <a:t>A contradiction!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a:t>
            </a:r>
            <a:r>
              <a:rPr lang="en-US" i="1" dirty="0" smtClean="0"/>
              <a:t>O</a:t>
            </a:r>
            <a:r>
              <a:rPr lang="en-US" dirty="0" smtClean="0"/>
              <a:t> Estimates for Polynomials</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Theorem</a:t>
            </a:r>
            <a:r>
              <a:rPr lang="en-US" dirty="0" smtClean="0"/>
              <a:t>: Let </a:t>
            </a:r>
          </a:p>
          <a:p>
            <a:pPr>
              <a:buNone/>
            </a:pPr>
            <a:r>
              <a:rPr lang="en-US" dirty="0" smtClean="0"/>
              <a:t>where                                 are real numbers with </a:t>
            </a:r>
            <a:r>
              <a:rPr lang="en-US" i="1" dirty="0" smtClean="0"/>
              <a:t>a</a:t>
            </a:r>
            <a:r>
              <a:rPr lang="en-US" i="1" baseline="-25000" dirty="0" smtClean="0"/>
              <a:t>n </a:t>
            </a:r>
            <a:r>
              <a:rPr lang="en-US" dirty="0" smtClean="0">
                <a:latin typeface="Cambria Math"/>
                <a:ea typeface="Cambria Math"/>
              </a:rPr>
              <a:t>≠0</a:t>
            </a:r>
            <a:r>
              <a:rPr lang="en-US" dirty="0" smtClean="0"/>
              <a:t>. </a:t>
            </a:r>
          </a:p>
          <a:p>
            <a:pPr>
              <a:buNone/>
            </a:pPr>
            <a:r>
              <a:rPr lang="en-US" dirty="0"/>
              <a:t> </a:t>
            </a:r>
            <a:r>
              <a:rPr lang="en-US" dirty="0" smtClean="0"/>
              <a:t>  Then </a:t>
            </a:r>
            <a:r>
              <a:rPr lang="en-US" i="1" dirty="0" smtClean="0">
                <a:ea typeface="Cambria Math" pitchFamily="18" charset="0"/>
              </a:rPr>
              <a:t>f</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latin typeface="Cambria Math" pitchFamily="18" charset="0"/>
                <a:ea typeface="Cambria Math" pitchFamily="18" charset="0"/>
              </a:rPr>
              <a:t>O</a:t>
            </a:r>
            <a:r>
              <a:rPr lang="en-US" dirty="0" smtClean="0">
                <a:latin typeface="Cambria Math" pitchFamily="18" charset="0"/>
                <a:ea typeface="Cambria Math" pitchFamily="18" charset="0"/>
              </a:rPr>
              <a:t>(</a:t>
            </a:r>
            <a:r>
              <a:rPr lang="en-US" i="1" dirty="0" err="1" smtClean="0"/>
              <a:t>x</a:t>
            </a:r>
            <a:r>
              <a:rPr lang="en-US" i="1" baseline="30000" dirty="0" err="1" smtClean="0"/>
              <a:t>n</a:t>
            </a:r>
            <a:r>
              <a:rPr lang="en-US" dirty="0" smtClean="0"/>
              <a:t>).                           </a:t>
            </a:r>
          </a:p>
          <a:p>
            <a:pPr>
              <a:buNone/>
            </a:pPr>
            <a:r>
              <a:rPr lang="en-US" b="1" dirty="0" smtClean="0"/>
              <a:t>Proof</a:t>
            </a:r>
            <a:r>
              <a:rPr lang="en-US" dirty="0" smtClean="0"/>
              <a:t>:  |</a:t>
            </a:r>
            <a:r>
              <a:rPr lang="en-US" i="1" dirty="0" smtClean="0"/>
              <a:t>f</a:t>
            </a:r>
            <a:r>
              <a:rPr lang="en-US" dirty="0" smtClean="0"/>
              <a:t>(x)| = |</a:t>
            </a:r>
            <a:r>
              <a:rPr lang="en-US" i="1" dirty="0" err="1" smtClean="0"/>
              <a:t>a</a:t>
            </a:r>
            <a:r>
              <a:rPr lang="en-US" i="1" baseline="-25000" dirty="0" err="1" smtClean="0"/>
              <a:t>n</a:t>
            </a:r>
            <a:r>
              <a:rPr lang="en-US" i="1" dirty="0" err="1" smtClean="0"/>
              <a:t>x</a:t>
            </a:r>
            <a:r>
              <a:rPr lang="en-US" i="1" baseline="30000" dirty="0" err="1" smtClean="0"/>
              <a:t>n</a:t>
            </a:r>
            <a:r>
              <a:rPr lang="en-US" i="1" dirty="0" smtClean="0"/>
              <a:t> </a:t>
            </a:r>
            <a:r>
              <a:rPr lang="en-US" dirty="0" smtClean="0"/>
              <a:t>+ </a:t>
            </a:r>
            <a:r>
              <a:rPr lang="en-US" i="1" dirty="0" smtClean="0"/>
              <a:t>a</a:t>
            </a:r>
            <a:r>
              <a:rPr lang="en-US" i="1" baseline="-25000" dirty="0" smtClean="0"/>
              <a:t>n-</a:t>
            </a:r>
            <a:r>
              <a:rPr lang="en-US" baseline="-25000" dirty="0" smtClean="0">
                <a:ea typeface="Cambria Math" pitchFamily="18" charset="0"/>
              </a:rPr>
              <a:t>1</a:t>
            </a:r>
            <a:r>
              <a:rPr lang="en-US" i="1" dirty="0" smtClean="0"/>
              <a:t> x</a:t>
            </a:r>
            <a:r>
              <a:rPr lang="en-US" i="1" baseline="30000" dirty="0" smtClean="0"/>
              <a:t>n-</a:t>
            </a:r>
            <a:r>
              <a:rPr lang="en-US" baseline="30000" dirty="0" smtClean="0"/>
              <a:t>1</a:t>
            </a:r>
            <a:r>
              <a:rPr lang="en-US" i="1" dirty="0" smtClean="0"/>
              <a:t> + </a:t>
            </a:r>
            <a:r>
              <a:rPr lang="en-US" dirty="0" smtClean="0">
                <a:ea typeface="Cambria Math"/>
              </a:rPr>
              <a:t>∙∙∙</a:t>
            </a:r>
            <a:r>
              <a:rPr lang="en-US" i="1" dirty="0" smtClean="0">
                <a:latin typeface="Cambria Math"/>
                <a:ea typeface="Cambria Math"/>
              </a:rPr>
              <a:t> </a:t>
            </a:r>
            <a:r>
              <a:rPr lang="en-US" dirty="0" smtClean="0">
                <a:ea typeface="Cambria Math"/>
              </a:rPr>
              <a:t>+ </a:t>
            </a:r>
            <a:r>
              <a:rPr lang="en-US" i="1" dirty="0" smtClean="0"/>
              <a:t>a</a:t>
            </a:r>
            <a:r>
              <a:rPr lang="en-US" baseline="-25000" dirty="0" smtClean="0"/>
              <a:t>1</a:t>
            </a:r>
            <a:r>
              <a:rPr lang="en-US" i="1" dirty="0" smtClean="0"/>
              <a:t>x</a:t>
            </a:r>
            <a:r>
              <a:rPr lang="en-US" baseline="30000" dirty="0" smtClean="0"/>
              <a:t>1   </a:t>
            </a:r>
            <a:r>
              <a:rPr lang="en-US" dirty="0" smtClean="0">
                <a:ea typeface="Cambria Math"/>
              </a:rPr>
              <a:t>+ </a:t>
            </a:r>
            <a:r>
              <a:rPr lang="en-US" i="1" dirty="0" smtClean="0"/>
              <a:t>a</a:t>
            </a:r>
            <a:r>
              <a:rPr lang="en-US" baseline="-25000" dirty="0" smtClean="0"/>
              <a:t>0</a:t>
            </a:r>
            <a:r>
              <a:rPr lang="en-US" dirty="0" smtClean="0"/>
              <a:t>|</a:t>
            </a:r>
          </a:p>
          <a:p>
            <a:pPr>
              <a:buNone/>
            </a:pPr>
            <a:r>
              <a:rPr lang="en-US" dirty="0" smtClean="0"/>
              <a:t>                       </a:t>
            </a:r>
            <a:r>
              <a:rPr lang="en-US" dirty="0" smtClean="0">
                <a:latin typeface="Cambria Math"/>
                <a:ea typeface="Cambria Math"/>
              </a:rPr>
              <a:t>≤ </a:t>
            </a:r>
            <a:r>
              <a:rPr lang="en-US" dirty="0" smtClean="0"/>
              <a:t>|</a:t>
            </a:r>
            <a:r>
              <a:rPr lang="en-US" i="1" dirty="0" err="1" smtClean="0"/>
              <a:t>a</a:t>
            </a:r>
            <a:r>
              <a:rPr lang="en-US" i="1" baseline="-25000" dirty="0" err="1" smtClean="0"/>
              <a:t>n</a:t>
            </a:r>
            <a:r>
              <a:rPr lang="en-US" dirty="0" err="1" smtClean="0"/>
              <a:t>|</a:t>
            </a:r>
            <a:r>
              <a:rPr lang="en-US" i="1" dirty="0" err="1" smtClean="0"/>
              <a:t>x</a:t>
            </a:r>
            <a:r>
              <a:rPr lang="en-US" i="1" baseline="30000" dirty="0" err="1" smtClean="0"/>
              <a:t>n</a:t>
            </a:r>
            <a:r>
              <a:rPr lang="en-US" dirty="0" smtClean="0"/>
              <a:t> + |</a:t>
            </a:r>
            <a:r>
              <a:rPr lang="en-US" i="1" dirty="0" smtClean="0"/>
              <a:t>a</a:t>
            </a:r>
            <a:r>
              <a:rPr lang="en-US" i="1" baseline="-25000" dirty="0" smtClean="0"/>
              <a:t>n-</a:t>
            </a:r>
            <a:r>
              <a:rPr lang="en-US" baseline="-25000" dirty="0" smtClean="0">
                <a:ea typeface="Cambria Math" pitchFamily="18" charset="0"/>
              </a:rPr>
              <a:t>1</a:t>
            </a:r>
            <a:r>
              <a:rPr lang="en-US" i="1" dirty="0" smtClean="0"/>
              <a:t>| x</a:t>
            </a:r>
            <a:r>
              <a:rPr lang="en-US" i="1" baseline="30000" dirty="0" smtClean="0"/>
              <a:t>n-</a:t>
            </a:r>
            <a:r>
              <a:rPr lang="en-US" baseline="30000" dirty="0" smtClean="0"/>
              <a:t>1 </a:t>
            </a:r>
            <a:r>
              <a:rPr lang="en-US" i="1" dirty="0" smtClean="0"/>
              <a:t>+ </a:t>
            </a:r>
            <a:r>
              <a:rPr lang="en-US" i="1" dirty="0" smtClean="0">
                <a:ea typeface="Cambria Math"/>
              </a:rPr>
              <a:t>∙∙∙</a:t>
            </a:r>
            <a:r>
              <a:rPr lang="en-US" i="1" dirty="0" smtClean="0">
                <a:latin typeface="Cambria Math"/>
                <a:ea typeface="Cambria Math"/>
              </a:rPr>
              <a:t> </a:t>
            </a:r>
            <a:r>
              <a:rPr lang="en-US" dirty="0" smtClean="0">
                <a:ea typeface="Cambria Math"/>
              </a:rPr>
              <a:t>+ |</a:t>
            </a:r>
            <a:r>
              <a:rPr lang="en-US" i="1" dirty="0" smtClean="0"/>
              <a:t>a</a:t>
            </a:r>
            <a:r>
              <a:rPr lang="en-US" baseline="-25000" dirty="0" smtClean="0"/>
              <a:t>1</a:t>
            </a:r>
            <a:r>
              <a:rPr lang="en-US" dirty="0" smtClean="0"/>
              <a:t>|</a:t>
            </a:r>
            <a:r>
              <a:rPr lang="en-US" i="1" dirty="0" smtClean="0"/>
              <a:t>x</a:t>
            </a:r>
            <a:r>
              <a:rPr lang="en-US" baseline="30000" dirty="0" smtClean="0"/>
              <a:t>1</a:t>
            </a:r>
            <a:r>
              <a:rPr lang="en-US" dirty="0" smtClean="0"/>
              <a:t> </a:t>
            </a:r>
            <a:r>
              <a:rPr lang="en-US" dirty="0" smtClean="0">
                <a:ea typeface="Cambria Math"/>
              </a:rPr>
              <a:t>+ |</a:t>
            </a:r>
            <a:r>
              <a:rPr lang="en-US" i="1" dirty="0" smtClean="0"/>
              <a:t>a</a:t>
            </a:r>
            <a:r>
              <a:rPr lang="en-US" baseline="-25000" dirty="0" smtClean="0"/>
              <a:t>0</a:t>
            </a:r>
            <a:r>
              <a:rPr lang="en-US" dirty="0" smtClean="0"/>
              <a:t>|</a:t>
            </a:r>
          </a:p>
          <a:p>
            <a:pPr>
              <a:buNone/>
            </a:pPr>
            <a:r>
              <a:rPr lang="en-US" dirty="0" smtClean="0"/>
              <a:t>                       </a:t>
            </a:r>
            <a:r>
              <a:rPr lang="en-US" dirty="0" smtClean="0">
                <a:latin typeface="Cambria Math"/>
                <a:ea typeface="Cambria Math"/>
              </a:rPr>
              <a:t>= </a:t>
            </a:r>
            <a:r>
              <a:rPr lang="en-US" i="1" dirty="0" err="1" smtClean="0"/>
              <a:t>x</a:t>
            </a:r>
            <a:r>
              <a:rPr lang="en-US" i="1" baseline="30000" dirty="0" err="1" smtClean="0"/>
              <a:t>n</a:t>
            </a:r>
            <a:r>
              <a:rPr lang="en-US" i="1" baseline="30000" dirty="0" smtClean="0"/>
              <a:t> </a:t>
            </a:r>
            <a:r>
              <a:rPr lang="en-US" dirty="0" smtClean="0"/>
              <a:t>(|</a:t>
            </a:r>
            <a:r>
              <a:rPr lang="en-US" i="1" dirty="0" smtClean="0"/>
              <a:t>a</a:t>
            </a:r>
            <a:r>
              <a:rPr lang="en-US" i="1" baseline="-25000" dirty="0" smtClean="0"/>
              <a:t>n</a:t>
            </a:r>
            <a:r>
              <a:rPr lang="en-US" dirty="0" smtClean="0"/>
              <a:t>| + |</a:t>
            </a:r>
            <a:r>
              <a:rPr lang="en-US" i="1" dirty="0" smtClean="0"/>
              <a:t>a</a:t>
            </a:r>
            <a:r>
              <a:rPr lang="en-US" i="1" baseline="-25000" dirty="0" smtClean="0"/>
              <a:t>n-</a:t>
            </a:r>
            <a:r>
              <a:rPr lang="en-US" baseline="-25000" dirty="0" smtClean="0">
                <a:ea typeface="Cambria Math" pitchFamily="18" charset="0"/>
              </a:rPr>
              <a:t>1</a:t>
            </a:r>
            <a:r>
              <a:rPr lang="en-US" i="1" dirty="0" smtClean="0"/>
              <a:t>| /x</a:t>
            </a:r>
            <a:r>
              <a:rPr lang="en-US" baseline="30000" dirty="0" smtClean="0"/>
              <a:t> </a:t>
            </a:r>
            <a:r>
              <a:rPr lang="en-US" i="1" dirty="0" smtClean="0"/>
              <a:t>+ </a:t>
            </a:r>
            <a:r>
              <a:rPr lang="en-US" i="1" dirty="0" smtClean="0">
                <a:ea typeface="Cambria Math"/>
              </a:rPr>
              <a:t>∙∙∙</a:t>
            </a:r>
            <a:r>
              <a:rPr lang="en-US" i="1" dirty="0" smtClean="0">
                <a:latin typeface="Cambria Math"/>
                <a:ea typeface="Cambria Math"/>
              </a:rPr>
              <a:t> </a:t>
            </a:r>
            <a:r>
              <a:rPr lang="en-US" dirty="0" smtClean="0">
                <a:ea typeface="Cambria Math"/>
              </a:rPr>
              <a:t>+ |</a:t>
            </a:r>
            <a:r>
              <a:rPr lang="en-US" i="1" dirty="0" smtClean="0"/>
              <a:t>a</a:t>
            </a:r>
            <a:r>
              <a:rPr lang="en-US" baseline="-25000" dirty="0" smtClean="0"/>
              <a:t>1</a:t>
            </a:r>
            <a:r>
              <a:rPr lang="en-US" dirty="0" smtClean="0"/>
              <a:t>|/</a:t>
            </a:r>
            <a:r>
              <a:rPr lang="en-US" i="1" dirty="0" smtClean="0"/>
              <a:t>x</a:t>
            </a:r>
            <a:r>
              <a:rPr lang="en-US" i="1" baseline="30000" dirty="0" smtClean="0"/>
              <a:t>n-</a:t>
            </a:r>
            <a:r>
              <a:rPr lang="en-US" baseline="30000" dirty="0" smtClean="0"/>
              <a:t>1</a:t>
            </a:r>
            <a:r>
              <a:rPr lang="en-US" dirty="0" smtClean="0"/>
              <a:t> </a:t>
            </a:r>
            <a:r>
              <a:rPr lang="en-US" dirty="0" smtClean="0">
                <a:ea typeface="Cambria Math"/>
              </a:rPr>
              <a:t>+ |</a:t>
            </a:r>
            <a:r>
              <a:rPr lang="en-US" i="1" dirty="0" smtClean="0"/>
              <a:t>a</a:t>
            </a:r>
            <a:r>
              <a:rPr lang="en-US" baseline="-25000" dirty="0" smtClean="0"/>
              <a:t>0</a:t>
            </a:r>
            <a:r>
              <a:rPr lang="en-US" dirty="0" smtClean="0"/>
              <a:t>|/</a:t>
            </a:r>
            <a:r>
              <a:rPr lang="en-US" i="1" dirty="0" smtClean="0"/>
              <a:t> </a:t>
            </a:r>
            <a:r>
              <a:rPr lang="en-US" i="1" dirty="0" err="1" smtClean="0"/>
              <a:t>x</a:t>
            </a:r>
            <a:r>
              <a:rPr lang="en-US" i="1" baseline="30000" dirty="0" err="1" smtClean="0"/>
              <a:t>n</a:t>
            </a:r>
            <a:r>
              <a:rPr lang="en-US" dirty="0" smtClean="0"/>
              <a:t>)</a:t>
            </a:r>
            <a:endParaRPr lang="en-US" i="1" baseline="30000" dirty="0" smtClean="0"/>
          </a:p>
          <a:p>
            <a:pPr>
              <a:buNone/>
            </a:pPr>
            <a:r>
              <a:rPr lang="en-US" dirty="0" smtClean="0"/>
              <a:t>                       </a:t>
            </a:r>
            <a:r>
              <a:rPr lang="en-US" dirty="0" smtClean="0">
                <a:latin typeface="Cambria Math"/>
                <a:ea typeface="Cambria Math"/>
              </a:rPr>
              <a:t>≤ </a:t>
            </a:r>
            <a:r>
              <a:rPr lang="en-US" i="1" dirty="0" err="1" smtClean="0"/>
              <a:t>x</a:t>
            </a:r>
            <a:r>
              <a:rPr lang="en-US" i="1" baseline="30000" dirty="0" err="1" smtClean="0"/>
              <a:t>n</a:t>
            </a:r>
            <a:r>
              <a:rPr lang="en-US" i="1" baseline="30000" dirty="0" smtClean="0"/>
              <a:t> </a:t>
            </a:r>
            <a:r>
              <a:rPr lang="en-US" dirty="0" smtClean="0"/>
              <a:t>(|</a:t>
            </a:r>
            <a:r>
              <a:rPr lang="en-US" i="1" dirty="0" smtClean="0"/>
              <a:t>a</a:t>
            </a:r>
            <a:r>
              <a:rPr lang="en-US" i="1" baseline="-25000" dirty="0" smtClean="0"/>
              <a:t>n</a:t>
            </a:r>
            <a:r>
              <a:rPr lang="en-US" dirty="0" smtClean="0"/>
              <a:t>| + |</a:t>
            </a:r>
            <a:r>
              <a:rPr lang="en-US" i="1" dirty="0" smtClean="0"/>
              <a:t>a</a:t>
            </a:r>
            <a:r>
              <a:rPr lang="en-US" i="1" baseline="-25000" dirty="0" smtClean="0"/>
              <a:t>n-</a:t>
            </a:r>
            <a:r>
              <a:rPr lang="en-US" baseline="-25000" dirty="0" smtClean="0">
                <a:ea typeface="Cambria Math" pitchFamily="18" charset="0"/>
              </a:rPr>
              <a:t>1</a:t>
            </a:r>
            <a:r>
              <a:rPr lang="en-US" i="1" dirty="0" smtClean="0"/>
              <a:t>| + </a:t>
            </a:r>
            <a:r>
              <a:rPr lang="en-US" i="1" dirty="0" smtClean="0">
                <a:ea typeface="Cambria Math"/>
              </a:rPr>
              <a:t>∙∙∙</a:t>
            </a:r>
            <a:r>
              <a:rPr lang="en-US" i="1" dirty="0" smtClean="0">
                <a:latin typeface="Cambria Math"/>
                <a:ea typeface="Cambria Math"/>
              </a:rPr>
              <a:t> </a:t>
            </a:r>
            <a:r>
              <a:rPr lang="en-US" dirty="0" smtClean="0">
                <a:ea typeface="Cambria Math"/>
              </a:rPr>
              <a:t>+ |</a:t>
            </a:r>
            <a:r>
              <a:rPr lang="en-US" i="1" dirty="0" smtClean="0"/>
              <a:t>a</a:t>
            </a:r>
            <a:r>
              <a:rPr lang="en-US" baseline="-25000" dirty="0" smtClean="0"/>
              <a:t>1</a:t>
            </a:r>
            <a:r>
              <a:rPr lang="en-US" dirty="0" smtClean="0"/>
              <a:t>|</a:t>
            </a:r>
            <a:r>
              <a:rPr lang="en-US" dirty="0" smtClean="0">
                <a:ea typeface="Cambria Math"/>
              </a:rPr>
              <a:t>+ |</a:t>
            </a:r>
            <a:r>
              <a:rPr lang="en-US" i="1" dirty="0" smtClean="0"/>
              <a:t>a</a:t>
            </a:r>
            <a:r>
              <a:rPr lang="en-US" baseline="-25000" dirty="0" smtClean="0"/>
              <a:t>0</a:t>
            </a:r>
            <a:r>
              <a:rPr lang="en-US" dirty="0" smtClean="0"/>
              <a:t>|)</a:t>
            </a:r>
          </a:p>
          <a:p>
            <a:r>
              <a:rPr lang="en-US" dirty="0" smtClean="0"/>
              <a:t>Take </a:t>
            </a:r>
            <a:r>
              <a:rPr lang="en-US" i="1" dirty="0" smtClean="0"/>
              <a:t>C</a:t>
            </a:r>
            <a:r>
              <a:rPr lang="en-US" dirty="0" smtClean="0"/>
              <a:t> = |</a:t>
            </a:r>
            <a:r>
              <a:rPr lang="en-US" i="1" dirty="0" smtClean="0"/>
              <a:t>a</a:t>
            </a:r>
            <a:r>
              <a:rPr lang="en-US" i="1" baseline="-25000" dirty="0" smtClean="0"/>
              <a:t>n</a:t>
            </a:r>
            <a:r>
              <a:rPr lang="en-US" dirty="0" smtClean="0"/>
              <a:t>| + |</a:t>
            </a:r>
            <a:r>
              <a:rPr lang="en-US" i="1" dirty="0" smtClean="0"/>
              <a:t>a</a:t>
            </a:r>
            <a:r>
              <a:rPr lang="en-US" i="1" baseline="-25000" dirty="0" smtClean="0"/>
              <a:t>n-</a:t>
            </a:r>
            <a:r>
              <a:rPr lang="en-US" baseline="-25000" dirty="0" smtClean="0">
                <a:ea typeface="Cambria Math" pitchFamily="18" charset="0"/>
              </a:rPr>
              <a:t>1</a:t>
            </a:r>
            <a:r>
              <a:rPr lang="en-US" i="1" dirty="0" smtClean="0"/>
              <a:t>| + </a:t>
            </a:r>
            <a:r>
              <a:rPr lang="en-US" i="1" dirty="0" smtClean="0">
                <a:ea typeface="Cambria Math"/>
              </a:rPr>
              <a:t>∙∙∙</a:t>
            </a:r>
            <a:r>
              <a:rPr lang="en-US" i="1" dirty="0" smtClean="0">
                <a:latin typeface="Cambria Math"/>
                <a:ea typeface="Cambria Math"/>
              </a:rPr>
              <a:t> </a:t>
            </a:r>
            <a:r>
              <a:rPr lang="en-US" dirty="0" smtClean="0">
                <a:ea typeface="Cambria Math"/>
              </a:rPr>
              <a:t>+ |</a:t>
            </a:r>
            <a:r>
              <a:rPr lang="en-US" i="1" dirty="0" smtClean="0"/>
              <a:t>a</a:t>
            </a:r>
            <a:r>
              <a:rPr lang="en-US" baseline="-25000" dirty="0" smtClean="0"/>
              <a:t>1</a:t>
            </a:r>
            <a:r>
              <a:rPr lang="en-US" dirty="0" smtClean="0"/>
              <a:t>|</a:t>
            </a:r>
            <a:r>
              <a:rPr lang="en-US" dirty="0" smtClean="0">
                <a:ea typeface="Cambria Math"/>
              </a:rPr>
              <a:t>+ |</a:t>
            </a:r>
            <a:r>
              <a:rPr lang="en-US" i="1" dirty="0" smtClean="0"/>
              <a:t>a</a:t>
            </a:r>
            <a:r>
              <a:rPr lang="en-US" baseline="-25000" dirty="0" smtClean="0"/>
              <a:t>0</a:t>
            </a:r>
            <a:r>
              <a:rPr lang="en-US" dirty="0" smtClean="0"/>
              <a:t>| and </a:t>
            </a:r>
            <a:r>
              <a:rPr lang="en-US" i="1" dirty="0" smtClean="0"/>
              <a:t>k</a:t>
            </a:r>
            <a:r>
              <a:rPr lang="en-US" dirty="0" smtClean="0"/>
              <a:t> = </a:t>
            </a:r>
            <a:r>
              <a:rPr lang="en-US" dirty="0" smtClean="0">
                <a:latin typeface="Cambria Math" pitchFamily="18" charset="0"/>
                <a:ea typeface="Cambria Math" pitchFamily="18" charset="0"/>
              </a:rPr>
              <a:t>1. Then </a:t>
            </a:r>
            <a:r>
              <a:rPr lang="en-US" i="1" dirty="0" smtClean="0">
                <a:ea typeface="Cambria Math" pitchFamily="18" charset="0"/>
              </a:rPr>
              <a:t>f</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latin typeface="Cambria Math" pitchFamily="18" charset="0"/>
                <a:ea typeface="Cambria Math" pitchFamily="18" charset="0"/>
              </a:rPr>
              <a:t>O</a:t>
            </a:r>
            <a:r>
              <a:rPr lang="en-US" dirty="0" smtClean="0">
                <a:latin typeface="Cambria Math" pitchFamily="18" charset="0"/>
                <a:ea typeface="Cambria Math" pitchFamily="18" charset="0"/>
              </a:rPr>
              <a:t>(</a:t>
            </a:r>
            <a:r>
              <a:rPr lang="en-US" i="1" dirty="0" err="1" smtClean="0"/>
              <a:t>x</a:t>
            </a:r>
            <a:r>
              <a:rPr lang="en-US" i="1" baseline="30000" dirty="0" err="1" smtClean="0"/>
              <a:t>n</a:t>
            </a:r>
            <a:r>
              <a:rPr lang="en-US" dirty="0" smtClean="0"/>
              <a:t>). </a:t>
            </a:r>
          </a:p>
          <a:p>
            <a:r>
              <a:rPr lang="en-US" dirty="0" smtClean="0"/>
              <a:t>The leading term </a:t>
            </a:r>
            <a:r>
              <a:rPr lang="en-US" i="1" dirty="0" err="1" smtClean="0"/>
              <a:t>a</a:t>
            </a:r>
            <a:r>
              <a:rPr lang="en-US" i="1" baseline="-25000" dirty="0" err="1" smtClean="0"/>
              <a:t>n</a:t>
            </a:r>
            <a:r>
              <a:rPr lang="en-US" i="1" dirty="0" err="1" smtClean="0"/>
              <a:t>x</a:t>
            </a:r>
            <a:r>
              <a:rPr lang="en-US" i="1" baseline="30000" dirty="0" err="1" smtClean="0"/>
              <a:t>n</a:t>
            </a:r>
            <a:r>
              <a:rPr lang="en-US" dirty="0" smtClean="0"/>
              <a:t> of a polynomial dominates its growth.  </a:t>
            </a:r>
            <a:endParaRPr lang="en-US" dirty="0"/>
          </a:p>
        </p:txBody>
      </p:sp>
      <p:pic>
        <p:nvPicPr>
          <p:cNvPr id="9" name="Picture 8" descr="addin_tmp.png"/>
          <p:cNvPicPr>
            <a:picLocks noChangeAspect="1"/>
          </p:cNvPicPr>
          <p:nvPr>
            <p:custDataLst>
              <p:tags r:id="rId1"/>
            </p:custDataLst>
          </p:nvPr>
        </p:nvPicPr>
        <p:blipFill>
          <a:blip r:embed="rId4" cstate="print"/>
          <a:stretch>
            <a:fillRect/>
          </a:stretch>
        </p:blipFill>
        <p:spPr>
          <a:xfrm>
            <a:off x="2438400" y="1981200"/>
            <a:ext cx="5745956" cy="342900"/>
          </a:xfrm>
          <a:prstGeom prst="rect">
            <a:avLst/>
          </a:prstGeom>
        </p:spPr>
      </p:pic>
      <p:pic>
        <p:nvPicPr>
          <p:cNvPr id="5" name="Picture 4" descr="addin_tmp.png"/>
          <p:cNvPicPr>
            <a:picLocks noChangeAspect="1"/>
          </p:cNvPicPr>
          <p:nvPr>
            <p:custDataLst>
              <p:tags r:id="rId2"/>
            </p:custDataLst>
          </p:nvPr>
        </p:nvPicPr>
        <p:blipFill>
          <a:blip r:embed="rId5" cstate="print"/>
          <a:stretch>
            <a:fillRect/>
          </a:stretch>
        </p:blipFill>
        <p:spPr>
          <a:xfrm>
            <a:off x="1524000" y="2438400"/>
            <a:ext cx="2117408" cy="242888"/>
          </a:xfrm>
          <a:prstGeom prst="rect">
            <a:avLst/>
          </a:prstGeom>
        </p:spPr>
      </p:pic>
      <p:sp>
        <p:nvSpPr>
          <p:cNvPr id="8" name="TextBox 7"/>
          <p:cNvSpPr txBox="1"/>
          <p:nvPr/>
        </p:nvSpPr>
        <p:spPr>
          <a:xfrm>
            <a:off x="6553200" y="2895600"/>
            <a:ext cx="2209800" cy="523220"/>
          </a:xfrm>
          <a:prstGeom prst="rect">
            <a:avLst/>
          </a:prstGeom>
          <a:noFill/>
        </p:spPr>
        <p:txBody>
          <a:bodyPr wrap="square" rtlCol="0">
            <a:spAutoFit/>
          </a:bodyPr>
          <a:lstStyle/>
          <a:p>
            <a:r>
              <a:rPr lang="en-US" sz="1400" dirty="0" smtClean="0">
                <a:solidFill>
                  <a:srgbClr val="C00000"/>
                </a:solidFill>
              </a:rPr>
              <a:t>Uses triangle inequality, an exercise in Section </a:t>
            </a:r>
            <a:r>
              <a:rPr lang="en-US" sz="1400" dirty="0" smtClean="0">
                <a:solidFill>
                  <a:srgbClr val="C00000"/>
                </a:solidFill>
                <a:latin typeface="Cambria Math" pitchFamily="18" charset="0"/>
                <a:ea typeface="Cambria Math" pitchFamily="18" charset="0"/>
              </a:rPr>
              <a:t>1.8</a:t>
            </a:r>
            <a:r>
              <a:rPr lang="en-US" sz="1400" dirty="0" smtClean="0">
                <a:solidFill>
                  <a:srgbClr val="C00000"/>
                </a:solidFill>
              </a:rPr>
              <a:t>.</a:t>
            </a:r>
            <a:endParaRPr lang="en-US" sz="1400" dirty="0">
              <a:solidFill>
                <a:srgbClr val="C00000"/>
              </a:solidFill>
            </a:endParaRPr>
          </a:p>
        </p:txBody>
      </p:sp>
      <p:sp>
        <p:nvSpPr>
          <p:cNvPr id="10" name="TextBox 9"/>
          <p:cNvSpPr txBox="1"/>
          <p:nvPr/>
        </p:nvSpPr>
        <p:spPr>
          <a:xfrm>
            <a:off x="304800" y="3886200"/>
            <a:ext cx="1752600" cy="307777"/>
          </a:xfrm>
          <a:prstGeom prst="rect">
            <a:avLst/>
          </a:prstGeom>
          <a:noFill/>
        </p:spPr>
        <p:txBody>
          <a:bodyPr wrap="square" rtlCol="0">
            <a:spAutoFit/>
          </a:bodyPr>
          <a:lstStyle/>
          <a:p>
            <a:r>
              <a:rPr lang="en-US" sz="1400" dirty="0" smtClean="0"/>
              <a:t>   </a:t>
            </a:r>
            <a:r>
              <a:rPr lang="en-US" sz="1400" dirty="0" smtClean="0">
                <a:solidFill>
                  <a:srgbClr val="C00000"/>
                </a:solidFill>
              </a:rPr>
              <a:t>Assuming </a:t>
            </a:r>
            <a:r>
              <a:rPr lang="en-US" sz="1400" i="1" dirty="0" smtClean="0">
                <a:solidFill>
                  <a:srgbClr val="C00000"/>
                </a:solidFill>
              </a:rPr>
              <a:t>x</a:t>
            </a:r>
            <a:r>
              <a:rPr lang="en-US" sz="1400" dirty="0" smtClean="0">
                <a:solidFill>
                  <a:srgbClr val="C00000"/>
                </a:solidFill>
              </a:rPr>
              <a:t> &gt; </a:t>
            </a:r>
            <a:r>
              <a:rPr lang="en-US" sz="1400" dirty="0" smtClean="0">
                <a:solidFill>
                  <a:srgbClr val="C00000"/>
                </a:solidFill>
                <a:latin typeface="Cambria Math" pitchFamily="18" charset="0"/>
                <a:ea typeface="Cambria Math" pitchFamily="18" charset="0"/>
              </a:rPr>
              <a:t>1</a:t>
            </a:r>
            <a:endParaRPr lang="en-US" sz="1400" dirty="0">
              <a:solidFill>
                <a:srgbClr val="C00000"/>
              </a:solidFill>
              <a:latin typeface="Cambria Math" pitchFamily="18" charset="0"/>
              <a:ea typeface="Cambria Math" pitchFamily="18" charset="0"/>
            </a:endParaRPr>
          </a:p>
        </p:txBody>
      </p:sp>
      <p:sp>
        <p:nvSpPr>
          <p:cNvPr id="11" name="Slide Number Placeholder 10"/>
          <p:cNvSpPr>
            <a:spLocks noGrp="1"/>
          </p:cNvSpPr>
          <p:nvPr>
            <p:ph type="sldNum" sz="quarter" idx="12"/>
          </p:nvPr>
        </p:nvSpPr>
        <p:spPr/>
        <p:txBody>
          <a:bodyPr/>
          <a:lstStyle/>
          <a:p>
            <a:fld id="{9CA217EF-0505-4C33-BB20-8A8DF2039023}"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Big-</a:t>
            </a:r>
            <a:r>
              <a:rPr lang="en-US" i="1" dirty="0" smtClean="0"/>
              <a:t>O</a:t>
            </a:r>
            <a:r>
              <a:rPr lang="en-US" dirty="0" smtClean="0"/>
              <a:t> Estimates for some Important Functions</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Use big-</a:t>
            </a:r>
            <a:r>
              <a:rPr lang="en-US" i="1" dirty="0" smtClean="0"/>
              <a:t>O</a:t>
            </a:r>
            <a:r>
              <a:rPr lang="en-US" dirty="0" smtClean="0"/>
              <a:t> notation to estimate the sum of the first </a:t>
            </a:r>
            <a:r>
              <a:rPr lang="en-US" i="1" dirty="0" smtClean="0"/>
              <a:t>n</a:t>
            </a:r>
            <a:r>
              <a:rPr lang="en-US" dirty="0" smtClean="0"/>
              <a:t> positive integers.</a:t>
            </a:r>
          </a:p>
          <a:p>
            <a:pPr>
              <a:buNone/>
            </a:pPr>
            <a:r>
              <a:rPr lang="en-US" b="1" dirty="0" smtClean="0"/>
              <a:t>   Solution</a:t>
            </a:r>
            <a:r>
              <a:rPr lang="en-US" dirty="0" smtClean="0"/>
              <a:t>:</a:t>
            </a:r>
          </a:p>
          <a:p>
            <a:pPr>
              <a:buNone/>
            </a:pPr>
            <a:endParaRPr lang="en-US" dirty="0" smtClean="0"/>
          </a:p>
          <a:p>
            <a:pPr>
              <a:buNone/>
            </a:pPr>
            <a:r>
              <a:rPr lang="en-US" b="1" dirty="0" smtClean="0"/>
              <a:t>   Example</a:t>
            </a:r>
            <a:r>
              <a:rPr lang="en-US" dirty="0" smtClean="0"/>
              <a:t>: Use big-</a:t>
            </a:r>
            <a:r>
              <a:rPr lang="en-US" i="1" dirty="0" smtClean="0"/>
              <a:t>O</a:t>
            </a:r>
            <a:r>
              <a:rPr lang="en-US" dirty="0" smtClean="0"/>
              <a:t> notation to estimate the factorial function </a:t>
            </a:r>
          </a:p>
          <a:p>
            <a:pPr>
              <a:buNone/>
            </a:pPr>
            <a:r>
              <a:rPr lang="en-US" b="1" dirty="0" smtClean="0"/>
              <a:t>   Solution</a:t>
            </a:r>
            <a:r>
              <a:rPr lang="en-US" dirty="0" smtClean="0"/>
              <a:t>:</a:t>
            </a:r>
          </a:p>
          <a:p>
            <a:pPr>
              <a:buNone/>
            </a:pPr>
            <a:endParaRPr lang="en-US" dirty="0"/>
          </a:p>
        </p:txBody>
      </p:sp>
      <p:pic>
        <p:nvPicPr>
          <p:cNvPr id="21" name="Picture 20" descr="addin_tmp.png"/>
          <p:cNvPicPr>
            <a:picLocks noChangeAspect="1"/>
          </p:cNvPicPr>
          <p:nvPr>
            <p:custDataLst>
              <p:tags r:id="rId1"/>
            </p:custDataLst>
          </p:nvPr>
        </p:nvPicPr>
        <p:blipFill>
          <a:blip r:embed="rId7" cstate="print"/>
          <a:stretch>
            <a:fillRect/>
          </a:stretch>
        </p:blipFill>
        <p:spPr>
          <a:xfrm>
            <a:off x="2362200" y="2895600"/>
            <a:ext cx="5272088" cy="309563"/>
          </a:xfrm>
          <a:prstGeom prst="rect">
            <a:avLst/>
          </a:prstGeom>
        </p:spPr>
      </p:pic>
      <p:pic>
        <p:nvPicPr>
          <p:cNvPr id="22" name="Picture 21" descr="addin_tmp.png"/>
          <p:cNvPicPr>
            <a:picLocks noChangeAspect="1"/>
          </p:cNvPicPr>
          <p:nvPr>
            <p:custDataLst>
              <p:tags r:id="rId2"/>
            </p:custDataLst>
          </p:nvPr>
        </p:nvPicPr>
        <p:blipFill>
          <a:blip r:embed="rId8" cstate="print"/>
          <a:stretch>
            <a:fillRect/>
          </a:stretch>
        </p:blipFill>
        <p:spPr>
          <a:xfrm>
            <a:off x="1371600" y="3429000"/>
            <a:ext cx="6603206" cy="342900"/>
          </a:xfrm>
          <a:prstGeom prst="rect">
            <a:avLst/>
          </a:prstGeom>
        </p:spPr>
      </p:pic>
      <p:pic>
        <p:nvPicPr>
          <p:cNvPr id="19" name="Picture 18" descr="addin_tmp.png"/>
          <p:cNvPicPr>
            <a:picLocks noChangeAspect="1"/>
          </p:cNvPicPr>
          <p:nvPr>
            <p:custDataLst>
              <p:tags r:id="rId3"/>
            </p:custDataLst>
          </p:nvPr>
        </p:nvPicPr>
        <p:blipFill>
          <a:blip r:embed="rId9" cstate="print"/>
          <a:stretch>
            <a:fillRect/>
          </a:stretch>
        </p:blipFill>
        <p:spPr>
          <a:xfrm>
            <a:off x="1143001" y="5334000"/>
            <a:ext cx="6360319" cy="273844"/>
          </a:xfrm>
          <a:prstGeom prst="rect">
            <a:avLst/>
          </a:prstGeom>
        </p:spPr>
      </p:pic>
      <p:pic>
        <p:nvPicPr>
          <p:cNvPr id="18" name="Picture 17" descr="addin_tmp.png"/>
          <p:cNvPicPr>
            <a:picLocks noChangeAspect="1"/>
          </p:cNvPicPr>
          <p:nvPr>
            <p:custDataLst>
              <p:tags r:id="rId4"/>
            </p:custDataLst>
          </p:nvPr>
        </p:nvPicPr>
        <p:blipFill>
          <a:blip r:embed="rId10" cstate="print"/>
          <a:stretch>
            <a:fillRect/>
          </a:stretch>
        </p:blipFill>
        <p:spPr>
          <a:xfrm>
            <a:off x="2133600" y="5943600"/>
            <a:ext cx="4893469" cy="319088"/>
          </a:xfrm>
          <a:prstGeom prst="rect">
            <a:avLst/>
          </a:prstGeom>
        </p:spPr>
      </p:pic>
      <p:pic>
        <p:nvPicPr>
          <p:cNvPr id="11" name="Picture 10" descr="addin_tmp.png"/>
          <p:cNvPicPr>
            <a:picLocks noChangeAspect="1"/>
          </p:cNvPicPr>
          <p:nvPr>
            <p:custDataLst>
              <p:tags r:id="rId5"/>
            </p:custDataLst>
          </p:nvPr>
        </p:nvPicPr>
        <p:blipFill>
          <a:blip r:embed="rId11" cstate="print"/>
          <a:stretch>
            <a:fillRect/>
          </a:stretch>
        </p:blipFill>
        <p:spPr>
          <a:xfrm>
            <a:off x="2362200" y="4267200"/>
            <a:ext cx="3914775" cy="319088"/>
          </a:xfrm>
          <a:prstGeom prst="rect">
            <a:avLst/>
          </a:prstGeom>
        </p:spPr>
      </p:pic>
      <p:sp>
        <p:nvSpPr>
          <p:cNvPr id="10" name="Slide Number Placeholder 9"/>
          <p:cNvSpPr>
            <a:spLocks noGrp="1"/>
          </p:cNvSpPr>
          <p:nvPr>
            <p:ph type="sldNum" sz="quarter" idx="12"/>
          </p:nvPr>
        </p:nvSpPr>
        <p:spPr/>
        <p:txBody>
          <a:bodyPr/>
          <a:lstStyle/>
          <a:p>
            <a:fld id="{9CA217EF-0505-4C33-BB20-8A8DF2039023}"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Big-</a:t>
            </a:r>
            <a:r>
              <a:rPr lang="en-US" i="1" dirty="0" smtClean="0"/>
              <a:t>O</a:t>
            </a:r>
            <a:r>
              <a:rPr lang="en-US" dirty="0" smtClean="0"/>
              <a:t> Estimates for some Important Functions</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Use big-</a:t>
            </a:r>
            <a:r>
              <a:rPr lang="en-US" i="1" dirty="0" smtClean="0"/>
              <a:t>O</a:t>
            </a:r>
            <a:r>
              <a:rPr lang="en-US" dirty="0" smtClean="0"/>
              <a:t> notation to estimate log </a:t>
            </a:r>
            <a:r>
              <a:rPr lang="en-US" i="1" dirty="0" smtClean="0"/>
              <a:t>n</a:t>
            </a:r>
            <a:r>
              <a:rPr lang="en-US" dirty="0" smtClean="0"/>
              <a:t>!</a:t>
            </a:r>
          </a:p>
          <a:p>
            <a:pPr>
              <a:buNone/>
            </a:pPr>
            <a:r>
              <a:rPr lang="en-US" b="1" dirty="0" smtClean="0"/>
              <a:t>   Solution</a:t>
            </a:r>
            <a:r>
              <a:rPr lang="en-US" dirty="0" smtClean="0"/>
              <a:t>: Given that                  (previous slide) </a:t>
            </a:r>
          </a:p>
          <a:p>
            <a:pPr>
              <a:buNone/>
            </a:pPr>
            <a:r>
              <a:rPr lang="en-US" dirty="0" smtClean="0"/>
              <a:t>                     then                                    .</a:t>
            </a:r>
          </a:p>
          <a:p>
            <a:pPr>
              <a:buNone/>
            </a:pPr>
            <a:r>
              <a:rPr lang="en-US" dirty="0" smtClean="0"/>
              <a:t>     Hence, log(</a:t>
            </a:r>
            <a:r>
              <a:rPr lang="en-US" i="1" dirty="0" smtClean="0"/>
              <a:t>n</a:t>
            </a:r>
            <a:r>
              <a:rPr lang="en-US" dirty="0" smtClean="0"/>
              <a:t>!) is </a:t>
            </a:r>
            <a:r>
              <a:rPr lang="en-US" i="1" dirty="0" smtClean="0"/>
              <a:t>O</a:t>
            </a:r>
            <a:r>
              <a:rPr lang="en-US" dirty="0" smtClean="0"/>
              <a:t>(</a:t>
            </a:r>
            <a:r>
              <a:rPr lang="en-US" i="1" dirty="0" err="1" smtClean="0"/>
              <a:t>n</a:t>
            </a:r>
            <a:r>
              <a:rPr lang="en-US" dirty="0" err="1" smtClean="0">
                <a:latin typeface="Cambria Math"/>
                <a:ea typeface="Cambria Math"/>
              </a:rPr>
              <a:t>∙log</a:t>
            </a:r>
            <a:r>
              <a:rPr lang="en-US" dirty="0" smtClean="0">
                <a:latin typeface="Cambria Math"/>
                <a:ea typeface="Cambria Math"/>
              </a:rPr>
              <a:t>(</a:t>
            </a:r>
            <a:r>
              <a:rPr lang="en-US" i="1" dirty="0" smtClean="0">
                <a:latin typeface="Cambria Math"/>
                <a:ea typeface="Cambria Math"/>
              </a:rPr>
              <a:t>n</a:t>
            </a:r>
            <a:r>
              <a:rPr lang="en-US" dirty="0" smtClean="0">
                <a:latin typeface="Cambria Math"/>
                <a:ea typeface="Cambria Math"/>
              </a:rPr>
              <a:t>)) taking </a:t>
            </a:r>
            <a:r>
              <a:rPr lang="en-US" i="1" dirty="0" smtClean="0">
                <a:ea typeface="Cambria Math"/>
              </a:rPr>
              <a:t>C </a:t>
            </a:r>
            <a:r>
              <a:rPr lang="en-US" dirty="0" smtClean="0">
                <a:latin typeface="Cambria Math"/>
                <a:ea typeface="Cambria Math"/>
              </a:rPr>
              <a:t>= 1 and </a:t>
            </a:r>
            <a:r>
              <a:rPr lang="en-US" i="1" dirty="0" smtClean="0">
                <a:latin typeface="Cambria Math"/>
                <a:ea typeface="Cambria Math"/>
              </a:rPr>
              <a:t>k</a:t>
            </a:r>
            <a:r>
              <a:rPr lang="en-US" dirty="0" smtClean="0">
                <a:latin typeface="Cambria Math"/>
                <a:ea typeface="Cambria Math"/>
              </a:rPr>
              <a:t> = 1.</a:t>
            </a:r>
            <a:endParaRPr lang="en-US" dirty="0" smtClean="0"/>
          </a:p>
          <a:p>
            <a:pPr>
              <a:buNone/>
            </a:pPr>
            <a:r>
              <a:rPr lang="en-US" b="1" dirty="0" smtClean="0"/>
              <a:t>   </a:t>
            </a:r>
            <a:endParaRPr lang="en-US" dirty="0"/>
          </a:p>
        </p:txBody>
      </p:sp>
      <p:pic>
        <p:nvPicPr>
          <p:cNvPr id="10" name="Picture 9" descr="addin_tmp.png"/>
          <p:cNvPicPr>
            <a:picLocks noChangeAspect="1"/>
          </p:cNvPicPr>
          <p:nvPr>
            <p:custDataLst>
              <p:tags r:id="rId1"/>
            </p:custDataLst>
          </p:nvPr>
        </p:nvPicPr>
        <p:blipFill>
          <a:blip r:embed="rId4" cstate="print"/>
          <a:stretch>
            <a:fillRect/>
          </a:stretch>
        </p:blipFill>
        <p:spPr>
          <a:xfrm>
            <a:off x="4038600" y="2514600"/>
            <a:ext cx="1119188" cy="273844"/>
          </a:xfrm>
          <a:prstGeom prst="rect">
            <a:avLst/>
          </a:prstGeom>
        </p:spPr>
      </p:pic>
      <p:pic>
        <p:nvPicPr>
          <p:cNvPr id="6" name="Picture 5" descr="addin_tmp.png"/>
          <p:cNvPicPr>
            <a:picLocks noChangeAspect="1"/>
          </p:cNvPicPr>
          <p:nvPr>
            <p:custDataLst>
              <p:tags r:id="rId2"/>
            </p:custDataLst>
          </p:nvPr>
        </p:nvPicPr>
        <p:blipFill>
          <a:blip r:embed="rId5" cstate="print"/>
          <a:stretch>
            <a:fillRect/>
          </a:stretch>
        </p:blipFill>
        <p:spPr>
          <a:xfrm>
            <a:off x="3200400" y="2971800"/>
            <a:ext cx="2659856" cy="319088"/>
          </a:xfrm>
          <a:prstGeom prst="rect">
            <a:avLst/>
          </a:prstGeom>
        </p:spPr>
      </p:pic>
      <p:sp>
        <p:nvSpPr>
          <p:cNvPr id="7" name="Slide Number Placeholder 6"/>
          <p:cNvSpPr>
            <a:spLocks noGrp="1"/>
          </p:cNvSpPr>
          <p:nvPr>
            <p:ph type="sldNum" sz="quarter" idx="12"/>
          </p:nvPr>
        </p:nvSpPr>
        <p:spPr/>
        <p:txBody>
          <a:bodyPr/>
          <a:lstStyle/>
          <a:p>
            <a:fld id="{9CA217EF-0505-4C33-BB20-8A8DF2039023}"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Display of Growth of Functions</a:t>
            </a:r>
            <a:endParaRPr lang="en-US" dirty="0"/>
          </a:p>
        </p:txBody>
      </p:sp>
      <p:pic>
        <p:nvPicPr>
          <p:cNvPr id="5" name="Content Placeholder 3" descr="0309.jpg"/>
          <p:cNvPicPr>
            <a:picLocks noGrp="1" noChangeAspect="1"/>
          </p:cNvPicPr>
          <p:nvPr>
            <p:ph idx="1"/>
          </p:nvPr>
        </p:nvPicPr>
        <p:blipFill>
          <a:blip r:embed="rId2" cstate="print"/>
          <a:stretch>
            <a:fillRect/>
          </a:stretch>
        </p:blipFill>
        <p:spPr>
          <a:xfrm>
            <a:off x="1524000" y="1143000"/>
            <a:ext cx="6019220" cy="4892947"/>
          </a:xfrm>
        </p:spPr>
      </p:pic>
      <p:sp>
        <p:nvSpPr>
          <p:cNvPr id="6" name="TextBox 5"/>
          <p:cNvSpPr txBox="1"/>
          <p:nvPr/>
        </p:nvSpPr>
        <p:spPr>
          <a:xfrm>
            <a:off x="1295400" y="6248400"/>
            <a:ext cx="6781800" cy="369332"/>
          </a:xfrm>
          <a:prstGeom prst="rect">
            <a:avLst/>
          </a:prstGeom>
          <a:noFill/>
        </p:spPr>
        <p:txBody>
          <a:bodyPr wrap="square" rtlCol="0">
            <a:spAutoFit/>
          </a:bodyPr>
          <a:lstStyle/>
          <a:p>
            <a:r>
              <a:rPr lang="en-US" b="1" dirty="0" smtClean="0"/>
              <a:t>Note the difference in behavior of functions as </a:t>
            </a:r>
            <a:r>
              <a:rPr lang="en-US" b="1" i="1" dirty="0" smtClean="0"/>
              <a:t>n</a:t>
            </a:r>
            <a:r>
              <a:rPr lang="en-US" b="1" dirty="0" smtClean="0"/>
              <a:t> gets larger</a:t>
            </a:r>
            <a:endParaRPr lang="en-US" b="1" dirty="0"/>
          </a:p>
        </p:txBody>
      </p:sp>
      <p:sp>
        <p:nvSpPr>
          <p:cNvPr id="7" name="Slide Number Placeholder 6"/>
          <p:cNvSpPr>
            <a:spLocks noGrp="1"/>
          </p:cNvSpPr>
          <p:nvPr>
            <p:ph type="sldNum" sz="quarter" idx="12"/>
          </p:nvPr>
        </p:nvSpPr>
        <p:spPr/>
        <p:txBody>
          <a:bodyPr/>
          <a:lstStyle/>
          <a:p>
            <a:fld id="{9CA217EF-0505-4C33-BB20-8A8DF2039023}"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Useful Big-</a:t>
            </a:r>
            <a:r>
              <a:rPr lang="en-US" sz="4000" i="1" dirty="0" smtClean="0"/>
              <a:t>O</a:t>
            </a:r>
            <a:r>
              <a:rPr lang="en-US" sz="4000" dirty="0" smtClean="0"/>
              <a:t> Estimates Involving Logarithms, Powers, and Exponents</a:t>
            </a:r>
            <a:endParaRPr lang="en-US" sz="4000" dirty="0"/>
          </a:p>
        </p:txBody>
      </p:sp>
      <p:sp>
        <p:nvSpPr>
          <p:cNvPr id="3" name="Content Placeholder 2"/>
          <p:cNvSpPr>
            <a:spLocks noGrp="1"/>
          </p:cNvSpPr>
          <p:nvPr>
            <p:ph idx="1"/>
          </p:nvPr>
        </p:nvSpPr>
        <p:spPr/>
        <p:txBody>
          <a:bodyPr/>
          <a:lstStyle/>
          <a:p>
            <a:r>
              <a:rPr lang="en-US" dirty="0" smtClean="0"/>
              <a:t>If </a:t>
            </a:r>
            <a:r>
              <a:rPr lang="en-US" i="1" dirty="0" smtClean="0"/>
              <a:t>d</a:t>
            </a:r>
            <a:r>
              <a:rPr lang="en-US" dirty="0" smtClean="0"/>
              <a:t> &gt; c &gt; </a:t>
            </a:r>
            <a:r>
              <a:rPr lang="en-US" dirty="0" smtClean="0">
                <a:latin typeface="Cambria Math" pitchFamily="18" charset="0"/>
                <a:ea typeface="Cambria Math" pitchFamily="18" charset="0"/>
              </a:rPr>
              <a:t>1</a:t>
            </a:r>
            <a:r>
              <a:rPr lang="en-US" dirty="0" smtClean="0"/>
              <a:t>, then </a:t>
            </a:r>
          </a:p>
          <a:p>
            <a:pPr>
              <a:buNone/>
            </a:pPr>
            <a:r>
              <a:rPr lang="en-US" i="1" dirty="0" smtClean="0"/>
              <a:t>            </a:t>
            </a:r>
            <a:r>
              <a:rPr lang="en-US" i="1" dirty="0" err="1" smtClean="0"/>
              <a:t>n</a:t>
            </a:r>
            <a:r>
              <a:rPr lang="en-US" i="1" baseline="30000" dirty="0" err="1" smtClean="0"/>
              <a:t>c</a:t>
            </a:r>
            <a:r>
              <a:rPr lang="en-US" baseline="30000" dirty="0" smtClean="0"/>
              <a:t>  </a:t>
            </a:r>
            <a:r>
              <a:rPr lang="en-US" dirty="0" smtClean="0"/>
              <a:t>is </a:t>
            </a:r>
            <a:r>
              <a:rPr lang="en-US" i="1" dirty="0" smtClean="0"/>
              <a:t>O</a:t>
            </a:r>
            <a:r>
              <a:rPr lang="en-US" dirty="0" smtClean="0"/>
              <a:t>(</a:t>
            </a:r>
            <a:r>
              <a:rPr lang="en-US" i="1" dirty="0" err="1" smtClean="0"/>
              <a:t>n</a:t>
            </a:r>
            <a:r>
              <a:rPr lang="en-US" i="1" baseline="30000" dirty="0" err="1" smtClean="0"/>
              <a:t>d</a:t>
            </a:r>
            <a:r>
              <a:rPr lang="en-US" dirty="0" smtClean="0"/>
              <a:t>), but </a:t>
            </a:r>
            <a:r>
              <a:rPr lang="en-US" i="1" dirty="0" err="1" smtClean="0"/>
              <a:t>n</a:t>
            </a:r>
            <a:r>
              <a:rPr lang="en-US" i="1" baseline="30000" dirty="0" err="1" smtClean="0"/>
              <a:t>d</a:t>
            </a:r>
            <a:r>
              <a:rPr lang="en-US" i="1" baseline="30000" dirty="0" smtClean="0"/>
              <a:t> </a:t>
            </a:r>
            <a:r>
              <a:rPr lang="en-US" dirty="0" smtClean="0"/>
              <a:t>is not  </a:t>
            </a:r>
            <a:r>
              <a:rPr lang="en-US" i="1" dirty="0" smtClean="0"/>
              <a:t>O</a:t>
            </a:r>
            <a:r>
              <a:rPr lang="en-US" dirty="0" smtClean="0"/>
              <a:t>(</a:t>
            </a:r>
            <a:r>
              <a:rPr lang="en-US" i="1" dirty="0" err="1" smtClean="0"/>
              <a:t>n</a:t>
            </a:r>
            <a:r>
              <a:rPr lang="en-US" i="1" baseline="30000" dirty="0" err="1" smtClean="0"/>
              <a:t>c</a:t>
            </a:r>
            <a:r>
              <a:rPr lang="en-US" dirty="0" smtClean="0"/>
              <a:t>). </a:t>
            </a:r>
          </a:p>
          <a:p>
            <a:r>
              <a:rPr lang="en-US" dirty="0" smtClean="0"/>
              <a:t>If  b &gt; </a:t>
            </a:r>
            <a:r>
              <a:rPr lang="en-US" dirty="0" smtClean="0">
                <a:latin typeface="Cambria Math" pitchFamily="18" charset="0"/>
                <a:ea typeface="Cambria Math" pitchFamily="18" charset="0"/>
              </a:rPr>
              <a:t>1</a:t>
            </a:r>
            <a:r>
              <a:rPr lang="en-US" dirty="0" smtClean="0"/>
              <a:t>  and </a:t>
            </a:r>
            <a:r>
              <a:rPr lang="en-US" i="1" dirty="0" smtClean="0"/>
              <a:t>c</a:t>
            </a:r>
            <a:r>
              <a:rPr lang="en-US" dirty="0" smtClean="0"/>
              <a:t> and </a:t>
            </a:r>
            <a:r>
              <a:rPr lang="en-US" i="1" dirty="0" smtClean="0"/>
              <a:t>d</a:t>
            </a:r>
            <a:r>
              <a:rPr lang="en-US" dirty="0" smtClean="0"/>
              <a:t> are positive, then </a:t>
            </a:r>
          </a:p>
          <a:p>
            <a:pPr>
              <a:buNone/>
            </a:pPr>
            <a:r>
              <a:rPr lang="en-US" i="1" dirty="0" smtClean="0"/>
              <a:t>        </a:t>
            </a:r>
            <a:r>
              <a:rPr lang="en-US" dirty="0" smtClean="0"/>
              <a:t>(</a:t>
            </a:r>
            <a:r>
              <a:rPr lang="en-US" dirty="0" err="1" smtClean="0"/>
              <a:t>log</a:t>
            </a:r>
            <a:r>
              <a:rPr lang="en-US" baseline="-25000" dirty="0" err="1" smtClean="0"/>
              <a:t>b</a:t>
            </a:r>
            <a:r>
              <a:rPr lang="en-US" i="1" dirty="0" smtClean="0"/>
              <a:t>  n</a:t>
            </a:r>
            <a:r>
              <a:rPr lang="en-US" dirty="0" smtClean="0"/>
              <a:t>)</a:t>
            </a:r>
            <a:r>
              <a:rPr lang="en-US" i="1" baseline="30000" dirty="0" smtClean="0"/>
              <a:t>c</a:t>
            </a:r>
            <a:r>
              <a:rPr lang="en-US" baseline="30000" dirty="0" smtClean="0"/>
              <a:t>  </a:t>
            </a:r>
            <a:r>
              <a:rPr lang="en-US" dirty="0" smtClean="0"/>
              <a:t>is </a:t>
            </a:r>
            <a:r>
              <a:rPr lang="en-US" i="1" dirty="0" smtClean="0"/>
              <a:t>O</a:t>
            </a:r>
            <a:r>
              <a:rPr lang="en-US" dirty="0" smtClean="0"/>
              <a:t>(</a:t>
            </a:r>
            <a:r>
              <a:rPr lang="en-US" i="1" dirty="0" err="1" smtClean="0"/>
              <a:t>n</a:t>
            </a:r>
            <a:r>
              <a:rPr lang="en-US" i="1" baseline="30000" dirty="0" err="1" smtClean="0"/>
              <a:t>d</a:t>
            </a:r>
            <a:r>
              <a:rPr lang="en-US" dirty="0" smtClean="0"/>
              <a:t>), but </a:t>
            </a:r>
            <a:r>
              <a:rPr lang="en-US" i="1" dirty="0" err="1" smtClean="0"/>
              <a:t>n</a:t>
            </a:r>
            <a:r>
              <a:rPr lang="en-US" i="1" baseline="30000" dirty="0" err="1" smtClean="0"/>
              <a:t>d</a:t>
            </a:r>
            <a:r>
              <a:rPr lang="en-US" i="1" baseline="30000" dirty="0" smtClean="0"/>
              <a:t> </a:t>
            </a:r>
            <a:r>
              <a:rPr lang="en-US" dirty="0" smtClean="0"/>
              <a:t>is not </a:t>
            </a:r>
            <a:r>
              <a:rPr lang="en-US" i="1" dirty="0" smtClean="0"/>
              <a:t>O</a:t>
            </a:r>
            <a:r>
              <a:rPr lang="en-US" dirty="0" smtClean="0"/>
              <a:t>((</a:t>
            </a:r>
            <a:r>
              <a:rPr lang="en-US" dirty="0" err="1" smtClean="0"/>
              <a:t>log</a:t>
            </a:r>
            <a:r>
              <a:rPr lang="en-US" baseline="-25000" dirty="0" err="1" smtClean="0"/>
              <a:t>b</a:t>
            </a:r>
            <a:r>
              <a:rPr lang="en-US" i="1" dirty="0" smtClean="0"/>
              <a:t>  n</a:t>
            </a:r>
            <a:r>
              <a:rPr lang="en-US" dirty="0" smtClean="0"/>
              <a:t>)</a:t>
            </a:r>
            <a:r>
              <a:rPr lang="en-US" i="1" baseline="30000" dirty="0" smtClean="0"/>
              <a:t>c</a:t>
            </a:r>
            <a:r>
              <a:rPr lang="en-US" dirty="0" smtClean="0"/>
              <a:t>). </a:t>
            </a:r>
          </a:p>
          <a:p>
            <a:r>
              <a:rPr lang="en-US" dirty="0" smtClean="0"/>
              <a:t> If  b &gt; </a:t>
            </a:r>
            <a:r>
              <a:rPr lang="en-US" dirty="0" smtClean="0">
                <a:latin typeface="Cambria Math" pitchFamily="18" charset="0"/>
                <a:ea typeface="Cambria Math" pitchFamily="18" charset="0"/>
              </a:rPr>
              <a:t>1</a:t>
            </a:r>
            <a:r>
              <a:rPr lang="en-US" dirty="0" smtClean="0"/>
              <a:t>  and  </a:t>
            </a:r>
            <a:r>
              <a:rPr lang="en-US" i="1" dirty="0" smtClean="0"/>
              <a:t>d</a:t>
            </a:r>
            <a:r>
              <a:rPr lang="en-US" dirty="0" smtClean="0"/>
              <a:t> is positive, then </a:t>
            </a:r>
          </a:p>
          <a:p>
            <a:pPr>
              <a:buNone/>
            </a:pPr>
            <a:r>
              <a:rPr lang="en-US" i="1" dirty="0" smtClean="0"/>
              <a:t>            </a:t>
            </a:r>
            <a:r>
              <a:rPr lang="en-US" i="1" dirty="0" err="1" smtClean="0"/>
              <a:t>n</a:t>
            </a:r>
            <a:r>
              <a:rPr lang="en-US" i="1" baseline="30000" dirty="0" err="1" smtClean="0"/>
              <a:t>d</a:t>
            </a:r>
            <a:r>
              <a:rPr lang="en-US" baseline="30000" dirty="0" smtClean="0"/>
              <a:t>  </a:t>
            </a:r>
            <a:r>
              <a:rPr lang="en-US" dirty="0" smtClean="0"/>
              <a:t>is </a:t>
            </a:r>
            <a:r>
              <a:rPr lang="en-US" i="1" dirty="0" smtClean="0"/>
              <a:t>O</a:t>
            </a:r>
            <a:r>
              <a:rPr lang="en-US" dirty="0" smtClean="0"/>
              <a:t>(</a:t>
            </a:r>
            <a:r>
              <a:rPr lang="en-US" i="1" dirty="0" err="1" smtClean="0"/>
              <a:t>b</a:t>
            </a:r>
            <a:r>
              <a:rPr lang="en-US" i="1" baseline="30000" dirty="0" err="1" smtClean="0"/>
              <a:t>n</a:t>
            </a:r>
            <a:r>
              <a:rPr lang="en-US" dirty="0" smtClean="0"/>
              <a:t>), but </a:t>
            </a:r>
            <a:r>
              <a:rPr lang="en-US" i="1" dirty="0" err="1" smtClean="0"/>
              <a:t>b</a:t>
            </a:r>
            <a:r>
              <a:rPr lang="en-US" i="1" baseline="30000" dirty="0" err="1" smtClean="0"/>
              <a:t>n</a:t>
            </a:r>
            <a:r>
              <a:rPr lang="en-US" i="1" baseline="30000" dirty="0" smtClean="0"/>
              <a:t> </a:t>
            </a:r>
            <a:r>
              <a:rPr lang="en-US" dirty="0" smtClean="0"/>
              <a:t>is not  </a:t>
            </a:r>
            <a:r>
              <a:rPr lang="en-US" i="1" dirty="0" smtClean="0"/>
              <a:t>O</a:t>
            </a:r>
            <a:r>
              <a:rPr lang="en-US" dirty="0" smtClean="0"/>
              <a:t>(</a:t>
            </a:r>
            <a:r>
              <a:rPr lang="en-US" i="1" dirty="0" err="1" smtClean="0"/>
              <a:t>n</a:t>
            </a:r>
            <a:r>
              <a:rPr lang="en-US" i="1" baseline="30000" dirty="0" err="1" smtClean="0"/>
              <a:t>d</a:t>
            </a:r>
            <a:r>
              <a:rPr lang="en-US" dirty="0" smtClean="0"/>
              <a:t>).</a:t>
            </a:r>
          </a:p>
          <a:p>
            <a:r>
              <a:rPr lang="en-US" dirty="0" smtClean="0"/>
              <a:t> If </a:t>
            </a:r>
            <a:r>
              <a:rPr lang="en-US" i="1" dirty="0" smtClean="0"/>
              <a:t>c</a:t>
            </a:r>
            <a:r>
              <a:rPr lang="en-US" dirty="0" smtClean="0"/>
              <a:t> &gt; b &gt; </a:t>
            </a:r>
            <a:r>
              <a:rPr lang="en-US" dirty="0" smtClean="0">
                <a:latin typeface="Cambria Math" pitchFamily="18" charset="0"/>
                <a:ea typeface="Cambria Math" pitchFamily="18" charset="0"/>
              </a:rPr>
              <a:t>1</a:t>
            </a:r>
            <a:r>
              <a:rPr lang="en-US" dirty="0" smtClean="0"/>
              <a:t>, then </a:t>
            </a:r>
          </a:p>
          <a:p>
            <a:pPr>
              <a:buNone/>
            </a:pPr>
            <a:r>
              <a:rPr lang="en-US" i="1" dirty="0" smtClean="0"/>
              <a:t>            </a:t>
            </a:r>
            <a:r>
              <a:rPr lang="en-US" i="1" dirty="0" err="1" smtClean="0"/>
              <a:t>b</a:t>
            </a:r>
            <a:r>
              <a:rPr lang="en-US" i="1" baseline="30000" dirty="0" err="1" smtClean="0"/>
              <a:t>n</a:t>
            </a:r>
            <a:r>
              <a:rPr lang="en-US" baseline="30000" dirty="0" smtClean="0"/>
              <a:t>  </a:t>
            </a:r>
            <a:r>
              <a:rPr lang="en-US" dirty="0" smtClean="0"/>
              <a:t>is </a:t>
            </a:r>
            <a:r>
              <a:rPr lang="en-US" i="1" dirty="0" smtClean="0"/>
              <a:t>O</a:t>
            </a:r>
            <a:r>
              <a:rPr lang="en-US" dirty="0" smtClean="0"/>
              <a:t>(</a:t>
            </a:r>
            <a:r>
              <a:rPr lang="en-US" i="1" dirty="0" err="1" smtClean="0"/>
              <a:t>c</a:t>
            </a:r>
            <a:r>
              <a:rPr lang="en-US" i="1" baseline="30000" dirty="0" err="1" smtClean="0"/>
              <a:t>n</a:t>
            </a:r>
            <a:r>
              <a:rPr lang="en-US" dirty="0" smtClean="0"/>
              <a:t>), but </a:t>
            </a:r>
            <a:r>
              <a:rPr lang="en-US" i="1" dirty="0" err="1" smtClean="0"/>
              <a:t>c</a:t>
            </a:r>
            <a:r>
              <a:rPr lang="en-US" i="1" baseline="30000" dirty="0" err="1" smtClean="0"/>
              <a:t>n</a:t>
            </a:r>
            <a:r>
              <a:rPr lang="en-US" i="1" baseline="30000" dirty="0" smtClean="0"/>
              <a:t> </a:t>
            </a:r>
            <a:r>
              <a:rPr lang="en-US" dirty="0" smtClean="0"/>
              <a:t>is not  </a:t>
            </a:r>
            <a:r>
              <a:rPr lang="en-US" i="1" dirty="0" smtClean="0"/>
              <a:t>O</a:t>
            </a:r>
            <a:r>
              <a:rPr lang="en-US" dirty="0" smtClean="0"/>
              <a:t>(</a:t>
            </a:r>
            <a:r>
              <a:rPr lang="en-US" i="1" dirty="0" err="1" smtClean="0"/>
              <a:t>b</a:t>
            </a:r>
            <a:r>
              <a:rPr lang="en-US" i="1" baseline="30000" dirty="0" err="1" smtClean="0"/>
              <a:t>n</a:t>
            </a:r>
            <a:r>
              <a:rPr lang="en-US" dirty="0" smtClean="0"/>
              <a:t>).</a:t>
            </a:r>
          </a:p>
          <a:p>
            <a:pPr>
              <a:buNone/>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and Algorithms</a:t>
            </a:r>
            <a:endParaRPr lang="en-US" dirty="0"/>
          </a:p>
        </p:txBody>
      </p:sp>
      <p:sp>
        <p:nvSpPr>
          <p:cNvPr id="3" name="Content Placeholder 2"/>
          <p:cNvSpPr>
            <a:spLocks noGrp="1"/>
          </p:cNvSpPr>
          <p:nvPr>
            <p:ph idx="1"/>
          </p:nvPr>
        </p:nvSpPr>
        <p:spPr/>
        <p:txBody>
          <a:bodyPr>
            <a:normAutofit/>
          </a:bodyPr>
          <a:lstStyle/>
          <a:p>
            <a:r>
              <a:rPr lang="en-US" dirty="0" smtClean="0"/>
              <a:t>In many domains there are key general problems that ask for output with specific properties when given valid input.</a:t>
            </a:r>
          </a:p>
          <a:p>
            <a:r>
              <a:rPr lang="en-US" dirty="0" smtClean="0"/>
              <a:t>The first step is to precisely state the problem, using the appropriate structures to specify the input and the desired output.</a:t>
            </a:r>
          </a:p>
          <a:p>
            <a:r>
              <a:rPr lang="en-US" dirty="0" smtClean="0"/>
              <a:t>We then solve the general problem by specifying the steps  of a procedure that takes a valid input and produces the desired output.  This procedure is called an </a:t>
            </a:r>
            <a:r>
              <a:rPr lang="en-US" i="1" dirty="0" smtClean="0"/>
              <a:t>algorithm</a:t>
            </a:r>
            <a:r>
              <a:rPr lang="en-US" dirty="0" smtClean="0"/>
              <a:t>. </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 of Functions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If  </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1</a:t>
            </a:r>
            <a:r>
              <a:rPr lang="en-US" dirty="0" smtClean="0"/>
              <a:t>(x)) and </a:t>
            </a:r>
            <a:r>
              <a:rPr lang="en-US" i="1" dirty="0" smtClean="0"/>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2</a:t>
            </a:r>
            <a:r>
              <a:rPr lang="en-US" dirty="0" smtClean="0"/>
              <a:t>(x)) then </a:t>
            </a:r>
          </a:p>
          <a:p>
            <a:pPr>
              <a:buNone/>
            </a:pPr>
            <a:r>
              <a:rPr lang="en-US" dirty="0" smtClean="0"/>
              <a:t>                     ( </a:t>
            </a:r>
            <a:r>
              <a:rPr lang="en-US" i="1" dirty="0" smtClean="0"/>
              <a:t>f</a:t>
            </a:r>
            <a:r>
              <a:rPr lang="en-US" baseline="-25000" dirty="0" smtClean="0">
                <a:latin typeface="Cambria Math" pitchFamily="18" charset="0"/>
                <a:ea typeface="Cambria Math" pitchFamily="18" charset="0"/>
              </a:rPr>
              <a:t>1</a:t>
            </a:r>
            <a:r>
              <a:rPr lang="en-US" dirty="0" smtClean="0"/>
              <a:t> + </a:t>
            </a:r>
            <a:r>
              <a:rPr lang="en-US" i="1" dirty="0" smtClean="0"/>
              <a:t>f</a:t>
            </a:r>
            <a:r>
              <a:rPr lang="en-US" baseline="-25000" dirty="0" smtClean="0">
                <a:latin typeface="Cambria Math" pitchFamily="18" charset="0"/>
                <a:ea typeface="Cambria Math" pitchFamily="18" charset="0"/>
              </a:rPr>
              <a:t>2</a:t>
            </a:r>
            <a:r>
              <a:rPr lang="en-US" dirty="0" smtClean="0"/>
              <a:t> )(</a:t>
            </a:r>
            <a:r>
              <a:rPr lang="en-US" i="1" dirty="0" smtClean="0"/>
              <a:t>x</a:t>
            </a:r>
            <a:r>
              <a:rPr lang="en-US" dirty="0" smtClean="0"/>
              <a:t>) is </a:t>
            </a:r>
            <a:r>
              <a:rPr lang="en-US" i="1" dirty="0" smtClean="0"/>
              <a:t>O</a:t>
            </a:r>
            <a:r>
              <a:rPr lang="en-US" dirty="0" smtClean="0"/>
              <a:t>(max(</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1</a:t>
            </a:r>
            <a:r>
              <a:rPr lang="en-US" dirty="0" smtClean="0"/>
              <a:t>(x)</a:t>
            </a:r>
            <a:r>
              <a:rPr lang="en-US" dirty="0" smtClean="0">
                <a:latin typeface="Cambria Math" pitchFamily="18" charset="0"/>
                <a:ea typeface="Cambria Math" pitchFamily="18" charset="0"/>
              </a:rPr>
              <a:t> |,|</a:t>
            </a:r>
            <a:r>
              <a:rPr lang="en-US" dirty="0" smtClean="0"/>
              <a:t>g</a:t>
            </a:r>
            <a:r>
              <a:rPr lang="en-US" baseline="-25000" dirty="0" smtClean="0">
                <a:latin typeface="Cambria Math" pitchFamily="18" charset="0"/>
                <a:ea typeface="Cambria Math" pitchFamily="18" charset="0"/>
              </a:rPr>
              <a:t>2</a:t>
            </a:r>
            <a:r>
              <a:rPr lang="en-US" dirty="0" smtClean="0"/>
              <a:t>(x)</a:t>
            </a:r>
            <a:r>
              <a:rPr lang="en-US" dirty="0" smtClean="0">
                <a:latin typeface="Cambria Math" pitchFamily="18" charset="0"/>
                <a:ea typeface="Cambria Math" pitchFamily="18" charset="0"/>
              </a:rPr>
              <a:t> |)).</a:t>
            </a:r>
            <a:r>
              <a:rPr lang="en-US" dirty="0" smtClean="0"/>
              <a:t>  </a:t>
            </a:r>
          </a:p>
          <a:p>
            <a:pPr>
              <a:buNone/>
            </a:pPr>
            <a:r>
              <a:rPr lang="en-US" dirty="0" smtClean="0"/>
              <a:t>                                                           </a:t>
            </a:r>
          </a:p>
          <a:p>
            <a:pPr lvl="1"/>
            <a:r>
              <a:rPr lang="en-US" dirty="0" smtClean="0"/>
              <a:t>See next slide for proof</a:t>
            </a:r>
          </a:p>
          <a:p>
            <a:pPr lvl="1">
              <a:buNone/>
            </a:pPr>
            <a:endParaRPr lang="en-US" dirty="0" smtClean="0"/>
          </a:p>
          <a:p>
            <a:r>
              <a:rPr lang="en-US" dirty="0" smtClean="0"/>
              <a:t> If  </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a:t>
            </a:r>
            <a:r>
              <a:rPr lang="en-US" dirty="0" smtClean="0"/>
              <a:t>and </a:t>
            </a:r>
            <a:r>
              <a:rPr lang="en-US" i="1" dirty="0" smtClean="0"/>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are both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i="1" dirty="0" smtClean="0"/>
              <a:t>x</a:t>
            </a:r>
            <a:r>
              <a:rPr lang="en-US" dirty="0" smtClean="0"/>
              <a:t>)) then </a:t>
            </a:r>
          </a:p>
          <a:p>
            <a:pPr>
              <a:buNone/>
            </a:pPr>
            <a:r>
              <a:rPr lang="en-US" dirty="0" smtClean="0"/>
              <a:t>                     ( </a:t>
            </a:r>
            <a:r>
              <a:rPr lang="en-US" i="1" dirty="0" smtClean="0"/>
              <a:t>f</a:t>
            </a:r>
            <a:r>
              <a:rPr lang="en-US" baseline="-25000" dirty="0" smtClean="0">
                <a:latin typeface="Cambria Math" pitchFamily="18" charset="0"/>
                <a:ea typeface="Cambria Math" pitchFamily="18" charset="0"/>
              </a:rPr>
              <a:t>1</a:t>
            </a:r>
            <a:r>
              <a:rPr lang="en-US" dirty="0" smtClean="0"/>
              <a:t> + </a:t>
            </a:r>
            <a:r>
              <a:rPr lang="en-US" i="1" dirty="0" smtClean="0"/>
              <a:t>f</a:t>
            </a:r>
            <a:r>
              <a:rPr lang="en-US" baseline="-25000" dirty="0" smtClean="0">
                <a:latin typeface="Cambria Math" pitchFamily="18" charset="0"/>
                <a:ea typeface="Cambria Math" pitchFamily="18" charset="0"/>
              </a:rPr>
              <a:t>2</a:t>
            </a:r>
            <a:r>
              <a:rPr lang="en-US" dirty="0" smtClean="0"/>
              <a:t> )(</a:t>
            </a:r>
            <a:r>
              <a:rPr lang="en-US" i="1" dirty="0" smtClean="0"/>
              <a:t>x</a:t>
            </a:r>
            <a:r>
              <a:rPr lang="en-US" dirty="0" smtClean="0"/>
              <a:t>) is </a:t>
            </a:r>
            <a:r>
              <a:rPr lang="en-US" i="1" dirty="0" smtClean="0"/>
              <a:t>O</a:t>
            </a:r>
            <a:r>
              <a:rPr lang="en-US" dirty="0" smtClean="0"/>
              <a:t>(g(</a:t>
            </a:r>
            <a:r>
              <a:rPr lang="en-US" i="1" dirty="0" smtClean="0"/>
              <a:t>x</a:t>
            </a:r>
            <a:r>
              <a:rPr lang="en-US" dirty="0" smtClean="0"/>
              <a:t>)</a:t>
            </a:r>
            <a:r>
              <a:rPr lang="en-US" dirty="0" smtClean="0">
                <a:latin typeface="Cambria Math" pitchFamily="18" charset="0"/>
                <a:ea typeface="Cambria Math" pitchFamily="18" charset="0"/>
              </a:rPr>
              <a:t>).</a:t>
            </a:r>
            <a:r>
              <a:rPr lang="en-US" dirty="0" smtClean="0"/>
              <a:t>      </a:t>
            </a:r>
          </a:p>
          <a:p>
            <a:pPr lvl="1"/>
            <a:r>
              <a:rPr lang="en-US" dirty="0" smtClean="0"/>
              <a:t>See next slide for argument                                                       </a:t>
            </a:r>
          </a:p>
          <a:p>
            <a:r>
              <a:rPr lang="en-US" dirty="0" smtClean="0"/>
              <a:t>    If  </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1</a:t>
            </a:r>
            <a:r>
              <a:rPr lang="en-US" dirty="0" smtClean="0"/>
              <a:t>(x)) and </a:t>
            </a:r>
            <a:r>
              <a:rPr lang="en-US" i="1" dirty="0" smtClean="0"/>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2</a:t>
            </a:r>
            <a:r>
              <a:rPr lang="en-US" dirty="0" smtClean="0"/>
              <a:t>(</a:t>
            </a:r>
            <a:r>
              <a:rPr lang="en-US" i="1" dirty="0" smtClean="0"/>
              <a:t>x</a:t>
            </a:r>
            <a:r>
              <a:rPr lang="en-US" dirty="0" smtClean="0"/>
              <a:t>)) then </a:t>
            </a:r>
          </a:p>
          <a:p>
            <a:pPr>
              <a:buNone/>
            </a:pPr>
            <a:r>
              <a:rPr lang="en-US" dirty="0" smtClean="0"/>
              <a:t>                     ( </a:t>
            </a:r>
            <a:r>
              <a:rPr lang="en-US" i="1" dirty="0" smtClean="0"/>
              <a:t>f</a:t>
            </a:r>
            <a:r>
              <a:rPr lang="en-US" baseline="-25000" dirty="0" smtClean="0">
                <a:latin typeface="Cambria Math" pitchFamily="18" charset="0"/>
                <a:ea typeface="Cambria Math" pitchFamily="18" charset="0"/>
              </a:rPr>
              <a:t>1</a:t>
            </a:r>
            <a:r>
              <a:rPr lang="en-US" dirty="0" smtClean="0"/>
              <a:t> </a:t>
            </a:r>
            <a:r>
              <a:rPr lang="en-US" i="1" dirty="0" smtClean="0"/>
              <a:t>f</a:t>
            </a:r>
            <a:r>
              <a:rPr lang="en-US" baseline="-25000" dirty="0" smtClean="0">
                <a:latin typeface="Cambria Math" pitchFamily="18" charset="0"/>
                <a:ea typeface="Cambria Math" pitchFamily="18" charset="0"/>
              </a:rPr>
              <a:t>2</a:t>
            </a:r>
            <a:r>
              <a:rPr lang="en-US" dirty="0" smtClean="0"/>
              <a:t> )(</a:t>
            </a:r>
            <a:r>
              <a:rPr lang="en-US" i="1" dirty="0" smtClean="0"/>
              <a:t>x</a:t>
            </a:r>
            <a:r>
              <a:rPr lang="en-US" dirty="0" smtClean="0"/>
              <a:t>) is </a:t>
            </a:r>
            <a:r>
              <a:rPr lang="en-US" i="1" dirty="0" smtClean="0"/>
              <a:t>O</a:t>
            </a:r>
            <a:r>
              <a:rPr lang="en-US" dirty="0" smtClean="0"/>
              <a:t>(g</a:t>
            </a:r>
            <a:r>
              <a:rPr lang="en-US" baseline="-25000" dirty="0" smtClean="0">
                <a:latin typeface="Cambria Math" pitchFamily="18" charset="0"/>
                <a:ea typeface="Cambria Math" pitchFamily="18" charset="0"/>
              </a:rPr>
              <a:t>1</a:t>
            </a:r>
            <a:r>
              <a:rPr lang="en-US" dirty="0" smtClean="0"/>
              <a:t>(x)g</a:t>
            </a:r>
            <a:r>
              <a:rPr lang="en-US" baseline="-25000" dirty="0" smtClean="0">
                <a:latin typeface="Cambria Math" pitchFamily="18" charset="0"/>
                <a:ea typeface="Cambria Math" pitchFamily="18" charset="0"/>
              </a:rPr>
              <a:t>2</a:t>
            </a:r>
            <a:r>
              <a:rPr lang="en-US" dirty="0" smtClean="0"/>
              <a:t>(x)</a:t>
            </a:r>
            <a:r>
              <a:rPr lang="en-US" dirty="0" smtClean="0">
                <a:latin typeface="Cambria Math" pitchFamily="18" charset="0"/>
                <a:ea typeface="Cambria Math" pitchFamily="18" charset="0"/>
              </a:rPr>
              <a:t>).</a:t>
            </a:r>
            <a:r>
              <a:rPr lang="en-US" dirty="0" smtClean="0"/>
              <a:t>                                                                                                                               </a:t>
            </a:r>
          </a:p>
          <a:p>
            <a:pPr lvl="1"/>
            <a:r>
              <a:rPr lang="en-US" dirty="0" smtClean="0"/>
              <a:t>See text for argument</a:t>
            </a:r>
          </a:p>
          <a:p>
            <a:endParaRPr lang="en-US" dirty="0" smtClean="0"/>
          </a:p>
          <a:p>
            <a:pPr>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 of Functions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If  </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1</a:t>
            </a:r>
            <a:r>
              <a:rPr lang="en-US" dirty="0" smtClean="0"/>
              <a:t>(x)) and </a:t>
            </a:r>
            <a:r>
              <a:rPr lang="en-US" i="1" dirty="0" smtClean="0"/>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2</a:t>
            </a:r>
            <a:r>
              <a:rPr lang="en-US" dirty="0" smtClean="0"/>
              <a:t>(x)) then </a:t>
            </a:r>
          </a:p>
          <a:p>
            <a:pPr>
              <a:buNone/>
            </a:pPr>
            <a:r>
              <a:rPr lang="en-US" dirty="0" smtClean="0"/>
              <a:t>                     ( </a:t>
            </a:r>
            <a:r>
              <a:rPr lang="en-US" i="1" dirty="0" smtClean="0"/>
              <a:t>f</a:t>
            </a:r>
            <a:r>
              <a:rPr lang="en-US" baseline="-25000" dirty="0" smtClean="0">
                <a:latin typeface="Cambria Math" pitchFamily="18" charset="0"/>
                <a:ea typeface="Cambria Math" pitchFamily="18" charset="0"/>
              </a:rPr>
              <a:t>1</a:t>
            </a:r>
            <a:r>
              <a:rPr lang="en-US" dirty="0" smtClean="0"/>
              <a:t> + </a:t>
            </a:r>
            <a:r>
              <a:rPr lang="en-US" i="1" dirty="0" smtClean="0"/>
              <a:t>f</a:t>
            </a:r>
            <a:r>
              <a:rPr lang="en-US" baseline="-25000" dirty="0" smtClean="0">
                <a:latin typeface="Cambria Math" pitchFamily="18" charset="0"/>
                <a:ea typeface="Cambria Math" pitchFamily="18" charset="0"/>
              </a:rPr>
              <a:t>2</a:t>
            </a:r>
            <a:r>
              <a:rPr lang="en-US" dirty="0" smtClean="0"/>
              <a:t> )(</a:t>
            </a:r>
            <a:r>
              <a:rPr lang="en-US" i="1" dirty="0" smtClean="0"/>
              <a:t>x</a:t>
            </a:r>
            <a:r>
              <a:rPr lang="en-US" dirty="0" smtClean="0"/>
              <a:t>) is </a:t>
            </a:r>
            <a:r>
              <a:rPr lang="en-US" i="1" dirty="0" smtClean="0"/>
              <a:t>O</a:t>
            </a:r>
            <a:r>
              <a:rPr lang="en-US" dirty="0" smtClean="0"/>
              <a:t>(max(</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1</a:t>
            </a:r>
            <a:r>
              <a:rPr lang="en-US" dirty="0" smtClean="0"/>
              <a:t>(x)</a:t>
            </a:r>
            <a:r>
              <a:rPr lang="en-US" dirty="0" smtClean="0">
                <a:latin typeface="Cambria Math" pitchFamily="18" charset="0"/>
                <a:ea typeface="Cambria Math" pitchFamily="18" charset="0"/>
              </a:rPr>
              <a:t> |,|</a:t>
            </a:r>
            <a:r>
              <a:rPr lang="en-US" dirty="0" smtClean="0"/>
              <a:t>g</a:t>
            </a:r>
            <a:r>
              <a:rPr lang="en-US" baseline="-25000" dirty="0" smtClean="0">
                <a:latin typeface="Cambria Math" pitchFamily="18" charset="0"/>
                <a:ea typeface="Cambria Math" pitchFamily="18" charset="0"/>
              </a:rPr>
              <a:t>2</a:t>
            </a:r>
            <a:r>
              <a:rPr lang="en-US" dirty="0" smtClean="0"/>
              <a:t>(x)</a:t>
            </a:r>
            <a:r>
              <a:rPr lang="en-US" dirty="0" smtClean="0">
                <a:latin typeface="Cambria Math" pitchFamily="18" charset="0"/>
                <a:ea typeface="Cambria Math" pitchFamily="18" charset="0"/>
              </a:rPr>
              <a:t> |)).</a:t>
            </a:r>
            <a:r>
              <a:rPr lang="en-US" dirty="0" smtClean="0"/>
              <a:t>  </a:t>
            </a:r>
          </a:p>
          <a:p>
            <a:pPr>
              <a:buNone/>
            </a:pPr>
            <a:r>
              <a:rPr lang="en-US" dirty="0" smtClean="0"/>
              <a:t>                                                           </a:t>
            </a:r>
          </a:p>
          <a:p>
            <a:pPr lvl="1"/>
            <a:r>
              <a:rPr lang="en-US" dirty="0" smtClean="0"/>
              <a:t>By the definition of big-</a:t>
            </a:r>
            <a:r>
              <a:rPr lang="en-US" i="1" dirty="0" smtClean="0"/>
              <a:t>O</a:t>
            </a:r>
            <a:r>
              <a:rPr lang="en-US" dirty="0" smtClean="0"/>
              <a:t> notation, there are constants C</a:t>
            </a:r>
            <a:r>
              <a:rPr lang="en-US" baseline="-25000" dirty="0" smtClean="0">
                <a:latin typeface="Cambria Math" pitchFamily="18" charset="0"/>
                <a:ea typeface="Cambria Math" pitchFamily="18" charset="0"/>
              </a:rPr>
              <a:t>1</a:t>
            </a:r>
            <a:r>
              <a:rPr lang="en-US" dirty="0" smtClean="0"/>
              <a:t>,C</a:t>
            </a:r>
            <a:r>
              <a:rPr lang="en-US" baseline="-25000" dirty="0" smtClean="0">
                <a:latin typeface="Cambria Math" pitchFamily="18" charset="0"/>
                <a:ea typeface="Cambria Math" pitchFamily="18" charset="0"/>
              </a:rPr>
              <a:t>2 </a:t>
            </a:r>
            <a:r>
              <a:rPr lang="en-US" dirty="0" smtClean="0"/>
              <a:t>,</a:t>
            </a:r>
            <a:r>
              <a:rPr lang="en-US" i="1" dirty="0" smtClean="0"/>
              <a:t>k</a:t>
            </a:r>
            <a:r>
              <a:rPr lang="en-US" baseline="-25000" dirty="0" smtClean="0">
                <a:latin typeface="Cambria Math" pitchFamily="18" charset="0"/>
                <a:ea typeface="Cambria Math" pitchFamily="18" charset="0"/>
              </a:rPr>
              <a:t>1</a:t>
            </a:r>
            <a:r>
              <a:rPr lang="en-US" dirty="0" smtClean="0"/>
              <a:t>,</a:t>
            </a:r>
            <a:r>
              <a:rPr lang="en-US" i="1" dirty="0" smtClean="0"/>
              <a:t>k</a:t>
            </a:r>
            <a:r>
              <a:rPr lang="en-US" baseline="-25000" dirty="0" smtClean="0">
                <a:latin typeface="Cambria Math" pitchFamily="18" charset="0"/>
                <a:ea typeface="Cambria Math" pitchFamily="18" charset="0"/>
              </a:rPr>
              <a:t>2 </a:t>
            </a:r>
            <a:r>
              <a:rPr lang="en-US" dirty="0" smtClean="0"/>
              <a:t>such that                                               | </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a:t>
            </a:r>
            <a:r>
              <a:rPr lang="en-US" dirty="0" smtClean="0">
                <a:latin typeface="Cambria Math"/>
                <a:ea typeface="Cambria Math"/>
              </a:rPr>
              <a:t>≤ </a:t>
            </a:r>
            <a:r>
              <a:rPr lang="en-US" dirty="0" smtClean="0"/>
              <a:t>C</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a:t>
            </a:r>
            <a:r>
              <a:rPr lang="en-US" i="1" dirty="0" smtClean="0"/>
              <a:t>g</a:t>
            </a:r>
            <a:r>
              <a:rPr lang="en-US" baseline="-25000" dirty="0" smtClean="0">
                <a:latin typeface="Cambria Math" pitchFamily="18" charset="0"/>
                <a:ea typeface="Cambria Math" pitchFamily="18" charset="0"/>
              </a:rPr>
              <a:t>1</a:t>
            </a:r>
            <a:r>
              <a:rPr lang="en-US" dirty="0" smtClean="0"/>
              <a:t>(x)</a:t>
            </a:r>
            <a:r>
              <a:rPr lang="en-US" dirty="0" smtClean="0">
                <a:latin typeface="Cambria Math" pitchFamily="18" charset="0"/>
                <a:ea typeface="Cambria Math" pitchFamily="18" charset="0"/>
              </a:rPr>
              <a:t> | when x &gt; </a:t>
            </a:r>
            <a:r>
              <a:rPr lang="en-US" i="1" dirty="0" smtClean="0"/>
              <a:t>k</a:t>
            </a:r>
            <a:r>
              <a:rPr lang="en-US" baseline="-25000" dirty="0" smtClean="0">
                <a:latin typeface="Cambria Math" pitchFamily="18" charset="0"/>
                <a:ea typeface="Cambria Math" pitchFamily="18" charset="0"/>
              </a:rPr>
              <a:t>1 </a:t>
            </a:r>
            <a:r>
              <a:rPr lang="en-US" dirty="0" smtClean="0"/>
              <a:t>and</a:t>
            </a:r>
            <a:r>
              <a:rPr lang="en-US" i="1" dirty="0" smtClean="0"/>
              <a:t> 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a:t>
            </a:r>
            <a:r>
              <a:rPr lang="en-US" dirty="0" smtClean="0">
                <a:latin typeface="Cambria Math"/>
                <a:ea typeface="Cambria Math"/>
              </a:rPr>
              <a:t>≤ </a:t>
            </a:r>
            <a:r>
              <a:rPr lang="en-US" dirty="0" smtClean="0"/>
              <a:t>C</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a:t>
            </a:r>
            <a:r>
              <a:rPr lang="en-US" i="1" dirty="0" smtClean="0"/>
              <a:t>g</a:t>
            </a:r>
            <a:r>
              <a:rPr lang="en-US" baseline="-25000" dirty="0" smtClean="0">
                <a:latin typeface="Cambria Math" pitchFamily="18" charset="0"/>
                <a:ea typeface="Cambria Math" pitchFamily="18" charset="0"/>
              </a:rPr>
              <a:t>2</a:t>
            </a:r>
            <a:r>
              <a:rPr lang="en-US" dirty="0" smtClean="0"/>
              <a:t>(x)</a:t>
            </a:r>
            <a:r>
              <a:rPr lang="en-US" dirty="0" smtClean="0">
                <a:latin typeface="Cambria Math" pitchFamily="18" charset="0"/>
                <a:ea typeface="Cambria Math" pitchFamily="18" charset="0"/>
              </a:rPr>
              <a:t> | when </a:t>
            </a:r>
            <a:r>
              <a:rPr lang="en-US" i="1" dirty="0" smtClean="0">
                <a:ea typeface="Cambria Math" pitchFamily="18" charset="0"/>
              </a:rPr>
              <a:t>x</a:t>
            </a:r>
            <a:r>
              <a:rPr lang="en-US" dirty="0" smtClean="0">
                <a:latin typeface="Cambria Math" pitchFamily="18" charset="0"/>
                <a:ea typeface="Cambria Math" pitchFamily="18" charset="0"/>
              </a:rPr>
              <a:t> &gt; </a:t>
            </a:r>
            <a:r>
              <a:rPr lang="en-US" i="1" dirty="0" smtClean="0"/>
              <a:t>k</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baseline="-25000" dirty="0" smtClean="0">
                <a:latin typeface="Cambria Math" pitchFamily="18" charset="0"/>
                <a:ea typeface="Cambria Math" pitchFamily="18" charset="0"/>
              </a:rPr>
              <a:t> </a:t>
            </a:r>
          </a:p>
          <a:p>
            <a:pPr lvl="1"/>
            <a:r>
              <a:rPr lang="en-US" dirty="0" smtClean="0"/>
              <a:t> |( </a:t>
            </a:r>
            <a:r>
              <a:rPr lang="en-US" i="1" dirty="0" smtClean="0"/>
              <a:t>f</a:t>
            </a:r>
            <a:r>
              <a:rPr lang="en-US" baseline="-25000" dirty="0" smtClean="0">
                <a:latin typeface="Cambria Math" pitchFamily="18" charset="0"/>
                <a:ea typeface="Cambria Math" pitchFamily="18" charset="0"/>
              </a:rPr>
              <a:t>1</a:t>
            </a:r>
            <a:r>
              <a:rPr lang="en-US" dirty="0" smtClean="0"/>
              <a:t> + </a:t>
            </a:r>
            <a:r>
              <a:rPr lang="en-US" i="1" dirty="0" smtClean="0"/>
              <a:t>f</a:t>
            </a:r>
            <a:r>
              <a:rPr lang="en-US" baseline="-25000" dirty="0" smtClean="0">
                <a:latin typeface="Cambria Math" pitchFamily="18" charset="0"/>
                <a:ea typeface="Cambria Math" pitchFamily="18" charset="0"/>
              </a:rPr>
              <a:t>2</a:t>
            </a:r>
            <a:r>
              <a:rPr lang="en-US" dirty="0" smtClean="0"/>
              <a:t> )(</a:t>
            </a:r>
            <a:r>
              <a:rPr lang="en-US" i="1" dirty="0" smtClean="0"/>
              <a:t>x</a:t>
            </a:r>
            <a:r>
              <a:rPr lang="en-US" dirty="0" smtClean="0"/>
              <a:t>)| = |</a:t>
            </a:r>
            <a:r>
              <a:rPr lang="en-US" i="1" dirty="0" smtClean="0"/>
              <a:t>f</a:t>
            </a:r>
            <a:r>
              <a:rPr lang="en-US" baseline="-25000" dirty="0" smtClean="0">
                <a:latin typeface="Cambria Math" pitchFamily="18" charset="0"/>
                <a:ea typeface="Cambria Math" pitchFamily="18" charset="0"/>
              </a:rPr>
              <a:t>1</a:t>
            </a:r>
            <a:r>
              <a:rPr lang="en-US" dirty="0" smtClean="0"/>
              <a:t>(</a:t>
            </a:r>
            <a:r>
              <a:rPr lang="en-US" i="1" dirty="0" smtClean="0"/>
              <a:t>x</a:t>
            </a:r>
            <a:r>
              <a:rPr lang="en-US" dirty="0" smtClean="0"/>
              <a:t>) + </a:t>
            </a:r>
            <a:r>
              <a:rPr lang="en-US" i="1" dirty="0" smtClean="0"/>
              <a:t>f</a:t>
            </a:r>
            <a:r>
              <a:rPr lang="en-US" baseline="-25000" dirty="0" smtClean="0">
                <a:latin typeface="Cambria Math" pitchFamily="18" charset="0"/>
                <a:ea typeface="Cambria Math" pitchFamily="18" charset="0"/>
              </a:rPr>
              <a:t>2</a:t>
            </a:r>
            <a:r>
              <a:rPr lang="en-US" dirty="0" smtClean="0"/>
              <a:t>(</a:t>
            </a:r>
            <a:r>
              <a:rPr lang="en-US" i="1" dirty="0" smtClean="0"/>
              <a:t>x</a:t>
            </a:r>
            <a:r>
              <a:rPr lang="en-US" dirty="0" smtClean="0"/>
              <a:t>)| </a:t>
            </a:r>
          </a:p>
          <a:p>
            <a:pPr>
              <a:buNone/>
            </a:pPr>
            <a:r>
              <a:rPr lang="en-US" dirty="0" smtClean="0"/>
              <a:t>                                   </a:t>
            </a:r>
            <a:r>
              <a:rPr lang="en-US" dirty="0" smtClean="0">
                <a:latin typeface="Cambria Math"/>
                <a:ea typeface="Cambria Math"/>
              </a:rPr>
              <a:t>≤ </a:t>
            </a:r>
            <a:r>
              <a:rPr lang="en-US" dirty="0" smtClean="0"/>
              <a:t>|</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 </a:t>
            </a:r>
            <a:r>
              <a:rPr lang="en-US" dirty="0" smtClean="0"/>
              <a:t>|</a:t>
            </a:r>
            <a:r>
              <a:rPr lang="en-US" i="1" dirty="0" smtClean="0"/>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a:t>
            </a:r>
            <a:r>
              <a:rPr lang="en-US" sz="2000" dirty="0" smtClean="0">
                <a:solidFill>
                  <a:srgbClr val="C00000"/>
                </a:solidFill>
                <a:latin typeface="Cambria Math" pitchFamily="18" charset="0"/>
                <a:ea typeface="Cambria Math" pitchFamily="18" charset="0"/>
              </a:rPr>
              <a:t>by the triangle inequality |a + b| </a:t>
            </a:r>
            <a:r>
              <a:rPr lang="en-US" sz="2000" dirty="0" smtClean="0">
                <a:solidFill>
                  <a:srgbClr val="C00000"/>
                </a:solidFill>
                <a:latin typeface="Cambria Math"/>
                <a:ea typeface="Cambria Math"/>
              </a:rPr>
              <a:t>≤ |a| + |b|</a:t>
            </a:r>
            <a:endParaRPr lang="en-US" sz="2000" dirty="0" smtClean="0">
              <a:solidFill>
                <a:srgbClr val="C00000"/>
              </a:solidFill>
            </a:endParaRPr>
          </a:p>
          <a:p>
            <a:pPr lvl="1"/>
            <a:r>
              <a:rPr lang="en-US" dirty="0" smtClean="0"/>
              <a:t> |</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 </a:t>
            </a:r>
            <a:r>
              <a:rPr lang="en-US" dirty="0" smtClean="0"/>
              <a:t>|</a:t>
            </a:r>
            <a:r>
              <a:rPr lang="en-US" i="1" dirty="0" smtClean="0"/>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a:t>
            </a:r>
            <a:r>
              <a:rPr lang="en-US" dirty="0" smtClean="0">
                <a:latin typeface="Cambria Math"/>
                <a:ea typeface="Cambria Math"/>
              </a:rPr>
              <a:t>≤ </a:t>
            </a:r>
            <a:r>
              <a:rPr lang="en-US" dirty="0" smtClean="0"/>
              <a:t>C</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a:t>
            </a:r>
            <a:r>
              <a:rPr lang="en-US" i="1" dirty="0" smtClean="0"/>
              <a:t>g</a:t>
            </a:r>
            <a:r>
              <a:rPr lang="en-US" baseline="-25000" dirty="0" smtClean="0">
                <a:latin typeface="Cambria Math" pitchFamily="18" charset="0"/>
                <a:ea typeface="Cambria Math" pitchFamily="18" charset="0"/>
              </a:rPr>
              <a:t>1</a:t>
            </a:r>
            <a:r>
              <a:rPr lang="en-US" dirty="0" smtClean="0"/>
              <a:t>(x)</a:t>
            </a:r>
            <a:r>
              <a:rPr lang="en-US" dirty="0" smtClean="0">
                <a:latin typeface="Cambria Math" pitchFamily="18" charset="0"/>
                <a:ea typeface="Cambria Math" pitchFamily="18" charset="0"/>
              </a:rPr>
              <a:t> | +</a:t>
            </a:r>
            <a:r>
              <a:rPr lang="en-US" dirty="0" smtClean="0"/>
              <a:t> C</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a:t>
            </a:r>
            <a:r>
              <a:rPr lang="en-US" i="1" dirty="0" smtClean="0"/>
              <a:t>g</a:t>
            </a:r>
            <a:r>
              <a:rPr lang="en-US" baseline="-25000" dirty="0" smtClean="0">
                <a:latin typeface="Cambria Math" pitchFamily="18" charset="0"/>
                <a:ea typeface="Cambria Math" pitchFamily="18" charset="0"/>
              </a:rPr>
              <a:t>2</a:t>
            </a:r>
            <a:r>
              <a:rPr lang="en-US" dirty="0" smtClean="0"/>
              <a:t>(x)</a:t>
            </a:r>
            <a:r>
              <a:rPr lang="en-US" dirty="0" smtClean="0">
                <a:latin typeface="Cambria Math" pitchFamily="18" charset="0"/>
                <a:ea typeface="Cambria Math" pitchFamily="18" charset="0"/>
              </a:rPr>
              <a:t> | </a:t>
            </a:r>
          </a:p>
          <a:p>
            <a:pPr>
              <a:buNone/>
            </a:pPr>
            <a:r>
              <a:rPr lang="en-US" dirty="0" smtClean="0">
                <a:latin typeface="Cambria Math"/>
                <a:ea typeface="Cambria Math"/>
              </a:rPr>
              <a:t>                                             ≤ </a:t>
            </a:r>
            <a:r>
              <a:rPr lang="en-US" dirty="0" smtClean="0"/>
              <a:t>C</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a:t>
            </a:r>
            <a:r>
              <a:rPr lang="en-US" i="1" dirty="0" smtClean="0"/>
              <a:t>g</a:t>
            </a:r>
            <a:r>
              <a:rPr lang="en-US" dirty="0" smtClean="0"/>
              <a:t>(x)</a:t>
            </a:r>
            <a:r>
              <a:rPr lang="en-US" dirty="0" smtClean="0">
                <a:latin typeface="Cambria Math" pitchFamily="18" charset="0"/>
                <a:ea typeface="Cambria Math" pitchFamily="18" charset="0"/>
              </a:rPr>
              <a:t> | +</a:t>
            </a:r>
            <a:r>
              <a:rPr lang="en-US" dirty="0" smtClean="0"/>
              <a:t> C</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a:t>
            </a:r>
            <a:r>
              <a:rPr lang="en-US" i="1" dirty="0" smtClean="0"/>
              <a:t>g</a:t>
            </a:r>
            <a:r>
              <a:rPr lang="en-US" dirty="0" smtClean="0"/>
              <a:t>(x)</a:t>
            </a:r>
            <a:r>
              <a:rPr lang="en-US" dirty="0" smtClean="0">
                <a:latin typeface="Cambria Math" pitchFamily="18" charset="0"/>
                <a:ea typeface="Cambria Math" pitchFamily="18" charset="0"/>
              </a:rPr>
              <a:t> |</a:t>
            </a:r>
            <a:r>
              <a:rPr lang="en-US" dirty="0" smtClean="0">
                <a:solidFill>
                  <a:srgbClr val="C00000"/>
                </a:solidFill>
                <a:latin typeface="Cambria Math" pitchFamily="18" charset="0"/>
                <a:ea typeface="Cambria Math" pitchFamily="18" charset="0"/>
              </a:rPr>
              <a:t>     </a:t>
            </a:r>
            <a:r>
              <a:rPr lang="en-US" sz="2000" dirty="0" smtClean="0">
                <a:solidFill>
                  <a:srgbClr val="C00000"/>
                </a:solidFill>
                <a:latin typeface="Cambria Math" pitchFamily="18" charset="0"/>
                <a:ea typeface="Cambria Math" pitchFamily="18" charset="0"/>
              </a:rPr>
              <a:t>where  </a:t>
            </a:r>
            <a:r>
              <a:rPr lang="en-US" sz="2000" i="1" dirty="0" smtClean="0">
                <a:solidFill>
                  <a:srgbClr val="C00000"/>
                </a:solidFill>
              </a:rPr>
              <a:t>g</a:t>
            </a:r>
            <a:r>
              <a:rPr lang="en-US" sz="2000" dirty="0" smtClean="0">
                <a:solidFill>
                  <a:srgbClr val="C00000"/>
                </a:solidFill>
              </a:rPr>
              <a:t>(</a:t>
            </a:r>
            <a:r>
              <a:rPr lang="en-US" sz="2000" i="1" dirty="0" smtClean="0">
                <a:solidFill>
                  <a:srgbClr val="C00000"/>
                </a:solidFill>
              </a:rPr>
              <a:t>x</a:t>
            </a:r>
            <a:r>
              <a:rPr lang="en-US" sz="2000" dirty="0" smtClean="0">
                <a:solidFill>
                  <a:srgbClr val="C00000"/>
                </a:solidFill>
              </a:rPr>
              <a:t>) = max(</a:t>
            </a:r>
            <a:r>
              <a:rPr lang="en-US" sz="2000" dirty="0" smtClean="0">
                <a:solidFill>
                  <a:srgbClr val="C00000"/>
                </a:solidFill>
                <a:latin typeface="Cambria Math" pitchFamily="18" charset="0"/>
                <a:ea typeface="Cambria Math" pitchFamily="18" charset="0"/>
              </a:rPr>
              <a:t>|</a:t>
            </a:r>
            <a:r>
              <a:rPr lang="en-US" sz="2000" dirty="0" smtClean="0">
                <a:solidFill>
                  <a:srgbClr val="C00000"/>
                </a:solidFill>
              </a:rPr>
              <a:t>g</a:t>
            </a:r>
            <a:r>
              <a:rPr lang="en-US" sz="2000" baseline="-25000" dirty="0" smtClean="0">
                <a:solidFill>
                  <a:srgbClr val="C00000"/>
                </a:solidFill>
                <a:latin typeface="Cambria Math" pitchFamily="18" charset="0"/>
                <a:ea typeface="Cambria Math" pitchFamily="18" charset="0"/>
              </a:rPr>
              <a:t>1</a:t>
            </a:r>
            <a:r>
              <a:rPr lang="en-US" sz="2000" dirty="0" smtClean="0">
                <a:solidFill>
                  <a:srgbClr val="C00000"/>
                </a:solidFill>
              </a:rPr>
              <a:t>(x)</a:t>
            </a:r>
            <a:r>
              <a:rPr lang="en-US" sz="2000" dirty="0" smtClean="0">
                <a:solidFill>
                  <a:srgbClr val="C00000"/>
                </a:solidFill>
                <a:latin typeface="Cambria Math" pitchFamily="18" charset="0"/>
                <a:ea typeface="Cambria Math" pitchFamily="18" charset="0"/>
              </a:rPr>
              <a:t>|,|</a:t>
            </a:r>
            <a:r>
              <a:rPr lang="en-US" sz="2000" dirty="0" smtClean="0">
                <a:solidFill>
                  <a:srgbClr val="C00000"/>
                </a:solidFill>
              </a:rPr>
              <a:t>g</a:t>
            </a:r>
            <a:r>
              <a:rPr lang="en-US" sz="2000" baseline="-25000" dirty="0" smtClean="0">
                <a:solidFill>
                  <a:srgbClr val="C00000"/>
                </a:solidFill>
                <a:latin typeface="Cambria Math" pitchFamily="18" charset="0"/>
                <a:ea typeface="Cambria Math" pitchFamily="18" charset="0"/>
              </a:rPr>
              <a:t>2</a:t>
            </a:r>
            <a:r>
              <a:rPr lang="en-US" sz="2000" dirty="0" smtClean="0">
                <a:solidFill>
                  <a:srgbClr val="C00000"/>
                </a:solidFill>
              </a:rPr>
              <a:t>(x)</a:t>
            </a:r>
            <a:r>
              <a:rPr lang="en-US" sz="2000" dirty="0" smtClean="0">
                <a:solidFill>
                  <a:srgbClr val="C00000"/>
                </a:solidFill>
                <a:latin typeface="Cambria Math" pitchFamily="18" charset="0"/>
                <a:ea typeface="Cambria Math" pitchFamily="18" charset="0"/>
              </a:rPr>
              <a:t>|)</a:t>
            </a:r>
            <a:endParaRPr lang="en-US" sz="2000" dirty="0" smtClean="0">
              <a:latin typeface="Cambria Math" pitchFamily="18" charset="0"/>
              <a:ea typeface="Cambria Math" pitchFamily="18" charset="0"/>
            </a:endParaRPr>
          </a:p>
          <a:p>
            <a:pPr>
              <a:buNone/>
            </a:pPr>
            <a:r>
              <a:rPr lang="en-US" dirty="0" smtClean="0">
                <a:latin typeface="Cambria Math"/>
                <a:ea typeface="Cambria Math"/>
              </a:rPr>
              <a:t>                                             = (</a:t>
            </a:r>
            <a:r>
              <a:rPr lang="en-US" dirty="0" smtClean="0"/>
              <a:t>C</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 +</a:t>
            </a:r>
            <a:r>
              <a:rPr lang="en-US" dirty="0" smtClean="0"/>
              <a:t> C</a:t>
            </a:r>
            <a:r>
              <a:rPr lang="en-US" baseline="-25000" dirty="0" smtClean="0">
                <a:latin typeface="Cambria Math" pitchFamily="18" charset="0"/>
                <a:ea typeface="Cambria Math" pitchFamily="18" charset="0"/>
              </a:rPr>
              <a:t>2</a:t>
            </a:r>
            <a:r>
              <a:rPr lang="en-US" dirty="0" smtClean="0"/>
              <a:t>) </a:t>
            </a:r>
            <a:r>
              <a:rPr lang="en-US" dirty="0" smtClean="0">
                <a:latin typeface="Cambria Math" pitchFamily="18" charset="0"/>
                <a:ea typeface="Cambria Math" pitchFamily="18" charset="0"/>
              </a:rPr>
              <a:t>|</a:t>
            </a:r>
            <a:r>
              <a:rPr lang="en-US" i="1" dirty="0" smtClean="0"/>
              <a:t>g</a:t>
            </a:r>
            <a:r>
              <a:rPr lang="en-US" dirty="0" smtClean="0"/>
              <a:t>(</a:t>
            </a:r>
            <a:r>
              <a:rPr lang="en-US" i="1" dirty="0" smtClean="0"/>
              <a:t>x</a:t>
            </a:r>
            <a:r>
              <a:rPr lang="en-US" dirty="0" smtClean="0"/>
              <a:t>)</a:t>
            </a:r>
            <a:r>
              <a:rPr lang="en-US" dirty="0" smtClean="0">
                <a:latin typeface="Cambria Math" pitchFamily="18" charset="0"/>
                <a:ea typeface="Cambria Math" pitchFamily="18" charset="0"/>
              </a:rPr>
              <a:t>|</a:t>
            </a:r>
            <a:endParaRPr lang="en-US" dirty="0" smtClean="0">
              <a:solidFill>
                <a:srgbClr val="C00000"/>
              </a:solidFill>
              <a:latin typeface="Cambria Math" pitchFamily="18" charset="0"/>
              <a:ea typeface="Cambria Math" pitchFamily="18" charset="0"/>
            </a:endParaRPr>
          </a:p>
          <a:p>
            <a:pPr>
              <a:buNone/>
            </a:pPr>
            <a:r>
              <a:rPr lang="en-US" dirty="0" smtClean="0">
                <a:latin typeface="Cambria Math" pitchFamily="18" charset="0"/>
                <a:ea typeface="Cambria Math" pitchFamily="18" charset="0"/>
              </a:rPr>
              <a:t>                                             = </a:t>
            </a:r>
            <a:r>
              <a:rPr lang="en-US" i="1" dirty="0" err="1" smtClean="0">
                <a:ea typeface="Cambria Math" pitchFamily="18" charset="0"/>
              </a:rPr>
              <a:t>C|</a:t>
            </a:r>
            <a:r>
              <a:rPr lang="en-US" i="1" dirty="0" err="1" smtClean="0"/>
              <a:t>g</a:t>
            </a:r>
            <a:r>
              <a:rPr lang="en-US" dirty="0" smtClean="0"/>
              <a:t>(</a:t>
            </a:r>
            <a:r>
              <a:rPr lang="en-US" i="1" dirty="0" smtClean="0"/>
              <a:t>x</a:t>
            </a:r>
            <a:r>
              <a:rPr lang="en-US" dirty="0" smtClean="0"/>
              <a:t>)|           </a:t>
            </a:r>
            <a:r>
              <a:rPr lang="en-US" sz="2000" dirty="0" smtClean="0">
                <a:solidFill>
                  <a:srgbClr val="C00000"/>
                </a:solidFill>
              </a:rPr>
              <a:t>where C = C</a:t>
            </a:r>
            <a:r>
              <a:rPr lang="en-US" sz="2000" baseline="-25000" dirty="0" smtClean="0">
                <a:solidFill>
                  <a:srgbClr val="C00000"/>
                </a:solidFill>
                <a:latin typeface="Cambria Math" pitchFamily="18" charset="0"/>
                <a:ea typeface="Cambria Math" pitchFamily="18" charset="0"/>
              </a:rPr>
              <a:t>1</a:t>
            </a:r>
            <a:r>
              <a:rPr lang="en-US" sz="2000" dirty="0" smtClean="0">
                <a:solidFill>
                  <a:srgbClr val="C00000"/>
                </a:solidFill>
                <a:latin typeface="Cambria Math" pitchFamily="18" charset="0"/>
                <a:ea typeface="Cambria Math" pitchFamily="18" charset="0"/>
              </a:rPr>
              <a:t> +</a:t>
            </a:r>
            <a:r>
              <a:rPr lang="en-US" sz="2000" dirty="0" smtClean="0">
                <a:solidFill>
                  <a:srgbClr val="C00000"/>
                </a:solidFill>
              </a:rPr>
              <a:t> C</a:t>
            </a:r>
            <a:r>
              <a:rPr lang="en-US" sz="2000" baseline="-25000" dirty="0" smtClean="0">
                <a:solidFill>
                  <a:srgbClr val="C00000"/>
                </a:solidFill>
                <a:latin typeface="Cambria Math" pitchFamily="18" charset="0"/>
                <a:ea typeface="Cambria Math" pitchFamily="18" charset="0"/>
              </a:rPr>
              <a:t>2 </a:t>
            </a:r>
            <a:r>
              <a:rPr lang="en-US" sz="2000" dirty="0" smtClean="0"/>
              <a:t> </a:t>
            </a:r>
          </a:p>
          <a:p>
            <a:pPr lvl="1"/>
            <a:r>
              <a:rPr lang="en-US" dirty="0" smtClean="0"/>
              <a:t>Therefore |( </a:t>
            </a:r>
            <a:r>
              <a:rPr lang="en-US" i="1" dirty="0" smtClean="0"/>
              <a:t>f</a:t>
            </a:r>
            <a:r>
              <a:rPr lang="en-US" baseline="-25000" dirty="0" smtClean="0">
                <a:latin typeface="Cambria Math" pitchFamily="18" charset="0"/>
                <a:ea typeface="Cambria Math" pitchFamily="18" charset="0"/>
              </a:rPr>
              <a:t>1</a:t>
            </a:r>
            <a:r>
              <a:rPr lang="en-US" dirty="0" smtClean="0"/>
              <a:t> + </a:t>
            </a:r>
            <a:r>
              <a:rPr lang="en-US" i="1" dirty="0" smtClean="0"/>
              <a:t>f</a:t>
            </a:r>
            <a:r>
              <a:rPr lang="en-US" baseline="-25000" dirty="0" smtClean="0">
                <a:latin typeface="Cambria Math" pitchFamily="18" charset="0"/>
                <a:ea typeface="Cambria Math" pitchFamily="18" charset="0"/>
              </a:rPr>
              <a:t>2</a:t>
            </a:r>
            <a:r>
              <a:rPr lang="en-US" dirty="0" smtClean="0"/>
              <a:t> )(</a:t>
            </a:r>
            <a:r>
              <a:rPr lang="en-US" i="1" dirty="0" smtClean="0"/>
              <a:t>x</a:t>
            </a:r>
            <a:r>
              <a:rPr lang="en-US" dirty="0" smtClean="0"/>
              <a:t>)| </a:t>
            </a:r>
            <a:r>
              <a:rPr lang="en-US" dirty="0" smtClean="0">
                <a:latin typeface="Cambria Math"/>
                <a:ea typeface="Cambria Math"/>
              </a:rPr>
              <a:t>≤ </a:t>
            </a:r>
            <a:r>
              <a:rPr lang="en-US" i="1" dirty="0" err="1" smtClean="0">
                <a:ea typeface="Cambria Math" pitchFamily="18" charset="0"/>
              </a:rPr>
              <a:t>C|</a:t>
            </a:r>
            <a:r>
              <a:rPr lang="en-US" i="1" dirty="0" err="1" smtClean="0"/>
              <a:t>g</a:t>
            </a:r>
            <a:r>
              <a:rPr lang="en-US" dirty="0" smtClean="0"/>
              <a:t>(</a:t>
            </a:r>
            <a:r>
              <a:rPr lang="en-US" i="1" dirty="0" smtClean="0"/>
              <a:t>x</a:t>
            </a:r>
            <a:r>
              <a:rPr lang="en-US" dirty="0" smtClean="0"/>
              <a:t>)| whenever </a:t>
            </a:r>
            <a:r>
              <a:rPr lang="en-US" i="1" dirty="0" smtClean="0"/>
              <a:t>x</a:t>
            </a:r>
            <a:r>
              <a:rPr lang="en-US" dirty="0" smtClean="0"/>
              <a:t> &gt; </a:t>
            </a:r>
            <a:r>
              <a:rPr lang="en-US" i="1" dirty="0" smtClean="0"/>
              <a:t>k</a:t>
            </a:r>
            <a:r>
              <a:rPr lang="en-US" dirty="0" smtClean="0"/>
              <a:t>, where </a:t>
            </a:r>
            <a:r>
              <a:rPr lang="en-US" i="1" dirty="0" smtClean="0"/>
              <a:t>k</a:t>
            </a:r>
            <a:r>
              <a:rPr lang="en-US" dirty="0" smtClean="0"/>
              <a:t> = max(</a:t>
            </a:r>
            <a:r>
              <a:rPr lang="en-US" i="1" dirty="0" smtClean="0"/>
              <a:t>k</a:t>
            </a:r>
            <a:r>
              <a:rPr lang="en-US" baseline="-25000" dirty="0" smtClean="0">
                <a:latin typeface="Cambria Math" pitchFamily="18" charset="0"/>
                <a:ea typeface="Cambria Math" pitchFamily="18" charset="0"/>
              </a:rPr>
              <a:t>1</a:t>
            </a:r>
            <a:r>
              <a:rPr lang="en-US" dirty="0" smtClean="0"/>
              <a:t>,</a:t>
            </a:r>
            <a:r>
              <a:rPr lang="en-US" i="1" dirty="0" smtClean="0"/>
              <a:t>k</a:t>
            </a:r>
            <a:r>
              <a:rPr lang="en-US" baseline="-25000" dirty="0" smtClean="0">
                <a:latin typeface="Cambria Math" pitchFamily="18" charset="0"/>
                <a:ea typeface="Cambria Math" pitchFamily="18" charset="0"/>
              </a:rPr>
              <a:t>2</a:t>
            </a:r>
            <a:r>
              <a:rPr lang="en-US" dirty="0" smtClean="0"/>
              <a:t>).</a:t>
            </a:r>
          </a:p>
          <a:p>
            <a:pPr lvl="1">
              <a:buNone/>
            </a:pPr>
            <a:endParaRPr lang="en-US" dirty="0" smtClean="0"/>
          </a:p>
          <a:p>
            <a:pPr>
              <a:buNone/>
            </a:pPr>
            <a:r>
              <a:rPr lang="en-US" dirty="0" smtClean="0"/>
              <a:t> </a:t>
            </a:r>
          </a:p>
          <a:p>
            <a:pPr>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Ordering Functions by Order of Growth</a:t>
            </a:r>
            <a:endParaRPr lang="en-US" sz="4000" dirty="0"/>
          </a:p>
        </p:txBody>
      </p:sp>
      <p:sp>
        <p:nvSpPr>
          <p:cNvPr id="3" name="Content Placeholder 2"/>
          <p:cNvSpPr>
            <a:spLocks noGrp="1"/>
          </p:cNvSpPr>
          <p:nvPr>
            <p:ph idx="1"/>
          </p:nvPr>
        </p:nvSpPr>
        <p:spPr/>
        <p:txBody>
          <a:bodyPr>
            <a:normAutofit fontScale="92500" lnSpcReduction="20000"/>
          </a:bodyPr>
          <a:lstStyle/>
          <a:p>
            <a:r>
              <a:rPr lang="en-US" dirty="0" smtClean="0"/>
              <a:t>Put the functions below in order so that each function is big-O of the next function on the list.</a:t>
            </a:r>
          </a:p>
          <a:p>
            <a:r>
              <a:rPr lang="en-US" i="1" dirty="0" smtClean="0"/>
              <a:t>f</a:t>
            </a:r>
            <a:r>
              <a:rPr lang="en-US" baseline="-25000" dirty="0" smtClean="0"/>
              <a:t>1</a:t>
            </a:r>
            <a:r>
              <a:rPr lang="en-US" dirty="0" smtClean="0"/>
              <a:t>(</a:t>
            </a:r>
            <a:r>
              <a:rPr lang="en-US" i="1" dirty="0" smtClean="0"/>
              <a:t>n</a:t>
            </a:r>
            <a:r>
              <a:rPr lang="en-US" dirty="0" smtClean="0"/>
              <a:t>) = (</a:t>
            </a:r>
            <a:r>
              <a:rPr lang="en-US" dirty="0" smtClean="0">
                <a:latin typeface="Cambria Math" pitchFamily="18" charset="0"/>
                <a:ea typeface="Cambria Math" pitchFamily="18" charset="0"/>
              </a:rPr>
              <a:t>1.5</a:t>
            </a:r>
            <a:r>
              <a:rPr lang="en-US" dirty="0" smtClean="0"/>
              <a:t>)</a:t>
            </a:r>
            <a:r>
              <a:rPr lang="en-US" i="1" baseline="30000" dirty="0" smtClean="0"/>
              <a:t>n</a:t>
            </a:r>
          </a:p>
          <a:p>
            <a:r>
              <a:rPr lang="en-US" i="1" dirty="0" smtClean="0"/>
              <a:t>f</a:t>
            </a:r>
            <a:r>
              <a:rPr lang="en-US" baseline="-25000" dirty="0" smtClean="0"/>
              <a:t>2</a:t>
            </a:r>
            <a:r>
              <a:rPr lang="en-US" dirty="0" smtClean="0"/>
              <a:t>(</a:t>
            </a:r>
            <a:r>
              <a:rPr lang="en-US" i="1" dirty="0" smtClean="0"/>
              <a:t>n</a:t>
            </a:r>
            <a:r>
              <a:rPr lang="en-US" dirty="0" smtClean="0"/>
              <a:t>) = 8</a:t>
            </a:r>
            <a:r>
              <a:rPr lang="en-US" i="1" dirty="0" smtClean="0">
                <a:latin typeface="Cambria Math" pitchFamily="18" charset="0"/>
                <a:ea typeface="Cambria Math" pitchFamily="18" charset="0"/>
              </a:rPr>
              <a:t>n</a:t>
            </a:r>
            <a:r>
              <a:rPr lang="en-US" baseline="30000" dirty="0" smtClean="0">
                <a:latin typeface="Cambria Math" pitchFamily="18" charset="0"/>
                <a:ea typeface="Cambria Math" pitchFamily="18" charset="0"/>
              </a:rPr>
              <a:t>3</a:t>
            </a:r>
            <a:r>
              <a:rPr lang="en-US" dirty="0" smtClean="0">
                <a:latin typeface="Cambria Math" pitchFamily="18" charset="0"/>
                <a:ea typeface="Cambria Math" pitchFamily="18" charset="0"/>
              </a:rPr>
              <a:t>+17</a:t>
            </a:r>
            <a:r>
              <a:rPr lang="en-US" i="1" dirty="0" smtClean="0">
                <a:latin typeface="Cambria Math" pitchFamily="18" charset="0"/>
                <a:ea typeface="Cambria Math" pitchFamily="18" charset="0"/>
              </a:rPr>
              <a:t>n</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+111</a:t>
            </a:r>
            <a:endParaRPr lang="en-US" i="1" baseline="30000" dirty="0" smtClean="0"/>
          </a:p>
          <a:p>
            <a:r>
              <a:rPr lang="en-US" i="1" dirty="0" smtClean="0"/>
              <a:t>f</a:t>
            </a:r>
            <a:r>
              <a:rPr lang="en-US" baseline="-25000" dirty="0" smtClean="0"/>
              <a:t>3</a:t>
            </a:r>
            <a:r>
              <a:rPr lang="en-US" dirty="0" smtClean="0"/>
              <a:t>(</a:t>
            </a:r>
            <a:r>
              <a:rPr lang="en-US" i="1" dirty="0" smtClean="0"/>
              <a:t>n</a:t>
            </a:r>
            <a:r>
              <a:rPr lang="en-US" dirty="0" smtClean="0"/>
              <a:t>) = (</a:t>
            </a:r>
            <a:r>
              <a:rPr lang="en-US" dirty="0" smtClean="0">
                <a:latin typeface="Cambria Math" pitchFamily="18" charset="0"/>
                <a:ea typeface="Cambria Math" pitchFamily="18" charset="0"/>
              </a:rPr>
              <a:t>log n </a:t>
            </a:r>
            <a:r>
              <a:rPr lang="en-US" dirty="0" smtClean="0"/>
              <a:t>)</a:t>
            </a:r>
            <a:r>
              <a:rPr lang="en-US" i="1" baseline="30000" dirty="0" smtClean="0">
                <a:latin typeface="Cambria Math" pitchFamily="18" charset="0"/>
                <a:ea typeface="Cambria Math" pitchFamily="18" charset="0"/>
              </a:rPr>
              <a:t>2</a:t>
            </a:r>
            <a:endParaRPr lang="en-US" i="1" dirty="0" smtClean="0">
              <a:latin typeface="Cambria Math" pitchFamily="18" charset="0"/>
              <a:ea typeface="Cambria Math" pitchFamily="18" charset="0"/>
            </a:endParaRPr>
          </a:p>
          <a:p>
            <a:r>
              <a:rPr lang="en-US" i="1" dirty="0" smtClean="0"/>
              <a:t>f</a:t>
            </a:r>
            <a:r>
              <a:rPr lang="en-US" baseline="-25000" dirty="0" smtClean="0"/>
              <a:t>4</a:t>
            </a:r>
            <a:r>
              <a:rPr lang="en-US" dirty="0" smtClean="0"/>
              <a:t>(</a:t>
            </a:r>
            <a:r>
              <a:rPr lang="en-US" i="1" dirty="0" smtClean="0"/>
              <a:t>n</a:t>
            </a:r>
            <a:r>
              <a:rPr lang="en-US" dirty="0" smtClean="0"/>
              <a:t>) = </a:t>
            </a:r>
            <a:r>
              <a:rPr lang="en-US" dirty="0" smtClean="0">
                <a:latin typeface="Cambria Math" pitchFamily="18" charset="0"/>
                <a:ea typeface="Cambria Math" pitchFamily="18" charset="0"/>
              </a:rPr>
              <a:t>2</a:t>
            </a:r>
            <a:r>
              <a:rPr lang="en-US" i="1" baseline="30000" dirty="0" smtClean="0">
                <a:latin typeface="Cambria Math" pitchFamily="18" charset="0"/>
                <a:ea typeface="Cambria Math" pitchFamily="18" charset="0"/>
              </a:rPr>
              <a:t>n</a:t>
            </a:r>
            <a:endParaRPr lang="en-US" i="1" dirty="0" smtClean="0"/>
          </a:p>
          <a:p>
            <a:r>
              <a:rPr lang="en-US" i="1" dirty="0" smtClean="0"/>
              <a:t>f</a:t>
            </a:r>
            <a:r>
              <a:rPr lang="en-US" baseline="-25000" dirty="0" smtClean="0"/>
              <a:t>5</a:t>
            </a:r>
            <a:r>
              <a:rPr lang="en-US" dirty="0" smtClean="0"/>
              <a:t>(</a:t>
            </a:r>
            <a:r>
              <a:rPr lang="en-US" i="1" dirty="0" smtClean="0"/>
              <a:t>n</a:t>
            </a:r>
            <a:r>
              <a:rPr lang="en-US" dirty="0" smtClean="0"/>
              <a:t>) =</a:t>
            </a:r>
            <a:r>
              <a:rPr lang="en-US" dirty="0" smtClean="0">
                <a:latin typeface="Cambria Math" pitchFamily="18" charset="0"/>
                <a:ea typeface="Cambria Math" pitchFamily="18" charset="0"/>
              </a:rPr>
              <a:t> log (log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a:t>
            </a:r>
            <a:endParaRPr lang="en-US" i="1" dirty="0" smtClean="0"/>
          </a:p>
          <a:p>
            <a:r>
              <a:rPr lang="en-US" i="1" dirty="0" smtClean="0"/>
              <a:t>f</a:t>
            </a:r>
            <a:r>
              <a:rPr lang="en-US" baseline="-25000" dirty="0" smtClean="0"/>
              <a:t>6</a:t>
            </a:r>
            <a:r>
              <a:rPr lang="en-US" dirty="0" smtClean="0"/>
              <a:t>(</a:t>
            </a:r>
            <a:r>
              <a:rPr lang="en-US" i="1" dirty="0" smtClean="0"/>
              <a:t>n</a:t>
            </a:r>
            <a:r>
              <a:rPr lang="en-US" dirty="0" smtClean="0"/>
              <a:t>) = </a:t>
            </a:r>
            <a:r>
              <a:rPr lang="en-US" i="1" dirty="0" smtClean="0">
                <a:latin typeface="Cambria Math" pitchFamily="18" charset="0"/>
                <a:ea typeface="Cambria Math" pitchFamily="18" charset="0"/>
              </a:rPr>
              <a:t>n</a:t>
            </a:r>
            <a:r>
              <a:rPr lang="en-US" baseline="30000" dirty="0" smtClean="0">
                <a:latin typeface="Cambria Math" pitchFamily="18" charset="0"/>
                <a:ea typeface="Cambria Math" pitchFamily="18" charset="0"/>
              </a:rPr>
              <a:t>2 </a:t>
            </a:r>
            <a:r>
              <a:rPr lang="en-US" dirty="0" smtClean="0"/>
              <a:t>(</a:t>
            </a:r>
            <a:r>
              <a:rPr lang="en-US" dirty="0" smtClean="0">
                <a:latin typeface="Cambria Math" pitchFamily="18" charset="0"/>
                <a:ea typeface="Cambria Math" pitchFamily="18" charset="0"/>
              </a:rPr>
              <a:t>log </a:t>
            </a:r>
            <a:r>
              <a:rPr lang="en-US" i="1" dirty="0" smtClean="0">
                <a:latin typeface="Cambria Math" pitchFamily="18" charset="0"/>
                <a:ea typeface="Cambria Math" pitchFamily="18" charset="0"/>
              </a:rPr>
              <a:t>n</a:t>
            </a:r>
            <a:r>
              <a:rPr lang="en-US" dirty="0" smtClean="0"/>
              <a:t>)</a:t>
            </a:r>
            <a:r>
              <a:rPr lang="en-US" baseline="30000" dirty="0" smtClean="0"/>
              <a:t>3</a:t>
            </a:r>
          </a:p>
          <a:p>
            <a:r>
              <a:rPr lang="en-US" i="1" dirty="0" smtClean="0"/>
              <a:t>f</a:t>
            </a:r>
            <a:r>
              <a:rPr lang="en-US" baseline="-25000" dirty="0" smtClean="0"/>
              <a:t>7</a:t>
            </a:r>
            <a:r>
              <a:rPr lang="en-US" dirty="0" smtClean="0"/>
              <a:t>(</a:t>
            </a:r>
            <a:r>
              <a:rPr lang="en-US" i="1" dirty="0" smtClean="0"/>
              <a:t>n</a:t>
            </a:r>
            <a:r>
              <a:rPr lang="en-US" dirty="0" smtClean="0"/>
              <a:t>) = </a:t>
            </a:r>
            <a:r>
              <a:rPr lang="en-US" dirty="0" smtClean="0">
                <a:latin typeface="Cambria Math" pitchFamily="18" charset="0"/>
                <a:ea typeface="Cambria Math" pitchFamily="18" charset="0"/>
              </a:rPr>
              <a:t>2</a:t>
            </a:r>
            <a:r>
              <a:rPr lang="en-US" i="1" baseline="30000" dirty="0" smtClean="0">
                <a:latin typeface="Cambria Math" pitchFamily="18" charset="0"/>
                <a:ea typeface="Cambria Math" pitchFamily="18" charset="0"/>
              </a:rPr>
              <a:t>n</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n</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+1)</a:t>
            </a:r>
            <a:endParaRPr lang="en-US" baseline="30000" dirty="0" smtClean="0">
              <a:latin typeface="Cambria Math" pitchFamily="18" charset="0"/>
              <a:ea typeface="Cambria Math" pitchFamily="18" charset="0"/>
            </a:endParaRPr>
          </a:p>
          <a:p>
            <a:r>
              <a:rPr lang="en-US" i="1" dirty="0" smtClean="0"/>
              <a:t>f</a:t>
            </a:r>
            <a:r>
              <a:rPr lang="en-US" baseline="-25000" dirty="0" smtClean="0"/>
              <a:t>8</a:t>
            </a:r>
            <a:r>
              <a:rPr lang="en-US" dirty="0" smtClean="0"/>
              <a:t>(</a:t>
            </a:r>
            <a:r>
              <a:rPr lang="en-US" i="1" dirty="0" smtClean="0"/>
              <a:t>n</a:t>
            </a:r>
            <a:r>
              <a:rPr lang="en-US" dirty="0" smtClean="0"/>
              <a:t>) = </a:t>
            </a:r>
            <a:r>
              <a:rPr lang="en-US" i="1" dirty="0" smtClean="0">
                <a:latin typeface="Cambria Math" pitchFamily="18" charset="0"/>
                <a:ea typeface="Cambria Math" pitchFamily="18" charset="0"/>
              </a:rPr>
              <a:t>n</a:t>
            </a:r>
            <a:r>
              <a:rPr lang="en-US" baseline="30000" dirty="0" smtClean="0">
                <a:latin typeface="Cambria Math" pitchFamily="18" charset="0"/>
                <a:ea typeface="Cambria Math" pitchFamily="18" charset="0"/>
              </a:rPr>
              <a:t>3</a:t>
            </a: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(log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a:t>
            </a:r>
            <a:r>
              <a:rPr lang="en-US" baseline="30000" dirty="0" smtClean="0">
                <a:latin typeface="Cambria Math" pitchFamily="18" charset="0"/>
                <a:ea typeface="Cambria Math" pitchFamily="18" charset="0"/>
              </a:rPr>
              <a:t>2 </a:t>
            </a:r>
            <a:endParaRPr lang="en-US" dirty="0" smtClean="0">
              <a:latin typeface="Cambria Math" pitchFamily="18" charset="0"/>
              <a:ea typeface="Cambria Math" pitchFamily="18" charset="0"/>
            </a:endParaRPr>
          </a:p>
          <a:p>
            <a:r>
              <a:rPr lang="en-US" i="1" dirty="0" smtClean="0"/>
              <a:t>f</a:t>
            </a:r>
            <a:r>
              <a:rPr lang="en-US" baseline="-25000" dirty="0" smtClean="0"/>
              <a:t>9</a:t>
            </a:r>
            <a:r>
              <a:rPr lang="en-US" dirty="0" smtClean="0"/>
              <a:t>(</a:t>
            </a:r>
            <a:r>
              <a:rPr lang="en-US" i="1" dirty="0" smtClean="0"/>
              <a:t>n</a:t>
            </a:r>
            <a:r>
              <a:rPr lang="en-US" dirty="0" smtClean="0"/>
              <a:t>) = </a:t>
            </a:r>
            <a:r>
              <a:rPr lang="en-US" dirty="0" smtClean="0">
                <a:latin typeface="Cambria Math" pitchFamily="18" charset="0"/>
                <a:ea typeface="Cambria Math" pitchFamily="18" charset="0"/>
              </a:rPr>
              <a:t>10000</a:t>
            </a:r>
          </a:p>
          <a:p>
            <a:r>
              <a:rPr lang="en-US" i="1" dirty="0" smtClean="0"/>
              <a:t>f</a:t>
            </a:r>
            <a:r>
              <a:rPr lang="en-US" baseline="-25000" dirty="0" smtClean="0"/>
              <a:t>10</a:t>
            </a:r>
            <a:r>
              <a:rPr lang="en-US" dirty="0" smtClean="0"/>
              <a:t>(</a:t>
            </a:r>
            <a:r>
              <a:rPr lang="en-US" i="1" dirty="0" smtClean="0"/>
              <a:t>n</a:t>
            </a:r>
            <a:r>
              <a:rPr lang="en-US" dirty="0" smtClean="0"/>
              <a:t>) = </a:t>
            </a:r>
            <a:r>
              <a:rPr lang="en-US" dirty="0" smtClean="0">
                <a:latin typeface="Cambria Math" pitchFamily="18" charset="0"/>
                <a:ea typeface="Cambria Math" pitchFamily="18" charset="0"/>
              </a:rPr>
              <a:t>n!</a:t>
            </a:r>
          </a:p>
          <a:p>
            <a:endParaRPr lang="en-US" i="1" baseline="30000" dirty="0" smtClean="0"/>
          </a:p>
          <a:p>
            <a:endParaRPr lang="en-US" i="1" baseline="30000" dirty="0" smtClean="0"/>
          </a:p>
          <a:p>
            <a:endParaRPr lang="en-US" i="1" dirty="0" smtClean="0"/>
          </a:p>
          <a:p>
            <a:endParaRPr lang="en-US" baseline="30000" dirty="0" smtClean="0"/>
          </a:p>
          <a:p>
            <a:endParaRPr lang="en-US" i="1" dirty="0"/>
          </a:p>
        </p:txBody>
      </p:sp>
      <p:sp>
        <p:nvSpPr>
          <p:cNvPr id="4" name="TextBox 3"/>
          <p:cNvSpPr txBox="1"/>
          <p:nvPr/>
        </p:nvSpPr>
        <p:spPr>
          <a:xfrm>
            <a:off x="3962400" y="2667000"/>
            <a:ext cx="5105400" cy="4216539"/>
          </a:xfrm>
          <a:prstGeom prst="rect">
            <a:avLst/>
          </a:prstGeom>
          <a:noFill/>
        </p:spPr>
        <p:txBody>
          <a:bodyPr wrap="square" rtlCol="0">
            <a:spAutoFit/>
          </a:bodyPr>
          <a:lstStyle/>
          <a:p>
            <a:r>
              <a:rPr lang="en-US" sz="1200" b="1" dirty="0" smtClean="0"/>
              <a:t>We  solve this exercise by successively finding the function that grows slowest among all those left on the list.</a:t>
            </a:r>
          </a:p>
          <a:p>
            <a:endParaRPr lang="en-US" sz="1200" b="1" dirty="0" smtClean="0"/>
          </a:p>
          <a:p>
            <a:pPr>
              <a:buFont typeface="Arial" pitchFamily="34" charset="0"/>
              <a:buChar char="•"/>
            </a:pPr>
            <a:r>
              <a:rPr lang="en-US" sz="1200" b="1" dirty="0" smtClean="0"/>
              <a:t> </a:t>
            </a:r>
            <a:r>
              <a:rPr lang="en-US" sz="1200" i="1" dirty="0" smtClean="0"/>
              <a:t>f</a:t>
            </a:r>
            <a:r>
              <a:rPr lang="en-US" sz="1200" baseline="-25000" dirty="0" smtClean="0"/>
              <a:t>9</a:t>
            </a:r>
            <a:r>
              <a:rPr lang="en-US" sz="1200" dirty="0" smtClean="0"/>
              <a:t>(</a:t>
            </a:r>
            <a:r>
              <a:rPr lang="en-US" sz="1200" i="1" dirty="0" smtClean="0"/>
              <a:t>n</a:t>
            </a:r>
            <a:r>
              <a:rPr lang="en-US" sz="1200" dirty="0" smtClean="0"/>
              <a:t>) = </a:t>
            </a:r>
            <a:r>
              <a:rPr lang="en-US" sz="1200" dirty="0" smtClean="0">
                <a:latin typeface="Cambria Math" pitchFamily="18" charset="0"/>
                <a:ea typeface="Cambria Math" pitchFamily="18" charset="0"/>
              </a:rPr>
              <a:t>10000       (constant, does not increase with </a:t>
            </a:r>
            <a:r>
              <a:rPr lang="en-US" sz="1200" i="1" dirty="0" smtClean="0">
                <a:latin typeface="Cambria Math" pitchFamily="18" charset="0"/>
                <a:ea typeface="Cambria Math" pitchFamily="18" charset="0"/>
              </a:rPr>
              <a:t>n</a:t>
            </a:r>
            <a:r>
              <a:rPr lang="en-US" sz="1200" dirty="0" smtClean="0">
                <a:latin typeface="Cambria Math" pitchFamily="18" charset="0"/>
                <a:ea typeface="Cambria Math" pitchFamily="18" charset="0"/>
              </a:rPr>
              <a:t>)</a:t>
            </a:r>
          </a:p>
          <a:p>
            <a:pPr>
              <a:buFont typeface="Arial" pitchFamily="34" charset="0"/>
              <a:buChar char="•"/>
            </a:pPr>
            <a:endParaRPr lang="en-US" sz="1200" dirty="0" smtClean="0">
              <a:latin typeface="Cambria Math" pitchFamily="18" charset="0"/>
              <a:ea typeface="Cambria Math" pitchFamily="18" charset="0"/>
            </a:endParaRPr>
          </a:p>
          <a:p>
            <a:pPr>
              <a:buFont typeface="Arial" pitchFamily="34" charset="0"/>
              <a:buChar char="•"/>
            </a:pPr>
            <a:r>
              <a:rPr lang="en-US" sz="1200" i="1" dirty="0" smtClean="0"/>
              <a:t>f</a:t>
            </a:r>
            <a:r>
              <a:rPr lang="en-US" sz="1200" baseline="-25000" dirty="0" smtClean="0"/>
              <a:t>5</a:t>
            </a:r>
            <a:r>
              <a:rPr lang="en-US" sz="1200" dirty="0" smtClean="0"/>
              <a:t>(</a:t>
            </a:r>
            <a:r>
              <a:rPr lang="en-US" sz="1200" i="1" dirty="0" smtClean="0"/>
              <a:t>n</a:t>
            </a:r>
            <a:r>
              <a:rPr lang="en-US" sz="1200" dirty="0" smtClean="0"/>
              <a:t>) =</a:t>
            </a:r>
            <a:r>
              <a:rPr lang="en-US" sz="1200" dirty="0" smtClean="0">
                <a:latin typeface="Cambria Math" pitchFamily="18" charset="0"/>
                <a:ea typeface="Cambria Math" pitchFamily="18" charset="0"/>
              </a:rPr>
              <a:t> log (log </a:t>
            </a:r>
            <a:r>
              <a:rPr lang="en-US" sz="1200" i="1" dirty="0" smtClean="0">
                <a:latin typeface="Cambria Math" pitchFamily="18" charset="0"/>
                <a:ea typeface="Cambria Math" pitchFamily="18" charset="0"/>
              </a:rPr>
              <a:t>n</a:t>
            </a:r>
            <a:r>
              <a:rPr lang="en-US" sz="1200" dirty="0" smtClean="0">
                <a:latin typeface="Cambria Math" pitchFamily="18" charset="0"/>
                <a:ea typeface="Cambria Math" pitchFamily="18" charset="0"/>
              </a:rPr>
              <a:t>)     (grows slowest of all the others)</a:t>
            </a:r>
          </a:p>
          <a:p>
            <a:pPr>
              <a:buFont typeface="Arial" pitchFamily="34" charset="0"/>
              <a:buChar char="•"/>
            </a:pPr>
            <a:endParaRPr lang="en-US" sz="1200" i="1" dirty="0" smtClean="0"/>
          </a:p>
          <a:p>
            <a:pPr>
              <a:buFont typeface="Arial" pitchFamily="34" charset="0"/>
              <a:buChar char="•"/>
            </a:pPr>
            <a:r>
              <a:rPr lang="en-US" sz="1200" i="1" dirty="0" smtClean="0"/>
              <a:t>f</a:t>
            </a:r>
            <a:r>
              <a:rPr lang="en-US" sz="1200" baseline="-25000" dirty="0" smtClean="0"/>
              <a:t>3</a:t>
            </a:r>
            <a:r>
              <a:rPr lang="en-US" sz="1200" dirty="0" smtClean="0"/>
              <a:t>(</a:t>
            </a:r>
            <a:r>
              <a:rPr lang="en-US" sz="1200" i="1" dirty="0" smtClean="0"/>
              <a:t>n</a:t>
            </a:r>
            <a:r>
              <a:rPr lang="en-US" sz="1200" dirty="0" smtClean="0"/>
              <a:t>) = (</a:t>
            </a:r>
            <a:r>
              <a:rPr lang="en-US" sz="1200" dirty="0" smtClean="0">
                <a:latin typeface="Cambria Math" pitchFamily="18" charset="0"/>
                <a:ea typeface="Cambria Math" pitchFamily="18" charset="0"/>
              </a:rPr>
              <a:t>log n </a:t>
            </a:r>
            <a:r>
              <a:rPr lang="en-US" sz="1200" dirty="0" smtClean="0"/>
              <a:t>)</a:t>
            </a:r>
            <a:r>
              <a:rPr lang="en-US" sz="1200" i="1" baseline="30000" dirty="0" smtClean="0">
                <a:latin typeface="Cambria Math" pitchFamily="18" charset="0"/>
                <a:ea typeface="Cambria Math" pitchFamily="18" charset="0"/>
              </a:rPr>
              <a:t>2 </a:t>
            </a:r>
            <a:r>
              <a:rPr lang="en-US" sz="1200" i="1" dirty="0" smtClean="0">
                <a:latin typeface="Cambria Math" pitchFamily="18" charset="0"/>
                <a:ea typeface="Cambria Math" pitchFamily="18" charset="0"/>
              </a:rPr>
              <a:t>      </a:t>
            </a:r>
            <a:r>
              <a:rPr lang="en-US" sz="1200" dirty="0" smtClean="0">
                <a:latin typeface="Cambria Math" pitchFamily="18" charset="0"/>
                <a:ea typeface="Cambria Math" pitchFamily="18" charset="0"/>
              </a:rPr>
              <a:t>(grows next slowest)</a:t>
            </a:r>
          </a:p>
          <a:p>
            <a:pPr>
              <a:buFont typeface="Arial" pitchFamily="34" charset="0"/>
              <a:buChar char="•"/>
            </a:pPr>
            <a:endParaRPr lang="en-US" sz="1200" dirty="0" smtClean="0">
              <a:latin typeface="Cambria Math" pitchFamily="18" charset="0"/>
              <a:ea typeface="Cambria Math" pitchFamily="18" charset="0"/>
            </a:endParaRPr>
          </a:p>
          <a:p>
            <a:pPr>
              <a:buFont typeface="Arial" pitchFamily="34" charset="0"/>
              <a:buChar char="•"/>
            </a:pPr>
            <a:r>
              <a:rPr lang="en-US" sz="1200" i="1" dirty="0" smtClean="0"/>
              <a:t>f</a:t>
            </a:r>
            <a:r>
              <a:rPr lang="en-US" sz="1200" baseline="-25000" dirty="0" smtClean="0"/>
              <a:t>6</a:t>
            </a:r>
            <a:r>
              <a:rPr lang="en-US" sz="1200" dirty="0" smtClean="0"/>
              <a:t>(</a:t>
            </a:r>
            <a:r>
              <a:rPr lang="en-US" sz="1200" i="1" dirty="0" smtClean="0"/>
              <a:t>n</a:t>
            </a:r>
            <a:r>
              <a:rPr lang="en-US" sz="1200" dirty="0" smtClean="0"/>
              <a:t>) = </a:t>
            </a:r>
            <a:r>
              <a:rPr lang="en-US" sz="1200" i="1" dirty="0" smtClean="0">
                <a:latin typeface="Cambria Math" pitchFamily="18" charset="0"/>
                <a:ea typeface="Cambria Math" pitchFamily="18" charset="0"/>
              </a:rPr>
              <a:t>n</a:t>
            </a:r>
            <a:r>
              <a:rPr lang="en-US" sz="1200" baseline="30000" dirty="0" smtClean="0">
                <a:latin typeface="Cambria Math" pitchFamily="18" charset="0"/>
                <a:ea typeface="Cambria Math" pitchFamily="18" charset="0"/>
              </a:rPr>
              <a:t>2 </a:t>
            </a:r>
            <a:r>
              <a:rPr lang="en-US" sz="1200" dirty="0" smtClean="0"/>
              <a:t>(</a:t>
            </a:r>
            <a:r>
              <a:rPr lang="en-US" sz="1200" dirty="0" smtClean="0">
                <a:latin typeface="Cambria Math" pitchFamily="18" charset="0"/>
                <a:ea typeface="Cambria Math" pitchFamily="18" charset="0"/>
              </a:rPr>
              <a:t>log </a:t>
            </a:r>
            <a:r>
              <a:rPr lang="en-US" sz="1200" i="1" dirty="0" smtClean="0">
                <a:latin typeface="Cambria Math" pitchFamily="18" charset="0"/>
                <a:ea typeface="Cambria Math" pitchFamily="18" charset="0"/>
              </a:rPr>
              <a:t>n</a:t>
            </a:r>
            <a:r>
              <a:rPr lang="en-US" sz="1200" dirty="0" smtClean="0"/>
              <a:t>)</a:t>
            </a:r>
            <a:r>
              <a:rPr lang="en-US" sz="1200" baseline="30000" dirty="0" smtClean="0"/>
              <a:t>3   </a:t>
            </a:r>
            <a:r>
              <a:rPr lang="en-US" sz="1200" dirty="0" smtClean="0">
                <a:latin typeface="Cambria Math" pitchFamily="18" charset="0"/>
                <a:ea typeface="Cambria Math" pitchFamily="18" charset="0"/>
              </a:rPr>
              <a:t>(next largest, </a:t>
            </a:r>
            <a:r>
              <a:rPr lang="en-US" sz="1200" dirty="0" smtClean="0"/>
              <a:t>(</a:t>
            </a:r>
            <a:r>
              <a:rPr lang="en-US" sz="1200" dirty="0" smtClean="0">
                <a:latin typeface="Cambria Math" pitchFamily="18" charset="0"/>
                <a:ea typeface="Cambria Math" pitchFamily="18" charset="0"/>
              </a:rPr>
              <a:t>log </a:t>
            </a:r>
            <a:r>
              <a:rPr lang="en-US" sz="1200" i="1" dirty="0" smtClean="0">
                <a:latin typeface="Cambria Math" pitchFamily="18" charset="0"/>
                <a:ea typeface="Cambria Math" pitchFamily="18" charset="0"/>
              </a:rPr>
              <a:t>n</a:t>
            </a:r>
            <a:r>
              <a:rPr lang="en-US" sz="1200" dirty="0" smtClean="0"/>
              <a:t>)</a:t>
            </a:r>
            <a:r>
              <a:rPr lang="en-US" sz="1200" baseline="30000" dirty="0" smtClean="0"/>
              <a:t>3 </a:t>
            </a:r>
            <a:r>
              <a:rPr lang="en-US" sz="1200" dirty="0" smtClean="0">
                <a:latin typeface="Cambria Math" pitchFamily="18" charset="0"/>
                <a:ea typeface="Cambria Math" pitchFamily="18" charset="0"/>
              </a:rPr>
              <a:t>factor smaller than any power of </a:t>
            </a:r>
            <a:r>
              <a:rPr lang="en-US" sz="1200" i="1" dirty="0" smtClean="0">
                <a:latin typeface="Cambria Math" pitchFamily="18" charset="0"/>
                <a:ea typeface="Cambria Math" pitchFamily="18" charset="0"/>
              </a:rPr>
              <a:t>n</a:t>
            </a:r>
            <a:r>
              <a:rPr lang="en-US" sz="1200" dirty="0" smtClean="0">
                <a:latin typeface="Cambria Math" pitchFamily="18" charset="0"/>
                <a:ea typeface="Cambria Math" pitchFamily="18" charset="0"/>
              </a:rPr>
              <a:t>)</a:t>
            </a:r>
          </a:p>
          <a:p>
            <a:pPr>
              <a:buFont typeface="Arial" pitchFamily="34" charset="0"/>
              <a:buChar char="•"/>
            </a:pPr>
            <a:endParaRPr lang="en-US" sz="1200" baseline="30000" dirty="0" smtClean="0">
              <a:latin typeface="Cambria Math" pitchFamily="18" charset="0"/>
              <a:ea typeface="Cambria Math" pitchFamily="18" charset="0"/>
            </a:endParaRPr>
          </a:p>
          <a:p>
            <a:pPr>
              <a:buFont typeface="Arial" pitchFamily="34" charset="0"/>
              <a:buChar char="•"/>
            </a:pPr>
            <a:r>
              <a:rPr lang="en-US" sz="1200" i="1" dirty="0" smtClean="0"/>
              <a:t>f</a:t>
            </a:r>
            <a:r>
              <a:rPr lang="en-US" sz="1200" baseline="-25000" dirty="0" smtClean="0"/>
              <a:t>2</a:t>
            </a:r>
            <a:r>
              <a:rPr lang="en-US" sz="1200" dirty="0" smtClean="0"/>
              <a:t>(</a:t>
            </a:r>
            <a:r>
              <a:rPr lang="en-US" sz="1200" i="1" dirty="0" smtClean="0"/>
              <a:t>n</a:t>
            </a:r>
            <a:r>
              <a:rPr lang="en-US" sz="1200" dirty="0" smtClean="0"/>
              <a:t>) = 8</a:t>
            </a:r>
            <a:r>
              <a:rPr lang="en-US" sz="1200" i="1" dirty="0" smtClean="0">
                <a:latin typeface="Cambria Math" pitchFamily="18" charset="0"/>
                <a:ea typeface="Cambria Math" pitchFamily="18" charset="0"/>
              </a:rPr>
              <a:t>n</a:t>
            </a:r>
            <a:r>
              <a:rPr lang="en-US" sz="1200" baseline="30000" dirty="0" smtClean="0">
                <a:latin typeface="Cambria Math" pitchFamily="18" charset="0"/>
                <a:ea typeface="Cambria Math" pitchFamily="18" charset="0"/>
              </a:rPr>
              <a:t>3</a:t>
            </a:r>
            <a:r>
              <a:rPr lang="en-US" sz="1200" dirty="0" smtClean="0">
                <a:latin typeface="Cambria Math" pitchFamily="18" charset="0"/>
                <a:ea typeface="Cambria Math" pitchFamily="18" charset="0"/>
              </a:rPr>
              <a:t>+17</a:t>
            </a:r>
            <a:r>
              <a:rPr lang="en-US" sz="1200" i="1" dirty="0" smtClean="0">
                <a:latin typeface="Cambria Math" pitchFamily="18" charset="0"/>
                <a:ea typeface="Cambria Math" pitchFamily="18" charset="0"/>
              </a:rPr>
              <a:t>n</a:t>
            </a:r>
            <a:r>
              <a:rPr lang="en-US" sz="1200" baseline="30000" dirty="0" smtClean="0">
                <a:latin typeface="Cambria Math" pitchFamily="18" charset="0"/>
                <a:ea typeface="Cambria Math" pitchFamily="18" charset="0"/>
              </a:rPr>
              <a:t>2  </a:t>
            </a:r>
            <a:r>
              <a:rPr lang="en-US" sz="1200" dirty="0" smtClean="0">
                <a:latin typeface="Cambria Math" pitchFamily="18" charset="0"/>
                <a:ea typeface="Cambria Math" pitchFamily="18" charset="0"/>
              </a:rPr>
              <a:t>+111    (tied with the one below)</a:t>
            </a:r>
            <a:endParaRPr lang="en-US" sz="1200" i="1" baseline="30000" dirty="0" smtClean="0"/>
          </a:p>
          <a:p>
            <a:pPr>
              <a:buFont typeface="Arial" pitchFamily="34" charset="0"/>
              <a:buChar char="•"/>
            </a:pPr>
            <a:endParaRPr lang="en-US" sz="1200" baseline="30000" dirty="0" smtClean="0"/>
          </a:p>
          <a:p>
            <a:pPr>
              <a:buFont typeface="Arial" pitchFamily="34" charset="0"/>
              <a:buChar char="•"/>
            </a:pPr>
            <a:r>
              <a:rPr lang="en-US" sz="1200" i="1" dirty="0" smtClean="0"/>
              <a:t>f</a:t>
            </a:r>
            <a:r>
              <a:rPr lang="en-US" sz="1200" baseline="-25000" dirty="0" smtClean="0"/>
              <a:t>8</a:t>
            </a:r>
            <a:r>
              <a:rPr lang="en-US" sz="1200" dirty="0" smtClean="0"/>
              <a:t>(</a:t>
            </a:r>
            <a:r>
              <a:rPr lang="en-US" sz="1200" i="1" dirty="0" smtClean="0"/>
              <a:t>n</a:t>
            </a:r>
            <a:r>
              <a:rPr lang="en-US" sz="1200" dirty="0" smtClean="0"/>
              <a:t>) = </a:t>
            </a:r>
            <a:r>
              <a:rPr lang="en-US" sz="1200" i="1" dirty="0" smtClean="0">
                <a:latin typeface="Cambria Math" pitchFamily="18" charset="0"/>
                <a:ea typeface="Cambria Math" pitchFamily="18" charset="0"/>
              </a:rPr>
              <a:t>n</a:t>
            </a:r>
            <a:r>
              <a:rPr lang="en-US" sz="1200" baseline="30000" dirty="0" smtClean="0">
                <a:latin typeface="Cambria Math" pitchFamily="18" charset="0"/>
                <a:ea typeface="Cambria Math" pitchFamily="18" charset="0"/>
              </a:rPr>
              <a:t>3</a:t>
            </a:r>
            <a:r>
              <a:rPr lang="en-US" sz="1200" dirty="0" smtClean="0">
                <a:latin typeface="Cambria Math" pitchFamily="18" charset="0"/>
                <a:ea typeface="Cambria Math" pitchFamily="18" charset="0"/>
              </a:rPr>
              <a:t>+ </a:t>
            </a:r>
            <a:r>
              <a:rPr lang="en-US" sz="1200" i="1" dirty="0" smtClean="0">
                <a:latin typeface="Cambria Math" pitchFamily="18" charset="0"/>
                <a:ea typeface="Cambria Math" pitchFamily="18" charset="0"/>
              </a:rPr>
              <a:t>n</a:t>
            </a:r>
            <a:r>
              <a:rPr lang="en-US" sz="1200" dirty="0" smtClean="0">
                <a:latin typeface="Cambria Math" pitchFamily="18" charset="0"/>
                <a:ea typeface="Cambria Math" pitchFamily="18" charset="0"/>
              </a:rPr>
              <a:t>(log </a:t>
            </a:r>
            <a:r>
              <a:rPr lang="en-US" sz="1200" i="1" dirty="0" smtClean="0">
                <a:latin typeface="Cambria Math" pitchFamily="18" charset="0"/>
                <a:ea typeface="Cambria Math" pitchFamily="18" charset="0"/>
              </a:rPr>
              <a:t>n</a:t>
            </a:r>
            <a:r>
              <a:rPr lang="en-US" sz="1200" dirty="0" smtClean="0">
                <a:latin typeface="Cambria Math" pitchFamily="18" charset="0"/>
                <a:ea typeface="Cambria Math" pitchFamily="18" charset="0"/>
              </a:rPr>
              <a:t>)</a:t>
            </a:r>
            <a:r>
              <a:rPr lang="en-US" sz="1200" baseline="30000" dirty="0" smtClean="0">
                <a:latin typeface="Cambria Math" pitchFamily="18" charset="0"/>
                <a:ea typeface="Cambria Math" pitchFamily="18" charset="0"/>
              </a:rPr>
              <a:t>2  </a:t>
            </a:r>
            <a:r>
              <a:rPr lang="en-US" sz="1200" dirty="0" smtClean="0">
                <a:latin typeface="Cambria Math" pitchFamily="18" charset="0"/>
                <a:ea typeface="Cambria Math" pitchFamily="18" charset="0"/>
              </a:rPr>
              <a:t>        (tied with the one above)</a:t>
            </a:r>
          </a:p>
          <a:p>
            <a:pPr>
              <a:buFont typeface="Arial" pitchFamily="34" charset="0"/>
              <a:buChar char="•"/>
            </a:pPr>
            <a:endParaRPr lang="en-US" sz="1200" i="1" baseline="30000" dirty="0" smtClean="0"/>
          </a:p>
          <a:p>
            <a:pPr>
              <a:buFont typeface="Arial" pitchFamily="34" charset="0"/>
              <a:buChar char="•"/>
            </a:pPr>
            <a:r>
              <a:rPr lang="en-US" sz="1200" i="1" dirty="0" smtClean="0"/>
              <a:t>f</a:t>
            </a:r>
            <a:r>
              <a:rPr lang="en-US" sz="1200" baseline="-25000" dirty="0" smtClean="0"/>
              <a:t>1</a:t>
            </a:r>
            <a:r>
              <a:rPr lang="en-US" sz="1200" dirty="0" smtClean="0"/>
              <a:t>(</a:t>
            </a:r>
            <a:r>
              <a:rPr lang="en-US" sz="1200" i="1" dirty="0" smtClean="0"/>
              <a:t>n</a:t>
            </a:r>
            <a:r>
              <a:rPr lang="en-US" sz="1200" dirty="0" smtClean="0"/>
              <a:t>) = (</a:t>
            </a:r>
            <a:r>
              <a:rPr lang="en-US" sz="1200" dirty="0" smtClean="0">
                <a:latin typeface="Cambria Math" pitchFamily="18" charset="0"/>
                <a:ea typeface="Cambria Math" pitchFamily="18" charset="0"/>
              </a:rPr>
              <a:t>1.5</a:t>
            </a:r>
            <a:r>
              <a:rPr lang="en-US" sz="1200" dirty="0" smtClean="0"/>
              <a:t>)</a:t>
            </a:r>
            <a:r>
              <a:rPr lang="en-US" sz="1200" i="1" baseline="30000" dirty="0" smtClean="0"/>
              <a:t>n   </a:t>
            </a:r>
            <a:r>
              <a:rPr lang="en-US" sz="1200" i="1" dirty="0" smtClean="0"/>
              <a:t>      </a:t>
            </a:r>
            <a:r>
              <a:rPr lang="en-US" sz="1200" dirty="0" smtClean="0"/>
              <a:t>(next largest, an exponential function)</a:t>
            </a:r>
          </a:p>
          <a:p>
            <a:pPr>
              <a:buFont typeface="Arial" pitchFamily="34" charset="0"/>
              <a:buChar char="•"/>
            </a:pPr>
            <a:endParaRPr lang="en-US" sz="1200" i="1" baseline="30000" dirty="0" smtClean="0"/>
          </a:p>
          <a:p>
            <a:pPr>
              <a:buFont typeface="Arial" pitchFamily="34" charset="0"/>
              <a:buChar char="•"/>
            </a:pPr>
            <a:r>
              <a:rPr lang="en-US" sz="1200" i="1" dirty="0" smtClean="0"/>
              <a:t>f</a:t>
            </a:r>
            <a:r>
              <a:rPr lang="en-US" sz="1200" baseline="-25000" dirty="0" smtClean="0"/>
              <a:t>4</a:t>
            </a:r>
            <a:r>
              <a:rPr lang="en-US" sz="1200" dirty="0" smtClean="0"/>
              <a:t>(</a:t>
            </a:r>
            <a:r>
              <a:rPr lang="en-US" sz="1200" i="1" dirty="0" smtClean="0"/>
              <a:t>n</a:t>
            </a:r>
            <a:r>
              <a:rPr lang="en-US" sz="1200" dirty="0" smtClean="0"/>
              <a:t>) = </a:t>
            </a:r>
            <a:r>
              <a:rPr lang="en-US" sz="1200" dirty="0" smtClean="0">
                <a:latin typeface="Cambria Math" pitchFamily="18" charset="0"/>
                <a:ea typeface="Cambria Math" pitchFamily="18" charset="0"/>
              </a:rPr>
              <a:t>2</a:t>
            </a:r>
            <a:r>
              <a:rPr lang="en-US" sz="1200" i="1" baseline="30000" dirty="0" smtClean="0">
                <a:latin typeface="Cambria Math" pitchFamily="18" charset="0"/>
                <a:ea typeface="Cambria Math" pitchFamily="18" charset="0"/>
              </a:rPr>
              <a:t>n</a:t>
            </a:r>
            <a:r>
              <a:rPr lang="en-US" sz="1200" dirty="0" smtClean="0">
                <a:latin typeface="Cambria Math" pitchFamily="18" charset="0"/>
                <a:ea typeface="Cambria Math" pitchFamily="18" charset="0"/>
              </a:rPr>
              <a:t>        (grows faster than one above since 2 &gt; 1.5)</a:t>
            </a:r>
          </a:p>
          <a:p>
            <a:pPr>
              <a:buFont typeface="Arial" pitchFamily="34" charset="0"/>
              <a:buChar char="•"/>
            </a:pPr>
            <a:endParaRPr lang="en-US" sz="1200" i="1" dirty="0" smtClean="0">
              <a:latin typeface="Cambria Math" pitchFamily="18" charset="0"/>
              <a:ea typeface="Cambria Math" pitchFamily="18" charset="0"/>
            </a:endParaRPr>
          </a:p>
          <a:p>
            <a:pPr>
              <a:buFont typeface="Arial" pitchFamily="34" charset="0"/>
              <a:buChar char="•"/>
            </a:pPr>
            <a:r>
              <a:rPr lang="en-US" sz="1200" i="1" dirty="0" smtClean="0"/>
              <a:t>f</a:t>
            </a:r>
            <a:r>
              <a:rPr lang="en-US" sz="1200" baseline="-25000" dirty="0" smtClean="0"/>
              <a:t>7</a:t>
            </a:r>
            <a:r>
              <a:rPr lang="en-US" sz="1200" dirty="0" smtClean="0"/>
              <a:t>(</a:t>
            </a:r>
            <a:r>
              <a:rPr lang="en-US" sz="1200" i="1" dirty="0" smtClean="0"/>
              <a:t>n</a:t>
            </a:r>
            <a:r>
              <a:rPr lang="en-US" sz="1200" dirty="0" smtClean="0"/>
              <a:t>) = </a:t>
            </a:r>
            <a:r>
              <a:rPr lang="en-US" sz="1200" dirty="0" smtClean="0">
                <a:latin typeface="Cambria Math" pitchFamily="18" charset="0"/>
                <a:ea typeface="Cambria Math" pitchFamily="18" charset="0"/>
              </a:rPr>
              <a:t>2</a:t>
            </a:r>
            <a:r>
              <a:rPr lang="en-US" sz="1200" i="1" baseline="30000" dirty="0" smtClean="0">
                <a:latin typeface="Cambria Math" pitchFamily="18" charset="0"/>
                <a:ea typeface="Cambria Math" pitchFamily="18" charset="0"/>
              </a:rPr>
              <a:t>n</a:t>
            </a:r>
            <a:r>
              <a:rPr lang="en-US" sz="1200" i="1" dirty="0" smtClean="0">
                <a:latin typeface="Cambria Math" pitchFamily="18" charset="0"/>
                <a:ea typeface="Cambria Math" pitchFamily="18" charset="0"/>
              </a:rPr>
              <a:t> </a:t>
            </a:r>
            <a:r>
              <a:rPr lang="en-US" sz="1200" dirty="0" smtClean="0">
                <a:latin typeface="Cambria Math" pitchFamily="18" charset="0"/>
                <a:ea typeface="Cambria Math" pitchFamily="18" charset="0"/>
              </a:rPr>
              <a:t>(</a:t>
            </a:r>
            <a:r>
              <a:rPr lang="en-US" sz="1200" i="1" dirty="0" smtClean="0">
                <a:latin typeface="Cambria Math" pitchFamily="18" charset="0"/>
                <a:ea typeface="Cambria Math" pitchFamily="18" charset="0"/>
              </a:rPr>
              <a:t>n</a:t>
            </a:r>
            <a:r>
              <a:rPr lang="en-US" sz="1200" baseline="30000" dirty="0" smtClean="0">
                <a:latin typeface="Cambria Math" pitchFamily="18" charset="0"/>
                <a:ea typeface="Cambria Math" pitchFamily="18" charset="0"/>
              </a:rPr>
              <a:t>2  </a:t>
            </a:r>
            <a:r>
              <a:rPr lang="en-US" sz="1200" dirty="0" smtClean="0">
                <a:latin typeface="Cambria Math" pitchFamily="18" charset="0"/>
                <a:ea typeface="Cambria Math" pitchFamily="18" charset="0"/>
              </a:rPr>
              <a:t>+1)     (grows faster than above because of the </a:t>
            </a:r>
            <a:r>
              <a:rPr lang="en-US" sz="1200" i="1" dirty="0" smtClean="0">
                <a:latin typeface="Cambria Math" pitchFamily="18" charset="0"/>
                <a:ea typeface="Cambria Math" pitchFamily="18" charset="0"/>
              </a:rPr>
              <a:t>n</a:t>
            </a:r>
            <a:r>
              <a:rPr lang="en-US" sz="1200" baseline="30000" dirty="0" smtClean="0">
                <a:latin typeface="Cambria Math" pitchFamily="18" charset="0"/>
                <a:ea typeface="Cambria Math" pitchFamily="18" charset="0"/>
              </a:rPr>
              <a:t>2  </a:t>
            </a:r>
            <a:r>
              <a:rPr lang="en-US" sz="1200" dirty="0" smtClean="0">
                <a:latin typeface="Cambria Math" pitchFamily="18" charset="0"/>
                <a:ea typeface="Cambria Math" pitchFamily="18" charset="0"/>
              </a:rPr>
              <a:t>+1 factor)</a:t>
            </a:r>
            <a:endParaRPr lang="en-US" sz="1200" baseline="30000" dirty="0" smtClean="0">
              <a:latin typeface="Cambria Math" pitchFamily="18" charset="0"/>
              <a:ea typeface="Cambria Math" pitchFamily="18" charset="0"/>
            </a:endParaRPr>
          </a:p>
          <a:p>
            <a:pPr>
              <a:buFont typeface="Arial" pitchFamily="34" charset="0"/>
              <a:buChar char="•"/>
            </a:pPr>
            <a:endParaRPr lang="en-US" sz="1200" i="1" dirty="0" smtClean="0"/>
          </a:p>
          <a:p>
            <a:pPr>
              <a:buFont typeface="Arial" pitchFamily="34" charset="0"/>
              <a:buChar char="•"/>
            </a:pPr>
            <a:r>
              <a:rPr lang="en-US" sz="1200" i="1" dirty="0" smtClean="0"/>
              <a:t>f</a:t>
            </a:r>
            <a:r>
              <a:rPr lang="en-US" sz="1200" baseline="-25000" dirty="0" smtClean="0"/>
              <a:t>10</a:t>
            </a:r>
            <a:r>
              <a:rPr lang="en-US" sz="1200" dirty="0" smtClean="0"/>
              <a:t>(</a:t>
            </a:r>
            <a:r>
              <a:rPr lang="en-US" sz="1200" i="1" dirty="0" smtClean="0"/>
              <a:t>n</a:t>
            </a:r>
            <a:r>
              <a:rPr lang="en-US" sz="1200" dirty="0" smtClean="0"/>
              <a:t>) </a:t>
            </a:r>
            <a:r>
              <a:rPr lang="en-US" sz="1200" smtClean="0"/>
              <a:t>= </a:t>
            </a:r>
            <a:r>
              <a:rPr lang="en-US" sz="1200" smtClean="0">
                <a:latin typeface="Cambria Math" pitchFamily="18" charset="0"/>
                <a:ea typeface="Cambria Math" pitchFamily="18" charset="0"/>
              </a:rPr>
              <a:t>n!</a:t>
            </a:r>
            <a:r>
              <a:rPr lang="en-US" sz="1200" i="1" baseline="30000" smtClean="0">
                <a:latin typeface="Cambria Math" pitchFamily="18" charset="0"/>
                <a:ea typeface="Cambria Math" pitchFamily="18" charset="0"/>
              </a:rPr>
              <a:t>             </a:t>
            </a:r>
            <a:r>
              <a:rPr lang="en-US" sz="1200" dirty="0" smtClean="0">
                <a:latin typeface="Cambria Math" pitchFamily="18" charset="0"/>
                <a:ea typeface="Cambria Math" pitchFamily="18" charset="0"/>
              </a:rPr>
              <a:t>( </a:t>
            </a:r>
            <a:r>
              <a:rPr lang="en-US" sz="1200" i="1" dirty="0" smtClean="0">
                <a:latin typeface="Cambria Math" pitchFamily="18" charset="0"/>
                <a:ea typeface="Cambria Math" pitchFamily="18" charset="0"/>
              </a:rPr>
              <a:t>n</a:t>
            </a:r>
            <a:r>
              <a:rPr lang="en-US" sz="1200" dirty="0" smtClean="0">
                <a:latin typeface="Cambria Math" pitchFamily="18" charset="0"/>
                <a:ea typeface="Cambria Math" pitchFamily="18" charset="0"/>
              </a:rPr>
              <a:t>!  grows faster than </a:t>
            </a:r>
            <a:r>
              <a:rPr lang="en-US" sz="1200" dirty="0" err="1" smtClean="0">
                <a:latin typeface="Cambria Math" pitchFamily="18" charset="0"/>
                <a:ea typeface="Cambria Math" pitchFamily="18" charset="0"/>
              </a:rPr>
              <a:t>c</a:t>
            </a:r>
            <a:r>
              <a:rPr lang="en-US" sz="1200" i="1" baseline="30000" dirty="0" err="1" smtClean="0">
                <a:latin typeface="Cambria Math" pitchFamily="18" charset="0"/>
                <a:ea typeface="Cambria Math" pitchFamily="18" charset="0"/>
              </a:rPr>
              <a:t>n</a:t>
            </a:r>
            <a:r>
              <a:rPr lang="en-US" sz="1200" i="1" baseline="30000" dirty="0" smtClean="0">
                <a:latin typeface="Cambria Math" pitchFamily="18" charset="0"/>
                <a:ea typeface="Cambria Math" pitchFamily="18" charset="0"/>
              </a:rPr>
              <a:t>   </a:t>
            </a:r>
            <a:r>
              <a:rPr lang="en-US" sz="1200" dirty="0" smtClean="0">
                <a:latin typeface="Cambria Math" pitchFamily="18" charset="0"/>
                <a:ea typeface="Cambria Math" pitchFamily="18" charset="0"/>
              </a:rPr>
              <a:t>for  every </a:t>
            </a:r>
            <a:r>
              <a:rPr lang="en-US" sz="1200" i="1" dirty="0" smtClean="0">
                <a:latin typeface="Cambria Math" pitchFamily="18" charset="0"/>
                <a:ea typeface="Cambria Math" pitchFamily="18" charset="0"/>
              </a:rPr>
              <a:t>c</a:t>
            </a:r>
            <a:r>
              <a:rPr lang="en-US" sz="1200" dirty="0" smtClean="0">
                <a:latin typeface="Cambria Math" pitchFamily="18" charset="0"/>
                <a:ea typeface="Cambria Math" pitchFamily="18" charset="0"/>
              </a:rPr>
              <a:t>)</a:t>
            </a:r>
          </a:p>
          <a:p>
            <a:pPr>
              <a:buFont typeface="Arial" pitchFamily="34" charset="0"/>
              <a:buChar char="•"/>
            </a:pPr>
            <a:endParaRPr lang="en-US" sz="1200" i="1" baseline="30000" dirty="0" smtClean="0"/>
          </a:p>
          <a:p>
            <a:pPr>
              <a:buFont typeface="Arial" pitchFamily="34" charset="0"/>
              <a:buChar char="•"/>
            </a:pPr>
            <a:endParaRPr lang="en-US" sz="1200" b="1" dirty="0" smtClean="0"/>
          </a:p>
        </p:txBody>
      </p:sp>
      <p:sp>
        <p:nvSpPr>
          <p:cNvPr id="5" name="Slide Number Placeholder 4"/>
          <p:cNvSpPr>
            <a:spLocks noGrp="1"/>
          </p:cNvSpPr>
          <p:nvPr>
            <p:ph type="sldNum" sz="quarter" idx="12"/>
          </p:nvPr>
        </p:nvSpPr>
        <p:spPr/>
        <p:txBody>
          <a:bodyPr/>
          <a:lstStyle/>
          <a:p>
            <a:fld id="{9CA217EF-0505-4C33-BB20-8A8DF2039023}" type="slidenum">
              <a:rPr lang="en-US" smtClean="0"/>
              <a:pPr/>
              <a:t>52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A217EF-0505-4C33-BB20-8A8DF2039023}" type="slidenum">
              <a:rPr lang="en-US" smtClean="0"/>
              <a:pPr/>
              <a:t>53</a:t>
            </a:fld>
            <a:endParaRPr lang="en-US"/>
          </a:p>
        </p:txBody>
      </p:sp>
      <p:sp>
        <p:nvSpPr>
          <p:cNvPr id="6" name="TextBox 5"/>
          <p:cNvSpPr txBox="1"/>
          <p:nvPr/>
        </p:nvSpPr>
        <p:spPr>
          <a:xfrm>
            <a:off x="838200" y="762000"/>
            <a:ext cx="3247543" cy="369332"/>
          </a:xfrm>
          <a:prstGeom prst="rect">
            <a:avLst/>
          </a:prstGeom>
          <a:noFill/>
        </p:spPr>
        <p:txBody>
          <a:bodyPr wrap="square" rtlCol="0">
            <a:spAutoFit/>
          </a:bodyPr>
          <a:lstStyle/>
          <a:p>
            <a:r>
              <a:rPr lang="en-US" b="1" dirty="0" smtClean="0"/>
              <a:t>What  is  big-O estimate of </a:t>
            </a:r>
          </a:p>
        </p:txBody>
      </p:sp>
      <p:graphicFrame>
        <p:nvGraphicFramePr>
          <p:cNvPr id="7" name="Object 6"/>
          <p:cNvGraphicFramePr>
            <a:graphicFrameLocks noChangeAspect="1"/>
          </p:cNvGraphicFramePr>
          <p:nvPr/>
        </p:nvGraphicFramePr>
        <p:xfrm>
          <a:off x="4800600" y="609600"/>
          <a:ext cx="2413000" cy="1047750"/>
        </p:xfrm>
        <a:graphic>
          <a:graphicData uri="http://schemas.openxmlformats.org/presentationml/2006/ole">
            <p:oleObj spid="_x0000_s104451" name="Equation" r:id="rId3" imgW="965160" imgH="419040" progId="">
              <p:embed/>
            </p:oleObj>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Big-Omega Notation</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Definition</a:t>
            </a:r>
            <a:r>
              <a:rPr lang="en-US" dirty="0" smtClean="0"/>
              <a:t>: Let </a:t>
            </a:r>
            <a:r>
              <a:rPr lang="en-US" i="1" dirty="0" smtClean="0"/>
              <a:t>f</a:t>
            </a:r>
            <a:r>
              <a:rPr lang="en-US" dirty="0" smtClean="0"/>
              <a:t> and </a:t>
            </a:r>
            <a:r>
              <a:rPr lang="en-US" i="1" dirty="0" smtClean="0"/>
              <a:t>g</a:t>
            </a:r>
            <a:r>
              <a:rPr lang="en-US" dirty="0" smtClean="0"/>
              <a:t> be functions from the set of integers or the set of real numbers to the set of real numbers. We say that</a:t>
            </a:r>
          </a:p>
          <a:p>
            <a:pPr>
              <a:buNone/>
            </a:pPr>
            <a:r>
              <a:rPr lang="en-US" dirty="0" smtClean="0"/>
              <a:t>    if there are constants </a:t>
            </a:r>
            <a:r>
              <a:rPr lang="en-US" i="1" dirty="0" smtClean="0"/>
              <a:t>C</a:t>
            </a:r>
            <a:r>
              <a:rPr lang="en-US" dirty="0" smtClean="0"/>
              <a:t> and </a:t>
            </a:r>
            <a:r>
              <a:rPr lang="en-US" i="1" dirty="0" smtClean="0"/>
              <a:t>k</a:t>
            </a:r>
            <a:r>
              <a:rPr lang="en-US" dirty="0" smtClean="0"/>
              <a:t> such that</a:t>
            </a:r>
          </a:p>
          <a:p>
            <a:pPr>
              <a:buNone/>
            </a:pPr>
            <a:r>
              <a:rPr lang="en-US" dirty="0" smtClean="0"/>
              <a:t>                                            when </a:t>
            </a:r>
            <a:r>
              <a:rPr lang="en-US" i="1" dirty="0" smtClean="0"/>
              <a:t>x &gt; k</a:t>
            </a:r>
            <a:r>
              <a:rPr lang="en-US" dirty="0" smtClean="0"/>
              <a:t>.</a:t>
            </a:r>
          </a:p>
          <a:p>
            <a:r>
              <a:rPr lang="en-US" dirty="0" smtClean="0"/>
              <a:t> We say that “</a:t>
            </a:r>
            <a:r>
              <a:rPr lang="en-US" i="1" dirty="0" smtClean="0"/>
              <a:t>f</a:t>
            </a:r>
            <a:r>
              <a:rPr lang="en-US" dirty="0" smtClean="0"/>
              <a:t>(</a:t>
            </a:r>
            <a:r>
              <a:rPr lang="en-US" i="1" dirty="0" smtClean="0"/>
              <a:t>x</a:t>
            </a:r>
            <a:r>
              <a:rPr lang="en-US" dirty="0" smtClean="0"/>
              <a:t>) is big-Omega of </a:t>
            </a:r>
            <a:r>
              <a:rPr lang="en-US" i="1" dirty="0" smtClean="0"/>
              <a:t>g</a:t>
            </a:r>
            <a:r>
              <a:rPr lang="en-US" dirty="0" smtClean="0"/>
              <a:t>(</a:t>
            </a:r>
            <a:r>
              <a:rPr lang="en-US" i="1" dirty="0" smtClean="0"/>
              <a:t>x</a:t>
            </a:r>
            <a:r>
              <a:rPr lang="en-US" dirty="0" smtClean="0"/>
              <a:t>).”</a:t>
            </a:r>
          </a:p>
          <a:p>
            <a:r>
              <a:rPr lang="en-US" dirty="0" smtClean="0"/>
              <a:t>Big-</a:t>
            </a:r>
            <a:r>
              <a:rPr lang="en-US" i="1" dirty="0" smtClean="0"/>
              <a:t>O</a:t>
            </a:r>
            <a:r>
              <a:rPr lang="en-US" dirty="0" smtClean="0"/>
              <a:t> gives an upper bound on the growth of a function, while Big-Omega gives a lower bound. Big-Omega tells us that a function grows at least as fast as another.</a:t>
            </a:r>
          </a:p>
          <a:p>
            <a:r>
              <a:rPr lang="en-US" i="1" dirty="0" smtClean="0"/>
              <a:t>f</a:t>
            </a:r>
            <a:r>
              <a:rPr lang="en-US" dirty="0" smtClean="0"/>
              <a:t>(</a:t>
            </a:r>
            <a:r>
              <a:rPr lang="en-US" i="1" dirty="0" smtClean="0"/>
              <a:t>x</a:t>
            </a:r>
            <a:r>
              <a:rPr lang="en-US" dirty="0" smtClean="0"/>
              <a:t>) is  </a:t>
            </a:r>
            <a:r>
              <a:rPr lang="el-GR" dirty="0" smtClean="0">
                <a:latin typeface="Cambria Math"/>
                <a:ea typeface="Cambria Math"/>
              </a:rPr>
              <a:t>Ω</a:t>
            </a:r>
            <a:r>
              <a:rPr lang="en-US" dirty="0" smtClean="0">
                <a:ea typeface="Cambria Math"/>
              </a:rPr>
              <a:t>(</a:t>
            </a:r>
            <a:r>
              <a:rPr lang="en-US" i="1" dirty="0" smtClean="0">
                <a:ea typeface="Cambria Math"/>
              </a:rPr>
              <a:t>g</a:t>
            </a:r>
            <a:r>
              <a:rPr lang="en-US" dirty="0" smtClean="0">
                <a:ea typeface="Cambria Math"/>
              </a:rPr>
              <a:t>(</a:t>
            </a:r>
            <a:r>
              <a:rPr lang="en-US" i="1" dirty="0" smtClean="0">
                <a:ea typeface="Cambria Math"/>
              </a:rPr>
              <a:t>x</a:t>
            </a:r>
            <a:r>
              <a:rPr lang="en-US" dirty="0" smtClean="0">
                <a:ea typeface="Cambria Math"/>
              </a:rPr>
              <a:t>))</a:t>
            </a:r>
            <a:r>
              <a:rPr lang="en-US" dirty="0" smtClean="0">
                <a:latin typeface="Cambria Math"/>
                <a:ea typeface="Cambria Math"/>
              </a:rPr>
              <a:t> </a:t>
            </a:r>
            <a:r>
              <a:rPr lang="en-US" dirty="0" smtClean="0"/>
              <a:t>if and only if </a:t>
            </a:r>
            <a:r>
              <a:rPr lang="en-US" i="1" dirty="0" smtClean="0"/>
              <a:t>g</a:t>
            </a:r>
            <a:r>
              <a:rPr lang="en-US" dirty="0" smtClean="0"/>
              <a:t>(</a:t>
            </a:r>
            <a:r>
              <a:rPr lang="en-US" i="1" dirty="0" smtClean="0"/>
              <a:t>x</a:t>
            </a:r>
            <a:r>
              <a:rPr lang="en-US" dirty="0" smtClean="0"/>
              <a:t>) is </a:t>
            </a:r>
            <a:r>
              <a:rPr lang="en-US" i="1" dirty="0" smtClean="0"/>
              <a:t>O</a:t>
            </a:r>
            <a:r>
              <a:rPr lang="en-US" dirty="0" smtClean="0"/>
              <a:t>(</a:t>
            </a:r>
            <a:r>
              <a:rPr lang="en-US" i="1" dirty="0" smtClean="0"/>
              <a:t>f</a:t>
            </a:r>
            <a:r>
              <a:rPr lang="en-US" dirty="0" smtClean="0"/>
              <a:t>(</a:t>
            </a:r>
            <a:r>
              <a:rPr lang="en-US" i="1" dirty="0" smtClean="0"/>
              <a:t>x</a:t>
            </a:r>
            <a:r>
              <a:rPr lang="en-US" dirty="0" smtClean="0"/>
              <a:t>)). This follows from the definitions. See the text for details.</a:t>
            </a:r>
            <a:endParaRPr lang="en-US" dirty="0"/>
          </a:p>
        </p:txBody>
      </p:sp>
      <p:pic>
        <p:nvPicPr>
          <p:cNvPr id="6" name="Picture 5" descr="addin_tmp.png"/>
          <p:cNvPicPr>
            <a:picLocks noChangeAspect="1"/>
          </p:cNvPicPr>
          <p:nvPr>
            <p:custDataLst>
              <p:tags r:id="rId1"/>
            </p:custDataLst>
          </p:nvPr>
        </p:nvPicPr>
        <p:blipFill>
          <a:blip r:embed="rId4" cstate="print"/>
          <a:stretch>
            <a:fillRect/>
          </a:stretch>
        </p:blipFill>
        <p:spPr>
          <a:xfrm>
            <a:off x="3733800" y="2667000"/>
            <a:ext cx="2128838" cy="319088"/>
          </a:xfrm>
          <a:prstGeom prst="rect">
            <a:avLst/>
          </a:prstGeom>
        </p:spPr>
      </p:pic>
      <p:pic>
        <p:nvPicPr>
          <p:cNvPr id="8" name="Picture 7" descr="addin_tmp.png"/>
          <p:cNvPicPr>
            <a:picLocks noChangeAspect="1"/>
          </p:cNvPicPr>
          <p:nvPr>
            <p:custDataLst>
              <p:tags r:id="rId2"/>
            </p:custDataLst>
          </p:nvPr>
        </p:nvPicPr>
        <p:blipFill>
          <a:blip r:embed="rId5" cstate="print"/>
          <a:stretch>
            <a:fillRect/>
          </a:stretch>
        </p:blipFill>
        <p:spPr>
          <a:xfrm>
            <a:off x="1371600" y="3429000"/>
            <a:ext cx="2157413" cy="319088"/>
          </a:xfrm>
          <a:prstGeom prst="rect">
            <a:avLst/>
          </a:prstGeom>
        </p:spPr>
      </p:pic>
      <p:sp>
        <p:nvSpPr>
          <p:cNvPr id="7" name="TextBox 6"/>
          <p:cNvSpPr txBox="1"/>
          <p:nvPr/>
        </p:nvSpPr>
        <p:spPr>
          <a:xfrm>
            <a:off x="6248400" y="3124200"/>
            <a:ext cx="2590800" cy="923330"/>
          </a:xfrm>
          <a:prstGeom prst="rect">
            <a:avLst/>
          </a:prstGeom>
          <a:noFill/>
          <a:ln>
            <a:solidFill>
              <a:schemeClr val="accent1"/>
            </a:solidFill>
          </a:ln>
        </p:spPr>
        <p:txBody>
          <a:bodyPr wrap="square" rtlCol="0">
            <a:spAutoFit/>
          </a:bodyPr>
          <a:lstStyle/>
          <a:p>
            <a:r>
              <a:rPr lang="el-GR" dirty="0" smtClean="0">
                <a:latin typeface="Cambria Math"/>
                <a:ea typeface="Cambria Math"/>
              </a:rPr>
              <a:t>Ω</a:t>
            </a:r>
            <a:r>
              <a:rPr lang="en-US" dirty="0" smtClean="0">
                <a:latin typeface="Cambria Math"/>
                <a:ea typeface="Cambria Math"/>
              </a:rPr>
              <a:t> is the upper case version of the lower case Greek letter </a:t>
            </a:r>
            <a:r>
              <a:rPr lang="el-GR" dirty="0" smtClean="0">
                <a:latin typeface="Cambria Math"/>
                <a:ea typeface="Cambria Math"/>
              </a:rPr>
              <a:t>ω</a:t>
            </a:r>
            <a:r>
              <a:rPr lang="en-US" dirty="0" smtClean="0">
                <a:latin typeface="Cambria Math"/>
                <a:ea typeface="Cambria Math"/>
              </a:rPr>
              <a:t>.</a:t>
            </a:r>
            <a:endParaRPr lang="en-US" dirty="0"/>
          </a:p>
        </p:txBody>
      </p:sp>
      <p:sp>
        <p:nvSpPr>
          <p:cNvPr id="9" name="Slide Number Placeholder 8"/>
          <p:cNvSpPr>
            <a:spLocks noGrp="1"/>
          </p:cNvSpPr>
          <p:nvPr>
            <p:ph type="sldNum" sz="quarter" idx="12"/>
          </p:nvPr>
        </p:nvSpPr>
        <p:spPr/>
        <p:txBody>
          <a:bodyPr/>
          <a:lstStyle/>
          <a:p>
            <a:fld id="{9CA217EF-0505-4C33-BB20-8A8DF2039023}" type="slidenum">
              <a:rPr lang="en-US" smtClean="0"/>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Big-Omega Notation</a:t>
            </a:r>
            <a:endParaRPr lang="en-US" dirty="0"/>
          </a:p>
        </p:txBody>
      </p:sp>
      <p:sp>
        <p:nvSpPr>
          <p:cNvPr id="3" name="Content Placeholder 2"/>
          <p:cNvSpPr>
            <a:spLocks noGrp="1"/>
          </p:cNvSpPr>
          <p:nvPr>
            <p:ph idx="1"/>
          </p:nvPr>
        </p:nvSpPr>
        <p:spPr>
          <a:xfrm>
            <a:off x="381000" y="1828800"/>
            <a:ext cx="8229600" cy="4389120"/>
          </a:xfrm>
        </p:spPr>
        <p:txBody>
          <a:bodyPr/>
          <a:lstStyle/>
          <a:p>
            <a:pPr>
              <a:buNone/>
            </a:pPr>
            <a:r>
              <a:rPr lang="en-US" b="1" dirty="0" smtClean="0"/>
              <a:t>   Example</a:t>
            </a:r>
            <a:r>
              <a:rPr lang="en-US" dirty="0" smtClean="0"/>
              <a:t>:  Show that                                        is</a:t>
            </a:r>
          </a:p>
          <a:p>
            <a:pPr>
              <a:buNone/>
            </a:pPr>
            <a:r>
              <a:rPr lang="en-US" dirty="0"/>
              <a:t> </a:t>
            </a:r>
            <a:r>
              <a:rPr lang="en-US" dirty="0" smtClean="0"/>
              <a:t>                      where                  .</a:t>
            </a:r>
          </a:p>
          <a:p>
            <a:pPr>
              <a:buNone/>
            </a:pPr>
            <a:r>
              <a:rPr lang="en-US" dirty="0" smtClean="0"/>
              <a:t>    </a:t>
            </a:r>
            <a:r>
              <a:rPr lang="en-US" b="1" dirty="0" smtClean="0"/>
              <a:t>Solution</a:t>
            </a:r>
            <a:r>
              <a:rPr lang="en-US" dirty="0" smtClean="0"/>
              <a:t>:                                                     for all positive real numbers </a:t>
            </a:r>
            <a:r>
              <a:rPr lang="en-US" i="1" dirty="0" smtClean="0"/>
              <a:t>x</a:t>
            </a:r>
            <a:r>
              <a:rPr lang="en-US" dirty="0" smtClean="0"/>
              <a:t>.</a:t>
            </a:r>
            <a:endParaRPr lang="en-US" dirty="0"/>
          </a:p>
          <a:p>
            <a:pPr lvl="1"/>
            <a:r>
              <a:rPr lang="en-US" dirty="0" smtClean="0"/>
              <a:t>Is it also the case that                     is                                  ?  </a:t>
            </a:r>
            <a:endParaRPr lang="en-US" dirty="0"/>
          </a:p>
        </p:txBody>
      </p:sp>
      <p:pic>
        <p:nvPicPr>
          <p:cNvPr id="11" name="Picture 10" descr="addin_tmp.png"/>
          <p:cNvPicPr>
            <a:picLocks noChangeAspect="1"/>
          </p:cNvPicPr>
          <p:nvPr>
            <p:custDataLst>
              <p:tags r:id="rId1"/>
            </p:custDataLst>
          </p:nvPr>
        </p:nvPicPr>
        <p:blipFill>
          <a:blip r:embed="rId8" cstate="print"/>
          <a:stretch>
            <a:fillRect/>
          </a:stretch>
        </p:blipFill>
        <p:spPr>
          <a:xfrm>
            <a:off x="3962400" y="1905000"/>
            <a:ext cx="2912269" cy="342900"/>
          </a:xfrm>
          <a:prstGeom prst="rect">
            <a:avLst/>
          </a:prstGeom>
        </p:spPr>
      </p:pic>
      <p:pic>
        <p:nvPicPr>
          <p:cNvPr id="15" name="Picture 14" descr="addin_tmp.png"/>
          <p:cNvPicPr>
            <a:picLocks noChangeAspect="1"/>
          </p:cNvPicPr>
          <p:nvPr>
            <p:custDataLst>
              <p:tags r:id="rId2"/>
            </p:custDataLst>
          </p:nvPr>
        </p:nvPicPr>
        <p:blipFill>
          <a:blip r:embed="rId9" cstate="print"/>
          <a:stretch>
            <a:fillRect/>
          </a:stretch>
        </p:blipFill>
        <p:spPr>
          <a:xfrm>
            <a:off x="914400" y="2362200"/>
            <a:ext cx="1023938" cy="319088"/>
          </a:xfrm>
          <a:prstGeom prst="rect">
            <a:avLst/>
          </a:prstGeom>
        </p:spPr>
      </p:pic>
      <p:pic>
        <p:nvPicPr>
          <p:cNvPr id="16" name="Picture 15" descr="addin_tmp.png"/>
          <p:cNvPicPr>
            <a:picLocks noChangeAspect="1"/>
          </p:cNvPicPr>
          <p:nvPr>
            <p:custDataLst>
              <p:tags r:id="rId3"/>
            </p:custDataLst>
          </p:nvPr>
        </p:nvPicPr>
        <p:blipFill>
          <a:blip r:embed="rId10" cstate="print"/>
          <a:stretch>
            <a:fillRect/>
          </a:stretch>
        </p:blipFill>
        <p:spPr>
          <a:xfrm>
            <a:off x="3352800" y="2362200"/>
            <a:ext cx="1304925" cy="342900"/>
          </a:xfrm>
          <a:prstGeom prst="rect">
            <a:avLst/>
          </a:prstGeom>
        </p:spPr>
      </p:pic>
      <p:pic>
        <p:nvPicPr>
          <p:cNvPr id="19" name="Picture 18" descr="addin_tmp.png"/>
          <p:cNvPicPr>
            <a:picLocks noChangeAspect="1"/>
          </p:cNvPicPr>
          <p:nvPr>
            <p:custDataLst>
              <p:tags r:id="rId4"/>
            </p:custDataLst>
          </p:nvPr>
        </p:nvPicPr>
        <p:blipFill>
          <a:blip r:embed="rId11" cstate="print"/>
          <a:stretch>
            <a:fillRect/>
          </a:stretch>
        </p:blipFill>
        <p:spPr>
          <a:xfrm>
            <a:off x="5867400" y="3733800"/>
            <a:ext cx="2345531" cy="342900"/>
          </a:xfrm>
          <a:prstGeom prst="rect">
            <a:avLst/>
          </a:prstGeom>
        </p:spPr>
      </p:pic>
      <p:pic>
        <p:nvPicPr>
          <p:cNvPr id="17" name="Picture 16" descr="addin_tmp.png"/>
          <p:cNvPicPr>
            <a:picLocks noChangeAspect="1"/>
          </p:cNvPicPr>
          <p:nvPr>
            <p:custDataLst>
              <p:tags r:id="rId5"/>
            </p:custDataLst>
          </p:nvPr>
        </p:nvPicPr>
        <p:blipFill>
          <a:blip r:embed="rId12" cstate="print"/>
          <a:stretch>
            <a:fillRect/>
          </a:stretch>
        </p:blipFill>
        <p:spPr>
          <a:xfrm>
            <a:off x="2514601" y="2895600"/>
            <a:ext cx="3876675" cy="342900"/>
          </a:xfrm>
          <a:prstGeom prst="rect">
            <a:avLst/>
          </a:prstGeom>
        </p:spPr>
      </p:pic>
      <p:pic>
        <p:nvPicPr>
          <p:cNvPr id="18" name="Picture 17" descr="addin_tmp.png"/>
          <p:cNvPicPr>
            <a:picLocks noChangeAspect="1"/>
          </p:cNvPicPr>
          <p:nvPr>
            <p:custDataLst>
              <p:tags r:id="rId6"/>
            </p:custDataLst>
          </p:nvPr>
        </p:nvPicPr>
        <p:blipFill>
          <a:blip r:embed="rId10" cstate="print"/>
          <a:stretch>
            <a:fillRect/>
          </a:stretch>
        </p:blipFill>
        <p:spPr>
          <a:xfrm>
            <a:off x="4038600" y="3733800"/>
            <a:ext cx="1304925" cy="342900"/>
          </a:xfrm>
          <a:prstGeom prst="rect">
            <a:avLst/>
          </a:prstGeom>
        </p:spPr>
      </p:pic>
      <p:sp>
        <p:nvSpPr>
          <p:cNvPr id="10" name="Slide Number Placeholder 9"/>
          <p:cNvSpPr>
            <a:spLocks noGrp="1"/>
          </p:cNvSpPr>
          <p:nvPr>
            <p:ph type="sldNum" sz="quarter" idx="12"/>
          </p:nvPr>
        </p:nvSpPr>
        <p:spPr/>
        <p:txBody>
          <a:bodyPr/>
          <a:lstStyle/>
          <a:p>
            <a:fld id="{9CA217EF-0505-4C33-BB20-8A8DF2039023}" type="slidenum">
              <a:rPr lang="en-US" smtClean="0"/>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Big-Theta Notation</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Definition</a:t>
            </a:r>
            <a:r>
              <a:rPr lang="en-US" dirty="0" smtClean="0"/>
              <a:t>: Let </a:t>
            </a:r>
            <a:r>
              <a:rPr lang="en-US" i="1" dirty="0" smtClean="0"/>
              <a:t>f</a:t>
            </a:r>
            <a:r>
              <a:rPr lang="en-US" dirty="0" smtClean="0"/>
              <a:t> and </a:t>
            </a:r>
            <a:r>
              <a:rPr lang="en-US" i="1" dirty="0" smtClean="0"/>
              <a:t>g</a:t>
            </a:r>
            <a:r>
              <a:rPr lang="en-US" dirty="0" smtClean="0"/>
              <a:t> be functions from the set of integers or the set of real numbers to the set of real numbers. The function                                 if </a:t>
            </a:r>
          </a:p>
          <a:p>
            <a:pPr>
              <a:buNone/>
            </a:pPr>
            <a:r>
              <a:rPr lang="en-US" dirty="0" smtClean="0"/>
              <a:t>                                    and                              . </a:t>
            </a:r>
            <a:endParaRPr lang="en-US" dirty="0"/>
          </a:p>
          <a:p>
            <a:endParaRPr lang="en-US" dirty="0" smtClean="0"/>
          </a:p>
          <a:p>
            <a:r>
              <a:rPr lang="en-US" dirty="0" smtClean="0"/>
              <a:t> We say that “f is big-Theta of </a:t>
            </a:r>
            <a:r>
              <a:rPr lang="en-US" i="1" dirty="0" smtClean="0"/>
              <a:t>g</a:t>
            </a:r>
            <a:r>
              <a:rPr lang="en-US" dirty="0" smtClean="0"/>
              <a:t>(</a:t>
            </a:r>
            <a:r>
              <a:rPr lang="en-US" i="1" dirty="0" smtClean="0"/>
              <a:t>x</a:t>
            </a:r>
            <a:r>
              <a:rPr lang="en-US" dirty="0" smtClean="0"/>
              <a:t>)” and also that “</a:t>
            </a:r>
            <a:r>
              <a:rPr lang="en-US" i="1" dirty="0" smtClean="0"/>
              <a:t>f</a:t>
            </a:r>
            <a:r>
              <a:rPr lang="en-US" dirty="0" smtClean="0"/>
              <a:t>(</a:t>
            </a:r>
            <a:r>
              <a:rPr lang="en-US" i="1" dirty="0" smtClean="0"/>
              <a:t>x</a:t>
            </a:r>
            <a:r>
              <a:rPr lang="en-US" dirty="0" smtClean="0"/>
              <a:t>) is of </a:t>
            </a:r>
            <a:r>
              <a:rPr lang="en-US" i="1" dirty="0" smtClean="0"/>
              <a:t>order</a:t>
            </a:r>
            <a:r>
              <a:rPr lang="en-US" dirty="0" smtClean="0"/>
              <a:t> </a:t>
            </a:r>
            <a:r>
              <a:rPr lang="en-US" i="1" dirty="0" smtClean="0"/>
              <a:t>g</a:t>
            </a:r>
            <a:r>
              <a:rPr lang="en-US" dirty="0" smtClean="0"/>
              <a:t>(</a:t>
            </a:r>
            <a:r>
              <a:rPr lang="en-US" i="1" dirty="0" smtClean="0"/>
              <a:t>x</a:t>
            </a:r>
            <a:r>
              <a:rPr lang="en-US" dirty="0" smtClean="0"/>
              <a:t>)”   and also that “</a:t>
            </a:r>
            <a:r>
              <a:rPr lang="en-US" i="1" dirty="0" smtClean="0"/>
              <a:t>f</a:t>
            </a:r>
            <a:r>
              <a:rPr lang="en-US" dirty="0" smtClean="0"/>
              <a:t>(</a:t>
            </a:r>
            <a:r>
              <a:rPr lang="en-US" i="1" dirty="0" smtClean="0"/>
              <a:t>x</a:t>
            </a:r>
            <a:r>
              <a:rPr lang="en-US" dirty="0" smtClean="0"/>
              <a:t>) and </a:t>
            </a:r>
            <a:r>
              <a:rPr lang="en-US" i="1" dirty="0" smtClean="0"/>
              <a:t>g</a:t>
            </a:r>
            <a:r>
              <a:rPr lang="en-US" dirty="0" smtClean="0"/>
              <a:t>(</a:t>
            </a:r>
            <a:r>
              <a:rPr lang="en-US" i="1" dirty="0" smtClean="0"/>
              <a:t>x</a:t>
            </a:r>
            <a:r>
              <a:rPr lang="en-US" dirty="0" smtClean="0"/>
              <a:t>) are of the </a:t>
            </a:r>
            <a:r>
              <a:rPr lang="en-US" i="1" dirty="0" smtClean="0"/>
              <a:t>same order</a:t>
            </a:r>
            <a:r>
              <a:rPr lang="en-US" dirty="0" smtClean="0"/>
              <a:t>.”   </a:t>
            </a:r>
          </a:p>
          <a:p>
            <a:r>
              <a:rPr lang="en-US" dirty="0" smtClean="0"/>
              <a:t>                               if and only if there exists constants </a:t>
            </a:r>
            <a:r>
              <a:rPr lang="en-US" i="1" dirty="0" smtClean="0"/>
              <a:t>C</a:t>
            </a:r>
            <a:r>
              <a:rPr lang="en-US" baseline="-25000" dirty="0" smtClean="0">
                <a:latin typeface="Cambria Math" pitchFamily="18" charset="0"/>
                <a:ea typeface="Cambria Math" pitchFamily="18" charset="0"/>
              </a:rPr>
              <a:t>1</a:t>
            </a:r>
            <a:r>
              <a:rPr lang="en-US" baseline="-25000" dirty="0" smtClean="0"/>
              <a:t> </a:t>
            </a:r>
            <a:r>
              <a:rPr lang="en-US" dirty="0" smtClean="0"/>
              <a:t>,</a:t>
            </a:r>
            <a:r>
              <a:rPr lang="en-US" baseline="-25000" dirty="0" smtClean="0"/>
              <a:t> </a:t>
            </a:r>
            <a:r>
              <a:rPr lang="en-US" i="1" dirty="0" smtClean="0"/>
              <a:t>C</a:t>
            </a:r>
            <a:r>
              <a:rPr lang="en-US" baseline="-25000" dirty="0" smtClean="0">
                <a:latin typeface="Cambria Math" pitchFamily="18" charset="0"/>
                <a:ea typeface="Cambria Math" pitchFamily="18" charset="0"/>
              </a:rPr>
              <a:t>2</a:t>
            </a:r>
            <a:r>
              <a:rPr lang="en-US" dirty="0" smtClean="0"/>
              <a:t> and </a:t>
            </a:r>
            <a:r>
              <a:rPr lang="en-US" i="1" dirty="0" smtClean="0"/>
              <a:t>k </a:t>
            </a:r>
            <a:r>
              <a:rPr lang="en-US" dirty="0" smtClean="0"/>
              <a:t>such that </a:t>
            </a:r>
            <a:r>
              <a:rPr lang="en-US" i="1" dirty="0" smtClean="0"/>
              <a:t>C</a:t>
            </a:r>
            <a:r>
              <a:rPr lang="en-US" baseline="-25000" dirty="0" smtClean="0">
                <a:latin typeface="Cambria Math" pitchFamily="18" charset="0"/>
                <a:ea typeface="Cambria Math" pitchFamily="18" charset="0"/>
              </a:rPr>
              <a:t>1</a:t>
            </a:r>
            <a:r>
              <a:rPr lang="en-US" i="1" dirty="0" smtClean="0"/>
              <a:t>g</a:t>
            </a:r>
            <a:r>
              <a:rPr lang="en-US" dirty="0" smtClean="0"/>
              <a:t>(</a:t>
            </a:r>
            <a:r>
              <a:rPr lang="en-US" i="1" dirty="0" smtClean="0"/>
              <a:t>x</a:t>
            </a:r>
            <a:r>
              <a:rPr lang="en-US" dirty="0" smtClean="0"/>
              <a:t>)</a:t>
            </a:r>
            <a:r>
              <a:rPr lang="en-US" baseline="-25000" dirty="0" smtClean="0"/>
              <a:t> </a:t>
            </a:r>
            <a:r>
              <a:rPr lang="en-US" dirty="0" smtClean="0"/>
              <a:t>&lt;</a:t>
            </a:r>
            <a:r>
              <a:rPr lang="en-US" baseline="-25000" dirty="0" smtClean="0"/>
              <a:t> </a:t>
            </a:r>
            <a:r>
              <a:rPr lang="en-US" baseline="-25000" dirty="0" smtClean="0">
                <a:latin typeface="Cambria Math" pitchFamily="18" charset="0"/>
                <a:ea typeface="Cambria Math" pitchFamily="18" charset="0"/>
              </a:rPr>
              <a:t> </a:t>
            </a:r>
            <a:r>
              <a:rPr lang="en-US" i="1" dirty="0" smtClean="0"/>
              <a:t>f</a:t>
            </a:r>
            <a:r>
              <a:rPr lang="en-US" dirty="0" smtClean="0"/>
              <a:t>(</a:t>
            </a:r>
            <a:r>
              <a:rPr lang="en-US" i="1" dirty="0" smtClean="0"/>
              <a:t>x</a:t>
            </a:r>
            <a:r>
              <a:rPr lang="en-US" dirty="0" smtClean="0"/>
              <a:t>) &lt;</a:t>
            </a:r>
            <a:r>
              <a:rPr lang="en-US" baseline="-25000" dirty="0" smtClean="0"/>
              <a:t> </a:t>
            </a:r>
            <a:r>
              <a:rPr lang="en-US" i="1" dirty="0" smtClean="0"/>
              <a:t>C</a:t>
            </a:r>
            <a:r>
              <a:rPr lang="en-US" baseline="-25000" dirty="0" smtClean="0">
                <a:latin typeface="Cambria Math" pitchFamily="18" charset="0"/>
                <a:ea typeface="Cambria Math" pitchFamily="18" charset="0"/>
              </a:rPr>
              <a:t>2 </a:t>
            </a:r>
            <a:r>
              <a:rPr lang="en-US" i="1" dirty="0" smtClean="0"/>
              <a:t>g</a:t>
            </a:r>
            <a:r>
              <a:rPr lang="en-US" dirty="0" smtClean="0"/>
              <a:t>(</a:t>
            </a:r>
            <a:r>
              <a:rPr lang="en-US" i="1" dirty="0" smtClean="0"/>
              <a:t>x</a:t>
            </a:r>
            <a:r>
              <a:rPr lang="en-US" dirty="0" smtClean="0"/>
              <a:t>)  if </a:t>
            </a:r>
            <a:r>
              <a:rPr lang="en-US" i="1" dirty="0" smtClean="0"/>
              <a:t>x</a:t>
            </a:r>
            <a:r>
              <a:rPr lang="en-US" dirty="0" smtClean="0"/>
              <a:t> &gt; </a:t>
            </a:r>
            <a:r>
              <a:rPr lang="en-US" i="1" dirty="0" smtClean="0"/>
              <a:t>k</a:t>
            </a:r>
            <a:r>
              <a:rPr lang="en-US" dirty="0" smtClean="0"/>
              <a:t>. This follows from the definitions of big-</a:t>
            </a:r>
            <a:r>
              <a:rPr lang="en-US" i="1" dirty="0" smtClean="0"/>
              <a:t>O</a:t>
            </a:r>
            <a:r>
              <a:rPr lang="en-US" dirty="0" smtClean="0"/>
              <a:t> and big-Omega.</a:t>
            </a:r>
            <a:endParaRPr lang="en-US" i="1" dirty="0" smtClean="0"/>
          </a:p>
          <a:p>
            <a:endParaRPr lang="en-US" dirty="0"/>
          </a:p>
        </p:txBody>
      </p:sp>
      <p:pic>
        <p:nvPicPr>
          <p:cNvPr id="7" name="Picture 6" descr="addin_tmp.png"/>
          <p:cNvPicPr>
            <a:picLocks noChangeAspect="1"/>
          </p:cNvPicPr>
          <p:nvPr>
            <p:custDataLst>
              <p:tags r:id="rId1"/>
            </p:custDataLst>
          </p:nvPr>
        </p:nvPicPr>
        <p:blipFill>
          <a:blip r:embed="rId6" cstate="print"/>
          <a:stretch>
            <a:fillRect/>
          </a:stretch>
        </p:blipFill>
        <p:spPr>
          <a:xfrm>
            <a:off x="3886200" y="2667000"/>
            <a:ext cx="2145506" cy="319088"/>
          </a:xfrm>
          <a:prstGeom prst="rect">
            <a:avLst/>
          </a:prstGeom>
        </p:spPr>
      </p:pic>
      <p:pic>
        <p:nvPicPr>
          <p:cNvPr id="10" name="Picture 9" descr="addin_tmp.png"/>
          <p:cNvPicPr>
            <a:picLocks noChangeAspect="1"/>
          </p:cNvPicPr>
          <p:nvPr>
            <p:custDataLst>
              <p:tags r:id="rId2"/>
            </p:custDataLst>
          </p:nvPr>
        </p:nvPicPr>
        <p:blipFill>
          <a:blip r:embed="rId7" cstate="print"/>
          <a:stretch>
            <a:fillRect/>
          </a:stretch>
        </p:blipFill>
        <p:spPr>
          <a:xfrm>
            <a:off x="3886200" y="3048000"/>
            <a:ext cx="2128838" cy="319088"/>
          </a:xfrm>
          <a:prstGeom prst="rect">
            <a:avLst/>
          </a:prstGeom>
        </p:spPr>
      </p:pic>
      <p:pic>
        <p:nvPicPr>
          <p:cNvPr id="9" name="Picture 8" descr="addin_tmp.png"/>
          <p:cNvPicPr>
            <a:picLocks noChangeAspect="1"/>
          </p:cNvPicPr>
          <p:nvPr>
            <p:custDataLst>
              <p:tags r:id="rId3"/>
            </p:custDataLst>
          </p:nvPr>
        </p:nvPicPr>
        <p:blipFill>
          <a:blip r:embed="rId8" cstate="print"/>
          <a:stretch>
            <a:fillRect/>
          </a:stretch>
        </p:blipFill>
        <p:spPr>
          <a:xfrm>
            <a:off x="990600" y="3048000"/>
            <a:ext cx="2150269" cy="319088"/>
          </a:xfrm>
          <a:prstGeom prst="rect">
            <a:avLst/>
          </a:prstGeom>
        </p:spPr>
      </p:pic>
      <p:pic>
        <p:nvPicPr>
          <p:cNvPr id="11" name="Picture 10" descr="addin_tmp.png"/>
          <p:cNvPicPr>
            <a:picLocks noChangeAspect="1"/>
          </p:cNvPicPr>
          <p:nvPr>
            <p:custDataLst>
              <p:tags r:id="rId4"/>
            </p:custDataLst>
          </p:nvPr>
        </p:nvPicPr>
        <p:blipFill>
          <a:blip r:embed="rId6" cstate="print"/>
          <a:stretch>
            <a:fillRect/>
          </a:stretch>
        </p:blipFill>
        <p:spPr>
          <a:xfrm>
            <a:off x="838200" y="4876800"/>
            <a:ext cx="2145506" cy="319088"/>
          </a:xfrm>
          <a:prstGeom prst="rect">
            <a:avLst/>
          </a:prstGeom>
        </p:spPr>
      </p:pic>
      <p:sp>
        <p:nvSpPr>
          <p:cNvPr id="8" name="TextBox 7"/>
          <p:cNvSpPr txBox="1"/>
          <p:nvPr/>
        </p:nvSpPr>
        <p:spPr>
          <a:xfrm>
            <a:off x="6172200" y="990600"/>
            <a:ext cx="2590800" cy="923330"/>
          </a:xfrm>
          <a:prstGeom prst="rect">
            <a:avLst/>
          </a:prstGeom>
          <a:noFill/>
          <a:ln>
            <a:solidFill>
              <a:schemeClr val="accent1"/>
            </a:solidFill>
          </a:ln>
        </p:spPr>
        <p:txBody>
          <a:bodyPr wrap="square" rtlCol="0">
            <a:spAutoFit/>
          </a:bodyPr>
          <a:lstStyle/>
          <a:p>
            <a:r>
              <a:rPr lang="en-US" dirty="0" smtClean="0">
                <a:latin typeface="Cambria Math"/>
                <a:ea typeface="Cambria Math"/>
              </a:rPr>
              <a:t> </a:t>
            </a:r>
            <a:r>
              <a:rPr lang="el-GR" dirty="0" smtClean="0">
                <a:latin typeface="Cambria Math"/>
                <a:ea typeface="Cambria Math"/>
              </a:rPr>
              <a:t>Θ</a:t>
            </a:r>
            <a:r>
              <a:rPr lang="en-US" dirty="0" smtClean="0">
                <a:latin typeface="Cambria Math"/>
                <a:ea typeface="Cambria Math"/>
              </a:rPr>
              <a:t> is the upper case version of the lower case Greek letter </a:t>
            </a:r>
            <a:r>
              <a:rPr lang="el-GR" dirty="0" smtClean="0">
                <a:latin typeface="Cambria Math"/>
                <a:ea typeface="Cambria Math"/>
              </a:rPr>
              <a:t>θ</a:t>
            </a:r>
            <a:r>
              <a:rPr lang="en-US" dirty="0" smtClean="0">
                <a:latin typeface="Cambria Math"/>
                <a:ea typeface="Cambria Math"/>
              </a:rPr>
              <a:t>.</a:t>
            </a:r>
            <a:endParaRPr lang="en-US" dirty="0"/>
          </a:p>
        </p:txBody>
      </p:sp>
      <p:sp>
        <p:nvSpPr>
          <p:cNvPr id="12" name="Slide Number Placeholder 11"/>
          <p:cNvSpPr>
            <a:spLocks noGrp="1"/>
          </p:cNvSpPr>
          <p:nvPr>
            <p:ph type="sldNum" sz="quarter" idx="12"/>
          </p:nvPr>
        </p:nvSpPr>
        <p:spPr/>
        <p:txBody>
          <a:bodyPr/>
          <a:lstStyle/>
          <a:p>
            <a:fld id="{9CA217EF-0505-4C33-BB20-8A8DF2039023}" type="slidenum">
              <a:rPr lang="en-US" smtClean="0"/>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Big-Theta Notation</a:t>
            </a:r>
            <a:endParaRPr lang="en-US" dirty="0"/>
          </a:p>
        </p:txBody>
      </p:sp>
      <p:sp>
        <p:nvSpPr>
          <p:cNvPr id="3" name="Content Placeholder 2"/>
          <p:cNvSpPr>
            <a:spLocks noGrp="1"/>
          </p:cNvSpPr>
          <p:nvPr>
            <p:ph idx="1"/>
          </p:nvPr>
        </p:nvSpPr>
        <p:spPr/>
        <p:txBody>
          <a:bodyPr/>
          <a:lstStyle/>
          <a:p>
            <a:r>
              <a:rPr lang="en-US" dirty="0" smtClean="0"/>
              <a:t>When                             it must  also be the case that</a:t>
            </a:r>
          </a:p>
          <a:p>
            <a:endParaRPr lang="en-US" dirty="0" smtClean="0"/>
          </a:p>
          <a:p>
            <a:r>
              <a:rPr lang="en-US" dirty="0" smtClean="0"/>
              <a:t>Note that                               if and only if it is the case that                              and                             .</a:t>
            </a:r>
          </a:p>
          <a:p>
            <a:r>
              <a:rPr lang="en-US" dirty="0" smtClean="0"/>
              <a:t> Sometimes writers are careless and write as if big-</a:t>
            </a:r>
            <a:r>
              <a:rPr lang="en-US" i="1" dirty="0" smtClean="0"/>
              <a:t>O</a:t>
            </a:r>
            <a:r>
              <a:rPr lang="en-US" dirty="0" smtClean="0"/>
              <a:t> notation has the same meaning as big-Theta.</a:t>
            </a:r>
          </a:p>
          <a:p>
            <a:pPr>
              <a:buNone/>
            </a:pPr>
            <a:r>
              <a:rPr lang="en-US" dirty="0" smtClean="0"/>
              <a:t>                                                      </a:t>
            </a:r>
            <a:endParaRPr lang="en-US" dirty="0"/>
          </a:p>
        </p:txBody>
      </p:sp>
      <p:pic>
        <p:nvPicPr>
          <p:cNvPr id="6" name="Picture 5" descr="addin_tmp.png"/>
          <p:cNvPicPr>
            <a:picLocks noChangeAspect="1"/>
          </p:cNvPicPr>
          <p:nvPr>
            <p:custDataLst>
              <p:tags r:id="rId1"/>
            </p:custDataLst>
          </p:nvPr>
        </p:nvPicPr>
        <p:blipFill>
          <a:blip r:embed="rId7" cstate="print"/>
          <a:stretch>
            <a:fillRect/>
          </a:stretch>
        </p:blipFill>
        <p:spPr>
          <a:xfrm>
            <a:off x="1828800" y="2057400"/>
            <a:ext cx="2145506" cy="319088"/>
          </a:xfrm>
          <a:prstGeom prst="rect">
            <a:avLst/>
          </a:prstGeom>
        </p:spPr>
      </p:pic>
      <p:pic>
        <p:nvPicPr>
          <p:cNvPr id="7" name="Picture 6" descr="addin_tmp.png"/>
          <p:cNvPicPr>
            <a:picLocks noChangeAspect="1"/>
          </p:cNvPicPr>
          <p:nvPr>
            <p:custDataLst>
              <p:tags r:id="rId2"/>
            </p:custDataLst>
          </p:nvPr>
        </p:nvPicPr>
        <p:blipFill>
          <a:blip r:embed="rId8" cstate="print"/>
          <a:stretch>
            <a:fillRect/>
          </a:stretch>
        </p:blipFill>
        <p:spPr>
          <a:xfrm>
            <a:off x="1981200" y="2438400"/>
            <a:ext cx="2226469" cy="319088"/>
          </a:xfrm>
          <a:prstGeom prst="rect">
            <a:avLst/>
          </a:prstGeom>
        </p:spPr>
      </p:pic>
      <p:pic>
        <p:nvPicPr>
          <p:cNvPr id="10" name="Picture 9" descr="addin_tmp.png"/>
          <p:cNvPicPr>
            <a:picLocks noChangeAspect="1"/>
          </p:cNvPicPr>
          <p:nvPr>
            <p:custDataLst>
              <p:tags r:id="rId3"/>
            </p:custDataLst>
          </p:nvPr>
        </p:nvPicPr>
        <p:blipFill>
          <a:blip r:embed="rId7" cstate="print"/>
          <a:stretch>
            <a:fillRect/>
          </a:stretch>
        </p:blipFill>
        <p:spPr>
          <a:xfrm>
            <a:off x="2438400" y="2971800"/>
            <a:ext cx="2145506" cy="319088"/>
          </a:xfrm>
          <a:prstGeom prst="rect">
            <a:avLst/>
          </a:prstGeom>
        </p:spPr>
      </p:pic>
      <p:pic>
        <p:nvPicPr>
          <p:cNvPr id="12" name="Picture 11" descr="addin_tmp.png"/>
          <p:cNvPicPr>
            <a:picLocks noChangeAspect="1"/>
          </p:cNvPicPr>
          <p:nvPr>
            <p:custDataLst>
              <p:tags r:id="rId4"/>
            </p:custDataLst>
          </p:nvPr>
        </p:nvPicPr>
        <p:blipFill>
          <a:blip r:embed="rId9" cstate="print"/>
          <a:stretch>
            <a:fillRect/>
          </a:stretch>
        </p:blipFill>
        <p:spPr>
          <a:xfrm>
            <a:off x="1600200" y="3352800"/>
            <a:ext cx="2150269" cy="319088"/>
          </a:xfrm>
          <a:prstGeom prst="rect">
            <a:avLst/>
          </a:prstGeom>
        </p:spPr>
      </p:pic>
      <p:pic>
        <p:nvPicPr>
          <p:cNvPr id="14" name="Picture 13" descr="addin_tmp.png"/>
          <p:cNvPicPr>
            <a:picLocks noChangeAspect="1"/>
          </p:cNvPicPr>
          <p:nvPr>
            <p:custDataLst>
              <p:tags r:id="rId5"/>
            </p:custDataLst>
          </p:nvPr>
        </p:nvPicPr>
        <p:blipFill>
          <a:blip r:embed="rId10" cstate="print"/>
          <a:stretch>
            <a:fillRect/>
          </a:stretch>
        </p:blipFill>
        <p:spPr>
          <a:xfrm>
            <a:off x="4572000" y="3352800"/>
            <a:ext cx="2164556" cy="319088"/>
          </a:xfrm>
          <a:prstGeom prst="rect">
            <a:avLst/>
          </a:prstGeom>
        </p:spPr>
      </p:pic>
      <p:sp>
        <p:nvSpPr>
          <p:cNvPr id="9" name="Slide Number Placeholder 8"/>
          <p:cNvSpPr>
            <a:spLocks noGrp="1"/>
          </p:cNvSpPr>
          <p:nvPr>
            <p:ph type="sldNum" sz="quarter" idx="12"/>
          </p:nvPr>
        </p:nvSpPr>
        <p:spPr/>
        <p:txBody>
          <a:bodyPr/>
          <a:lstStyle/>
          <a:p>
            <a:fld id="{9CA217EF-0505-4C33-BB20-8A8DF2039023}" type="slidenum">
              <a:rPr lang="en-US" smtClean="0"/>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Big-Theta Notation</a:t>
            </a:r>
            <a:endParaRPr lang="en-US" dirty="0"/>
          </a:p>
        </p:txBody>
      </p:sp>
      <p:sp>
        <p:nvSpPr>
          <p:cNvPr id="3" name="Content Placeholder 2"/>
          <p:cNvSpPr>
            <a:spLocks noGrp="1"/>
          </p:cNvSpPr>
          <p:nvPr>
            <p:ph idx="1"/>
          </p:nvPr>
        </p:nvSpPr>
        <p:spPr/>
        <p:txBody>
          <a:bodyPr/>
          <a:lstStyle/>
          <a:p>
            <a:pPr>
              <a:buNone/>
            </a:pPr>
            <a:r>
              <a:rPr lang="en-US" dirty="0" smtClean="0"/>
              <a:t>  </a:t>
            </a:r>
            <a:r>
              <a:rPr lang="en-US" b="1" dirty="0" smtClean="0"/>
              <a:t>Example</a:t>
            </a:r>
            <a:r>
              <a:rPr lang="en-US" dirty="0" smtClean="0"/>
              <a:t>: Sh0w that </a:t>
            </a:r>
            <a:r>
              <a:rPr lang="en-US" i="1" dirty="0" smtClean="0"/>
              <a:t>f</a:t>
            </a:r>
            <a:r>
              <a:rPr lang="en-US" dirty="0" smtClean="0"/>
              <a:t>(</a:t>
            </a:r>
            <a:r>
              <a:rPr lang="en-US" i="1" dirty="0" smtClean="0"/>
              <a:t>x</a:t>
            </a:r>
            <a:r>
              <a:rPr lang="en-US" dirty="0" smtClean="0"/>
              <a:t>) = </a:t>
            </a:r>
            <a:r>
              <a:rPr lang="en-US" dirty="0" smtClean="0">
                <a:latin typeface="Cambria Math" pitchFamily="18" charset="0"/>
                <a:ea typeface="Cambria Math" pitchFamily="18" charset="0"/>
              </a:rPr>
              <a:t>3</a:t>
            </a:r>
            <a:r>
              <a:rPr lang="en-US" i="1" dirty="0" smtClean="0"/>
              <a:t>x</a:t>
            </a:r>
            <a:r>
              <a:rPr lang="en-US" baseline="30000" dirty="0" smtClean="0">
                <a:latin typeface="Cambria Math" pitchFamily="18" charset="0"/>
                <a:ea typeface="Cambria Math" pitchFamily="18" charset="0"/>
              </a:rPr>
              <a:t>2</a:t>
            </a:r>
            <a:r>
              <a:rPr lang="en-US" i="1" dirty="0" smtClean="0"/>
              <a:t> </a:t>
            </a:r>
            <a:r>
              <a:rPr lang="en-US" dirty="0" smtClean="0"/>
              <a:t>+ </a:t>
            </a:r>
            <a:r>
              <a:rPr lang="en-US" i="1" dirty="0" smtClean="0"/>
              <a:t>8x</a:t>
            </a:r>
            <a:r>
              <a:rPr lang="en-US" baseline="30000" dirty="0" smtClean="0"/>
              <a:t> </a:t>
            </a:r>
            <a:r>
              <a:rPr lang="en-US" dirty="0" smtClean="0"/>
              <a:t>log </a:t>
            </a:r>
            <a:r>
              <a:rPr lang="en-US" i="1" dirty="0" smtClean="0"/>
              <a:t>x </a:t>
            </a:r>
            <a:r>
              <a:rPr lang="en-US" dirty="0" smtClean="0"/>
              <a:t>is</a:t>
            </a:r>
            <a:r>
              <a:rPr lang="en-US" dirty="0" smtClean="0">
                <a:latin typeface="Cambria Math" pitchFamily="18" charset="0"/>
                <a:ea typeface="Cambria Math" pitchFamily="18" charset="0"/>
              </a:rPr>
              <a:t> Θ(</a:t>
            </a:r>
            <a:r>
              <a:rPr lang="en-US" i="1" dirty="0" smtClean="0"/>
              <a:t>x</a:t>
            </a:r>
            <a:r>
              <a:rPr lang="en-US" baseline="30000" dirty="0" smtClean="0">
                <a:latin typeface="Cambria Math" pitchFamily="18" charset="0"/>
                <a:ea typeface="Cambria Math" pitchFamily="18" charset="0"/>
              </a:rPr>
              <a:t>2</a:t>
            </a:r>
            <a:r>
              <a:rPr lang="en-US" dirty="0" smtClean="0"/>
              <a:t>).</a:t>
            </a:r>
          </a:p>
          <a:p>
            <a:pPr>
              <a:buNone/>
            </a:pPr>
            <a:r>
              <a:rPr lang="en-US" dirty="0" smtClean="0"/>
              <a:t>  </a:t>
            </a:r>
            <a:r>
              <a:rPr lang="en-US" b="1" dirty="0" smtClean="0"/>
              <a:t>Solution</a:t>
            </a:r>
            <a:r>
              <a:rPr lang="en-US" dirty="0" smtClean="0"/>
              <a:t>: </a:t>
            </a:r>
          </a:p>
          <a:p>
            <a:pPr lvl="1"/>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Big-Theta Notation</a:t>
            </a:r>
            <a:endParaRPr lang="en-US" dirty="0"/>
          </a:p>
        </p:txBody>
      </p:sp>
      <p:sp>
        <p:nvSpPr>
          <p:cNvPr id="3" name="Content Placeholder 2"/>
          <p:cNvSpPr>
            <a:spLocks noGrp="1"/>
          </p:cNvSpPr>
          <p:nvPr>
            <p:ph idx="1"/>
          </p:nvPr>
        </p:nvSpPr>
        <p:spPr/>
        <p:txBody>
          <a:bodyPr/>
          <a:lstStyle/>
          <a:p>
            <a:pPr>
              <a:buNone/>
            </a:pPr>
            <a:r>
              <a:rPr lang="en-US" dirty="0" smtClean="0"/>
              <a:t>  </a:t>
            </a:r>
            <a:r>
              <a:rPr lang="en-US" b="1" dirty="0" smtClean="0"/>
              <a:t>Example</a:t>
            </a:r>
            <a:r>
              <a:rPr lang="en-US" dirty="0" smtClean="0"/>
              <a:t>: Sh0w that </a:t>
            </a:r>
            <a:r>
              <a:rPr lang="en-US" i="1" dirty="0" smtClean="0"/>
              <a:t>f</a:t>
            </a:r>
            <a:r>
              <a:rPr lang="en-US" dirty="0" smtClean="0"/>
              <a:t>(</a:t>
            </a:r>
            <a:r>
              <a:rPr lang="en-US" i="1" dirty="0" smtClean="0"/>
              <a:t>x</a:t>
            </a:r>
            <a:r>
              <a:rPr lang="en-US" dirty="0" smtClean="0"/>
              <a:t>) = </a:t>
            </a:r>
            <a:r>
              <a:rPr lang="en-US" dirty="0" smtClean="0">
                <a:latin typeface="Cambria Math" pitchFamily="18" charset="0"/>
                <a:ea typeface="Cambria Math" pitchFamily="18" charset="0"/>
              </a:rPr>
              <a:t>3</a:t>
            </a:r>
            <a:r>
              <a:rPr lang="en-US" i="1" dirty="0" smtClean="0"/>
              <a:t>x</a:t>
            </a:r>
            <a:r>
              <a:rPr lang="en-US" baseline="30000" dirty="0" smtClean="0">
                <a:latin typeface="Cambria Math" pitchFamily="18" charset="0"/>
                <a:ea typeface="Cambria Math" pitchFamily="18" charset="0"/>
              </a:rPr>
              <a:t>2</a:t>
            </a:r>
            <a:r>
              <a:rPr lang="en-US" i="1" dirty="0" smtClean="0"/>
              <a:t> </a:t>
            </a:r>
            <a:r>
              <a:rPr lang="en-US" dirty="0" smtClean="0"/>
              <a:t>+ </a:t>
            </a:r>
            <a:r>
              <a:rPr lang="en-US" i="1" dirty="0" smtClean="0"/>
              <a:t>8x</a:t>
            </a:r>
            <a:r>
              <a:rPr lang="en-US" baseline="30000" dirty="0" smtClean="0"/>
              <a:t> </a:t>
            </a:r>
            <a:r>
              <a:rPr lang="en-US" dirty="0" smtClean="0"/>
              <a:t>log </a:t>
            </a:r>
            <a:r>
              <a:rPr lang="en-US" i="1" dirty="0" smtClean="0"/>
              <a:t>x </a:t>
            </a:r>
            <a:r>
              <a:rPr lang="en-US" dirty="0" smtClean="0"/>
              <a:t>is</a:t>
            </a:r>
            <a:r>
              <a:rPr lang="en-US" dirty="0" smtClean="0">
                <a:latin typeface="Cambria Math" pitchFamily="18" charset="0"/>
                <a:ea typeface="Cambria Math" pitchFamily="18" charset="0"/>
              </a:rPr>
              <a:t> Θ(</a:t>
            </a:r>
            <a:r>
              <a:rPr lang="en-US" i="1" dirty="0" smtClean="0"/>
              <a:t>x</a:t>
            </a:r>
            <a:r>
              <a:rPr lang="en-US" baseline="30000" dirty="0" smtClean="0">
                <a:latin typeface="Cambria Math" pitchFamily="18" charset="0"/>
                <a:ea typeface="Cambria Math" pitchFamily="18" charset="0"/>
              </a:rPr>
              <a:t>2</a:t>
            </a:r>
            <a:r>
              <a:rPr lang="en-US" dirty="0" smtClean="0"/>
              <a:t>).</a:t>
            </a:r>
          </a:p>
          <a:p>
            <a:pPr>
              <a:buNone/>
            </a:pPr>
            <a:r>
              <a:rPr lang="en-US" dirty="0" smtClean="0"/>
              <a:t>  </a:t>
            </a:r>
            <a:r>
              <a:rPr lang="en-US" b="1" dirty="0" smtClean="0"/>
              <a:t>Solution</a:t>
            </a:r>
            <a:r>
              <a:rPr lang="en-US" dirty="0" smtClean="0"/>
              <a:t>: </a:t>
            </a:r>
          </a:p>
          <a:p>
            <a:pPr lvl="2"/>
            <a:r>
              <a:rPr lang="en-US" sz="2400" dirty="0" smtClean="0">
                <a:latin typeface="Cambria Math" pitchFamily="18" charset="0"/>
                <a:ea typeface="Cambria Math" pitchFamily="18" charset="0"/>
              </a:rPr>
              <a:t>3</a:t>
            </a:r>
            <a:r>
              <a:rPr lang="en-US" sz="2400" i="1" dirty="0" smtClean="0"/>
              <a:t>x</a:t>
            </a:r>
            <a:r>
              <a:rPr lang="en-US" sz="2400" baseline="30000" dirty="0" smtClean="0">
                <a:latin typeface="Cambria Math" pitchFamily="18" charset="0"/>
                <a:ea typeface="Cambria Math" pitchFamily="18" charset="0"/>
              </a:rPr>
              <a:t>2</a:t>
            </a:r>
            <a:r>
              <a:rPr lang="en-US" sz="2400" i="1" dirty="0" smtClean="0"/>
              <a:t> </a:t>
            </a:r>
            <a:r>
              <a:rPr lang="en-US" sz="2400" dirty="0" smtClean="0"/>
              <a:t>+ </a:t>
            </a:r>
            <a:r>
              <a:rPr lang="en-US" sz="2400" i="1" dirty="0" smtClean="0"/>
              <a:t>8x</a:t>
            </a:r>
            <a:r>
              <a:rPr lang="en-US" sz="2400" baseline="30000" dirty="0" smtClean="0"/>
              <a:t> </a:t>
            </a:r>
            <a:r>
              <a:rPr lang="en-US" sz="2400" dirty="0" smtClean="0"/>
              <a:t>log </a:t>
            </a:r>
            <a:r>
              <a:rPr lang="en-US" sz="2400" i="1" dirty="0" smtClean="0"/>
              <a:t>x  </a:t>
            </a:r>
            <a:r>
              <a:rPr lang="en-US" sz="2400" dirty="0" smtClean="0">
                <a:latin typeface="Cambria Math"/>
                <a:ea typeface="Cambria Math"/>
              </a:rPr>
              <a:t>≤  </a:t>
            </a:r>
            <a:r>
              <a:rPr lang="en-US" sz="2400" dirty="0" smtClean="0">
                <a:latin typeface="Cambria Math" pitchFamily="18" charset="0"/>
                <a:ea typeface="Cambria Math" pitchFamily="18" charset="0"/>
              </a:rPr>
              <a:t>11</a:t>
            </a:r>
            <a:r>
              <a:rPr lang="en-US" sz="2400" i="1" dirty="0" smtClean="0"/>
              <a:t>x</a:t>
            </a:r>
            <a:r>
              <a:rPr lang="en-US" sz="2400" baseline="30000" dirty="0" smtClean="0">
                <a:latin typeface="Cambria Math" pitchFamily="18" charset="0"/>
                <a:ea typeface="Cambria Math" pitchFamily="18" charset="0"/>
              </a:rPr>
              <a:t>2  </a:t>
            </a:r>
            <a:r>
              <a:rPr lang="en-US" sz="2400" dirty="0" smtClean="0">
                <a:latin typeface="Cambria Math" pitchFamily="18" charset="0"/>
                <a:ea typeface="Cambria Math" pitchFamily="18" charset="0"/>
              </a:rPr>
              <a:t> for </a:t>
            </a:r>
            <a:r>
              <a:rPr lang="en-US" sz="2400" i="1" dirty="0" smtClean="0">
                <a:latin typeface="Cambria Math" pitchFamily="18" charset="0"/>
                <a:ea typeface="Cambria Math" pitchFamily="18" charset="0"/>
              </a:rPr>
              <a:t>x</a:t>
            </a:r>
            <a:r>
              <a:rPr lang="en-US" sz="2400" dirty="0" smtClean="0">
                <a:latin typeface="Cambria Math" pitchFamily="18" charset="0"/>
                <a:ea typeface="Cambria Math" pitchFamily="18" charset="0"/>
              </a:rPr>
              <a:t> &gt; 1,                                            since 0</a:t>
            </a:r>
            <a:r>
              <a:rPr lang="en-US" sz="2400" dirty="0" smtClean="0">
                <a:latin typeface="Cambria Math"/>
                <a:ea typeface="Cambria Math"/>
              </a:rPr>
              <a:t> ≤</a:t>
            </a:r>
            <a:r>
              <a:rPr lang="en-US" sz="2400" dirty="0" smtClean="0">
                <a:latin typeface="Cambria Math" pitchFamily="18" charset="0"/>
                <a:ea typeface="Cambria Math" pitchFamily="18" charset="0"/>
              </a:rPr>
              <a:t> </a:t>
            </a:r>
            <a:r>
              <a:rPr lang="en-US" sz="2400" i="1" dirty="0" smtClean="0"/>
              <a:t>8x</a:t>
            </a:r>
            <a:r>
              <a:rPr lang="en-US" sz="2400" baseline="30000" dirty="0" smtClean="0"/>
              <a:t> </a:t>
            </a:r>
            <a:r>
              <a:rPr lang="en-US" sz="2400" dirty="0" smtClean="0"/>
              <a:t>log </a:t>
            </a:r>
            <a:r>
              <a:rPr lang="en-US" sz="2400" i="1" dirty="0" smtClean="0"/>
              <a:t>x </a:t>
            </a:r>
            <a:r>
              <a:rPr lang="en-US" sz="2400" dirty="0" smtClean="0">
                <a:latin typeface="Cambria Math"/>
                <a:ea typeface="Cambria Math"/>
              </a:rPr>
              <a:t>≤ </a:t>
            </a:r>
            <a:r>
              <a:rPr lang="en-US" sz="2400" dirty="0" smtClean="0">
                <a:latin typeface="Cambria Math" pitchFamily="18" charset="0"/>
                <a:ea typeface="Cambria Math" pitchFamily="18" charset="0"/>
              </a:rPr>
              <a:t>8</a:t>
            </a:r>
            <a:r>
              <a:rPr lang="en-US" sz="2400" i="1" dirty="0" smtClean="0"/>
              <a:t>x</a:t>
            </a:r>
            <a:r>
              <a:rPr lang="en-US" sz="2400" baseline="30000" dirty="0" smtClean="0">
                <a:latin typeface="Cambria Math" pitchFamily="18" charset="0"/>
                <a:ea typeface="Cambria Math" pitchFamily="18" charset="0"/>
              </a:rPr>
              <a:t>2</a:t>
            </a:r>
            <a:r>
              <a:rPr lang="en-US" sz="2400" dirty="0" smtClean="0">
                <a:latin typeface="Cambria Math" pitchFamily="18" charset="0"/>
                <a:ea typeface="Cambria Math" pitchFamily="18" charset="0"/>
              </a:rPr>
              <a:t> .</a:t>
            </a:r>
          </a:p>
          <a:p>
            <a:pPr lvl="3"/>
            <a:r>
              <a:rPr lang="en-US" sz="2400" dirty="0" smtClean="0">
                <a:latin typeface="Cambria Math" pitchFamily="18" charset="0"/>
                <a:ea typeface="Cambria Math" pitchFamily="18" charset="0"/>
              </a:rPr>
              <a:t>Hence, 3</a:t>
            </a:r>
            <a:r>
              <a:rPr lang="en-US" sz="2400" i="1" dirty="0" smtClean="0"/>
              <a:t>x</a:t>
            </a:r>
            <a:r>
              <a:rPr lang="en-US" sz="2400" baseline="30000" dirty="0" smtClean="0">
                <a:latin typeface="Cambria Math" pitchFamily="18" charset="0"/>
                <a:ea typeface="Cambria Math" pitchFamily="18" charset="0"/>
              </a:rPr>
              <a:t>2</a:t>
            </a:r>
            <a:r>
              <a:rPr lang="en-US" sz="2400" i="1" dirty="0" smtClean="0"/>
              <a:t> </a:t>
            </a:r>
            <a:r>
              <a:rPr lang="en-US" sz="2400" dirty="0" smtClean="0"/>
              <a:t>+ </a:t>
            </a:r>
            <a:r>
              <a:rPr lang="en-US" sz="2400" i="1" dirty="0" smtClean="0"/>
              <a:t>8x</a:t>
            </a:r>
            <a:r>
              <a:rPr lang="en-US" sz="2400" baseline="30000" dirty="0" smtClean="0"/>
              <a:t> </a:t>
            </a:r>
            <a:r>
              <a:rPr lang="en-US" sz="2400" dirty="0" smtClean="0"/>
              <a:t>log </a:t>
            </a:r>
            <a:r>
              <a:rPr lang="en-US" sz="2400" i="1" dirty="0" smtClean="0"/>
              <a:t>x </a:t>
            </a:r>
            <a:r>
              <a:rPr lang="en-US" sz="2400" dirty="0" smtClean="0"/>
              <a:t>is</a:t>
            </a:r>
            <a:r>
              <a:rPr lang="en-US" sz="2400" dirty="0" smtClean="0">
                <a:latin typeface="Cambria Math" pitchFamily="18" charset="0"/>
                <a:ea typeface="Cambria Math" pitchFamily="18" charset="0"/>
              </a:rPr>
              <a:t> O(</a:t>
            </a:r>
            <a:r>
              <a:rPr lang="en-US" sz="2400" i="1" dirty="0" smtClean="0"/>
              <a:t>x</a:t>
            </a:r>
            <a:r>
              <a:rPr lang="en-US" sz="2400" baseline="30000" dirty="0" smtClean="0">
                <a:latin typeface="Cambria Math" pitchFamily="18" charset="0"/>
                <a:ea typeface="Cambria Math" pitchFamily="18" charset="0"/>
              </a:rPr>
              <a:t>2</a:t>
            </a:r>
            <a:r>
              <a:rPr lang="en-US" sz="2400" dirty="0" smtClean="0"/>
              <a:t>).</a:t>
            </a:r>
          </a:p>
          <a:p>
            <a:pPr lvl="2"/>
            <a:r>
              <a:rPr lang="en-US" sz="2400" i="1" dirty="0" smtClean="0"/>
              <a:t>x</a:t>
            </a:r>
            <a:r>
              <a:rPr lang="en-US" sz="2400" baseline="30000" dirty="0" smtClean="0">
                <a:latin typeface="Cambria Math" pitchFamily="18" charset="0"/>
                <a:ea typeface="Cambria Math" pitchFamily="18" charset="0"/>
              </a:rPr>
              <a:t>2  </a:t>
            </a:r>
            <a:r>
              <a:rPr lang="en-US" sz="2400" dirty="0" smtClean="0"/>
              <a:t>is clearly</a:t>
            </a:r>
            <a:r>
              <a:rPr lang="en-US" sz="2400" baseline="30000" dirty="0" smtClean="0">
                <a:latin typeface="Cambria Math" pitchFamily="18" charset="0"/>
                <a:ea typeface="Cambria Math" pitchFamily="18" charset="0"/>
              </a:rPr>
              <a:t>     </a:t>
            </a:r>
            <a:r>
              <a:rPr lang="en-US" sz="2400" dirty="0" smtClean="0">
                <a:latin typeface="Cambria Math" pitchFamily="18" charset="0"/>
                <a:ea typeface="Cambria Math" pitchFamily="18" charset="0"/>
              </a:rPr>
              <a:t>O(3</a:t>
            </a:r>
            <a:r>
              <a:rPr lang="en-US" sz="2400" i="1" dirty="0" smtClean="0"/>
              <a:t>x</a:t>
            </a:r>
            <a:r>
              <a:rPr lang="en-US" sz="2400" baseline="30000" dirty="0" smtClean="0">
                <a:latin typeface="Cambria Math" pitchFamily="18" charset="0"/>
                <a:ea typeface="Cambria Math" pitchFamily="18" charset="0"/>
              </a:rPr>
              <a:t>2  </a:t>
            </a:r>
            <a:r>
              <a:rPr lang="en-US" sz="2400" dirty="0" smtClean="0"/>
              <a:t>+ </a:t>
            </a:r>
            <a:r>
              <a:rPr lang="en-US" sz="2400" i="1" dirty="0" smtClean="0"/>
              <a:t>8x</a:t>
            </a:r>
            <a:r>
              <a:rPr lang="en-US" sz="2400" baseline="30000" dirty="0" smtClean="0"/>
              <a:t> </a:t>
            </a:r>
            <a:r>
              <a:rPr lang="en-US" sz="2400" dirty="0" smtClean="0"/>
              <a:t>log </a:t>
            </a:r>
            <a:r>
              <a:rPr lang="en-US" sz="2400" i="1" dirty="0" smtClean="0"/>
              <a:t>x</a:t>
            </a:r>
            <a:r>
              <a:rPr lang="en-US" sz="2400" dirty="0" smtClean="0"/>
              <a:t>)</a:t>
            </a:r>
          </a:p>
          <a:p>
            <a:pPr lvl="2"/>
            <a:r>
              <a:rPr lang="en-US" sz="2400" dirty="0" smtClean="0">
                <a:latin typeface="Cambria Math" pitchFamily="18" charset="0"/>
                <a:ea typeface="Cambria Math" pitchFamily="18" charset="0"/>
              </a:rPr>
              <a:t>Hence, 3</a:t>
            </a:r>
            <a:r>
              <a:rPr lang="en-US" sz="2400" i="1" dirty="0" smtClean="0"/>
              <a:t>x</a:t>
            </a:r>
            <a:r>
              <a:rPr lang="en-US" sz="2400" baseline="30000" dirty="0" smtClean="0">
                <a:latin typeface="Cambria Math" pitchFamily="18" charset="0"/>
                <a:ea typeface="Cambria Math" pitchFamily="18" charset="0"/>
              </a:rPr>
              <a:t>2</a:t>
            </a:r>
            <a:r>
              <a:rPr lang="en-US" sz="2400" i="1" dirty="0" smtClean="0"/>
              <a:t> </a:t>
            </a:r>
            <a:r>
              <a:rPr lang="en-US" sz="2400" dirty="0" smtClean="0"/>
              <a:t>+ </a:t>
            </a:r>
            <a:r>
              <a:rPr lang="en-US" sz="2400" i="1" dirty="0" smtClean="0"/>
              <a:t>8x</a:t>
            </a:r>
            <a:r>
              <a:rPr lang="en-US" sz="2400" baseline="30000" dirty="0" smtClean="0"/>
              <a:t> </a:t>
            </a:r>
            <a:r>
              <a:rPr lang="en-US" sz="2400" dirty="0" smtClean="0"/>
              <a:t>log </a:t>
            </a:r>
            <a:r>
              <a:rPr lang="en-US" sz="2400" i="1" dirty="0" smtClean="0"/>
              <a:t>x </a:t>
            </a:r>
            <a:r>
              <a:rPr lang="en-US" sz="2400" dirty="0" smtClean="0"/>
              <a:t>is</a:t>
            </a:r>
            <a:r>
              <a:rPr lang="en-US" sz="2400" dirty="0" smtClean="0">
                <a:latin typeface="Cambria Math" pitchFamily="18" charset="0"/>
                <a:ea typeface="Cambria Math" pitchFamily="18" charset="0"/>
              </a:rPr>
              <a:t> Θ(</a:t>
            </a:r>
            <a:r>
              <a:rPr lang="en-US" sz="2400" i="1" dirty="0" smtClean="0"/>
              <a:t>x</a:t>
            </a:r>
            <a:r>
              <a:rPr lang="en-US" sz="2400" baseline="30000" dirty="0" smtClean="0">
                <a:latin typeface="Cambria Math" pitchFamily="18" charset="0"/>
                <a:ea typeface="Cambria Math" pitchFamily="18" charset="0"/>
              </a:rPr>
              <a:t>2</a:t>
            </a:r>
            <a:r>
              <a:rPr lang="en-US" sz="2400" dirty="0" smtClean="0"/>
              <a:t>).</a:t>
            </a:r>
          </a:p>
          <a:p>
            <a:pPr lvl="2"/>
            <a:endParaRPr lang="en-US" dirty="0" smtClean="0"/>
          </a:p>
          <a:p>
            <a:pPr lvl="1"/>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Algorithms</a:t>
            </a:r>
            <a:endParaRPr lang="en-US" dirty="0"/>
          </a:p>
        </p:txBody>
      </p:sp>
      <p:sp>
        <p:nvSpPr>
          <p:cNvPr id="3" name="Content Placeholder 2"/>
          <p:cNvSpPr>
            <a:spLocks noGrp="1"/>
          </p:cNvSpPr>
          <p:nvPr>
            <p:ph idx="1"/>
          </p:nvPr>
        </p:nvSpPr>
        <p:spPr>
          <a:xfrm>
            <a:off x="457200" y="1935480"/>
            <a:ext cx="8229600" cy="2026920"/>
          </a:xfrm>
        </p:spPr>
        <p:txBody>
          <a:bodyPr>
            <a:normAutofit fontScale="92500" lnSpcReduction="20000"/>
          </a:bodyPr>
          <a:lstStyle/>
          <a:p>
            <a:pPr>
              <a:buNone/>
            </a:pPr>
            <a:r>
              <a:rPr lang="en-US" b="1" dirty="0" smtClean="0"/>
              <a:t>   Definition</a:t>
            </a:r>
            <a:r>
              <a:rPr lang="en-US" dirty="0" smtClean="0"/>
              <a:t>: An </a:t>
            </a:r>
            <a:r>
              <a:rPr lang="en-US" i="1" dirty="0" smtClean="0"/>
              <a:t>algorithm</a:t>
            </a:r>
            <a:r>
              <a:rPr lang="en-US" dirty="0" smtClean="0"/>
              <a:t> is a finite set of precise instructions for performing a computation or for solving a problem.</a:t>
            </a:r>
          </a:p>
          <a:p>
            <a:pPr>
              <a:buNone/>
            </a:pPr>
            <a:r>
              <a:rPr lang="en-US" dirty="0" smtClean="0"/>
              <a:t>   </a:t>
            </a:r>
            <a:r>
              <a:rPr lang="en-US" b="1" dirty="0" smtClean="0"/>
              <a:t>Example</a:t>
            </a:r>
            <a:r>
              <a:rPr lang="en-US" dirty="0" smtClean="0"/>
              <a:t>: Describe an algorithm for finding the maximum value in a finite sequence of integers.</a:t>
            </a:r>
          </a:p>
          <a:p>
            <a:pPr>
              <a:buNone/>
            </a:pPr>
            <a:r>
              <a:rPr lang="en-US" dirty="0" smtClean="0"/>
              <a:t>   </a:t>
            </a:r>
            <a:endParaRPr lang="en-US" dirty="0"/>
          </a:p>
        </p:txBody>
      </p:sp>
      <p:pic>
        <p:nvPicPr>
          <p:cNvPr id="4" name="Picture 3" descr="0301.jpg"/>
          <p:cNvPicPr>
            <a:picLocks noChangeAspect="1"/>
          </p:cNvPicPr>
          <p:nvPr/>
        </p:nvPicPr>
        <p:blipFill>
          <a:blip r:embed="rId2" cstate="print"/>
          <a:stretch>
            <a:fillRect/>
          </a:stretch>
        </p:blipFill>
        <p:spPr>
          <a:xfrm>
            <a:off x="5181600" y="228600"/>
            <a:ext cx="886968" cy="1027176"/>
          </a:xfrm>
          <a:prstGeom prst="rect">
            <a:avLst/>
          </a:prstGeom>
        </p:spPr>
      </p:pic>
      <p:sp>
        <p:nvSpPr>
          <p:cNvPr id="5" name="TextBox 4"/>
          <p:cNvSpPr txBox="1"/>
          <p:nvPr/>
        </p:nvSpPr>
        <p:spPr>
          <a:xfrm>
            <a:off x="3733800" y="1219200"/>
            <a:ext cx="5257800" cy="646331"/>
          </a:xfrm>
          <a:prstGeom prst="rect">
            <a:avLst/>
          </a:prstGeom>
          <a:noFill/>
        </p:spPr>
        <p:txBody>
          <a:bodyPr wrap="square" rtlCol="0">
            <a:spAutoFit/>
          </a:bodyPr>
          <a:lstStyle/>
          <a:p>
            <a:r>
              <a:rPr lang="en-US" dirty="0" smtClean="0"/>
              <a:t>Abu </a:t>
            </a:r>
            <a:r>
              <a:rPr lang="en-US" dirty="0" err="1" smtClean="0"/>
              <a:t>Ja’far</a:t>
            </a:r>
            <a:r>
              <a:rPr lang="en-US" dirty="0" smtClean="0"/>
              <a:t> Mohammed </a:t>
            </a:r>
            <a:r>
              <a:rPr lang="en-US" dirty="0" err="1" smtClean="0"/>
              <a:t>Ibin</a:t>
            </a:r>
            <a:r>
              <a:rPr lang="en-US" dirty="0" smtClean="0"/>
              <a:t> Musa Al-</a:t>
            </a:r>
            <a:r>
              <a:rPr lang="en-US" dirty="0" err="1" smtClean="0"/>
              <a:t>Khowarizmi</a:t>
            </a:r>
            <a:endParaRPr lang="en-US" dirty="0" smtClean="0"/>
          </a:p>
          <a:p>
            <a:r>
              <a:rPr lang="en-US" dirty="0" smtClean="0"/>
              <a:t>(</a:t>
            </a:r>
            <a:r>
              <a:rPr lang="en-US" dirty="0" smtClean="0">
                <a:latin typeface="Cambria Math" pitchFamily="18" charset="0"/>
                <a:ea typeface="Cambria Math" pitchFamily="18" charset="0"/>
              </a:rPr>
              <a:t>780-850</a:t>
            </a:r>
            <a:r>
              <a:rPr lang="en-US" dirty="0" smtClean="0"/>
              <a:t>)</a:t>
            </a:r>
            <a:endParaRPr lang="en-US" dirty="0"/>
          </a:p>
        </p:txBody>
      </p:sp>
      <p:sp>
        <p:nvSpPr>
          <p:cNvPr id="6" name="Slide Number Placeholder 5"/>
          <p:cNvSpPr>
            <a:spLocks noGrp="1"/>
          </p:cNvSpPr>
          <p:nvPr>
            <p:ph type="sldNum" sz="quarter" idx="12"/>
          </p:nvPr>
        </p:nvSpPr>
        <p:spPr/>
        <p:txBody>
          <a:bodyPr/>
          <a:lstStyle/>
          <a:p>
            <a:fld id="{9CA217EF-0505-4C33-BB20-8A8DF2039023}" type="slidenum">
              <a:rPr lang="en-US" smtClean="0"/>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Theta Notation</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Example</a:t>
            </a:r>
            <a:r>
              <a:rPr lang="en-US" dirty="0" smtClean="0"/>
              <a:t>: Show that the sum of the first </a:t>
            </a:r>
            <a:r>
              <a:rPr lang="en-US" i="1" dirty="0" smtClean="0"/>
              <a:t>n</a:t>
            </a:r>
            <a:r>
              <a:rPr lang="en-US" dirty="0" smtClean="0"/>
              <a:t> positive integers is </a:t>
            </a:r>
            <a:r>
              <a:rPr lang="el-GR" dirty="0" smtClean="0">
                <a:latin typeface="Cambria Math"/>
                <a:ea typeface="Cambria Math"/>
              </a:rPr>
              <a:t>Θ</a:t>
            </a:r>
            <a:r>
              <a:rPr lang="en-US" dirty="0" smtClean="0"/>
              <a:t>(</a:t>
            </a:r>
            <a:r>
              <a:rPr lang="en-US" i="1" dirty="0" smtClean="0"/>
              <a:t>n</a:t>
            </a:r>
            <a:r>
              <a:rPr lang="en-US" baseline="30000" dirty="0" smtClean="0">
                <a:latin typeface="Cambria Math" pitchFamily="18" charset="0"/>
                <a:ea typeface="Cambria Math" pitchFamily="18" charset="0"/>
              </a:rPr>
              <a:t>2</a:t>
            </a:r>
            <a:r>
              <a:rPr lang="en-US" dirty="0" smtClean="0"/>
              <a:t>).</a:t>
            </a:r>
          </a:p>
          <a:p>
            <a:pPr>
              <a:buNone/>
            </a:pPr>
            <a:r>
              <a:rPr lang="en-US" dirty="0" smtClean="0"/>
              <a:t>    </a:t>
            </a:r>
            <a:r>
              <a:rPr lang="en-US" b="1" dirty="0" smtClean="0"/>
              <a:t>Solution</a:t>
            </a:r>
            <a:r>
              <a:rPr lang="en-US" dirty="0" smtClean="0"/>
              <a:t>: Let </a:t>
            </a:r>
            <a:r>
              <a:rPr lang="en-US" i="1" dirty="0" smtClean="0"/>
              <a:t>f</a:t>
            </a:r>
            <a:r>
              <a:rPr lang="en-US" dirty="0" smtClean="0"/>
              <a:t>(</a:t>
            </a:r>
            <a:r>
              <a:rPr lang="en-US" i="1" dirty="0" smtClean="0"/>
              <a:t>n</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2</a:t>
            </a:r>
            <a:r>
              <a:rPr lang="en-US" dirty="0" smtClean="0"/>
              <a:t> + </a:t>
            </a:r>
            <a:r>
              <a:rPr lang="en-US" dirty="0" smtClean="0">
                <a:latin typeface="Cambria Math"/>
                <a:ea typeface="Cambria Math"/>
              </a:rPr>
              <a:t>∙∙∙  </a:t>
            </a:r>
            <a:r>
              <a:rPr lang="en-US" dirty="0" smtClean="0">
                <a:ea typeface="Cambria Math"/>
              </a:rPr>
              <a:t>+ </a:t>
            </a:r>
            <a:r>
              <a:rPr lang="en-US" i="1" dirty="0" smtClean="0">
                <a:ea typeface="Cambria Math"/>
              </a:rPr>
              <a:t>n</a:t>
            </a:r>
            <a:r>
              <a:rPr lang="en-US" dirty="0" smtClean="0">
                <a:ea typeface="Cambria Math"/>
              </a:rPr>
              <a:t>.</a:t>
            </a:r>
            <a:endParaRPr lang="en-US" dirty="0" smtClean="0"/>
          </a:p>
          <a:p>
            <a:pPr marL="880110" lvl="1" indent="-514350"/>
            <a:r>
              <a:rPr lang="en-US" dirty="0" smtClean="0"/>
              <a:t>We have already shown that </a:t>
            </a:r>
            <a:r>
              <a:rPr lang="en-US" i="1" dirty="0" smtClean="0"/>
              <a:t>f</a:t>
            </a:r>
            <a:r>
              <a:rPr lang="en-US" dirty="0" smtClean="0"/>
              <a:t>(</a:t>
            </a:r>
            <a:r>
              <a:rPr lang="en-US" i="1" dirty="0" smtClean="0"/>
              <a:t>n</a:t>
            </a:r>
            <a:r>
              <a:rPr lang="en-US" dirty="0" smtClean="0"/>
              <a:t>) is </a:t>
            </a:r>
            <a:r>
              <a:rPr lang="en-US" i="1" dirty="0" smtClean="0"/>
              <a:t>O</a:t>
            </a:r>
            <a:r>
              <a:rPr lang="en-US" dirty="0" smtClean="0"/>
              <a:t>(</a:t>
            </a:r>
            <a:r>
              <a:rPr lang="en-US" i="1" dirty="0" smtClean="0"/>
              <a:t>n</a:t>
            </a:r>
            <a:r>
              <a:rPr lang="en-US" baseline="30000" dirty="0" smtClean="0">
                <a:latin typeface="Cambria Math" pitchFamily="18" charset="0"/>
                <a:ea typeface="Cambria Math" pitchFamily="18" charset="0"/>
              </a:rPr>
              <a:t>2</a:t>
            </a:r>
            <a:r>
              <a:rPr lang="en-US" dirty="0" smtClean="0"/>
              <a:t>).</a:t>
            </a:r>
          </a:p>
          <a:p>
            <a:pPr marL="880110" lvl="1" indent="-514350"/>
            <a:r>
              <a:rPr lang="en-US" dirty="0" smtClean="0"/>
              <a:t>To show that </a:t>
            </a:r>
            <a:r>
              <a:rPr lang="en-US" i="1" dirty="0" smtClean="0"/>
              <a:t>f</a:t>
            </a:r>
            <a:r>
              <a:rPr lang="en-US" dirty="0" smtClean="0"/>
              <a:t>(</a:t>
            </a:r>
            <a:r>
              <a:rPr lang="en-US" i="1" dirty="0" smtClean="0"/>
              <a:t>n</a:t>
            </a:r>
            <a:r>
              <a:rPr lang="en-US" dirty="0" smtClean="0"/>
              <a:t>) is </a:t>
            </a:r>
            <a:r>
              <a:rPr lang="en-US" dirty="0" smtClean="0">
                <a:latin typeface="Cambria Math"/>
                <a:ea typeface="Cambria Math"/>
              </a:rPr>
              <a:t>Ω</a:t>
            </a:r>
            <a:r>
              <a:rPr lang="en-US" dirty="0" smtClean="0"/>
              <a:t>(</a:t>
            </a:r>
            <a:r>
              <a:rPr lang="en-US" i="1" dirty="0" smtClean="0"/>
              <a:t>n</a:t>
            </a:r>
            <a:r>
              <a:rPr lang="en-US" baseline="30000" dirty="0" smtClean="0">
                <a:latin typeface="Cambria Math" pitchFamily="18" charset="0"/>
                <a:ea typeface="Cambria Math" pitchFamily="18" charset="0"/>
              </a:rPr>
              <a:t>2</a:t>
            </a:r>
            <a:r>
              <a:rPr lang="en-US" dirty="0" smtClean="0"/>
              <a:t>), we need a positive constant </a:t>
            </a:r>
            <a:r>
              <a:rPr lang="en-US" i="1" dirty="0" smtClean="0"/>
              <a:t>C</a:t>
            </a:r>
            <a:r>
              <a:rPr lang="en-US" dirty="0" smtClean="0"/>
              <a:t> such that </a:t>
            </a:r>
            <a:r>
              <a:rPr lang="en-US" i="1" dirty="0" smtClean="0"/>
              <a:t>f</a:t>
            </a:r>
            <a:r>
              <a:rPr lang="en-US" dirty="0" smtClean="0"/>
              <a:t>(</a:t>
            </a:r>
            <a:r>
              <a:rPr lang="en-US" i="1" dirty="0" smtClean="0"/>
              <a:t>n</a:t>
            </a:r>
            <a:r>
              <a:rPr lang="en-US" dirty="0" smtClean="0"/>
              <a:t>) &gt; </a:t>
            </a:r>
            <a:r>
              <a:rPr lang="en-US" i="1" dirty="0" smtClean="0"/>
              <a:t>Cn</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for sufficiently large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  Summing only the terms greater than</a:t>
            </a:r>
            <a:r>
              <a:rPr lang="en-US" dirty="0" smtClean="0">
                <a:latin typeface="Cambria Math"/>
                <a:ea typeface="Cambria Math"/>
              </a:rPr>
              <a:t>  </a:t>
            </a:r>
            <a:r>
              <a:rPr lang="en-US" i="1" dirty="0" smtClean="0">
                <a:ea typeface="Cambria Math"/>
              </a:rPr>
              <a:t>n</a:t>
            </a:r>
            <a:r>
              <a:rPr lang="en-US" dirty="0" smtClean="0">
                <a:latin typeface="Cambria Math"/>
                <a:ea typeface="Cambria Math"/>
              </a:rPr>
              <a:t>/2 we obtain the inequality</a:t>
            </a:r>
            <a:endParaRPr lang="en-US" dirty="0" smtClean="0">
              <a:latin typeface="Cambria Math" pitchFamily="18" charset="0"/>
              <a:ea typeface="Cambria Math" pitchFamily="18" charset="0"/>
            </a:endParaRPr>
          </a:p>
          <a:p>
            <a:pPr marL="880110" lvl="1" indent="-514350">
              <a:buNone/>
            </a:pPr>
            <a:r>
              <a:rPr lang="en-US" dirty="0" smtClean="0">
                <a:latin typeface="Cambria Math" pitchFamily="18" charset="0"/>
                <a:ea typeface="Cambria Math" pitchFamily="18" charset="0"/>
              </a:rPr>
              <a:t>                1</a:t>
            </a:r>
            <a:r>
              <a:rPr lang="en-US" dirty="0" smtClean="0"/>
              <a:t> + </a:t>
            </a:r>
            <a:r>
              <a:rPr lang="en-US" dirty="0" smtClean="0">
                <a:latin typeface="Cambria Math" pitchFamily="18" charset="0"/>
                <a:ea typeface="Cambria Math" pitchFamily="18" charset="0"/>
              </a:rPr>
              <a:t>2</a:t>
            </a:r>
            <a:r>
              <a:rPr lang="en-US" dirty="0" smtClean="0"/>
              <a:t> + </a:t>
            </a:r>
            <a:r>
              <a:rPr lang="en-US" dirty="0" smtClean="0">
                <a:latin typeface="Cambria Math"/>
                <a:ea typeface="Cambria Math"/>
              </a:rPr>
              <a:t>∙∙∙  </a:t>
            </a:r>
            <a:r>
              <a:rPr lang="en-US" dirty="0" smtClean="0">
                <a:ea typeface="Cambria Math"/>
              </a:rPr>
              <a:t>+ </a:t>
            </a:r>
            <a:r>
              <a:rPr lang="en-US" i="1" dirty="0" smtClean="0">
                <a:ea typeface="Cambria Math"/>
              </a:rPr>
              <a:t>n</a:t>
            </a:r>
            <a:r>
              <a:rPr lang="en-US" dirty="0" smtClean="0">
                <a:ea typeface="Cambria Math"/>
              </a:rPr>
              <a:t> </a:t>
            </a:r>
            <a:r>
              <a:rPr lang="en-US" dirty="0" smtClean="0">
                <a:latin typeface="Cambria Math"/>
                <a:ea typeface="Cambria Math"/>
              </a:rPr>
              <a:t>≥  ⌈ </a:t>
            </a:r>
            <a:r>
              <a:rPr lang="en-US" i="1" dirty="0" smtClean="0">
                <a:ea typeface="Cambria Math"/>
              </a:rPr>
              <a:t>n</a:t>
            </a:r>
            <a:r>
              <a:rPr lang="en-US" dirty="0" smtClean="0">
                <a:latin typeface="Cambria Math"/>
                <a:ea typeface="Cambria Math"/>
              </a:rPr>
              <a:t>/2⌉ </a:t>
            </a:r>
            <a:r>
              <a:rPr lang="en-US" dirty="0" smtClean="0">
                <a:ea typeface="Cambria Math"/>
              </a:rPr>
              <a:t>+ (</a:t>
            </a:r>
            <a:r>
              <a:rPr lang="en-US" dirty="0" smtClean="0">
                <a:latin typeface="Cambria Math"/>
                <a:ea typeface="Cambria Math"/>
              </a:rPr>
              <a:t>⌈ </a:t>
            </a:r>
            <a:r>
              <a:rPr lang="en-US" i="1" dirty="0" smtClean="0">
                <a:ea typeface="Cambria Math"/>
              </a:rPr>
              <a:t>n</a:t>
            </a:r>
            <a:r>
              <a:rPr lang="en-US" dirty="0" smtClean="0">
                <a:latin typeface="Cambria Math"/>
                <a:ea typeface="Cambria Math"/>
              </a:rPr>
              <a:t>/2⌉ </a:t>
            </a:r>
            <a:r>
              <a:rPr lang="en-US" dirty="0" smtClean="0">
                <a:ea typeface="Cambria Math"/>
              </a:rPr>
              <a:t>+</a:t>
            </a:r>
            <a:r>
              <a:rPr lang="en-US" dirty="0" smtClean="0">
                <a:latin typeface="Cambria Math"/>
                <a:ea typeface="Cambria Math"/>
              </a:rPr>
              <a:t>  1) </a:t>
            </a:r>
            <a:r>
              <a:rPr lang="en-US" dirty="0" smtClean="0">
                <a:ea typeface="Cambria Math"/>
              </a:rPr>
              <a:t>+</a:t>
            </a:r>
            <a:r>
              <a:rPr lang="en-US" dirty="0" smtClean="0">
                <a:latin typeface="Cambria Math"/>
                <a:ea typeface="Cambria Math"/>
              </a:rPr>
              <a:t> ∙∙∙  </a:t>
            </a:r>
            <a:r>
              <a:rPr lang="en-US" dirty="0" smtClean="0">
                <a:ea typeface="Cambria Math"/>
              </a:rPr>
              <a:t>+ </a:t>
            </a:r>
            <a:r>
              <a:rPr lang="en-US" i="1" dirty="0" smtClean="0">
                <a:ea typeface="Cambria Math"/>
              </a:rPr>
              <a:t>n</a:t>
            </a:r>
            <a:r>
              <a:rPr lang="en-US" dirty="0" smtClean="0">
                <a:ea typeface="Cambria Math"/>
              </a:rPr>
              <a:t> </a:t>
            </a:r>
          </a:p>
          <a:p>
            <a:pPr marL="880110" lvl="1" indent="-514350">
              <a:buNone/>
            </a:pPr>
            <a:r>
              <a:rPr lang="en-US" dirty="0" smtClean="0">
                <a:latin typeface="Cambria Math"/>
                <a:ea typeface="Cambria Math"/>
              </a:rPr>
              <a:t>                                            ≥   ⌈ </a:t>
            </a:r>
            <a:r>
              <a:rPr lang="en-US" i="1" dirty="0" smtClean="0">
                <a:ea typeface="Cambria Math"/>
              </a:rPr>
              <a:t>n</a:t>
            </a:r>
            <a:r>
              <a:rPr lang="en-US" dirty="0" smtClean="0">
                <a:latin typeface="Cambria Math"/>
                <a:ea typeface="Cambria Math"/>
              </a:rPr>
              <a:t>/2⌉ </a:t>
            </a:r>
            <a:r>
              <a:rPr lang="en-US" dirty="0" smtClean="0">
                <a:ea typeface="Cambria Math"/>
              </a:rPr>
              <a:t>+ </a:t>
            </a:r>
            <a:r>
              <a:rPr lang="en-US" dirty="0" smtClean="0">
                <a:latin typeface="Cambria Math"/>
                <a:ea typeface="Cambria Math"/>
              </a:rPr>
              <a:t>⌈ </a:t>
            </a:r>
            <a:r>
              <a:rPr lang="en-US" i="1" dirty="0" smtClean="0">
                <a:ea typeface="Cambria Math"/>
              </a:rPr>
              <a:t>n</a:t>
            </a:r>
            <a:r>
              <a:rPr lang="en-US" dirty="0" smtClean="0">
                <a:latin typeface="Cambria Math"/>
                <a:ea typeface="Cambria Math"/>
              </a:rPr>
              <a:t>/2⌉ </a:t>
            </a:r>
            <a:r>
              <a:rPr lang="en-US" dirty="0" smtClean="0">
                <a:ea typeface="Cambria Math"/>
              </a:rPr>
              <a:t>+</a:t>
            </a:r>
            <a:r>
              <a:rPr lang="en-US" dirty="0" smtClean="0">
                <a:latin typeface="Cambria Math"/>
                <a:ea typeface="Cambria Math"/>
              </a:rPr>
              <a:t> ∙∙∙  </a:t>
            </a:r>
            <a:r>
              <a:rPr lang="en-US" dirty="0" smtClean="0">
                <a:ea typeface="Cambria Math"/>
              </a:rPr>
              <a:t>+ </a:t>
            </a:r>
            <a:r>
              <a:rPr lang="en-US" dirty="0" smtClean="0">
                <a:latin typeface="Cambria Math"/>
                <a:ea typeface="Cambria Math"/>
              </a:rPr>
              <a:t>⌈ </a:t>
            </a:r>
            <a:r>
              <a:rPr lang="en-US" i="1" dirty="0" smtClean="0">
                <a:ea typeface="Cambria Math"/>
              </a:rPr>
              <a:t>n</a:t>
            </a:r>
            <a:r>
              <a:rPr lang="en-US" dirty="0" smtClean="0">
                <a:latin typeface="Cambria Math"/>
                <a:ea typeface="Cambria Math"/>
              </a:rPr>
              <a:t>/2⌉</a:t>
            </a:r>
          </a:p>
          <a:p>
            <a:pPr marL="880110" lvl="1" indent="-514350">
              <a:buNone/>
            </a:pPr>
            <a:r>
              <a:rPr lang="en-US" dirty="0" smtClean="0">
                <a:latin typeface="Cambria Math"/>
                <a:ea typeface="Cambria Math"/>
              </a:rPr>
              <a:t>                                            =   (n  − ⌈ </a:t>
            </a:r>
            <a:r>
              <a:rPr lang="en-US" i="1" dirty="0" smtClean="0">
                <a:ea typeface="Cambria Math"/>
              </a:rPr>
              <a:t>n</a:t>
            </a:r>
            <a:r>
              <a:rPr lang="en-US" dirty="0" smtClean="0">
                <a:latin typeface="Cambria Math"/>
                <a:ea typeface="Cambria Math"/>
              </a:rPr>
              <a:t>/2⌉ </a:t>
            </a:r>
            <a:r>
              <a:rPr lang="en-US" dirty="0" smtClean="0">
                <a:ea typeface="Cambria Math"/>
              </a:rPr>
              <a:t>+ </a:t>
            </a:r>
            <a:r>
              <a:rPr lang="en-US" dirty="0" smtClean="0">
                <a:latin typeface="Cambria Math" pitchFamily="18" charset="0"/>
                <a:ea typeface="Cambria Math" pitchFamily="18" charset="0"/>
              </a:rPr>
              <a:t>1</a:t>
            </a:r>
            <a:r>
              <a:rPr lang="en-US" dirty="0" smtClean="0"/>
              <a:t> ) </a:t>
            </a:r>
            <a:r>
              <a:rPr lang="en-US" dirty="0" smtClean="0">
                <a:latin typeface="Cambria Math"/>
                <a:ea typeface="Cambria Math"/>
              </a:rPr>
              <a:t>⌈ </a:t>
            </a:r>
            <a:r>
              <a:rPr lang="en-US" i="1" dirty="0" smtClean="0">
                <a:ea typeface="Cambria Math"/>
              </a:rPr>
              <a:t>n</a:t>
            </a:r>
            <a:r>
              <a:rPr lang="en-US" dirty="0" smtClean="0">
                <a:latin typeface="Cambria Math"/>
                <a:ea typeface="Cambria Math"/>
              </a:rPr>
              <a:t>/2⌉</a:t>
            </a:r>
          </a:p>
          <a:p>
            <a:pPr marL="880110" lvl="1" indent="-514350">
              <a:buNone/>
            </a:pPr>
            <a:r>
              <a:rPr lang="en-US" dirty="0" smtClean="0">
                <a:ea typeface="Cambria Math" pitchFamily="18" charset="0"/>
              </a:rPr>
              <a:t>                                        </a:t>
            </a:r>
            <a:r>
              <a:rPr lang="en-US" dirty="0" smtClean="0">
                <a:latin typeface="Cambria Math"/>
                <a:ea typeface="Cambria Math"/>
              </a:rPr>
              <a:t>≥   (n/2)(n/2) = </a:t>
            </a:r>
            <a:r>
              <a:rPr lang="en-US" i="1" dirty="0" smtClean="0"/>
              <a:t>n</a:t>
            </a:r>
            <a:r>
              <a:rPr lang="en-US" baseline="30000" dirty="0" smtClean="0">
                <a:latin typeface="Cambria Math" pitchFamily="18" charset="0"/>
                <a:ea typeface="Cambria Math" pitchFamily="18" charset="0"/>
              </a:rPr>
              <a:t>2</a:t>
            </a:r>
            <a:r>
              <a:rPr lang="en-US" dirty="0" smtClean="0">
                <a:latin typeface="Cambria Math" pitchFamily="18" charset="0"/>
                <a:ea typeface="Cambria Math" pitchFamily="18" charset="0"/>
              </a:rPr>
              <a:t>/4</a:t>
            </a:r>
          </a:p>
          <a:p>
            <a:pPr marL="880110" lvl="1" indent="-514350"/>
            <a:r>
              <a:rPr lang="en-US" dirty="0" smtClean="0">
                <a:latin typeface="Cambria Math" pitchFamily="18" charset="0"/>
                <a:ea typeface="Cambria Math" pitchFamily="18" charset="0"/>
              </a:rPr>
              <a:t>Taking </a:t>
            </a:r>
            <a:r>
              <a:rPr lang="en-US" i="1" dirty="0" smtClean="0">
                <a:latin typeface="Cambria Math" pitchFamily="18" charset="0"/>
                <a:ea typeface="Cambria Math" pitchFamily="18" charset="0"/>
              </a:rPr>
              <a:t>C</a:t>
            </a:r>
            <a:r>
              <a:rPr lang="en-US" dirty="0" smtClean="0">
                <a:latin typeface="Cambria Math" pitchFamily="18" charset="0"/>
                <a:ea typeface="Cambria Math" pitchFamily="18" charset="0"/>
              </a:rPr>
              <a:t> = ¼,  </a:t>
            </a:r>
            <a:r>
              <a:rPr lang="en-US" i="1" dirty="0" smtClean="0"/>
              <a:t>f</a:t>
            </a:r>
            <a:r>
              <a:rPr lang="en-US" dirty="0" smtClean="0"/>
              <a:t>(</a:t>
            </a:r>
            <a:r>
              <a:rPr lang="en-US" i="1" dirty="0" smtClean="0"/>
              <a:t>n</a:t>
            </a:r>
            <a:r>
              <a:rPr lang="en-US" dirty="0" smtClean="0"/>
              <a:t>) &gt; </a:t>
            </a:r>
            <a:r>
              <a:rPr lang="en-US" i="1" dirty="0" smtClean="0"/>
              <a:t>Cn</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 for all positive integers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 Hence, </a:t>
            </a:r>
            <a:r>
              <a:rPr lang="en-US" i="1" dirty="0" smtClean="0"/>
              <a:t>f</a:t>
            </a:r>
            <a:r>
              <a:rPr lang="en-US" dirty="0" smtClean="0"/>
              <a:t>(</a:t>
            </a:r>
            <a:r>
              <a:rPr lang="en-US" i="1" dirty="0" smtClean="0"/>
              <a:t>n</a:t>
            </a:r>
            <a:r>
              <a:rPr lang="en-US" dirty="0" smtClean="0"/>
              <a:t>) is </a:t>
            </a:r>
            <a:r>
              <a:rPr lang="en-US" dirty="0" smtClean="0">
                <a:latin typeface="Cambria Math"/>
                <a:ea typeface="Cambria Math"/>
              </a:rPr>
              <a:t>Ω</a:t>
            </a:r>
            <a:r>
              <a:rPr lang="en-US" dirty="0" smtClean="0"/>
              <a:t>(</a:t>
            </a:r>
            <a:r>
              <a:rPr lang="en-US" i="1" dirty="0" smtClean="0"/>
              <a:t>n</a:t>
            </a:r>
            <a:r>
              <a:rPr lang="en-US" baseline="30000" dirty="0" smtClean="0">
                <a:latin typeface="Cambria Math" pitchFamily="18" charset="0"/>
                <a:ea typeface="Cambria Math" pitchFamily="18" charset="0"/>
              </a:rPr>
              <a:t>2</a:t>
            </a:r>
            <a:r>
              <a:rPr lang="en-US" dirty="0" smtClean="0"/>
              <a:t>), and we can conclude that  </a:t>
            </a:r>
            <a:r>
              <a:rPr lang="en-US" i="1" dirty="0" smtClean="0"/>
              <a:t>f</a:t>
            </a:r>
            <a:r>
              <a:rPr lang="en-US" dirty="0" smtClean="0"/>
              <a:t>(</a:t>
            </a:r>
            <a:r>
              <a:rPr lang="en-US" i="1" dirty="0" smtClean="0"/>
              <a:t>n</a:t>
            </a:r>
            <a:r>
              <a:rPr lang="en-US" dirty="0" smtClean="0"/>
              <a:t>) is </a:t>
            </a:r>
            <a:r>
              <a:rPr lang="el-GR" dirty="0" smtClean="0">
                <a:latin typeface="Cambria Math"/>
                <a:ea typeface="Cambria Math"/>
              </a:rPr>
              <a:t>Θ</a:t>
            </a:r>
            <a:r>
              <a:rPr lang="en-US" smtClean="0"/>
              <a:t>(</a:t>
            </a:r>
            <a:r>
              <a:rPr lang="en-US" i="1" smtClean="0"/>
              <a:t>n</a:t>
            </a:r>
            <a:r>
              <a:rPr lang="en-US" baseline="30000" smtClean="0">
                <a:latin typeface="Cambria Math" pitchFamily="18" charset="0"/>
                <a:ea typeface="Cambria Math" pitchFamily="18" charset="0"/>
              </a:rPr>
              <a:t>2</a:t>
            </a:r>
            <a:r>
              <a:rPr lang="en-US" smtClean="0"/>
              <a:t>). </a:t>
            </a:r>
            <a:endParaRPr lang="en-US" dirty="0" smtClean="0">
              <a:ea typeface="Cambria Math" pitchFamily="18" charset="0"/>
            </a:endParaRPr>
          </a:p>
          <a:p>
            <a:pPr marL="880110" lvl="1" indent="-514350">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Big-Theta Estimates for Polynomials</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Theorem</a:t>
            </a:r>
            <a:r>
              <a:rPr lang="en-US" dirty="0" smtClean="0"/>
              <a:t>: Let </a:t>
            </a:r>
          </a:p>
          <a:p>
            <a:pPr>
              <a:buNone/>
            </a:pPr>
            <a:r>
              <a:rPr lang="en-US" dirty="0" smtClean="0"/>
              <a:t>where                                 are real numbers with </a:t>
            </a:r>
            <a:r>
              <a:rPr lang="en-US" i="1" dirty="0" smtClean="0"/>
              <a:t>a</a:t>
            </a:r>
            <a:r>
              <a:rPr lang="en-US" i="1" baseline="-25000" dirty="0" smtClean="0"/>
              <a:t>n</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0</a:t>
            </a:r>
            <a:r>
              <a:rPr lang="en-US" dirty="0" smtClean="0"/>
              <a:t>. </a:t>
            </a:r>
          </a:p>
          <a:p>
            <a:pPr>
              <a:buNone/>
            </a:pPr>
            <a:r>
              <a:rPr lang="en-US" dirty="0"/>
              <a:t> </a:t>
            </a:r>
            <a:r>
              <a:rPr lang="en-US" dirty="0" smtClean="0"/>
              <a:t>Then </a:t>
            </a:r>
            <a:r>
              <a:rPr lang="en-US" i="1" dirty="0" smtClean="0">
                <a:ea typeface="Cambria Math" pitchFamily="18" charset="0"/>
              </a:rPr>
              <a:t>f</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of order </a:t>
            </a:r>
            <a:r>
              <a:rPr lang="en-US" i="1" dirty="0" err="1" smtClean="0"/>
              <a:t>x</a:t>
            </a:r>
            <a:r>
              <a:rPr lang="en-US" i="1" baseline="30000" dirty="0" err="1" smtClean="0"/>
              <a:t>n</a:t>
            </a:r>
            <a:r>
              <a:rPr lang="en-US" dirty="0" smtClean="0"/>
              <a:t> (or   </a:t>
            </a:r>
            <a:r>
              <a:rPr lang="en-US" sz="2800" dirty="0" smtClean="0">
                <a:latin typeface="Cambria Math" pitchFamily="18" charset="0"/>
                <a:ea typeface="Cambria Math" pitchFamily="18" charset="0"/>
              </a:rPr>
              <a:t>Θ(</a:t>
            </a:r>
            <a:r>
              <a:rPr lang="en-US" sz="2800" i="1" dirty="0" err="1" smtClean="0"/>
              <a:t>x</a:t>
            </a:r>
            <a:r>
              <a:rPr lang="en-US" sz="2800" baseline="30000" dirty="0" err="1" smtClean="0">
                <a:latin typeface="Cambria Math" pitchFamily="18" charset="0"/>
                <a:ea typeface="Cambria Math" pitchFamily="18" charset="0"/>
              </a:rPr>
              <a:t>n</a:t>
            </a:r>
            <a:r>
              <a:rPr lang="en-US" sz="2800" dirty="0" smtClean="0"/>
              <a:t>)).</a:t>
            </a:r>
            <a:endParaRPr lang="en-US" dirty="0" smtClean="0"/>
          </a:p>
          <a:p>
            <a:pPr>
              <a:buNone/>
            </a:pPr>
            <a:r>
              <a:rPr lang="en-US" dirty="0" smtClean="0"/>
              <a:t>(The proof is an exercise.) </a:t>
            </a:r>
          </a:p>
          <a:p>
            <a:pPr>
              <a:buNone/>
            </a:pPr>
            <a:r>
              <a:rPr lang="en-US" b="1" dirty="0" smtClean="0"/>
              <a:t>Example</a:t>
            </a:r>
            <a:r>
              <a:rPr lang="en-US" dirty="0" smtClean="0"/>
              <a:t>: </a:t>
            </a:r>
          </a:p>
          <a:p>
            <a:pPr>
              <a:buNone/>
            </a:pPr>
            <a:r>
              <a:rPr lang="en-US" dirty="0" smtClean="0"/>
              <a:t>The polynomial                                         is order of </a:t>
            </a:r>
            <a:r>
              <a:rPr lang="en-US" i="1" dirty="0" smtClean="0"/>
              <a:t>x</a:t>
            </a:r>
            <a:r>
              <a:rPr lang="en-US" baseline="30000" dirty="0" smtClean="0">
                <a:latin typeface="Cambria Math" pitchFamily="18" charset="0"/>
                <a:ea typeface="Cambria Math" pitchFamily="18" charset="0"/>
              </a:rPr>
              <a:t>5</a:t>
            </a:r>
            <a:r>
              <a:rPr lang="en-US" dirty="0" smtClean="0"/>
              <a:t> (or </a:t>
            </a:r>
            <a:r>
              <a:rPr lang="en-US" sz="2800" dirty="0" smtClean="0">
                <a:latin typeface="Cambria Math" pitchFamily="18" charset="0"/>
                <a:ea typeface="Cambria Math" pitchFamily="18" charset="0"/>
              </a:rPr>
              <a:t>Θ(</a:t>
            </a:r>
            <a:r>
              <a:rPr lang="en-US" sz="2800" i="1" dirty="0" smtClean="0"/>
              <a:t>x</a:t>
            </a:r>
            <a:r>
              <a:rPr lang="en-US" sz="2800" baseline="30000" dirty="0" smtClean="0">
                <a:latin typeface="Cambria Math" pitchFamily="18" charset="0"/>
                <a:ea typeface="Cambria Math" pitchFamily="18" charset="0"/>
              </a:rPr>
              <a:t>5</a:t>
            </a:r>
            <a:r>
              <a:rPr lang="en-US" sz="2800" dirty="0" smtClean="0"/>
              <a:t>)).</a:t>
            </a:r>
            <a:r>
              <a:rPr lang="en-US" dirty="0" smtClean="0"/>
              <a:t> </a:t>
            </a:r>
          </a:p>
          <a:p>
            <a:pPr>
              <a:buNone/>
            </a:pPr>
            <a:r>
              <a:rPr lang="en-US" dirty="0" smtClean="0"/>
              <a:t>The polynomial                                                                           is order of </a:t>
            </a:r>
            <a:r>
              <a:rPr lang="en-US" i="1" dirty="0" smtClean="0"/>
              <a:t>x</a:t>
            </a:r>
            <a:r>
              <a:rPr lang="en-US" baseline="30000" dirty="0" smtClean="0">
                <a:latin typeface="Cambria Math" pitchFamily="18" charset="0"/>
                <a:ea typeface="Cambria Math" pitchFamily="18" charset="0"/>
              </a:rPr>
              <a:t>199</a:t>
            </a:r>
            <a:r>
              <a:rPr lang="en-US" dirty="0" smtClean="0"/>
              <a:t>  (or </a:t>
            </a:r>
            <a:r>
              <a:rPr lang="en-US" sz="2800" dirty="0" smtClean="0">
                <a:latin typeface="Cambria Math" pitchFamily="18" charset="0"/>
                <a:ea typeface="Cambria Math" pitchFamily="18" charset="0"/>
              </a:rPr>
              <a:t>Θ(</a:t>
            </a:r>
            <a:r>
              <a:rPr lang="en-US" sz="2800" i="1" dirty="0" smtClean="0"/>
              <a:t>x</a:t>
            </a:r>
            <a:r>
              <a:rPr lang="en-US" sz="2800" baseline="30000" dirty="0" smtClean="0">
                <a:latin typeface="Cambria Math" pitchFamily="18" charset="0"/>
                <a:ea typeface="Cambria Math" pitchFamily="18" charset="0"/>
              </a:rPr>
              <a:t>199</a:t>
            </a:r>
            <a:r>
              <a:rPr lang="en-US" sz="2800" dirty="0" smtClean="0"/>
              <a:t>)</a:t>
            </a:r>
            <a:r>
              <a:rPr lang="en-US" dirty="0" smtClean="0"/>
              <a:t> ).                </a:t>
            </a:r>
          </a:p>
          <a:p>
            <a:pPr>
              <a:buNone/>
            </a:pPr>
            <a:r>
              <a:rPr lang="en-US" dirty="0" smtClean="0"/>
              <a:t>     </a:t>
            </a:r>
          </a:p>
        </p:txBody>
      </p:sp>
      <p:pic>
        <p:nvPicPr>
          <p:cNvPr id="9" name="Picture 8" descr="addin_tmp.png"/>
          <p:cNvPicPr>
            <a:picLocks noChangeAspect="1"/>
          </p:cNvPicPr>
          <p:nvPr>
            <p:custDataLst>
              <p:tags r:id="rId1"/>
            </p:custDataLst>
          </p:nvPr>
        </p:nvPicPr>
        <p:blipFill>
          <a:blip r:embed="rId6" cstate="print"/>
          <a:stretch>
            <a:fillRect/>
          </a:stretch>
        </p:blipFill>
        <p:spPr>
          <a:xfrm>
            <a:off x="2743200" y="1981200"/>
            <a:ext cx="5745956" cy="342900"/>
          </a:xfrm>
          <a:prstGeom prst="rect">
            <a:avLst/>
          </a:prstGeom>
        </p:spPr>
      </p:pic>
      <p:pic>
        <p:nvPicPr>
          <p:cNvPr id="5" name="Picture 4" descr="addin_tmp.png"/>
          <p:cNvPicPr>
            <a:picLocks noChangeAspect="1"/>
          </p:cNvPicPr>
          <p:nvPr>
            <p:custDataLst>
              <p:tags r:id="rId2"/>
            </p:custDataLst>
          </p:nvPr>
        </p:nvPicPr>
        <p:blipFill>
          <a:blip r:embed="rId7" cstate="print"/>
          <a:stretch>
            <a:fillRect/>
          </a:stretch>
        </p:blipFill>
        <p:spPr>
          <a:xfrm>
            <a:off x="1676400" y="2514600"/>
            <a:ext cx="2117408" cy="242888"/>
          </a:xfrm>
          <a:prstGeom prst="rect">
            <a:avLst/>
          </a:prstGeom>
        </p:spPr>
      </p:pic>
      <p:pic>
        <p:nvPicPr>
          <p:cNvPr id="12" name="Picture 11" descr="addin_tmp.png"/>
          <p:cNvPicPr>
            <a:picLocks noChangeAspect="1"/>
          </p:cNvPicPr>
          <p:nvPr>
            <p:custDataLst>
              <p:tags r:id="rId3"/>
            </p:custDataLst>
          </p:nvPr>
        </p:nvPicPr>
        <p:blipFill>
          <a:blip r:embed="rId8" cstate="print"/>
          <a:stretch>
            <a:fillRect/>
          </a:stretch>
        </p:blipFill>
        <p:spPr>
          <a:xfrm>
            <a:off x="2895600" y="4191000"/>
            <a:ext cx="3062288" cy="342900"/>
          </a:xfrm>
          <a:prstGeom prst="rect">
            <a:avLst/>
          </a:prstGeom>
        </p:spPr>
      </p:pic>
      <p:pic>
        <p:nvPicPr>
          <p:cNvPr id="14" name="Picture 13" descr="addin_tmp.png"/>
          <p:cNvPicPr>
            <a:picLocks noChangeAspect="1"/>
          </p:cNvPicPr>
          <p:nvPr>
            <p:custDataLst>
              <p:tags r:id="rId4"/>
            </p:custDataLst>
          </p:nvPr>
        </p:nvPicPr>
        <p:blipFill>
          <a:blip r:embed="rId9" cstate="print"/>
          <a:stretch>
            <a:fillRect/>
          </a:stretch>
        </p:blipFill>
        <p:spPr>
          <a:xfrm>
            <a:off x="2895600" y="5029200"/>
            <a:ext cx="5264944" cy="342900"/>
          </a:xfrm>
          <a:prstGeom prst="rect">
            <a:avLst/>
          </a:prstGeom>
        </p:spPr>
      </p:pic>
      <p:sp>
        <p:nvSpPr>
          <p:cNvPr id="8" name="Slide Number Placeholder 7"/>
          <p:cNvSpPr>
            <a:spLocks noGrp="1"/>
          </p:cNvSpPr>
          <p:nvPr>
            <p:ph type="sldNum" sz="quarter" idx="12"/>
          </p:nvPr>
        </p:nvSpPr>
        <p:spPr/>
        <p:txBody>
          <a:bodyPr/>
          <a:lstStyle/>
          <a:p>
            <a:fld id="{9CA217EF-0505-4C33-BB20-8A8DF2039023}" type="slidenum">
              <a:rPr lang="en-US" smtClean="0"/>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Complexity of Algorithms</a:t>
            </a:r>
            <a:endParaRPr lang="en-US" dirty="0"/>
          </a:p>
        </p:txBody>
      </p:sp>
      <p:sp>
        <p:nvSpPr>
          <p:cNvPr id="3" name="Subtitle 2"/>
          <p:cNvSpPr>
            <a:spLocks noGrp="1"/>
          </p:cNvSpPr>
          <p:nvPr>
            <p:ph type="subTitle" idx="1"/>
          </p:nvPr>
        </p:nvSpPr>
        <p:spPr/>
        <p:txBody>
          <a:bodyPr/>
          <a:lstStyle/>
          <a:p>
            <a:r>
              <a:rPr lang="en-US" dirty="0" smtClean="0"/>
              <a:t>Section 3.3</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Time Complexity</a:t>
            </a:r>
          </a:p>
          <a:p>
            <a:r>
              <a:rPr lang="en-US" dirty="0" smtClean="0"/>
              <a:t>Worst-Case Complexity</a:t>
            </a:r>
          </a:p>
          <a:p>
            <a:r>
              <a:rPr lang="en-US" dirty="0" smtClean="0"/>
              <a:t>Algorithmic Paradigms</a:t>
            </a:r>
          </a:p>
          <a:p>
            <a:r>
              <a:rPr lang="en-US" dirty="0" smtClean="0"/>
              <a:t>Understanding the Complexity of Algorithms</a:t>
            </a:r>
          </a:p>
          <a:p>
            <a:pPr>
              <a:buNone/>
            </a:pPr>
            <a:endParaRPr lang="en-US" dirty="0" smtClean="0"/>
          </a:p>
          <a:p>
            <a:endParaRPr lang="en-US" dirty="0" smtClean="0"/>
          </a:p>
        </p:txBody>
      </p:sp>
      <p:sp>
        <p:nvSpPr>
          <p:cNvPr id="4" name="Slide Number Placeholder 3"/>
          <p:cNvSpPr>
            <a:spLocks noGrp="1"/>
          </p:cNvSpPr>
          <p:nvPr>
            <p:ph type="sldNum" sz="quarter" idx="12"/>
          </p:nvPr>
        </p:nvSpPr>
        <p:spPr/>
        <p:txBody>
          <a:bodyPr/>
          <a:lstStyle/>
          <a:p>
            <a:fld id="{9CA217EF-0505-4C33-BB20-8A8DF2039023}" type="slidenum">
              <a:rPr lang="en-US" smtClean="0"/>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Complexity of Algorithms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Given an algorithm, how efficient is this algorithm for solving a problem given input of a particular size? To answer this question, we ask:</a:t>
            </a:r>
          </a:p>
          <a:p>
            <a:pPr lvl="1"/>
            <a:r>
              <a:rPr lang="en-US" dirty="0" smtClean="0"/>
              <a:t>How much time does this algorithm use to solve a problem?</a:t>
            </a:r>
          </a:p>
          <a:p>
            <a:pPr lvl="1"/>
            <a:r>
              <a:rPr lang="en-US" dirty="0" smtClean="0"/>
              <a:t>How much computer memory does this algorithm use to solve a problem?</a:t>
            </a:r>
          </a:p>
          <a:p>
            <a:r>
              <a:rPr lang="en-US" dirty="0" smtClean="0"/>
              <a:t>When we analyze the time the algorithm uses to solve the problem given input of a particular size, we are studying the </a:t>
            </a:r>
            <a:r>
              <a:rPr lang="en-US" i="1" dirty="0" smtClean="0"/>
              <a:t>time complexity </a:t>
            </a:r>
            <a:r>
              <a:rPr lang="en-US" dirty="0" smtClean="0"/>
              <a:t>of the algorithm.</a:t>
            </a:r>
          </a:p>
          <a:p>
            <a:r>
              <a:rPr lang="en-US" dirty="0" smtClean="0"/>
              <a:t>When we analyze the computer memory the algorithm uses to solve the problem given input of a particular size, we are studying the </a:t>
            </a:r>
            <a:r>
              <a:rPr lang="en-US" i="1" dirty="0" smtClean="0"/>
              <a:t>space complexity </a:t>
            </a:r>
            <a:r>
              <a:rPr lang="en-US" dirty="0" smtClean="0"/>
              <a:t>of the algorithm.</a:t>
            </a:r>
          </a:p>
          <a:p>
            <a:endParaRPr lang="en-US" dirty="0" smtClean="0"/>
          </a:p>
          <a:p>
            <a:pPr lvl="1"/>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Complexity of Algorithms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 this course, we focus on time complexity. The space complexity of algorithms is studied in later courses.</a:t>
            </a:r>
          </a:p>
          <a:p>
            <a:r>
              <a:rPr lang="en-US" dirty="0" smtClean="0"/>
              <a:t>We will measure time complexity in terms of the number of operations an algorithm uses and we will use big-</a:t>
            </a:r>
            <a:r>
              <a:rPr lang="en-US" i="1" dirty="0" smtClean="0"/>
              <a:t>O</a:t>
            </a:r>
            <a:r>
              <a:rPr lang="en-US" dirty="0" smtClean="0"/>
              <a:t> and big-Theta notation to estimate the time complexity.</a:t>
            </a:r>
          </a:p>
          <a:p>
            <a:r>
              <a:rPr lang="en-US" dirty="0" smtClean="0"/>
              <a:t>We can use this analysis to see whether it is practical to use this algorithm to solve problems with input of a particular size. We can also compare the efficiency of different algorithms for solving the same problem.</a:t>
            </a:r>
          </a:p>
          <a:p>
            <a:r>
              <a:rPr lang="en-US" dirty="0" smtClean="0"/>
              <a:t>We ignore implementation details (including the data structures used and both the hardware and software platforms) because it is extremely complicated to consider them.</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Complexity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To analyze the time complexity of algorithms, we determine the number of operations, such as comparisons and arithmetic operations (addition, multiplication, etc.). We can estimate the time a computer may actually use to solve a problem using the amount of time required to do basic operations. </a:t>
            </a:r>
          </a:p>
          <a:p>
            <a:r>
              <a:rPr lang="en-US" dirty="0" smtClean="0"/>
              <a:t>We ignore minor details, such as the “house keeping” aspects of the algorithm.</a:t>
            </a:r>
          </a:p>
          <a:p>
            <a:r>
              <a:rPr lang="en-US" dirty="0" smtClean="0"/>
              <a:t>We will focus on the </a:t>
            </a:r>
            <a:r>
              <a:rPr lang="en-US" i="1" dirty="0" smtClean="0">
                <a:solidFill>
                  <a:srgbClr val="FF0000"/>
                </a:solidFill>
              </a:rPr>
              <a:t>worst-case time </a:t>
            </a:r>
            <a:r>
              <a:rPr lang="en-US" dirty="0" smtClean="0">
                <a:solidFill>
                  <a:srgbClr val="FF0000"/>
                </a:solidFill>
              </a:rPr>
              <a:t>complexity </a:t>
            </a:r>
            <a:r>
              <a:rPr lang="en-US" dirty="0" smtClean="0"/>
              <a:t>of an algorithm. This provides an upper bound on the number of operations an algorithm uses to solve a problem with input of a particular size.</a:t>
            </a:r>
          </a:p>
          <a:p>
            <a:r>
              <a:rPr lang="en-US" dirty="0" smtClean="0"/>
              <a:t>It is usually much more difficult to determine the </a:t>
            </a:r>
            <a:r>
              <a:rPr lang="en-US" i="1" dirty="0" smtClean="0">
                <a:solidFill>
                  <a:srgbClr val="FF0000"/>
                </a:solidFill>
              </a:rPr>
              <a:t>average case time complexity</a:t>
            </a:r>
            <a:r>
              <a:rPr lang="en-US" i="1" dirty="0" smtClean="0"/>
              <a:t> </a:t>
            </a:r>
            <a:r>
              <a:rPr lang="en-US" dirty="0" smtClean="0"/>
              <a:t>of an algorithm. This is the average number of operations an algorithm uses to solve a problem over all inputs of a particular size.</a:t>
            </a:r>
          </a:p>
        </p:txBody>
      </p:sp>
      <p:sp>
        <p:nvSpPr>
          <p:cNvPr id="4" name="Slide Number Placeholder 3"/>
          <p:cNvSpPr>
            <a:spLocks noGrp="1"/>
          </p:cNvSpPr>
          <p:nvPr>
            <p:ph type="sldNum" sz="quarter" idx="12"/>
          </p:nvPr>
        </p:nvSpPr>
        <p:spPr/>
        <p:txBody>
          <a:bodyPr/>
          <a:lstStyle/>
          <a:p>
            <a:fld id="{9CA217EF-0505-4C33-BB20-8A8DF2039023}" type="slidenum">
              <a:rPr lang="en-US" smtClean="0"/>
              <a:pPr/>
              <a:t>66</a:t>
            </a:fld>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Complexity Analysis of Algorithms</a:t>
            </a:r>
            <a:endParaRPr lang="en-US" dirty="0"/>
          </a:p>
        </p:txBody>
      </p:sp>
      <p:sp>
        <p:nvSpPr>
          <p:cNvPr id="4" name="Content Placeholder 3"/>
          <p:cNvSpPr>
            <a:spLocks noGrp="1"/>
          </p:cNvSpPr>
          <p:nvPr>
            <p:ph idx="1"/>
          </p:nvPr>
        </p:nvSpPr>
        <p:spPr/>
        <p:txBody>
          <a:bodyPr>
            <a:normAutofit fontScale="62500" lnSpcReduction="20000"/>
          </a:bodyPr>
          <a:lstStyle/>
          <a:p>
            <a:pPr>
              <a:buNone/>
            </a:pPr>
            <a:r>
              <a:rPr lang="en-US" b="1" dirty="0" smtClean="0"/>
              <a:t>     </a:t>
            </a:r>
            <a:r>
              <a:rPr lang="en-US" sz="3800" b="1" dirty="0" smtClean="0"/>
              <a:t>Example</a:t>
            </a:r>
            <a:r>
              <a:rPr lang="en-US" sz="3800" dirty="0" smtClean="0"/>
              <a:t>: Describe the time complexity of the algorithm    for finding   the maximum element in a finite sequence.</a:t>
            </a:r>
          </a:p>
          <a:p>
            <a:pPr>
              <a:buNone/>
            </a:pPr>
            <a:endParaRPr lang="en-US" sz="3800" dirty="0" smtClean="0"/>
          </a:p>
          <a:p>
            <a:pPr>
              <a:buNone/>
            </a:pPr>
            <a:endParaRPr lang="en-US" sz="3800" dirty="0" smtClean="0"/>
          </a:p>
          <a:p>
            <a:pPr>
              <a:buNone/>
            </a:pPr>
            <a:r>
              <a:rPr lang="en-US" sz="3800" dirty="0" smtClean="0"/>
              <a:t>    </a:t>
            </a:r>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sz="2000" b="1" dirty="0" smtClean="0"/>
              <a:t>    </a:t>
            </a:r>
          </a:p>
          <a:p>
            <a:pPr>
              <a:buNone/>
            </a:pPr>
            <a:endParaRPr lang="en-US" sz="2000" b="1" dirty="0" smtClean="0"/>
          </a:p>
          <a:p>
            <a:pPr>
              <a:buNone/>
            </a:pPr>
            <a:endParaRPr lang="en-US" sz="2000" b="1" dirty="0" smtClean="0"/>
          </a:p>
          <a:p>
            <a:pPr>
              <a:buNone/>
            </a:pPr>
            <a:endParaRPr lang="en-US" sz="2000" b="1" dirty="0" smtClean="0"/>
          </a:p>
          <a:p>
            <a:pPr>
              <a:buNone/>
            </a:pPr>
            <a:endParaRPr lang="en-US" sz="2000" b="1" dirty="0" smtClean="0"/>
          </a:p>
          <a:p>
            <a:pPr>
              <a:buNone/>
            </a:pPr>
            <a:r>
              <a:rPr lang="en-US" sz="2000" b="1" dirty="0" smtClean="0"/>
              <a:t>                          </a:t>
            </a:r>
            <a:endParaRPr lang="en-US" sz="2900" dirty="0" smtClean="0">
              <a:latin typeface="Cambria Math"/>
              <a:ea typeface="Cambria Math"/>
            </a:endParaRPr>
          </a:p>
          <a:p>
            <a:pPr>
              <a:buNone/>
            </a:pPr>
            <a:r>
              <a:rPr lang="en-US" sz="2900" dirty="0" smtClean="0">
                <a:latin typeface="Cambria Math"/>
                <a:ea typeface="Cambria Math"/>
              </a:rPr>
              <a:t>          </a:t>
            </a:r>
            <a:endParaRPr lang="en-US" sz="2900" dirty="0" smtClean="0"/>
          </a:p>
        </p:txBody>
      </p:sp>
      <p:sp>
        <p:nvSpPr>
          <p:cNvPr id="5" name="Content Placeholder 2"/>
          <p:cNvSpPr txBox="1">
            <a:spLocks/>
          </p:cNvSpPr>
          <p:nvPr/>
        </p:nvSpPr>
        <p:spPr>
          <a:xfrm>
            <a:off x="1981200" y="2667000"/>
            <a:ext cx="4419600" cy="1295400"/>
          </a:xfrm>
          <a:prstGeom prst="rect">
            <a:avLst/>
          </a:prstGeom>
          <a:ln>
            <a:solidFill>
              <a:schemeClr val="tx2"/>
            </a:solidFill>
          </a:ln>
        </p:spPr>
        <p:txBody>
          <a:bodyPr vert="horz">
            <a:normAutofit fontScale="47500" lnSpcReduction="20000"/>
          </a:bodyPr>
          <a:lstStyle/>
          <a:p>
            <a:pPr marL="274320" marR="0" lvl="0" indent="-274320" algn="l" defTabSz="914400" rtl="0" eaLnBrk="1" fontAlgn="auto" latinLnBrk="0" hangingPunct="1">
              <a:lnSpc>
                <a:spcPct val="100000"/>
              </a:lnSpc>
              <a:spcBef>
                <a:spcPts val="0"/>
              </a:spcBef>
              <a:spcAft>
                <a:spcPts val="0"/>
              </a:spcAft>
              <a:buClr>
                <a:schemeClr val="accent3"/>
              </a:buClr>
              <a:buSzPct val="95000"/>
              <a:buFont typeface="Wingdings 2"/>
              <a:buNone/>
              <a:tabLst/>
              <a:defRPr/>
            </a:pPr>
            <a:r>
              <a:rPr lang="en-US" sz="2600" b="1" dirty="0" smtClean="0"/>
              <a:t>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p>
          <a:p>
            <a:pPr marL="274320" lvl="0" indent="-274320">
              <a:spcBef>
                <a:spcPct val="20000"/>
              </a:spcBef>
              <a:buClr>
                <a:schemeClr val="accent3"/>
              </a:buClr>
              <a:buSzPct val="95000"/>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if</a:t>
            </a:r>
            <a:r>
              <a:rPr kumimoji="0" lang="en-US" sz="2600" b="0" i="0" u="none" strike="noStrike" kern="1200" cap="none" spc="0" normalizeH="0" noProof="0" dirty="0" smtClean="0">
                <a:ln>
                  <a:noFill/>
                </a:ln>
                <a:solidFill>
                  <a:schemeClr val="tx1"/>
                </a:solidFill>
                <a:effectLst/>
                <a:uLnTx/>
                <a:uFillTx/>
                <a:latin typeface="+mn-lt"/>
                <a:ea typeface="+mn-ea"/>
                <a:cs typeface="+mn-cs"/>
              </a:rPr>
              <a:t> </a:t>
            </a:r>
            <a:r>
              <a:rPr lang="en-US" sz="2600" i="1" dirty="0" smtClean="0"/>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&lt;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then </a:t>
            </a:r>
            <a:r>
              <a:rPr lang="en-US" sz="2600" i="1" dirty="0" smtClean="0"/>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2500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return </a:t>
            </a:r>
            <a:r>
              <a:rPr lang="en-US" sz="2600" i="1" dirty="0" smtClean="0"/>
              <a:t>max</a:t>
            </a:r>
            <a:r>
              <a:rPr lang="en-US" sz="2600" dirty="0" smtClean="0"/>
              <a:t>{</a:t>
            </a:r>
            <a:r>
              <a:rPr lang="en-US" sz="2600" i="1" dirty="0" smtClean="0"/>
              <a:t>max </a:t>
            </a:r>
            <a:r>
              <a:rPr lang="en-US" sz="2600" dirty="0" smtClean="0"/>
              <a:t>is the largest element}</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762000" y="4038600"/>
            <a:ext cx="7772400" cy="2246769"/>
          </a:xfrm>
          <a:prstGeom prst="rect">
            <a:avLst/>
          </a:prstGeom>
          <a:noFill/>
        </p:spPr>
        <p:txBody>
          <a:bodyPr wrap="square" rtlCol="0">
            <a:spAutoFit/>
          </a:bodyPr>
          <a:lstStyle/>
          <a:p>
            <a:pPr>
              <a:buNone/>
            </a:pPr>
            <a:r>
              <a:rPr lang="en-US" sz="1200" b="1" dirty="0" smtClean="0"/>
              <a:t> </a:t>
            </a:r>
            <a:r>
              <a:rPr lang="en-US" sz="2000" b="1" dirty="0" smtClean="0"/>
              <a:t>Solution</a:t>
            </a:r>
            <a:r>
              <a:rPr lang="en-US" sz="2000" dirty="0" smtClean="0"/>
              <a:t>: Count the number of comparisons.</a:t>
            </a:r>
          </a:p>
          <a:p>
            <a:pPr lvl="1">
              <a:buFont typeface="Arial" pitchFamily="34" charset="0"/>
              <a:buChar char="•"/>
            </a:pPr>
            <a:r>
              <a:rPr lang="en-US" sz="2000" dirty="0" smtClean="0"/>
              <a:t>  The </a:t>
            </a:r>
            <a:r>
              <a:rPr lang="en-US" sz="2000" i="1" dirty="0" smtClean="0"/>
              <a:t>max</a:t>
            </a:r>
            <a:r>
              <a:rPr lang="en-US" sz="2000" dirty="0" smtClean="0"/>
              <a:t> &lt; </a:t>
            </a:r>
            <a:r>
              <a:rPr lang="en-US" sz="2000" i="1" dirty="0" err="1" smtClean="0"/>
              <a:t>a</a:t>
            </a:r>
            <a:r>
              <a:rPr lang="en-US" sz="2000" i="1" baseline="-25000" dirty="0" err="1" smtClean="0"/>
              <a:t>i</a:t>
            </a:r>
            <a:r>
              <a:rPr lang="en-US" sz="2000" dirty="0" smtClean="0"/>
              <a:t> comparison is made </a:t>
            </a:r>
            <a:r>
              <a:rPr lang="en-US" sz="2000" i="1" dirty="0" smtClean="0"/>
              <a:t>n</a:t>
            </a:r>
            <a:r>
              <a:rPr lang="en-US" sz="2000" dirty="0" smtClean="0"/>
              <a:t> </a:t>
            </a:r>
            <a:r>
              <a:rPr lang="en-US" sz="2000" dirty="0" smtClean="0">
                <a:latin typeface="Cambria Math"/>
                <a:ea typeface="Cambria Math"/>
              </a:rPr>
              <a:t>− 1 times.</a:t>
            </a:r>
          </a:p>
          <a:p>
            <a:pPr lvl="1">
              <a:buFont typeface="Arial" pitchFamily="34" charset="0"/>
              <a:buChar char="•"/>
            </a:pPr>
            <a:r>
              <a:rPr lang="en-US" sz="2000" dirty="0" smtClean="0">
                <a:latin typeface="Cambria Math"/>
                <a:ea typeface="Cambria Math"/>
              </a:rPr>
              <a:t>   Each time </a:t>
            </a:r>
            <a:r>
              <a:rPr lang="en-US" sz="2000" i="1" dirty="0" err="1" smtClean="0">
                <a:ea typeface="Cambria Math"/>
              </a:rPr>
              <a:t>i</a:t>
            </a:r>
            <a:r>
              <a:rPr lang="en-US" sz="2000" dirty="0" smtClean="0">
                <a:latin typeface="Cambria Math"/>
                <a:ea typeface="Cambria Math"/>
              </a:rPr>
              <a:t> is incremented, a test is made to see if </a:t>
            </a:r>
            <a:r>
              <a:rPr lang="en-US" sz="2000" i="1" dirty="0" err="1" smtClean="0">
                <a:latin typeface="Cambria Math"/>
                <a:ea typeface="Cambria Math"/>
              </a:rPr>
              <a:t>i</a:t>
            </a:r>
            <a:r>
              <a:rPr lang="en-US" sz="2000" dirty="0" smtClean="0">
                <a:latin typeface="Cambria Math"/>
                <a:ea typeface="Cambria Math"/>
              </a:rPr>
              <a:t> ≤ </a:t>
            </a:r>
            <a:r>
              <a:rPr lang="en-US" sz="2000" i="1" dirty="0" smtClean="0">
                <a:ea typeface="Cambria Math"/>
              </a:rPr>
              <a:t>n.</a:t>
            </a:r>
          </a:p>
          <a:p>
            <a:pPr lvl="1">
              <a:buFont typeface="Arial" pitchFamily="34" charset="0"/>
              <a:buChar char="•"/>
            </a:pPr>
            <a:r>
              <a:rPr lang="en-US" sz="2000" i="1" dirty="0" smtClean="0">
                <a:ea typeface="Cambria Math"/>
              </a:rPr>
              <a:t>   </a:t>
            </a:r>
            <a:r>
              <a:rPr lang="en-US" sz="2000" dirty="0" smtClean="0">
                <a:ea typeface="Cambria Math"/>
              </a:rPr>
              <a:t>One last comparison determines that</a:t>
            </a:r>
            <a:r>
              <a:rPr lang="en-US" sz="2000" i="1" dirty="0" smtClean="0">
                <a:ea typeface="Cambria Math"/>
              </a:rPr>
              <a:t> </a:t>
            </a:r>
            <a:r>
              <a:rPr lang="en-US" sz="2000" i="1" dirty="0" err="1" smtClean="0">
                <a:ea typeface="Cambria Math"/>
              </a:rPr>
              <a:t>i</a:t>
            </a:r>
            <a:r>
              <a:rPr lang="en-US" sz="2000" i="1" dirty="0" smtClean="0">
                <a:ea typeface="Cambria Math"/>
              </a:rPr>
              <a:t> &gt; n</a:t>
            </a:r>
            <a:r>
              <a:rPr lang="en-US" sz="2000" dirty="0" smtClean="0">
                <a:ea typeface="Cambria Math"/>
              </a:rPr>
              <a:t>.</a:t>
            </a:r>
            <a:r>
              <a:rPr lang="en-US" sz="2000" dirty="0" smtClean="0"/>
              <a:t>               </a:t>
            </a:r>
          </a:p>
          <a:p>
            <a:pPr lvl="1">
              <a:buFont typeface="Arial" pitchFamily="34" charset="0"/>
              <a:buChar char="•"/>
            </a:pPr>
            <a:r>
              <a:rPr lang="en-US" sz="2000" dirty="0" smtClean="0">
                <a:latin typeface="Cambria Math" pitchFamily="18" charset="0"/>
                <a:ea typeface="Cambria Math" pitchFamily="18" charset="0"/>
              </a:rPr>
              <a:t>   Exactly 2</a:t>
            </a:r>
            <a:r>
              <a:rPr lang="en-US" sz="2000" dirty="0" smtClean="0"/>
              <a:t>(</a:t>
            </a:r>
            <a:r>
              <a:rPr lang="en-US" sz="2000" i="1" dirty="0" smtClean="0"/>
              <a:t>n</a:t>
            </a:r>
            <a:r>
              <a:rPr lang="en-US" sz="2000" dirty="0" smtClean="0"/>
              <a:t> </a:t>
            </a:r>
            <a:r>
              <a:rPr lang="en-US" sz="2000" dirty="0" smtClean="0">
                <a:latin typeface="Cambria Math"/>
                <a:ea typeface="Cambria Math"/>
              </a:rPr>
              <a:t>− 1) + 1 = 2</a:t>
            </a:r>
            <a:r>
              <a:rPr lang="en-US" sz="2000" i="1" dirty="0" smtClean="0">
                <a:latin typeface="Cambria Math"/>
                <a:ea typeface="Cambria Math"/>
              </a:rPr>
              <a:t>n</a:t>
            </a:r>
            <a:r>
              <a:rPr lang="en-US" sz="2000" dirty="0" smtClean="0">
                <a:latin typeface="Cambria Math"/>
                <a:ea typeface="Cambria Math"/>
              </a:rPr>
              <a:t> − 1 comparisons are made.</a:t>
            </a:r>
          </a:p>
          <a:p>
            <a:pPr>
              <a:buNone/>
            </a:pPr>
            <a:endParaRPr lang="en-US" sz="2000" dirty="0" smtClean="0">
              <a:latin typeface="Cambria Math"/>
              <a:ea typeface="Cambria Math"/>
            </a:endParaRPr>
          </a:p>
          <a:p>
            <a:pPr>
              <a:buNone/>
            </a:pPr>
            <a:r>
              <a:rPr lang="en-US" sz="2000" dirty="0" smtClean="0">
                <a:latin typeface="Cambria Math"/>
                <a:ea typeface="Cambria Math"/>
              </a:rPr>
              <a:t> Hence, the time complexity of the algorithm is  </a:t>
            </a:r>
            <a:r>
              <a:rPr lang="en-US" sz="2000" dirty="0" smtClean="0"/>
              <a:t>Θ(</a:t>
            </a:r>
            <a:r>
              <a:rPr lang="en-US" sz="2000" i="1" dirty="0" smtClean="0"/>
              <a:t>n</a:t>
            </a:r>
            <a:r>
              <a:rPr lang="en-US" sz="2000" dirty="0" smtClean="0"/>
              <a:t>).</a:t>
            </a:r>
            <a:endParaRPr lang="en-US" sz="2000" dirty="0"/>
          </a:p>
        </p:txBody>
      </p:sp>
      <p:sp>
        <p:nvSpPr>
          <p:cNvPr id="7" name="Slide Number Placeholder 6"/>
          <p:cNvSpPr>
            <a:spLocks noGrp="1"/>
          </p:cNvSpPr>
          <p:nvPr>
            <p:ph type="sldNum" sz="quarter" idx="12"/>
          </p:nvPr>
        </p:nvSpPr>
        <p:spPr/>
        <p:txBody>
          <a:bodyPr/>
          <a:lstStyle/>
          <a:p>
            <a:fld id="{9CA217EF-0505-4C33-BB20-8A8DF2039023}" type="slidenum">
              <a:rPr lang="en-US" smtClean="0"/>
              <a:pPr/>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4978"/>
            <a:ext cx="8229600" cy="809422"/>
          </a:xfrm>
        </p:spPr>
        <p:txBody>
          <a:bodyPr>
            <a:noAutofit/>
          </a:bodyPr>
          <a:lstStyle/>
          <a:p>
            <a:r>
              <a:rPr lang="en-US" sz="4000" dirty="0" smtClean="0"/>
              <a:t>Worst-Case Complexity of Linear Search</a:t>
            </a:r>
            <a:endParaRPr lang="en-US" sz="4000" dirty="0"/>
          </a:p>
        </p:txBody>
      </p:sp>
      <p:sp>
        <p:nvSpPr>
          <p:cNvPr id="4" name="Content Placeholder 3"/>
          <p:cNvSpPr>
            <a:spLocks noGrp="1"/>
          </p:cNvSpPr>
          <p:nvPr>
            <p:ph idx="1"/>
          </p:nvPr>
        </p:nvSpPr>
        <p:spPr>
          <a:xfrm>
            <a:off x="228600" y="1066800"/>
            <a:ext cx="8229600" cy="4389120"/>
          </a:xfrm>
        </p:spPr>
        <p:txBody>
          <a:bodyPr/>
          <a:lstStyle/>
          <a:p>
            <a:pPr>
              <a:buNone/>
            </a:pPr>
            <a:r>
              <a:rPr lang="en-US" dirty="0" smtClean="0"/>
              <a:t>   </a:t>
            </a:r>
            <a:r>
              <a:rPr lang="en-US" b="1" dirty="0" smtClean="0"/>
              <a:t>Example</a:t>
            </a:r>
            <a:r>
              <a:rPr lang="en-US" dirty="0" smtClean="0"/>
              <a:t>: Determine the time complexity of the linear search algorithm.</a:t>
            </a:r>
            <a:endParaRPr lang="en-US" dirty="0"/>
          </a:p>
        </p:txBody>
      </p:sp>
      <p:sp>
        <p:nvSpPr>
          <p:cNvPr id="5" name="Content Placeholder 2"/>
          <p:cNvSpPr txBox="1">
            <a:spLocks/>
          </p:cNvSpPr>
          <p:nvPr/>
        </p:nvSpPr>
        <p:spPr>
          <a:xfrm>
            <a:off x="1143000" y="1981200"/>
            <a:ext cx="5791200" cy="2133600"/>
          </a:xfrm>
          <a:prstGeom prst="rect">
            <a:avLst/>
          </a:prstGeom>
          <a:ln>
            <a:solidFill>
              <a:schemeClr val="accent1"/>
            </a:solidFill>
          </a:ln>
        </p:spPr>
        <p:txBody>
          <a:bodyPr vert="horz">
            <a:normAutofit fontScale="5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linear</a:t>
            </a:r>
            <a:r>
              <a:rPr kumimoji="0" lang="en-US" sz="2600" b="0" i="1" u="none" strike="noStrike" kern="1200" cap="none" spc="0" normalizeH="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search</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:integer,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distinct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else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return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lang="en-US" sz="2600" dirty="0" smtClean="0"/>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is the subscript of the term that equals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u="none" strike="noStrike" kern="1200" cap="none" spc="0" normalizeH="0" baseline="0" noProof="0" dirty="0" smtClean="0">
                <a:ln>
                  <a:noFill/>
                </a:ln>
                <a:solidFill>
                  <a:schemeClr val="tx1"/>
                </a:solidFill>
                <a:effectLst/>
                <a:uLnTx/>
                <a:uFillTx/>
                <a:latin typeface="+mn-lt"/>
                <a:ea typeface="+mn-ea"/>
                <a:cs typeface="+mn-cs"/>
              </a:rPr>
              <a:t>, or is </a:t>
            </a:r>
            <a:r>
              <a:rPr kumimoji="0" lang="en-US" sz="2600" b="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if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is not found}</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762000" y="4191000"/>
            <a:ext cx="7848600" cy="2246769"/>
          </a:xfrm>
          <a:prstGeom prst="rect">
            <a:avLst/>
          </a:prstGeom>
          <a:noFill/>
        </p:spPr>
        <p:txBody>
          <a:bodyPr wrap="square" rtlCol="0">
            <a:spAutoFit/>
          </a:bodyPr>
          <a:lstStyle/>
          <a:p>
            <a:r>
              <a:rPr lang="en-US" sz="2000" b="1" dirty="0" smtClean="0"/>
              <a:t>Solution</a:t>
            </a:r>
            <a:r>
              <a:rPr lang="en-US" sz="2000" dirty="0" smtClean="0"/>
              <a:t>: Count the number of comparisons.</a:t>
            </a:r>
          </a:p>
          <a:p>
            <a:pPr lvl="1">
              <a:buFont typeface="Arial" pitchFamily="34" charset="0"/>
              <a:buChar char="•"/>
            </a:pPr>
            <a:r>
              <a:rPr lang="en-US" sz="2000" dirty="0" smtClean="0"/>
              <a:t> At each step two comparisons are made: </a:t>
            </a:r>
            <a:r>
              <a:rPr lang="en-US" sz="2000" i="1" dirty="0" err="1" smtClean="0"/>
              <a:t>i</a:t>
            </a:r>
            <a:r>
              <a:rPr lang="en-US" sz="2000" dirty="0" smtClean="0"/>
              <a:t> </a:t>
            </a:r>
            <a:r>
              <a:rPr lang="en-US" sz="2000" dirty="0" smtClean="0">
                <a:latin typeface="Cambria Math"/>
                <a:ea typeface="Cambria Math"/>
              </a:rPr>
              <a:t>≤</a:t>
            </a:r>
            <a:r>
              <a:rPr lang="en-US" sz="2000" dirty="0" smtClean="0"/>
              <a:t> </a:t>
            </a:r>
            <a:r>
              <a:rPr lang="en-US" sz="2000" i="1" dirty="0" smtClean="0"/>
              <a:t>n</a:t>
            </a:r>
            <a:r>
              <a:rPr lang="en-US" sz="2000" dirty="0" smtClean="0"/>
              <a:t> and </a:t>
            </a:r>
            <a:r>
              <a:rPr lang="en-US" sz="2000" i="1" dirty="0" smtClean="0"/>
              <a:t>x</a:t>
            </a:r>
            <a:r>
              <a:rPr lang="en-US" sz="2000" dirty="0" smtClean="0"/>
              <a:t> ≠ </a:t>
            </a:r>
            <a:r>
              <a:rPr lang="en-US" sz="2000" i="1" dirty="0" err="1" smtClean="0"/>
              <a:t>a</a:t>
            </a:r>
            <a:r>
              <a:rPr lang="en-US" sz="2000" i="1" baseline="-25000" dirty="0" err="1" smtClean="0"/>
              <a:t>i</a:t>
            </a:r>
            <a:r>
              <a:rPr lang="en-US" sz="2000" i="1" baseline="-25000" dirty="0" smtClean="0"/>
              <a:t> </a:t>
            </a:r>
            <a:r>
              <a:rPr lang="en-US" sz="2000" i="1" dirty="0" smtClean="0"/>
              <a:t>.</a:t>
            </a:r>
          </a:p>
          <a:p>
            <a:pPr lvl="1">
              <a:buFont typeface="Arial" pitchFamily="34" charset="0"/>
              <a:buChar char="•"/>
            </a:pPr>
            <a:r>
              <a:rPr lang="en-US" sz="2000" dirty="0" smtClean="0"/>
              <a:t>After the while loop, one more</a:t>
            </a:r>
            <a:r>
              <a:rPr lang="en-US" sz="2000" i="1" dirty="0" smtClean="0"/>
              <a:t> </a:t>
            </a:r>
            <a:r>
              <a:rPr lang="en-US" sz="2000" i="1" dirty="0" err="1" smtClean="0"/>
              <a:t>i</a:t>
            </a:r>
            <a:r>
              <a:rPr lang="en-US" sz="2000" dirty="0" smtClean="0"/>
              <a:t> </a:t>
            </a:r>
            <a:r>
              <a:rPr lang="en-US" sz="2000" dirty="0" smtClean="0">
                <a:latin typeface="Cambria Math"/>
                <a:ea typeface="Cambria Math"/>
              </a:rPr>
              <a:t>≤</a:t>
            </a:r>
            <a:r>
              <a:rPr lang="en-US" sz="2000" dirty="0" smtClean="0"/>
              <a:t> </a:t>
            </a:r>
            <a:r>
              <a:rPr lang="en-US" sz="2000" i="1" dirty="0" smtClean="0"/>
              <a:t>n</a:t>
            </a:r>
            <a:r>
              <a:rPr lang="en-US" sz="2000" dirty="0" smtClean="0"/>
              <a:t>  comparison is made. </a:t>
            </a:r>
          </a:p>
          <a:p>
            <a:r>
              <a:rPr lang="en-US" sz="2000" dirty="0" smtClean="0"/>
              <a:t>If </a:t>
            </a:r>
            <a:r>
              <a:rPr lang="en-US" sz="2000" i="1" dirty="0" smtClean="0"/>
              <a:t>x</a:t>
            </a:r>
            <a:r>
              <a:rPr lang="en-US" sz="2000" dirty="0" smtClean="0"/>
              <a:t> = </a:t>
            </a:r>
            <a:r>
              <a:rPr lang="en-US" sz="2000" i="1" dirty="0" err="1" smtClean="0"/>
              <a:t>a</a:t>
            </a:r>
            <a:r>
              <a:rPr lang="en-US" sz="2000" i="1" baseline="-25000" dirty="0" err="1" smtClean="0"/>
              <a:t>i</a:t>
            </a:r>
            <a:r>
              <a:rPr lang="en-US" sz="2000" i="1" baseline="-25000" dirty="0" smtClean="0"/>
              <a:t> </a:t>
            </a:r>
            <a:r>
              <a:rPr lang="en-US" sz="2000" i="1" dirty="0" smtClean="0"/>
              <a:t>, </a:t>
            </a:r>
            <a:r>
              <a:rPr lang="en-US" sz="2000" dirty="0" smtClean="0">
                <a:latin typeface="Cambria Math" pitchFamily="18" charset="0"/>
                <a:ea typeface="Cambria Math" pitchFamily="18" charset="0"/>
              </a:rPr>
              <a:t>2</a:t>
            </a:r>
            <a:r>
              <a:rPr lang="en-US" sz="2000" i="1" dirty="0" smtClean="0"/>
              <a:t>i</a:t>
            </a:r>
            <a:r>
              <a:rPr lang="en-US" sz="2000" dirty="0" smtClean="0"/>
              <a:t> + </a:t>
            </a:r>
            <a:r>
              <a:rPr lang="en-US" sz="2000" dirty="0" smtClean="0">
                <a:latin typeface="Cambria Math" pitchFamily="18" charset="0"/>
                <a:ea typeface="Cambria Math" pitchFamily="18" charset="0"/>
              </a:rPr>
              <a:t>1</a:t>
            </a:r>
            <a:r>
              <a:rPr lang="en-US" sz="2000" dirty="0" smtClean="0"/>
              <a:t> comparisons are used. If </a:t>
            </a:r>
            <a:r>
              <a:rPr lang="en-US" sz="2000" i="1" dirty="0" smtClean="0"/>
              <a:t>x</a:t>
            </a:r>
            <a:r>
              <a:rPr lang="en-US" sz="2000" dirty="0" smtClean="0"/>
              <a:t> is not on the list, </a:t>
            </a:r>
            <a:r>
              <a:rPr lang="en-US" sz="2000" dirty="0" smtClean="0">
                <a:latin typeface="Cambria Math" pitchFamily="18" charset="0"/>
                <a:ea typeface="Cambria Math" pitchFamily="18" charset="0"/>
              </a:rPr>
              <a:t>2</a:t>
            </a:r>
            <a:r>
              <a:rPr lang="en-US" sz="2000" i="1" dirty="0" smtClean="0"/>
              <a:t>n</a:t>
            </a:r>
            <a:r>
              <a:rPr lang="en-US" sz="2000" dirty="0" smtClean="0"/>
              <a:t> + </a:t>
            </a:r>
            <a:r>
              <a:rPr lang="en-US" sz="2000" dirty="0" smtClean="0">
                <a:latin typeface="Cambria Math" pitchFamily="18" charset="0"/>
                <a:ea typeface="Cambria Math" pitchFamily="18" charset="0"/>
              </a:rPr>
              <a:t>1 comparisons are made</a:t>
            </a:r>
            <a:r>
              <a:rPr lang="en-US" sz="2000" dirty="0" smtClean="0"/>
              <a:t>. So, in the worst case </a:t>
            </a:r>
            <a:r>
              <a:rPr lang="en-US" sz="2000" dirty="0" smtClean="0">
                <a:latin typeface="Cambria Math" pitchFamily="18" charset="0"/>
                <a:ea typeface="Cambria Math" pitchFamily="18" charset="0"/>
              </a:rPr>
              <a:t>2</a:t>
            </a:r>
            <a:r>
              <a:rPr lang="en-US" sz="2000" i="1" dirty="0" smtClean="0"/>
              <a:t>n</a:t>
            </a:r>
            <a:r>
              <a:rPr lang="en-US" sz="2000" dirty="0" smtClean="0"/>
              <a:t> + </a:t>
            </a:r>
            <a:r>
              <a:rPr lang="en-US" sz="2000" dirty="0" smtClean="0">
                <a:latin typeface="Cambria Math" pitchFamily="18" charset="0"/>
                <a:ea typeface="Cambria Math" pitchFamily="18" charset="0"/>
              </a:rPr>
              <a:t>1 comparisons are made.</a:t>
            </a:r>
            <a:r>
              <a:rPr lang="en-US" sz="2000" dirty="0" smtClean="0"/>
              <a:t>  Hence, the complexity is Θ(</a:t>
            </a:r>
            <a:r>
              <a:rPr lang="en-US" sz="2000" i="1" dirty="0" smtClean="0"/>
              <a:t>n</a:t>
            </a:r>
            <a:r>
              <a:rPr lang="en-US" sz="2000" dirty="0" smtClean="0"/>
              <a:t>).</a:t>
            </a:r>
          </a:p>
          <a:p>
            <a:endParaRPr lang="en-US" sz="2000" dirty="0"/>
          </a:p>
        </p:txBody>
      </p:sp>
      <p:sp>
        <p:nvSpPr>
          <p:cNvPr id="7" name="Slide Number Placeholder 6"/>
          <p:cNvSpPr>
            <a:spLocks noGrp="1"/>
          </p:cNvSpPr>
          <p:nvPr>
            <p:ph type="sldNum" sz="quarter" idx="12"/>
          </p:nvPr>
        </p:nvSpPr>
        <p:spPr/>
        <p:txBody>
          <a:bodyPr/>
          <a:lstStyle/>
          <a:p>
            <a:fld id="{9CA217EF-0505-4C33-BB20-8A8DF2039023}" type="slidenum">
              <a:rPr lang="en-US" smtClean="0"/>
              <a:pPr/>
              <a:t>68</a:t>
            </a:fld>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Average-Case Complexity of Linear Search</a:t>
            </a:r>
            <a:endParaRPr lang="en-US" sz="4000"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a:t>
            </a:r>
            <a:r>
              <a:rPr lang="en-US" b="1" dirty="0" smtClean="0"/>
              <a:t>Example</a:t>
            </a:r>
            <a:r>
              <a:rPr lang="en-US" dirty="0" smtClean="0"/>
              <a:t>: Describe the average case performance of the linear search algorithm. (Although usually it is very difficult to determine average-case complexity, it is easy for linear search.)</a:t>
            </a:r>
          </a:p>
          <a:p>
            <a:pPr>
              <a:buNone/>
            </a:pPr>
            <a:r>
              <a:rPr lang="en-US" dirty="0" smtClean="0"/>
              <a:t>   </a:t>
            </a:r>
            <a:r>
              <a:rPr lang="en-US" b="1" dirty="0" smtClean="0"/>
              <a:t>Solution</a:t>
            </a:r>
            <a:r>
              <a:rPr lang="en-US" dirty="0" smtClean="0"/>
              <a:t>: Assume the element is in the list and that the possible positions are equally likely. By the argument on the previous slide, if </a:t>
            </a:r>
            <a:r>
              <a:rPr lang="en-US" sz="2400" i="1" dirty="0" smtClean="0"/>
              <a:t>x</a:t>
            </a:r>
            <a:r>
              <a:rPr lang="en-US" sz="2400" dirty="0" smtClean="0"/>
              <a:t> = </a:t>
            </a:r>
            <a:r>
              <a:rPr lang="en-US" sz="2400" i="1" dirty="0" err="1" smtClean="0"/>
              <a:t>a</a:t>
            </a:r>
            <a:r>
              <a:rPr lang="en-US" sz="2400" i="1" baseline="-25000" dirty="0" err="1" smtClean="0"/>
              <a:t>i</a:t>
            </a:r>
            <a:r>
              <a:rPr lang="en-US" sz="2400" i="1" baseline="-25000" dirty="0" smtClean="0"/>
              <a:t> </a:t>
            </a:r>
            <a:r>
              <a:rPr lang="en-US" sz="2400" i="1" dirty="0" smtClean="0"/>
              <a:t>, </a:t>
            </a:r>
            <a:r>
              <a:rPr lang="en-US" sz="2400" dirty="0" smtClean="0"/>
              <a:t>the number of comparisons is       </a:t>
            </a:r>
            <a:r>
              <a:rPr lang="en-US" sz="2400" dirty="0" smtClean="0">
                <a:latin typeface="Cambria Math" pitchFamily="18" charset="0"/>
                <a:ea typeface="Cambria Math" pitchFamily="18" charset="0"/>
              </a:rPr>
              <a:t>2</a:t>
            </a:r>
            <a:r>
              <a:rPr lang="en-US" sz="2400" i="1" dirty="0" smtClean="0"/>
              <a:t>i</a:t>
            </a:r>
            <a:r>
              <a:rPr lang="en-US" sz="2400" dirty="0" smtClean="0"/>
              <a:t> + </a:t>
            </a:r>
            <a:r>
              <a:rPr lang="en-US" sz="2400" dirty="0" smtClean="0">
                <a:latin typeface="Cambria Math" pitchFamily="18" charset="0"/>
                <a:ea typeface="Cambria Math" pitchFamily="18" charset="0"/>
              </a:rPr>
              <a:t>1.</a:t>
            </a:r>
          </a:p>
          <a:p>
            <a:pPr>
              <a:buNone/>
            </a:pPr>
            <a:endParaRPr lang="en-US" sz="2400" dirty="0" smtClean="0">
              <a:latin typeface="Cambria Math" pitchFamily="18" charset="0"/>
              <a:ea typeface="Cambria Math" pitchFamily="18" charset="0"/>
            </a:endParaRPr>
          </a:p>
          <a:p>
            <a:pPr>
              <a:buNone/>
            </a:pPr>
            <a:endParaRPr lang="en-US" sz="2400" dirty="0" smtClean="0">
              <a:latin typeface="Cambria Math" pitchFamily="18" charset="0"/>
              <a:ea typeface="Cambria Math" pitchFamily="18" charset="0"/>
            </a:endParaRPr>
          </a:p>
          <a:p>
            <a:pPr>
              <a:buNone/>
            </a:pPr>
            <a:endParaRPr lang="en-US" sz="2400" dirty="0" smtClean="0">
              <a:latin typeface="Cambria Math" pitchFamily="18" charset="0"/>
              <a:ea typeface="Cambria Math" pitchFamily="18" charset="0"/>
            </a:endParaRPr>
          </a:p>
          <a:p>
            <a:pPr>
              <a:buNone/>
            </a:pPr>
            <a:r>
              <a:rPr lang="en-US" sz="2400" dirty="0" smtClean="0">
                <a:latin typeface="Cambria Math" pitchFamily="18" charset="0"/>
                <a:ea typeface="Cambria Math" pitchFamily="18" charset="0"/>
              </a:rPr>
              <a:t>   Hence,  the average-case complexity of linear search is </a:t>
            </a:r>
            <a:r>
              <a:rPr lang="el-GR" sz="2400" dirty="0" smtClean="0">
                <a:latin typeface="Cambria Math"/>
                <a:ea typeface="Cambria Math"/>
              </a:rPr>
              <a:t>Θ</a:t>
            </a:r>
            <a:r>
              <a:rPr lang="en-US" sz="2400" dirty="0" smtClean="0">
                <a:latin typeface="Cambria Math"/>
                <a:ea typeface="Cambria Math"/>
              </a:rPr>
              <a:t>(</a:t>
            </a:r>
            <a:r>
              <a:rPr lang="en-US" sz="2400" i="1" dirty="0" smtClean="0">
                <a:latin typeface="Cambria Math"/>
                <a:ea typeface="Cambria Math"/>
              </a:rPr>
              <a:t>n</a:t>
            </a:r>
            <a:r>
              <a:rPr lang="en-US" sz="2400" dirty="0" smtClean="0">
                <a:latin typeface="Cambria Math"/>
                <a:ea typeface="Cambria Math"/>
              </a:rPr>
              <a:t>).</a:t>
            </a:r>
            <a:r>
              <a:rPr lang="en-US" sz="2400" dirty="0" smtClean="0"/>
              <a:t> </a:t>
            </a:r>
            <a:endParaRPr lang="en-US" dirty="0" smtClean="0"/>
          </a:p>
          <a:p>
            <a:pPr>
              <a:buNone/>
            </a:pPr>
            <a:endParaRPr lang="en-US" dirty="0"/>
          </a:p>
        </p:txBody>
      </p:sp>
      <p:pic>
        <p:nvPicPr>
          <p:cNvPr id="11" name="Picture 10" descr="addin_tmp.png"/>
          <p:cNvPicPr>
            <a:picLocks noChangeAspect="1"/>
          </p:cNvPicPr>
          <p:nvPr>
            <p:custDataLst>
              <p:tags r:id="rId1"/>
            </p:custDataLst>
          </p:nvPr>
        </p:nvPicPr>
        <p:blipFill>
          <a:blip r:embed="rId5" cstate="print"/>
          <a:stretch>
            <a:fillRect/>
          </a:stretch>
        </p:blipFill>
        <p:spPr>
          <a:xfrm>
            <a:off x="1981200" y="4495800"/>
            <a:ext cx="2624138" cy="435769"/>
          </a:xfrm>
          <a:prstGeom prst="rect">
            <a:avLst/>
          </a:prstGeom>
        </p:spPr>
      </p:pic>
      <p:pic>
        <p:nvPicPr>
          <p:cNvPr id="10" name="Picture 9" descr="addin_tmp.png"/>
          <p:cNvPicPr>
            <a:picLocks noChangeAspect="1"/>
          </p:cNvPicPr>
          <p:nvPr>
            <p:custDataLst>
              <p:tags r:id="rId2"/>
            </p:custDataLst>
          </p:nvPr>
        </p:nvPicPr>
        <p:blipFill>
          <a:blip r:embed="rId6" cstate="print"/>
          <a:stretch>
            <a:fillRect/>
          </a:stretch>
        </p:blipFill>
        <p:spPr>
          <a:xfrm>
            <a:off x="4876800" y="4495800"/>
            <a:ext cx="2655094" cy="435769"/>
          </a:xfrm>
          <a:prstGeom prst="rect">
            <a:avLst/>
          </a:prstGeom>
        </p:spPr>
      </p:pic>
      <p:pic>
        <p:nvPicPr>
          <p:cNvPr id="12" name="Picture 11" descr="addin_tmp.png"/>
          <p:cNvPicPr>
            <a:picLocks noChangeAspect="1"/>
          </p:cNvPicPr>
          <p:nvPr>
            <p:custDataLst>
              <p:tags r:id="rId3"/>
            </p:custDataLst>
          </p:nvPr>
        </p:nvPicPr>
        <p:blipFill>
          <a:blip r:embed="rId7" cstate="print"/>
          <a:stretch>
            <a:fillRect/>
          </a:stretch>
        </p:blipFill>
        <p:spPr>
          <a:xfrm>
            <a:off x="4267200" y="5029200"/>
            <a:ext cx="2878931" cy="516731"/>
          </a:xfrm>
          <a:prstGeom prst="rect">
            <a:avLst/>
          </a:prstGeom>
        </p:spPr>
      </p:pic>
      <p:sp>
        <p:nvSpPr>
          <p:cNvPr id="7" name="Slide Number Placeholder 6"/>
          <p:cNvSpPr>
            <a:spLocks noGrp="1"/>
          </p:cNvSpPr>
          <p:nvPr>
            <p:ph type="sldNum" sz="quarter" idx="12"/>
          </p:nvPr>
        </p:nvSpPr>
        <p:spPr/>
        <p:txBody>
          <a:bodyPr/>
          <a:lstStyle/>
          <a:p>
            <a:fld id="{9CA217EF-0505-4C33-BB20-8A8DF2039023}" type="slidenum">
              <a:rPr lang="en-US" smtClean="0"/>
              <a:pPr/>
              <a:t>69</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Definition</a:t>
            </a:r>
            <a:r>
              <a:rPr lang="en-US" dirty="0" smtClean="0"/>
              <a:t>: An </a:t>
            </a:r>
            <a:r>
              <a:rPr lang="en-US" i="1" dirty="0" smtClean="0"/>
              <a:t>algorithm</a:t>
            </a:r>
            <a:r>
              <a:rPr lang="en-US" dirty="0" smtClean="0"/>
              <a:t> is a finite set of precise instructions for performing a computation or for solving a problem.</a:t>
            </a:r>
          </a:p>
          <a:p>
            <a:pPr>
              <a:buNone/>
            </a:pPr>
            <a:r>
              <a:rPr lang="en-US" dirty="0" smtClean="0"/>
              <a:t>   </a:t>
            </a:r>
            <a:r>
              <a:rPr lang="en-US" b="1" dirty="0" smtClean="0"/>
              <a:t>Example</a:t>
            </a:r>
            <a:r>
              <a:rPr lang="en-US" dirty="0" smtClean="0"/>
              <a:t>: Describe an algorithm for finding the maximum value in a finite sequence of integers.</a:t>
            </a:r>
          </a:p>
          <a:p>
            <a:pPr>
              <a:buNone/>
            </a:pPr>
            <a:r>
              <a:rPr lang="en-US" dirty="0" smtClean="0"/>
              <a:t>   </a:t>
            </a:r>
            <a:r>
              <a:rPr lang="en-US" b="1" dirty="0" smtClean="0"/>
              <a:t>Solution: </a:t>
            </a:r>
            <a:r>
              <a:rPr lang="en-US" dirty="0" smtClean="0"/>
              <a:t>Perform the following steps:</a:t>
            </a:r>
          </a:p>
          <a:p>
            <a:pPr marL="1154430" lvl="2" indent="-514350">
              <a:buFont typeface="+mj-lt"/>
              <a:buAutoNum type="arabicPeriod"/>
            </a:pPr>
            <a:r>
              <a:rPr lang="en-US" dirty="0" smtClean="0"/>
              <a:t>Set the temporary maximum equal to the first integer in the sequence.</a:t>
            </a:r>
          </a:p>
          <a:p>
            <a:pPr marL="1154430" lvl="2" indent="-514350">
              <a:buFont typeface="+mj-lt"/>
              <a:buAutoNum type="arabicPeriod"/>
            </a:pPr>
            <a:r>
              <a:rPr lang="en-US" dirty="0" smtClean="0"/>
              <a:t>Compare the next integer in the sequence to the temporary maximum.</a:t>
            </a:r>
          </a:p>
          <a:p>
            <a:pPr marL="1428750" lvl="3" indent="-514350"/>
            <a:r>
              <a:rPr lang="en-US" dirty="0" smtClean="0"/>
              <a:t>If it is larger than the temporary maximum, set the temporary maximum equal to this integer.</a:t>
            </a:r>
          </a:p>
          <a:p>
            <a:pPr marL="1154430" lvl="2" indent="-514350">
              <a:buFont typeface="+mj-lt"/>
              <a:buAutoNum type="arabicPeriod"/>
            </a:pPr>
            <a:r>
              <a:rPr lang="en-US" dirty="0" smtClean="0"/>
              <a:t>Repeat the previous step if there are more integers. If not, stop.</a:t>
            </a:r>
          </a:p>
          <a:p>
            <a:pPr marL="1154430" lvl="2" indent="-514350">
              <a:buFont typeface="+mj-lt"/>
              <a:buAutoNum type="arabicPeriod"/>
            </a:pPr>
            <a:r>
              <a:rPr lang="en-US" dirty="0" smtClean="0"/>
              <a:t>When the algorithm terminates, the temporary maximum is the largest integer in the sequence.</a:t>
            </a:r>
            <a:endParaRPr lang="en-US" dirty="0"/>
          </a:p>
        </p:txBody>
      </p:sp>
      <p:pic>
        <p:nvPicPr>
          <p:cNvPr id="4" name="Picture 3" descr="0301.jpg"/>
          <p:cNvPicPr>
            <a:picLocks noChangeAspect="1"/>
          </p:cNvPicPr>
          <p:nvPr/>
        </p:nvPicPr>
        <p:blipFill>
          <a:blip r:embed="rId2" cstate="print"/>
          <a:stretch>
            <a:fillRect/>
          </a:stretch>
        </p:blipFill>
        <p:spPr>
          <a:xfrm>
            <a:off x="5181600" y="228600"/>
            <a:ext cx="886968" cy="1027176"/>
          </a:xfrm>
          <a:prstGeom prst="rect">
            <a:avLst/>
          </a:prstGeom>
        </p:spPr>
      </p:pic>
      <p:sp>
        <p:nvSpPr>
          <p:cNvPr id="5" name="TextBox 4"/>
          <p:cNvSpPr txBox="1"/>
          <p:nvPr/>
        </p:nvSpPr>
        <p:spPr>
          <a:xfrm>
            <a:off x="3733800" y="1219200"/>
            <a:ext cx="5257800" cy="646331"/>
          </a:xfrm>
          <a:prstGeom prst="rect">
            <a:avLst/>
          </a:prstGeom>
          <a:noFill/>
        </p:spPr>
        <p:txBody>
          <a:bodyPr wrap="square" rtlCol="0">
            <a:spAutoFit/>
          </a:bodyPr>
          <a:lstStyle/>
          <a:p>
            <a:r>
              <a:rPr lang="en-US" dirty="0" smtClean="0"/>
              <a:t>Abu </a:t>
            </a:r>
            <a:r>
              <a:rPr lang="en-US" dirty="0" err="1" smtClean="0"/>
              <a:t>Ja’far</a:t>
            </a:r>
            <a:r>
              <a:rPr lang="en-US" dirty="0" smtClean="0"/>
              <a:t> Mohammed </a:t>
            </a:r>
            <a:r>
              <a:rPr lang="en-US" dirty="0" err="1" smtClean="0"/>
              <a:t>Ibin</a:t>
            </a:r>
            <a:r>
              <a:rPr lang="en-US" dirty="0" smtClean="0"/>
              <a:t> Musa Al-</a:t>
            </a:r>
            <a:r>
              <a:rPr lang="en-US" dirty="0" err="1" smtClean="0"/>
              <a:t>Khowarizmi</a:t>
            </a:r>
            <a:endParaRPr lang="en-US" dirty="0" smtClean="0"/>
          </a:p>
          <a:p>
            <a:r>
              <a:rPr lang="en-US" dirty="0" smtClean="0"/>
              <a:t>(</a:t>
            </a:r>
            <a:r>
              <a:rPr lang="en-US" dirty="0" smtClean="0">
                <a:latin typeface="Cambria Math" pitchFamily="18" charset="0"/>
                <a:ea typeface="Cambria Math" pitchFamily="18" charset="0"/>
              </a:rPr>
              <a:t>780-850</a:t>
            </a:r>
            <a:r>
              <a:rPr lang="en-US" dirty="0" smtClean="0"/>
              <a:t>)</a:t>
            </a:r>
            <a:endParaRPr lang="en-US" dirty="0"/>
          </a:p>
        </p:txBody>
      </p:sp>
      <p:sp>
        <p:nvSpPr>
          <p:cNvPr id="6" name="Slide Number Placeholder 5"/>
          <p:cNvSpPr>
            <a:spLocks noGrp="1"/>
          </p:cNvSpPr>
          <p:nvPr>
            <p:ph type="sldNum" sz="quarter" idx="12"/>
          </p:nvPr>
        </p:nvSpPr>
        <p:spPr/>
        <p:txBody>
          <a:bodyPr/>
          <a:lstStyle/>
          <a:p>
            <a:fld id="{9CA217EF-0505-4C33-BB20-8A8DF2039023}" type="slidenum">
              <a:rPr lang="en-US" smtClean="0"/>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
            <a:ext cx="8229600" cy="678180"/>
          </a:xfrm>
        </p:spPr>
        <p:txBody>
          <a:bodyPr>
            <a:normAutofit fontScale="90000"/>
          </a:bodyPr>
          <a:lstStyle/>
          <a:p>
            <a:r>
              <a:rPr lang="en-US" sz="4000" dirty="0" smtClean="0"/>
              <a:t>Worst-Case Complexity of Binary Search </a:t>
            </a:r>
            <a:endParaRPr lang="en-US" sz="4000" dirty="0"/>
          </a:p>
        </p:txBody>
      </p:sp>
      <p:sp>
        <p:nvSpPr>
          <p:cNvPr id="4" name="Content Placeholder 3"/>
          <p:cNvSpPr>
            <a:spLocks noGrp="1"/>
          </p:cNvSpPr>
          <p:nvPr>
            <p:ph idx="1"/>
          </p:nvPr>
        </p:nvSpPr>
        <p:spPr>
          <a:xfrm>
            <a:off x="457200" y="1014730"/>
            <a:ext cx="8229600" cy="4389120"/>
          </a:xfrm>
        </p:spPr>
        <p:txBody>
          <a:bodyPr/>
          <a:lstStyle/>
          <a:p>
            <a:pPr>
              <a:buNone/>
            </a:pPr>
            <a:r>
              <a:rPr lang="en-US" b="1" dirty="0" smtClean="0"/>
              <a:t>   Example</a:t>
            </a:r>
            <a:r>
              <a:rPr lang="en-US" dirty="0" smtClean="0"/>
              <a:t>: Describe the time complexity of binary search in terms of the number of comparisons used.</a:t>
            </a:r>
            <a:endParaRPr lang="en-US" dirty="0"/>
          </a:p>
        </p:txBody>
      </p:sp>
      <p:sp>
        <p:nvSpPr>
          <p:cNvPr id="5" name="Content Placeholder 2"/>
          <p:cNvSpPr txBox="1">
            <a:spLocks/>
          </p:cNvSpPr>
          <p:nvPr/>
        </p:nvSpPr>
        <p:spPr>
          <a:xfrm>
            <a:off x="609600" y="1990090"/>
            <a:ext cx="7010400" cy="2438400"/>
          </a:xfrm>
          <a:prstGeom prst="rect">
            <a:avLst/>
          </a:prstGeom>
          <a:ln>
            <a:solidFill>
              <a:schemeClr val="accent1"/>
            </a:solidFill>
          </a:ln>
        </p:spPr>
        <p:txBody>
          <a:bodyPr vert="horz">
            <a:normAutofit fontScale="5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   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binary</a:t>
            </a:r>
            <a:r>
              <a:rPr kumimoji="0" lang="en-US" sz="2600" b="0" i="0" u="none" strike="noStrike" kern="1200" cap="none" spc="0" normalizeH="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search(</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integer,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increasing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the left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smtClean="0">
                <a:ln>
                  <a:noFill/>
                </a:ln>
                <a:solidFill>
                  <a:schemeClr val="tx1"/>
                </a:solidFill>
                <a:effectLst/>
                <a:uLnTx/>
                <a:uFillTx/>
                <a:latin typeface="+mn-lt"/>
                <a:ea typeface="+mn-ea"/>
                <a:cs typeface="+mn-cs"/>
              </a:rPr>
              <a:t>    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right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&lt;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)/2</a:t>
            </a:r>
            <a:r>
              <a:rPr lang="en-US" sz="2600" dirty="0" smtClean="0">
                <a:latin typeface="Cambria Math"/>
                <a:ea typeface="Cambria Math"/>
              </a:rPr>
              <a:t>⌋</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&gt;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then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m + 1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u="none" strike="noStrike" kern="1200" cap="none" spc="0" normalizeH="0" baseline="0" noProof="0" dirty="0" smtClean="0">
                <a:ln>
                  <a:noFill/>
                </a:ln>
                <a:solidFill>
                  <a:schemeClr val="tx1"/>
                </a:solidFill>
                <a:effectLst/>
                <a:uLnTx/>
                <a:uFillTx/>
                <a:latin typeface="+mn-lt"/>
                <a:ea typeface="+mn-ea"/>
                <a:cs typeface="+mn-cs"/>
              </a:rPr>
              <a:t>else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else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return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noProof="0" dirty="0" smtClean="0">
                <a:ln>
                  <a:noFill/>
                </a:ln>
                <a:solidFill>
                  <a:schemeClr val="tx1"/>
                </a:solidFill>
                <a:effectLst/>
                <a:uLnTx/>
                <a:uFillTx/>
                <a:latin typeface="+mn-lt"/>
                <a:ea typeface="+mn-ea"/>
                <a:cs typeface="+mn-cs"/>
              </a:rPr>
              <a:t> is the subscript </a:t>
            </a:r>
            <a:r>
              <a:rPr kumimoji="0" lang="en-US" sz="2600" b="0" i="1" u="none" strike="noStrike" kern="1200" cap="none" spc="0" normalizeH="0" noProof="0" dirty="0" err="1" smtClean="0">
                <a:ln>
                  <a:noFill/>
                </a:ln>
                <a:solidFill>
                  <a:schemeClr val="tx1"/>
                </a:solidFill>
                <a:effectLst/>
                <a:uLnTx/>
                <a:uFillTx/>
                <a:latin typeface="+mn-lt"/>
                <a:ea typeface="+mn-ea"/>
                <a:cs typeface="+mn-cs"/>
              </a:rPr>
              <a:t>i</a:t>
            </a:r>
            <a:r>
              <a:rPr kumimoji="0" lang="en-US" sz="2600" b="0" u="none" strike="noStrike" kern="1200" cap="none" spc="0" normalizeH="0" noProof="0" dirty="0" smtClean="0">
                <a:ln>
                  <a:noFill/>
                </a:ln>
                <a:solidFill>
                  <a:schemeClr val="tx1"/>
                </a:solidFill>
                <a:effectLst/>
                <a:uLnTx/>
                <a:uFillTx/>
                <a:latin typeface="+mn-lt"/>
                <a:ea typeface="+mn-ea"/>
                <a:cs typeface="+mn-cs"/>
              </a:rPr>
              <a:t> of the term </a:t>
            </a:r>
            <a:r>
              <a:rPr lang="en-US" sz="2600" i="1" dirty="0" err="1" smtClean="0"/>
              <a:t>a</a:t>
            </a:r>
            <a:r>
              <a:rPr lang="en-US" sz="2600" i="1" baseline="-25000" dirty="0" err="1" smtClean="0"/>
              <a:t>i</a:t>
            </a:r>
            <a:r>
              <a:rPr lang="en-US" sz="2600" dirty="0" smtClean="0"/>
              <a:t>  equal to </a:t>
            </a:r>
            <a:r>
              <a:rPr lang="en-US" sz="2600" i="1" dirty="0" smtClean="0"/>
              <a:t>x</a:t>
            </a:r>
            <a:r>
              <a:rPr lang="en-US" sz="2600" dirty="0" smtClean="0"/>
              <a:t>, or </a:t>
            </a:r>
            <a:r>
              <a:rPr lang="en-US" sz="2600" dirty="0" smtClean="0">
                <a:latin typeface="Cambria Math" pitchFamily="18" charset="0"/>
                <a:ea typeface="Cambria Math" pitchFamily="18" charset="0"/>
              </a:rPr>
              <a:t>0</a:t>
            </a:r>
            <a:r>
              <a:rPr lang="en-US" sz="2600" dirty="0" smtClean="0"/>
              <a:t> if </a:t>
            </a:r>
            <a:r>
              <a:rPr lang="en-US" sz="2600" i="1" dirty="0" smtClean="0"/>
              <a:t>x</a:t>
            </a:r>
            <a:r>
              <a:rPr lang="en-US" sz="2600" dirty="0" smtClean="0"/>
              <a:t> is not found} </a:t>
            </a:r>
          </a:p>
        </p:txBody>
      </p:sp>
      <p:sp>
        <p:nvSpPr>
          <p:cNvPr id="7" name="TextBox 6"/>
          <p:cNvSpPr txBox="1"/>
          <p:nvPr/>
        </p:nvSpPr>
        <p:spPr>
          <a:xfrm>
            <a:off x="152400" y="4648200"/>
            <a:ext cx="8839200" cy="2062103"/>
          </a:xfrm>
          <a:prstGeom prst="rect">
            <a:avLst/>
          </a:prstGeom>
          <a:noFill/>
        </p:spPr>
        <p:txBody>
          <a:bodyPr wrap="square" rtlCol="0">
            <a:spAutoFit/>
          </a:bodyPr>
          <a:lstStyle/>
          <a:p>
            <a:r>
              <a:rPr lang="en-US" sz="1600" b="1" dirty="0" smtClean="0"/>
              <a:t>Solution</a:t>
            </a:r>
            <a:r>
              <a:rPr lang="en-US" sz="1600" dirty="0" smtClean="0"/>
              <a:t>:  Assume (for simplicity) </a:t>
            </a:r>
            <a:r>
              <a:rPr lang="en-US" sz="1600" i="1" dirty="0" smtClean="0"/>
              <a:t>n</a:t>
            </a:r>
            <a:r>
              <a:rPr lang="en-US" sz="1600" dirty="0" smtClean="0"/>
              <a:t> = </a:t>
            </a:r>
            <a:r>
              <a:rPr lang="en-US" sz="1600" dirty="0" smtClean="0">
                <a:latin typeface="Cambria Math" pitchFamily="18" charset="0"/>
                <a:ea typeface="Cambria Math" pitchFamily="18" charset="0"/>
              </a:rPr>
              <a:t>2</a:t>
            </a:r>
            <a:r>
              <a:rPr lang="en-US" sz="1600" i="1" baseline="30000" dirty="0" smtClean="0"/>
              <a:t>k</a:t>
            </a:r>
            <a:r>
              <a:rPr lang="en-US" sz="1600" dirty="0" smtClean="0"/>
              <a:t> elements. Note that </a:t>
            </a:r>
            <a:r>
              <a:rPr lang="en-US" sz="1600" i="1" dirty="0" smtClean="0"/>
              <a:t>k</a:t>
            </a:r>
            <a:r>
              <a:rPr lang="en-US" sz="1600" dirty="0" smtClean="0"/>
              <a:t> = log </a:t>
            </a:r>
            <a:r>
              <a:rPr lang="en-US" sz="1600" i="1" dirty="0" smtClean="0"/>
              <a:t>n.  </a:t>
            </a:r>
          </a:p>
          <a:p>
            <a:pPr lvl="1">
              <a:buFont typeface="Arial" pitchFamily="34" charset="0"/>
              <a:buChar char="•"/>
            </a:pPr>
            <a:r>
              <a:rPr lang="en-US" sz="1600" dirty="0" smtClean="0"/>
              <a:t>  Two comparisons are made at each stage;   </a:t>
            </a:r>
            <a:r>
              <a:rPr lang="en-US" sz="1600" i="1" dirty="0" err="1" smtClean="0"/>
              <a:t>i</a:t>
            </a:r>
            <a:r>
              <a:rPr lang="en-US" sz="1600" dirty="0" smtClean="0"/>
              <a:t> &lt; </a:t>
            </a:r>
            <a:r>
              <a:rPr lang="en-US" sz="1600" i="1" dirty="0" smtClean="0"/>
              <a:t>j</a:t>
            </a:r>
            <a:r>
              <a:rPr lang="en-US" sz="1600" dirty="0" smtClean="0"/>
              <a:t>, and </a:t>
            </a:r>
            <a:r>
              <a:rPr lang="en-US" sz="1600" i="1" dirty="0" smtClean="0"/>
              <a:t>x</a:t>
            </a:r>
            <a:r>
              <a:rPr lang="en-US" sz="1600" dirty="0" smtClean="0"/>
              <a:t> &gt; </a:t>
            </a:r>
            <a:r>
              <a:rPr lang="en-US" sz="1600" i="1" dirty="0" smtClean="0"/>
              <a:t>a</a:t>
            </a:r>
            <a:r>
              <a:rPr lang="en-US" sz="1600" i="1" baseline="-25000" dirty="0" smtClean="0"/>
              <a:t>m</a:t>
            </a:r>
            <a:r>
              <a:rPr lang="en-US" sz="1600" dirty="0" smtClean="0"/>
              <a:t> .</a:t>
            </a:r>
          </a:p>
          <a:p>
            <a:pPr lvl="1">
              <a:buFont typeface="Arial" pitchFamily="34" charset="0"/>
              <a:buChar char="•"/>
            </a:pPr>
            <a:r>
              <a:rPr lang="en-US" sz="1600" dirty="0" smtClean="0"/>
              <a:t>  At the first iteration the size of the list is </a:t>
            </a:r>
            <a:r>
              <a:rPr lang="en-US" sz="1600" dirty="0" smtClean="0">
                <a:latin typeface="Cambria Math" pitchFamily="18" charset="0"/>
                <a:ea typeface="Cambria Math" pitchFamily="18" charset="0"/>
              </a:rPr>
              <a:t>2</a:t>
            </a:r>
            <a:r>
              <a:rPr lang="en-US" sz="1600" i="1" baseline="30000" dirty="0" smtClean="0"/>
              <a:t>k </a:t>
            </a:r>
            <a:r>
              <a:rPr lang="en-US" sz="1600" dirty="0" smtClean="0"/>
              <a:t> and after the first iteration it is </a:t>
            </a:r>
            <a:r>
              <a:rPr lang="en-US" sz="1600" dirty="0" smtClean="0">
                <a:latin typeface="Cambria Math" pitchFamily="18" charset="0"/>
                <a:ea typeface="Cambria Math" pitchFamily="18" charset="0"/>
              </a:rPr>
              <a:t>2</a:t>
            </a:r>
            <a:r>
              <a:rPr lang="en-US" sz="1600" i="1" baseline="30000" dirty="0" smtClean="0"/>
              <a:t>k</a:t>
            </a:r>
            <a:r>
              <a:rPr lang="en-US" sz="1600" baseline="30000" dirty="0" smtClean="0"/>
              <a:t>-</a:t>
            </a:r>
            <a:r>
              <a:rPr lang="en-US" sz="1600" baseline="30000" dirty="0" smtClean="0">
                <a:latin typeface="Cambria Math" pitchFamily="18" charset="0"/>
                <a:ea typeface="Cambria Math" pitchFamily="18" charset="0"/>
              </a:rPr>
              <a:t>1</a:t>
            </a:r>
            <a:r>
              <a:rPr lang="en-US" sz="1600" dirty="0" smtClean="0">
                <a:latin typeface="Cambria Math" pitchFamily="18" charset="0"/>
                <a:ea typeface="Cambria Math" pitchFamily="18" charset="0"/>
              </a:rPr>
              <a:t>.  </a:t>
            </a:r>
            <a:r>
              <a:rPr lang="en-US" sz="1600" dirty="0" smtClean="0"/>
              <a:t>Then  </a:t>
            </a:r>
            <a:r>
              <a:rPr lang="en-US" sz="1600" dirty="0" smtClean="0">
                <a:latin typeface="Cambria Math" pitchFamily="18" charset="0"/>
                <a:ea typeface="Cambria Math" pitchFamily="18" charset="0"/>
              </a:rPr>
              <a:t>2</a:t>
            </a:r>
            <a:r>
              <a:rPr lang="en-US" sz="1600" i="1" baseline="30000" dirty="0" smtClean="0"/>
              <a:t>k</a:t>
            </a:r>
            <a:r>
              <a:rPr lang="en-US" sz="1600" baseline="30000" dirty="0" smtClean="0"/>
              <a:t>-</a:t>
            </a:r>
            <a:r>
              <a:rPr lang="en-US" sz="1600" baseline="30000" dirty="0" smtClean="0">
                <a:latin typeface="Cambria Math" pitchFamily="18" charset="0"/>
                <a:ea typeface="Cambria Math" pitchFamily="18" charset="0"/>
              </a:rPr>
              <a:t>2</a:t>
            </a:r>
            <a:r>
              <a:rPr lang="en-US" sz="1600" dirty="0" smtClean="0"/>
              <a:t> and so on until the size of the list is </a:t>
            </a:r>
            <a:r>
              <a:rPr lang="en-US" sz="1600" dirty="0" smtClean="0">
                <a:latin typeface="Cambria Math" pitchFamily="18" charset="0"/>
                <a:ea typeface="Cambria Math" pitchFamily="18" charset="0"/>
              </a:rPr>
              <a:t>2</a:t>
            </a:r>
            <a:r>
              <a:rPr lang="en-US" sz="1600" baseline="30000" dirty="0" smtClean="0">
                <a:latin typeface="Cambria Math" pitchFamily="18" charset="0"/>
                <a:ea typeface="Cambria Math" pitchFamily="18" charset="0"/>
              </a:rPr>
              <a:t>1</a:t>
            </a:r>
            <a:r>
              <a:rPr lang="en-US" sz="1600" dirty="0" smtClean="0"/>
              <a:t> = </a:t>
            </a:r>
            <a:r>
              <a:rPr lang="en-US" sz="1600" dirty="0" smtClean="0">
                <a:latin typeface="Cambria Math" pitchFamily="18" charset="0"/>
                <a:ea typeface="Cambria Math" pitchFamily="18" charset="0"/>
              </a:rPr>
              <a:t>2</a:t>
            </a:r>
            <a:r>
              <a:rPr lang="en-US" sz="1600" dirty="0" smtClean="0"/>
              <a:t>. </a:t>
            </a:r>
          </a:p>
          <a:p>
            <a:pPr lvl="1">
              <a:buFont typeface="Arial" pitchFamily="34" charset="0"/>
              <a:buChar char="•"/>
            </a:pPr>
            <a:r>
              <a:rPr lang="en-US" sz="1600" dirty="0" smtClean="0"/>
              <a:t>  At the last step, a comparison tells us that the size of the list is the size is </a:t>
            </a:r>
            <a:r>
              <a:rPr lang="en-US" sz="1600" dirty="0" smtClean="0">
                <a:latin typeface="Cambria Math" pitchFamily="18" charset="0"/>
                <a:ea typeface="Cambria Math" pitchFamily="18" charset="0"/>
              </a:rPr>
              <a:t>2</a:t>
            </a:r>
            <a:r>
              <a:rPr lang="en-US" sz="1600" baseline="30000" dirty="0" smtClean="0">
                <a:latin typeface="Cambria Math" pitchFamily="18" charset="0"/>
                <a:ea typeface="Cambria Math" pitchFamily="18" charset="0"/>
              </a:rPr>
              <a:t>0</a:t>
            </a:r>
            <a:r>
              <a:rPr lang="en-US" sz="1600" dirty="0" smtClean="0"/>
              <a:t> = </a:t>
            </a:r>
            <a:r>
              <a:rPr lang="en-US" sz="1600" dirty="0" smtClean="0">
                <a:latin typeface="Cambria Math" pitchFamily="18" charset="0"/>
                <a:ea typeface="Cambria Math" pitchFamily="18" charset="0"/>
              </a:rPr>
              <a:t>1</a:t>
            </a:r>
            <a:r>
              <a:rPr lang="en-US" sz="1600" dirty="0" smtClean="0"/>
              <a:t> and the element is compared with the single remaining element.  </a:t>
            </a:r>
          </a:p>
          <a:p>
            <a:pPr lvl="1">
              <a:buFont typeface="Arial" pitchFamily="34" charset="0"/>
              <a:buChar char="•"/>
            </a:pPr>
            <a:r>
              <a:rPr lang="en-US" sz="1600" dirty="0" smtClean="0"/>
              <a:t>  Hence, at most </a:t>
            </a:r>
            <a:r>
              <a:rPr lang="en-US" sz="1600" dirty="0" smtClean="0">
                <a:latin typeface="Cambria Math" pitchFamily="18" charset="0"/>
                <a:ea typeface="Cambria Math" pitchFamily="18" charset="0"/>
              </a:rPr>
              <a:t>2</a:t>
            </a:r>
            <a:r>
              <a:rPr lang="en-US" sz="1600" i="1" dirty="0" smtClean="0"/>
              <a:t>k</a:t>
            </a:r>
            <a:r>
              <a:rPr lang="en-US" sz="1600" dirty="0" smtClean="0"/>
              <a:t> + </a:t>
            </a:r>
            <a:r>
              <a:rPr lang="en-US" sz="1600" dirty="0" smtClean="0">
                <a:latin typeface="Cambria Math" pitchFamily="18" charset="0"/>
                <a:ea typeface="Cambria Math" pitchFamily="18" charset="0"/>
              </a:rPr>
              <a:t>2</a:t>
            </a:r>
            <a:r>
              <a:rPr lang="en-US" sz="1600" dirty="0" smtClean="0"/>
              <a:t> = </a:t>
            </a:r>
            <a:r>
              <a:rPr lang="en-US" sz="1600" dirty="0" smtClean="0">
                <a:latin typeface="Cambria Math" pitchFamily="18" charset="0"/>
                <a:ea typeface="Cambria Math" pitchFamily="18" charset="0"/>
              </a:rPr>
              <a:t>2</a:t>
            </a:r>
            <a:r>
              <a:rPr lang="en-US" sz="1600" dirty="0" smtClean="0"/>
              <a:t> log </a:t>
            </a:r>
            <a:r>
              <a:rPr lang="en-US" sz="1600" i="1" dirty="0" smtClean="0"/>
              <a:t>n</a:t>
            </a:r>
            <a:r>
              <a:rPr lang="en-US" sz="1600" dirty="0" smtClean="0"/>
              <a:t> + </a:t>
            </a:r>
            <a:r>
              <a:rPr lang="en-US" sz="1600" dirty="0" smtClean="0">
                <a:latin typeface="Cambria Math" pitchFamily="18" charset="0"/>
                <a:ea typeface="Cambria Math" pitchFamily="18" charset="0"/>
              </a:rPr>
              <a:t>2</a:t>
            </a:r>
            <a:r>
              <a:rPr lang="en-US" sz="1600" dirty="0" smtClean="0"/>
              <a:t> comparisons are made. </a:t>
            </a:r>
          </a:p>
          <a:p>
            <a:pPr lvl="1">
              <a:buFont typeface="Arial" pitchFamily="34" charset="0"/>
              <a:buChar char="•"/>
            </a:pPr>
            <a:r>
              <a:rPr lang="en-US" sz="1600" dirty="0" smtClean="0"/>
              <a:t>  Therefore, the time complexity is Θ (log </a:t>
            </a:r>
            <a:r>
              <a:rPr lang="en-US" sz="1600" i="1" dirty="0" smtClean="0"/>
              <a:t>n</a:t>
            </a:r>
            <a:r>
              <a:rPr lang="en-US" sz="1600" dirty="0" smtClean="0"/>
              <a:t>), better than linear search. </a:t>
            </a:r>
          </a:p>
        </p:txBody>
      </p:sp>
      <p:sp>
        <p:nvSpPr>
          <p:cNvPr id="6" name="Slide Number Placeholder 5"/>
          <p:cNvSpPr>
            <a:spLocks noGrp="1"/>
          </p:cNvSpPr>
          <p:nvPr>
            <p:ph type="sldNum" sz="quarter" idx="12"/>
          </p:nvPr>
        </p:nvSpPr>
        <p:spPr/>
        <p:txBody>
          <a:bodyPr/>
          <a:lstStyle/>
          <a:p>
            <a:fld id="{9CA217EF-0505-4C33-BB20-8A8DF2039023}" type="slidenum">
              <a:rPr lang="en-US" smtClean="0"/>
              <a:pPr/>
              <a:t>70</a:t>
            </a:fld>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99" y="122779"/>
            <a:ext cx="8229600" cy="639221"/>
          </a:xfrm>
        </p:spPr>
        <p:txBody>
          <a:bodyPr>
            <a:normAutofit fontScale="90000"/>
          </a:bodyPr>
          <a:lstStyle/>
          <a:p>
            <a:r>
              <a:rPr lang="en-US" sz="4000" dirty="0" smtClean="0"/>
              <a:t>Worst-Case Complexity of Bubble Sort</a:t>
            </a:r>
            <a:endParaRPr lang="en-US" sz="4000" dirty="0"/>
          </a:p>
        </p:txBody>
      </p:sp>
      <p:sp>
        <p:nvSpPr>
          <p:cNvPr id="4" name="Content Placeholder 3"/>
          <p:cNvSpPr>
            <a:spLocks noGrp="1"/>
          </p:cNvSpPr>
          <p:nvPr>
            <p:ph idx="1"/>
          </p:nvPr>
        </p:nvSpPr>
        <p:spPr/>
        <p:txBody>
          <a:bodyPr/>
          <a:lstStyle/>
          <a:p>
            <a:pPr>
              <a:buNone/>
            </a:pPr>
            <a:r>
              <a:rPr lang="en-US" b="1" dirty="0" smtClean="0"/>
              <a:t>   Example</a:t>
            </a:r>
            <a:r>
              <a:rPr lang="en-US" dirty="0" smtClean="0"/>
              <a:t>: What is the worst-case complexity of bubble sort in terms of the number of comparisons made?</a:t>
            </a:r>
            <a:endParaRPr lang="en-US" dirty="0"/>
          </a:p>
        </p:txBody>
      </p:sp>
      <p:sp>
        <p:nvSpPr>
          <p:cNvPr id="5" name="Content Placeholder 2"/>
          <p:cNvSpPr txBox="1">
            <a:spLocks/>
          </p:cNvSpPr>
          <p:nvPr/>
        </p:nvSpPr>
        <p:spPr>
          <a:xfrm>
            <a:off x="2667000" y="2819400"/>
            <a:ext cx="5638800" cy="2057400"/>
          </a:xfrm>
          <a:prstGeom prst="rect">
            <a:avLst/>
          </a:prstGeom>
          <a:ln>
            <a:solidFill>
              <a:schemeClr val="accent1"/>
            </a:solidFill>
          </a:ln>
        </p:spPr>
        <p:txBody>
          <a:bodyPr vert="horz">
            <a:normAutofit fontScale="8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bubblesort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real numbers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with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i</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1" u="none" strike="noStrike" kern="1200" cap="none" spc="0" normalizeH="0" baseline="0" noProof="0" dirty="0" smtClean="0">
                <a:ln>
                  <a:noFill/>
                </a:ln>
                <a:solidFill>
                  <a:schemeClr val="tx1"/>
                </a:solidFill>
                <a:effectLst/>
                <a:uLnTx/>
                <a:uFillTx/>
                <a:latin typeface="Cambria Math"/>
                <a:ea typeface="Cambria Math"/>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lang="en-US" sz="2600" i="1" dirty="0" smtClean="0">
                <a:latin typeface="Cambria Math"/>
                <a:ea typeface="Cambria Math"/>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&gt;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interchange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smtClean="0"/>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now in increasing order}</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p:cNvSpPr txBox="1"/>
          <p:nvPr/>
        </p:nvSpPr>
        <p:spPr>
          <a:xfrm>
            <a:off x="762000" y="4876800"/>
            <a:ext cx="8077200" cy="1754326"/>
          </a:xfrm>
          <a:prstGeom prst="rect">
            <a:avLst/>
          </a:prstGeom>
          <a:noFill/>
        </p:spPr>
        <p:txBody>
          <a:bodyPr wrap="square" rtlCol="0">
            <a:spAutoFit/>
          </a:bodyPr>
          <a:lstStyle/>
          <a:p>
            <a:r>
              <a:rPr lang="en-US" b="1" dirty="0" smtClean="0"/>
              <a:t>Solution</a:t>
            </a:r>
            <a:r>
              <a:rPr lang="en-US" dirty="0" smtClean="0"/>
              <a:t>: A sequence of </a:t>
            </a:r>
            <a:r>
              <a:rPr lang="en-US" i="1" dirty="0" smtClean="0"/>
              <a:t>n</a:t>
            </a:r>
            <a:r>
              <a:rPr lang="en-US" dirty="0" smtClean="0">
                <a:latin typeface="Cambria Math"/>
                <a:ea typeface="Cambria Math"/>
              </a:rPr>
              <a:t>−</a:t>
            </a:r>
            <a:r>
              <a:rPr lang="en-US" dirty="0" smtClean="0">
                <a:latin typeface="Cambria Math" pitchFamily="18" charset="0"/>
                <a:ea typeface="Cambria Math" pitchFamily="18" charset="0"/>
              </a:rPr>
              <a:t>1</a:t>
            </a:r>
            <a:r>
              <a:rPr lang="en-US" dirty="0" smtClean="0"/>
              <a:t> passes is made through the list. On each pass </a:t>
            </a:r>
            <a:r>
              <a:rPr lang="en-US" i="1" dirty="0" smtClean="0"/>
              <a:t>n</a:t>
            </a:r>
            <a:r>
              <a:rPr lang="en-US" dirty="0" smtClean="0"/>
              <a:t> </a:t>
            </a:r>
            <a:r>
              <a:rPr lang="en-US" dirty="0" smtClean="0">
                <a:latin typeface="Cambria Math"/>
                <a:ea typeface="Cambria Math"/>
              </a:rPr>
              <a:t>−</a:t>
            </a:r>
            <a:r>
              <a:rPr lang="en-US" dirty="0" smtClean="0"/>
              <a:t> </a:t>
            </a:r>
            <a:r>
              <a:rPr lang="en-US" i="1" dirty="0" err="1" smtClean="0"/>
              <a:t>i</a:t>
            </a:r>
            <a:r>
              <a:rPr lang="en-US" dirty="0" smtClean="0"/>
              <a:t> comparisons are made.</a:t>
            </a:r>
          </a:p>
          <a:p>
            <a:endParaRPr lang="en-US" dirty="0" smtClean="0"/>
          </a:p>
          <a:p>
            <a:endParaRPr lang="en-US" dirty="0" smtClean="0"/>
          </a:p>
          <a:p>
            <a:r>
              <a:rPr lang="en-US" dirty="0" smtClean="0">
                <a:latin typeface="Cambria Math"/>
                <a:ea typeface="Cambria Math"/>
              </a:rPr>
              <a:t>The worst-case complexity of bubble sort is  </a:t>
            </a:r>
            <a:r>
              <a:rPr lang="en-US" dirty="0" smtClean="0"/>
              <a:t>Θ(</a:t>
            </a:r>
            <a:r>
              <a:rPr lang="en-US" i="1" dirty="0" smtClean="0"/>
              <a:t>n</a:t>
            </a:r>
            <a:r>
              <a:rPr lang="en-US" baseline="30000" dirty="0" smtClean="0"/>
              <a:t>2</a:t>
            </a:r>
            <a:r>
              <a:rPr lang="en-US" dirty="0" smtClean="0"/>
              <a:t>) since                                         .</a:t>
            </a:r>
          </a:p>
          <a:p>
            <a:r>
              <a:rPr lang="en-US" dirty="0" smtClean="0"/>
              <a:t>                                                                            </a:t>
            </a:r>
            <a:endParaRPr lang="en-US" dirty="0"/>
          </a:p>
        </p:txBody>
      </p:sp>
      <p:pic>
        <p:nvPicPr>
          <p:cNvPr id="8" name="Picture 7" descr="addin_tmp.png"/>
          <p:cNvPicPr>
            <a:picLocks noChangeAspect="1"/>
          </p:cNvPicPr>
          <p:nvPr>
            <p:custDataLst>
              <p:tags r:id="rId1"/>
            </p:custDataLst>
          </p:nvPr>
        </p:nvPicPr>
        <p:blipFill>
          <a:blip r:embed="rId4" cstate="print"/>
          <a:stretch>
            <a:fillRect/>
          </a:stretch>
        </p:blipFill>
        <p:spPr>
          <a:xfrm>
            <a:off x="1447800" y="5562600"/>
            <a:ext cx="4509135" cy="346710"/>
          </a:xfrm>
          <a:prstGeom prst="rect">
            <a:avLst/>
          </a:prstGeom>
        </p:spPr>
      </p:pic>
      <p:pic>
        <p:nvPicPr>
          <p:cNvPr id="9" name="Picture 8" descr="addin_tmp.png"/>
          <p:cNvPicPr>
            <a:picLocks noChangeAspect="1"/>
          </p:cNvPicPr>
          <p:nvPr>
            <p:custDataLst>
              <p:tags r:id="rId2"/>
            </p:custDataLst>
          </p:nvPr>
        </p:nvPicPr>
        <p:blipFill>
          <a:blip r:embed="rId5" cstate="print"/>
          <a:stretch>
            <a:fillRect/>
          </a:stretch>
        </p:blipFill>
        <p:spPr>
          <a:xfrm>
            <a:off x="6400800" y="6019800"/>
            <a:ext cx="2219325" cy="346710"/>
          </a:xfrm>
          <a:prstGeom prst="rect">
            <a:avLst/>
          </a:prstGeom>
        </p:spPr>
      </p:pic>
      <p:sp>
        <p:nvSpPr>
          <p:cNvPr id="10" name="Slide Number Placeholder 9"/>
          <p:cNvSpPr>
            <a:spLocks noGrp="1"/>
          </p:cNvSpPr>
          <p:nvPr>
            <p:ph type="sldNum" sz="quarter" idx="12"/>
          </p:nvPr>
        </p:nvSpPr>
        <p:spPr/>
        <p:txBody>
          <a:bodyPr/>
          <a:lstStyle/>
          <a:p>
            <a:fld id="{9CA217EF-0505-4C33-BB20-8A8DF2039023}" type="slidenum">
              <a:rPr lang="en-US" smtClean="0"/>
              <a:pPr/>
              <a:t>71</a:t>
            </a:fld>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Worst-Case Complexity of Insertion Sort</a:t>
            </a:r>
            <a:endParaRPr lang="en-US" sz="4000" dirty="0"/>
          </a:p>
        </p:txBody>
      </p:sp>
      <p:sp>
        <p:nvSpPr>
          <p:cNvPr id="4" name="Content Placeholder 3"/>
          <p:cNvSpPr>
            <a:spLocks noGrp="1"/>
          </p:cNvSpPr>
          <p:nvPr>
            <p:ph idx="1"/>
          </p:nvPr>
        </p:nvSpPr>
        <p:spPr/>
        <p:txBody>
          <a:bodyPr/>
          <a:lstStyle/>
          <a:p>
            <a:pPr>
              <a:buNone/>
            </a:pPr>
            <a:r>
              <a:rPr lang="en-US" b="1" dirty="0" smtClean="0"/>
              <a:t>   Example</a:t>
            </a:r>
            <a:r>
              <a:rPr lang="en-US" dirty="0" smtClean="0"/>
              <a:t>: What is the worst-case complexity of insertion sort in terms of the number of comparisons made?</a:t>
            </a:r>
            <a:endParaRPr lang="en-US" dirty="0"/>
          </a:p>
        </p:txBody>
      </p:sp>
      <p:sp>
        <p:nvSpPr>
          <p:cNvPr id="5" name="Content Placeholder 2"/>
          <p:cNvSpPr txBox="1">
            <a:spLocks/>
          </p:cNvSpPr>
          <p:nvPr/>
        </p:nvSpPr>
        <p:spPr>
          <a:xfrm>
            <a:off x="4953000" y="2895600"/>
            <a:ext cx="3962400" cy="3352800"/>
          </a:xfrm>
          <a:prstGeom prst="rect">
            <a:avLst/>
          </a:prstGeom>
          <a:ln>
            <a:solidFill>
              <a:schemeClr val="accent1"/>
            </a:solidFill>
          </a:ln>
        </p:spPr>
        <p:txBody>
          <a:bodyPr vert="horz">
            <a:normAutofit fontScale="2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b="1" dirty="0" smtClean="0"/>
              <a:t>procedure</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insertion</a:t>
            </a:r>
            <a:r>
              <a:rPr kumimoji="0" lang="en-US" sz="8000" b="0" i="1" u="none" strike="noStrike" kern="1200" cap="none" spc="0" normalizeH="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sort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smtClean="0"/>
              <a:t>                </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real numbers with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1" i="0" u="none" strike="noStrike" kern="1200" cap="none" spc="0" normalizeH="0" baseline="0" noProof="0" dirty="0" smtClean="0">
                <a:ln>
                  <a:noFill/>
                </a:ln>
                <a:solidFill>
                  <a:schemeClr val="tx1"/>
                </a:solidFill>
                <a:effectLst/>
                <a:uLnTx/>
                <a:uFillTx/>
                <a:latin typeface="+mn-lt"/>
                <a:ea typeface="+mn-ea"/>
                <a:cs typeface="+mn-cs"/>
              </a:rPr>
              <a:t>     for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&gt;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i</a:t>
            </a:r>
            <a:endParaRPr kumimoji="0" lang="en-US" sz="80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endParaRPr kumimoji="0" lang="en-US" sz="8000" b="0" i="1" u="none" strike="noStrike" kern="1200" cap="none" spc="0" normalizeH="0" baseline="-2500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k</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0" u="none" strike="noStrike" kern="1200" cap="none" spc="0" normalizeH="0" baseline="0" noProof="0" dirty="0" smtClean="0">
                <a:ln>
                  <a:noFill/>
                </a:ln>
                <a:solidFill>
                  <a:schemeClr val="tx1"/>
                </a:solidFill>
                <a:effectLst/>
                <a:uLnTx/>
                <a:uFillTx/>
                <a:latin typeface="Cambria Math"/>
                <a:ea typeface="Cambria Math"/>
              </a:rPr>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latin typeface="Cambria Math"/>
                <a:ea typeface="Cambria Math"/>
              </a:rPr>
              <a:t>−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8000" b="0" u="none" strike="noStrike" kern="1200" cap="none" spc="0" normalizeH="0" baseline="-2500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k</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8000" b="0" u="none" strike="noStrike" kern="1200" cap="none" spc="0" normalizeH="0" baseline="-2500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k-1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8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p:cNvSpPr txBox="1"/>
          <p:nvPr/>
        </p:nvSpPr>
        <p:spPr>
          <a:xfrm>
            <a:off x="838200" y="3581400"/>
            <a:ext cx="3886200" cy="2031325"/>
          </a:xfrm>
          <a:prstGeom prst="rect">
            <a:avLst/>
          </a:prstGeom>
          <a:noFill/>
        </p:spPr>
        <p:txBody>
          <a:bodyPr wrap="square" rtlCol="0">
            <a:spAutoFit/>
          </a:bodyPr>
          <a:lstStyle/>
          <a:p>
            <a:r>
              <a:rPr lang="en-US" b="1" dirty="0" smtClean="0"/>
              <a:t>Solution</a:t>
            </a:r>
            <a:r>
              <a:rPr lang="en-US" dirty="0" smtClean="0"/>
              <a:t>: The total number of comparisons are:</a:t>
            </a:r>
          </a:p>
          <a:p>
            <a:endParaRPr lang="en-US" dirty="0" smtClean="0"/>
          </a:p>
          <a:p>
            <a:endParaRPr lang="en-US" dirty="0" smtClean="0"/>
          </a:p>
          <a:p>
            <a:endParaRPr lang="en-US" dirty="0" smtClean="0"/>
          </a:p>
          <a:p>
            <a:endParaRPr lang="en-US" dirty="0" smtClean="0"/>
          </a:p>
          <a:p>
            <a:r>
              <a:rPr lang="en-US" dirty="0" smtClean="0"/>
              <a:t>Therefore the complexity is Θ(</a:t>
            </a:r>
            <a:r>
              <a:rPr lang="en-US" i="1" dirty="0" smtClean="0"/>
              <a:t>n</a:t>
            </a:r>
            <a:r>
              <a:rPr lang="en-US" baseline="30000" dirty="0" smtClean="0">
                <a:latin typeface="Cambria Math" pitchFamily="18" charset="0"/>
                <a:ea typeface="Cambria Math" pitchFamily="18" charset="0"/>
              </a:rPr>
              <a:t>2</a:t>
            </a:r>
            <a:r>
              <a:rPr lang="en-US" dirty="0" smtClean="0"/>
              <a:t>).</a:t>
            </a:r>
          </a:p>
        </p:txBody>
      </p:sp>
      <p:sp>
        <p:nvSpPr>
          <p:cNvPr id="8" name="Slide Number Placeholder 7"/>
          <p:cNvSpPr>
            <a:spLocks noGrp="1"/>
          </p:cNvSpPr>
          <p:nvPr>
            <p:ph type="sldNum" sz="quarter" idx="12"/>
          </p:nvPr>
        </p:nvSpPr>
        <p:spPr/>
        <p:txBody>
          <a:bodyPr/>
          <a:lstStyle/>
          <a:p>
            <a:fld id="{9CA217EF-0505-4C33-BB20-8A8DF2039023}" type="slidenum">
              <a:rPr lang="en-US" smtClean="0"/>
              <a:pPr/>
              <a:t>72</a:t>
            </a:fld>
            <a:endParaRPr lang="en-US"/>
          </a:p>
        </p:txBody>
      </p:sp>
      <p:graphicFrame>
        <p:nvGraphicFramePr>
          <p:cNvPr id="9" name="Object 8"/>
          <p:cNvGraphicFramePr>
            <a:graphicFrameLocks noChangeAspect="1"/>
          </p:cNvGraphicFramePr>
          <p:nvPr/>
        </p:nvGraphicFramePr>
        <p:xfrm>
          <a:off x="914399" y="4343400"/>
          <a:ext cx="2853813" cy="685800"/>
        </p:xfrm>
        <a:graphic>
          <a:graphicData uri="http://schemas.openxmlformats.org/presentationml/2006/ole">
            <p:oleObj spid="_x0000_s17409" name="Equation" r:id="rId4" imgW="1638000" imgH="393480" progId="">
              <p:embed/>
            </p:oleObj>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a:xfrm>
            <a:off x="685800" y="317500"/>
            <a:ext cx="7772400" cy="823913"/>
          </a:xfrm>
        </p:spPr>
        <p:txBody>
          <a:bodyPr>
            <a:normAutofit/>
          </a:bodyPr>
          <a:lstStyle/>
          <a:p>
            <a:pPr rtl="0"/>
            <a:r>
              <a:rPr lang="en-US" dirty="0" smtClean="0">
                <a:solidFill>
                  <a:srgbClr val="009900"/>
                </a:solidFill>
              </a:rPr>
              <a:t>Matrix </a:t>
            </a:r>
            <a:r>
              <a:rPr lang="en-US" dirty="0">
                <a:solidFill>
                  <a:srgbClr val="009900"/>
                </a:solidFill>
              </a:rPr>
              <a:t>Multiplication</a:t>
            </a:r>
          </a:p>
        </p:txBody>
      </p:sp>
      <p:sp>
        <p:nvSpPr>
          <p:cNvPr id="440323" name="Rectangle 3"/>
          <p:cNvSpPr>
            <a:spLocks noChangeAspect="1" noChangeArrowheads="1"/>
          </p:cNvSpPr>
          <p:nvPr/>
        </p:nvSpPr>
        <p:spPr bwMode="auto">
          <a:xfrm>
            <a:off x="727075" y="1630363"/>
            <a:ext cx="2212975" cy="2085975"/>
          </a:xfrm>
          <a:prstGeom prst="rect">
            <a:avLst/>
          </a:prstGeom>
          <a:solidFill>
            <a:srgbClr val="FFCC66"/>
          </a:solidFill>
          <a:ln w="9525">
            <a:solidFill>
              <a:schemeClr val="tx1"/>
            </a:solidFill>
            <a:miter lim="800000"/>
            <a:headEnd/>
            <a:tailEnd/>
          </a:ln>
          <a:effectLst/>
        </p:spPr>
        <p:txBody>
          <a:bodyPr wrap="none" anchor="ctr"/>
          <a:lstStyle/>
          <a:p>
            <a:pPr rtl="1">
              <a:spcBef>
                <a:spcPct val="0"/>
              </a:spcBef>
            </a:pPr>
            <a:endParaRPr lang="en-US" sz="2400" b="1">
              <a:solidFill>
                <a:schemeClr val="tx1"/>
              </a:solidFill>
              <a:latin typeface="Comic Sans MS" pitchFamily="66" charset="0"/>
            </a:endParaRPr>
          </a:p>
        </p:txBody>
      </p:sp>
      <p:sp>
        <p:nvSpPr>
          <p:cNvPr id="440324" name="Rectangle 4"/>
          <p:cNvSpPr>
            <a:spLocks noChangeAspect="1" noChangeArrowheads="1"/>
          </p:cNvSpPr>
          <p:nvPr/>
        </p:nvSpPr>
        <p:spPr bwMode="auto">
          <a:xfrm>
            <a:off x="6519863" y="1658938"/>
            <a:ext cx="2212975" cy="2085975"/>
          </a:xfrm>
          <a:prstGeom prst="rect">
            <a:avLst/>
          </a:prstGeom>
          <a:solidFill>
            <a:srgbClr val="FFCC66"/>
          </a:solidFill>
          <a:ln w="9525">
            <a:solidFill>
              <a:schemeClr val="tx1"/>
            </a:solidFill>
            <a:miter lim="800000"/>
            <a:headEnd/>
            <a:tailEnd/>
          </a:ln>
          <a:effectLst/>
        </p:spPr>
        <p:txBody>
          <a:bodyPr wrap="none" anchor="ctr"/>
          <a:lstStyle/>
          <a:p>
            <a:endParaRPr lang="he-IL"/>
          </a:p>
        </p:txBody>
      </p:sp>
      <p:sp>
        <p:nvSpPr>
          <p:cNvPr id="440325" name="Text Box 5"/>
          <p:cNvSpPr txBox="1">
            <a:spLocks noChangeAspect="1" noChangeArrowheads="1"/>
          </p:cNvSpPr>
          <p:nvPr/>
        </p:nvSpPr>
        <p:spPr bwMode="auto">
          <a:xfrm>
            <a:off x="2884488" y="2300288"/>
            <a:ext cx="703262" cy="752475"/>
          </a:xfrm>
          <a:prstGeom prst="rect">
            <a:avLst/>
          </a:prstGeom>
          <a:noFill/>
          <a:ln w="9525">
            <a:noFill/>
            <a:miter lim="800000"/>
            <a:headEnd/>
            <a:tailEnd/>
          </a:ln>
          <a:effectLst/>
        </p:spPr>
        <p:txBody>
          <a:bodyPr/>
          <a:lstStyle/>
          <a:p>
            <a:r>
              <a:rPr lang="en-US" sz="2800" b="1">
                <a:solidFill>
                  <a:schemeClr val="tx1"/>
                </a:solidFill>
                <a:latin typeface="Comic Sans MS" pitchFamily="66" charset="0"/>
                <a:sym typeface="Symbol" pitchFamily="18" charset="2"/>
              </a:rPr>
              <a:t></a:t>
            </a:r>
          </a:p>
        </p:txBody>
      </p:sp>
      <p:sp>
        <p:nvSpPr>
          <p:cNvPr id="440326" name="Text Box 6"/>
          <p:cNvSpPr txBox="1">
            <a:spLocks noChangeAspect="1" noChangeArrowheads="1"/>
          </p:cNvSpPr>
          <p:nvPr/>
        </p:nvSpPr>
        <p:spPr bwMode="auto">
          <a:xfrm>
            <a:off x="5849938" y="2281238"/>
            <a:ext cx="555625" cy="754062"/>
          </a:xfrm>
          <a:prstGeom prst="rect">
            <a:avLst/>
          </a:prstGeom>
          <a:noFill/>
          <a:ln w="9525">
            <a:noFill/>
            <a:miter lim="800000"/>
            <a:headEnd/>
            <a:tailEnd/>
          </a:ln>
          <a:effectLst/>
        </p:spPr>
        <p:txBody>
          <a:bodyPr/>
          <a:lstStyle/>
          <a:p>
            <a:pPr rtl="1"/>
            <a:r>
              <a:rPr lang="en-US" sz="2800" b="1">
                <a:solidFill>
                  <a:schemeClr val="tx1"/>
                </a:solidFill>
                <a:latin typeface="Comic Sans MS" pitchFamily="66" charset="0"/>
              </a:rPr>
              <a:t>=</a:t>
            </a:r>
          </a:p>
        </p:txBody>
      </p:sp>
      <p:sp>
        <p:nvSpPr>
          <p:cNvPr id="440327" name="Rectangle 7"/>
          <p:cNvSpPr>
            <a:spLocks noChangeAspect="1" noChangeArrowheads="1"/>
          </p:cNvSpPr>
          <p:nvPr/>
        </p:nvSpPr>
        <p:spPr bwMode="auto">
          <a:xfrm>
            <a:off x="3579813" y="1639888"/>
            <a:ext cx="2212975" cy="2085975"/>
          </a:xfrm>
          <a:prstGeom prst="rect">
            <a:avLst/>
          </a:prstGeom>
          <a:solidFill>
            <a:srgbClr val="FFCC66"/>
          </a:solidFill>
          <a:ln w="9525">
            <a:solidFill>
              <a:schemeClr val="tx1"/>
            </a:solidFill>
            <a:miter lim="800000"/>
            <a:headEnd/>
            <a:tailEnd/>
          </a:ln>
          <a:effectLst/>
        </p:spPr>
        <p:txBody>
          <a:bodyPr wrap="none" anchor="ctr"/>
          <a:lstStyle/>
          <a:p>
            <a:pPr rtl="1">
              <a:spcBef>
                <a:spcPct val="0"/>
              </a:spcBef>
            </a:pPr>
            <a:endParaRPr lang="en-US" sz="2400" b="1">
              <a:solidFill>
                <a:schemeClr val="tx1"/>
              </a:solidFill>
              <a:latin typeface="Comic Sans MS" pitchFamily="66" charset="0"/>
            </a:endParaRPr>
          </a:p>
        </p:txBody>
      </p:sp>
      <p:sp>
        <p:nvSpPr>
          <p:cNvPr id="440328" name="Rectangle 8"/>
          <p:cNvSpPr>
            <a:spLocks noChangeArrowheads="1"/>
          </p:cNvSpPr>
          <p:nvPr/>
        </p:nvSpPr>
        <p:spPr bwMode="auto">
          <a:xfrm>
            <a:off x="727075" y="2351088"/>
            <a:ext cx="2206625" cy="247650"/>
          </a:xfrm>
          <a:prstGeom prst="rect">
            <a:avLst/>
          </a:prstGeom>
          <a:solidFill>
            <a:schemeClr val="accent1"/>
          </a:solidFill>
          <a:ln w="9525">
            <a:solidFill>
              <a:schemeClr val="tx1"/>
            </a:solidFill>
            <a:miter lim="800000"/>
            <a:headEnd/>
            <a:tailEnd/>
          </a:ln>
          <a:effectLst/>
        </p:spPr>
        <p:txBody>
          <a:bodyPr wrap="none" anchor="ctr">
            <a:spAutoFit/>
          </a:bodyPr>
          <a:lstStyle/>
          <a:p>
            <a:endParaRPr lang="he-IL"/>
          </a:p>
        </p:txBody>
      </p:sp>
      <p:sp>
        <p:nvSpPr>
          <p:cNvPr id="440329" name="Rectangle 9"/>
          <p:cNvSpPr>
            <a:spLocks noChangeArrowheads="1"/>
          </p:cNvSpPr>
          <p:nvPr/>
        </p:nvSpPr>
        <p:spPr bwMode="auto">
          <a:xfrm rot="5400000">
            <a:off x="3151188" y="2532062"/>
            <a:ext cx="2078038" cy="290513"/>
          </a:xfrm>
          <a:prstGeom prst="rect">
            <a:avLst/>
          </a:prstGeom>
          <a:solidFill>
            <a:schemeClr val="accent1"/>
          </a:solidFill>
          <a:ln w="9525">
            <a:solidFill>
              <a:schemeClr val="tx1"/>
            </a:solidFill>
            <a:miter lim="800000"/>
            <a:headEnd/>
            <a:tailEnd/>
          </a:ln>
          <a:effectLst/>
        </p:spPr>
        <p:txBody>
          <a:bodyPr anchor="ctr">
            <a:spAutoFit/>
          </a:bodyPr>
          <a:lstStyle/>
          <a:p>
            <a:endParaRPr lang="he-IL"/>
          </a:p>
        </p:txBody>
      </p:sp>
      <p:sp>
        <p:nvSpPr>
          <p:cNvPr id="440330" name="Rectangle 10"/>
          <p:cNvSpPr>
            <a:spLocks noChangeAspect="1" noChangeArrowheads="1"/>
          </p:cNvSpPr>
          <p:nvPr/>
        </p:nvSpPr>
        <p:spPr bwMode="auto">
          <a:xfrm>
            <a:off x="6951663" y="2439988"/>
            <a:ext cx="217487" cy="217487"/>
          </a:xfrm>
          <a:prstGeom prst="rect">
            <a:avLst/>
          </a:prstGeom>
          <a:solidFill>
            <a:schemeClr val="accent1"/>
          </a:solidFill>
          <a:ln w="9525">
            <a:solidFill>
              <a:schemeClr val="tx1"/>
            </a:solidFill>
            <a:miter lim="800000"/>
            <a:headEnd/>
            <a:tailEnd/>
          </a:ln>
          <a:effectLst/>
        </p:spPr>
        <p:txBody>
          <a:bodyPr anchor="ctr">
            <a:spAutoFit/>
          </a:bodyPr>
          <a:lstStyle/>
          <a:p>
            <a:endParaRPr lang="he-IL"/>
          </a:p>
        </p:txBody>
      </p:sp>
      <p:graphicFrame>
        <p:nvGraphicFramePr>
          <p:cNvPr id="440331" name="Object 11"/>
          <p:cNvGraphicFramePr>
            <a:graphicFrameLocks noChangeAspect="1"/>
          </p:cNvGraphicFramePr>
          <p:nvPr/>
        </p:nvGraphicFramePr>
        <p:xfrm>
          <a:off x="1031875" y="2286000"/>
          <a:ext cx="1631950" cy="673100"/>
        </p:xfrm>
        <a:graphic>
          <a:graphicData uri="http://schemas.openxmlformats.org/presentationml/2006/ole">
            <p:oleObj spid="_x0000_s191490" name="Equation" r:id="rId5" imgW="583947" imgH="241195" progId="">
              <p:embed/>
            </p:oleObj>
          </a:graphicData>
        </a:graphic>
      </p:graphicFrame>
      <p:graphicFrame>
        <p:nvGraphicFramePr>
          <p:cNvPr id="440332" name="Object 12"/>
          <p:cNvGraphicFramePr>
            <a:graphicFrameLocks noChangeAspect="1"/>
          </p:cNvGraphicFramePr>
          <p:nvPr/>
        </p:nvGraphicFramePr>
        <p:xfrm>
          <a:off x="3938588" y="2287588"/>
          <a:ext cx="1595437" cy="673100"/>
        </p:xfrm>
        <a:graphic>
          <a:graphicData uri="http://schemas.openxmlformats.org/presentationml/2006/ole">
            <p:oleObj spid="_x0000_s191491" name="Equation" r:id="rId6" imgW="571252" imgH="241195" progId="">
              <p:embed/>
            </p:oleObj>
          </a:graphicData>
        </a:graphic>
      </p:graphicFrame>
      <p:graphicFrame>
        <p:nvGraphicFramePr>
          <p:cNvPr id="440333" name="Object 13"/>
          <p:cNvGraphicFramePr>
            <a:graphicFrameLocks noChangeAspect="1"/>
          </p:cNvGraphicFramePr>
          <p:nvPr/>
        </p:nvGraphicFramePr>
        <p:xfrm>
          <a:off x="6845300" y="2284413"/>
          <a:ext cx="1595438" cy="673100"/>
        </p:xfrm>
        <a:graphic>
          <a:graphicData uri="http://schemas.openxmlformats.org/presentationml/2006/ole">
            <p:oleObj spid="_x0000_s191492" name="Equation" r:id="rId7" imgW="571252" imgH="241195" progId="">
              <p:embed/>
            </p:oleObj>
          </a:graphicData>
        </a:graphic>
      </p:graphicFrame>
      <p:sp>
        <p:nvSpPr>
          <p:cNvPr id="440334" name="Text Box 14"/>
          <p:cNvSpPr txBox="1">
            <a:spLocks noChangeArrowheads="1"/>
          </p:cNvSpPr>
          <p:nvPr/>
        </p:nvSpPr>
        <p:spPr bwMode="auto">
          <a:xfrm>
            <a:off x="257175" y="2233613"/>
            <a:ext cx="493713" cy="457200"/>
          </a:xfrm>
          <a:prstGeom prst="rect">
            <a:avLst/>
          </a:prstGeom>
          <a:noFill/>
          <a:ln w="9525">
            <a:noFill/>
            <a:miter lim="800000"/>
            <a:headEnd/>
            <a:tailEnd/>
          </a:ln>
          <a:effectLst/>
        </p:spPr>
        <p:txBody>
          <a:bodyPr>
            <a:spAutoFit/>
          </a:bodyPr>
          <a:lstStyle/>
          <a:p>
            <a:r>
              <a:rPr lang="en-US" sz="2400" b="1" i="1">
                <a:solidFill>
                  <a:schemeClr val="tx1"/>
                </a:solidFill>
              </a:rPr>
              <a:t>i</a:t>
            </a:r>
          </a:p>
        </p:txBody>
      </p:sp>
      <p:sp>
        <p:nvSpPr>
          <p:cNvPr id="440335" name="Text Box 15"/>
          <p:cNvSpPr txBox="1">
            <a:spLocks noChangeArrowheads="1"/>
          </p:cNvSpPr>
          <p:nvPr/>
        </p:nvSpPr>
        <p:spPr bwMode="auto">
          <a:xfrm>
            <a:off x="3951288" y="1123950"/>
            <a:ext cx="493712" cy="457200"/>
          </a:xfrm>
          <a:prstGeom prst="rect">
            <a:avLst/>
          </a:prstGeom>
          <a:noFill/>
          <a:ln w="9525">
            <a:noFill/>
            <a:miter lim="800000"/>
            <a:headEnd/>
            <a:tailEnd/>
          </a:ln>
          <a:effectLst/>
        </p:spPr>
        <p:txBody>
          <a:bodyPr>
            <a:spAutoFit/>
          </a:bodyPr>
          <a:lstStyle/>
          <a:p>
            <a:r>
              <a:rPr lang="en-US" sz="2400" b="1" i="1">
                <a:solidFill>
                  <a:schemeClr val="tx1"/>
                </a:solidFill>
              </a:rPr>
              <a:t>j</a:t>
            </a:r>
          </a:p>
        </p:txBody>
      </p:sp>
      <p:pic>
        <p:nvPicPr>
          <p:cNvPr id="440337" name="Picture 17" descr="TP_tmp"/>
          <p:cNvPicPr>
            <a:picLocks noChangeAspect="1" noChangeArrowheads="1"/>
          </p:cNvPicPr>
          <p:nvPr>
            <p:custDataLst>
              <p:tags r:id="rId2"/>
            </p:custDataLst>
          </p:nvPr>
        </p:nvPicPr>
        <p:blipFill>
          <a:blip r:embed="rId8" cstate="print"/>
          <a:srcRect/>
          <a:stretch>
            <a:fillRect/>
          </a:stretch>
        </p:blipFill>
        <p:spPr bwMode="auto">
          <a:xfrm>
            <a:off x="2882900" y="4119563"/>
            <a:ext cx="3033713" cy="1331912"/>
          </a:xfrm>
          <a:prstGeom prst="rect">
            <a:avLst/>
          </a:prstGeom>
          <a:noFill/>
          <a:ln w="9525" algn="ctr">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440331"/>
                                        </p:tgtEl>
                                      </p:cBhvr>
                                    </p:animEffect>
                                    <p:set>
                                      <p:cBhvr>
                                        <p:cTn id="7" dur="1" fill="hold">
                                          <p:stCondLst>
                                            <p:cond delay="499"/>
                                          </p:stCondLst>
                                        </p:cTn>
                                        <p:tgtEl>
                                          <p:spTgt spid="440331"/>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440332"/>
                                        </p:tgtEl>
                                      </p:cBhvr>
                                    </p:animEffect>
                                    <p:set>
                                      <p:cBhvr>
                                        <p:cTn id="10" dur="1" fill="hold">
                                          <p:stCondLst>
                                            <p:cond delay="499"/>
                                          </p:stCondLst>
                                        </p:cTn>
                                        <p:tgtEl>
                                          <p:spTgt spid="440332"/>
                                        </p:tgtEl>
                                        <p:attrNameLst>
                                          <p:attrName>style.visibility</p:attrName>
                                        </p:attrNameLst>
                                      </p:cBhvr>
                                      <p:to>
                                        <p:strVal val="hidden"/>
                                      </p:to>
                                    </p:set>
                                  </p:childTnLst>
                                </p:cTn>
                              </p:par>
                              <p:par>
                                <p:cTn id="11" presetID="3" presetClass="exit" presetSubtype="10" fill="hold" nodeType="withEffect">
                                  <p:stCondLst>
                                    <p:cond delay="0"/>
                                  </p:stCondLst>
                                  <p:childTnLst>
                                    <p:animEffect transition="out" filter="blinds(horizontal)">
                                      <p:cBhvr>
                                        <p:cTn id="12" dur="500"/>
                                        <p:tgtEl>
                                          <p:spTgt spid="440333"/>
                                        </p:tgtEl>
                                      </p:cBhvr>
                                    </p:animEffect>
                                    <p:set>
                                      <p:cBhvr>
                                        <p:cTn id="13" dur="1" fill="hold">
                                          <p:stCondLst>
                                            <p:cond delay="499"/>
                                          </p:stCondLst>
                                        </p:cTn>
                                        <p:tgtEl>
                                          <p:spTgt spid="44033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4033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44032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4032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44033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403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28" grpId="0" animBg="1"/>
      <p:bldP spid="440329" grpId="0" animBg="1"/>
      <p:bldP spid="440330" grpId="0" animBg="1"/>
      <p:bldP spid="440334" grpId="0"/>
      <p:bldP spid="440335"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685800"/>
          </a:xfrm>
        </p:spPr>
        <p:txBody>
          <a:bodyPr>
            <a:normAutofit fontScale="90000"/>
          </a:bodyPr>
          <a:lstStyle/>
          <a:p>
            <a:r>
              <a:rPr lang="en-US" dirty="0" smtClean="0"/>
              <a:t>Matrix Multiplication</a:t>
            </a:r>
            <a:endParaRPr lang="en-US" dirty="0"/>
          </a:p>
        </p:txBody>
      </p:sp>
      <p:sp>
        <p:nvSpPr>
          <p:cNvPr id="9" name="Slide Number Placeholder 8"/>
          <p:cNvSpPr>
            <a:spLocks noGrp="1"/>
          </p:cNvSpPr>
          <p:nvPr>
            <p:ph type="sldNum" sz="quarter" idx="12"/>
          </p:nvPr>
        </p:nvSpPr>
        <p:spPr/>
        <p:txBody>
          <a:bodyPr/>
          <a:lstStyle/>
          <a:p>
            <a:fld id="{9CA217EF-0505-4C33-BB20-8A8DF2039023}" type="slidenum">
              <a:rPr lang="en-US" smtClean="0"/>
              <a:pPr/>
              <a:t>74</a:t>
            </a:fld>
            <a:endParaRPr lang="en-US"/>
          </a:p>
        </p:txBody>
      </p:sp>
      <p:pic>
        <p:nvPicPr>
          <p:cNvPr id="11" name="Picture 10" descr="http://upload.wikimedia.org/wikipedia/commons/thumb/e/eb/Matrix_multiplication_diagram_2.svg/200px-Matrix_multiplication_diagram_2.svg.png">
            <a:hlinkClick r:id="rId2"/>
          </p:cNvPr>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410200" y="777875"/>
            <a:ext cx="3619500" cy="2819400"/>
          </a:xfrm>
          <a:prstGeom prst="rect">
            <a:avLst/>
          </a:prstGeom>
          <a:noFill/>
          <a:ln>
            <a:noFill/>
          </a:ln>
        </p:spPr>
      </p:pic>
      <p:pic>
        <p:nvPicPr>
          <p:cNvPr id="12" name="Picture 11" descr=" [\mathbf{AB}]_{i,j} = A_{i,1}B_{1,j} + A_{i,2}B_{2,j} + \cdots + A_{i,n}B_{n,j} = \sum_{r=1}^n A_{i,r}B_{r,j}"/>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62000" y="1066800"/>
            <a:ext cx="5430056" cy="838200"/>
          </a:xfrm>
          <a:prstGeom prst="rect">
            <a:avLst/>
          </a:prstGeom>
          <a:noFill/>
          <a:ln>
            <a:noFill/>
          </a:ln>
        </p:spPr>
      </p:pic>
      <p:pic>
        <p:nvPicPr>
          <p:cNvPr id="14" name="Picture 13" descr="&#10;\begin{align}&#10;\begin{bmatrix}&#10;\underline{2} &amp; \underline 3 &amp; \underline 4 \\&#10;1 &amp; 0 &amp; 0 \\&#10;\end{bmatrix}&#10;&#10;\begin{bmatrix}&#10;0 &amp; \underline{1000} \\&#10;1 &amp; \underline{100} \\&#10;0 &amp; \underline{10} \\&#10;\end{bmatrix}&#10;&amp;=&#10;\begin{bmatrix}&#10;3 &amp; \underline{2340} \\&#10;0 &amp; 1000 \\&#10;\end{bmatrix}.&#10;\end{align}&#10;"/>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62000" y="3733800"/>
            <a:ext cx="3276600" cy="838200"/>
          </a:xfrm>
          <a:prstGeom prst="rect">
            <a:avLst/>
          </a:prstGeom>
          <a:noFill/>
          <a:ln>
            <a:noFill/>
          </a:ln>
        </p:spPr>
      </p:pic>
      <p:sp>
        <p:nvSpPr>
          <p:cNvPr id="10" name="Rectangle 9"/>
          <p:cNvSpPr/>
          <p:nvPr/>
        </p:nvSpPr>
        <p:spPr>
          <a:xfrm>
            <a:off x="228600" y="2433935"/>
            <a:ext cx="4572000" cy="923330"/>
          </a:xfrm>
          <a:prstGeom prst="rect">
            <a:avLst/>
          </a:prstGeom>
        </p:spPr>
        <p:txBody>
          <a:bodyPr>
            <a:spAutoFit/>
          </a:bodyPr>
          <a:lstStyle/>
          <a:p>
            <a:r>
              <a:rPr lang="en-US" dirty="0">
                <a:highlight>
                  <a:srgbClr val="FFFF00"/>
                </a:highlight>
                <a:latin typeface="Calibri" panose="020F0502020204030204" pitchFamily="34" charset="0"/>
                <a:ea typeface="Calibri" panose="020F0502020204030204" pitchFamily="34" charset="0"/>
                <a:cs typeface="Times New Roman" panose="02020603050405020304" pitchFamily="18" charset="0"/>
              </a:rPr>
              <a:t>For example</a:t>
            </a:r>
            <a:r>
              <a:rPr lang="en-US" dirty="0">
                <a:latin typeface="Calibri" panose="020F0502020204030204" pitchFamily="34" charset="0"/>
                <a:ea typeface="Calibri" panose="020F0502020204030204" pitchFamily="34" charset="0"/>
                <a:cs typeface="Times New Roman" panose="02020603050405020304" pitchFamily="18" charset="0"/>
              </a:rPr>
              <a:t>, the underlined entry 2340 in the product is calculated as </a:t>
            </a:r>
            <a:r>
              <a:rPr lang="en-US" dirty="0" smtClean="0">
                <a:latin typeface="Calibri" panose="020F0502020204030204" pitchFamily="34" charset="0"/>
                <a:ea typeface="Calibri" panose="020F0502020204030204" pitchFamily="34" charset="0"/>
                <a:cs typeface="Times New Roman" panose="02020603050405020304" pitchFamily="18" charset="0"/>
              </a:rPr>
              <a:t/>
            </a:r>
            <a:br>
              <a:rPr lang="en-US" dirty="0" smtClean="0">
                <a:latin typeface="Calibri" panose="020F0502020204030204" pitchFamily="34" charset="0"/>
                <a:ea typeface="Calibri" panose="020F0502020204030204" pitchFamily="34" charset="0"/>
                <a:cs typeface="Times New Roman" panose="02020603050405020304" pitchFamily="18" charset="0"/>
              </a:rPr>
            </a:br>
            <a:r>
              <a:rPr lang="en-US" dirty="0" smtClean="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2 × 1000) + (3 × 100) + (4 × 10) = 2340:</a:t>
            </a: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Matrix Multiplication Algorithm</a:t>
            </a:r>
            <a:endParaRPr lang="en-US" dirty="0"/>
          </a:p>
        </p:txBody>
      </p:sp>
      <p:sp>
        <p:nvSpPr>
          <p:cNvPr id="3" name="Content Placeholder 2"/>
          <p:cNvSpPr>
            <a:spLocks noGrp="1"/>
          </p:cNvSpPr>
          <p:nvPr>
            <p:ph idx="1"/>
          </p:nvPr>
        </p:nvSpPr>
        <p:spPr/>
        <p:txBody>
          <a:bodyPr>
            <a:normAutofit/>
          </a:bodyPr>
          <a:lstStyle/>
          <a:p>
            <a:r>
              <a:rPr lang="en-US" sz="2400" dirty="0" smtClean="0"/>
              <a:t>The definition for matrix multiplication can be expressed as an algorithm; </a:t>
            </a:r>
            <a:r>
              <a:rPr lang="en-US" sz="2400" b="1" dirty="0" smtClean="0"/>
              <a:t>C</a:t>
            </a:r>
            <a:r>
              <a:rPr lang="en-US" sz="2400" dirty="0" smtClean="0"/>
              <a:t>  = </a:t>
            </a:r>
            <a:r>
              <a:rPr lang="en-US" sz="2400" b="1" dirty="0" smtClean="0"/>
              <a:t>A B</a:t>
            </a:r>
            <a:r>
              <a:rPr lang="en-US" sz="2400" dirty="0" smtClean="0"/>
              <a:t>  where </a:t>
            </a:r>
            <a:r>
              <a:rPr lang="en-US" sz="2400" b="1" dirty="0" smtClean="0"/>
              <a:t>C</a:t>
            </a:r>
            <a:r>
              <a:rPr lang="en-US" sz="2400" dirty="0" smtClean="0"/>
              <a:t> is an </a:t>
            </a:r>
            <a:r>
              <a:rPr lang="en-US" sz="2400" i="1" dirty="0" smtClean="0"/>
              <a:t>m</a:t>
            </a:r>
            <a:r>
              <a:rPr lang="en-US" sz="2400" dirty="0" smtClean="0"/>
              <a:t>    </a:t>
            </a:r>
            <a:r>
              <a:rPr lang="en-US" sz="2400" i="1" dirty="0" smtClean="0"/>
              <a:t>n</a:t>
            </a:r>
            <a:r>
              <a:rPr lang="en-US" sz="2400" dirty="0" smtClean="0"/>
              <a:t> matrix that is the product of the </a:t>
            </a:r>
            <a:r>
              <a:rPr lang="en-US" sz="2400" i="1" dirty="0" smtClean="0"/>
              <a:t>m</a:t>
            </a:r>
            <a:r>
              <a:rPr lang="en-US" sz="2400" dirty="0" smtClean="0"/>
              <a:t>    </a:t>
            </a:r>
            <a:r>
              <a:rPr lang="en-US" sz="2400" i="1" dirty="0" smtClean="0"/>
              <a:t>k</a:t>
            </a:r>
            <a:r>
              <a:rPr lang="en-US" sz="2400" dirty="0" smtClean="0"/>
              <a:t> matrix </a:t>
            </a:r>
            <a:r>
              <a:rPr lang="en-US" sz="2400" b="1" dirty="0" smtClean="0"/>
              <a:t>A</a:t>
            </a:r>
            <a:r>
              <a:rPr lang="en-US" sz="2400" dirty="0" smtClean="0"/>
              <a:t> and the   </a:t>
            </a:r>
            <a:r>
              <a:rPr lang="en-US" sz="2400" i="1" dirty="0" smtClean="0"/>
              <a:t>k</a:t>
            </a:r>
            <a:r>
              <a:rPr lang="en-US" sz="2400" dirty="0" smtClean="0"/>
              <a:t>    </a:t>
            </a:r>
            <a:r>
              <a:rPr lang="en-US" sz="2400" i="1" dirty="0" smtClean="0"/>
              <a:t>n</a:t>
            </a:r>
            <a:r>
              <a:rPr lang="en-US" sz="2400" dirty="0" smtClean="0"/>
              <a:t> matrix </a:t>
            </a:r>
            <a:r>
              <a:rPr lang="en-US" sz="2400" b="1" dirty="0" smtClean="0"/>
              <a:t>B</a:t>
            </a:r>
            <a:r>
              <a:rPr lang="en-US" sz="2400" dirty="0" smtClean="0"/>
              <a:t>.</a:t>
            </a:r>
          </a:p>
          <a:p>
            <a:r>
              <a:rPr lang="en-US" sz="2400" dirty="0" smtClean="0"/>
              <a:t>This algorithm carries out matrix multiplication based on its definition. </a:t>
            </a:r>
            <a:endParaRPr lang="en-US" sz="2400" dirty="0"/>
          </a:p>
        </p:txBody>
      </p:sp>
      <p:sp>
        <p:nvSpPr>
          <p:cNvPr id="4" name="Content Placeholder 2"/>
          <p:cNvSpPr txBox="1">
            <a:spLocks/>
          </p:cNvSpPr>
          <p:nvPr/>
        </p:nvSpPr>
        <p:spPr>
          <a:xfrm>
            <a:off x="1600200" y="3962400"/>
            <a:ext cx="6553200" cy="2362200"/>
          </a:xfrm>
          <a:prstGeom prst="rect">
            <a:avLst/>
          </a:prstGeom>
          <a:ln>
            <a:solidFill>
              <a:schemeClr val="accent1"/>
            </a:solidFill>
          </a:ln>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matrix multiplication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lang="en-US" sz="2600" b="1" dirty="0" smtClean="0"/>
              <a:t>A</a:t>
            </a:r>
            <a:r>
              <a:rPr lang="en-US" sz="2600" i="1" dirty="0" smtClean="0"/>
              <a:t>,</a:t>
            </a:r>
            <a:r>
              <a:rPr lang="en-US" sz="2600" b="1" dirty="0" smtClean="0"/>
              <a:t>B</a:t>
            </a:r>
            <a:r>
              <a:rPr lang="en-US" sz="2600" i="1" dirty="0" smtClean="0"/>
              <a:t>: </a:t>
            </a:r>
            <a:r>
              <a:rPr lang="en-US" sz="2600" dirty="0" smtClean="0"/>
              <a:t>matrices)</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i</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lang="en-US" sz="2600" i="1" dirty="0" smtClean="0"/>
              <a:t>m  </a:t>
            </a:r>
            <a:r>
              <a:rPr lang="en-US" sz="2600" i="1" dirty="0" smtClean="0">
                <a:solidFill>
                  <a:srgbClr val="FF0000"/>
                </a:solidFill>
              </a:rPr>
              <a:t>(rows of A) </a:t>
            </a:r>
            <a:r>
              <a:rPr lang="en-US" sz="2600" i="1" dirty="0" smtClean="0"/>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lang="en-US" sz="2600" i="1" dirty="0" smtClean="0"/>
              <a:t>n </a:t>
            </a:r>
            <a:r>
              <a:rPr lang="en-US" sz="2600" i="1" dirty="0" smtClean="0">
                <a:solidFill>
                  <a:srgbClr val="FF0000"/>
                </a:solidFill>
              </a:rPr>
              <a:t>(cols of B) </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err="1" smtClean="0"/>
              <a:t>c</a:t>
            </a:r>
            <a:r>
              <a:rPr lang="en-US" sz="2600" i="1" baseline="-25000" dirty="0" err="1" smtClean="0"/>
              <a:t>i</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t>= </a:t>
            </a:r>
            <a:r>
              <a:rPr lang="en-US" sz="2600" dirty="0" smtClean="0">
                <a:latin typeface="Cambria Math" pitchFamily="18" charset="0"/>
                <a:ea typeface="Cambria Math" pitchFamily="18" charset="0"/>
              </a:rPr>
              <a:t>0</a:t>
            </a:r>
          </a:p>
          <a:p>
            <a:pPr marL="274320" lvl="0" indent="-274320">
              <a:spcBef>
                <a:spcPct val="20000"/>
              </a:spcBef>
              <a:buClr>
                <a:schemeClr val="accent3"/>
              </a:buClr>
              <a:buSzPct val="95000"/>
              <a:defRPr/>
            </a:pPr>
            <a:r>
              <a:rPr lang="en-US" sz="2600" b="1" dirty="0" smtClean="0"/>
              <a:t>               for </a:t>
            </a:r>
            <a:r>
              <a:rPr lang="en-US" sz="2600" i="1" dirty="0" smtClean="0"/>
              <a:t>q</a:t>
            </a:r>
            <a:r>
              <a:rPr lang="en-US" sz="2600" dirty="0" smtClean="0"/>
              <a:t> := </a:t>
            </a:r>
            <a:r>
              <a:rPr lang="en-US" sz="2600" dirty="0" smtClean="0">
                <a:latin typeface="Cambria Math" pitchFamily="18" charset="0"/>
                <a:ea typeface="Cambria Math" pitchFamily="18" charset="0"/>
              </a:rPr>
              <a:t>1</a:t>
            </a:r>
            <a:r>
              <a:rPr lang="en-US" sz="2600" dirty="0" smtClean="0"/>
              <a:t> to </a:t>
            </a:r>
            <a:r>
              <a:rPr lang="en-US" sz="2600" i="1" dirty="0" smtClean="0"/>
              <a:t>k </a:t>
            </a:r>
            <a:r>
              <a:rPr lang="en-US" sz="2600" i="1" dirty="0" smtClean="0">
                <a:solidFill>
                  <a:srgbClr val="FF0000"/>
                </a:solidFill>
              </a:rPr>
              <a:t>(cols of A = rows </a:t>
            </a:r>
            <a:r>
              <a:rPr lang="en-US" sz="2600" i="1">
                <a:solidFill>
                  <a:srgbClr val="FF0000"/>
                </a:solidFill>
              </a:rPr>
              <a:t>of </a:t>
            </a:r>
            <a:r>
              <a:rPr lang="en-US" sz="2600" i="1" smtClean="0">
                <a:solidFill>
                  <a:srgbClr val="FF0000"/>
                </a:solidFill>
              </a:rPr>
              <a:t>B) </a:t>
            </a:r>
            <a:endParaRPr lang="en-US" sz="2600" i="1" dirty="0" smtClean="0"/>
          </a:p>
          <a:p>
            <a:pPr marL="274320" lvl="0" indent="-274320">
              <a:spcBef>
                <a:spcPct val="20000"/>
              </a:spcBef>
              <a:buClr>
                <a:schemeClr val="accent3"/>
              </a:buClr>
              <a:buSzPct val="95000"/>
              <a:defRPr/>
            </a:pPr>
            <a:r>
              <a:rPr lang="en-US" sz="2600" i="1" dirty="0" smtClean="0"/>
              <a:t>                   </a:t>
            </a:r>
            <a:r>
              <a:rPr lang="en-US" sz="2600" i="1" dirty="0" err="1" smtClean="0"/>
              <a:t>c</a:t>
            </a:r>
            <a:r>
              <a:rPr lang="en-US" sz="2600" i="1" baseline="-25000" dirty="0" err="1" smtClean="0"/>
              <a:t>ij</a:t>
            </a:r>
            <a:r>
              <a:rPr lang="en-US" sz="2600" dirty="0" smtClean="0"/>
              <a:t> := </a:t>
            </a:r>
            <a:r>
              <a:rPr lang="en-US" sz="2600" i="1" dirty="0" smtClean="0"/>
              <a:t> </a:t>
            </a:r>
            <a:r>
              <a:rPr lang="en-US" sz="2600" i="1" dirty="0" err="1" smtClean="0"/>
              <a:t>c</a:t>
            </a:r>
            <a:r>
              <a:rPr lang="en-US" sz="2600" i="1" baseline="-25000" dirty="0" err="1" smtClean="0"/>
              <a:t>ij</a:t>
            </a:r>
            <a:r>
              <a:rPr lang="en-US" sz="2600" dirty="0" smtClean="0"/>
              <a:t> + </a:t>
            </a:r>
            <a:r>
              <a:rPr lang="en-US" sz="2600" i="1" dirty="0" err="1" smtClean="0"/>
              <a:t>a</a:t>
            </a:r>
            <a:r>
              <a:rPr lang="en-US" sz="2600" i="1" baseline="-25000" dirty="0" err="1" smtClean="0"/>
              <a:t>iq</a:t>
            </a:r>
            <a:r>
              <a:rPr lang="en-US" sz="2600" i="1" dirty="0" smtClean="0"/>
              <a:t> </a:t>
            </a:r>
            <a:r>
              <a:rPr lang="en-US" sz="2600" i="1" dirty="0" err="1" smtClean="0"/>
              <a:t>b</a:t>
            </a:r>
            <a:r>
              <a:rPr lang="en-US" sz="2600" i="1" baseline="-25000" dirty="0" err="1" smtClean="0"/>
              <a:t>qj</a:t>
            </a:r>
            <a:endParaRPr kumimoji="0" lang="en-US" sz="2600" b="0" u="none" strike="noStrike" kern="1200" cap="none" spc="0" normalizeH="0" baseline="-2500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2600" b="1" dirty="0" smtClean="0"/>
              <a:t>return C</a:t>
            </a:r>
            <a:r>
              <a:rPr lang="en-US" sz="2600" dirty="0" smtClean="0"/>
              <a:t>{</a:t>
            </a:r>
            <a:r>
              <a:rPr lang="en-US" sz="2600" b="1" dirty="0" smtClean="0"/>
              <a:t>C = [</a:t>
            </a:r>
            <a:r>
              <a:rPr lang="en-US" sz="2600" i="1" dirty="0" err="1" smtClean="0"/>
              <a:t>c</a:t>
            </a:r>
            <a:r>
              <a:rPr lang="en-US" sz="2600" i="1" baseline="-25000" dirty="0" err="1" smtClean="0"/>
              <a:t>ij</a:t>
            </a:r>
            <a:r>
              <a:rPr lang="en-US" sz="2600" b="1" dirty="0" smtClean="0"/>
              <a:t>]</a:t>
            </a:r>
            <a:r>
              <a:rPr lang="en-US" sz="2600" i="1" dirty="0" smtClean="0"/>
              <a:t> </a:t>
            </a:r>
            <a:r>
              <a:rPr lang="en-US" sz="2600" dirty="0" smtClean="0"/>
              <a:t>is the product of </a:t>
            </a:r>
            <a:r>
              <a:rPr lang="en-US" sz="2600" b="1" dirty="0" smtClean="0"/>
              <a:t>A</a:t>
            </a:r>
            <a:r>
              <a:rPr lang="en-US" sz="2600" dirty="0" smtClean="0"/>
              <a:t> and </a:t>
            </a:r>
            <a:r>
              <a:rPr lang="en-US" sz="2600" b="1" dirty="0" smtClean="0"/>
              <a:t>B</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4" descr="addin_tmp.png"/>
          <p:cNvPicPr>
            <a:picLocks noChangeAspect="1"/>
          </p:cNvPicPr>
          <p:nvPr>
            <p:custDataLst>
              <p:tags r:id="rId1"/>
            </p:custDataLst>
          </p:nvPr>
        </p:nvPicPr>
        <p:blipFill>
          <a:blip r:embed="rId6" cstate="print"/>
          <a:stretch>
            <a:fillRect/>
          </a:stretch>
        </p:blipFill>
        <p:spPr>
          <a:xfrm>
            <a:off x="6705600" y="2819400"/>
            <a:ext cx="154781" cy="152400"/>
          </a:xfrm>
          <a:prstGeom prst="rect">
            <a:avLst/>
          </a:prstGeom>
        </p:spPr>
      </p:pic>
      <p:pic>
        <p:nvPicPr>
          <p:cNvPr id="6" name="Picture 5" descr="addin_tmp.png"/>
          <p:cNvPicPr>
            <a:picLocks noChangeAspect="1"/>
          </p:cNvPicPr>
          <p:nvPr>
            <p:custDataLst>
              <p:tags r:id="rId2"/>
            </p:custDataLst>
          </p:nvPr>
        </p:nvPicPr>
        <p:blipFill>
          <a:blip r:embed="rId6" cstate="print"/>
          <a:stretch>
            <a:fillRect/>
          </a:stretch>
        </p:blipFill>
        <p:spPr>
          <a:xfrm>
            <a:off x="6324600" y="2514600"/>
            <a:ext cx="154781" cy="152400"/>
          </a:xfrm>
          <a:prstGeom prst="rect">
            <a:avLst/>
          </a:prstGeom>
        </p:spPr>
      </p:pic>
      <p:pic>
        <p:nvPicPr>
          <p:cNvPr id="7" name="Picture 6" descr="addin_tmp.png"/>
          <p:cNvPicPr>
            <a:picLocks noChangeAspect="1"/>
          </p:cNvPicPr>
          <p:nvPr>
            <p:custDataLst>
              <p:tags r:id="rId3"/>
            </p:custDataLst>
          </p:nvPr>
        </p:nvPicPr>
        <p:blipFill>
          <a:blip r:embed="rId6" cstate="print"/>
          <a:stretch>
            <a:fillRect/>
          </a:stretch>
        </p:blipFill>
        <p:spPr>
          <a:xfrm>
            <a:off x="3581400" y="2819400"/>
            <a:ext cx="154781" cy="152400"/>
          </a:xfrm>
          <a:prstGeom prst="rect">
            <a:avLst/>
          </a:prstGeom>
        </p:spPr>
      </p:pic>
      <p:pic>
        <p:nvPicPr>
          <p:cNvPr id="13" name="Picture 12" descr="addin_tmp.png"/>
          <p:cNvPicPr>
            <a:picLocks noChangeAspect="1"/>
          </p:cNvPicPr>
          <p:nvPr>
            <p:custDataLst>
              <p:tags r:id="rId4"/>
            </p:custDataLst>
          </p:nvPr>
        </p:nvPicPr>
        <p:blipFill>
          <a:blip r:embed="rId7" cstate="print"/>
          <a:stretch>
            <a:fillRect/>
          </a:stretch>
        </p:blipFill>
        <p:spPr>
          <a:xfrm>
            <a:off x="5271134" y="4648200"/>
            <a:ext cx="2261711" cy="428625"/>
          </a:xfrm>
          <a:prstGeom prst="rect">
            <a:avLst/>
          </a:prstGeom>
        </p:spPr>
      </p:pic>
      <p:sp>
        <p:nvSpPr>
          <p:cNvPr id="9" name="Slide Number Placeholder 8"/>
          <p:cNvSpPr>
            <a:spLocks noGrp="1"/>
          </p:cNvSpPr>
          <p:nvPr>
            <p:ph type="sldNum" sz="quarter" idx="12"/>
          </p:nvPr>
        </p:nvSpPr>
        <p:spPr/>
        <p:txBody>
          <a:bodyPr/>
          <a:lstStyle/>
          <a:p>
            <a:fld id="{9CA217EF-0505-4C33-BB20-8A8DF2039023}" type="slidenum">
              <a:rPr lang="en-US" smtClean="0"/>
              <a:pPr/>
              <a:t>75</a:t>
            </a:fld>
            <a:endParaRPr lang="en-US"/>
          </a:p>
        </p:txBody>
      </p:sp>
    </p:spTree>
    <p:extLst>
      <p:ext uri="{BB962C8B-B14F-4D97-AF65-F5344CB8AC3E}">
        <p14:creationId xmlns="" xmlns:p14="http://schemas.microsoft.com/office/powerpoint/2010/main" val="128724645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Complexity of Matrix Multiplication</a:t>
            </a:r>
            <a:endParaRPr lang="en-US" dirty="0"/>
          </a:p>
        </p:txBody>
      </p:sp>
      <p:sp>
        <p:nvSpPr>
          <p:cNvPr id="3" name="Content Placeholder 2"/>
          <p:cNvSpPr>
            <a:spLocks noGrp="1"/>
          </p:cNvSpPr>
          <p:nvPr>
            <p:ph idx="1"/>
          </p:nvPr>
        </p:nvSpPr>
        <p:spPr/>
        <p:txBody>
          <a:bodyPr>
            <a:normAutofit/>
          </a:bodyPr>
          <a:lstStyle/>
          <a:p>
            <a:pPr>
              <a:buNone/>
            </a:pPr>
            <a:r>
              <a:rPr lang="en-US" b="1" dirty="0" smtClean="0"/>
              <a:t>   Example</a:t>
            </a:r>
            <a:r>
              <a:rPr lang="en-US" dirty="0" smtClean="0"/>
              <a:t>: How many additions and multiplications are used by the matrix multiplication algorithm to multiply two </a:t>
            </a:r>
            <a:r>
              <a:rPr lang="en-US" i="1" dirty="0" smtClean="0"/>
              <a:t>n</a:t>
            </a:r>
            <a:r>
              <a:rPr lang="en-US" dirty="0" smtClean="0"/>
              <a:t>    </a:t>
            </a:r>
            <a:r>
              <a:rPr lang="en-US" i="1" dirty="0" err="1" smtClean="0"/>
              <a:t>n</a:t>
            </a:r>
            <a:r>
              <a:rPr lang="en-US" dirty="0" smtClean="0"/>
              <a:t> matrices.</a:t>
            </a:r>
          </a:p>
          <a:p>
            <a:pPr>
              <a:buNone/>
            </a:pPr>
            <a:r>
              <a:rPr lang="en-US" b="1" dirty="0" smtClean="0"/>
              <a:t>   Solution</a:t>
            </a:r>
            <a:r>
              <a:rPr lang="en-US" dirty="0" smtClean="0"/>
              <a:t>: There are </a:t>
            </a:r>
            <a:r>
              <a:rPr lang="en-US" i="1" dirty="0" smtClean="0"/>
              <a:t>n</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entries in the product. Finding each entry requires </a:t>
            </a:r>
            <a:r>
              <a:rPr lang="en-US" i="1" dirty="0" smtClean="0">
                <a:ea typeface="Cambria Math" pitchFamily="18" charset="0"/>
              </a:rPr>
              <a:t>n</a:t>
            </a:r>
            <a:r>
              <a:rPr lang="en-US" dirty="0" smtClean="0">
                <a:latin typeface="Cambria Math" pitchFamily="18" charset="0"/>
                <a:ea typeface="Cambria Math" pitchFamily="18" charset="0"/>
              </a:rPr>
              <a:t> multiplications and </a:t>
            </a:r>
            <a:r>
              <a:rPr lang="en-US" i="1" dirty="0" smtClean="0">
                <a:ea typeface="Cambria Math" pitchFamily="18" charset="0"/>
              </a:rPr>
              <a:t>n</a:t>
            </a:r>
            <a:r>
              <a:rPr lang="en-US" dirty="0" smtClean="0">
                <a:latin typeface="Cambria Math"/>
                <a:ea typeface="Cambria Math"/>
              </a:rPr>
              <a:t> additions. Hence, </a:t>
            </a:r>
            <a:r>
              <a:rPr lang="en-US" i="1" dirty="0" smtClean="0"/>
              <a:t>n</a:t>
            </a:r>
            <a:r>
              <a:rPr lang="en-US" baseline="30000" dirty="0" smtClean="0">
                <a:latin typeface="Cambria Math" pitchFamily="18" charset="0"/>
                <a:ea typeface="Cambria Math" pitchFamily="18" charset="0"/>
              </a:rPr>
              <a:t>3</a:t>
            </a:r>
            <a:r>
              <a:rPr lang="en-US" dirty="0" smtClean="0">
                <a:latin typeface="Cambria Math"/>
                <a:ea typeface="Cambria Math"/>
              </a:rPr>
              <a:t>  multiplications and </a:t>
            </a:r>
            <a:r>
              <a:rPr lang="en-US" i="1" dirty="0" smtClean="0"/>
              <a:t>n</a:t>
            </a:r>
            <a:r>
              <a:rPr lang="en-US" baseline="30000" dirty="0" smtClean="0">
                <a:latin typeface="Cambria Math" pitchFamily="18" charset="0"/>
                <a:ea typeface="Cambria Math" pitchFamily="18" charset="0"/>
              </a:rPr>
              <a:t>3</a:t>
            </a:r>
            <a:r>
              <a:rPr lang="en-US" dirty="0" smtClean="0">
                <a:latin typeface="Cambria Math"/>
                <a:ea typeface="Cambria Math"/>
              </a:rPr>
              <a:t> additions are used.</a:t>
            </a:r>
          </a:p>
          <a:p>
            <a:pPr>
              <a:buNone/>
            </a:pPr>
            <a:r>
              <a:rPr lang="en-US" dirty="0" smtClean="0">
                <a:latin typeface="Cambria Math"/>
                <a:ea typeface="Cambria Math"/>
              </a:rPr>
              <a:t>    Hence, the complexity of matrix multiplication is </a:t>
            </a:r>
            <a:r>
              <a:rPr lang="en-US" i="1" dirty="0" smtClean="0"/>
              <a:t>O</a:t>
            </a:r>
            <a:r>
              <a:rPr lang="en-US" dirty="0" smtClean="0"/>
              <a:t>(</a:t>
            </a:r>
            <a:r>
              <a:rPr lang="en-US" i="1" dirty="0" smtClean="0"/>
              <a:t>n</a:t>
            </a:r>
            <a:r>
              <a:rPr lang="en-US" baseline="30000" dirty="0" smtClean="0">
                <a:latin typeface="Cambria Math" pitchFamily="18" charset="0"/>
                <a:ea typeface="Cambria Math" pitchFamily="18" charset="0"/>
              </a:rPr>
              <a:t>3</a:t>
            </a:r>
            <a:r>
              <a:rPr lang="en-US" dirty="0" smtClean="0"/>
              <a:t>).  </a:t>
            </a:r>
          </a:p>
          <a:p>
            <a:pPr>
              <a:buNone/>
            </a:pPr>
            <a:endParaRPr lang="en-US" dirty="0" smtClean="0"/>
          </a:p>
          <a:p>
            <a:pPr>
              <a:buNone/>
            </a:pPr>
            <a:endParaRPr lang="en-US" dirty="0" smtClean="0"/>
          </a:p>
          <a:p>
            <a:pPr>
              <a:buNone/>
            </a:pPr>
            <a:endParaRPr lang="en-US" dirty="0"/>
          </a:p>
        </p:txBody>
      </p:sp>
      <p:pic>
        <p:nvPicPr>
          <p:cNvPr id="4" name="Picture 3" descr="addin_tmp.png"/>
          <p:cNvPicPr>
            <a:picLocks noChangeAspect="1"/>
          </p:cNvPicPr>
          <p:nvPr>
            <p:custDataLst>
              <p:tags r:id="rId1"/>
            </p:custDataLst>
          </p:nvPr>
        </p:nvPicPr>
        <p:blipFill>
          <a:blip r:embed="rId3" cstate="print"/>
          <a:stretch>
            <a:fillRect/>
          </a:stretch>
        </p:blipFill>
        <p:spPr>
          <a:xfrm>
            <a:off x="2971800" y="2971800"/>
            <a:ext cx="154781" cy="152400"/>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76</a:t>
            </a:fld>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Boolean Product Algorithm</a:t>
            </a:r>
            <a:endParaRPr lang="en-US" dirty="0"/>
          </a:p>
        </p:txBody>
      </p:sp>
      <p:sp>
        <p:nvSpPr>
          <p:cNvPr id="3" name="Content Placeholder 2"/>
          <p:cNvSpPr>
            <a:spLocks noGrp="1"/>
          </p:cNvSpPr>
          <p:nvPr>
            <p:ph idx="1"/>
          </p:nvPr>
        </p:nvSpPr>
        <p:spPr/>
        <p:txBody>
          <a:bodyPr/>
          <a:lstStyle/>
          <a:p>
            <a:r>
              <a:rPr lang="en-US" dirty="0" smtClean="0"/>
              <a:t>The definition of Boolean product  of zero-one matrices can also be converted to an algorithm.</a:t>
            </a:r>
            <a:endParaRPr lang="en-US" dirty="0"/>
          </a:p>
        </p:txBody>
      </p:sp>
      <p:sp>
        <p:nvSpPr>
          <p:cNvPr id="4" name="Content Placeholder 2"/>
          <p:cNvSpPr txBox="1">
            <a:spLocks/>
          </p:cNvSpPr>
          <p:nvPr/>
        </p:nvSpPr>
        <p:spPr>
          <a:xfrm>
            <a:off x="1676400" y="3200400"/>
            <a:ext cx="6553200" cy="2362200"/>
          </a:xfrm>
          <a:prstGeom prst="rect">
            <a:avLst/>
          </a:prstGeom>
          <a:ln>
            <a:solidFill>
              <a:schemeClr val="accent1"/>
            </a:solidFill>
          </a:ln>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 </a:t>
            </a:r>
            <a:r>
              <a:rPr lang="en-US" sz="2600" i="1" noProof="0" dirty="0" smtClean="0"/>
              <a:t>Boolean product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lang="en-US" sz="2600" b="1" dirty="0" smtClean="0"/>
              <a:t>A</a:t>
            </a:r>
            <a:r>
              <a:rPr lang="en-US" sz="2600" i="1" dirty="0" smtClean="0"/>
              <a:t>,</a:t>
            </a:r>
            <a:r>
              <a:rPr lang="en-US" sz="2600" b="1" dirty="0" smtClean="0"/>
              <a:t>B</a:t>
            </a:r>
            <a:r>
              <a:rPr lang="en-US" sz="2600" i="1" dirty="0" smtClean="0"/>
              <a:t>: </a:t>
            </a:r>
            <a:r>
              <a:rPr lang="en-US" sz="2600" dirty="0" smtClean="0"/>
              <a:t>zero-one</a:t>
            </a:r>
            <a:r>
              <a:rPr lang="en-US" sz="2600" i="1" dirty="0" smtClean="0"/>
              <a:t> </a:t>
            </a:r>
            <a:r>
              <a:rPr lang="en-US" sz="2600" dirty="0" smtClean="0"/>
              <a:t>matrices)</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i</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lang="en-US" sz="2600" i="1" dirty="0" smtClean="0"/>
              <a:t>m</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lang="en-US" sz="2600" i="1" dirty="0" smtClean="0"/>
              <a:t>n</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err="1" smtClean="0"/>
              <a:t>c</a:t>
            </a:r>
            <a:r>
              <a:rPr lang="en-US" sz="2600" i="1" baseline="-25000" dirty="0" err="1" smtClean="0"/>
              <a:t>i</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t>= </a:t>
            </a:r>
            <a:r>
              <a:rPr lang="en-US" sz="2600" dirty="0" smtClean="0">
                <a:latin typeface="Cambria Math" pitchFamily="18" charset="0"/>
                <a:ea typeface="Cambria Math" pitchFamily="18" charset="0"/>
              </a:rPr>
              <a:t>0</a:t>
            </a:r>
          </a:p>
          <a:p>
            <a:pPr marL="274320" lvl="0" indent="-274320">
              <a:spcBef>
                <a:spcPct val="20000"/>
              </a:spcBef>
              <a:buClr>
                <a:schemeClr val="accent3"/>
              </a:buClr>
              <a:buSzPct val="95000"/>
              <a:defRPr/>
            </a:pPr>
            <a:r>
              <a:rPr lang="en-US" sz="2600" b="1" dirty="0" smtClean="0"/>
              <a:t>               for </a:t>
            </a:r>
            <a:r>
              <a:rPr lang="en-US" sz="2600" i="1" dirty="0" smtClean="0"/>
              <a:t>q</a:t>
            </a:r>
            <a:r>
              <a:rPr lang="en-US" sz="2600" dirty="0" smtClean="0"/>
              <a:t> := </a:t>
            </a:r>
            <a:r>
              <a:rPr lang="en-US" sz="2600" dirty="0" smtClean="0">
                <a:latin typeface="Cambria Math" pitchFamily="18" charset="0"/>
                <a:ea typeface="Cambria Math" pitchFamily="18" charset="0"/>
              </a:rPr>
              <a:t>1</a:t>
            </a:r>
            <a:r>
              <a:rPr lang="en-US" sz="2600" dirty="0" smtClean="0"/>
              <a:t> to </a:t>
            </a:r>
            <a:r>
              <a:rPr lang="en-US" sz="2600" i="1" dirty="0" smtClean="0"/>
              <a:t>k</a:t>
            </a:r>
          </a:p>
          <a:p>
            <a:pPr marL="274320" lvl="0" indent="-274320">
              <a:spcBef>
                <a:spcPct val="20000"/>
              </a:spcBef>
              <a:buClr>
                <a:schemeClr val="accent3"/>
              </a:buClr>
              <a:buSzPct val="95000"/>
              <a:defRPr/>
            </a:pPr>
            <a:r>
              <a:rPr lang="en-US" sz="2600" i="1" dirty="0" smtClean="0"/>
              <a:t>                   </a:t>
            </a:r>
            <a:r>
              <a:rPr lang="en-US" sz="2600" dirty="0" smtClean="0"/>
              <a:t> </a:t>
            </a:r>
            <a:r>
              <a:rPr lang="en-US" sz="2600" i="1" dirty="0" err="1" smtClean="0">
                <a:ea typeface="Cambria Math"/>
                <a:sym typeface="Symbol"/>
              </a:rPr>
              <a:t>c</a:t>
            </a:r>
            <a:r>
              <a:rPr lang="en-US" sz="2600" i="1" baseline="-25000" dirty="0" err="1" smtClean="0">
                <a:ea typeface="Cambria Math"/>
                <a:sym typeface="Symbol"/>
              </a:rPr>
              <a:t>ij</a:t>
            </a:r>
            <a:r>
              <a:rPr lang="en-US" sz="2600" baseline="-25000" dirty="0" smtClean="0">
                <a:ea typeface="Cambria Math"/>
                <a:sym typeface="Symbol"/>
              </a:rPr>
              <a:t>  </a:t>
            </a:r>
            <a:r>
              <a:rPr lang="en-US" sz="2600" dirty="0" smtClean="0">
                <a:ea typeface="Cambria Math"/>
                <a:sym typeface="Symbol"/>
              </a:rPr>
              <a:t>:= </a:t>
            </a:r>
            <a:r>
              <a:rPr lang="en-US" sz="2600" i="1" dirty="0" err="1" smtClean="0"/>
              <a:t>c</a:t>
            </a:r>
            <a:r>
              <a:rPr lang="en-US" sz="2600" i="1" baseline="-25000" dirty="0" err="1" smtClean="0"/>
              <a:t>ij</a:t>
            </a:r>
            <a:r>
              <a:rPr lang="en-US" sz="2600" i="1" baseline="-25000" dirty="0" smtClean="0"/>
              <a:t>  </a:t>
            </a:r>
            <a:r>
              <a:rPr lang="en-US" sz="2600" dirty="0" smtClean="0">
                <a:latin typeface="Cambria Math"/>
                <a:ea typeface="Cambria Math"/>
                <a:sym typeface="Symbol"/>
              </a:rPr>
              <a:t>∨ (</a:t>
            </a:r>
            <a:r>
              <a:rPr lang="en-US" sz="2600" i="1" dirty="0" err="1" smtClean="0">
                <a:ea typeface="Cambria Math"/>
                <a:sym typeface="Symbol"/>
              </a:rPr>
              <a:t>a</a:t>
            </a:r>
            <a:r>
              <a:rPr lang="en-US" sz="2600" i="1" baseline="-25000" dirty="0" err="1" smtClean="0">
                <a:ea typeface="Cambria Math"/>
                <a:sym typeface="Symbol"/>
              </a:rPr>
              <a:t>iq</a:t>
            </a:r>
            <a:r>
              <a:rPr lang="en-US" sz="2600" dirty="0" smtClean="0">
                <a:latin typeface="Cambria Math"/>
                <a:ea typeface="Cambria Math"/>
                <a:sym typeface="Symbol"/>
              </a:rPr>
              <a:t> ∧ </a:t>
            </a:r>
            <a:r>
              <a:rPr lang="en-US" sz="2600" i="1" dirty="0" err="1" smtClean="0">
                <a:ea typeface="Cambria Math"/>
                <a:sym typeface="Symbol"/>
              </a:rPr>
              <a:t>b</a:t>
            </a:r>
            <a:r>
              <a:rPr lang="en-US" sz="2600" i="1" baseline="-25000" dirty="0" err="1" smtClean="0">
                <a:ea typeface="Cambria Math"/>
                <a:sym typeface="Symbol"/>
              </a:rPr>
              <a:t>qj</a:t>
            </a:r>
            <a:r>
              <a:rPr lang="en-US" sz="2600" dirty="0" smtClean="0">
                <a:ea typeface="Cambria Math"/>
                <a:sym typeface="Symbol"/>
              </a:rPr>
              <a:t>)</a:t>
            </a:r>
            <a:endParaRPr kumimoji="0" lang="en-US" sz="2600" b="0" u="none" strike="noStrike" kern="1200" cap="none" spc="0" normalizeH="0" baseline="-2500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2600" b="1" dirty="0" smtClean="0"/>
              <a:t>return C</a:t>
            </a:r>
            <a:r>
              <a:rPr lang="en-US" sz="2600" dirty="0" smtClean="0"/>
              <a:t>{</a:t>
            </a:r>
            <a:r>
              <a:rPr lang="en-US" sz="2600" b="1" dirty="0" smtClean="0"/>
              <a:t>C = [</a:t>
            </a:r>
            <a:r>
              <a:rPr lang="en-US" sz="2600" i="1" dirty="0" err="1" smtClean="0"/>
              <a:t>c</a:t>
            </a:r>
            <a:r>
              <a:rPr lang="en-US" sz="2600" i="1" baseline="-25000" dirty="0" err="1" smtClean="0"/>
              <a:t>ij</a:t>
            </a:r>
            <a:r>
              <a:rPr lang="en-US" sz="2600" b="1" dirty="0" smtClean="0"/>
              <a:t>]</a:t>
            </a:r>
            <a:r>
              <a:rPr lang="en-US" sz="2600" i="1" dirty="0" smtClean="0"/>
              <a:t> </a:t>
            </a:r>
            <a:r>
              <a:rPr lang="en-US" sz="2600" dirty="0" smtClean="0"/>
              <a:t>is the Boolean product of </a:t>
            </a:r>
            <a:r>
              <a:rPr lang="en-US" sz="2600" b="1" dirty="0" smtClean="0"/>
              <a:t>A</a:t>
            </a:r>
            <a:r>
              <a:rPr lang="en-US" sz="2600" dirty="0" smtClean="0"/>
              <a:t> and </a:t>
            </a:r>
            <a:r>
              <a:rPr lang="en-US" sz="2600" b="1" dirty="0" smtClean="0"/>
              <a:t>B</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pPr/>
              <a:t>77</a:t>
            </a:fld>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Complexity of Boolean Product Algorithm</a:t>
            </a:r>
            <a:endParaRPr lang="en-US" sz="4000" dirty="0"/>
          </a:p>
        </p:txBody>
      </p:sp>
      <p:sp>
        <p:nvSpPr>
          <p:cNvPr id="3" name="Content Placeholder 2"/>
          <p:cNvSpPr>
            <a:spLocks noGrp="1"/>
          </p:cNvSpPr>
          <p:nvPr>
            <p:ph idx="1"/>
          </p:nvPr>
        </p:nvSpPr>
        <p:spPr/>
        <p:txBody>
          <a:bodyPr>
            <a:normAutofit/>
          </a:bodyPr>
          <a:lstStyle/>
          <a:p>
            <a:pPr>
              <a:buNone/>
            </a:pPr>
            <a:r>
              <a:rPr lang="en-US" b="1" dirty="0" smtClean="0"/>
              <a:t>   Example</a:t>
            </a:r>
            <a:r>
              <a:rPr lang="en-US" dirty="0" smtClean="0"/>
              <a:t>: How many bit operations are used to find    </a:t>
            </a:r>
            <a:r>
              <a:rPr lang="en-US" b="1" dirty="0" smtClean="0">
                <a:ea typeface="Cambria Math"/>
                <a:sym typeface="Symbol"/>
              </a:rPr>
              <a:t>A </a:t>
            </a:r>
            <a:r>
              <a:rPr lang="en-US" dirty="0" smtClean="0">
                <a:latin typeface="Cambria Math"/>
                <a:ea typeface="Cambria Math"/>
                <a:sym typeface="Symbol"/>
              </a:rPr>
              <a:t>⊙</a:t>
            </a:r>
            <a:r>
              <a:rPr lang="en-US" dirty="0" smtClean="0">
                <a:ea typeface="Cambria Math"/>
                <a:sym typeface="Symbol"/>
              </a:rPr>
              <a:t> </a:t>
            </a:r>
            <a:r>
              <a:rPr lang="en-US" b="1" dirty="0" smtClean="0">
                <a:ea typeface="Cambria Math"/>
                <a:sym typeface="Symbol"/>
              </a:rPr>
              <a:t>B</a:t>
            </a:r>
            <a:r>
              <a:rPr lang="en-US" dirty="0" smtClean="0">
                <a:ea typeface="Cambria Math"/>
                <a:sym typeface="Symbol"/>
              </a:rPr>
              <a:t>,</a:t>
            </a:r>
            <a:r>
              <a:rPr lang="en-US" b="1" dirty="0" smtClean="0">
                <a:ea typeface="Cambria Math"/>
                <a:sym typeface="Symbol"/>
              </a:rPr>
              <a:t>  </a:t>
            </a:r>
            <a:r>
              <a:rPr lang="en-US" dirty="0" smtClean="0">
                <a:sym typeface="Symbol"/>
              </a:rPr>
              <a:t>where A and B are </a:t>
            </a:r>
            <a:r>
              <a:rPr lang="en-US" i="1" dirty="0" smtClean="0">
                <a:sym typeface="Symbol"/>
              </a:rPr>
              <a:t>n</a:t>
            </a:r>
            <a:r>
              <a:rPr lang="en-US" dirty="0" smtClean="0">
                <a:sym typeface="Symbol"/>
              </a:rPr>
              <a:t>    </a:t>
            </a:r>
            <a:r>
              <a:rPr lang="en-US" i="1" dirty="0" err="1" smtClean="0">
                <a:sym typeface="Symbol"/>
              </a:rPr>
              <a:t>n</a:t>
            </a:r>
            <a:r>
              <a:rPr lang="en-US" dirty="0" smtClean="0">
                <a:sym typeface="Symbol"/>
              </a:rPr>
              <a:t> zero-one matrices?</a:t>
            </a:r>
            <a:r>
              <a:rPr lang="en-US" dirty="0" smtClean="0"/>
              <a:t> </a:t>
            </a:r>
          </a:p>
          <a:p>
            <a:pPr>
              <a:buNone/>
            </a:pPr>
            <a:r>
              <a:rPr lang="en-US" b="1" dirty="0" smtClean="0"/>
              <a:t>   Solution</a:t>
            </a:r>
            <a:r>
              <a:rPr lang="en-US" dirty="0" smtClean="0"/>
              <a:t>: There are </a:t>
            </a:r>
            <a:r>
              <a:rPr lang="en-US" i="1" dirty="0" smtClean="0"/>
              <a:t>n</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entries in the </a:t>
            </a:r>
            <a:r>
              <a:rPr lang="en-US" b="1" dirty="0" smtClean="0">
                <a:ea typeface="Cambria Math"/>
                <a:sym typeface="Symbol"/>
              </a:rPr>
              <a:t>A </a:t>
            </a:r>
            <a:r>
              <a:rPr lang="en-US" dirty="0" smtClean="0">
                <a:latin typeface="Cambria Math"/>
                <a:ea typeface="Cambria Math"/>
                <a:sym typeface="Symbol"/>
              </a:rPr>
              <a:t>⊙</a:t>
            </a:r>
            <a:r>
              <a:rPr lang="en-US" dirty="0" smtClean="0">
                <a:ea typeface="Cambria Math"/>
                <a:sym typeface="Symbol"/>
              </a:rPr>
              <a:t> </a:t>
            </a:r>
            <a:r>
              <a:rPr lang="en-US" b="1" dirty="0" smtClean="0">
                <a:ea typeface="Cambria Math"/>
                <a:sym typeface="Symbol"/>
              </a:rPr>
              <a:t>B</a:t>
            </a:r>
            <a:r>
              <a:rPr lang="en-US" dirty="0" smtClean="0">
                <a:latin typeface="Cambria Math" pitchFamily="18" charset="0"/>
                <a:ea typeface="Cambria Math" pitchFamily="18" charset="0"/>
              </a:rPr>
              <a:t>. A total of </a:t>
            </a:r>
            <a:r>
              <a:rPr lang="en-US" i="1" dirty="0" err="1" smtClean="0">
                <a:latin typeface="Cambria Math" pitchFamily="18" charset="0"/>
                <a:ea typeface="Cambria Math" pitchFamily="18" charset="0"/>
              </a:rPr>
              <a:t>n</a:t>
            </a:r>
            <a:r>
              <a:rPr lang="en-US" dirty="0" err="1" smtClean="0">
                <a:latin typeface="Cambria Math" pitchFamily="18" charset="0"/>
                <a:ea typeface="Cambria Math" pitchFamily="18" charset="0"/>
              </a:rPr>
              <a:t>ORs</a:t>
            </a:r>
            <a:r>
              <a:rPr lang="en-US" dirty="0" smtClean="0">
                <a:latin typeface="Cambria Math" pitchFamily="18" charset="0"/>
                <a:ea typeface="Cambria Math" pitchFamily="18" charset="0"/>
              </a:rPr>
              <a:t> and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 ANDs are used to find each entry. Hence, </a:t>
            </a:r>
            <a:r>
              <a:rPr lang="en-US" dirty="0" smtClean="0">
                <a:latin typeface="Cambria Math"/>
                <a:ea typeface="Cambria Math"/>
              </a:rPr>
              <a:t>each entry takes </a:t>
            </a:r>
            <a:r>
              <a:rPr lang="en-US" i="1" dirty="0" smtClean="0">
                <a:latin typeface="Cambria Math"/>
                <a:ea typeface="Cambria Math"/>
              </a:rPr>
              <a:t>n</a:t>
            </a:r>
            <a:r>
              <a:rPr lang="en-US" dirty="0" smtClean="0">
                <a:latin typeface="Cambria Math"/>
                <a:ea typeface="Cambria Math"/>
              </a:rPr>
              <a:t> bit operations. A total of 2</a:t>
            </a:r>
            <a:r>
              <a:rPr lang="en-US" i="1" dirty="0" smtClean="0"/>
              <a:t>n</a:t>
            </a:r>
            <a:r>
              <a:rPr lang="en-US" baseline="30000" dirty="0" smtClean="0">
                <a:latin typeface="Cambria Math" pitchFamily="18" charset="0"/>
                <a:ea typeface="Cambria Math" pitchFamily="18" charset="0"/>
              </a:rPr>
              <a:t>3</a:t>
            </a:r>
            <a:r>
              <a:rPr lang="en-US" dirty="0" smtClean="0">
                <a:latin typeface="Cambria Math"/>
                <a:ea typeface="Cambria Math"/>
              </a:rPr>
              <a:t>  operations are used.</a:t>
            </a:r>
          </a:p>
          <a:p>
            <a:pPr>
              <a:buNone/>
            </a:pPr>
            <a:r>
              <a:rPr lang="en-US" dirty="0" smtClean="0">
                <a:latin typeface="Cambria Math"/>
                <a:ea typeface="Cambria Math"/>
              </a:rPr>
              <a:t>                     Therefore the complexity is </a:t>
            </a:r>
            <a:r>
              <a:rPr lang="en-US" i="1" dirty="0" smtClean="0"/>
              <a:t>O</a:t>
            </a:r>
            <a:r>
              <a:rPr lang="en-US" dirty="0" smtClean="0"/>
              <a:t>(</a:t>
            </a:r>
            <a:r>
              <a:rPr lang="en-US" i="1" dirty="0" smtClean="0"/>
              <a:t>n</a:t>
            </a:r>
            <a:r>
              <a:rPr lang="en-US" baseline="30000" dirty="0" smtClean="0">
                <a:latin typeface="Cambria Math" pitchFamily="18" charset="0"/>
                <a:ea typeface="Cambria Math" pitchFamily="18" charset="0"/>
              </a:rPr>
              <a:t>3</a:t>
            </a:r>
            <a:r>
              <a:rPr lang="en-US" dirty="0" smtClean="0"/>
              <a:t>)  </a:t>
            </a:r>
          </a:p>
          <a:p>
            <a:pPr>
              <a:buNone/>
            </a:pPr>
            <a:endParaRPr lang="en-US" dirty="0" smtClean="0"/>
          </a:p>
          <a:p>
            <a:pPr>
              <a:buNone/>
            </a:pPr>
            <a:endParaRPr lang="en-US" dirty="0" smtClean="0"/>
          </a:p>
          <a:p>
            <a:pPr>
              <a:buNone/>
            </a:pPr>
            <a:endParaRPr lang="en-US" dirty="0"/>
          </a:p>
        </p:txBody>
      </p:sp>
      <p:pic>
        <p:nvPicPr>
          <p:cNvPr id="4" name="Picture 3" descr="addin_tmp.png"/>
          <p:cNvPicPr>
            <a:picLocks noChangeAspect="1"/>
          </p:cNvPicPr>
          <p:nvPr>
            <p:custDataLst>
              <p:tags r:id="rId1"/>
            </p:custDataLst>
          </p:nvPr>
        </p:nvPicPr>
        <p:blipFill>
          <a:blip r:embed="rId3" cstate="print"/>
          <a:stretch>
            <a:fillRect/>
          </a:stretch>
        </p:blipFill>
        <p:spPr>
          <a:xfrm>
            <a:off x="4876800" y="2514600"/>
            <a:ext cx="154781" cy="152400"/>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78</a:t>
            </a:fld>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Matrix-Chain Multiplication</a:t>
            </a:r>
            <a:endParaRPr lang="en-US" sz="4000" dirty="0"/>
          </a:p>
        </p:txBody>
      </p:sp>
      <p:sp>
        <p:nvSpPr>
          <p:cNvPr id="3" name="Content Placeholder 2"/>
          <p:cNvSpPr>
            <a:spLocks noGrp="1"/>
          </p:cNvSpPr>
          <p:nvPr>
            <p:ph idx="1"/>
          </p:nvPr>
        </p:nvSpPr>
        <p:spPr/>
        <p:txBody>
          <a:bodyPr>
            <a:normAutofit fontScale="77500" lnSpcReduction="20000"/>
          </a:bodyPr>
          <a:lstStyle/>
          <a:p>
            <a:r>
              <a:rPr lang="en-US" dirty="0" smtClean="0"/>
              <a:t>How should the </a:t>
            </a:r>
            <a:r>
              <a:rPr lang="en-US" i="1" dirty="0" smtClean="0"/>
              <a:t>matrix-chain</a:t>
            </a:r>
            <a:r>
              <a:rPr lang="en-US" dirty="0" smtClean="0"/>
              <a:t>  </a:t>
            </a:r>
            <a:r>
              <a:rPr lang="en-US" b="1" dirty="0" smtClean="0"/>
              <a:t>A</a:t>
            </a:r>
            <a:r>
              <a:rPr lang="en-US" baseline="-25000" dirty="0" smtClean="0"/>
              <a:t>1</a:t>
            </a:r>
            <a:r>
              <a:rPr lang="en-US" b="1" dirty="0" smtClean="0"/>
              <a:t>A</a:t>
            </a:r>
            <a:r>
              <a:rPr lang="en-US" baseline="-25000" dirty="0" smtClean="0"/>
              <a:t>2</a:t>
            </a:r>
            <a:r>
              <a:rPr lang="en-US" dirty="0" smtClean="0">
                <a:latin typeface="Cambria Math"/>
                <a:ea typeface="Cambria Math"/>
              </a:rPr>
              <a:t>∙ ∙ ∙</a:t>
            </a:r>
            <a:r>
              <a:rPr lang="en-US" b="1" dirty="0" smtClean="0"/>
              <a:t>A</a:t>
            </a:r>
            <a:r>
              <a:rPr lang="en-US" i="1" baseline="-25000" dirty="0" smtClean="0"/>
              <a:t>n   </a:t>
            </a:r>
            <a:r>
              <a:rPr lang="en-US" i="1" dirty="0" smtClean="0"/>
              <a:t> </a:t>
            </a:r>
            <a:r>
              <a:rPr lang="en-US" dirty="0" smtClean="0"/>
              <a:t>be computed  using the fewest multiplications of integers, where </a:t>
            </a:r>
            <a:r>
              <a:rPr lang="en-US" b="1" dirty="0" smtClean="0"/>
              <a:t>A</a:t>
            </a:r>
            <a:r>
              <a:rPr lang="en-US" baseline="-25000" dirty="0" smtClean="0"/>
              <a:t>1 </a:t>
            </a:r>
            <a:r>
              <a:rPr lang="en-US" dirty="0" smtClean="0">
                <a:latin typeface="Cambria Math"/>
                <a:ea typeface="Cambria Math"/>
              </a:rPr>
              <a:t>,</a:t>
            </a:r>
            <a:r>
              <a:rPr lang="en-US" baseline="-25000" dirty="0" smtClean="0"/>
              <a:t> </a:t>
            </a:r>
            <a:r>
              <a:rPr lang="en-US" b="1" dirty="0" smtClean="0"/>
              <a:t>A</a:t>
            </a:r>
            <a:r>
              <a:rPr lang="en-US" baseline="-25000" dirty="0" smtClean="0"/>
              <a:t>2</a:t>
            </a:r>
            <a:r>
              <a:rPr lang="en-US" dirty="0" smtClean="0">
                <a:latin typeface="Cambria Math"/>
                <a:ea typeface="Cambria Math"/>
              </a:rPr>
              <a:t> ,    ∙ ∙ ∙ , </a:t>
            </a:r>
            <a:r>
              <a:rPr lang="en-US" b="1" dirty="0" smtClean="0"/>
              <a:t>A</a:t>
            </a:r>
            <a:r>
              <a:rPr lang="en-US" i="1" baseline="-25000" dirty="0" smtClean="0"/>
              <a:t>n    </a:t>
            </a:r>
            <a:r>
              <a:rPr lang="en-US" i="1" dirty="0" smtClean="0"/>
              <a:t> </a:t>
            </a:r>
            <a:r>
              <a:rPr lang="en-US" dirty="0" smtClean="0"/>
              <a:t>are </a:t>
            </a:r>
            <a:r>
              <a:rPr lang="en-US" i="1" dirty="0" smtClean="0"/>
              <a:t>m</a:t>
            </a:r>
            <a:r>
              <a:rPr lang="en-US" baseline="-25000" dirty="0" smtClean="0"/>
              <a:t>1       </a:t>
            </a:r>
            <a:r>
              <a:rPr lang="en-US" i="1" dirty="0" smtClean="0"/>
              <a:t>m</a:t>
            </a:r>
            <a:r>
              <a:rPr lang="en-US" baseline="-25000" dirty="0" smtClean="0"/>
              <a:t>2</a:t>
            </a:r>
            <a:r>
              <a:rPr lang="en-US" dirty="0" smtClean="0"/>
              <a:t>,</a:t>
            </a:r>
            <a:r>
              <a:rPr lang="en-US" sz="2800" i="1" dirty="0" smtClean="0"/>
              <a:t> m</a:t>
            </a:r>
            <a:r>
              <a:rPr lang="en-US" sz="2800" baseline="-25000" dirty="0" smtClean="0"/>
              <a:t>2      </a:t>
            </a:r>
            <a:r>
              <a:rPr lang="en-US" sz="2800" i="1" dirty="0" smtClean="0"/>
              <a:t>m</a:t>
            </a:r>
            <a:r>
              <a:rPr lang="en-US" sz="2800" baseline="-25000" dirty="0" smtClean="0"/>
              <a:t>3</a:t>
            </a:r>
            <a:r>
              <a:rPr lang="en-US" sz="2800" dirty="0" smtClean="0"/>
              <a:t> ,</a:t>
            </a:r>
            <a:r>
              <a:rPr lang="en-US" sz="2800" dirty="0" smtClean="0">
                <a:latin typeface="Cambria Math"/>
                <a:ea typeface="Cambria Math"/>
              </a:rPr>
              <a:t> ∙ ∙ ∙ </a:t>
            </a:r>
            <a:r>
              <a:rPr lang="en-US" sz="2800" i="1" dirty="0" err="1" smtClean="0"/>
              <a:t>m</a:t>
            </a:r>
            <a:r>
              <a:rPr lang="en-US" sz="2800" i="1" baseline="-25000" dirty="0" err="1" smtClean="0"/>
              <a:t>n</a:t>
            </a:r>
            <a:r>
              <a:rPr lang="en-US" sz="2800" baseline="-25000" dirty="0" smtClean="0"/>
              <a:t>      </a:t>
            </a:r>
            <a:r>
              <a:rPr lang="en-US" sz="2800" i="1" dirty="0" smtClean="0"/>
              <a:t>m</a:t>
            </a:r>
            <a:r>
              <a:rPr lang="en-US" sz="2800" i="1" baseline="-25000" dirty="0" smtClean="0"/>
              <a:t>n</a:t>
            </a:r>
            <a:r>
              <a:rPr lang="en-US" sz="2800" baseline="-25000" dirty="0" smtClean="0"/>
              <a:t>+1    </a:t>
            </a:r>
            <a:r>
              <a:rPr lang="en-US" sz="2800" dirty="0" smtClean="0"/>
              <a:t> integer matrices. Matrix multiplication is associative.</a:t>
            </a:r>
            <a:endParaRPr lang="en-US" b="1" dirty="0" smtClean="0"/>
          </a:p>
          <a:p>
            <a:pPr>
              <a:buNone/>
            </a:pPr>
            <a:r>
              <a:rPr lang="en-US" b="1" dirty="0" smtClean="0"/>
              <a:t>   Example</a:t>
            </a:r>
            <a:r>
              <a:rPr lang="en-US" dirty="0" smtClean="0"/>
              <a:t>: In which order should the integer matrices </a:t>
            </a:r>
            <a:r>
              <a:rPr lang="en-US" b="1" dirty="0" smtClean="0"/>
              <a:t>A</a:t>
            </a:r>
            <a:r>
              <a:rPr lang="en-US" baseline="-25000" dirty="0" smtClean="0"/>
              <a:t>1</a:t>
            </a:r>
            <a:r>
              <a:rPr lang="en-US" b="1" dirty="0" smtClean="0"/>
              <a:t>A</a:t>
            </a:r>
            <a:r>
              <a:rPr lang="en-US" baseline="-25000" dirty="0" smtClean="0"/>
              <a:t>2</a:t>
            </a:r>
            <a:r>
              <a:rPr lang="en-US" b="1" dirty="0" smtClean="0"/>
              <a:t>A</a:t>
            </a:r>
            <a:r>
              <a:rPr lang="en-US" baseline="-25000" dirty="0" smtClean="0"/>
              <a:t>3</a:t>
            </a:r>
            <a:r>
              <a:rPr lang="en-US" i="1" baseline="-25000" dirty="0" smtClean="0"/>
              <a:t>  </a:t>
            </a:r>
            <a:r>
              <a:rPr lang="en-US" dirty="0" smtClean="0"/>
              <a:t>-  where </a:t>
            </a:r>
            <a:r>
              <a:rPr lang="en-US" b="1" dirty="0" smtClean="0"/>
              <a:t>A</a:t>
            </a:r>
            <a:r>
              <a:rPr lang="en-US" baseline="-25000" dirty="0" smtClean="0"/>
              <a:t>1  </a:t>
            </a:r>
            <a:r>
              <a:rPr lang="en-US" dirty="0" smtClean="0"/>
              <a:t> is </a:t>
            </a:r>
            <a:r>
              <a:rPr lang="en-US" dirty="0" smtClean="0">
                <a:latin typeface="Cambria Math" pitchFamily="18" charset="0"/>
                <a:ea typeface="Cambria Math" pitchFamily="18" charset="0"/>
              </a:rPr>
              <a:t>30    20</a:t>
            </a:r>
            <a:r>
              <a:rPr lang="en-US" baseline="-25000" dirty="0" smtClean="0">
                <a:latin typeface="Cambria Math" pitchFamily="18" charset="0"/>
                <a:ea typeface="Cambria Math" pitchFamily="18" charset="0"/>
              </a:rPr>
              <a:t> , </a:t>
            </a:r>
            <a:r>
              <a:rPr lang="en-US" b="1" dirty="0" smtClean="0"/>
              <a:t>A</a:t>
            </a:r>
            <a:r>
              <a:rPr lang="en-US" baseline="-25000" dirty="0" smtClean="0"/>
              <a:t>2 </a:t>
            </a:r>
            <a:r>
              <a:rPr lang="en-US" sz="2400" dirty="0" smtClean="0">
                <a:latin typeface="Cambria Math" pitchFamily="18" charset="0"/>
                <a:ea typeface="Cambria Math" pitchFamily="18" charset="0"/>
              </a:rPr>
              <a:t>20</a:t>
            </a:r>
            <a:r>
              <a:rPr lang="en-US" sz="2400" baseline="-25000" dirty="0" smtClean="0">
                <a:latin typeface="Cambria Math" pitchFamily="18" charset="0"/>
                <a:ea typeface="Cambria Math" pitchFamily="18" charset="0"/>
              </a:rPr>
              <a:t>       </a:t>
            </a:r>
            <a:r>
              <a:rPr lang="en-US" sz="2400" dirty="0" smtClean="0">
                <a:latin typeface="Cambria Math" pitchFamily="18" charset="0"/>
                <a:ea typeface="Cambria Math" pitchFamily="18" charset="0"/>
              </a:rPr>
              <a:t>40</a:t>
            </a:r>
            <a:r>
              <a:rPr lang="en-US" sz="2400" i="1" dirty="0" smtClean="0">
                <a:latin typeface="Cambria Math" pitchFamily="18" charset="0"/>
                <a:ea typeface="Cambria Math" pitchFamily="18" charset="0"/>
              </a:rPr>
              <a:t>,</a:t>
            </a:r>
            <a:r>
              <a:rPr lang="en-US" baseline="-25000" dirty="0" smtClean="0">
                <a:latin typeface="Cambria Math" pitchFamily="18" charset="0"/>
                <a:ea typeface="Cambria Math" pitchFamily="18" charset="0"/>
              </a:rPr>
              <a:t>  </a:t>
            </a:r>
            <a:r>
              <a:rPr lang="en-US" b="1" dirty="0" smtClean="0"/>
              <a:t>A</a:t>
            </a:r>
            <a:r>
              <a:rPr lang="en-US" baseline="-25000" dirty="0" smtClean="0"/>
              <a:t>3 </a:t>
            </a:r>
            <a:r>
              <a:rPr lang="en-US" sz="2400" dirty="0" smtClean="0">
                <a:latin typeface="Cambria Math" pitchFamily="18" charset="0"/>
                <a:ea typeface="Cambria Math" pitchFamily="18" charset="0"/>
              </a:rPr>
              <a:t>40</a:t>
            </a:r>
            <a:r>
              <a:rPr lang="en-US" sz="2400" baseline="-25000" dirty="0" smtClean="0">
                <a:latin typeface="Cambria Math" pitchFamily="18" charset="0"/>
                <a:ea typeface="Cambria Math" pitchFamily="18" charset="0"/>
              </a:rPr>
              <a:t>    </a:t>
            </a:r>
            <a:r>
              <a:rPr lang="en-US" baseline="-25000" dirty="0" smtClean="0">
                <a:latin typeface="Cambria Math" pitchFamily="18" charset="0"/>
                <a:ea typeface="Cambria Math" pitchFamily="18" charset="0"/>
              </a:rPr>
              <a:t> </a:t>
            </a:r>
            <a:r>
              <a:rPr lang="en-US" dirty="0" smtClean="0">
                <a:latin typeface="Cambria Math" pitchFamily="18" charset="0"/>
                <a:ea typeface="Cambria Math" pitchFamily="18" charset="0"/>
              </a:rPr>
              <a:t> 10 </a:t>
            </a:r>
            <a:r>
              <a:rPr lang="en-US" dirty="0" smtClean="0"/>
              <a:t>- be multiplied to use the least number of multiplications.</a:t>
            </a:r>
            <a:r>
              <a:rPr lang="en-US" b="1" dirty="0" smtClean="0"/>
              <a:t> </a:t>
            </a:r>
            <a:endParaRPr lang="en-US" dirty="0" smtClean="0"/>
          </a:p>
          <a:p>
            <a:pPr>
              <a:buNone/>
            </a:pPr>
            <a:r>
              <a:rPr lang="en-US" b="1" dirty="0" smtClean="0"/>
              <a:t>   Solution</a:t>
            </a:r>
            <a:r>
              <a:rPr lang="en-US" dirty="0" smtClean="0"/>
              <a:t>: There are two possible ways to compute </a:t>
            </a:r>
            <a:r>
              <a:rPr lang="en-US" b="1" dirty="0" smtClean="0"/>
              <a:t>A</a:t>
            </a:r>
            <a:r>
              <a:rPr lang="en-US" baseline="-25000" dirty="0" smtClean="0"/>
              <a:t>1</a:t>
            </a:r>
            <a:r>
              <a:rPr lang="en-US" b="1" dirty="0" smtClean="0"/>
              <a:t>A</a:t>
            </a:r>
            <a:r>
              <a:rPr lang="en-US" baseline="-25000" dirty="0" smtClean="0"/>
              <a:t>2</a:t>
            </a:r>
            <a:r>
              <a:rPr lang="en-US" b="1" dirty="0" smtClean="0"/>
              <a:t>A</a:t>
            </a:r>
            <a:r>
              <a:rPr lang="en-US" baseline="-25000" dirty="0" smtClean="0"/>
              <a:t>3</a:t>
            </a:r>
            <a:r>
              <a:rPr lang="en-US" dirty="0" smtClean="0"/>
              <a:t>.</a:t>
            </a:r>
          </a:p>
          <a:p>
            <a:pPr lvl="1"/>
            <a:r>
              <a:rPr lang="en-US" b="1" dirty="0" smtClean="0"/>
              <a:t>A</a:t>
            </a:r>
            <a:r>
              <a:rPr lang="en-US" baseline="-25000" dirty="0" smtClean="0"/>
              <a:t>1</a:t>
            </a:r>
            <a:r>
              <a:rPr lang="en-US" dirty="0" smtClean="0"/>
              <a:t>(</a:t>
            </a:r>
            <a:r>
              <a:rPr lang="en-US" b="1" dirty="0" smtClean="0"/>
              <a:t>A</a:t>
            </a:r>
            <a:r>
              <a:rPr lang="en-US" baseline="-25000" dirty="0" smtClean="0"/>
              <a:t>2</a:t>
            </a:r>
            <a:r>
              <a:rPr lang="en-US" b="1" dirty="0" smtClean="0"/>
              <a:t>A</a:t>
            </a:r>
            <a:r>
              <a:rPr lang="en-US" baseline="-25000" dirty="0" smtClean="0"/>
              <a:t>3</a:t>
            </a:r>
            <a:r>
              <a:rPr lang="en-US" dirty="0" smtClean="0"/>
              <a:t>): </a:t>
            </a:r>
            <a:r>
              <a:rPr lang="en-US" b="1" dirty="0" smtClean="0"/>
              <a:t>A</a:t>
            </a:r>
            <a:r>
              <a:rPr lang="en-US" baseline="-25000" dirty="0" smtClean="0"/>
              <a:t>2</a:t>
            </a:r>
            <a:r>
              <a:rPr lang="en-US" b="1" dirty="0" smtClean="0"/>
              <a:t>A</a:t>
            </a:r>
            <a:r>
              <a:rPr lang="en-US" baseline="-25000" dirty="0" smtClean="0"/>
              <a:t>3</a:t>
            </a:r>
            <a:r>
              <a:rPr lang="en-US" dirty="0" smtClean="0"/>
              <a:t>  takes </a:t>
            </a:r>
            <a:r>
              <a:rPr lang="en-US" dirty="0" smtClean="0">
                <a:latin typeface="Cambria Math" pitchFamily="18" charset="0"/>
                <a:ea typeface="Cambria Math" pitchFamily="18" charset="0"/>
              </a:rPr>
              <a:t>20 </a:t>
            </a:r>
            <a:r>
              <a:rPr lang="en-US" dirty="0" smtClean="0">
                <a:latin typeface="Cambria Math"/>
                <a:ea typeface="Cambria Math"/>
              </a:rPr>
              <a:t>∙</a:t>
            </a:r>
            <a:r>
              <a:rPr lang="en-US" dirty="0" smtClean="0">
                <a:latin typeface="Cambria Math" pitchFamily="18" charset="0"/>
                <a:ea typeface="Cambria Math" pitchFamily="18" charset="0"/>
              </a:rPr>
              <a:t> 40 </a:t>
            </a:r>
            <a:r>
              <a:rPr lang="en-US" dirty="0" smtClean="0">
                <a:latin typeface="Cambria Math"/>
                <a:ea typeface="Cambria Math"/>
              </a:rPr>
              <a:t>∙</a:t>
            </a:r>
            <a:r>
              <a:rPr lang="en-US" dirty="0" smtClean="0">
                <a:latin typeface="Cambria Math" pitchFamily="18" charset="0"/>
                <a:ea typeface="Cambria Math" pitchFamily="18" charset="0"/>
              </a:rPr>
              <a:t> 10 = 8000 multiplications. Then multiplying </a:t>
            </a:r>
            <a:r>
              <a:rPr lang="en-US" b="1" dirty="0" smtClean="0"/>
              <a:t>A</a:t>
            </a:r>
            <a:r>
              <a:rPr lang="en-US" baseline="-25000" dirty="0" smtClean="0"/>
              <a:t>1  </a:t>
            </a:r>
            <a:r>
              <a:rPr lang="en-US" dirty="0" smtClean="0"/>
              <a:t> by the </a:t>
            </a:r>
            <a:r>
              <a:rPr lang="en-US" dirty="0" smtClean="0">
                <a:latin typeface="Cambria Math" pitchFamily="18" charset="0"/>
                <a:ea typeface="Cambria Math" pitchFamily="18" charset="0"/>
              </a:rPr>
              <a:t>20    10 </a:t>
            </a:r>
            <a:r>
              <a:rPr lang="en-US" dirty="0" smtClean="0"/>
              <a:t>matrix </a:t>
            </a:r>
            <a:r>
              <a:rPr lang="en-US" b="1" dirty="0" smtClean="0"/>
              <a:t>A</a:t>
            </a:r>
            <a:r>
              <a:rPr lang="en-US" baseline="-25000" dirty="0" smtClean="0"/>
              <a:t>2</a:t>
            </a:r>
            <a:r>
              <a:rPr lang="en-US" b="1" dirty="0" smtClean="0"/>
              <a:t>A</a:t>
            </a:r>
            <a:r>
              <a:rPr lang="en-US" baseline="-25000" dirty="0" smtClean="0"/>
              <a:t>3</a:t>
            </a:r>
            <a:r>
              <a:rPr lang="en-US" dirty="0" smtClean="0"/>
              <a:t> takes </a:t>
            </a:r>
            <a:r>
              <a:rPr lang="en-US" dirty="0" smtClean="0">
                <a:latin typeface="Cambria Math" pitchFamily="18" charset="0"/>
                <a:ea typeface="Cambria Math" pitchFamily="18" charset="0"/>
              </a:rPr>
              <a:t>30 </a:t>
            </a:r>
            <a:r>
              <a:rPr lang="en-US" dirty="0" smtClean="0">
                <a:latin typeface="Cambria Math"/>
                <a:ea typeface="Cambria Math"/>
              </a:rPr>
              <a:t>∙</a:t>
            </a:r>
            <a:r>
              <a:rPr lang="en-US" dirty="0" smtClean="0">
                <a:latin typeface="Cambria Math" pitchFamily="18" charset="0"/>
                <a:ea typeface="Cambria Math" pitchFamily="18" charset="0"/>
              </a:rPr>
              <a:t> 20 </a:t>
            </a:r>
            <a:r>
              <a:rPr lang="en-US" dirty="0" smtClean="0">
                <a:latin typeface="Cambria Math"/>
                <a:ea typeface="Cambria Math"/>
              </a:rPr>
              <a:t>∙</a:t>
            </a:r>
            <a:r>
              <a:rPr lang="en-US" dirty="0" smtClean="0">
                <a:latin typeface="Cambria Math" pitchFamily="18" charset="0"/>
                <a:ea typeface="Cambria Math" pitchFamily="18" charset="0"/>
              </a:rPr>
              <a:t> 10 = 6000 multiplications. So the total number is 8000 + 6000 = 14,000.</a:t>
            </a:r>
            <a:endParaRPr lang="en-US" baseline="-25000" dirty="0" smtClean="0">
              <a:latin typeface="Cambria Math" pitchFamily="18" charset="0"/>
              <a:ea typeface="Cambria Math" pitchFamily="18" charset="0"/>
            </a:endParaRPr>
          </a:p>
          <a:p>
            <a:pPr lvl="1"/>
            <a:endParaRPr lang="en-US" baseline="-25000" dirty="0" smtClean="0"/>
          </a:p>
          <a:p>
            <a:pPr lvl="1"/>
            <a:r>
              <a:rPr lang="en-US" dirty="0" smtClean="0"/>
              <a:t>(</a:t>
            </a:r>
            <a:r>
              <a:rPr lang="en-US" b="1" dirty="0" smtClean="0"/>
              <a:t>A</a:t>
            </a:r>
            <a:r>
              <a:rPr lang="en-US" baseline="-25000" dirty="0" smtClean="0"/>
              <a:t>1</a:t>
            </a:r>
            <a:r>
              <a:rPr lang="en-US" b="1" dirty="0" smtClean="0"/>
              <a:t>A</a:t>
            </a:r>
            <a:r>
              <a:rPr lang="en-US" baseline="-25000" dirty="0" smtClean="0"/>
              <a:t>2</a:t>
            </a:r>
            <a:r>
              <a:rPr lang="en-US" dirty="0" smtClean="0"/>
              <a:t>)</a:t>
            </a:r>
            <a:r>
              <a:rPr lang="en-US" b="1" dirty="0" smtClean="0"/>
              <a:t>A</a:t>
            </a:r>
            <a:r>
              <a:rPr lang="en-US" baseline="-25000" dirty="0" smtClean="0"/>
              <a:t>3</a:t>
            </a:r>
            <a:r>
              <a:rPr lang="en-US" dirty="0" smtClean="0"/>
              <a:t>: </a:t>
            </a:r>
            <a:r>
              <a:rPr lang="en-US" b="1" dirty="0" smtClean="0"/>
              <a:t>A</a:t>
            </a:r>
            <a:r>
              <a:rPr lang="en-US" baseline="-25000" dirty="0" smtClean="0"/>
              <a:t>1</a:t>
            </a:r>
            <a:r>
              <a:rPr lang="en-US" b="1" dirty="0" smtClean="0"/>
              <a:t>A</a:t>
            </a:r>
            <a:r>
              <a:rPr lang="en-US" baseline="-25000" dirty="0" smtClean="0"/>
              <a:t>2</a:t>
            </a:r>
            <a:r>
              <a:rPr lang="en-US" dirty="0" smtClean="0"/>
              <a:t>  takes </a:t>
            </a:r>
            <a:r>
              <a:rPr lang="en-US" dirty="0" smtClean="0">
                <a:latin typeface="Cambria Math" pitchFamily="18" charset="0"/>
                <a:ea typeface="Cambria Math" pitchFamily="18" charset="0"/>
              </a:rPr>
              <a:t>30 </a:t>
            </a:r>
            <a:r>
              <a:rPr lang="en-US" dirty="0" smtClean="0">
                <a:latin typeface="Cambria Math"/>
                <a:ea typeface="Cambria Math"/>
              </a:rPr>
              <a:t>∙</a:t>
            </a:r>
            <a:r>
              <a:rPr lang="en-US" dirty="0" smtClean="0">
                <a:latin typeface="Cambria Math" pitchFamily="18" charset="0"/>
                <a:ea typeface="Cambria Math" pitchFamily="18" charset="0"/>
              </a:rPr>
              <a:t> 20 </a:t>
            </a:r>
            <a:r>
              <a:rPr lang="en-US" dirty="0" smtClean="0">
                <a:latin typeface="Cambria Math"/>
                <a:ea typeface="Cambria Math"/>
              </a:rPr>
              <a:t>∙</a:t>
            </a:r>
            <a:r>
              <a:rPr lang="en-US" dirty="0" smtClean="0">
                <a:latin typeface="Cambria Math" pitchFamily="18" charset="0"/>
                <a:ea typeface="Cambria Math" pitchFamily="18" charset="0"/>
              </a:rPr>
              <a:t> 40 = 24,000 multiplications. Then multiplying the 30     40 matrix  </a:t>
            </a:r>
            <a:r>
              <a:rPr lang="en-US" b="1" dirty="0" smtClean="0"/>
              <a:t>A</a:t>
            </a:r>
            <a:r>
              <a:rPr lang="en-US" baseline="-25000" dirty="0" smtClean="0"/>
              <a:t>1</a:t>
            </a:r>
            <a:r>
              <a:rPr lang="en-US" b="1" dirty="0" smtClean="0"/>
              <a:t>A</a:t>
            </a:r>
            <a:r>
              <a:rPr lang="en-US" baseline="-25000" dirty="0" smtClean="0"/>
              <a:t>2</a:t>
            </a:r>
            <a:r>
              <a:rPr lang="en-US" dirty="0" smtClean="0"/>
              <a:t> by </a:t>
            </a:r>
            <a:r>
              <a:rPr lang="en-US" b="1" dirty="0" smtClean="0"/>
              <a:t>A</a:t>
            </a:r>
            <a:r>
              <a:rPr lang="en-US" baseline="-25000" dirty="0" smtClean="0"/>
              <a:t>3</a:t>
            </a:r>
            <a:r>
              <a:rPr lang="en-US" dirty="0" smtClean="0"/>
              <a:t> takes </a:t>
            </a:r>
            <a:r>
              <a:rPr lang="en-US" dirty="0" smtClean="0">
                <a:latin typeface="Cambria Math" pitchFamily="18" charset="0"/>
                <a:ea typeface="Cambria Math" pitchFamily="18" charset="0"/>
              </a:rPr>
              <a:t>30 </a:t>
            </a:r>
            <a:r>
              <a:rPr lang="en-US" dirty="0" smtClean="0">
                <a:latin typeface="Cambria Math"/>
                <a:ea typeface="Cambria Math"/>
              </a:rPr>
              <a:t>∙</a:t>
            </a:r>
            <a:r>
              <a:rPr lang="en-US" dirty="0" smtClean="0">
                <a:latin typeface="Cambria Math" pitchFamily="18" charset="0"/>
                <a:ea typeface="Cambria Math" pitchFamily="18" charset="0"/>
              </a:rPr>
              <a:t> 40 </a:t>
            </a:r>
            <a:r>
              <a:rPr lang="en-US" dirty="0" smtClean="0">
                <a:latin typeface="Cambria Math"/>
                <a:ea typeface="Cambria Math"/>
              </a:rPr>
              <a:t>∙</a:t>
            </a:r>
            <a:r>
              <a:rPr lang="en-US" dirty="0" smtClean="0">
                <a:latin typeface="Cambria Math" pitchFamily="18" charset="0"/>
                <a:ea typeface="Cambria Math" pitchFamily="18" charset="0"/>
              </a:rPr>
              <a:t> 10 = 12,000 multiplications. So the total number is 24,000 + 12,000 = 36,000.</a:t>
            </a:r>
            <a:endParaRPr lang="en-US" dirty="0" smtClean="0"/>
          </a:p>
          <a:p>
            <a:pPr>
              <a:buNone/>
            </a:pPr>
            <a:r>
              <a:rPr lang="en-US" dirty="0" smtClean="0"/>
              <a:t>    So the first method is best. </a:t>
            </a:r>
          </a:p>
          <a:p>
            <a:pPr>
              <a:buNone/>
            </a:pPr>
            <a:endParaRPr lang="en-US" dirty="0"/>
          </a:p>
        </p:txBody>
      </p:sp>
      <p:pic>
        <p:nvPicPr>
          <p:cNvPr id="4" name="Picture 3" descr="addin_tmp.png"/>
          <p:cNvPicPr>
            <a:picLocks noChangeAspect="1"/>
          </p:cNvPicPr>
          <p:nvPr>
            <p:custDataLst>
              <p:tags r:id="rId1"/>
            </p:custDataLst>
          </p:nvPr>
        </p:nvPicPr>
        <p:blipFill>
          <a:blip r:embed="rId10" cstate="print"/>
          <a:stretch>
            <a:fillRect/>
          </a:stretch>
        </p:blipFill>
        <p:spPr>
          <a:xfrm>
            <a:off x="1219200" y="2514600"/>
            <a:ext cx="154781" cy="152400"/>
          </a:xfrm>
          <a:prstGeom prst="rect">
            <a:avLst/>
          </a:prstGeom>
        </p:spPr>
      </p:pic>
      <p:pic>
        <p:nvPicPr>
          <p:cNvPr id="5" name="Picture 4" descr="addin_tmp.png"/>
          <p:cNvPicPr>
            <a:picLocks noChangeAspect="1"/>
          </p:cNvPicPr>
          <p:nvPr>
            <p:custDataLst>
              <p:tags r:id="rId2"/>
            </p:custDataLst>
          </p:nvPr>
        </p:nvPicPr>
        <p:blipFill>
          <a:blip r:embed="rId10" cstate="print"/>
          <a:stretch>
            <a:fillRect/>
          </a:stretch>
        </p:blipFill>
        <p:spPr>
          <a:xfrm>
            <a:off x="2743200" y="2590800"/>
            <a:ext cx="154781" cy="152400"/>
          </a:xfrm>
          <a:prstGeom prst="rect">
            <a:avLst/>
          </a:prstGeom>
        </p:spPr>
      </p:pic>
      <p:pic>
        <p:nvPicPr>
          <p:cNvPr id="6" name="Picture 5" descr="addin_tmp.png"/>
          <p:cNvPicPr>
            <a:picLocks noChangeAspect="1"/>
          </p:cNvPicPr>
          <p:nvPr>
            <p:custDataLst>
              <p:tags r:id="rId3"/>
            </p:custDataLst>
          </p:nvPr>
        </p:nvPicPr>
        <p:blipFill>
          <a:blip r:embed="rId10" cstate="print"/>
          <a:stretch>
            <a:fillRect/>
          </a:stretch>
        </p:blipFill>
        <p:spPr>
          <a:xfrm>
            <a:off x="7924800" y="2286000"/>
            <a:ext cx="154781" cy="152400"/>
          </a:xfrm>
          <a:prstGeom prst="rect">
            <a:avLst/>
          </a:prstGeom>
        </p:spPr>
      </p:pic>
      <p:pic>
        <p:nvPicPr>
          <p:cNvPr id="7" name="Picture 6" descr="addin_tmp.png"/>
          <p:cNvPicPr>
            <a:picLocks noChangeAspect="1"/>
          </p:cNvPicPr>
          <p:nvPr>
            <p:custDataLst>
              <p:tags r:id="rId4"/>
            </p:custDataLst>
          </p:nvPr>
        </p:nvPicPr>
        <p:blipFill>
          <a:blip r:embed="rId10" cstate="print"/>
          <a:stretch>
            <a:fillRect/>
          </a:stretch>
        </p:blipFill>
        <p:spPr>
          <a:xfrm>
            <a:off x="1371600" y="3352800"/>
            <a:ext cx="154781" cy="152400"/>
          </a:xfrm>
          <a:prstGeom prst="rect">
            <a:avLst/>
          </a:prstGeom>
        </p:spPr>
      </p:pic>
      <p:pic>
        <p:nvPicPr>
          <p:cNvPr id="8" name="Picture 7" descr="addin_tmp.png"/>
          <p:cNvPicPr>
            <a:picLocks noChangeAspect="1"/>
          </p:cNvPicPr>
          <p:nvPr>
            <p:custDataLst>
              <p:tags r:id="rId5"/>
            </p:custDataLst>
          </p:nvPr>
        </p:nvPicPr>
        <p:blipFill>
          <a:blip r:embed="rId10" cstate="print"/>
          <a:stretch>
            <a:fillRect/>
          </a:stretch>
        </p:blipFill>
        <p:spPr>
          <a:xfrm>
            <a:off x="2590800" y="3352800"/>
            <a:ext cx="154781" cy="152400"/>
          </a:xfrm>
          <a:prstGeom prst="rect">
            <a:avLst/>
          </a:prstGeom>
        </p:spPr>
      </p:pic>
      <p:pic>
        <p:nvPicPr>
          <p:cNvPr id="9" name="Picture 8" descr="addin_tmp.png"/>
          <p:cNvPicPr>
            <a:picLocks noChangeAspect="1"/>
          </p:cNvPicPr>
          <p:nvPr>
            <p:custDataLst>
              <p:tags r:id="rId6"/>
            </p:custDataLst>
          </p:nvPr>
        </p:nvPicPr>
        <p:blipFill>
          <a:blip r:embed="rId10" cstate="print"/>
          <a:stretch>
            <a:fillRect/>
          </a:stretch>
        </p:blipFill>
        <p:spPr>
          <a:xfrm>
            <a:off x="3733800" y="3352800"/>
            <a:ext cx="154781" cy="152400"/>
          </a:xfrm>
          <a:prstGeom prst="rect">
            <a:avLst/>
          </a:prstGeom>
        </p:spPr>
      </p:pic>
      <p:pic>
        <p:nvPicPr>
          <p:cNvPr id="10" name="Picture 9" descr="addin_tmp.png"/>
          <p:cNvPicPr>
            <a:picLocks noChangeAspect="1"/>
          </p:cNvPicPr>
          <p:nvPr>
            <p:custDataLst>
              <p:tags r:id="rId7"/>
            </p:custDataLst>
          </p:nvPr>
        </p:nvPicPr>
        <p:blipFill>
          <a:blip r:embed="rId10" cstate="print"/>
          <a:stretch>
            <a:fillRect/>
          </a:stretch>
        </p:blipFill>
        <p:spPr>
          <a:xfrm>
            <a:off x="3733800" y="4419600"/>
            <a:ext cx="154781" cy="152400"/>
          </a:xfrm>
          <a:prstGeom prst="rect">
            <a:avLst/>
          </a:prstGeom>
        </p:spPr>
      </p:pic>
      <p:pic>
        <p:nvPicPr>
          <p:cNvPr id="11" name="Picture 10" descr="addin_tmp.png"/>
          <p:cNvPicPr>
            <a:picLocks noChangeAspect="1"/>
          </p:cNvPicPr>
          <p:nvPr>
            <p:custDataLst>
              <p:tags r:id="rId8"/>
            </p:custDataLst>
          </p:nvPr>
        </p:nvPicPr>
        <p:blipFill>
          <a:blip r:embed="rId10" cstate="print"/>
          <a:stretch>
            <a:fillRect/>
          </a:stretch>
        </p:blipFill>
        <p:spPr>
          <a:xfrm>
            <a:off x="3124200" y="5410200"/>
            <a:ext cx="154781" cy="152400"/>
          </a:xfrm>
          <a:prstGeom prst="rect">
            <a:avLst/>
          </a:prstGeom>
        </p:spPr>
      </p:pic>
      <p:sp>
        <p:nvSpPr>
          <p:cNvPr id="12" name="TextBox 11"/>
          <p:cNvSpPr txBox="1"/>
          <p:nvPr/>
        </p:nvSpPr>
        <p:spPr>
          <a:xfrm>
            <a:off x="4114800" y="5867400"/>
            <a:ext cx="4572000" cy="830997"/>
          </a:xfrm>
          <a:prstGeom prst="rect">
            <a:avLst/>
          </a:prstGeom>
          <a:noFill/>
          <a:ln>
            <a:solidFill>
              <a:schemeClr val="accent1"/>
            </a:solidFill>
          </a:ln>
        </p:spPr>
        <p:txBody>
          <a:bodyPr wrap="square" rtlCol="0">
            <a:spAutoFit/>
          </a:bodyPr>
          <a:lstStyle/>
          <a:p>
            <a:r>
              <a:rPr lang="en-US" sz="1200" dirty="0" smtClean="0"/>
              <a:t>An efficient algorithm for finding the best order for matrix-chain multiplication can be based on the algorithmic paradigm known as </a:t>
            </a:r>
            <a:r>
              <a:rPr lang="en-US" sz="1200" i="1" dirty="0" smtClean="0"/>
              <a:t>dynamic programming</a:t>
            </a:r>
            <a:r>
              <a:rPr lang="en-US" sz="1200" dirty="0" smtClean="0"/>
              <a:t>. (see Ex. </a:t>
            </a:r>
            <a:r>
              <a:rPr lang="en-US" sz="1200" dirty="0" smtClean="0">
                <a:latin typeface="Cambria Math" pitchFamily="18" charset="0"/>
                <a:ea typeface="Cambria Math" pitchFamily="18" charset="0"/>
              </a:rPr>
              <a:t>57</a:t>
            </a:r>
            <a:r>
              <a:rPr lang="en-US" sz="1200" dirty="0" smtClean="0"/>
              <a:t> in Section 8.1)</a:t>
            </a:r>
          </a:p>
          <a:p>
            <a:endParaRPr lang="en-US" sz="1200" b="1" dirty="0" smtClean="0"/>
          </a:p>
        </p:txBody>
      </p:sp>
      <p:sp>
        <p:nvSpPr>
          <p:cNvPr id="13" name="Slide Number Placeholder 12"/>
          <p:cNvSpPr>
            <a:spLocks noGrp="1"/>
          </p:cNvSpPr>
          <p:nvPr>
            <p:ph type="sldNum" sz="quarter" idx="12"/>
          </p:nvPr>
        </p:nvSpPr>
        <p:spPr/>
        <p:txBody>
          <a:bodyPr/>
          <a:lstStyle/>
          <a:p>
            <a:fld id="{9CA217EF-0505-4C33-BB20-8A8DF2039023}" type="slidenum">
              <a:rPr lang="en-US" smtClean="0"/>
              <a:pPr/>
              <a:t>79</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Specifying Algorithms</a:t>
            </a:r>
            <a:endParaRPr lang="en-US" dirty="0"/>
          </a:p>
        </p:txBody>
      </p:sp>
      <p:sp>
        <p:nvSpPr>
          <p:cNvPr id="3" name="Content Placeholder 2"/>
          <p:cNvSpPr>
            <a:spLocks noGrp="1"/>
          </p:cNvSpPr>
          <p:nvPr>
            <p:ph idx="1"/>
          </p:nvPr>
        </p:nvSpPr>
        <p:spPr/>
        <p:txBody>
          <a:bodyPr>
            <a:normAutofit fontScale="85000" lnSpcReduction="20000"/>
          </a:bodyPr>
          <a:lstStyle/>
          <a:p>
            <a:r>
              <a:rPr lang="en-US" sz="2400" dirty="0" smtClean="0"/>
              <a:t>Algorithms can be specified in different ways. Their steps can be described in English or in  </a:t>
            </a:r>
            <a:r>
              <a:rPr lang="en-US" sz="2400" i="1" dirty="0" err="1" smtClean="0"/>
              <a:t>pseudocode</a:t>
            </a:r>
            <a:r>
              <a:rPr lang="en-US" sz="2400" i="1" dirty="0" smtClean="0"/>
              <a:t>.</a:t>
            </a:r>
            <a:endParaRPr lang="en-US" sz="2400" dirty="0" smtClean="0"/>
          </a:p>
          <a:p>
            <a:r>
              <a:rPr lang="en-US" sz="2400" dirty="0" err="1" smtClean="0"/>
              <a:t>Pseudocode</a:t>
            </a:r>
            <a:r>
              <a:rPr lang="en-US" sz="2400" dirty="0" smtClean="0"/>
              <a:t> is an intermediate step between an English language description of the steps and a coding of these steps using a programming language. </a:t>
            </a:r>
          </a:p>
          <a:p>
            <a:r>
              <a:rPr lang="en-US" sz="2400" dirty="0" smtClean="0"/>
              <a:t>The form of </a:t>
            </a:r>
            <a:r>
              <a:rPr lang="en-US" sz="2400" dirty="0" err="1" smtClean="0"/>
              <a:t>pseudocode</a:t>
            </a:r>
            <a:r>
              <a:rPr lang="en-US" sz="2400" dirty="0" smtClean="0"/>
              <a:t>  we use is specified in Appendix </a:t>
            </a:r>
            <a:r>
              <a:rPr lang="en-US" sz="2400" dirty="0" smtClean="0">
                <a:latin typeface="Cambria Math" pitchFamily="18" charset="0"/>
                <a:ea typeface="Cambria Math" pitchFamily="18" charset="0"/>
              </a:rPr>
              <a:t>3</a:t>
            </a:r>
            <a:r>
              <a:rPr lang="en-US" sz="2400" dirty="0" smtClean="0"/>
              <a:t>. It uses some of the structures found in popular languages such as C++ and Java.</a:t>
            </a:r>
          </a:p>
          <a:p>
            <a:r>
              <a:rPr lang="en-US" sz="2400" dirty="0" smtClean="0"/>
              <a:t>Programmers can use the description of an algorithm in </a:t>
            </a:r>
            <a:r>
              <a:rPr lang="en-US" sz="2400" dirty="0" err="1" smtClean="0"/>
              <a:t>pseudocode</a:t>
            </a:r>
            <a:r>
              <a:rPr lang="en-US" sz="2400" dirty="0" smtClean="0"/>
              <a:t> to construct a program in a particular language. </a:t>
            </a:r>
          </a:p>
          <a:p>
            <a:r>
              <a:rPr lang="en-US" sz="2400" dirty="0" err="1" smtClean="0"/>
              <a:t>Pseudocode</a:t>
            </a:r>
            <a:r>
              <a:rPr lang="en-US" sz="2400" dirty="0" smtClean="0"/>
              <a:t> helps us analyze the time required to solve a problem using an algorithm, independent of the actual programming language used to implement algorithm. </a:t>
            </a:r>
          </a:p>
          <a:p>
            <a:endParaRPr lang="en-US" dirty="0" smtClean="0"/>
          </a:p>
          <a:p>
            <a:pPr>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8</a:t>
            </a:fld>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Algorithmic Paradigms</a:t>
            </a:r>
            <a:endParaRPr lang="en-US" dirty="0"/>
          </a:p>
        </p:txBody>
      </p:sp>
      <p:sp>
        <p:nvSpPr>
          <p:cNvPr id="3" name="Content Placeholder 2"/>
          <p:cNvSpPr>
            <a:spLocks noGrp="1"/>
          </p:cNvSpPr>
          <p:nvPr>
            <p:ph idx="1"/>
          </p:nvPr>
        </p:nvSpPr>
        <p:spPr/>
        <p:txBody>
          <a:bodyPr>
            <a:normAutofit/>
          </a:bodyPr>
          <a:lstStyle/>
          <a:p>
            <a:r>
              <a:rPr lang="en-US" dirty="0" smtClean="0"/>
              <a:t>An </a:t>
            </a:r>
            <a:r>
              <a:rPr lang="en-US" i="1" dirty="0" smtClean="0"/>
              <a:t>algorithmic paradigm  </a:t>
            </a:r>
            <a:r>
              <a:rPr lang="en-US" dirty="0" smtClean="0"/>
              <a:t>is a general approach based on a particular concept for constructing algorithms to solve a variety of problems. </a:t>
            </a:r>
          </a:p>
          <a:p>
            <a:pPr lvl="1"/>
            <a:r>
              <a:rPr lang="en-US" dirty="0" smtClean="0"/>
              <a:t>Greedy algorithms were introduced in Section </a:t>
            </a:r>
            <a:r>
              <a:rPr lang="en-US" dirty="0" smtClean="0">
                <a:latin typeface="Cambria Math" pitchFamily="18" charset="0"/>
                <a:ea typeface="Cambria Math" pitchFamily="18" charset="0"/>
              </a:rPr>
              <a:t>3.1</a:t>
            </a:r>
            <a:r>
              <a:rPr lang="en-US" dirty="0" smtClean="0"/>
              <a:t>.</a:t>
            </a:r>
          </a:p>
          <a:p>
            <a:pPr lvl="1"/>
            <a:r>
              <a:rPr lang="en-US" dirty="0" smtClean="0"/>
              <a:t>We discuss brute-force algorithms in this section.</a:t>
            </a:r>
          </a:p>
          <a:p>
            <a:pPr lvl="1"/>
            <a:r>
              <a:rPr lang="en-US" dirty="0" smtClean="0"/>
              <a:t>Also in the book are divide-and-conquer algorithms (Chapter 8), dynamic programming (Chapter 8), backtracking (Chapter </a:t>
            </a:r>
            <a:r>
              <a:rPr lang="en-US" dirty="0" smtClean="0">
                <a:latin typeface="Cambria Math" pitchFamily="18" charset="0"/>
                <a:ea typeface="Cambria Math" pitchFamily="18" charset="0"/>
              </a:rPr>
              <a:t>11</a:t>
            </a:r>
            <a:r>
              <a:rPr lang="en-US" dirty="0" smtClean="0"/>
              <a:t>), and probabilistic algorithms (Chapter </a:t>
            </a:r>
            <a:r>
              <a:rPr lang="en-US" dirty="0" smtClean="0">
                <a:latin typeface="Cambria Math" pitchFamily="18" charset="0"/>
                <a:ea typeface="Cambria Math" pitchFamily="18" charset="0"/>
              </a:rPr>
              <a:t>7</a:t>
            </a:r>
            <a:r>
              <a:rPr lang="en-US" dirty="0" smtClean="0"/>
              <a:t>). There are many other paradigms that you may see in later courses.</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80</a:t>
            </a:fld>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Brute-Force Algorithms</a:t>
            </a:r>
            <a:endParaRPr lang="en-US" dirty="0"/>
          </a:p>
        </p:txBody>
      </p:sp>
      <p:sp>
        <p:nvSpPr>
          <p:cNvPr id="5" name="Content Placeholder 4"/>
          <p:cNvSpPr>
            <a:spLocks noGrp="1"/>
          </p:cNvSpPr>
          <p:nvPr>
            <p:ph idx="1"/>
          </p:nvPr>
        </p:nvSpPr>
        <p:spPr/>
        <p:txBody>
          <a:bodyPr/>
          <a:lstStyle/>
          <a:p>
            <a:r>
              <a:rPr lang="en-US" dirty="0" smtClean="0"/>
              <a:t>A </a:t>
            </a:r>
            <a:r>
              <a:rPr lang="en-US" i="1" dirty="0" smtClean="0"/>
              <a:t>brute-force </a:t>
            </a:r>
            <a:r>
              <a:rPr lang="en-US" dirty="0" smtClean="0"/>
              <a:t>algorithm is solved in the most straightforward manner, without taking advantage of any ideas that can make the algorithm more efficient.</a:t>
            </a:r>
          </a:p>
          <a:p>
            <a:r>
              <a:rPr lang="en-US" dirty="0" smtClean="0"/>
              <a:t>Brute-force algorithms we have previously seen are sequential search, bubble sort, and insertion sort. </a:t>
            </a:r>
            <a:endParaRPr lang="en-US" dirty="0"/>
          </a:p>
        </p:txBody>
      </p:sp>
      <p:pic>
        <p:nvPicPr>
          <p:cNvPr id="6" name="Picture 2" descr="C:\Documents and Settings\Richard Scherl\Local Settings\Temporary Internet Files\Content.IE5\00IWHKE8\MC900140395[1].wmf"/>
          <p:cNvPicPr>
            <a:picLocks noChangeAspect="1" noChangeArrowheads="1"/>
          </p:cNvPicPr>
          <p:nvPr/>
        </p:nvPicPr>
        <p:blipFill>
          <a:blip r:embed="rId2" cstate="print"/>
          <a:srcRect/>
          <a:stretch>
            <a:fillRect/>
          </a:stretch>
        </p:blipFill>
        <p:spPr bwMode="auto">
          <a:xfrm>
            <a:off x="6858000" y="609601"/>
            <a:ext cx="1866595" cy="1562078"/>
          </a:xfrm>
          <a:prstGeom prst="rect">
            <a:avLst/>
          </a:prstGeom>
          <a:noFill/>
        </p:spPr>
      </p:pic>
      <p:sp>
        <p:nvSpPr>
          <p:cNvPr id="7" name="Slide Number Placeholder 6"/>
          <p:cNvSpPr>
            <a:spLocks noGrp="1"/>
          </p:cNvSpPr>
          <p:nvPr>
            <p:ph type="sldNum" sz="quarter" idx="12"/>
          </p:nvPr>
        </p:nvSpPr>
        <p:spPr/>
        <p:txBody>
          <a:bodyPr/>
          <a:lstStyle/>
          <a:p>
            <a:fld id="{9CA217EF-0505-4C33-BB20-8A8DF2039023}" type="slidenum">
              <a:rPr lang="en-US" smtClean="0"/>
              <a:pPr/>
              <a:t>81</a:t>
            </a:fld>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Computing the Closest Pair of Points  by Brute-Force</a:t>
            </a:r>
            <a:endParaRPr lang="en-US" dirty="0"/>
          </a:p>
        </p:txBody>
      </p:sp>
      <p:sp>
        <p:nvSpPr>
          <p:cNvPr id="3" name="Content Placeholder 2"/>
          <p:cNvSpPr>
            <a:spLocks noGrp="1"/>
          </p:cNvSpPr>
          <p:nvPr>
            <p:ph idx="1"/>
          </p:nvPr>
        </p:nvSpPr>
        <p:spPr/>
        <p:txBody>
          <a:bodyPr>
            <a:normAutofit/>
          </a:bodyPr>
          <a:lstStyle/>
          <a:p>
            <a:pPr>
              <a:buNone/>
            </a:pPr>
            <a:r>
              <a:rPr lang="en-US" b="1" dirty="0" smtClean="0"/>
              <a:t>   Example</a:t>
            </a:r>
            <a:r>
              <a:rPr lang="en-US" dirty="0" smtClean="0"/>
              <a:t>: Construct a brute-force algorithm for finding the closest pair of points in a set of </a:t>
            </a:r>
            <a:r>
              <a:rPr lang="en-US" i="1" dirty="0" smtClean="0"/>
              <a:t>n</a:t>
            </a:r>
            <a:r>
              <a:rPr lang="en-US" dirty="0" smtClean="0"/>
              <a:t> points in the plane and provide a worst-case estimate of the number of arithmetic operations.</a:t>
            </a:r>
          </a:p>
          <a:p>
            <a:pPr>
              <a:buNone/>
            </a:pPr>
            <a:r>
              <a:rPr lang="en-US" dirty="0" smtClean="0"/>
              <a:t>    </a:t>
            </a:r>
            <a:r>
              <a:rPr lang="en-US" b="1" dirty="0" smtClean="0"/>
              <a:t>Solution</a:t>
            </a:r>
            <a:r>
              <a:rPr lang="en-US" dirty="0" smtClean="0"/>
              <a:t>: Recall that the distance between (</a:t>
            </a:r>
            <a:r>
              <a:rPr lang="en-US" i="1" dirty="0" err="1" smtClean="0"/>
              <a:t>x</a:t>
            </a:r>
            <a:r>
              <a:rPr lang="en-US" i="1" baseline="-25000" dirty="0" err="1" smtClean="0"/>
              <a:t>i</a:t>
            </a:r>
            <a:r>
              <a:rPr lang="en-US" dirty="0" err="1" smtClean="0"/>
              <a:t>,</a:t>
            </a:r>
            <a:r>
              <a:rPr lang="en-US" i="1" dirty="0" err="1" smtClean="0"/>
              <a:t>y</a:t>
            </a:r>
            <a:r>
              <a:rPr lang="en-US" i="1" baseline="-25000" dirty="0" err="1" smtClean="0"/>
              <a:t>i</a:t>
            </a:r>
            <a:r>
              <a:rPr lang="en-US" dirty="0" smtClean="0"/>
              <a:t>) and (</a:t>
            </a:r>
            <a:r>
              <a:rPr lang="en-US" i="1" dirty="0" err="1" smtClean="0"/>
              <a:t>x</a:t>
            </a:r>
            <a:r>
              <a:rPr lang="en-US" i="1" baseline="-25000" dirty="0" err="1" smtClean="0"/>
              <a:t>j</a:t>
            </a:r>
            <a:r>
              <a:rPr lang="en-US" dirty="0" smtClean="0"/>
              <a:t>, </a:t>
            </a:r>
            <a:r>
              <a:rPr lang="en-US" i="1" dirty="0" err="1" smtClean="0"/>
              <a:t>y</a:t>
            </a:r>
            <a:r>
              <a:rPr lang="en-US" i="1" baseline="-25000" dirty="0" err="1" smtClean="0"/>
              <a:t>j</a:t>
            </a:r>
            <a:r>
              <a:rPr lang="en-US" dirty="0" smtClean="0"/>
              <a:t>) is                                  . A brute-force algorithm simply computes the distance between all pairs of points and picks the pair with the smallest distance.</a:t>
            </a:r>
          </a:p>
          <a:p>
            <a:pPr>
              <a:buNone/>
            </a:pPr>
            <a:r>
              <a:rPr lang="en-US" dirty="0" smtClean="0"/>
              <a:t>    </a:t>
            </a:r>
            <a:endParaRPr lang="en-US" sz="2000" dirty="0"/>
          </a:p>
        </p:txBody>
      </p:sp>
      <p:sp>
        <p:nvSpPr>
          <p:cNvPr id="5" name="TextBox 4"/>
          <p:cNvSpPr txBox="1"/>
          <p:nvPr/>
        </p:nvSpPr>
        <p:spPr>
          <a:xfrm>
            <a:off x="5943600" y="6248400"/>
            <a:ext cx="2057400" cy="369332"/>
          </a:xfrm>
          <a:prstGeom prst="rect">
            <a:avLst/>
          </a:prstGeom>
          <a:noFill/>
        </p:spPr>
        <p:txBody>
          <a:bodyPr wrap="square" rtlCol="0">
            <a:spAutoFit/>
          </a:bodyPr>
          <a:lstStyle/>
          <a:p>
            <a:r>
              <a:rPr lang="en-US" dirty="0" smtClean="0"/>
              <a:t>Continued </a:t>
            </a:r>
            <a:r>
              <a:rPr lang="en-US" dirty="0" smtClean="0">
                <a:latin typeface="Cambria Math"/>
                <a:ea typeface="Cambria Math"/>
              </a:rPr>
              <a:t>→</a:t>
            </a:r>
            <a:endParaRPr lang="en-US" dirty="0"/>
          </a:p>
        </p:txBody>
      </p:sp>
      <p:sp>
        <p:nvSpPr>
          <p:cNvPr id="6" name="TextBox 5"/>
          <p:cNvSpPr txBox="1"/>
          <p:nvPr/>
        </p:nvSpPr>
        <p:spPr>
          <a:xfrm>
            <a:off x="1371600" y="5334000"/>
            <a:ext cx="6934200" cy="584775"/>
          </a:xfrm>
          <a:prstGeom prst="rect">
            <a:avLst/>
          </a:prstGeom>
          <a:noFill/>
        </p:spPr>
        <p:txBody>
          <a:bodyPr wrap="square" rtlCol="0">
            <a:spAutoFit/>
          </a:bodyPr>
          <a:lstStyle/>
          <a:p>
            <a:r>
              <a:rPr lang="en-US" sz="1600" b="1" dirty="0" smtClean="0"/>
              <a:t>Note</a:t>
            </a:r>
            <a:r>
              <a:rPr lang="en-US" sz="1600" dirty="0" smtClean="0"/>
              <a:t>: There is no need to compute the square root, since the square of the distance between two points is smallest when the distance is smallest. </a:t>
            </a:r>
            <a:endParaRPr lang="en-US" sz="1600" dirty="0"/>
          </a:p>
        </p:txBody>
      </p:sp>
      <p:pic>
        <p:nvPicPr>
          <p:cNvPr id="8" name="Picture 7" descr="addin_tmp.png"/>
          <p:cNvPicPr>
            <a:picLocks noChangeAspect="1"/>
          </p:cNvPicPr>
          <p:nvPr>
            <p:custDataLst>
              <p:tags r:id="rId1"/>
            </p:custDataLst>
          </p:nvPr>
        </p:nvPicPr>
        <p:blipFill>
          <a:blip r:embed="rId3" cstate="print"/>
          <a:stretch>
            <a:fillRect/>
          </a:stretch>
        </p:blipFill>
        <p:spPr>
          <a:xfrm>
            <a:off x="2057400" y="4114800"/>
            <a:ext cx="2695575" cy="304800"/>
          </a:xfrm>
          <a:prstGeom prst="rect">
            <a:avLst/>
          </a:prstGeom>
        </p:spPr>
      </p:pic>
      <p:sp>
        <p:nvSpPr>
          <p:cNvPr id="7" name="Slide Number Placeholder 6"/>
          <p:cNvSpPr>
            <a:spLocks noGrp="1"/>
          </p:cNvSpPr>
          <p:nvPr>
            <p:ph type="sldNum" sz="quarter" idx="12"/>
          </p:nvPr>
        </p:nvSpPr>
        <p:spPr/>
        <p:txBody>
          <a:bodyPr/>
          <a:lstStyle/>
          <a:p>
            <a:fld id="{9CA217EF-0505-4C33-BB20-8A8DF2039023}" type="slidenum">
              <a:rPr lang="en-US" smtClean="0"/>
              <a:pPr/>
              <a:t>82</a:t>
            </a:fld>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Computing the Closest Pair of Points by Brute-Force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Algorithm for finding the closest pair in a set of </a:t>
            </a:r>
            <a:r>
              <a:rPr lang="en-US" i="1" dirty="0" smtClean="0"/>
              <a:t>n</a:t>
            </a:r>
            <a:r>
              <a:rPr lang="en-US" dirty="0" smtClean="0"/>
              <a:t> points.</a:t>
            </a:r>
          </a:p>
          <a:p>
            <a:endParaRPr lang="en-US" dirty="0" smtClean="0"/>
          </a:p>
          <a:p>
            <a:endParaRPr lang="en-US" dirty="0" smtClean="0"/>
          </a:p>
          <a:p>
            <a:endParaRPr lang="en-US" dirty="0" smtClean="0"/>
          </a:p>
          <a:p>
            <a:endParaRPr lang="en-US" dirty="0" smtClean="0"/>
          </a:p>
          <a:p>
            <a:pPr>
              <a:buNone/>
            </a:pPr>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The algorithm loops through </a:t>
            </a:r>
            <a:r>
              <a:rPr lang="en-US" i="1" dirty="0" smtClean="0"/>
              <a:t>n</a:t>
            </a:r>
            <a:r>
              <a:rPr lang="en-US" dirty="0" smtClean="0"/>
              <a:t>(</a:t>
            </a:r>
            <a:r>
              <a:rPr lang="en-US" i="1" dirty="0" smtClean="0"/>
              <a:t>n</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2</a:t>
            </a:r>
            <a:r>
              <a:rPr lang="en-US" dirty="0" smtClean="0"/>
              <a:t> pairs of points, </a:t>
            </a:r>
            <a:br>
              <a:rPr lang="en-US" dirty="0" smtClean="0"/>
            </a:br>
            <a:r>
              <a:rPr lang="en-US" dirty="0" smtClean="0"/>
              <a:t>computes the value (</a:t>
            </a:r>
            <a:r>
              <a:rPr lang="en-US" i="1" dirty="0" err="1" smtClean="0"/>
              <a:t>x</a:t>
            </a:r>
            <a:r>
              <a:rPr lang="en-US" i="1" baseline="-25000" dirty="0" err="1" smtClean="0"/>
              <a:t>j</a:t>
            </a:r>
            <a:r>
              <a:rPr lang="en-US" dirty="0" smtClean="0"/>
              <a:t> </a:t>
            </a:r>
            <a:r>
              <a:rPr lang="en-US" dirty="0" smtClean="0">
                <a:latin typeface="Cambria Math"/>
                <a:ea typeface="Cambria Math"/>
              </a:rPr>
              <a:t>−</a:t>
            </a:r>
            <a:r>
              <a:rPr lang="en-US" dirty="0" smtClean="0"/>
              <a:t> </a:t>
            </a:r>
            <a:r>
              <a:rPr lang="en-US" i="1" dirty="0" smtClean="0"/>
              <a:t>x</a:t>
            </a:r>
            <a:r>
              <a:rPr lang="en-US" i="1" baseline="-25000" dirty="0" smtClean="0"/>
              <a:t>i</a:t>
            </a:r>
            <a:r>
              <a:rPr lang="en-US" dirty="0" smtClean="0"/>
              <a:t>)</a:t>
            </a:r>
            <a:r>
              <a:rPr lang="en-US" baseline="30000" dirty="0" smtClean="0"/>
              <a:t>2   </a:t>
            </a:r>
            <a:r>
              <a:rPr lang="en-US" dirty="0" smtClean="0"/>
              <a:t>+ (</a:t>
            </a:r>
            <a:r>
              <a:rPr lang="en-US" i="1" dirty="0" err="1" smtClean="0"/>
              <a:t>y</a:t>
            </a:r>
            <a:r>
              <a:rPr lang="en-US" i="1" baseline="-25000" dirty="0" err="1" smtClean="0"/>
              <a:t>j</a:t>
            </a:r>
            <a:r>
              <a:rPr lang="en-US" dirty="0" smtClean="0"/>
              <a:t> </a:t>
            </a:r>
            <a:r>
              <a:rPr lang="en-US" dirty="0" smtClean="0">
                <a:latin typeface="Cambria Math"/>
                <a:ea typeface="Cambria Math"/>
              </a:rPr>
              <a:t>−</a:t>
            </a:r>
            <a:r>
              <a:rPr lang="en-US" dirty="0" smtClean="0"/>
              <a:t> </a:t>
            </a:r>
            <a:r>
              <a:rPr lang="en-US" i="1" dirty="0" smtClean="0"/>
              <a:t>y</a:t>
            </a:r>
            <a:r>
              <a:rPr lang="en-US" i="1" baseline="-25000" dirty="0" smtClean="0"/>
              <a:t>i</a:t>
            </a:r>
            <a:r>
              <a:rPr lang="en-US" dirty="0" smtClean="0"/>
              <a:t>)</a:t>
            </a:r>
            <a:r>
              <a:rPr lang="en-US" baseline="30000" dirty="0" smtClean="0"/>
              <a:t>2 </a:t>
            </a:r>
            <a:r>
              <a:rPr lang="en-US" dirty="0" smtClean="0"/>
              <a:t> and compares it with the minimum, etc. So, the algorithm uses Θ(</a:t>
            </a:r>
            <a:r>
              <a:rPr lang="en-US" i="1" dirty="0" smtClean="0"/>
              <a:t>n</a:t>
            </a:r>
            <a:r>
              <a:rPr lang="en-US" baseline="30000" dirty="0" smtClean="0"/>
              <a:t>2</a:t>
            </a:r>
            <a:r>
              <a:rPr lang="en-US" dirty="0" smtClean="0"/>
              <a:t>) arithmetic and comparison operations.</a:t>
            </a:r>
          </a:p>
          <a:p>
            <a:r>
              <a:rPr lang="en-US" dirty="0" smtClean="0"/>
              <a:t>An algorithm with </a:t>
            </a:r>
            <a:r>
              <a:rPr lang="en-US" i="1" dirty="0" smtClean="0"/>
              <a:t>O</a:t>
            </a:r>
            <a:r>
              <a:rPr lang="en-US" dirty="0" smtClean="0"/>
              <a:t>(</a:t>
            </a:r>
            <a:r>
              <a:rPr lang="en-US" i="1" dirty="0" smtClean="0"/>
              <a:t>n</a:t>
            </a:r>
            <a:r>
              <a:rPr lang="en-US" dirty="0" smtClean="0"/>
              <a:t> log </a:t>
            </a:r>
            <a:r>
              <a:rPr lang="en-US" i="1" dirty="0" smtClean="0"/>
              <a:t>n</a:t>
            </a:r>
            <a:r>
              <a:rPr lang="en-US" dirty="0" smtClean="0"/>
              <a:t>) worst-case complexity is given in Section </a:t>
            </a:r>
            <a:r>
              <a:rPr lang="en-US" dirty="0" smtClean="0">
                <a:latin typeface="Cambria Math" pitchFamily="18" charset="0"/>
                <a:ea typeface="Cambria Math" pitchFamily="18" charset="0"/>
              </a:rPr>
              <a:t>8.3</a:t>
            </a:r>
            <a:r>
              <a:rPr lang="en-US" dirty="0" smtClean="0"/>
              <a:t>.</a:t>
            </a:r>
          </a:p>
          <a:p>
            <a:endParaRPr lang="en-US" baseline="30000" dirty="0" smtClean="0"/>
          </a:p>
          <a:p>
            <a:endParaRPr lang="en-US" dirty="0" smtClean="0"/>
          </a:p>
          <a:p>
            <a:endParaRPr lang="en-US" dirty="0"/>
          </a:p>
        </p:txBody>
      </p:sp>
      <p:sp>
        <p:nvSpPr>
          <p:cNvPr id="6" name="Slide Number Placeholder 5"/>
          <p:cNvSpPr>
            <a:spLocks noGrp="1"/>
          </p:cNvSpPr>
          <p:nvPr>
            <p:ph type="sldNum" sz="quarter" idx="12"/>
          </p:nvPr>
        </p:nvSpPr>
        <p:spPr/>
        <p:txBody>
          <a:bodyPr/>
          <a:lstStyle/>
          <a:p>
            <a:fld id="{9CA217EF-0505-4C33-BB20-8A8DF2039023}" type="slidenum">
              <a:rPr lang="en-US" smtClean="0"/>
              <a:pPr/>
              <a:t>83</a:t>
            </a:fld>
            <a:endParaRPr lang="en-US"/>
          </a:p>
        </p:txBody>
      </p:sp>
      <p:pic>
        <p:nvPicPr>
          <p:cNvPr id="139267" name="Picture 3"/>
          <p:cNvPicPr>
            <a:picLocks noChangeAspect="1" noChangeArrowheads="1"/>
          </p:cNvPicPr>
          <p:nvPr/>
        </p:nvPicPr>
        <p:blipFill>
          <a:blip r:embed="rId2" cstate="print"/>
          <a:srcRect/>
          <a:stretch>
            <a:fillRect/>
          </a:stretch>
        </p:blipFill>
        <p:spPr bwMode="auto">
          <a:xfrm>
            <a:off x="815546" y="2419016"/>
            <a:ext cx="7337854" cy="23815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the Complexity of Algorithms</a:t>
            </a:r>
            <a:endParaRPr lang="en-US" dirty="0"/>
          </a:p>
        </p:txBody>
      </p:sp>
      <p:pic>
        <p:nvPicPr>
          <p:cNvPr id="4" name="Content Placeholder 3" descr="table29.jpg"/>
          <p:cNvPicPr>
            <a:picLocks noGrp="1" noChangeAspect="1"/>
          </p:cNvPicPr>
          <p:nvPr>
            <p:ph idx="1"/>
          </p:nvPr>
        </p:nvPicPr>
        <p:blipFill>
          <a:blip r:embed="rId2" cstate="print"/>
          <a:stretch>
            <a:fillRect/>
          </a:stretch>
        </p:blipFill>
        <p:spPr>
          <a:xfrm>
            <a:off x="2395460" y="2667000"/>
            <a:ext cx="4761700" cy="3200399"/>
          </a:xfrm>
        </p:spPr>
      </p:pic>
      <p:sp>
        <p:nvSpPr>
          <p:cNvPr id="5" name="Slide Number Placeholder 4"/>
          <p:cNvSpPr>
            <a:spLocks noGrp="1"/>
          </p:cNvSpPr>
          <p:nvPr>
            <p:ph type="sldNum" sz="quarter" idx="12"/>
          </p:nvPr>
        </p:nvSpPr>
        <p:spPr/>
        <p:txBody>
          <a:bodyPr/>
          <a:lstStyle/>
          <a:p>
            <a:fld id="{9CA217EF-0505-4C33-BB20-8A8DF2039023}" type="slidenum">
              <a:rPr lang="en-US" smtClean="0"/>
              <a:pPr/>
              <a:t>84</a:t>
            </a:fld>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the Complexity of Algorithms</a:t>
            </a:r>
            <a:endParaRPr lang="en-US" dirty="0"/>
          </a:p>
        </p:txBody>
      </p:sp>
      <p:pic>
        <p:nvPicPr>
          <p:cNvPr id="4" name="Content Placeholder 3" descr="table30.jpg"/>
          <p:cNvPicPr>
            <a:picLocks noGrp="1" noChangeAspect="1"/>
          </p:cNvPicPr>
          <p:nvPr>
            <p:ph idx="1"/>
          </p:nvPr>
        </p:nvPicPr>
        <p:blipFill>
          <a:blip r:embed="rId2" cstate="print"/>
          <a:stretch>
            <a:fillRect/>
          </a:stretch>
        </p:blipFill>
        <p:spPr>
          <a:xfrm>
            <a:off x="76200" y="2438400"/>
            <a:ext cx="8803129" cy="2996131"/>
          </a:xfrm>
        </p:spPr>
      </p:pic>
      <p:sp>
        <p:nvSpPr>
          <p:cNvPr id="5" name="TextBox 4"/>
          <p:cNvSpPr txBox="1"/>
          <p:nvPr/>
        </p:nvSpPr>
        <p:spPr>
          <a:xfrm>
            <a:off x="2362200" y="5715000"/>
            <a:ext cx="6248400" cy="369332"/>
          </a:xfrm>
          <a:prstGeom prst="rect">
            <a:avLst/>
          </a:prstGeom>
          <a:noFill/>
        </p:spPr>
        <p:txBody>
          <a:bodyPr wrap="square" rtlCol="0">
            <a:spAutoFit/>
          </a:bodyPr>
          <a:lstStyle/>
          <a:p>
            <a:r>
              <a:rPr lang="en-US" dirty="0" smtClean="0"/>
              <a:t>Times of more than </a:t>
            </a:r>
            <a:r>
              <a:rPr lang="en-US" dirty="0" smtClean="0">
                <a:latin typeface="Cambria Math" pitchFamily="18" charset="0"/>
                <a:ea typeface="Cambria Math" pitchFamily="18" charset="0"/>
              </a:rPr>
              <a:t>10</a:t>
            </a:r>
            <a:r>
              <a:rPr lang="en-US" baseline="30000" dirty="0" smtClean="0">
                <a:latin typeface="Cambria Math" pitchFamily="18" charset="0"/>
                <a:ea typeface="Cambria Math" pitchFamily="18" charset="0"/>
              </a:rPr>
              <a:t>100   </a:t>
            </a:r>
            <a:r>
              <a:rPr lang="en-US" dirty="0" smtClean="0"/>
              <a:t>years are indicated with an *.</a:t>
            </a:r>
            <a:endParaRPr lang="en-US" dirty="0">
              <a:latin typeface="Cambria Math" pitchFamily="18" charset="0"/>
              <a:ea typeface="Cambria Math" pitchFamily="18" charset="0"/>
            </a:endParaRPr>
          </a:p>
        </p:txBody>
      </p:sp>
      <p:sp>
        <p:nvSpPr>
          <p:cNvPr id="6" name="Slide Number Placeholder 5"/>
          <p:cNvSpPr>
            <a:spLocks noGrp="1"/>
          </p:cNvSpPr>
          <p:nvPr>
            <p:ph type="sldNum" sz="quarter" idx="12"/>
          </p:nvPr>
        </p:nvSpPr>
        <p:spPr/>
        <p:txBody>
          <a:bodyPr/>
          <a:lstStyle/>
          <a:p>
            <a:fld id="{9CA217EF-0505-4C33-BB20-8A8DF2039023}" type="slidenum">
              <a:rPr lang="en-US" smtClean="0"/>
              <a:pPr/>
              <a:t>85</a:t>
            </a:fld>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Complexity of Problems</a:t>
            </a:r>
            <a:endParaRPr lang="en-US" dirty="0"/>
          </a:p>
        </p:txBody>
      </p:sp>
      <p:sp>
        <p:nvSpPr>
          <p:cNvPr id="3" name="Content Placeholder 2"/>
          <p:cNvSpPr>
            <a:spLocks noGrp="1"/>
          </p:cNvSpPr>
          <p:nvPr>
            <p:ph idx="1"/>
          </p:nvPr>
        </p:nvSpPr>
        <p:spPr/>
        <p:txBody>
          <a:bodyPr>
            <a:normAutofit fontScale="92500" lnSpcReduction="20000"/>
          </a:bodyPr>
          <a:lstStyle/>
          <a:p>
            <a:r>
              <a:rPr lang="en-US" i="1" dirty="0" smtClean="0"/>
              <a:t>Tractable Problem</a:t>
            </a:r>
            <a:r>
              <a:rPr lang="en-US" dirty="0" smtClean="0"/>
              <a:t>: There exists a polynomial time algorithm to solve this problem. These problems are said to belong to the </a:t>
            </a:r>
            <a:r>
              <a:rPr lang="en-US" i="1" dirty="0" smtClean="0"/>
              <a:t>Class P</a:t>
            </a:r>
            <a:r>
              <a:rPr lang="en-US" dirty="0" smtClean="0"/>
              <a:t>.</a:t>
            </a:r>
          </a:p>
          <a:p>
            <a:r>
              <a:rPr lang="en-US" i="1" dirty="0" smtClean="0"/>
              <a:t>Intractable Problem</a:t>
            </a:r>
            <a:r>
              <a:rPr lang="en-US" dirty="0" smtClean="0"/>
              <a:t>:  There does not exist a polynomial time algorithm to solve this problem</a:t>
            </a:r>
          </a:p>
          <a:p>
            <a:r>
              <a:rPr lang="en-US" i="1" dirty="0" smtClean="0"/>
              <a:t>Unsolvable Problem </a:t>
            </a:r>
            <a:r>
              <a:rPr lang="en-US" dirty="0" smtClean="0"/>
              <a:t>: No algorithm exists to solve this problem, e.g., halting problem.</a:t>
            </a:r>
          </a:p>
          <a:p>
            <a:r>
              <a:rPr lang="en-US" i="1" dirty="0" smtClean="0"/>
              <a:t>Class NP</a:t>
            </a:r>
            <a:r>
              <a:rPr lang="en-US" dirty="0" smtClean="0"/>
              <a:t>: Solution can be checked in polynomial time. But no polynomial time algorithm has been found for finding a solution to problems in this class. </a:t>
            </a:r>
          </a:p>
          <a:p>
            <a:r>
              <a:rPr lang="en-US" i="1" dirty="0" smtClean="0"/>
              <a:t>NP Complete Class</a:t>
            </a:r>
            <a:r>
              <a:rPr lang="en-US" dirty="0" smtClean="0"/>
              <a:t>: If you find a polynomial time algorithm for one member of the class, it can be used to solve all the problems in the class.  </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86</a:t>
            </a:fld>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 Versus NP Problem</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a:t>
            </a:r>
            <a:r>
              <a:rPr lang="en-US" i="1" dirty="0" smtClean="0"/>
              <a:t>P versus NP problem </a:t>
            </a:r>
            <a:r>
              <a:rPr lang="en-US" dirty="0" smtClean="0"/>
              <a:t>asks whether the class  P = NP?  Are there problems whose solutions can be checked in polynomial time, but cannot be solved in polynomial time?</a:t>
            </a:r>
          </a:p>
          <a:p>
            <a:pPr lvl="1"/>
            <a:r>
              <a:rPr lang="en-US" dirty="0" smtClean="0"/>
              <a:t>Note that just because no one has found a polynomial time algorithm is different from showing that the problem cannot be solved by a polynomial time algorithm.</a:t>
            </a:r>
          </a:p>
          <a:p>
            <a:r>
              <a:rPr lang="en-US" dirty="0" smtClean="0"/>
              <a:t>If a polynomial time algorithm  for any of the problems in the NP complete class were found, then that algorithm could be used to obtain a polynomial time algorithm for every problem in the NP complete class.</a:t>
            </a:r>
          </a:p>
          <a:p>
            <a:pPr lvl="1"/>
            <a:r>
              <a:rPr lang="en-US" dirty="0" err="1" smtClean="0"/>
              <a:t>Satisfiability</a:t>
            </a:r>
            <a:r>
              <a:rPr lang="en-US" dirty="0" smtClean="0"/>
              <a:t> (in Section </a:t>
            </a:r>
            <a:r>
              <a:rPr lang="en-US" dirty="0" smtClean="0">
                <a:latin typeface="Cambria Math" pitchFamily="18" charset="0"/>
                <a:ea typeface="Cambria Math" pitchFamily="18" charset="0"/>
              </a:rPr>
              <a:t>1.3</a:t>
            </a:r>
            <a:r>
              <a:rPr lang="en-US" dirty="0" smtClean="0"/>
              <a:t>) is an NP complete problem. </a:t>
            </a:r>
          </a:p>
          <a:p>
            <a:r>
              <a:rPr lang="en-US" dirty="0" smtClean="0"/>
              <a:t>It is generally believed that P</a:t>
            </a:r>
            <a:r>
              <a:rPr lang="en-US" dirty="0" smtClean="0">
                <a:latin typeface="Cambria Math"/>
                <a:ea typeface="Cambria Math"/>
              </a:rPr>
              <a:t>≠NP since no one has been able to find a polynomial time algorithm for any of the problems in the NP complete class. </a:t>
            </a:r>
          </a:p>
          <a:p>
            <a:r>
              <a:rPr lang="en-US" dirty="0" smtClean="0">
                <a:latin typeface="Cambria Math"/>
                <a:ea typeface="Cambria Math"/>
              </a:rPr>
              <a:t>The problem of P versus NP remains one of the most famous unsolved problems in mathematics (including theoretical computer science). The Clay Mathematics Institute has offered a prize of $1,000,000 for a solution.</a:t>
            </a:r>
            <a:endParaRPr lang="en-US" dirty="0"/>
          </a:p>
        </p:txBody>
      </p:sp>
      <p:pic>
        <p:nvPicPr>
          <p:cNvPr id="4" name="Picture 3" descr="cook.jpg"/>
          <p:cNvPicPr>
            <a:picLocks noChangeAspect="1"/>
          </p:cNvPicPr>
          <p:nvPr/>
        </p:nvPicPr>
        <p:blipFill>
          <a:blip r:embed="rId2" cstate="print"/>
          <a:stretch>
            <a:fillRect/>
          </a:stretch>
        </p:blipFill>
        <p:spPr>
          <a:xfrm>
            <a:off x="6781800" y="152400"/>
            <a:ext cx="977646" cy="1143000"/>
          </a:xfrm>
          <a:prstGeom prst="rect">
            <a:avLst/>
          </a:prstGeom>
        </p:spPr>
      </p:pic>
      <p:sp>
        <p:nvSpPr>
          <p:cNvPr id="5" name="TextBox 4"/>
          <p:cNvSpPr txBox="1"/>
          <p:nvPr/>
        </p:nvSpPr>
        <p:spPr>
          <a:xfrm>
            <a:off x="6781800" y="1219200"/>
            <a:ext cx="1219200" cy="461665"/>
          </a:xfrm>
          <a:prstGeom prst="rect">
            <a:avLst/>
          </a:prstGeom>
          <a:noFill/>
        </p:spPr>
        <p:txBody>
          <a:bodyPr wrap="square" rtlCol="0">
            <a:spAutoFit/>
          </a:bodyPr>
          <a:lstStyle/>
          <a:p>
            <a:r>
              <a:rPr lang="en-US" sz="1200" b="1" dirty="0" smtClean="0"/>
              <a:t>Stephen Cook</a:t>
            </a:r>
          </a:p>
          <a:p>
            <a:r>
              <a:rPr lang="en-US" sz="1200" b="1" dirty="0" smtClean="0"/>
              <a:t>(Born 1939)</a:t>
            </a:r>
          </a:p>
        </p:txBody>
      </p:sp>
      <p:sp>
        <p:nvSpPr>
          <p:cNvPr id="6" name="Slide Number Placeholder 5"/>
          <p:cNvSpPr>
            <a:spLocks noGrp="1"/>
          </p:cNvSpPr>
          <p:nvPr>
            <p:ph type="sldNum" sz="quarter" idx="12"/>
          </p:nvPr>
        </p:nvSpPr>
        <p:spPr/>
        <p:txBody>
          <a:bodyPr/>
          <a:lstStyle/>
          <a:p>
            <a:fld id="{9CA217EF-0505-4C33-BB20-8A8DF2039023}" type="slidenum">
              <a:rPr lang="en-US" smtClean="0"/>
              <a:pPr/>
              <a:t>87</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Algorithms</a:t>
            </a:r>
            <a:endParaRPr lang="en-US" dirty="0"/>
          </a:p>
        </p:txBody>
      </p:sp>
      <p:sp>
        <p:nvSpPr>
          <p:cNvPr id="5" name="Content Placeholder 4"/>
          <p:cNvSpPr>
            <a:spLocks noGrp="1"/>
          </p:cNvSpPr>
          <p:nvPr>
            <p:ph idx="1"/>
          </p:nvPr>
        </p:nvSpPr>
        <p:spPr/>
        <p:txBody>
          <a:bodyPr>
            <a:normAutofit fontScale="92500" lnSpcReduction="20000"/>
          </a:bodyPr>
          <a:lstStyle/>
          <a:p>
            <a:r>
              <a:rPr lang="en-US" i="1" dirty="0" smtClean="0"/>
              <a:t>Input</a:t>
            </a:r>
            <a:r>
              <a:rPr lang="en-US" dirty="0" smtClean="0"/>
              <a:t>: An algorithm has input values from a specified set.</a:t>
            </a:r>
          </a:p>
          <a:p>
            <a:r>
              <a:rPr lang="en-US" i="1" dirty="0" smtClean="0"/>
              <a:t>Output</a:t>
            </a:r>
            <a:r>
              <a:rPr lang="en-US" dirty="0" smtClean="0"/>
              <a:t>: From the input values, the algorithm produces the output values from a specified set. The output values are the solution.</a:t>
            </a:r>
          </a:p>
          <a:p>
            <a:r>
              <a:rPr lang="en-US" i="1" dirty="0" smtClean="0"/>
              <a:t>Correctness</a:t>
            </a:r>
            <a:r>
              <a:rPr lang="en-US" dirty="0" smtClean="0"/>
              <a:t>: An algorithm should produce the correct output values for each set of input values.</a:t>
            </a:r>
          </a:p>
          <a:p>
            <a:r>
              <a:rPr lang="en-US" i="1" dirty="0" smtClean="0"/>
              <a:t>Finiteness</a:t>
            </a:r>
            <a:r>
              <a:rPr lang="en-US" dirty="0" smtClean="0"/>
              <a:t>: An algorithm should produce the output after a finite number of steps for any input.</a:t>
            </a:r>
          </a:p>
          <a:p>
            <a:r>
              <a:rPr lang="en-US" i="1" dirty="0" smtClean="0"/>
              <a:t>Effectiveness</a:t>
            </a:r>
            <a:r>
              <a:rPr lang="en-US" dirty="0" smtClean="0"/>
              <a:t>: It must be possible to perform each step of the algorithm correctly and in a finite amount of time.</a:t>
            </a:r>
          </a:p>
          <a:p>
            <a:r>
              <a:rPr lang="en-US" i="1" dirty="0" smtClean="0"/>
              <a:t>Generality</a:t>
            </a:r>
            <a:r>
              <a:rPr lang="en-US" dirty="0" smtClean="0"/>
              <a:t>: The algorithm should work for all problems of the desired form.</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9</a:t>
            </a:fld>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g(x)|$&#10;&#10;\end{document}"/>
  <p:tag name="IGUANATEXSIZE" val="25"/>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x^2)$&#10;&#10;\end{document}"/>
  <p:tag name="IGUANATEXSIZE" val="3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leq C|g(x) \leq C'|g(x)|$&#10;&#10;\end{document}"/>
  <p:tag name="IGUANATEXSIZE" val="15"/>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g(x)|$&#10;&#10;\end{document}"/>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 = x^{2}$&#10;&#10;\end{document}"/>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mbox{ is}\; O(f(x))$&#10;&#10;\end{document}"/>
  <p:tag name="IGUANATEXSIZE" val="2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h(x))$&#10;&#10;\end{document}"/>
  <p:tag name="IGUANATEXSIZE" val="2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g(x)|$&#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25"/>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h(x)| &gt; |g(x)|$&#10;&#10;\end{document}"/>
  <p:tag name="IGUANATEXSIZE" val="2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h(x)|$&#10;&#10;\end{document}"/>
  <p:tag name="IGUANATEXSIZE" val="2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h(x))$&#10;&#10;\end{document}"/>
  <p:tag name="IGUANATEXSIZE" val="20"/>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a_n x^{n} + a_{n-1}x^{n-1} + \dots + a_1 x + a_o$&#10;&#10;\end{document}"/>
  <p:tag name="IGUANATEXSIZE" val="25"/>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0, a_1, \dots, a_n    $&#10;\end{document}"/>
  <p:tag name="IGUANATEXSIZE" val="30"/>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 + 2 + \cdots + n \; \leq\; n + n + \cdots n\; =\; n^2$&#10;&#10;\end{document}"/>
  <p:tag name="IGUANATEXSIZE" val="25"/>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 + 2 + \ldots + n \;\mbox{is}\; O(n^2)\; \mbox{taking}\; C = 1 \; \mbox{and}\; k = 1 .$&#10;&#10;\end{document}"/>
  <p:tag name="IGUANATEXSIZE" val="25"/>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 = 1 \times 2 \times \cdots \times n \; \leq\; n \times n \times \cdots \times  n\; =\; n^n$&#10;&#10;\end{document}"/>
  <p:tag name="IGUANATEXSIZE" val="25"/>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 \mbox{is}\;O(n^n)\; \mbox{taking} \; C = 1\; \mbox{and}\; k = 1.$&#10;&#10;\end{document}"/>
  <p:tag name="IGUANATEXSIZE" val="25"/>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n) = n! = 1 \times 2 \times \dots \times n\; .$&#10;&#10;\end{document}"/>
  <p:tag name="IGUANATEXSIZE" val="25"/>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x^2)$&#10;&#10;\end{document}"/>
  <p:tag name="IGUANATEXSIZE" val="25"/>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 \leq\; n^n$&#10;&#10;\end{document}"/>
  <p:tag name="IGUANATEXSIZE" val="25"/>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box{log}(n!) \leq\; n\cdot \mbox{log}(n)$&#10;&#10;\end{document}"/>
  <p:tag name="IGUANATEXSIZE" val="25"/>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mega(g(x))$&#10;&#10;\end{document}"/>
  <p:tag name="IGUANATEXSIZE" val="25"/>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geq C|g(x)|$&#10;&#10;\end{document}"/>
  <p:tag name="IGUANATEXSIZE" val="25"/>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3} + 5x^2 + 7$&#10;&#10;\end{document}"/>
  <p:tag name="IGUANATEXSIZE" val="25"/>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mega(g(x))$&#10;&#10;\end{document}"/>
  <p:tag name="IGUANATEXSIZE" val="25"/>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 = x^{3} $&#10;&#10;\end{document}"/>
  <p:tag name="IGUANATEXSIZE" val="25"/>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8x^{3} + 5x^2 + 7)$&#10;&#10;\end{document}"/>
  <p:tag name="IGUANATEXSIZE" val="25"/>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3} + 5x^2 + 7\; \geq 8x^{3}$&#10;&#10;\end{document}"/>
  <p:tag name="IGUANATEXSIZE" val="25"/>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 = x^{3} $&#10;&#10;\end{document}"/>
  <p:tag name="IGUANATEXSIZE" val="25"/>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25"/>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mega(g(x))$&#10;&#10;\end{document}"/>
  <p:tag name="IGUANATEXSIZE" val="25"/>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5"/>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mbox{ is}\; \Theta(g(x)).$&#10;&#10;\end{document}"/>
  <p:tag name="IGUANATEXSIZE" val="25"/>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5"/>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mbox{ is}\; O(f(x))$&#10;&#10;\end{document}"/>
  <p:tag name="IGUANATEXSIZE" val="25"/>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a_n x^{n} + a_{n-1}x^{n-1} + \dots + a_1 x + a_o$&#10;&#10;\end{document}"/>
  <p:tag name="IGUANATEXSIZE" val="25"/>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0 \leq x^2 + 2x + 1 \leq x^{2} + 2x^{2} + x^{2} = 4x^{2}$&#10;&#10;\end{document}"/>
  <p:tag name="IGUANATEXSIZE" val="25"/>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0, a_1, \dots, a_n    $&#10;\end{document}"/>
  <p:tag name="IGUANATEXSIZE" val="30"/>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5} + 5x^2 + 10$&#10;&#10;\end{document}"/>
  <p:tag name="IGUANATEXSIZE" val="25"/>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199}+ 7x^{100} + x^{99} + 5x^2 + 25$&#10;&#10;\end{document}"/>
  <p:tag name="IGUANATEXSIZE" val="25"/>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3 + 5 + 7 + \ldots + (2n + 1)}{n} \; =$&#10;&#10;&#10;\end{document}"/>
  <p:tag name="IGUANATEXSIZE" val="25"/>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2( 1 + 2 + 3 + \ldots + n) + n}{n} \; =$&#10;&#10;&#10;\end{document}"/>
  <p:tag name="IGUANATEXSIZE" val="25"/>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2[\frac{n (n + 1)}{2}     ]}{n}  + 1\; = n + 2$ &#10;&#10;&#10;\end{document}"/>
  <p:tag name="IGUANATEXSIZE" val="25"/>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 -1) + (n - 2) + \ldots + 2 + 1 \;=\; \frac{n(n-1)}{2}$ &#10;&#10;&#10;\end{document}"/>
  <p:tag name="IGUANATEXSIZE" val="20"/>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n(n-1)}{2} \;=\; \frac{1}{2} n^{2} - \frac{1}{2} n$ &#10;&#10;&#10;\end{document}"/>
  <p:tag name="IGUANATEXSIZE" val="20"/>
</p:tagLst>
</file>

<file path=ppt/tags/tag5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c_{ij}=\sum_{k=1}^n a_{ik}b_{kj}$$&#10;\end{document}&#10;"/>
  <p:tag name="EXTERNALNAME" val="TP_tmp"/>
  <p:tag name="BLEND" val="0"/>
  <p:tag name="TRANSPARENT" val="0"/>
  <p:tag name="RESOLUTION" val="1200"/>
  <p:tag name="WORKAROUNDTRANSPARENCYBUG" val="0"/>
  <p:tag name="ALLOWFONTSUBSTITUTION" val="0"/>
  <p:tag name="BITMAPFORMAT" val="pngmono"/>
  <p:tag name="ORIGWIDTH" val="66"/>
  <p:tag name="PICTUREFILESIZE" val="4131"/>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x^2)$&#10;&#10;\end{document}"/>
  <p:tag name="IGUANATEXSIZE" val="25"/>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noindent&#10;${\bf A} = [a_{ij}] \;\mbox{is a } m \times k\; \mbox{matrix}$\\&#10;${\bf B} = [b_{ij}]\;\mbox{is a } k \times n \;\mbox{matrix}$&#10;&#10;\end{document}"/>
  <p:tag name="IGUANATEXSIZE" val="15"/>
</p:tagLst>
</file>

<file path=ppt/tags/tag6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x^2)$&#10;&#10;\end{document}"/>
  <p:tag name="IGUANATEXSIZE" val="25"/>
</p:tagLst>
</file>

<file path=ppt/tags/tag7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7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7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7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sqrt{(x_j - x_i)^2 + (y_j - y_i)^2}$&#10;\end{document}"/>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0 \leq x^2 + 2x + 1 \leq x^{2} + x^{2} + x^{2} = 3x^{2}$&#10;&#10;\end{document}"/>
  <p:tag name="IGUANATEXSIZE" val="25"/>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3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txDef>
      <a:spPr>
        <a:noFill/>
      </a:spPr>
      <a:bodyPr wrap="square" rtlCol="0">
        <a:spAutoFit/>
      </a:bodyPr>
      <a:lstStyle>
        <a:defPPr>
          <a:defRPr sz="1200" b="1"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45185</TotalTime>
  <Words>8335</Words>
  <Application>Microsoft Office PowerPoint</Application>
  <PresentationFormat>On-screen Show (4:3)</PresentationFormat>
  <Paragraphs>836</Paragraphs>
  <Slides>87</Slides>
  <Notes>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87</vt:i4>
      </vt:variant>
    </vt:vector>
  </HeadingPairs>
  <TitlesOfParts>
    <vt:vector size="98" baseType="lpstr">
      <vt:lpstr>Arial</vt:lpstr>
      <vt:lpstr>Calibri</vt:lpstr>
      <vt:lpstr>Constantia</vt:lpstr>
      <vt:lpstr>Wingdings 2</vt:lpstr>
      <vt:lpstr>Cambria Math</vt:lpstr>
      <vt:lpstr>Comic Sans MS</vt:lpstr>
      <vt:lpstr>David</vt:lpstr>
      <vt:lpstr>Symbol</vt:lpstr>
      <vt:lpstr>Times New Roman</vt:lpstr>
      <vt:lpstr>Flow</vt:lpstr>
      <vt:lpstr>Equation</vt:lpstr>
      <vt:lpstr>Algorithms</vt:lpstr>
      <vt:lpstr>Chapter Summary</vt:lpstr>
      <vt:lpstr>Algorithms</vt:lpstr>
      <vt:lpstr>Section Summary</vt:lpstr>
      <vt:lpstr>Problems and Algorithms</vt:lpstr>
      <vt:lpstr>Algorithms</vt:lpstr>
      <vt:lpstr>Algorithms</vt:lpstr>
      <vt:lpstr>Specifying Algorithms</vt:lpstr>
      <vt:lpstr>Properties of Algorithms</vt:lpstr>
      <vt:lpstr>Finding the Maximum Element in a Finite Sequence</vt:lpstr>
      <vt:lpstr>Some Example Algorithm Problems</vt:lpstr>
      <vt:lpstr>Searching Problems</vt:lpstr>
      <vt:lpstr>Linear Search Algorithm</vt:lpstr>
      <vt:lpstr>Binary Search</vt:lpstr>
      <vt:lpstr>Binary Search</vt:lpstr>
      <vt:lpstr>Slide 16</vt:lpstr>
      <vt:lpstr>Sorting</vt:lpstr>
      <vt:lpstr>Bubble Sort</vt:lpstr>
      <vt:lpstr>Slide 19</vt:lpstr>
      <vt:lpstr>Insertion Sort</vt:lpstr>
      <vt:lpstr>Slide 21</vt:lpstr>
      <vt:lpstr>Greedy Algorithms</vt:lpstr>
      <vt:lpstr>Greedy Algorithms: Making Change</vt:lpstr>
      <vt:lpstr>Greedy Change-Making Algorithm</vt:lpstr>
      <vt:lpstr>Proving Optimality for U.S. Coins</vt:lpstr>
      <vt:lpstr>Proving Optimality for U.S. Coins</vt:lpstr>
      <vt:lpstr>Proving Optimality for U.S. Coins</vt:lpstr>
      <vt:lpstr>Halting Problem (intuition)</vt:lpstr>
      <vt:lpstr>Slide 29</vt:lpstr>
      <vt:lpstr>Barber paradox</vt:lpstr>
      <vt:lpstr>Halting Problem (more formal) </vt:lpstr>
      <vt:lpstr>Halting Problem</vt:lpstr>
      <vt:lpstr>Halting Problem</vt:lpstr>
      <vt:lpstr>The Growth of Functions</vt:lpstr>
      <vt:lpstr>Section Summary</vt:lpstr>
      <vt:lpstr>The Growth of Functions</vt:lpstr>
      <vt:lpstr>Big-O Notation</vt:lpstr>
      <vt:lpstr>Illustration of Big-O Notation</vt:lpstr>
      <vt:lpstr>Using the Definition of Big-O Notation</vt:lpstr>
      <vt:lpstr>Using the Definition of Big-O Notation</vt:lpstr>
      <vt:lpstr>Illustration of Big-O Notation                                                                                                                                       </vt:lpstr>
      <vt:lpstr>Some Important Points about Big-O </vt:lpstr>
      <vt:lpstr>Big-O Notation</vt:lpstr>
      <vt:lpstr>Using the Definition of Big-O Notation</vt:lpstr>
      <vt:lpstr>Big-O Estimates for Polynomials</vt:lpstr>
      <vt:lpstr>Big-O Estimates for some Important Functions</vt:lpstr>
      <vt:lpstr>Big-O Estimates for some Important Functions</vt:lpstr>
      <vt:lpstr>Display of Growth of Functions</vt:lpstr>
      <vt:lpstr>Useful Big-O Estimates Involving Logarithms, Powers, and Exponents</vt:lpstr>
      <vt:lpstr>Combinations of Functions</vt:lpstr>
      <vt:lpstr>Combinations of Functions</vt:lpstr>
      <vt:lpstr>Ordering Functions by Order of Growth</vt:lpstr>
      <vt:lpstr>Slide 53</vt:lpstr>
      <vt:lpstr>Big-Omega Notation</vt:lpstr>
      <vt:lpstr>Big-Omega Notation</vt:lpstr>
      <vt:lpstr>Big-Theta Notation</vt:lpstr>
      <vt:lpstr>Big-Theta Notation</vt:lpstr>
      <vt:lpstr>Big-Theta Notation</vt:lpstr>
      <vt:lpstr>Big-Theta Notation</vt:lpstr>
      <vt:lpstr>Big Theta Notation</vt:lpstr>
      <vt:lpstr>Big-Theta Estimates for Polynomials</vt:lpstr>
      <vt:lpstr>Complexity of Algorithms</vt:lpstr>
      <vt:lpstr>Section Summary</vt:lpstr>
      <vt:lpstr>The Complexity of Algorithms</vt:lpstr>
      <vt:lpstr>The Complexity of Algorithms</vt:lpstr>
      <vt:lpstr>Time Complexity</vt:lpstr>
      <vt:lpstr>Complexity Analysis of Algorithms</vt:lpstr>
      <vt:lpstr>Worst-Case Complexity of Linear Search</vt:lpstr>
      <vt:lpstr>Average-Case Complexity of Linear Search</vt:lpstr>
      <vt:lpstr>Worst-Case Complexity of Binary Search </vt:lpstr>
      <vt:lpstr>Worst-Case Complexity of Bubble Sort</vt:lpstr>
      <vt:lpstr>Worst-Case Complexity of Insertion Sort</vt:lpstr>
      <vt:lpstr>Matrix Multiplication</vt:lpstr>
      <vt:lpstr>Matrix Multiplication</vt:lpstr>
      <vt:lpstr>Matrix Multiplication Algorithm</vt:lpstr>
      <vt:lpstr>Complexity of Matrix Multiplication</vt:lpstr>
      <vt:lpstr>Boolean Product Algorithm</vt:lpstr>
      <vt:lpstr>Complexity of Boolean Product Algorithm</vt:lpstr>
      <vt:lpstr>Matrix-Chain Multiplication</vt:lpstr>
      <vt:lpstr>Algorithmic Paradigms</vt:lpstr>
      <vt:lpstr>Brute-Force Algorithms</vt:lpstr>
      <vt:lpstr>Computing the Closest Pair of Points  by Brute-Force</vt:lpstr>
      <vt:lpstr>Computing the Closest Pair of Points by Brute-Force</vt:lpstr>
      <vt:lpstr>Understanding the Complexity of Algorithms</vt:lpstr>
      <vt:lpstr>Understanding the Complexity of Algorithms</vt:lpstr>
      <vt:lpstr>Complexity of Problems</vt:lpstr>
      <vt:lpstr>P Versus NP Problem</vt:lpstr>
    </vt:vector>
  </TitlesOfParts>
  <Company>Monmouth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Foundations: Logic and Proofs</dc:title>
  <dc:creator>Richard Scherl</dc:creator>
  <cp:lastModifiedBy>latecki</cp:lastModifiedBy>
  <cp:revision>740</cp:revision>
  <dcterms:created xsi:type="dcterms:W3CDTF">2011-03-27T19:14:44Z</dcterms:created>
  <dcterms:modified xsi:type="dcterms:W3CDTF">2019-01-23T23:34:17Z</dcterms:modified>
</cp:coreProperties>
</file>