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62" r:id="rId3"/>
    <p:sldId id="257" r:id="rId4"/>
    <p:sldId id="268" r:id="rId5"/>
    <p:sldId id="258" r:id="rId6"/>
    <p:sldId id="273" r:id="rId7"/>
    <p:sldId id="260" r:id="rId8"/>
    <p:sldId id="269" r:id="rId9"/>
    <p:sldId id="261" r:id="rId10"/>
    <p:sldId id="270" r:id="rId11"/>
    <p:sldId id="263" r:id="rId12"/>
    <p:sldId id="271" r:id="rId13"/>
    <p:sldId id="272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taz\Dropbox\astar\Project%203%20Point%20Matching\Project%203%20Results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Expermint 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Accuracy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0.92780000000000007</c:v>
                </c:pt>
                <c:pt idx="2">
                  <c:v>0.90559999999999996</c:v>
                </c:pt>
                <c:pt idx="3">
                  <c:v>0.91670000000000007</c:v>
                </c:pt>
                <c:pt idx="4">
                  <c:v>0</c:v>
                </c:pt>
                <c:pt idx="5">
                  <c:v>0.96109999999999995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06752"/>
        <c:axId val="86860352"/>
      </c:lineChart>
      <c:catAx>
        <c:axId val="87306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6860352"/>
        <c:crosses val="autoZero"/>
        <c:auto val="1"/>
        <c:lblAlgn val="ctr"/>
        <c:lblOffset val="100"/>
        <c:noMultiLvlLbl val="0"/>
      </c:catAx>
      <c:valAx>
        <c:axId val="868603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306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Sheet1!$K$2:$K$7</c:f>
              <c:numCache>
                <c:formatCode>General</c:formatCode>
                <c:ptCount val="6"/>
                <c:pt idx="0">
                  <c:v>0.99460000000000004</c:v>
                </c:pt>
                <c:pt idx="1">
                  <c:v>0.92679999999999996</c:v>
                </c:pt>
                <c:pt idx="2">
                  <c:v>0.99819999999999998</c:v>
                </c:pt>
                <c:pt idx="3">
                  <c:v>0.43390000000000001</c:v>
                </c:pt>
                <c:pt idx="4">
                  <c:v>0</c:v>
                </c:pt>
                <c:pt idx="5">
                  <c:v>0.88390000000000002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64320"/>
        <c:axId val="109810176"/>
      </c:lineChart>
      <c:catAx>
        <c:axId val="110264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810176"/>
        <c:crosses val="autoZero"/>
        <c:auto val="1"/>
        <c:lblAlgn val="ctr"/>
        <c:lblOffset val="100"/>
        <c:noMultiLvlLbl val="0"/>
      </c:catAx>
      <c:valAx>
        <c:axId val="1098101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26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 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Time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0.10570000000000002</c:v>
                </c:pt>
                <c:pt idx="1">
                  <c:v>7.1400000000000019E-2</c:v>
                </c:pt>
                <c:pt idx="2">
                  <c:v>7.1700000000000014E-2</c:v>
                </c:pt>
                <c:pt idx="3">
                  <c:v>1.6486000000000001</c:v>
                </c:pt>
                <c:pt idx="4">
                  <c:v>0</c:v>
                </c:pt>
                <c:pt idx="5">
                  <c:v>9.8600000000000035E-2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07776"/>
        <c:axId val="86862080"/>
      </c:lineChart>
      <c:catAx>
        <c:axId val="87307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6862080"/>
        <c:crosses val="autoZero"/>
        <c:auto val="1"/>
        <c:lblAlgn val="ctr"/>
        <c:lblOffset val="100"/>
        <c:noMultiLvlLbl val="0"/>
      </c:catAx>
      <c:valAx>
        <c:axId val="86862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307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 B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Accuracy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0.99570000000000003</c:v>
                </c:pt>
                <c:pt idx="1">
                  <c:v>0.86090000000000011</c:v>
                </c:pt>
                <c:pt idx="2">
                  <c:v>0.97829999999999995</c:v>
                </c:pt>
                <c:pt idx="3">
                  <c:v>0.33700000000000008</c:v>
                </c:pt>
                <c:pt idx="4">
                  <c:v>0</c:v>
                </c:pt>
                <c:pt idx="5">
                  <c:v>0.93480000000000008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09312"/>
        <c:axId val="86864960"/>
      </c:lineChart>
      <c:catAx>
        <c:axId val="87309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6864960"/>
        <c:crosses val="autoZero"/>
        <c:auto val="1"/>
        <c:lblAlgn val="ctr"/>
        <c:lblOffset val="100"/>
        <c:noMultiLvlLbl val="0"/>
      </c:catAx>
      <c:valAx>
        <c:axId val="86864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309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</a:t>
            </a:r>
            <a:r>
              <a:rPr lang="en-US" baseline="0"/>
              <a:t> B</a:t>
            </a:r>
            <a:endParaRPr lang="en-US"/>
          </a:p>
        </c:rich>
      </c:tx>
      <c:layout>
        <c:manualLayout>
          <c:xMode val="edge"/>
          <c:yMode val="edge"/>
          <c:x val="0.44022922134733156"/>
          <c:y val="5.555555555555551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Time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0.88239999999999996</c:v>
                </c:pt>
                <c:pt idx="1">
                  <c:v>0.23780000000000001</c:v>
                </c:pt>
                <c:pt idx="2">
                  <c:v>1.5695999999999999</c:v>
                </c:pt>
                <c:pt idx="3">
                  <c:v>8.7079999999999984</c:v>
                </c:pt>
                <c:pt idx="4">
                  <c:v>0</c:v>
                </c:pt>
                <c:pt idx="5">
                  <c:v>0.84840000000000004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09824"/>
        <c:axId val="86866688"/>
      </c:lineChart>
      <c:catAx>
        <c:axId val="87309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6866688"/>
        <c:crosses val="autoZero"/>
        <c:auto val="1"/>
        <c:lblAlgn val="ctr"/>
        <c:lblOffset val="100"/>
        <c:noMultiLvlLbl val="0"/>
      </c:catAx>
      <c:valAx>
        <c:axId val="86866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309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 C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Accuracy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0.9304</c:v>
                </c:pt>
                <c:pt idx="1">
                  <c:v>0.91610000000000003</c:v>
                </c:pt>
                <c:pt idx="2">
                  <c:v>1</c:v>
                </c:pt>
                <c:pt idx="3">
                  <c:v>0.21610000000000001</c:v>
                </c:pt>
                <c:pt idx="4">
                  <c:v>0</c:v>
                </c:pt>
                <c:pt idx="5">
                  <c:v>0.88929999999999998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47552"/>
        <c:axId val="109782720"/>
      </c:lineChart>
      <c:catAx>
        <c:axId val="109847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782720"/>
        <c:crosses val="autoZero"/>
        <c:auto val="1"/>
        <c:lblAlgn val="ctr"/>
        <c:lblOffset val="100"/>
        <c:noMultiLvlLbl val="0"/>
      </c:catAx>
      <c:valAx>
        <c:axId val="1097827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84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 C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Time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3.7332999999999998</c:v>
                </c:pt>
                <c:pt idx="1">
                  <c:v>0.48560000000000003</c:v>
                </c:pt>
                <c:pt idx="2">
                  <c:v>10.527100000000001</c:v>
                </c:pt>
                <c:pt idx="3">
                  <c:v>39.079300000000003</c:v>
                </c:pt>
                <c:pt idx="4">
                  <c:v>0</c:v>
                </c:pt>
                <c:pt idx="5">
                  <c:v>3.8563999999999994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48064"/>
        <c:axId val="109784448"/>
      </c:lineChart>
      <c:catAx>
        <c:axId val="109848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784448"/>
        <c:crosses val="autoZero"/>
        <c:auto val="1"/>
        <c:lblAlgn val="ctr"/>
        <c:lblOffset val="100"/>
        <c:noMultiLvlLbl val="0"/>
      </c:catAx>
      <c:valAx>
        <c:axId val="109784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848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 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Accuracy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0">
                  <c:v>1</c:v>
                </c:pt>
                <c:pt idx="1">
                  <c:v>0.85880000000000012</c:v>
                </c:pt>
                <c:pt idx="2">
                  <c:v>0.99119999999999997</c:v>
                </c:pt>
                <c:pt idx="3">
                  <c:v>0.64710000000000012</c:v>
                </c:pt>
                <c:pt idx="4">
                  <c:v>0</c:v>
                </c:pt>
                <c:pt idx="5">
                  <c:v>0.96470000000000011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49600"/>
        <c:axId val="109787328"/>
      </c:lineChart>
      <c:catAx>
        <c:axId val="109849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787328"/>
        <c:crosses val="autoZero"/>
        <c:auto val="1"/>
        <c:lblAlgn val="ctr"/>
        <c:lblOffset val="100"/>
        <c:noMultiLvlLbl val="0"/>
      </c:catAx>
      <c:valAx>
        <c:axId val="109787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849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Experiment 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Time</c:v>
          </c:tx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  <c:pt idx="0">
                  <c:v>1.0556999999999999</c:v>
                </c:pt>
                <c:pt idx="1">
                  <c:v>0.15520000000000003</c:v>
                </c:pt>
                <c:pt idx="2">
                  <c:v>0.40390000000000004</c:v>
                </c:pt>
                <c:pt idx="3">
                  <c:v>10.172500000000003</c:v>
                </c:pt>
                <c:pt idx="4">
                  <c:v>0</c:v>
                </c:pt>
                <c:pt idx="5">
                  <c:v>0.58589999999999998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50112"/>
        <c:axId val="109805568"/>
      </c:lineChart>
      <c:catAx>
        <c:axId val="109850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805568"/>
        <c:crosses val="autoZero"/>
        <c:auto val="1"/>
        <c:lblAlgn val="ctr"/>
        <c:lblOffset val="100"/>
        <c:noMultiLvlLbl val="0"/>
      </c:catAx>
      <c:valAx>
        <c:axId val="1098055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85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Sheet1!$A$2:$A$7</c:f>
              <c:strCache>
                <c:ptCount val="6"/>
                <c:pt idx="0">
                  <c:v>Alpha</c:v>
                </c:pt>
                <c:pt idx="1">
                  <c:v>Beta</c:v>
                </c:pt>
                <c:pt idx="2">
                  <c:v>Gama</c:v>
                </c:pt>
                <c:pt idx="3">
                  <c:v>Delta</c:v>
                </c:pt>
                <c:pt idx="4">
                  <c:v>Epsilon</c:v>
                </c:pt>
                <c:pt idx="5">
                  <c:v>Zeta</c:v>
                </c:pt>
              </c:strCache>
            </c:strRef>
          </c:cat>
          <c:val>
            <c:numRef>
              <c:f>Sheet1!$L$2:$L$7</c:f>
              <c:numCache>
                <c:formatCode>General</c:formatCode>
                <c:ptCount val="6"/>
                <c:pt idx="0">
                  <c:v>8.5584000000000007</c:v>
                </c:pt>
                <c:pt idx="1">
                  <c:v>0.56030000000000002</c:v>
                </c:pt>
                <c:pt idx="2">
                  <c:v>10.539</c:v>
                </c:pt>
                <c:pt idx="3">
                  <c:v>204.01979999999998</c:v>
                </c:pt>
                <c:pt idx="4">
                  <c:v>0</c:v>
                </c:pt>
                <c:pt idx="5">
                  <c:v>5.6232999999999995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194176"/>
        <c:axId val="109808448"/>
      </c:lineChart>
      <c:catAx>
        <c:axId val="110194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808448"/>
        <c:crosses val="autoZero"/>
        <c:auto val="1"/>
        <c:lblAlgn val="ctr"/>
        <c:lblOffset val="100"/>
        <c:noMultiLvlLbl val="0"/>
      </c:catAx>
      <c:valAx>
        <c:axId val="109808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194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AB7C0-81A8-49C5-AB54-0EE7FE2BA42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AC5D7-FE77-465D-A046-8E8E1F0B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7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AC5D7-FE77-465D-A046-8E8E1F0BD2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err="1" smtClean="0"/>
              <a:t>Motaz</a:t>
            </a:r>
            <a:endParaRPr lang="en-US" sz="4000" b="1" dirty="0" smtClean="0"/>
          </a:p>
          <a:p>
            <a:r>
              <a:rPr lang="en-US" sz="4000" b="1" dirty="0" err="1" smtClean="0"/>
              <a:t>Semir</a:t>
            </a:r>
            <a:endParaRPr lang="en-US" sz="4000" b="1" dirty="0" smtClean="0"/>
          </a:p>
          <a:p>
            <a:r>
              <a:rPr lang="en-US" sz="4000" b="1" dirty="0" smtClean="0"/>
              <a:t>Howard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Point Matching </a:t>
            </a:r>
            <a:br>
              <a:rPr lang="en-US" b="1" dirty="0" smtClean="0"/>
            </a:br>
            <a:r>
              <a:rPr lang="en-US" b="1" dirty="0" smtClean="0"/>
              <a:t>Evaluation Report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 A,B,C,D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034646" cy="2362200"/>
          </a:xfrm>
        </p:spPr>
      </p:pic>
    </p:spTree>
    <p:extLst>
      <p:ext uri="{BB962C8B-B14F-4D97-AF65-F5344CB8AC3E}">
        <p14:creationId xmlns:p14="http://schemas.microsoft.com/office/powerpoint/2010/main" val="16536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5 </a:t>
            </a:r>
            <a:r>
              <a:rPr lang="en-US" dirty="0" err="1" smtClean="0"/>
              <a:t>PointMatchingE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1052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228600" y="396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81640065"/>
              </p:ext>
            </p:extLst>
          </p:nvPr>
        </p:nvGraphicFramePr>
        <p:xfrm>
          <a:off x="152400" y="1219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75556"/>
            <a:ext cx="2971800" cy="15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 A,B,C,D,E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5" y="2743200"/>
            <a:ext cx="9067798" cy="1905000"/>
          </a:xfrm>
        </p:spPr>
      </p:pic>
    </p:spTree>
    <p:extLst>
      <p:ext uri="{BB962C8B-B14F-4D97-AF65-F5344CB8AC3E}">
        <p14:creationId xmlns:p14="http://schemas.microsoft.com/office/powerpoint/2010/main" val="32808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 </a:t>
            </a:r>
            <a:r>
              <a:rPr lang="en-US" dirty="0" err="1" smtClean="0"/>
              <a:t>A,B,C,D,E,Avg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2" y="1752600"/>
            <a:ext cx="9038968" cy="16002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63346"/>
              </p:ext>
            </p:extLst>
          </p:nvPr>
        </p:nvGraphicFramePr>
        <p:xfrm>
          <a:off x="2133600" y="3657600"/>
          <a:ext cx="6781800" cy="2886324"/>
        </p:xfrm>
        <a:graphic>
          <a:graphicData uri="http://schemas.openxmlformats.org/drawingml/2006/table">
            <a:tbl>
              <a:tblPr/>
              <a:tblGrid>
                <a:gridCol w="978938"/>
                <a:gridCol w="1273799"/>
                <a:gridCol w="1061499"/>
                <a:gridCol w="813816"/>
                <a:gridCol w="908172"/>
                <a:gridCol w="837404"/>
                <a:gridCol w="908172"/>
              </a:tblGrid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</a:tr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Alpha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0.9957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0.9841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Beta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0.9278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0.8609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0.8588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0.8981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Gama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0.9056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0.9783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0.9912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0.9747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Delta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0.9167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0.6471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0.5102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Epsilon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1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Zeta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0.9611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0.9348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0.9647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0.9268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1" y="3733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Table: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0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Winners: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Alpha:</a:t>
            </a:r>
          </a:p>
          <a:p>
            <a:pPr marL="0" indent="0" algn="ctr">
              <a:buNone/>
            </a:pPr>
            <a:endParaRPr lang="en-US" sz="32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200" dirty="0" err="1">
                <a:latin typeface="Aharoni" pitchFamily="2" charset="-79"/>
                <a:cs typeface="Aharoni" pitchFamily="2" charset="-79"/>
              </a:rPr>
              <a:t>Feipeng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 Zhao</a:t>
            </a:r>
          </a:p>
          <a:p>
            <a:pPr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Bernardo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F.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Juncal</a:t>
            </a:r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An Dang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Thank You</a:t>
            </a:r>
            <a:endParaRPr lang="en-US" sz="60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 data sets: A,B,C,D,E</a:t>
            </a:r>
          </a:p>
          <a:p>
            <a:r>
              <a:rPr lang="en-US" dirty="0" smtClean="0"/>
              <a:t>For each data set: run 20 tests and average the </a:t>
            </a:r>
            <a:r>
              <a:rPr lang="en-US" dirty="0" err="1" smtClean="0"/>
              <a:t>acc</a:t>
            </a:r>
            <a:r>
              <a:rPr lang="en-US" dirty="0" smtClean="0"/>
              <a:t> rates</a:t>
            </a:r>
            <a:endParaRPr lang="en-US" dirty="0"/>
          </a:p>
          <a:p>
            <a:r>
              <a:rPr lang="en-US" dirty="0" smtClean="0"/>
              <a:t>Final grade: average </a:t>
            </a:r>
            <a:r>
              <a:rPr lang="en-US" dirty="0" err="1" smtClean="0"/>
              <a:t>acc</a:t>
            </a:r>
            <a:r>
              <a:rPr lang="en-US" dirty="0" smtClean="0"/>
              <a:t> rate of </a:t>
            </a:r>
            <a:r>
              <a:rPr lang="en-US" dirty="0"/>
              <a:t>5 data sets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Tiebreaker </a:t>
            </a:r>
            <a:r>
              <a:rPr lang="en-US" dirty="0" smtClean="0"/>
              <a:t>is Average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 </a:t>
            </a:r>
            <a:r>
              <a:rPr lang="en-US" dirty="0" err="1" smtClean="0"/>
              <a:t>PointMatchingA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3742" y="1524000"/>
            <a:ext cx="402025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4572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" y="4114800"/>
          <a:ext cx="441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 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9228"/>
            <a:ext cx="5657966" cy="4309572"/>
          </a:xfrm>
        </p:spPr>
      </p:pic>
      <p:sp>
        <p:nvSpPr>
          <p:cNvPr id="5" name="TextBox 4"/>
          <p:cNvSpPr txBox="1"/>
          <p:nvPr/>
        </p:nvSpPr>
        <p:spPr>
          <a:xfrm>
            <a:off x="990600" y="5638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circle: highest accuracy rate</a:t>
            </a:r>
          </a:p>
          <a:p>
            <a:r>
              <a:rPr lang="en-US" dirty="0" smtClean="0"/>
              <a:t>Blue circle: shortest running time when </a:t>
            </a:r>
            <a:r>
              <a:rPr lang="en-US" dirty="0" err="1" smtClean="0"/>
              <a:t>acc</a:t>
            </a:r>
            <a:r>
              <a:rPr lang="en-US" dirty="0" smtClean="0"/>
              <a:t> &gt; 0.9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 </a:t>
            </a:r>
            <a:r>
              <a:rPr lang="en-US" dirty="0" err="1" smtClean="0"/>
              <a:t>PointMatchingB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4038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457200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 A,B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550866" cy="4038600"/>
          </a:xfrm>
        </p:spPr>
      </p:pic>
    </p:spTree>
    <p:extLst>
      <p:ext uri="{BB962C8B-B14F-4D97-AF65-F5344CB8AC3E}">
        <p14:creationId xmlns:p14="http://schemas.microsoft.com/office/powerpoint/2010/main" val="38793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3 </a:t>
            </a:r>
            <a:r>
              <a:rPr lang="en-US" dirty="0" err="1" smtClean="0"/>
              <a:t>PointMatchingC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1"/>
            <a:ext cx="381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2286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86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Table: A,B,C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8763000" cy="2972133"/>
          </a:xfrm>
        </p:spPr>
      </p:pic>
    </p:spTree>
    <p:extLst>
      <p:ext uri="{BB962C8B-B14F-4D97-AF65-F5344CB8AC3E}">
        <p14:creationId xmlns:p14="http://schemas.microsoft.com/office/powerpoint/2010/main" val="16366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4 </a:t>
            </a:r>
            <a:r>
              <a:rPr lang="en-US" dirty="0" err="1" smtClean="0"/>
              <a:t>PointMatchingD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524000"/>
            <a:ext cx="39624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3048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191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Point Matching  Evaluation Report </vt:lpstr>
      <vt:lpstr>Grading Strategy</vt:lpstr>
      <vt:lpstr>Experiment 1 PointMatchingA</vt:lpstr>
      <vt:lpstr>Table: A</vt:lpstr>
      <vt:lpstr>Experiment 2 PointMatchingB</vt:lpstr>
      <vt:lpstr>Table: A,B</vt:lpstr>
      <vt:lpstr>Experiment 3 PointMatchingC</vt:lpstr>
      <vt:lpstr>Table: A,B,C</vt:lpstr>
      <vt:lpstr>Experiment 4 PointMatchingD</vt:lpstr>
      <vt:lpstr>Table: A,B,C,D</vt:lpstr>
      <vt:lpstr>Experiment 5 PointMatchingE</vt:lpstr>
      <vt:lpstr>Table: A,B,C,D,E</vt:lpstr>
      <vt:lpstr>Table: A,B,C,D,E,Avg</vt:lpstr>
      <vt:lpstr>Winners: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Matching  Evaluation Report </dc:title>
  <dc:creator>Motaz</dc:creator>
  <cp:lastModifiedBy>axdx</cp:lastModifiedBy>
  <cp:revision>17</cp:revision>
  <dcterms:created xsi:type="dcterms:W3CDTF">2006-08-16T00:00:00Z</dcterms:created>
  <dcterms:modified xsi:type="dcterms:W3CDTF">2012-12-03T18:33:41Z</dcterms:modified>
</cp:coreProperties>
</file>