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62" r:id="rId5"/>
    <p:sldId id="263" r:id="rId6"/>
    <p:sldId id="265" r:id="rId7"/>
    <p:sldId id="266"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984"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dabi.temple.edu/~shape/MPEG7/dataset.html" TargetMode="External"/><Relationship Id="rId2" Type="http://schemas.openxmlformats.org/officeDocument/2006/relationships/hyperlink" Target="http://www.cis.temple.edu/~latecki/TestData/InnerDistAffinityMatrix.ma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Semi-Supervised Learning with Graph Transduction</a:t>
            </a:r>
            <a:endParaRPr lang="en-US" dirty="0"/>
          </a:p>
        </p:txBody>
      </p:sp>
      <p:sp>
        <p:nvSpPr>
          <p:cNvPr id="3" name="Subtitle 2"/>
          <p:cNvSpPr>
            <a:spLocks noGrp="1"/>
          </p:cNvSpPr>
          <p:nvPr>
            <p:ph type="subTitle" idx="1"/>
          </p:nvPr>
        </p:nvSpPr>
        <p:spPr/>
        <p:txBody>
          <a:bodyPr/>
          <a:lstStyle/>
          <a:p>
            <a:r>
              <a:rPr lang="en-US" dirty="0" smtClean="0"/>
              <a:t>Project 2</a:t>
            </a:r>
          </a:p>
          <a:p>
            <a:r>
              <a:rPr lang="en-US" dirty="0" smtClean="0"/>
              <a:t>Due </a:t>
            </a:r>
            <a:r>
              <a:rPr lang="en-US" dirty="0" smtClean="0"/>
              <a:t>Nov. 7, </a:t>
            </a:r>
            <a:r>
              <a:rPr lang="en-US" dirty="0" smtClean="0"/>
              <a:t>2012, 10pm EST</a:t>
            </a:r>
          </a:p>
          <a:p>
            <a:r>
              <a:rPr lang="en-US" dirty="0" smtClean="0"/>
              <a:t>Class presentation on Nov. </a:t>
            </a:r>
            <a:r>
              <a:rPr lang="en-US" dirty="0" smtClean="0"/>
              <a:t>12, </a:t>
            </a:r>
            <a:r>
              <a:rPr lang="en-US" dirty="0" smtClean="0"/>
              <a:t>2012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Your task</a:t>
            </a:r>
            <a:endParaRPr lang="en-US" sz="3600" dirty="0"/>
          </a:p>
        </p:txBody>
      </p:sp>
      <p:sp>
        <p:nvSpPr>
          <p:cNvPr id="18433" name="Rectangle 1"/>
          <p:cNvSpPr>
            <a:spLocks noChangeArrowheads="1"/>
          </p:cNvSpPr>
          <p:nvPr/>
        </p:nvSpPr>
        <p:spPr bwMode="auto">
          <a:xfrm>
            <a:off x="609600" y="1956762"/>
            <a:ext cx="8212697"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We are given a set of database shapes belonging to 70 shape classes.</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The shapes are the labeled data points, </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since for each shape we know its class label.</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We are also given a set of query shapes, </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and our goal is to find out for each query shape </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to which shape class does it belong.</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Hence we do not know the class labels of the query shapes,</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and our goal is to use Semi-Supervised Learning (SSL) </a:t>
            </a:r>
          </a:p>
          <a:p>
            <a:pPr marL="0" marR="0" lvl="0" indent="0" algn="l" defTabSz="914400" rtl="0" eaLnBrk="1" fontAlgn="base" latinLnBrk="0" hangingPunct="1">
              <a:lnSpc>
                <a:spcPct val="100000"/>
              </a:lnSpc>
              <a:spcBef>
                <a:spcPct val="0"/>
              </a:spcBef>
              <a:spcAft>
                <a:spcPct val="0"/>
              </a:spcAft>
              <a:buClrTx/>
              <a:buSzTx/>
              <a:buFontTx/>
              <a:buNone/>
              <a:tabLst/>
            </a:pPr>
            <a:r>
              <a:rPr lang="en-US" sz="2000" dirty="0" smtClean="0">
                <a:latin typeface="Arial" pitchFamily="34" charset="0"/>
                <a:ea typeface="Times New Roman" pitchFamily="18" charset="0"/>
                <a:cs typeface="Arial" pitchFamily="34" charset="0"/>
              </a:rPr>
              <a:t>with graph transduction to assign labels to them.</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dirty="0" smtClean="0"/>
              <a:t>Test </a:t>
            </a:r>
            <a:r>
              <a:rPr lang="en-US" sz="3600" dirty="0" err="1" smtClean="0"/>
              <a:t>Datasest</a:t>
            </a:r>
            <a:endParaRPr lang="en-US" sz="3600" dirty="0"/>
          </a:p>
        </p:txBody>
      </p:sp>
      <p:sp>
        <p:nvSpPr>
          <p:cNvPr id="3" name="Content Placeholder 2"/>
          <p:cNvSpPr>
            <a:spLocks noGrp="1"/>
          </p:cNvSpPr>
          <p:nvPr>
            <p:ph idx="1"/>
          </p:nvPr>
        </p:nvSpPr>
        <p:spPr>
          <a:xfrm>
            <a:off x="533400" y="1143000"/>
            <a:ext cx="8229600" cy="5334000"/>
          </a:xfrm>
        </p:spPr>
        <p:txBody>
          <a:bodyPr>
            <a:normAutofit fontScale="62500" lnSpcReduction="20000"/>
          </a:bodyPr>
          <a:lstStyle/>
          <a:p>
            <a:pPr>
              <a:buNone/>
            </a:pPr>
            <a:r>
              <a:rPr lang="en-US" dirty="0" smtClean="0"/>
              <a:t>The input data is given as a 1400 x 1400 matrix A of pairwise affinities between 1400 shapes. You can download it from </a:t>
            </a:r>
            <a:r>
              <a:rPr lang="en-US" sz="2900" dirty="0" smtClean="0">
                <a:hlinkClick r:id="rId2"/>
              </a:rPr>
              <a:t>http://www.cis.temple.edu/~latecki/TestData/InnerDistAffinityMatrix.mat</a:t>
            </a:r>
            <a:endParaRPr lang="en-US" sz="2900" dirty="0" smtClean="0"/>
          </a:p>
          <a:p>
            <a:pPr>
              <a:buNone/>
            </a:pPr>
            <a:endParaRPr lang="en-US" sz="2900" dirty="0" smtClean="0"/>
          </a:p>
          <a:p>
            <a:pPr>
              <a:buNone/>
            </a:pPr>
            <a:r>
              <a:rPr lang="en-US" dirty="0" smtClean="0"/>
              <a:t>It represents similarities of shapes, the higher the value A(</a:t>
            </a:r>
            <a:r>
              <a:rPr lang="en-US" dirty="0" err="1" smtClean="0"/>
              <a:t>i,j</a:t>
            </a:r>
            <a:r>
              <a:rPr lang="en-US" dirty="0" smtClean="0"/>
              <a:t>) the more similar is shape </a:t>
            </a:r>
            <a:r>
              <a:rPr lang="en-US" dirty="0" err="1" smtClean="0"/>
              <a:t>i</a:t>
            </a:r>
            <a:r>
              <a:rPr lang="en-US" dirty="0" smtClean="0"/>
              <a:t> to shape j. </a:t>
            </a:r>
          </a:p>
          <a:p>
            <a:pPr>
              <a:buNone/>
            </a:pPr>
            <a:endParaRPr lang="en-US" dirty="0" smtClean="0"/>
          </a:p>
          <a:p>
            <a:pPr>
              <a:buNone/>
            </a:pPr>
            <a:r>
              <a:rPr lang="en-US" dirty="0" smtClean="0"/>
              <a:t>Matrix A was computed based on the Inner Distance Shape Context (IDSC), which is the method used to compute it. The method is described in H. Ling and D. Jacobs, “Shape classification using the inner-distance,” </a:t>
            </a:r>
            <a:r>
              <a:rPr lang="en-US" i="1" dirty="0" smtClean="0"/>
              <a:t>IEEE Trans. PAMI</a:t>
            </a:r>
            <a:r>
              <a:rPr lang="en-US" dirty="0" smtClean="0"/>
              <a:t>, vol. 29(2), pp. 286–299, 2007. Some shape examples are shown on the next slide.</a:t>
            </a:r>
          </a:p>
          <a:p>
            <a:pPr>
              <a:buNone/>
            </a:pPr>
            <a:endParaRPr lang="en-US" dirty="0" smtClean="0"/>
          </a:p>
          <a:p>
            <a:pPr>
              <a:buNone/>
            </a:pPr>
            <a:r>
              <a:rPr lang="en-US" dirty="0" smtClean="0"/>
              <a:t>The shapes are taken from a famous dataset called </a:t>
            </a:r>
            <a:r>
              <a:rPr lang="en-US" b="1" dirty="0" smtClean="0"/>
              <a:t>MPEG-7 Core Experiment CE-Shape-1 dataset.</a:t>
            </a:r>
            <a:r>
              <a:rPr lang="en-US" dirty="0" smtClean="0"/>
              <a:t> It contains 1400 shapes grouped into 70 classes with 20 shapes in each class. The list of classes and their shape examples can be seen on </a:t>
            </a:r>
            <a:r>
              <a:rPr lang="en-US" dirty="0" smtClean="0">
                <a:hlinkClick r:id="rId3"/>
              </a:rPr>
              <a:t>http://www.dabi.temple.edu/~shape/MPEG7/dataset.html</a:t>
            </a:r>
            <a:endParaRPr lang="en-US" dirty="0" smtClean="0"/>
          </a:p>
          <a:p>
            <a:pPr>
              <a:buNone/>
            </a:pPr>
            <a:endParaRPr lang="en-US" dirty="0" smtClean="0"/>
          </a:p>
          <a:p>
            <a:pPr>
              <a:buNone/>
            </a:pPr>
            <a:r>
              <a:rPr lang="en-US" dirty="0" smtClean="0"/>
              <a:t>Some examples are shown on the next slide.</a:t>
            </a:r>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dabi.temple.edu/~shape/MPEG7/Figure%206.JPG"/>
          <p:cNvPicPr>
            <a:picLocks noChangeAspect="1" noChangeArrowheads="1"/>
          </p:cNvPicPr>
          <p:nvPr/>
        </p:nvPicPr>
        <p:blipFill>
          <a:blip r:embed="rId2" cstate="print"/>
          <a:srcRect/>
          <a:stretch>
            <a:fillRect/>
          </a:stretch>
        </p:blipFill>
        <p:spPr bwMode="auto">
          <a:xfrm>
            <a:off x="1600200" y="228600"/>
            <a:ext cx="5800725" cy="5514976"/>
          </a:xfrm>
          <a:prstGeom prst="rect">
            <a:avLst/>
          </a:prstGeom>
          <a:noFill/>
        </p:spPr>
      </p:pic>
      <p:sp>
        <p:nvSpPr>
          <p:cNvPr id="5" name="Rectangle 4"/>
          <p:cNvSpPr/>
          <p:nvPr/>
        </p:nvSpPr>
        <p:spPr>
          <a:xfrm>
            <a:off x="381000" y="5934670"/>
            <a:ext cx="8458200" cy="923330"/>
          </a:xfrm>
          <a:prstGeom prst="rect">
            <a:avLst/>
          </a:prstGeom>
        </p:spPr>
        <p:txBody>
          <a:bodyPr wrap="square">
            <a:spAutoFit/>
          </a:bodyPr>
          <a:lstStyle/>
          <a:p>
            <a:r>
              <a:rPr lang="en-US" dirty="0" smtClean="0"/>
              <a:t>The first column shows the query shape. The remaining 10 columns show the most similar shapes retrieved by IDSC (odd row numbers) and by my method after graph transduction. (even row numbers)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487362"/>
          </a:xfrm>
        </p:spPr>
        <p:txBody>
          <a:bodyPr>
            <a:normAutofit fontScale="90000"/>
          </a:bodyPr>
          <a:lstStyle/>
          <a:p>
            <a:r>
              <a:rPr lang="en-US" sz="3600" dirty="0" smtClean="0"/>
              <a:t>Evaluators’ job</a:t>
            </a:r>
            <a:endParaRPr lang="en-US" sz="3600" dirty="0"/>
          </a:p>
        </p:txBody>
      </p:sp>
      <p:sp>
        <p:nvSpPr>
          <p:cNvPr id="3" name="Content Placeholder 2"/>
          <p:cNvSpPr>
            <a:spLocks noGrp="1"/>
          </p:cNvSpPr>
          <p:nvPr>
            <p:ph idx="1"/>
          </p:nvPr>
        </p:nvSpPr>
        <p:spPr>
          <a:xfrm>
            <a:off x="533400" y="609600"/>
            <a:ext cx="8229600" cy="5943600"/>
          </a:xfrm>
        </p:spPr>
        <p:txBody>
          <a:bodyPr>
            <a:normAutofit fontScale="77500" lnSpcReduction="20000"/>
          </a:bodyPr>
          <a:lstStyle/>
          <a:p>
            <a:pPr marL="514350" indent="-514350">
              <a:buNone/>
            </a:pPr>
            <a:r>
              <a:rPr lang="en-US" sz="2200" dirty="0" smtClean="0">
                <a:latin typeface="Times New Roman" pitchFamily="18" charset="0"/>
                <a:cs typeface="Times New Roman" pitchFamily="18" charset="0"/>
              </a:rPr>
              <a:t>Generate 5 sets of the test data using </a:t>
            </a:r>
            <a:r>
              <a:rPr lang="en-US" sz="2200" b="1" dirty="0" err="1" smtClean="0">
                <a:latin typeface="Times New Roman" pitchFamily="18" charset="0"/>
                <a:cs typeface="Times New Roman" pitchFamily="18" charset="0"/>
              </a:rPr>
              <a:t>gentestdata.m</a:t>
            </a:r>
            <a:endParaRPr lang="en-US" sz="2200" dirty="0" smtClean="0">
              <a:latin typeface="Times New Roman" pitchFamily="18" charset="0"/>
              <a:cs typeface="Times New Roman" pitchFamily="18" charset="0"/>
            </a:endParaRPr>
          </a:p>
          <a:p>
            <a:pPr marL="514350" indent="-514350">
              <a:buAutoNum type="arabicPeriod"/>
            </a:pPr>
            <a:r>
              <a:rPr lang="en-US" sz="2200" dirty="0" smtClean="0">
                <a:latin typeface="Times New Roman" pitchFamily="18" charset="0"/>
                <a:cs typeface="Times New Roman" pitchFamily="18" charset="0"/>
              </a:rPr>
              <a:t>Normalize matrix A to a stochastic matrix P, i.e., sum of each row of P is one. </a:t>
            </a:r>
          </a:p>
          <a:p>
            <a:pPr marL="514350" indent="-514350">
              <a:buFont typeface="Arial" pitchFamily="34" charset="0"/>
              <a:buAutoNum type="arabicPeriod"/>
            </a:pPr>
            <a:r>
              <a:rPr lang="en-US" sz="2200" dirty="0" smtClean="0">
                <a:latin typeface="Times New Roman" pitchFamily="18" charset="0"/>
                <a:cs typeface="Times New Roman" pitchFamily="18" charset="0"/>
              </a:rPr>
              <a:t>Generate matrix P</a:t>
            </a:r>
            <a:r>
              <a:rPr lang="en-US" sz="2200" baseline="-25000" dirty="0" smtClean="0">
                <a:latin typeface="Times New Roman" pitchFamily="18" charset="0"/>
                <a:cs typeface="Times New Roman" pitchFamily="18" charset="0"/>
              </a:rPr>
              <a:t>LL</a:t>
            </a:r>
            <a:r>
              <a:rPr lang="en-US" sz="2200" dirty="0" smtClean="0">
                <a:latin typeface="Times New Roman" pitchFamily="18" charset="0"/>
                <a:cs typeface="Times New Roman" pitchFamily="18" charset="0"/>
              </a:rPr>
              <a:t> of size </a:t>
            </a:r>
            <a:r>
              <a:rPr lang="en-US" sz="2200" i="1"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 x </a:t>
            </a:r>
            <a:r>
              <a:rPr lang="en-US" sz="2200" i="1"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 where </a:t>
            </a:r>
            <a:r>
              <a:rPr lang="en-US" sz="2200" i="1"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 = 70, by taking 1 random shape from each of the 70 shape classes. Hence there is </a:t>
            </a:r>
            <a:r>
              <a:rPr lang="en-US" sz="2200" i="1" dirty="0" smtClean="0">
                <a:latin typeface="Times New Roman" pitchFamily="18" charset="0"/>
                <a:cs typeface="Times New Roman" pitchFamily="18" charset="0"/>
              </a:rPr>
              <a:t>u</a:t>
            </a:r>
            <a:r>
              <a:rPr lang="en-US" sz="2200" dirty="0" smtClean="0">
                <a:latin typeface="Times New Roman" pitchFamily="18" charset="0"/>
                <a:cs typeface="Times New Roman" pitchFamily="18" charset="0"/>
              </a:rPr>
              <a:t>=1330 unlabeled points.</a:t>
            </a:r>
          </a:p>
          <a:p>
            <a:pPr marL="514350" indent="-514350">
              <a:buAutoNum type="arabicPeriod"/>
            </a:pPr>
            <a:r>
              <a:rPr lang="en-US" sz="2200" dirty="0" smtClean="0">
                <a:latin typeface="Times New Roman" pitchFamily="18" charset="0"/>
                <a:cs typeface="Times New Roman" pitchFamily="18" charset="0"/>
              </a:rPr>
              <a:t>Divide the matrix P of size 1400 x 1400 into the following</a:t>
            </a:r>
          </a:p>
          <a:p>
            <a:pPr marL="514350" indent="-514350">
              <a:buAutoNum type="arabicPeriod"/>
            </a:pPr>
            <a:endParaRPr lang="en-US" sz="2200" dirty="0" smtClean="0">
              <a:latin typeface="Times New Roman" pitchFamily="18" charset="0"/>
              <a:cs typeface="Times New Roman" pitchFamily="18" charset="0"/>
            </a:endParaRPr>
          </a:p>
          <a:p>
            <a:pPr marL="514350" indent="-514350">
              <a:buAutoNum type="arabicPeriod"/>
            </a:pPr>
            <a:endParaRPr lang="en-US" sz="2200" dirty="0" smtClean="0">
              <a:latin typeface="Times New Roman" pitchFamily="18" charset="0"/>
              <a:cs typeface="Times New Roman" pitchFamily="18" charset="0"/>
            </a:endParaRPr>
          </a:p>
          <a:p>
            <a:pPr marL="514350" indent="-514350">
              <a:buNone/>
            </a:pPr>
            <a:endParaRPr lang="en-US"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3. Save matrices </a:t>
            </a:r>
            <a:r>
              <a:rPr lang="en-US" sz="2200" b="1" dirty="0" smtClean="0">
                <a:latin typeface="Times New Roman" pitchFamily="18" charset="0"/>
                <a:cs typeface="Times New Roman" pitchFamily="18" charset="0"/>
              </a:rPr>
              <a:t>PLL, PLU, PUL, PUU</a:t>
            </a:r>
            <a:r>
              <a:rPr lang="en-US" sz="2200" dirty="0" smtClean="0">
                <a:latin typeface="Times New Roman" pitchFamily="18" charset="0"/>
                <a:cs typeface="Times New Roman" pitchFamily="18" charset="0"/>
              </a:rPr>
              <a:t>, vector </a:t>
            </a:r>
            <a:r>
              <a:rPr lang="en-US" sz="2200" b="1" dirty="0" smtClean="0">
                <a:latin typeface="Times New Roman" pitchFamily="18" charset="0"/>
                <a:cs typeface="Times New Roman" pitchFamily="18" charset="0"/>
              </a:rPr>
              <a:t>y= </a:t>
            </a:r>
            <a:r>
              <a:rPr lang="en-US" sz="2200" b="1" dirty="0" err="1" smtClean="0">
                <a:latin typeface="Times New Roman" pitchFamily="18" charset="0"/>
                <a:cs typeface="Times New Roman" pitchFamily="18" charset="0"/>
              </a:rPr>
              <a:t>True_LL</a:t>
            </a:r>
            <a:r>
              <a:rPr lang="en-US" sz="2200" dirty="0" smtClean="0">
                <a:latin typeface="Times New Roman" pitchFamily="18" charset="0"/>
                <a:cs typeface="Times New Roman" pitchFamily="18" charset="0"/>
              </a:rPr>
              <a:t> with class labels of size </a:t>
            </a:r>
            <a:r>
              <a:rPr lang="en-US" sz="2200" i="1"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 x 1 corresponding to the labeled points, and vector </a:t>
            </a:r>
            <a:r>
              <a:rPr lang="en-US" sz="2200" b="1" dirty="0" err="1" smtClean="0">
                <a:latin typeface="Times New Roman" pitchFamily="18" charset="0"/>
                <a:cs typeface="Times New Roman" pitchFamily="18" charset="0"/>
              </a:rPr>
              <a:t>True_UU</a:t>
            </a:r>
            <a:r>
              <a:rPr lang="en-US" sz="2200" dirty="0" smtClean="0">
                <a:latin typeface="Times New Roman" pitchFamily="18" charset="0"/>
                <a:cs typeface="Times New Roman" pitchFamily="18" charset="0"/>
              </a:rPr>
              <a:t> of size </a:t>
            </a:r>
            <a:r>
              <a:rPr lang="en-US" sz="2200" i="1" dirty="0" smtClean="0">
                <a:latin typeface="Times New Roman" pitchFamily="18" charset="0"/>
                <a:cs typeface="Times New Roman" pitchFamily="18" charset="0"/>
              </a:rPr>
              <a:t>u</a:t>
            </a:r>
            <a:r>
              <a:rPr lang="en-US" sz="2200" dirty="0" smtClean="0">
                <a:latin typeface="Times New Roman" pitchFamily="18" charset="0"/>
                <a:cs typeface="Times New Roman" pitchFamily="18" charset="0"/>
              </a:rPr>
              <a:t> x 1 with labels of  unlabeled points.</a:t>
            </a:r>
          </a:p>
          <a:p>
            <a:pPr>
              <a:buNone/>
            </a:pPr>
            <a:endParaRPr lang="en-US"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Perform evaluation using </a:t>
            </a:r>
            <a:r>
              <a:rPr lang="en-US" sz="2200" b="1" dirty="0" err="1" smtClean="0">
                <a:latin typeface="Times New Roman" pitchFamily="18" charset="0"/>
                <a:cs typeface="Times New Roman" pitchFamily="18" charset="0"/>
              </a:rPr>
              <a:t>testssl.m</a:t>
            </a:r>
            <a:r>
              <a:rPr lang="en-US" sz="2200" dirty="0" smtClean="0">
                <a:latin typeface="Times New Roman" pitchFamily="18" charset="0"/>
                <a:cs typeface="Times New Roman" pitchFamily="18" charset="0"/>
              </a:rPr>
              <a:t>:</a:t>
            </a:r>
          </a:p>
          <a:p>
            <a:pPr>
              <a:buNone/>
            </a:pPr>
            <a:r>
              <a:rPr lang="en-US" sz="2200" dirty="0" smtClean="0">
                <a:latin typeface="Times New Roman" pitchFamily="18" charset="0"/>
                <a:cs typeface="Times New Roman" pitchFamily="18" charset="0"/>
              </a:rPr>
              <a:t>For each of the 5 test datasets do</a:t>
            </a:r>
          </a:p>
          <a:p>
            <a:pPr>
              <a:buNone/>
            </a:pPr>
            <a:r>
              <a:rPr lang="en-US" sz="2200" dirty="0" smtClean="0">
                <a:latin typeface="Times New Roman" pitchFamily="18" charset="0"/>
                <a:cs typeface="Times New Roman" pitchFamily="18" charset="0"/>
              </a:rPr>
              <a:t>1. Call your function </a:t>
            </a:r>
            <a:r>
              <a:rPr lang="en-US" sz="2200" dirty="0" err="1" smtClean="0">
                <a:latin typeface="Times New Roman" pitchFamily="18" charset="0"/>
                <a:cs typeface="Times New Roman" pitchFamily="18" charset="0"/>
              </a:rPr>
              <a:t>ssl.m</a:t>
            </a:r>
            <a:r>
              <a:rPr lang="en-US" sz="2200" dirty="0" smtClean="0">
                <a:latin typeface="Times New Roman" pitchFamily="18" charset="0"/>
                <a:cs typeface="Times New Roman" pitchFamily="18" charset="0"/>
              </a:rPr>
              <a:t> to predict the class labels of shapes </a:t>
            </a:r>
            <a:r>
              <a:rPr lang="en-US" sz="2200" i="1" dirty="0" smtClean="0">
                <a:latin typeface="Times New Roman" pitchFamily="18" charset="0"/>
                <a:cs typeface="Times New Roman" pitchFamily="18" charset="0"/>
              </a:rPr>
              <a:t>l</a:t>
            </a:r>
            <a:r>
              <a:rPr lang="en-US" sz="2200" dirty="0" smtClean="0">
                <a:latin typeface="Times New Roman" pitchFamily="18" charset="0"/>
                <a:cs typeface="Times New Roman" pitchFamily="18" charset="0"/>
              </a:rPr>
              <a:t>+1 to </a:t>
            </a:r>
            <a:r>
              <a:rPr lang="en-US" sz="2200" i="1" dirty="0" err="1" smtClean="0">
                <a:latin typeface="Times New Roman" pitchFamily="18" charset="0"/>
                <a:cs typeface="Times New Roman" pitchFamily="18" charset="0"/>
              </a:rPr>
              <a:t>l</a:t>
            </a:r>
            <a:r>
              <a:rPr lang="en-US" sz="2200" dirty="0" err="1" smtClean="0">
                <a:latin typeface="Times New Roman" pitchFamily="18" charset="0"/>
                <a:cs typeface="Times New Roman" pitchFamily="18" charset="0"/>
              </a:rPr>
              <a:t>+</a:t>
            </a:r>
            <a:r>
              <a:rPr lang="en-US" sz="2200" i="1" dirty="0" err="1" smtClean="0">
                <a:latin typeface="Times New Roman" pitchFamily="18" charset="0"/>
                <a:cs typeface="Times New Roman" pitchFamily="18" charset="0"/>
              </a:rPr>
              <a:t>u</a:t>
            </a:r>
            <a:r>
              <a:rPr lang="en-US" sz="2200" dirty="0" smtClean="0">
                <a:latin typeface="Times New Roman" pitchFamily="18" charset="0"/>
                <a:cs typeface="Times New Roman" pitchFamily="18" charset="0"/>
              </a:rPr>
              <a:t> in matrix </a:t>
            </a:r>
            <a:r>
              <a:rPr lang="en-US" sz="2200" b="1" dirty="0" smtClean="0">
                <a:latin typeface="Times New Roman" pitchFamily="18" charset="0"/>
                <a:cs typeface="Times New Roman" pitchFamily="18" charset="0"/>
              </a:rPr>
              <a:t>P</a:t>
            </a:r>
            <a:r>
              <a:rPr lang="en-US" sz="2200" dirty="0" smtClean="0">
                <a:latin typeface="Times New Roman" pitchFamily="18" charset="0"/>
                <a:cs typeface="Times New Roman" pitchFamily="18" charset="0"/>
              </a:rPr>
              <a:t>. </a:t>
            </a:r>
          </a:p>
          <a:p>
            <a:pPr>
              <a:buNone/>
            </a:pPr>
            <a:r>
              <a:rPr lang="en-US" sz="2200" dirty="0" smtClean="0">
                <a:latin typeface="Times New Roman" pitchFamily="18" charset="0"/>
                <a:cs typeface="Times New Roman" pitchFamily="18" charset="0"/>
              </a:rPr>
              <a:t>Input: matrices </a:t>
            </a:r>
            <a:r>
              <a:rPr lang="en-US" sz="2200" b="1" dirty="0" smtClean="0">
                <a:latin typeface="Times New Roman" pitchFamily="18" charset="0"/>
                <a:cs typeface="Times New Roman" pitchFamily="18" charset="0"/>
              </a:rPr>
              <a:t>PLL, PLU, PUL, PUU </a:t>
            </a:r>
            <a:r>
              <a:rPr lang="en-US" sz="2200" dirty="0" smtClean="0">
                <a:latin typeface="Times New Roman" pitchFamily="18" charset="0"/>
                <a:cs typeface="Times New Roman" pitchFamily="18" charset="0"/>
              </a:rPr>
              <a:t>and vector </a:t>
            </a:r>
            <a:r>
              <a:rPr lang="en-US" sz="2200" b="1" dirty="0" smtClean="0">
                <a:latin typeface="Times New Roman" pitchFamily="18" charset="0"/>
                <a:cs typeface="Times New Roman" pitchFamily="18" charset="0"/>
              </a:rPr>
              <a:t>y</a:t>
            </a:r>
            <a:r>
              <a:rPr lang="en-US" sz="2200" dirty="0" smtClean="0">
                <a:latin typeface="Times New Roman" pitchFamily="18" charset="0"/>
                <a:cs typeface="Times New Roman" pitchFamily="18" charset="0"/>
              </a:rPr>
              <a:t> with class labels.</a:t>
            </a:r>
          </a:p>
          <a:p>
            <a:pPr>
              <a:buNone/>
            </a:pPr>
            <a:r>
              <a:rPr lang="en-US" sz="2200" dirty="0" smtClean="0">
                <a:latin typeface="Times New Roman" pitchFamily="18" charset="0"/>
                <a:cs typeface="Times New Roman" pitchFamily="18" charset="0"/>
              </a:rPr>
              <a:t>Output: vector </a:t>
            </a:r>
            <a:r>
              <a:rPr lang="en-US" sz="2200" b="1" dirty="0" smtClean="0">
                <a:latin typeface="Times New Roman" pitchFamily="18" charset="0"/>
                <a:cs typeface="Times New Roman" pitchFamily="18" charset="0"/>
              </a:rPr>
              <a:t>z</a:t>
            </a:r>
            <a:r>
              <a:rPr lang="en-US" sz="2200" dirty="0" smtClean="0">
                <a:latin typeface="Times New Roman" pitchFamily="18" charset="0"/>
                <a:cs typeface="Times New Roman" pitchFamily="18" charset="0"/>
              </a:rPr>
              <a:t> of predicted class labels of size </a:t>
            </a:r>
            <a:r>
              <a:rPr lang="en-US" sz="2200" i="1" dirty="0" smtClean="0">
                <a:latin typeface="Times New Roman" pitchFamily="18" charset="0"/>
                <a:cs typeface="Times New Roman" pitchFamily="18" charset="0"/>
              </a:rPr>
              <a:t>u</a:t>
            </a:r>
            <a:r>
              <a:rPr lang="en-US" sz="2200" dirty="0" smtClean="0">
                <a:latin typeface="Times New Roman" pitchFamily="18" charset="0"/>
                <a:cs typeface="Times New Roman" pitchFamily="18" charset="0"/>
              </a:rPr>
              <a:t> x 1. </a:t>
            </a:r>
          </a:p>
          <a:p>
            <a:pPr>
              <a:buNone/>
            </a:pPr>
            <a:r>
              <a:rPr lang="en-US" sz="2200" dirty="0" smtClean="0">
                <a:latin typeface="Times New Roman" pitchFamily="18" charset="0"/>
                <a:cs typeface="Times New Roman" pitchFamily="18" charset="0"/>
              </a:rPr>
              <a:t> </a:t>
            </a:r>
          </a:p>
          <a:p>
            <a:pPr>
              <a:buNone/>
            </a:pPr>
            <a:r>
              <a:rPr lang="en-US" sz="2200" dirty="0" smtClean="0">
                <a:latin typeface="Times New Roman" pitchFamily="18" charset="0"/>
                <a:cs typeface="Times New Roman" pitchFamily="18" charset="0"/>
              </a:rPr>
              <a:t>2. Compare vector  </a:t>
            </a:r>
            <a:r>
              <a:rPr lang="en-US" sz="2200" b="1" dirty="0" smtClean="0">
                <a:latin typeface="Times New Roman" pitchFamily="18" charset="0"/>
                <a:cs typeface="Times New Roman" pitchFamily="18" charset="0"/>
              </a:rPr>
              <a:t>z</a:t>
            </a:r>
            <a:r>
              <a:rPr lang="en-US" sz="2200" dirty="0" smtClean="0">
                <a:latin typeface="Times New Roman" pitchFamily="18" charset="0"/>
                <a:cs typeface="Times New Roman" pitchFamily="18" charset="0"/>
              </a:rPr>
              <a:t> to vector </a:t>
            </a:r>
            <a:r>
              <a:rPr lang="en-US" sz="2200" b="1" dirty="0" err="1" smtClean="0">
                <a:latin typeface="Times New Roman" pitchFamily="18" charset="0"/>
                <a:cs typeface="Times New Roman" pitchFamily="18" charset="0"/>
              </a:rPr>
              <a:t>Tru</a:t>
            </a:r>
            <a:r>
              <a:rPr lang="en-US" sz="2200" dirty="0" err="1" smtClean="0">
                <a:latin typeface="Times New Roman" pitchFamily="18" charset="0"/>
                <a:cs typeface="Times New Roman" pitchFamily="18" charset="0"/>
              </a:rPr>
              <a:t>e_LL</a:t>
            </a:r>
            <a:r>
              <a:rPr lang="en-US" sz="2200" dirty="0" smtClean="0">
                <a:latin typeface="Times New Roman" pitchFamily="18" charset="0"/>
                <a:cs typeface="Times New Roman" pitchFamily="18" charset="0"/>
              </a:rPr>
              <a:t> and compute the </a:t>
            </a:r>
          </a:p>
          <a:p>
            <a:pPr>
              <a:buNone/>
            </a:pPr>
            <a:r>
              <a:rPr lang="en-US" sz="2200" dirty="0" smtClean="0">
                <a:latin typeface="Times New Roman" pitchFamily="18" charset="0"/>
                <a:cs typeface="Times New Roman" pitchFamily="18" charset="0"/>
              </a:rPr>
              <a:t>classification accuracy = (# of correct labels in z vector)  / (length of z vector).</a:t>
            </a:r>
          </a:p>
          <a:p>
            <a:pPr>
              <a:buNone/>
            </a:pPr>
            <a:endParaRPr lang="en-US"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Then average classification accuracy over the 5 tests and save it.</a:t>
            </a:r>
            <a:endParaRPr lang="en-US" dirty="0"/>
          </a:p>
        </p:txBody>
      </p:sp>
      <p:pic>
        <p:nvPicPr>
          <p:cNvPr id="4" name="Picture 7"/>
          <p:cNvPicPr>
            <a:picLocks noChangeAspect="1" noChangeArrowheads="1"/>
          </p:cNvPicPr>
          <p:nvPr/>
        </p:nvPicPr>
        <p:blipFill>
          <a:blip r:embed="rId2" cstate="print"/>
          <a:srcRect/>
          <a:stretch>
            <a:fillRect/>
          </a:stretch>
        </p:blipFill>
        <p:spPr bwMode="auto">
          <a:xfrm>
            <a:off x="6400800" y="1676400"/>
            <a:ext cx="2400300" cy="9620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dirty="0" smtClean="0"/>
              <a:t>Your job</a:t>
            </a:r>
            <a:endParaRPr lang="en-US" sz="3600" dirty="0"/>
          </a:p>
        </p:txBody>
      </p:sp>
      <p:sp>
        <p:nvSpPr>
          <p:cNvPr id="3" name="Content Placeholder 2"/>
          <p:cNvSpPr>
            <a:spLocks noGrp="1"/>
          </p:cNvSpPr>
          <p:nvPr>
            <p:ph idx="1"/>
          </p:nvPr>
        </p:nvSpPr>
        <p:spPr>
          <a:xfrm>
            <a:off x="533400" y="838200"/>
            <a:ext cx="8229600" cy="5715000"/>
          </a:xfrm>
        </p:spPr>
        <p:txBody>
          <a:bodyPr>
            <a:normAutofit/>
          </a:bodyPr>
          <a:lstStyle/>
          <a:p>
            <a:pPr marL="514350" indent="-514350">
              <a:buNone/>
            </a:pPr>
            <a:r>
              <a:rPr lang="en-US" sz="2200" dirty="0" smtClean="0">
                <a:latin typeface="Times New Roman" pitchFamily="18" charset="0"/>
                <a:cs typeface="Times New Roman" pitchFamily="18" charset="0"/>
              </a:rPr>
              <a:t>Write a </a:t>
            </a:r>
            <a:r>
              <a:rPr lang="en-US" sz="2200" dirty="0" err="1" smtClean="0">
                <a:latin typeface="Times New Roman" pitchFamily="18" charset="0"/>
                <a:cs typeface="Times New Roman" pitchFamily="18" charset="0"/>
              </a:rPr>
              <a:t>Matlab</a:t>
            </a:r>
            <a:r>
              <a:rPr lang="en-US" sz="2200" smtClean="0">
                <a:latin typeface="Times New Roman" pitchFamily="18" charset="0"/>
                <a:cs typeface="Times New Roman" pitchFamily="18" charset="0"/>
              </a:rPr>
              <a:t> </a:t>
            </a:r>
            <a:r>
              <a:rPr lang="en-US" sz="2200" smtClean="0">
                <a:latin typeface="Times New Roman" pitchFamily="18" charset="0"/>
                <a:cs typeface="Times New Roman" pitchFamily="18" charset="0"/>
              </a:rPr>
              <a:t>function called </a:t>
            </a:r>
            <a:r>
              <a:rPr lang="en-US" sz="2200" dirty="0" err="1" smtClean="0">
                <a:latin typeface="Times New Roman" pitchFamily="18" charset="0"/>
                <a:cs typeface="Times New Roman" pitchFamily="18" charset="0"/>
              </a:rPr>
              <a:t>ssl.m</a:t>
            </a:r>
            <a:r>
              <a:rPr lang="en-US" sz="2200" dirty="0" smtClean="0">
                <a:latin typeface="Times New Roman" pitchFamily="18" charset="0"/>
                <a:cs typeface="Times New Roman" pitchFamily="18" charset="0"/>
              </a:rPr>
              <a:t>:</a:t>
            </a:r>
          </a:p>
          <a:p>
            <a:pPr>
              <a:buNone/>
            </a:pPr>
            <a:r>
              <a:rPr lang="en-US" sz="2200" dirty="0" smtClean="0">
                <a:latin typeface="Times New Roman" pitchFamily="18" charset="0"/>
                <a:cs typeface="Times New Roman" pitchFamily="18" charset="0"/>
              </a:rPr>
              <a:t>Input: matrices </a:t>
            </a:r>
            <a:r>
              <a:rPr lang="en-US" sz="2200" b="1" dirty="0" smtClean="0">
                <a:latin typeface="Times New Roman" pitchFamily="18" charset="0"/>
                <a:cs typeface="Times New Roman" pitchFamily="18" charset="0"/>
              </a:rPr>
              <a:t>PLL, PLU, PUL, PUU</a:t>
            </a:r>
            <a:r>
              <a:rPr lang="en-US" sz="2200" dirty="0" smtClean="0">
                <a:latin typeface="Times New Roman" pitchFamily="18" charset="0"/>
                <a:cs typeface="Times New Roman" pitchFamily="18" charset="0"/>
              </a:rPr>
              <a:t> and vector </a:t>
            </a:r>
            <a:r>
              <a:rPr lang="en-US" sz="2200" b="1" dirty="0" err="1" smtClean="0">
                <a:latin typeface="Times New Roman" pitchFamily="18" charset="0"/>
                <a:cs typeface="Times New Roman" pitchFamily="18" charset="0"/>
              </a:rPr>
              <a:t>True_LL</a:t>
            </a:r>
            <a:r>
              <a:rPr lang="en-US" sz="2200" dirty="0" smtClean="0">
                <a:latin typeface="Times New Roman" pitchFamily="18" charset="0"/>
                <a:cs typeface="Times New Roman" pitchFamily="18" charset="0"/>
              </a:rPr>
              <a:t> with class labels.</a:t>
            </a:r>
          </a:p>
          <a:p>
            <a:pPr>
              <a:buNone/>
            </a:pPr>
            <a:r>
              <a:rPr lang="en-US" sz="2200" dirty="0" smtClean="0">
                <a:latin typeface="Times New Roman" pitchFamily="18" charset="0"/>
                <a:cs typeface="Times New Roman" pitchFamily="18" charset="0"/>
              </a:rPr>
              <a:t>Output: vector </a:t>
            </a:r>
            <a:r>
              <a:rPr lang="en-US" sz="2200" b="1" dirty="0" smtClean="0">
                <a:latin typeface="Times New Roman" pitchFamily="18" charset="0"/>
                <a:cs typeface="Times New Roman" pitchFamily="18" charset="0"/>
              </a:rPr>
              <a:t>z</a:t>
            </a:r>
            <a:r>
              <a:rPr lang="en-US" sz="2200" dirty="0" smtClean="0">
                <a:latin typeface="Times New Roman" pitchFamily="18" charset="0"/>
                <a:cs typeface="Times New Roman" pitchFamily="18" charset="0"/>
              </a:rPr>
              <a:t> of class labels of the remaining elements of size </a:t>
            </a:r>
            <a:r>
              <a:rPr lang="en-US" sz="2200" i="1" dirty="0" smtClean="0">
                <a:latin typeface="Times New Roman" pitchFamily="18" charset="0"/>
                <a:cs typeface="Times New Roman" pitchFamily="18" charset="0"/>
              </a:rPr>
              <a:t>u</a:t>
            </a:r>
            <a:r>
              <a:rPr lang="en-US" sz="2200" dirty="0" smtClean="0">
                <a:latin typeface="Times New Roman" pitchFamily="18" charset="0"/>
                <a:cs typeface="Times New Roman" pitchFamily="18" charset="0"/>
              </a:rPr>
              <a:t> x 1.</a:t>
            </a:r>
          </a:p>
          <a:p>
            <a:pPr>
              <a:buNone/>
            </a:pPr>
            <a:endParaRPr lang="en-US" sz="2200" dirty="0" smtClean="0">
              <a:latin typeface="Times New Roman" pitchFamily="18" charset="0"/>
              <a:cs typeface="Times New Roman" pitchFamily="18" charset="0"/>
            </a:endParaRPr>
          </a:p>
          <a:p>
            <a:pPr>
              <a:buNone/>
            </a:pPr>
            <a:r>
              <a:rPr lang="en-US" sz="2200" dirty="0" smtClean="0">
                <a:latin typeface="Times New Roman" pitchFamily="18" charset="0"/>
                <a:cs typeface="Times New Roman" pitchFamily="18" charset="0"/>
              </a:rPr>
              <a:t>You can assume that the matrices are obtained as describe on the previous slide. </a:t>
            </a:r>
          </a:p>
          <a:p>
            <a:pPr marL="514350" indent="-514350">
              <a:buNone/>
            </a:pPr>
            <a:endParaRPr lang="en-US" sz="2200" dirty="0" smtClean="0">
              <a:latin typeface="Times New Roman" pitchFamily="18" charset="0"/>
              <a:cs typeface="Times New Roman" pitchFamily="18" charset="0"/>
            </a:endParaRPr>
          </a:p>
          <a:p>
            <a:pPr>
              <a:buNone/>
            </a:pPr>
            <a:endParaRPr lang="en-US" sz="2200" dirty="0" smtClean="0">
              <a:latin typeface="Times New Roman" pitchFamily="18" charset="0"/>
              <a:cs typeface="Times New Roman" pitchFamily="18" charset="0"/>
            </a:endParaRPr>
          </a:p>
          <a:p>
            <a:pPr>
              <a:buNone/>
            </a:pPr>
            <a:endParaRPr lang="en-US" sz="2200"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Winning team</a:t>
            </a:r>
            <a:endParaRPr lang="en-US" dirty="0"/>
          </a:p>
        </p:txBody>
      </p:sp>
      <p:sp>
        <p:nvSpPr>
          <p:cNvPr id="3" name="Content Placeholder 2"/>
          <p:cNvSpPr>
            <a:spLocks noGrp="1"/>
          </p:cNvSpPr>
          <p:nvPr>
            <p:ph idx="1"/>
          </p:nvPr>
        </p:nvSpPr>
        <p:spPr/>
        <p:txBody>
          <a:bodyPr/>
          <a:lstStyle/>
          <a:p>
            <a:r>
              <a:rPr lang="en-US" dirty="0" smtClean="0"/>
              <a:t>The winning team is the one with the largest classification accuracy over the 5 runs.</a:t>
            </a:r>
          </a:p>
          <a:p>
            <a:r>
              <a:rPr lang="en-US" dirty="0" smtClean="0"/>
              <a:t>The run time will be used as tie-breaker.</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TotalTime>
  <Words>648</Words>
  <Application>Microsoft Office PowerPoint</Application>
  <PresentationFormat>On-screen Show (4:3)</PresentationFormat>
  <Paragraphs>57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Semi-Supervised Learning with Graph Transduction</vt:lpstr>
      <vt:lpstr>Your task</vt:lpstr>
      <vt:lpstr>Test Datasest</vt:lpstr>
      <vt:lpstr>Slide 4</vt:lpstr>
      <vt:lpstr>Evaluators’ job</vt:lpstr>
      <vt:lpstr>Your job</vt:lpstr>
      <vt:lpstr>Winning team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Project</dc:title>
  <dc:creator>latecki</dc:creator>
  <cp:lastModifiedBy>latecki</cp:lastModifiedBy>
  <cp:revision>44</cp:revision>
  <dcterms:created xsi:type="dcterms:W3CDTF">2006-08-16T00:00:00Z</dcterms:created>
  <dcterms:modified xsi:type="dcterms:W3CDTF">2012-11-07T14:28:56Z</dcterms:modified>
</cp:coreProperties>
</file>