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77" r:id="rId2"/>
    <p:sldId id="350" r:id="rId3"/>
    <p:sldId id="347" r:id="rId4"/>
    <p:sldId id="348" r:id="rId5"/>
    <p:sldId id="349" r:id="rId6"/>
    <p:sldId id="346" r:id="rId7"/>
    <p:sldId id="292" r:id="rId8"/>
    <p:sldId id="294" r:id="rId9"/>
    <p:sldId id="295" r:id="rId10"/>
    <p:sldId id="298" r:id="rId11"/>
    <p:sldId id="283" r:id="rId12"/>
    <p:sldId id="299" r:id="rId13"/>
    <p:sldId id="351" r:id="rId14"/>
    <p:sldId id="352" r:id="rId15"/>
    <p:sldId id="35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517" autoAdjust="0"/>
  </p:normalViewPr>
  <p:slideViewPr>
    <p:cSldViewPr>
      <p:cViewPr varScale="1">
        <p:scale>
          <a:sx n="69" d="100"/>
          <a:sy n="69" d="100"/>
        </p:scale>
        <p:origin x="-100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F1D3E-1218-4427-A63B-B9A2FED0C98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7FFD8F-C9FB-42E0-AA1E-C6113EC95FC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dirty="0" smtClean="0"/>
            <a:t>Depth Map</a:t>
          </a:r>
          <a:endParaRPr lang="en-US" sz="1400" dirty="0"/>
        </a:p>
      </dgm:t>
    </dgm:pt>
    <dgm:pt modelId="{4015466D-BEB8-4DD0-A7C8-03EDBDFFC4D3}" type="parTrans" cxnId="{D09C9C18-B4B3-4EE9-9374-6D42348E8FDE}">
      <dgm:prSet/>
      <dgm:spPr/>
      <dgm:t>
        <a:bodyPr/>
        <a:lstStyle/>
        <a:p>
          <a:endParaRPr lang="en-US"/>
        </a:p>
      </dgm:t>
    </dgm:pt>
    <dgm:pt modelId="{DC9C2C8B-4635-4803-A2A2-A2CCC1B3E466}" type="sibTrans" cxnId="{D09C9C18-B4B3-4EE9-9374-6D42348E8FDE}">
      <dgm:prSet/>
      <dgm:spPr/>
      <dgm:t>
        <a:bodyPr/>
        <a:lstStyle/>
        <a:p>
          <a:endParaRPr lang="en-US"/>
        </a:p>
      </dgm:t>
    </dgm:pt>
    <dgm:pt modelId="{FC6EAEF4-7EB6-4797-9BA1-B38CF183B07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dirty="0" smtClean="0"/>
            <a:t>3D Points Cloud </a:t>
          </a:r>
          <a:endParaRPr lang="en-US" sz="1400" dirty="0"/>
        </a:p>
      </dgm:t>
    </dgm:pt>
    <dgm:pt modelId="{C14EB9F0-377A-4498-8822-9CC8D44279AF}" type="parTrans" cxnId="{1EC8D760-C3EF-48E6-B5C5-CD94AEA753CD}">
      <dgm:prSet/>
      <dgm:spPr/>
      <dgm:t>
        <a:bodyPr/>
        <a:lstStyle/>
        <a:p>
          <a:endParaRPr lang="en-US"/>
        </a:p>
      </dgm:t>
    </dgm:pt>
    <dgm:pt modelId="{7ABC4A1E-D334-4C1B-B1BA-DF5BD2630580}" type="sibTrans" cxnId="{1EC8D760-C3EF-48E6-B5C5-CD94AEA753CD}">
      <dgm:prSet/>
      <dgm:spPr/>
      <dgm:t>
        <a:bodyPr/>
        <a:lstStyle/>
        <a:p>
          <a:endParaRPr lang="en-US"/>
        </a:p>
      </dgm:t>
    </dgm:pt>
    <dgm:pt modelId="{A5B5E5B7-962A-480F-ACF1-F0D0483CC08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dirty="0" smtClean="0"/>
            <a:t>Ground Plane</a:t>
          </a:r>
          <a:endParaRPr lang="en-US" sz="1400" dirty="0"/>
        </a:p>
      </dgm:t>
    </dgm:pt>
    <dgm:pt modelId="{DD5F3429-9D22-44B2-9851-B18948B69010}" type="parTrans" cxnId="{25B3D4D0-F257-4A44-89E4-90A8628B2E3E}">
      <dgm:prSet/>
      <dgm:spPr/>
      <dgm:t>
        <a:bodyPr/>
        <a:lstStyle/>
        <a:p>
          <a:endParaRPr lang="en-US"/>
        </a:p>
      </dgm:t>
    </dgm:pt>
    <dgm:pt modelId="{0A35F9C9-AC92-4673-8488-FEE9CC669456}" type="sibTrans" cxnId="{25B3D4D0-F257-4A44-89E4-90A8628B2E3E}">
      <dgm:prSet/>
      <dgm:spPr/>
      <dgm:t>
        <a:bodyPr/>
        <a:lstStyle/>
        <a:p>
          <a:endParaRPr lang="en-US"/>
        </a:p>
      </dgm:t>
    </dgm:pt>
    <dgm:pt modelId="{77D88A06-40F4-40E9-868C-4B2DF254BA9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dirty="0" smtClean="0"/>
            <a:t>Project Objects to Ground Plane</a:t>
          </a:r>
          <a:br>
            <a:rPr lang="en-US" sz="1400" dirty="0" smtClean="0"/>
          </a:br>
          <a:r>
            <a:rPr lang="en-US" sz="1400" dirty="0" smtClean="0"/>
            <a:t>(obstacles and free space detection)</a:t>
          </a:r>
          <a:endParaRPr lang="en-US" sz="1400" dirty="0"/>
        </a:p>
      </dgm:t>
    </dgm:pt>
    <dgm:pt modelId="{4BB7C817-616D-431D-8411-4019467D89A1}" type="parTrans" cxnId="{30CD9882-F72D-4492-9EAF-FAB74447BC25}">
      <dgm:prSet/>
      <dgm:spPr/>
      <dgm:t>
        <a:bodyPr/>
        <a:lstStyle/>
        <a:p>
          <a:endParaRPr lang="en-US"/>
        </a:p>
      </dgm:t>
    </dgm:pt>
    <dgm:pt modelId="{3268A7FD-90BE-4898-BEF8-9F02719B59E8}" type="sibTrans" cxnId="{30CD9882-F72D-4492-9EAF-FAB74447BC25}">
      <dgm:prSet/>
      <dgm:spPr/>
      <dgm:t>
        <a:bodyPr/>
        <a:lstStyle/>
        <a:p>
          <a:endParaRPr lang="en-US"/>
        </a:p>
      </dgm:t>
    </dgm:pt>
    <dgm:pt modelId="{4B3C56BC-1DA2-499A-B6A5-71F0335D556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dirty="0" smtClean="0"/>
            <a:t>Detect the Target Object</a:t>
          </a:r>
          <a:endParaRPr lang="en-US" sz="1400" dirty="0"/>
        </a:p>
      </dgm:t>
    </dgm:pt>
    <dgm:pt modelId="{41FCC4CB-6CB7-4CA1-8AD6-CD0442EFBE9D}" type="parTrans" cxnId="{6E7CA951-C388-40A5-A714-DAC18328C502}">
      <dgm:prSet/>
      <dgm:spPr/>
      <dgm:t>
        <a:bodyPr/>
        <a:lstStyle/>
        <a:p>
          <a:endParaRPr lang="en-US"/>
        </a:p>
      </dgm:t>
    </dgm:pt>
    <dgm:pt modelId="{18F781BB-DB2B-4899-A818-4819CC47974D}" type="sibTrans" cxnId="{6E7CA951-C388-40A5-A714-DAC18328C502}">
      <dgm:prSet/>
      <dgm:spPr/>
      <dgm:t>
        <a:bodyPr/>
        <a:lstStyle/>
        <a:p>
          <a:endParaRPr lang="en-US"/>
        </a:p>
      </dgm:t>
    </dgm:pt>
    <dgm:pt modelId="{23F6D516-F833-41D8-A16D-506A3E7E8F29}" type="pres">
      <dgm:prSet presAssocID="{BE1F1D3E-1218-4427-A63B-B9A2FED0C9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CB4869-2A14-4FD5-A703-BAA4A4C71758}" type="pres">
      <dgm:prSet presAssocID="{4B3C56BC-1DA2-499A-B6A5-71F0335D5561}" presName="boxAndChildren" presStyleCnt="0"/>
      <dgm:spPr/>
    </dgm:pt>
    <dgm:pt modelId="{A6C1A3F8-3DF2-45A4-9912-4D69A43DC98F}" type="pres">
      <dgm:prSet presAssocID="{4B3C56BC-1DA2-499A-B6A5-71F0335D5561}" presName="parentTextBox" presStyleLbl="node1" presStyleIdx="0" presStyleCnt="5"/>
      <dgm:spPr/>
      <dgm:t>
        <a:bodyPr/>
        <a:lstStyle/>
        <a:p>
          <a:endParaRPr lang="en-US"/>
        </a:p>
      </dgm:t>
    </dgm:pt>
    <dgm:pt modelId="{2B88C096-76AC-4204-AEEE-511A124AC006}" type="pres">
      <dgm:prSet presAssocID="{3268A7FD-90BE-4898-BEF8-9F02719B59E8}" presName="sp" presStyleCnt="0"/>
      <dgm:spPr/>
    </dgm:pt>
    <dgm:pt modelId="{D351C584-DE61-4027-AF0C-D4AAB4C94B90}" type="pres">
      <dgm:prSet presAssocID="{77D88A06-40F4-40E9-868C-4B2DF254BA98}" presName="arrowAndChildren" presStyleCnt="0"/>
      <dgm:spPr/>
    </dgm:pt>
    <dgm:pt modelId="{B96FA5CF-0E58-4489-9BF7-07AE39DCA494}" type="pres">
      <dgm:prSet presAssocID="{77D88A06-40F4-40E9-868C-4B2DF254BA98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9328F2E8-8743-49CF-989B-37D84CFFF474}" type="pres">
      <dgm:prSet presAssocID="{0A35F9C9-AC92-4673-8488-FEE9CC669456}" presName="sp" presStyleCnt="0"/>
      <dgm:spPr/>
    </dgm:pt>
    <dgm:pt modelId="{4C8ADDB2-6AAA-4D39-8EBC-6F06C24134CD}" type="pres">
      <dgm:prSet presAssocID="{A5B5E5B7-962A-480F-ACF1-F0D0483CC089}" presName="arrowAndChildren" presStyleCnt="0"/>
      <dgm:spPr/>
    </dgm:pt>
    <dgm:pt modelId="{154B2F6C-A4EE-4906-80F8-6F00894C6261}" type="pres">
      <dgm:prSet presAssocID="{A5B5E5B7-962A-480F-ACF1-F0D0483CC089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F029D4C8-4E35-4879-9531-3D3FD58C1DBD}" type="pres">
      <dgm:prSet presAssocID="{7ABC4A1E-D334-4C1B-B1BA-DF5BD2630580}" presName="sp" presStyleCnt="0"/>
      <dgm:spPr/>
    </dgm:pt>
    <dgm:pt modelId="{52D0CC0B-D1CF-40F1-814B-A499A046532F}" type="pres">
      <dgm:prSet presAssocID="{FC6EAEF4-7EB6-4797-9BA1-B38CF183B07A}" presName="arrowAndChildren" presStyleCnt="0"/>
      <dgm:spPr/>
    </dgm:pt>
    <dgm:pt modelId="{9B9DEA7F-2EA1-402C-8A90-02F3ECD458EA}" type="pres">
      <dgm:prSet presAssocID="{FC6EAEF4-7EB6-4797-9BA1-B38CF183B07A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342AD06E-3231-49CA-B928-963AB6050D39}" type="pres">
      <dgm:prSet presAssocID="{DC9C2C8B-4635-4803-A2A2-A2CCC1B3E466}" presName="sp" presStyleCnt="0"/>
      <dgm:spPr/>
    </dgm:pt>
    <dgm:pt modelId="{B3EEE89C-5825-45EC-8303-40DC306A107D}" type="pres">
      <dgm:prSet presAssocID="{9B7FFD8F-C9FB-42E0-AA1E-C6113EC95FC9}" presName="arrowAndChildren" presStyleCnt="0"/>
      <dgm:spPr/>
    </dgm:pt>
    <dgm:pt modelId="{282A3097-A4CF-4393-BA9D-D57B975BE939}" type="pres">
      <dgm:prSet presAssocID="{9B7FFD8F-C9FB-42E0-AA1E-C6113EC95FC9}" presName="parentTextArrow" presStyleLbl="node1" presStyleIdx="4" presStyleCnt="5" custLinFactNeighborX="-5382" custLinFactNeighborY="1019"/>
      <dgm:spPr/>
      <dgm:t>
        <a:bodyPr/>
        <a:lstStyle/>
        <a:p>
          <a:endParaRPr lang="en-US"/>
        </a:p>
      </dgm:t>
    </dgm:pt>
  </dgm:ptLst>
  <dgm:cxnLst>
    <dgm:cxn modelId="{30CD9882-F72D-4492-9EAF-FAB74447BC25}" srcId="{BE1F1D3E-1218-4427-A63B-B9A2FED0C986}" destId="{77D88A06-40F4-40E9-868C-4B2DF254BA98}" srcOrd="3" destOrd="0" parTransId="{4BB7C817-616D-431D-8411-4019467D89A1}" sibTransId="{3268A7FD-90BE-4898-BEF8-9F02719B59E8}"/>
    <dgm:cxn modelId="{25B3D4D0-F257-4A44-89E4-90A8628B2E3E}" srcId="{BE1F1D3E-1218-4427-A63B-B9A2FED0C986}" destId="{A5B5E5B7-962A-480F-ACF1-F0D0483CC089}" srcOrd="2" destOrd="0" parTransId="{DD5F3429-9D22-44B2-9851-B18948B69010}" sibTransId="{0A35F9C9-AC92-4673-8488-FEE9CC669456}"/>
    <dgm:cxn modelId="{45CDF20A-5942-4EBD-BD7D-1CA2EB7CA010}" type="presOf" srcId="{FC6EAEF4-7EB6-4797-9BA1-B38CF183B07A}" destId="{9B9DEA7F-2EA1-402C-8A90-02F3ECD458EA}" srcOrd="0" destOrd="0" presId="urn:microsoft.com/office/officeart/2005/8/layout/process4"/>
    <dgm:cxn modelId="{6E7CA951-C388-40A5-A714-DAC18328C502}" srcId="{BE1F1D3E-1218-4427-A63B-B9A2FED0C986}" destId="{4B3C56BC-1DA2-499A-B6A5-71F0335D5561}" srcOrd="4" destOrd="0" parTransId="{41FCC4CB-6CB7-4CA1-8AD6-CD0442EFBE9D}" sibTransId="{18F781BB-DB2B-4899-A818-4819CC47974D}"/>
    <dgm:cxn modelId="{EC2B8D45-6DED-4FFC-A904-ED767680C43E}" type="presOf" srcId="{77D88A06-40F4-40E9-868C-4B2DF254BA98}" destId="{B96FA5CF-0E58-4489-9BF7-07AE39DCA494}" srcOrd="0" destOrd="0" presId="urn:microsoft.com/office/officeart/2005/8/layout/process4"/>
    <dgm:cxn modelId="{CFF32EEF-E9BF-4D60-839B-BBC92C600891}" type="presOf" srcId="{BE1F1D3E-1218-4427-A63B-B9A2FED0C986}" destId="{23F6D516-F833-41D8-A16D-506A3E7E8F29}" srcOrd="0" destOrd="0" presId="urn:microsoft.com/office/officeart/2005/8/layout/process4"/>
    <dgm:cxn modelId="{0527F384-B982-42C2-A698-72597B6D09BC}" type="presOf" srcId="{A5B5E5B7-962A-480F-ACF1-F0D0483CC089}" destId="{154B2F6C-A4EE-4906-80F8-6F00894C6261}" srcOrd="0" destOrd="0" presId="urn:microsoft.com/office/officeart/2005/8/layout/process4"/>
    <dgm:cxn modelId="{D09C9C18-B4B3-4EE9-9374-6D42348E8FDE}" srcId="{BE1F1D3E-1218-4427-A63B-B9A2FED0C986}" destId="{9B7FFD8F-C9FB-42E0-AA1E-C6113EC95FC9}" srcOrd="0" destOrd="0" parTransId="{4015466D-BEB8-4DD0-A7C8-03EDBDFFC4D3}" sibTransId="{DC9C2C8B-4635-4803-A2A2-A2CCC1B3E466}"/>
    <dgm:cxn modelId="{1EC8D760-C3EF-48E6-B5C5-CD94AEA753CD}" srcId="{BE1F1D3E-1218-4427-A63B-B9A2FED0C986}" destId="{FC6EAEF4-7EB6-4797-9BA1-B38CF183B07A}" srcOrd="1" destOrd="0" parTransId="{C14EB9F0-377A-4498-8822-9CC8D44279AF}" sibTransId="{7ABC4A1E-D334-4C1B-B1BA-DF5BD2630580}"/>
    <dgm:cxn modelId="{A6EB2BF1-5E73-4DBE-B207-FE91EFBAB1E9}" type="presOf" srcId="{9B7FFD8F-C9FB-42E0-AA1E-C6113EC95FC9}" destId="{282A3097-A4CF-4393-BA9D-D57B975BE939}" srcOrd="0" destOrd="0" presId="urn:microsoft.com/office/officeart/2005/8/layout/process4"/>
    <dgm:cxn modelId="{2D787BD2-01BD-4B39-9915-83DF1FEC5745}" type="presOf" srcId="{4B3C56BC-1DA2-499A-B6A5-71F0335D5561}" destId="{A6C1A3F8-3DF2-45A4-9912-4D69A43DC98F}" srcOrd="0" destOrd="0" presId="urn:microsoft.com/office/officeart/2005/8/layout/process4"/>
    <dgm:cxn modelId="{6D3F560C-3DBF-4D65-B272-C51C668A434E}" type="presParOf" srcId="{23F6D516-F833-41D8-A16D-506A3E7E8F29}" destId="{F9CB4869-2A14-4FD5-A703-BAA4A4C71758}" srcOrd="0" destOrd="0" presId="urn:microsoft.com/office/officeart/2005/8/layout/process4"/>
    <dgm:cxn modelId="{29C836CD-09E8-4ECB-AF94-D9455C2CAB64}" type="presParOf" srcId="{F9CB4869-2A14-4FD5-A703-BAA4A4C71758}" destId="{A6C1A3F8-3DF2-45A4-9912-4D69A43DC98F}" srcOrd="0" destOrd="0" presId="urn:microsoft.com/office/officeart/2005/8/layout/process4"/>
    <dgm:cxn modelId="{649B6C21-5111-46E7-841E-ACCEBD3743C7}" type="presParOf" srcId="{23F6D516-F833-41D8-A16D-506A3E7E8F29}" destId="{2B88C096-76AC-4204-AEEE-511A124AC006}" srcOrd="1" destOrd="0" presId="urn:microsoft.com/office/officeart/2005/8/layout/process4"/>
    <dgm:cxn modelId="{EF1C2007-FA01-4093-AD70-E9D6459097C0}" type="presParOf" srcId="{23F6D516-F833-41D8-A16D-506A3E7E8F29}" destId="{D351C584-DE61-4027-AF0C-D4AAB4C94B90}" srcOrd="2" destOrd="0" presId="urn:microsoft.com/office/officeart/2005/8/layout/process4"/>
    <dgm:cxn modelId="{682D4F8A-846C-430C-B5A4-25C879049DFB}" type="presParOf" srcId="{D351C584-DE61-4027-AF0C-D4AAB4C94B90}" destId="{B96FA5CF-0E58-4489-9BF7-07AE39DCA494}" srcOrd="0" destOrd="0" presId="urn:microsoft.com/office/officeart/2005/8/layout/process4"/>
    <dgm:cxn modelId="{DA56CDBB-D131-494C-98B7-BCB1927C0E7B}" type="presParOf" srcId="{23F6D516-F833-41D8-A16D-506A3E7E8F29}" destId="{9328F2E8-8743-49CF-989B-37D84CFFF474}" srcOrd="3" destOrd="0" presId="urn:microsoft.com/office/officeart/2005/8/layout/process4"/>
    <dgm:cxn modelId="{46AE0D43-73CA-4466-8647-953F7EC871F3}" type="presParOf" srcId="{23F6D516-F833-41D8-A16D-506A3E7E8F29}" destId="{4C8ADDB2-6AAA-4D39-8EBC-6F06C24134CD}" srcOrd="4" destOrd="0" presId="urn:microsoft.com/office/officeart/2005/8/layout/process4"/>
    <dgm:cxn modelId="{92E003F2-9C32-43D0-A464-D3F86C051E47}" type="presParOf" srcId="{4C8ADDB2-6AAA-4D39-8EBC-6F06C24134CD}" destId="{154B2F6C-A4EE-4906-80F8-6F00894C6261}" srcOrd="0" destOrd="0" presId="urn:microsoft.com/office/officeart/2005/8/layout/process4"/>
    <dgm:cxn modelId="{E59EE480-E81A-47AE-8B83-5B974456D21D}" type="presParOf" srcId="{23F6D516-F833-41D8-A16D-506A3E7E8F29}" destId="{F029D4C8-4E35-4879-9531-3D3FD58C1DBD}" srcOrd="5" destOrd="0" presId="urn:microsoft.com/office/officeart/2005/8/layout/process4"/>
    <dgm:cxn modelId="{73CD7E6D-A02D-4C82-B6ED-00739835DAFA}" type="presParOf" srcId="{23F6D516-F833-41D8-A16D-506A3E7E8F29}" destId="{52D0CC0B-D1CF-40F1-814B-A499A046532F}" srcOrd="6" destOrd="0" presId="urn:microsoft.com/office/officeart/2005/8/layout/process4"/>
    <dgm:cxn modelId="{52D04F89-8676-4665-A5D1-3A5FEF2C4F2B}" type="presParOf" srcId="{52D0CC0B-D1CF-40F1-814B-A499A046532F}" destId="{9B9DEA7F-2EA1-402C-8A90-02F3ECD458EA}" srcOrd="0" destOrd="0" presId="urn:microsoft.com/office/officeart/2005/8/layout/process4"/>
    <dgm:cxn modelId="{A5A7F507-1EB4-418A-87F7-A6BC7D2AAB96}" type="presParOf" srcId="{23F6D516-F833-41D8-A16D-506A3E7E8F29}" destId="{342AD06E-3231-49CA-B928-963AB6050D39}" srcOrd="7" destOrd="0" presId="urn:microsoft.com/office/officeart/2005/8/layout/process4"/>
    <dgm:cxn modelId="{0EC50307-DD8D-4AD7-9DF2-CBF4935DA65D}" type="presParOf" srcId="{23F6D516-F833-41D8-A16D-506A3E7E8F29}" destId="{B3EEE89C-5825-45EC-8303-40DC306A107D}" srcOrd="8" destOrd="0" presId="urn:microsoft.com/office/officeart/2005/8/layout/process4"/>
    <dgm:cxn modelId="{02869850-9969-40CD-8BCA-68B6B5EEA136}" type="presParOf" srcId="{B3EEE89C-5825-45EC-8303-40DC306A107D}" destId="{282A3097-A4CF-4393-BA9D-D57B975BE93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C1A3F8-3DF2-45A4-9912-4D69A43DC98F}">
      <dsp:nvSpPr>
        <dsp:cNvPr id="0" name=""/>
        <dsp:cNvSpPr/>
      </dsp:nvSpPr>
      <dsp:spPr>
        <a:xfrm>
          <a:off x="0" y="3541022"/>
          <a:ext cx="3505200" cy="58093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Detect the Target Object</a:t>
          </a:r>
          <a:endParaRPr lang="en-US" sz="1400" kern="1200" dirty="0"/>
        </a:p>
      </dsp:txBody>
      <dsp:txXfrm>
        <a:off x="0" y="3541022"/>
        <a:ext cx="3505200" cy="580934"/>
      </dsp:txXfrm>
    </dsp:sp>
    <dsp:sp modelId="{B96FA5CF-0E58-4489-9BF7-07AE39DCA494}">
      <dsp:nvSpPr>
        <dsp:cNvPr id="0" name=""/>
        <dsp:cNvSpPr/>
      </dsp:nvSpPr>
      <dsp:spPr>
        <a:xfrm rot="10800000">
          <a:off x="0" y="2656259"/>
          <a:ext cx="3505200" cy="893476"/>
        </a:xfrm>
        <a:prstGeom prst="upArrowCallou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Project Objects to Ground Plane</a:t>
          </a:r>
          <a:br>
            <a:rPr lang="en-US" sz="1400" kern="1200" dirty="0" smtClean="0"/>
          </a:br>
          <a:r>
            <a:rPr lang="en-US" sz="1400" kern="1200" dirty="0" smtClean="0"/>
            <a:t>(obstacles and free space detection)</a:t>
          </a:r>
          <a:endParaRPr lang="en-US" sz="1400" kern="1200" dirty="0"/>
        </a:p>
      </dsp:txBody>
      <dsp:txXfrm rot="10800000">
        <a:off x="0" y="2656259"/>
        <a:ext cx="3505200" cy="893476"/>
      </dsp:txXfrm>
    </dsp:sp>
    <dsp:sp modelId="{154B2F6C-A4EE-4906-80F8-6F00894C6261}">
      <dsp:nvSpPr>
        <dsp:cNvPr id="0" name=""/>
        <dsp:cNvSpPr/>
      </dsp:nvSpPr>
      <dsp:spPr>
        <a:xfrm rot="10800000">
          <a:off x="0" y="1771496"/>
          <a:ext cx="3505200" cy="893476"/>
        </a:xfrm>
        <a:prstGeom prst="upArrowCallou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Ground Plane</a:t>
          </a:r>
          <a:endParaRPr lang="en-US" sz="1400" kern="1200" dirty="0"/>
        </a:p>
      </dsp:txBody>
      <dsp:txXfrm rot="10800000">
        <a:off x="0" y="1771496"/>
        <a:ext cx="3505200" cy="893476"/>
      </dsp:txXfrm>
    </dsp:sp>
    <dsp:sp modelId="{9B9DEA7F-2EA1-402C-8A90-02F3ECD458EA}">
      <dsp:nvSpPr>
        <dsp:cNvPr id="0" name=""/>
        <dsp:cNvSpPr/>
      </dsp:nvSpPr>
      <dsp:spPr>
        <a:xfrm rot="10800000">
          <a:off x="0" y="886734"/>
          <a:ext cx="3505200" cy="893476"/>
        </a:xfrm>
        <a:prstGeom prst="upArrowCallou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3D Points Cloud </a:t>
          </a:r>
          <a:endParaRPr lang="en-US" sz="1400" kern="1200" dirty="0"/>
        </a:p>
      </dsp:txBody>
      <dsp:txXfrm rot="10800000">
        <a:off x="0" y="886734"/>
        <a:ext cx="3505200" cy="893476"/>
      </dsp:txXfrm>
    </dsp:sp>
    <dsp:sp modelId="{282A3097-A4CF-4393-BA9D-D57B975BE939}">
      <dsp:nvSpPr>
        <dsp:cNvPr id="0" name=""/>
        <dsp:cNvSpPr/>
      </dsp:nvSpPr>
      <dsp:spPr>
        <a:xfrm rot="10800000">
          <a:off x="0" y="11075"/>
          <a:ext cx="3505200" cy="893476"/>
        </a:xfrm>
        <a:prstGeom prst="upArrowCallou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Depth Map</a:t>
          </a:r>
          <a:endParaRPr lang="en-US" sz="1400" kern="1200" dirty="0"/>
        </a:p>
      </dsp:txBody>
      <dsp:txXfrm rot="10800000">
        <a:off x="0" y="11075"/>
        <a:ext cx="3505200" cy="893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392B6-8F6F-4CE0-A69C-EEDC9DEA8A13}" type="datetimeFigureOut">
              <a:rPr lang="en-US" smtClean="0"/>
              <a:pPr/>
              <a:t>8/5/2012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A8DFF-5E50-4358-91C2-80370FB455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12BDB-F145-4925-BF6E-E6E3E5DEE7A8}" type="datetime1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07B67D-7C83-4DD3-9CE2-7C27EBEA07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FE6CB-806C-466D-B222-861D7E3C257F}" type="datetime1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253D0-C427-4D6A-8E36-AF5A44A11A8E}" type="datetime1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F508A-4EC6-42D1-B5C4-3AB7C10E9188}" type="datetime1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07B67D-7C83-4DD3-9CE2-7C27EBEA07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3D6B-5FFC-417B-B752-F4C8987F5B6D}" type="datetime1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BE9AD-3122-4834-A630-F59B15180472}" type="datetime1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2B8D-2631-4FEF-8396-798E80EC7452}" type="datetime1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07B67D-7C83-4DD3-9CE2-7C27EBEA07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AE3FF-F657-4719-886D-5608E729D3FF}" type="datetime1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BE34A-BF6A-4757-9DE5-9A70B8915045}" type="datetime1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DA5A-C55E-4166-A26E-A18ABCDF3178}" type="datetime1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425F3-1FF4-44B2-B1DE-4664FA16C5F7}" type="datetime1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7F50F8-EB2F-4008-BF68-4A3A96C2707E}" type="datetime1">
              <a:rPr lang="en-US" smtClean="0"/>
              <a:pPr/>
              <a:t>8/5/2012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07B67D-7C83-4DD3-9CE2-7C27EBEA07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1447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3D perception </a:t>
            </a:r>
            <a:br>
              <a:rPr lang="en-US" sz="4000" b="1" dirty="0" smtClean="0"/>
            </a:br>
            <a:r>
              <a:rPr lang="en-US" sz="4000" b="1" dirty="0" smtClean="0"/>
              <a:t>and autonomous navigation</a:t>
            </a:r>
            <a:r>
              <a:rPr lang="en-US" sz="2700" b="1" i="1" dirty="0" smtClean="0"/>
              <a:t/>
            </a:r>
            <a:br>
              <a:rPr lang="en-US" sz="2700" b="1" i="1" dirty="0" smtClean="0"/>
            </a:br>
            <a:endParaRPr lang="en-US" sz="2700" b="1" i="1" dirty="0"/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2400" b="1" dirty="0" smtClean="0">
              <a:solidFill>
                <a:srgbClr val="000000"/>
              </a:solidFill>
              <a:latin typeface="Candara" pitchFamily="34" charset="0"/>
              <a:ea typeface="MS Gothic" pitchFamily="2"/>
              <a:cs typeface="Tahoma" pitchFamily="2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andara" pitchFamily="34" charset="0"/>
                <a:ea typeface="MS Gothic" pitchFamily="2"/>
                <a:cs typeface="Tahoma" pitchFamily="2"/>
              </a:rPr>
              <a:t>Longin Jan Latecki 		Zygmunt Pizlo</a:t>
            </a:r>
          </a:p>
          <a:p>
            <a:pPr lvl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andara" pitchFamily="34" charset="0"/>
                <a:ea typeface="MS Gothic" pitchFamily="2"/>
                <a:cs typeface="Tahoma" pitchFamily="2"/>
              </a:rPr>
              <a:t>					Yunfeng Li</a:t>
            </a:r>
          </a:p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  <a:latin typeface="Candara" pitchFamily="34" charset="0"/>
                <a:ea typeface="MS Gothic" pitchFamily="2"/>
                <a:cs typeface="Tahoma" pitchFamily="2"/>
              </a:rPr>
              <a:t>Temple University		Purdue University</a:t>
            </a:r>
          </a:p>
          <a:p>
            <a:pPr lvl="0">
              <a:buNone/>
            </a:pPr>
            <a:endParaRPr lang="en-US" sz="2400" dirty="0" smtClean="0">
              <a:solidFill>
                <a:srgbClr val="000000"/>
              </a:solidFill>
              <a:latin typeface="Candara" pitchFamily="34" charset="0"/>
              <a:ea typeface="MS Gothic" pitchFamily="2"/>
              <a:cs typeface="Tahoma" pitchFamily="2"/>
            </a:endParaRPr>
          </a:p>
          <a:p>
            <a:pPr lvl="0">
              <a:buNone/>
            </a:pPr>
            <a:r>
              <a:rPr lang="en-US" sz="2000" dirty="0" smtClean="0">
                <a:latin typeface="Candara" pitchFamily="34" charset="0"/>
              </a:rPr>
              <a:t>Project Members at </a:t>
            </a:r>
            <a:r>
              <a:rPr lang="en-US" sz="2000" dirty="0" smtClean="0">
                <a:solidFill>
                  <a:srgbClr val="000000"/>
                </a:solidFill>
                <a:latin typeface="Candara" pitchFamily="34" charset="0"/>
                <a:ea typeface="MS Gothic" pitchFamily="2"/>
                <a:cs typeface="Tahoma" pitchFamily="2"/>
              </a:rPr>
              <a:t>Temple University:</a:t>
            </a:r>
            <a:endParaRPr lang="en-US" sz="2000" dirty="0" smtClean="0">
              <a:latin typeface="Candara" pitchFamily="34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andara" pitchFamily="34" charset="0"/>
                <a:ea typeface="MS Gothic" pitchFamily="2"/>
                <a:cs typeface="Tahoma" pitchFamily="2"/>
              </a:rPr>
              <a:t>Yinfei Yang, Matt Munin</a:t>
            </a:r>
            <a:r>
              <a:rPr lang="en-US" sz="2000" b="1" dirty="0" smtClean="0">
                <a:solidFill>
                  <a:srgbClr val="000000"/>
                </a:solidFill>
                <a:latin typeface="Candara" pitchFamily="34" charset="0"/>
                <a:ea typeface="MS Gothic" pitchFamily="2"/>
                <a:cs typeface="Tahoma" pitchFamily="2"/>
              </a:rPr>
              <a:t>,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00"/>
                </a:solidFill>
                <a:latin typeface="Candara" pitchFamily="34" charset="0"/>
                <a:ea typeface="MS Gothic" pitchFamily="2"/>
                <a:cs typeface="Tahoma" pitchFamily="2"/>
              </a:rPr>
              <a:t>Kaif Brown, Meng Yi, Wenjing Qi </a:t>
            </a:r>
          </a:p>
          <a:p>
            <a:pPr lvl="0">
              <a:buNone/>
            </a:pPr>
            <a:endParaRPr lang="en-US" sz="1800" dirty="0" smtClean="0">
              <a:solidFill>
                <a:srgbClr val="000000"/>
              </a:solidFill>
              <a:latin typeface="Candara" pitchFamily="34" charset="0"/>
              <a:ea typeface="MS Gothic" pitchFamily="2"/>
              <a:cs typeface="Tahoma" pitchFamily="2"/>
            </a:endParaRPr>
          </a:p>
          <a:p>
            <a:pPr lvl="0">
              <a:buNone/>
            </a:pPr>
            <a:endParaRPr lang="en-US" sz="1800" dirty="0" smtClean="0">
              <a:solidFill>
                <a:srgbClr val="000000"/>
              </a:solidFill>
              <a:latin typeface="Candara" pitchFamily="34" charset="0"/>
              <a:ea typeface="MS Gothic" pitchFamily="2"/>
              <a:cs typeface="Tahoma" pitchFamily="2"/>
            </a:endParaRPr>
          </a:p>
          <a:p>
            <a:pPr>
              <a:buNone/>
            </a:pPr>
            <a:r>
              <a:rPr lang="en-US" sz="1800" dirty="0" smtClean="0">
                <a:latin typeface="Candara" pitchFamily="34" charset="0"/>
              </a:rPr>
              <a:t>					</a:t>
            </a:r>
            <a:r>
              <a:rPr lang="en-US" sz="2000" b="1" dirty="0" smtClean="0">
                <a:latin typeface="Candara" pitchFamily="34" charset="0"/>
              </a:rPr>
              <a:t>Robot: </a:t>
            </a:r>
            <a:r>
              <a:rPr lang="en-US" sz="2000" b="1" dirty="0" err="1" smtClean="0">
                <a:latin typeface="Candara" pitchFamily="34" charset="0"/>
              </a:rPr>
              <a:t>Pekee</a:t>
            </a:r>
            <a:r>
              <a:rPr lang="en-US" sz="2000" b="1" dirty="0" smtClean="0">
                <a:latin typeface="Candara" pitchFamily="34" charset="0"/>
              </a:rPr>
              <a:t> II with the </a:t>
            </a:r>
            <a:r>
              <a:rPr lang="en-US" sz="2000" b="1" dirty="0" err="1" smtClean="0">
                <a:latin typeface="Candara" pitchFamily="34" charset="0"/>
              </a:rPr>
              <a:t>Kinect</a:t>
            </a:r>
            <a:r>
              <a:rPr lang="en-US" sz="2000" b="1" dirty="0" smtClean="0">
                <a:latin typeface="Candara" pitchFamily="34" charset="0"/>
              </a:rPr>
              <a:t> Sensor</a:t>
            </a:r>
          </a:p>
          <a:p>
            <a:pPr>
              <a:buNone/>
            </a:pPr>
            <a:endParaRPr lang="en-US" sz="1800" dirty="0" smtClean="0">
              <a:latin typeface="Candara" pitchFamily="34" charset="0"/>
            </a:endParaRPr>
          </a:p>
          <a:p>
            <a:pPr>
              <a:buNone/>
            </a:pPr>
            <a:endParaRPr lang="en-US" sz="1800" dirty="0" smtClean="0">
              <a:latin typeface="Candara" pitchFamily="34" charset="0"/>
            </a:endParaRPr>
          </a:p>
          <a:p>
            <a:pPr lvl="0">
              <a:buNone/>
            </a:pPr>
            <a:endParaRPr lang="en-US" sz="1800" dirty="0" smtClean="0">
              <a:solidFill>
                <a:srgbClr val="000000"/>
              </a:solidFill>
              <a:latin typeface="Candara" pitchFamily="34" charset="0"/>
              <a:ea typeface="MS Gothic" pitchFamily="2"/>
              <a:cs typeface="Tahoma" pitchFamily="2"/>
            </a:endParaRPr>
          </a:p>
          <a:p>
            <a:pPr>
              <a:buNone/>
            </a:pPr>
            <a:endParaRPr lang="en-US" dirty="0" smtClean="0">
              <a:latin typeface="Candara" pitchFamily="34" charset="0"/>
            </a:endParaRPr>
          </a:p>
        </p:txBody>
      </p:sp>
      <p:pic>
        <p:nvPicPr>
          <p:cNvPr id="8" name="Picture 2" descr="C:\Users\Matt\Desktop\DSCF2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93569" y="2536031"/>
            <a:ext cx="3886200" cy="216693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Object detection in </a:t>
            </a:r>
            <a:r>
              <a:rPr lang="en-US" dirty="0" err="1" smtClean="0"/>
              <a:t>gpp</a:t>
            </a:r>
            <a:endParaRPr lang="en-US" dirty="0"/>
          </a:p>
        </p:txBody>
      </p:sp>
      <p:pic>
        <p:nvPicPr>
          <p:cNvPr id="6148" name="Picture 4" descr="C:\Users\Nacia\Desktop\ConvHullDep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534507"/>
            <a:ext cx="4800600" cy="3327019"/>
          </a:xfrm>
          <a:prstGeom prst="rect">
            <a:avLst/>
          </a:prstGeom>
          <a:noFill/>
        </p:spPr>
      </p:pic>
      <p:pic>
        <p:nvPicPr>
          <p:cNvPr id="6149" name="Picture 5" descr="C:\Users\Nacia\Desktop\convHull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34508"/>
            <a:ext cx="4267201" cy="3323492"/>
          </a:xfrm>
          <a:prstGeom prst="rect">
            <a:avLst/>
          </a:prstGeom>
          <a:noFill/>
        </p:spPr>
      </p:pic>
      <p:pic>
        <p:nvPicPr>
          <p:cNvPr id="9" name="Picture 5" descr="C:\Users\Nacia\Desktop\justPt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85799"/>
            <a:ext cx="3657600" cy="2998125"/>
          </a:xfrm>
          <a:prstGeom prst="rect">
            <a:avLst/>
          </a:prstGeom>
          <a:noFill/>
        </p:spPr>
      </p:pic>
      <p:pic>
        <p:nvPicPr>
          <p:cNvPr id="11" name="Picture 2" descr="C:\Users\Nacia\Desktop\GP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685800"/>
            <a:ext cx="3962400" cy="2932177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flipH="1">
            <a:off x="6629400" y="2590800"/>
            <a:ext cx="76200" cy="2133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934200" y="2895600"/>
            <a:ext cx="914400" cy="2819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010400" y="2514600"/>
            <a:ext cx="685800" cy="2133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Footprint Segmentation As Robust object detector in The Original RGB images</a:t>
            </a:r>
            <a:endParaRPr lang="en-US" dirty="0"/>
          </a:p>
        </p:txBody>
      </p:sp>
      <p:pic>
        <p:nvPicPr>
          <p:cNvPr id="9" name="Picture 2" descr="C:\Users\Nacia\Desktop\icra2011tracking\icra2011tracking\figs\fig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153400" cy="28384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4303455"/>
            <a:ext cx="861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 pitchFamily="34" charset="0"/>
              </a:rPr>
              <a:t>The arrows connect the footprints detected in GPP to corresponding objects </a:t>
            </a:r>
            <a:br>
              <a:rPr lang="en-US" sz="2000" dirty="0" smtClean="0">
                <a:latin typeface="Candara" pitchFamily="34" charset="0"/>
              </a:rPr>
            </a:br>
            <a:r>
              <a:rPr lang="en-US" sz="2000" dirty="0" smtClean="0">
                <a:latin typeface="Candara" pitchFamily="34" charset="0"/>
              </a:rPr>
              <a:t>in the color image. </a:t>
            </a:r>
          </a:p>
          <a:p>
            <a:endParaRPr lang="en-US" sz="2000" dirty="0" smtClean="0">
              <a:latin typeface="Candara" pitchFamily="34" charset="0"/>
            </a:endParaRPr>
          </a:p>
          <a:p>
            <a:r>
              <a:rPr lang="en-US" sz="2000" dirty="0" smtClean="0">
                <a:latin typeface="Candara" pitchFamily="34" charset="0"/>
              </a:rPr>
              <a:t>For a detected footprint in GPP, we know the 3D points that project to it.</a:t>
            </a:r>
            <a:br>
              <a:rPr lang="en-US" sz="2000" dirty="0" smtClean="0">
                <a:latin typeface="Candara" pitchFamily="34" charset="0"/>
              </a:rPr>
            </a:br>
            <a:r>
              <a:rPr lang="en-US" sz="2000" dirty="0" smtClean="0">
                <a:latin typeface="Candara" pitchFamily="34" charset="0"/>
              </a:rPr>
              <a:t>For the 3D points we know the pixels in the side view.</a:t>
            </a:r>
          </a:p>
          <a:p>
            <a:r>
              <a:rPr lang="en-US" sz="2000" dirty="0" smtClean="0">
                <a:latin typeface="Candara" pitchFamily="34" charset="0"/>
              </a:rPr>
              <a:t>Thus, we can easily transfer the detected footprint to pixels in the side view. </a:t>
            </a:r>
          </a:p>
          <a:p>
            <a:r>
              <a:rPr lang="en-US" sz="2000" dirty="0" smtClean="0">
                <a:latin typeface="Candara" pitchFamily="34" charset="0"/>
              </a:rPr>
              <a:t>We show in colors convex hulls of pixels corresponding to different footprints. 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Separating object Detection from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85603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We first answer the “where” question = object detection (without any appearance learning)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Then we answer the “what” question = object recognition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Opposed to the current state-of-the-art, in our approach object detection does not depend on the object recognition!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715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The focus on view invariant object recognition.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dirty="0" smtClean="0"/>
              <a:t>Path planning in GPP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1"/>
            <a:ext cx="89916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andara" pitchFamily="34" charset="0"/>
              </a:rPr>
              <a:t>	We use the classic A* algorithm </a:t>
            </a:r>
            <a:br>
              <a:rPr lang="en-US" dirty="0" smtClean="0">
                <a:latin typeface="Candara" pitchFamily="34" charset="0"/>
              </a:rPr>
            </a:br>
            <a:r>
              <a:rPr lang="en-US" dirty="0" smtClean="0">
                <a:latin typeface="Candara" pitchFamily="34" charset="0"/>
              </a:rPr>
              <a:t>with an added weight function </a:t>
            </a:r>
            <a:br>
              <a:rPr lang="en-US" dirty="0" smtClean="0">
                <a:latin typeface="Candara" pitchFamily="34" charset="0"/>
              </a:rPr>
            </a:br>
            <a:r>
              <a:rPr lang="en-US" dirty="0" smtClean="0">
                <a:latin typeface="Candara" pitchFamily="34" charset="0"/>
              </a:rPr>
              <a:t>that penalizes paths that approach obstacles. </a:t>
            </a:r>
            <a:br>
              <a:rPr lang="en-US" dirty="0" smtClean="0">
                <a:latin typeface="Candara" pitchFamily="34" charset="0"/>
              </a:rPr>
            </a:br>
            <a:r>
              <a:rPr lang="en-US" dirty="0" smtClean="0">
                <a:latin typeface="Candara" pitchFamily="34" charset="0"/>
              </a:rPr>
              <a:t>It allows Pekee to avoid bumping into obstacles.</a:t>
            </a:r>
            <a:endParaRPr lang="en-US" dirty="0">
              <a:latin typeface="Candara" pitchFamily="34" charset="0"/>
            </a:endParaRPr>
          </a:p>
        </p:txBody>
      </p:sp>
      <p:pic>
        <p:nvPicPr>
          <p:cNvPr id="4" name="Picture 2" descr="F:\ICRA2012Navigation\figure\DistanceTrasform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29000"/>
            <a:ext cx="3429000" cy="2679576"/>
          </a:xfrm>
          <a:prstGeom prst="rect">
            <a:avLst/>
          </a:prstGeom>
          <a:noFill/>
        </p:spPr>
      </p:pic>
      <p:pic>
        <p:nvPicPr>
          <p:cNvPr id="5" name="Picture 2" descr="F:\ICRA2012Navigation\figure\DistanceTrasform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29000"/>
            <a:ext cx="3588780" cy="2743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95400" y="6324600"/>
            <a:ext cx="701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A* path 				A* path with the weight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Pekee’s</a:t>
            </a:r>
            <a:r>
              <a:rPr lang="en-US" dirty="0" smtClean="0"/>
              <a:t> Perception-action cycle</a:t>
            </a:r>
            <a:endParaRPr lang="en-US" dirty="0"/>
          </a:p>
        </p:txBody>
      </p:sp>
      <p:pic>
        <p:nvPicPr>
          <p:cNvPr id="4" name="Picture 2" descr="C:\Users\Nacia\Desktop\icra2011tracking\icra2011tracking\figs\fig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7866888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54864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 pitchFamily="34" charset="0"/>
              </a:rPr>
              <a:t>In between each step, Pekee takes a new image allowing it to verify the target and path in a dynamic environment. The white chair was moved in between steps 2 &amp; 3, so path is updated to adjust.</a:t>
            </a:r>
            <a:endParaRPr lang="en-US" sz="2000" dirty="0">
              <a:solidFill>
                <a:schemeClr val="tx2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7924800" cy="762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>
                <a:latin typeface="Candara" pitchFamily="34" charset="0"/>
              </a:rPr>
              <a:t>Pekee</a:t>
            </a:r>
            <a:r>
              <a:rPr lang="en-US" sz="2400" dirty="0" smtClean="0">
                <a:latin typeface="Candara" pitchFamily="34" charset="0"/>
              </a:rPr>
              <a:t> following a moving target, a humanoid robot </a:t>
            </a:r>
            <a:r>
              <a:rPr lang="en-US" sz="2400" dirty="0" err="1" smtClean="0">
                <a:latin typeface="Candara" pitchFamily="34" charset="0"/>
              </a:rPr>
              <a:t>Nao</a:t>
            </a:r>
            <a:r>
              <a:rPr lang="en-US" sz="2400" dirty="0" smtClean="0">
                <a:latin typeface="Candara" pitchFamily="34" charset="0"/>
              </a:rPr>
              <a:t>, </a:t>
            </a:r>
          </a:p>
          <a:p>
            <a:r>
              <a:rPr lang="en-US" sz="2400" dirty="0" smtClean="0">
                <a:latin typeface="Candara" pitchFamily="34" charset="0"/>
              </a:rPr>
              <a:t>From the point of view of </a:t>
            </a:r>
            <a:r>
              <a:rPr lang="en-US" sz="2400" dirty="0" err="1" smtClean="0">
                <a:latin typeface="Candara" pitchFamily="34" charset="0"/>
              </a:rPr>
              <a:t>Pekee</a:t>
            </a:r>
            <a:r>
              <a:rPr lang="en-US" sz="2400" dirty="0" smtClean="0">
                <a:latin typeface="Candara" pitchFamily="34" charset="0"/>
              </a:rPr>
              <a:t>!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2050" name="Picture 2" descr="C:\Users\Nacia\Desktop\icra2011tracking\icra2011tracking\figs\fig_NA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11" y="381000"/>
            <a:ext cx="8618489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r>
              <a:rPr lang="en-US" dirty="0" smtClean="0"/>
              <a:t>Robot’s Task</a:t>
            </a:r>
            <a:endParaRPr lang="en-US" dirty="0"/>
          </a:p>
        </p:txBody>
      </p:sp>
      <p:pic>
        <p:nvPicPr>
          <p:cNvPr id="6" name="Picture 4" descr="C:\Users\Nacia\Desktop\icra2011tracking\icra2011tracking\figs\Fig1a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165600" cy="3124200"/>
          </a:xfrm>
          <a:prstGeom prst="rect">
            <a:avLst/>
          </a:prstGeom>
          <a:noFill/>
        </p:spPr>
      </p:pic>
      <p:pic>
        <p:nvPicPr>
          <p:cNvPr id="7" name="Picture 2" descr="C:\Users\Nacia\Desktop\icra2011tracking\icra2011tracking\figs\Fig1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3886200" cy="3124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48768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</a:rPr>
              <a:t>Given a target object </a:t>
            </a:r>
            <a:r>
              <a:rPr lang="en-US" sz="2800" b="1" dirty="0" smtClean="0">
                <a:solidFill>
                  <a:srgbClr val="00B0F0"/>
                </a:solidFill>
                <a:latin typeface="Candara" pitchFamily="34" charset="0"/>
              </a:rPr>
              <a:t>(blue box)</a:t>
            </a: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</a:rPr>
              <a:t>,</a:t>
            </a:r>
            <a:br>
              <a:rPr lang="en-US" sz="2800" b="1" dirty="0" smtClean="0">
                <a:solidFill>
                  <a:schemeClr val="tx2"/>
                </a:solidFill>
                <a:latin typeface="Candara" pitchFamily="34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</a:rPr>
              <a:t>reach the target object by itself </a:t>
            </a:r>
            <a:r>
              <a:rPr lang="en-US" sz="2800" b="1" dirty="0" smtClean="0">
                <a:solidFill>
                  <a:srgbClr val="0070C0"/>
                </a:solidFill>
                <a:latin typeface="Candara" pitchFamily="34" charset="0"/>
              </a:rPr>
              <a:t>(autonomously)</a:t>
            </a:r>
            <a:r>
              <a:rPr lang="en-US" sz="2800" b="1" dirty="0" smtClean="0">
                <a:solidFill>
                  <a:schemeClr val="tx2"/>
                </a:solidFill>
                <a:latin typeface="Candara" pitchFamily="34" charset="0"/>
              </a:rPr>
              <a:t>.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Candara" pitchFamily="34" charset="0"/>
              </a:rPr>
              <a:t>The obstacles and the target object can move!</a:t>
            </a:r>
            <a:endParaRPr lang="en-US" sz="2800" b="1" dirty="0">
              <a:solidFill>
                <a:srgbClr val="FF0000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04800" y="3429000"/>
            <a:ext cx="1981200" cy="990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Perception 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41248"/>
          </a:xfrm>
        </p:spPr>
        <p:txBody>
          <a:bodyPr/>
          <a:lstStyle/>
          <a:p>
            <a:r>
              <a:rPr lang="en-US" dirty="0" smtClean="0"/>
              <a:t>Perception-action cycle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Placeholder 6" descr="Image.jpg"/>
          <p:cNvPicPr>
            <a:picLocks noChangeAspect="1"/>
          </p:cNvPicPr>
          <p:nvPr/>
        </p:nvPicPr>
        <p:blipFill>
          <a:blip r:embed="rId2" cstate="print"/>
          <a:srcRect l="3126" r="3126"/>
          <a:stretch>
            <a:fillRect/>
          </a:stretch>
        </p:blipFill>
        <p:spPr>
          <a:xfrm>
            <a:off x="2463112" y="1219200"/>
            <a:ext cx="2413687" cy="1822580"/>
          </a:xfrm>
          <a:prstGeom prst="rect">
            <a:avLst/>
          </a:prstGeom>
        </p:spPr>
      </p:pic>
      <p:pic>
        <p:nvPicPr>
          <p:cNvPr id="8" name="Picture Placeholder 4" descr="Depth.jpg"/>
          <p:cNvPicPr>
            <a:picLocks noChangeAspect="1"/>
          </p:cNvPicPr>
          <p:nvPr/>
        </p:nvPicPr>
        <p:blipFill>
          <a:blip r:embed="rId3" cstate="print"/>
          <a:srcRect l="3068" r="3068"/>
          <a:stretch>
            <a:fillRect/>
          </a:stretch>
        </p:blipFill>
        <p:spPr>
          <a:xfrm>
            <a:off x="4648200" y="1219200"/>
            <a:ext cx="2514600" cy="1796143"/>
          </a:xfrm>
          <a:prstGeom prst="rect">
            <a:avLst/>
          </a:prstGeom>
        </p:spPr>
      </p:pic>
      <p:pic>
        <p:nvPicPr>
          <p:cNvPr id="10" name="Picture 3" descr="C:\Users\Nacia\Desktop\ColorGP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657600"/>
            <a:ext cx="3886200" cy="2752725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6858000" y="2971800"/>
            <a:ext cx="1981200" cy="1905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Action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3429000"/>
            <a:ext cx="2256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 view world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914400"/>
            <a:ext cx="119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</a:t>
            </a:r>
            <a:r>
              <a:rPr lang="en-US" dirty="0" smtClean="0"/>
              <a:t>world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05000" y="4419600"/>
            <a:ext cx="9144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676400" y="2282890"/>
            <a:ext cx="939112" cy="10699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8" idx="3"/>
          </p:cNvCxnSpPr>
          <p:nvPr/>
        </p:nvCxnSpPr>
        <p:spPr>
          <a:xfrm flipH="1" flipV="1">
            <a:off x="7162800" y="2117272"/>
            <a:ext cx="609600" cy="70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400800" y="4648200"/>
            <a:ext cx="6858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24000" y="6248400"/>
            <a:ext cx="6325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Main tasks: Build word model and perform path planning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Main tasks: Build word model and perform path planning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F:\ICRA2012Navigation\figure\flowch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751" y="1600200"/>
            <a:ext cx="8452049" cy="51544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14400" y="2438400"/>
            <a:ext cx="2161041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dirty="0" smtClean="0"/>
              <a:t>Building word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1051560"/>
          </a:xfrm>
        </p:spPr>
        <p:txBody>
          <a:bodyPr/>
          <a:lstStyle/>
          <a:p>
            <a:pPr algn="ctr"/>
            <a:r>
              <a:rPr lang="en-US" dirty="0" smtClean="0"/>
              <a:t>Building word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524000"/>
            <a:ext cx="818388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Top View Image (Ground Plane Projection)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3878040" cy="376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Diagram 26"/>
          <p:cNvGraphicFramePr/>
          <p:nvPr/>
        </p:nvGraphicFramePr>
        <p:xfrm>
          <a:off x="762000" y="2276872"/>
          <a:ext cx="3505200" cy="4123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43200" y="5943600"/>
            <a:ext cx="5181600" cy="609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362200"/>
            <a:ext cx="7162800" cy="2057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Goal: Visual navigation to a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686800" cy="43434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dirty="0" smtClean="0">
                <a:latin typeface="Candara" pitchFamily="34" charset="0"/>
              </a:rPr>
              <a:t>Get </a:t>
            </a:r>
            <a:r>
              <a:rPr lang="en-US" dirty="0" err="1" smtClean="0">
                <a:latin typeface="Candara" pitchFamily="34" charset="0"/>
              </a:rPr>
              <a:t>Kinect</a:t>
            </a:r>
            <a:r>
              <a:rPr lang="en-US" dirty="0" smtClean="0">
                <a:latin typeface="Candara" pitchFamily="34" charset="0"/>
              </a:rPr>
              <a:t> data (</a:t>
            </a:r>
            <a:r>
              <a:rPr lang="en-US" b="1" dirty="0" smtClean="0">
                <a:latin typeface="Candara" pitchFamily="34" charset="0"/>
              </a:rPr>
              <a:t>sense</a:t>
            </a:r>
            <a:r>
              <a:rPr lang="en-US" dirty="0" smtClean="0">
                <a:latin typeface="Candara" pitchFamily="34" charset="0"/>
              </a:rPr>
              <a:t>)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andara" pitchFamily="34" charset="0"/>
              </a:rPr>
              <a:t>Find ground plane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andara" pitchFamily="34" charset="0"/>
              </a:rPr>
              <a:t>Generate Ground Plane Projection (GPP)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andara" pitchFamily="34" charset="0"/>
              </a:rPr>
              <a:t>Perform Footprint Detection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andara" pitchFamily="34" charset="0"/>
              </a:rPr>
              <a:t>Detect the target object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andara" pitchFamily="34" charset="0"/>
              </a:rPr>
              <a:t>Plan the motion path to the target (</a:t>
            </a:r>
            <a:r>
              <a:rPr lang="en-US" b="1" dirty="0" smtClean="0">
                <a:latin typeface="Candara" pitchFamily="34" charset="0"/>
              </a:rPr>
              <a:t>plan</a:t>
            </a:r>
            <a:r>
              <a:rPr lang="en-US" dirty="0" smtClean="0">
                <a:latin typeface="Candara" pitchFamily="34" charset="0"/>
              </a:rPr>
              <a:t>)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Candara" pitchFamily="34" charset="0"/>
              </a:rPr>
              <a:t>Execute part of the path (</a:t>
            </a:r>
            <a:r>
              <a:rPr lang="en-US" b="1" dirty="0" smtClean="0">
                <a:latin typeface="Candara" pitchFamily="34" charset="0"/>
              </a:rPr>
              <a:t>act</a:t>
            </a:r>
            <a:r>
              <a:rPr lang="en-US" dirty="0" smtClean="0">
                <a:latin typeface="Candara" pitchFamily="34" charset="0"/>
              </a:rPr>
              <a:t>) </a:t>
            </a:r>
          </a:p>
          <a:p>
            <a:pPr marL="514350" indent="-514350">
              <a:buAutoNum type="arabicParenR"/>
            </a:pPr>
            <a:r>
              <a:rPr lang="en-US" i="1" dirty="0" err="1" smtClean="0">
                <a:latin typeface="Candara" pitchFamily="34" charset="0"/>
              </a:rPr>
              <a:t>goto</a:t>
            </a:r>
            <a:r>
              <a:rPr lang="en-US" dirty="0" smtClean="0">
                <a:latin typeface="Candara" pitchFamily="34" charset="0"/>
              </a:rPr>
              <a:t> 1) 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5943600"/>
            <a:ext cx="5111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A word model is built in 2)-5)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2763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Order of Steps: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r>
              <a:rPr lang="en-US" dirty="0" smtClean="0"/>
              <a:t>Ground Plane (GP) Detection</a:t>
            </a:r>
            <a:endParaRPr lang="en-US" dirty="0"/>
          </a:p>
        </p:txBody>
      </p:sp>
      <p:pic>
        <p:nvPicPr>
          <p:cNvPr id="1032" name="Picture 8" descr="C:\Users\Nacia\Desktop\27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3355492" cy="2362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6248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 pitchFamily="34" charset="0"/>
              </a:rPr>
              <a:t>The depth map and depth map with the GP points marked in red.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9" name="Picture Placeholder 4" descr="Depth.jpg"/>
          <p:cNvPicPr>
            <a:picLocks noChangeAspect="1"/>
          </p:cNvPicPr>
          <p:nvPr/>
        </p:nvPicPr>
        <p:blipFill>
          <a:blip r:embed="rId3" cstate="print"/>
          <a:srcRect l="3068" r="3068"/>
          <a:stretch>
            <a:fillRect/>
          </a:stretch>
        </p:blipFill>
        <p:spPr>
          <a:xfrm>
            <a:off x="152400" y="1393372"/>
            <a:ext cx="3124200" cy="2231572"/>
          </a:xfrm>
          <a:prstGeom prst="rect">
            <a:avLst/>
          </a:prstGeom>
        </p:spPr>
      </p:pic>
      <p:pic>
        <p:nvPicPr>
          <p:cNvPr id="10" name="Picture 2" descr="C:\Users\Nacia\Desktop\pts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401786"/>
            <a:ext cx="3685308" cy="289559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53200" y="4038600"/>
            <a:ext cx="21996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ndara" pitchFamily="34" charset="0"/>
              </a:rPr>
              <a:t>GP is detected </a:t>
            </a:r>
            <a:br>
              <a:rPr lang="en-US" sz="2400" b="1" dirty="0" smtClean="0">
                <a:latin typeface="Candara" pitchFamily="34" charset="0"/>
              </a:rPr>
            </a:br>
            <a:r>
              <a:rPr lang="en-US" sz="2400" b="1" dirty="0" smtClean="0">
                <a:latin typeface="Candara" pitchFamily="34" charset="0"/>
              </a:rPr>
              <a:t>in 3D points</a:t>
            </a:r>
            <a:br>
              <a:rPr lang="en-US" sz="2400" b="1" dirty="0" smtClean="0">
                <a:latin typeface="Candara" pitchFamily="34" charset="0"/>
              </a:rPr>
            </a:br>
            <a:r>
              <a:rPr lang="en-US" sz="2400" b="1" dirty="0" smtClean="0">
                <a:latin typeface="Candara" pitchFamily="34" charset="0"/>
              </a:rPr>
              <a:t>by plane fitting</a:t>
            </a:r>
            <a:br>
              <a:rPr lang="en-US" sz="2400" b="1" dirty="0" smtClean="0">
                <a:latin typeface="Candara" pitchFamily="34" charset="0"/>
              </a:rPr>
            </a:br>
            <a:r>
              <a:rPr lang="en-US" sz="2400" b="1" dirty="0" smtClean="0">
                <a:latin typeface="Candara" pitchFamily="34" charset="0"/>
              </a:rPr>
              <a:t>with RANSAC.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Picture Placeholder 6" descr="Image.jpg"/>
          <p:cNvPicPr>
            <a:picLocks noChangeAspect="1"/>
          </p:cNvPicPr>
          <p:nvPr/>
        </p:nvPicPr>
        <p:blipFill>
          <a:blip r:embed="rId5" cstate="print"/>
          <a:srcRect l="3126" r="3126"/>
          <a:stretch>
            <a:fillRect/>
          </a:stretch>
        </p:blipFill>
        <p:spPr>
          <a:xfrm>
            <a:off x="3429000" y="1447800"/>
            <a:ext cx="2895600" cy="218647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858000" y="2133600"/>
            <a:ext cx="186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Input from </a:t>
            </a:r>
            <a:r>
              <a:rPr lang="en-US" dirty="0" err="1" smtClean="0"/>
              <a:t>Kinect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C:\Users\Nacia\Desktop\pts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3200400" cy="2514600"/>
          </a:xfrm>
          <a:prstGeom prst="rect">
            <a:avLst/>
          </a:prstGeom>
          <a:noFill/>
        </p:spPr>
      </p:pic>
      <p:pic>
        <p:nvPicPr>
          <p:cNvPr id="2053" name="Picture 5" descr="C:\Users\Nacia\Desktop\justPt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3067717" cy="2514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" y="45720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 pitchFamily="34" charset="0"/>
              </a:rPr>
              <a:t>The GP points (red) are removed and the remaining points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are projected to GP. </a:t>
            </a:r>
          </a:p>
          <a:p>
            <a:r>
              <a:rPr lang="en-US" sz="2400" dirty="0" smtClean="0">
                <a:latin typeface="Candara" pitchFamily="34" charset="0"/>
              </a:rPr>
              <a:t>We obtain a binary 2D image representing plan view or top view. We observe that it is easy to segment the footprints of objects there as connected components.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/>
          <a:lstStyle/>
          <a:p>
            <a:r>
              <a:rPr lang="en-US" dirty="0" smtClean="0"/>
              <a:t>Ground Plane Projection (GPP)</a:t>
            </a:r>
            <a:endParaRPr lang="en-US" dirty="0"/>
          </a:p>
        </p:txBody>
      </p:sp>
      <p:pic>
        <p:nvPicPr>
          <p:cNvPr id="14" name="Picture 2" descr="C:\Users\Nacia\Desktop\GP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676399"/>
            <a:ext cx="3429001" cy="2537462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>
            <a:off x="6781800" y="914400"/>
            <a:ext cx="381000" cy="762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GPP with Height Information</a:t>
            </a:r>
            <a:endParaRPr lang="en-US" dirty="0"/>
          </a:p>
        </p:txBody>
      </p:sp>
      <p:pic>
        <p:nvPicPr>
          <p:cNvPr id="3074" name="Picture 2" descr="C:\Users\Nacia\Desktop\GP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19200"/>
            <a:ext cx="3809999" cy="2819400"/>
          </a:xfrm>
          <a:prstGeom prst="rect">
            <a:avLst/>
          </a:prstGeom>
          <a:noFill/>
        </p:spPr>
      </p:pic>
      <p:pic>
        <p:nvPicPr>
          <p:cNvPr id="3075" name="Picture 3" descr="C:\Users\Nacia\Desktop\ColorGP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86200"/>
            <a:ext cx="3886200" cy="2752725"/>
          </a:xfrm>
          <a:prstGeom prst="rect">
            <a:avLst/>
          </a:prstGeom>
          <a:noFill/>
        </p:spPr>
      </p:pic>
      <p:pic>
        <p:nvPicPr>
          <p:cNvPr id="7" name="Picture Placeholder 6" descr="Image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3126" r="3126"/>
          <a:stretch>
            <a:fillRect/>
          </a:stretch>
        </p:blipFill>
        <p:spPr>
          <a:xfrm>
            <a:off x="609600" y="1219200"/>
            <a:ext cx="3962425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191000"/>
            <a:ext cx="3805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ndara" pitchFamily="34" charset="0"/>
              </a:rPr>
              <a:t>The color GPP gives  us additional height information about each object. It is the max height of 3D points projecting to a given pixel.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7B67D-7C83-4DD3-9CE2-7C27EBEA074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6535</TotalTime>
  <Words>381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3D perception  and autonomous navigation </vt:lpstr>
      <vt:lpstr>Robot’s Task</vt:lpstr>
      <vt:lpstr>Perception-action cycle</vt:lpstr>
      <vt:lpstr>Main tasks: Build word model and perform path planning</vt:lpstr>
      <vt:lpstr>Building word model</vt:lpstr>
      <vt:lpstr>Goal: Visual navigation to a target</vt:lpstr>
      <vt:lpstr>Ground Plane (GP) Detection</vt:lpstr>
      <vt:lpstr>Ground Plane Projection (GPP)</vt:lpstr>
      <vt:lpstr>GPP with Height Information</vt:lpstr>
      <vt:lpstr>Object detection in gpp</vt:lpstr>
      <vt:lpstr>Footprint Segmentation As Robust object detector in The Original RGB images</vt:lpstr>
      <vt:lpstr>Separating object Detection from Recognition</vt:lpstr>
      <vt:lpstr>Path planning in GPP</vt:lpstr>
      <vt:lpstr>Pekee’s Perception-action cycle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Kaif Nacia Brown</dc:creator>
  <cp:lastModifiedBy>latecki</cp:lastModifiedBy>
  <cp:revision>180</cp:revision>
  <dcterms:created xsi:type="dcterms:W3CDTF">2011-10-21T20:04:02Z</dcterms:created>
  <dcterms:modified xsi:type="dcterms:W3CDTF">2012-08-05T13:48:43Z</dcterms:modified>
</cp:coreProperties>
</file>