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7" r:id="rId3"/>
    <p:sldId id="271" r:id="rId4"/>
    <p:sldId id="272" r:id="rId5"/>
    <p:sldId id="273" r:id="rId6"/>
    <p:sldId id="277" r:id="rId7"/>
    <p:sldId id="274" r:id="rId8"/>
    <p:sldId id="275" r:id="rId9"/>
    <p:sldId id="276" r:id="rId10"/>
    <p:sldId id="268" r:id="rId11"/>
    <p:sldId id="270" r:id="rId12"/>
    <p:sldId id="269" r:id="rId13"/>
    <p:sldId id="278" r:id="rId14"/>
    <p:sldId id="279" r:id="rId15"/>
    <p:sldId id="280" r:id="rId16"/>
    <p:sldId id="281" r:id="rId17"/>
    <p:sldId id="282" r:id="rId18"/>
    <p:sldId id="283" r:id="rId19"/>
    <p:sldId id="28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984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98C30-E53E-4BC3-B14F-9BA340D42256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DB3F4-797D-4609-8772-BC44AFD6E0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86053-C98F-43EC-8465-E7C3947F2ED2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86053-C98F-43EC-8465-E7C3947F2ED2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86053-C98F-43EC-8465-E7C3947F2ED2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86053-C98F-43EC-8465-E7C3947F2ED2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86053-C98F-43EC-8465-E7C3947F2ED2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86053-C98F-43EC-8465-E7C3947F2ED2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86053-C98F-43EC-8465-E7C3947F2ED2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86053-C98F-43EC-8465-E7C3947F2ED2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6198F2-A172-4774-8127-4C2E0894A515}" type="slidenum">
              <a:rPr lang="en-US"/>
              <a:pPr/>
              <a:t>3</a:t>
            </a:fld>
            <a:endParaRPr lang="en-US"/>
          </a:p>
        </p:txBody>
      </p:sp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8518A1-8EC5-415D-A220-768E21DD5BEF}" type="slidenum">
              <a:rPr lang="en-US"/>
              <a:pPr/>
              <a:t>4</a:t>
            </a:fld>
            <a:endParaRPr lang="en-US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FF3781-6842-4E83-BEFC-D06599561C7E}" type="slidenum">
              <a:rPr lang="en-US"/>
              <a:pPr/>
              <a:t>5</a:t>
            </a:fld>
            <a:endParaRPr lang="en-US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F98F87-839F-4BBC-8E91-90472824A70F}" type="slidenum">
              <a:rPr lang="en-US"/>
              <a:pPr/>
              <a:t>7</a:t>
            </a:fld>
            <a:endParaRPr lang="en-US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C154A0-2831-489F-AB54-4BEC09CCD5E9}" type="slidenum">
              <a:rPr lang="en-US"/>
              <a:pPr/>
              <a:t>8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25" y="877888"/>
            <a:ext cx="4219575" cy="3163887"/>
          </a:xfrm>
          <a:solidFill>
            <a:srgbClr val="FFFFFF"/>
          </a:solidFill>
          <a:ln/>
        </p:spPr>
      </p:sp>
      <p:sp>
        <p:nvSpPr>
          <p:cNvPr id="16281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0275" cy="174625"/>
          </a:xfrm>
          <a:ln/>
        </p:spPr>
        <p:txBody>
          <a:bodyPr lIns="0" tIns="0" rIns="0" bIns="0">
            <a:spAutoFit/>
          </a:bodyPr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D0E9C2-ED15-4628-BEF6-7552FED78BD2}" type="slidenum">
              <a:rPr lang="en-US"/>
              <a:pPr/>
              <a:t>9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86053-C98F-43EC-8465-E7C3947F2ED2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86053-C98F-43EC-8465-E7C3947F2ED2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57.png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9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wmf"/><Relationship Id="rId4" Type="http://schemas.openxmlformats.org/officeDocument/2006/relationships/image" Target="../media/image3.wmf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3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Object Detection by  Matching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Longin Jan Latecki</a:t>
            </a:r>
            <a:endParaRPr lang="en-US" dirty="0"/>
          </a:p>
        </p:txBody>
      </p:sp>
      <p:pic>
        <p:nvPicPr>
          <p:cNvPr id="4" name="Picture 2" descr="C:\yxw\Otherstaff\Talk\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4984750"/>
            <a:ext cx="1447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25" y="126171"/>
            <a:ext cx="8229600" cy="614480"/>
          </a:xfrm>
        </p:spPr>
        <p:txBody>
          <a:bodyPr>
            <a:normAutofit fontScale="90000"/>
          </a:bodyPr>
          <a:lstStyle/>
          <a:p>
            <a:r>
              <a:rPr lang="en-US" altLang="zh-CN" sz="3600" dirty="0" smtClean="0"/>
              <a:t>Main challenges</a:t>
            </a:r>
            <a:endParaRPr lang="en-US" sz="3600" dirty="0"/>
          </a:p>
        </p:txBody>
      </p:sp>
      <p:pic>
        <p:nvPicPr>
          <p:cNvPr id="5121" name="Picture 1" descr="C:\Users\TianyangMa\Dropbox\CVPR_2011\2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897" y="966694"/>
            <a:ext cx="4083050" cy="3073400"/>
          </a:xfrm>
          <a:prstGeom prst="rect">
            <a:avLst/>
          </a:prstGeom>
          <a:noFill/>
        </p:spPr>
      </p:pic>
      <p:pic>
        <p:nvPicPr>
          <p:cNvPr id="5122" name="Picture 2" descr="C:\Users\TianyangMa\Dropbox\CVPR_2011\4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419" y="4581150"/>
            <a:ext cx="2436100" cy="1828800"/>
          </a:xfrm>
          <a:prstGeom prst="rect">
            <a:avLst/>
          </a:prstGeom>
          <a:noFill/>
        </p:spPr>
      </p:pic>
      <p:pic>
        <p:nvPicPr>
          <p:cNvPr id="5123" name="Picture 3" descr="C:\Users\TianyangMa\Dropbox\CVPR_2011\11.e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51439" y="4590203"/>
            <a:ext cx="2476500" cy="1828800"/>
          </a:xfrm>
          <a:prstGeom prst="rect">
            <a:avLst/>
          </a:prstGeom>
          <a:noFill/>
        </p:spPr>
      </p:pic>
      <p:pic>
        <p:nvPicPr>
          <p:cNvPr id="5125" name="Picture 5" descr="C:\Users\TianyangMa\Dropbox\CVPR_2011\21.ep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5920" y="4569904"/>
            <a:ext cx="1705708" cy="1828800"/>
          </a:xfrm>
          <a:prstGeom prst="rect">
            <a:avLst/>
          </a:prstGeom>
          <a:noFill/>
        </p:spPr>
      </p:pic>
      <p:sp>
        <p:nvSpPr>
          <p:cNvPr id="15" name="椭圆 14"/>
          <p:cNvSpPr/>
          <p:nvPr/>
        </p:nvSpPr>
        <p:spPr>
          <a:xfrm>
            <a:off x="2190890" y="5618085"/>
            <a:ext cx="384050" cy="6912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4187950" y="5234035"/>
            <a:ext cx="499265" cy="3072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7298755" y="5541275"/>
            <a:ext cx="230430" cy="4992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2256454" y="3083355"/>
            <a:ext cx="192025" cy="2304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662386" y="2580251"/>
            <a:ext cx="44549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2 . Part of the true contour of the target object  may be wrongly connected to part of a background contour resulting in a single edge fragment</a:t>
            </a:r>
          </a:p>
        </p:txBody>
      </p:sp>
      <p:sp>
        <p:nvSpPr>
          <p:cNvPr id="17" name="矩形 16"/>
          <p:cNvSpPr/>
          <p:nvPr/>
        </p:nvSpPr>
        <p:spPr>
          <a:xfrm>
            <a:off x="4689020" y="1086295"/>
            <a:ext cx="44549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1 . The contour of the desired object is typically fragmented over several pieces.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slides17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4760" y="663840"/>
            <a:ext cx="4139223" cy="430136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2400" y="1981200"/>
            <a:ext cx="3855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How to find the true contours 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of the target shape in the edge image?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2665" y="0"/>
            <a:ext cx="8229600" cy="66384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Problem formulation</a:t>
            </a:r>
            <a:endParaRPr lang="en-US" sz="32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378505" y="1163105"/>
            <a:ext cx="1152150" cy="844910"/>
          </a:xfrm>
          <a:prstGeom prst="straightConnector1">
            <a:avLst/>
          </a:prstGeom>
          <a:ln w="76200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532125" y="1739180"/>
            <a:ext cx="5822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FFFF00"/>
                </a:solidFill>
                <a:latin typeface="Arial Rounded MT Bold" pitchFamily="34" charset="0"/>
              </a:rPr>
              <a:t>?</a:t>
            </a:r>
            <a:endParaRPr lang="en-US" sz="5400" dirty="0">
              <a:solidFill>
                <a:srgbClr val="FFFF00"/>
              </a:solidFill>
              <a:latin typeface="Arial Rounded MT Bold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9825" y="5380672"/>
            <a:ext cx="656628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Key idea:</a:t>
            </a:r>
          </a:p>
          <a:p>
            <a:r>
              <a:rPr lang="en-US" altLang="zh-CN" b="1" dirty="0" smtClean="0">
                <a:solidFill>
                  <a:srgbClr val="0070C0"/>
                </a:solidFill>
              </a:rPr>
              <a:t>Given a minimal required coverage of the model contour,</a:t>
            </a:r>
          </a:p>
          <a:p>
            <a:r>
              <a:rPr lang="en-US" altLang="zh-CN" b="1" dirty="0" smtClean="0">
                <a:solidFill>
                  <a:srgbClr val="0070C0"/>
                </a:solidFill>
              </a:rPr>
              <a:t>we want to select non overlapping model fragments that maximize</a:t>
            </a:r>
          </a:p>
          <a:p>
            <a:r>
              <a:rPr lang="en-US" altLang="zh-CN" b="1" dirty="0" smtClean="0">
                <a:solidFill>
                  <a:srgbClr val="0070C0"/>
                </a:solidFill>
              </a:rPr>
              <a:t>the configuration similarity to the corresponding image fragments.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 descr="C:\Users\TianyangMa\Dropbox\CVPR_2011\slides1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6660" y="663840"/>
            <a:ext cx="5505450" cy="604837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70640" y="202980"/>
            <a:ext cx="8713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All relevant edge fragments are mapped to their corresponding model fragments. 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2286000"/>
            <a:ext cx="30901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Key idea: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chemeClr val="accent1"/>
                </a:solidFill>
              </a:rPr>
              <a:t>Build an association graph.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chemeClr val="accent1"/>
                </a:solidFill>
              </a:rPr>
              <a:t>Find maximum weight </a:t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b="1" dirty="0" smtClean="0">
                <a:solidFill>
                  <a:schemeClr val="accent1"/>
                </a:solidFill>
              </a:rPr>
              <a:t>subgraph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9520" y="-104775"/>
            <a:ext cx="8534400" cy="554750"/>
          </a:xfrm>
        </p:spPr>
        <p:txBody>
          <a:bodyPr>
            <a:normAutofit fontScale="90000"/>
          </a:bodyPr>
          <a:lstStyle/>
          <a:p>
            <a:r>
              <a:rPr lang="zh-CN" altLang="en-US" sz="3200" dirty="0" smtClean="0"/>
              <a:t/>
            </a:r>
            <a:br>
              <a:rPr lang="zh-CN" altLang="en-US" sz="3200" dirty="0" smtClean="0"/>
            </a:br>
            <a:r>
              <a:rPr lang="en-US" altLang="zh-CN" sz="3200" dirty="0" smtClean="0"/>
              <a:t>Construction of Affinity Matrix</a:t>
            </a:r>
            <a:endParaRPr lang="zh-CN" altLang="en-US" sz="3200" dirty="0" smtClean="0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202883" y="1167491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Each vertex of the graph corresponds to a partial match                                                      </a:t>
            </a:r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93830" y="1623965"/>
            <a:ext cx="7959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The affinity  between node </a:t>
            </a:r>
            <a:r>
              <a:rPr lang="en-US" altLang="zh-CN" i="1" dirty="0" err="1" smtClean="0"/>
              <a:t>i</a:t>
            </a:r>
            <a:r>
              <a:rPr lang="en-US" altLang="zh-CN" dirty="0" smtClean="0"/>
              <a:t> and node </a:t>
            </a:r>
            <a:r>
              <a:rPr lang="en-US" altLang="zh-CN" i="1" dirty="0" smtClean="0"/>
              <a:t>j</a:t>
            </a:r>
            <a:r>
              <a:rPr lang="en-US" altLang="zh-CN" dirty="0" smtClean="0"/>
              <a:t> is based on their shape similarity. </a:t>
            </a:r>
            <a:endParaRPr lang="zh-CN" altLang="en-US" dirty="0"/>
          </a:p>
        </p:txBody>
      </p:sp>
      <p:pic>
        <p:nvPicPr>
          <p:cNvPr id="11" name="Picture 10" descr="slide15.bmp"/>
          <p:cNvPicPr>
            <a:picLocks noChangeAspect="1"/>
          </p:cNvPicPr>
          <p:nvPr/>
        </p:nvPicPr>
        <p:blipFill>
          <a:blip r:embed="rId4" cstate="print"/>
          <a:srcRect b="24736"/>
          <a:stretch>
            <a:fillRect/>
          </a:stretch>
        </p:blipFill>
        <p:spPr>
          <a:xfrm>
            <a:off x="1750605" y="2163465"/>
            <a:ext cx="5505450" cy="4301360"/>
          </a:xfrm>
          <a:prstGeom prst="rect">
            <a:avLst/>
          </a:prstGeom>
        </p:spPr>
      </p:pic>
      <p:sp>
        <p:nvSpPr>
          <p:cNvPr id="14" name="椭圆 13"/>
          <p:cNvSpPr/>
          <p:nvPr/>
        </p:nvSpPr>
        <p:spPr>
          <a:xfrm>
            <a:off x="3189420" y="3966670"/>
            <a:ext cx="307240" cy="307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>
            <a:endCxn id="14" idx="1"/>
          </p:cNvCxnSpPr>
          <p:nvPr/>
        </p:nvCxnSpPr>
        <p:spPr>
          <a:xfrm rot="16200000" flipH="1">
            <a:off x="2248498" y="3025747"/>
            <a:ext cx="1158739" cy="813094"/>
          </a:xfrm>
          <a:prstGeom prst="line">
            <a:avLst/>
          </a:prstGeom>
          <a:ln w="317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>
            <a:stCxn id="14" idx="6"/>
          </p:cNvCxnSpPr>
          <p:nvPr/>
        </p:nvCxnSpPr>
        <p:spPr>
          <a:xfrm flipV="1">
            <a:off x="3496660" y="3851455"/>
            <a:ext cx="2112277" cy="268835"/>
          </a:xfrm>
          <a:prstGeom prst="line">
            <a:avLst/>
          </a:prstGeom>
          <a:ln w="317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4840835" y="2622495"/>
            <a:ext cx="307240" cy="30724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6" name="直接连接符 25"/>
          <p:cNvCxnSpPr>
            <a:endCxn id="25" idx="2"/>
          </p:cNvCxnSpPr>
          <p:nvPr/>
        </p:nvCxnSpPr>
        <p:spPr>
          <a:xfrm>
            <a:off x="3074205" y="2699305"/>
            <a:ext cx="1766630" cy="76810"/>
          </a:xfrm>
          <a:prstGeom prst="line">
            <a:avLst/>
          </a:prstGeom>
          <a:ln w="317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>
            <a:stCxn id="25" idx="5"/>
          </p:cNvCxnSpPr>
          <p:nvPr/>
        </p:nvCxnSpPr>
        <p:spPr>
          <a:xfrm rot="16200000" flipH="1">
            <a:off x="5410321" y="2577501"/>
            <a:ext cx="736286" cy="1350766"/>
          </a:xfrm>
          <a:prstGeom prst="line">
            <a:avLst/>
          </a:prstGeom>
          <a:ln w="317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>
            <a:stCxn id="14" idx="7"/>
            <a:endCxn id="25" idx="3"/>
          </p:cNvCxnSpPr>
          <p:nvPr/>
        </p:nvCxnSpPr>
        <p:spPr>
          <a:xfrm rot="5400000" flipH="1" flipV="1">
            <a:off x="3605286" y="2731122"/>
            <a:ext cx="1126923" cy="1434163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608" name="Object 8"/>
          <p:cNvGraphicFramePr>
            <a:graphicFrameLocks noChangeAspect="1"/>
          </p:cNvGraphicFramePr>
          <p:nvPr/>
        </p:nvGraphicFramePr>
        <p:xfrm>
          <a:off x="4917645" y="2699305"/>
          <a:ext cx="169863" cy="185738"/>
        </p:xfrm>
        <a:graphic>
          <a:graphicData uri="http://schemas.openxmlformats.org/presentationml/2006/ole">
            <p:oleObj spid="_x0000_s30726" name="Equation" r:id="rId5" imgW="139680" imgH="152280" progId="">
              <p:embed/>
            </p:oleObj>
          </a:graphicData>
        </a:graphic>
      </p:graphicFrame>
      <p:graphicFrame>
        <p:nvGraphicFramePr>
          <p:cNvPr id="25609" name="Object 9"/>
          <p:cNvGraphicFramePr>
            <a:graphicFrameLocks noChangeAspect="1"/>
          </p:cNvGraphicFramePr>
          <p:nvPr/>
        </p:nvGraphicFramePr>
        <p:xfrm>
          <a:off x="3265488" y="4051300"/>
          <a:ext cx="169862" cy="169863"/>
        </p:xfrm>
        <a:graphic>
          <a:graphicData uri="http://schemas.openxmlformats.org/presentationml/2006/ole">
            <p:oleObj spid="_x0000_s30727" name="Equation" r:id="rId6" imgW="139680" imgH="139680" progId="">
              <p:embed/>
            </p:oleObj>
          </a:graphicData>
        </a:graphic>
      </p:graphicFrame>
      <p:graphicFrame>
        <p:nvGraphicFramePr>
          <p:cNvPr id="25612" name="Object 12"/>
          <p:cNvGraphicFramePr>
            <a:graphicFrameLocks noChangeAspect="1"/>
          </p:cNvGraphicFramePr>
          <p:nvPr/>
        </p:nvGraphicFramePr>
        <p:xfrm>
          <a:off x="3517240" y="3091034"/>
          <a:ext cx="576075" cy="269303"/>
        </p:xfrm>
        <a:graphic>
          <a:graphicData uri="http://schemas.openxmlformats.org/presentationml/2006/ole">
            <p:oleObj spid="_x0000_s30730" name="Equation" r:id="rId7" imgW="431640" imgH="203040" progId="">
              <p:embed/>
            </p:oleObj>
          </a:graphicData>
        </a:graphic>
      </p:graphicFrame>
      <p:sp>
        <p:nvSpPr>
          <p:cNvPr id="23" name="矩形 22"/>
          <p:cNvSpPr/>
          <p:nvPr/>
        </p:nvSpPr>
        <p:spPr>
          <a:xfrm>
            <a:off x="203660" y="779360"/>
            <a:ext cx="8218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CN" dirty="0" smtClean="0"/>
              <a:t>The weighted affinity graph is denoted as G = (V, A).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5817" y="-336076"/>
            <a:ext cx="8686800" cy="1143000"/>
          </a:xfrm>
        </p:spPr>
        <p:txBody>
          <a:bodyPr>
            <a:normAutofit/>
          </a:bodyPr>
          <a:lstStyle/>
          <a:p>
            <a:r>
              <a:rPr lang="en-US" altLang="zh-CN" sz="3200" dirty="0" smtClean="0"/>
              <a:t>Construction of Affinity Matrix</a:t>
            </a:r>
            <a:endParaRPr lang="zh-CN" altLang="en-US" sz="3200" dirty="0"/>
          </a:p>
        </p:txBody>
      </p:sp>
      <p:pic>
        <p:nvPicPr>
          <p:cNvPr id="46210" name="Picture 130" descr="C:\Users\TianyangMa\Desktop\1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045" y="625435"/>
            <a:ext cx="2951480" cy="3068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43" name="Straight Connector 142"/>
          <p:cNvCxnSpPr/>
          <p:nvPr/>
        </p:nvCxnSpPr>
        <p:spPr>
          <a:xfrm flipV="1">
            <a:off x="2107220" y="1431940"/>
            <a:ext cx="729695" cy="364694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TianyangMa\Desktop\1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799" y="3717256"/>
            <a:ext cx="2951480" cy="3068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2" name="Straight Connector 6"/>
          <p:cNvCxnSpPr/>
          <p:nvPr/>
        </p:nvCxnSpPr>
        <p:spPr>
          <a:xfrm rot="5400000" flipH="1" flipV="1">
            <a:off x="1941258" y="5368452"/>
            <a:ext cx="1689818" cy="38405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3" name="椭圆 12"/>
          <p:cNvSpPr/>
          <p:nvPr/>
        </p:nvSpPr>
        <p:spPr>
          <a:xfrm>
            <a:off x="6031390" y="1700775"/>
            <a:ext cx="307240" cy="26883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420107" y="2114177"/>
            <a:ext cx="307240" cy="268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>
            <a:stCxn id="14" idx="1"/>
            <a:endCxn id="13" idx="5"/>
          </p:cNvCxnSpPr>
          <p:nvPr/>
        </p:nvCxnSpPr>
        <p:spPr>
          <a:xfrm rot="16200000" flipV="1">
            <a:off x="6267716" y="1956161"/>
            <a:ext cx="223307" cy="171465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/>
          <p:cNvSpPr/>
          <p:nvPr/>
        </p:nvSpPr>
        <p:spPr>
          <a:xfrm>
            <a:off x="5954580" y="3889860"/>
            <a:ext cx="307240" cy="26883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7529185" y="6155755"/>
            <a:ext cx="307240" cy="268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/>
          <p:cNvCxnSpPr>
            <a:stCxn id="19" idx="1"/>
            <a:endCxn id="18" idx="5"/>
          </p:cNvCxnSpPr>
          <p:nvPr/>
        </p:nvCxnSpPr>
        <p:spPr>
          <a:xfrm rot="16200000" flipV="1">
            <a:off x="5857603" y="4478548"/>
            <a:ext cx="2075800" cy="1357353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727090" y="2008015"/>
            <a:ext cx="1384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affinity: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 rot="10800000" flipV="1">
            <a:off x="3688684" y="4465935"/>
            <a:ext cx="1613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 affinity: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5817" y="-336076"/>
            <a:ext cx="8686800" cy="1143000"/>
          </a:xfrm>
        </p:spPr>
        <p:txBody>
          <a:bodyPr>
            <a:normAutofit/>
          </a:bodyPr>
          <a:lstStyle/>
          <a:p>
            <a:r>
              <a:rPr lang="en-US" altLang="zh-CN" sz="3200" dirty="0" smtClean="0"/>
              <a:t>Problem with Affinity Matrix</a:t>
            </a:r>
            <a:endParaRPr lang="zh-CN" altLang="en-US" sz="3200" dirty="0"/>
          </a:p>
        </p:txBody>
      </p:sp>
      <p:pic>
        <p:nvPicPr>
          <p:cNvPr id="46211" name="Picture 131" descr="C:\Users\TianyangMa\Desktop\56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855" y="1201510"/>
            <a:ext cx="4248394" cy="4416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44" name="Straight Connector 143"/>
          <p:cNvCxnSpPr/>
          <p:nvPr/>
        </p:nvCxnSpPr>
        <p:spPr>
          <a:xfrm rot="5400000" flipH="1" flipV="1">
            <a:off x="3602997" y="5012483"/>
            <a:ext cx="422455" cy="9745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/>
          <p:cNvSpPr/>
          <p:nvPr/>
        </p:nvSpPr>
        <p:spPr>
          <a:xfrm>
            <a:off x="6261820" y="3505810"/>
            <a:ext cx="307240" cy="26883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650537" y="3919212"/>
            <a:ext cx="307240" cy="2688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>
            <a:stCxn id="14" idx="1"/>
            <a:endCxn id="13" idx="5"/>
          </p:cNvCxnSpPr>
          <p:nvPr/>
        </p:nvCxnSpPr>
        <p:spPr>
          <a:xfrm rot="16200000" flipV="1">
            <a:off x="6498146" y="3761196"/>
            <a:ext cx="223307" cy="171465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687215" y="2430470"/>
            <a:ext cx="4456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Wrong matches may also have high affinity: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TianyangMa\Dropbox\CVPR_2011\slides14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600200"/>
            <a:ext cx="4542313" cy="4572000"/>
          </a:xfrm>
          <a:prstGeom prst="rect">
            <a:avLst/>
          </a:prstGeom>
          <a:noFill/>
        </p:spPr>
      </p:pic>
      <p:pic>
        <p:nvPicPr>
          <p:cNvPr id="17" name="图片 16" descr="slides15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0" y="1600200"/>
            <a:ext cx="4547569" cy="4572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16286" y="433410"/>
            <a:ext cx="78346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We use model and image location constraints to </a:t>
            </a:r>
            <a:r>
              <a:rPr lang="en-US" altLang="zh-CN" sz="3200" dirty="0" err="1" smtClean="0"/>
              <a:t>sparsify</a:t>
            </a:r>
            <a:r>
              <a:rPr lang="en-US" altLang="zh-CN" sz="3200" dirty="0" smtClean="0"/>
              <a:t> the Affinity Matrix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椭圆 62"/>
          <p:cNvSpPr/>
          <p:nvPr/>
        </p:nvSpPr>
        <p:spPr>
          <a:xfrm>
            <a:off x="3217385" y="4371975"/>
            <a:ext cx="268835" cy="26883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452225" y="2912585"/>
            <a:ext cx="268835" cy="26883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>
            <a:off x="155425" y="4350720"/>
            <a:ext cx="268835" cy="26883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1239375" y="5648865"/>
            <a:ext cx="268835" cy="26883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-285750"/>
            <a:ext cx="8572500" cy="1143000"/>
          </a:xfrm>
        </p:spPr>
        <p:txBody>
          <a:bodyPr>
            <a:normAutofit/>
          </a:bodyPr>
          <a:lstStyle/>
          <a:p>
            <a:r>
              <a:rPr lang="en-US" altLang="zh-CN" sz="3200" dirty="0" smtClean="0"/>
              <a:t>Maximal Cliques in a Weighted Graph</a:t>
            </a:r>
            <a:endParaRPr lang="zh-CN" altLang="en-US" sz="3200" dirty="0"/>
          </a:p>
        </p:txBody>
      </p:sp>
      <p:pic>
        <p:nvPicPr>
          <p:cNvPr id="5" name="Picture 4" descr="slides17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4885" y="1739180"/>
            <a:ext cx="3476136" cy="361229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8101" y="628485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CN" dirty="0" smtClean="0"/>
              <a:t>A maximal clique is a subset of V with maximal average affinity between all pairs of its vertices. </a:t>
            </a:r>
            <a:endParaRPr lang="zh-CN" altLang="en-US" dirty="0"/>
          </a:p>
        </p:txBody>
      </p:sp>
      <p:sp>
        <p:nvSpPr>
          <p:cNvPr id="11" name="椭圆 10"/>
          <p:cNvSpPr/>
          <p:nvPr/>
        </p:nvSpPr>
        <p:spPr>
          <a:xfrm>
            <a:off x="2180450" y="3488660"/>
            <a:ext cx="268835" cy="268835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2804455" y="3517540"/>
            <a:ext cx="268835" cy="26883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2487690" y="4103140"/>
            <a:ext cx="268835" cy="268835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873210" y="4112665"/>
            <a:ext cx="268835" cy="26883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 rot="5400000" flipH="1" flipV="1">
            <a:off x="1839721" y="3790986"/>
            <a:ext cx="614479" cy="317070"/>
          </a:xfrm>
          <a:prstGeom prst="line">
            <a:avLst/>
          </a:prstGeom>
          <a:ln w="15875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V="1">
            <a:off x="1988425" y="4256760"/>
            <a:ext cx="652885" cy="965"/>
          </a:xfrm>
          <a:prstGeom prst="line">
            <a:avLst/>
          </a:prstGeom>
          <a:ln w="15875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2295665" y="3642280"/>
            <a:ext cx="652885" cy="0"/>
          </a:xfrm>
          <a:prstGeom prst="line">
            <a:avLst/>
          </a:prstGeom>
          <a:ln w="15875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rot="5400000" flipH="1" flipV="1">
            <a:off x="2487690" y="3795900"/>
            <a:ext cx="614480" cy="307240"/>
          </a:xfrm>
          <a:prstGeom prst="line">
            <a:avLst/>
          </a:prstGeom>
          <a:ln w="15875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rot="16200000" flipH="1">
            <a:off x="2161400" y="3795900"/>
            <a:ext cx="614480" cy="307240"/>
          </a:xfrm>
          <a:prstGeom prst="line">
            <a:avLst/>
          </a:prstGeom>
          <a:ln w="15875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flipV="1">
            <a:off x="1988425" y="3642280"/>
            <a:ext cx="960125" cy="614480"/>
          </a:xfrm>
          <a:prstGeom prst="line">
            <a:avLst/>
          </a:prstGeom>
          <a:ln w="15875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2" name="椭圆 51"/>
          <p:cNvSpPr/>
          <p:nvPr/>
        </p:nvSpPr>
        <p:spPr>
          <a:xfrm>
            <a:off x="1682405" y="3296330"/>
            <a:ext cx="1631450" cy="13248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3" name="直接连接符 52"/>
          <p:cNvCxnSpPr/>
          <p:nvPr/>
        </p:nvCxnSpPr>
        <p:spPr>
          <a:xfrm rot="5400000" flipH="1" flipV="1">
            <a:off x="913088" y="4717623"/>
            <a:ext cx="1536197" cy="614479"/>
          </a:xfrm>
          <a:prstGeom prst="line">
            <a:avLst/>
          </a:prstGeom>
          <a:ln w="15875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567440" y="3066205"/>
            <a:ext cx="1459390" cy="1190555"/>
          </a:xfrm>
          <a:prstGeom prst="line">
            <a:avLst/>
          </a:prstGeom>
          <a:ln w="15875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2641310" y="4256760"/>
            <a:ext cx="729695" cy="230430"/>
          </a:xfrm>
          <a:prstGeom prst="line">
            <a:avLst/>
          </a:prstGeom>
          <a:ln w="15875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9" name="椭圆 58"/>
          <p:cNvSpPr/>
          <p:nvPr/>
        </p:nvSpPr>
        <p:spPr>
          <a:xfrm>
            <a:off x="2266480" y="2600090"/>
            <a:ext cx="268835" cy="26883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3149795" y="2024015"/>
            <a:ext cx="268835" cy="26883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1383165" y="2062420"/>
            <a:ext cx="268835" cy="26883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2" name="直接连接符 71"/>
          <p:cNvCxnSpPr/>
          <p:nvPr/>
        </p:nvCxnSpPr>
        <p:spPr>
          <a:xfrm rot="5400000" flipH="1" flipV="1">
            <a:off x="1920837" y="3137759"/>
            <a:ext cx="883314" cy="115216"/>
          </a:xfrm>
          <a:prstGeom prst="line">
            <a:avLst/>
          </a:prstGeom>
          <a:ln w="15875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 flipV="1">
            <a:off x="2420101" y="2177635"/>
            <a:ext cx="883316" cy="576076"/>
          </a:xfrm>
          <a:prstGeom prst="line">
            <a:avLst/>
          </a:prstGeom>
          <a:ln w="15875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>
            <a:off x="1536785" y="2216041"/>
            <a:ext cx="883315" cy="537669"/>
          </a:xfrm>
          <a:prstGeom prst="line">
            <a:avLst/>
          </a:prstGeom>
          <a:ln w="15875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653221" y="5657671"/>
            <a:ext cx="74907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accent1"/>
                </a:solidFill>
              </a:rPr>
              <a:t>In this example, the maximal clique has 4 nodes  </a:t>
            </a:r>
          </a:p>
          <a:p>
            <a:r>
              <a:rPr lang="en-US" altLang="zh-CN" b="1" dirty="0" smtClean="0">
                <a:solidFill>
                  <a:schemeClr val="accent1"/>
                </a:solidFill>
              </a:rPr>
              <a:t>selected from over 500 nodes. </a:t>
            </a:r>
          </a:p>
          <a:p>
            <a:r>
              <a:rPr lang="en-US" altLang="zh-CN" b="1" dirty="0" smtClean="0">
                <a:solidFill>
                  <a:schemeClr val="accent1"/>
                </a:solidFill>
              </a:rPr>
              <a:t>Therefore, most clustering based approach may not succeed.</a:t>
            </a:r>
          </a:p>
          <a:p>
            <a:endParaRPr lang="zh-CN" altLang="en-US" dirty="0"/>
          </a:p>
        </p:txBody>
      </p:sp>
      <p:cxnSp>
        <p:nvCxnSpPr>
          <p:cNvPr id="35" name="Straight Connector 34"/>
          <p:cNvCxnSpPr>
            <a:stCxn id="64" idx="7"/>
          </p:cNvCxnSpPr>
          <p:nvPr/>
        </p:nvCxnSpPr>
        <p:spPr>
          <a:xfrm rot="5400000" flipH="1" flipV="1">
            <a:off x="1114585" y="3505811"/>
            <a:ext cx="154585" cy="1613975"/>
          </a:xfrm>
          <a:prstGeom prst="line">
            <a:avLst/>
          </a:prstGeom>
          <a:ln w="2222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16285" y="1086295"/>
            <a:ext cx="3797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[ M.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Pavan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and M.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Pelillo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.  PAMI 2007]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1070" y="1431940"/>
            <a:ext cx="7834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In order to solve this combinational problem, we relax it to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8640" y="252623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 vertex               is selected as belonging to a MWS        </a:t>
            </a:r>
            <a:r>
              <a:rPr lang="en-US" altLang="zh-CN" dirty="0" err="1" smtClean="0"/>
              <a:t>iff</a:t>
            </a:r>
            <a:r>
              <a:rPr lang="en-US" altLang="zh-CN" dirty="0" smtClean="0"/>
              <a:t>   </a:t>
            </a:r>
            <a:endParaRPr lang="zh-CN" altLang="en-US" dirty="0"/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1473364" y="2554563"/>
          <a:ext cx="666750" cy="322263"/>
        </p:xfrm>
        <a:graphic>
          <a:graphicData uri="http://schemas.openxmlformats.org/presentationml/2006/ole">
            <p:oleObj spid="_x0000_s31746" name="Equation" r:id="rId4" imgW="368280" imgH="177480" progId="">
              <p:embed/>
            </p:oleObj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6560580" y="2527929"/>
          <a:ext cx="712788" cy="322263"/>
        </p:xfrm>
        <a:graphic>
          <a:graphicData uri="http://schemas.openxmlformats.org/presentationml/2006/ole">
            <p:oleObj spid="_x0000_s31747" name="Equation" r:id="rId5" imgW="393480" imgH="177480" progId="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48640" y="3039960"/>
            <a:ext cx="8115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Each </a:t>
            </a:r>
            <a:r>
              <a:rPr lang="en-US" altLang="zh-CN" b="1" dirty="0" smtClean="0"/>
              <a:t>MWS</a:t>
            </a:r>
            <a:r>
              <a:rPr lang="en-US" altLang="zh-CN" dirty="0" smtClean="0"/>
              <a:t> corresponds to  a local maximum of: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  </a:t>
            </a:r>
            <a:endParaRPr lang="zh-CN" altLang="en-US" dirty="0" smtClean="0"/>
          </a:p>
          <a:p>
            <a:endParaRPr lang="zh-CN" altLang="en-US" dirty="0" smtClean="0"/>
          </a:p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" y="37338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Each local solution is not a final solution </a:t>
            </a:r>
          </a:p>
          <a:p>
            <a:r>
              <a:rPr lang="en-US" altLang="zh-CN" b="1" dirty="0" smtClean="0"/>
              <a:t>but a detection hypothesis. </a:t>
            </a:r>
            <a:endParaRPr lang="zh-CN" alt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12428" y="822960"/>
            <a:ext cx="6337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Indicator                       = selected maximal clique of vertices of V. </a:t>
            </a:r>
          </a:p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62665" y="202980"/>
            <a:ext cx="8229600" cy="46601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Computing Maximum Weight </a:t>
            </a:r>
            <a:r>
              <a:rPr lang="en-US" sz="3200" dirty="0" err="1" smtClean="0"/>
              <a:t>Subgraphs</a:t>
            </a:r>
            <a:endParaRPr lang="en-US" sz="32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514690" y="849134"/>
          <a:ext cx="1041400" cy="347663"/>
        </p:xfrm>
        <a:graphic>
          <a:graphicData uri="http://schemas.openxmlformats.org/presentationml/2006/ole">
            <p:oleObj spid="_x0000_s31748" name="Equation" r:id="rId6" imgW="685800" imgH="228600" progId="">
              <p:embed/>
            </p:oleObj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4114800" y="3328988"/>
          <a:ext cx="914400" cy="198437"/>
        </p:xfrm>
        <a:graphic>
          <a:graphicData uri="http://schemas.openxmlformats.org/presentationml/2006/ole">
            <p:oleObj spid="_x0000_s31749" name="Equation" r:id="rId7" imgW="914400" imgH="198720" progId="">
              <p:embed/>
            </p:oleObj>
          </a:graphicData>
        </a:graphic>
      </p:graphicFrame>
      <p:graphicFrame>
        <p:nvGraphicFramePr>
          <p:cNvPr id="28679" name="Object 7"/>
          <p:cNvGraphicFramePr>
            <a:graphicFrameLocks noChangeAspect="1"/>
          </p:cNvGraphicFramePr>
          <p:nvPr/>
        </p:nvGraphicFramePr>
        <p:xfrm>
          <a:off x="2257425" y="1931988"/>
          <a:ext cx="2833688" cy="385762"/>
        </p:xfrm>
        <a:graphic>
          <a:graphicData uri="http://schemas.openxmlformats.org/presentationml/2006/ole">
            <p:oleObj spid="_x0000_s31750" name="Equation" r:id="rId8" imgW="1866600" imgH="253800" progId="">
              <p:embed/>
            </p:oleObj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5334000" y="3048000"/>
          <a:ext cx="1633760" cy="386943"/>
        </p:xfrm>
        <a:graphic>
          <a:graphicData uri="http://schemas.openxmlformats.org/presentationml/2006/ole">
            <p:oleObj spid="_x0000_s31751" name="Equation" r:id="rId9" imgW="965160" imgH="228600" progId="">
              <p:embed/>
            </p:oleObj>
          </a:graphicData>
        </a:graphic>
      </p:graphicFrame>
      <p:sp>
        <p:nvSpPr>
          <p:cNvPr id="21" name="Rectangle 20"/>
          <p:cNvSpPr/>
          <p:nvPr/>
        </p:nvSpPr>
        <p:spPr>
          <a:xfrm>
            <a:off x="304800" y="4572000"/>
            <a:ext cx="445840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 smtClean="0"/>
          </a:p>
          <a:p>
            <a:r>
              <a:rPr lang="en-US" altLang="zh-CN" b="1" dirty="0" smtClean="0">
                <a:solidFill>
                  <a:schemeClr val="accent1"/>
                </a:solidFill>
              </a:rPr>
              <a:t>Tianyang Ma and Longin Jan Latecki. </a:t>
            </a:r>
          </a:p>
          <a:p>
            <a:r>
              <a:rPr lang="en-US" altLang="zh-CN" b="1" dirty="0" smtClean="0">
                <a:solidFill>
                  <a:schemeClr val="accent1"/>
                </a:solidFill>
              </a:rPr>
              <a:t>From Partial Shape Matching through </a:t>
            </a:r>
          </a:p>
          <a:p>
            <a:r>
              <a:rPr lang="en-US" altLang="zh-CN" b="1" dirty="0" smtClean="0">
                <a:solidFill>
                  <a:schemeClr val="accent1"/>
                </a:solidFill>
              </a:rPr>
              <a:t>Local Deformation to Robust </a:t>
            </a:r>
          </a:p>
          <a:p>
            <a:r>
              <a:rPr lang="en-US" altLang="zh-CN" b="1" dirty="0" smtClean="0">
                <a:solidFill>
                  <a:schemeClr val="accent1"/>
                </a:solidFill>
              </a:rPr>
              <a:t>Global Shape Similarity for Object Detection.</a:t>
            </a:r>
          </a:p>
          <a:p>
            <a:r>
              <a:rPr lang="en-US" altLang="zh-CN" b="1" smtClean="0">
                <a:solidFill>
                  <a:schemeClr val="accent1"/>
                </a:solidFill>
              </a:rPr>
              <a:t>CVPR </a:t>
            </a:r>
            <a:r>
              <a:rPr lang="en-US" altLang="zh-CN" b="1" smtClean="0">
                <a:solidFill>
                  <a:schemeClr val="accent1"/>
                </a:solidFill>
              </a:rPr>
              <a:t>2011</a:t>
            </a:r>
            <a:r>
              <a:rPr lang="en-US" altLang="zh-CN" b="1" smtClean="0">
                <a:solidFill>
                  <a:schemeClr val="accent1"/>
                </a:solidFill>
              </a:rPr>
              <a:t>.</a:t>
            </a:r>
            <a:endParaRPr lang="en-US" altLang="zh-CN" b="1" dirty="0" smtClean="0">
              <a:solidFill>
                <a:schemeClr val="accent1"/>
              </a:solidFill>
            </a:endParaRPr>
          </a:p>
        </p:txBody>
      </p:sp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29200" y="3733800"/>
            <a:ext cx="3486150" cy="2655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-21727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dirty="0" smtClean="0"/>
              <a:t>Object detection examples</a:t>
            </a:r>
            <a:endParaRPr lang="zh-CN" altLang="en-US" dirty="0"/>
          </a:p>
        </p:txBody>
      </p:sp>
      <p:pic>
        <p:nvPicPr>
          <p:cNvPr id="798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299" y="1355130"/>
            <a:ext cx="34480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1182" y="1025398"/>
            <a:ext cx="12954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7101" y="3069916"/>
            <a:ext cx="33909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8336" y="2687508"/>
            <a:ext cx="19145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8287" y="2834674"/>
            <a:ext cx="16668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71596" y="2618109"/>
            <a:ext cx="12096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9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93096" y="4549324"/>
            <a:ext cx="20478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0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21231" y="4485953"/>
            <a:ext cx="21145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1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20378" y="4605835"/>
            <a:ext cx="23241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2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7636" y="4635187"/>
            <a:ext cx="19145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3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82684" y="1201510"/>
            <a:ext cx="11334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4" name="Picture 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653357" y="1163105"/>
            <a:ext cx="3352036" cy="134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矩形 15"/>
          <p:cNvSpPr/>
          <p:nvPr/>
        </p:nvSpPr>
        <p:spPr>
          <a:xfrm>
            <a:off x="27159" y="892077"/>
            <a:ext cx="4572000" cy="168982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4598878" y="892077"/>
            <a:ext cx="4389697" cy="168982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32234" y="2584090"/>
            <a:ext cx="8487505" cy="168982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81477" y="4436583"/>
            <a:ext cx="4572000" cy="168982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4653196" y="4436583"/>
            <a:ext cx="4335379" cy="168982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470025"/>
          </a:xfrm>
        </p:spPr>
        <p:txBody>
          <a:bodyPr/>
          <a:lstStyle/>
          <a:p>
            <a:pPr algn="l"/>
            <a:r>
              <a:rPr lang="en-US" dirty="0" smtClean="0"/>
              <a:t>Contour-based object detection</a:t>
            </a:r>
            <a:endParaRPr lang="en-US" dirty="0"/>
          </a:p>
        </p:txBody>
      </p:sp>
      <p:pic>
        <p:nvPicPr>
          <p:cNvPr id="6" name="Picture 2" descr="C:\Users\TianyangMa\Dropbox\CVPR_2011\ETHZ\Images\Swan\color\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020" y="1600200"/>
            <a:ext cx="2438400" cy="1828800"/>
          </a:xfrm>
          <a:prstGeom prst="rect">
            <a:avLst/>
          </a:prstGeom>
          <a:noFill/>
        </p:spPr>
      </p:pic>
      <p:pic>
        <p:nvPicPr>
          <p:cNvPr id="7" name="Picture 1" descr="C:\Users\TianyangMa\Dropbox\CVPR_2011\2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97395" y="1573041"/>
            <a:ext cx="2429583" cy="1828800"/>
          </a:xfrm>
          <a:prstGeom prst="rect">
            <a:avLst/>
          </a:prstGeom>
          <a:noFill/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07465" y="1600200"/>
            <a:ext cx="242158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右箭头 7"/>
          <p:cNvSpPr/>
          <p:nvPr/>
        </p:nvSpPr>
        <p:spPr>
          <a:xfrm>
            <a:off x="2633994" y="2454211"/>
            <a:ext cx="268835" cy="1152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右箭头 8"/>
          <p:cNvSpPr/>
          <p:nvPr/>
        </p:nvSpPr>
        <p:spPr>
          <a:xfrm>
            <a:off x="5493720" y="2457104"/>
            <a:ext cx="1036935" cy="1152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4419600"/>
            <a:ext cx="2266950" cy="1564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2600" y="4343400"/>
            <a:ext cx="18764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5791200" y="1524000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0" y="5105400"/>
            <a:ext cx="59928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Database shapes:</a:t>
            </a:r>
            <a:r>
              <a:rPr lang="en-US" sz="4400" b="1" dirty="0" smtClean="0"/>
              <a:t>                        …..     </a:t>
            </a:r>
            <a:endParaRPr lang="en-US" sz="4400" b="1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0" y="4662481"/>
            <a:ext cx="775475" cy="82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45230" y="4343400"/>
            <a:ext cx="465331" cy="1054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33800" y="4648200"/>
            <a:ext cx="644525" cy="758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EF23B-B2C9-4954-AF6E-34058718C5E4}" type="slidenum">
              <a:rPr lang="en-US"/>
              <a:pPr/>
              <a:t>3</a:t>
            </a:fld>
            <a:endParaRPr lang="en-US"/>
          </a:p>
        </p:txBody>
      </p:sp>
      <p:pic>
        <p:nvPicPr>
          <p:cNvPr id="304130" name="Picture 2" descr="stratfo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4508500"/>
            <a:ext cx="2303463" cy="1541463"/>
          </a:xfrm>
          <a:prstGeom prst="rect">
            <a:avLst/>
          </a:prstGeom>
          <a:noFill/>
        </p:spPr>
      </p:pic>
      <p:sp>
        <p:nvSpPr>
          <p:cNvPr id="30413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  <a:solidFill>
            <a:schemeClr val="accent1"/>
          </a:solidFill>
        </p:spPr>
        <p:txBody>
          <a:bodyPr/>
          <a:lstStyle/>
          <a:p>
            <a:r>
              <a:rPr lang="en-US" altLang="zh-CN">
                <a:ea typeface="SimSun" pitchFamily="2" charset="-122"/>
              </a:rPr>
              <a:t>Easy for Human Eyes</a:t>
            </a:r>
          </a:p>
        </p:txBody>
      </p:sp>
      <p:sp>
        <p:nvSpPr>
          <p:cNvPr id="30413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ea typeface="SimSun" pitchFamily="2" charset="-122"/>
              </a:rPr>
              <a:t>Everybody can find the swan </a:t>
            </a:r>
            <a:r>
              <a:rPr lang="en-US" altLang="zh-CN" dirty="0" smtClean="0">
                <a:ea typeface="SimSun" pitchFamily="2" charset="-122"/>
              </a:rPr>
              <a:t>in these </a:t>
            </a:r>
            <a:r>
              <a:rPr lang="en-US" altLang="zh-CN" dirty="0">
                <a:ea typeface="SimSun" pitchFamily="2" charset="-122"/>
              </a:rPr>
              <a:t>images.</a:t>
            </a:r>
          </a:p>
        </p:txBody>
      </p:sp>
      <p:pic>
        <p:nvPicPr>
          <p:cNvPr id="304133" name="Picture 5" descr="bla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2636838"/>
            <a:ext cx="2057400" cy="1600200"/>
          </a:xfrm>
          <a:prstGeom prst="rect">
            <a:avLst/>
          </a:prstGeom>
          <a:noFill/>
        </p:spPr>
      </p:pic>
      <p:pic>
        <p:nvPicPr>
          <p:cNvPr id="304134" name="Picture 6" descr="black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6238" y="2349500"/>
            <a:ext cx="1943100" cy="1452563"/>
          </a:xfrm>
          <a:prstGeom prst="rect">
            <a:avLst/>
          </a:prstGeom>
          <a:noFill/>
        </p:spPr>
      </p:pic>
      <p:pic>
        <p:nvPicPr>
          <p:cNvPr id="304135" name="Picture 7" descr="blu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775" y="3933825"/>
            <a:ext cx="1944688" cy="1360488"/>
          </a:xfrm>
          <a:prstGeom prst="rect">
            <a:avLst/>
          </a:prstGeom>
          <a:noFill/>
        </p:spPr>
      </p:pic>
      <p:pic>
        <p:nvPicPr>
          <p:cNvPr id="304136" name="Picture 8" descr="mut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463" y="2565400"/>
            <a:ext cx="2160587" cy="1498600"/>
          </a:xfrm>
          <a:prstGeom prst="rect">
            <a:avLst/>
          </a:prstGeom>
          <a:noFill/>
        </p:spPr>
      </p:pic>
      <p:pic>
        <p:nvPicPr>
          <p:cNvPr id="304137" name="Picture 9" descr="sunse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9925" y="2133600"/>
            <a:ext cx="1439863" cy="2160588"/>
          </a:xfrm>
          <a:prstGeom prst="rect">
            <a:avLst/>
          </a:prstGeom>
          <a:noFill/>
        </p:spPr>
      </p:pic>
      <p:pic>
        <p:nvPicPr>
          <p:cNvPr id="304138" name="Picture 10" descr="high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32588" y="3357563"/>
            <a:ext cx="2160587" cy="1208087"/>
          </a:xfrm>
          <a:prstGeom prst="rect">
            <a:avLst/>
          </a:prstGeom>
          <a:noFill/>
        </p:spPr>
      </p:pic>
      <p:pic>
        <p:nvPicPr>
          <p:cNvPr id="304139" name="Picture 11" descr="oil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5650" y="4221163"/>
            <a:ext cx="2078038" cy="2087562"/>
          </a:xfrm>
          <a:prstGeom prst="rect">
            <a:avLst/>
          </a:prstGeom>
          <a:noFill/>
        </p:spPr>
      </p:pic>
      <p:pic>
        <p:nvPicPr>
          <p:cNvPr id="304140" name="Picture 12" descr="perry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67400" y="4437063"/>
            <a:ext cx="1909763" cy="2043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1D31A-7C6D-40A3-A9C9-545ED414D89A}" type="slidenum">
              <a:rPr lang="en-US"/>
              <a:pPr/>
              <a:t>4</a:t>
            </a:fld>
            <a:endParaRPr lang="en-US"/>
          </a:p>
        </p:txBody>
      </p:sp>
      <p:pic>
        <p:nvPicPr>
          <p:cNvPr id="306178" name="Picture 2" descr="pencil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2492375"/>
            <a:ext cx="2886075" cy="2714625"/>
          </a:xfrm>
          <a:prstGeom prst="rect">
            <a:avLst/>
          </a:prstGeom>
          <a:noFill/>
        </p:spPr>
      </p:pic>
      <p:sp>
        <p:nvSpPr>
          <p:cNvPr id="306179" name="Rectangle 3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n-US" altLang="zh-CN" dirty="0">
                <a:ea typeface="SimSun" pitchFamily="2" charset="-122"/>
              </a:rPr>
              <a:t>Recall humans </a:t>
            </a:r>
            <a:r>
              <a:rPr lang="en-US" altLang="zh-CN" dirty="0" smtClean="0">
                <a:ea typeface="SimSun" pitchFamily="2" charset="-122"/>
              </a:rPr>
              <a:t>can draw </a:t>
            </a:r>
            <a:r>
              <a:rPr lang="en-US" altLang="zh-CN" dirty="0">
                <a:ea typeface="SimSun" pitchFamily="2" charset="-122"/>
              </a:rPr>
              <a:t>a swan</a:t>
            </a:r>
          </a:p>
        </p:txBody>
      </p:sp>
      <p:sp>
        <p:nvSpPr>
          <p:cNvPr id="30618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>
                <a:ea typeface="SimSun" pitchFamily="2" charset="-122"/>
              </a:rPr>
              <a:t>We always draw edges.</a:t>
            </a:r>
          </a:p>
        </p:txBody>
      </p:sp>
      <p:pic>
        <p:nvPicPr>
          <p:cNvPr id="306181" name="Picture 5" descr="penc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2924175"/>
            <a:ext cx="2835275" cy="1971675"/>
          </a:xfrm>
          <a:prstGeom prst="rect">
            <a:avLst/>
          </a:prstGeom>
          <a:noFill/>
        </p:spPr>
      </p:pic>
      <p:pic>
        <p:nvPicPr>
          <p:cNvPr id="306182" name="Picture 6" descr="pencil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00" y="3429000"/>
            <a:ext cx="1876425" cy="1419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A924-1147-471C-B7B8-EF7EFC439F89}" type="slidenum">
              <a:rPr lang="en-US"/>
              <a:pPr/>
              <a:t>5</a:t>
            </a:fld>
            <a:endParaRPr lang="en-US"/>
          </a:p>
        </p:txBody>
      </p:sp>
      <p:pic>
        <p:nvPicPr>
          <p:cNvPr id="308226" name="Picture 2" descr="sunset_ed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3141663"/>
            <a:ext cx="1824038" cy="2736850"/>
          </a:xfrm>
          <a:prstGeom prst="rect">
            <a:avLst/>
          </a:prstGeom>
          <a:noFill/>
        </p:spPr>
      </p:pic>
      <p:sp>
        <p:nvSpPr>
          <p:cNvPr id="308227" name="Rectangle 3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686800" cy="1143000"/>
          </a:xfrm>
          <a:solidFill>
            <a:schemeClr val="accent1"/>
          </a:solidFill>
        </p:spPr>
        <p:txBody>
          <a:bodyPr/>
          <a:lstStyle/>
          <a:p>
            <a:r>
              <a:rPr lang="en-US" altLang="zh-CN">
                <a:ea typeface="SimSun" pitchFamily="2" charset="-122"/>
              </a:rPr>
              <a:t>Computer can also capture edges</a:t>
            </a:r>
          </a:p>
        </p:txBody>
      </p:sp>
      <p:sp>
        <p:nvSpPr>
          <p:cNvPr id="3082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8229" name="Picture 5" descr="black_edg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1700213"/>
            <a:ext cx="1943100" cy="1511300"/>
          </a:xfrm>
          <a:prstGeom prst="rect">
            <a:avLst/>
          </a:prstGeom>
          <a:noFill/>
        </p:spPr>
      </p:pic>
      <p:pic>
        <p:nvPicPr>
          <p:cNvPr id="308230" name="Picture 6" descr="blue_edg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1628775"/>
            <a:ext cx="2376488" cy="1663700"/>
          </a:xfrm>
          <a:prstGeom prst="rect">
            <a:avLst/>
          </a:prstGeom>
          <a:noFill/>
        </p:spPr>
      </p:pic>
      <p:pic>
        <p:nvPicPr>
          <p:cNvPr id="308231" name="Picture 7" descr="black3_edg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575" y="3068638"/>
            <a:ext cx="2376488" cy="1776412"/>
          </a:xfrm>
          <a:prstGeom prst="rect">
            <a:avLst/>
          </a:prstGeom>
          <a:noFill/>
        </p:spPr>
      </p:pic>
      <p:pic>
        <p:nvPicPr>
          <p:cNvPr id="308232" name="Picture 8" descr="high_edg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9700" y="1628775"/>
            <a:ext cx="2376488" cy="1328738"/>
          </a:xfrm>
          <a:prstGeom prst="rect">
            <a:avLst/>
          </a:prstGeom>
          <a:noFill/>
        </p:spPr>
      </p:pic>
      <p:pic>
        <p:nvPicPr>
          <p:cNvPr id="308233" name="Picture 9" descr="mute_edge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87450" y="4581525"/>
            <a:ext cx="2159000" cy="1497013"/>
          </a:xfrm>
          <a:prstGeom prst="rect">
            <a:avLst/>
          </a:prstGeom>
          <a:noFill/>
        </p:spPr>
      </p:pic>
      <p:pic>
        <p:nvPicPr>
          <p:cNvPr id="308234" name="Picture 10" descr="stratford_edge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32138" y="4797425"/>
            <a:ext cx="2663825" cy="1782763"/>
          </a:xfrm>
          <a:prstGeom prst="rect">
            <a:avLst/>
          </a:prstGeom>
          <a:noFill/>
        </p:spPr>
      </p:pic>
      <p:pic>
        <p:nvPicPr>
          <p:cNvPr id="308235" name="Picture 11" descr="perry_edge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1863" y="4437063"/>
            <a:ext cx="1860550" cy="1989137"/>
          </a:xfrm>
          <a:prstGeom prst="rect">
            <a:avLst/>
          </a:prstGeom>
          <a:noFill/>
        </p:spPr>
      </p:pic>
      <p:pic>
        <p:nvPicPr>
          <p:cNvPr id="308236" name="Picture 12" descr="oil_edges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51500" y="2708275"/>
            <a:ext cx="2222500" cy="223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ea typeface="SimSun" pitchFamily="2" charset="-122"/>
              </a:rPr>
              <a:t>Humans can detect shapes </a:t>
            </a:r>
            <a:br>
              <a:rPr lang="en-US" altLang="zh-CN" dirty="0" smtClean="0">
                <a:ea typeface="SimSun" pitchFamily="2" charset="-122"/>
              </a:rPr>
            </a:br>
            <a:r>
              <a:rPr lang="en-US" altLang="zh-CN" dirty="0" smtClean="0">
                <a:ea typeface="SimSun" pitchFamily="2" charset="-122"/>
              </a:rPr>
              <a:t>given only edges</a:t>
            </a:r>
            <a:endParaRPr lang="en-US" altLang="zh-CN" dirty="0">
              <a:ea typeface="SimSun" pitchFamily="2" charset="-122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828800"/>
            <a:ext cx="7115175" cy="488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8CB86-8FA1-449F-B555-930FC8BB66A4}" type="slidenum">
              <a:rPr lang="en-US"/>
              <a:pPr/>
              <a:t>7</a:t>
            </a:fld>
            <a:endParaRPr lang="en-US"/>
          </a:p>
        </p:txBody>
      </p:sp>
      <p:pic>
        <p:nvPicPr>
          <p:cNvPr id="310274" name="Picture 2" descr="oil_ed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989138"/>
            <a:ext cx="3600450" cy="3438525"/>
          </a:xfrm>
          <a:prstGeom prst="rect">
            <a:avLst/>
          </a:prstGeom>
          <a:noFill/>
        </p:spPr>
      </p:pic>
      <p:sp>
        <p:nvSpPr>
          <p:cNvPr id="310275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  <a:solidFill>
            <a:schemeClr val="accent1"/>
          </a:solidFill>
        </p:spPr>
        <p:txBody>
          <a:bodyPr/>
          <a:lstStyle/>
          <a:p>
            <a:r>
              <a:rPr lang="en-US" altLang="zh-CN">
                <a:ea typeface="SimSun" pitchFamily="2" charset="-122"/>
              </a:rPr>
              <a:t>Problem: separating noise</a:t>
            </a:r>
          </a:p>
        </p:txBody>
      </p:sp>
      <p:sp>
        <p:nvSpPr>
          <p:cNvPr id="310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r>
              <a:rPr lang="en-US" altLang="zh-CN">
                <a:ea typeface="SimSun" pitchFamily="2" charset="-122"/>
              </a:rPr>
              <a:t>Too much noise, and the computer can’t tell which edges belong to object of interest.</a:t>
            </a:r>
          </a:p>
        </p:txBody>
      </p:sp>
      <p:pic>
        <p:nvPicPr>
          <p:cNvPr id="310277" name="Picture 5" descr="edge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3850" y="2708275"/>
            <a:ext cx="3960813" cy="2501900"/>
          </a:xfrm>
          <a:prstGeom prst="rect">
            <a:avLst/>
          </a:prstGeom>
          <a:noFill/>
        </p:spPr>
      </p:pic>
      <p:pic>
        <p:nvPicPr>
          <p:cNvPr id="310278" name="Picture 6" descr="mute_edg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4495800"/>
            <a:ext cx="2916238" cy="1927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928B2-3341-4E43-B01D-4CEB001AEA8D}" type="slidenum">
              <a:rPr lang="en-US"/>
              <a:pPr/>
              <a:t>8</a:t>
            </a:fld>
            <a:endParaRPr lang="en-US"/>
          </a:p>
        </p:txBody>
      </p:sp>
      <p:sp>
        <p:nvSpPr>
          <p:cNvPr id="161805" name="Oval 13"/>
          <p:cNvSpPr>
            <a:spLocks noChangeArrowheads="1"/>
          </p:cNvSpPr>
          <p:nvPr/>
        </p:nvSpPr>
        <p:spPr bwMode="auto">
          <a:xfrm>
            <a:off x="539750" y="2276475"/>
            <a:ext cx="2592388" cy="719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794" name="AutoShape 2"/>
          <p:cNvSpPr>
            <a:spLocks noChangeArrowheads="1"/>
          </p:cNvSpPr>
          <p:nvPr/>
        </p:nvSpPr>
        <p:spPr bwMode="auto">
          <a:xfrm>
            <a:off x="0" y="0"/>
            <a:ext cx="9142413" cy="812800"/>
          </a:xfrm>
          <a:prstGeom prst="roundRect">
            <a:avLst>
              <a:gd name="adj" fmla="val 176"/>
            </a:avLst>
          </a:prstGeom>
          <a:solidFill>
            <a:srgbClr val="666699"/>
          </a:solidFill>
          <a:ln w="9525">
            <a:solidFill>
              <a:srgbClr val="6666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1795" name="AutoShape 3"/>
          <p:cNvSpPr>
            <a:spLocks noChangeArrowheads="1"/>
          </p:cNvSpPr>
          <p:nvPr/>
        </p:nvSpPr>
        <p:spPr bwMode="auto">
          <a:xfrm>
            <a:off x="330200" y="635000"/>
            <a:ext cx="315913" cy="6221413"/>
          </a:xfrm>
          <a:prstGeom prst="roundRect">
            <a:avLst>
              <a:gd name="adj" fmla="val 454"/>
            </a:avLst>
          </a:prstGeom>
          <a:solidFill>
            <a:srgbClr val="666699"/>
          </a:solidFill>
          <a:ln w="9525">
            <a:solidFill>
              <a:srgbClr val="6666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1796" name="AutoShape 4"/>
          <p:cNvSpPr>
            <a:spLocks noChangeArrowheads="1"/>
          </p:cNvSpPr>
          <p:nvPr/>
        </p:nvSpPr>
        <p:spPr bwMode="auto">
          <a:xfrm>
            <a:off x="152400" y="228600"/>
            <a:ext cx="4114800" cy="374650"/>
          </a:xfrm>
          <a:prstGeom prst="roundRect">
            <a:avLst>
              <a:gd name="adj" fmla="val 292"/>
            </a:avLst>
          </a:prstGeom>
          <a:solidFill>
            <a:srgbClr val="9999CC"/>
          </a:solidFill>
          <a:ln w="36000">
            <a:solidFill>
              <a:srgbClr val="9999CC"/>
            </a:solidFill>
            <a:round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defTabSz="828675" eaLnBrk="0" hangingPunct="0">
              <a:buClr>
                <a:srgbClr val="000000"/>
              </a:buClr>
              <a:buSzPct val="45000"/>
              <a:buFont typeface="cmr5" pitchFamily="34" charset="0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en-GB" sz="2200" b="1">
                <a:solidFill>
                  <a:srgbClr val="FFFFFF"/>
                </a:solidFill>
              </a:rPr>
              <a:t>Object recognition process:</a:t>
            </a:r>
          </a:p>
        </p:txBody>
      </p:sp>
      <p:sp>
        <p:nvSpPr>
          <p:cNvPr id="161797" name="Text Box 5"/>
          <p:cNvSpPr txBox="1">
            <a:spLocks noChangeArrowheads="1"/>
          </p:cNvSpPr>
          <p:nvPr/>
        </p:nvSpPr>
        <p:spPr bwMode="auto">
          <a:xfrm>
            <a:off x="685800" y="914400"/>
            <a:ext cx="3754438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8675" eaLnBrk="0" hangingPunct="0">
              <a:buClr>
                <a:srgbClr val="000000"/>
              </a:buClr>
              <a:buSzPct val="45000"/>
              <a:buFont typeface="cmr5" pitchFamily="34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GB" sz="2200"/>
              <a:t>Source:	</a:t>
            </a:r>
          </a:p>
          <a:p>
            <a:pPr defTabSz="828675" eaLnBrk="0" hangingPunct="0">
              <a:buClr>
                <a:srgbClr val="000000"/>
              </a:buClr>
              <a:buSzPct val="45000"/>
              <a:buFont typeface="cmr5" pitchFamily="34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GB" sz="2200"/>
              <a:t>2D image of a 3D object</a:t>
            </a:r>
          </a:p>
        </p:txBody>
      </p:sp>
      <p:sp>
        <p:nvSpPr>
          <p:cNvPr id="161798" name="Text Box 6"/>
          <p:cNvSpPr txBox="1">
            <a:spLocks noChangeArrowheads="1"/>
          </p:cNvSpPr>
          <p:nvPr/>
        </p:nvSpPr>
        <p:spPr bwMode="auto">
          <a:xfrm>
            <a:off x="685800" y="5486400"/>
            <a:ext cx="3429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8675" eaLnBrk="0" hangingPunct="0">
              <a:buClr>
                <a:srgbClr val="000000"/>
              </a:buClr>
              <a:buSzPct val="45000"/>
              <a:buFont typeface="cmr5" pitchFamily="34" charset="0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en-GB" sz="2200" dirty="0" smtClean="0"/>
              <a:t>Matching to database shapes</a:t>
            </a:r>
            <a:endParaRPr lang="en-GB" sz="2200" dirty="0"/>
          </a:p>
        </p:txBody>
      </p:sp>
      <p:sp>
        <p:nvSpPr>
          <p:cNvPr id="161799" name="Text Box 7"/>
          <p:cNvSpPr txBox="1">
            <a:spLocks noChangeArrowheads="1"/>
          </p:cNvSpPr>
          <p:nvPr/>
        </p:nvSpPr>
        <p:spPr bwMode="auto">
          <a:xfrm>
            <a:off x="631825" y="4811713"/>
            <a:ext cx="3265488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8675" eaLnBrk="0" hangingPunct="0">
              <a:buClr>
                <a:srgbClr val="000000"/>
              </a:buClr>
              <a:buSzPct val="45000"/>
              <a:buFont typeface="cmr5" pitchFamily="34" charset="0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en-GB" sz="2200"/>
              <a:t>Contour Segmentation</a:t>
            </a:r>
          </a:p>
        </p:txBody>
      </p:sp>
      <p:sp>
        <p:nvSpPr>
          <p:cNvPr id="161800" name="Text Box 8"/>
          <p:cNvSpPr txBox="1">
            <a:spLocks noChangeArrowheads="1"/>
          </p:cNvSpPr>
          <p:nvPr/>
        </p:nvSpPr>
        <p:spPr bwMode="auto">
          <a:xfrm>
            <a:off x="685800" y="2438400"/>
            <a:ext cx="271621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8675" eaLnBrk="0" hangingPunct="0">
              <a:buClr>
                <a:srgbClr val="000000"/>
              </a:buClr>
              <a:buSzPct val="45000"/>
              <a:buFont typeface="cmr5" pitchFamily="34" charset="0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en-GB" sz="2200"/>
              <a:t>Contour Extraction</a:t>
            </a:r>
          </a:p>
        </p:txBody>
      </p:sp>
      <p:sp>
        <p:nvSpPr>
          <p:cNvPr id="161801" name="Text Box 9"/>
          <p:cNvSpPr txBox="1">
            <a:spLocks noChangeArrowheads="1"/>
          </p:cNvSpPr>
          <p:nvPr/>
        </p:nvSpPr>
        <p:spPr bwMode="auto">
          <a:xfrm>
            <a:off x="685800" y="1905000"/>
            <a:ext cx="32639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8675" eaLnBrk="0" hangingPunct="0">
              <a:buClr>
                <a:srgbClr val="000000"/>
              </a:buClr>
              <a:buSzPct val="45000"/>
              <a:buFont typeface="cmr5" pitchFamily="34" charset="0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en-GB" sz="2200"/>
              <a:t>Object Segmentation</a:t>
            </a:r>
          </a:p>
        </p:txBody>
      </p:sp>
      <p:sp>
        <p:nvSpPr>
          <p:cNvPr id="161802" name="Text Box 10"/>
          <p:cNvSpPr txBox="1">
            <a:spLocks noChangeArrowheads="1"/>
          </p:cNvSpPr>
          <p:nvPr/>
        </p:nvSpPr>
        <p:spPr bwMode="auto">
          <a:xfrm>
            <a:off x="685800" y="3581400"/>
            <a:ext cx="3057525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28675" eaLnBrk="0" hangingPunct="0">
              <a:buClr>
                <a:srgbClr val="000000"/>
              </a:buClr>
              <a:buSzPct val="45000"/>
              <a:buFont typeface="cmr5" pitchFamily="34" charset="0"/>
              <a:buNone/>
              <a:tabLst>
                <a:tab pos="657225" algn="l"/>
              </a:tabLst>
            </a:pPr>
            <a:r>
              <a:rPr lang="en-GB" sz="2200"/>
              <a:t>Contour Cleaning, e.g., Evolution</a:t>
            </a:r>
          </a:p>
        </p:txBody>
      </p:sp>
      <p:sp>
        <p:nvSpPr>
          <p:cNvPr id="161803" name="AutoShape 11"/>
          <p:cNvSpPr>
            <a:spLocks noChangeArrowheads="1"/>
          </p:cNvSpPr>
          <p:nvPr/>
        </p:nvSpPr>
        <p:spPr bwMode="auto">
          <a:xfrm>
            <a:off x="4572000" y="327025"/>
            <a:ext cx="4408488" cy="6367463"/>
          </a:xfrm>
          <a:prstGeom prst="roundRect">
            <a:avLst>
              <a:gd name="adj" fmla="val 32"/>
            </a:avLst>
          </a:prstGeom>
          <a:solidFill>
            <a:srgbClr val="9999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180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8488" y="163513"/>
            <a:ext cx="4475162" cy="6367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0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642350" cy="1354137"/>
          </a:xfrm>
        </p:spPr>
        <p:txBody>
          <a:bodyPr/>
          <a:lstStyle/>
          <a:p>
            <a:r>
              <a:rPr lang="en-US" sz="3200" dirty="0" smtClean="0"/>
              <a:t>Object detection as </a:t>
            </a:r>
            <a:r>
              <a:rPr lang="en-US" sz="3200" dirty="0"/>
              <a:t>matching </a:t>
            </a:r>
            <a:r>
              <a:rPr lang="en-US" sz="3200" dirty="0" smtClean="0"/>
              <a:t>database shapes </a:t>
            </a:r>
            <a:br>
              <a:rPr lang="en-US" sz="3200" dirty="0" smtClean="0"/>
            </a:br>
            <a:r>
              <a:rPr lang="en-US" sz="3200" dirty="0" smtClean="0"/>
              <a:t>to </a:t>
            </a:r>
            <a:r>
              <a:rPr lang="en-US" sz="3200" dirty="0"/>
              <a:t>image edge segments</a:t>
            </a: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52963"/>
            <a:ext cx="9144000" cy="182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422" name="Line 6"/>
          <p:cNvSpPr>
            <a:spLocks noChangeShapeType="1"/>
          </p:cNvSpPr>
          <p:nvPr/>
        </p:nvSpPr>
        <p:spPr bwMode="auto">
          <a:xfrm>
            <a:off x="6516688" y="5589588"/>
            <a:ext cx="6492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179388" y="2924175"/>
            <a:ext cx="599281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/>
              <a:t>Database shapes:</a:t>
            </a:r>
            <a:r>
              <a:rPr lang="en-US" sz="4400" b="1" dirty="0" smtClean="0"/>
              <a:t>                        …..     </a:t>
            </a:r>
            <a:endParaRPr lang="en-US" sz="4400" b="1" dirty="0"/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6084888" y="6308725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/>
              <a:t>Contour grouping</a:t>
            </a:r>
          </a:p>
        </p:txBody>
      </p:sp>
      <p:sp>
        <p:nvSpPr>
          <p:cNvPr id="60426" name="Line 10"/>
          <p:cNvSpPr>
            <a:spLocks noChangeShapeType="1"/>
          </p:cNvSpPr>
          <p:nvPr/>
        </p:nvSpPr>
        <p:spPr bwMode="auto">
          <a:xfrm>
            <a:off x="7543800" y="3657600"/>
            <a:ext cx="406400" cy="18430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28" name="Line 12"/>
          <p:cNvSpPr>
            <a:spLocks noChangeShapeType="1"/>
          </p:cNvSpPr>
          <p:nvPr/>
        </p:nvSpPr>
        <p:spPr bwMode="auto">
          <a:xfrm>
            <a:off x="4140200" y="5589588"/>
            <a:ext cx="6492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29" name="Line 13"/>
          <p:cNvSpPr>
            <a:spLocks noChangeShapeType="1"/>
          </p:cNvSpPr>
          <p:nvPr/>
        </p:nvSpPr>
        <p:spPr bwMode="auto">
          <a:xfrm>
            <a:off x="1979613" y="5589588"/>
            <a:ext cx="6492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430" name="Text Box 14"/>
          <p:cNvSpPr txBox="1">
            <a:spLocks noChangeArrowheads="1"/>
          </p:cNvSpPr>
          <p:nvPr/>
        </p:nvSpPr>
        <p:spPr bwMode="auto">
          <a:xfrm>
            <a:off x="1619250" y="6308725"/>
            <a:ext cx="170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/>
              <a:t>Edge detection</a:t>
            </a:r>
          </a:p>
        </p:txBody>
      </p: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3924300" y="6308725"/>
            <a:ext cx="1428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/>
              <a:t>Edge linking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057400"/>
            <a:ext cx="2266950" cy="1564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1981200"/>
            <a:ext cx="18764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2057400" y="2971800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8400" y="3962400"/>
            <a:ext cx="1054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matching</a:t>
            </a:r>
            <a:endParaRPr lang="en-US" dirty="0"/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65570" y="2376481"/>
            <a:ext cx="775475" cy="82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2057400"/>
            <a:ext cx="465331" cy="1054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5370" y="2362200"/>
            <a:ext cx="644525" cy="758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4" grpId="0"/>
      <p:bldP spid="604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472</Words>
  <Application>Microsoft Office PowerPoint</Application>
  <PresentationFormat>On-screen Show (4:3)</PresentationFormat>
  <Paragraphs>99</Paragraphs>
  <Slides>19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Equation</vt:lpstr>
      <vt:lpstr>Object Detection by  Matching</vt:lpstr>
      <vt:lpstr>Contour-based object detection</vt:lpstr>
      <vt:lpstr>Easy for Human Eyes</vt:lpstr>
      <vt:lpstr>Recall humans can draw a swan</vt:lpstr>
      <vt:lpstr>Computer can also capture edges</vt:lpstr>
      <vt:lpstr>Humans can detect shapes  given only edges</vt:lpstr>
      <vt:lpstr>Problem: separating noise</vt:lpstr>
      <vt:lpstr>Slide 8</vt:lpstr>
      <vt:lpstr>Object detection as matching database shapes  to image edge segments</vt:lpstr>
      <vt:lpstr>Main challenges</vt:lpstr>
      <vt:lpstr>Problem formulation</vt:lpstr>
      <vt:lpstr>Slide 12</vt:lpstr>
      <vt:lpstr> Construction of Affinity Matrix</vt:lpstr>
      <vt:lpstr>Construction of Affinity Matrix</vt:lpstr>
      <vt:lpstr>Problem with Affinity Matrix</vt:lpstr>
      <vt:lpstr>Slide 16</vt:lpstr>
      <vt:lpstr>Maximal Cliques in a Weighted Graph</vt:lpstr>
      <vt:lpstr>Computing Maximum Weight Subgraphs</vt:lpstr>
      <vt:lpstr>Object detection examples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Feature Matching</dc:title>
  <dc:creator>latecki</dc:creator>
  <cp:lastModifiedBy>latecki</cp:lastModifiedBy>
  <cp:revision>47</cp:revision>
  <dcterms:created xsi:type="dcterms:W3CDTF">2006-08-16T00:00:00Z</dcterms:created>
  <dcterms:modified xsi:type="dcterms:W3CDTF">2012-11-10T00:21:31Z</dcterms:modified>
</cp:coreProperties>
</file>