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6"/>
  </p:notes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4F90-0193-4FD0-B1EF-8CF4A9BB14A1}" type="datetimeFigureOut">
              <a:rPr lang="en-US" smtClean="0"/>
              <a:t>8/15/2012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9E11-2FDD-4E4A-8A6F-AEE0F728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DA9C65-3015-4A10-801B-243E76B0D9B0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I gave each pixel the mean intensity or mean color of its cluster --- this is basically just vector quantizing the image intensities/colors.  Notice that there is no requirement that clusters be spatially localized and they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re not.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0259F7-846F-403A-8626-F85ED919AF9E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here c(x) is a vector of filter outputs.  A natural thing to do is to square the outputs  of a range of different filters at different scales and orientations, smooth the result, and rack these into a vector.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6660AE-9782-4587-B2AD-FD8A101AB732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This is figure 14.18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9E11-2FDD-4E4A-8A6F-AEE0F72837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CCA66D-3665-430C-9560-D21221C7FB4D}" type="datetime1">
              <a:rPr lang="en-US" smtClean="0"/>
              <a:t>8/15/2012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96945-7109-4784-BD63-F7880E6B5015}" type="datetime1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8ED83-1729-45A9-ABE5-36276712ABDF}" type="datetime1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E5CA2-8D0C-427B-9AEC-71BC79CAABE4}" type="datetime1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5B999-5ECC-4D01-A26D-D3402C81DFBB}" type="datetime1">
              <a:rPr lang="en-US" smtClean="0"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9D791-D517-4B01-AF1E-EE260A3974BF}" type="datetime1">
              <a:rPr lang="en-US" smtClean="0"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3E3ED-76C5-4582-ADBB-4856C4ABE978}" type="datetime1">
              <a:rPr lang="en-US" smtClean="0"/>
              <a:t>8/15/2012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F9AD2-40DE-435F-BD1E-B9A1C9FEC3C9}" type="datetime1">
              <a:rPr lang="en-US" smtClean="0"/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15002-EF6F-4DDF-8FB1-7337434DD72E}" type="datetime1">
              <a:rPr lang="en-US" smtClean="0"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031685-2A51-4ABF-B22E-36154D32AC69}" type="datetime1">
              <a:rPr lang="en-US" smtClean="0"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39E2A2-8399-47AE-BF57-3898329C1329}" type="datetime1">
              <a:rPr lang="en-US" smtClean="0"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1C7B1D-E43A-4255-89F9-A4298936BBB4}" type="datetime1">
              <a:rPr lang="en-US" smtClean="0"/>
              <a:t>8/15/2012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e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aps.google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class/cs221/notes/cs221-lecture6-fall1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9067800" cy="1829761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effectLst/>
              </a:rPr>
              <a:t>Machine Learning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200" dirty="0" smtClean="0">
                <a:solidFill>
                  <a:schemeClr val="tx1"/>
                </a:solidFill>
              </a:rPr>
              <a:t>Unit 5,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Introduction to Artificial </a:t>
            </a:r>
            <a:r>
              <a:rPr lang="en-US" sz="1200" i="1" dirty="0" smtClean="0">
                <a:solidFill>
                  <a:schemeClr val="tx1"/>
                </a:solidFill>
              </a:rPr>
              <a:t>Intelligence, </a:t>
            </a:r>
            <a:r>
              <a:rPr lang="en-US" sz="1200" dirty="0" smtClean="0">
                <a:solidFill>
                  <a:schemeClr val="tx1"/>
                </a:solidFill>
              </a:rPr>
              <a:t>Stanford </a:t>
            </a:r>
            <a:r>
              <a:rPr lang="en-US" sz="1200" dirty="0">
                <a:solidFill>
                  <a:schemeClr val="tx1"/>
                </a:solidFill>
              </a:rPr>
              <a:t>online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8763000" cy="8382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Made by: Maor Levy, </a:t>
            </a:r>
            <a:r>
              <a:rPr lang="en-US" sz="1800" smtClean="0">
                <a:solidFill>
                  <a:schemeClr val="bg1"/>
                </a:solidFill>
              </a:rPr>
              <a:t>Temple University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Data generated from mixture of Gaussians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Latent variables: Correspondence between Data Items and Gaussians</a:t>
            </a:r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Expectation Maximzation: Idea</a:t>
            </a:r>
          </a:p>
        </p:txBody>
      </p:sp>
      <p:pic>
        <p:nvPicPr>
          <p:cNvPr id="27651" name="Picture 4" descr="two-gauss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278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Generalized K-Means (EM)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48050" y="2819400"/>
            <a:ext cx="3138488" cy="2157413"/>
            <a:chOff x="2172" y="1152"/>
            <a:chExt cx="1977" cy="1359"/>
          </a:xfrm>
        </p:grpSpPr>
        <p:sp>
          <p:nvSpPr>
            <p:cNvPr id="28835" name="Line 4"/>
            <p:cNvSpPr>
              <a:spLocks noChangeShapeType="1"/>
            </p:cNvSpPr>
            <p:nvPr/>
          </p:nvSpPr>
          <p:spPr bwMode="auto">
            <a:xfrm>
              <a:off x="2190" y="1329"/>
              <a:ext cx="1122" cy="5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36" name="Line 5"/>
            <p:cNvSpPr>
              <a:spLocks noChangeShapeType="1"/>
            </p:cNvSpPr>
            <p:nvPr/>
          </p:nvSpPr>
          <p:spPr bwMode="auto">
            <a:xfrm>
              <a:off x="3111" y="1383"/>
              <a:ext cx="345" cy="44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37" name="Line 6"/>
            <p:cNvSpPr>
              <a:spLocks noChangeShapeType="1"/>
            </p:cNvSpPr>
            <p:nvPr/>
          </p:nvSpPr>
          <p:spPr bwMode="auto">
            <a:xfrm>
              <a:off x="2976" y="1152"/>
              <a:ext cx="480" cy="672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38" name="Line 7"/>
            <p:cNvSpPr>
              <a:spLocks noChangeShapeType="1"/>
            </p:cNvSpPr>
            <p:nvPr/>
          </p:nvSpPr>
          <p:spPr bwMode="auto">
            <a:xfrm flipH="1">
              <a:off x="3456" y="1554"/>
              <a:ext cx="552" cy="2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39" name="Line 8"/>
            <p:cNvSpPr>
              <a:spLocks noChangeShapeType="1"/>
            </p:cNvSpPr>
            <p:nvPr/>
          </p:nvSpPr>
          <p:spPr bwMode="auto">
            <a:xfrm flipH="1" flipV="1">
              <a:off x="3456" y="1824"/>
              <a:ext cx="351" cy="39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0" name="Line 9"/>
            <p:cNvSpPr>
              <a:spLocks noChangeShapeType="1"/>
            </p:cNvSpPr>
            <p:nvPr/>
          </p:nvSpPr>
          <p:spPr bwMode="auto">
            <a:xfrm flipH="1" flipV="1">
              <a:off x="3456" y="1824"/>
              <a:ext cx="465" cy="687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1" name="Line 10"/>
            <p:cNvSpPr>
              <a:spLocks noChangeShapeType="1"/>
            </p:cNvSpPr>
            <p:nvPr/>
          </p:nvSpPr>
          <p:spPr bwMode="auto">
            <a:xfrm flipH="1" flipV="1">
              <a:off x="3456" y="1824"/>
              <a:ext cx="687" cy="44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2" name="Line 11"/>
            <p:cNvSpPr>
              <a:spLocks noChangeShapeType="1"/>
            </p:cNvSpPr>
            <p:nvPr/>
          </p:nvSpPr>
          <p:spPr bwMode="auto">
            <a:xfrm flipH="1" flipV="1">
              <a:off x="3312" y="1920"/>
              <a:ext cx="441" cy="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3" name="Line 12"/>
            <p:cNvSpPr>
              <a:spLocks noChangeShapeType="1"/>
            </p:cNvSpPr>
            <p:nvPr/>
          </p:nvSpPr>
          <p:spPr bwMode="auto">
            <a:xfrm>
              <a:off x="2172" y="1317"/>
              <a:ext cx="1284" cy="507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4" name="Line 13"/>
            <p:cNvSpPr>
              <a:spLocks noChangeShapeType="1"/>
            </p:cNvSpPr>
            <p:nvPr/>
          </p:nvSpPr>
          <p:spPr bwMode="auto">
            <a:xfrm>
              <a:off x="3105" y="1377"/>
              <a:ext cx="209" cy="5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5" name="Line 14"/>
            <p:cNvSpPr>
              <a:spLocks noChangeShapeType="1"/>
            </p:cNvSpPr>
            <p:nvPr/>
          </p:nvSpPr>
          <p:spPr bwMode="auto">
            <a:xfrm>
              <a:off x="2976" y="1152"/>
              <a:ext cx="337" cy="7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6" name="Line 15"/>
            <p:cNvSpPr>
              <a:spLocks noChangeShapeType="1"/>
            </p:cNvSpPr>
            <p:nvPr/>
          </p:nvSpPr>
          <p:spPr bwMode="auto">
            <a:xfrm flipH="1">
              <a:off x="3329" y="1551"/>
              <a:ext cx="685" cy="3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7" name="Line 16"/>
            <p:cNvSpPr>
              <a:spLocks noChangeShapeType="1"/>
            </p:cNvSpPr>
            <p:nvPr/>
          </p:nvSpPr>
          <p:spPr bwMode="auto">
            <a:xfrm flipH="1" flipV="1">
              <a:off x="3307" y="1921"/>
              <a:ext cx="503" cy="29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8" name="Line 17"/>
            <p:cNvSpPr>
              <a:spLocks noChangeShapeType="1"/>
            </p:cNvSpPr>
            <p:nvPr/>
          </p:nvSpPr>
          <p:spPr bwMode="auto">
            <a:xfrm flipH="1" flipV="1">
              <a:off x="3321" y="1921"/>
              <a:ext cx="608" cy="5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49" name="Line 18"/>
            <p:cNvSpPr>
              <a:spLocks noChangeShapeType="1"/>
            </p:cNvSpPr>
            <p:nvPr/>
          </p:nvSpPr>
          <p:spPr bwMode="auto">
            <a:xfrm flipH="1" flipV="1">
              <a:off x="3336" y="1936"/>
              <a:ext cx="813" cy="3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50" name="Line 19"/>
            <p:cNvSpPr>
              <a:spLocks noChangeShapeType="1"/>
            </p:cNvSpPr>
            <p:nvPr/>
          </p:nvSpPr>
          <p:spPr bwMode="auto">
            <a:xfrm flipH="1" flipV="1">
              <a:off x="3454" y="1831"/>
              <a:ext cx="296" cy="674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675" name="Group 20"/>
          <p:cNvGrpSpPr>
            <a:grpSpLocks/>
          </p:cNvGrpSpPr>
          <p:nvPr/>
        </p:nvGrpSpPr>
        <p:grpSpPr bwMode="auto">
          <a:xfrm>
            <a:off x="3429000" y="2743200"/>
            <a:ext cx="3200400" cy="2286000"/>
            <a:chOff x="2160" y="1104"/>
            <a:chExt cx="2016" cy="1440"/>
          </a:xfrm>
        </p:grpSpPr>
        <p:grpSp>
          <p:nvGrpSpPr>
            <p:cNvPr id="28823" name="Group 21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1968" y="1392"/>
              <a:chExt cx="2016" cy="1440"/>
            </a:xfrm>
          </p:grpSpPr>
          <p:sp>
            <p:nvSpPr>
              <p:cNvPr id="28827" name="Oval 22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8" name="Oval 23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9" name="Oval 24"/>
              <p:cNvSpPr>
                <a:spLocks noChangeArrowheads="1"/>
              </p:cNvSpPr>
              <p:nvPr/>
            </p:nvSpPr>
            <p:spPr bwMode="auto">
              <a:xfrm>
                <a:off x="288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0" name="Oval 25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1" name="Oval 26"/>
              <p:cNvSpPr>
                <a:spLocks noChangeArrowheads="1"/>
              </p:cNvSpPr>
              <p:nvPr/>
            </p:nvSpPr>
            <p:spPr bwMode="auto">
              <a:xfrm>
                <a:off x="3696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2" name="Oval 27"/>
              <p:cNvSpPr>
                <a:spLocks noChangeArrowheads="1"/>
              </p:cNvSpPr>
              <p:nvPr/>
            </p:nvSpPr>
            <p:spPr bwMode="auto">
              <a:xfrm rot="-5400000">
                <a:off x="3600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3" name="Oval 28"/>
              <p:cNvSpPr>
                <a:spLocks noChangeArrowheads="1"/>
              </p:cNvSpPr>
              <p:nvPr/>
            </p:nvSpPr>
            <p:spPr bwMode="auto">
              <a:xfrm rot="-5400000">
                <a:off x="1968" y="15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4" name="Oval 29"/>
              <p:cNvSpPr>
                <a:spLocks noChangeArrowheads="1"/>
              </p:cNvSpPr>
              <p:nvPr/>
            </p:nvSpPr>
            <p:spPr bwMode="auto">
              <a:xfrm rot="-5400000">
                <a:off x="2736" y="13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24" name="Group 30"/>
            <p:cNvGrpSpPr>
              <a:grpSpLocks/>
            </p:cNvGrpSpPr>
            <p:nvPr/>
          </p:nvGrpSpPr>
          <p:grpSpPr bwMode="auto">
            <a:xfrm>
              <a:off x="3264" y="1776"/>
              <a:ext cx="240" cy="192"/>
              <a:chOff x="3072" y="2064"/>
              <a:chExt cx="240" cy="192"/>
            </a:xfrm>
          </p:grpSpPr>
          <p:sp>
            <p:nvSpPr>
              <p:cNvPr id="2527263" name="AutoShape 31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9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27264" name="AutoShape 32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star5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25813" y="2689225"/>
            <a:ext cx="3467100" cy="2517775"/>
            <a:chOff x="2095" y="1070"/>
            <a:chExt cx="2184" cy="1586"/>
          </a:xfrm>
        </p:grpSpPr>
        <p:sp>
          <p:nvSpPr>
            <p:cNvPr id="28795" name="Rectangle 34"/>
            <p:cNvSpPr>
              <a:spLocks noChangeArrowheads="1"/>
            </p:cNvSpPr>
            <p:nvPr/>
          </p:nvSpPr>
          <p:spPr bwMode="auto">
            <a:xfrm>
              <a:off x="2095" y="1070"/>
              <a:ext cx="2184" cy="1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Line 35"/>
            <p:cNvSpPr>
              <a:spLocks noChangeShapeType="1"/>
            </p:cNvSpPr>
            <p:nvPr/>
          </p:nvSpPr>
          <p:spPr bwMode="auto">
            <a:xfrm>
              <a:off x="2190" y="1329"/>
              <a:ext cx="930" cy="5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97" name="Line 36"/>
            <p:cNvSpPr>
              <a:spLocks noChangeShapeType="1"/>
            </p:cNvSpPr>
            <p:nvPr/>
          </p:nvSpPr>
          <p:spPr bwMode="auto">
            <a:xfrm>
              <a:off x="3111" y="1383"/>
              <a:ext cx="507" cy="402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98" name="Line 37"/>
            <p:cNvSpPr>
              <a:spLocks noChangeShapeType="1"/>
            </p:cNvSpPr>
            <p:nvPr/>
          </p:nvSpPr>
          <p:spPr bwMode="auto">
            <a:xfrm>
              <a:off x="2976" y="1152"/>
              <a:ext cx="651" cy="639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99" name="Line 38"/>
            <p:cNvSpPr>
              <a:spLocks noChangeShapeType="1"/>
            </p:cNvSpPr>
            <p:nvPr/>
          </p:nvSpPr>
          <p:spPr bwMode="auto">
            <a:xfrm flipH="1">
              <a:off x="3624" y="1554"/>
              <a:ext cx="384" cy="23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0" name="Line 39"/>
            <p:cNvSpPr>
              <a:spLocks noChangeShapeType="1"/>
            </p:cNvSpPr>
            <p:nvPr/>
          </p:nvSpPr>
          <p:spPr bwMode="auto">
            <a:xfrm flipH="1" flipV="1">
              <a:off x="3624" y="1791"/>
              <a:ext cx="183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1" name="Line 40"/>
            <p:cNvSpPr>
              <a:spLocks noChangeShapeType="1"/>
            </p:cNvSpPr>
            <p:nvPr/>
          </p:nvSpPr>
          <p:spPr bwMode="auto">
            <a:xfrm flipH="1" flipV="1">
              <a:off x="3639" y="1800"/>
              <a:ext cx="276" cy="71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2" name="Line 41"/>
            <p:cNvSpPr>
              <a:spLocks noChangeShapeType="1"/>
            </p:cNvSpPr>
            <p:nvPr/>
          </p:nvSpPr>
          <p:spPr bwMode="auto">
            <a:xfrm flipH="1" flipV="1">
              <a:off x="3624" y="1785"/>
              <a:ext cx="519" cy="48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3" name="Line 42"/>
            <p:cNvSpPr>
              <a:spLocks noChangeShapeType="1"/>
            </p:cNvSpPr>
            <p:nvPr/>
          </p:nvSpPr>
          <p:spPr bwMode="auto">
            <a:xfrm flipH="1" flipV="1">
              <a:off x="3108" y="1857"/>
              <a:ext cx="645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4" name="Line 43"/>
            <p:cNvSpPr>
              <a:spLocks noChangeShapeType="1"/>
            </p:cNvSpPr>
            <p:nvPr/>
          </p:nvSpPr>
          <p:spPr bwMode="auto">
            <a:xfrm>
              <a:off x="2172" y="1317"/>
              <a:ext cx="1452" cy="474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5" name="Line 44"/>
            <p:cNvSpPr>
              <a:spLocks noChangeShapeType="1"/>
            </p:cNvSpPr>
            <p:nvPr/>
          </p:nvSpPr>
          <p:spPr bwMode="auto">
            <a:xfrm>
              <a:off x="3105" y="1377"/>
              <a:ext cx="14" cy="4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6" name="Line 45"/>
            <p:cNvSpPr>
              <a:spLocks noChangeShapeType="1"/>
            </p:cNvSpPr>
            <p:nvPr/>
          </p:nvSpPr>
          <p:spPr bwMode="auto">
            <a:xfrm>
              <a:off x="2976" y="1152"/>
              <a:ext cx="142" cy="7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7" name="Line 46"/>
            <p:cNvSpPr>
              <a:spLocks noChangeShapeType="1"/>
            </p:cNvSpPr>
            <p:nvPr/>
          </p:nvSpPr>
          <p:spPr bwMode="auto">
            <a:xfrm flipH="1">
              <a:off x="3119" y="1551"/>
              <a:ext cx="895" cy="3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8" name="Line 47"/>
            <p:cNvSpPr>
              <a:spLocks noChangeShapeType="1"/>
            </p:cNvSpPr>
            <p:nvPr/>
          </p:nvSpPr>
          <p:spPr bwMode="auto">
            <a:xfrm flipH="1" flipV="1">
              <a:off x="3118" y="1873"/>
              <a:ext cx="692" cy="3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09" name="Line 48"/>
            <p:cNvSpPr>
              <a:spLocks noChangeShapeType="1"/>
            </p:cNvSpPr>
            <p:nvPr/>
          </p:nvSpPr>
          <p:spPr bwMode="auto">
            <a:xfrm flipH="1" flipV="1">
              <a:off x="3114" y="1861"/>
              <a:ext cx="806" cy="6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10" name="Line 49"/>
            <p:cNvSpPr>
              <a:spLocks noChangeShapeType="1"/>
            </p:cNvSpPr>
            <p:nvPr/>
          </p:nvSpPr>
          <p:spPr bwMode="auto">
            <a:xfrm flipH="1" flipV="1">
              <a:off x="3117" y="1873"/>
              <a:ext cx="1032" cy="4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11" name="Line 50"/>
            <p:cNvSpPr>
              <a:spLocks noChangeShapeType="1"/>
            </p:cNvSpPr>
            <p:nvPr/>
          </p:nvSpPr>
          <p:spPr bwMode="auto">
            <a:xfrm flipH="1" flipV="1">
              <a:off x="3613" y="1798"/>
              <a:ext cx="137" cy="707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8812" name="Group 51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1968" y="1392"/>
              <a:chExt cx="2016" cy="1440"/>
            </a:xfrm>
          </p:grpSpPr>
          <p:sp>
            <p:nvSpPr>
              <p:cNvPr id="28815" name="Oval 52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6" name="Oval 53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7" name="Oval 54"/>
              <p:cNvSpPr>
                <a:spLocks noChangeArrowheads="1"/>
              </p:cNvSpPr>
              <p:nvPr/>
            </p:nvSpPr>
            <p:spPr bwMode="auto">
              <a:xfrm>
                <a:off x="288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8" name="Oval 55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9" name="Oval 56"/>
              <p:cNvSpPr>
                <a:spLocks noChangeArrowheads="1"/>
              </p:cNvSpPr>
              <p:nvPr/>
            </p:nvSpPr>
            <p:spPr bwMode="auto">
              <a:xfrm>
                <a:off x="3696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0" name="Oval 57"/>
              <p:cNvSpPr>
                <a:spLocks noChangeArrowheads="1"/>
              </p:cNvSpPr>
              <p:nvPr/>
            </p:nvSpPr>
            <p:spPr bwMode="auto">
              <a:xfrm rot="-5400000">
                <a:off x="3600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1" name="Oval 58"/>
              <p:cNvSpPr>
                <a:spLocks noChangeArrowheads="1"/>
              </p:cNvSpPr>
              <p:nvPr/>
            </p:nvSpPr>
            <p:spPr bwMode="auto">
              <a:xfrm rot="-5400000">
                <a:off x="1968" y="15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Oval 59"/>
              <p:cNvSpPr>
                <a:spLocks noChangeArrowheads="1"/>
              </p:cNvSpPr>
              <p:nvPr/>
            </p:nvSpPr>
            <p:spPr bwMode="auto">
              <a:xfrm rot="-5400000">
                <a:off x="2736" y="13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27292" name="AutoShape 60"/>
            <p:cNvSpPr>
              <a:spLocks noChangeArrowheads="1"/>
            </p:cNvSpPr>
            <p:nvPr/>
          </p:nvSpPr>
          <p:spPr bwMode="auto">
            <a:xfrm>
              <a:off x="3070" y="1809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7293" name="AutoShape 61"/>
            <p:cNvSpPr>
              <a:spLocks noChangeArrowheads="1"/>
            </p:cNvSpPr>
            <p:nvPr/>
          </p:nvSpPr>
          <p:spPr bwMode="auto">
            <a:xfrm>
              <a:off x="3574" y="1735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3325813" y="2689225"/>
            <a:ext cx="3467100" cy="2398713"/>
            <a:chOff x="2095" y="1070"/>
            <a:chExt cx="2184" cy="1511"/>
          </a:xfrm>
        </p:grpSpPr>
        <p:sp>
          <p:nvSpPr>
            <p:cNvPr id="28767" name="Rectangle 63"/>
            <p:cNvSpPr>
              <a:spLocks noChangeArrowheads="1"/>
            </p:cNvSpPr>
            <p:nvPr/>
          </p:nvSpPr>
          <p:spPr bwMode="auto">
            <a:xfrm>
              <a:off x="2095" y="1070"/>
              <a:ext cx="2184" cy="1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8" name="Line 64"/>
            <p:cNvSpPr>
              <a:spLocks noChangeShapeType="1"/>
            </p:cNvSpPr>
            <p:nvPr/>
          </p:nvSpPr>
          <p:spPr bwMode="auto">
            <a:xfrm>
              <a:off x="2190" y="1329"/>
              <a:ext cx="930" cy="5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69" name="Line 65"/>
            <p:cNvSpPr>
              <a:spLocks noChangeShapeType="1"/>
            </p:cNvSpPr>
            <p:nvPr/>
          </p:nvSpPr>
          <p:spPr bwMode="auto">
            <a:xfrm>
              <a:off x="3111" y="1383"/>
              <a:ext cx="507" cy="40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0" name="Line 66"/>
            <p:cNvSpPr>
              <a:spLocks noChangeShapeType="1"/>
            </p:cNvSpPr>
            <p:nvPr/>
          </p:nvSpPr>
          <p:spPr bwMode="auto">
            <a:xfrm>
              <a:off x="2976" y="1152"/>
              <a:ext cx="651" cy="639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1" name="Line 67"/>
            <p:cNvSpPr>
              <a:spLocks noChangeShapeType="1"/>
            </p:cNvSpPr>
            <p:nvPr/>
          </p:nvSpPr>
          <p:spPr bwMode="auto">
            <a:xfrm flipH="1">
              <a:off x="3624" y="1554"/>
              <a:ext cx="384" cy="23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2" name="Line 68"/>
            <p:cNvSpPr>
              <a:spLocks noChangeShapeType="1"/>
            </p:cNvSpPr>
            <p:nvPr/>
          </p:nvSpPr>
          <p:spPr bwMode="auto">
            <a:xfrm flipH="1" flipV="1">
              <a:off x="3624" y="1791"/>
              <a:ext cx="183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3" name="Line 69"/>
            <p:cNvSpPr>
              <a:spLocks noChangeShapeType="1"/>
            </p:cNvSpPr>
            <p:nvPr/>
          </p:nvSpPr>
          <p:spPr bwMode="auto">
            <a:xfrm flipH="1" flipV="1">
              <a:off x="3639" y="1800"/>
              <a:ext cx="276" cy="71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4" name="Line 70"/>
            <p:cNvSpPr>
              <a:spLocks noChangeShapeType="1"/>
            </p:cNvSpPr>
            <p:nvPr/>
          </p:nvSpPr>
          <p:spPr bwMode="auto">
            <a:xfrm flipH="1" flipV="1">
              <a:off x="3624" y="1785"/>
              <a:ext cx="519" cy="48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5" name="Line 71"/>
            <p:cNvSpPr>
              <a:spLocks noChangeShapeType="1"/>
            </p:cNvSpPr>
            <p:nvPr/>
          </p:nvSpPr>
          <p:spPr bwMode="auto">
            <a:xfrm flipH="1" flipV="1">
              <a:off x="3108" y="1857"/>
              <a:ext cx="645" cy="6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6" name="Line 72"/>
            <p:cNvSpPr>
              <a:spLocks noChangeShapeType="1"/>
            </p:cNvSpPr>
            <p:nvPr/>
          </p:nvSpPr>
          <p:spPr bwMode="auto">
            <a:xfrm>
              <a:off x="2172" y="1317"/>
              <a:ext cx="1452" cy="474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7" name="Line 73"/>
            <p:cNvSpPr>
              <a:spLocks noChangeShapeType="1"/>
            </p:cNvSpPr>
            <p:nvPr/>
          </p:nvSpPr>
          <p:spPr bwMode="auto">
            <a:xfrm>
              <a:off x="3105" y="1377"/>
              <a:ext cx="14" cy="4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8" name="Line 74"/>
            <p:cNvSpPr>
              <a:spLocks noChangeShapeType="1"/>
            </p:cNvSpPr>
            <p:nvPr/>
          </p:nvSpPr>
          <p:spPr bwMode="auto">
            <a:xfrm>
              <a:off x="2976" y="1152"/>
              <a:ext cx="142" cy="7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79" name="Line 75"/>
            <p:cNvSpPr>
              <a:spLocks noChangeShapeType="1"/>
            </p:cNvSpPr>
            <p:nvPr/>
          </p:nvSpPr>
          <p:spPr bwMode="auto">
            <a:xfrm flipH="1">
              <a:off x="3119" y="1551"/>
              <a:ext cx="895" cy="3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80" name="Line 76"/>
            <p:cNvSpPr>
              <a:spLocks noChangeShapeType="1"/>
            </p:cNvSpPr>
            <p:nvPr/>
          </p:nvSpPr>
          <p:spPr bwMode="auto">
            <a:xfrm flipH="1" flipV="1">
              <a:off x="3118" y="1873"/>
              <a:ext cx="692" cy="3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81" name="Line 77"/>
            <p:cNvSpPr>
              <a:spLocks noChangeShapeType="1"/>
            </p:cNvSpPr>
            <p:nvPr/>
          </p:nvSpPr>
          <p:spPr bwMode="auto">
            <a:xfrm flipH="1" flipV="1">
              <a:off x="3114" y="1861"/>
              <a:ext cx="806" cy="65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82" name="Line 78"/>
            <p:cNvSpPr>
              <a:spLocks noChangeShapeType="1"/>
            </p:cNvSpPr>
            <p:nvPr/>
          </p:nvSpPr>
          <p:spPr bwMode="auto">
            <a:xfrm flipH="1" flipV="1">
              <a:off x="3117" y="1873"/>
              <a:ext cx="1032" cy="4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83" name="Line 79"/>
            <p:cNvSpPr>
              <a:spLocks noChangeShapeType="1"/>
            </p:cNvSpPr>
            <p:nvPr/>
          </p:nvSpPr>
          <p:spPr bwMode="auto">
            <a:xfrm flipH="1" flipV="1">
              <a:off x="3613" y="1798"/>
              <a:ext cx="137" cy="70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8784" name="Group 80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1968" y="1392"/>
              <a:chExt cx="2016" cy="1440"/>
            </a:xfrm>
          </p:grpSpPr>
          <p:sp>
            <p:nvSpPr>
              <p:cNvPr id="28787" name="Oval 81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8" name="Oval 82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9" name="Oval 83"/>
              <p:cNvSpPr>
                <a:spLocks noChangeArrowheads="1"/>
              </p:cNvSpPr>
              <p:nvPr/>
            </p:nvSpPr>
            <p:spPr bwMode="auto">
              <a:xfrm>
                <a:off x="288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0" name="Oval 84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" name="Oval 85"/>
              <p:cNvSpPr>
                <a:spLocks noChangeArrowheads="1"/>
              </p:cNvSpPr>
              <p:nvPr/>
            </p:nvSpPr>
            <p:spPr bwMode="auto">
              <a:xfrm>
                <a:off x="3696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" name="Oval 86"/>
              <p:cNvSpPr>
                <a:spLocks noChangeArrowheads="1"/>
              </p:cNvSpPr>
              <p:nvPr/>
            </p:nvSpPr>
            <p:spPr bwMode="auto">
              <a:xfrm rot="-5400000">
                <a:off x="3600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3" name="Oval 87"/>
              <p:cNvSpPr>
                <a:spLocks noChangeArrowheads="1"/>
              </p:cNvSpPr>
              <p:nvPr/>
            </p:nvSpPr>
            <p:spPr bwMode="auto">
              <a:xfrm rot="-5400000">
                <a:off x="1968" y="15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4" name="Oval 88"/>
              <p:cNvSpPr>
                <a:spLocks noChangeArrowheads="1"/>
              </p:cNvSpPr>
              <p:nvPr/>
            </p:nvSpPr>
            <p:spPr bwMode="auto">
              <a:xfrm rot="-5400000">
                <a:off x="2736" y="13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27321" name="AutoShape 89"/>
            <p:cNvSpPr>
              <a:spLocks noChangeArrowheads="1"/>
            </p:cNvSpPr>
            <p:nvPr/>
          </p:nvSpPr>
          <p:spPr bwMode="auto">
            <a:xfrm>
              <a:off x="3070" y="1809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7322" name="AutoShape 90"/>
            <p:cNvSpPr>
              <a:spLocks noChangeArrowheads="1"/>
            </p:cNvSpPr>
            <p:nvPr/>
          </p:nvSpPr>
          <p:spPr bwMode="auto">
            <a:xfrm>
              <a:off x="3574" y="1735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3325813" y="2689225"/>
            <a:ext cx="3467100" cy="2446338"/>
            <a:chOff x="2095" y="1070"/>
            <a:chExt cx="2184" cy="1541"/>
          </a:xfrm>
        </p:grpSpPr>
        <p:sp>
          <p:nvSpPr>
            <p:cNvPr id="28739" name="Rectangle 92"/>
            <p:cNvSpPr>
              <a:spLocks noChangeArrowheads="1"/>
            </p:cNvSpPr>
            <p:nvPr/>
          </p:nvSpPr>
          <p:spPr bwMode="auto">
            <a:xfrm>
              <a:off x="2095" y="1070"/>
              <a:ext cx="2184" cy="1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Line 93"/>
            <p:cNvSpPr>
              <a:spLocks noChangeShapeType="1"/>
            </p:cNvSpPr>
            <p:nvPr/>
          </p:nvSpPr>
          <p:spPr bwMode="auto">
            <a:xfrm>
              <a:off x="2190" y="1329"/>
              <a:ext cx="735" cy="1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1" name="Line 94"/>
            <p:cNvSpPr>
              <a:spLocks noChangeShapeType="1"/>
            </p:cNvSpPr>
            <p:nvPr/>
          </p:nvSpPr>
          <p:spPr bwMode="auto">
            <a:xfrm>
              <a:off x="3111" y="1383"/>
              <a:ext cx="645" cy="735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2" name="Line 95"/>
            <p:cNvSpPr>
              <a:spLocks noChangeShapeType="1"/>
            </p:cNvSpPr>
            <p:nvPr/>
          </p:nvSpPr>
          <p:spPr bwMode="auto">
            <a:xfrm>
              <a:off x="2976" y="1152"/>
              <a:ext cx="798" cy="969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3" name="Line 96"/>
            <p:cNvSpPr>
              <a:spLocks noChangeShapeType="1"/>
            </p:cNvSpPr>
            <p:nvPr/>
          </p:nvSpPr>
          <p:spPr bwMode="auto">
            <a:xfrm flipH="1">
              <a:off x="3774" y="1554"/>
              <a:ext cx="234" cy="58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4" name="Line 97"/>
            <p:cNvSpPr>
              <a:spLocks noChangeShapeType="1"/>
            </p:cNvSpPr>
            <p:nvPr/>
          </p:nvSpPr>
          <p:spPr bwMode="auto">
            <a:xfrm flipH="1" flipV="1">
              <a:off x="3774" y="2136"/>
              <a:ext cx="33" cy="8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5" name="Line 98"/>
            <p:cNvSpPr>
              <a:spLocks noChangeShapeType="1"/>
            </p:cNvSpPr>
            <p:nvPr/>
          </p:nvSpPr>
          <p:spPr bwMode="auto">
            <a:xfrm flipH="1" flipV="1">
              <a:off x="3777" y="2139"/>
              <a:ext cx="138" cy="3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6" name="Line 99"/>
            <p:cNvSpPr>
              <a:spLocks noChangeShapeType="1"/>
            </p:cNvSpPr>
            <p:nvPr/>
          </p:nvSpPr>
          <p:spPr bwMode="auto">
            <a:xfrm flipH="1" flipV="1">
              <a:off x="3768" y="2133"/>
              <a:ext cx="375" cy="13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7" name="Line 100"/>
            <p:cNvSpPr>
              <a:spLocks noChangeShapeType="1"/>
            </p:cNvSpPr>
            <p:nvPr/>
          </p:nvSpPr>
          <p:spPr bwMode="auto">
            <a:xfrm flipH="1" flipV="1">
              <a:off x="2910" y="1482"/>
              <a:ext cx="843" cy="10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8" name="Line 101"/>
            <p:cNvSpPr>
              <a:spLocks noChangeShapeType="1"/>
            </p:cNvSpPr>
            <p:nvPr/>
          </p:nvSpPr>
          <p:spPr bwMode="auto">
            <a:xfrm>
              <a:off x="2172" y="1317"/>
              <a:ext cx="1608" cy="813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9" name="Line 102"/>
            <p:cNvSpPr>
              <a:spLocks noChangeShapeType="1"/>
            </p:cNvSpPr>
            <p:nvPr/>
          </p:nvSpPr>
          <p:spPr bwMode="auto">
            <a:xfrm flipH="1">
              <a:off x="2927" y="1377"/>
              <a:ext cx="178" cy="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0" name="Line 103"/>
            <p:cNvSpPr>
              <a:spLocks noChangeShapeType="1"/>
            </p:cNvSpPr>
            <p:nvPr/>
          </p:nvSpPr>
          <p:spPr bwMode="auto">
            <a:xfrm flipH="1">
              <a:off x="2920" y="1152"/>
              <a:ext cx="56" cy="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1" name="Line 104"/>
            <p:cNvSpPr>
              <a:spLocks noChangeShapeType="1"/>
            </p:cNvSpPr>
            <p:nvPr/>
          </p:nvSpPr>
          <p:spPr bwMode="auto">
            <a:xfrm flipH="1" flipV="1">
              <a:off x="2921" y="1480"/>
              <a:ext cx="1093" cy="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2" name="Line 105"/>
            <p:cNvSpPr>
              <a:spLocks noChangeShapeType="1"/>
            </p:cNvSpPr>
            <p:nvPr/>
          </p:nvSpPr>
          <p:spPr bwMode="auto">
            <a:xfrm flipH="1" flipV="1">
              <a:off x="2920" y="1483"/>
              <a:ext cx="890" cy="7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3" name="Line 106"/>
            <p:cNvSpPr>
              <a:spLocks noChangeShapeType="1"/>
            </p:cNvSpPr>
            <p:nvPr/>
          </p:nvSpPr>
          <p:spPr bwMode="auto">
            <a:xfrm flipH="1" flipV="1">
              <a:off x="2919" y="1483"/>
              <a:ext cx="1001" cy="10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4" name="Line 107"/>
            <p:cNvSpPr>
              <a:spLocks noChangeShapeType="1"/>
            </p:cNvSpPr>
            <p:nvPr/>
          </p:nvSpPr>
          <p:spPr bwMode="auto">
            <a:xfrm flipH="1" flipV="1">
              <a:off x="2922" y="1489"/>
              <a:ext cx="1227" cy="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5" name="Line 108"/>
            <p:cNvSpPr>
              <a:spLocks noChangeShapeType="1"/>
            </p:cNvSpPr>
            <p:nvPr/>
          </p:nvSpPr>
          <p:spPr bwMode="auto">
            <a:xfrm flipV="1">
              <a:off x="3750" y="2134"/>
              <a:ext cx="19" cy="37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8756" name="Group 109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1968" y="1392"/>
              <a:chExt cx="2016" cy="1440"/>
            </a:xfrm>
          </p:grpSpPr>
          <p:sp>
            <p:nvSpPr>
              <p:cNvPr id="28759" name="Oval 110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0" name="Oval 111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Oval 112"/>
              <p:cNvSpPr>
                <a:spLocks noChangeArrowheads="1"/>
              </p:cNvSpPr>
              <p:nvPr/>
            </p:nvSpPr>
            <p:spPr bwMode="auto">
              <a:xfrm>
                <a:off x="288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Oval 113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3" name="Oval 114"/>
              <p:cNvSpPr>
                <a:spLocks noChangeArrowheads="1"/>
              </p:cNvSpPr>
              <p:nvPr/>
            </p:nvSpPr>
            <p:spPr bwMode="auto">
              <a:xfrm>
                <a:off x="3696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4" name="Oval 115"/>
              <p:cNvSpPr>
                <a:spLocks noChangeArrowheads="1"/>
              </p:cNvSpPr>
              <p:nvPr/>
            </p:nvSpPr>
            <p:spPr bwMode="auto">
              <a:xfrm rot="-5400000">
                <a:off x="3600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Oval 116"/>
              <p:cNvSpPr>
                <a:spLocks noChangeArrowheads="1"/>
              </p:cNvSpPr>
              <p:nvPr/>
            </p:nvSpPr>
            <p:spPr bwMode="auto">
              <a:xfrm rot="-5400000">
                <a:off x="1968" y="15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Oval 117"/>
              <p:cNvSpPr>
                <a:spLocks noChangeArrowheads="1"/>
              </p:cNvSpPr>
              <p:nvPr/>
            </p:nvSpPr>
            <p:spPr bwMode="auto">
              <a:xfrm rot="-5400000">
                <a:off x="2736" y="13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27350" name="AutoShape 118"/>
            <p:cNvSpPr>
              <a:spLocks noChangeArrowheads="1"/>
            </p:cNvSpPr>
            <p:nvPr/>
          </p:nvSpPr>
          <p:spPr bwMode="auto">
            <a:xfrm>
              <a:off x="2869" y="1428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7351" name="AutoShape 119"/>
            <p:cNvSpPr>
              <a:spLocks noChangeArrowheads="1"/>
            </p:cNvSpPr>
            <p:nvPr/>
          </p:nvSpPr>
          <p:spPr bwMode="auto">
            <a:xfrm>
              <a:off x="3724" y="2077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3267075" y="2703513"/>
            <a:ext cx="3549650" cy="2384425"/>
            <a:chOff x="2058" y="1079"/>
            <a:chExt cx="2236" cy="1502"/>
          </a:xfrm>
        </p:grpSpPr>
        <p:sp>
          <p:nvSpPr>
            <p:cNvPr id="28711" name="Rectangle 121"/>
            <p:cNvSpPr>
              <a:spLocks noChangeArrowheads="1"/>
            </p:cNvSpPr>
            <p:nvPr/>
          </p:nvSpPr>
          <p:spPr bwMode="auto">
            <a:xfrm>
              <a:off x="2058" y="1079"/>
              <a:ext cx="2236" cy="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28712" name="Line 122"/>
            <p:cNvSpPr>
              <a:spLocks noChangeShapeType="1"/>
            </p:cNvSpPr>
            <p:nvPr/>
          </p:nvSpPr>
          <p:spPr bwMode="auto">
            <a:xfrm>
              <a:off x="2190" y="1329"/>
              <a:ext cx="636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3" name="Line 123"/>
            <p:cNvSpPr>
              <a:spLocks noChangeShapeType="1"/>
            </p:cNvSpPr>
            <p:nvPr/>
          </p:nvSpPr>
          <p:spPr bwMode="auto">
            <a:xfrm>
              <a:off x="3111" y="1383"/>
              <a:ext cx="759" cy="76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4" name="Line 124"/>
            <p:cNvSpPr>
              <a:spLocks noChangeShapeType="1"/>
            </p:cNvSpPr>
            <p:nvPr/>
          </p:nvSpPr>
          <p:spPr bwMode="auto">
            <a:xfrm>
              <a:off x="2976" y="1152"/>
              <a:ext cx="897" cy="100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5" name="Line 125"/>
            <p:cNvSpPr>
              <a:spLocks noChangeShapeType="1"/>
            </p:cNvSpPr>
            <p:nvPr/>
          </p:nvSpPr>
          <p:spPr bwMode="auto">
            <a:xfrm flipH="1">
              <a:off x="3873" y="1554"/>
              <a:ext cx="135" cy="59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6" name="Line 126"/>
            <p:cNvSpPr>
              <a:spLocks noChangeShapeType="1"/>
            </p:cNvSpPr>
            <p:nvPr/>
          </p:nvSpPr>
          <p:spPr bwMode="auto">
            <a:xfrm flipV="1">
              <a:off x="3807" y="2151"/>
              <a:ext cx="72" cy="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7" name="Line 127"/>
            <p:cNvSpPr>
              <a:spLocks noChangeShapeType="1"/>
            </p:cNvSpPr>
            <p:nvPr/>
          </p:nvSpPr>
          <p:spPr bwMode="auto">
            <a:xfrm flipH="1" flipV="1">
              <a:off x="3888" y="2151"/>
              <a:ext cx="27" cy="36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8" name="Line 128"/>
            <p:cNvSpPr>
              <a:spLocks noChangeShapeType="1"/>
            </p:cNvSpPr>
            <p:nvPr/>
          </p:nvSpPr>
          <p:spPr bwMode="auto">
            <a:xfrm flipH="1" flipV="1">
              <a:off x="3876" y="2154"/>
              <a:ext cx="267" cy="11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9" name="Line 129"/>
            <p:cNvSpPr>
              <a:spLocks noChangeShapeType="1"/>
            </p:cNvSpPr>
            <p:nvPr/>
          </p:nvSpPr>
          <p:spPr bwMode="auto">
            <a:xfrm flipH="1" flipV="1">
              <a:off x="2832" y="1407"/>
              <a:ext cx="921" cy="11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0" name="Line 130"/>
            <p:cNvSpPr>
              <a:spLocks noChangeShapeType="1"/>
            </p:cNvSpPr>
            <p:nvPr/>
          </p:nvSpPr>
          <p:spPr bwMode="auto">
            <a:xfrm>
              <a:off x="2172" y="1317"/>
              <a:ext cx="1695" cy="834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1" name="Line 131"/>
            <p:cNvSpPr>
              <a:spLocks noChangeShapeType="1"/>
            </p:cNvSpPr>
            <p:nvPr/>
          </p:nvSpPr>
          <p:spPr bwMode="auto">
            <a:xfrm flipH="1">
              <a:off x="2834" y="1377"/>
              <a:ext cx="271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2" name="Line 132"/>
            <p:cNvSpPr>
              <a:spLocks noChangeShapeType="1"/>
            </p:cNvSpPr>
            <p:nvPr/>
          </p:nvSpPr>
          <p:spPr bwMode="auto">
            <a:xfrm flipH="1">
              <a:off x="2833" y="1152"/>
              <a:ext cx="143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3" name="Line 133"/>
            <p:cNvSpPr>
              <a:spLocks noChangeShapeType="1"/>
            </p:cNvSpPr>
            <p:nvPr/>
          </p:nvSpPr>
          <p:spPr bwMode="auto">
            <a:xfrm flipH="1" flipV="1">
              <a:off x="2825" y="1414"/>
              <a:ext cx="1189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4" name="Line 134"/>
            <p:cNvSpPr>
              <a:spLocks noChangeShapeType="1"/>
            </p:cNvSpPr>
            <p:nvPr/>
          </p:nvSpPr>
          <p:spPr bwMode="auto">
            <a:xfrm flipH="1" flipV="1">
              <a:off x="2830" y="1402"/>
              <a:ext cx="980" cy="8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5" name="Line 135"/>
            <p:cNvSpPr>
              <a:spLocks noChangeShapeType="1"/>
            </p:cNvSpPr>
            <p:nvPr/>
          </p:nvSpPr>
          <p:spPr bwMode="auto">
            <a:xfrm flipH="1" flipV="1">
              <a:off x="2823" y="1405"/>
              <a:ext cx="1097" cy="11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6" name="Line 136"/>
            <p:cNvSpPr>
              <a:spLocks noChangeShapeType="1"/>
            </p:cNvSpPr>
            <p:nvPr/>
          </p:nvSpPr>
          <p:spPr bwMode="auto">
            <a:xfrm flipH="1" flipV="1">
              <a:off x="2826" y="1405"/>
              <a:ext cx="1323" cy="8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7" name="Line 137"/>
            <p:cNvSpPr>
              <a:spLocks noChangeShapeType="1"/>
            </p:cNvSpPr>
            <p:nvPr/>
          </p:nvSpPr>
          <p:spPr bwMode="auto">
            <a:xfrm flipV="1">
              <a:off x="3750" y="2152"/>
              <a:ext cx="136" cy="35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8728" name="Group 138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1968" y="1392"/>
              <a:chExt cx="2016" cy="1440"/>
            </a:xfrm>
          </p:grpSpPr>
          <p:sp>
            <p:nvSpPr>
              <p:cNvPr id="28731" name="Oval 139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Oval 140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Oval 141"/>
              <p:cNvSpPr>
                <a:spLocks noChangeArrowheads="1"/>
              </p:cNvSpPr>
              <p:nvPr/>
            </p:nvSpPr>
            <p:spPr bwMode="auto">
              <a:xfrm>
                <a:off x="288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4" name="Oval 142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5" name="Oval 143"/>
              <p:cNvSpPr>
                <a:spLocks noChangeArrowheads="1"/>
              </p:cNvSpPr>
              <p:nvPr/>
            </p:nvSpPr>
            <p:spPr bwMode="auto">
              <a:xfrm>
                <a:off x="3696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6" name="Oval 144"/>
              <p:cNvSpPr>
                <a:spLocks noChangeArrowheads="1"/>
              </p:cNvSpPr>
              <p:nvPr/>
            </p:nvSpPr>
            <p:spPr bwMode="auto">
              <a:xfrm rot="-5400000">
                <a:off x="3600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7" name="Oval 145"/>
              <p:cNvSpPr>
                <a:spLocks noChangeArrowheads="1"/>
              </p:cNvSpPr>
              <p:nvPr/>
            </p:nvSpPr>
            <p:spPr bwMode="auto">
              <a:xfrm rot="-5400000">
                <a:off x="1968" y="15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Oval 146"/>
              <p:cNvSpPr>
                <a:spLocks noChangeArrowheads="1"/>
              </p:cNvSpPr>
              <p:nvPr/>
            </p:nvSpPr>
            <p:spPr bwMode="auto">
              <a:xfrm rot="-5400000">
                <a:off x="2736" y="13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27379" name="AutoShape 147"/>
            <p:cNvSpPr>
              <a:spLocks noChangeArrowheads="1"/>
            </p:cNvSpPr>
            <p:nvPr/>
          </p:nvSpPr>
          <p:spPr bwMode="auto">
            <a:xfrm>
              <a:off x="2779" y="1356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7380" name="AutoShape 148"/>
            <p:cNvSpPr>
              <a:spLocks noChangeArrowheads="1"/>
            </p:cNvSpPr>
            <p:nvPr/>
          </p:nvSpPr>
          <p:spPr bwMode="auto">
            <a:xfrm>
              <a:off x="3829" y="2101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149"/>
          <p:cNvGrpSpPr>
            <a:grpSpLocks/>
          </p:cNvGrpSpPr>
          <p:nvPr/>
        </p:nvGrpSpPr>
        <p:grpSpPr bwMode="auto">
          <a:xfrm>
            <a:off x="3362325" y="2703513"/>
            <a:ext cx="3297238" cy="2549525"/>
            <a:chOff x="2118" y="1079"/>
            <a:chExt cx="2077" cy="1606"/>
          </a:xfrm>
        </p:grpSpPr>
        <p:sp>
          <p:nvSpPr>
            <p:cNvPr id="28682" name="Rectangle 150"/>
            <p:cNvSpPr>
              <a:spLocks noChangeArrowheads="1"/>
            </p:cNvSpPr>
            <p:nvPr/>
          </p:nvSpPr>
          <p:spPr bwMode="auto">
            <a:xfrm>
              <a:off x="2118" y="1079"/>
              <a:ext cx="2077" cy="1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800" b="1">
                <a:latin typeface="Times New Roman" pitchFamily="18" charset="0"/>
              </a:endParaRPr>
            </a:p>
          </p:txBody>
        </p:sp>
        <p:grpSp>
          <p:nvGrpSpPr>
            <p:cNvPr id="28683" name="Group 151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2160" y="1104"/>
              <a:chExt cx="2016" cy="1440"/>
            </a:xfrm>
          </p:grpSpPr>
          <p:sp>
            <p:nvSpPr>
              <p:cNvPr id="28684" name="Line 152"/>
              <p:cNvSpPr>
                <a:spLocks noChangeShapeType="1"/>
              </p:cNvSpPr>
              <p:nvPr/>
            </p:nvSpPr>
            <p:spPr bwMode="auto">
              <a:xfrm>
                <a:off x="2190" y="1329"/>
                <a:ext cx="618" cy="5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5" name="Line 153"/>
              <p:cNvSpPr>
                <a:spLocks noChangeShapeType="1"/>
              </p:cNvSpPr>
              <p:nvPr/>
            </p:nvSpPr>
            <p:spPr bwMode="auto">
              <a:xfrm>
                <a:off x="3111" y="1383"/>
                <a:ext cx="789" cy="816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6" name="Line 154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930" cy="1056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7" name="Line 155"/>
              <p:cNvSpPr>
                <a:spLocks noChangeShapeType="1"/>
              </p:cNvSpPr>
              <p:nvPr/>
            </p:nvSpPr>
            <p:spPr bwMode="auto">
              <a:xfrm flipH="1">
                <a:off x="3906" y="1554"/>
                <a:ext cx="102" cy="657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8" name="Line 156"/>
              <p:cNvSpPr>
                <a:spLocks noChangeShapeType="1"/>
              </p:cNvSpPr>
              <p:nvPr/>
            </p:nvSpPr>
            <p:spPr bwMode="auto">
              <a:xfrm flipV="1">
                <a:off x="3807" y="2205"/>
                <a:ext cx="108" cy="18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89" name="Line 157"/>
              <p:cNvSpPr>
                <a:spLocks noChangeShapeType="1"/>
              </p:cNvSpPr>
              <p:nvPr/>
            </p:nvSpPr>
            <p:spPr bwMode="auto">
              <a:xfrm flipH="1" flipV="1">
                <a:off x="3906" y="2211"/>
                <a:ext cx="9" cy="30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0" name="Line 158"/>
              <p:cNvSpPr>
                <a:spLocks noChangeShapeType="1"/>
              </p:cNvSpPr>
              <p:nvPr/>
            </p:nvSpPr>
            <p:spPr bwMode="auto">
              <a:xfrm flipH="1" flipV="1">
                <a:off x="3906" y="2205"/>
                <a:ext cx="237" cy="66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1" name="Line 159"/>
              <p:cNvSpPr>
                <a:spLocks noChangeShapeType="1"/>
              </p:cNvSpPr>
              <p:nvPr/>
            </p:nvSpPr>
            <p:spPr bwMode="auto">
              <a:xfrm flipH="1" flipV="1">
                <a:off x="2799" y="1374"/>
                <a:ext cx="954" cy="113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2" name="Line 160"/>
              <p:cNvSpPr>
                <a:spLocks noChangeShapeType="1"/>
              </p:cNvSpPr>
              <p:nvPr/>
            </p:nvSpPr>
            <p:spPr bwMode="auto">
              <a:xfrm>
                <a:off x="2172" y="1317"/>
                <a:ext cx="1731" cy="885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3" name="Line 161"/>
              <p:cNvSpPr>
                <a:spLocks noChangeShapeType="1"/>
              </p:cNvSpPr>
              <p:nvPr/>
            </p:nvSpPr>
            <p:spPr bwMode="auto">
              <a:xfrm flipH="1">
                <a:off x="2795" y="1377"/>
                <a:ext cx="310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4" name="Line 162"/>
              <p:cNvSpPr>
                <a:spLocks noChangeShapeType="1"/>
              </p:cNvSpPr>
              <p:nvPr/>
            </p:nvSpPr>
            <p:spPr bwMode="auto">
              <a:xfrm flipH="1">
                <a:off x="2806" y="1143"/>
                <a:ext cx="155" cy="2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5" name="Line 163"/>
              <p:cNvSpPr>
                <a:spLocks noChangeShapeType="1"/>
              </p:cNvSpPr>
              <p:nvPr/>
            </p:nvSpPr>
            <p:spPr bwMode="auto">
              <a:xfrm flipH="1" flipV="1">
                <a:off x="2792" y="1384"/>
                <a:ext cx="1222" cy="16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6" name="Line 164"/>
              <p:cNvSpPr>
                <a:spLocks noChangeShapeType="1"/>
              </p:cNvSpPr>
              <p:nvPr/>
            </p:nvSpPr>
            <p:spPr bwMode="auto">
              <a:xfrm flipH="1" flipV="1">
                <a:off x="2794" y="1360"/>
                <a:ext cx="1016" cy="8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7" name="Line 165"/>
              <p:cNvSpPr>
                <a:spLocks noChangeShapeType="1"/>
              </p:cNvSpPr>
              <p:nvPr/>
            </p:nvSpPr>
            <p:spPr bwMode="auto">
              <a:xfrm flipH="1" flipV="1">
                <a:off x="2796" y="1372"/>
                <a:ext cx="1124" cy="1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8" name="Line 166"/>
              <p:cNvSpPr>
                <a:spLocks noChangeShapeType="1"/>
              </p:cNvSpPr>
              <p:nvPr/>
            </p:nvSpPr>
            <p:spPr bwMode="auto">
              <a:xfrm flipH="1" flipV="1">
                <a:off x="2796" y="1375"/>
                <a:ext cx="1353" cy="90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699" name="Line 167"/>
              <p:cNvSpPr>
                <a:spLocks noChangeShapeType="1"/>
              </p:cNvSpPr>
              <p:nvPr/>
            </p:nvSpPr>
            <p:spPr bwMode="auto">
              <a:xfrm flipV="1">
                <a:off x="3750" y="2221"/>
                <a:ext cx="160" cy="284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8700" name="Group 168"/>
              <p:cNvGrpSpPr>
                <a:grpSpLocks/>
              </p:cNvGrpSpPr>
              <p:nvPr/>
            </p:nvGrpSpPr>
            <p:grpSpPr bwMode="auto">
              <a:xfrm>
                <a:off x="2160" y="1104"/>
                <a:ext cx="2016" cy="1440"/>
                <a:chOff x="1968" y="1392"/>
                <a:chExt cx="2016" cy="1440"/>
              </a:xfrm>
            </p:grpSpPr>
            <p:sp>
              <p:nvSpPr>
                <p:cNvPr id="28703" name="Oval 169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4" name="Oval 170"/>
                <p:cNvSpPr>
                  <a:spLocks noChangeArrowheads="1"/>
                </p:cNvSpPr>
                <p:nvPr/>
              </p:nvSpPr>
              <p:spPr bwMode="auto">
                <a:xfrm>
                  <a:off x="3792" y="18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5" name="Oval 171"/>
                <p:cNvSpPr>
                  <a:spLocks noChangeArrowheads="1"/>
                </p:cNvSpPr>
                <p:nvPr/>
              </p:nvSpPr>
              <p:spPr bwMode="auto">
                <a:xfrm>
                  <a:off x="2880" y="16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6" name="Oval 172"/>
                <p:cNvSpPr>
                  <a:spLocks noChangeArrowheads="1"/>
                </p:cNvSpPr>
                <p:nvPr/>
              </p:nvSpPr>
              <p:spPr bwMode="auto">
                <a:xfrm>
                  <a:off x="3936" y="254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7" name="Oval 173"/>
                <p:cNvSpPr>
                  <a:spLocks noChangeArrowheads="1"/>
                </p:cNvSpPr>
                <p:nvPr/>
              </p:nvSpPr>
              <p:spPr bwMode="auto">
                <a:xfrm>
                  <a:off x="3696" y="278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8" name="Oval 174"/>
                <p:cNvSpPr>
                  <a:spLocks noChangeArrowheads="1"/>
                </p:cNvSpPr>
                <p:nvPr/>
              </p:nvSpPr>
              <p:spPr bwMode="auto">
                <a:xfrm rot="-5400000">
                  <a:off x="3600" y="249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9" name="Oval 175"/>
                <p:cNvSpPr>
                  <a:spLocks noChangeArrowheads="1"/>
                </p:cNvSpPr>
                <p:nvPr/>
              </p:nvSpPr>
              <p:spPr bwMode="auto">
                <a:xfrm rot="-5400000">
                  <a:off x="1968" y="158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0" name="Oval 176"/>
                <p:cNvSpPr>
                  <a:spLocks noChangeArrowheads="1"/>
                </p:cNvSpPr>
                <p:nvPr/>
              </p:nvSpPr>
              <p:spPr bwMode="auto">
                <a:xfrm rot="-5400000">
                  <a:off x="2736" y="139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27409" name="AutoShape 177"/>
              <p:cNvSpPr>
                <a:spLocks noChangeArrowheads="1"/>
              </p:cNvSpPr>
              <p:nvPr/>
            </p:nvSpPr>
            <p:spPr bwMode="auto">
              <a:xfrm>
                <a:off x="2746" y="1320"/>
                <a:ext cx="96" cy="9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27410" name="AutoShape 178"/>
              <p:cNvSpPr>
                <a:spLocks noChangeArrowheads="1"/>
              </p:cNvSpPr>
              <p:nvPr/>
            </p:nvSpPr>
            <p:spPr bwMode="auto">
              <a:xfrm>
                <a:off x="3859" y="2158"/>
                <a:ext cx="96" cy="96"/>
              </a:xfrm>
              <a:prstGeom prst="star5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8681" name="Rectangle 179"/>
          <p:cNvSpPr>
            <a:spLocks noChangeArrowheads="1"/>
          </p:cNvSpPr>
          <p:nvPr/>
        </p:nvSpPr>
        <p:spPr bwMode="auto">
          <a:xfrm>
            <a:off x="2613025" y="2320925"/>
            <a:ext cx="4821238" cy="318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0059"/>
              </p:ext>
            </p:extLst>
          </p:nvPr>
        </p:nvGraphicFramePr>
        <p:xfrm>
          <a:off x="1524000" y="1295400"/>
          <a:ext cx="594836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2984500" imgH="914400" progId="Equation.3">
                  <p:embed/>
                </p:oleObj>
              </mc:Choice>
              <mc:Fallback>
                <p:oleObj name="Equation" r:id="rId3" imgW="29845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5948363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Gaussians</a:t>
            </a: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87700"/>
            <a:ext cx="48895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438400" y="4343400"/>
          <a:ext cx="39211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803400" imgH="876300" progId="Equation.3">
                  <p:embed/>
                </p:oleObj>
              </mc:Choice>
              <mc:Fallback>
                <p:oleObj name="Equation" r:id="rId3" imgW="1803400" imgH="876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39211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ML Fitting Gaussians</a:t>
            </a:r>
          </a:p>
        </p:txBody>
      </p:sp>
      <p:graphicFrame>
        <p:nvGraphicFramePr>
          <p:cNvPr id="30724" name="Content Placeholder 4"/>
          <p:cNvGraphicFramePr>
            <a:graphicFrameLocks noChangeAspect="1"/>
          </p:cNvGraphicFramePr>
          <p:nvPr/>
        </p:nvGraphicFramePr>
        <p:xfrm>
          <a:off x="1524000" y="1828800"/>
          <a:ext cx="594995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2984500" imgH="914400" progId="Equation.3">
                  <p:embed/>
                </p:oleObj>
              </mc:Choice>
              <mc:Fallback>
                <p:oleObj name="Equation" r:id="rId5" imgW="2984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594995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Learning a Gaussian Mixture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(with known covariance)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246563" y="2684463"/>
          <a:ext cx="2424112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1054100" imgH="787400" progId="Equation.3">
                  <p:embed/>
                </p:oleObj>
              </mc:Choice>
              <mc:Fallback>
                <p:oleObj name="Equation" r:id="rId3" imgW="1054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684463"/>
                        <a:ext cx="2424112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6858000" y="4572000"/>
          <a:ext cx="21320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21320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85800" y="4729163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/>
              <a:t>M-Step</a:t>
            </a:r>
          </a:p>
        </p:txBody>
      </p: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715963" y="1444625"/>
            <a:ext cx="6275387" cy="1490663"/>
            <a:chOff x="795" y="910"/>
            <a:chExt cx="3953" cy="939"/>
          </a:xfrm>
        </p:grpSpPr>
        <p:graphicFrame>
          <p:nvGraphicFramePr>
            <p:cNvPr id="31752" name="Object 3"/>
            <p:cNvGraphicFramePr>
              <a:graphicFrameLocks noChangeAspect="1"/>
            </p:cNvGraphicFramePr>
            <p:nvPr/>
          </p:nvGraphicFramePr>
          <p:xfrm>
            <a:off x="2135" y="910"/>
            <a:ext cx="2613" cy="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7" imgW="1803400" imgH="647700" progId="Equation.3">
                    <p:embed/>
                  </p:oleObj>
                </mc:Choice>
                <mc:Fallback>
                  <p:oleObj name="Equation" r:id="rId7" imgW="18034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5" y="910"/>
                          <a:ext cx="2613" cy="9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795" y="1047"/>
              <a:ext cx="8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800" b="1"/>
                <a:t>E-Step</a:t>
              </a:r>
            </a:p>
          </p:txBody>
        </p:sp>
      </p:grpSp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3305175" y="5548313"/>
          <a:ext cx="47625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9" imgW="2070100" imgH="469900" progId="Equation.3">
                  <p:embed/>
                </p:oleObj>
              </mc:Choice>
              <mc:Fallback>
                <p:oleObj name="Equation" r:id="rId9" imgW="207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5548313"/>
                        <a:ext cx="47625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4"/>
          <p:cNvGraphicFramePr>
            <a:graphicFrameLocks noChangeAspect="1"/>
          </p:cNvGraphicFramePr>
          <p:nvPr/>
        </p:nvGraphicFramePr>
        <p:xfrm>
          <a:off x="3276600" y="4495800"/>
          <a:ext cx="28035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1" imgW="1219200" imgH="469900" progId="Equation.3">
                  <p:embed/>
                </p:oleObj>
              </mc:Choice>
              <mc:Fallback>
                <p:oleObj name="Equation" r:id="rId11" imgW="1219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28035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Converges!</a:t>
            </a:r>
          </a:p>
          <a:p>
            <a:r>
              <a:rPr lang="en-US" smtClean="0">
                <a:ea typeface="ＭＳ Ｐゴシック" pitchFamily="34" charset="-128"/>
              </a:rPr>
              <a:t>Proof </a:t>
            </a:r>
            <a:r>
              <a:rPr lang="en-US" sz="2000" smtClean="0">
                <a:ea typeface="ＭＳ Ｐゴシック" pitchFamily="34" charset="-128"/>
              </a:rPr>
              <a:t>[Neal/Hinton, McLachlan/Krishnan]</a:t>
            </a:r>
            <a:r>
              <a:rPr lang="en-US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E/M step does not decrease data likelihood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Converges at local minimum or saddle point</a:t>
            </a:r>
          </a:p>
          <a:p>
            <a:r>
              <a:rPr lang="en-US" smtClean="0">
                <a:ea typeface="ＭＳ Ｐゴシック" pitchFamily="34" charset="-128"/>
              </a:rPr>
              <a:t>But subject to local minima</a:t>
            </a:r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Expectation Maximization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EM Clustering: Results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395663" y="5943600"/>
            <a:ext cx="5062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/>
              <a:t>http://www.ece.neu.edu/groups/rpl/kmeans/</a:t>
            </a:r>
          </a:p>
        </p:txBody>
      </p:sp>
      <p:pic>
        <p:nvPicPr>
          <p:cNvPr id="33795" name="Picture 4" descr="cl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44675"/>
            <a:ext cx="24304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clown_7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844675"/>
            <a:ext cx="24304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lown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844675"/>
            <a:ext cx="24304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Number of Clusters unknown</a:t>
            </a:r>
          </a:p>
          <a:p>
            <a:r>
              <a:rPr lang="en-US" smtClean="0">
                <a:ea typeface="ＭＳ Ｐゴシック" pitchFamily="34" charset="-128"/>
              </a:rPr>
              <a:t>Suffers (badly) from local minima</a:t>
            </a:r>
          </a:p>
          <a:p>
            <a:r>
              <a:rPr lang="en-US" smtClean="0">
                <a:ea typeface="ＭＳ Ｐゴシック" pitchFamily="34" charset="-128"/>
              </a:rPr>
              <a:t>Algorithm: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Start new cluster center if many points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unexplained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Kill cluster center that doesn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contribute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(Use AIC/BIC criterion for all this, if you want to be formal)</a:t>
            </a:r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Practical 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Spectral Clustering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75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Two Spiral Problem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The unsupervised learning problem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914400" y="5562600"/>
            <a:ext cx="299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Many data points, no labels</a:t>
            </a:r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95400"/>
            <a:ext cx="4953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Spectral Clustering: Overview</a:t>
            </a:r>
          </a:p>
        </p:txBody>
      </p:sp>
      <p:sp>
        <p:nvSpPr>
          <p:cNvPr id="38914" name="Oval 3"/>
          <p:cNvSpPr>
            <a:spLocks noChangeArrowheads="1"/>
          </p:cNvSpPr>
          <p:nvPr/>
        </p:nvSpPr>
        <p:spPr bwMode="auto">
          <a:xfrm>
            <a:off x="457200" y="12493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838200" y="11731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685800" y="15541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905000" y="15541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1752600" y="19351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2133600" y="18589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457200" y="26209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10"/>
          <p:cNvSpPr>
            <a:spLocks noChangeArrowheads="1"/>
          </p:cNvSpPr>
          <p:nvPr/>
        </p:nvSpPr>
        <p:spPr bwMode="auto">
          <a:xfrm>
            <a:off x="838200" y="26209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auto">
          <a:xfrm>
            <a:off x="609600" y="29257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457200" y="3459162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Data</a:t>
            </a:r>
          </a:p>
        </p:txBody>
      </p:sp>
      <p:cxnSp>
        <p:nvCxnSpPr>
          <p:cNvPr id="38924" name="AutoShape 13"/>
          <p:cNvCxnSpPr>
            <a:cxnSpLocks noChangeShapeType="1"/>
            <a:stCxn id="38960" idx="4"/>
            <a:endCxn id="38954" idx="0"/>
          </p:cNvCxnSpPr>
          <p:nvPr/>
        </p:nvCxnSpPr>
        <p:spPr bwMode="auto">
          <a:xfrm>
            <a:off x="3390900" y="1477962"/>
            <a:ext cx="0" cy="11430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4"/>
          <p:cNvCxnSpPr>
            <a:cxnSpLocks noChangeShapeType="1"/>
            <a:stCxn id="38961" idx="6"/>
            <a:endCxn id="38966" idx="2"/>
          </p:cNvCxnSpPr>
          <p:nvPr/>
        </p:nvCxnSpPr>
        <p:spPr bwMode="auto">
          <a:xfrm>
            <a:off x="3886200" y="1287462"/>
            <a:ext cx="838200" cy="3810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5"/>
          <p:cNvCxnSpPr>
            <a:cxnSpLocks noChangeShapeType="1"/>
            <a:stCxn id="38961" idx="6"/>
            <a:endCxn id="38967" idx="1"/>
          </p:cNvCxnSpPr>
          <p:nvPr/>
        </p:nvCxnSpPr>
        <p:spPr bwMode="auto">
          <a:xfrm>
            <a:off x="3886200" y="1287462"/>
            <a:ext cx="719138" cy="6810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16"/>
          <p:cNvCxnSpPr>
            <a:cxnSpLocks noChangeShapeType="1"/>
            <a:stCxn id="38961" idx="6"/>
            <a:endCxn id="38968" idx="1"/>
          </p:cNvCxnSpPr>
          <p:nvPr/>
        </p:nvCxnSpPr>
        <p:spPr bwMode="auto">
          <a:xfrm>
            <a:off x="3886200" y="1287462"/>
            <a:ext cx="1100138" cy="6048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AutoShape 17"/>
          <p:cNvCxnSpPr>
            <a:cxnSpLocks noChangeShapeType="1"/>
            <a:stCxn id="38962" idx="4"/>
            <a:endCxn id="38954" idx="0"/>
          </p:cNvCxnSpPr>
          <p:nvPr/>
        </p:nvCxnSpPr>
        <p:spPr bwMode="auto">
          <a:xfrm flipH="1">
            <a:off x="3390900" y="1782762"/>
            <a:ext cx="228600" cy="8382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18"/>
          <p:cNvCxnSpPr>
            <a:cxnSpLocks noChangeShapeType="1"/>
            <a:stCxn id="38962" idx="4"/>
            <a:endCxn id="38955" idx="0"/>
          </p:cNvCxnSpPr>
          <p:nvPr/>
        </p:nvCxnSpPr>
        <p:spPr bwMode="auto">
          <a:xfrm>
            <a:off x="3619500" y="1782762"/>
            <a:ext cx="152400" cy="8382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0" name="AutoShape 19"/>
          <p:cNvCxnSpPr>
            <a:cxnSpLocks noChangeShapeType="1"/>
            <a:stCxn id="38962" idx="4"/>
            <a:endCxn id="38956" idx="0"/>
          </p:cNvCxnSpPr>
          <p:nvPr/>
        </p:nvCxnSpPr>
        <p:spPr bwMode="auto">
          <a:xfrm flipH="1">
            <a:off x="3543300" y="1782762"/>
            <a:ext cx="76200" cy="11430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20"/>
          <p:cNvCxnSpPr>
            <a:cxnSpLocks noChangeShapeType="1"/>
            <a:stCxn id="38960" idx="5"/>
            <a:endCxn id="38955" idx="0"/>
          </p:cNvCxnSpPr>
          <p:nvPr/>
        </p:nvCxnSpPr>
        <p:spPr bwMode="auto">
          <a:xfrm>
            <a:off x="3471863" y="1444625"/>
            <a:ext cx="300037" cy="1176337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AutoShape 21"/>
          <p:cNvCxnSpPr>
            <a:cxnSpLocks noChangeShapeType="1"/>
            <a:stCxn id="38960" idx="4"/>
            <a:endCxn id="38956" idx="0"/>
          </p:cNvCxnSpPr>
          <p:nvPr/>
        </p:nvCxnSpPr>
        <p:spPr bwMode="auto">
          <a:xfrm>
            <a:off x="3390900" y="1477962"/>
            <a:ext cx="152400" cy="14478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AutoShape 22"/>
          <p:cNvCxnSpPr>
            <a:cxnSpLocks noChangeShapeType="1"/>
            <a:stCxn id="38960" idx="6"/>
            <a:endCxn id="38966" idx="2"/>
          </p:cNvCxnSpPr>
          <p:nvPr/>
        </p:nvCxnSpPr>
        <p:spPr bwMode="auto">
          <a:xfrm>
            <a:off x="3505200" y="1363662"/>
            <a:ext cx="1219200" cy="3048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AutoShape 23"/>
          <p:cNvCxnSpPr>
            <a:cxnSpLocks noChangeShapeType="1"/>
            <a:stCxn id="38960" idx="6"/>
            <a:endCxn id="38967" idx="1"/>
          </p:cNvCxnSpPr>
          <p:nvPr/>
        </p:nvCxnSpPr>
        <p:spPr bwMode="auto">
          <a:xfrm>
            <a:off x="3505200" y="1363662"/>
            <a:ext cx="1100138" cy="6048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AutoShape 24"/>
          <p:cNvCxnSpPr>
            <a:cxnSpLocks noChangeShapeType="1"/>
            <a:stCxn id="38960" idx="6"/>
            <a:endCxn id="38968" idx="1"/>
          </p:cNvCxnSpPr>
          <p:nvPr/>
        </p:nvCxnSpPr>
        <p:spPr bwMode="auto">
          <a:xfrm>
            <a:off x="3505200" y="1363662"/>
            <a:ext cx="1481138" cy="5286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AutoShape 25"/>
          <p:cNvCxnSpPr>
            <a:cxnSpLocks noChangeShapeType="1"/>
            <a:stCxn id="38962" idx="6"/>
            <a:endCxn id="38967" idx="1"/>
          </p:cNvCxnSpPr>
          <p:nvPr/>
        </p:nvCxnSpPr>
        <p:spPr bwMode="auto">
          <a:xfrm>
            <a:off x="3733800" y="1668462"/>
            <a:ext cx="871538" cy="3000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7" name="AutoShape 26"/>
          <p:cNvCxnSpPr>
            <a:cxnSpLocks noChangeShapeType="1"/>
            <a:stCxn id="38962" idx="6"/>
            <a:endCxn id="38968" idx="1"/>
          </p:cNvCxnSpPr>
          <p:nvPr/>
        </p:nvCxnSpPr>
        <p:spPr bwMode="auto">
          <a:xfrm>
            <a:off x="3733800" y="1668462"/>
            <a:ext cx="1252538" cy="2238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27"/>
          <p:cNvCxnSpPr>
            <a:cxnSpLocks noChangeShapeType="1"/>
            <a:stCxn id="38962" idx="6"/>
            <a:endCxn id="38966" idx="2"/>
          </p:cNvCxnSpPr>
          <p:nvPr/>
        </p:nvCxnSpPr>
        <p:spPr bwMode="auto">
          <a:xfrm>
            <a:off x="3733800" y="1668462"/>
            <a:ext cx="990600" cy="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AutoShape 28"/>
          <p:cNvCxnSpPr>
            <a:cxnSpLocks noChangeShapeType="1"/>
            <a:stCxn id="38961" idx="4"/>
            <a:endCxn id="38955" idx="0"/>
          </p:cNvCxnSpPr>
          <p:nvPr/>
        </p:nvCxnSpPr>
        <p:spPr bwMode="auto">
          <a:xfrm>
            <a:off x="3771900" y="1401762"/>
            <a:ext cx="0" cy="12192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AutoShape 29"/>
          <p:cNvCxnSpPr>
            <a:cxnSpLocks noChangeShapeType="1"/>
            <a:stCxn id="38961" idx="4"/>
            <a:endCxn id="38954" idx="0"/>
          </p:cNvCxnSpPr>
          <p:nvPr/>
        </p:nvCxnSpPr>
        <p:spPr bwMode="auto">
          <a:xfrm flipH="1">
            <a:off x="3390900" y="1401762"/>
            <a:ext cx="381000" cy="12192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AutoShape 30"/>
          <p:cNvCxnSpPr>
            <a:cxnSpLocks noChangeShapeType="1"/>
            <a:stCxn id="38961" idx="4"/>
            <a:endCxn id="38956" idx="0"/>
          </p:cNvCxnSpPr>
          <p:nvPr/>
        </p:nvCxnSpPr>
        <p:spPr bwMode="auto">
          <a:xfrm flipH="1">
            <a:off x="3543300" y="1401762"/>
            <a:ext cx="228600" cy="15240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2" name="AutoShape 31"/>
          <p:cNvCxnSpPr>
            <a:cxnSpLocks noChangeShapeType="1"/>
            <a:stCxn id="38955" idx="7"/>
            <a:endCxn id="38967" idx="3"/>
          </p:cNvCxnSpPr>
          <p:nvPr/>
        </p:nvCxnSpPr>
        <p:spPr bwMode="auto">
          <a:xfrm flipV="1">
            <a:off x="3852863" y="2130425"/>
            <a:ext cx="752475" cy="523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3" name="AutoShape 32"/>
          <p:cNvCxnSpPr>
            <a:cxnSpLocks noChangeShapeType="1"/>
            <a:stCxn id="38955" idx="7"/>
            <a:endCxn id="38968" idx="3"/>
          </p:cNvCxnSpPr>
          <p:nvPr/>
        </p:nvCxnSpPr>
        <p:spPr bwMode="auto">
          <a:xfrm flipV="1">
            <a:off x="3852863" y="2054225"/>
            <a:ext cx="1133475" cy="6000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4" name="AutoShape 33"/>
          <p:cNvCxnSpPr>
            <a:cxnSpLocks noChangeShapeType="1"/>
            <a:stCxn id="38955" idx="7"/>
            <a:endCxn id="38966" idx="3"/>
          </p:cNvCxnSpPr>
          <p:nvPr/>
        </p:nvCxnSpPr>
        <p:spPr bwMode="auto">
          <a:xfrm flipV="1">
            <a:off x="3852863" y="1749425"/>
            <a:ext cx="904875" cy="904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5" name="AutoShape 34"/>
          <p:cNvCxnSpPr>
            <a:cxnSpLocks noChangeShapeType="1"/>
            <a:stCxn id="38956" idx="7"/>
            <a:endCxn id="38968" idx="3"/>
          </p:cNvCxnSpPr>
          <p:nvPr/>
        </p:nvCxnSpPr>
        <p:spPr bwMode="auto">
          <a:xfrm flipV="1">
            <a:off x="3624263" y="2054225"/>
            <a:ext cx="1362075" cy="904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6" name="AutoShape 35"/>
          <p:cNvCxnSpPr>
            <a:cxnSpLocks noChangeShapeType="1"/>
            <a:stCxn id="38956" idx="7"/>
            <a:endCxn id="38967" idx="3"/>
          </p:cNvCxnSpPr>
          <p:nvPr/>
        </p:nvCxnSpPr>
        <p:spPr bwMode="auto">
          <a:xfrm flipV="1">
            <a:off x="3624263" y="2130425"/>
            <a:ext cx="981075" cy="8286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7" name="AutoShape 36"/>
          <p:cNvCxnSpPr>
            <a:cxnSpLocks noChangeShapeType="1"/>
            <a:stCxn id="38956" idx="7"/>
            <a:endCxn id="38966" idx="3"/>
          </p:cNvCxnSpPr>
          <p:nvPr/>
        </p:nvCxnSpPr>
        <p:spPr bwMode="auto">
          <a:xfrm flipV="1">
            <a:off x="3624263" y="1749425"/>
            <a:ext cx="1133475" cy="12096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8" name="AutoShape 37"/>
          <p:cNvCxnSpPr>
            <a:cxnSpLocks noChangeShapeType="1"/>
            <a:stCxn id="38954" idx="7"/>
            <a:endCxn id="38967" idx="3"/>
          </p:cNvCxnSpPr>
          <p:nvPr/>
        </p:nvCxnSpPr>
        <p:spPr bwMode="auto">
          <a:xfrm flipV="1">
            <a:off x="3471863" y="2130425"/>
            <a:ext cx="1133475" cy="523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9" name="AutoShape 38"/>
          <p:cNvCxnSpPr>
            <a:cxnSpLocks noChangeShapeType="1"/>
            <a:stCxn id="38954" idx="7"/>
            <a:endCxn id="38968" idx="3"/>
          </p:cNvCxnSpPr>
          <p:nvPr/>
        </p:nvCxnSpPr>
        <p:spPr bwMode="auto">
          <a:xfrm flipV="1">
            <a:off x="3471863" y="2054225"/>
            <a:ext cx="1514475" cy="6000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0" name="AutoShape 39"/>
          <p:cNvCxnSpPr>
            <a:cxnSpLocks noChangeShapeType="1"/>
            <a:stCxn id="38954" idx="7"/>
            <a:endCxn id="38966" idx="3"/>
          </p:cNvCxnSpPr>
          <p:nvPr/>
        </p:nvCxnSpPr>
        <p:spPr bwMode="auto">
          <a:xfrm flipV="1">
            <a:off x="3471863" y="1749425"/>
            <a:ext cx="1285875" cy="904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1" name="AutoShape 40"/>
          <p:cNvCxnSpPr>
            <a:cxnSpLocks noChangeShapeType="1"/>
            <a:stCxn id="38954" idx="6"/>
            <a:endCxn id="38955" idx="2"/>
          </p:cNvCxnSpPr>
          <p:nvPr/>
        </p:nvCxnSpPr>
        <p:spPr bwMode="auto">
          <a:xfrm>
            <a:off x="3505200" y="2735262"/>
            <a:ext cx="1524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2" name="AutoShape 41"/>
          <p:cNvCxnSpPr>
            <a:cxnSpLocks noChangeShapeType="1"/>
            <a:stCxn id="38955" idx="3"/>
            <a:endCxn id="38956" idx="7"/>
          </p:cNvCxnSpPr>
          <p:nvPr/>
        </p:nvCxnSpPr>
        <p:spPr bwMode="auto">
          <a:xfrm flipH="1">
            <a:off x="3624263" y="2816225"/>
            <a:ext cx="666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3" name="AutoShape 42"/>
          <p:cNvCxnSpPr>
            <a:cxnSpLocks noChangeShapeType="1"/>
            <a:stCxn id="38954" idx="5"/>
            <a:endCxn id="38956" idx="0"/>
          </p:cNvCxnSpPr>
          <p:nvPr/>
        </p:nvCxnSpPr>
        <p:spPr bwMode="auto">
          <a:xfrm>
            <a:off x="3471863" y="2816225"/>
            <a:ext cx="71437" cy="109537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4" name="Oval 43"/>
          <p:cNvSpPr>
            <a:spLocks noChangeArrowheads="1"/>
          </p:cNvSpPr>
          <p:nvPr/>
        </p:nvSpPr>
        <p:spPr bwMode="auto">
          <a:xfrm>
            <a:off x="3276600" y="26209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Oval 44"/>
          <p:cNvSpPr>
            <a:spLocks noChangeArrowheads="1"/>
          </p:cNvSpPr>
          <p:nvPr/>
        </p:nvSpPr>
        <p:spPr bwMode="auto">
          <a:xfrm>
            <a:off x="3657600" y="26209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Oval 45"/>
          <p:cNvSpPr>
            <a:spLocks noChangeArrowheads="1"/>
          </p:cNvSpPr>
          <p:nvPr/>
        </p:nvSpPr>
        <p:spPr bwMode="auto">
          <a:xfrm>
            <a:off x="3429000" y="29257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57" name="AutoShape 46"/>
          <p:cNvCxnSpPr>
            <a:cxnSpLocks noChangeShapeType="1"/>
            <a:stCxn id="38960" idx="5"/>
            <a:endCxn id="38962" idx="1"/>
          </p:cNvCxnSpPr>
          <p:nvPr/>
        </p:nvCxnSpPr>
        <p:spPr bwMode="auto">
          <a:xfrm>
            <a:off x="3471863" y="1444625"/>
            <a:ext cx="666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8" name="AutoShape 47"/>
          <p:cNvCxnSpPr>
            <a:cxnSpLocks noChangeShapeType="1"/>
            <a:stCxn id="38962" idx="7"/>
            <a:endCxn id="38961" idx="4"/>
          </p:cNvCxnSpPr>
          <p:nvPr/>
        </p:nvCxnSpPr>
        <p:spPr bwMode="auto">
          <a:xfrm flipV="1">
            <a:off x="3700463" y="1401762"/>
            <a:ext cx="71437" cy="185738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9" name="AutoShape 48"/>
          <p:cNvCxnSpPr>
            <a:cxnSpLocks noChangeShapeType="1"/>
            <a:stCxn id="38961" idx="2"/>
            <a:endCxn id="38960" idx="6"/>
          </p:cNvCxnSpPr>
          <p:nvPr/>
        </p:nvCxnSpPr>
        <p:spPr bwMode="auto">
          <a:xfrm flipH="1">
            <a:off x="3505200" y="1287462"/>
            <a:ext cx="1524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60" name="Oval 49"/>
          <p:cNvSpPr>
            <a:spLocks noChangeArrowheads="1"/>
          </p:cNvSpPr>
          <p:nvPr/>
        </p:nvSpPr>
        <p:spPr bwMode="auto">
          <a:xfrm>
            <a:off x="3276600" y="12493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Oval 50"/>
          <p:cNvSpPr>
            <a:spLocks noChangeArrowheads="1"/>
          </p:cNvSpPr>
          <p:nvPr/>
        </p:nvSpPr>
        <p:spPr bwMode="auto">
          <a:xfrm>
            <a:off x="3657600" y="11731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Oval 51"/>
          <p:cNvSpPr>
            <a:spLocks noChangeArrowheads="1"/>
          </p:cNvSpPr>
          <p:nvPr/>
        </p:nvSpPr>
        <p:spPr bwMode="auto">
          <a:xfrm>
            <a:off x="3505200" y="15541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63" name="AutoShape 52"/>
          <p:cNvCxnSpPr>
            <a:cxnSpLocks noChangeShapeType="1"/>
            <a:stCxn id="38966" idx="4"/>
            <a:endCxn id="38967" idx="7"/>
          </p:cNvCxnSpPr>
          <p:nvPr/>
        </p:nvCxnSpPr>
        <p:spPr bwMode="auto">
          <a:xfrm flipH="1">
            <a:off x="4767263" y="1782762"/>
            <a:ext cx="71437" cy="185738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4" name="AutoShape 53"/>
          <p:cNvCxnSpPr>
            <a:cxnSpLocks noChangeShapeType="1"/>
            <a:stCxn id="38966" idx="5"/>
            <a:endCxn id="38968" idx="1"/>
          </p:cNvCxnSpPr>
          <p:nvPr/>
        </p:nvCxnSpPr>
        <p:spPr bwMode="auto">
          <a:xfrm>
            <a:off x="4919663" y="1749425"/>
            <a:ext cx="666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5" name="AutoShape 54"/>
          <p:cNvCxnSpPr>
            <a:cxnSpLocks noChangeShapeType="1"/>
            <a:stCxn id="38968" idx="2"/>
            <a:endCxn id="38967" idx="6"/>
          </p:cNvCxnSpPr>
          <p:nvPr/>
        </p:nvCxnSpPr>
        <p:spPr bwMode="auto">
          <a:xfrm flipH="1">
            <a:off x="4800600" y="1973262"/>
            <a:ext cx="1524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66" name="Oval 55"/>
          <p:cNvSpPr>
            <a:spLocks noChangeArrowheads="1"/>
          </p:cNvSpPr>
          <p:nvPr/>
        </p:nvSpPr>
        <p:spPr bwMode="auto">
          <a:xfrm>
            <a:off x="4724400" y="15541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Oval 56"/>
          <p:cNvSpPr>
            <a:spLocks noChangeArrowheads="1"/>
          </p:cNvSpPr>
          <p:nvPr/>
        </p:nvSpPr>
        <p:spPr bwMode="auto">
          <a:xfrm>
            <a:off x="4572000" y="19351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Oval 57"/>
          <p:cNvSpPr>
            <a:spLocks noChangeArrowheads="1"/>
          </p:cNvSpPr>
          <p:nvPr/>
        </p:nvSpPr>
        <p:spPr bwMode="auto">
          <a:xfrm>
            <a:off x="4953000" y="18589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Text Box 58"/>
          <p:cNvSpPr txBox="1">
            <a:spLocks noChangeArrowheads="1"/>
          </p:cNvSpPr>
          <p:nvPr/>
        </p:nvSpPr>
        <p:spPr bwMode="auto">
          <a:xfrm>
            <a:off x="3048000" y="3459162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Similarities</a:t>
            </a:r>
          </a:p>
        </p:txBody>
      </p:sp>
      <p:graphicFrame>
        <p:nvGraphicFramePr>
          <p:cNvPr id="248121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00766"/>
              </p:ext>
            </p:extLst>
          </p:nvPr>
        </p:nvGraphicFramePr>
        <p:xfrm>
          <a:off x="3200400" y="4144962"/>
          <a:ext cx="1876428" cy="1800227"/>
        </p:xfrm>
        <a:graphic>
          <a:graphicData uri="http://schemas.openxmlformats.org/drawingml/2006/table">
            <a:tbl>
              <a:tblPr/>
              <a:tblGrid>
                <a:gridCol w="208212"/>
                <a:gridCol w="208212"/>
                <a:gridCol w="209472"/>
                <a:gridCol w="208212"/>
                <a:gridCol w="208212"/>
                <a:gridCol w="208212"/>
                <a:gridCol w="208212"/>
                <a:gridCol w="209472"/>
                <a:gridCol w="208212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9072" name="Oval 161"/>
          <p:cNvSpPr>
            <a:spLocks noChangeArrowheads="1"/>
          </p:cNvSpPr>
          <p:nvPr/>
        </p:nvSpPr>
        <p:spPr bwMode="auto">
          <a:xfrm>
            <a:off x="2971800" y="4173537"/>
            <a:ext cx="134938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3" name="Oval 162"/>
          <p:cNvSpPr>
            <a:spLocks noChangeArrowheads="1"/>
          </p:cNvSpPr>
          <p:nvPr/>
        </p:nvSpPr>
        <p:spPr bwMode="auto">
          <a:xfrm>
            <a:off x="2971800" y="4375150"/>
            <a:ext cx="134938" cy="1349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4" name="Oval 163"/>
          <p:cNvSpPr>
            <a:spLocks noChangeArrowheads="1"/>
          </p:cNvSpPr>
          <p:nvPr/>
        </p:nvSpPr>
        <p:spPr bwMode="auto">
          <a:xfrm>
            <a:off x="2971800" y="4578350"/>
            <a:ext cx="134938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5" name="Oval 164"/>
          <p:cNvSpPr>
            <a:spLocks noChangeArrowheads="1"/>
          </p:cNvSpPr>
          <p:nvPr/>
        </p:nvSpPr>
        <p:spPr bwMode="auto">
          <a:xfrm>
            <a:off x="2971800" y="4779962"/>
            <a:ext cx="134938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6" name="Oval 165"/>
          <p:cNvSpPr>
            <a:spLocks noChangeArrowheads="1"/>
          </p:cNvSpPr>
          <p:nvPr/>
        </p:nvSpPr>
        <p:spPr bwMode="auto">
          <a:xfrm>
            <a:off x="2971800" y="4983162"/>
            <a:ext cx="134938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7" name="Oval 166"/>
          <p:cNvSpPr>
            <a:spLocks noChangeArrowheads="1"/>
          </p:cNvSpPr>
          <p:nvPr/>
        </p:nvSpPr>
        <p:spPr bwMode="auto">
          <a:xfrm>
            <a:off x="2971800" y="5184775"/>
            <a:ext cx="134938" cy="1349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8" name="Oval 167"/>
          <p:cNvSpPr>
            <a:spLocks noChangeArrowheads="1"/>
          </p:cNvSpPr>
          <p:nvPr/>
        </p:nvSpPr>
        <p:spPr bwMode="auto">
          <a:xfrm>
            <a:off x="2971800" y="5386387"/>
            <a:ext cx="134938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79" name="Oval 168"/>
          <p:cNvSpPr>
            <a:spLocks noChangeArrowheads="1"/>
          </p:cNvSpPr>
          <p:nvPr/>
        </p:nvSpPr>
        <p:spPr bwMode="auto">
          <a:xfrm>
            <a:off x="2971800" y="5589587"/>
            <a:ext cx="134938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0" name="Oval 169"/>
          <p:cNvSpPr>
            <a:spLocks noChangeArrowheads="1"/>
          </p:cNvSpPr>
          <p:nvPr/>
        </p:nvSpPr>
        <p:spPr bwMode="auto">
          <a:xfrm>
            <a:off x="2971800" y="5791200"/>
            <a:ext cx="134938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1" name="Oval 170"/>
          <p:cNvSpPr>
            <a:spLocks noChangeArrowheads="1"/>
          </p:cNvSpPr>
          <p:nvPr/>
        </p:nvSpPr>
        <p:spPr bwMode="auto">
          <a:xfrm rot="-5400000">
            <a:off x="3241675" y="3917950"/>
            <a:ext cx="134937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2" name="Oval 171"/>
          <p:cNvSpPr>
            <a:spLocks noChangeArrowheads="1"/>
          </p:cNvSpPr>
          <p:nvPr/>
        </p:nvSpPr>
        <p:spPr bwMode="auto">
          <a:xfrm rot="-5400000">
            <a:off x="3443288" y="3917950"/>
            <a:ext cx="134937" cy="1349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3" name="Oval 172"/>
          <p:cNvSpPr>
            <a:spLocks noChangeArrowheads="1"/>
          </p:cNvSpPr>
          <p:nvPr/>
        </p:nvSpPr>
        <p:spPr bwMode="auto">
          <a:xfrm rot="-5400000">
            <a:off x="3646488" y="3917950"/>
            <a:ext cx="134937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4" name="Oval 173"/>
          <p:cNvSpPr>
            <a:spLocks noChangeArrowheads="1"/>
          </p:cNvSpPr>
          <p:nvPr/>
        </p:nvSpPr>
        <p:spPr bwMode="auto">
          <a:xfrm rot="-5400000">
            <a:off x="3848100" y="3917950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5" name="Oval 174"/>
          <p:cNvSpPr>
            <a:spLocks noChangeArrowheads="1"/>
          </p:cNvSpPr>
          <p:nvPr/>
        </p:nvSpPr>
        <p:spPr bwMode="auto">
          <a:xfrm rot="-5400000">
            <a:off x="4052094" y="3920331"/>
            <a:ext cx="134938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6" name="Oval 175"/>
          <p:cNvSpPr>
            <a:spLocks noChangeArrowheads="1"/>
          </p:cNvSpPr>
          <p:nvPr/>
        </p:nvSpPr>
        <p:spPr bwMode="auto">
          <a:xfrm rot="-5400000">
            <a:off x="4252913" y="3917950"/>
            <a:ext cx="134937" cy="1349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7" name="Oval 176"/>
          <p:cNvSpPr>
            <a:spLocks noChangeArrowheads="1"/>
          </p:cNvSpPr>
          <p:nvPr/>
        </p:nvSpPr>
        <p:spPr bwMode="auto">
          <a:xfrm rot="-5400000">
            <a:off x="4454525" y="3917950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8" name="Oval 177"/>
          <p:cNvSpPr>
            <a:spLocks noChangeArrowheads="1"/>
          </p:cNvSpPr>
          <p:nvPr/>
        </p:nvSpPr>
        <p:spPr bwMode="auto">
          <a:xfrm rot="-5400000">
            <a:off x="4657725" y="3917950"/>
            <a:ext cx="134937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89" name="Oval 178"/>
          <p:cNvSpPr>
            <a:spLocks noChangeArrowheads="1"/>
          </p:cNvSpPr>
          <p:nvPr/>
        </p:nvSpPr>
        <p:spPr bwMode="auto">
          <a:xfrm rot="-5400000">
            <a:off x="4859338" y="3917950"/>
            <a:ext cx="134937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90" name="Text Box 179"/>
          <p:cNvSpPr txBox="1">
            <a:spLocks noChangeArrowheads="1"/>
          </p:cNvSpPr>
          <p:nvPr/>
        </p:nvSpPr>
        <p:spPr bwMode="auto">
          <a:xfrm>
            <a:off x="5867400" y="3459162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Block-Detection</a:t>
            </a:r>
          </a:p>
        </p:txBody>
      </p:sp>
      <p:graphicFrame>
        <p:nvGraphicFramePr>
          <p:cNvPr id="248133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24582"/>
              </p:ext>
            </p:extLst>
          </p:nvPr>
        </p:nvGraphicFramePr>
        <p:xfrm>
          <a:off x="6400800" y="4141787"/>
          <a:ext cx="1876428" cy="1800227"/>
        </p:xfrm>
        <a:graphic>
          <a:graphicData uri="http://schemas.openxmlformats.org/drawingml/2006/table">
            <a:tbl>
              <a:tblPr/>
              <a:tblGrid>
                <a:gridCol w="208212"/>
                <a:gridCol w="208212"/>
                <a:gridCol w="209472"/>
                <a:gridCol w="208212"/>
                <a:gridCol w="208212"/>
                <a:gridCol w="208212"/>
                <a:gridCol w="208212"/>
                <a:gridCol w="209472"/>
                <a:gridCol w="208212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39193" name="Group 282"/>
          <p:cNvGrpSpPr>
            <a:grpSpLocks/>
          </p:cNvGrpSpPr>
          <p:nvPr/>
        </p:nvGrpSpPr>
        <p:grpSpPr bwMode="auto">
          <a:xfrm>
            <a:off x="6172200" y="4170362"/>
            <a:ext cx="134938" cy="1752600"/>
            <a:chOff x="2208" y="3024"/>
            <a:chExt cx="96" cy="1248"/>
          </a:xfrm>
        </p:grpSpPr>
        <p:sp>
          <p:nvSpPr>
            <p:cNvPr id="39223" name="Oval 283"/>
            <p:cNvSpPr>
              <a:spLocks noChangeArrowheads="1"/>
            </p:cNvSpPr>
            <p:nvPr/>
          </p:nvSpPr>
          <p:spPr bwMode="auto">
            <a:xfrm>
              <a:off x="2208" y="3024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4" name="Oval 284"/>
            <p:cNvSpPr>
              <a:spLocks noChangeArrowheads="1"/>
            </p:cNvSpPr>
            <p:nvPr/>
          </p:nvSpPr>
          <p:spPr bwMode="auto">
            <a:xfrm>
              <a:off x="2208" y="3168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5" name="Oval 285"/>
            <p:cNvSpPr>
              <a:spLocks noChangeArrowheads="1"/>
            </p:cNvSpPr>
            <p:nvPr/>
          </p:nvSpPr>
          <p:spPr bwMode="auto">
            <a:xfrm>
              <a:off x="2208" y="3312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6" name="Oval 286"/>
            <p:cNvSpPr>
              <a:spLocks noChangeArrowheads="1"/>
            </p:cNvSpPr>
            <p:nvPr/>
          </p:nvSpPr>
          <p:spPr bwMode="auto">
            <a:xfrm>
              <a:off x="2208" y="34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7" name="Oval 287"/>
            <p:cNvSpPr>
              <a:spLocks noChangeArrowheads="1"/>
            </p:cNvSpPr>
            <p:nvPr/>
          </p:nvSpPr>
          <p:spPr bwMode="auto">
            <a:xfrm>
              <a:off x="2208" y="360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8" name="Oval 288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9" name="Oval 289"/>
            <p:cNvSpPr>
              <a:spLocks noChangeArrowheads="1"/>
            </p:cNvSpPr>
            <p:nvPr/>
          </p:nvSpPr>
          <p:spPr bwMode="auto">
            <a:xfrm>
              <a:off x="2208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30" name="Oval 290"/>
            <p:cNvSpPr>
              <a:spLocks noChangeArrowheads="1"/>
            </p:cNvSpPr>
            <p:nvPr/>
          </p:nvSpPr>
          <p:spPr bwMode="auto">
            <a:xfrm>
              <a:off x="2208" y="403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31" name="Oval 291"/>
            <p:cNvSpPr>
              <a:spLocks noChangeArrowheads="1"/>
            </p:cNvSpPr>
            <p:nvPr/>
          </p:nvSpPr>
          <p:spPr bwMode="auto">
            <a:xfrm>
              <a:off x="2208" y="41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94" name="Group 292"/>
          <p:cNvGrpSpPr>
            <a:grpSpLocks/>
          </p:cNvGrpSpPr>
          <p:nvPr/>
        </p:nvGrpSpPr>
        <p:grpSpPr bwMode="auto">
          <a:xfrm rot="-5400000">
            <a:off x="7252494" y="3107531"/>
            <a:ext cx="134938" cy="1752600"/>
            <a:chOff x="2208" y="3024"/>
            <a:chExt cx="96" cy="1248"/>
          </a:xfrm>
        </p:grpSpPr>
        <p:sp>
          <p:nvSpPr>
            <p:cNvPr id="39214" name="Oval 293"/>
            <p:cNvSpPr>
              <a:spLocks noChangeArrowheads="1"/>
            </p:cNvSpPr>
            <p:nvPr/>
          </p:nvSpPr>
          <p:spPr bwMode="auto">
            <a:xfrm>
              <a:off x="2208" y="3024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5" name="Oval 294"/>
            <p:cNvSpPr>
              <a:spLocks noChangeArrowheads="1"/>
            </p:cNvSpPr>
            <p:nvPr/>
          </p:nvSpPr>
          <p:spPr bwMode="auto">
            <a:xfrm>
              <a:off x="2208" y="3168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6" name="Oval 295"/>
            <p:cNvSpPr>
              <a:spLocks noChangeArrowheads="1"/>
            </p:cNvSpPr>
            <p:nvPr/>
          </p:nvSpPr>
          <p:spPr bwMode="auto">
            <a:xfrm>
              <a:off x="2208" y="3312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7" name="Oval 296"/>
            <p:cNvSpPr>
              <a:spLocks noChangeArrowheads="1"/>
            </p:cNvSpPr>
            <p:nvPr/>
          </p:nvSpPr>
          <p:spPr bwMode="auto">
            <a:xfrm>
              <a:off x="2208" y="34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8" name="Oval 297"/>
            <p:cNvSpPr>
              <a:spLocks noChangeArrowheads="1"/>
            </p:cNvSpPr>
            <p:nvPr/>
          </p:nvSpPr>
          <p:spPr bwMode="auto">
            <a:xfrm>
              <a:off x="2208" y="360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19" name="Oval 298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0" name="Oval 299"/>
            <p:cNvSpPr>
              <a:spLocks noChangeArrowheads="1"/>
            </p:cNvSpPr>
            <p:nvPr/>
          </p:nvSpPr>
          <p:spPr bwMode="auto">
            <a:xfrm>
              <a:off x="2208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1" name="Oval 300"/>
            <p:cNvSpPr>
              <a:spLocks noChangeArrowheads="1"/>
            </p:cNvSpPr>
            <p:nvPr/>
          </p:nvSpPr>
          <p:spPr bwMode="auto">
            <a:xfrm>
              <a:off x="2208" y="403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22" name="Oval 301"/>
            <p:cNvSpPr>
              <a:spLocks noChangeArrowheads="1"/>
            </p:cNvSpPr>
            <p:nvPr/>
          </p:nvSpPr>
          <p:spPr bwMode="auto">
            <a:xfrm>
              <a:off x="2208" y="41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9195" name="AutoShape 302"/>
          <p:cNvCxnSpPr>
            <a:cxnSpLocks noChangeShapeType="1"/>
            <a:stCxn id="39198" idx="6"/>
            <a:endCxn id="39199" idx="2"/>
          </p:cNvCxnSpPr>
          <p:nvPr/>
        </p:nvCxnSpPr>
        <p:spPr bwMode="auto">
          <a:xfrm>
            <a:off x="6400800" y="2735262"/>
            <a:ext cx="1524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96" name="AutoShape 303"/>
          <p:cNvCxnSpPr>
            <a:cxnSpLocks noChangeShapeType="1"/>
            <a:stCxn id="39199" idx="3"/>
            <a:endCxn id="39200" idx="7"/>
          </p:cNvCxnSpPr>
          <p:nvPr/>
        </p:nvCxnSpPr>
        <p:spPr bwMode="auto">
          <a:xfrm flipH="1">
            <a:off x="6519863" y="2816225"/>
            <a:ext cx="666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97" name="AutoShape 304"/>
          <p:cNvCxnSpPr>
            <a:cxnSpLocks noChangeShapeType="1"/>
            <a:stCxn id="39198" idx="5"/>
            <a:endCxn id="39200" idx="0"/>
          </p:cNvCxnSpPr>
          <p:nvPr/>
        </p:nvCxnSpPr>
        <p:spPr bwMode="auto">
          <a:xfrm>
            <a:off x="6367463" y="2816225"/>
            <a:ext cx="71437" cy="109537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198" name="Oval 305"/>
          <p:cNvSpPr>
            <a:spLocks noChangeArrowheads="1"/>
          </p:cNvSpPr>
          <p:nvPr/>
        </p:nvSpPr>
        <p:spPr bwMode="auto">
          <a:xfrm>
            <a:off x="6172200" y="26209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199" name="Oval 306"/>
          <p:cNvSpPr>
            <a:spLocks noChangeArrowheads="1"/>
          </p:cNvSpPr>
          <p:nvPr/>
        </p:nvSpPr>
        <p:spPr bwMode="auto">
          <a:xfrm>
            <a:off x="6553200" y="26209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00" name="Oval 307"/>
          <p:cNvSpPr>
            <a:spLocks noChangeArrowheads="1"/>
          </p:cNvSpPr>
          <p:nvPr/>
        </p:nvSpPr>
        <p:spPr bwMode="auto">
          <a:xfrm>
            <a:off x="6324600" y="2925762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201" name="AutoShape 308"/>
          <p:cNvCxnSpPr>
            <a:cxnSpLocks noChangeShapeType="1"/>
            <a:stCxn id="39204" idx="5"/>
            <a:endCxn id="39206" idx="1"/>
          </p:cNvCxnSpPr>
          <p:nvPr/>
        </p:nvCxnSpPr>
        <p:spPr bwMode="auto">
          <a:xfrm>
            <a:off x="6367463" y="1444625"/>
            <a:ext cx="666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02" name="AutoShape 309"/>
          <p:cNvCxnSpPr>
            <a:cxnSpLocks noChangeShapeType="1"/>
            <a:stCxn id="39206" idx="7"/>
            <a:endCxn id="39205" idx="4"/>
          </p:cNvCxnSpPr>
          <p:nvPr/>
        </p:nvCxnSpPr>
        <p:spPr bwMode="auto">
          <a:xfrm flipV="1">
            <a:off x="6596063" y="1401762"/>
            <a:ext cx="71437" cy="185738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03" name="AutoShape 310"/>
          <p:cNvCxnSpPr>
            <a:cxnSpLocks noChangeShapeType="1"/>
            <a:stCxn id="39205" idx="2"/>
            <a:endCxn id="39204" idx="6"/>
          </p:cNvCxnSpPr>
          <p:nvPr/>
        </p:nvCxnSpPr>
        <p:spPr bwMode="auto">
          <a:xfrm flipH="1">
            <a:off x="6400800" y="1287462"/>
            <a:ext cx="1524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204" name="Oval 311"/>
          <p:cNvSpPr>
            <a:spLocks noChangeArrowheads="1"/>
          </p:cNvSpPr>
          <p:nvPr/>
        </p:nvSpPr>
        <p:spPr bwMode="auto">
          <a:xfrm>
            <a:off x="6172200" y="12493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05" name="Oval 312"/>
          <p:cNvSpPr>
            <a:spLocks noChangeArrowheads="1"/>
          </p:cNvSpPr>
          <p:nvPr/>
        </p:nvSpPr>
        <p:spPr bwMode="auto">
          <a:xfrm>
            <a:off x="6553200" y="11731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06" name="Oval 313"/>
          <p:cNvSpPr>
            <a:spLocks noChangeArrowheads="1"/>
          </p:cNvSpPr>
          <p:nvPr/>
        </p:nvSpPr>
        <p:spPr bwMode="auto">
          <a:xfrm>
            <a:off x="6400800" y="1554162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207" name="AutoShape 314"/>
          <p:cNvCxnSpPr>
            <a:cxnSpLocks noChangeShapeType="1"/>
            <a:stCxn id="39210" idx="4"/>
            <a:endCxn id="39211" idx="7"/>
          </p:cNvCxnSpPr>
          <p:nvPr/>
        </p:nvCxnSpPr>
        <p:spPr bwMode="auto">
          <a:xfrm flipH="1">
            <a:off x="7662863" y="1782762"/>
            <a:ext cx="71437" cy="185738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08" name="AutoShape 315"/>
          <p:cNvCxnSpPr>
            <a:cxnSpLocks noChangeShapeType="1"/>
            <a:stCxn id="39210" idx="5"/>
            <a:endCxn id="39212" idx="1"/>
          </p:cNvCxnSpPr>
          <p:nvPr/>
        </p:nvCxnSpPr>
        <p:spPr bwMode="auto">
          <a:xfrm>
            <a:off x="7815263" y="1749425"/>
            <a:ext cx="66675" cy="14287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209" name="AutoShape 316"/>
          <p:cNvCxnSpPr>
            <a:cxnSpLocks noChangeShapeType="1"/>
            <a:stCxn id="39212" idx="2"/>
            <a:endCxn id="39211" idx="6"/>
          </p:cNvCxnSpPr>
          <p:nvPr/>
        </p:nvCxnSpPr>
        <p:spPr bwMode="auto">
          <a:xfrm flipH="1">
            <a:off x="7696200" y="1973262"/>
            <a:ext cx="1524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210" name="Oval 317"/>
          <p:cNvSpPr>
            <a:spLocks noChangeArrowheads="1"/>
          </p:cNvSpPr>
          <p:nvPr/>
        </p:nvSpPr>
        <p:spPr bwMode="auto">
          <a:xfrm>
            <a:off x="7620000" y="15541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1" name="Oval 318"/>
          <p:cNvSpPr>
            <a:spLocks noChangeArrowheads="1"/>
          </p:cNvSpPr>
          <p:nvPr/>
        </p:nvSpPr>
        <p:spPr bwMode="auto">
          <a:xfrm>
            <a:off x="7467600" y="19351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2" name="Oval 319"/>
          <p:cNvSpPr>
            <a:spLocks noChangeArrowheads="1"/>
          </p:cNvSpPr>
          <p:nvPr/>
        </p:nvSpPr>
        <p:spPr bwMode="auto">
          <a:xfrm>
            <a:off x="7848600" y="1858962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3" name="Rectangle 320"/>
          <p:cNvSpPr>
            <a:spLocks noChangeArrowheads="1"/>
          </p:cNvSpPr>
          <p:nvPr/>
        </p:nvSpPr>
        <p:spPr bwMode="auto">
          <a:xfrm>
            <a:off x="4648200" y="6198513"/>
            <a:ext cx="4168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/>
              <a:t>* Slides from Dan Klein, Sep </a:t>
            </a:r>
            <a:r>
              <a:rPr lang="en-US" sz="1100" dirty="0" err="1"/>
              <a:t>Kamvar</a:t>
            </a:r>
            <a:r>
              <a:rPr lang="en-US" sz="1100" dirty="0"/>
              <a:t>, Chris Manning, Natural Language Group 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20762"/>
            <a:ext cx="8686800" cy="48768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Block matrices have block eigenvectors: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Near-block matrices have near-block eigenvectors: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[Ng </a:t>
            </a:r>
            <a:r>
              <a:rPr lang="en-US" sz="2000" i="1" dirty="0" smtClean="0">
                <a:solidFill>
                  <a:srgbClr val="CC0000"/>
                </a:solidFill>
                <a:ea typeface="ＭＳ Ｐゴシック" pitchFamily="34" charset="-128"/>
              </a:rPr>
              <a:t>et al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., NIPS 02]</a:t>
            </a:r>
          </a:p>
        </p:txBody>
      </p:sp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Eigenvectors and Blocks</a:t>
            </a:r>
          </a:p>
        </p:txBody>
      </p:sp>
      <p:graphicFrame>
        <p:nvGraphicFramePr>
          <p:cNvPr id="2482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90098"/>
              </p:ext>
            </p:extLst>
          </p:nvPr>
        </p:nvGraphicFramePr>
        <p:xfrm>
          <a:off x="457200" y="1862137"/>
          <a:ext cx="1828800" cy="13414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6" name="AutoShape 31"/>
          <p:cNvSpPr>
            <a:spLocks noChangeArrowheads="1"/>
          </p:cNvSpPr>
          <p:nvPr/>
        </p:nvSpPr>
        <p:spPr bwMode="auto">
          <a:xfrm>
            <a:off x="2667000" y="2027237"/>
            <a:ext cx="2057400" cy="1143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eigensolver</a:t>
            </a:r>
          </a:p>
        </p:txBody>
      </p:sp>
      <p:graphicFrame>
        <p:nvGraphicFramePr>
          <p:cNvPr id="248220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84757"/>
              </p:ext>
            </p:extLst>
          </p:nvPr>
        </p:nvGraphicFramePr>
        <p:xfrm>
          <a:off x="4953000" y="1862137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8222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99986"/>
              </p:ext>
            </p:extLst>
          </p:nvPr>
        </p:nvGraphicFramePr>
        <p:xfrm>
          <a:off x="6019800" y="1862137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1" name="Text Box 56"/>
          <p:cNvSpPr txBox="1">
            <a:spLocks noChangeArrowheads="1"/>
          </p:cNvSpPr>
          <p:nvPr/>
        </p:nvSpPr>
        <p:spPr bwMode="auto">
          <a:xfrm>
            <a:off x="4724400" y="1417637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1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2</a:t>
            </a:r>
          </a:p>
        </p:txBody>
      </p:sp>
      <p:sp>
        <p:nvSpPr>
          <p:cNvPr id="39992" name="Text Box 57"/>
          <p:cNvSpPr txBox="1">
            <a:spLocks noChangeArrowheads="1"/>
          </p:cNvSpPr>
          <p:nvPr/>
        </p:nvSpPr>
        <p:spPr bwMode="auto">
          <a:xfrm>
            <a:off x="5875338" y="13843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2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2</a:t>
            </a:r>
          </a:p>
        </p:txBody>
      </p:sp>
      <p:sp>
        <p:nvSpPr>
          <p:cNvPr id="39993" name="Text Box 58"/>
          <p:cNvSpPr txBox="1">
            <a:spLocks noChangeArrowheads="1"/>
          </p:cNvSpPr>
          <p:nvPr/>
        </p:nvSpPr>
        <p:spPr bwMode="auto">
          <a:xfrm>
            <a:off x="6934200" y="140176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3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0</a:t>
            </a:r>
          </a:p>
        </p:txBody>
      </p:sp>
      <p:sp>
        <p:nvSpPr>
          <p:cNvPr id="39994" name="Text Box 59"/>
          <p:cNvSpPr txBox="1">
            <a:spLocks noChangeArrowheads="1"/>
          </p:cNvSpPr>
          <p:nvPr/>
        </p:nvSpPr>
        <p:spPr bwMode="auto">
          <a:xfrm>
            <a:off x="7924800" y="1417637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4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0</a:t>
            </a:r>
          </a:p>
        </p:txBody>
      </p:sp>
      <p:graphicFrame>
        <p:nvGraphicFramePr>
          <p:cNvPr id="248223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47272"/>
              </p:ext>
            </p:extLst>
          </p:nvPr>
        </p:nvGraphicFramePr>
        <p:xfrm>
          <a:off x="457200" y="4437062"/>
          <a:ext cx="1828800" cy="13414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-.2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22" name="AutoShape 87"/>
          <p:cNvSpPr>
            <a:spLocks noChangeArrowheads="1"/>
          </p:cNvSpPr>
          <p:nvPr/>
        </p:nvSpPr>
        <p:spPr bwMode="auto">
          <a:xfrm>
            <a:off x="2667000" y="4602162"/>
            <a:ext cx="2057400" cy="1143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eigensolver</a:t>
            </a:r>
          </a:p>
        </p:txBody>
      </p:sp>
      <p:graphicFrame>
        <p:nvGraphicFramePr>
          <p:cNvPr id="248226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32030"/>
              </p:ext>
            </p:extLst>
          </p:nvPr>
        </p:nvGraphicFramePr>
        <p:xfrm>
          <a:off x="4953000" y="4437062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.69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.14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82276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16553"/>
              </p:ext>
            </p:extLst>
          </p:nvPr>
        </p:nvGraphicFramePr>
        <p:xfrm>
          <a:off x="5943600" y="4437062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-.14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.69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7" name="Text Box 112"/>
          <p:cNvSpPr txBox="1">
            <a:spLocks noChangeArrowheads="1"/>
          </p:cNvSpPr>
          <p:nvPr/>
        </p:nvSpPr>
        <p:spPr bwMode="auto">
          <a:xfrm>
            <a:off x="4572000" y="3992562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1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2.02</a:t>
            </a:r>
          </a:p>
        </p:txBody>
      </p:sp>
      <p:sp>
        <p:nvSpPr>
          <p:cNvPr id="40048" name="Text Box 113"/>
          <p:cNvSpPr txBox="1">
            <a:spLocks noChangeArrowheads="1"/>
          </p:cNvSpPr>
          <p:nvPr/>
        </p:nvSpPr>
        <p:spPr bwMode="auto">
          <a:xfrm>
            <a:off x="5715000" y="3992562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2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2.02</a:t>
            </a:r>
          </a:p>
        </p:txBody>
      </p:sp>
      <p:sp>
        <p:nvSpPr>
          <p:cNvPr id="40049" name="Text Box 114"/>
          <p:cNvSpPr txBox="1">
            <a:spLocks noChangeArrowheads="1"/>
          </p:cNvSpPr>
          <p:nvPr/>
        </p:nvSpPr>
        <p:spPr bwMode="auto">
          <a:xfrm>
            <a:off x="6858000" y="3976687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3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-0.02</a:t>
            </a:r>
          </a:p>
        </p:txBody>
      </p:sp>
      <p:sp>
        <p:nvSpPr>
          <p:cNvPr id="40050" name="Text Box 115"/>
          <p:cNvSpPr txBox="1">
            <a:spLocks noChangeArrowheads="1"/>
          </p:cNvSpPr>
          <p:nvPr/>
        </p:nvSpPr>
        <p:spPr bwMode="auto">
          <a:xfrm>
            <a:off x="7924800" y="399256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Symbol" pitchFamily="18" charset="2"/>
                <a:sym typeface="Tahoma" pitchFamily="34" charset="0"/>
              </a:rPr>
              <a:t>l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4</a:t>
            </a:r>
            <a:r>
              <a:rPr lang="en-US" sz="1600">
                <a:latin typeface="Times New Roman" pitchFamily="18" charset="0"/>
                <a:sym typeface="Tahoma" pitchFamily="34" charset="0"/>
              </a:rPr>
              <a:t>= -0.02</a:t>
            </a:r>
          </a:p>
        </p:txBody>
      </p:sp>
      <p:sp>
        <p:nvSpPr>
          <p:cNvPr id="21" name="Rectangle 320"/>
          <p:cNvSpPr>
            <a:spLocks noChangeArrowheads="1"/>
          </p:cNvSpPr>
          <p:nvPr/>
        </p:nvSpPr>
        <p:spPr bwMode="auto">
          <a:xfrm>
            <a:off x="4648200" y="6198513"/>
            <a:ext cx="4168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/>
              <a:t>* Slides from Dan Klein, Sep </a:t>
            </a:r>
            <a:r>
              <a:rPr lang="en-US" sz="1100" dirty="0" err="1"/>
              <a:t>Kamvar</a:t>
            </a:r>
            <a:r>
              <a:rPr lang="en-US" sz="1100" dirty="0"/>
              <a:t>, Chris Manning, Natural Language Group 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35062"/>
            <a:ext cx="7772400" cy="48768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Can put items into blocks by eigenvectors:</a:t>
            </a: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Resulting clusters independent of row ordering:</a:t>
            </a:r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Spectral Space</a:t>
            </a:r>
          </a:p>
        </p:txBody>
      </p:sp>
      <p:graphicFrame>
        <p:nvGraphicFramePr>
          <p:cNvPr id="24832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69397"/>
              </p:ext>
            </p:extLst>
          </p:nvPr>
        </p:nvGraphicFramePr>
        <p:xfrm>
          <a:off x="457200" y="1668462"/>
          <a:ext cx="1828800" cy="13414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-.2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832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53106"/>
              </p:ext>
            </p:extLst>
          </p:nvPr>
        </p:nvGraphicFramePr>
        <p:xfrm>
          <a:off x="3505200" y="1655762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.69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.14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8324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7040"/>
              </p:ext>
            </p:extLst>
          </p:nvPr>
        </p:nvGraphicFramePr>
        <p:xfrm>
          <a:off x="4495800" y="1655762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-.14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.69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4" name="AutoShape 55"/>
          <p:cNvSpPr>
            <a:spLocks noChangeArrowheads="1"/>
          </p:cNvSpPr>
          <p:nvPr/>
        </p:nvSpPr>
        <p:spPr bwMode="auto">
          <a:xfrm>
            <a:off x="2514600" y="2049462"/>
            <a:ext cx="762000" cy="685800"/>
          </a:xfrm>
          <a:prstGeom prst="rightArrow">
            <a:avLst>
              <a:gd name="adj1" fmla="val 50000"/>
              <a:gd name="adj2" fmla="val 40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AutoShape 56"/>
          <p:cNvSpPr>
            <a:spLocks noChangeArrowheads="1"/>
          </p:cNvSpPr>
          <p:nvPr/>
        </p:nvSpPr>
        <p:spPr bwMode="auto">
          <a:xfrm>
            <a:off x="5562600" y="2049462"/>
            <a:ext cx="762000" cy="685800"/>
          </a:xfrm>
          <a:prstGeom prst="rightArrow">
            <a:avLst>
              <a:gd name="adj1" fmla="val 50000"/>
              <a:gd name="adj2" fmla="val 40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Line 57"/>
          <p:cNvSpPr>
            <a:spLocks noChangeShapeType="1"/>
          </p:cNvSpPr>
          <p:nvPr/>
        </p:nvSpPr>
        <p:spPr bwMode="auto">
          <a:xfrm>
            <a:off x="7010400" y="1668462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7" name="Line 58"/>
          <p:cNvSpPr>
            <a:spLocks noChangeShapeType="1"/>
          </p:cNvSpPr>
          <p:nvPr/>
        </p:nvSpPr>
        <p:spPr bwMode="auto">
          <a:xfrm flipH="1">
            <a:off x="6477000" y="2659062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Oval 59"/>
          <p:cNvSpPr>
            <a:spLocks noChangeArrowheads="1"/>
          </p:cNvSpPr>
          <p:nvPr/>
        </p:nvSpPr>
        <p:spPr bwMode="auto">
          <a:xfrm>
            <a:off x="3352800" y="1592262"/>
            <a:ext cx="19050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Oval 60"/>
          <p:cNvSpPr>
            <a:spLocks noChangeArrowheads="1"/>
          </p:cNvSpPr>
          <p:nvPr/>
        </p:nvSpPr>
        <p:spPr bwMode="auto">
          <a:xfrm>
            <a:off x="3352800" y="1973262"/>
            <a:ext cx="19050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1"/>
          <p:cNvSpPr>
            <a:spLocks noChangeArrowheads="1"/>
          </p:cNvSpPr>
          <p:nvPr/>
        </p:nvSpPr>
        <p:spPr bwMode="auto">
          <a:xfrm>
            <a:off x="3352800" y="2354262"/>
            <a:ext cx="1905000" cy="381000"/>
          </a:xfrm>
          <a:prstGeom prst="ellips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Oval 62"/>
          <p:cNvSpPr>
            <a:spLocks noChangeArrowheads="1"/>
          </p:cNvSpPr>
          <p:nvPr/>
        </p:nvSpPr>
        <p:spPr bwMode="auto">
          <a:xfrm>
            <a:off x="3352800" y="2735262"/>
            <a:ext cx="1905000" cy="381000"/>
          </a:xfrm>
          <a:prstGeom prst="ellips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Oval 63"/>
          <p:cNvSpPr>
            <a:spLocks noChangeArrowheads="1"/>
          </p:cNvSpPr>
          <p:nvPr/>
        </p:nvSpPr>
        <p:spPr bwMode="auto">
          <a:xfrm>
            <a:off x="6934200" y="1744662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Oval 64"/>
          <p:cNvSpPr>
            <a:spLocks noChangeArrowheads="1"/>
          </p:cNvSpPr>
          <p:nvPr/>
        </p:nvSpPr>
        <p:spPr bwMode="auto">
          <a:xfrm>
            <a:off x="6858000" y="1820862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Oval 65"/>
          <p:cNvSpPr>
            <a:spLocks noChangeArrowheads="1"/>
          </p:cNvSpPr>
          <p:nvPr/>
        </p:nvSpPr>
        <p:spPr bwMode="auto">
          <a:xfrm>
            <a:off x="7848600" y="2582862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Oval 66"/>
          <p:cNvSpPr>
            <a:spLocks noChangeArrowheads="1"/>
          </p:cNvSpPr>
          <p:nvPr/>
        </p:nvSpPr>
        <p:spPr bwMode="auto">
          <a:xfrm>
            <a:off x="7772400" y="2506662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Text Box 67"/>
          <p:cNvSpPr txBox="1">
            <a:spLocks noChangeArrowheads="1"/>
          </p:cNvSpPr>
          <p:nvPr/>
        </p:nvSpPr>
        <p:spPr bwMode="auto">
          <a:xfrm>
            <a:off x="6781800" y="1135062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1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41027" name="Text Box 68"/>
          <p:cNvSpPr txBox="1">
            <a:spLocks noChangeArrowheads="1"/>
          </p:cNvSpPr>
          <p:nvPr/>
        </p:nvSpPr>
        <p:spPr bwMode="auto">
          <a:xfrm>
            <a:off x="8001000" y="2414587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2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41028" name="Freeform 69"/>
          <p:cNvSpPr>
            <a:spLocks/>
          </p:cNvSpPr>
          <p:nvPr/>
        </p:nvSpPr>
        <p:spPr bwMode="auto">
          <a:xfrm>
            <a:off x="5264150" y="1589087"/>
            <a:ext cx="1670050" cy="169863"/>
          </a:xfrm>
          <a:custGeom>
            <a:avLst/>
            <a:gdLst>
              <a:gd name="T0" fmla="*/ 0 w 1052"/>
              <a:gd name="T1" fmla="*/ 2147483647 h 107"/>
              <a:gd name="T2" fmla="*/ 2147483647 w 1052"/>
              <a:gd name="T3" fmla="*/ 2147483647 h 107"/>
              <a:gd name="T4" fmla="*/ 2147483647 w 1052"/>
              <a:gd name="T5" fmla="*/ 2147483647 h 107"/>
              <a:gd name="T6" fmla="*/ 0 60000 65536"/>
              <a:gd name="T7" fmla="*/ 0 60000 65536"/>
              <a:gd name="T8" fmla="*/ 0 60000 65536"/>
              <a:gd name="T9" fmla="*/ 0 w 1052"/>
              <a:gd name="T10" fmla="*/ 0 h 107"/>
              <a:gd name="T11" fmla="*/ 1052 w 1052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107">
                <a:moveTo>
                  <a:pt x="0" y="107"/>
                </a:moveTo>
                <a:cubicBezTo>
                  <a:pt x="79" y="88"/>
                  <a:pt x="301" y="4"/>
                  <a:pt x="476" y="2"/>
                </a:cubicBezTo>
                <a:cubicBezTo>
                  <a:pt x="651" y="0"/>
                  <a:pt x="852" y="46"/>
                  <a:pt x="1052" y="98"/>
                </a:cubicBezTo>
              </a:path>
            </a:pathLst>
          </a:custGeom>
          <a:noFill/>
          <a:ln w="254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Freeform 70"/>
          <p:cNvSpPr>
            <a:spLocks/>
          </p:cNvSpPr>
          <p:nvPr/>
        </p:nvSpPr>
        <p:spPr bwMode="auto">
          <a:xfrm>
            <a:off x="5257800" y="1858962"/>
            <a:ext cx="1524000" cy="266700"/>
          </a:xfrm>
          <a:custGeom>
            <a:avLst/>
            <a:gdLst>
              <a:gd name="T0" fmla="*/ 0 w 960"/>
              <a:gd name="T1" fmla="*/ 2147483647 h 168"/>
              <a:gd name="T2" fmla="*/ 2147483647 w 960"/>
              <a:gd name="T3" fmla="*/ 2147483647 h 168"/>
              <a:gd name="T4" fmla="*/ 2147483647 w 960"/>
              <a:gd name="T5" fmla="*/ 2147483647 h 168"/>
              <a:gd name="T6" fmla="*/ 0 60000 65536"/>
              <a:gd name="T7" fmla="*/ 0 60000 65536"/>
              <a:gd name="T8" fmla="*/ 0 60000 65536"/>
              <a:gd name="T9" fmla="*/ 0 w 960"/>
              <a:gd name="T10" fmla="*/ 0 h 168"/>
              <a:gd name="T11" fmla="*/ 960 w 96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68">
                <a:moveTo>
                  <a:pt x="0" y="168"/>
                </a:moveTo>
                <a:cubicBezTo>
                  <a:pt x="136" y="108"/>
                  <a:pt x="272" y="48"/>
                  <a:pt x="432" y="24"/>
                </a:cubicBezTo>
                <a:cubicBezTo>
                  <a:pt x="592" y="0"/>
                  <a:pt x="776" y="12"/>
                  <a:pt x="960" y="24"/>
                </a:cubicBezTo>
              </a:path>
            </a:pathLst>
          </a:custGeom>
          <a:noFill/>
          <a:ln w="254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Freeform 71"/>
          <p:cNvSpPr>
            <a:spLocks/>
          </p:cNvSpPr>
          <p:nvPr/>
        </p:nvSpPr>
        <p:spPr bwMode="auto">
          <a:xfrm>
            <a:off x="5257800" y="2582862"/>
            <a:ext cx="2514600" cy="682625"/>
          </a:xfrm>
          <a:custGeom>
            <a:avLst/>
            <a:gdLst>
              <a:gd name="T0" fmla="*/ 0 w 1584"/>
              <a:gd name="T1" fmla="*/ 0 h 430"/>
              <a:gd name="T2" fmla="*/ 2147483647 w 1584"/>
              <a:gd name="T3" fmla="*/ 2147483647 h 430"/>
              <a:gd name="T4" fmla="*/ 2147483647 w 1584"/>
              <a:gd name="T5" fmla="*/ 2147483647 h 430"/>
              <a:gd name="T6" fmla="*/ 2147483647 w 1584"/>
              <a:gd name="T7" fmla="*/ 2147483647 h 430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430"/>
              <a:gd name="T14" fmla="*/ 1584 w 1584"/>
              <a:gd name="T15" fmla="*/ 430 h 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430">
                <a:moveTo>
                  <a:pt x="0" y="0"/>
                </a:moveTo>
                <a:cubicBezTo>
                  <a:pt x="140" y="57"/>
                  <a:pt x="632" y="280"/>
                  <a:pt x="842" y="345"/>
                </a:cubicBezTo>
                <a:cubicBezTo>
                  <a:pt x="1052" y="410"/>
                  <a:pt x="1137" y="430"/>
                  <a:pt x="1261" y="388"/>
                </a:cubicBezTo>
                <a:cubicBezTo>
                  <a:pt x="1385" y="346"/>
                  <a:pt x="1517" y="157"/>
                  <a:pt x="1584" y="96"/>
                </a:cubicBezTo>
              </a:path>
            </a:pathLst>
          </a:custGeom>
          <a:noFill/>
          <a:ln w="254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Freeform 72"/>
          <p:cNvSpPr>
            <a:spLocks/>
          </p:cNvSpPr>
          <p:nvPr/>
        </p:nvSpPr>
        <p:spPr bwMode="auto">
          <a:xfrm>
            <a:off x="5264150" y="2811462"/>
            <a:ext cx="2660650" cy="655638"/>
          </a:xfrm>
          <a:custGeom>
            <a:avLst/>
            <a:gdLst>
              <a:gd name="T0" fmla="*/ 0 w 1676"/>
              <a:gd name="T1" fmla="*/ 2147483647 h 413"/>
              <a:gd name="T2" fmla="*/ 2147483647 w 1676"/>
              <a:gd name="T3" fmla="*/ 2147483647 h 413"/>
              <a:gd name="T4" fmla="*/ 2147483647 w 1676"/>
              <a:gd name="T5" fmla="*/ 0 h 413"/>
              <a:gd name="T6" fmla="*/ 0 60000 65536"/>
              <a:gd name="T7" fmla="*/ 0 60000 65536"/>
              <a:gd name="T8" fmla="*/ 0 60000 65536"/>
              <a:gd name="T9" fmla="*/ 0 w 1676"/>
              <a:gd name="T10" fmla="*/ 0 h 413"/>
              <a:gd name="T11" fmla="*/ 1676 w 1676"/>
              <a:gd name="T12" fmla="*/ 413 h 4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6" h="413">
                <a:moveTo>
                  <a:pt x="0" y="70"/>
                </a:moveTo>
                <a:cubicBezTo>
                  <a:pt x="199" y="125"/>
                  <a:pt x="917" y="413"/>
                  <a:pt x="1196" y="401"/>
                </a:cubicBezTo>
                <a:cubicBezTo>
                  <a:pt x="1475" y="389"/>
                  <a:pt x="1576" y="84"/>
                  <a:pt x="1676" y="0"/>
                </a:cubicBezTo>
              </a:path>
            </a:pathLst>
          </a:custGeom>
          <a:noFill/>
          <a:ln w="254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Text Box 73"/>
          <p:cNvSpPr txBox="1">
            <a:spLocks noChangeArrowheads="1"/>
          </p:cNvSpPr>
          <p:nvPr/>
        </p:nvSpPr>
        <p:spPr bwMode="auto">
          <a:xfrm>
            <a:off x="3505200" y="3100387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1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41033" name="Text Box 74"/>
          <p:cNvSpPr txBox="1">
            <a:spLocks noChangeArrowheads="1"/>
          </p:cNvSpPr>
          <p:nvPr/>
        </p:nvSpPr>
        <p:spPr bwMode="auto">
          <a:xfrm>
            <a:off x="4495800" y="3100387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2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graphicFrame>
        <p:nvGraphicFramePr>
          <p:cNvPr id="2483275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17010"/>
              </p:ext>
            </p:extLst>
          </p:nvPr>
        </p:nvGraphicFramePr>
        <p:xfrm>
          <a:off x="457200" y="4167187"/>
          <a:ext cx="1828800" cy="13414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-.2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8330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01039"/>
              </p:ext>
            </p:extLst>
          </p:nvPr>
        </p:nvGraphicFramePr>
        <p:xfrm>
          <a:off x="3505200" y="4154487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.14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.69</a:t>
                      </a: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8331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52344"/>
              </p:ext>
            </p:extLst>
          </p:nvPr>
        </p:nvGraphicFramePr>
        <p:xfrm>
          <a:off x="4495800" y="4154487"/>
          <a:ext cx="609600" cy="13414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.69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-.14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.71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5" name="AutoShape 126"/>
          <p:cNvSpPr>
            <a:spLocks noChangeArrowheads="1"/>
          </p:cNvSpPr>
          <p:nvPr/>
        </p:nvSpPr>
        <p:spPr bwMode="auto">
          <a:xfrm>
            <a:off x="2514600" y="4548187"/>
            <a:ext cx="762000" cy="685800"/>
          </a:xfrm>
          <a:prstGeom prst="rightArrow">
            <a:avLst>
              <a:gd name="adj1" fmla="val 50000"/>
              <a:gd name="adj2" fmla="val 40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6" name="AutoShape 127"/>
          <p:cNvSpPr>
            <a:spLocks noChangeArrowheads="1"/>
          </p:cNvSpPr>
          <p:nvPr/>
        </p:nvSpPr>
        <p:spPr bwMode="auto">
          <a:xfrm>
            <a:off x="5562600" y="4548187"/>
            <a:ext cx="762000" cy="685800"/>
          </a:xfrm>
          <a:prstGeom prst="rightArrow">
            <a:avLst>
              <a:gd name="adj1" fmla="val 50000"/>
              <a:gd name="adj2" fmla="val 40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7" name="Line 128"/>
          <p:cNvSpPr>
            <a:spLocks noChangeShapeType="1"/>
          </p:cNvSpPr>
          <p:nvPr/>
        </p:nvSpPr>
        <p:spPr bwMode="auto">
          <a:xfrm>
            <a:off x="7010400" y="4167187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8" name="Line 129"/>
          <p:cNvSpPr>
            <a:spLocks noChangeShapeType="1"/>
          </p:cNvSpPr>
          <p:nvPr/>
        </p:nvSpPr>
        <p:spPr bwMode="auto">
          <a:xfrm flipH="1">
            <a:off x="6477000" y="5157787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9" name="Oval 130"/>
          <p:cNvSpPr>
            <a:spLocks noChangeArrowheads="1"/>
          </p:cNvSpPr>
          <p:nvPr/>
        </p:nvSpPr>
        <p:spPr bwMode="auto">
          <a:xfrm>
            <a:off x="3352800" y="4090987"/>
            <a:ext cx="19050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0" name="Oval 131"/>
          <p:cNvSpPr>
            <a:spLocks noChangeArrowheads="1"/>
          </p:cNvSpPr>
          <p:nvPr/>
        </p:nvSpPr>
        <p:spPr bwMode="auto">
          <a:xfrm>
            <a:off x="3352800" y="4471987"/>
            <a:ext cx="1905000" cy="381000"/>
          </a:xfrm>
          <a:prstGeom prst="ellips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1" name="Oval 132"/>
          <p:cNvSpPr>
            <a:spLocks noChangeArrowheads="1"/>
          </p:cNvSpPr>
          <p:nvPr/>
        </p:nvSpPr>
        <p:spPr bwMode="auto">
          <a:xfrm>
            <a:off x="3352800" y="4852987"/>
            <a:ext cx="19050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2" name="Oval 133"/>
          <p:cNvSpPr>
            <a:spLocks noChangeArrowheads="1"/>
          </p:cNvSpPr>
          <p:nvPr/>
        </p:nvSpPr>
        <p:spPr bwMode="auto">
          <a:xfrm>
            <a:off x="3352800" y="5233987"/>
            <a:ext cx="1905000" cy="381000"/>
          </a:xfrm>
          <a:prstGeom prst="ellips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3" name="Oval 134"/>
          <p:cNvSpPr>
            <a:spLocks noChangeArrowheads="1"/>
          </p:cNvSpPr>
          <p:nvPr/>
        </p:nvSpPr>
        <p:spPr bwMode="auto">
          <a:xfrm>
            <a:off x="6934200" y="4243387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4" name="Oval 135"/>
          <p:cNvSpPr>
            <a:spLocks noChangeArrowheads="1"/>
          </p:cNvSpPr>
          <p:nvPr/>
        </p:nvSpPr>
        <p:spPr bwMode="auto">
          <a:xfrm>
            <a:off x="6858000" y="4319587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5" name="Oval 136"/>
          <p:cNvSpPr>
            <a:spLocks noChangeArrowheads="1"/>
          </p:cNvSpPr>
          <p:nvPr/>
        </p:nvSpPr>
        <p:spPr bwMode="auto">
          <a:xfrm>
            <a:off x="7848600" y="5081587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6" name="Oval 137"/>
          <p:cNvSpPr>
            <a:spLocks noChangeArrowheads="1"/>
          </p:cNvSpPr>
          <p:nvPr/>
        </p:nvSpPr>
        <p:spPr bwMode="auto">
          <a:xfrm>
            <a:off x="7772400" y="5005387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7" name="Text Box 138"/>
          <p:cNvSpPr txBox="1">
            <a:spLocks noChangeArrowheads="1"/>
          </p:cNvSpPr>
          <p:nvPr/>
        </p:nvSpPr>
        <p:spPr bwMode="auto">
          <a:xfrm>
            <a:off x="6781800" y="3709987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1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41098" name="Text Box 139"/>
          <p:cNvSpPr txBox="1">
            <a:spLocks noChangeArrowheads="1"/>
          </p:cNvSpPr>
          <p:nvPr/>
        </p:nvSpPr>
        <p:spPr bwMode="auto">
          <a:xfrm>
            <a:off x="8001000" y="4913312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2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41099" name="Freeform 140"/>
          <p:cNvSpPr>
            <a:spLocks/>
          </p:cNvSpPr>
          <p:nvPr/>
        </p:nvSpPr>
        <p:spPr bwMode="auto">
          <a:xfrm>
            <a:off x="5264150" y="4087812"/>
            <a:ext cx="1670050" cy="169863"/>
          </a:xfrm>
          <a:custGeom>
            <a:avLst/>
            <a:gdLst>
              <a:gd name="T0" fmla="*/ 0 w 1052"/>
              <a:gd name="T1" fmla="*/ 2147483647 h 107"/>
              <a:gd name="T2" fmla="*/ 2147483647 w 1052"/>
              <a:gd name="T3" fmla="*/ 2147483647 h 107"/>
              <a:gd name="T4" fmla="*/ 2147483647 w 1052"/>
              <a:gd name="T5" fmla="*/ 2147483647 h 107"/>
              <a:gd name="T6" fmla="*/ 0 60000 65536"/>
              <a:gd name="T7" fmla="*/ 0 60000 65536"/>
              <a:gd name="T8" fmla="*/ 0 60000 65536"/>
              <a:gd name="T9" fmla="*/ 0 w 1052"/>
              <a:gd name="T10" fmla="*/ 0 h 107"/>
              <a:gd name="T11" fmla="*/ 1052 w 1052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107">
                <a:moveTo>
                  <a:pt x="0" y="107"/>
                </a:moveTo>
                <a:cubicBezTo>
                  <a:pt x="79" y="88"/>
                  <a:pt x="301" y="4"/>
                  <a:pt x="476" y="2"/>
                </a:cubicBezTo>
                <a:cubicBezTo>
                  <a:pt x="651" y="0"/>
                  <a:pt x="852" y="46"/>
                  <a:pt x="1052" y="98"/>
                </a:cubicBezTo>
              </a:path>
            </a:pathLst>
          </a:custGeom>
          <a:noFill/>
          <a:ln w="254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0" name="Freeform 141"/>
          <p:cNvSpPr>
            <a:spLocks/>
          </p:cNvSpPr>
          <p:nvPr/>
        </p:nvSpPr>
        <p:spPr bwMode="auto">
          <a:xfrm>
            <a:off x="5237163" y="4256087"/>
            <a:ext cx="1544637" cy="738188"/>
          </a:xfrm>
          <a:custGeom>
            <a:avLst/>
            <a:gdLst>
              <a:gd name="T0" fmla="*/ 0 w 973"/>
              <a:gd name="T1" fmla="*/ 2147483647 h 465"/>
              <a:gd name="T2" fmla="*/ 2147483647 w 973"/>
              <a:gd name="T3" fmla="*/ 2147483647 h 465"/>
              <a:gd name="T4" fmla="*/ 2147483647 w 973"/>
              <a:gd name="T5" fmla="*/ 2147483647 h 465"/>
              <a:gd name="T6" fmla="*/ 0 60000 65536"/>
              <a:gd name="T7" fmla="*/ 0 60000 65536"/>
              <a:gd name="T8" fmla="*/ 0 60000 65536"/>
              <a:gd name="T9" fmla="*/ 0 w 973"/>
              <a:gd name="T10" fmla="*/ 0 h 465"/>
              <a:gd name="T11" fmla="*/ 973 w 973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3" h="465">
                <a:moveTo>
                  <a:pt x="0" y="465"/>
                </a:moveTo>
                <a:cubicBezTo>
                  <a:pt x="57" y="398"/>
                  <a:pt x="178" y="126"/>
                  <a:pt x="340" y="63"/>
                </a:cubicBezTo>
                <a:cubicBezTo>
                  <a:pt x="502" y="0"/>
                  <a:pt x="841" y="83"/>
                  <a:pt x="973" y="88"/>
                </a:cubicBezTo>
              </a:path>
            </a:pathLst>
          </a:custGeom>
          <a:noFill/>
          <a:ln w="254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1" name="Freeform 142"/>
          <p:cNvSpPr>
            <a:spLocks/>
          </p:cNvSpPr>
          <p:nvPr/>
        </p:nvSpPr>
        <p:spPr bwMode="auto">
          <a:xfrm>
            <a:off x="5237163" y="4702175"/>
            <a:ext cx="2535237" cy="1062037"/>
          </a:xfrm>
          <a:custGeom>
            <a:avLst/>
            <a:gdLst>
              <a:gd name="T0" fmla="*/ 0 w 1597"/>
              <a:gd name="T1" fmla="*/ 0 h 669"/>
              <a:gd name="T2" fmla="*/ 2147483647 w 1597"/>
              <a:gd name="T3" fmla="*/ 2147483647 h 669"/>
              <a:gd name="T4" fmla="*/ 2147483647 w 1597"/>
              <a:gd name="T5" fmla="*/ 2147483647 h 669"/>
              <a:gd name="T6" fmla="*/ 2147483647 w 1597"/>
              <a:gd name="T7" fmla="*/ 2147483647 h 669"/>
              <a:gd name="T8" fmla="*/ 2147483647 w 1597"/>
              <a:gd name="T9" fmla="*/ 2147483647 h 6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69"/>
              <a:gd name="T17" fmla="*/ 1597 w 1597"/>
              <a:gd name="T18" fmla="*/ 669 h 6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69">
                <a:moveTo>
                  <a:pt x="0" y="0"/>
                </a:moveTo>
                <a:cubicBezTo>
                  <a:pt x="39" y="54"/>
                  <a:pt x="93" y="226"/>
                  <a:pt x="236" y="323"/>
                </a:cubicBezTo>
                <a:cubicBezTo>
                  <a:pt x="379" y="420"/>
                  <a:pt x="682" y="533"/>
                  <a:pt x="855" y="584"/>
                </a:cubicBezTo>
                <a:cubicBezTo>
                  <a:pt x="1028" y="635"/>
                  <a:pt x="1150" y="669"/>
                  <a:pt x="1274" y="627"/>
                </a:cubicBezTo>
                <a:cubicBezTo>
                  <a:pt x="1398" y="585"/>
                  <a:pt x="1530" y="396"/>
                  <a:pt x="1597" y="335"/>
                </a:cubicBezTo>
              </a:path>
            </a:pathLst>
          </a:custGeom>
          <a:noFill/>
          <a:ln w="254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2" name="Freeform 143"/>
          <p:cNvSpPr>
            <a:spLocks/>
          </p:cNvSpPr>
          <p:nvPr/>
        </p:nvSpPr>
        <p:spPr bwMode="auto">
          <a:xfrm>
            <a:off x="5264150" y="5310187"/>
            <a:ext cx="2660650" cy="655638"/>
          </a:xfrm>
          <a:custGeom>
            <a:avLst/>
            <a:gdLst>
              <a:gd name="T0" fmla="*/ 0 w 1676"/>
              <a:gd name="T1" fmla="*/ 2147483647 h 413"/>
              <a:gd name="T2" fmla="*/ 2147483647 w 1676"/>
              <a:gd name="T3" fmla="*/ 2147483647 h 413"/>
              <a:gd name="T4" fmla="*/ 2147483647 w 1676"/>
              <a:gd name="T5" fmla="*/ 0 h 413"/>
              <a:gd name="T6" fmla="*/ 0 60000 65536"/>
              <a:gd name="T7" fmla="*/ 0 60000 65536"/>
              <a:gd name="T8" fmla="*/ 0 60000 65536"/>
              <a:gd name="T9" fmla="*/ 0 w 1676"/>
              <a:gd name="T10" fmla="*/ 0 h 413"/>
              <a:gd name="T11" fmla="*/ 1676 w 1676"/>
              <a:gd name="T12" fmla="*/ 413 h 4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6" h="413">
                <a:moveTo>
                  <a:pt x="0" y="70"/>
                </a:moveTo>
                <a:cubicBezTo>
                  <a:pt x="199" y="125"/>
                  <a:pt x="917" y="413"/>
                  <a:pt x="1196" y="401"/>
                </a:cubicBezTo>
                <a:cubicBezTo>
                  <a:pt x="1475" y="389"/>
                  <a:pt x="1576" y="84"/>
                  <a:pt x="1676" y="0"/>
                </a:cubicBezTo>
              </a:path>
            </a:pathLst>
          </a:custGeom>
          <a:noFill/>
          <a:ln w="254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3" name="Text Box 144"/>
          <p:cNvSpPr txBox="1">
            <a:spLocks noChangeArrowheads="1"/>
          </p:cNvSpPr>
          <p:nvPr/>
        </p:nvSpPr>
        <p:spPr bwMode="auto">
          <a:xfrm>
            <a:off x="3505200" y="5630862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1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41104" name="Text Box 145"/>
          <p:cNvSpPr txBox="1">
            <a:spLocks noChangeArrowheads="1"/>
          </p:cNvSpPr>
          <p:nvPr/>
        </p:nvSpPr>
        <p:spPr bwMode="auto">
          <a:xfrm>
            <a:off x="4495800" y="5630862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sym typeface="Tahoma" pitchFamily="34" charset="0"/>
              </a:rPr>
              <a:t>e</a:t>
            </a:r>
            <a:r>
              <a:rPr lang="en-US" sz="1600" baseline="-25000">
                <a:latin typeface="Times New Roman" pitchFamily="18" charset="0"/>
                <a:sym typeface="Tahoma" pitchFamily="34" charset="0"/>
              </a:rPr>
              <a:t>2</a:t>
            </a:r>
            <a:endParaRPr lang="en-US" sz="1600">
              <a:latin typeface="Times New Roman" pitchFamily="18" charset="0"/>
              <a:sym typeface="Tahoma" pitchFamily="34" charset="0"/>
            </a:endParaRPr>
          </a:p>
        </p:txBody>
      </p:sp>
      <p:sp>
        <p:nvSpPr>
          <p:cNvPr id="51" name="Rectangle 320"/>
          <p:cNvSpPr>
            <a:spLocks noChangeArrowheads="1"/>
          </p:cNvSpPr>
          <p:nvPr/>
        </p:nvSpPr>
        <p:spPr bwMode="auto">
          <a:xfrm>
            <a:off x="4648200" y="6198513"/>
            <a:ext cx="4168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/>
              <a:t>* Slides from Dan Klein, Sep </a:t>
            </a:r>
            <a:r>
              <a:rPr lang="en-US" sz="1100" dirty="0" err="1"/>
              <a:t>Kamvar</a:t>
            </a:r>
            <a:r>
              <a:rPr lang="en-US" sz="1100" dirty="0"/>
              <a:t>, Chris Manning, Natural Language Group 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44562"/>
            <a:ext cx="7772400" cy="48768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The key advantage of spectral clustering is the spectral space representation:</a:t>
            </a:r>
          </a:p>
        </p:txBody>
      </p:sp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Spectral Advantage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219200" y="2392362"/>
            <a:ext cx="1524000" cy="1447800"/>
            <a:chOff x="336" y="1152"/>
            <a:chExt cx="1200" cy="1248"/>
          </a:xfrm>
        </p:grpSpPr>
        <p:cxnSp>
          <p:nvCxnSpPr>
            <p:cNvPr id="42262" name="AutoShape 5"/>
            <p:cNvCxnSpPr>
              <a:cxnSpLocks noChangeShapeType="1"/>
              <a:stCxn id="42298" idx="4"/>
              <a:endCxn id="42292" idx="0"/>
            </p:cNvCxnSpPr>
            <p:nvPr/>
          </p:nvCxnSpPr>
          <p:spPr bwMode="auto">
            <a:xfrm>
              <a:off x="408" y="1344"/>
              <a:ext cx="0" cy="72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3" name="AutoShape 6"/>
            <p:cNvCxnSpPr>
              <a:cxnSpLocks noChangeShapeType="1"/>
              <a:stCxn id="42299" idx="6"/>
              <a:endCxn id="42304" idx="2"/>
            </p:cNvCxnSpPr>
            <p:nvPr/>
          </p:nvCxnSpPr>
          <p:spPr bwMode="auto">
            <a:xfrm>
              <a:off x="720" y="1224"/>
              <a:ext cx="528" cy="24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4" name="AutoShape 7"/>
            <p:cNvCxnSpPr>
              <a:cxnSpLocks noChangeShapeType="1"/>
              <a:stCxn id="42299" idx="6"/>
              <a:endCxn id="42305" idx="1"/>
            </p:cNvCxnSpPr>
            <p:nvPr/>
          </p:nvCxnSpPr>
          <p:spPr bwMode="auto">
            <a:xfrm>
              <a:off x="720" y="1224"/>
              <a:ext cx="453" cy="429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5" name="AutoShape 8"/>
            <p:cNvCxnSpPr>
              <a:cxnSpLocks noChangeShapeType="1"/>
              <a:stCxn id="42299" idx="6"/>
              <a:endCxn id="42306" idx="1"/>
            </p:cNvCxnSpPr>
            <p:nvPr/>
          </p:nvCxnSpPr>
          <p:spPr bwMode="auto">
            <a:xfrm>
              <a:off x="720" y="1224"/>
              <a:ext cx="693" cy="381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6" name="AutoShape 9"/>
            <p:cNvCxnSpPr>
              <a:cxnSpLocks noChangeShapeType="1"/>
              <a:stCxn id="42300" idx="4"/>
              <a:endCxn id="42292" idx="0"/>
            </p:cNvCxnSpPr>
            <p:nvPr/>
          </p:nvCxnSpPr>
          <p:spPr bwMode="auto">
            <a:xfrm flipH="1">
              <a:off x="408" y="1536"/>
              <a:ext cx="144" cy="528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7" name="AutoShape 10"/>
            <p:cNvCxnSpPr>
              <a:cxnSpLocks noChangeShapeType="1"/>
              <a:stCxn id="42300" idx="4"/>
              <a:endCxn id="42293" idx="0"/>
            </p:cNvCxnSpPr>
            <p:nvPr/>
          </p:nvCxnSpPr>
          <p:spPr bwMode="auto">
            <a:xfrm>
              <a:off x="552" y="1536"/>
              <a:ext cx="96" cy="528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8" name="AutoShape 11"/>
            <p:cNvCxnSpPr>
              <a:cxnSpLocks noChangeShapeType="1"/>
              <a:stCxn id="42300" idx="4"/>
              <a:endCxn id="42294" idx="0"/>
            </p:cNvCxnSpPr>
            <p:nvPr/>
          </p:nvCxnSpPr>
          <p:spPr bwMode="auto">
            <a:xfrm flipH="1">
              <a:off x="504" y="1536"/>
              <a:ext cx="48" cy="72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9" name="AutoShape 12"/>
            <p:cNvCxnSpPr>
              <a:cxnSpLocks noChangeShapeType="1"/>
              <a:stCxn id="42298" idx="5"/>
              <a:endCxn id="42293" idx="0"/>
            </p:cNvCxnSpPr>
            <p:nvPr/>
          </p:nvCxnSpPr>
          <p:spPr bwMode="auto">
            <a:xfrm>
              <a:off x="459" y="1323"/>
              <a:ext cx="189" cy="741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0" name="AutoShape 13"/>
            <p:cNvCxnSpPr>
              <a:cxnSpLocks noChangeShapeType="1"/>
              <a:stCxn id="42298" idx="4"/>
              <a:endCxn id="42294" idx="0"/>
            </p:cNvCxnSpPr>
            <p:nvPr/>
          </p:nvCxnSpPr>
          <p:spPr bwMode="auto">
            <a:xfrm>
              <a:off x="408" y="1344"/>
              <a:ext cx="96" cy="912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1" name="AutoShape 14"/>
            <p:cNvCxnSpPr>
              <a:cxnSpLocks noChangeShapeType="1"/>
              <a:stCxn id="42298" idx="6"/>
              <a:endCxn id="42304" idx="2"/>
            </p:cNvCxnSpPr>
            <p:nvPr/>
          </p:nvCxnSpPr>
          <p:spPr bwMode="auto">
            <a:xfrm>
              <a:off x="480" y="1272"/>
              <a:ext cx="768" cy="192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2" name="AutoShape 15"/>
            <p:cNvCxnSpPr>
              <a:cxnSpLocks noChangeShapeType="1"/>
              <a:stCxn id="42298" idx="6"/>
              <a:endCxn id="42305" idx="1"/>
            </p:cNvCxnSpPr>
            <p:nvPr/>
          </p:nvCxnSpPr>
          <p:spPr bwMode="auto">
            <a:xfrm>
              <a:off x="480" y="1272"/>
              <a:ext cx="693" cy="381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3" name="AutoShape 16"/>
            <p:cNvCxnSpPr>
              <a:cxnSpLocks noChangeShapeType="1"/>
              <a:stCxn id="42298" idx="6"/>
              <a:endCxn id="42306" idx="1"/>
            </p:cNvCxnSpPr>
            <p:nvPr/>
          </p:nvCxnSpPr>
          <p:spPr bwMode="auto">
            <a:xfrm>
              <a:off x="480" y="1272"/>
              <a:ext cx="933" cy="333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4" name="AutoShape 17"/>
            <p:cNvCxnSpPr>
              <a:cxnSpLocks noChangeShapeType="1"/>
              <a:stCxn id="42300" idx="6"/>
              <a:endCxn id="42305" idx="1"/>
            </p:cNvCxnSpPr>
            <p:nvPr/>
          </p:nvCxnSpPr>
          <p:spPr bwMode="auto">
            <a:xfrm>
              <a:off x="624" y="1464"/>
              <a:ext cx="549" cy="189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5" name="AutoShape 18"/>
            <p:cNvCxnSpPr>
              <a:cxnSpLocks noChangeShapeType="1"/>
              <a:stCxn id="42300" idx="6"/>
              <a:endCxn id="42306" idx="1"/>
            </p:cNvCxnSpPr>
            <p:nvPr/>
          </p:nvCxnSpPr>
          <p:spPr bwMode="auto">
            <a:xfrm>
              <a:off x="624" y="1464"/>
              <a:ext cx="789" cy="141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6" name="AutoShape 19"/>
            <p:cNvCxnSpPr>
              <a:cxnSpLocks noChangeShapeType="1"/>
              <a:stCxn id="42300" idx="6"/>
              <a:endCxn id="42304" idx="2"/>
            </p:cNvCxnSpPr>
            <p:nvPr/>
          </p:nvCxnSpPr>
          <p:spPr bwMode="auto">
            <a:xfrm>
              <a:off x="624" y="1464"/>
              <a:ext cx="624" cy="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7" name="AutoShape 20"/>
            <p:cNvCxnSpPr>
              <a:cxnSpLocks noChangeShapeType="1"/>
              <a:stCxn id="42299" idx="4"/>
              <a:endCxn id="42293" idx="0"/>
            </p:cNvCxnSpPr>
            <p:nvPr/>
          </p:nvCxnSpPr>
          <p:spPr bwMode="auto">
            <a:xfrm>
              <a:off x="648" y="1296"/>
              <a:ext cx="0" cy="768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8" name="AutoShape 21"/>
            <p:cNvCxnSpPr>
              <a:cxnSpLocks noChangeShapeType="1"/>
              <a:stCxn id="42299" idx="4"/>
              <a:endCxn id="42292" idx="0"/>
            </p:cNvCxnSpPr>
            <p:nvPr/>
          </p:nvCxnSpPr>
          <p:spPr bwMode="auto">
            <a:xfrm flipH="1">
              <a:off x="408" y="1296"/>
              <a:ext cx="240" cy="768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79" name="AutoShape 22"/>
            <p:cNvCxnSpPr>
              <a:cxnSpLocks noChangeShapeType="1"/>
              <a:stCxn id="42299" idx="4"/>
              <a:endCxn id="42294" idx="0"/>
            </p:cNvCxnSpPr>
            <p:nvPr/>
          </p:nvCxnSpPr>
          <p:spPr bwMode="auto">
            <a:xfrm flipH="1">
              <a:off x="504" y="1296"/>
              <a:ext cx="144" cy="96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0" name="AutoShape 23"/>
            <p:cNvCxnSpPr>
              <a:cxnSpLocks noChangeShapeType="1"/>
              <a:stCxn id="42293" idx="7"/>
              <a:endCxn id="42305" idx="3"/>
            </p:cNvCxnSpPr>
            <p:nvPr/>
          </p:nvCxnSpPr>
          <p:spPr bwMode="auto">
            <a:xfrm flipV="1">
              <a:off x="699" y="1755"/>
              <a:ext cx="474" cy="33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1" name="AutoShape 24"/>
            <p:cNvCxnSpPr>
              <a:cxnSpLocks noChangeShapeType="1"/>
              <a:stCxn id="42293" idx="7"/>
              <a:endCxn id="42306" idx="3"/>
            </p:cNvCxnSpPr>
            <p:nvPr/>
          </p:nvCxnSpPr>
          <p:spPr bwMode="auto">
            <a:xfrm flipV="1">
              <a:off x="699" y="1707"/>
              <a:ext cx="714" cy="378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2" name="AutoShape 25"/>
            <p:cNvCxnSpPr>
              <a:cxnSpLocks noChangeShapeType="1"/>
              <a:stCxn id="42293" idx="7"/>
              <a:endCxn id="42304" idx="3"/>
            </p:cNvCxnSpPr>
            <p:nvPr/>
          </p:nvCxnSpPr>
          <p:spPr bwMode="auto">
            <a:xfrm flipV="1">
              <a:off x="699" y="1515"/>
              <a:ext cx="570" cy="57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3" name="AutoShape 26"/>
            <p:cNvCxnSpPr>
              <a:cxnSpLocks noChangeShapeType="1"/>
              <a:stCxn id="42294" idx="7"/>
              <a:endCxn id="42306" idx="3"/>
            </p:cNvCxnSpPr>
            <p:nvPr/>
          </p:nvCxnSpPr>
          <p:spPr bwMode="auto">
            <a:xfrm flipV="1">
              <a:off x="555" y="1707"/>
              <a:ext cx="858" cy="57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4" name="AutoShape 27"/>
            <p:cNvCxnSpPr>
              <a:cxnSpLocks noChangeShapeType="1"/>
              <a:stCxn id="42294" idx="7"/>
              <a:endCxn id="42305" idx="3"/>
            </p:cNvCxnSpPr>
            <p:nvPr/>
          </p:nvCxnSpPr>
          <p:spPr bwMode="auto">
            <a:xfrm flipV="1">
              <a:off x="555" y="1755"/>
              <a:ext cx="618" cy="522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5" name="AutoShape 28"/>
            <p:cNvCxnSpPr>
              <a:cxnSpLocks noChangeShapeType="1"/>
              <a:stCxn id="42294" idx="7"/>
              <a:endCxn id="42304" idx="3"/>
            </p:cNvCxnSpPr>
            <p:nvPr/>
          </p:nvCxnSpPr>
          <p:spPr bwMode="auto">
            <a:xfrm flipV="1">
              <a:off x="555" y="1515"/>
              <a:ext cx="714" cy="762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6" name="AutoShape 29"/>
            <p:cNvCxnSpPr>
              <a:cxnSpLocks noChangeShapeType="1"/>
              <a:stCxn id="42292" idx="7"/>
              <a:endCxn id="42305" idx="3"/>
            </p:cNvCxnSpPr>
            <p:nvPr/>
          </p:nvCxnSpPr>
          <p:spPr bwMode="auto">
            <a:xfrm flipV="1">
              <a:off x="459" y="1755"/>
              <a:ext cx="714" cy="33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7" name="AutoShape 30"/>
            <p:cNvCxnSpPr>
              <a:cxnSpLocks noChangeShapeType="1"/>
              <a:stCxn id="42292" idx="7"/>
              <a:endCxn id="42306" idx="3"/>
            </p:cNvCxnSpPr>
            <p:nvPr/>
          </p:nvCxnSpPr>
          <p:spPr bwMode="auto">
            <a:xfrm flipV="1">
              <a:off x="459" y="1707"/>
              <a:ext cx="954" cy="378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8" name="AutoShape 31"/>
            <p:cNvCxnSpPr>
              <a:cxnSpLocks noChangeShapeType="1"/>
              <a:stCxn id="42292" idx="7"/>
              <a:endCxn id="42304" idx="3"/>
            </p:cNvCxnSpPr>
            <p:nvPr/>
          </p:nvCxnSpPr>
          <p:spPr bwMode="auto">
            <a:xfrm flipV="1">
              <a:off x="459" y="1515"/>
              <a:ext cx="810" cy="570"/>
            </a:xfrm>
            <a:prstGeom prst="straightConnector1">
              <a:avLst/>
            </a:prstGeom>
            <a:noFill/>
            <a:ln w="9525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89" name="AutoShape 32"/>
            <p:cNvCxnSpPr>
              <a:cxnSpLocks noChangeShapeType="1"/>
              <a:stCxn id="42292" idx="6"/>
              <a:endCxn id="42293" idx="2"/>
            </p:cNvCxnSpPr>
            <p:nvPr/>
          </p:nvCxnSpPr>
          <p:spPr bwMode="auto">
            <a:xfrm>
              <a:off x="480" y="2136"/>
              <a:ext cx="96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90" name="AutoShape 33"/>
            <p:cNvCxnSpPr>
              <a:cxnSpLocks noChangeShapeType="1"/>
              <a:stCxn id="42293" idx="3"/>
              <a:endCxn id="42294" idx="7"/>
            </p:cNvCxnSpPr>
            <p:nvPr/>
          </p:nvCxnSpPr>
          <p:spPr bwMode="auto">
            <a:xfrm flipH="1">
              <a:off x="555" y="2187"/>
              <a:ext cx="42" cy="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91" name="AutoShape 34"/>
            <p:cNvCxnSpPr>
              <a:cxnSpLocks noChangeShapeType="1"/>
              <a:stCxn id="42292" idx="5"/>
              <a:endCxn id="42294" idx="0"/>
            </p:cNvCxnSpPr>
            <p:nvPr/>
          </p:nvCxnSpPr>
          <p:spPr bwMode="auto">
            <a:xfrm>
              <a:off x="459" y="2187"/>
              <a:ext cx="45" cy="6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292" name="Oval 35"/>
            <p:cNvSpPr>
              <a:spLocks noChangeArrowheads="1"/>
            </p:cNvSpPr>
            <p:nvPr/>
          </p:nvSpPr>
          <p:spPr bwMode="auto">
            <a:xfrm>
              <a:off x="336" y="20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3" name="Oval 36"/>
            <p:cNvSpPr>
              <a:spLocks noChangeArrowheads="1"/>
            </p:cNvSpPr>
            <p:nvPr/>
          </p:nvSpPr>
          <p:spPr bwMode="auto">
            <a:xfrm>
              <a:off x="576" y="20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4" name="Oval 37"/>
            <p:cNvSpPr>
              <a:spLocks noChangeArrowheads="1"/>
            </p:cNvSpPr>
            <p:nvPr/>
          </p:nvSpPr>
          <p:spPr bwMode="auto">
            <a:xfrm>
              <a:off x="432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295" name="AutoShape 38"/>
            <p:cNvCxnSpPr>
              <a:cxnSpLocks noChangeShapeType="1"/>
              <a:stCxn id="42298" idx="5"/>
              <a:endCxn id="42300" idx="1"/>
            </p:cNvCxnSpPr>
            <p:nvPr/>
          </p:nvCxnSpPr>
          <p:spPr bwMode="auto">
            <a:xfrm>
              <a:off x="459" y="1323"/>
              <a:ext cx="42" cy="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96" name="AutoShape 39"/>
            <p:cNvCxnSpPr>
              <a:cxnSpLocks noChangeShapeType="1"/>
              <a:stCxn id="42300" idx="7"/>
              <a:endCxn id="42299" idx="4"/>
            </p:cNvCxnSpPr>
            <p:nvPr/>
          </p:nvCxnSpPr>
          <p:spPr bwMode="auto">
            <a:xfrm flipV="1">
              <a:off x="603" y="1296"/>
              <a:ext cx="45" cy="117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97" name="AutoShape 40"/>
            <p:cNvCxnSpPr>
              <a:cxnSpLocks noChangeShapeType="1"/>
              <a:stCxn id="42299" idx="2"/>
              <a:endCxn id="42298" idx="6"/>
            </p:cNvCxnSpPr>
            <p:nvPr/>
          </p:nvCxnSpPr>
          <p:spPr bwMode="auto">
            <a:xfrm flipH="1">
              <a:off x="480" y="1224"/>
              <a:ext cx="96" cy="4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298" name="Oval 41"/>
            <p:cNvSpPr>
              <a:spLocks noChangeArrowheads="1"/>
            </p:cNvSpPr>
            <p:nvPr/>
          </p:nvSpPr>
          <p:spPr bwMode="auto">
            <a:xfrm>
              <a:off x="336" y="12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9" name="Oval 42"/>
            <p:cNvSpPr>
              <a:spLocks noChangeArrowheads="1"/>
            </p:cNvSpPr>
            <p:nvPr/>
          </p:nvSpPr>
          <p:spPr bwMode="auto">
            <a:xfrm>
              <a:off x="576" y="115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0" name="Oval 43"/>
            <p:cNvSpPr>
              <a:spLocks noChangeArrowheads="1"/>
            </p:cNvSpPr>
            <p:nvPr/>
          </p:nvSpPr>
          <p:spPr bwMode="auto">
            <a:xfrm>
              <a:off x="480" y="139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301" name="AutoShape 44"/>
            <p:cNvCxnSpPr>
              <a:cxnSpLocks noChangeShapeType="1"/>
              <a:stCxn id="42304" idx="4"/>
              <a:endCxn id="42305" idx="7"/>
            </p:cNvCxnSpPr>
            <p:nvPr/>
          </p:nvCxnSpPr>
          <p:spPr bwMode="auto">
            <a:xfrm flipH="1">
              <a:off x="1275" y="1536"/>
              <a:ext cx="45" cy="117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02" name="AutoShape 45"/>
            <p:cNvCxnSpPr>
              <a:cxnSpLocks noChangeShapeType="1"/>
              <a:stCxn id="42304" idx="5"/>
              <a:endCxn id="42306" idx="1"/>
            </p:cNvCxnSpPr>
            <p:nvPr/>
          </p:nvCxnSpPr>
          <p:spPr bwMode="auto">
            <a:xfrm>
              <a:off x="1371" y="1515"/>
              <a:ext cx="42" cy="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03" name="AutoShape 46"/>
            <p:cNvCxnSpPr>
              <a:cxnSpLocks noChangeShapeType="1"/>
              <a:stCxn id="42306" idx="2"/>
              <a:endCxn id="42305" idx="6"/>
            </p:cNvCxnSpPr>
            <p:nvPr/>
          </p:nvCxnSpPr>
          <p:spPr bwMode="auto">
            <a:xfrm flipH="1">
              <a:off x="1296" y="1656"/>
              <a:ext cx="96" cy="4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304" name="Oval 47"/>
            <p:cNvSpPr>
              <a:spLocks noChangeArrowheads="1"/>
            </p:cNvSpPr>
            <p:nvPr/>
          </p:nvSpPr>
          <p:spPr bwMode="auto">
            <a:xfrm>
              <a:off x="1248" y="1392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5" name="Oval 48"/>
            <p:cNvSpPr>
              <a:spLocks noChangeArrowheads="1"/>
            </p:cNvSpPr>
            <p:nvPr/>
          </p:nvSpPr>
          <p:spPr bwMode="auto">
            <a:xfrm>
              <a:off x="1152" y="1632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6" name="Oval 49"/>
            <p:cNvSpPr>
              <a:spLocks noChangeArrowheads="1"/>
            </p:cNvSpPr>
            <p:nvPr/>
          </p:nvSpPr>
          <p:spPr bwMode="auto">
            <a:xfrm>
              <a:off x="1392" y="158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8" name="Line 50"/>
          <p:cNvSpPr>
            <a:spLocks noChangeShapeType="1"/>
          </p:cNvSpPr>
          <p:nvPr/>
        </p:nvSpPr>
        <p:spPr bwMode="auto">
          <a:xfrm>
            <a:off x="6705600" y="2316162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51"/>
          <p:cNvSpPr>
            <a:spLocks noChangeShapeType="1"/>
          </p:cNvSpPr>
          <p:nvPr/>
        </p:nvSpPr>
        <p:spPr bwMode="auto">
          <a:xfrm flipH="1">
            <a:off x="6705600" y="330676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52"/>
          <p:cNvSpPr>
            <a:spLocks noChangeShapeType="1"/>
          </p:cNvSpPr>
          <p:nvPr/>
        </p:nvSpPr>
        <p:spPr bwMode="auto">
          <a:xfrm flipH="1">
            <a:off x="6324600" y="3306762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53"/>
          <p:cNvSpPr>
            <a:spLocks noChangeArrowheads="1"/>
          </p:cNvSpPr>
          <p:nvPr/>
        </p:nvSpPr>
        <p:spPr bwMode="auto">
          <a:xfrm rot="-5400000">
            <a:off x="6570663" y="2316162"/>
            <a:ext cx="134938" cy="1349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54"/>
          <p:cNvSpPr>
            <a:spLocks noChangeArrowheads="1"/>
          </p:cNvSpPr>
          <p:nvPr/>
        </p:nvSpPr>
        <p:spPr bwMode="auto">
          <a:xfrm rot="-5400000">
            <a:off x="6646863" y="2257425"/>
            <a:ext cx="134937" cy="1349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55"/>
          <p:cNvSpPr>
            <a:spLocks noChangeArrowheads="1"/>
          </p:cNvSpPr>
          <p:nvPr/>
        </p:nvSpPr>
        <p:spPr bwMode="auto">
          <a:xfrm rot="-5400000">
            <a:off x="6629400" y="2316162"/>
            <a:ext cx="134938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56"/>
          <p:cNvSpPr>
            <a:spLocks noChangeArrowheads="1"/>
          </p:cNvSpPr>
          <p:nvPr/>
        </p:nvSpPr>
        <p:spPr bwMode="auto">
          <a:xfrm rot="-5400000">
            <a:off x="7620000" y="3230562"/>
            <a:ext cx="134938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57"/>
          <p:cNvSpPr>
            <a:spLocks noChangeArrowheads="1"/>
          </p:cNvSpPr>
          <p:nvPr/>
        </p:nvSpPr>
        <p:spPr bwMode="auto">
          <a:xfrm rot="-5400000">
            <a:off x="7561263" y="3171825"/>
            <a:ext cx="134937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58"/>
          <p:cNvSpPr>
            <a:spLocks noChangeArrowheads="1"/>
          </p:cNvSpPr>
          <p:nvPr/>
        </p:nvSpPr>
        <p:spPr bwMode="auto">
          <a:xfrm rot="-5400000">
            <a:off x="7561263" y="3248025"/>
            <a:ext cx="134937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59"/>
          <p:cNvSpPr>
            <a:spLocks noChangeArrowheads="1"/>
          </p:cNvSpPr>
          <p:nvPr/>
        </p:nvSpPr>
        <p:spPr bwMode="auto">
          <a:xfrm>
            <a:off x="6265863" y="3476625"/>
            <a:ext cx="134937" cy="1349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60"/>
          <p:cNvSpPr>
            <a:spLocks noChangeArrowheads="1"/>
          </p:cNvSpPr>
          <p:nvPr/>
        </p:nvSpPr>
        <p:spPr bwMode="auto">
          <a:xfrm>
            <a:off x="6324600" y="3476625"/>
            <a:ext cx="134938" cy="1349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61"/>
          <p:cNvSpPr>
            <a:spLocks noChangeArrowheads="1"/>
          </p:cNvSpPr>
          <p:nvPr/>
        </p:nvSpPr>
        <p:spPr bwMode="auto">
          <a:xfrm>
            <a:off x="6342063" y="3400425"/>
            <a:ext cx="134937" cy="1349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00" name="AutoShape 62"/>
          <p:cNvCxnSpPr>
            <a:cxnSpLocks noChangeShapeType="1"/>
            <a:stCxn id="42036" idx="4"/>
            <a:endCxn id="42030" idx="0"/>
          </p:cNvCxnSpPr>
          <p:nvPr/>
        </p:nvCxnSpPr>
        <p:spPr bwMode="auto">
          <a:xfrm flipH="1" flipV="1">
            <a:off x="1006475" y="4983162"/>
            <a:ext cx="609600" cy="31908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1" name="AutoShape 63"/>
          <p:cNvCxnSpPr>
            <a:cxnSpLocks noChangeShapeType="1"/>
            <a:stCxn id="42037" idx="6"/>
            <a:endCxn id="42042" idx="2"/>
          </p:cNvCxnSpPr>
          <p:nvPr/>
        </p:nvCxnSpPr>
        <p:spPr bwMode="auto">
          <a:xfrm>
            <a:off x="1706563" y="4838700"/>
            <a:ext cx="579437" cy="762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2" name="AutoShape 64"/>
          <p:cNvCxnSpPr>
            <a:cxnSpLocks noChangeShapeType="1"/>
            <a:stCxn id="42037" idx="6"/>
            <a:endCxn id="42043" idx="1"/>
          </p:cNvCxnSpPr>
          <p:nvPr/>
        </p:nvCxnSpPr>
        <p:spPr bwMode="auto">
          <a:xfrm>
            <a:off x="1706563" y="4838700"/>
            <a:ext cx="682625" cy="4730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65"/>
          <p:cNvCxnSpPr>
            <a:cxnSpLocks noChangeShapeType="1"/>
            <a:stCxn id="42037" idx="6"/>
            <a:endCxn id="42044" idx="1"/>
          </p:cNvCxnSpPr>
          <p:nvPr/>
        </p:nvCxnSpPr>
        <p:spPr bwMode="auto">
          <a:xfrm flipV="1">
            <a:off x="1706563" y="4473575"/>
            <a:ext cx="454025" cy="3651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66"/>
          <p:cNvCxnSpPr>
            <a:cxnSpLocks noChangeShapeType="1"/>
            <a:stCxn id="42038" idx="4"/>
            <a:endCxn id="42030" idx="0"/>
          </p:cNvCxnSpPr>
          <p:nvPr/>
        </p:nvCxnSpPr>
        <p:spPr bwMode="auto">
          <a:xfrm flipH="1" flipV="1">
            <a:off x="1006475" y="4983162"/>
            <a:ext cx="685800" cy="777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67"/>
          <p:cNvCxnSpPr>
            <a:cxnSpLocks noChangeShapeType="1"/>
            <a:stCxn id="42038" idx="4"/>
            <a:endCxn id="42031" idx="0"/>
          </p:cNvCxnSpPr>
          <p:nvPr/>
        </p:nvCxnSpPr>
        <p:spPr bwMode="auto">
          <a:xfrm flipH="1" flipV="1">
            <a:off x="930275" y="5364162"/>
            <a:ext cx="762000" cy="396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AutoShape 68"/>
          <p:cNvCxnSpPr>
            <a:cxnSpLocks noChangeShapeType="1"/>
            <a:stCxn id="42038" idx="4"/>
            <a:endCxn id="42032" idx="0"/>
          </p:cNvCxnSpPr>
          <p:nvPr/>
        </p:nvCxnSpPr>
        <p:spPr bwMode="auto">
          <a:xfrm flipH="1" flipV="1">
            <a:off x="930275" y="5745162"/>
            <a:ext cx="762000" cy="158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69"/>
          <p:cNvCxnSpPr>
            <a:cxnSpLocks noChangeShapeType="1"/>
            <a:stCxn id="42036" idx="5"/>
            <a:endCxn id="42031" idx="0"/>
          </p:cNvCxnSpPr>
          <p:nvPr/>
        </p:nvCxnSpPr>
        <p:spPr bwMode="auto">
          <a:xfrm flipH="1">
            <a:off x="930275" y="5278437"/>
            <a:ext cx="749300" cy="857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70"/>
          <p:cNvCxnSpPr>
            <a:cxnSpLocks noChangeShapeType="1"/>
            <a:stCxn id="42036" idx="4"/>
            <a:endCxn id="42032" idx="0"/>
          </p:cNvCxnSpPr>
          <p:nvPr/>
        </p:nvCxnSpPr>
        <p:spPr bwMode="auto">
          <a:xfrm flipH="1">
            <a:off x="930275" y="5302250"/>
            <a:ext cx="685800" cy="442912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71"/>
          <p:cNvCxnSpPr>
            <a:cxnSpLocks noChangeShapeType="1"/>
            <a:stCxn id="42036" idx="6"/>
            <a:endCxn id="42042" idx="2"/>
          </p:cNvCxnSpPr>
          <p:nvPr/>
        </p:nvCxnSpPr>
        <p:spPr bwMode="auto">
          <a:xfrm flipV="1">
            <a:off x="1706563" y="4914900"/>
            <a:ext cx="579437" cy="3048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AutoShape 72"/>
          <p:cNvCxnSpPr>
            <a:cxnSpLocks noChangeShapeType="1"/>
            <a:stCxn id="42036" idx="6"/>
            <a:endCxn id="42043" idx="1"/>
          </p:cNvCxnSpPr>
          <p:nvPr/>
        </p:nvCxnSpPr>
        <p:spPr bwMode="auto">
          <a:xfrm>
            <a:off x="1706563" y="5219700"/>
            <a:ext cx="682625" cy="920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1" name="AutoShape 73"/>
          <p:cNvCxnSpPr>
            <a:cxnSpLocks noChangeShapeType="1"/>
            <a:stCxn id="42036" idx="6"/>
            <a:endCxn id="42044" idx="1"/>
          </p:cNvCxnSpPr>
          <p:nvPr/>
        </p:nvCxnSpPr>
        <p:spPr bwMode="auto">
          <a:xfrm flipV="1">
            <a:off x="1706563" y="4473575"/>
            <a:ext cx="454025" cy="7461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2" name="AutoShape 74"/>
          <p:cNvCxnSpPr>
            <a:cxnSpLocks noChangeShapeType="1"/>
            <a:stCxn id="42038" idx="6"/>
            <a:endCxn id="42043" idx="1"/>
          </p:cNvCxnSpPr>
          <p:nvPr/>
        </p:nvCxnSpPr>
        <p:spPr bwMode="auto">
          <a:xfrm flipV="1">
            <a:off x="1782763" y="5311775"/>
            <a:ext cx="606425" cy="3651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3" name="AutoShape 75"/>
          <p:cNvCxnSpPr>
            <a:cxnSpLocks noChangeShapeType="1"/>
            <a:stCxn id="42038" idx="6"/>
            <a:endCxn id="42044" idx="1"/>
          </p:cNvCxnSpPr>
          <p:nvPr/>
        </p:nvCxnSpPr>
        <p:spPr bwMode="auto">
          <a:xfrm flipV="1">
            <a:off x="1782763" y="4473575"/>
            <a:ext cx="377825" cy="12033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4" name="AutoShape 76"/>
          <p:cNvCxnSpPr>
            <a:cxnSpLocks noChangeShapeType="1"/>
            <a:stCxn id="42038" idx="6"/>
            <a:endCxn id="42042" idx="2"/>
          </p:cNvCxnSpPr>
          <p:nvPr/>
        </p:nvCxnSpPr>
        <p:spPr bwMode="auto">
          <a:xfrm flipV="1">
            <a:off x="1782763" y="4914900"/>
            <a:ext cx="503237" cy="762000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5" name="AutoShape 77"/>
          <p:cNvCxnSpPr>
            <a:cxnSpLocks noChangeShapeType="1"/>
            <a:stCxn id="42037" idx="4"/>
            <a:endCxn id="42031" idx="0"/>
          </p:cNvCxnSpPr>
          <p:nvPr/>
        </p:nvCxnSpPr>
        <p:spPr bwMode="auto">
          <a:xfrm flipH="1">
            <a:off x="930275" y="4921250"/>
            <a:ext cx="685800" cy="442912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6" name="AutoShape 78"/>
          <p:cNvCxnSpPr>
            <a:cxnSpLocks noChangeShapeType="1"/>
            <a:stCxn id="42037" idx="4"/>
            <a:endCxn id="42030" idx="0"/>
          </p:cNvCxnSpPr>
          <p:nvPr/>
        </p:nvCxnSpPr>
        <p:spPr bwMode="auto">
          <a:xfrm flipH="1">
            <a:off x="1006475" y="4921250"/>
            <a:ext cx="609600" cy="61912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7" name="AutoShape 79"/>
          <p:cNvCxnSpPr>
            <a:cxnSpLocks noChangeShapeType="1"/>
            <a:stCxn id="42037" idx="4"/>
            <a:endCxn id="42032" idx="0"/>
          </p:cNvCxnSpPr>
          <p:nvPr/>
        </p:nvCxnSpPr>
        <p:spPr bwMode="auto">
          <a:xfrm flipH="1">
            <a:off x="930275" y="4921250"/>
            <a:ext cx="685800" cy="823912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8" name="AutoShape 80"/>
          <p:cNvCxnSpPr>
            <a:cxnSpLocks noChangeShapeType="1"/>
            <a:stCxn id="42031" idx="7"/>
            <a:endCxn id="42043" idx="3"/>
          </p:cNvCxnSpPr>
          <p:nvPr/>
        </p:nvCxnSpPr>
        <p:spPr bwMode="auto">
          <a:xfrm>
            <a:off x="993775" y="5389562"/>
            <a:ext cx="1395413" cy="412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9" name="AutoShape 81"/>
          <p:cNvCxnSpPr>
            <a:cxnSpLocks noChangeShapeType="1"/>
            <a:stCxn id="42031" idx="7"/>
            <a:endCxn id="42044" idx="3"/>
          </p:cNvCxnSpPr>
          <p:nvPr/>
        </p:nvCxnSpPr>
        <p:spPr bwMode="auto">
          <a:xfrm flipV="1">
            <a:off x="993775" y="4592637"/>
            <a:ext cx="1166813" cy="7969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AutoShape 82"/>
          <p:cNvCxnSpPr>
            <a:cxnSpLocks noChangeShapeType="1"/>
            <a:stCxn id="42031" idx="7"/>
            <a:endCxn id="42042" idx="3"/>
          </p:cNvCxnSpPr>
          <p:nvPr/>
        </p:nvCxnSpPr>
        <p:spPr bwMode="auto">
          <a:xfrm flipV="1">
            <a:off x="993775" y="4973637"/>
            <a:ext cx="1319213" cy="4159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83"/>
          <p:cNvCxnSpPr>
            <a:cxnSpLocks noChangeShapeType="1"/>
            <a:stCxn id="42032" idx="7"/>
            <a:endCxn id="42044" idx="3"/>
          </p:cNvCxnSpPr>
          <p:nvPr/>
        </p:nvCxnSpPr>
        <p:spPr bwMode="auto">
          <a:xfrm flipV="1">
            <a:off x="993775" y="4592637"/>
            <a:ext cx="1166813" cy="11763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84"/>
          <p:cNvCxnSpPr>
            <a:cxnSpLocks noChangeShapeType="1"/>
            <a:stCxn id="42032" idx="7"/>
            <a:endCxn id="42043" idx="3"/>
          </p:cNvCxnSpPr>
          <p:nvPr/>
        </p:nvCxnSpPr>
        <p:spPr bwMode="auto">
          <a:xfrm flipV="1">
            <a:off x="993775" y="5430837"/>
            <a:ext cx="1395413" cy="3381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85"/>
          <p:cNvCxnSpPr>
            <a:cxnSpLocks noChangeShapeType="1"/>
            <a:stCxn id="42032" idx="7"/>
            <a:endCxn id="42042" idx="3"/>
          </p:cNvCxnSpPr>
          <p:nvPr/>
        </p:nvCxnSpPr>
        <p:spPr bwMode="auto">
          <a:xfrm flipV="1">
            <a:off x="993775" y="4973637"/>
            <a:ext cx="1319213" cy="795338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86"/>
          <p:cNvCxnSpPr>
            <a:cxnSpLocks noChangeShapeType="1"/>
            <a:stCxn id="42030" idx="7"/>
            <a:endCxn id="42043" idx="3"/>
          </p:cNvCxnSpPr>
          <p:nvPr/>
        </p:nvCxnSpPr>
        <p:spPr bwMode="auto">
          <a:xfrm>
            <a:off x="1069975" y="5008562"/>
            <a:ext cx="1319213" cy="42227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87"/>
          <p:cNvCxnSpPr>
            <a:cxnSpLocks noChangeShapeType="1"/>
            <a:stCxn id="42030" idx="7"/>
            <a:endCxn id="42044" idx="3"/>
          </p:cNvCxnSpPr>
          <p:nvPr/>
        </p:nvCxnSpPr>
        <p:spPr bwMode="auto">
          <a:xfrm flipV="1">
            <a:off x="1069975" y="4592637"/>
            <a:ext cx="1090613" cy="4159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88"/>
          <p:cNvCxnSpPr>
            <a:cxnSpLocks noChangeShapeType="1"/>
            <a:stCxn id="42030" idx="7"/>
            <a:endCxn id="42042" idx="3"/>
          </p:cNvCxnSpPr>
          <p:nvPr/>
        </p:nvCxnSpPr>
        <p:spPr bwMode="auto">
          <a:xfrm flipV="1">
            <a:off x="1069975" y="4973637"/>
            <a:ext cx="1243013" cy="34925"/>
          </a:xfrm>
          <a:prstGeom prst="straightConnector1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7" name="AutoShape 89"/>
          <p:cNvCxnSpPr>
            <a:cxnSpLocks noChangeShapeType="1"/>
            <a:stCxn id="42030" idx="4"/>
            <a:endCxn id="42031" idx="0"/>
          </p:cNvCxnSpPr>
          <p:nvPr/>
        </p:nvCxnSpPr>
        <p:spPr bwMode="auto">
          <a:xfrm flipH="1">
            <a:off x="930275" y="5151437"/>
            <a:ext cx="76200" cy="21272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8" name="AutoShape 90"/>
          <p:cNvCxnSpPr>
            <a:cxnSpLocks noChangeShapeType="1"/>
            <a:stCxn id="42031" idx="4"/>
            <a:endCxn id="42032" idx="7"/>
          </p:cNvCxnSpPr>
          <p:nvPr/>
        </p:nvCxnSpPr>
        <p:spPr bwMode="auto">
          <a:xfrm>
            <a:off x="930275" y="5532437"/>
            <a:ext cx="63500" cy="236538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9" name="AutoShape 91"/>
          <p:cNvCxnSpPr>
            <a:cxnSpLocks noChangeShapeType="1"/>
            <a:stCxn id="42030" idx="5"/>
            <a:endCxn id="42032" idx="0"/>
          </p:cNvCxnSpPr>
          <p:nvPr/>
        </p:nvCxnSpPr>
        <p:spPr bwMode="auto">
          <a:xfrm flipH="1">
            <a:off x="930275" y="5126037"/>
            <a:ext cx="139700" cy="6191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0" name="Oval 92"/>
          <p:cNvSpPr>
            <a:spLocks noChangeArrowheads="1"/>
          </p:cNvSpPr>
          <p:nvPr/>
        </p:nvSpPr>
        <p:spPr bwMode="auto">
          <a:xfrm>
            <a:off x="914400" y="4983162"/>
            <a:ext cx="182563" cy="1682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Oval 93"/>
          <p:cNvSpPr>
            <a:spLocks noChangeArrowheads="1"/>
          </p:cNvSpPr>
          <p:nvPr/>
        </p:nvSpPr>
        <p:spPr bwMode="auto">
          <a:xfrm>
            <a:off x="838200" y="5364162"/>
            <a:ext cx="182563" cy="1682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Oval 94"/>
          <p:cNvSpPr>
            <a:spLocks noChangeArrowheads="1"/>
          </p:cNvSpPr>
          <p:nvPr/>
        </p:nvSpPr>
        <p:spPr bwMode="auto">
          <a:xfrm>
            <a:off x="838200" y="5745162"/>
            <a:ext cx="182563" cy="1666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33" name="AutoShape 95"/>
          <p:cNvCxnSpPr>
            <a:cxnSpLocks noChangeShapeType="1"/>
            <a:stCxn id="42036" idx="4"/>
            <a:endCxn id="42038" idx="0"/>
          </p:cNvCxnSpPr>
          <p:nvPr/>
        </p:nvCxnSpPr>
        <p:spPr bwMode="auto">
          <a:xfrm>
            <a:off x="1616075" y="5302250"/>
            <a:ext cx="76200" cy="290512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4" name="AutoShape 96"/>
          <p:cNvCxnSpPr>
            <a:cxnSpLocks noChangeShapeType="1"/>
            <a:stCxn id="42038" idx="7"/>
            <a:endCxn id="42037" idx="4"/>
          </p:cNvCxnSpPr>
          <p:nvPr/>
        </p:nvCxnSpPr>
        <p:spPr bwMode="auto">
          <a:xfrm flipH="1" flipV="1">
            <a:off x="1616075" y="4921250"/>
            <a:ext cx="139700" cy="6969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5" name="AutoShape 97"/>
          <p:cNvCxnSpPr>
            <a:cxnSpLocks noChangeShapeType="1"/>
            <a:stCxn id="42037" idx="4"/>
            <a:endCxn id="42036" idx="0"/>
          </p:cNvCxnSpPr>
          <p:nvPr/>
        </p:nvCxnSpPr>
        <p:spPr bwMode="auto">
          <a:xfrm>
            <a:off x="1616075" y="4921250"/>
            <a:ext cx="0" cy="214312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6" name="Oval 98"/>
          <p:cNvSpPr>
            <a:spLocks noChangeArrowheads="1"/>
          </p:cNvSpPr>
          <p:nvPr/>
        </p:nvSpPr>
        <p:spPr bwMode="auto">
          <a:xfrm>
            <a:off x="1524000" y="5135562"/>
            <a:ext cx="182563" cy="16668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Oval 99"/>
          <p:cNvSpPr>
            <a:spLocks noChangeArrowheads="1"/>
          </p:cNvSpPr>
          <p:nvPr/>
        </p:nvSpPr>
        <p:spPr bwMode="auto">
          <a:xfrm>
            <a:off x="1524000" y="4754562"/>
            <a:ext cx="182563" cy="16668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Oval 100"/>
          <p:cNvSpPr>
            <a:spLocks noChangeArrowheads="1"/>
          </p:cNvSpPr>
          <p:nvPr/>
        </p:nvSpPr>
        <p:spPr bwMode="auto">
          <a:xfrm>
            <a:off x="1600200" y="5592762"/>
            <a:ext cx="182563" cy="1682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39" name="AutoShape 101"/>
          <p:cNvCxnSpPr>
            <a:cxnSpLocks noChangeShapeType="1"/>
            <a:stCxn id="42042" idx="4"/>
            <a:endCxn id="42043" idx="0"/>
          </p:cNvCxnSpPr>
          <p:nvPr/>
        </p:nvCxnSpPr>
        <p:spPr bwMode="auto">
          <a:xfrm>
            <a:off x="2378075" y="4999037"/>
            <a:ext cx="76200" cy="28892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0" name="AutoShape 102"/>
          <p:cNvCxnSpPr>
            <a:cxnSpLocks noChangeShapeType="1"/>
            <a:stCxn id="42042" idx="1"/>
            <a:endCxn id="42044" idx="5"/>
          </p:cNvCxnSpPr>
          <p:nvPr/>
        </p:nvCxnSpPr>
        <p:spPr bwMode="auto">
          <a:xfrm flipH="1" flipV="1">
            <a:off x="2289175" y="4592637"/>
            <a:ext cx="23813" cy="263525"/>
          </a:xfrm>
          <a:prstGeom prst="straightConnector1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1" name="AutoShape 103"/>
          <p:cNvCxnSpPr>
            <a:cxnSpLocks noChangeShapeType="1"/>
            <a:stCxn id="42044" idx="2"/>
            <a:endCxn id="42043" idx="0"/>
          </p:cNvCxnSpPr>
          <p:nvPr/>
        </p:nvCxnSpPr>
        <p:spPr bwMode="auto">
          <a:xfrm>
            <a:off x="2133600" y="4533900"/>
            <a:ext cx="320675" cy="7540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42" name="Oval 104"/>
          <p:cNvSpPr>
            <a:spLocks noChangeArrowheads="1"/>
          </p:cNvSpPr>
          <p:nvPr/>
        </p:nvSpPr>
        <p:spPr bwMode="auto">
          <a:xfrm>
            <a:off x="2286000" y="4830762"/>
            <a:ext cx="182563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Oval 105"/>
          <p:cNvSpPr>
            <a:spLocks noChangeArrowheads="1"/>
          </p:cNvSpPr>
          <p:nvPr/>
        </p:nvSpPr>
        <p:spPr bwMode="auto">
          <a:xfrm>
            <a:off x="2362200" y="5287962"/>
            <a:ext cx="182563" cy="166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Oval 106"/>
          <p:cNvSpPr>
            <a:spLocks noChangeArrowheads="1"/>
          </p:cNvSpPr>
          <p:nvPr/>
        </p:nvSpPr>
        <p:spPr bwMode="auto">
          <a:xfrm>
            <a:off x="2133600" y="4449762"/>
            <a:ext cx="182563" cy="166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8433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4750"/>
              </p:ext>
            </p:extLst>
          </p:nvPr>
        </p:nvGraphicFramePr>
        <p:xfrm>
          <a:off x="3581400" y="2239962"/>
          <a:ext cx="1876428" cy="1508148"/>
        </p:xfrm>
        <a:graphic>
          <a:graphicData uri="http://schemas.openxmlformats.org/drawingml/2006/table">
            <a:tbl>
              <a:tblPr/>
              <a:tblGrid>
                <a:gridCol w="208212"/>
                <a:gridCol w="208212"/>
                <a:gridCol w="209472"/>
                <a:gridCol w="208212"/>
                <a:gridCol w="208212"/>
                <a:gridCol w="208212"/>
                <a:gridCol w="208212"/>
                <a:gridCol w="209472"/>
                <a:gridCol w="208212"/>
              </a:tblGrid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4433" name="Group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98730"/>
              </p:ext>
            </p:extLst>
          </p:nvPr>
        </p:nvGraphicFramePr>
        <p:xfrm>
          <a:off x="3581400" y="4373562"/>
          <a:ext cx="1876428" cy="1508148"/>
        </p:xfrm>
        <a:graphic>
          <a:graphicData uri="http://schemas.openxmlformats.org/drawingml/2006/table">
            <a:tbl>
              <a:tblPr/>
              <a:tblGrid>
                <a:gridCol w="208212"/>
                <a:gridCol w="208212"/>
                <a:gridCol w="209472"/>
                <a:gridCol w="208212"/>
                <a:gridCol w="208212"/>
                <a:gridCol w="208212"/>
                <a:gridCol w="208212"/>
                <a:gridCol w="209472"/>
                <a:gridCol w="208212"/>
              </a:tblGrid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7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charset="0"/>
                        <a:buNone/>
                        <a:tabLst/>
                      </a:pPr>
                      <a:endParaRPr kumimoji="1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06" marR="91406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2249" name="Line 311"/>
          <p:cNvSpPr>
            <a:spLocks noChangeShapeType="1"/>
          </p:cNvSpPr>
          <p:nvPr/>
        </p:nvSpPr>
        <p:spPr bwMode="auto">
          <a:xfrm>
            <a:off x="6705600" y="43561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50" name="Line 312"/>
          <p:cNvSpPr>
            <a:spLocks noChangeShapeType="1"/>
          </p:cNvSpPr>
          <p:nvPr/>
        </p:nvSpPr>
        <p:spPr bwMode="auto">
          <a:xfrm flipH="1">
            <a:off x="6705600" y="53467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51" name="Line 313"/>
          <p:cNvSpPr>
            <a:spLocks noChangeShapeType="1"/>
          </p:cNvSpPr>
          <p:nvPr/>
        </p:nvSpPr>
        <p:spPr bwMode="auto">
          <a:xfrm flipH="1">
            <a:off x="6324600" y="53467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52" name="Oval 314"/>
          <p:cNvSpPr>
            <a:spLocks noChangeArrowheads="1"/>
          </p:cNvSpPr>
          <p:nvPr/>
        </p:nvSpPr>
        <p:spPr bwMode="auto">
          <a:xfrm rot="-5400000">
            <a:off x="6553200" y="4356100"/>
            <a:ext cx="134937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3" name="Oval 315"/>
          <p:cNvSpPr>
            <a:spLocks noChangeArrowheads="1"/>
          </p:cNvSpPr>
          <p:nvPr/>
        </p:nvSpPr>
        <p:spPr bwMode="auto">
          <a:xfrm rot="-5400000">
            <a:off x="6646863" y="4297362"/>
            <a:ext cx="134938" cy="1349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4" name="Oval 316"/>
          <p:cNvSpPr>
            <a:spLocks noChangeArrowheads="1"/>
          </p:cNvSpPr>
          <p:nvPr/>
        </p:nvSpPr>
        <p:spPr bwMode="auto">
          <a:xfrm rot="-5400000">
            <a:off x="6723063" y="4356100"/>
            <a:ext cx="134937" cy="1349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5" name="Oval 317"/>
          <p:cNvSpPr>
            <a:spLocks noChangeArrowheads="1"/>
          </p:cNvSpPr>
          <p:nvPr/>
        </p:nvSpPr>
        <p:spPr bwMode="auto">
          <a:xfrm rot="-5400000">
            <a:off x="7620000" y="5270500"/>
            <a:ext cx="134937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6" name="Oval 318"/>
          <p:cNvSpPr>
            <a:spLocks noChangeArrowheads="1"/>
          </p:cNvSpPr>
          <p:nvPr/>
        </p:nvSpPr>
        <p:spPr bwMode="auto">
          <a:xfrm rot="-5400000">
            <a:off x="7561263" y="5153025"/>
            <a:ext cx="134937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7" name="Oval 319"/>
          <p:cNvSpPr>
            <a:spLocks noChangeArrowheads="1"/>
          </p:cNvSpPr>
          <p:nvPr/>
        </p:nvSpPr>
        <p:spPr bwMode="auto">
          <a:xfrm rot="-5400000">
            <a:off x="7561263" y="5381625"/>
            <a:ext cx="134937" cy="1349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8" name="Oval 320"/>
          <p:cNvSpPr>
            <a:spLocks noChangeArrowheads="1"/>
          </p:cNvSpPr>
          <p:nvPr/>
        </p:nvSpPr>
        <p:spPr bwMode="auto">
          <a:xfrm>
            <a:off x="6265863" y="5516562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59" name="Oval 321"/>
          <p:cNvSpPr>
            <a:spLocks noChangeArrowheads="1"/>
          </p:cNvSpPr>
          <p:nvPr/>
        </p:nvSpPr>
        <p:spPr bwMode="auto">
          <a:xfrm>
            <a:off x="6324600" y="5610225"/>
            <a:ext cx="134938" cy="1349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60" name="Oval 322"/>
          <p:cNvSpPr>
            <a:spLocks noChangeArrowheads="1"/>
          </p:cNvSpPr>
          <p:nvPr/>
        </p:nvSpPr>
        <p:spPr bwMode="auto">
          <a:xfrm>
            <a:off x="6324600" y="5364162"/>
            <a:ext cx="134938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320"/>
          <p:cNvSpPr>
            <a:spLocks noChangeArrowheads="1"/>
          </p:cNvSpPr>
          <p:nvPr/>
        </p:nvSpPr>
        <p:spPr bwMode="auto">
          <a:xfrm>
            <a:off x="4648200" y="6198513"/>
            <a:ext cx="4168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/>
              <a:t>* Slides from Dan Klein, Sep </a:t>
            </a:r>
            <a:r>
              <a:rPr lang="en-US" sz="1100" dirty="0" err="1"/>
              <a:t>Kamvar</a:t>
            </a:r>
            <a:r>
              <a:rPr lang="en-US" sz="1100" dirty="0"/>
              <a:t>, Chris Manning, Natural Language Group 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Measuring Affinity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744663" y="1776413"/>
            <a:ext cx="12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" charset="0"/>
              </a:rPr>
              <a:t>Intensity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668463" y="4595813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" charset="0"/>
              </a:rPr>
              <a:t>Texture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652588" y="3111500"/>
            <a:ext cx="12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" charset="0"/>
              </a:rPr>
              <a:t>Distance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081213"/>
            <a:ext cx="5080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529013"/>
            <a:ext cx="440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205413"/>
            <a:ext cx="5067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5867400" y="6324600"/>
            <a:ext cx="240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Marc </a:t>
            </a:r>
            <a:r>
              <a:rPr lang="en-US" sz="1000" dirty="0" err="1"/>
              <a:t>Pollefeys</a:t>
            </a:r>
            <a:r>
              <a:rPr lang="en-US" sz="1000" dirty="0"/>
              <a:t> COMP 256</a:t>
            </a:r>
            <a:r>
              <a:rPr lang="en-US" sz="1000" dirty="0">
                <a:solidFill>
                  <a:schemeClr val="tx2"/>
                </a:solidFill>
              </a:rPr>
              <a:t> 2003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Scale affects affinity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993775"/>
            <a:ext cx="6578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5729287"/>
            <a:ext cx="4876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105025"/>
            <a:ext cx="790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791200" y="6384925"/>
            <a:ext cx="240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Marc </a:t>
            </a:r>
            <a:r>
              <a:rPr lang="en-US" sz="1000" dirty="0" err="1"/>
              <a:t>Pollefeys</a:t>
            </a:r>
            <a:r>
              <a:rPr lang="en-US" sz="1000" dirty="0"/>
              <a:t> COMP 256</a:t>
            </a:r>
            <a:r>
              <a:rPr lang="en-US" sz="1000" dirty="0">
                <a:solidFill>
                  <a:schemeClr val="tx2"/>
                </a:solidFill>
              </a:rPr>
              <a:t> 2003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"/>
            <a:ext cx="72675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6172200" y="6365875"/>
            <a:ext cx="240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Marc </a:t>
            </a:r>
            <a:r>
              <a:rPr lang="en-US" sz="1000" dirty="0" err="1"/>
              <a:t>Pollefeys</a:t>
            </a:r>
            <a:r>
              <a:rPr lang="en-US" sz="1000" dirty="0"/>
              <a:t> COMP 256</a:t>
            </a:r>
            <a:r>
              <a:rPr lang="en-US" sz="1000" dirty="0">
                <a:solidFill>
                  <a:schemeClr val="tx2"/>
                </a:solidFill>
              </a:rPr>
              <a:t> 2003</a:t>
            </a: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033463" y="4933950"/>
            <a:ext cx="21415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Space of Digits (in 2D)</a:t>
            </a: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77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562600" y="5943600"/>
            <a:ext cx="188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M. Brand, </a:t>
            </a:r>
            <a:r>
              <a:rPr lang="en-US" sz="1800" dirty="0" err="1"/>
              <a:t>MERL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Dimensionality Reduction with PCA</a:t>
            </a: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6086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26561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978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Fit multivariate Gaussian</a:t>
            </a:r>
          </a:p>
          <a:p>
            <a:r>
              <a:rPr lang="en-US" sz="2400" smtClean="0">
                <a:ea typeface="ＭＳ Ｐゴシック" pitchFamily="34" charset="-128"/>
              </a:rPr>
              <a:t>Compute eigenvectors of Covariance</a:t>
            </a:r>
          </a:p>
          <a:p>
            <a:r>
              <a:rPr lang="en-US" sz="2400" smtClean="0">
                <a:ea typeface="ＭＳ Ｐゴシック" pitchFamily="34" charset="-128"/>
              </a:rPr>
              <a:t>Project onto eigenvectors with largest eigenvalues</a:t>
            </a: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Linear: Principal Components</a:t>
            </a:r>
          </a:p>
        </p:txBody>
      </p:sp>
      <p:pic>
        <p:nvPicPr>
          <p:cNvPr id="512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798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hlinkClick r:id="rId2"/>
              </a:rPr>
              <a:t>Google Street View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Unsupervised Learning?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Other examples of unsupervised learning</a:t>
            </a:r>
          </a:p>
        </p:txBody>
      </p:sp>
      <p:pic>
        <p:nvPicPr>
          <p:cNvPr id="522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7962"/>
            <a:ext cx="52451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58962"/>
            <a:ext cx="31369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5715000" y="5516562"/>
            <a:ext cx="300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Mean face (after alignment)</a:t>
            </a:r>
          </a:p>
        </p:txBody>
      </p:sp>
      <p:sp>
        <p:nvSpPr>
          <p:cNvPr id="52230" name="TextBox 8"/>
          <p:cNvSpPr txBox="1">
            <a:spLocks noChangeArrowheads="1"/>
          </p:cNvSpPr>
          <p:nvPr/>
        </p:nvSpPr>
        <p:spPr bwMode="auto">
          <a:xfrm>
            <a:off x="4419600" y="6126162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Slide credit: Santiago Serrano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Eigenfaces</a:t>
            </a:r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914400"/>
            <a:ext cx="62611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4495800" y="6248400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Slide credit: Santiago Serrano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55600" y="1034207"/>
            <a:ext cx="8229600" cy="4525963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Isomap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Local Linear Embedding</a:t>
            </a:r>
          </a:p>
        </p:txBody>
      </p:sp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Non-Linear Techniques</a:t>
            </a: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6"/>
          <a:stretch>
            <a:fillRect/>
          </a:stretch>
        </p:blipFill>
        <p:spPr bwMode="auto">
          <a:xfrm>
            <a:off x="1676400" y="2743200"/>
            <a:ext cx="55880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1975562" y="5712023"/>
            <a:ext cx="4653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/>
              <a:t>Isomap</a:t>
            </a:r>
            <a:r>
              <a:rPr lang="en-US" sz="1400" dirty="0"/>
              <a:t>, Science, M. </a:t>
            </a:r>
            <a:r>
              <a:rPr lang="en-US" sz="1400" dirty="0" err="1"/>
              <a:t>Balasubmaranian</a:t>
            </a:r>
            <a:r>
              <a:rPr lang="en-US" sz="1400" dirty="0"/>
              <a:t> and E. Schwartz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Scape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5" cy="4525962"/>
          </a:xfrm>
        </p:spPr>
      </p:pic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Scape (Drago Anguelov et 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763000" cy="6248400"/>
          </a:xfrm>
        </p:spPr>
        <p:txBody>
          <a:bodyPr>
            <a:noAutofit/>
          </a:bodyPr>
          <a:lstStyle/>
          <a:p>
            <a:r>
              <a:rPr lang="en-US" sz="2000" dirty="0"/>
              <a:t>References:</a:t>
            </a:r>
          </a:p>
          <a:p>
            <a:pPr lvl="1"/>
            <a:r>
              <a:rPr lang="en-US" sz="1800" dirty="0"/>
              <a:t>Sebastian </a:t>
            </a:r>
            <a:r>
              <a:rPr lang="en-US" sz="1800" dirty="0" err="1"/>
              <a:t>Thrun</a:t>
            </a:r>
            <a:r>
              <a:rPr lang="en-US" sz="1800" dirty="0"/>
              <a:t> and Peter </a:t>
            </a:r>
            <a:r>
              <a:rPr lang="en-US" sz="1800"/>
              <a:t>Norvig, </a:t>
            </a:r>
            <a:r>
              <a:rPr lang="en-US" sz="1800" dirty="0" smtClean="0"/>
              <a:t>Artificial Intelligence, </a:t>
            </a:r>
            <a:r>
              <a:rPr lang="en-US" sz="1800" dirty="0"/>
              <a:t>Stanford University 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http://www.stanford.edu/class/cs221/notes/cs221-lecture6-fall11.pdf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K-Means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914400" y="5410200"/>
            <a:ext cx="299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Many data points, no labels</a:t>
            </a: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43000"/>
            <a:ext cx="4953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435100"/>
            <a:ext cx="3810000" cy="4114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Choose a fixed number of clusters</a:t>
            </a:r>
          </a:p>
          <a:p>
            <a:pPr marL="457200" indent="-457200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Choose cluster centers and point-cluster allocations to minimize error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can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do this by exhaustive search, because there are too many possible allocations.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86250" y="1435100"/>
            <a:ext cx="3810000" cy="4114800"/>
          </a:xfrm>
        </p:spPr>
        <p:txBody>
          <a:bodyPr/>
          <a:lstStyle/>
          <a:p>
            <a:pPr marL="457200" indent="-457200"/>
            <a:r>
              <a:rPr lang="en-US" sz="2000" smtClean="0">
                <a:ea typeface="ＭＳ Ｐゴシック" pitchFamily="34" charset="-128"/>
              </a:rPr>
              <a:t>Algorithm</a:t>
            </a:r>
          </a:p>
          <a:p>
            <a:pPr marL="1027113" lvl="1" indent="-455613"/>
            <a:r>
              <a:rPr lang="en-US" sz="1800" smtClean="0">
                <a:ea typeface="ＭＳ Ｐゴシック" pitchFamily="34" charset="-128"/>
              </a:rPr>
              <a:t>fix cluster centers; allocate points to closest cluster</a:t>
            </a:r>
          </a:p>
          <a:p>
            <a:pPr marL="1027113" lvl="1" indent="-455613"/>
            <a:r>
              <a:rPr lang="en-US" sz="1800" smtClean="0">
                <a:ea typeface="ＭＳ Ｐゴシック" pitchFamily="34" charset="-128"/>
              </a:rPr>
              <a:t>fix allocation; compute best cluster centers</a:t>
            </a:r>
          </a:p>
          <a:p>
            <a:pPr marL="457200" indent="-457200"/>
            <a:r>
              <a:rPr lang="en-US" sz="2000" smtClean="0">
                <a:ea typeface="ＭＳ Ｐゴシック" pitchFamily="34" charset="-128"/>
              </a:rPr>
              <a:t>x could be any set of features for which we can compute a distance (careful about scaling)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K-Means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029200"/>
            <a:ext cx="4000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867400" y="6411913"/>
            <a:ext cx="240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Marc </a:t>
            </a:r>
            <a:r>
              <a:rPr lang="en-US" sz="1000" dirty="0" err="1"/>
              <a:t>Pollefeys</a:t>
            </a:r>
            <a:r>
              <a:rPr lang="en-US" sz="1000" dirty="0"/>
              <a:t> COMP 256</a:t>
            </a:r>
            <a:r>
              <a:rPr lang="en-US" sz="1000" dirty="0">
                <a:solidFill>
                  <a:schemeClr val="tx2"/>
                </a:solidFill>
              </a:rPr>
              <a:t> 2003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057400"/>
            <a:ext cx="4953000" cy="3211513"/>
            <a:chOff x="1248" y="1104"/>
            <a:chExt cx="3120" cy="2023"/>
          </a:xfrm>
        </p:grpSpPr>
        <p:sp>
          <p:nvSpPr>
            <p:cNvPr id="22645" name="Freeform 3"/>
            <p:cNvSpPr>
              <a:spLocks/>
            </p:cNvSpPr>
            <p:nvPr/>
          </p:nvSpPr>
          <p:spPr bwMode="auto">
            <a:xfrm>
              <a:off x="1248" y="1104"/>
              <a:ext cx="2642" cy="2016"/>
            </a:xfrm>
            <a:custGeom>
              <a:avLst/>
              <a:gdLst>
                <a:gd name="T0" fmla="*/ 2627 w 2642"/>
                <a:gd name="T1" fmla="*/ 2000 h 2016"/>
                <a:gd name="T2" fmla="*/ 1200 w 2642"/>
                <a:gd name="T3" fmla="*/ 0 h 2016"/>
                <a:gd name="T4" fmla="*/ 0 w 2642"/>
                <a:gd name="T5" fmla="*/ 0 h 2016"/>
                <a:gd name="T6" fmla="*/ 0 w 2642"/>
                <a:gd name="T7" fmla="*/ 2016 h 2016"/>
                <a:gd name="T8" fmla="*/ 2642 w 2642"/>
                <a:gd name="T9" fmla="*/ 2015 h 2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2"/>
                <a:gd name="T16" fmla="*/ 0 h 2016"/>
                <a:gd name="T17" fmla="*/ 2642 w 2642"/>
                <a:gd name="T18" fmla="*/ 2016 h 2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2" h="2016">
                  <a:moveTo>
                    <a:pt x="2627" y="2000"/>
                  </a:moveTo>
                  <a:lnTo>
                    <a:pt x="1200" y="0"/>
                  </a:lnTo>
                  <a:lnTo>
                    <a:pt x="0" y="0"/>
                  </a:lnTo>
                  <a:lnTo>
                    <a:pt x="0" y="2016"/>
                  </a:lnTo>
                  <a:lnTo>
                    <a:pt x="2642" y="2015"/>
                  </a:lnTo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6" name="Freeform 4"/>
            <p:cNvSpPr>
              <a:spLocks/>
            </p:cNvSpPr>
            <p:nvPr/>
          </p:nvSpPr>
          <p:spPr bwMode="auto">
            <a:xfrm>
              <a:off x="2448" y="1104"/>
              <a:ext cx="1434" cy="2023"/>
            </a:xfrm>
            <a:custGeom>
              <a:avLst/>
              <a:gdLst>
                <a:gd name="T0" fmla="*/ 1434 w 1434"/>
                <a:gd name="T1" fmla="*/ 2023 h 2023"/>
                <a:gd name="T2" fmla="*/ 0 w 1434"/>
                <a:gd name="T3" fmla="*/ 0 h 2023"/>
                <a:gd name="T4" fmla="*/ 0 60000 65536"/>
                <a:gd name="T5" fmla="*/ 0 60000 65536"/>
                <a:gd name="T6" fmla="*/ 0 w 1434"/>
                <a:gd name="T7" fmla="*/ 0 h 2023"/>
                <a:gd name="T8" fmla="*/ 1434 w 1434"/>
                <a:gd name="T9" fmla="*/ 2023 h 20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34" h="2023">
                  <a:moveTo>
                    <a:pt x="1434" y="202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7" name="Freeform 5"/>
            <p:cNvSpPr>
              <a:spLocks/>
            </p:cNvSpPr>
            <p:nvPr/>
          </p:nvSpPr>
          <p:spPr bwMode="auto">
            <a:xfrm>
              <a:off x="2448" y="1104"/>
              <a:ext cx="1920" cy="2016"/>
            </a:xfrm>
            <a:custGeom>
              <a:avLst/>
              <a:gdLst>
                <a:gd name="T0" fmla="*/ 1440 w 1920"/>
                <a:gd name="T1" fmla="*/ 2016 h 2016"/>
                <a:gd name="T2" fmla="*/ 0 w 1920"/>
                <a:gd name="T3" fmla="*/ 0 h 2016"/>
                <a:gd name="T4" fmla="*/ 1920 w 1920"/>
                <a:gd name="T5" fmla="*/ 0 h 2016"/>
                <a:gd name="T6" fmla="*/ 1920 w 1920"/>
                <a:gd name="T7" fmla="*/ 2016 h 2016"/>
                <a:gd name="T8" fmla="*/ 1440 w 1920"/>
                <a:gd name="T9" fmla="*/ 2016 h 2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016"/>
                <a:gd name="T17" fmla="*/ 1920 w 1920"/>
                <a:gd name="T18" fmla="*/ 2016 h 2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016">
                  <a:moveTo>
                    <a:pt x="1440" y="2016"/>
                  </a:moveTo>
                  <a:lnTo>
                    <a:pt x="0" y="0"/>
                  </a:lnTo>
                  <a:lnTo>
                    <a:pt x="1920" y="0"/>
                  </a:lnTo>
                  <a:lnTo>
                    <a:pt x="1920" y="2016"/>
                  </a:lnTo>
                  <a:lnTo>
                    <a:pt x="1440" y="2016"/>
                  </a:lnTo>
                  <a:close/>
                </a:path>
              </a:pathLst>
            </a:custGeom>
            <a:solidFill>
              <a:srgbClr val="ABF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05200" y="2590800"/>
            <a:ext cx="3048000" cy="2133600"/>
            <a:chOff x="2016" y="1440"/>
            <a:chExt cx="1920" cy="1344"/>
          </a:xfrm>
        </p:grpSpPr>
        <p:sp>
          <p:nvSpPr>
            <p:cNvPr id="22637" name="Line 7"/>
            <p:cNvSpPr>
              <a:spLocks noChangeShapeType="1"/>
            </p:cNvSpPr>
            <p:nvPr/>
          </p:nvSpPr>
          <p:spPr bwMode="auto">
            <a:xfrm>
              <a:off x="2016" y="1632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38" name="Line 8"/>
            <p:cNvSpPr>
              <a:spLocks noChangeShapeType="1"/>
            </p:cNvSpPr>
            <p:nvPr/>
          </p:nvSpPr>
          <p:spPr bwMode="auto">
            <a:xfrm>
              <a:off x="2928" y="1680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39" name="Line 9"/>
            <p:cNvSpPr>
              <a:spLocks noChangeShapeType="1"/>
            </p:cNvSpPr>
            <p:nvPr/>
          </p:nvSpPr>
          <p:spPr bwMode="auto">
            <a:xfrm>
              <a:off x="2784" y="1440"/>
              <a:ext cx="48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0" name="Line 10"/>
            <p:cNvSpPr>
              <a:spLocks noChangeShapeType="1"/>
            </p:cNvSpPr>
            <p:nvPr/>
          </p:nvSpPr>
          <p:spPr bwMode="auto">
            <a:xfrm flipH="1">
              <a:off x="3264" y="182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1" name="Line 11"/>
            <p:cNvSpPr>
              <a:spLocks noChangeShapeType="1"/>
            </p:cNvSpPr>
            <p:nvPr/>
          </p:nvSpPr>
          <p:spPr bwMode="auto">
            <a:xfrm flipH="1" flipV="1">
              <a:off x="3264" y="211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2" name="Line 12"/>
            <p:cNvSpPr>
              <a:spLocks noChangeShapeType="1"/>
            </p:cNvSpPr>
            <p:nvPr/>
          </p:nvSpPr>
          <p:spPr bwMode="auto">
            <a:xfrm flipH="1" flipV="1">
              <a:off x="3264" y="2112"/>
              <a:ext cx="48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3" name="Line 13"/>
            <p:cNvSpPr>
              <a:spLocks noChangeShapeType="1"/>
            </p:cNvSpPr>
            <p:nvPr/>
          </p:nvSpPr>
          <p:spPr bwMode="auto">
            <a:xfrm flipH="1" flipV="1">
              <a:off x="3264" y="2112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44" name="Line 14"/>
            <p:cNvSpPr>
              <a:spLocks noChangeShapeType="1"/>
            </p:cNvSpPr>
            <p:nvPr/>
          </p:nvSpPr>
          <p:spPr bwMode="auto">
            <a:xfrm flipH="1" flipV="1">
              <a:off x="3120" y="2208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3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K-Means</a:t>
            </a:r>
          </a:p>
        </p:txBody>
      </p: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3429000" y="2514600"/>
            <a:ext cx="3200400" cy="2286000"/>
            <a:chOff x="1968" y="1392"/>
            <a:chExt cx="2016" cy="1440"/>
          </a:xfrm>
        </p:grpSpPr>
        <p:sp>
          <p:nvSpPr>
            <p:cNvPr id="22629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" name="Oval 18"/>
            <p:cNvSpPr>
              <a:spLocks noChangeArrowheads="1"/>
            </p:cNvSpPr>
            <p:nvPr/>
          </p:nvSpPr>
          <p:spPr bwMode="auto">
            <a:xfrm>
              <a:off x="3792" y="18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" name="Oval 19"/>
            <p:cNvSpPr>
              <a:spLocks noChangeArrowheads="1"/>
            </p:cNvSpPr>
            <p:nvPr/>
          </p:nvSpPr>
          <p:spPr bwMode="auto">
            <a:xfrm>
              <a:off x="288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" name="Oval 20"/>
            <p:cNvSpPr>
              <a:spLocks noChangeArrowheads="1"/>
            </p:cNvSpPr>
            <p:nvPr/>
          </p:nvSpPr>
          <p:spPr bwMode="auto">
            <a:xfrm>
              <a:off x="393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" name="Oval 21"/>
            <p:cNvSpPr>
              <a:spLocks noChangeArrowheads="1"/>
            </p:cNvSpPr>
            <p:nvPr/>
          </p:nvSpPr>
          <p:spPr bwMode="auto">
            <a:xfrm>
              <a:off x="3696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" name="Oval 22"/>
            <p:cNvSpPr>
              <a:spLocks noChangeArrowheads="1"/>
            </p:cNvSpPr>
            <p:nvPr/>
          </p:nvSpPr>
          <p:spPr bwMode="auto">
            <a:xfrm rot="-5400000">
              <a:off x="3600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" name="Oval 23"/>
            <p:cNvSpPr>
              <a:spLocks noChangeArrowheads="1"/>
            </p:cNvSpPr>
            <p:nvPr/>
          </p:nvSpPr>
          <p:spPr bwMode="auto">
            <a:xfrm rot="-5400000">
              <a:off x="1968" y="15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" name="Oval 24"/>
            <p:cNvSpPr>
              <a:spLocks noChangeArrowheads="1"/>
            </p:cNvSpPr>
            <p:nvPr/>
          </p:nvSpPr>
          <p:spPr bwMode="auto">
            <a:xfrm rot="-5400000">
              <a:off x="2736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181600" y="3581400"/>
            <a:ext cx="381000" cy="304800"/>
            <a:chOff x="3072" y="2064"/>
            <a:chExt cx="240" cy="192"/>
          </a:xfrm>
        </p:grpSpPr>
        <p:sp>
          <p:nvSpPr>
            <p:cNvPr id="2525210" name="AutoShape 26"/>
            <p:cNvSpPr>
              <a:spLocks noChangeArrowheads="1"/>
            </p:cNvSpPr>
            <p:nvPr/>
          </p:nvSpPr>
          <p:spPr bwMode="auto">
            <a:xfrm>
              <a:off x="3072" y="2160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5211" name="AutoShape 27"/>
            <p:cNvSpPr>
              <a:spLocks noChangeArrowheads="1"/>
            </p:cNvSpPr>
            <p:nvPr/>
          </p:nvSpPr>
          <p:spPr bwMode="auto">
            <a:xfrm>
              <a:off x="3216" y="2064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286000" y="2057400"/>
            <a:ext cx="4953000" cy="3211513"/>
            <a:chOff x="1440" y="816"/>
            <a:chExt cx="3120" cy="2023"/>
          </a:xfrm>
        </p:grpSpPr>
        <p:grpSp>
          <p:nvGrpSpPr>
            <p:cNvPr id="22606" name="Group 29"/>
            <p:cNvGrpSpPr>
              <a:grpSpLocks/>
            </p:cNvGrpSpPr>
            <p:nvPr/>
          </p:nvGrpSpPr>
          <p:grpSpPr bwMode="auto">
            <a:xfrm>
              <a:off x="1440" y="816"/>
              <a:ext cx="3120" cy="2023"/>
              <a:chOff x="1248" y="1104"/>
              <a:chExt cx="3120" cy="2023"/>
            </a:xfrm>
          </p:grpSpPr>
          <p:sp>
            <p:nvSpPr>
              <p:cNvPr id="22624" name="Freeform 30"/>
              <p:cNvSpPr>
                <a:spLocks/>
              </p:cNvSpPr>
              <p:nvPr/>
            </p:nvSpPr>
            <p:spPr bwMode="auto">
              <a:xfrm>
                <a:off x="1248" y="1104"/>
                <a:ext cx="2642" cy="2016"/>
              </a:xfrm>
              <a:custGeom>
                <a:avLst/>
                <a:gdLst>
                  <a:gd name="T0" fmla="*/ 2627 w 2642"/>
                  <a:gd name="T1" fmla="*/ 2000 h 2016"/>
                  <a:gd name="T2" fmla="*/ 1200 w 2642"/>
                  <a:gd name="T3" fmla="*/ 0 h 2016"/>
                  <a:gd name="T4" fmla="*/ 0 w 2642"/>
                  <a:gd name="T5" fmla="*/ 0 h 2016"/>
                  <a:gd name="T6" fmla="*/ 0 w 2642"/>
                  <a:gd name="T7" fmla="*/ 2016 h 2016"/>
                  <a:gd name="T8" fmla="*/ 2642 w 2642"/>
                  <a:gd name="T9" fmla="*/ 2015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42"/>
                  <a:gd name="T16" fmla="*/ 0 h 2016"/>
                  <a:gd name="T17" fmla="*/ 2642 w 2642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42" h="2016">
                    <a:moveTo>
                      <a:pt x="2627" y="2000"/>
                    </a:moveTo>
                    <a:lnTo>
                      <a:pt x="1200" y="0"/>
                    </a:lnTo>
                    <a:lnTo>
                      <a:pt x="0" y="0"/>
                    </a:lnTo>
                    <a:lnTo>
                      <a:pt x="0" y="2016"/>
                    </a:lnTo>
                    <a:lnTo>
                      <a:pt x="2642" y="2015"/>
                    </a:lnTo>
                  </a:path>
                </a:pathLst>
              </a:custGeom>
              <a:solidFill>
                <a:srgbClr val="FF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625" name="Freeform 31"/>
              <p:cNvSpPr>
                <a:spLocks/>
              </p:cNvSpPr>
              <p:nvPr/>
            </p:nvSpPr>
            <p:spPr bwMode="auto">
              <a:xfrm>
                <a:off x="2448" y="1104"/>
                <a:ext cx="1434" cy="2023"/>
              </a:xfrm>
              <a:custGeom>
                <a:avLst/>
                <a:gdLst>
                  <a:gd name="T0" fmla="*/ 1434 w 1434"/>
                  <a:gd name="T1" fmla="*/ 2023 h 2023"/>
                  <a:gd name="T2" fmla="*/ 0 w 1434"/>
                  <a:gd name="T3" fmla="*/ 0 h 2023"/>
                  <a:gd name="T4" fmla="*/ 0 60000 65536"/>
                  <a:gd name="T5" fmla="*/ 0 60000 65536"/>
                  <a:gd name="T6" fmla="*/ 0 w 1434"/>
                  <a:gd name="T7" fmla="*/ 0 h 2023"/>
                  <a:gd name="T8" fmla="*/ 1434 w 1434"/>
                  <a:gd name="T9" fmla="*/ 2023 h 20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34" h="2023">
                    <a:moveTo>
                      <a:pt x="1434" y="2023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626" name="Freeform 32"/>
              <p:cNvSpPr>
                <a:spLocks/>
              </p:cNvSpPr>
              <p:nvPr/>
            </p:nvSpPr>
            <p:spPr bwMode="auto">
              <a:xfrm>
                <a:off x="2448" y="1104"/>
                <a:ext cx="1920" cy="2016"/>
              </a:xfrm>
              <a:custGeom>
                <a:avLst/>
                <a:gdLst>
                  <a:gd name="T0" fmla="*/ 1440 w 1920"/>
                  <a:gd name="T1" fmla="*/ 2016 h 2016"/>
                  <a:gd name="T2" fmla="*/ 0 w 1920"/>
                  <a:gd name="T3" fmla="*/ 0 h 2016"/>
                  <a:gd name="T4" fmla="*/ 1920 w 1920"/>
                  <a:gd name="T5" fmla="*/ 0 h 2016"/>
                  <a:gd name="T6" fmla="*/ 1920 w 1920"/>
                  <a:gd name="T7" fmla="*/ 2016 h 2016"/>
                  <a:gd name="T8" fmla="*/ 1440 w 1920"/>
                  <a:gd name="T9" fmla="*/ 2016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016"/>
                  <a:gd name="T17" fmla="*/ 1920 w 1920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016">
                    <a:moveTo>
                      <a:pt x="1440" y="2016"/>
                    </a:moveTo>
                    <a:lnTo>
                      <a:pt x="0" y="0"/>
                    </a:lnTo>
                    <a:lnTo>
                      <a:pt x="1920" y="0"/>
                    </a:lnTo>
                    <a:lnTo>
                      <a:pt x="1920" y="2016"/>
                    </a:lnTo>
                    <a:lnTo>
                      <a:pt x="1440" y="2016"/>
                    </a:lnTo>
                    <a:close/>
                  </a:path>
                </a:pathLst>
              </a:custGeom>
              <a:solidFill>
                <a:srgbClr val="ABF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2607" name="Line 33"/>
            <p:cNvSpPr>
              <a:spLocks noChangeShapeType="1"/>
            </p:cNvSpPr>
            <p:nvPr/>
          </p:nvSpPr>
          <p:spPr bwMode="auto">
            <a:xfrm>
              <a:off x="2208" y="1344"/>
              <a:ext cx="158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08" name="Line 34"/>
            <p:cNvSpPr>
              <a:spLocks noChangeShapeType="1"/>
            </p:cNvSpPr>
            <p:nvPr/>
          </p:nvSpPr>
          <p:spPr bwMode="auto">
            <a:xfrm>
              <a:off x="3120" y="1392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09" name="Line 35"/>
            <p:cNvSpPr>
              <a:spLocks noChangeShapeType="1"/>
            </p:cNvSpPr>
            <p:nvPr/>
          </p:nvSpPr>
          <p:spPr bwMode="auto">
            <a:xfrm>
              <a:off x="2976" y="1152"/>
              <a:ext cx="72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10" name="Line 36"/>
            <p:cNvSpPr>
              <a:spLocks noChangeShapeType="1"/>
            </p:cNvSpPr>
            <p:nvPr/>
          </p:nvSpPr>
          <p:spPr bwMode="auto">
            <a:xfrm flipH="1">
              <a:off x="3696" y="153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11" name="Line 37"/>
            <p:cNvSpPr>
              <a:spLocks noChangeShapeType="1"/>
            </p:cNvSpPr>
            <p:nvPr/>
          </p:nvSpPr>
          <p:spPr bwMode="auto">
            <a:xfrm flipH="1" flipV="1">
              <a:off x="3696" y="177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12" name="Line 38"/>
            <p:cNvSpPr>
              <a:spLocks noChangeShapeType="1"/>
            </p:cNvSpPr>
            <p:nvPr/>
          </p:nvSpPr>
          <p:spPr bwMode="auto">
            <a:xfrm flipH="1" flipV="1">
              <a:off x="3696" y="1776"/>
              <a:ext cx="24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13" name="Line 39"/>
            <p:cNvSpPr>
              <a:spLocks noChangeShapeType="1"/>
            </p:cNvSpPr>
            <p:nvPr/>
          </p:nvSpPr>
          <p:spPr bwMode="auto">
            <a:xfrm flipH="1" flipV="1">
              <a:off x="3696" y="1776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14" name="Oval 40"/>
            <p:cNvSpPr>
              <a:spLocks noChangeArrowheads="1"/>
            </p:cNvSpPr>
            <p:nvPr/>
          </p:nvSpPr>
          <p:spPr bwMode="auto">
            <a:xfrm>
              <a:off x="3744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41"/>
            <p:cNvSpPr>
              <a:spLocks noChangeArrowheads="1"/>
            </p:cNvSpPr>
            <p:nvPr/>
          </p:nvSpPr>
          <p:spPr bwMode="auto">
            <a:xfrm>
              <a:off x="3984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Oval 42"/>
            <p:cNvSpPr>
              <a:spLocks noChangeArrowheads="1"/>
            </p:cNvSpPr>
            <p:nvPr/>
          </p:nvSpPr>
          <p:spPr bwMode="auto">
            <a:xfrm>
              <a:off x="3072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Oval 43"/>
            <p:cNvSpPr>
              <a:spLocks noChangeArrowheads="1"/>
            </p:cNvSpPr>
            <p:nvPr/>
          </p:nvSpPr>
          <p:spPr bwMode="auto">
            <a:xfrm>
              <a:off x="4128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Oval 44"/>
            <p:cNvSpPr>
              <a:spLocks noChangeArrowheads="1"/>
            </p:cNvSpPr>
            <p:nvPr/>
          </p:nvSpPr>
          <p:spPr bwMode="auto">
            <a:xfrm>
              <a:off x="3888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Oval 45"/>
            <p:cNvSpPr>
              <a:spLocks noChangeArrowheads="1"/>
            </p:cNvSpPr>
            <p:nvPr/>
          </p:nvSpPr>
          <p:spPr bwMode="auto">
            <a:xfrm rot="-5400000">
              <a:off x="379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Oval 46"/>
            <p:cNvSpPr>
              <a:spLocks noChangeArrowheads="1"/>
            </p:cNvSpPr>
            <p:nvPr/>
          </p:nvSpPr>
          <p:spPr bwMode="auto">
            <a:xfrm rot="-5400000">
              <a:off x="2160" y="12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Oval 47"/>
            <p:cNvSpPr>
              <a:spLocks noChangeArrowheads="1"/>
            </p:cNvSpPr>
            <p:nvPr/>
          </p:nvSpPr>
          <p:spPr bwMode="auto">
            <a:xfrm rot="-5400000">
              <a:off x="2928" y="11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5232" name="AutoShape 48"/>
            <p:cNvSpPr>
              <a:spLocks noChangeArrowheads="1"/>
            </p:cNvSpPr>
            <p:nvPr/>
          </p:nvSpPr>
          <p:spPr bwMode="auto">
            <a:xfrm>
              <a:off x="2914" y="1868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5233" name="AutoShape 49"/>
            <p:cNvSpPr>
              <a:spLocks noChangeArrowheads="1"/>
            </p:cNvSpPr>
            <p:nvPr/>
          </p:nvSpPr>
          <p:spPr bwMode="auto">
            <a:xfrm>
              <a:off x="3648" y="1728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2286000" y="2057400"/>
            <a:ext cx="4953000" cy="3205163"/>
            <a:chOff x="1440" y="816"/>
            <a:chExt cx="3120" cy="2019"/>
          </a:xfrm>
        </p:grpSpPr>
        <p:sp>
          <p:nvSpPr>
            <p:cNvPr id="22593" name="Freeform 51"/>
            <p:cNvSpPr>
              <a:spLocks/>
            </p:cNvSpPr>
            <p:nvPr/>
          </p:nvSpPr>
          <p:spPr bwMode="auto">
            <a:xfrm>
              <a:off x="1440" y="816"/>
              <a:ext cx="2158" cy="2012"/>
            </a:xfrm>
            <a:custGeom>
              <a:avLst/>
              <a:gdLst>
                <a:gd name="T0" fmla="*/ 2143 w 2158"/>
                <a:gd name="T1" fmla="*/ 1920 h 2034"/>
                <a:gd name="T2" fmla="*/ 1649 w 2158"/>
                <a:gd name="T3" fmla="*/ 14 h 2034"/>
                <a:gd name="T4" fmla="*/ 0 w 2158"/>
                <a:gd name="T5" fmla="*/ 0 h 2034"/>
                <a:gd name="T6" fmla="*/ 0 w 2158"/>
                <a:gd name="T7" fmla="*/ 1909 h 2034"/>
                <a:gd name="T8" fmla="*/ 2158 w 2158"/>
                <a:gd name="T9" fmla="*/ 1926 h 2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8"/>
                <a:gd name="T16" fmla="*/ 0 h 2034"/>
                <a:gd name="T17" fmla="*/ 2158 w 2158"/>
                <a:gd name="T18" fmla="*/ 2034 h 2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8" h="2034">
                  <a:moveTo>
                    <a:pt x="2143" y="2027"/>
                  </a:moveTo>
                  <a:lnTo>
                    <a:pt x="1649" y="14"/>
                  </a:lnTo>
                  <a:lnTo>
                    <a:pt x="0" y="0"/>
                  </a:lnTo>
                  <a:lnTo>
                    <a:pt x="0" y="2016"/>
                  </a:lnTo>
                  <a:lnTo>
                    <a:pt x="2158" y="2034"/>
                  </a:lnTo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94" name="Freeform 52"/>
            <p:cNvSpPr>
              <a:spLocks/>
            </p:cNvSpPr>
            <p:nvPr/>
          </p:nvSpPr>
          <p:spPr bwMode="auto">
            <a:xfrm>
              <a:off x="3082" y="816"/>
              <a:ext cx="1478" cy="2019"/>
            </a:xfrm>
            <a:custGeom>
              <a:avLst/>
              <a:gdLst>
                <a:gd name="T0" fmla="*/ 509 w 1478"/>
                <a:gd name="T1" fmla="*/ 2019 h 2019"/>
                <a:gd name="T2" fmla="*/ 0 w 1478"/>
                <a:gd name="T3" fmla="*/ 22 h 2019"/>
                <a:gd name="T4" fmla="*/ 1478 w 1478"/>
                <a:gd name="T5" fmla="*/ 0 h 2019"/>
                <a:gd name="T6" fmla="*/ 1478 w 1478"/>
                <a:gd name="T7" fmla="*/ 2016 h 2019"/>
                <a:gd name="T8" fmla="*/ 509 w 1478"/>
                <a:gd name="T9" fmla="*/ 2019 h 20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8"/>
                <a:gd name="T16" fmla="*/ 0 h 2019"/>
                <a:gd name="T17" fmla="*/ 1478 w 1478"/>
                <a:gd name="T18" fmla="*/ 2019 h 20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8" h="2019">
                  <a:moveTo>
                    <a:pt x="509" y="2019"/>
                  </a:moveTo>
                  <a:lnTo>
                    <a:pt x="0" y="22"/>
                  </a:lnTo>
                  <a:lnTo>
                    <a:pt x="1478" y="0"/>
                  </a:lnTo>
                  <a:lnTo>
                    <a:pt x="1478" y="2016"/>
                  </a:lnTo>
                  <a:lnTo>
                    <a:pt x="509" y="2019"/>
                  </a:lnTo>
                  <a:close/>
                </a:path>
              </a:pathLst>
            </a:custGeom>
            <a:solidFill>
              <a:srgbClr val="ABF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95" name="Oval 53"/>
            <p:cNvSpPr>
              <a:spLocks noChangeArrowheads="1"/>
            </p:cNvSpPr>
            <p:nvPr/>
          </p:nvSpPr>
          <p:spPr bwMode="auto">
            <a:xfrm>
              <a:off x="3744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Oval 54"/>
            <p:cNvSpPr>
              <a:spLocks noChangeArrowheads="1"/>
            </p:cNvSpPr>
            <p:nvPr/>
          </p:nvSpPr>
          <p:spPr bwMode="auto">
            <a:xfrm>
              <a:off x="3984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Oval 55"/>
            <p:cNvSpPr>
              <a:spLocks noChangeArrowheads="1"/>
            </p:cNvSpPr>
            <p:nvPr/>
          </p:nvSpPr>
          <p:spPr bwMode="auto">
            <a:xfrm>
              <a:off x="3072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Oval 56"/>
            <p:cNvSpPr>
              <a:spLocks noChangeArrowheads="1"/>
            </p:cNvSpPr>
            <p:nvPr/>
          </p:nvSpPr>
          <p:spPr bwMode="auto">
            <a:xfrm>
              <a:off x="4128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Oval 57"/>
            <p:cNvSpPr>
              <a:spLocks noChangeArrowheads="1"/>
            </p:cNvSpPr>
            <p:nvPr/>
          </p:nvSpPr>
          <p:spPr bwMode="auto">
            <a:xfrm>
              <a:off x="3888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Oval 58"/>
            <p:cNvSpPr>
              <a:spLocks noChangeArrowheads="1"/>
            </p:cNvSpPr>
            <p:nvPr/>
          </p:nvSpPr>
          <p:spPr bwMode="auto">
            <a:xfrm rot="-5400000">
              <a:off x="379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Oval 59"/>
            <p:cNvSpPr>
              <a:spLocks noChangeArrowheads="1"/>
            </p:cNvSpPr>
            <p:nvPr/>
          </p:nvSpPr>
          <p:spPr bwMode="auto">
            <a:xfrm rot="-5400000">
              <a:off x="2160" y="12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Oval 60"/>
            <p:cNvSpPr>
              <a:spLocks noChangeArrowheads="1"/>
            </p:cNvSpPr>
            <p:nvPr/>
          </p:nvSpPr>
          <p:spPr bwMode="auto">
            <a:xfrm rot="-5400000">
              <a:off x="2928" y="11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5245" name="AutoShape 61"/>
            <p:cNvSpPr>
              <a:spLocks noChangeArrowheads="1"/>
            </p:cNvSpPr>
            <p:nvPr/>
          </p:nvSpPr>
          <p:spPr bwMode="auto">
            <a:xfrm>
              <a:off x="2914" y="1868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5246" name="AutoShape 62"/>
            <p:cNvSpPr>
              <a:spLocks noChangeArrowheads="1"/>
            </p:cNvSpPr>
            <p:nvPr/>
          </p:nvSpPr>
          <p:spPr bwMode="auto">
            <a:xfrm>
              <a:off x="3648" y="1728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605" name="Freeform 63"/>
            <p:cNvSpPr>
              <a:spLocks/>
            </p:cNvSpPr>
            <p:nvPr/>
          </p:nvSpPr>
          <p:spPr bwMode="auto">
            <a:xfrm>
              <a:off x="3089" y="830"/>
              <a:ext cx="494" cy="1998"/>
            </a:xfrm>
            <a:custGeom>
              <a:avLst/>
              <a:gdLst>
                <a:gd name="T0" fmla="*/ 494 w 494"/>
                <a:gd name="T1" fmla="*/ 1998 h 1998"/>
                <a:gd name="T2" fmla="*/ 0 w 494"/>
                <a:gd name="T3" fmla="*/ 0 h 1998"/>
                <a:gd name="T4" fmla="*/ 0 60000 65536"/>
                <a:gd name="T5" fmla="*/ 0 60000 65536"/>
                <a:gd name="T6" fmla="*/ 0 w 494"/>
                <a:gd name="T7" fmla="*/ 0 h 1998"/>
                <a:gd name="T8" fmla="*/ 494 w 494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4" h="1998">
                  <a:moveTo>
                    <a:pt x="494" y="19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79800" y="2566988"/>
            <a:ext cx="3098800" cy="2208212"/>
            <a:chOff x="2192" y="1137"/>
            <a:chExt cx="1952" cy="1391"/>
          </a:xfrm>
        </p:grpSpPr>
        <p:sp>
          <p:nvSpPr>
            <p:cNvPr id="22585" name="Line 65"/>
            <p:cNvSpPr>
              <a:spLocks noChangeShapeType="1"/>
            </p:cNvSpPr>
            <p:nvPr/>
          </p:nvSpPr>
          <p:spPr bwMode="auto">
            <a:xfrm flipH="1" flipV="1">
              <a:off x="2192" y="1317"/>
              <a:ext cx="748" cy="6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86" name="Line 66"/>
            <p:cNvSpPr>
              <a:spLocks noChangeShapeType="1"/>
            </p:cNvSpPr>
            <p:nvPr/>
          </p:nvSpPr>
          <p:spPr bwMode="auto">
            <a:xfrm flipH="1" flipV="1">
              <a:off x="2955" y="1137"/>
              <a:ext cx="7" cy="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87" name="Line 67"/>
            <p:cNvSpPr>
              <a:spLocks noChangeShapeType="1"/>
            </p:cNvSpPr>
            <p:nvPr/>
          </p:nvSpPr>
          <p:spPr bwMode="auto">
            <a:xfrm flipV="1">
              <a:off x="2955" y="1369"/>
              <a:ext cx="142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88" name="Line 68"/>
            <p:cNvSpPr>
              <a:spLocks noChangeShapeType="1"/>
            </p:cNvSpPr>
            <p:nvPr/>
          </p:nvSpPr>
          <p:spPr bwMode="auto">
            <a:xfrm>
              <a:off x="3695" y="1795"/>
              <a:ext cx="83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89" name="Line 69"/>
            <p:cNvSpPr>
              <a:spLocks noChangeShapeType="1"/>
            </p:cNvSpPr>
            <p:nvPr/>
          </p:nvSpPr>
          <p:spPr bwMode="auto">
            <a:xfrm flipV="1">
              <a:off x="3703" y="1563"/>
              <a:ext cx="307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90" name="Line 70"/>
            <p:cNvSpPr>
              <a:spLocks noChangeShapeType="1"/>
            </p:cNvSpPr>
            <p:nvPr/>
          </p:nvSpPr>
          <p:spPr bwMode="auto">
            <a:xfrm>
              <a:off x="3695" y="1780"/>
              <a:ext cx="449" cy="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91" name="Line 71"/>
            <p:cNvSpPr>
              <a:spLocks noChangeShapeType="1"/>
            </p:cNvSpPr>
            <p:nvPr/>
          </p:nvSpPr>
          <p:spPr bwMode="auto">
            <a:xfrm>
              <a:off x="3688" y="1788"/>
              <a:ext cx="120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92" name="Line 72"/>
            <p:cNvSpPr>
              <a:spLocks noChangeShapeType="1"/>
            </p:cNvSpPr>
            <p:nvPr/>
          </p:nvSpPr>
          <p:spPr bwMode="auto">
            <a:xfrm>
              <a:off x="3703" y="1780"/>
              <a:ext cx="209" cy="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2286000" y="2057400"/>
            <a:ext cx="4953000" cy="3205163"/>
            <a:chOff x="1440" y="816"/>
            <a:chExt cx="3120" cy="2019"/>
          </a:xfrm>
        </p:grpSpPr>
        <p:sp>
          <p:nvSpPr>
            <p:cNvPr id="22561" name="Freeform 74"/>
            <p:cNvSpPr>
              <a:spLocks/>
            </p:cNvSpPr>
            <p:nvPr/>
          </p:nvSpPr>
          <p:spPr bwMode="auto">
            <a:xfrm>
              <a:off x="1440" y="816"/>
              <a:ext cx="2158" cy="2012"/>
            </a:xfrm>
            <a:custGeom>
              <a:avLst/>
              <a:gdLst>
                <a:gd name="T0" fmla="*/ 2143 w 2158"/>
                <a:gd name="T1" fmla="*/ 1920 h 2034"/>
                <a:gd name="T2" fmla="*/ 1649 w 2158"/>
                <a:gd name="T3" fmla="*/ 14 h 2034"/>
                <a:gd name="T4" fmla="*/ 0 w 2158"/>
                <a:gd name="T5" fmla="*/ 0 h 2034"/>
                <a:gd name="T6" fmla="*/ 0 w 2158"/>
                <a:gd name="T7" fmla="*/ 1909 h 2034"/>
                <a:gd name="T8" fmla="*/ 2158 w 2158"/>
                <a:gd name="T9" fmla="*/ 1926 h 2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8"/>
                <a:gd name="T16" fmla="*/ 0 h 2034"/>
                <a:gd name="T17" fmla="*/ 2158 w 2158"/>
                <a:gd name="T18" fmla="*/ 2034 h 2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8" h="2034">
                  <a:moveTo>
                    <a:pt x="2143" y="2027"/>
                  </a:moveTo>
                  <a:lnTo>
                    <a:pt x="1649" y="14"/>
                  </a:lnTo>
                  <a:lnTo>
                    <a:pt x="0" y="0"/>
                  </a:lnTo>
                  <a:lnTo>
                    <a:pt x="0" y="2016"/>
                  </a:lnTo>
                  <a:lnTo>
                    <a:pt x="2158" y="2034"/>
                  </a:lnTo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2" name="Freeform 75"/>
            <p:cNvSpPr>
              <a:spLocks/>
            </p:cNvSpPr>
            <p:nvPr/>
          </p:nvSpPr>
          <p:spPr bwMode="auto">
            <a:xfrm>
              <a:off x="3082" y="816"/>
              <a:ext cx="1478" cy="2019"/>
            </a:xfrm>
            <a:custGeom>
              <a:avLst/>
              <a:gdLst>
                <a:gd name="T0" fmla="*/ 509 w 1478"/>
                <a:gd name="T1" fmla="*/ 2019 h 2019"/>
                <a:gd name="T2" fmla="*/ 0 w 1478"/>
                <a:gd name="T3" fmla="*/ 22 h 2019"/>
                <a:gd name="T4" fmla="*/ 1478 w 1478"/>
                <a:gd name="T5" fmla="*/ 0 h 2019"/>
                <a:gd name="T6" fmla="*/ 1478 w 1478"/>
                <a:gd name="T7" fmla="*/ 2016 h 2019"/>
                <a:gd name="T8" fmla="*/ 509 w 1478"/>
                <a:gd name="T9" fmla="*/ 2019 h 20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8"/>
                <a:gd name="T16" fmla="*/ 0 h 2019"/>
                <a:gd name="T17" fmla="*/ 1478 w 1478"/>
                <a:gd name="T18" fmla="*/ 2019 h 20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8" h="2019">
                  <a:moveTo>
                    <a:pt x="509" y="2019"/>
                  </a:moveTo>
                  <a:lnTo>
                    <a:pt x="0" y="22"/>
                  </a:lnTo>
                  <a:lnTo>
                    <a:pt x="1478" y="0"/>
                  </a:lnTo>
                  <a:lnTo>
                    <a:pt x="1478" y="2016"/>
                  </a:lnTo>
                  <a:lnTo>
                    <a:pt x="509" y="2019"/>
                  </a:lnTo>
                  <a:close/>
                </a:path>
              </a:pathLst>
            </a:custGeom>
            <a:solidFill>
              <a:srgbClr val="ABF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563" name="Group 76"/>
            <p:cNvGrpSpPr>
              <a:grpSpLocks/>
            </p:cNvGrpSpPr>
            <p:nvPr/>
          </p:nvGrpSpPr>
          <p:grpSpPr bwMode="auto">
            <a:xfrm>
              <a:off x="2160" y="1104"/>
              <a:ext cx="2016" cy="1440"/>
              <a:chOff x="2160" y="1104"/>
              <a:chExt cx="2016" cy="1440"/>
            </a:xfrm>
          </p:grpSpPr>
          <p:sp>
            <p:nvSpPr>
              <p:cNvPr id="22577" name="Oval 77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Oval 78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9" name="Oval 79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0" name="Oval 80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1" name="Oval 81"/>
              <p:cNvSpPr>
                <a:spLocks noChangeArrowheads="1"/>
              </p:cNvSpPr>
              <p:nvPr/>
            </p:nvSpPr>
            <p:spPr bwMode="auto">
              <a:xfrm>
                <a:off x="3888" y="24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2" name="Oval 82"/>
              <p:cNvSpPr>
                <a:spLocks noChangeArrowheads="1"/>
              </p:cNvSpPr>
              <p:nvPr/>
            </p:nvSpPr>
            <p:spPr bwMode="auto">
              <a:xfrm rot="-5400000">
                <a:off x="3792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Oval 83"/>
              <p:cNvSpPr>
                <a:spLocks noChangeArrowheads="1"/>
              </p:cNvSpPr>
              <p:nvPr/>
            </p:nvSpPr>
            <p:spPr bwMode="auto">
              <a:xfrm rot="-5400000">
                <a:off x="2160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4" name="Oval 84"/>
              <p:cNvSpPr>
                <a:spLocks noChangeArrowheads="1"/>
              </p:cNvSpPr>
              <p:nvPr/>
            </p:nvSpPr>
            <p:spPr bwMode="auto">
              <a:xfrm rot="-5400000">
                <a:off x="2928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4" name="Freeform 85"/>
            <p:cNvSpPr>
              <a:spLocks/>
            </p:cNvSpPr>
            <p:nvPr/>
          </p:nvSpPr>
          <p:spPr bwMode="auto">
            <a:xfrm>
              <a:off x="3089" y="830"/>
              <a:ext cx="494" cy="1998"/>
            </a:xfrm>
            <a:custGeom>
              <a:avLst/>
              <a:gdLst>
                <a:gd name="T0" fmla="*/ 494 w 494"/>
                <a:gd name="T1" fmla="*/ 1998 h 1998"/>
                <a:gd name="T2" fmla="*/ 0 w 494"/>
                <a:gd name="T3" fmla="*/ 0 h 1998"/>
                <a:gd name="T4" fmla="*/ 0 60000 65536"/>
                <a:gd name="T5" fmla="*/ 0 60000 65536"/>
                <a:gd name="T6" fmla="*/ 0 w 494"/>
                <a:gd name="T7" fmla="*/ 0 h 1998"/>
                <a:gd name="T8" fmla="*/ 494 w 494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4" h="1998">
                  <a:moveTo>
                    <a:pt x="494" y="19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565" name="Group 86"/>
            <p:cNvGrpSpPr>
              <a:grpSpLocks/>
            </p:cNvGrpSpPr>
            <p:nvPr/>
          </p:nvGrpSpPr>
          <p:grpSpPr bwMode="auto">
            <a:xfrm>
              <a:off x="2192" y="1137"/>
              <a:ext cx="1960" cy="1407"/>
              <a:chOff x="2192" y="1137"/>
              <a:chExt cx="1960" cy="1407"/>
            </a:xfrm>
          </p:grpSpPr>
          <p:grpSp>
            <p:nvGrpSpPr>
              <p:cNvPr id="22566" name="Group 87"/>
              <p:cNvGrpSpPr>
                <a:grpSpLocks/>
              </p:cNvGrpSpPr>
              <p:nvPr/>
            </p:nvGrpSpPr>
            <p:grpSpPr bwMode="auto">
              <a:xfrm>
                <a:off x="2192" y="1137"/>
                <a:ext cx="1960" cy="1407"/>
                <a:chOff x="2192" y="1137"/>
                <a:chExt cx="1960" cy="1407"/>
              </a:xfrm>
            </p:grpSpPr>
            <p:sp>
              <p:nvSpPr>
                <p:cNvPr id="2256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192" y="1257"/>
                  <a:ext cx="613" cy="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0" name="Line 89"/>
                <p:cNvSpPr>
                  <a:spLocks noChangeShapeType="1"/>
                </p:cNvSpPr>
                <p:nvPr/>
              </p:nvSpPr>
              <p:spPr bwMode="auto">
                <a:xfrm>
                  <a:off x="2805" y="1264"/>
                  <a:ext cx="291" cy="1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805" y="1137"/>
                  <a:ext cx="142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78" y="2132"/>
                  <a:ext cx="157" cy="4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912" y="2132"/>
                  <a:ext cx="23" cy="3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4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3935" y="2132"/>
                  <a:ext cx="217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3935" y="1563"/>
                  <a:ext cx="83" cy="5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57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823" y="2132"/>
                  <a:ext cx="112" cy="1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525280" name="AutoShape 96"/>
              <p:cNvSpPr>
                <a:spLocks noChangeArrowheads="1"/>
              </p:cNvSpPr>
              <p:nvPr/>
            </p:nvSpPr>
            <p:spPr bwMode="auto">
              <a:xfrm>
                <a:off x="2764" y="1202"/>
                <a:ext cx="96" cy="9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25281" name="AutoShape 97"/>
              <p:cNvSpPr>
                <a:spLocks noChangeArrowheads="1"/>
              </p:cNvSpPr>
              <p:nvPr/>
            </p:nvSpPr>
            <p:spPr bwMode="auto">
              <a:xfrm>
                <a:off x="3887" y="2087"/>
                <a:ext cx="96" cy="96"/>
              </a:xfrm>
              <a:prstGeom prst="star5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2286000" y="2057400"/>
            <a:ext cx="4953000" cy="3206750"/>
            <a:chOff x="1440" y="816"/>
            <a:chExt cx="3120" cy="2020"/>
          </a:xfrm>
        </p:grpSpPr>
        <p:sp>
          <p:nvSpPr>
            <p:cNvPr id="22539" name="Freeform 99"/>
            <p:cNvSpPr>
              <a:spLocks/>
            </p:cNvSpPr>
            <p:nvPr/>
          </p:nvSpPr>
          <p:spPr bwMode="auto">
            <a:xfrm>
              <a:off x="1440" y="816"/>
              <a:ext cx="2570" cy="2019"/>
            </a:xfrm>
            <a:custGeom>
              <a:avLst/>
              <a:gdLst>
                <a:gd name="T0" fmla="*/ 1133 w 2570"/>
                <a:gd name="T1" fmla="*/ 2019 h 2019"/>
                <a:gd name="T2" fmla="*/ 2570 w 2570"/>
                <a:gd name="T3" fmla="*/ 14 h 2019"/>
                <a:gd name="T4" fmla="*/ 0 w 2570"/>
                <a:gd name="T5" fmla="*/ 0 h 2019"/>
                <a:gd name="T6" fmla="*/ 0 w 2570"/>
                <a:gd name="T7" fmla="*/ 1994 h 2019"/>
                <a:gd name="T8" fmla="*/ 1148 w 2570"/>
                <a:gd name="T9" fmla="*/ 2004 h 20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0"/>
                <a:gd name="T16" fmla="*/ 0 h 2019"/>
                <a:gd name="T17" fmla="*/ 2570 w 2570"/>
                <a:gd name="T18" fmla="*/ 2019 h 20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0" h="2019">
                  <a:moveTo>
                    <a:pt x="1133" y="2019"/>
                  </a:moveTo>
                  <a:lnTo>
                    <a:pt x="2570" y="14"/>
                  </a:lnTo>
                  <a:lnTo>
                    <a:pt x="0" y="0"/>
                  </a:lnTo>
                  <a:lnTo>
                    <a:pt x="0" y="1994"/>
                  </a:lnTo>
                  <a:lnTo>
                    <a:pt x="1148" y="2004"/>
                  </a:lnTo>
                </a:path>
              </a:pathLst>
            </a:custGeom>
            <a:solidFill>
              <a:srgbClr val="FF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0" name="Freeform 100"/>
            <p:cNvSpPr>
              <a:spLocks/>
            </p:cNvSpPr>
            <p:nvPr/>
          </p:nvSpPr>
          <p:spPr bwMode="auto">
            <a:xfrm>
              <a:off x="2588" y="816"/>
              <a:ext cx="1972" cy="2019"/>
            </a:xfrm>
            <a:custGeom>
              <a:avLst/>
              <a:gdLst>
                <a:gd name="T0" fmla="*/ 0 w 1972"/>
                <a:gd name="T1" fmla="*/ 2019 h 2019"/>
                <a:gd name="T2" fmla="*/ 1429 w 1972"/>
                <a:gd name="T3" fmla="*/ 7 h 2019"/>
                <a:gd name="T4" fmla="*/ 1972 w 1972"/>
                <a:gd name="T5" fmla="*/ 0 h 2019"/>
                <a:gd name="T6" fmla="*/ 1972 w 1972"/>
                <a:gd name="T7" fmla="*/ 2016 h 2019"/>
                <a:gd name="T8" fmla="*/ 0 w 1972"/>
                <a:gd name="T9" fmla="*/ 2019 h 20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2"/>
                <a:gd name="T16" fmla="*/ 0 h 2019"/>
                <a:gd name="T17" fmla="*/ 1972 w 1972"/>
                <a:gd name="T18" fmla="*/ 2019 h 20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2" h="2019">
                  <a:moveTo>
                    <a:pt x="0" y="2019"/>
                  </a:moveTo>
                  <a:lnTo>
                    <a:pt x="1429" y="7"/>
                  </a:lnTo>
                  <a:lnTo>
                    <a:pt x="1972" y="0"/>
                  </a:lnTo>
                  <a:lnTo>
                    <a:pt x="1972" y="2016"/>
                  </a:lnTo>
                  <a:lnTo>
                    <a:pt x="0" y="2019"/>
                  </a:lnTo>
                  <a:close/>
                </a:path>
              </a:pathLst>
            </a:custGeom>
            <a:solidFill>
              <a:srgbClr val="ABF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1" name="Oval 101"/>
            <p:cNvSpPr>
              <a:spLocks noChangeArrowheads="1"/>
            </p:cNvSpPr>
            <p:nvPr/>
          </p:nvSpPr>
          <p:spPr bwMode="auto">
            <a:xfrm>
              <a:off x="3744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02"/>
            <p:cNvSpPr>
              <a:spLocks noChangeArrowheads="1"/>
            </p:cNvSpPr>
            <p:nvPr/>
          </p:nvSpPr>
          <p:spPr bwMode="auto">
            <a:xfrm>
              <a:off x="3984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03"/>
            <p:cNvSpPr>
              <a:spLocks noChangeArrowheads="1"/>
            </p:cNvSpPr>
            <p:nvPr/>
          </p:nvSpPr>
          <p:spPr bwMode="auto">
            <a:xfrm>
              <a:off x="3072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04"/>
            <p:cNvSpPr>
              <a:spLocks noChangeArrowheads="1"/>
            </p:cNvSpPr>
            <p:nvPr/>
          </p:nvSpPr>
          <p:spPr bwMode="auto">
            <a:xfrm>
              <a:off x="4128" y="22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05"/>
            <p:cNvSpPr>
              <a:spLocks noChangeArrowheads="1"/>
            </p:cNvSpPr>
            <p:nvPr/>
          </p:nvSpPr>
          <p:spPr bwMode="auto">
            <a:xfrm>
              <a:off x="3888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06"/>
            <p:cNvSpPr>
              <a:spLocks noChangeArrowheads="1"/>
            </p:cNvSpPr>
            <p:nvPr/>
          </p:nvSpPr>
          <p:spPr bwMode="auto">
            <a:xfrm rot="-5400000">
              <a:off x="379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07"/>
            <p:cNvSpPr>
              <a:spLocks noChangeArrowheads="1"/>
            </p:cNvSpPr>
            <p:nvPr/>
          </p:nvSpPr>
          <p:spPr bwMode="auto">
            <a:xfrm rot="-5400000">
              <a:off x="2160" y="12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08"/>
            <p:cNvSpPr>
              <a:spLocks noChangeArrowheads="1"/>
            </p:cNvSpPr>
            <p:nvPr/>
          </p:nvSpPr>
          <p:spPr bwMode="auto">
            <a:xfrm rot="-5400000">
              <a:off x="2928" y="11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Freeform 109"/>
            <p:cNvSpPr>
              <a:spLocks/>
            </p:cNvSpPr>
            <p:nvPr/>
          </p:nvSpPr>
          <p:spPr bwMode="auto">
            <a:xfrm flipH="1">
              <a:off x="2588" y="830"/>
              <a:ext cx="1422" cy="2006"/>
            </a:xfrm>
            <a:custGeom>
              <a:avLst/>
              <a:gdLst>
                <a:gd name="T0" fmla="*/ 97626 w 494"/>
                <a:gd name="T1" fmla="*/ 2038 h 1998"/>
                <a:gd name="T2" fmla="*/ 0 w 494"/>
                <a:gd name="T3" fmla="*/ 0 h 1998"/>
                <a:gd name="T4" fmla="*/ 0 60000 65536"/>
                <a:gd name="T5" fmla="*/ 0 60000 65536"/>
                <a:gd name="T6" fmla="*/ 0 w 494"/>
                <a:gd name="T7" fmla="*/ 0 h 1998"/>
                <a:gd name="T8" fmla="*/ 494 w 494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4" h="1998">
                  <a:moveTo>
                    <a:pt x="494" y="19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550" name="Group 110"/>
            <p:cNvGrpSpPr>
              <a:grpSpLocks/>
            </p:cNvGrpSpPr>
            <p:nvPr/>
          </p:nvGrpSpPr>
          <p:grpSpPr bwMode="auto">
            <a:xfrm>
              <a:off x="2192" y="1137"/>
              <a:ext cx="1960" cy="1407"/>
              <a:chOff x="2192" y="1137"/>
              <a:chExt cx="1960" cy="1407"/>
            </a:xfrm>
          </p:grpSpPr>
          <p:sp>
            <p:nvSpPr>
              <p:cNvPr id="22553" name="Line 111"/>
              <p:cNvSpPr>
                <a:spLocks noChangeShapeType="1"/>
              </p:cNvSpPr>
              <p:nvPr/>
            </p:nvSpPr>
            <p:spPr bwMode="auto">
              <a:xfrm flipV="1">
                <a:off x="2192" y="1257"/>
                <a:ext cx="613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4" name="Line 112"/>
              <p:cNvSpPr>
                <a:spLocks noChangeShapeType="1"/>
              </p:cNvSpPr>
              <p:nvPr/>
            </p:nvSpPr>
            <p:spPr bwMode="auto">
              <a:xfrm>
                <a:off x="2805" y="1264"/>
                <a:ext cx="2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5" name="Line 113"/>
              <p:cNvSpPr>
                <a:spLocks noChangeShapeType="1"/>
              </p:cNvSpPr>
              <p:nvPr/>
            </p:nvSpPr>
            <p:spPr bwMode="auto">
              <a:xfrm flipV="1">
                <a:off x="2805" y="1137"/>
                <a:ext cx="142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6" name="Line 114"/>
              <p:cNvSpPr>
                <a:spLocks noChangeShapeType="1"/>
              </p:cNvSpPr>
              <p:nvPr/>
            </p:nvSpPr>
            <p:spPr bwMode="auto">
              <a:xfrm flipV="1">
                <a:off x="3778" y="2132"/>
                <a:ext cx="157" cy="4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7" name="Line 115"/>
              <p:cNvSpPr>
                <a:spLocks noChangeShapeType="1"/>
              </p:cNvSpPr>
              <p:nvPr/>
            </p:nvSpPr>
            <p:spPr bwMode="auto">
              <a:xfrm flipV="1">
                <a:off x="3912" y="2132"/>
                <a:ext cx="23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8" name="Line 116"/>
              <p:cNvSpPr>
                <a:spLocks noChangeShapeType="1"/>
              </p:cNvSpPr>
              <p:nvPr/>
            </p:nvSpPr>
            <p:spPr bwMode="auto">
              <a:xfrm flipH="1" flipV="1">
                <a:off x="3935" y="2132"/>
                <a:ext cx="217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9" name="Line 117"/>
              <p:cNvSpPr>
                <a:spLocks noChangeShapeType="1"/>
              </p:cNvSpPr>
              <p:nvPr/>
            </p:nvSpPr>
            <p:spPr bwMode="auto">
              <a:xfrm flipH="1">
                <a:off x="3935" y="1563"/>
                <a:ext cx="83" cy="5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0" name="Line 118"/>
              <p:cNvSpPr>
                <a:spLocks noChangeShapeType="1"/>
              </p:cNvSpPr>
              <p:nvPr/>
            </p:nvSpPr>
            <p:spPr bwMode="auto">
              <a:xfrm flipV="1">
                <a:off x="3823" y="2132"/>
                <a:ext cx="112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525303" name="AutoShape 119"/>
            <p:cNvSpPr>
              <a:spLocks noChangeArrowheads="1"/>
            </p:cNvSpPr>
            <p:nvPr/>
          </p:nvSpPr>
          <p:spPr bwMode="auto">
            <a:xfrm>
              <a:off x="2764" y="1202"/>
              <a:ext cx="96" cy="9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5304" name="AutoShape 120"/>
            <p:cNvSpPr>
              <a:spLocks noChangeArrowheads="1"/>
            </p:cNvSpPr>
            <p:nvPr/>
          </p:nvSpPr>
          <p:spPr bwMode="auto">
            <a:xfrm>
              <a:off x="3887" y="2087"/>
              <a:ext cx="96" cy="96"/>
            </a:xfrm>
            <a:prstGeom prst="star5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K-Means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969962"/>
            <a:ext cx="773588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096000" y="6400800"/>
            <a:ext cx="240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Marc </a:t>
            </a:r>
            <a:r>
              <a:rPr lang="en-US" sz="1000" dirty="0" err="1"/>
              <a:t>Pollefeys</a:t>
            </a:r>
            <a:r>
              <a:rPr lang="en-US" sz="1000" dirty="0"/>
              <a:t> COMP 256</a:t>
            </a:r>
            <a:r>
              <a:rPr lang="en-US" sz="1000" dirty="0">
                <a:solidFill>
                  <a:schemeClr val="tx2"/>
                </a:solidFill>
              </a:rPr>
              <a:t> 2003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279525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279525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279525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923925" y="5649913"/>
            <a:ext cx="710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" charset="0"/>
                <a:cs typeface="Times New Roman" pitchFamily="18" charset="0"/>
              </a:rPr>
              <a:t>K-means clustering using intensity alone and color alone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217613" y="4803775"/>
            <a:ext cx="75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Times" charset="0"/>
                <a:cs typeface="Times New Roman" pitchFamily="18" charset="0"/>
              </a:rPr>
              <a:t>Image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457575" y="4813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Times" charset="0"/>
                <a:cs typeface="Times New Roman" pitchFamily="18" charset="0"/>
              </a:rPr>
              <a:t>Clusters on intensity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372225" y="48275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Times" charset="0"/>
                <a:cs typeface="Times New Roman" pitchFamily="18" charset="0"/>
              </a:rPr>
              <a:t>Clusters on color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6019800" y="6400800"/>
            <a:ext cx="240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Marc </a:t>
            </a:r>
            <a:r>
              <a:rPr lang="en-US" sz="1000" dirty="0" err="1"/>
              <a:t>Pollefeys</a:t>
            </a:r>
            <a:r>
              <a:rPr lang="en-US" sz="1000" dirty="0"/>
              <a:t> COMP 256</a:t>
            </a:r>
            <a:r>
              <a:rPr lang="en-US" sz="1000" dirty="0">
                <a:solidFill>
                  <a:schemeClr val="tx2"/>
                </a:solidFill>
              </a:rPr>
              <a:t> 2003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85750" y="193675"/>
            <a:ext cx="788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/>
              <a:t>Results of K-Means Clustering: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Is an approximation to EM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Model (hypothesis space): Mixture of N Gaussians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Latent variables: Correspondence of data and Gaussians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We notice: 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Given the mixture model, it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s easy to calculate the correspondence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Given the correspondence it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s easy to estimate the mixture models</a:t>
            </a:r>
          </a:p>
          <a:p>
            <a:pPr lvl="1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K-Means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10833</TotalTime>
  <Words>864</Words>
  <Application>Microsoft Office PowerPoint</Application>
  <PresentationFormat>On-screen Show (4:3)</PresentationFormat>
  <Paragraphs>275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Concourse</vt:lpstr>
      <vt:lpstr>Equation</vt:lpstr>
      <vt:lpstr>Machine Learning Unit 5, Introduction to Artificial Intelligence, Stanford online course</vt:lpstr>
      <vt:lpstr>The unsupervised learning problem</vt:lpstr>
      <vt:lpstr>Unsupervised Learning?</vt:lpstr>
      <vt:lpstr>K-Means</vt:lpstr>
      <vt:lpstr>K-Means</vt:lpstr>
      <vt:lpstr>K-Means</vt:lpstr>
      <vt:lpstr>K-Means</vt:lpstr>
      <vt:lpstr>PowerPoint Presentation</vt:lpstr>
      <vt:lpstr>K-Means</vt:lpstr>
      <vt:lpstr>Expectation Maximzation: Idea</vt:lpstr>
      <vt:lpstr>Generalized K-Means (EM)</vt:lpstr>
      <vt:lpstr>Gaussians</vt:lpstr>
      <vt:lpstr>ML Fitting Gaussians</vt:lpstr>
      <vt:lpstr>Learning a Gaussian Mixture (with known covariance)</vt:lpstr>
      <vt:lpstr>Expectation Maximization</vt:lpstr>
      <vt:lpstr>EM Clustering: Results</vt:lpstr>
      <vt:lpstr>Practical EM</vt:lpstr>
      <vt:lpstr>Spectral Clustering</vt:lpstr>
      <vt:lpstr>The Two Spiral Problem</vt:lpstr>
      <vt:lpstr>Spectral Clustering: Overview</vt:lpstr>
      <vt:lpstr>Eigenvectors and Blocks</vt:lpstr>
      <vt:lpstr>Spectral Space</vt:lpstr>
      <vt:lpstr>The Spectral Advantage</vt:lpstr>
      <vt:lpstr>Measuring Affinity</vt:lpstr>
      <vt:lpstr>Scale affects affinity</vt:lpstr>
      <vt:lpstr>PowerPoint Presentation</vt:lpstr>
      <vt:lpstr>The Space of Digits (in 2D)</vt:lpstr>
      <vt:lpstr>Dimensionality Reduction with PCA</vt:lpstr>
      <vt:lpstr>Linear: Principal Components</vt:lpstr>
      <vt:lpstr>Other examples of unsupervised learning</vt:lpstr>
      <vt:lpstr>Eigenfaces</vt:lpstr>
      <vt:lpstr>Non-Linear Techniques</vt:lpstr>
      <vt:lpstr>Scape (Drago Anguelov et al)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SOSCOMP</dc:creator>
  <cp:lastModifiedBy>SOSCOMP</cp:lastModifiedBy>
  <cp:revision>169</cp:revision>
  <dcterms:created xsi:type="dcterms:W3CDTF">2012-07-14T16:41:36Z</dcterms:created>
  <dcterms:modified xsi:type="dcterms:W3CDTF">2012-08-15T17:51:10Z</dcterms:modified>
</cp:coreProperties>
</file>