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56"/>
  </p:notesMasterIdLst>
  <p:sldIdLst>
    <p:sldId id="256" r:id="rId2"/>
    <p:sldId id="257" r:id="rId3"/>
    <p:sldId id="311" r:id="rId4"/>
    <p:sldId id="313" r:id="rId5"/>
    <p:sldId id="259" r:id="rId6"/>
    <p:sldId id="261" r:id="rId7"/>
    <p:sldId id="262" r:id="rId8"/>
    <p:sldId id="314" r:id="rId9"/>
    <p:sldId id="315" r:id="rId10"/>
    <p:sldId id="316" r:id="rId11"/>
    <p:sldId id="263" r:id="rId12"/>
    <p:sldId id="264" r:id="rId13"/>
    <p:sldId id="317" r:id="rId14"/>
    <p:sldId id="318" r:id="rId15"/>
    <p:sldId id="319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3" r:id="rId32"/>
    <p:sldId id="284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03" r:id="rId47"/>
    <p:sldId id="312" r:id="rId48"/>
    <p:sldId id="304" r:id="rId49"/>
    <p:sldId id="305" r:id="rId50"/>
    <p:sldId id="306" r:id="rId51"/>
    <p:sldId id="307" r:id="rId52"/>
    <p:sldId id="308" r:id="rId53"/>
    <p:sldId id="309" r:id="rId54"/>
    <p:sldId id="32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41" autoAdjust="0"/>
  </p:normalViewPr>
  <p:slideViewPr>
    <p:cSldViewPr>
      <p:cViewPr varScale="1">
        <p:scale>
          <a:sx n="105" d="100"/>
          <a:sy n="105" d="100"/>
        </p:scale>
        <p:origin x="-17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9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54F90-0193-4FD0-B1EF-8CF4A9BB14A1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09E11-2FDD-4E4A-8A6F-AEE0F728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2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9E11-2FDD-4E4A-8A6F-AEE0F728372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8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7032E4-AF35-4C4A-B1B7-4892C627593A}" type="datetime1">
              <a:rPr lang="en-US" smtClean="0"/>
              <a:t>8/14/2012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AF608-62D8-4E3F-9AD2-0ACE0ACE1FCE}" type="datetime1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CABA7-ED8C-43ED-8C55-F0C21D23DF5E}" type="datetime1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17541-2046-47C0-A084-48A7ED19BE8B}" type="datetime1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86EFF4-9F50-41B5-A1F3-9BCCE6A514F8}" type="datetime1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9AECDB-36C8-4EAC-8041-E1F8662FED38}" type="datetime1">
              <a:rPr lang="en-US" smtClean="0"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B1C3F-99DC-49DE-8F9D-6FF8ED4E93C7}" type="datetime1">
              <a:rPr lang="en-US" smtClean="0"/>
              <a:t>8/14/2012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D0C42-B40B-420A-AD0C-A7CF9020B2CE}" type="datetime1">
              <a:rPr lang="en-US" smtClean="0"/>
              <a:t>8/14/2012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D39C6-E403-4242-8495-4F950DDC4C0F}" type="datetime1">
              <a:rPr lang="en-US" smtClean="0"/>
              <a:t>8/14/2012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673B2D4-80DE-478F-BF20-4CE547F29C08}" type="datetime1">
              <a:rPr lang="en-US" smtClean="0"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4DD9D8-82B5-4298-A038-C2BB59CA3D66}" type="datetime1">
              <a:rPr lang="en-US" smtClean="0"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0CD2E3-7570-4DD2-892F-E4CD038BFF9D}" type="datetime1">
              <a:rPr lang="en-US" smtClean="0"/>
              <a:t>8/14/2012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1.xml"/><Relationship Id="rId7" Type="http://schemas.openxmlformats.org/officeDocument/2006/relationships/image" Target="../media/image2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23.xml"/><Relationship Id="rId10" Type="http://schemas.openxmlformats.org/officeDocument/2006/relationships/image" Target="../media/image24.png"/><Relationship Id="rId4" Type="http://schemas.openxmlformats.org/officeDocument/2006/relationships/tags" Target="../tags/tag22.xml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8.xml"/><Relationship Id="rId7" Type="http://schemas.openxmlformats.org/officeDocument/2006/relationships/image" Target="../media/image3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5" Type="http://schemas.openxmlformats.org/officeDocument/2006/relationships/tags" Target="../tags/tag30.xml"/><Relationship Id="rId10" Type="http://schemas.openxmlformats.org/officeDocument/2006/relationships/image" Target="../media/image8.png"/><Relationship Id="rId4" Type="http://schemas.openxmlformats.org/officeDocument/2006/relationships/tags" Target="../tags/tag29.xml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2.png"/><Relationship Id="rId3" Type="http://schemas.openxmlformats.org/officeDocument/2006/relationships/tags" Target="../tags/tag33.xml"/><Relationship Id="rId21" Type="http://schemas.openxmlformats.org/officeDocument/2006/relationships/image" Target="../media/image45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tags" Target="../tags/tag32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image" Target="../media/image48.png"/><Relationship Id="rId5" Type="http://schemas.openxmlformats.org/officeDocument/2006/relationships/tags" Target="../tags/tag35.xml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tags" Target="../tags/tag40.xml"/><Relationship Id="rId19" Type="http://schemas.openxmlformats.org/officeDocument/2006/relationships/image" Target="../media/image43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3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9.png"/><Relationship Id="rId3" Type="http://schemas.openxmlformats.org/officeDocument/2006/relationships/tags" Target="../tags/tag44.xml"/><Relationship Id="rId7" Type="http://schemas.openxmlformats.org/officeDocument/2006/relationships/image" Target="../media/image30.png"/><Relationship Id="rId12" Type="http://schemas.openxmlformats.org/officeDocument/2006/relationships/image" Target="../media/image58.png"/><Relationship Id="rId2" Type="http://schemas.openxmlformats.org/officeDocument/2006/relationships/tags" Target="../tags/tag4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6.png"/><Relationship Id="rId15" Type="http://schemas.openxmlformats.org/officeDocument/2006/relationships/image" Target="../media/image60.png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ford.edu/class/cs221/notes/cs221-lecture5-fall1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752600"/>
            <a:ext cx="9067800" cy="1829761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>
                <a:effectLst/>
              </a:rPr>
              <a:t>Machine Learning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1200" dirty="0" smtClean="0">
                <a:solidFill>
                  <a:schemeClr val="tx1"/>
                </a:solidFill>
              </a:rPr>
              <a:t>Unit 5,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Introduction to Artificial </a:t>
            </a:r>
            <a:r>
              <a:rPr lang="en-US" sz="1200" i="1" dirty="0" smtClean="0">
                <a:solidFill>
                  <a:schemeClr val="tx1"/>
                </a:solidFill>
              </a:rPr>
              <a:t>Intelligence, </a:t>
            </a:r>
            <a:r>
              <a:rPr lang="en-US" sz="1200" dirty="0" smtClean="0">
                <a:solidFill>
                  <a:schemeClr val="tx1"/>
                </a:solidFill>
              </a:rPr>
              <a:t>Stanford </a:t>
            </a:r>
            <a:r>
              <a:rPr lang="en-US" sz="1200" dirty="0">
                <a:solidFill>
                  <a:schemeClr val="tx1"/>
                </a:solidFill>
              </a:rPr>
              <a:t>online course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400800"/>
            <a:ext cx="8763000" cy="8382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Made by: Maor Levy, </a:t>
            </a:r>
            <a:r>
              <a:rPr lang="en-US" sz="1800" smtClean="0">
                <a:solidFill>
                  <a:schemeClr val="bg1"/>
                </a:solidFill>
              </a:rPr>
              <a:t>Temple University 2012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4495800" cy="2514600"/>
          </a:xfrm>
        </p:spPr>
        <p:txBody>
          <a:bodyPr>
            <a:normAutofit/>
          </a:bodyPr>
          <a:lstStyle/>
          <a:p>
            <a:pPr marL="109728" indent="0" algn="ctr" eaLnBrk="1" hangingPunct="1">
              <a:lnSpc>
                <a:spcPct val="80000"/>
              </a:lnSpc>
              <a:buNone/>
            </a:pPr>
            <a:r>
              <a:rPr lang="en-US" sz="2400" b="1" u="sng" dirty="0" smtClean="0">
                <a:solidFill>
                  <a:srgbClr val="FF0000"/>
                </a:solidFill>
                <a:ea typeface="ＭＳ Ｐゴシック" pitchFamily="34" charset="-128"/>
              </a:rPr>
              <a:t>SPAM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OFFER IS </a:t>
            </a:r>
            <a:r>
              <a:rPr lang="en-US" sz="2400" u="sng" dirty="0" smtClean="0">
                <a:solidFill>
                  <a:srgbClr val="FF0000"/>
                </a:solidFill>
                <a:ea typeface="ＭＳ Ｐゴシック" pitchFamily="34" charset="-128"/>
              </a:rPr>
              <a:t>SECRET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CLICK </a:t>
            </a:r>
            <a:r>
              <a:rPr lang="en-US" sz="2400" u="sng" dirty="0" smtClean="0">
                <a:solidFill>
                  <a:srgbClr val="FF0000"/>
                </a:solidFill>
                <a:ea typeface="ＭＳ Ｐゴシック" pitchFamily="34" charset="-128"/>
              </a:rPr>
              <a:t>SECRET</a:t>
            </a:r>
            <a:r>
              <a:rPr lang="en-US" sz="2400" dirty="0" smtClean="0">
                <a:ea typeface="ＭＳ Ｐゴシック" pitchFamily="34" charset="-128"/>
              </a:rPr>
              <a:t> LINK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>
                <a:solidFill>
                  <a:srgbClr val="FF0000"/>
                </a:solidFill>
                <a:ea typeface="ＭＳ Ｐゴシック" pitchFamily="34" charset="-128"/>
              </a:rPr>
              <a:t>SECRET</a:t>
            </a:r>
            <a:r>
              <a:rPr lang="en-US" sz="2400" dirty="0" smtClean="0">
                <a:ea typeface="ＭＳ Ｐゴシック" pitchFamily="34" charset="-128"/>
              </a:rPr>
              <a:t> SPORTS LINK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10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48200" y="914400"/>
            <a:ext cx="4495800" cy="2667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lnSpc>
                <a:spcPct val="80000"/>
              </a:lnSpc>
              <a:buFont typeface="Wingdings 3"/>
              <a:buNone/>
            </a:pPr>
            <a:r>
              <a:rPr lang="en-US" sz="2400" b="1" u="sng" dirty="0" smtClean="0">
                <a:solidFill>
                  <a:srgbClr val="FF0000"/>
                </a:solidFill>
                <a:ea typeface="ＭＳ Ｐゴシック" pitchFamily="34" charset="-128"/>
              </a:rPr>
              <a:t>HAM</a:t>
            </a:r>
          </a:p>
          <a:p>
            <a:pPr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PLAY SPORTS TODAY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WENT PLAY SPORTS</a:t>
            </a:r>
          </a:p>
          <a:p>
            <a:pPr>
              <a:lnSpc>
                <a:spcPct val="80000"/>
              </a:lnSpc>
            </a:pPr>
            <a:r>
              <a:rPr lang="en-US" sz="2400" u="sng" dirty="0" smtClean="0">
                <a:solidFill>
                  <a:srgbClr val="FF0000"/>
                </a:solidFill>
                <a:ea typeface="ＭＳ Ｐゴシック" pitchFamily="34" charset="-128"/>
              </a:rPr>
              <a:t>SECRET</a:t>
            </a:r>
            <a:r>
              <a:rPr lang="en-US" sz="2400" dirty="0" smtClean="0">
                <a:ea typeface="ＭＳ Ｐゴシック" pitchFamily="34" charset="-128"/>
              </a:rPr>
              <a:t> SPORTS EVENT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SPORT IS TODAY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SPORT COSTS MONEY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3841" y="3608559"/>
            <a:ext cx="8382000" cy="2514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Questions: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P</a:t>
            </a:r>
            <a:r>
              <a:rPr lang="en-US" sz="2000" dirty="0" smtClean="0">
                <a:ea typeface="ＭＳ Ｐゴシック" pitchFamily="34" charset="-128"/>
              </a:rPr>
              <a:t>(“SECRET” | SPAM</a:t>
            </a:r>
            <a:r>
              <a:rPr lang="en-US" sz="2000" dirty="0">
                <a:ea typeface="ＭＳ Ｐゴシック" pitchFamily="34" charset="-128"/>
              </a:rPr>
              <a:t>) =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P(“SECRET” | HAM) =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657600" y="4222307"/>
            <a:ext cx="2209800" cy="156889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>1/3</a:t>
            </a:r>
          </a:p>
          <a:p>
            <a:pPr marL="393192" lvl="1" indent="0">
              <a:lnSpc>
                <a:spcPct val="80000"/>
              </a:lnSpc>
              <a:buNone/>
            </a:pPr>
            <a:endParaRPr lang="en-US" sz="2000" dirty="0">
              <a:ea typeface="ＭＳ Ｐゴシック" pitchFamily="34" charset="-128"/>
            </a:endParaRPr>
          </a:p>
          <a:p>
            <a:pPr marL="393192" lvl="1" indent="0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>1/15</a:t>
            </a:r>
          </a:p>
        </p:txBody>
      </p:sp>
    </p:spTree>
    <p:extLst>
      <p:ext uri="{BB962C8B-B14F-4D97-AF65-F5344CB8AC3E}">
        <p14:creationId xmlns:p14="http://schemas.microsoft.com/office/powerpoint/2010/main" val="376821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Naïve Bayes for Text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Bag-of-Words Naïve Bayes: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Predict unknown class label (spam vs.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Assume evidence features (e.g. the words) are independent</a:t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Generative model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Tied distributions and bag-of-words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Usually, each variable gets its own conditional probability distribution P(</a:t>
            </a:r>
            <a:r>
              <a:rPr lang="en-US" sz="2000" dirty="0" err="1" smtClean="0">
                <a:ea typeface="ＭＳ Ｐゴシック" pitchFamily="34" charset="-128"/>
              </a:rPr>
              <a:t>F|Y</a:t>
            </a:r>
            <a:r>
              <a:rPr lang="en-US" sz="2000" dirty="0" smtClean="0">
                <a:ea typeface="ＭＳ Ｐゴシック" pitchFamily="34" charset="-128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In a bag-of-words model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Each position is identically distributed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All positions share the same conditional </a:t>
            </a:r>
            <a:r>
              <a:rPr lang="en-US" sz="1800" dirty="0" err="1" smtClean="0">
                <a:ea typeface="ＭＳ Ｐゴシック" pitchFamily="34" charset="-128"/>
              </a:rPr>
              <a:t>probs</a:t>
            </a:r>
            <a:r>
              <a:rPr lang="en-US" sz="1800" dirty="0" smtClean="0">
                <a:ea typeface="ＭＳ Ｐゴシック" pitchFamily="34" charset="-128"/>
              </a:rPr>
              <a:t> P(</a:t>
            </a:r>
            <a:r>
              <a:rPr lang="en-US" sz="1800" dirty="0" err="1" smtClean="0">
                <a:ea typeface="ＭＳ Ｐゴシック" pitchFamily="34" charset="-128"/>
              </a:rPr>
              <a:t>W|C</a:t>
            </a:r>
            <a:r>
              <a:rPr lang="en-US" sz="1800" dirty="0" smtClean="0">
                <a:ea typeface="ＭＳ Ｐゴシック" pitchFamily="34" charset="-128"/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Why make this assumption?</a:t>
            </a:r>
          </a:p>
        </p:txBody>
      </p:sp>
      <p:pic>
        <p:nvPicPr>
          <p:cNvPr id="2457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048000"/>
            <a:ext cx="48450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6553200" y="64912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310727" name="Text Box 7"/>
          <p:cNvSpPr txBox="1">
            <a:spLocks noChangeArrowheads="1"/>
          </p:cNvSpPr>
          <p:nvPr/>
        </p:nvSpPr>
        <p:spPr bwMode="auto">
          <a:xfrm>
            <a:off x="7162800" y="2667000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 dirty="0"/>
              <a:t>Word at position </a:t>
            </a:r>
            <a:r>
              <a:rPr lang="en-US" sz="1600" i="1" dirty="0" err="1"/>
              <a:t>i</a:t>
            </a:r>
            <a:r>
              <a:rPr lang="en-US" sz="1600" i="1" dirty="0"/>
              <a:t>, not </a:t>
            </a:r>
            <a:r>
              <a:rPr lang="en-US" sz="1600" i="1" dirty="0" err="1"/>
              <a:t>i</a:t>
            </a:r>
            <a:r>
              <a:rPr lang="en-US" sz="1600" i="1" baseline="30000" dirty="0" err="1"/>
              <a:t>th</a:t>
            </a:r>
            <a:r>
              <a:rPr lang="en-US" sz="1600" i="1" dirty="0"/>
              <a:t> word in the dictionary!</a:t>
            </a:r>
          </a:p>
        </p:txBody>
      </p:sp>
      <p:sp>
        <p:nvSpPr>
          <p:cNvPr id="1310728" name="Freeform 8"/>
          <p:cNvSpPr>
            <a:spLocks/>
          </p:cNvSpPr>
          <p:nvPr/>
        </p:nvSpPr>
        <p:spPr bwMode="auto">
          <a:xfrm>
            <a:off x="5934075" y="3429000"/>
            <a:ext cx="2409825" cy="255588"/>
          </a:xfrm>
          <a:custGeom>
            <a:avLst/>
            <a:gdLst>
              <a:gd name="T0" fmla="*/ 2147483647 w 1518"/>
              <a:gd name="T1" fmla="*/ 2147483647 h 161"/>
              <a:gd name="T2" fmla="*/ 2147483647 w 1518"/>
              <a:gd name="T3" fmla="*/ 2147483647 h 161"/>
              <a:gd name="T4" fmla="*/ 2147483647 w 1518"/>
              <a:gd name="T5" fmla="*/ 2147483647 h 161"/>
              <a:gd name="T6" fmla="*/ 2147483647 w 1518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518"/>
              <a:gd name="T13" fmla="*/ 0 h 161"/>
              <a:gd name="T14" fmla="*/ 1518 w 151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8" h="161">
                <a:moveTo>
                  <a:pt x="73" y="60"/>
                </a:moveTo>
                <a:cubicBezTo>
                  <a:pt x="94" y="67"/>
                  <a:pt x="0" y="89"/>
                  <a:pt x="197" y="103"/>
                </a:cubicBezTo>
                <a:cubicBezTo>
                  <a:pt x="394" y="117"/>
                  <a:pt x="1038" y="161"/>
                  <a:pt x="1254" y="144"/>
                </a:cubicBezTo>
                <a:cubicBezTo>
                  <a:pt x="1470" y="127"/>
                  <a:pt x="1518" y="60"/>
                  <a:pt x="149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7" grpId="0"/>
      <p:bldP spid="13107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636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General Naïve Bayes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General probabilistic model: </a:t>
            </a:r>
            <a:br>
              <a:rPr lang="en-US" sz="2400" dirty="0" smtClean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/>
            </a:r>
            <a:br>
              <a:rPr lang="en-US" sz="2400" dirty="0" smtClean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/>
            </a:r>
            <a:br>
              <a:rPr lang="en-US" sz="2400" dirty="0" smtClean="0">
                <a:ea typeface="ＭＳ Ｐゴシック" pitchFamily="34" charset="-128"/>
              </a:rPr>
            </a:b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General </a:t>
            </a:r>
            <a:r>
              <a:rPr lang="en-US" sz="2400" i="1" dirty="0" smtClean="0">
                <a:solidFill>
                  <a:srgbClr val="CC0000"/>
                </a:solidFill>
                <a:ea typeface="ＭＳ Ｐゴシック" pitchFamily="34" charset="-128"/>
              </a:rPr>
              <a:t>naive Bayes</a:t>
            </a:r>
            <a:r>
              <a:rPr lang="en-US" sz="2400" dirty="0" smtClean="0">
                <a:ea typeface="ＭＳ Ｐゴシック" pitchFamily="34" charset="-128"/>
              </a:rPr>
              <a:t> 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We only specify how each feature depends on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Total number of parameters is </a:t>
            </a:r>
            <a:r>
              <a:rPr lang="en-US" sz="2400" i="1" dirty="0" smtClean="0">
                <a:solidFill>
                  <a:srgbClr val="CC0000"/>
                </a:solidFill>
                <a:ea typeface="ＭＳ Ｐゴシック" pitchFamily="34" charset="-128"/>
              </a:rPr>
              <a:t>linear</a:t>
            </a:r>
            <a:r>
              <a:rPr lang="en-US" sz="2400" dirty="0" smtClean="0">
                <a:ea typeface="ＭＳ Ｐゴシック" pitchFamily="34" charset="-128"/>
              </a:rPr>
              <a:t> in n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25603" name="Oval 4"/>
          <p:cNvSpPr>
            <a:spLocks noChangeArrowheads="1"/>
          </p:cNvSpPr>
          <p:nvPr/>
        </p:nvSpPr>
        <p:spPr bwMode="auto">
          <a:xfrm>
            <a:off x="6934200" y="2286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7848600" y="3733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n</a:t>
            </a:r>
            <a:endParaRPr lang="en-US"/>
          </a:p>
        </p:txBody>
      </p:sp>
      <p:cxnSp>
        <p:nvCxnSpPr>
          <p:cNvPr id="25606" name="AutoShape 7"/>
          <p:cNvCxnSpPr>
            <a:cxnSpLocks noChangeShapeType="1"/>
            <a:stCxn id="25603" idx="4"/>
            <a:endCxn id="25605" idx="0"/>
          </p:cNvCxnSpPr>
          <p:nvPr/>
        </p:nvCxnSpPr>
        <p:spPr bwMode="auto">
          <a:xfrm>
            <a:off x="7200900" y="2819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AutoShape 8"/>
          <p:cNvCxnSpPr>
            <a:cxnSpLocks noChangeShapeType="1"/>
            <a:stCxn id="25603" idx="4"/>
            <a:endCxn id="25604" idx="0"/>
          </p:cNvCxnSpPr>
          <p:nvPr/>
        </p:nvCxnSpPr>
        <p:spPr bwMode="auto">
          <a:xfrm flipH="1">
            <a:off x="6286500" y="2819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Oval 9"/>
          <p:cNvSpPr>
            <a:spLocks noChangeArrowheads="1"/>
          </p:cNvSpPr>
          <p:nvPr/>
        </p:nvSpPr>
        <p:spPr bwMode="auto">
          <a:xfrm>
            <a:off x="6705600" y="3733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2</a:t>
            </a:r>
            <a:endParaRPr lang="en-US"/>
          </a:p>
        </p:txBody>
      </p:sp>
      <p:cxnSp>
        <p:nvCxnSpPr>
          <p:cNvPr id="25609" name="AutoShape 10"/>
          <p:cNvCxnSpPr>
            <a:cxnSpLocks noChangeShapeType="1"/>
            <a:stCxn id="25603" idx="4"/>
            <a:endCxn id="25608" idx="0"/>
          </p:cNvCxnSpPr>
          <p:nvPr/>
        </p:nvCxnSpPr>
        <p:spPr bwMode="auto">
          <a:xfrm flipH="1">
            <a:off x="6972300" y="28194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10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62400"/>
            <a:ext cx="307975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73400"/>
            <a:ext cx="23463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65513"/>
            <a:ext cx="21939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7966" name="Text Box 14"/>
          <p:cNvSpPr txBox="1">
            <a:spLocks noChangeArrowheads="1"/>
          </p:cNvSpPr>
          <p:nvPr/>
        </p:nvSpPr>
        <p:spPr bwMode="auto">
          <a:xfrm>
            <a:off x="1371600" y="41910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|Y| parameters</a:t>
            </a:r>
          </a:p>
        </p:txBody>
      </p:sp>
      <p:sp>
        <p:nvSpPr>
          <p:cNvPr id="1277967" name="Text Box 15"/>
          <p:cNvSpPr txBox="1">
            <a:spLocks noChangeArrowheads="1"/>
          </p:cNvSpPr>
          <p:nvPr/>
        </p:nvSpPr>
        <p:spPr bwMode="auto">
          <a:xfrm>
            <a:off x="3657600" y="415925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n x |F| x |Y| parameters</a:t>
            </a:r>
          </a:p>
        </p:txBody>
      </p:sp>
      <p:sp>
        <p:nvSpPr>
          <p:cNvPr id="1277968" name="Text Box 16"/>
          <p:cNvSpPr txBox="1">
            <a:spLocks noChangeArrowheads="1"/>
          </p:cNvSpPr>
          <p:nvPr/>
        </p:nvSpPr>
        <p:spPr bwMode="auto">
          <a:xfrm>
            <a:off x="4648200" y="1600200"/>
            <a:ext cx="335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|Y| x |</a:t>
            </a:r>
            <a:r>
              <a:rPr lang="en-US" sz="1800" dirty="0" err="1"/>
              <a:t>F|</a:t>
            </a:r>
            <a:r>
              <a:rPr lang="en-US" sz="1800" baseline="30000" dirty="0" err="1"/>
              <a:t>n</a:t>
            </a:r>
            <a:r>
              <a:rPr lang="en-US" sz="1800" dirty="0"/>
              <a:t> parameters</a:t>
            </a:r>
          </a:p>
        </p:txBody>
      </p:sp>
      <p:pic>
        <p:nvPicPr>
          <p:cNvPr id="25616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4"/>
          <a:stretch>
            <a:fillRect/>
          </a:stretch>
        </p:blipFill>
        <p:spPr bwMode="auto">
          <a:xfrm>
            <a:off x="1295400" y="1676400"/>
            <a:ext cx="2057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6" grpId="0"/>
      <p:bldP spid="1277967" grpId="0"/>
      <p:bldP spid="12779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4495800" cy="2514600"/>
          </a:xfrm>
        </p:spPr>
        <p:txBody>
          <a:bodyPr>
            <a:normAutofit/>
          </a:bodyPr>
          <a:lstStyle/>
          <a:p>
            <a:pPr marL="109728" indent="0" algn="ctr" eaLnBrk="1" hangingPunct="1">
              <a:lnSpc>
                <a:spcPct val="80000"/>
              </a:lnSpc>
              <a:buNone/>
            </a:pPr>
            <a:r>
              <a:rPr lang="en-US" sz="2400" b="1" u="sng" dirty="0" smtClean="0">
                <a:solidFill>
                  <a:srgbClr val="FF0000"/>
                </a:solidFill>
                <a:ea typeface="ＭＳ Ｐゴシック" pitchFamily="34" charset="-128"/>
              </a:rPr>
              <a:t>SPAM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OFFER IS </a:t>
            </a:r>
            <a:r>
              <a:rPr lang="en-US" sz="2400" u="sng" dirty="0" smtClean="0">
                <a:solidFill>
                  <a:srgbClr val="FF0000"/>
                </a:solidFill>
                <a:ea typeface="ＭＳ Ｐゴシック" pitchFamily="34" charset="-128"/>
              </a:rPr>
              <a:t>SECRET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CLICK </a:t>
            </a:r>
            <a:r>
              <a:rPr lang="en-US" sz="2400" u="sng" dirty="0" smtClean="0">
                <a:solidFill>
                  <a:srgbClr val="FF0000"/>
                </a:solidFill>
                <a:ea typeface="ＭＳ Ｐゴシック" pitchFamily="34" charset="-128"/>
              </a:rPr>
              <a:t>SECRET</a:t>
            </a:r>
            <a:r>
              <a:rPr lang="en-US" sz="2400" dirty="0" smtClean="0">
                <a:ea typeface="ＭＳ Ｐゴシック" pitchFamily="34" charset="-128"/>
              </a:rPr>
              <a:t> LINK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>
                <a:solidFill>
                  <a:srgbClr val="FF0000"/>
                </a:solidFill>
                <a:ea typeface="ＭＳ Ｐゴシック" pitchFamily="34" charset="-128"/>
              </a:rPr>
              <a:t>SECRET</a:t>
            </a:r>
            <a:r>
              <a:rPr lang="en-US" sz="2400" dirty="0" smtClean="0">
                <a:ea typeface="ＭＳ Ｐゴシック" pitchFamily="34" charset="-128"/>
              </a:rPr>
              <a:t> SPORTS LINK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13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48200" y="914400"/>
            <a:ext cx="4495800" cy="2667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lnSpc>
                <a:spcPct val="80000"/>
              </a:lnSpc>
              <a:buFont typeface="Wingdings 3"/>
              <a:buNone/>
            </a:pPr>
            <a:r>
              <a:rPr lang="en-US" sz="2400" b="1" u="sng" dirty="0" smtClean="0">
                <a:solidFill>
                  <a:srgbClr val="FF0000"/>
                </a:solidFill>
                <a:ea typeface="ＭＳ Ｐゴシック" pitchFamily="34" charset="-128"/>
              </a:rPr>
              <a:t>HAM</a:t>
            </a:r>
          </a:p>
          <a:p>
            <a:pPr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PLAY SPORTS TODAY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WENT PLAY SPORTS</a:t>
            </a:r>
          </a:p>
          <a:p>
            <a:pPr>
              <a:lnSpc>
                <a:spcPct val="80000"/>
              </a:lnSpc>
            </a:pPr>
            <a:r>
              <a:rPr lang="en-US" sz="2400" u="sng" dirty="0" smtClean="0">
                <a:solidFill>
                  <a:srgbClr val="FF0000"/>
                </a:solidFill>
                <a:ea typeface="ＭＳ Ｐゴシック" pitchFamily="34" charset="-128"/>
              </a:rPr>
              <a:t>SECRET</a:t>
            </a:r>
            <a:r>
              <a:rPr lang="en-US" sz="2400" dirty="0" smtClean="0">
                <a:ea typeface="ＭＳ Ｐゴシック" pitchFamily="34" charset="-128"/>
              </a:rPr>
              <a:t> SPORTS EVENT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SPORT IS TODAY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SPORT COSTS MONEY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3841" y="3608559"/>
            <a:ext cx="8382000" cy="2514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Questions: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MESSAGE M = “SPORTS”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P(SPAM | M) =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590800" y="4800600"/>
            <a:ext cx="6019800" cy="50209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>3/18 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Applying Bayes’ Rule</a:t>
            </a:r>
          </a:p>
        </p:txBody>
      </p:sp>
    </p:spTree>
    <p:extLst>
      <p:ext uri="{BB962C8B-B14F-4D97-AF65-F5344CB8AC3E}">
        <p14:creationId xmlns:p14="http://schemas.microsoft.com/office/powerpoint/2010/main" val="4744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4495800" cy="2514600"/>
          </a:xfrm>
        </p:spPr>
        <p:txBody>
          <a:bodyPr>
            <a:normAutofit/>
          </a:bodyPr>
          <a:lstStyle/>
          <a:p>
            <a:pPr marL="109728" indent="0" algn="ctr" eaLnBrk="1" hangingPunct="1">
              <a:lnSpc>
                <a:spcPct val="80000"/>
              </a:lnSpc>
              <a:buNone/>
            </a:pPr>
            <a:r>
              <a:rPr lang="en-US" sz="2400" b="1" u="sng" dirty="0" smtClean="0">
                <a:solidFill>
                  <a:srgbClr val="FF0000"/>
                </a:solidFill>
                <a:ea typeface="ＭＳ Ｐゴシック" pitchFamily="34" charset="-128"/>
              </a:rPr>
              <a:t>SPAM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OFFER IS </a:t>
            </a:r>
            <a:r>
              <a:rPr lang="en-US" sz="2400" u="sng" dirty="0" smtClean="0">
                <a:solidFill>
                  <a:srgbClr val="FF0000"/>
                </a:solidFill>
                <a:ea typeface="ＭＳ Ｐゴシック" pitchFamily="34" charset="-128"/>
              </a:rPr>
              <a:t>SECRET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CLICK </a:t>
            </a:r>
            <a:r>
              <a:rPr lang="en-US" sz="2400" u="sng" dirty="0" smtClean="0">
                <a:solidFill>
                  <a:srgbClr val="FF0000"/>
                </a:solidFill>
                <a:ea typeface="ＭＳ Ｐゴシック" pitchFamily="34" charset="-128"/>
              </a:rPr>
              <a:t>SECRET</a:t>
            </a:r>
            <a:r>
              <a:rPr lang="en-US" sz="2400" dirty="0" smtClean="0">
                <a:ea typeface="ＭＳ Ｐゴシック" pitchFamily="34" charset="-128"/>
              </a:rPr>
              <a:t> LINK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>
                <a:solidFill>
                  <a:srgbClr val="FF0000"/>
                </a:solidFill>
                <a:ea typeface="ＭＳ Ｐゴシック" pitchFamily="34" charset="-128"/>
              </a:rPr>
              <a:t>SECRET</a:t>
            </a:r>
            <a:r>
              <a:rPr lang="en-US" sz="2400" dirty="0" smtClean="0">
                <a:ea typeface="ＭＳ Ｐゴシック" pitchFamily="34" charset="-128"/>
              </a:rPr>
              <a:t> SPORTS LINK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14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48200" y="914400"/>
            <a:ext cx="4495800" cy="2667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lnSpc>
                <a:spcPct val="80000"/>
              </a:lnSpc>
              <a:buFont typeface="Wingdings 3"/>
              <a:buNone/>
            </a:pPr>
            <a:r>
              <a:rPr lang="en-US" sz="2400" b="1" u="sng" dirty="0" smtClean="0">
                <a:solidFill>
                  <a:srgbClr val="FF0000"/>
                </a:solidFill>
                <a:ea typeface="ＭＳ Ｐゴシック" pitchFamily="34" charset="-128"/>
              </a:rPr>
              <a:t>HAM</a:t>
            </a:r>
          </a:p>
          <a:p>
            <a:pPr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PLAY SPORTS TODAY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WENT PLAY SPORTS</a:t>
            </a:r>
          </a:p>
          <a:p>
            <a:pPr>
              <a:lnSpc>
                <a:spcPct val="80000"/>
              </a:lnSpc>
            </a:pPr>
            <a:r>
              <a:rPr lang="en-US" sz="2400" u="sng" dirty="0" smtClean="0">
                <a:solidFill>
                  <a:srgbClr val="FF0000"/>
                </a:solidFill>
                <a:ea typeface="ＭＳ Ｐゴシック" pitchFamily="34" charset="-128"/>
              </a:rPr>
              <a:t>SECRET</a:t>
            </a:r>
            <a:r>
              <a:rPr lang="en-US" sz="2400" dirty="0" smtClean="0">
                <a:ea typeface="ＭＳ Ｐゴシック" pitchFamily="34" charset="-128"/>
              </a:rPr>
              <a:t> SPORTS EVENT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SPORT IS TODAY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SPORT COSTS MONEY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3841" y="3608559"/>
            <a:ext cx="8382000" cy="2514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Questions: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MESSAGE M = “SECRET IS SECRET”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P(SPAM | M) =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590800" y="4800600"/>
            <a:ext cx="6019800" cy="50209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>25/26  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Applying Bayes’ Rule</a:t>
            </a:r>
          </a:p>
        </p:txBody>
      </p:sp>
    </p:spTree>
    <p:extLst>
      <p:ext uri="{BB962C8B-B14F-4D97-AF65-F5344CB8AC3E}">
        <p14:creationId xmlns:p14="http://schemas.microsoft.com/office/powerpoint/2010/main" val="8218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4495800" cy="2514600"/>
          </a:xfrm>
        </p:spPr>
        <p:txBody>
          <a:bodyPr>
            <a:normAutofit/>
          </a:bodyPr>
          <a:lstStyle/>
          <a:p>
            <a:pPr marL="109728" indent="0" algn="ctr" eaLnBrk="1" hangingPunct="1">
              <a:lnSpc>
                <a:spcPct val="80000"/>
              </a:lnSpc>
              <a:buNone/>
            </a:pPr>
            <a:r>
              <a:rPr lang="en-US" sz="2400" b="1" u="sng" dirty="0" smtClean="0">
                <a:solidFill>
                  <a:srgbClr val="FF0000"/>
                </a:solidFill>
                <a:ea typeface="ＭＳ Ｐゴシック" pitchFamily="34" charset="-128"/>
              </a:rPr>
              <a:t>SPAM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OFFER IS </a:t>
            </a:r>
            <a:r>
              <a:rPr lang="en-US" sz="2400" u="sng" dirty="0" smtClean="0">
                <a:solidFill>
                  <a:srgbClr val="FF0000"/>
                </a:solidFill>
                <a:ea typeface="ＭＳ Ｐゴシック" pitchFamily="34" charset="-128"/>
              </a:rPr>
              <a:t>SECRET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CLICK </a:t>
            </a:r>
            <a:r>
              <a:rPr lang="en-US" sz="2400" u="sng" dirty="0" smtClean="0">
                <a:solidFill>
                  <a:srgbClr val="FF0000"/>
                </a:solidFill>
                <a:ea typeface="ＭＳ Ｐゴシック" pitchFamily="34" charset="-128"/>
              </a:rPr>
              <a:t>SECRET</a:t>
            </a:r>
            <a:r>
              <a:rPr lang="en-US" sz="2400" dirty="0" smtClean="0">
                <a:ea typeface="ＭＳ Ｐゴシック" pitchFamily="34" charset="-128"/>
              </a:rPr>
              <a:t> LINK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>
                <a:solidFill>
                  <a:srgbClr val="FF0000"/>
                </a:solidFill>
                <a:ea typeface="ＭＳ Ｐゴシック" pitchFamily="34" charset="-128"/>
              </a:rPr>
              <a:t>SECRET</a:t>
            </a:r>
            <a:r>
              <a:rPr lang="en-US" sz="2400" dirty="0" smtClean="0">
                <a:ea typeface="ＭＳ Ｐゴシック" pitchFamily="34" charset="-128"/>
              </a:rPr>
              <a:t> SPORTS LINK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15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48200" y="914400"/>
            <a:ext cx="4495800" cy="2667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lnSpc>
                <a:spcPct val="80000"/>
              </a:lnSpc>
              <a:buFont typeface="Wingdings 3"/>
              <a:buNone/>
            </a:pPr>
            <a:r>
              <a:rPr lang="en-US" sz="2400" b="1" u="sng" dirty="0" smtClean="0">
                <a:solidFill>
                  <a:srgbClr val="FF0000"/>
                </a:solidFill>
                <a:ea typeface="ＭＳ Ｐゴシック" pitchFamily="34" charset="-128"/>
              </a:rPr>
              <a:t>HAM</a:t>
            </a:r>
          </a:p>
          <a:p>
            <a:pPr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PLAY SPORTS TODAY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WENT PLAY SPORTS</a:t>
            </a:r>
          </a:p>
          <a:p>
            <a:pPr>
              <a:lnSpc>
                <a:spcPct val="80000"/>
              </a:lnSpc>
            </a:pPr>
            <a:r>
              <a:rPr lang="en-US" sz="2400" u="sng" dirty="0" smtClean="0">
                <a:solidFill>
                  <a:srgbClr val="FF0000"/>
                </a:solidFill>
                <a:ea typeface="ＭＳ Ｐゴシック" pitchFamily="34" charset="-128"/>
              </a:rPr>
              <a:t>SECRET</a:t>
            </a:r>
            <a:r>
              <a:rPr lang="en-US" sz="2400" dirty="0" smtClean="0">
                <a:ea typeface="ＭＳ Ｐゴシック" pitchFamily="34" charset="-128"/>
              </a:rPr>
              <a:t> SPORTS EVENT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SPORT IS TODAY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SPORT COSTS MONEY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3841" y="3608559"/>
            <a:ext cx="8382000" cy="2514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Questions: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MESSAGE M = “TODAY IS SECRET”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P(SPAM | M) =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590800" y="4800600"/>
            <a:ext cx="6019800" cy="50209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>0 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Applying Bayes’ Rule</a:t>
            </a:r>
          </a:p>
        </p:txBody>
      </p:sp>
    </p:spTree>
    <p:extLst>
      <p:ext uri="{BB962C8B-B14F-4D97-AF65-F5344CB8AC3E}">
        <p14:creationId xmlns:p14="http://schemas.microsoft.com/office/powerpoint/2010/main" val="371729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Example: Spam Filtering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9362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Model:</a:t>
            </a:r>
          </a:p>
          <a:p>
            <a:pPr eaLnBrk="1" hangingPunct="1"/>
            <a:endParaRPr lang="en-US" sz="1000" smtClean="0">
              <a:ea typeface="ＭＳ Ｐゴシック" pitchFamily="34" charset="-128"/>
            </a:endParaRP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What are the parameters?</a:t>
            </a: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Where do these tables come from?</a:t>
            </a: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</p:txBody>
      </p:sp>
      <p:pic>
        <p:nvPicPr>
          <p:cNvPr id="26627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25562"/>
            <a:ext cx="48482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6149" name="Text Box 5"/>
          <p:cNvSpPr txBox="1">
            <a:spLocks noChangeArrowheads="1"/>
          </p:cNvSpPr>
          <p:nvPr/>
        </p:nvSpPr>
        <p:spPr bwMode="auto">
          <a:xfrm>
            <a:off x="3124200" y="2943225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ourier New" pitchFamily="49" charset="0"/>
              </a:rPr>
              <a:t>the :  0.0156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to  :  0.0153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and :  0.0115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of  :  0.0095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you :  0.0093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a   :  0.0086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with:  0.0080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from:  0.0075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...</a:t>
            </a:r>
          </a:p>
        </p:txBody>
      </p:sp>
      <p:pic>
        <p:nvPicPr>
          <p:cNvPr id="26629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44762"/>
            <a:ext cx="16065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44762"/>
            <a:ext cx="14668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6152" name="Text Box 8"/>
          <p:cNvSpPr txBox="1">
            <a:spLocks noChangeArrowheads="1"/>
          </p:cNvSpPr>
          <p:nvPr/>
        </p:nvSpPr>
        <p:spPr bwMode="auto">
          <a:xfrm>
            <a:off x="6019800" y="2943225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ourier New" pitchFamily="49" charset="0"/>
              </a:rPr>
              <a:t>the :  0.0210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to  :  0.0133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of  :  0.0119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2002:  0.0110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with:  0.0108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from:  0.0107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and :  0.0105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a   :  0.0100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...</a:t>
            </a:r>
          </a:p>
        </p:txBody>
      </p:sp>
      <p:pic>
        <p:nvPicPr>
          <p:cNvPr id="26632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544762"/>
            <a:ext cx="6842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6154" name="Text Box 10"/>
          <p:cNvSpPr txBox="1">
            <a:spLocks noChangeArrowheads="1"/>
          </p:cNvSpPr>
          <p:nvPr/>
        </p:nvSpPr>
        <p:spPr bwMode="auto">
          <a:xfrm>
            <a:off x="914400" y="2925762"/>
            <a:ext cx="1600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ourier New" pitchFamily="49" charset="0"/>
              </a:rPr>
              <a:t>ham : 0.66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spam: 0.33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43600" y="5897562"/>
            <a:ext cx="255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/>
              <a:t>Counts from examples!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1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9" grpId="0" animBg="1"/>
      <p:bldP spid="1286152" grpId="0" animBg="1"/>
      <p:bldP spid="1286154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Example: Overfitting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9362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Posteriors determined by </a:t>
            </a:r>
            <a:r>
              <a:rPr lang="en-US" sz="2400" i="1" smtClean="0">
                <a:ea typeface="ＭＳ Ｐゴシック" pitchFamily="34" charset="-128"/>
              </a:rPr>
              <a:t>relative </a:t>
            </a:r>
            <a:r>
              <a:rPr lang="en-US" sz="2400" smtClean="0">
                <a:ea typeface="ＭＳ Ｐゴシック" pitchFamily="34" charset="-128"/>
              </a:rPr>
              <a:t>probabilities (odds ratios):</a:t>
            </a: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3340100"/>
            <a:ext cx="25146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ourier New" pitchFamily="49" charset="0"/>
              </a:rPr>
              <a:t>south-west : inf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nation     : inf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morally    : inf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nicely     : inf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extent     : inf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seriously  : inf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...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43200" y="5745162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What went wrong here?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76800" y="3340100"/>
            <a:ext cx="24384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ourier New" pitchFamily="49" charset="0"/>
              </a:rPr>
              <a:t>screens    : inf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minute     : inf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guaranteed : inf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$205.00    : inf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delivery   : inf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signature  : inf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...</a:t>
            </a:r>
          </a:p>
        </p:txBody>
      </p:sp>
      <p:pic>
        <p:nvPicPr>
          <p:cNvPr id="28678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411412"/>
            <a:ext cx="16478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386012"/>
            <a:ext cx="16478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5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/>
      <p:bldP spid="266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Generalization and </a:t>
            </a:r>
            <a:r>
              <a:rPr lang="en-US" dirty="0" err="1" smtClean="0">
                <a:ea typeface="ＭＳ Ｐゴシック" pitchFamily="34" charset="-128"/>
              </a:rPr>
              <a:t>Overfitting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03109"/>
            <a:ext cx="8763000" cy="501669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Raw counts will </a:t>
            </a:r>
            <a:r>
              <a:rPr lang="en-US" sz="2000" dirty="0" err="1" smtClean="0">
                <a:solidFill>
                  <a:srgbClr val="FF0000"/>
                </a:solidFill>
                <a:ea typeface="ＭＳ Ｐゴシック" pitchFamily="34" charset="-128"/>
              </a:rPr>
              <a:t>overfit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ea typeface="ＭＳ Ｐゴシック" pitchFamily="34" charset="-128"/>
              </a:rPr>
              <a:t>the training data!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34" charset="-128"/>
              </a:rPr>
              <a:t>Unlikely that every occurrence of </a:t>
            </a:r>
            <a:r>
              <a:rPr lang="ja-JP" altLang="en-US" sz="1800" dirty="0" smtClean="0">
                <a:ea typeface="ＭＳ Ｐゴシック" pitchFamily="34" charset="-128"/>
              </a:rPr>
              <a:t>“</a:t>
            </a:r>
            <a:r>
              <a:rPr lang="en-US" altLang="ja-JP" sz="1800" dirty="0" smtClean="0">
                <a:ea typeface="ＭＳ Ｐゴシック" pitchFamily="34" charset="-128"/>
              </a:rPr>
              <a:t>minute</a:t>
            </a:r>
            <a:r>
              <a:rPr lang="ja-JP" altLang="en-US" sz="1800" dirty="0" smtClean="0">
                <a:ea typeface="ＭＳ Ｐゴシック" pitchFamily="34" charset="-128"/>
              </a:rPr>
              <a:t>”</a:t>
            </a:r>
            <a:r>
              <a:rPr lang="en-US" altLang="ja-JP" sz="1800" dirty="0" smtClean="0">
                <a:ea typeface="ＭＳ Ｐゴシック" pitchFamily="34" charset="-128"/>
              </a:rPr>
              <a:t> is 100% spam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34" charset="-128"/>
              </a:rPr>
              <a:t>Unlikely that every occurrence of </a:t>
            </a:r>
            <a:r>
              <a:rPr lang="ja-JP" altLang="en-US" sz="1800" dirty="0" smtClean="0">
                <a:ea typeface="ＭＳ Ｐゴシック" pitchFamily="34" charset="-128"/>
              </a:rPr>
              <a:t>“</a:t>
            </a:r>
            <a:r>
              <a:rPr lang="en-US" altLang="ja-JP" sz="1800" dirty="0" smtClean="0">
                <a:ea typeface="ＭＳ Ｐゴシック" pitchFamily="34" charset="-128"/>
              </a:rPr>
              <a:t>seriously</a:t>
            </a:r>
            <a:r>
              <a:rPr lang="ja-JP" altLang="en-US" sz="1800" dirty="0" smtClean="0">
                <a:ea typeface="ＭＳ Ｐゴシック" pitchFamily="34" charset="-128"/>
              </a:rPr>
              <a:t>”</a:t>
            </a:r>
            <a:r>
              <a:rPr lang="en-US" altLang="ja-JP" sz="1800" dirty="0" smtClean="0">
                <a:ea typeface="ＭＳ Ｐゴシック" pitchFamily="34" charset="-128"/>
              </a:rPr>
              <a:t> is 100% ham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34" charset="-128"/>
              </a:rPr>
              <a:t>What about all the words that don</a:t>
            </a:r>
            <a:r>
              <a:rPr lang="ja-JP" altLang="en-US" sz="1800" dirty="0" smtClean="0">
                <a:ea typeface="ＭＳ Ｐゴシック" pitchFamily="34" charset="-128"/>
              </a:rPr>
              <a:t>’</a:t>
            </a:r>
            <a:r>
              <a:rPr lang="en-US" altLang="ja-JP" sz="1800" dirty="0" smtClean="0">
                <a:ea typeface="ＭＳ Ｐゴシック" pitchFamily="34" charset="-128"/>
              </a:rPr>
              <a:t>t occur in the training set at all? 0/0?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34" charset="-128"/>
              </a:rPr>
              <a:t>In general, we can</a:t>
            </a:r>
            <a:r>
              <a:rPr lang="ja-JP" altLang="en-US" sz="1800" dirty="0" smtClean="0">
                <a:ea typeface="ＭＳ Ｐゴシック" pitchFamily="34" charset="-128"/>
              </a:rPr>
              <a:t>’</a:t>
            </a:r>
            <a:r>
              <a:rPr lang="en-US" altLang="ja-JP" sz="1800" dirty="0" smtClean="0">
                <a:ea typeface="ＭＳ Ｐゴシック" pitchFamily="34" charset="-128"/>
              </a:rPr>
              <a:t>t go around giving unseen events zero probability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At the extreme, imagine using the entire email as the only feature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34" charset="-128"/>
              </a:rPr>
              <a:t>Would get the training data perfect (if deterministic labeling)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34" charset="-128"/>
              </a:rPr>
              <a:t>Would no</a:t>
            </a:r>
            <a:r>
              <a:rPr lang="en-US" altLang="ja-JP" sz="1800" dirty="0" smtClean="0">
                <a:ea typeface="ＭＳ Ｐゴシック" pitchFamily="34" charset="-128"/>
              </a:rPr>
              <a:t>t </a:t>
            </a:r>
            <a:r>
              <a:rPr lang="en-US" altLang="ja-JP" sz="1800" u="sng" dirty="0" smtClean="0">
                <a:ea typeface="ＭＳ Ｐゴシック" pitchFamily="34" charset="-128"/>
              </a:rPr>
              <a:t>generalize</a:t>
            </a:r>
            <a:r>
              <a:rPr lang="en-US" altLang="ja-JP" sz="1800" dirty="0" smtClean="0">
                <a:ea typeface="ＭＳ Ｐゴシック" pitchFamily="34" charset="-128"/>
              </a:rPr>
              <a:t>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34" charset="-128"/>
              </a:rPr>
              <a:t>Just making the bag-of-words assumption gives us some generalization, but isn’</a:t>
            </a:r>
            <a:r>
              <a:rPr lang="en-US" altLang="ja-JP" sz="1800" dirty="0" smtClean="0">
                <a:ea typeface="ＭＳ Ｐゴシック" pitchFamily="34" charset="-128"/>
              </a:rPr>
              <a:t>t enough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To generalize better: we need to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smooth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ea typeface="ＭＳ Ｐゴシック" pitchFamily="34" charset="-128"/>
              </a:rPr>
              <a:t>or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regularize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ea typeface="ＭＳ Ｐゴシック" pitchFamily="34" charset="-128"/>
              </a:rPr>
              <a:t>the estimates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6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Estimation: Smoothing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79309"/>
            <a:ext cx="8229600" cy="494049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Maximum likelihood estimates:</a:t>
            </a:r>
          </a:p>
          <a:p>
            <a:pPr lvl="1" eaLnBrk="1" hangingPunct="1"/>
            <a:endParaRPr lang="en-US" sz="2000" dirty="0" smtClean="0">
              <a:ea typeface="ＭＳ Ｐゴシック" pitchFamily="34" charset="-128"/>
            </a:endParaRPr>
          </a:p>
          <a:p>
            <a:pPr lvl="1" eaLnBrk="1" hangingPunct="1"/>
            <a:endParaRPr lang="en-US" sz="2000" dirty="0" smtClean="0">
              <a:ea typeface="ＭＳ Ｐゴシック" pitchFamily="34" charset="-128"/>
            </a:endParaRPr>
          </a:p>
          <a:p>
            <a:pPr lvl="1" eaLnBrk="1" hangingPunct="1"/>
            <a:endParaRPr lang="en-US" sz="2000" dirty="0" smtClean="0">
              <a:ea typeface="ＭＳ Ｐゴシック" pitchFamily="34" charset="-128"/>
            </a:endParaRPr>
          </a:p>
          <a:p>
            <a:pPr lvl="1" eaLnBrk="1" hangingPunct="1"/>
            <a:endParaRPr lang="en-US" sz="20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Problems with maximum likelihood estimates:</a:t>
            </a:r>
          </a:p>
          <a:p>
            <a:pPr lvl="1" eaLnBrk="1" hangingPunct="1"/>
            <a:r>
              <a:rPr lang="en-US" sz="2000" dirty="0" smtClean="0">
                <a:ea typeface="ＭＳ Ｐゴシック" pitchFamily="34" charset="-128"/>
              </a:rPr>
              <a:t>If I flip a coin once, and it</a:t>
            </a:r>
            <a:r>
              <a:rPr lang="ja-JP" altLang="en-US" sz="2000" dirty="0" smtClean="0">
                <a:ea typeface="ＭＳ Ｐゴシック" pitchFamily="34" charset="-128"/>
              </a:rPr>
              <a:t>’</a:t>
            </a:r>
            <a:r>
              <a:rPr lang="en-US" altLang="ja-JP" sz="2000" dirty="0" smtClean="0">
                <a:ea typeface="ＭＳ Ｐゴシック" pitchFamily="34" charset="-128"/>
              </a:rPr>
              <a:t>s heads, what</a:t>
            </a:r>
            <a:r>
              <a:rPr lang="ja-JP" altLang="en-US" sz="2000" dirty="0" smtClean="0">
                <a:ea typeface="ＭＳ Ｐゴシック" pitchFamily="34" charset="-128"/>
              </a:rPr>
              <a:t>’</a:t>
            </a:r>
            <a:r>
              <a:rPr lang="en-US" altLang="ja-JP" sz="2000" dirty="0" smtClean="0">
                <a:ea typeface="ＭＳ Ｐゴシック" pitchFamily="34" charset="-128"/>
              </a:rPr>
              <a:t>s the estimate for P(heads)?</a:t>
            </a:r>
          </a:p>
          <a:p>
            <a:pPr lvl="1" eaLnBrk="1" hangingPunct="1"/>
            <a:r>
              <a:rPr lang="en-US" sz="2000" dirty="0" smtClean="0">
                <a:ea typeface="ＭＳ Ｐゴシック" pitchFamily="34" charset="-128"/>
              </a:rPr>
              <a:t>What if I flip 10 times with 8 heads?</a:t>
            </a:r>
          </a:p>
          <a:p>
            <a:pPr lvl="1" eaLnBrk="1" hangingPunct="1"/>
            <a:r>
              <a:rPr lang="en-US" sz="2000" dirty="0" smtClean="0">
                <a:ea typeface="ＭＳ Ｐゴシック" pitchFamily="34" charset="-128"/>
              </a:rPr>
              <a:t>What if I flip 10M times with 8M heads?</a:t>
            </a:r>
          </a:p>
          <a:p>
            <a:pPr lvl="1" eaLnBrk="1" hangingPunct="1"/>
            <a:endParaRPr lang="en-US" sz="20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Basic idea:</a:t>
            </a:r>
          </a:p>
          <a:p>
            <a:pPr lvl="1" eaLnBrk="1" hangingPunct="1"/>
            <a:r>
              <a:rPr lang="en-US" sz="2000" dirty="0" smtClean="0">
                <a:ea typeface="ＭＳ Ｐゴシック" pitchFamily="34" charset="-128"/>
              </a:rPr>
              <a:t>We have some prior expectation about parameters 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(here, the probability of heads)</a:t>
            </a:r>
          </a:p>
          <a:p>
            <a:pPr lvl="1" eaLnBrk="1" hangingPunct="1"/>
            <a:r>
              <a:rPr lang="en-US" sz="2000" dirty="0" smtClean="0">
                <a:ea typeface="ＭＳ Ｐゴシック" pitchFamily="34" charset="-128"/>
              </a:rPr>
              <a:t>Given little evidence, we should skew towards our prior</a:t>
            </a:r>
          </a:p>
          <a:p>
            <a:pPr lvl="1" eaLnBrk="1" hangingPunct="1"/>
            <a:r>
              <a:rPr lang="en-US" sz="2000" dirty="0" smtClean="0">
                <a:ea typeface="ＭＳ Ｐゴシック" pitchFamily="34" charset="-128"/>
              </a:rPr>
              <a:t>Given a lot of evidence, we should listen to the data</a:t>
            </a:r>
          </a:p>
          <a:p>
            <a:pPr lvl="1" eaLnBrk="1" hangingPunct="1"/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30723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76400"/>
            <a:ext cx="31051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Oval 6"/>
          <p:cNvSpPr>
            <a:spLocks noChangeArrowheads="1"/>
          </p:cNvSpPr>
          <p:nvPr/>
        </p:nvSpPr>
        <p:spPr bwMode="auto">
          <a:xfrm>
            <a:off x="6629400" y="1447800"/>
            <a:ext cx="381000" cy="3810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30725" name="Oval 7"/>
          <p:cNvSpPr>
            <a:spLocks noChangeArrowheads="1"/>
          </p:cNvSpPr>
          <p:nvPr/>
        </p:nvSpPr>
        <p:spPr bwMode="auto">
          <a:xfrm>
            <a:off x="7162800" y="1447800"/>
            <a:ext cx="381000" cy="3810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0726" name="Oval 8"/>
          <p:cNvSpPr>
            <a:spLocks noChangeArrowheads="1"/>
          </p:cNvSpPr>
          <p:nvPr/>
        </p:nvSpPr>
        <p:spPr bwMode="auto">
          <a:xfrm>
            <a:off x="7696200" y="1447800"/>
            <a:ext cx="381000" cy="3810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pic>
        <p:nvPicPr>
          <p:cNvPr id="30727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2041525"/>
            <a:ext cx="17589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Machine Learning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Up until now: how to reason in a give model</a:t>
            </a: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Machine learning: how to acquire a model on the basis of data / experience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Learning parameters (e.g. probabilities)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Learning structure (e.g. BN graphs)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Learning hidden concepts (e.g. clustering)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5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Estimation: Laplace Smoothing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Laplace</a:t>
            </a:r>
            <a:r>
              <a:rPr lang="ja-JP" altLang="en-US" sz="2400" dirty="0" smtClean="0"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ea typeface="ＭＳ Ｐゴシック" pitchFamily="34" charset="-128"/>
              </a:rPr>
              <a:t>s estimate (extended):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Pretend you saw every outcome </a:t>
            </a:r>
            <a:r>
              <a:rPr lang="en-US" sz="2000" i="1" dirty="0" smtClean="0">
                <a:ea typeface="ＭＳ Ｐゴシック" pitchFamily="34" charset="-128"/>
              </a:rPr>
              <a:t>k</a:t>
            </a:r>
            <a:r>
              <a:rPr lang="en-US" sz="2000" dirty="0" smtClean="0">
                <a:ea typeface="ＭＳ Ｐゴシック" pitchFamily="34" charset="-128"/>
              </a:rPr>
              <a:t> extra times</a:t>
            </a:r>
            <a:endParaRPr lang="en-US" sz="18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endParaRPr lang="en-US" sz="18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sz="1800" dirty="0" smtClean="0">
                <a:ea typeface="ＭＳ Ｐゴシック" pitchFamily="34" charset="-128"/>
              </a:rPr>
              <a:t>c (x</a:t>
            </a:r>
            <a:r>
              <a:rPr lang="en-US" sz="1800" dirty="0">
                <a:ea typeface="ＭＳ Ｐゴシック" pitchFamily="34" charset="-128"/>
              </a:rPr>
              <a:t>) is the number of occurrences of this value of the variable x. </a:t>
            </a:r>
            <a:endParaRPr lang="en-US" sz="18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sz="1800" dirty="0" smtClean="0">
                <a:ea typeface="ＭＳ Ｐゴシック" pitchFamily="34" charset="-128"/>
              </a:rPr>
              <a:t>|</a:t>
            </a:r>
            <a:r>
              <a:rPr lang="en-US" sz="1800" dirty="0">
                <a:ea typeface="ＭＳ Ｐゴシック" pitchFamily="34" charset="-128"/>
              </a:rPr>
              <a:t>x| is the number of values that the variable x can take on. </a:t>
            </a:r>
            <a:endParaRPr lang="en-US" sz="18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sz="1800" dirty="0" smtClean="0">
                <a:ea typeface="ＭＳ Ｐゴシック" pitchFamily="34" charset="-128"/>
              </a:rPr>
              <a:t>k </a:t>
            </a:r>
            <a:r>
              <a:rPr lang="en-US" sz="1800" dirty="0">
                <a:ea typeface="ＭＳ Ｐゴシック" pitchFamily="34" charset="-128"/>
              </a:rPr>
              <a:t>is a smoothing parameter. </a:t>
            </a:r>
            <a:endParaRPr lang="en-US" sz="18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sz="1800" dirty="0" smtClean="0">
                <a:ea typeface="ＭＳ Ｐゴシック" pitchFamily="34" charset="-128"/>
              </a:rPr>
              <a:t>N </a:t>
            </a:r>
            <a:r>
              <a:rPr lang="en-US" sz="1800" dirty="0">
                <a:ea typeface="ＭＳ Ｐゴシック" pitchFamily="34" charset="-128"/>
              </a:rPr>
              <a:t>is the total number of occurrences of x (the variable, not the value) in the sample size.</a:t>
            </a:r>
          </a:p>
          <a:p>
            <a:pPr lvl="2">
              <a:lnSpc>
                <a:spcPct val="90000"/>
              </a:lnSpc>
            </a:pPr>
            <a:endParaRPr lang="en-US" sz="18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What</a:t>
            </a:r>
            <a:r>
              <a:rPr lang="ja-JP" altLang="en-US" sz="2000" dirty="0" smtClean="0">
                <a:ea typeface="ＭＳ Ｐゴシック" pitchFamily="34" charset="-128"/>
              </a:rPr>
              <a:t>’</a:t>
            </a:r>
            <a:r>
              <a:rPr lang="en-US" altLang="ja-JP" sz="2000" dirty="0" smtClean="0">
                <a:ea typeface="ＭＳ Ｐゴシック" pitchFamily="34" charset="-128"/>
              </a:rPr>
              <a:t>s Laplace with </a:t>
            </a:r>
            <a:r>
              <a:rPr lang="en-US" altLang="ja-JP" sz="2000" i="1" dirty="0" smtClean="0">
                <a:ea typeface="ＭＳ Ｐゴシック" pitchFamily="34" charset="-128"/>
              </a:rPr>
              <a:t>k</a:t>
            </a:r>
            <a:r>
              <a:rPr lang="en-US" altLang="ja-JP" sz="2000" dirty="0" smtClean="0">
                <a:ea typeface="ＭＳ Ｐゴシック" pitchFamily="34" charset="-128"/>
              </a:rPr>
              <a:t> = 0?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 dirty="0" smtClean="0">
                <a:ea typeface="ＭＳ Ｐゴシック" pitchFamily="34" charset="-128"/>
              </a:rPr>
              <a:t>k</a:t>
            </a:r>
            <a:r>
              <a:rPr lang="en-US" sz="2000" dirty="0" smtClean="0">
                <a:ea typeface="ＭＳ Ｐゴシック" pitchFamily="34" charset="-128"/>
              </a:rPr>
              <a:t> is the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strength </a:t>
            </a:r>
            <a:r>
              <a:rPr lang="en-US" sz="2000" dirty="0" smtClean="0">
                <a:ea typeface="ＭＳ Ｐゴシック" pitchFamily="34" charset="-128"/>
              </a:rPr>
              <a:t>of the prior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Laplace for conditionals: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Smooth each condition independently: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129229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5943600"/>
            <a:ext cx="346868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16" y="1652587"/>
            <a:ext cx="27606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2300" name="Rectangle 12"/>
          <p:cNvSpPr>
            <a:spLocks noChangeArrowheads="1"/>
          </p:cNvSpPr>
          <p:nvPr/>
        </p:nvSpPr>
        <p:spPr bwMode="auto">
          <a:xfrm>
            <a:off x="7467600" y="2438400"/>
            <a:ext cx="1143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2301" name="Rectangle 13"/>
          <p:cNvSpPr>
            <a:spLocks noChangeArrowheads="1"/>
          </p:cNvSpPr>
          <p:nvPr/>
        </p:nvSpPr>
        <p:spPr bwMode="auto">
          <a:xfrm>
            <a:off x="7467600" y="3276600"/>
            <a:ext cx="1143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2302" name="Rectangle 14"/>
          <p:cNvSpPr>
            <a:spLocks noChangeArrowheads="1"/>
          </p:cNvSpPr>
          <p:nvPr/>
        </p:nvSpPr>
        <p:spPr bwMode="auto">
          <a:xfrm>
            <a:off x="7391400" y="4267200"/>
            <a:ext cx="1676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7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300" grpId="0" animBg="1"/>
      <p:bldP spid="1292301" grpId="0" animBg="1"/>
      <p:bldP spid="12923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Estimation: Linear Interpolation 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34" charset="-128"/>
              </a:rPr>
              <a:t>In practice, Laplace often performs poorly for P(X|Y):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When |X| is very large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When |Y| is very large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34" charset="-128"/>
              </a:rPr>
              <a:t>Another option: linear interpolation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Also get P(X) from the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Make sure the estimate of P(X|Y) isn</a:t>
            </a:r>
            <a:r>
              <a:rPr lang="ja-JP" altLang="en-US" sz="2000" smtClean="0">
                <a:ea typeface="ＭＳ Ｐゴシック" pitchFamily="34" charset="-128"/>
              </a:rPr>
              <a:t>’</a:t>
            </a:r>
            <a:r>
              <a:rPr lang="en-US" altLang="ja-JP" sz="2000" smtClean="0">
                <a:ea typeface="ＭＳ Ｐゴシック" pitchFamily="34" charset="-128"/>
              </a:rPr>
              <a:t>t too different from P(X)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What if </a:t>
            </a:r>
            <a:r>
              <a:rPr lang="en-US" sz="2400" smtClean="0"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sz="2000" smtClean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000" smtClean="0">
                <a:ea typeface="ＭＳ Ｐゴシック" pitchFamily="34" charset="-128"/>
              </a:rPr>
              <a:t>is 0?  1?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ea typeface="ＭＳ Ｐゴシック" pitchFamily="34" charset="-128"/>
            </a:endParaRPr>
          </a:p>
        </p:txBody>
      </p:sp>
      <p:pic>
        <p:nvPicPr>
          <p:cNvPr id="12933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4176713"/>
            <a:ext cx="637063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5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Real NB: Smoothing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For real classification problems, smoothing is critical</a:t>
            </a: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New odds ratios: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600200" y="3690938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ourier New" pitchFamily="49" charset="0"/>
              </a:rPr>
              <a:t>helvetica : 11.4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seems     : 10.8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group     : 10.2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ago       :  8.4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areas     :  8.3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...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876800" y="3690938"/>
            <a:ext cx="24384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ourier New" pitchFamily="49" charset="0"/>
              </a:rPr>
              <a:t>verdana : 28.8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Credit  : 28.4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ORDER   : 27.2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&lt;FONT&gt;  : 26.9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money   : 26.5</a:t>
            </a:r>
          </a:p>
          <a:p>
            <a:pPr eaLnBrk="1" hangingPunct="1"/>
            <a:r>
              <a:rPr lang="en-US" sz="1800">
                <a:latin typeface="Courier New" pitchFamily="49" charset="0"/>
              </a:rPr>
              <a:t>...</a:t>
            </a:r>
          </a:p>
        </p:txBody>
      </p:sp>
      <p:pic>
        <p:nvPicPr>
          <p:cNvPr id="33797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762250"/>
            <a:ext cx="16478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736850"/>
            <a:ext cx="16478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2514600" y="6019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Do these make more sense?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Tuning on Held-Out Data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5486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Now we</a:t>
            </a:r>
            <a:r>
              <a:rPr lang="ja-JP" altLang="en-US" sz="2000" smtClean="0">
                <a:ea typeface="ＭＳ Ｐゴシック" pitchFamily="34" charset="-128"/>
              </a:rPr>
              <a:t>’</a:t>
            </a:r>
            <a:r>
              <a:rPr lang="en-US" altLang="ja-JP" sz="2000" smtClean="0">
                <a:ea typeface="ＭＳ Ｐゴシック" pitchFamily="34" charset="-128"/>
              </a:rPr>
              <a:t>ve got two kinds of unknowns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Parameters: the probabilities P(Y|X), P(Y)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Hyperparameters, like the amount of smoothing to do: k</a:t>
            </a:r>
            <a:endParaRPr lang="en-US" sz="1800" smtClean="0">
              <a:ea typeface="ＭＳ Ｐゴシック" pitchFamily="34" charset="-128"/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</a:pPr>
            <a:endParaRPr lang="en-US" sz="1800" smtClean="0">
              <a:ea typeface="ＭＳ Ｐゴシック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  <a:sym typeface="Symbol" pitchFamily="18" charset="2"/>
              </a:rPr>
              <a:t>How to learn?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  <a:sym typeface="Symbol" pitchFamily="18" charset="2"/>
              </a:rPr>
              <a:t>Must tune hyperparameters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>
                <a:ea typeface="ＭＳ Ｐゴシック" pitchFamily="34" charset="-128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  <a:sym typeface="Symbol" pitchFamily="18" charset="2"/>
              </a:rPr>
              <a:t>For each value of the hyperparameters, train and test on the held-out (validation)data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  <a:sym typeface="Symbol" pitchFamily="18" charset="2"/>
              </a:rPr>
              <a:t>Choose the best value and do a final test on the test data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19800" y="2133600"/>
            <a:ext cx="2827338" cy="2667000"/>
            <a:chOff x="6019800" y="2133600"/>
            <a:chExt cx="2827337" cy="2667000"/>
          </a:xfrm>
        </p:grpSpPr>
        <p:sp>
          <p:nvSpPr>
            <p:cNvPr id="34820" name="Line 4"/>
            <p:cNvSpPr>
              <a:spLocks noChangeShapeType="1"/>
            </p:cNvSpPr>
            <p:nvPr/>
          </p:nvSpPr>
          <p:spPr bwMode="auto">
            <a:xfrm>
              <a:off x="6445250" y="4435475"/>
              <a:ext cx="21653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 flipV="1">
              <a:off x="6445250" y="2595563"/>
              <a:ext cx="0" cy="1839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822" name="Picture 6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200" y="4651375"/>
              <a:ext cx="179388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808288"/>
              <a:ext cx="209550" cy="131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Freeform 8"/>
            <p:cNvSpPr>
              <a:spLocks/>
            </p:cNvSpPr>
            <p:nvPr/>
          </p:nvSpPr>
          <p:spPr bwMode="auto">
            <a:xfrm>
              <a:off x="6477000" y="2630488"/>
              <a:ext cx="2133600" cy="1752600"/>
            </a:xfrm>
            <a:custGeom>
              <a:avLst/>
              <a:gdLst>
                <a:gd name="T0" fmla="*/ 0 w 1344"/>
                <a:gd name="T1" fmla="*/ 0 h 1104"/>
                <a:gd name="T2" fmla="*/ 2147483647 w 1344"/>
                <a:gd name="T3" fmla="*/ 2147483647 h 1104"/>
                <a:gd name="T4" fmla="*/ 2147483647 w 1344"/>
                <a:gd name="T5" fmla="*/ 2147483647 h 1104"/>
                <a:gd name="T6" fmla="*/ 2147483647 w 1344"/>
                <a:gd name="T7" fmla="*/ 214748364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4"/>
                <a:gd name="T13" fmla="*/ 0 h 1104"/>
                <a:gd name="T14" fmla="*/ 1344 w 1344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4" h="1104">
                  <a:moveTo>
                    <a:pt x="0" y="0"/>
                  </a:moveTo>
                  <a:cubicBezTo>
                    <a:pt x="132" y="0"/>
                    <a:pt x="264" y="0"/>
                    <a:pt x="432" y="48"/>
                  </a:cubicBezTo>
                  <a:cubicBezTo>
                    <a:pt x="600" y="96"/>
                    <a:pt x="856" y="112"/>
                    <a:pt x="1008" y="288"/>
                  </a:cubicBezTo>
                  <a:cubicBezTo>
                    <a:pt x="1160" y="464"/>
                    <a:pt x="1252" y="784"/>
                    <a:pt x="1344" y="1104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825" name="Picture 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2133600"/>
              <a:ext cx="113665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6" name="Freeform 10"/>
            <p:cNvSpPr>
              <a:spLocks/>
            </p:cNvSpPr>
            <p:nvPr/>
          </p:nvSpPr>
          <p:spPr bwMode="auto">
            <a:xfrm>
              <a:off x="6480175" y="2932113"/>
              <a:ext cx="2130425" cy="1450975"/>
            </a:xfrm>
            <a:custGeom>
              <a:avLst/>
              <a:gdLst>
                <a:gd name="T0" fmla="*/ 0 w 1342"/>
                <a:gd name="T1" fmla="*/ 2147483647 h 914"/>
                <a:gd name="T2" fmla="*/ 2147483647 w 1342"/>
                <a:gd name="T3" fmla="*/ 2147483647 h 914"/>
                <a:gd name="T4" fmla="*/ 2147483647 w 1342"/>
                <a:gd name="T5" fmla="*/ 2147483647 h 914"/>
                <a:gd name="T6" fmla="*/ 2147483647 w 1342"/>
                <a:gd name="T7" fmla="*/ 2147483647 h 9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2"/>
                <a:gd name="T13" fmla="*/ 0 h 914"/>
                <a:gd name="T14" fmla="*/ 1342 w 1342"/>
                <a:gd name="T15" fmla="*/ 914 h 9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2" h="914">
                  <a:moveTo>
                    <a:pt x="0" y="235"/>
                  </a:moveTo>
                  <a:cubicBezTo>
                    <a:pt x="64" y="197"/>
                    <a:pt x="228" y="8"/>
                    <a:pt x="388" y="4"/>
                  </a:cubicBezTo>
                  <a:cubicBezTo>
                    <a:pt x="548" y="0"/>
                    <a:pt x="799" y="62"/>
                    <a:pt x="958" y="214"/>
                  </a:cubicBezTo>
                  <a:cubicBezTo>
                    <a:pt x="1117" y="366"/>
                    <a:pt x="1262" y="768"/>
                    <a:pt x="1342" y="914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827" name="Picture 1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514600"/>
              <a:ext cx="1227137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8" name="Picture 1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925888"/>
              <a:ext cx="5842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9" name="Freeform 13"/>
            <p:cNvSpPr>
              <a:spLocks/>
            </p:cNvSpPr>
            <p:nvPr/>
          </p:nvSpPr>
          <p:spPr bwMode="auto">
            <a:xfrm>
              <a:off x="6477000" y="2922588"/>
              <a:ext cx="2130425" cy="1463675"/>
            </a:xfrm>
            <a:custGeom>
              <a:avLst/>
              <a:gdLst>
                <a:gd name="T0" fmla="*/ 0 w 1342"/>
                <a:gd name="T1" fmla="*/ 2147483647 h 922"/>
                <a:gd name="T2" fmla="*/ 2147483647 w 1342"/>
                <a:gd name="T3" fmla="*/ 2147483647 h 922"/>
                <a:gd name="T4" fmla="*/ 2147483647 w 1342"/>
                <a:gd name="T5" fmla="*/ 2147483647 h 922"/>
                <a:gd name="T6" fmla="*/ 2147483647 w 1342"/>
                <a:gd name="T7" fmla="*/ 2147483647 h 9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2"/>
                <a:gd name="T13" fmla="*/ 0 h 922"/>
                <a:gd name="T14" fmla="*/ 1342 w 1342"/>
                <a:gd name="T15" fmla="*/ 922 h 9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2" h="922">
                  <a:moveTo>
                    <a:pt x="0" y="243"/>
                  </a:moveTo>
                  <a:cubicBezTo>
                    <a:pt x="93" y="203"/>
                    <a:pt x="406" y="8"/>
                    <a:pt x="557" y="4"/>
                  </a:cubicBezTo>
                  <a:cubicBezTo>
                    <a:pt x="708" y="0"/>
                    <a:pt x="776" y="67"/>
                    <a:pt x="907" y="220"/>
                  </a:cubicBezTo>
                  <a:cubicBezTo>
                    <a:pt x="1038" y="373"/>
                    <a:pt x="1252" y="776"/>
                    <a:pt x="1342" y="922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6323807" y="3658394"/>
              <a:ext cx="1524000" cy="1587"/>
            </a:xfrm>
            <a:prstGeom prst="line">
              <a:avLst/>
            </a:prstGeom>
            <a:ln>
              <a:solidFill>
                <a:srgbClr val="008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How to Learn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2"/>
            <a:ext cx="63246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Data: labeled instances, e.g. emails marked spam/ham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ea typeface="ＭＳ Ｐゴシック" pitchFamily="34" charset="-128"/>
              </a:rPr>
              <a:t>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ea typeface="ＭＳ Ｐゴシック" pitchFamily="34" charset="-128"/>
              </a:rPr>
              <a:t>Held out (validation)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ea typeface="ＭＳ Ｐゴシック" pitchFamily="34" charset="-128"/>
              </a:rPr>
              <a:t>Test set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Features: attribute-value pairs which characterize each 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Experimentation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ea typeface="ＭＳ Ｐゴシック" pitchFamily="34" charset="-128"/>
              </a:rPr>
              <a:t>Learn parameters (e.g. model probabilities) on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ea typeface="ＭＳ Ｐゴシック" pitchFamily="34" charset="-128"/>
              </a:rPr>
              <a:t>Tune </a:t>
            </a:r>
            <a:r>
              <a:rPr lang="en-US" sz="1600" dirty="0" err="1" smtClean="0">
                <a:ea typeface="ＭＳ Ｐゴシック" pitchFamily="34" charset="-128"/>
              </a:rPr>
              <a:t>hyperparameters</a:t>
            </a:r>
            <a:r>
              <a:rPr lang="en-US" sz="1600" dirty="0" smtClean="0">
                <a:ea typeface="ＭＳ Ｐゴシック" pitchFamily="34" charset="-128"/>
              </a:rPr>
              <a:t> on held-out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ea typeface="ＭＳ Ｐゴシック" pitchFamily="34" charset="-128"/>
              </a:rPr>
              <a:t>Compute accuracy on test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ea typeface="ＭＳ Ｐゴシック" pitchFamily="34" charset="-128"/>
              </a:rPr>
              <a:t>Very important: never </a:t>
            </a:r>
            <a:r>
              <a:rPr lang="ja-JP" altLang="en-US" sz="1600" dirty="0" smtClean="0">
                <a:ea typeface="ＭＳ Ｐゴシック" pitchFamily="34" charset="-128"/>
              </a:rPr>
              <a:t>“</a:t>
            </a:r>
            <a:r>
              <a:rPr lang="en-US" altLang="ja-JP" sz="1600" dirty="0" smtClean="0">
                <a:ea typeface="ＭＳ Ｐゴシック" pitchFamily="34" charset="-128"/>
              </a:rPr>
              <a:t>peek</a:t>
            </a:r>
            <a:r>
              <a:rPr lang="ja-JP" altLang="en-US" sz="1600" dirty="0" smtClean="0">
                <a:ea typeface="ＭＳ Ｐゴシック" pitchFamily="34" charset="-128"/>
              </a:rPr>
              <a:t>”</a:t>
            </a:r>
            <a:r>
              <a:rPr lang="en-US" altLang="ja-JP" sz="1600" dirty="0" smtClean="0">
                <a:ea typeface="ＭＳ Ｐゴシック" pitchFamily="34" charset="-128"/>
              </a:rPr>
              <a:t> at the test set!</a:t>
            </a:r>
          </a:p>
          <a:p>
            <a:pPr lvl="1" eaLnBrk="1" hangingPunct="1">
              <a:lnSpc>
                <a:spcPct val="80000"/>
              </a:lnSpc>
            </a:pPr>
            <a:endParaRPr lang="en-US" sz="7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ea typeface="ＭＳ Ｐゴシック" pitchFamily="34" charset="-128"/>
              </a:rPr>
              <a:t>Accuracy: fraction of instances predicted correctly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 smtClean="0">
                <a:ea typeface="ＭＳ Ｐゴシック" pitchFamily="34" charset="-128"/>
              </a:rPr>
              <a:t>Overfitting</a:t>
            </a:r>
            <a:r>
              <a:rPr lang="en-US" sz="1800" dirty="0" smtClean="0">
                <a:ea typeface="ＭＳ Ｐゴシック" pitchFamily="34" charset="-128"/>
              </a:rPr>
              <a:t> and generalization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ea typeface="ＭＳ Ｐゴシック" pitchFamily="34" charset="-128"/>
              </a:rPr>
              <a:t>Want a classifier which does well on </a:t>
            </a:r>
            <a:r>
              <a:rPr lang="en-US" sz="1600" i="1" dirty="0" smtClean="0">
                <a:ea typeface="ＭＳ Ｐゴシック" pitchFamily="34" charset="-128"/>
              </a:rPr>
              <a:t>test</a:t>
            </a:r>
            <a:r>
              <a:rPr lang="en-US" sz="1600" dirty="0" smtClean="0">
                <a:ea typeface="ＭＳ Ｐゴシック" pitchFamily="34" charset="-128"/>
              </a:rPr>
              <a:t>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>
                <a:ea typeface="ＭＳ Ｐゴシック" pitchFamily="34" charset="-128"/>
              </a:rPr>
              <a:t>Overfitting</a:t>
            </a:r>
            <a:r>
              <a:rPr lang="en-US" sz="1600" dirty="0" smtClean="0">
                <a:ea typeface="ＭＳ Ｐゴシック" pitchFamily="34" charset="-128"/>
              </a:rPr>
              <a:t>: fitting the training data very closely, but not generalizing well to test data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6934200" y="1325562"/>
            <a:ext cx="1676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Training</a:t>
            </a:r>
          </a:p>
          <a:p>
            <a:pPr algn="ctr"/>
            <a:r>
              <a:rPr lang="en-US"/>
              <a:t>Data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6934200" y="3992562"/>
            <a:ext cx="1676400" cy="990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Held-Out</a:t>
            </a:r>
          </a:p>
          <a:p>
            <a:pPr algn="ctr"/>
            <a:r>
              <a:rPr lang="en-US"/>
              <a:t>Data</a:t>
            </a: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6934200" y="5059362"/>
            <a:ext cx="1676400" cy="914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Test</a:t>
            </a:r>
          </a:p>
          <a:p>
            <a:pPr algn="ctr"/>
            <a:r>
              <a:rPr lang="en-US"/>
              <a:t>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10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0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What to Do About Errors?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909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Need more features– words </a:t>
            </a:r>
            <a:r>
              <a:rPr lang="en-US" sz="2400" dirty="0" err="1" smtClean="0">
                <a:ea typeface="ＭＳ Ｐゴシック" pitchFamily="34" charset="-128"/>
              </a:rPr>
              <a:t>aren</a:t>
            </a:r>
            <a:r>
              <a:rPr lang="ja-JP" altLang="en-US" sz="2400" dirty="0" smtClean="0"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ea typeface="ＭＳ Ｐゴシック" pitchFamily="34" charset="-128"/>
              </a:rPr>
              <a:t>t enough!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Have you emailed the sender before?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Have 1K other people just gotten the same email?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Is the sending information consistent?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Is the email in ALL CAPS?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Can add these information sources as new variables in the Naïve Bayes model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Digit Recognizer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Input: x = pixel grids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Output: y = a digit 0-9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90600"/>
            <a:ext cx="50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28800"/>
            <a:ext cx="5445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5322887"/>
            <a:ext cx="5810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646487"/>
            <a:ext cx="65563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Group 8"/>
          <p:cNvGrpSpPr>
            <a:grpSpLocks/>
          </p:cNvGrpSpPr>
          <p:nvPr/>
        </p:nvGrpSpPr>
        <p:grpSpPr bwMode="auto">
          <a:xfrm>
            <a:off x="1295400" y="2133600"/>
            <a:ext cx="2438400" cy="2438400"/>
            <a:chOff x="3168" y="1584"/>
            <a:chExt cx="1536" cy="1536"/>
          </a:xfrm>
        </p:grpSpPr>
        <p:sp>
          <p:nvSpPr>
            <p:cNvPr id="37898" name="Rectangle 9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Rectangle 10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Rectangle 11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Rectangle 12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Rectangle 13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Rectangle 14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Rectangle 15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Rectangle 16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Rectangle 18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8" name="Rectangle 19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Rectangle 21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Rectangle 23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Rectangle 24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Rectangle 25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5" name="Rectangle 26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Rectangle 27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Rectangle 28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Rectangle 29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Rectangle 30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Rectangle 31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1" name="Rectangle 32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2" name="Rectangle 33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3" name="Rectangle 34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4" name="Rectangle 35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5" name="Rectangle 36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6" name="Rectangle 37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7" name="Rectangle 38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8" name="Rectangle 39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9" name="Rectangle 40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0" name="Rectangle 41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1" name="Rectangle 42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2" name="Rectangle 43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3" name="Rectangle 44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4" name="Rectangle 45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5" name="Rectangle 46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6" name="Rectangle 47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7" name="Rectangle 48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8" name="Rectangle 49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9" name="Rectangle 50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0" name="Rectangle 51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1" name="Rectangle 52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2" name="Rectangle 53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3" name="Rectangle 54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4" name="Rectangle 55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5" name="Rectangle 56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6" name="Rectangle 57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7" name="Rectangle 58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8" name="Rectangle 59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9" name="Rectangle 60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0" name="Rectangle 61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1" name="Rectangle 62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2" name="Rectangle 63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3" name="Rectangle 64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4" name="Rectangle 65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5" name="Rectangle 66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6" name="Rectangle 67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7" name="Rectangle 68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8" name="Rectangle 69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9" name="Rectangle 70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0" name="Rectangle 71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1" name="Rectangle 72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7896" name="Picture 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7" y="4484687"/>
            <a:ext cx="6175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7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7" y="2808287"/>
            <a:ext cx="6175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Example: Digit Recognition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 eaLnBrk="1" hangingPunct="1"/>
            <a:r>
              <a:rPr lang="en-US" sz="2000" smtClean="0">
                <a:ea typeface="ＭＳ Ｐゴシック" pitchFamily="34" charset="-128"/>
              </a:rPr>
              <a:t>Input: x = images (pixel grids)</a:t>
            </a:r>
          </a:p>
          <a:p>
            <a:pPr eaLnBrk="1" hangingPunct="1"/>
            <a:r>
              <a:rPr lang="en-US" sz="2000" smtClean="0">
                <a:ea typeface="ＭＳ Ｐゴシック" pitchFamily="34" charset="-128"/>
              </a:rPr>
              <a:t>Output: y = a digit 0-9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Get a large collection of example images, each labeled with a digit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Want to learn to predict labels of new, future digit images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Features: </a:t>
            </a:r>
            <a:r>
              <a:rPr lang="en-US" sz="1800" smtClean="0">
                <a:ea typeface="ＭＳ Ｐゴシック" pitchFamily="34" charset="-128"/>
              </a:rPr>
              <a:t>The attributes used to make the digit decision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Pixels: (6,8)=ON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Shape Patterns: NumComponents, AspectRatio, NumLoops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>
              <a:ea typeface="ＭＳ Ｐゴシック" pitchFamily="34" charset="-128"/>
            </a:endParaRPr>
          </a:p>
          <a:p>
            <a:pPr eaLnBrk="1" hangingPunct="1"/>
            <a:endParaRPr lang="en-US" sz="2000" smtClean="0">
              <a:ea typeface="ＭＳ Ｐゴシック" pitchFamily="34" charset="-128"/>
            </a:endParaRP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50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5445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81600"/>
            <a:ext cx="6175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6175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74"/>
          <p:cNvSpPr txBox="1">
            <a:spLocks noChangeArrowheads="1"/>
          </p:cNvSpPr>
          <p:nvPr/>
        </p:nvSpPr>
        <p:spPr bwMode="auto">
          <a:xfrm>
            <a:off x="7620000" y="17526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0</a:t>
            </a:r>
          </a:p>
        </p:txBody>
      </p:sp>
      <p:sp>
        <p:nvSpPr>
          <p:cNvPr id="38921" name="TextBox 75"/>
          <p:cNvSpPr txBox="1">
            <a:spLocks noChangeArrowheads="1"/>
          </p:cNvSpPr>
          <p:nvPr/>
        </p:nvSpPr>
        <p:spPr bwMode="auto">
          <a:xfrm>
            <a:off x="7620000" y="25908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38922" name="TextBox 76"/>
          <p:cNvSpPr txBox="1">
            <a:spLocks noChangeArrowheads="1"/>
          </p:cNvSpPr>
          <p:nvPr/>
        </p:nvSpPr>
        <p:spPr bwMode="auto">
          <a:xfrm>
            <a:off x="7620000" y="35052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38923" name="TextBox 77"/>
          <p:cNvSpPr txBox="1">
            <a:spLocks noChangeArrowheads="1"/>
          </p:cNvSpPr>
          <p:nvPr/>
        </p:nvSpPr>
        <p:spPr bwMode="auto">
          <a:xfrm>
            <a:off x="7620000" y="44958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38924" name="TextBox 78"/>
          <p:cNvSpPr txBox="1">
            <a:spLocks noChangeArrowheads="1"/>
          </p:cNvSpPr>
          <p:nvPr/>
        </p:nvSpPr>
        <p:spPr bwMode="auto">
          <a:xfrm>
            <a:off x="7543800" y="53340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??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Naïve Bayes for Digits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Simple version:</a:t>
            </a:r>
          </a:p>
          <a:p>
            <a:pPr lvl="1" eaLnBrk="1" hangingPunct="1"/>
            <a:r>
              <a:rPr lang="en-US" sz="2000" dirty="0" smtClean="0">
                <a:ea typeface="ＭＳ Ｐゴシック" pitchFamily="34" charset="-128"/>
              </a:rPr>
              <a:t>One feature </a:t>
            </a:r>
            <a:r>
              <a:rPr lang="en-US" sz="2000" dirty="0" err="1" smtClean="0">
                <a:ea typeface="ＭＳ Ｐゴシック" pitchFamily="34" charset="-128"/>
              </a:rPr>
              <a:t>F</a:t>
            </a:r>
            <a:r>
              <a:rPr lang="en-US" sz="2000" baseline="-25000" dirty="0" err="1" smtClean="0">
                <a:ea typeface="ＭＳ Ｐゴシック" pitchFamily="34" charset="-128"/>
              </a:rPr>
              <a:t>ij</a:t>
            </a:r>
            <a:r>
              <a:rPr lang="en-US" sz="2000" dirty="0" smtClean="0">
                <a:ea typeface="ＭＳ Ｐゴシック" pitchFamily="34" charset="-128"/>
              </a:rPr>
              <a:t> for each grid position &lt;</a:t>
            </a:r>
            <a:r>
              <a:rPr lang="en-US" sz="2000" dirty="0" err="1" smtClean="0">
                <a:ea typeface="ＭＳ Ｐゴシック" pitchFamily="34" charset="-128"/>
              </a:rPr>
              <a:t>i,j</a:t>
            </a:r>
            <a:r>
              <a:rPr lang="en-US" sz="2000" dirty="0" smtClean="0">
                <a:ea typeface="ＭＳ Ｐゴシック" pitchFamily="34" charset="-128"/>
              </a:rPr>
              <a:t>&gt;</a:t>
            </a:r>
          </a:p>
          <a:p>
            <a:pPr lvl="1" eaLnBrk="1" hangingPunct="1"/>
            <a:r>
              <a:rPr lang="en-US" sz="2000" dirty="0" smtClean="0">
                <a:ea typeface="ＭＳ Ｐゴシック" pitchFamily="34" charset="-128"/>
              </a:rPr>
              <a:t>Boolean features</a:t>
            </a:r>
          </a:p>
          <a:p>
            <a:pPr lvl="1" eaLnBrk="1" hangingPunct="1"/>
            <a:r>
              <a:rPr lang="en-US" sz="2000" dirty="0" smtClean="0">
                <a:ea typeface="ＭＳ Ｐゴシック" pitchFamily="34" charset="-128"/>
              </a:rPr>
              <a:t>Each input maps to a feature vector, e.g.</a:t>
            </a:r>
          </a:p>
          <a:p>
            <a:pPr lvl="1" eaLnBrk="1" hangingPunct="1"/>
            <a:endParaRPr lang="en-US" sz="2000" dirty="0" smtClean="0">
              <a:ea typeface="ＭＳ Ｐゴシック" pitchFamily="34" charset="-128"/>
            </a:endParaRPr>
          </a:p>
          <a:p>
            <a:pPr lvl="1" eaLnBrk="1" hangingPunct="1"/>
            <a:endParaRPr lang="en-US" sz="2000" dirty="0" smtClean="0">
              <a:ea typeface="ＭＳ Ｐゴシック" pitchFamily="34" charset="-128"/>
            </a:endParaRPr>
          </a:p>
          <a:p>
            <a:pPr lvl="1" eaLnBrk="1" hangingPunct="1"/>
            <a:endParaRPr lang="en-US" sz="20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000" dirty="0" smtClean="0">
                <a:ea typeface="ＭＳ Ｐゴシック" pitchFamily="34" charset="-128"/>
              </a:rPr>
              <a:t>Here: lots of features, each is binary valued</a:t>
            </a: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Naïve Bayes model:</a:t>
            </a:r>
          </a:p>
          <a:p>
            <a:pPr eaLnBrk="1" hangingPunct="1"/>
            <a:endParaRPr lang="en-US" sz="2400" dirty="0" smtClean="0">
              <a:ea typeface="ＭＳ Ｐゴシック" pitchFamily="34" charset="-128"/>
            </a:endParaRPr>
          </a:p>
          <a:p>
            <a:pPr eaLnBrk="1" hangingPunct="1"/>
            <a:endParaRPr lang="en-US" sz="2400" dirty="0" smtClean="0">
              <a:ea typeface="ＭＳ Ｐゴシック" pitchFamily="34" charset="-128"/>
            </a:endParaRPr>
          </a:p>
          <a:p>
            <a:pPr eaLnBrk="1" hangingPunct="1"/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276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3429000"/>
            <a:ext cx="66182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5100637"/>
            <a:ext cx="540543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9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Learning Model Parameters</a:t>
            </a:r>
          </a:p>
        </p:txBody>
      </p:sp>
      <p:grpSp>
        <p:nvGrpSpPr>
          <p:cNvPr id="40962" name="Group 115"/>
          <p:cNvGrpSpPr>
            <a:grpSpLocks/>
          </p:cNvGrpSpPr>
          <p:nvPr/>
        </p:nvGrpSpPr>
        <p:grpSpPr bwMode="auto">
          <a:xfrm>
            <a:off x="2362200" y="2925762"/>
            <a:ext cx="2438400" cy="2438400"/>
            <a:chOff x="3168" y="1584"/>
            <a:chExt cx="1536" cy="1536"/>
          </a:xfrm>
        </p:grpSpPr>
        <p:sp>
          <p:nvSpPr>
            <p:cNvPr id="41077" name="Rectangle 4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Rectangle 5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9" name="Rectangle 6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0" name="Rectangle 7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1" name="Rectangle 8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2" name="Rectangle 9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3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4" name="Rectangle 11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5" name="Rectangle 12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6" name="Rectangle 13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7" name="Rectangle 14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8" name="Rectangle 15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9" name="Rectangle 16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0" name="Rectangle 17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1" name="Rectangle 18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2" name="Rectangle 19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3" name="Rectangle 20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4" name="Rectangle 21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5" name="Rectangle 22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6" name="Rectangle 23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7" name="Rectangle 24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8" name="Rectangle 25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9" name="Rectangle 26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0" name="Rectangle 27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1" name="Rectangle 28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2" name="Rectangle 29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3" name="Rectangle 30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4" name="Rectangle 31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5" name="Rectangle 32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6" name="Rectangle 33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7" name="Rectangle 34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Rectangle 35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9" name="Rectangle 36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0" name="Rectangle 37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1" name="Rectangle 38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2" name="Rectangle 39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3" name="Rectangle 40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4" name="Rectangle 41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5" name="Rectangle 42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6" name="Rectangle 43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7" name="Rectangle 44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8" name="Rectangle 45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9" name="Rectangle 46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0" name="Rectangle 47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1" name="Rectangle 48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2" name="Rectangle 49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3" name="Rectangle 50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4" name="Rectangle 51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5" name="Rectangle 52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6" name="Rectangle 53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7" name="Rectangle 54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8" name="Rectangle 55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9" name="Rectangle 56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0" name="Rectangle 57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1" name="Rectangle 58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2" name="Rectangle 59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3" name="Rectangle 60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4" name="Rectangle 61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5" name="Rectangle 62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6" name="Rectangle 63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7" name="Rectangle 64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8" name="Rectangle 65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9" name="Rectangle 66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0" name="Rectangle 67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3" name="Picture 18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087562"/>
            <a:ext cx="7127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1288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29106"/>
              </p:ext>
            </p:extLst>
          </p:nvPr>
        </p:nvGraphicFramePr>
        <p:xfrm>
          <a:off x="685800" y="2557462"/>
          <a:ext cx="1066800" cy="33528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12884" name="Line 116"/>
          <p:cNvSpPr>
            <a:spLocks noChangeShapeType="1"/>
          </p:cNvSpPr>
          <p:nvPr/>
        </p:nvSpPr>
        <p:spPr bwMode="auto">
          <a:xfrm flipV="1">
            <a:off x="4038600" y="2468562"/>
            <a:ext cx="31242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890" name="Line 122"/>
          <p:cNvSpPr>
            <a:spLocks noChangeShapeType="1"/>
          </p:cNvSpPr>
          <p:nvPr/>
        </p:nvSpPr>
        <p:spPr bwMode="auto">
          <a:xfrm flipV="1">
            <a:off x="2895600" y="2316162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891" name="Rectangle 123"/>
          <p:cNvSpPr>
            <a:spLocks noChangeArrowheads="1"/>
          </p:cNvSpPr>
          <p:nvPr/>
        </p:nvSpPr>
        <p:spPr bwMode="auto">
          <a:xfrm>
            <a:off x="2667000" y="3840162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2892" name="Rectangle 124"/>
          <p:cNvSpPr>
            <a:spLocks noChangeArrowheads="1"/>
          </p:cNvSpPr>
          <p:nvPr/>
        </p:nvSpPr>
        <p:spPr bwMode="auto">
          <a:xfrm>
            <a:off x="3886200" y="4449762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1293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391305"/>
              </p:ext>
            </p:extLst>
          </p:nvPr>
        </p:nvGraphicFramePr>
        <p:xfrm>
          <a:off x="5562600" y="2620962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4" name="Picture 1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39962"/>
            <a:ext cx="16256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18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39962"/>
            <a:ext cx="16224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12934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737453"/>
              </p:ext>
            </p:extLst>
          </p:nvPr>
        </p:nvGraphicFramePr>
        <p:xfrm>
          <a:off x="7315200" y="2620962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075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20762"/>
            <a:ext cx="23463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6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20762"/>
            <a:ext cx="21939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884" grpId="0" animBg="1"/>
      <p:bldP spid="1312890" grpId="0" animBg="1"/>
      <p:bldP spid="1312891" grpId="0" animBg="1"/>
      <p:bldP spid="13128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Machine Learning Lingo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237183"/>
              </p:ext>
            </p:extLst>
          </p:nvPr>
        </p:nvGraphicFramePr>
        <p:xfrm>
          <a:off x="457200" y="1676400"/>
          <a:ext cx="8534400" cy="31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778000"/>
                <a:gridCol w="1905000"/>
                <a:gridCol w="1828800"/>
                <a:gridCol w="1600200"/>
              </a:tblGrid>
              <a:tr h="294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Hidden</a:t>
                      </a:r>
                      <a:r>
                        <a:rPr lang="en-US" baseline="0" dirty="0" smtClean="0"/>
                        <a:t> concepts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 from?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Supervised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Unsupervised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Reinforcement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Self-supervised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 for?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Diagnosis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Discovery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How?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Offline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Clustering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Details??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Discriminative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Smoothing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Problem: Overfitting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3352800" y="2667000"/>
            <a:ext cx="2438400" cy="2438400"/>
            <a:chOff x="3168" y="1584"/>
            <a:chExt cx="1536" cy="1536"/>
          </a:xfrm>
        </p:grpSpPr>
        <p:sp>
          <p:nvSpPr>
            <p:cNvPr id="42017" name="Rectangle 5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Rectangle 6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Rectangle 7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Rectangle 8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Rectangle 9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Rectangle 10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Rectangle 11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Rectangle 12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5" name="Rectangle 13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Rectangle 14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7" name="Rectangle 15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8" name="Rectangle 16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Rectangle 17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Rectangle 18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1" name="Rectangle 19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2" name="Rectangle 20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Rectangle 21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4" name="Rectangle 22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Rectangle 23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Rectangle 24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7" name="Rectangle 25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8" name="Rectangle 26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9" name="Rectangle 27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0" name="Rectangle 28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1" name="Rectangle 29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2" name="Rectangle 30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3" name="Rectangle 31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4" name="Rectangle 32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5" name="Rectangle 33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6" name="Rectangle 34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7" name="Rectangle 35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8" name="Rectangle 36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9" name="Rectangle 37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0" name="Rectangle 38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1" name="Rectangle 39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2" name="Rectangle 40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3" name="Rectangle 41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4" name="Rectangle 42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5" name="Rectangle 43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6" name="Rectangle 44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7" name="Rectangle 45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8" name="Rectangle 46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9" name="Rectangle 47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0" name="Rectangle 48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1" name="Rectangle 49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2" name="Rectangle 50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3" name="Rectangle 51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4" name="Rectangle 52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5" name="Rectangle 53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6" name="Rectangle 54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7" name="Rectangle 55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8" name="Rectangle 56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9" name="Rectangle 57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0" name="Rectangle 5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1" name="Rectangle 59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2" name="Rectangle 60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3" name="Rectangle 61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4" name="Rectangle 62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5" name="Rectangle 63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6" name="Rectangle 64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7" name="Rectangle 65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8" name="Rectangle 66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9" name="Rectangle 67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0" name="Rectangle 68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988" name="Picture 1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758950"/>
            <a:ext cx="19954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1752600"/>
            <a:ext cx="19954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420688" y="2971800"/>
            <a:ext cx="8221662" cy="304800"/>
            <a:chOff x="265" y="1872"/>
            <a:chExt cx="5179" cy="192"/>
          </a:xfrm>
        </p:grpSpPr>
        <p:sp>
          <p:nvSpPr>
            <p:cNvPr id="42012" name="Line 106"/>
            <p:cNvSpPr>
              <a:spLocks noChangeShapeType="1"/>
            </p:cNvSpPr>
            <p:nvPr/>
          </p:nvSpPr>
          <p:spPr bwMode="auto">
            <a:xfrm>
              <a:off x="1680" y="196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Rectangle 107"/>
            <p:cNvSpPr>
              <a:spLocks noChangeArrowheads="1"/>
            </p:cNvSpPr>
            <p:nvPr/>
          </p:nvSpPr>
          <p:spPr bwMode="auto">
            <a:xfrm>
              <a:off x="2304" y="1872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2014" name="Picture 20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1920"/>
              <a:ext cx="12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5" name="Picture 20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1920"/>
              <a:ext cx="12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6" name="Line 214"/>
            <p:cNvSpPr>
              <a:spLocks noChangeShapeType="1"/>
            </p:cNvSpPr>
            <p:nvPr/>
          </p:nvSpPr>
          <p:spPr bwMode="auto">
            <a:xfrm>
              <a:off x="2496" y="196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420688" y="3581400"/>
            <a:ext cx="8204200" cy="304800"/>
            <a:chOff x="265" y="2256"/>
            <a:chExt cx="5168" cy="192"/>
          </a:xfrm>
        </p:grpSpPr>
        <p:sp>
          <p:nvSpPr>
            <p:cNvPr id="42007" name="Line 105"/>
            <p:cNvSpPr>
              <a:spLocks noChangeShapeType="1"/>
            </p:cNvSpPr>
            <p:nvPr/>
          </p:nvSpPr>
          <p:spPr bwMode="auto">
            <a:xfrm flipH="1">
              <a:off x="1680" y="235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Rectangle 108"/>
            <p:cNvSpPr>
              <a:spLocks noChangeArrowheads="1"/>
            </p:cNvSpPr>
            <p:nvPr/>
          </p:nvSpPr>
          <p:spPr bwMode="auto">
            <a:xfrm>
              <a:off x="2688" y="2256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2009" name="Picture 20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2304"/>
              <a:ext cx="127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0" name="Picture 2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" y="2304"/>
              <a:ext cx="12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1" name="Line 215"/>
            <p:cNvSpPr>
              <a:spLocks noChangeShapeType="1"/>
            </p:cNvSpPr>
            <p:nvPr/>
          </p:nvSpPr>
          <p:spPr bwMode="auto">
            <a:xfrm flipH="1">
              <a:off x="2880" y="2352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Text Box 222"/>
          <p:cNvSpPr txBox="1">
            <a:spLocks noChangeArrowheads="1"/>
          </p:cNvSpPr>
          <p:nvPr/>
        </p:nvSpPr>
        <p:spPr bwMode="auto">
          <a:xfrm>
            <a:off x="3886200" y="57912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2 wins!!</a:t>
            </a:r>
          </a:p>
        </p:txBody>
      </p:sp>
      <p:grpSp>
        <p:nvGrpSpPr>
          <p:cNvPr id="5" name="Group 225"/>
          <p:cNvGrpSpPr>
            <a:grpSpLocks/>
          </p:cNvGrpSpPr>
          <p:nvPr/>
        </p:nvGrpSpPr>
        <p:grpSpPr bwMode="auto">
          <a:xfrm>
            <a:off x="385763" y="4191000"/>
            <a:ext cx="8250237" cy="304800"/>
            <a:chOff x="243" y="2640"/>
            <a:chExt cx="5197" cy="192"/>
          </a:xfrm>
        </p:grpSpPr>
        <p:sp>
          <p:nvSpPr>
            <p:cNvPr id="42002" name="Rectangle 188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Line 189"/>
            <p:cNvSpPr>
              <a:spLocks noChangeShapeType="1"/>
            </p:cNvSpPr>
            <p:nvPr/>
          </p:nvSpPr>
          <p:spPr bwMode="auto">
            <a:xfrm flipH="1">
              <a:off x="1680" y="27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2004" name="Picture 20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2688"/>
              <a:ext cx="129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5" name="Line 216"/>
            <p:cNvSpPr>
              <a:spLocks noChangeShapeType="1"/>
            </p:cNvSpPr>
            <p:nvPr/>
          </p:nvSpPr>
          <p:spPr bwMode="auto">
            <a:xfrm flipH="1">
              <a:off x="2688" y="273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2006" name="Picture 2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" y="2688"/>
              <a:ext cx="13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325438" y="4800600"/>
            <a:ext cx="8286750" cy="304800"/>
            <a:chOff x="205" y="3024"/>
            <a:chExt cx="5220" cy="192"/>
          </a:xfrm>
        </p:grpSpPr>
        <p:sp>
          <p:nvSpPr>
            <p:cNvPr id="41997" name="Rectangle 187"/>
            <p:cNvSpPr>
              <a:spLocks noChangeArrowheads="1"/>
            </p:cNvSpPr>
            <p:nvPr/>
          </p:nvSpPr>
          <p:spPr bwMode="auto">
            <a:xfrm>
              <a:off x="3456" y="3024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Line 190"/>
            <p:cNvSpPr>
              <a:spLocks noChangeShapeType="1"/>
            </p:cNvSpPr>
            <p:nvPr/>
          </p:nvSpPr>
          <p:spPr bwMode="auto">
            <a:xfrm flipH="1" flipV="1">
              <a:off x="1680" y="3120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1999" name="Picture 20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" y="3072"/>
              <a:ext cx="13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0" name="Line 217"/>
            <p:cNvSpPr>
              <a:spLocks noChangeShapeType="1"/>
            </p:cNvSpPr>
            <p:nvPr/>
          </p:nvSpPr>
          <p:spPr bwMode="auto">
            <a:xfrm flipH="1" flipV="1">
              <a:off x="3648" y="312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2001" name="Picture 2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" y="3072"/>
              <a:ext cx="12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2" name="Picture 10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362200"/>
            <a:ext cx="16906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0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97113"/>
            <a:ext cx="169068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9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Start with very simple example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Linear regression</a:t>
            </a:r>
          </a:p>
          <a:p>
            <a:r>
              <a:rPr lang="en-US" smtClean="0">
                <a:ea typeface="ＭＳ Ｐゴシック" pitchFamily="34" charset="-128"/>
              </a:rPr>
              <a:t>What you learned in high school math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From a new perspective</a:t>
            </a:r>
          </a:p>
          <a:p>
            <a:r>
              <a:rPr lang="en-US" smtClean="0">
                <a:ea typeface="ＭＳ Ｐゴシック" pitchFamily="34" charset="-128"/>
              </a:rPr>
              <a:t>Linear model</a:t>
            </a:r>
          </a:p>
          <a:p>
            <a:pPr lvl="1"/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y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=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 x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+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</a:t>
            </a:r>
          </a:p>
          <a:p>
            <a:pPr lvl="1"/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</a:t>
            </a:r>
            <a:r>
              <a:rPr lang="en-US" b="1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=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y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=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+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0</a:t>
            </a:r>
          </a:p>
          <a:p>
            <a:r>
              <a:rPr lang="en-US" smtClean="0">
                <a:ea typeface="ＭＳ Ｐゴシック" pitchFamily="34" charset="-128"/>
              </a:rPr>
              <a:t>Find best values for parameters</a:t>
            </a:r>
          </a:p>
          <a:p>
            <a:pPr lvl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maximize goodness of fit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lvl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maximize probability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or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minimize loss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</a:t>
            </a:r>
          </a:p>
          <a:p>
            <a:endParaRPr lang="en-US" baseline="-2500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Regression: Minimizing Loss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Clr>
                <a:schemeClr val="accent2"/>
              </a:buClr>
            </a:pPr>
            <a:r>
              <a:rPr lang="en-US" sz="2800" dirty="0" smtClean="0">
                <a:ea typeface="ＭＳ Ｐゴシック" pitchFamily="34" charset="-128"/>
              </a:rPr>
              <a:t>Assume true function </a:t>
            </a:r>
            <a:r>
              <a:rPr lang="en-US" sz="2800" i="1" dirty="0" smtClean="0">
                <a:ea typeface="ＭＳ Ｐゴシック" pitchFamily="34" charset="-128"/>
              </a:rPr>
              <a:t>f</a:t>
            </a:r>
            <a:r>
              <a:rPr lang="en-US" sz="2800" dirty="0" smtClean="0">
                <a:ea typeface="ＭＳ Ｐゴシック" pitchFamily="34" charset="-128"/>
              </a:rPr>
              <a:t> is given by</a:t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>         </a:t>
            </a:r>
            <a:r>
              <a:rPr lang="en-US" sz="28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y = f 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= </a:t>
            </a:r>
            <a:r>
              <a:rPr lang="en-US" sz="28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 x 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+ </a:t>
            </a:r>
            <a:r>
              <a:rPr lang="en-US" sz="28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 + noise</a:t>
            </a:r>
            <a:br>
              <a:rPr lang="en-US" sz="28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800" dirty="0" smtClean="0">
                <a:ea typeface="ＭＳ Ｐゴシック" pitchFamily="34" charset="-128"/>
                <a:cs typeface="Arial" pitchFamily="34" charset="0"/>
              </a:rPr>
              <a:t>where noise is normally distributed</a:t>
            </a:r>
          </a:p>
          <a:p>
            <a:pPr marL="342900" lvl="1" indent="-342900">
              <a:buClr>
                <a:schemeClr val="accent2"/>
              </a:buClr>
            </a:pPr>
            <a:r>
              <a:rPr lang="en-US" sz="2800" dirty="0" smtClean="0">
                <a:ea typeface="ＭＳ Ｐゴシック" pitchFamily="34" charset="-128"/>
                <a:cs typeface="Arial" pitchFamily="34" charset="0"/>
              </a:rPr>
              <a:t>Then most probable values of parameters</a:t>
            </a:r>
            <a:br>
              <a:rPr lang="en-US" sz="2800" dirty="0" smtClean="0">
                <a:ea typeface="ＭＳ Ｐゴシック" pitchFamily="34" charset="-128"/>
                <a:cs typeface="Arial" pitchFamily="34" charset="0"/>
              </a:rPr>
            </a:br>
            <a:r>
              <a:rPr lang="en-US" sz="2800" dirty="0" smtClean="0">
                <a:ea typeface="ＭＳ Ｐゴシック" pitchFamily="34" charset="-128"/>
                <a:cs typeface="Arial" pitchFamily="34" charset="0"/>
              </a:rPr>
              <a:t>found by minimizing squared-error loss:</a:t>
            </a:r>
            <a:br>
              <a:rPr lang="en-US" sz="2800" dirty="0" smtClean="0">
                <a:ea typeface="ＭＳ Ｐゴシック" pitchFamily="34" charset="-128"/>
                <a:cs typeface="Arial" pitchFamily="34" charset="0"/>
              </a:rPr>
            </a:br>
            <a:r>
              <a:rPr lang="en-US" sz="2800" dirty="0" smtClean="0"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800" dirty="0" smtClean="0">
                <a:ea typeface="ＭＳ Ｐゴシック" pitchFamily="34" charset="-128"/>
                <a:cs typeface="Arial" pitchFamily="34" charset="0"/>
              </a:rPr>
            </a:br>
            <a:r>
              <a:rPr lang="en-US" sz="28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Loss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</a:t>
            </a:r>
            <a:r>
              <a:rPr lang="en-US" sz="2800" b="1" baseline="-25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</a:t>
            </a:r>
            <a:r>
              <a:rPr lang="en-US" sz="28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</a:t>
            </a:r>
            <a:r>
              <a:rPr lang="en-US" sz="28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= </a:t>
            </a:r>
            <a:r>
              <a:rPr lang="en-US" sz="28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Σ</a:t>
            </a:r>
            <a:r>
              <a:rPr lang="en-US" sz="2800" i="1" baseline="-25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j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y</a:t>
            </a:r>
            <a:r>
              <a:rPr lang="en-US" sz="2800" i="1" baseline="-25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j</a:t>
            </a:r>
            <a:r>
              <a:rPr lang="en-US" sz="28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– </a:t>
            </a:r>
            <a:r>
              <a:rPr lang="en-US" sz="2800" i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</a:t>
            </a:r>
            <a:r>
              <a:rPr lang="en-US" sz="2800" b="1" baseline="-25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</a:t>
            </a:r>
            <a:r>
              <a:rPr lang="en-US" sz="2800" i="1" baseline="-25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j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))</a:t>
            </a:r>
            <a:r>
              <a:rPr lang="en-US" sz="2800" baseline="30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endParaRPr lang="en-US" sz="28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Regression: Minimizing Loss</a:t>
            </a:r>
          </a:p>
        </p:txBody>
      </p:sp>
      <p:pic>
        <p:nvPicPr>
          <p:cNvPr id="49154" name="Content Placeholder 3" descr="house-price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48" r="-13548"/>
          <a:stretch>
            <a:fillRect/>
          </a:stretch>
        </p:blipFill>
        <p:spPr>
          <a:xfrm>
            <a:off x="0" y="1676400"/>
            <a:ext cx="8229600" cy="452596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Regression: Minimizing Loss</a:t>
            </a:r>
          </a:p>
        </p:txBody>
      </p:sp>
      <p:pic>
        <p:nvPicPr>
          <p:cNvPr id="50178" name="Content Placeholder 3" descr="house-price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48" r="-13548"/>
          <a:stretch>
            <a:fillRect/>
          </a:stretch>
        </p:blipFill>
        <p:spPr>
          <a:xfrm>
            <a:off x="-381000" y="2286000"/>
            <a:ext cx="5541963" cy="3048000"/>
          </a:xfrm>
        </p:spPr>
      </p:pic>
      <p:pic>
        <p:nvPicPr>
          <p:cNvPr id="50179" name="Picture 4" descr="convex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71633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3429000" y="5867400"/>
            <a:ext cx="2749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i="1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baseline="-25000"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baseline="-25000">
              <a:cs typeface="Times New Roman" pitchFamily="18" charset="0"/>
            </a:endParaRPr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6705600" y="5410200"/>
            <a:ext cx="2263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Linear algebra gives</a:t>
            </a:r>
            <a:br>
              <a:rPr lang="en-US" sz="1800"/>
            </a:br>
            <a:r>
              <a:rPr lang="en-US" sz="1800"/>
              <a:t>an exact solution to</a:t>
            </a:r>
          </a:p>
          <a:p>
            <a:pPr eaLnBrk="1" hangingPunct="1"/>
            <a:r>
              <a:rPr lang="en-US" sz="1800"/>
              <a:t>the minimization</a:t>
            </a:r>
          </a:p>
          <a:p>
            <a:pPr eaLnBrk="1" hangingPunct="1"/>
            <a:r>
              <a:rPr lang="en-US" sz="1800"/>
              <a:t>problem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Linear Algebra Solution</a:t>
            </a:r>
          </a:p>
        </p:txBody>
      </p:sp>
      <p:graphicFrame>
        <p:nvGraphicFramePr>
          <p:cNvPr id="51202" name="Object 3"/>
          <p:cNvGraphicFramePr>
            <a:graphicFrameLocks noChangeAspect="1"/>
          </p:cNvGraphicFramePr>
          <p:nvPr/>
        </p:nvGraphicFramePr>
        <p:xfrm>
          <a:off x="1752600" y="1676400"/>
          <a:ext cx="5251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1587500" imgH="990600" progId="Equation.3">
                  <p:embed/>
                </p:oleObj>
              </mc:Choice>
              <mc:Fallback>
                <p:oleObj name="Equation" r:id="rId3" imgW="1587500" imgH="990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5251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Don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t Always Trust Linear Models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0104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Regression by Gradient Descent</a:t>
            </a:r>
          </a:p>
        </p:txBody>
      </p:sp>
      <p:pic>
        <p:nvPicPr>
          <p:cNvPr id="53250" name="Picture 4" descr="convex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47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4572000" y="1981200"/>
            <a:ext cx="449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any point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loop until convergence do: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    for each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do:</a:t>
            </a:r>
          </a:p>
          <a:p>
            <a:pPr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        w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= w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– α    ∂    Loss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  <a:endParaRPr lang="en-US" baseline="-25000">
              <a:cs typeface="Times New Roman" pitchFamily="18" charset="0"/>
            </a:endParaRPr>
          </a:p>
        </p:txBody>
      </p:sp>
      <p:sp>
        <p:nvSpPr>
          <p:cNvPr id="53252" name="TextBox 8"/>
          <p:cNvSpPr txBox="1">
            <a:spLocks noChangeArrowheads="1"/>
          </p:cNvSpPr>
          <p:nvPr/>
        </p:nvSpPr>
        <p:spPr bwMode="auto">
          <a:xfrm>
            <a:off x="6678613" y="3424238"/>
            <a:ext cx="712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∂ w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i</a:t>
            </a:r>
            <a:endParaRPr lang="en-US"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705600" y="3503613"/>
            <a:ext cx="609600" cy="158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>
            <a:spLocks/>
          </p:cNvSpPr>
          <p:nvPr/>
        </p:nvSpPr>
        <p:spPr bwMode="auto">
          <a:xfrm>
            <a:off x="1524000" y="2338388"/>
            <a:ext cx="479425" cy="1589087"/>
          </a:xfrm>
          <a:custGeom>
            <a:avLst/>
            <a:gdLst>
              <a:gd name="T0" fmla="*/ 0 w 479555"/>
              <a:gd name="T1" fmla="*/ 0 h 1589128"/>
              <a:gd name="T2" fmla="*/ 13022 w 479555"/>
              <a:gd name="T3" fmla="*/ 97689 h 1589128"/>
              <a:gd name="T4" fmla="*/ 19533 w 479555"/>
              <a:gd name="T5" fmla="*/ 670803 h 1589128"/>
              <a:gd name="T6" fmla="*/ 32555 w 479555"/>
              <a:gd name="T7" fmla="*/ 794544 h 1589128"/>
              <a:gd name="T8" fmla="*/ 39066 w 479555"/>
              <a:gd name="T9" fmla="*/ 820594 h 1589128"/>
              <a:gd name="T10" fmla="*/ 52089 w 479555"/>
              <a:gd name="T11" fmla="*/ 859670 h 1589128"/>
              <a:gd name="T12" fmla="*/ 58599 w 479555"/>
              <a:gd name="T13" fmla="*/ 879207 h 1589128"/>
              <a:gd name="T14" fmla="*/ 71622 w 479555"/>
              <a:gd name="T15" fmla="*/ 931309 h 1589128"/>
              <a:gd name="T16" fmla="*/ 91154 w 479555"/>
              <a:gd name="T17" fmla="*/ 957359 h 1589128"/>
              <a:gd name="T18" fmla="*/ 104177 w 479555"/>
              <a:gd name="T19" fmla="*/ 976898 h 1589128"/>
              <a:gd name="T20" fmla="*/ 156266 w 479555"/>
              <a:gd name="T21" fmla="*/ 1022486 h 1589128"/>
              <a:gd name="T22" fmla="*/ 182310 w 479555"/>
              <a:gd name="T23" fmla="*/ 1048537 h 1589128"/>
              <a:gd name="T24" fmla="*/ 188821 w 479555"/>
              <a:gd name="T25" fmla="*/ 1068074 h 1589128"/>
              <a:gd name="T26" fmla="*/ 221376 w 479555"/>
              <a:gd name="T27" fmla="*/ 1107150 h 1589128"/>
              <a:gd name="T28" fmla="*/ 234398 w 479555"/>
              <a:gd name="T29" fmla="*/ 1126689 h 1589128"/>
              <a:gd name="T30" fmla="*/ 260442 w 479555"/>
              <a:gd name="T31" fmla="*/ 1172277 h 1589128"/>
              <a:gd name="T32" fmla="*/ 299509 w 479555"/>
              <a:gd name="T33" fmla="*/ 1224378 h 1589128"/>
              <a:gd name="T34" fmla="*/ 338575 w 479555"/>
              <a:gd name="T35" fmla="*/ 1315555 h 1589128"/>
              <a:gd name="T36" fmla="*/ 351597 w 479555"/>
              <a:gd name="T37" fmla="*/ 1335094 h 1589128"/>
              <a:gd name="T38" fmla="*/ 364619 w 479555"/>
              <a:gd name="T39" fmla="*/ 1374170 h 1589128"/>
              <a:gd name="T40" fmla="*/ 390663 w 479555"/>
              <a:gd name="T41" fmla="*/ 1413246 h 1589128"/>
              <a:gd name="T42" fmla="*/ 403686 w 479555"/>
              <a:gd name="T43" fmla="*/ 1452322 h 1589128"/>
              <a:gd name="T44" fmla="*/ 410197 w 479555"/>
              <a:gd name="T45" fmla="*/ 1471859 h 1589128"/>
              <a:gd name="T46" fmla="*/ 436241 w 479555"/>
              <a:gd name="T47" fmla="*/ 1497909 h 1589128"/>
              <a:gd name="T48" fmla="*/ 455773 w 479555"/>
              <a:gd name="T49" fmla="*/ 1510935 h 1589128"/>
              <a:gd name="T50" fmla="*/ 468796 w 479555"/>
              <a:gd name="T51" fmla="*/ 1530473 h 1589128"/>
              <a:gd name="T52" fmla="*/ 475307 w 479555"/>
              <a:gd name="T53" fmla="*/ 1589087 h 1589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79555" h="1589128">
                <a:moveTo>
                  <a:pt x="0" y="0"/>
                </a:moveTo>
                <a:cubicBezTo>
                  <a:pt x="1786" y="12504"/>
                  <a:pt x="12821" y="87837"/>
                  <a:pt x="13026" y="97692"/>
                </a:cubicBezTo>
                <a:cubicBezTo>
                  <a:pt x="17005" y="288706"/>
                  <a:pt x="15793" y="479802"/>
                  <a:pt x="19538" y="670820"/>
                </a:cubicBezTo>
                <a:cubicBezTo>
                  <a:pt x="20660" y="728045"/>
                  <a:pt x="22320" y="748468"/>
                  <a:pt x="32564" y="794564"/>
                </a:cubicBezTo>
                <a:cubicBezTo>
                  <a:pt x="34506" y="803302"/>
                  <a:pt x="36505" y="812042"/>
                  <a:pt x="39077" y="820615"/>
                </a:cubicBezTo>
                <a:cubicBezTo>
                  <a:pt x="43022" y="833766"/>
                  <a:pt x="47761" y="846666"/>
                  <a:pt x="52103" y="859692"/>
                </a:cubicBezTo>
                <a:cubicBezTo>
                  <a:pt x="54274" y="866205"/>
                  <a:pt x="56950" y="872570"/>
                  <a:pt x="58615" y="879230"/>
                </a:cubicBezTo>
                <a:cubicBezTo>
                  <a:pt x="62957" y="896598"/>
                  <a:pt x="60900" y="917011"/>
                  <a:pt x="71641" y="931333"/>
                </a:cubicBezTo>
                <a:cubicBezTo>
                  <a:pt x="78154" y="940017"/>
                  <a:pt x="84870" y="948551"/>
                  <a:pt x="91179" y="957384"/>
                </a:cubicBezTo>
                <a:cubicBezTo>
                  <a:pt x="95729" y="963754"/>
                  <a:pt x="99111" y="970980"/>
                  <a:pt x="104205" y="976923"/>
                </a:cubicBezTo>
                <a:cubicBezTo>
                  <a:pt x="136059" y="1014086"/>
                  <a:pt x="122086" y="992568"/>
                  <a:pt x="156308" y="1022512"/>
                </a:cubicBezTo>
                <a:cubicBezTo>
                  <a:pt x="165550" y="1030599"/>
                  <a:pt x="173675" y="1039880"/>
                  <a:pt x="182359" y="1048564"/>
                </a:cubicBezTo>
                <a:cubicBezTo>
                  <a:pt x="184530" y="1055077"/>
                  <a:pt x="185802" y="1061962"/>
                  <a:pt x="188872" y="1068102"/>
                </a:cubicBezTo>
                <a:cubicBezTo>
                  <a:pt x="201002" y="1092363"/>
                  <a:pt x="203427" y="1085568"/>
                  <a:pt x="221436" y="1107179"/>
                </a:cubicBezTo>
                <a:cubicBezTo>
                  <a:pt x="226447" y="1113192"/>
                  <a:pt x="230120" y="1120205"/>
                  <a:pt x="234462" y="1126718"/>
                </a:cubicBezTo>
                <a:cubicBezTo>
                  <a:pt x="245030" y="1158426"/>
                  <a:pt x="235868" y="1137804"/>
                  <a:pt x="260513" y="1172307"/>
                </a:cubicBezTo>
                <a:cubicBezTo>
                  <a:pt x="295082" y="1220703"/>
                  <a:pt x="244082" y="1155027"/>
                  <a:pt x="299590" y="1224410"/>
                </a:cubicBezTo>
                <a:cubicBezTo>
                  <a:pt x="312545" y="1263274"/>
                  <a:pt x="310343" y="1258940"/>
                  <a:pt x="338667" y="1315589"/>
                </a:cubicBezTo>
                <a:cubicBezTo>
                  <a:pt x="342167" y="1322590"/>
                  <a:pt x="348513" y="1327975"/>
                  <a:pt x="351692" y="1335128"/>
                </a:cubicBezTo>
                <a:cubicBezTo>
                  <a:pt x="357268" y="1347675"/>
                  <a:pt x="357102" y="1362781"/>
                  <a:pt x="364718" y="1374205"/>
                </a:cubicBezTo>
                <a:cubicBezTo>
                  <a:pt x="373402" y="1387231"/>
                  <a:pt x="385818" y="1398431"/>
                  <a:pt x="390769" y="1413282"/>
                </a:cubicBezTo>
                <a:lnTo>
                  <a:pt x="403795" y="1452359"/>
                </a:lnTo>
                <a:cubicBezTo>
                  <a:pt x="405966" y="1458872"/>
                  <a:pt x="405454" y="1467043"/>
                  <a:pt x="410308" y="1471897"/>
                </a:cubicBezTo>
                <a:cubicBezTo>
                  <a:pt x="418992" y="1480581"/>
                  <a:pt x="427035" y="1489956"/>
                  <a:pt x="436359" y="1497948"/>
                </a:cubicBezTo>
                <a:cubicBezTo>
                  <a:pt x="442302" y="1503042"/>
                  <a:pt x="449384" y="1506632"/>
                  <a:pt x="455897" y="1510974"/>
                </a:cubicBezTo>
                <a:cubicBezTo>
                  <a:pt x="460239" y="1517487"/>
                  <a:pt x="465422" y="1523511"/>
                  <a:pt x="468923" y="1530512"/>
                </a:cubicBezTo>
                <a:cubicBezTo>
                  <a:pt x="479555" y="1551776"/>
                  <a:pt x="475436" y="1563359"/>
                  <a:pt x="475436" y="1589128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Multivariate Regression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34" charset="-128"/>
              </a:rPr>
              <a:t>You learned this in math class too</a:t>
            </a:r>
          </a:p>
          <a:p>
            <a:pPr lvl="1"/>
            <a:r>
              <a:rPr lang="en-US" sz="2800" i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</a:t>
            </a:r>
            <a:r>
              <a:rPr lang="en-US" sz="2800" b="1" baseline="-25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</a:t>
            </a:r>
            <a:r>
              <a:rPr lang="en-US" sz="28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 ∙ x 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=  </a:t>
            </a:r>
            <a:r>
              <a:rPr 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 </a:t>
            </a:r>
            <a:r>
              <a:rPr lang="en-US" sz="2800" b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</a:t>
            </a:r>
            <a:r>
              <a:rPr lang="en-US" sz="2800" baseline="30000" dirty="0" err="1" smtClean="0">
                <a:ea typeface="ＭＳ Ｐゴシック" pitchFamily="34" charset="-128"/>
                <a:cs typeface="Times New Roman" pitchFamily="18" charset="0"/>
              </a:rPr>
              <a:t>T</a:t>
            </a:r>
            <a:r>
              <a:rPr 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= </a:t>
            </a:r>
            <a:r>
              <a:rPr lang="en-US" sz="28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Σ</a:t>
            </a:r>
            <a:r>
              <a:rPr lang="en-US" sz="2800" i="1" baseline="-25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</a:t>
            </a:r>
            <a:r>
              <a:rPr lang="en-US" sz="2800" i="1" baseline="-25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</a:t>
            </a:r>
            <a:r>
              <a:rPr lang="en-US" sz="28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x</a:t>
            </a:r>
            <a:r>
              <a:rPr lang="en-US" sz="2800" i="1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</a:t>
            </a:r>
          </a:p>
          <a:p>
            <a:endParaRPr lang="en-US" sz="3200" dirty="0" smtClean="0">
              <a:ea typeface="ＭＳ Ｐゴシック" pitchFamily="34" charset="-128"/>
              <a:cs typeface="Times New Roman" pitchFamily="18" charset="0"/>
            </a:endParaRPr>
          </a:p>
          <a:p>
            <a:r>
              <a:rPr lang="en-US" sz="3200" dirty="0" smtClean="0">
                <a:ea typeface="ＭＳ Ｐゴシック" pitchFamily="34" charset="-128"/>
                <a:cs typeface="Times New Roman" pitchFamily="18" charset="0"/>
              </a:rPr>
              <a:t>The most probable set of weights, </a:t>
            </a:r>
            <a:r>
              <a:rPr lang="en-US" sz="3200" b="1" dirty="0" smtClean="0">
                <a:ea typeface="ＭＳ Ｐゴシック" pitchFamily="34" charset="-128"/>
                <a:cs typeface="Times New Roman" pitchFamily="18" charset="0"/>
              </a:rPr>
              <a:t>w*</a:t>
            </a:r>
            <a:br>
              <a:rPr lang="en-US" sz="3200" b="1" dirty="0" smtClean="0">
                <a:ea typeface="ＭＳ Ｐゴシック" pitchFamily="34" charset="-128"/>
                <a:cs typeface="Times New Roman" pitchFamily="18" charset="0"/>
              </a:rPr>
            </a:br>
            <a:r>
              <a:rPr lang="en-US" sz="3200" dirty="0" smtClean="0">
                <a:ea typeface="ＭＳ Ｐゴシック" pitchFamily="34" charset="-128"/>
                <a:cs typeface="Times New Roman" pitchFamily="18" charset="0"/>
              </a:rPr>
              <a:t>(minimizing squared error):</a:t>
            </a:r>
            <a:endParaRPr lang="en-US" sz="3200" b="1" dirty="0" smtClean="0">
              <a:ea typeface="ＭＳ Ｐゴシック" pitchFamily="34" charset="-128"/>
              <a:cs typeface="Times New Roman" pitchFamily="18" charset="0"/>
            </a:endParaRPr>
          </a:p>
          <a:p>
            <a:pPr lvl="1"/>
            <a:r>
              <a:rPr 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w* = 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</a:t>
            </a:r>
            <a:r>
              <a:rPr lang="en-US" sz="2800" baseline="30000" dirty="0" smtClean="0">
                <a:ea typeface="ＭＳ Ｐゴシック" pitchFamily="34" charset="-128"/>
                <a:cs typeface="Times New Roman" pitchFamily="18" charset="0"/>
              </a:rPr>
              <a:t>T</a:t>
            </a:r>
            <a:r>
              <a:rPr 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X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  <a:r>
              <a:rPr lang="en-US" sz="2800" baseline="30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-1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</a:t>
            </a:r>
            <a:r>
              <a:rPr lang="en-US" sz="2800" baseline="30000" dirty="0" smtClean="0">
                <a:ea typeface="ＭＳ Ｐゴシック" pitchFamily="34" charset="-128"/>
                <a:cs typeface="Times New Roman" pitchFamily="18" charset="0"/>
              </a:rPr>
              <a:t>T</a:t>
            </a:r>
            <a:r>
              <a:rPr 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y</a:t>
            </a:r>
            <a:endParaRPr lang="en-US" sz="2800" dirty="0" smtClean="0">
              <a:ea typeface="ＭＳ Ｐゴシック" pitchFamily="34" charset="-128"/>
              <a:cs typeface="Times New Roman" pitchFamily="18" charset="0"/>
            </a:endParaRPr>
          </a:p>
          <a:p>
            <a:pPr lvl="1"/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Overfitting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ＭＳ Ｐゴシック" pitchFamily="34" charset="-128"/>
              </a:rPr>
              <a:t>To avoid </a:t>
            </a:r>
            <a:r>
              <a:rPr lang="en-US" sz="2800" dirty="0" err="1" smtClean="0">
                <a:ea typeface="ＭＳ Ｐゴシック" pitchFamily="34" charset="-128"/>
              </a:rPr>
              <a:t>overfitting</a:t>
            </a:r>
            <a:r>
              <a:rPr lang="en-US" sz="2800" dirty="0" smtClean="0">
                <a:ea typeface="ＭＳ Ｐゴシック" pitchFamily="34" charset="-128"/>
              </a:rPr>
              <a:t>, don</a:t>
            </a:r>
            <a:r>
              <a:rPr lang="ja-JP" altLang="en-US" sz="2800" dirty="0" smtClean="0">
                <a:ea typeface="ＭＳ Ｐゴシック" pitchFamily="34" charset="-128"/>
              </a:rPr>
              <a:t>’</a:t>
            </a:r>
            <a:r>
              <a:rPr lang="en-US" altLang="ja-JP" sz="2800" dirty="0" smtClean="0">
                <a:ea typeface="ＭＳ Ｐゴシック" pitchFamily="34" charset="-128"/>
              </a:rPr>
              <a:t>t just minimize loss</a:t>
            </a:r>
          </a:p>
          <a:p>
            <a:r>
              <a:rPr lang="en-US" sz="2800" dirty="0" smtClean="0">
                <a:ea typeface="ＭＳ Ｐゴシック" pitchFamily="34" charset="-128"/>
              </a:rPr>
              <a:t>Maximize probability, including prior over </a:t>
            </a:r>
            <a:r>
              <a:rPr lang="en-US" sz="2800" b="1" dirty="0" smtClean="0">
                <a:ea typeface="ＭＳ Ｐゴシック" pitchFamily="34" charset="-128"/>
              </a:rPr>
              <a:t>w</a:t>
            </a:r>
          </a:p>
          <a:p>
            <a:r>
              <a:rPr lang="en-US" sz="2800" dirty="0" smtClean="0">
                <a:ea typeface="ＭＳ Ｐゴシック" pitchFamily="34" charset="-128"/>
              </a:rPr>
              <a:t>Can be stated as minimization:</a:t>
            </a:r>
          </a:p>
          <a:p>
            <a:pPr lvl="1"/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Cost(</a:t>
            </a:r>
            <a:r>
              <a:rPr lang="en-US" sz="24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= </a:t>
            </a:r>
            <a:r>
              <a:rPr lang="en-US" sz="24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EmpiricalLoss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+ λ Complexity(</a:t>
            </a:r>
            <a:r>
              <a:rPr lang="en-US" sz="24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</a:p>
          <a:p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For linear models, consider</a:t>
            </a:r>
          </a:p>
          <a:p>
            <a:pPr lvl="1"/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Complexity(</a:t>
            </a:r>
            <a:r>
              <a:rPr lang="en-US" sz="2400" i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</a:t>
            </a:r>
            <a:r>
              <a:rPr lang="en-US" sz="2400" b="1" baseline="-25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= </a:t>
            </a:r>
            <a:r>
              <a:rPr lang="en-US" sz="2400" i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</a:t>
            </a:r>
            <a:r>
              <a:rPr lang="en-US" sz="2400" i="1" baseline="-25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q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= ∑</a:t>
            </a:r>
            <a:r>
              <a:rPr lang="en-US" sz="2400" i="1" baseline="-25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| </a:t>
            </a:r>
            <a:r>
              <a:rPr lang="en-US" sz="2400" i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</a:t>
            </a:r>
            <a:r>
              <a:rPr lang="en-US" sz="2400" i="1" baseline="-25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|</a:t>
            </a:r>
            <a:r>
              <a:rPr lang="en-US" sz="2400" i="1" baseline="30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q</a:t>
            </a:r>
          </a:p>
          <a:p>
            <a:pPr lvl="1"/>
            <a:r>
              <a:rPr lang="en-US" sz="24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</a:t>
            </a:r>
            <a:r>
              <a:rPr lang="en-US" sz="2400" i="1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</a:t>
            </a:r>
            <a:r>
              <a:rPr lang="en-US" sz="2400" i="1" baseline="-25000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regularization minimizes sum of abs. values</a:t>
            </a:r>
          </a:p>
          <a:p>
            <a:pPr lvl="1"/>
            <a:r>
              <a:rPr lang="en-US" sz="24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</a:t>
            </a:r>
            <a:r>
              <a:rPr lang="en-US" sz="2400" i="1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US" sz="2400" i="1" baseline="-25000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regularization minimizes sum of squares</a:t>
            </a:r>
            <a:endParaRPr lang="en-US" sz="2400" i="1" dirty="0" smtClean="0">
              <a:ea typeface="ＭＳ Ｐゴシック" pitchFamily="34" charset="-128"/>
            </a:endParaRPr>
          </a:p>
          <a:p>
            <a:pPr lvl="1"/>
            <a:endParaRPr lang="en-US" sz="2400" i="1" dirty="0" smtClean="0">
              <a:ea typeface="ＭＳ Ｐゴシック" pitchFamily="34" charset="-128"/>
            </a:endParaRPr>
          </a:p>
          <a:p>
            <a:pPr lvl="1"/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0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Occam’s Razor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/>
              <a:t>Commonly attributed to William of Ockham (</a:t>
            </a:r>
            <a:r>
              <a:rPr lang="en-US" dirty="0" smtClean="0"/>
              <a:t>1290-1349</a:t>
            </a:r>
            <a:r>
              <a:rPr lang="en-US" dirty="0"/>
              <a:t>). This was formulated about fifteen hundred years after Epicurus.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sharp contrast to the principle of multiple explanations, it states: Entities should not be multiplied beyond necessity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Commonly </a:t>
            </a:r>
            <a:r>
              <a:rPr lang="en-US" dirty="0"/>
              <a:t>explained as: when have choices, choose the simplest theory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Bertrand </a:t>
            </a:r>
            <a:r>
              <a:rPr lang="en-US" dirty="0"/>
              <a:t>Russell: </a:t>
            </a:r>
            <a:r>
              <a:rPr lang="en-US" dirty="0" smtClean="0"/>
              <a:t>“It </a:t>
            </a:r>
            <a:r>
              <a:rPr lang="en-US" dirty="0"/>
              <a:t>is vain to do with more what can be done with </a:t>
            </a:r>
            <a:r>
              <a:rPr lang="en-US" dirty="0" smtClean="0"/>
              <a:t>fewer.”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76799"/>
            <a:ext cx="259080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0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Regularization and </a:t>
            </a:r>
            <a:r>
              <a:rPr lang="en-US" dirty="0" err="1" smtClean="0">
                <a:ea typeface="ＭＳ Ｐゴシック" pitchFamily="34" charset="-128"/>
              </a:rPr>
              <a:t>Sparsity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56322" name="Content Placeholder 3" descr="diamon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5" b="-1305"/>
          <a:stretch>
            <a:fillRect/>
          </a:stretch>
        </p:blipFill>
        <p:spPr>
          <a:xfrm>
            <a:off x="457200" y="838200"/>
            <a:ext cx="8229600" cy="4525963"/>
          </a:xfrm>
        </p:spPr>
      </p:pic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1066800" y="5605272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regularization</a:t>
            </a:r>
            <a:endParaRPr lang="en-US" baseline="-25000">
              <a:cs typeface="Times New Roman" pitchFamily="18" charset="0"/>
            </a:endParaRP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5867400" y="5605272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regularization</a:t>
            </a:r>
            <a:endParaRPr lang="en-US" baseline="-25000">
              <a:cs typeface="Times New Roman" pitchFamily="18" charset="0"/>
            </a:endParaRPr>
          </a:p>
        </p:txBody>
      </p:sp>
      <p:sp>
        <p:nvSpPr>
          <p:cNvPr id="56325" name="TextBox 6"/>
          <p:cNvSpPr txBox="1">
            <a:spLocks noChangeArrowheads="1"/>
          </p:cNvSpPr>
          <p:nvPr/>
        </p:nvSpPr>
        <p:spPr bwMode="auto">
          <a:xfrm>
            <a:off x="1735138" y="5224272"/>
            <a:ext cx="4513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Cost(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) = EmpiricalLoss(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) + λ Complexity(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endParaRPr lang="en-US" sz="1800"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Linear Separator 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1447800" y="1676400"/>
            <a:ext cx="0" cy="2667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1447800" y="4343400"/>
            <a:ext cx="38862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Plus 7"/>
          <p:cNvSpPr>
            <a:spLocks/>
          </p:cNvSpPr>
          <p:nvPr/>
        </p:nvSpPr>
        <p:spPr bwMode="auto">
          <a:xfrm>
            <a:off x="1981200" y="25146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9" name="Plus 8"/>
          <p:cNvSpPr>
            <a:spLocks/>
          </p:cNvSpPr>
          <p:nvPr/>
        </p:nvSpPr>
        <p:spPr bwMode="auto">
          <a:xfrm>
            <a:off x="2133600" y="29718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0" name="Plus 9"/>
          <p:cNvSpPr>
            <a:spLocks/>
          </p:cNvSpPr>
          <p:nvPr/>
        </p:nvSpPr>
        <p:spPr bwMode="auto">
          <a:xfrm>
            <a:off x="2590800" y="29718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1" name="Plus 10"/>
          <p:cNvSpPr>
            <a:spLocks/>
          </p:cNvSpPr>
          <p:nvPr/>
        </p:nvSpPr>
        <p:spPr bwMode="auto">
          <a:xfrm>
            <a:off x="2133600" y="36576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2" name="Plus 11"/>
          <p:cNvSpPr>
            <a:spLocks/>
          </p:cNvSpPr>
          <p:nvPr/>
        </p:nvSpPr>
        <p:spPr bwMode="auto">
          <a:xfrm>
            <a:off x="2590800" y="33528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514600" y="3886200"/>
            <a:ext cx="381000" cy="381000"/>
          </a:xfrm>
          <a:prstGeom prst="mathPlus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4" name="Minus 13"/>
          <p:cNvSpPr>
            <a:spLocks/>
          </p:cNvSpPr>
          <p:nvPr/>
        </p:nvSpPr>
        <p:spPr bwMode="auto">
          <a:xfrm>
            <a:off x="3810000" y="29718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" name="Minus 14"/>
          <p:cNvSpPr>
            <a:spLocks/>
          </p:cNvSpPr>
          <p:nvPr/>
        </p:nvSpPr>
        <p:spPr bwMode="auto">
          <a:xfrm>
            <a:off x="4953000" y="25908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" name="Minus 15"/>
          <p:cNvSpPr>
            <a:spLocks/>
          </p:cNvSpPr>
          <p:nvPr/>
        </p:nvSpPr>
        <p:spPr bwMode="auto">
          <a:xfrm>
            <a:off x="4191000" y="20574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7" name="Minus 16"/>
          <p:cNvSpPr>
            <a:spLocks/>
          </p:cNvSpPr>
          <p:nvPr/>
        </p:nvSpPr>
        <p:spPr bwMode="auto">
          <a:xfrm>
            <a:off x="2971800" y="20574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8" name="Minus 17"/>
          <p:cNvSpPr>
            <a:spLocks/>
          </p:cNvSpPr>
          <p:nvPr/>
        </p:nvSpPr>
        <p:spPr bwMode="auto">
          <a:xfrm>
            <a:off x="2895600" y="17526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2895600" y="17526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1752600" y="2286000"/>
            <a:ext cx="28194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2133600" y="1828800"/>
            <a:ext cx="2057400" cy="236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Perceptron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V="1">
            <a:off x="1447800" y="1676400"/>
            <a:ext cx="0" cy="2667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1447800" y="4343400"/>
            <a:ext cx="38862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Plus 21"/>
          <p:cNvSpPr>
            <a:spLocks/>
          </p:cNvSpPr>
          <p:nvPr/>
        </p:nvSpPr>
        <p:spPr bwMode="auto">
          <a:xfrm>
            <a:off x="1981200" y="25146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3" name="Plus 22"/>
          <p:cNvSpPr>
            <a:spLocks/>
          </p:cNvSpPr>
          <p:nvPr/>
        </p:nvSpPr>
        <p:spPr bwMode="auto">
          <a:xfrm>
            <a:off x="2133600" y="29718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4" name="Plus 23"/>
          <p:cNvSpPr>
            <a:spLocks/>
          </p:cNvSpPr>
          <p:nvPr/>
        </p:nvSpPr>
        <p:spPr bwMode="auto">
          <a:xfrm>
            <a:off x="2590800" y="29718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5" name="Plus 24"/>
          <p:cNvSpPr>
            <a:spLocks/>
          </p:cNvSpPr>
          <p:nvPr/>
        </p:nvSpPr>
        <p:spPr bwMode="auto">
          <a:xfrm>
            <a:off x="2133600" y="36576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6" name="Plus 25"/>
          <p:cNvSpPr>
            <a:spLocks/>
          </p:cNvSpPr>
          <p:nvPr/>
        </p:nvSpPr>
        <p:spPr bwMode="auto">
          <a:xfrm>
            <a:off x="2590800" y="33528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2514600" y="3886200"/>
            <a:ext cx="381000" cy="381000"/>
          </a:xfrm>
          <a:prstGeom prst="mathPlus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8" name="Minus 27"/>
          <p:cNvSpPr>
            <a:spLocks/>
          </p:cNvSpPr>
          <p:nvPr/>
        </p:nvSpPr>
        <p:spPr bwMode="auto">
          <a:xfrm>
            <a:off x="3810000" y="29718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9" name="Minus 28"/>
          <p:cNvSpPr>
            <a:spLocks/>
          </p:cNvSpPr>
          <p:nvPr/>
        </p:nvSpPr>
        <p:spPr bwMode="auto">
          <a:xfrm>
            <a:off x="4953000" y="25908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0" name="Minus 29"/>
          <p:cNvSpPr>
            <a:spLocks/>
          </p:cNvSpPr>
          <p:nvPr/>
        </p:nvSpPr>
        <p:spPr bwMode="auto">
          <a:xfrm>
            <a:off x="4191000" y="20574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1" name="Minus 30"/>
          <p:cNvSpPr>
            <a:spLocks/>
          </p:cNvSpPr>
          <p:nvPr/>
        </p:nvSpPr>
        <p:spPr bwMode="auto">
          <a:xfrm>
            <a:off x="2971800" y="20574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2" name="Minus 31"/>
          <p:cNvSpPr>
            <a:spLocks/>
          </p:cNvSpPr>
          <p:nvPr/>
        </p:nvSpPr>
        <p:spPr bwMode="auto">
          <a:xfrm>
            <a:off x="2895600" y="17526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2895600" y="17526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1752600" y="2286000"/>
            <a:ext cx="28194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2133600" y="1828800"/>
            <a:ext cx="2057400" cy="236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9410" name="Content Placeholder 35"/>
          <p:cNvGraphicFramePr>
            <a:graphicFrameLocks noGrp="1" noChangeAspect="1"/>
          </p:cNvGraphicFramePr>
          <p:nvPr>
            <p:ph idx="1"/>
          </p:nvPr>
        </p:nvGraphicFramePr>
        <p:xfrm>
          <a:off x="2743200" y="4800600"/>
          <a:ext cx="3976688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1752600" imgH="571500" progId="Equation.3">
                  <p:embed/>
                </p:oleObj>
              </mc:Choice>
              <mc:Fallback>
                <p:oleObj name="Equation" r:id="rId3" imgW="1752600" imgH="5715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00600"/>
                        <a:ext cx="3976688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Perceptron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Start with random w</a:t>
            </a:r>
            <a:r>
              <a:rPr lang="en-US" baseline="-25000" smtClean="0">
                <a:ea typeface="ＭＳ Ｐゴシック" pitchFamily="34" charset="-128"/>
              </a:rPr>
              <a:t>0</a:t>
            </a:r>
            <a:r>
              <a:rPr lang="en-US" smtClean="0">
                <a:ea typeface="ＭＳ Ｐゴシック" pitchFamily="34" charset="-128"/>
              </a:rPr>
              <a:t>, w</a:t>
            </a:r>
            <a:r>
              <a:rPr lang="en-US" baseline="-25000" smtClean="0">
                <a:ea typeface="ＭＳ Ｐゴシック" pitchFamily="34" charset="-128"/>
              </a:rPr>
              <a:t>1</a:t>
            </a:r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Pick training example &lt;x,y&gt;</a:t>
            </a:r>
          </a:p>
          <a:p>
            <a:r>
              <a:rPr lang="en-US" smtClean="0">
                <a:ea typeface="ＭＳ Ｐゴシック" pitchFamily="34" charset="-128"/>
              </a:rPr>
              <a:t>Update (α is learning rate)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</a:t>
            </a:r>
            <a:r>
              <a:rPr lang="en-US" baseline="-25000" smtClean="0">
                <a:ea typeface="ＭＳ Ｐゴシック" pitchFamily="34" charset="-128"/>
              </a:rPr>
              <a:t>1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mtClean="0">
                <a:latin typeface="Wingdings" pitchFamily="2" charset="2"/>
                <a:ea typeface="ＭＳ Ｐゴシック" pitchFamily="34" charset="-128"/>
                <a:sym typeface="Wingdings" pitchFamily="2" charset="2"/>
              </a:rPr>
              <a:t>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 w</a:t>
            </a:r>
            <a:r>
              <a:rPr lang="en-US" baseline="-25000" smtClean="0">
                <a:ea typeface="ＭＳ Ｐゴシック" pitchFamily="34" charset="-128"/>
                <a:sym typeface="Wingdings" pitchFamily="2" charset="2"/>
              </a:rPr>
              <a:t>1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+α(y-f(x))x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</a:t>
            </a:r>
            <a:r>
              <a:rPr lang="en-US" baseline="-25000" smtClean="0">
                <a:ea typeface="ＭＳ Ｐゴシック" pitchFamily="34" charset="-128"/>
              </a:rPr>
              <a:t>0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mtClean="0">
                <a:latin typeface="Wingdings" pitchFamily="2" charset="2"/>
                <a:ea typeface="ＭＳ Ｐゴシック" pitchFamily="34" charset="-128"/>
                <a:sym typeface="Wingdings" pitchFamily="2" charset="2"/>
              </a:rPr>
              <a:t>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 w</a:t>
            </a:r>
            <a:r>
              <a:rPr lang="en-US" baseline="-25000" smtClean="0">
                <a:ea typeface="ＭＳ Ｐゴシック" pitchFamily="34" charset="-128"/>
                <a:sym typeface="Wingdings" pitchFamily="2" charset="2"/>
              </a:rPr>
              <a:t>0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+α(y-f(x))</a:t>
            </a:r>
          </a:p>
          <a:p>
            <a:pPr lvl="1"/>
            <a:endParaRPr lang="en-US" smtClean="0">
              <a:ea typeface="ＭＳ Ｐゴシック" pitchFamily="34" charset="-128"/>
              <a:sym typeface="Wingdings" pitchFamily="2" charset="2"/>
            </a:endParaRPr>
          </a:p>
          <a:p>
            <a:r>
              <a:rPr lang="en-US" smtClean="0">
                <a:ea typeface="ＭＳ Ｐゴシック" pitchFamily="34" charset="-128"/>
                <a:sym typeface="Wingdings" pitchFamily="2" charset="2"/>
              </a:rPr>
              <a:t>Converges to linear separator (if exists)</a:t>
            </a:r>
          </a:p>
          <a:p>
            <a:r>
              <a:rPr lang="en-US" smtClean="0">
                <a:ea typeface="ＭＳ Ｐゴシック" pitchFamily="34" charset="-128"/>
                <a:sym typeface="Wingdings" pitchFamily="2" charset="2"/>
              </a:rPr>
              <a:t>Picks </a:t>
            </a:r>
            <a:r>
              <a:rPr lang="en-US" altLang="en-US" smtClean="0">
                <a:ea typeface="ＭＳ Ｐゴシック" pitchFamily="34" charset="-128"/>
                <a:sym typeface="Wingdings" pitchFamily="2" charset="2"/>
              </a:rPr>
              <a:t>“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a</a:t>
            </a:r>
            <a:r>
              <a:rPr lang="en-US" altLang="en-US" smtClean="0">
                <a:ea typeface="ＭＳ Ｐゴシック" pitchFamily="34" charset="-128"/>
                <a:sym typeface="Wingdings" pitchFamily="2" charset="2"/>
              </a:rPr>
              <a:t>”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 linear separator (a good one?)</a:t>
            </a:r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5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What Linear Separator to Pick?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V="1">
            <a:off x="1447800" y="1676400"/>
            <a:ext cx="0" cy="2667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1447800" y="4343400"/>
            <a:ext cx="38862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Plus 5"/>
          <p:cNvSpPr>
            <a:spLocks/>
          </p:cNvSpPr>
          <p:nvPr/>
        </p:nvSpPr>
        <p:spPr bwMode="auto">
          <a:xfrm>
            <a:off x="1981200" y="25146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7" name="Plus 6"/>
          <p:cNvSpPr>
            <a:spLocks/>
          </p:cNvSpPr>
          <p:nvPr/>
        </p:nvSpPr>
        <p:spPr bwMode="auto">
          <a:xfrm>
            <a:off x="2133600" y="29718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8" name="Plus 7"/>
          <p:cNvSpPr>
            <a:spLocks/>
          </p:cNvSpPr>
          <p:nvPr/>
        </p:nvSpPr>
        <p:spPr bwMode="auto">
          <a:xfrm>
            <a:off x="2590800" y="29718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9" name="Plus 8"/>
          <p:cNvSpPr>
            <a:spLocks/>
          </p:cNvSpPr>
          <p:nvPr/>
        </p:nvSpPr>
        <p:spPr bwMode="auto">
          <a:xfrm>
            <a:off x="2133600" y="36576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0" name="Plus 9"/>
          <p:cNvSpPr>
            <a:spLocks/>
          </p:cNvSpPr>
          <p:nvPr/>
        </p:nvSpPr>
        <p:spPr bwMode="auto">
          <a:xfrm>
            <a:off x="2590800" y="33528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2514600" y="3886200"/>
            <a:ext cx="381000" cy="381000"/>
          </a:xfrm>
          <a:prstGeom prst="mathPlus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2" name="Minus 11"/>
          <p:cNvSpPr>
            <a:spLocks/>
          </p:cNvSpPr>
          <p:nvPr/>
        </p:nvSpPr>
        <p:spPr bwMode="auto">
          <a:xfrm>
            <a:off x="3810000" y="29718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3" name="Minus 12"/>
          <p:cNvSpPr>
            <a:spLocks/>
          </p:cNvSpPr>
          <p:nvPr/>
        </p:nvSpPr>
        <p:spPr bwMode="auto">
          <a:xfrm>
            <a:off x="4953000" y="25908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4" name="Minus 13"/>
          <p:cNvSpPr>
            <a:spLocks/>
          </p:cNvSpPr>
          <p:nvPr/>
        </p:nvSpPr>
        <p:spPr bwMode="auto">
          <a:xfrm>
            <a:off x="4191000" y="20574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" name="Minus 14"/>
          <p:cNvSpPr>
            <a:spLocks/>
          </p:cNvSpPr>
          <p:nvPr/>
        </p:nvSpPr>
        <p:spPr bwMode="auto">
          <a:xfrm>
            <a:off x="2971800" y="20574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" name="Minus 15"/>
          <p:cNvSpPr>
            <a:spLocks/>
          </p:cNvSpPr>
          <p:nvPr/>
        </p:nvSpPr>
        <p:spPr bwMode="auto">
          <a:xfrm>
            <a:off x="2895600" y="17526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2895600" y="17526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1752600" y="2286000"/>
            <a:ext cx="28194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2133600" y="1828800"/>
            <a:ext cx="2057400" cy="236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What Linear Separator to Pick?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V="1">
            <a:off x="1447800" y="1676400"/>
            <a:ext cx="0" cy="2667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1447800" y="4343400"/>
            <a:ext cx="38862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Plus 5"/>
          <p:cNvSpPr>
            <a:spLocks/>
          </p:cNvSpPr>
          <p:nvPr/>
        </p:nvSpPr>
        <p:spPr bwMode="auto">
          <a:xfrm>
            <a:off x="1981200" y="25146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7" name="Plus 6"/>
          <p:cNvSpPr>
            <a:spLocks/>
          </p:cNvSpPr>
          <p:nvPr/>
        </p:nvSpPr>
        <p:spPr bwMode="auto">
          <a:xfrm>
            <a:off x="2133600" y="29718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8" name="Plus 7"/>
          <p:cNvSpPr>
            <a:spLocks/>
          </p:cNvSpPr>
          <p:nvPr/>
        </p:nvSpPr>
        <p:spPr bwMode="auto">
          <a:xfrm>
            <a:off x="2590800" y="29718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9" name="Plus 8"/>
          <p:cNvSpPr>
            <a:spLocks/>
          </p:cNvSpPr>
          <p:nvPr/>
        </p:nvSpPr>
        <p:spPr bwMode="auto">
          <a:xfrm>
            <a:off x="2133600" y="36576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0" name="Plus 9"/>
          <p:cNvSpPr>
            <a:spLocks/>
          </p:cNvSpPr>
          <p:nvPr/>
        </p:nvSpPr>
        <p:spPr bwMode="auto">
          <a:xfrm>
            <a:off x="2590800" y="33528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2514600" y="3886200"/>
            <a:ext cx="381000" cy="381000"/>
          </a:xfrm>
          <a:prstGeom prst="mathPlus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2" name="Minus 11"/>
          <p:cNvSpPr>
            <a:spLocks/>
          </p:cNvSpPr>
          <p:nvPr/>
        </p:nvSpPr>
        <p:spPr bwMode="auto">
          <a:xfrm>
            <a:off x="3810000" y="29718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3" name="Minus 12"/>
          <p:cNvSpPr>
            <a:spLocks/>
          </p:cNvSpPr>
          <p:nvPr/>
        </p:nvSpPr>
        <p:spPr bwMode="auto">
          <a:xfrm>
            <a:off x="4953000" y="25908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4" name="Minus 13"/>
          <p:cNvSpPr>
            <a:spLocks/>
          </p:cNvSpPr>
          <p:nvPr/>
        </p:nvSpPr>
        <p:spPr bwMode="auto">
          <a:xfrm>
            <a:off x="4191000" y="20574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" name="Minus 14"/>
          <p:cNvSpPr>
            <a:spLocks/>
          </p:cNvSpPr>
          <p:nvPr/>
        </p:nvSpPr>
        <p:spPr bwMode="auto">
          <a:xfrm>
            <a:off x="2971800" y="20574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" name="Minus 15"/>
          <p:cNvSpPr>
            <a:spLocks/>
          </p:cNvSpPr>
          <p:nvPr/>
        </p:nvSpPr>
        <p:spPr bwMode="auto">
          <a:xfrm>
            <a:off x="2895600" y="17526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2133600" y="1828800"/>
            <a:ext cx="2057400" cy="236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2362200" y="1600200"/>
            <a:ext cx="2057400" cy="2362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1905000" y="1981200"/>
            <a:ext cx="2057400" cy="2362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2" name="TextBox 2"/>
          <p:cNvSpPr txBox="1">
            <a:spLocks noChangeArrowheads="1"/>
          </p:cNvSpPr>
          <p:nvPr/>
        </p:nvSpPr>
        <p:spPr bwMode="auto">
          <a:xfrm>
            <a:off x="4495800" y="3581400"/>
            <a:ext cx="2587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Maximizes the </a:t>
            </a:r>
            <a:r>
              <a:rPr lang="en-US" altLang="en-US" sz="1800"/>
              <a:t>“</a:t>
            </a:r>
            <a:r>
              <a:rPr lang="en-US" sz="1800"/>
              <a:t>margin</a:t>
            </a:r>
            <a:r>
              <a:rPr lang="en-US" altLang="en-US" sz="1800"/>
              <a:t>”</a:t>
            </a:r>
            <a:endParaRPr lang="en-US" sz="180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86000" y="5334000"/>
            <a:ext cx="419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/>
              <a:t>Support Vector Machines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Non-Separable Data?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52596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Not linearly separable for x</a:t>
            </a:r>
            <a:r>
              <a:rPr lang="en-US" baseline="-25000" dirty="0"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, x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What if we add a feature?</a:t>
            </a:r>
          </a:p>
          <a:p>
            <a:r>
              <a:rPr lang="en-US" dirty="0">
                <a:ea typeface="ＭＳ Ｐゴシック" pitchFamily="34" charset="-128"/>
              </a:rPr>
              <a:t>x</a:t>
            </a:r>
            <a:r>
              <a:rPr lang="en-US" baseline="-25000" dirty="0">
                <a:ea typeface="ＭＳ Ｐゴシック" pitchFamily="34" charset="-128"/>
              </a:rPr>
              <a:t>3</a:t>
            </a:r>
            <a:r>
              <a:rPr lang="en-US" dirty="0">
                <a:ea typeface="ＭＳ Ｐゴシック" pitchFamily="34" charset="-128"/>
              </a:rPr>
              <a:t>= x</a:t>
            </a:r>
            <a:r>
              <a:rPr lang="en-US" baseline="-25000" dirty="0">
                <a:ea typeface="ＭＳ Ｐゴシック" pitchFamily="34" charset="-128"/>
              </a:rPr>
              <a:t>1</a:t>
            </a:r>
            <a:r>
              <a:rPr lang="en-US" baseline="30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+x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baseline="30000" dirty="0">
                <a:ea typeface="ＭＳ Ｐゴシック" pitchFamily="34" charset="-128"/>
              </a:rPr>
              <a:t>2</a:t>
            </a:r>
          </a:p>
          <a:p>
            <a:r>
              <a:rPr lang="en-US" dirty="0">
                <a:ea typeface="ＭＳ Ｐゴシック" pitchFamily="34" charset="-128"/>
              </a:rPr>
              <a:t>See: </a:t>
            </a:r>
            <a:r>
              <a:rPr lang="en-US" altLang="en-US" dirty="0">
                <a:ea typeface="ＭＳ Ｐゴシック" pitchFamily="34" charset="-128"/>
              </a:rPr>
              <a:t>“</a:t>
            </a:r>
            <a:r>
              <a:rPr lang="en-US" dirty="0">
                <a:ea typeface="ＭＳ Ｐゴシック" pitchFamily="34" charset="-128"/>
              </a:rPr>
              <a:t>Kernel Trick</a:t>
            </a:r>
            <a:r>
              <a:rPr lang="en-US" altLang="en-US" dirty="0">
                <a:ea typeface="ＭＳ Ｐゴシック" pitchFamily="34" charset="-128"/>
              </a:rPr>
              <a:t>”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46</a:t>
            </a:fld>
            <a:endParaRPr lang="en-US"/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6831012" y="1752600"/>
            <a:ext cx="0" cy="2667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5383212" y="3124200"/>
            <a:ext cx="2895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8355012" y="2971800"/>
            <a:ext cx="48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6602412" y="1371600"/>
            <a:ext cx="48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="1" i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383212" y="5257800"/>
            <a:ext cx="3455988" cy="609600"/>
            <a:chOff x="990600" y="5257800"/>
            <a:chExt cx="3455323" cy="609600"/>
          </a:xfrm>
        </p:grpSpPr>
        <p:sp>
          <p:nvSpPr>
            <p:cNvPr id="10" name="Plus 5"/>
            <p:cNvSpPr>
              <a:spLocks/>
            </p:cNvSpPr>
            <p:nvPr/>
          </p:nvSpPr>
          <p:spPr bwMode="auto">
            <a:xfrm>
              <a:off x="2514307" y="5410200"/>
              <a:ext cx="380927" cy="381000"/>
            </a:xfrm>
            <a:custGeom>
              <a:avLst/>
              <a:gdLst>
                <a:gd name="T0" fmla="*/ 50492 w 380927"/>
                <a:gd name="T1" fmla="*/ 145703 h 381000"/>
                <a:gd name="T2" fmla="*/ 145666 w 380927"/>
                <a:gd name="T3" fmla="*/ 145703 h 381000"/>
                <a:gd name="T4" fmla="*/ 145666 w 380927"/>
                <a:gd name="T5" fmla="*/ 50502 h 381000"/>
                <a:gd name="T6" fmla="*/ 235261 w 380927"/>
                <a:gd name="T7" fmla="*/ 50502 h 381000"/>
                <a:gd name="T8" fmla="*/ 235261 w 380927"/>
                <a:gd name="T9" fmla="*/ 145703 h 381000"/>
                <a:gd name="T10" fmla="*/ 330435 w 380927"/>
                <a:gd name="T11" fmla="*/ 145703 h 381000"/>
                <a:gd name="T12" fmla="*/ 330435 w 380927"/>
                <a:gd name="T13" fmla="*/ 235297 h 381000"/>
                <a:gd name="T14" fmla="*/ 235261 w 380927"/>
                <a:gd name="T15" fmla="*/ 235297 h 381000"/>
                <a:gd name="T16" fmla="*/ 235261 w 380927"/>
                <a:gd name="T17" fmla="*/ 330498 h 381000"/>
                <a:gd name="T18" fmla="*/ 145666 w 380927"/>
                <a:gd name="T19" fmla="*/ 330498 h 381000"/>
                <a:gd name="T20" fmla="*/ 145666 w 380927"/>
                <a:gd name="T21" fmla="*/ 235297 h 381000"/>
                <a:gd name="T22" fmla="*/ 50492 w 380927"/>
                <a:gd name="T23" fmla="*/ 235297 h 381000"/>
                <a:gd name="T24" fmla="*/ 50492 w 380927"/>
                <a:gd name="T25" fmla="*/ 145703 h 381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0927" h="381000">
                  <a:moveTo>
                    <a:pt x="50492" y="145703"/>
                  </a:moveTo>
                  <a:lnTo>
                    <a:pt x="145666" y="145703"/>
                  </a:lnTo>
                  <a:lnTo>
                    <a:pt x="145666" y="50502"/>
                  </a:lnTo>
                  <a:lnTo>
                    <a:pt x="235261" y="50502"/>
                  </a:lnTo>
                  <a:lnTo>
                    <a:pt x="235261" y="145703"/>
                  </a:lnTo>
                  <a:lnTo>
                    <a:pt x="330435" y="145703"/>
                  </a:lnTo>
                  <a:lnTo>
                    <a:pt x="330435" y="235297"/>
                  </a:lnTo>
                  <a:lnTo>
                    <a:pt x="235261" y="235297"/>
                  </a:lnTo>
                  <a:lnTo>
                    <a:pt x="235261" y="330498"/>
                  </a:lnTo>
                  <a:lnTo>
                    <a:pt x="145666" y="330498"/>
                  </a:lnTo>
                  <a:lnTo>
                    <a:pt x="145666" y="235297"/>
                  </a:lnTo>
                  <a:lnTo>
                    <a:pt x="50492" y="235297"/>
                  </a:lnTo>
                  <a:lnTo>
                    <a:pt x="50492" y="145703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rgbClr val="BFBFB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chemeClr val="tx1">
                  <a:alpha val="34999"/>
                </a:scheme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Plus 6"/>
            <p:cNvSpPr>
              <a:spLocks/>
            </p:cNvSpPr>
            <p:nvPr/>
          </p:nvSpPr>
          <p:spPr bwMode="auto">
            <a:xfrm>
              <a:off x="2666677" y="5410200"/>
              <a:ext cx="380927" cy="381000"/>
            </a:xfrm>
            <a:custGeom>
              <a:avLst/>
              <a:gdLst>
                <a:gd name="T0" fmla="*/ 50492 w 380927"/>
                <a:gd name="T1" fmla="*/ 145703 h 381000"/>
                <a:gd name="T2" fmla="*/ 145666 w 380927"/>
                <a:gd name="T3" fmla="*/ 145703 h 381000"/>
                <a:gd name="T4" fmla="*/ 145666 w 380927"/>
                <a:gd name="T5" fmla="*/ 50502 h 381000"/>
                <a:gd name="T6" fmla="*/ 235261 w 380927"/>
                <a:gd name="T7" fmla="*/ 50502 h 381000"/>
                <a:gd name="T8" fmla="*/ 235261 w 380927"/>
                <a:gd name="T9" fmla="*/ 145703 h 381000"/>
                <a:gd name="T10" fmla="*/ 330435 w 380927"/>
                <a:gd name="T11" fmla="*/ 145703 h 381000"/>
                <a:gd name="T12" fmla="*/ 330435 w 380927"/>
                <a:gd name="T13" fmla="*/ 235297 h 381000"/>
                <a:gd name="T14" fmla="*/ 235261 w 380927"/>
                <a:gd name="T15" fmla="*/ 235297 h 381000"/>
                <a:gd name="T16" fmla="*/ 235261 w 380927"/>
                <a:gd name="T17" fmla="*/ 330498 h 381000"/>
                <a:gd name="T18" fmla="*/ 145666 w 380927"/>
                <a:gd name="T19" fmla="*/ 330498 h 381000"/>
                <a:gd name="T20" fmla="*/ 145666 w 380927"/>
                <a:gd name="T21" fmla="*/ 235297 h 381000"/>
                <a:gd name="T22" fmla="*/ 50492 w 380927"/>
                <a:gd name="T23" fmla="*/ 235297 h 381000"/>
                <a:gd name="T24" fmla="*/ 50492 w 380927"/>
                <a:gd name="T25" fmla="*/ 145703 h 381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0927" h="381000">
                  <a:moveTo>
                    <a:pt x="50492" y="145703"/>
                  </a:moveTo>
                  <a:lnTo>
                    <a:pt x="145666" y="145703"/>
                  </a:lnTo>
                  <a:lnTo>
                    <a:pt x="145666" y="50502"/>
                  </a:lnTo>
                  <a:lnTo>
                    <a:pt x="235261" y="50502"/>
                  </a:lnTo>
                  <a:lnTo>
                    <a:pt x="235261" y="145703"/>
                  </a:lnTo>
                  <a:lnTo>
                    <a:pt x="330435" y="145703"/>
                  </a:lnTo>
                  <a:lnTo>
                    <a:pt x="330435" y="235297"/>
                  </a:lnTo>
                  <a:lnTo>
                    <a:pt x="235261" y="235297"/>
                  </a:lnTo>
                  <a:lnTo>
                    <a:pt x="235261" y="330498"/>
                  </a:lnTo>
                  <a:lnTo>
                    <a:pt x="145666" y="330498"/>
                  </a:lnTo>
                  <a:lnTo>
                    <a:pt x="145666" y="235297"/>
                  </a:lnTo>
                  <a:lnTo>
                    <a:pt x="50492" y="235297"/>
                  </a:lnTo>
                  <a:lnTo>
                    <a:pt x="50492" y="145703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rgbClr val="BFBFB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chemeClr val="tx1">
                  <a:alpha val="34999"/>
                </a:scheme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Plus 7"/>
            <p:cNvSpPr>
              <a:spLocks/>
            </p:cNvSpPr>
            <p:nvPr/>
          </p:nvSpPr>
          <p:spPr bwMode="auto">
            <a:xfrm>
              <a:off x="2285751" y="5334000"/>
              <a:ext cx="380927" cy="381000"/>
            </a:xfrm>
            <a:custGeom>
              <a:avLst/>
              <a:gdLst>
                <a:gd name="T0" fmla="*/ 50492 w 380927"/>
                <a:gd name="T1" fmla="*/ 145703 h 381000"/>
                <a:gd name="T2" fmla="*/ 145666 w 380927"/>
                <a:gd name="T3" fmla="*/ 145703 h 381000"/>
                <a:gd name="T4" fmla="*/ 145666 w 380927"/>
                <a:gd name="T5" fmla="*/ 50502 h 381000"/>
                <a:gd name="T6" fmla="*/ 235261 w 380927"/>
                <a:gd name="T7" fmla="*/ 50502 h 381000"/>
                <a:gd name="T8" fmla="*/ 235261 w 380927"/>
                <a:gd name="T9" fmla="*/ 145703 h 381000"/>
                <a:gd name="T10" fmla="*/ 330435 w 380927"/>
                <a:gd name="T11" fmla="*/ 145703 h 381000"/>
                <a:gd name="T12" fmla="*/ 330435 w 380927"/>
                <a:gd name="T13" fmla="*/ 235297 h 381000"/>
                <a:gd name="T14" fmla="*/ 235261 w 380927"/>
                <a:gd name="T15" fmla="*/ 235297 h 381000"/>
                <a:gd name="T16" fmla="*/ 235261 w 380927"/>
                <a:gd name="T17" fmla="*/ 330498 h 381000"/>
                <a:gd name="T18" fmla="*/ 145666 w 380927"/>
                <a:gd name="T19" fmla="*/ 330498 h 381000"/>
                <a:gd name="T20" fmla="*/ 145666 w 380927"/>
                <a:gd name="T21" fmla="*/ 235297 h 381000"/>
                <a:gd name="T22" fmla="*/ 50492 w 380927"/>
                <a:gd name="T23" fmla="*/ 235297 h 381000"/>
                <a:gd name="T24" fmla="*/ 50492 w 380927"/>
                <a:gd name="T25" fmla="*/ 145703 h 381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0927" h="381000">
                  <a:moveTo>
                    <a:pt x="50492" y="145703"/>
                  </a:moveTo>
                  <a:lnTo>
                    <a:pt x="145666" y="145703"/>
                  </a:lnTo>
                  <a:lnTo>
                    <a:pt x="145666" y="50502"/>
                  </a:lnTo>
                  <a:lnTo>
                    <a:pt x="235261" y="50502"/>
                  </a:lnTo>
                  <a:lnTo>
                    <a:pt x="235261" y="145703"/>
                  </a:lnTo>
                  <a:lnTo>
                    <a:pt x="330435" y="145703"/>
                  </a:lnTo>
                  <a:lnTo>
                    <a:pt x="330435" y="235297"/>
                  </a:lnTo>
                  <a:lnTo>
                    <a:pt x="235261" y="235297"/>
                  </a:lnTo>
                  <a:lnTo>
                    <a:pt x="235261" y="330498"/>
                  </a:lnTo>
                  <a:lnTo>
                    <a:pt x="145666" y="330498"/>
                  </a:lnTo>
                  <a:lnTo>
                    <a:pt x="145666" y="235297"/>
                  </a:lnTo>
                  <a:lnTo>
                    <a:pt x="50492" y="235297"/>
                  </a:lnTo>
                  <a:lnTo>
                    <a:pt x="50492" y="145703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rgbClr val="BFBFB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chemeClr val="tx1">
                  <a:alpha val="34999"/>
                </a:scheme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Plus 8"/>
            <p:cNvSpPr>
              <a:spLocks/>
            </p:cNvSpPr>
            <p:nvPr/>
          </p:nvSpPr>
          <p:spPr bwMode="auto">
            <a:xfrm>
              <a:off x="2438121" y="5486400"/>
              <a:ext cx="380927" cy="381000"/>
            </a:xfrm>
            <a:custGeom>
              <a:avLst/>
              <a:gdLst>
                <a:gd name="T0" fmla="*/ 50492 w 380927"/>
                <a:gd name="T1" fmla="*/ 145703 h 381000"/>
                <a:gd name="T2" fmla="*/ 145666 w 380927"/>
                <a:gd name="T3" fmla="*/ 145703 h 381000"/>
                <a:gd name="T4" fmla="*/ 145666 w 380927"/>
                <a:gd name="T5" fmla="*/ 50502 h 381000"/>
                <a:gd name="T6" fmla="*/ 235261 w 380927"/>
                <a:gd name="T7" fmla="*/ 50502 h 381000"/>
                <a:gd name="T8" fmla="*/ 235261 w 380927"/>
                <a:gd name="T9" fmla="*/ 145703 h 381000"/>
                <a:gd name="T10" fmla="*/ 330435 w 380927"/>
                <a:gd name="T11" fmla="*/ 145703 h 381000"/>
                <a:gd name="T12" fmla="*/ 330435 w 380927"/>
                <a:gd name="T13" fmla="*/ 235297 h 381000"/>
                <a:gd name="T14" fmla="*/ 235261 w 380927"/>
                <a:gd name="T15" fmla="*/ 235297 h 381000"/>
                <a:gd name="T16" fmla="*/ 235261 w 380927"/>
                <a:gd name="T17" fmla="*/ 330498 h 381000"/>
                <a:gd name="T18" fmla="*/ 145666 w 380927"/>
                <a:gd name="T19" fmla="*/ 330498 h 381000"/>
                <a:gd name="T20" fmla="*/ 145666 w 380927"/>
                <a:gd name="T21" fmla="*/ 235297 h 381000"/>
                <a:gd name="T22" fmla="*/ 50492 w 380927"/>
                <a:gd name="T23" fmla="*/ 235297 h 381000"/>
                <a:gd name="T24" fmla="*/ 50492 w 380927"/>
                <a:gd name="T25" fmla="*/ 145703 h 381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0927" h="381000">
                  <a:moveTo>
                    <a:pt x="50492" y="145703"/>
                  </a:moveTo>
                  <a:lnTo>
                    <a:pt x="145666" y="145703"/>
                  </a:lnTo>
                  <a:lnTo>
                    <a:pt x="145666" y="50502"/>
                  </a:lnTo>
                  <a:lnTo>
                    <a:pt x="235261" y="50502"/>
                  </a:lnTo>
                  <a:lnTo>
                    <a:pt x="235261" y="145703"/>
                  </a:lnTo>
                  <a:lnTo>
                    <a:pt x="330435" y="145703"/>
                  </a:lnTo>
                  <a:lnTo>
                    <a:pt x="330435" y="235297"/>
                  </a:lnTo>
                  <a:lnTo>
                    <a:pt x="235261" y="235297"/>
                  </a:lnTo>
                  <a:lnTo>
                    <a:pt x="235261" y="330498"/>
                  </a:lnTo>
                  <a:lnTo>
                    <a:pt x="145666" y="330498"/>
                  </a:lnTo>
                  <a:lnTo>
                    <a:pt x="145666" y="235297"/>
                  </a:lnTo>
                  <a:lnTo>
                    <a:pt x="50492" y="235297"/>
                  </a:lnTo>
                  <a:lnTo>
                    <a:pt x="50492" y="145703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rgbClr val="BFBFB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chemeClr val="tx1">
                  <a:alpha val="34999"/>
                </a:scheme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Plus 9"/>
            <p:cNvSpPr>
              <a:spLocks/>
            </p:cNvSpPr>
            <p:nvPr/>
          </p:nvSpPr>
          <p:spPr bwMode="auto">
            <a:xfrm>
              <a:off x="2438121" y="5410200"/>
              <a:ext cx="380927" cy="381000"/>
            </a:xfrm>
            <a:custGeom>
              <a:avLst/>
              <a:gdLst>
                <a:gd name="T0" fmla="*/ 50492 w 380927"/>
                <a:gd name="T1" fmla="*/ 145703 h 381000"/>
                <a:gd name="T2" fmla="*/ 145666 w 380927"/>
                <a:gd name="T3" fmla="*/ 145703 h 381000"/>
                <a:gd name="T4" fmla="*/ 145666 w 380927"/>
                <a:gd name="T5" fmla="*/ 50502 h 381000"/>
                <a:gd name="T6" fmla="*/ 235261 w 380927"/>
                <a:gd name="T7" fmla="*/ 50502 h 381000"/>
                <a:gd name="T8" fmla="*/ 235261 w 380927"/>
                <a:gd name="T9" fmla="*/ 145703 h 381000"/>
                <a:gd name="T10" fmla="*/ 330435 w 380927"/>
                <a:gd name="T11" fmla="*/ 145703 h 381000"/>
                <a:gd name="T12" fmla="*/ 330435 w 380927"/>
                <a:gd name="T13" fmla="*/ 235297 h 381000"/>
                <a:gd name="T14" fmla="*/ 235261 w 380927"/>
                <a:gd name="T15" fmla="*/ 235297 h 381000"/>
                <a:gd name="T16" fmla="*/ 235261 w 380927"/>
                <a:gd name="T17" fmla="*/ 330498 h 381000"/>
                <a:gd name="T18" fmla="*/ 145666 w 380927"/>
                <a:gd name="T19" fmla="*/ 330498 h 381000"/>
                <a:gd name="T20" fmla="*/ 145666 w 380927"/>
                <a:gd name="T21" fmla="*/ 235297 h 381000"/>
                <a:gd name="T22" fmla="*/ 50492 w 380927"/>
                <a:gd name="T23" fmla="*/ 235297 h 381000"/>
                <a:gd name="T24" fmla="*/ 50492 w 380927"/>
                <a:gd name="T25" fmla="*/ 145703 h 381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0927" h="381000">
                  <a:moveTo>
                    <a:pt x="50492" y="145703"/>
                  </a:moveTo>
                  <a:lnTo>
                    <a:pt x="145666" y="145703"/>
                  </a:lnTo>
                  <a:lnTo>
                    <a:pt x="145666" y="50502"/>
                  </a:lnTo>
                  <a:lnTo>
                    <a:pt x="235261" y="50502"/>
                  </a:lnTo>
                  <a:lnTo>
                    <a:pt x="235261" y="145703"/>
                  </a:lnTo>
                  <a:lnTo>
                    <a:pt x="330435" y="145703"/>
                  </a:lnTo>
                  <a:lnTo>
                    <a:pt x="330435" y="235297"/>
                  </a:lnTo>
                  <a:lnTo>
                    <a:pt x="235261" y="235297"/>
                  </a:lnTo>
                  <a:lnTo>
                    <a:pt x="235261" y="330498"/>
                  </a:lnTo>
                  <a:lnTo>
                    <a:pt x="145666" y="330498"/>
                  </a:lnTo>
                  <a:lnTo>
                    <a:pt x="145666" y="235297"/>
                  </a:lnTo>
                  <a:lnTo>
                    <a:pt x="50492" y="235297"/>
                  </a:lnTo>
                  <a:lnTo>
                    <a:pt x="50492" y="145703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rgbClr val="BFBFB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chemeClr val="tx1">
                  <a:alpha val="34999"/>
                </a:scheme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Plus 14"/>
            <p:cNvSpPr/>
            <p:nvPr/>
          </p:nvSpPr>
          <p:spPr>
            <a:xfrm>
              <a:off x="2514600" y="5257800"/>
              <a:ext cx="381000" cy="3810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40000" dist="23000" dir="5400000" rotWithShape="0">
                <a:schemeClr val="tx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6" name="Minus 11"/>
            <p:cNvSpPr>
              <a:spLocks/>
            </p:cNvSpPr>
            <p:nvPr/>
          </p:nvSpPr>
          <p:spPr bwMode="auto">
            <a:xfrm>
              <a:off x="3352345" y="5410200"/>
              <a:ext cx="457112" cy="457200"/>
            </a:xfrm>
            <a:custGeom>
              <a:avLst/>
              <a:gdLst>
                <a:gd name="T0" fmla="*/ 60590 w 457112"/>
                <a:gd name="T1" fmla="*/ 174833 h 457200"/>
                <a:gd name="T2" fmla="*/ 396522 w 457112"/>
                <a:gd name="T3" fmla="*/ 174833 h 457200"/>
                <a:gd name="T4" fmla="*/ 396522 w 457112"/>
                <a:gd name="T5" fmla="*/ 282367 h 457200"/>
                <a:gd name="T6" fmla="*/ 60590 w 457112"/>
                <a:gd name="T7" fmla="*/ 282367 h 457200"/>
                <a:gd name="T8" fmla="*/ 60590 w 457112"/>
                <a:gd name="T9" fmla="*/ 174833 h 457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112" h="457200">
                  <a:moveTo>
                    <a:pt x="60590" y="174833"/>
                  </a:moveTo>
                  <a:lnTo>
                    <a:pt x="396522" y="174833"/>
                  </a:lnTo>
                  <a:lnTo>
                    <a:pt x="396522" y="282367"/>
                  </a:lnTo>
                  <a:lnTo>
                    <a:pt x="60590" y="282367"/>
                  </a:lnTo>
                  <a:lnTo>
                    <a:pt x="60590" y="174833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BFBFB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" name="Minus 12"/>
            <p:cNvSpPr>
              <a:spLocks/>
            </p:cNvSpPr>
            <p:nvPr/>
          </p:nvSpPr>
          <p:spPr bwMode="auto">
            <a:xfrm>
              <a:off x="3504716" y="5334000"/>
              <a:ext cx="457112" cy="457200"/>
            </a:xfrm>
            <a:custGeom>
              <a:avLst/>
              <a:gdLst>
                <a:gd name="T0" fmla="*/ 60590 w 457112"/>
                <a:gd name="T1" fmla="*/ 174833 h 457200"/>
                <a:gd name="T2" fmla="*/ 396522 w 457112"/>
                <a:gd name="T3" fmla="*/ 174833 h 457200"/>
                <a:gd name="T4" fmla="*/ 396522 w 457112"/>
                <a:gd name="T5" fmla="*/ 282367 h 457200"/>
                <a:gd name="T6" fmla="*/ 60590 w 457112"/>
                <a:gd name="T7" fmla="*/ 282367 h 457200"/>
                <a:gd name="T8" fmla="*/ 60590 w 457112"/>
                <a:gd name="T9" fmla="*/ 174833 h 457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112" h="457200">
                  <a:moveTo>
                    <a:pt x="60590" y="174833"/>
                  </a:moveTo>
                  <a:lnTo>
                    <a:pt x="396522" y="174833"/>
                  </a:lnTo>
                  <a:lnTo>
                    <a:pt x="396522" y="282367"/>
                  </a:lnTo>
                  <a:lnTo>
                    <a:pt x="60590" y="282367"/>
                  </a:lnTo>
                  <a:lnTo>
                    <a:pt x="60590" y="174833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BFBFB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" name="Minus 13"/>
            <p:cNvSpPr>
              <a:spLocks/>
            </p:cNvSpPr>
            <p:nvPr/>
          </p:nvSpPr>
          <p:spPr bwMode="auto">
            <a:xfrm>
              <a:off x="3428531" y="5334000"/>
              <a:ext cx="457112" cy="457200"/>
            </a:xfrm>
            <a:custGeom>
              <a:avLst/>
              <a:gdLst>
                <a:gd name="T0" fmla="*/ 60590 w 457112"/>
                <a:gd name="T1" fmla="*/ 174833 h 457200"/>
                <a:gd name="T2" fmla="*/ 396522 w 457112"/>
                <a:gd name="T3" fmla="*/ 174833 h 457200"/>
                <a:gd name="T4" fmla="*/ 396522 w 457112"/>
                <a:gd name="T5" fmla="*/ 282367 h 457200"/>
                <a:gd name="T6" fmla="*/ 60590 w 457112"/>
                <a:gd name="T7" fmla="*/ 282367 h 457200"/>
                <a:gd name="T8" fmla="*/ 60590 w 457112"/>
                <a:gd name="T9" fmla="*/ 174833 h 457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112" h="457200">
                  <a:moveTo>
                    <a:pt x="60590" y="174833"/>
                  </a:moveTo>
                  <a:lnTo>
                    <a:pt x="396522" y="174833"/>
                  </a:lnTo>
                  <a:lnTo>
                    <a:pt x="396522" y="282367"/>
                  </a:lnTo>
                  <a:lnTo>
                    <a:pt x="60590" y="282367"/>
                  </a:lnTo>
                  <a:lnTo>
                    <a:pt x="60590" y="174833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BFBFB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9" name="Minus 14"/>
            <p:cNvSpPr>
              <a:spLocks/>
            </p:cNvSpPr>
            <p:nvPr/>
          </p:nvSpPr>
          <p:spPr bwMode="auto">
            <a:xfrm>
              <a:off x="3352345" y="5257800"/>
              <a:ext cx="457112" cy="457200"/>
            </a:xfrm>
            <a:custGeom>
              <a:avLst/>
              <a:gdLst>
                <a:gd name="T0" fmla="*/ 60590 w 457112"/>
                <a:gd name="T1" fmla="*/ 174833 h 457200"/>
                <a:gd name="T2" fmla="*/ 396522 w 457112"/>
                <a:gd name="T3" fmla="*/ 174833 h 457200"/>
                <a:gd name="T4" fmla="*/ 396522 w 457112"/>
                <a:gd name="T5" fmla="*/ 282367 h 457200"/>
                <a:gd name="T6" fmla="*/ 60590 w 457112"/>
                <a:gd name="T7" fmla="*/ 282367 h 457200"/>
                <a:gd name="T8" fmla="*/ 60590 w 457112"/>
                <a:gd name="T9" fmla="*/ 174833 h 457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112" h="457200">
                  <a:moveTo>
                    <a:pt x="60590" y="174833"/>
                  </a:moveTo>
                  <a:lnTo>
                    <a:pt x="396522" y="174833"/>
                  </a:lnTo>
                  <a:lnTo>
                    <a:pt x="396522" y="282367"/>
                  </a:lnTo>
                  <a:lnTo>
                    <a:pt x="60590" y="282367"/>
                  </a:lnTo>
                  <a:lnTo>
                    <a:pt x="60590" y="174833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BFBFB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Minus 15"/>
            <p:cNvSpPr>
              <a:spLocks/>
            </p:cNvSpPr>
            <p:nvPr/>
          </p:nvSpPr>
          <p:spPr bwMode="auto">
            <a:xfrm>
              <a:off x="3352345" y="5257800"/>
              <a:ext cx="457112" cy="457200"/>
            </a:xfrm>
            <a:custGeom>
              <a:avLst/>
              <a:gdLst>
                <a:gd name="T0" fmla="*/ 60590 w 457112"/>
                <a:gd name="T1" fmla="*/ 174833 h 457200"/>
                <a:gd name="T2" fmla="*/ 396522 w 457112"/>
                <a:gd name="T3" fmla="*/ 174833 h 457200"/>
                <a:gd name="T4" fmla="*/ 396522 w 457112"/>
                <a:gd name="T5" fmla="*/ 282367 h 457200"/>
                <a:gd name="T6" fmla="*/ 60590 w 457112"/>
                <a:gd name="T7" fmla="*/ 282367 h 457200"/>
                <a:gd name="T8" fmla="*/ 60590 w 457112"/>
                <a:gd name="T9" fmla="*/ 174833 h 457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112" h="457200">
                  <a:moveTo>
                    <a:pt x="60590" y="174833"/>
                  </a:moveTo>
                  <a:lnTo>
                    <a:pt x="396522" y="174833"/>
                  </a:lnTo>
                  <a:lnTo>
                    <a:pt x="396522" y="282367"/>
                  </a:lnTo>
                  <a:lnTo>
                    <a:pt x="60590" y="282367"/>
                  </a:lnTo>
                  <a:lnTo>
                    <a:pt x="60590" y="174833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BFBFB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" name="Minus 20"/>
            <p:cNvSpPr>
              <a:spLocks/>
            </p:cNvSpPr>
            <p:nvPr/>
          </p:nvSpPr>
          <p:spPr bwMode="auto">
            <a:xfrm>
              <a:off x="3580901" y="5334000"/>
              <a:ext cx="457112" cy="457200"/>
            </a:xfrm>
            <a:custGeom>
              <a:avLst/>
              <a:gdLst>
                <a:gd name="T0" fmla="*/ 60590 w 457112"/>
                <a:gd name="T1" fmla="*/ 174833 h 457200"/>
                <a:gd name="T2" fmla="*/ 396522 w 457112"/>
                <a:gd name="T3" fmla="*/ 174833 h 457200"/>
                <a:gd name="T4" fmla="*/ 396522 w 457112"/>
                <a:gd name="T5" fmla="*/ 282367 h 457200"/>
                <a:gd name="T6" fmla="*/ 60590 w 457112"/>
                <a:gd name="T7" fmla="*/ 282367 h 457200"/>
                <a:gd name="T8" fmla="*/ 60590 w 457112"/>
                <a:gd name="T9" fmla="*/ 174833 h 457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112" h="457200">
                  <a:moveTo>
                    <a:pt x="60590" y="174833"/>
                  </a:moveTo>
                  <a:lnTo>
                    <a:pt x="396522" y="174833"/>
                  </a:lnTo>
                  <a:lnTo>
                    <a:pt x="396522" y="282367"/>
                  </a:lnTo>
                  <a:lnTo>
                    <a:pt x="60590" y="282367"/>
                  </a:lnTo>
                  <a:lnTo>
                    <a:pt x="60590" y="174833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BFBFB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Minus 21"/>
            <p:cNvSpPr>
              <a:spLocks/>
            </p:cNvSpPr>
            <p:nvPr/>
          </p:nvSpPr>
          <p:spPr bwMode="auto">
            <a:xfrm>
              <a:off x="3504716" y="5410200"/>
              <a:ext cx="457112" cy="457200"/>
            </a:xfrm>
            <a:custGeom>
              <a:avLst/>
              <a:gdLst>
                <a:gd name="T0" fmla="*/ 60590 w 457112"/>
                <a:gd name="T1" fmla="*/ 174833 h 457200"/>
                <a:gd name="T2" fmla="*/ 396522 w 457112"/>
                <a:gd name="T3" fmla="*/ 174833 h 457200"/>
                <a:gd name="T4" fmla="*/ 396522 w 457112"/>
                <a:gd name="T5" fmla="*/ 282367 h 457200"/>
                <a:gd name="T6" fmla="*/ 60590 w 457112"/>
                <a:gd name="T7" fmla="*/ 282367 h 457200"/>
                <a:gd name="T8" fmla="*/ 60590 w 457112"/>
                <a:gd name="T9" fmla="*/ 174833 h 457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112" h="457200">
                  <a:moveTo>
                    <a:pt x="60590" y="174833"/>
                  </a:moveTo>
                  <a:lnTo>
                    <a:pt x="396522" y="174833"/>
                  </a:lnTo>
                  <a:lnTo>
                    <a:pt x="396522" y="282367"/>
                  </a:lnTo>
                  <a:lnTo>
                    <a:pt x="60590" y="282367"/>
                  </a:lnTo>
                  <a:lnTo>
                    <a:pt x="60590" y="174833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BFBFB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>
              <a:off x="990600" y="5562600"/>
              <a:ext cx="2895043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Box 27"/>
            <p:cNvSpPr txBox="1">
              <a:spLocks noChangeArrowheads="1"/>
            </p:cNvSpPr>
            <p:nvPr/>
          </p:nvSpPr>
          <p:spPr bwMode="auto">
            <a:xfrm>
              <a:off x="3962400" y="5334000"/>
              <a:ext cx="4835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8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8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Plus 28"/>
          <p:cNvSpPr>
            <a:spLocks/>
          </p:cNvSpPr>
          <p:nvPr/>
        </p:nvSpPr>
        <p:spPr bwMode="auto">
          <a:xfrm>
            <a:off x="6983412" y="25908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6" name="Plus 29"/>
          <p:cNvSpPr>
            <a:spLocks/>
          </p:cNvSpPr>
          <p:nvPr/>
        </p:nvSpPr>
        <p:spPr bwMode="auto">
          <a:xfrm>
            <a:off x="7059612" y="29718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7" name="Plus 30"/>
          <p:cNvSpPr>
            <a:spLocks/>
          </p:cNvSpPr>
          <p:nvPr/>
        </p:nvSpPr>
        <p:spPr bwMode="auto">
          <a:xfrm>
            <a:off x="6602412" y="25146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8" name="Plus 31"/>
          <p:cNvSpPr>
            <a:spLocks/>
          </p:cNvSpPr>
          <p:nvPr/>
        </p:nvSpPr>
        <p:spPr bwMode="auto">
          <a:xfrm>
            <a:off x="6526212" y="32766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9" name="Plus 32"/>
          <p:cNvSpPr>
            <a:spLocks/>
          </p:cNvSpPr>
          <p:nvPr/>
        </p:nvSpPr>
        <p:spPr bwMode="auto">
          <a:xfrm>
            <a:off x="6907212" y="3200400"/>
            <a:ext cx="381000" cy="381000"/>
          </a:xfrm>
          <a:custGeom>
            <a:avLst/>
            <a:gdLst>
              <a:gd name="T0" fmla="*/ 50502 w 381000"/>
              <a:gd name="T1" fmla="*/ 145694 h 381000"/>
              <a:gd name="T2" fmla="*/ 145694 w 381000"/>
              <a:gd name="T3" fmla="*/ 145694 h 381000"/>
              <a:gd name="T4" fmla="*/ 145694 w 381000"/>
              <a:gd name="T5" fmla="*/ 50502 h 381000"/>
              <a:gd name="T6" fmla="*/ 235306 w 381000"/>
              <a:gd name="T7" fmla="*/ 50502 h 381000"/>
              <a:gd name="T8" fmla="*/ 235306 w 381000"/>
              <a:gd name="T9" fmla="*/ 145694 h 381000"/>
              <a:gd name="T10" fmla="*/ 330498 w 381000"/>
              <a:gd name="T11" fmla="*/ 145694 h 381000"/>
              <a:gd name="T12" fmla="*/ 330498 w 381000"/>
              <a:gd name="T13" fmla="*/ 235306 h 381000"/>
              <a:gd name="T14" fmla="*/ 235306 w 381000"/>
              <a:gd name="T15" fmla="*/ 235306 h 381000"/>
              <a:gd name="T16" fmla="*/ 235306 w 381000"/>
              <a:gd name="T17" fmla="*/ 330498 h 381000"/>
              <a:gd name="T18" fmla="*/ 145694 w 381000"/>
              <a:gd name="T19" fmla="*/ 330498 h 381000"/>
              <a:gd name="T20" fmla="*/ 145694 w 381000"/>
              <a:gd name="T21" fmla="*/ 235306 h 381000"/>
              <a:gd name="T22" fmla="*/ 50502 w 381000"/>
              <a:gd name="T23" fmla="*/ 235306 h 381000"/>
              <a:gd name="T24" fmla="*/ 50502 w 381000"/>
              <a:gd name="T25" fmla="*/ 145694 h 381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1000" h="381000">
                <a:moveTo>
                  <a:pt x="50502" y="145694"/>
                </a:moveTo>
                <a:lnTo>
                  <a:pt x="145694" y="145694"/>
                </a:lnTo>
                <a:lnTo>
                  <a:pt x="145694" y="50502"/>
                </a:lnTo>
                <a:lnTo>
                  <a:pt x="235306" y="50502"/>
                </a:lnTo>
                <a:lnTo>
                  <a:pt x="235306" y="145694"/>
                </a:lnTo>
                <a:lnTo>
                  <a:pt x="330498" y="145694"/>
                </a:lnTo>
                <a:lnTo>
                  <a:pt x="330498" y="235306"/>
                </a:lnTo>
                <a:lnTo>
                  <a:pt x="235306" y="235306"/>
                </a:lnTo>
                <a:lnTo>
                  <a:pt x="235306" y="330498"/>
                </a:lnTo>
                <a:lnTo>
                  <a:pt x="145694" y="330498"/>
                </a:lnTo>
                <a:lnTo>
                  <a:pt x="145694" y="235306"/>
                </a:lnTo>
                <a:lnTo>
                  <a:pt x="50502" y="235306"/>
                </a:lnTo>
                <a:lnTo>
                  <a:pt x="50502" y="145694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chemeClr val="tx1">
                <a:alpha val="34999"/>
              </a:scheme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6450012" y="2743200"/>
            <a:ext cx="381000" cy="381000"/>
          </a:xfrm>
          <a:prstGeom prst="mathPlus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1" name="Minus 34"/>
          <p:cNvSpPr>
            <a:spLocks/>
          </p:cNvSpPr>
          <p:nvPr/>
        </p:nvSpPr>
        <p:spPr bwMode="auto">
          <a:xfrm>
            <a:off x="6907212" y="38100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2" name="Minus 35"/>
          <p:cNvSpPr>
            <a:spLocks/>
          </p:cNvSpPr>
          <p:nvPr/>
        </p:nvSpPr>
        <p:spPr bwMode="auto">
          <a:xfrm>
            <a:off x="7821612" y="35814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3" name="Minus 36"/>
          <p:cNvSpPr>
            <a:spLocks/>
          </p:cNvSpPr>
          <p:nvPr/>
        </p:nvSpPr>
        <p:spPr bwMode="auto">
          <a:xfrm>
            <a:off x="6145212" y="21336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4" name="Minus 37"/>
          <p:cNvSpPr>
            <a:spLocks/>
          </p:cNvSpPr>
          <p:nvPr/>
        </p:nvSpPr>
        <p:spPr bwMode="auto">
          <a:xfrm>
            <a:off x="7593012" y="23622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5" name="Minus 38"/>
          <p:cNvSpPr>
            <a:spLocks/>
          </p:cNvSpPr>
          <p:nvPr/>
        </p:nvSpPr>
        <p:spPr bwMode="auto">
          <a:xfrm>
            <a:off x="7059612" y="19812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6" name="Minus 39"/>
          <p:cNvSpPr>
            <a:spLocks/>
          </p:cNvSpPr>
          <p:nvPr/>
        </p:nvSpPr>
        <p:spPr bwMode="auto">
          <a:xfrm>
            <a:off x="6297612" y="37338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7" name="Minus 40"/>
          <p:cNvSpPr>
            <a:spLocks/>
          </p:cNvSpPr>
          <p:nvPr/>
        </p:nvSpPr>
        <p:spPr bwMode="auto">
          <a:xfrm>
            <a:off x="5688012" y="33528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8" name="Minus 41"/>
          <p:cNvSpPr>
            <a:spLocks/>
          </p:cNvSpPr>
          <p:nvPr/>
        </p:nvSpPr>
        <p:spPr bwMode="auto">
          <a:xfrm>
            <a:off x="5764212" y="28956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9" name="Minus 42"/>
          <p:cNvSpPr>
            <a:spLocks/>
          </p:cNvSpPr>
          <p:nvPr/>
        </p:nvSpPr>
        <p:spPr bwMode="auto">
          <a:xfrm>
            <a:off x="5611812" y="2590800"/>
            <a:ext cx="457200" cy="457200"/>
          </a:xfrm>
          <a:custGeom>
            <a:avLst/>
            <a:gdLst>
              <a:gd name="T0" fmla="*/ 60602 w 457200"/>
              <a:gd name="T1" fmla="*/ 174833 h 457200"/>
              <a:gd name="T2" fmla="*/ 396598 w 457200"/>
              <a:gd name="T3" fmla="*/ 174833 h 457200"/>
              <a:gd name="T4" fmla="*/ 396598 w 457200"/>
              <a:gd name="T5" fmla="*/ 282367 h 457200"/>
              <a:gd name="T6" fmla="*/ 60602 w 457200"/>
              <a:gd name="T7" fmla="*/ 282367 h 457200"/>
              <a:gd name="T8" fmla="*/ 60602 w 457200"/>
              <a:gd name="T9" fmla="*/ 174833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57200">
                <a:moveTo>
                  <a:pt x="60602" y="174833"/>
                </a:moveTo>
                <a:lnTo>
                  <a:pt x="396598" y="174833"/>
                </a:lnTo>
                <a:lnTo>
                  <a:pt x="396598" y="282367"/>
                </a:lnTo>
                <a:lnTo>
                  <a:pt x="60602" y="282367"/>
                </a:lnTo>
                <a:lnTo>
                  <a:pt x="60602" y="174833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BFBFB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0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Nonparametric Models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If the process of learning good values for parameters is prone to overfitting,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can we do without parameters?</a:t>
            </a:r>
          </a:p>
        </p:txBody>
      </p:sp>
    </p:spTree>
    <p:extLst>
      <p:ext uri="{BB962C8B-B14F-4D97-AF65-F5344CB8AC3E}">
        <p14:creationId xmlns:p14="http://schemas.microsoft.com/office/powerpoint/2010/main" val="21011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Nearest-Neighbor Classification</a:t>
            </a:r>
          </a:p>
        </p:txBody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Nearest neighbor for digits: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Take new image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Compare to all training images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Assign based on closest example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Encoding: image is vector of intensities: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What</a:t>
            </a:r>
            <a:r>
              <a:rPr lang="ja-JP" altLang="en-US" sz="2400" dirty="0" smtClean="0"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ea typeface="ＭＳ Ｐゴシック" pitchFamily="34" charset="-128"/>
              </a:rPr>
              <a:t>s the similarity function?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Dot product of two images vectors?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Usually normalize vectors so ||x|| = 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min = 0 (when?), max = 1 (when?)</a:t>
            </a:r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1611313"/>
            <a:ext cx="50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449513"/>
            <a:ext cx="5445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3287713"/>
            <a:ext cx="6175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4125913"/>
            <a:ext cx="581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4964113"/>
            <a:ext cx="65563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5802313"/>
            <a:ext cx="61753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656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288804"/>
              </p:ext>
            </p:extLst>
          </p:nvPr>
        </p:nvGraphicFramePr>
        <p:xfrm>
          <a:off x="6251575" y="1143000"/>
          <a:ext cx="606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Photo Editor Photo" r:id="rId11" imgW="457240" imgH="517986" progId="MSPhotoEd.3">
                  <p:embed/>
                </p:oleObj>
              </mc:Choice>
              <mc:Fallback>
                <p:oleObj name="Photo Editor Photo" r:id="rId11" imgW="457240" imgH="5179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1143000"/>
                        <a:ext cx="606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16875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4554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687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68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4311650"/>
            <a:ext cx="43624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Earthquakes and Explosions</a:t>
            </a:r>
          </a:p>
        </p:txBody>
      </p:sp>
      <p:pic>
        <p:nvPicPr>
          <p:cNvPr id="67586" name="Content Placeholder 5" descr="earthquake-noisy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48" r="-13548"/>
          <a:stretch>
            <a:fillRect/>
          </a:stretch>
        </p:blipFill>
        <p:spPr>
          <a:xfrm>
            <a:off x="457200" y="1219200"/>
            <a:ext cx="8229600" cy="4525963"/>
          </a:xfrm>
        </p:spPr>
      </p:pic>
      <p:sp>
        <p:nvSpPr>
          <p:cNvPr id="67587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8177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/>
              <a:t>Using logistic regression (similar to linear regression) to do linear classification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Supervised Machine Learning</a:t>
            </a:r>
          </a:p>
        </p:txBody>
      </p:sp>
      <p:pic>
        <p:nvPicPr>
          <p:cNvPr id="20482" name="Content Placeholder 3" descr="xy-plot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12" b="-51512"/>
          <a:stretch>
            <a:fillRect/>
          </a:stretch>
        </p:blipFill>
        <p:spPr>
          <a:xfrm>
            <a:off x="457200" y="381000"/>
            <a:ext cx="8229600" cy="4525963"/>
          </a:xfrm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685800" y="4191000"/>
            <a:ext cx="6400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Given a training set: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    (</a:t>
            </a:r>
            <a:r>
              <a:rPr lang="en-US" sz="1800" i="1"/>
              <a:t>x</a:t>
            </a:r>
            <a:r>
              <a:rPr lang="en-US" sz="1800" baseline="-25000"/>
              <a:t>1</a:t>
            </a:r>
            <a:r>
              <a:rPr lang="en-US" sz="1800" i="1"/>
              <a:t>, y</a:t>
            </a:r>
            <a:r>
              <a:rPr lang="en-US" sz="1800" baseline="-25000"/>
              <a:t>1</a:t>
            </a:r>
            <a:r>
              <a:rPr lang="en-US" sz="1800" i="1"/>
              <a:t>), </a:t>
            </a:r>
            <a:r>
              <a:rPr lang="en-US" sz="1800"/>
              <a:t>(</a:t>
            </a:r>
            <a:r>
              <a:rPr lang="en-US" sz="1800" i="1"/>
              <a:t>x</a:t>
            </a:r>
            <a:r>
              <a:rPr lang="en-US" sz="1800" i="1" baseline="-25000"/>
              <a:t>2</a:t>
            </a:r>
            <a:r>
              <a:rPr lang="en-US" sz="1800" i="1"/>
              <a:t>, y</a:t>
            </a:r>
            <a:r>
              <a:rPr lang="en-US" sz="1800" baseline="-25000"/>
              <a:t>2</a:t>
            </a:r>
            <a:r>
              <a:rPr lang="en-US" sz="1800" i="1"/>
              <a:t>), </a:t>
            </a:r>
            <a:r>
              <a:rPr lang="en-US" sz="1800"/>
              <a:t>(</a:t>
            </a:r>
            <a:r>
              <a:rPr lang="en-US" sz="1800" i="1"/>
              <a:t>x</a:t>
            </a:r>
            <a:r>
              <a:rPr lang="en-US" sz="1800" i="1" baseline="-25000"/>
              <a:t>3</a:t>
            </a:r>
            <a:r>
              <a:rPr lang="en-US" sz="1800" i="1"/>
              <a:t>, y</a:t>
            </a:r>
            <a:r>
              <a:rPr lang="en-US" sz="1800" baseline="-25000"/>
              <a:t>3</a:t>
            </a:r>
            <a:r>
              <a:rPr lang="en-US" sz="1800" i="1"/>
              <a:t>), </a:t>
            </a:r>
            <a:r>
              <a:rPr lang="en-US" sz="1800"/>
              <a:t>…</a:t>
            </a:r>
            <a:r>
              <a:rPr lang="en-US" sz="1800" i="1"/>
              <a:t> </a:t>
            </a:r>
            <a:r>
              <a:rPr lang="en-US" sz="1800"/>
              <a:t>(</a:t>
            </a:r>
            <a:r>
              <a:rPr lang="en-US" sz="1800" i="1"/>
              <a:t>x</a:t>
            </a:r>
            <a:r>
              <a:rPr lang="en-US" sz="1800" i="1" baseline="-25000"/>
              <a:t>n</a:t>
            </a:r>
            <a:r>
              <a:rPr lang="en-US" sz="1800" i="1"/>
              <a:t>, y</a:t>
            </a:r>
            <a:r>
              <a:rPr lang="en-US" sz="1800" i="1" baseline="-25000"/>
              <a:t>n</a:t>
            </a:r>
            <a:r>
              <a:rPr lang="en-US" sz="1800" i="1"/>
              <a:t>)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/>
              <a:t>Where each </a:t>
            </a:r>
            <a:r>
              <a:rPr lang="en-US" sz="1800" i="1"/>
              <a:t>y</a:t>
            </a:r>
            <a:r>
              <a:rPr lang="en-US" sz="1800" i="1" baseline="-25000"/>
              <a:t>i</a:t>
            </a:r>
            <a:r>
              <a:rPr lang="en-US" sz="1800" baseline="-25000"/>
              <a:t>  </a:t>
            </a:r>
            <a:r>
              <a:rPr lang="en-US" sz="1800"/>
              <a:t>was generated by an unknown </a:t>
            </a:r>
            <a:r>
              <a:rPr lang="en-US" sz="1800" i="1"/>
              <a:t>y = f </a:t>
            </a:r>
            <a:r>
              <a:rPr lang="en-US" sz="1800"/>
              <a:t>(</a:t>
            </a:r>
            <a:r>
              <a:rPr lang="en-US" sz="1800" i="1"/>
              <a:t>x</a:t>
            </a:r>
            <a:r>
              <a:rPr lang="en-US" sz="1800"/>
              <a:t>),</a:t>
            </a:r>
          </a:p>
          <a:p>
            <a:pPr eaLnBrk="1" hangingPunct="1"/>
            <a:r>
              <a:rPr lang="en-US" sz="1800"/>
              <a:t>Discover a function </a:t>
            </a:r>
            <a:r>
              <a:rPr lang="en-US" sz="1800" i="1"/>
              <a:t>h</a:t>
            </a:r>
            <a:r>
              <a:rPr lang="en-US" sz="1800"/>
              <a:t> that approximates the true function </a:t>
            </a:r>
            <a:r>
              <a:rPr lang="en-US" sz="1800" i="1"/>
              <a:t>f.</a:t>
            </a:r>
            <a:endParaRPr lang="en-US" sz="1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=1 Nearest Neighbors</a:t>
            </a:r>
          </a:p>
        </p:txBody>
      </p:sp>
      <p:pic>
        <p:nvPicPr>
          <p:cNvPr id="68610" name="Content Placeholder 4" descr="earthquake-nn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19" r="-16119"/>
          <a:stretch>
            <a:fillRect/>
          </a:stretch>
        </p:blipFill>
        <p:spPr/>
      </p:pic>
      <p:sp>
        <p:nvSpPr>
          <p:cNvPr id="68611" name="TextBox 5"/>
          <p:cNvSpPr txBox="1">
            <a:spLocks noChangeArrowheads="1"/>
          </p:cNvSpPr>
          <p:nvPr/>
        </p:nvSpPr>
        <p:spPr bwMode="auto">
          <a:xfrm>
            <a:off x="2449512" y="6019800"/>
            <a:ext cx="4637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/>
              <a:t>Using nearest neighbors to do classification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=5 Nearest Neighbors</a:t>
            </a:r>
            <a:endParaRPr lang="en-US" i="1" smtClean="0">
              <a:ea typeface="ＭＳ Ｐゴシック" pitchFamily="34" charset="-128"/>
            </a:endParaRPr>
          </a:p>
        </p:txBody>
      </p:sp>
      <p:pic>
        <p:nvPicPr>
          <p:cNvPr id="69634" name="Content Placeholder 3" descr="earthquake-nn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04" r="-15604"/>
          <a:stretch>
            <a:fillRect/>
          </a:stretch>
        </p:blipFill>
        <p:spPr/>
      </p:pic>
      <p:sp>
        <p:nvSpPr>
          <p:cNvPr id="69635" name="TextBox 5"/>
          <p:cNvSpPr txBox="1">
            <a:spLocks noChangeArrowheads="1"/>
          </p:cNvSpPr>
          <p:nvPr/>
        </p:nvSpPr>
        <p:spPr bwMode="auto">
          <a:xfrm>
            <a:off x="1927225" y="5878512"/>
            <a:ext cx="607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/>
              <a:t>Even with no parameters, you still have </a:t>
            </a:r>
            <a:r>
              <a:rPr lang="en-US" sz="1800" dirty="0" err="1"/>
              <a:t>hyperparameters</a:t>
            </a:r>
            <a:r>
              <a:rPr lang="en-US" sz="1800" dirty="0"/>
              <a:t>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Curse of Dimensionality</a:t>
            </a:r>
          </a:p>
        </p:txBody>
      </p:sp>
      <p:pic>
        <p:nvPicPr>
          <p:cNvPr id="70658" name="Content Placeholder 3" descr="curse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48" r="-13548"/>
          <a:stretch>
            <a:fillRect/>
          </a:stretch>
        </p:blipFill>
        <p:spPr>
          <a:xfrm>
            <a:off x="457200" y="1493837"/>
            <a:ext cx="8229600" cy="4525963"/>
          </a:xfrm>
        </p:spPr>
      </p:pic>
      <p:sp>
        <p:nvSpPr>
          <p:cNvPr id="70659" name="TextBox 4"/>
          <p:cNvSpPr txBox="1">
            <a:spLocks noChangeArrowheads="1"/>
          </p:cNvSpPr>
          <p:nvPr/>
        </p:nvSpPr>
        <p:spPr bwMode="auto">
          <a:xfrm>
            <a:off x="174624" y="990600"/>
            <a:ext cx="8969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/>
              <a:t>Average neighborhood size for 10-nearest neighbors, </a:t>
            </a:r>
            <a:r>
              <a:rPr lang="en-US" sz="1800" i="1" dirty="0"/>
              <a:t>n</a:t>
            </a:r>
            <a:r>
              <a:rPr lang="en-US" sz="1800" dirty="0"/>
              <a:t> dimensions, 1M uniform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Curse of Dimensionality</a:t>
            </a:r>
          </a:p>
        </p:txBody>
      </p:sp>
      <p:pic>
        <p:nvPicPr>
          <p:cNvPr id="71682" name="Content Placeholder 5" descr="curse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48" r="-13548"/>
          <a:stretch>
            <a:fillRect/>
          </a:stretch>
        </p:blipFill>
        <p:spPr>
          <a:xfrm>
            <a:off x="457200" y="1646237"/>
            <a:ext cx="8229600" cy="4525963"/>
          </a:xfrm>
        </p:spPr>
      </p:pic>
      <p:sp>
        <p:nvSpPr>
          <p:cNvPr id="71683" name="TextBox 6"/>
          <p:cNvSpPr txBox="1">
            <a:spLocks noChangeArrowheads="1"/>
          </p:cNvSpPr>
          <p:nvPr/>
        </p:nvSpPr>
        <p:spPr bwMode="auto">
          <a:xfrm>
            <a:off x="228600" y="990600"/>
            <a:ext cx="8729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/>
              <a:t>Proportion of points that are within the outer shell, 1% of thickness of the hypercube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763000" cy="6248400"/>
          </a:xfrm>
        </p:spPr>
        <p:txBody>
          <a:bodyPr>
            <a:noAutofit/>
          </a:bodyPr>
          <a:lstStyle/>
          <a:p>
            <a:r>
              <a:rPr lang="en-US" sz="2000" dirty="0"/>
              <a:t>References:</a:t>
            </a:r>
          </a:p>
          <a:p>
            <a:pPr lvl="1"/>
            <a:r>
              <a:rPr lang="en-US" sz="1800" dirty="0"/>
              <a:t>Peter </a:t>
            </a:r>
            <a:r>
              <a:rPr lang="en-US" sz="1800" dirty="0" err="1"/>
              <a:t>Norvig</a:t>
            </a:r>
            <a:r>
              <a:rPr lang="en-US" sz="1800" dirty="0"/>
              <a:t> and Sebastian </a:t>
            </a:r>
            <a:r>
              <a:rPr lang="en-US" sz="1800" dirty="0" err="1" smtClean="0"/>
              <a:t>Thrun</a:t>
            </a:r>
            <a:r>
              <a:rPr lang="en-US" sz="1800" dirty="0"/>
              <a:t>, </a:t>
            </a:r>
            <a:r>
              <a:rPr lang="en-US" sz="1800" dirty="0" smtClean="0"/>
              <a:t>Artificial Intelligence, </a:t>
            </a:r>
            <a:r>
              <a:rPr lang="en-US" sz="1800"/>
              <a:t>Stanford University </a:t>
            </a:r>
            <a:br>
              <a:rPr lang="en-US" sz="1800"/>
            </a:br>
            <a:r>
              <a:rPr lang="en-US" sz="1800">
                <a:hlinkClick r:id="rId3"/>
              </a:rPr>
              <a:t>http</a:t>
            </a:r>
            <a:r>
              <a:rPr lang="en-US" sz="1800">
                <a:hlinkClick r:id="rId3"/>
              </a:rPr>
              <a:t>://</a:t>
            </a:r>
            <a:r>
              <a:rPr lang="en-US" sz="1800" smtClean="0">
                <a:hlinkClick r:id="rId3"/>
              </a:rPr>
              <a:t>www.stanford.edu/class/cs221/notes/cs221-lecture5-fall11.pdf</a:t>
            </a:r>
            <a:r>
              <a:rPr lang="en-US" sz="1800" smtClean="0"/>
              <a:t> 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Classification Example: Spam Filter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8862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Input: x = email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Output: y = </a:t>
            </a:r>
            <a:r>
              <a:rPr lang="ja-JP" altLang="en-US" sz="2000" dirty="0" smtClean="0">
                <a:ea typeface="ＭＳ Ｐゴシック" pitchFamily="34" charset="-128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</a:rPr>
              <a:t>spam</a:t>
            </a:r>
            <a:r>
              <a:rPr lang="ja-JP" altLang="en-US" sz="2000" dirty="0" smtClean="0">
                <a:ea typeface="ＭＳ Ｐゴシック" pitchFamily="34" charset="-128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 or </a:t>
            </a:r>
            <a:r>
              <a:rPr lang="ja-JP" altLang="en-US" sz="2000" dirty="0" smtClean="0">
                <a:ea typeface="ＭＳ Ｐゴシック" pitchFamily="34" charset="-128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</a:rPr>
              <a:t>ham</a:t>
            </a:r>
            <a:r>
              <a:rPr lang="ja-JP" altLang="en-US" sz="2000" dirty="0" smtClean="0">
                <a:ea typeface="ＭＳ Ｐゴシック" pitchFamily="34" charset="-128"/>
              </a:rPr>
              <a:t>”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Get a large collection of example emails, each labeled </a:t>
            </a:r>
            <a:r>
              <a:rPr lang="ja-JP" altLang="en-US" sz="1800" dirty="0" smtClean="0">
                <a:ea typeface="ＭＳ Ｐゴシック" pitchFamily="34" charset="-128"/>
              </a:rPr>
              <a:t>“</a:t>
            </a:r>
            <a:r>
              <a:rPr lang="en-US" altLang="ja-JP" sz="1800" dirty="0" smtClean="0">
                <a:ea typeface="ＭＳ Ｐゴシック" pitchFamily="34" charset="-128"/>
              </a:rPr>
              <a:t>spam</a:t>
            </a:r>
            <a:r>
              <a:rPr lang="ja-JP" altLang="en-US" sz="1800" dirty="0" smtClean="0">
                <a:ea typeface="ＭＳ Ｐゴシック" pitchFamily="34" charset="-128"/>
              </a:rPr>
              <a:t>”</a:t>
            </a:r>
            <a:r>
              <a:rPr lang="en-US" altLang="ja-JP" sz="1800" dirty="0" smtClean="0">
                <a:ea typeface="ＭＳ Ｐゴシック" pitchFamily="34" charset="-128"/>
              </a:rPr>
              <a:t> or </a:t>
            </a:r>
            <a:r>
              <a:rPr lang="ja-JP" altLang="en-US" sz="1800" dirty="0" smtClean="0">
                <a:ea typeface="ＭＳ Ｐゴシック" pitchFamily="34" charset="-128"/>
              </a:rPr>
              <a:t>“</a:t>
            </a:r>
            <a:r>
              <a:rPr lang="en-US" altLang="ja-JP" sz="1800" dirty="0" smtClean="0">
                <a:ea typeface="ＭＳ Ｐゴシック" pitchFamily="34" charset="-128"/>
              </a:rPr>
              <a:t>ham</a:t>
            </a:r>
            <a:r>
              <a:rPr lang="ja-JP" altLang="en-US" sz="1800" dirty="0" smtClean="0">
                <a:ea typeface="ＭＳ Ｐゴシック" pitchFamily="34" charset="-128"/>
              </a:rPr>
              <a:t>”</a:t>
            </a:r>
            <a:endParaRPr lang="en-US" altLang="ja-JP" sz="18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Want to learn to predict labels of new, future emails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Features: </a:t>
            </a:r>
            <a:r>
              <a:rPr lang="en-US" sz="1800" dirty="0" smtClean="0">
                <a:ea typeface="ＭＳ Ｐゴシック" pitchFamily="34" charset="-128"/>
              </a:rPr>
              <a:t>The attributes used to make the ham / spam decision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Words: FREE!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Text Patterns: $</a:t>
            </a:r>
            <a:r>
              <a:rPr lang="en-US" sz="1800" dirty="0" err="1" smtClean="0">
                <a:ea typeface="ＭＳ Ｐゴシック" pitchFamily="34" charset="-128"/>
              </a:rPr>
              <a:t>dd</a:t>
            </a:r>
            <a:r>
              <a:rPr lang="en-US" sz="1800" dirty="0" smtClean="0">
                <a:ea typeface="ＭＳ Ｐゴシック" pitchFamily="34" charset="-128"/>
              </a:rPr>
              <a:t>, CAPS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Non-text: </a:t>
            </a:r>
            <a:r>
              <a:rPr lang="en-US" sz="1800" dirty="0" err="1" smtClean="0">
                <a:ea typeface="ＭＳ Ｐゴシック" pitchFamily="34" charset="-128"/>
              </a:rPr>
              <a:t>SenderInContacts</a:t>
            </a:r>
            <a:endParaRPr lang="en-US" sz="18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>
              <a:ea typeface="ＭＳ Ｐゴシック" pitchFamily="34" charset="-128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5257800" y="1600200"/>
            <a:ext cx="3581400" cy="137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Dear Sir.</a:t>
            </a:r>
          </a:p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257800" y="32004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TO BE REMOVED FROM FUTURE MAILINGS, SIMPLY REPLY TO THIS MESSAGE AND PUT "REMOVE" IN THE SUBJECT.</a:t>
            </a:r>
          </a:p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99  MILLION EMAIL ADDRESSES</a:t>
            </a:r>
          </a:p>
          <a:p>
            <a:pPr eaLnBrk="1" hangingPunct="1"/>
            <a:r>
              <a:rPr lang="en-US" sz="1400"/>
              <a:t>  FOR ONLY $99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257800" y="50292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Ok, </a:t>
            </a:r>
            <a:r>
              <a:rPr lang="en-US" sz="1400" dirty="0" smtClean="0"/>
              <a:t>I know </a:t>
            </a:r>
            <a:r>
              <a:rPr lang="en-US" sz="1400" dirty="0"/>
              <a:t>this is blatantly OT but I'm beginning to go insane. Had an old Dell Dimension </a:t>
            </a:r>
            <a:r>
              <a:rPr lang="en-US" sz="1400" dirty="0" err="1"/>
              <a:t>XPS</a:t>
            </a:r>
            <a:r>
              <a:rPr lang="en-US" sz="1400" dirty="0"/>
              <a:t>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282055" name="Freeform 7"/>
          <p:cNvSpPr>
            <a:spLocks/>
          </p:cNvSpPr>
          <p:nvPr/>
        </p:nvSpPr>
        <p:spPr bwMode="auto">
          <a:xfrm>
            <a:off x="4318000" y="54864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6" name="Freeform 8"/>
          <p:cNvSpPr>
            <a:spLocks/>
          </p:cNvSpPr>
          <p:nvPr/>
        </p:nvSpPr>
        <p:spPr bwMode="auto">
          <a:xfrm>
            <a:off x="4422775" y="20574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7" name="Freeform 9"/>
          <p:cNvSpPr>
            <a:spLocks/>
          </p:cNvSpPr>
          <p:nvPr/>
        </p:nvSpPr>
        <p:spPr bwMode="auto">
          <a:xfrm>
            <a:off x="4419600" y="36576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5" grpId="0" animBg="1"/>
      <p:bldP spid="1282056" grpId="0" animBg="1"/>
      <p:bldP spid="12820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Spam Filter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22438"/>
            <a:ext cx="38862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34" charset="-128"/>
              </a:rPr>
              <a:t>Naïve Bayes spam filter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34" charset="-128"/>
              </a:rPr>
              <a:t>Data: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Collection of emails, labeled spam or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Split into training, held-out, test sets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34" charset="-128"/>
              </a:rPr>
              <a:t>Classifiers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Learn on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(Tune it on a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</a:rPr>
              <a:t>Test it on new emails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5257800" y="1600200"/>
            <a:ext cx="3581400" cy="137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Dear Sir.</a:t>
            </a:r>
          </a:p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32004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TO BE REMOVED FROM FUTURE MAILINGS, SIMPLY REPLY TO THIS MESSAGE AND PUT "REMOVE" IN THE SUBJECT.</a:t>
            </a:r>
          </a:p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99  MILLION EMAIL ADDRESSES</a:t>
            </a:r>
          </a:p>
          <a:p>
            <a:pPr eaLnBrk="1" hangingPunct="1"/>
            <a:r>
              <a:rPr lang="en-US" sz="1400"/>
              <a:t>  FOR ONLY $99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5257800" y="50292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23558" name="Freeform 7"/>
          <p:cNvSpPr>
            <a:spLocks/>
          </p:cNvSpPr>
          <p:nvPr/>
        </p:nvSpPr>
        <p:spPr bwMode="auto">
          <a:xfrm>
            <a:off x="4318000" y="54864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Freeform 8"/>
          <p:cNvSpPr>
            <a:spLocks/>
          </p:cNvSpPr>
          <p:nvPr/>
        </p:nvSpPr>
        <p:spPr bwMode="auto">
          <a:xfrm>
            <a:off x="4422775" y="20574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4419600" y="36576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4495800" cy="2514600"/>
          </a:xfrm>
        </p:spPr>
        <p:txBody>
          <a:bodyPr>
            <a:normAutofit/>
          </a:bodyPr>
          <a:lstStyle/>
          <a:p>
            <a:pPr marL="109728" indent="0" algn="ctr" eaLnBrk="1" hangingPunct="1">
              <a:lnSpc>
                <a:spcPct val="80000"/>
              </a:lnSpc>
              <a:buNone/>
            </a:pPr>
            <a:r>
              <a:rPr lang="en-US" sz="2400" b="1" u="sng" dirty="0" smtClean="0">
                <a:solidFill>
                  <a:srgbClr val="FF0000"/>
                </a:solidFill>
                <a:ea typeface="ＭＳ Ｐゴシック" pitchFamily="34" charset="-128"/>
              </a:rPr>
              <a:t>SPAM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OFFER IS SECRET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CLICK SECRET LINK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SECRET SPORTS LINK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8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48200" y="914400"/>
            <a:ext cx="4495800" cy="2667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lnSpc>
                <a:spcPct val="80000"/>
              </a:lnSpc>
              <a:buFont typeface="Wingdings 3"/>
              <a:buNone/>
            </a:pPr>
            <a:r>
              <a:rPr lang="en-US" sz="2400" b="1" u="sng" dirty="0" smtClean="0">
                <a:solidFill>
                  <a:srgbClr val="FF0000"/>
                </a:solidFill>
                <a:ea typeface="ＭＳ Ｐゴシック" pitchFamily="34" charset="-128"/>
              </a:rPr>
              <a:t>HAM</a:t>
            </a:r>
          </a:p>
          <a:p>
            <a:pPr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PLAY SPORTS TODAY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WENT PLAY SPORTS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SECRET SPORTS EVENT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SPORT IS TODAY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SPORT COSTS MONEY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3841" y="3608559"/>
            <a:ext cx="8382000" cy="2514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Questions: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Size of Vocabulary? 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P(SPAM) =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62000" y="3657600"/>
            <a:ext cx="8382000" cy="2514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>
              <a:lnSpc>
                <a:spcPct val="80000"/>
              </a:lnSpc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marL="393192" lvl="1" indent="0">
              <a:lnSpc>
                <a:spcPct val="80000"/>
              </a:lnSpc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marL="393192" lvl="1" indent="0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>                             13 words</a:t>
            </a:r>
          </a:p>
          <a:p>
            <a:pPr marL="393192" lvl="1" indent="0">
              <a:lnSpc>
                <a:spcPct val="80000"/>
              </a:lnSpc>
              <a:buNone/>
            </a:pPr>
            <a:endParaRPr lang="en-US" sz="2000" dirty="0">
              <a:ea typeface="ＭＳ Ｐゴシック" pitchFamily="34" charset="-128"/>
            </a:endParaRPr>
          </a:p>
          <a:p>
            <a:pPr marL="393192" lvl="1" indent="0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>                3/8</a:t>
            </a:r>
          </a:p>
        </p:txBody>
      </p:sp>
    </p:spTree>
    <p:extLst>
      <p:ext uri="{BB962C8B-B14F-4D97-AF65-F5344CB8AC3E}">
        <p14:creationId xmlns:p14="http://schemas.microsoft.com/office/powerpoint/2010/main" val="8714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Maximum Likelihood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353840" y="1066800"/>
                <a:ext cx="8561559" cy="42672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sz="2400" dirty="0" smtClean="0">
                    <a:ea typeface="ＭＳ Ｐゴシック" pitchFamily="34" charset="-128"/>
                  </a:rPr>
                  <a:t>S </a:t>
                </a:r>
                <a:r>
                  <a:rPr lang="en-US" sz="2400" dirty="0" err="1" smtClean="0">
                    <a:ea typeface="ＭＳ Ｐゴシック" pitchFamily="34" charset="-128"/>
                  </a:rPr>
                  <a:t>S</a:t>
                </a:r>
                <a:r>
                  <a:rPr lang="en-US" sz="2400" dirty="0" smtClean="0">
                    <a:ea typeface="ＭＳ Ｐゴシック" pitchFamily="34" charset="-128"/>
                  </a:rPr>
                  <a:t> </a:t>
                </a:r>
                <a:r>
                  <a:rPr lang="en-US" sz="2400" dirty="0" err="1" smtClean="0">
                    <a:ea typeface="ＭＳ Ｐゴシック" pitchFamily="34" charset="-128"/>
                  </a:rPr>
                  <a:t>S</a:t>
                </a:r>
                <a:r>
                  <a:rPr lang="en-US" sz="2400" dirty="0" smtClean="0">
                    <a:ea typeface="ＭＳ Ｐゴシック" pitchFamily="34" charset="-128"/>
                  </a:rPr>
                  <a:t> H </a:t>
                </a:r>
                <a:r>
                  <a:rPr lang="en-US" sz="2400" dirty="0" err="1" smtClean="0">
                    <a:ea typeface="ＭＳ Ｐゴシック" pitchFamily="34" charset="-128"/>
                  </a:rPr>
                  <a:t>H</a:t>
                </a:r>
                <a:r>
                  <a:rPr lang="en-US" sz="2400" dirty="0" smtClean="0">
                    <a:ea typeface="ＭＳ Ｐゴシック" pitchFamily="34" charset="-128"/>
                  </a:rPr>
                  <a:t> </a:t>
                </a:r>
                <a:r>
                  <a:rPr lang="en-US" sz="2400" dirty="0" err="1" smtClean="0">
                    <a:ea typeface="ＭＳ Ｐゴシック" pitchFamily="34" charset="-128"/>
                  </a:rPr>
                  <a:t>H</a:t>
                </a:r>
                <a:r>
                  <a:rPr lang="en-US" sz="2400" dirty="0" smtClean="0">
                    <a:ea typeface="ＭＳ Ｐゴシック" pitchFamily="34" charset="-128"/>
                  </a:rPr>
                  <a:t> </a:t>
                </a:r>
                <a:r>
                  <a:rPr lang="en-US" sz="2400" dirty="0" err="1" smtClean="0">
                    <a:ea typeface="ＭＳ Ｐゴシック" pitchFamily="34" charset="-128"/>
                  </a:rPr>
                  <a:t>H</a:t>
                </a:r>
                <a:r>
                  <a:rPr lang="en-US" sz="2400" dirty="0" smtClean="0">
                    <a:ea typeface="ＭＳ Ｐゴシック" pitchFamily="34" charset="-128"/>
                  </a:rPr>
                  <a:t> </a:t>
                </a:r>
                <a:r>
                  <a:rPr lang="en-US" sz="2400" dirty="0" err="1" smtClean="0">
                    <a:ea typeface="ＭＳ Ｐゴシック" pitchFamily="34" charset="-128"/>
                  </a:rPr>
                  <a:t>H</a:t>
                </a:r>
                <a:r>
                  <a:rPr lang="en-US" sz="2400" dirty="0" smtClean="0">
                    <a:ea typeface="ＭＳ Ｐゴシック" pitchFamily="34" charset="-128"/>
                  </a:rPr>
                  <a:t> </a:t>
                </a:r>
                <a:r>
                  <a:rPr lang="en-US" sz="2400" dirty="0" err="1" smtClean="0">
                    <a:ea typeface="ＭＳ Ｐゴシック" pitchFamily="34" charset="-128"/>
                  </a:rPr>
                  <a:t>H</a:t>
                </a:r>
                <a:r>
                  <a:rPr lang="en-US" sz="2400" dirty="0" smtClean="0">
                    <a:ea typeface="ＭＳ Ｐゴシック" pitchFamily="34" charset="-128"/>
                  </a:rPr>
                  <a:t>                 p(S) =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sz="2400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ＭＳ Ｐゴシック" pitchFamily="34" charset="-128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ＭＳ Ｐゴシック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ＭＳ Ｐゴシック" pitchFamily="34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  <a:ea typeface="ＭＳ Ｐゴシック" pitchFamily="34" charset="-128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/>
                            <a:ea typeface="ＭＳ Ｐゴシック" pitchFamily="34" charset="-128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/>
                                <a:ea typeface="ＭＳ Ｐゴシック" pitchFamily="34" charset="-128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       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ea typeface="Cambria Math"/>
                              </a:rPr>
                              <m:t> </m:t>
                            </m:r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  <m:t>𝑖𝑓</m:t>
                            </m:r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ＭＳ Ｐゴシック" pitchFamily="34" charset="-128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ea typeface="ＭＳ Ｐゴシック" pitchFamily="34" charset="-128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  <a:ea typeface="ＭＳ Ｐゴシック" pitchFamily="34" charset="-128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/>
                                <a:ea typeface="ＭＳ Ｐゴシック" pitchFamily="34" charset="-128"/>
                              </a:rPr>
                              <m:t>𝑆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  <a:ea typeface="ＭＳ Ｐゴシック" pitchFamily="34" charset="-128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𝑖𝑓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ＭＳ Ｐゴシック" pitchFamily="34" charset="-128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ea typeface="ＭＳ Ｐゴシック" pitchFamily="34" charset="-128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  <a:ea typeface="ＭＳ Ｐゴシック" pitchFamily="34" charset="-128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/>
                                <a:ea typeface="ＭＳ Ｐゴシック" pitchFamily="34" charset="-128"/>
                              </a:rPr>
                              <m:t>𝐻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 smtClean="0">
                  <a:ea typeface="ＭＳ Ｐゴシック" pitchFamily="34" charset="-128"/>
                </a:endParaRPr>
              </a:p>
              <a:p>
                <a:r>
                  <a:rPr lang="en-US" sz="2800" dirty="0" smtClean="0">
                    <a:ea typeface="ＭＳ Ｐゴシック" pitchFamily="34" charset="-128"/>
                  </a:rPr>
                  <a:t>1 1 1 0 0 0 0 0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ＭＳ Ｐゴシック" pitchFamily="34" charset="-128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ＭＳ Ｐゴシック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ＭＳ Ｐゴシック" pitchFamily="34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  <a:ea typeface="ＭＳ Ｐゴシック" pitchFamily="34" charset="-128"/>
                      </a:rPr>
                      <m:t>=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ＭＳ Ｐゴシック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ＭＳ Ｐゴシック" pitchFamily="34" charset="-128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ＭＳ Ｐゴシック" pitchFamily="34" charset="-128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/>
                                <a:ea typeface="ＭＳ Ｐゴシック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ＭＳ Ｐゴシック" pitchFamily="34" charset="-128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/>
                        <a:ea typeface="ＭＳ Ｐゴシック" pitchFamily="34" charset="-128"/>
                      </a:rPr>
                      <m:t> </m:t>
                    </m:r>
                  </m:oMath>
                </a14:m>
                <a:endParaRPr lang="en-US" sz="2400" dirty="0" smtClean="0">
                  <a:ea typeface="ＭＳ Ｐゴシック" pitchFamily="34" charset="-128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ＭＳ Ｐゴシック" pitchFamily="34" charset="-128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ＭＳ Ｐゴシック" pitchFamily="34" charset="-128"/>
                          </a:rPr>
                          <m:t>𝑑𝑎𝑡𝑎</m:t>
                        </m:r>
                      </m:e>
                    </m:d>
                    <m:r>
                      <a:rPr lang="en-US" sz="2400" i="1">
                        <a:latin typeface="Cambria Math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2400" i="1" smtClean="0">
                            <a:latin typeface="Cambria Math"/>
                            <a:ea typeface="ＭＳ Ｐゴシック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ea typeface="ＭＳ Ｐゴシック" pitchFamily="34" charset="-128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  <a:ea typeface="ＭＳ Ｐゴシック" pitchFamily="34" charset="-128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  <m:e>
                        <m:r>
                          <a:rPr lang="en-US" sz="2400" i="1">
                            <a:latin typeface="Cambria Math"/>
                            <a:ea typeface="ＭＳ Ｐゴシック" pitchFamily="34" charset="-128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ＭＳ Ｐゴシック" pitchFamily="34" charset="-128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ea typeface="ＭＳ Ｐゴシック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/>
                        <a:ea typeface="ＭＳ Ｐゴシック" pitchFamily="34" charset="-128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𝑐𝑜𝑢𝑛𝑡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ＭＳ Ｐゴシック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ＭＳ Ｐゴシック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ea typeface="ＭＳ Ｐゴシック" pitchFamily="34" charset="-128"/>
                          </a:rPr>
                          <m:t>=1)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𝑐𝑜𝑢𝑛𝑡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ＭＳ Ｐゴシック" pitchFamily="34" charset="-128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ea typeface="ＭＳ Ｐゴシック" pitchFamily="34" charset="-128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  <a:ea typeface="ＭＳ Ｐゴシック" pitchFamily="34" charset="-128"/>
                              </a:rPr>
                              <m:t>=0</m:t>
                            </m:r>
                          </m:e>
                        </m:d>
                      </m:sup>
                    </m:sSup>
                  </m:oMath>
                </a14:m>
                <a:endParaRPr lang="en-US" sz="2400" i="1" dirty="0" smtClean="0">
                  <a:latin typeface="Cambria Math"/>
                  <a:ea typeface="ＭＳ Ｐゴシック" pitchFamily="34" charset="-128"/>
                </a:endParaRPr>
              </a:p>
              <a:p>
                <a:pPr lvl="1"/>
                <a:r>
                  <a:rPr lang="en-US" sz="2400" dirty="0" smtClean="0">
                    <a:ea typeface="Cambria Math"/>
                  </a:rPr>
                  <a:t>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ＭＳ Ｐゴシック" pitchFamily="34" charset="-128"/>
                      </a:rPr>
                      <m:t> </m:t>
                    </m:r>
                  </m:oMath>
                </a14:m>
                <a:endParaRPr lang="en-US" sz="2400" dirty="0" smtClean="0">
                  <a:ea typeface="ＭＳ Ｐゴシック" pitchFamily="34" charset="-128"/>
                </a:endParaRPr>
              </a:p>
              <a:p>
                <a:pPr lvl="1"/>
                <a:endParaRPr lang="en-US" sz="2400" dirty="0" smtClean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40" y="1066800"/>
                <a:ext cx="8561559" cy="4267200"/>
              </a:xfrm>
              <a:prstGeom prst="rect">
                <a:avLst/>
              </a:prstGeom>
              <a:blipFill rotWithShape="1">
                <a:blip r:embed="rId2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741406" y="2633050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3</a:t>
            </a:r>
            <a:endParaRPr lang="en-US" dirty="0">
              <a:ea typeface="ＭＳ Ｐゴシック" pitchFamily="3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14798" y="2819400"/>
            <a:ext cx="500202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051460" y="2667000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5</a:t>
            </a:r>
            <a:endParaRPr lang="en-US" dirty="0">
              <a:ea typeface="ＭＳ Ｐゴシック" pitchFamily="34" charset="-128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524852" y="2853350"/>
            <a:ext cx="500202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SOSCOMP\Desktop\Untitle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991" y="4114800"/>
            <a:ext cx="4990409" cy="242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4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, W_1 \ldots W_n) = P(C) \prod_i P(W_i | 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00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[&#10;P_\mathrm{ML}(\mbox{\textcolor{red}{r}}) = 1/3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94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|y) = \frac{c(x,y)+k}{c(y)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209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IN}(x|y) = \alpha \hat{P}(x|y) + (1.0 - \alpha)\hat{P}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71"/>
  <p:tag name="PICTUREFILESIZE" val="189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0}{$\alpha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 \langle F_{0,0} = 0 \,\,\, F_{0,1} = 0 \,\,\, F_{0,2} = 1 \,\,\, F_{0,3} = 1 \,\,\, F_{0,4} = 0 \,\,\, \ldots  F_{15,15} = 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42"/>
  <p:tag name="PICTUREFILESIZE" val="2152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3,1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28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5,5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44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) \prod_i P(\mbox{F}_i | \mbox{Y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920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7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3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88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2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59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3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610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0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827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07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9"/>
  <p:tag name="PICTUREFILESIZE" val="767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3) = 0.7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81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75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) \prod_i P(\mbox{F}_i | \mbox{Y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920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8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7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52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langle 0.0 \,\,\, 0.0 \,\,\, 0.3 \,\,\, 0.8 \,\,\, 0.7 \,\,\, 0.1 \ldots  0.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337"/>
  <p:tag name="PICTUREFILESIZE" val="1230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im}(x,y) = x \cdot y = \sum_i x_i y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49"/>
  <p:tag name="PICTUREFILESIZE" val="137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C, W_1 \ldots W_n) = P(C) \prod_i P(W_i | C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347"/>
  <p:tag name="PICTUREFILESIZE" val="190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sp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5"/>
  <p:tag name="PICTUREFILESIZE" val="674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h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57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C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49"/>
  <p:tag name="PICTUREFILESIZE" val="313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10825</TotalTime>
  <Words>2627</Words>
  <Application>Microsoft Office PowerPoint</Application>
  <PresentationFormat>On-screen Show (4:3)</PresentationFormat>
  <Paragraphs>667</Paragraphs>
  <Slides>54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Concourse</vt:lpstr>
      <vt:lpstr>Equation</vt:lpstr>
      <vt:lpstr>Photo Editor Photo</vt:lpstr>
      <vt:lpstr>Machine Learning Unit 5, Introduction to Artificial Intelligence, Stanford online course</vt:lpstr>
      <vt:lpstr>Machine Learning</vt:lpstr>
      <vt:lpstr>Machine Learning Lingo</vt:lpstr>
      <vt:lpstr>Occam’s Razor</vt:lpstr>
      <vt:lpstr>Supervised Machine Learning</vt:lpstr>
      <vt:lpstr>Classification Example: Spam Filter</vt:lpstr>
      <vt:lpstr>A Spam Filter</vt:lpstr>
      <vt:lpstr>Example</vt:lpstr>
      <vt:lpstr>Maximum Likelihood</vt:lpstr>
      <vt:lpstr>PowerPoint Presentation</vt:lpstr>
      <vt:lpstr>Naïve Bayes for Text</vt:lpstr>
      <vt:lpstr>General Naïve Bayes</vt:lpstr>
      <vt:lpstr>PowerPoint Presentation</vt:lpstr>
      <vt:lpstr>PowerPoint Presentation</vt:lpstr>
      <vt:lpstr>PowerPoint Presentation</vt:lpstr>
      <vt:lpstr>Example: Spam Filtering</vt:lpstr>
      <vt:lpstr>Example: Overfitting</vt:lpstr>
      <vt:lpstr>Generalization and Overfitting</vt:lpstr>
      <vt:lpstr>Estimation: Smoothing</vt:lpstr>
      <vt:lpstr>Estimation: Laplace Smoothing</vt:lpstr>
      <vt:lpstr>Estimation: Linear Interpolation </vt:lpstr>
      <vt:lpstr>Real NB: Smoothing</vt:lpstr>
      <vt:lpstr>Tuning on Held-Out Data</vt:lpstr>
      <vt:lpstr>How to Learn</vt:lpstr>
      <vt:lpstr>What to Do About Errors?</vt:lpstr>
      <vt:lpstr>A Digit Recognizer</vt:lpstr>
      <vt:lpstr>Example: Digit Recognition</vt:lpstr>
      <vt:lpstr>Naïve Bayes for Digits</vt:lpstr>
      <vt:lpstr>Learning Model Parameters</vt:lpstr>
      <vt:lpstr>Problem: Overfitting</vt:lpstr>
      <vt:lpstr>Regression</vt:lpstr>
      <vt:lpstr>Regression: Minimizing Loss</vt:lpstr>
      <vt:lpstr>Regression: Minimizing Loss</vt:lpstr>
      <vt:lpstr>Regression: Minimizing Loss</vt:lpstr>
      <vt:lpstr>Linear Algebra Solution</vt:lpstr>
      <vt:lpstr>Don’t Always Trust Linear Models</vt:lpstr>
      <vt:lpstr>Regression by Gradient Descent</vt:lpstr>
      <vt:lpstr>Multivariate Regression</vt:lpstr>
      <vt:lpstr>Overfitting</vt:lpstr>
      <vt:lpstr>Regularization and Sparsity</vt:lpstr>
      <vt:lpstr>Linear Separator </vt:lpstr>
      <vt:lpstr>Perceptron</vt:lpstr>
      <vt:lpstr>Perceptron Algorithm</vt:lpstr>
      <vt:lpstr>What Linear Separator to Pick?</vt:lpstr>
      <vt:lpstr>What Linear Separator to Pick?</vt:lpstr>
      <vt:lpstr>Non-Separable Data?</vt:lpstr>
      <vt:lpstr>Nonparametric Models</vt:lpstr>
      <vt:lpstr>Nearest-Neighbor Classification</vt:lpstr>
      <vt:lpstr>Earthquakes and Explosions</vt:lpstr>
      <vt:lpstr>K=1 Nearest Neighbors</vt:lpstr>
      <vt:lpstr>K=5 Nearest Neighbors</vt:lpstr>
      <vt:lpstr>Curse of Dimensionality</vt:lpstr>
      <vt:lpstr>Curse of Dimensionality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SOSCOMP</dc:creator>
  <cp:lastModifiedBy>SOSCOMP</cp:lastModifiedBy>
  <cp:revision>165</cp:revision>
  <dcterms:created xsi:type="dcterms:W3CDTF">2012-07-14T16:41:36Z</dcterms:created>
  <dcterms:modified xsi:type="dcterms:W3CDTF">2012-08-14T20:15:18Z</dcterms:modified>
</cp:coreProperties>
</file>