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1"/>
  </p:notesMasterIdLst>
  <p:sldIdLst>
    <p:sldId id="256" r:id="rId2"/>
    <p:sldId id="257" r:id="rId3"/>
    <p:sldId id="447" r:id="rId4"/>
    <p:sldId id="448" r:id="rId5"/>
    <p:sldId id="449" r:id="rId6"/>
    <p:sldId id="450" r:id="rId7"/>
    <p:sldId id="451" r:id="rId8"/>
    <p:sldId id="452" r:id="rId9"/>
    <p:sldId id="471" r:id="rId10"/>
    <p:sldId id="47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4F90-0193-4FD0-B1EF-8CF4A9BB14A1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9E11-2FDD-4E4A-8A6F-AEE0F728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9E11-2FDD-4E4A-8A6F-AEE0F72837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00B20F-67A9-48A2-80BA-79523D80BA17}" type="datetime1">
              <a:rPr lang="en-US" smtClean="0"/>
              <a:t>8/8/2012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10B21-3D60-46E1-A5B3-843FC938345E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D730C-B8D7-40A8-95CE-C04C85D17E85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93E0E-BEC0-4CF1-AF63-D3DC129E35B1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A30DC-2BF1-44F5-A13E-72D9170A44D7}" type="datetime1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A1C78-F837-4E9F-A92C-4D0323921A16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67455-6E74-4740-A578-AFA756D81FD9}" type="datetime1">
              <a:rPr lang="en-US" smtClean="0"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FED96-5F95-4273-996E-2FEFAC0112F5}" type="datetime1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DC68F-ED28-4625-83EF-22788430C01E}" type="datetime1">
              <a:rPr lang="en-US" smtClean="0"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EFA998-58BB-45BB-99AD-D4EB3243EC7A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4BE6B7-1D49-4BC8-9ED3-C24A6DA23429}" type="datetime1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5574A2-8FBA-4A15-B4FA-F2AE5BDC8C6E}" type="datetime1">
              <a:rPr lang="en-US" smtClean="0"/>
              <a:t>8/8/2012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9067800" cy="1829761"/>
          </a:xfrm>
        </p:spPr>
        <p:txBody>
          <a:bodyPr>
            <a:noAutofit/>
          </a:bodyPr>
          <a:lstStyle/>
          <a:p>
            <a:pPr algn="ctr"/>
            <a:r>
              <a:rPr lang="en-US" sz="4100" dirty="0"/>
              <a:t>Probabilistic Inference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200" dirty="0" smtClean="0">
                <a:solidFill>
                  <a:schemeClr val="tx1"/>
                </a:solidFill>
              </a:rPr>
              <a:t>Unit 4,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Introduction to Artificial </a:t>
            </a:r>
            <a:r>
              <a:rPr lang="en-US" sz="1200" i="1" dirty="0" smtClean="0">
                <a:solidFill>
                  <a:schemeClr val="tx1"/>
                </a:solidFill>
              </a:rPr>
              <a:t>Intelligence, </a:t>
            </a:r>
            <a:r>
              <a:rPr lang="en-US" sz="1200" dirty="0" smtClean="0">
                <a:solidFill>
                  <a:schemeClr val="tx1"/>
                </a:solidFill>
              </a:rPr>
              <a:t>Stanford </a:t>
            </a:r>
            <a:r>
              <a:rPr lang="en-US" sz="1200" dirty="0">
                <a:solidFill>
                  <a:schemeClr val="tx1"/>
                </a:solidFill>
              </a:rPr>
              <a:t>online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400800"/>
            <a:ext cx="8763000" cy="8382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Made by: Maor Levy, </a:t>
            </a:r>
            <a:r>
              <a:rPr lang="en-US" sz="1800" smtClean="0">
                <a:solidFill>
                  <a:schemeClr val="bg1"/>
                </a:solidFill>
              </a:rPr>
              <a:t>Temple University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Autofit/>
          </a:bodyPr>
          <a:lstStyle/>
          <a:p>
            <a:r>
              <a:rPr lang="en-US" sz="3200" dirty="0"/>
              <a:t>Variable elimination </a:t>
            </a:r>
            <a:endParaRPr lang="en-US" sz="3200" dirty="0" smtClean="0"/>
          </a:p>
          <a:p>
            <a:pPr lvl="1"/>
            <a:r>
              <a:rPr lang="en-US" sz="2400" dirty="0"/>
              <a:t>We want to compute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0576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1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743200"/>
          </a:xfrm>
        </p:spPr>
        <p:txBody>
          <a:bodyPr>
            <a:noAutofit/>
          </a:bodyPr>
          <a:lstStyle/>
          <a:p>
            <a:r>
              <a:rPr lang="en-US" sz="2800" dirty="0"/>
              <a:t>Three main approaches to determine posterior distributions </a:t>
            </a:r>
            <a:r>
              <a:rPr lang="en-US" sz="2800" dirty="0" smtClean="0"/>
              <a:t>in belief </a:t>
            </a:r>
            <a:r>
              <a:rPr lang="en-US" sz="2800" dirty="0"/>
              <a:t>networks:</a:t>
            </a:r>
          </a:p>
          <a:p>
            <a:pPr lvl="1"/>
            <a:r>
              <a:rPr lang="en-US" sz="2400" dirty="0"/>
              <a:t>Exploiting the structure of the network to eliminate (</a:t>
            </a:r>
            <a:r>
              <a:rPr lang="en-US" sz="2400" dirty="0" smtClean="0"/>
              <a:t>sum out</a:t>
            </a:r>
            <a:r>
              <a:rPr lang="en-US" sz="2400" dirty="0"/>
              <a:t>) the non-observed, non-query variables one at a time.</a:t>
            </a:r>
          </a:p>
          <a:p>
            <a:pPr lvl="1"/>
            <a:r>
              <a:rPr lang="en-US" sz="2400" dirty="0"/>
              <a:t>Search-based approaches that enumerate some of </a:t>
            </a:r>
            <a:r>
              <a:rPr lang="en-US" sz="2400" dirty="0" smtClean="0"/>
              <a:t>the possible </a:t>
            </a:r>
            <a:r>
              <a:rPr lang="en-US" sz="2400" dirty="0"/>
              <a:t>worlds, and estimate posterior probabilities </a:t>
            </a:r>
            <a:r>
              <a:rPr lang="en-US" sz="2400" dirty="0" smtClean="0"/>
              <a:t>from the </a:t>
            </a:r>
            <a:r>
              <a:rPr lang="en-US" sz="2400" dirty="0"/>
              <a:t>worlds generated.</a:t>
            </a:r>
          </a:p>
          <a:p>
            <a:pPr lvl="1"/>
            <a:r>
              <a:rPr lang="en-US" sz="2400" dirty="0"/>
              <a:t>Stochastic simulation where random cases are </a:t>
            </a:r>
            <a:r>
              <a:rPr lang="en-US" sz="2400" dirty="0" smtClean="0"/>
              <a:t>generated according </a:t>
            </a:r>
            <a:r>
              <a:rPr lang="en-US" sz="2400" dirty="0"/>
              <a:t>to the probability distributions.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factor</a:t>
            </a:r>
            <a:r>
              <a:rPr lang="en-US" sz="2800" dirty="0"/>
              <a:t> is a representation of a function from a tuple </a:t>
            </a:r>
            <a:r>
              <a:rPr lang="en-US" sz="2800" dirty="0" smtClean="0"/>
              <a:t>of random </a:t>
            </a:r>
            <a:r>
              <a:rPr lang="en-US" sz="2800" dirty="0"/>
              <a:t>variables into a number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/>
              <a:t>We will write factor f on variables </a:t>
            </a:r>
            <a:r>
              <a:rPr lang="en-US" sz="2400" dirty="0" smtClean="0"/>
              <a:t>X1,..., </a:t>
            </a:r>
            <a:r>
              <a:rPr lang="en-US" sz="2400" dirty="0" err="1"/>
              <a:t>Xj</a:t>
            </a:r>
            <a:r>
              <a:rPr lang="en-US" sz="2400" dirty="0"/>
              <a:t> as f (</a:t>
            </a:r>
            <a:r>
              <a:rPr lang="en-US" sz="2400" dirty="0" smtClean="0"/>
              <a:t>X1,...,</a:t>
            </a:r>
            <a:r>
              <a:rPr lang="en-US" sz="2400" dirty="0" err="1" smtClean="0"/>
              <a:t>Xj</a:t>
            </a:r>
            <a:r>
              <a:rPr lang="en-US" sz="2400" dirty="0"/>
              <a:t>).</a:t>
            </a:r>
          </a:p>
          <a:p>
            <a:pPr lvl="1"/>
            <a:r>
              <a:rPr lang="en-US" sz="2400" dirty="0"/>
              <a:t>We can assign some or all of the variables of a factor</a:t>
            </a:r>
            <a:r>
              <a:rPr lang="en-US" sz="2400" dirty="0" smtClean="0"/>
              <a:t>:</a:t>
            </a:r>
          </a:p>
          <a:p>
            <a:pPr lvl="2"/>
            <a:r>
              <a:rPr lang="en-US" sz="2200" dirty="0"/>
              <a:t>f (X1 = v1; </a:t>
            </a:r>
            <a:r>
              <a:rPr lang="en-US" sz="2200" dirty="0" smtClean="0"/>
              <a:t>X2</a:t>
            </a:r>
            <a:r>
              <a:rPr lang="en-US" sz="2000" dirty="0" smtClean="0"/>
              <a:t>,...,</a:t>
            </a:r>
            <a:r>
              <a:rPr lang="en-US" sz="2200" dirty="0" err="1" smtClean="0"/>
              <a:t>Xj</a:t>
            </a:r>
            <a:r>
              <a:rPr lang="en-US" sz="2200" dirty="0"/>
              <a:t>), where v1 2 </a:t>
            </a:r>
            <a:r>
              <a:rPr lang="en-US" sz="2200" dirty="0" err="1"/>
              <a:t>dom</a:t>
            </a:r>
            <a:r>
              <a:rPr lang="en-US" sz="2200" dirty="0"/>
              <a:t>(X1), is a </a:t>
            </a:r>
            <a:r>
              <a:rPr lang="en-US" sz="2200" dirty="0" smtClean="0"/>
              <a:t>factor on X2</a:t>
            </a:r>
            <a:r>
              <a:rPr lang="en-US" sz="2000" dirty="0" smtClean="0"/>
              <a:t>,...,</a:t>
            </a:r>
            <a:r>
              <a:rPr lang="en-US" sz="2200" dirty="0" err="1" smtClean="0"/>
              <a:t>Xj</a:t>
            </a:r>
            <a:endParaRPr lang="en-US" sz="2200" dirty="0"/>
          </a:p>
          <a:p>
            <a:pPr lvl="2"/>
            <a:r>
              <a:rPr lang="en-US" sz="2200" dirty="0"/>
              <a:t>f (X1 = v1; X2 = </a:t>
            </a:r>
            <a:r>
              <a:rPr lang="en-US" sz="2200" dirty="0" smtClean="0"/>
              <a:t>v2</a:t>
            </a:r>
            <a:r>
              <a:rPr lang="en-US" sz="2000" dirty="0" smtClean="0"/>
              <a:t>,...,</a:t>
            </a:r>
            <a:r>
              <a:rPr lang="en-US" sz="2200" dirty="0" err="1" smtClean="0"/>
              <a:t>Xj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err="1"/>
              <a:t>vj</a:t>
            </a:r>
            <a:r>
              <a:rPr lang="en-US" sz="2200" dirty="0"/>
              <a:t>) is a number that is </a:t>
            </a:r>
            <a:r>
              <a:rPr lang="en-US" sz="2200" dirty="0" smtClean="0"/>
              <a:t>the value </a:t>
            </a:r>
            <a:r>
              <a:rPr lang="en-US" sz="2200" dirty="0"/>
              <a:t>of f when each Xi has value </a:t>
            </a:r>
            <a:r>
              <a:rPr lang="en-US" sz="2200" dirty="0" smtClean="0"/>
              <a:t>vi.</a:t>
            </a:r>
          </a:p>
          <a:p>
            <a:pPr lvl="2"/>
            <a:endParaRPr lang="en-US" sz="2200" dirty="0" smtClean="0"/>
          </a:p>
          <a:p>
            <a:pPr lvl="1"/>
            <a:r>
              <a:rPr lang="en-US" sz="2400" dirty="0"/>
              <a:t>The former is also written as f (X1; </a:t>
            </a:r>
            <a:r>
              <a:rPr lang="en-US" sz="2400" dirty="0" smtClean="0"/>
              <a:t>X2,...,</a:t>
            </a:r>
            <a:r>
              <a:rPr lang="en-US" sz="2400" dirty="0" err="1" smtClean="0"/>
              <a:t>Xj</a:t>
            </a:r>
            <a:r>
              <a:rPr lang="en-US" sz="2400" dirty="0" smtClean="0"/>
              <a:t>)X1 </a:t>
            </a:r>
            <a:r>
              <a:rPr lang="en-US" sz="2400" dirty="0"/>
              <a:t>= </a:t>
            </a:r>
            <a:r>
              <a:rPr lang="en-US" sz="2400" dirty="0" smtClean="0"/>
              <a:t>v1, </a:t>
            </a:r>
            <a:r>
              <a:rPr lang="en-US" sz="240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factors: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57288"/>
            <a:ext cx="80962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     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Multiplying factors </a:t>
            </a:r>
            <a:r>
              <a:rPr lang="en-US" sz="2400" dirty="0" smtClean="0"/>
              <a:t>example: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25"/>
            <a:ext cx="78581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64303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400" dirty="0"/>
              <a:t>Summing out </a:t>
            </a:r>
            <a:r>
              <a:rPr lang="en-US" sz="2400" dirty="0" smtClean="0"/>
              <a:t>variables: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Summing out a variable </a:t>
            </a:r>
            <a:r>
              <a:rPr lang="en-US" sz="2400" dirty="0" smtClean="0"/>
              <a:t>example: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676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70356"/>
            <a:ext cx="4610100" cy="242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Evidence</a:t>
            </a:r>
          </a:p>
          <a:p>
            <a:pPr lvl="1"/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47700"/>
            <a:ext cx="73056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400" dirty="0"/>
              <a:t>Probability of a </a:t>
            </a:r>
            <a:r>
              <a:rPr lang="en-US" sz="2400" dirty="0" smtClean="0"/>
              <a:t>conjunction</a:t>
            </a:r>
          </a:p>
          <a:p>
            <a:pPr lvl="1"/>
            <a:r>
              <a:rPr lang="en-US" sz="1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09600"/>
            <a:ext cx="7743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1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Computing sums of products</a:t>
            </a:r>
          </a:p>
          <a:p>
            <a:pPr lvl="1"/>
            <a:r>
              <a:rPr lang="en-US" sz="2800" dirty="0"/>
              <a:t>Computation in belief networks reduces to computing </a:t>
            </a:r>
            <a:r>
              <a:rPr lang="en-US" sz="2800" dirty="0" smtClean="0"/>
              <a:t>the sums </a:t>
            </a:r>
            <a:r>
              <a:rPr lang="en-US" sz="2800" dirty="0"/>
              <a:t>of products</a:t>
            </a:r>
            <a:r>
              <a:rPr lang="en-US" sz="2800" dirty="0" smtClean="0"/>
              <a:t>.</a:t>
            </a:r>
          </a:p>
          <a:p>
            <a:pPr lvl="2"/>
            <a:r>
              <a:rPr lang="en-US" sz="2400" dirty="0"/>
              <a:t>How can we compute </a:t>
            </a:r>
            <a:r>
              <a:rPr lang="en-US" sz="2400" dirty="0" err="1"/>
              <a:t>ab</a:t>
            </a:r>
            <a:r>
              <a:rPr lang="en-US" sz="2400" dirty="0"/>
              <a:t> + ac </a:t>
            </a:r>
            <a:r>
              <a:rPr lang="en-US" sz="2400" dirty="0" smtClean="0"/>
              <a:t>efficiently?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Distribute </a:t>
            </a:r>
            <a:r>
              <a:rPr lang="en-US" sz="2400" dirty="0"/>
              <a:t>out the a giving a(b + c</a:t>
            </a:r>
            <a:r>
              <a:rPr lang="en-US" sz="2400" dirty="0" smtClean="0"/>
              <a:t>)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How </a:t>
            </a:r>
            <a:r>
              <a:rPr lang="en-US" sz="2400" dirty="0"/>
              <a:t>can we </a:t>
            </a:r>
            <a:r>
              <a:rPr lang="en-US" sz="2400" dirty="0" smtClean="0"/>
              <a:t>compute</a:t>
            </a:r>
            <a:br>
              <a:rPr lang="en-US" sz="2400" dirty="0" smtClean="0"/>
            </a:br>
            <a:r>
              <a:rPr lang="en-US" sz="2400" dirty="0" smtClean="0"/>
              <a:t>efficiently?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Distribute out those factors that don't involve Z</a:t>
            </a:r>
            <a:r>
              <a:rPr lang="en-US" sz="1400" dirty="0"/>
              <a:t>1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7205"/>
            <a:ext cx="2819400" cy="38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Variable elimination </a:t>
            </a:r>
            <a:r>
              <a:rPr lang="en-US" sz="2800" dirty="0" smtClean="0"/>
              <a:t>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143000"/>
            <a:ext cx="78200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Inference </a:t>
            </a:r>
            <a:r>
              <a:rPr lang="en-US" sz="3200" dirty="0"/>
              <a:t>in Bayes </a:t>
            </a:r>
            <a:r>
              <a:rPr lang="en-US" sz="3200" dirty="0" smtClean="0"/>
              <a:t>Nets</a:t>
            </a:r>
          </a:p>
          <a:p>
            <a:pPr lvl="1"/>
            <a:r>
              <a:rPr lang="en-US" sz="2400" dirty="0"/>
              <a:t>What is the probability of getting a strong </a:t>
            </a:r>
            <a:r>
              <a:rPr lang="en-US" sz="2400" dirty="0" smtClean="0"/>
              <a:t>letter?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We want to compute the probability of a set of </a:t>
            </a:r>
            <a:r>
              <a:rPr lang="en-US" sz="2400" dirty="0" smtClean="0">
                <a:solidFill>
                  <a:srgbClr val="FF0000"/>
                </a:solidFill>
              </a:rPr>
              <a:t>query </a:t>
            </a:r>
            <a:r>
              <a:rPr lang="en-US" sz="2400" dirty="0">
                <a:solidFill>
                  <a:srgbClr val="FF0000"/>
                </a:solidFill>
              </a:rPr>
              <a:t>variables</a:t>
            </a:r>
            <a:r>
              <a:rPr lang="en-US" sz="2400" dirty="0"/>
              <a:t> X (= the letter) given an </a:t>
            </a:r>
            <a:r>
              <a:rPr lang="en-US" sz="2400" dirty="0">
                <a:solidFill>
                  <a:srgbClr val="FF0000"/>
                </a:solidFill>
              </a:rPr>
              <a:t>event 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(= </a:t>
            </a:r>
            <a:r>
              <a:rPr lang="en-US" sz="2400" dirty="0"/>
              <a:t>being intelligent)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An </a:t>
            </a:r>
            <a:r>
              <a:rPr lang="en-US" sz="2400" dirty="0"/>
              <a:t>event = an assignment of values to a set of </a:t>
            </a:r>
            <a:r>
              <a:rPr lang="en-US" sz="2400" dirty="0" smtClean="0">
                <a:solidFill>
                  <a:srgbClr val="FF0000"/>
                </a:solidFill>
              </a:rPr>
              <a:t>evidence </a:t>
            </a:r>
            <a:r>
              <a:rPr lang="en-US" sz="2400" dirty="0">
                <a:solidFill>
                  <a:srgbClr val="FF0000"/>
                </a:solidFill>
              </a:rPr>
              <a:t>variables </a:t>
            </a:r>
            <a:r>
              <a:rPr lang="en-US" sz="2400" dirty="0"/>
              <a:t>E (= intelligence)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</a:t>
            </a:fld>
            <a:endParaRPr 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505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Summing out a variable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20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166813"/>
            <a:ext cx="7867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Variable elimination example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71563"/>
            <a:ext cx="58293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Stochastic Simulation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485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Generating samples from a distribution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14400"/>
            <a:ext cx="77914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Cumulative Distribution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14400"/>
            <a:ext cx="79057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Forward sampling in a belief </a:t>
            </a:r>
            <a:r>
              <a:rPr lang="en-US" sz="2800" dirty="0" smtClean="0"/>
              <a:t>network</a:t>
            </a:r>
          </a:p>
          <a:p>
            <a:pPr lvl="1"/>
            <a:r>
              <a:rPr lang="en-US" sz="2000" dirty="0"/>
              <a:t>Sample the variables one at a time; sample parents of </a:t>
            </a:r>
            <a:r>
              <a:rPr lang="en-US" sz="2000" dirty="0" smtClean="0"/>
              <a:t>X before </a:t>
            </a:r>
            <a:r>
              <a:rPr lang="en-US" sz="2000" dirty="0"/>
              <a:t>you sample X.</a:t>
            </a:r>
          </a:p>
          <a:p>
            <a:pPr lvl="1"/>
            <a:r>
              <a:rPr lang="en-US" sz="2000" dirty="0"/>
              <a:t>Given values for the parents of X, sample from </a:t>
            </a:r>
            <a:r>
              <a:rPr lang="en-US" sz="2000" dirty="0" smtClean="0"/>
              <a:t>the probability </a:t>
            </a:r>
            <a:r>
              <a:rPr lang="en-US" sz="2000" dirty="0"/>
              <a:t>of X given its </a:t>
            </a:r>
            <a:r>
              <a:rPr lang="en-US" sz="2000" dirty="0" smtClean="0"/>
              <a:t>parents.</a:t>
            </a:r>
          </a:p>
          <a:p>
            <a:r>
              <a:rPr lang="en-US" sz="2800" dirty="0"/>
              <a:t>Rejection Sampling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399"/>
            <a:ext cx="5867400" cy="35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Rejection Sampling Example: P(</a:t>
            </a:r>
            <a:r>
              <a:rPr lang="en-US" sz="2800" dirty="0" err="1"/>
              <a:t>tajsm</a:t>
            </a:r>
            <a:r>
              <a:rPr lang="en-US" sz="2800" dirty="0"/>
              <a:t>; re)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26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90600"/>
            <a:ext cx="85534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Importance </a:t>
            </a:r>
            <a:r>
              <a:rPr lang="en-US" sz="2800" dirty="0" smtClean="0"/>
              <a:t>Sampling</a:t>
            </a:r>
          </a:p>
          <a:p>
            <a:pPr lvl="1"/>
            <a:r>
              <a:rPr lang="en-US" sz="2400" dirty="0"/>
              <a:t>Samples have weights: a real number associated </a:t>
            </a:r>
            <a:r>
              <a:rPr lang="en-US" sz="2400" dirty="0" smtClean="0"/>
              <a:t>with each </a:t>
            </a:r>
            <a:r>
              <a:rPr lang="en-US" sz="2400" dirty="0"/>
              <a:t>sample that takes the evidence into account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Probability of a proposition is weighted average </a:t>
            </a:r>
            <a:r>
              <a:rPr lang="en-US" sz="2400" dirty="0" smtClean="0"/>
              <a:t>of samples:</a:t>
            </a:r>
          </a:p>
          <a:p>
            <a:pPr lvl="1"/>
            <a:endParaRPr lang="en-US" sz="2400" dirty="0"/>
          </a:p>
          <a:p>
            <a:pPr marL="393192" lvl="1" indent="0">
              <a:buNone/>
            </a:pPr>
            <a:endParaRPr lang="en-US" sz="3200" dirty="0" smtClean="0"/>
          </a:p>
          <a:p>
            <a:pPr lvl="1"/>
            <a:r>
              <a:rPr lang="en-US" sz="2400" dirty="0"/>
              <a:t>If we can compute </a:t>
            </a:r>
            <a:r>
              <a:rPr lang="en-US" sz="2400" dirty="0" smtClean="0"/>
              <a:t>P(</a:t>
            </a:r>
            <a:r>
              <a:rPr lang="en-US" sz="2400" dirty="0" err="1" smtClean="0"/>
              <a:t>evidence|sample</a:t>
            </a:r>
            <a:r>
              <a:rPr lang="en-US" sz="2400" dirty="0"/>
              <a:t>) we can weight </a:t>
            </a:r>
            <a:r>
              <a:rPr lang="en-US" sz="2400" dirty="0" smtClean="0"/>
              <a:t>the (partial</a:t>
            </a:r>
            <a:r>
              <a:rPr lang="en-US" sz="2400" dirty="0"/>
              <a:t>) sample by this value.</a:t>
            </a:r>
          </a:p>
          <a:p>
            <a:pPr lvl="1"/>
            <a:r>
              <a:rPr lang="en-US" sz="2400" dirty="0"/>
              <a:t>Mix exact inference with sampling: don't sample all </a:t>
            </a:r>
            <a:r>
              <a:rPr lang="en-US" sz="2400" dirty="0" smtClean="0"/>
              <a:t>of the </a:t>
            </a:r>
            <a:r>
              <a:rPr lang="en-US" sz="2400" dirty="0"/>
              <a:t>variables, but weight each sample appropriately.</a:t>
            </a:r>
          </a:p>
          <a:p>
            <a:pPr lvl="1"/>
            <a:r>
              <a:rPr lang="en-US" sz="2400" dirty="0"/>
              <a:t>Sample according to a proposal distribution, as long </a:t>
            </a:r>
            <a:r>
              <a:rPr lang="en-US" sz="2400" dirty="0" smtClean="0"/>
              <a:t>as the </a:t>
            </a:r>
            <a:r>
              <a:rPr lang="en-US" sz="2400" dirty="0"/>
              <a:t>samples are weighted appropriately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2293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/>
              <a:t>Importance Sampling Example: P(</a:t>
            </a:r>
            <a:r>
              <a:rPr lang="en-US" sz="2800" dirty="0" err="1"/>
              <a:t>tajsm</a:t>
            </a:r>
            <a:r>
              <a:rPr lang="en-US" sz="2800" dirty="0"/>
              <a:t>; re</a:t>
            </a:r>
            <a:r>
              <a:rPr lang="en-US" sz="2800" dirty="0" smtClean="0"/>
              <a:t>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28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38200"/>
            <a:ext cx="83058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763000" cy="6248400"/>
          </a:xfrm>
        </p:spPr>
        <p:txBody>
          <a:bodyPr>
            <a:noAutofit/>
          </a:bodyPr>
          <a:lstStyle/>
          <a:p>
            <a:r>
              <a:rPr lang="en-US" sz="2000" dirty="0"/>
              <a:t>References:</a:t>
            </a:r>
          </a:p>
          <a:p>
            <a:pPr lvl="1"/>
            <a:r>
              <a:rPr lang="en-US" sz="1800" dirty="0" smtClean="0"/>
              <a:t>Inference </a:t>
            </a:r>
            <a:r>
              <a:rPr lang="en-US" sz="1800" dirty="0"/>
              <a:t>in Bayes </a:t>
            </a:r>
            <a:r>
              <a:rPr lang="en-US" sz="1800" dirty="0" smtClean="0"/>
              <a:t>Nets examples, </a:t>
            </a:r>
            <a:r>
              <a:rPr lang="en-US" sz="1800" dirty="0"/>
              <a:t>Prof. Julia </a:t>
            </a:r>
            <a:r>
              <a:rPr lang="en-US" sz="1800" dirty="0" err="1"/>
              <a:t>Hockenmaier</a:t>
            </a:r>
            <a:r>
              <a:rPr lang="en-US" sz="1800" dirty="0"/>
              <a:t>, University of </a:t>
            </a:r>
            <a:r>
              <a:rPr lang="en-US" sz="1800" dirty="0" smtClean="0"/>
              <a:t>Illinois.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743200"/>
          </a:xfrm>
        </p:spPr>
        <p:txBody>
          <a:bodyPr>
            <a:noAutofit/>
          </a:bodyPr>
          <a:lstStyle/>
          <a:p>
            <a:r>
              <a:rPr lang="en-US" sz="3200" dirty="0"/>
              <a:t>The Burglary </a:t>
            </a:r>
            <a:r>
              <a:rPr lang="en-US" sz="3200" dirty="0" smtClean="0"/>
              <a:t>example</a:t>
            </a:r>
          </a:p>
          <a:p>
            <a:pPr lvl="1"/>
            <a:r>
              <a:rPr lang="en-US" sz="2400" dirty="0"/>
              <a:t>The alarm can go off if there is a burglary or if </a:t>
            </a:r>
            <a:r>
              <a:rPr lang="en-US" sz="2400" dirty="0" smtClean="0"/>
              <a:t>there </a:t>
            </a:r>
            <a:r>
              <a:rPr lang="en-US" sz="2400" dirty="0"/>
              <a:t>is an earthquake.</a:t>
            </a:r>
          </a:p>
          <a:p>
            <a:pPr lvl="1"/>
            <a:r>
              <a:rPr lang="en-US" sz="2400" dirty="0"/>
              <a:t>If the alarm goes off, John might call.</a:t>
            </a:r>
          </a:p>
          <a:p>
            <a:pPr lvl="1"/>
            <a:r>
              <a:rPr lang="en-US" sz="2400" dirty="0"/>
              <a:t>If the alarm goes off, Mary might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2768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1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743200"/>
          </a:xfrm>
        </p:spPr>
        <p:txBody>
          <a:bodyPr>
            <a:noAutofit/>
          </a:bodyPr>
          <a:lstStyle/>
          <a:p>
            <a:r>
              <a:rPr lang="en-US" sz="3200" dirty="0"/>
              <a:t>The Burglary </a:t>
            </a:r>
            <a:r>
              <a:rPr lang="en-US" sz="3200" dirty="0" smtClean="0"/>
              <a:t>example</a:t>
            </a:r>
          </a:p>
          <a:p>
            <a:pPr lvl="1"/>
            <a:r>
              <a:rPr lang="en-US" sz="2800" dirty="0"/>
              <a:t>What is the probability of a burglary if John and Mary call?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84" y="1981200"/>
            <a:ext cx="6477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743200"/>
          </a:xfrm>
        </p:spPr>
        <p:txBody>
          <a:bodyPr>
            <a:noAutofit/>
          </a:bodyPr>
          <a:lstStyle/>
          <a:p>
            <a:r>
              <a:rPr lang="en-US" sz="3200" dirty="0"/>
              <a:t>The Burglary </a:t>
            </a:r>
            <a:r>
              <a:rPr lang="en-US" sz="3200" dirty="0" smtClean="0"/>
              <a:t>example</a:t>
            </a:r>
          </a:p>
          <a:p>
            <a:pPr lvl="1"/>
            <a:r>
              <a:rPr lang="en-US" sz="2800" dirty="0"/>
              <a:t>Inference by </a:t>
            </a:r>
            <a:r>
              <a:rPr lang="en-US" sz="2800" dirty="0" smtClean="0">
                <a:solidFill>
                  <a:srgbClr val="FF0000"/>
                </a:solidFill>
              </a:rPr>
              <a:t>enumeration</a:t>
            </a:r>
          </a:p>
          <a:p>
            <a:pPr lvl="2"/>
            <a:r>
              <a:rPr lang="en-US" sz="2600" dirty="0"/>
              <a:t>What is the probability of a burglary if John </a:t>
            </a:r>
            <a:r>
              <a:rPr lang="en-US" sz="2600" dirty="0" smtClean="0"/>
              <a:t>and </a:t>
            </a:r>
            <a:r>
              <a:rPr lang="en-US" sz="2600" dirty="0"/>
              <a:t>Mary call</a:t>
            </a:r>
            <a:r>
              <a:rPr lang="en-US" sz="2600" dirty="0" smtClean="0"/>
              <a:t>?</a:t>
            </a:r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r>
              <a:rPr lang="en-US" sz="2600" dirty="0"/>
              <a:t>What is the joint probability P(</a:t>
            </a:r>
            <a:r>
              <a:rPr lang="en-US" sz="2600" dirty="0" err="1"/>
              <a:t>b,j,m</a:t>
            </a:r>
            <a:r>
              <a:rPr lang="en-US" sz="2600" dirty="0"/>
              <a:t>)?</a:t>
            </a:r>
          </a:p>
          <a:p>
            <a:pPr lvl="2"/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19600"/>
            <a:ext cx="48958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1623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743200"/>
          </a:xfrm>
        </p:spPr>
        <p:txBody>
          <a:bodyPr>
            <a:noAutofit/>
          </a:bodyPr>
          <a:lstStyle/>
          <a:p>
            <a:r>
              <a:rPr lang="en-US" sz="3200" dirty="0"/>
              <a:t>The Burglary </a:t>
            </a:r>
            <a:r>
              <a:rPr lang="en-US" sz="3200" dirty="0" smtClean="0"/>
              <a:t>example</a:t>
            </a:r>
          </a:p>
          <a:p>
            <a:pPr lvl="1"/>
            <a:r>
              <a:rPr lang="en-US" sz="2800" dirty="0"/>
              <a:t>Inference by </a:t>
            </a:r>
            <a:r>
              <a:rPr lang="en-US" sz="2800" dirty="0" smtClean="0">
                <a:solidFill>
                  <a:srgbClr val="FF0000"/>
                </a:solidFill>
              </a:rPr>
              <a:t>enumeration</a:t>
            </a:r>
          </a:p>
          <a:p>
            <a:pPr lvl="2"/>
            <a:r>
              <a:rPr lang="en-US" sz="2600" dirty="0"/>
              <a:t>What is the joint probability P(</a:t>
            </a:r>
            <a:r>
              <a:rPr lang="en-US" sz="2600" dirty="0" err="1"/>
              <a:t>b,j,m,e,a</a:t>
            </a:r>
            <a:r>
              <a:rPr lang="en-US" sz="2600" dirty="0"/>
              <a:t>)?</a:t>
            </a:r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marL="630936" lvl="2" indent="0">
              <a:buNone/>
            </a:pPr>
            <a:endParaRPr lang="en-US" sz="2600" dirty="0" smtClean="0"/>
          </a:p>
          <a:p>
            <a:pPr lvl="2"/>
            <a:r>
              <a:rPr lang="en-US" sz="2600" dirty="0" smtClean="0"/>
              <a:t>So,</a:t>
            </a:r>
            <a:endParaRPr lang="en-US" sz="2600" dirty="0"/>
          </a:p>
          <a:p>
            <a:pPr lvl="2"/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6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0482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47" y="4267200"/>
            <a:ext cx="6838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743200"/>
          </a:xfrm>
        </p:spPr>
        <p:txBody>
          <a:bodyPr>
            <a:noAutofit/>
          </a:bodyPr>
          <a:lstStyle/>
          <a:p>
            <a:r>
              <a:rPr lang="en-US" sz="3200" dirty="0"/>
              <a:t>The Burglary </a:t>
            </a:r>
            <a:r>
              <a:rPr lang="en-US" sz="3200" dirty="0" smtClean="0"/>
              <a:t>example</a:t>
            </a:r>
          </a:p>
          <a:p>
            <a:pPr lvl="1"/>
            <a:r>
              <a:rPr lang="en-US" sz="2800" dirty="0"/>
              <a:t>Inference by </a:t>
            </a:r>
            <a:r>
              <a:rPr lang="en-US" sz="2800" dirty="0" smtClean="0">
                <a:solidFill>
                  <a:srgbClr val="FF0000"/>
                </a:solidFill>
              </a:rPr>
              <a:t>enumeration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3150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6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743200"/>
          </a:xfrm>
        </p:spPr>
        <p:txBody>
          <a:bodyPr>
            <a:noAutofit/>
          </a:bodyPr>
          <a:lstStyle/>
          <a:p>
            <a:r>
              <a:rPr lang="en-US" sz="3200" dirty="0"/>
              <a:t>The Burglary </a:t>
            </a:r>
            <a:r>
              <a:rPr lang="en-US" sz="3200" dirty="0" smtClean="0"/>
              <a:t>example</a:t>
            </a:r>
          </a:p>
          <a:p>
            <a:pPr lvl="1"/>
            <a:r>
              <a:rPr lang="en-US" sz="2800" dirty="0"/>
              <a:t>Inference by </a:t>
            </a:r>
            <a:r>
              <a:rPr lang="en-US" sz="2800" dirty="0">
                <a:solidFill>
                  <a:srgbClr val="FF0000"/>
                </a:solidFill>
              </a:rPr>
              <a:t>enumeration (</a:t>
            </a:r>
            <a:r>
              <a:rPr lang="en-US" sz="2800" dirty="0" smtClean="0">
                <a:solidFill>
                  <a:srgbClr val="FF0000"/>
                </a:solidFill>
              </a:rPr>
              <a:t>visually)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0485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4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4008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Enumeration is inefﬁcient…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It </a:t>
                </a:r>
                <a:r>
                  <a:rPr lang="en-US" sz="2400" dirty="0">
                    <a:solidFill>
                      <a:schemeClr val="tx1"/>
                    </a:solidFill>
                  </a:rPr>
                  <a:t>repeatedly evaluates the same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sub expressions.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Time complexity for n Boolean variables: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Insights</a:t>
                </a:r>
                <a:r>
                  <a:rPr lang="en-US" sz="2800" dirty="0" smtClean="0"/>
                  <a:t>:</a:t>
                </a:r>
              </a:p>
              <a:p>
                <a:pPr lvl="1"/>
                <a:r>
                  <a:rPr lang="en-US" sz="2400" dirty="0" smtClean="0"/>
                  <a:t>It's </a:t>
                </a:r>
                <a:r>
                  <a:rPr lang="en-US" sz="2400" dirty="0"/>
                  <a:t>better to evaluate each </a:t>
                </a:r>
                <a:r>
                  <a:rPr lang="en-US" sz="2400" dirty="0" smtClean="0"/>
                  <a:t>sub expression only </a:t>
                </a:r>
                <a:r>
                  <a:rPr lang="en-US" sz="2400" dirty="0"/>
                  <a:t>once and save the </a:t>
                </a:r>
                <a:r>
                  <a:rPr lang="en-US" sz="2400" dirty="0" smtClean="0"/>
                  <a:t>result.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Often</a:t>
                </a:r>
                <a:r>
                  <a:rPr lang="en-US" sz="2400" dirty="0"/>
                  <a:t>, the number of </a:t>
                </a:r>
                <a:r>
                  <a:rPr lang="en-US" sz="2400" dirty="0" smtClean="0"/>
                  <a:t>sub expressions </a:t>
                </a:r>
                <a:r>
                  <a:rPr lang="en-US" sz="2400" dirty="0"/>
                  <a:t>will </a:t>
                </a:r>
                <a:r>
                  <a:rPr lang="en-US" sz="2400" dirty="0" smtClean="0"/>
                  <a:t>be </a:t>
                </a:r>
                <a:r>
                  <a:rPr lang="en-US" sz="2400" dirty="0"/>
                  <a:t>relatively </a:t>
                </a:r>
                <a:r>
                  <a:rPr lang="en-US" sz="2400" dirty="0" smtClean="0"/>
                  <a:t>small.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400800"/>
              </a:xfrm>
              <a:blipFill rotWithShape="1">
                <a:blip r:embed="rId2"/>
                <a:stretch>
                  <a:fillRect t="-1238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9269</TotalTime>
  <Words>692</Words>
  <Application>Microsoft Office PowerPoint</Application>
  <PresentationFormat>On-screen Show (4:3)</PresentationFormat>
  <Paragraphs>136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Probabilistic Inference Unit 4, Introduction to Artificial Intelligence, Stanford online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SOSCOMP</dc:creator>
  <cp:lastModifiedBy>SOSCOMP</cp:lastModifiedBy>
  <cp:revision>145</cp:revision>
  <dcterms:created xsi:type="dcterms:W3CDTF">2012-07-14T16:41:36Z</dcterms:created>
  <dcterms:modified xsi:type="dcterms:W3CDTF">2012-08-08T13:56:30Z</dcterms:modified>
</cp:coreProperties>
</file>