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22"/>
  </p:notesMasterIdLst>
  <p:sldIdLst>
    <p:sldId id="256" r:id="rId2"/>
    <p:sldId id="257" r:id="rId3"/>
    <p:sldId id="430" r:id="rId4"/>
    <p:sldId id="431" r:id="rId5"/>
    <p:sldId id="432" r:id="rId6"/>
    <p:sldId id="442" r:id="rId7"/>
    <p:sldId id="441" r:id="rId8"/>
    <p:sldId id="443" r:id="rId9"/>
    <p:sldId id="444" r:id="rId10"/>
    <p:sldId id="433" r:id="rId11"/>
    <p:sldId id="435" r:id="rId12"/>
    <p:sldId id="438" r:id="rId13"/>
    <p:sldId id="434" r:id="rId14"/>
    <p:sldId id="437" r:id="rId15"/>
    <p:sldId id="436" r:id="rId16"/>
    <p:sldId id="439" r:id="rId17"/>
    <p:sldId id="440" r:id="rId18"/>
    <p:sldId id="445" r:id="rId19"/>
    <p:sldId id="446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41" autoAdjust="0"/>
  </p:normalViewPr>
  <p:slideViewPr>
    <p:cSldViewPr>
      <p:cViewPr varScale="1">
        <p:scale>
          <a:sx n="83" d="100"/>
          <a:sy n="83" d="100"/>
        </p:scale>
        <p:origin x="-11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92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54F90-0193-4FD0-B1EF-8CF4A9BB14A1}" type="datetimeFigureOut">
              <a:rPr lang="en-US" smtClean="0"/>
              <a:pPr/>
              <a:t>7/27/2012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09E11-2FDD-4E4A-8A6F-AEE0F72837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22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09E11-2FDD-4E4A-8A6F-AEE0F728372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678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00B20F-67A9-48A2-80BA-79523D80BA17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DB1205-1AA5-4776-9BEC-4E5ECA50D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310B21-3D60-46E1-A5B3-843FC938345E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9D730C-B8D7-40A8-95CE-C04C85D17E85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593E0E-BEC0-4CF1-AF63-D3DC129E35B1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FA30DC-2BF1-44F5-A13E-72D9170A44D7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4A1C78-F837-4E9F-A92C-4D0323921A16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567455-6E74-4740-A578-AFA756D81FD9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FED96-5F95-4273-996E-2FEFAC0112F5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3DC68F-ED28-4625-83EF-22788430C01E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FEFA998-58BB-45BB-99AD-D4EB3243EC7A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B1205-1AA5-4776-9BEC-4E5ECA50D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4BE6B7-1D49-4BC8-9ED3-C24A6DA23429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DB1205-1AA5-4776-9BEC-4E5ECA50DD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15574A2-8FBA-4A15-B4FA-F2AE5BDC8C6E}" type="datetime1">
              <a:rPr lang="en-US" smtClean="0"/>
              <a:pPr/>
              <a:t>7/27/2012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DB1205-1AA5-4776-9BEC-4E5ECA50DD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25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tags" Target="../tags/tag4.xml"/><Relationship Id="rId16" Type="http://schemas.openxmlformats.org/officeDocument/2006/relationships/image" Target="../media/image28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3.png"/><Relationship Id="rId5" Type="http://schemas.openxmlformats.org/officeDocument/2006/relationships/tags" Target="../tags/tag7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gi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752600"/>
            <a:ext cx="9067800" cy="1829761"/>
          </a:xfrm>
        </p:spPr>
        <p:txBody>
          <a:bodyPr>
            <a:noAutofit/>
          </a:bodyPr>
          <a:lstStyle/>
          <a:p>
            <a:pPr algn="ctr"/>
            <a:r>
              <a:rPr lang="en-US" sz="4100" dirty="0"/>
              <a:t>Probability in </a:t>
            </a:r>
            <a:r>
              <a:rPr lang="en-US" sz="4100" dirty="0" smtClean="0"/>
              <a:t>Artificial </a:t>
            </a:r>
            <a:r>
              <a:rPr lang="en-US" sz="4100" dirty="0"/>
              <a:t>Intelligence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1200" dirty="0" smtClean="0">
                <a:solidFill>
                  <a:schemeClr val="tx1"/>
                </a:solidFill>
              </a:rPr>
              <a:t>Unit 3,</a:t>
            </a:r>
            <a:r>
              <a:rPr lang="en-US" sz="1200" i="1" dirty="0">
                <a:solidFill>
                  <a:schemeClr val="tx1"/>
                </a:solidFill>
              </a:rPr>
              <a:t> Introduction to Artificial </a:t>
            </a:r>
            <a:r>
              <a:rPr lang="en-US" sz="1200" i="1" dirty="0" smtClean="0">
                <a:solidFill>
                  <a:schemeClr val="tx1"/>
                </a:solidFill>
              </a:rPr>
              <a:t>Intelligence, </a:t>
            </a:r>
            <a:r>
              <a:rPr lang="en-US" sz="1200" dirty="0" smtClean="0">
                <a:solidFill>
                  <a:schemeClr val="tx1"/>
                </a:solidFill>
              </a:rPr>
              <a:t>Stanford </a:t>
            </a:r>
            <a:r>
              <a:rPr lang="en-US" sz="1200" dirty="0">
                <a:solidFill>
                  <a:schemeClr val="tx1"/>
                </a:solidFill>
              </a:rPr>
              <a:t>online course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400800"/>
            <a:ext cx="8763000" cy="838200"/>
          </a:xfrm>
        </p:spPr>
        <p:txBody>
          <a:bodyPr>
            <a:noAutofit/>
          </a:bodyPr>
          <a:lstStyle/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Made by: Maor Levy, </a:t>
            </a:r>
            <a:r>
              <a:rPr lang="en-US" sz="1800" smtClean="0">
                <a:solidFill>
                  <a:schemeClr val="bg1"/>
                </a:solidFill>
              </a:rPr>
              <a:t>Temple University 2012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6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</p:spPr>
        <p:txBody>
          <a:bodyPr>
            <a:noAutofit/>
          </a:bodyPr>
          <a:lstStyle/>
          <a:p>
            <a:r>
              <a:rPr lang="en-US" sz="2800" dirty="0"/>
              <a:t>A </a:t>
            </a:r>
            <a:r>
              <a:rPr lang="en-US" sz="2800" dirty="0" smtClean="0">
                <a:solidFill>
                  <a:srgbClr val="FF0000"/>
                </a:solidFill>
              </a:rPr>
              <a:t>Bayes network </a:t>
            </a:r>
            <a:r>
              <a:rPr lang="en-US" sz="2800" dirty="0"/>
              <a:t>is a form of probabilistic          graphical model. Specifically, a </a:t>
            </a:r>
            <a:r>
              <a:rPr lang="en-US" sz="2800" dirty="0" smtClean="0"/>
              <a:t>Bayes network is </a:t>
            </a:r>
            <a:r>
              <a:rPr lang="en-US" sz="2800" dirty="0"/>
              <a:t>a directed acyclic graph of nodes </a:t>
            </a:r>
            <a:r>
              <a:rPr lang="en-US" sz="2800" dirty="0" smtClean="0"/>
              <a:t>representing variables </a:t>
            </a:r>
            <a:r>
              <a:rPr lang="en-US" sz="2800" dirty="0"/>
              <a:t>and arcs representing </a:t>
            </a:r>
            <a:r>
              <a:rPr lang="en-US" sz="2800" dirty="0" smtClean="0"/>
              <a:t>dependence relations </a:t>
            </a:r>
            <a:r>
              <a:rPr lang="en-US" sz="2800" dirty="0"/>
              <a:t>among the variables. </a:t>
            </a:r>
            <a:endParaRPr lang="en-US" sz="28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A </a:t>
            </a:r>
            <a:r>
              <a:rPr lang="en-US" sz="2400" dirty="0"/>
              <a:t>representation of </a:t>
            </a:r>
            <a:r>
              <a:rPr lang="en-US" sz="2400" dirty="0" smtClean="0"/>
              <a:t>the joint </a:t>
            </a:r>
            <a:r>
              <a:rPr lang="en-US" sz="2400" dirty="0"/>
              <a:t>distribution over all the variables represented by nodes in the graph. Let the variables be X(1), ..., X(n). </a:t>
            </a:r>
          </a:p>
          <a:p>
            <a:r>
              <a:rPr lang="en-US" sz="2800" dirty="0"/>
              <a:t>Let parents(A) be the parents of the node A</a:t>
            </a:r>
            <a:r>
              <a:rPr lang="en-US" sz="2800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Then </a:t>
            </a:r>
            <a:r>
              <a:rPr lang="en-US" sz="2400" dirty="0"/>
              <a:t>the joint distribution for X(1) through X(n) </a:t>
            </a:r>
            <a:r>
              <a:rPr lang="en-US" sz="2400" dirty="0" smtClean="0"/>
              <a:t>is represented </a:t>
            </a:r>
            <a:r>
              <a:rPr lang="en-US" sz="2400" dirty="0"/>
              <a:t>as the product of the </a:t>
            </a:r>
            <a:r>
              <a:rPr lang="en-US" sz="2400" dirty="0" smtClean="0"/>
              <a:t>probability distributions P(Xi | Parents(Xi</a:t>
            </a:r>
            <a:r>
              <a:rPr lang="en-US" sz="2400" dirty="0"/>
              <a:t>)) for </a:t>
            </a:r>
            <a:r>
              <a:rPr lang="en-US" sz="2400" dirty="0" err="1"/>
              <a:t>i</a:t>
            </a:r>
            <a:r>
              <a:rPr lang="en-US" sz="2400" dirty="0"/>
              <a:t> = 1 to </a:t>
            </a:r>
            <a:r>
              <a:rPr lang="en-US" sz="2400" dirty="0" smtClean="0"/>
              <a:t>n</a:t>
            </a:r>
            <a:r>
              <a:rPr lang="en-US" sz="2400" dirty="0" smtClean="0"/>
              <a:t>:</a:t>
            </a: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If X has </a:t>
            </a:r>
            <a:r>
              <a:rPr lang="en-US" sz="2400" dirty="0"/>
              <a:t>no parents, its probability distribution is said  to be unconditional, otherwise it is conditional.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30300" y="5181600"/>
          <a:ext cx="5646738" cy="762000"/>
        </p:xfrm>
        <a:graphic>
          <a:graphicData uri="http://schemas.openxmlformats.org/presentationml/2006/ole">
            <p:oleObj spid="_x0000_s16386" name="Equation" r:id="rId3" imgW="3200400" imgH="43164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454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Examples </a:t>
            </a:r>
            <a:r>
              <a:rPr lang="en-US" sz="2800" dirty="0"/>
              <a:t>of </a:t>
            </a:r>
            <a:r>
              <a:rPr lang="en-US" sz="2800" dirty="0" smtClean="0"/>
              <a:t>Bayes </a:t>
            </a:r>
            <a:r>
              <a:rPr lang="en-US" sz="2800" dirty="0"/>
              <a:t>network: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untitle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7402"/>
            <a:ext cx="3787509" cy="232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ile:SimpleBayesNetNodes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3377040" cy="172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19400"/>
            <a:ext cx="6629400" cy="372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43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686800" cy="63246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/>
                  <a:t>True Bayesians actually consider conditional probabilities as more basic than joint </a:t>
                </a:r>
                <a:r>
                  <a:rPr lang="en-US" sz="2800" dirty="0" smtClean="0"/>
                  <a:t>probabilities. </a:t>
                </a:r>
              </a:p>
              <a:p>
                <a:r>
                  <a:rPr lang="en-US" sz="2800" dirty="0" smtClean="0"/>
                  <a:t>It </a:t>
                </a:r>
                <a:r>
                  <a:rPr lang="en-US" sz="2800" dirty="0"/>
                  <a:t>is easy to define P(</a:t>
                </a:r>
                <a:r>
                  <a:rPr lang="en-US" sz="2800" dirty="0" err="1"/>
                  <a:t>A|B</a:t>
                </a:r>
                <a:r>
                  <a:rPr lang="en-US" sz="2800" dirty="0"/>
                  <a:t>) without reference to the joint probability P(</a:t>
                </a:r>
                <a:r>
                  <a:rPr lang="en-US" sz="2800" dirty="0" err="1"/>
                  <a:t>A,B</a:t>
                </a:r>
                <a:r>
                  <a:rPr lang="en-US" sz="2800" dirty="0"/>
                  <a:t>). </a:t>
                </a:r>
                <a:endParaRPr lang="en-US" sz="2800" dirty="0" smtClean="0"/>
              </a:p>
              <a:p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Bayes’ Rule: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dirty="0">
                        <a:latin typeface="Cambria Math"/>
                      </a:rPr>
                      <m:t>P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osterior</m:t>
                    </m:r>
                    <m:r>
                      <a:rPr lang="en-US" sz="2000" b="0" i="0" dirty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dirty="0" smtClean="0">
                            <a:latin typeface="Cambria Math"/>
                          </a:rPr>
                          <m:t>𝐿𝑖𝑘𝑒𝑙𝑖h𝑜𝑜𝑑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 ∗ </m:t>
                        </m:r>
                        <m:r>
                          <a:rPr lang="en-US" sz="2000" i="1" dirty="0" smtClean="0">
                            <a:latin typeface="Cambria Math"/>
                          </a:rPr>
                          <m:t>𝑃𝑟𝑖𝑜𝑟</m:t>
                        </m:r>
                      </m:num>
                      <m:den>
                        <m:r>
                          <a:rPr lang="en-US" sz="2000" i="1" dirty="0">
                            <a:latin typeface="Cambria Math"/>
                          </a:rPr>
                          <m:t>𝑀𝑎𝑟𝑔𝑖𝑛𝑎𝑙</m:t>
                        </m:r>
                        <m:r>
                          <a:rPr lang="en-US" sz="2000" i="1" dirty="0">
                            <a:latin typeface="Cambria Math"/>
                          </a:rPr>
                          <m:t> </m:t>
                        </m:r>
                        <m:r>
                          <a:rPr lang="en-US" sz="2000" i="1" dirty="0">
                            <a:latin typeface="Cambria Math"/>
                          </a:rPr>
                          <m:t>𝐿𝑖𝑘𝑒𝑙𝑖h𝑜𝑜𝑑</m:t>
                        </m:r>
                      </m:den>
                    </m:f>
                    <m:r>
                      <a:rPr lang="en-US" sz="2000" b="0" i="1" dirty="0" smtClean="0">
                        <a:latin typeface="Cambria Math"/>
                      </a:rPr>
                      <m:t> </m:t>
                    </m:r>
                    <m:r>
                      <a:rPr lang="en-US" sz="2000" b="0" i="1" dirty="0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0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𝐴</m:t>
                        </m:r>
                      </m:e>
                      <m:e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𝐵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sz="2000" dirty="0" smtClean="0"/>
              </a:p>
              <a:p>
                <a:r>
                  <a:rPr lang="en-US" sz="2800" dirty="0" smtClean="0"/>
                  <a:t>Back to the cancer 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P</m:t>
                    </m:r>
                    <m:d>
                      <m:dPr>
                        <m:endChr m:val="|"/>
                        <m:ctrlPr>
                          <a:rPr lang="en-US" sz="2000" b="0" i="0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has</m:t>
                        </m:r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cancer</m:t>
                        </m:r>
                        <m:r>
                          <a:rPr lang="en-US" sz="2000" b="0" i="0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test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positive</m:t>
                    </m:r>
                    <m:r>
                      <a:rPr lang="en-US" sz="2000" b="0" i="0" smtClean="0">
                        <a:latin typeface="Cambria Math"/>
                      </a:rPr>
                      <m:t>)= </m:t>
                    </m:r>
                    <m:f>
                      <m:fPr>
                        <m:ctrlPr>
                          <a:rPr lang="en-US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𝑡𝑒𝑠𝑡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𝑝𝑜𝑠𝑖𝑡𝑖𝑣𝑒</m:t>
                            </m:r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h𝑎𝑠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𝑐𝑎𝑛𝑐𝑒𝑟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)∗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h𝑎𝑠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𝑐𝑎𝑛𝑐𝑒𝑟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𝑡𝑒𝑠𝑡</m:t>
                        </m:r>
                        <m:r>
                          <a:rPr lang="en-US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𝑝𝑜𝑠𝑖𝑡𝑖𝑣𝑒</m:t>
                        </m:r>
                        <m:r>
                          <a:rPr lang="en-US" sz="20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0.9</m:t>
                        </m:r>
                        <m:r>
                          <a:rPr lang="en-US" sz="2000" i="1">
                            <a:latin typeface="Cambria Math"/>
                          </a:rPr>
                          <m:t>∗</m:t>
                        </m:r>
                        <m:r>
                          <a:rPr lang="en-US" sz="2000" b="0" i="1" smtClean="0">
                            <a:latin typeface="Cambria Math"/>
                          </a:rPr>
                          <m:t>0.02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0.02∗0.9+0.98∗0.2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</a:rPr>
                          <m:t>0.018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</a:rPr>
                          <m:t>0.214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0.0841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686800" cy="6324600"/>
              </a:xfrm>
              <a:blipFill rotWithShape="1">
                <a:blip r:embed="rId2" cstate="print"/>
                <a:stretch>
                  <a:fillRect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3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686800" cy="63246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Two variables are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independent</a:t>
                </a:r>
                <a:r>
                  <a:rPr lang="en-US" sz="2400" dirty="0" smtClean="0"/>
                  <a:t> if: </a:t>
                </a:r>
                <a:r>
                  <a:rPr lang="en-US" sz="2400" i="1" dirty="0" smtClean="0">
                    <a:latin typeface="Cambria Math"/>
                    <a:ea typeface="Cambria Math"/>
                  </a:rPr>
                  <a:t/>
                </a:r>
                <a:br>
                  <a:rPr lang="en-US" sz="2400" i="1" dirty="0" smtClean="0">
                    <a:latin typeface="Cambria Math"/>
                    <a:ea typeface="Cambria Math"/>
                  </a:rPr>
                </a:b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: </m:t>
                    </m:r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𝑃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b="0" i="1" smtClean="0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 smtClean="0"/>
                  <a:t>It means </a:t>
                </a:r>
                <a:r>
                  <a:rPr lang="en-US" sz="2400" dirty="0"/>
                  <a:t>that the occurrence of one event makes it neither more nor less probable that the other occurs</a:t>
                </a:r>
                <a:r>
                  <a:rPr lang="en-US" sz="2400" dirty="0" smtClean="0"/>
                  <a:t>.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000" dirty="0"/>
                  <a:t>This says that their joint distribution </a:t>
                </a:r>
                <a:r>
                  <a:rPr lang="en-US" sz="2000" dirty="0">
                    <a:solidFill>
                      <a:srgbClr val="FF0000"/>
                    </a:solidFill>
                  </a:rPr>
                  <a:t>factors</a:t>
                </a:r>
                <a:r>
                  <a:rPr lang="en-US" sz="2000" dirty="0"/>
                  <a:t> into a product two simpler </a:t>
                </a:r>
                <a:r>
                  <a:rPr lang="en-US" sz="2000" dirty="0" smtClean="0"/>
                  <a:t>distributions</a:t>
                </a:r>
              </a:p>
              <a:p>
                <a:r>
                  <a:rPr lang="en-US" sz="2400" dirty="0"/>
                  <a:t>This </a:t>
                </a:r>
                <a:r>
                  <a:rPr lang="en-US" sz="2400" dirty="0" smtClean="0"/>
                  <a:t>implies: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 : </m:t>
                    </m:r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r>
                      <a:rPr lang="en-US" sz="2400" i="1">
                        <a:latin typeface="Cambria Math"/>
                      </a:rPr>
                      <m:t>𝑃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000" dirty="0" smtClean="0"/>
                  <a:t>We write</a:t>
                </a:r>
              </a:p>
              <a:p>
                <a:pPr>
                  <a:buFont typeface="Wingdings" pitchFamily="2" charset="2"/>
                  <a:buChar char="§"/>
                </a:pPr>
                <a:r>
                  <a:rPr lang="en-US" sz="2400" dirty="0"/>
                  <a:t>Independence is a simplifying modeling assumption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000" dirty="0"/>
                  <a:t>Empirical joint distributions: at best “close” to </a:t>
                </a:r>
                <a:r>
                  <a:rPr lang="en-US" sz="2000" dirty="0" smtClean="0"/>
                  <a:t>independent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For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example: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000" dirty="0"/>
                  <a:t>The event of getting a 6 the first time a die is rolled and the event of getting a 6 the second time are independent.</a:t>
                </a:r>
              </a:p>
              <a:p>
                <a:pPr lvl="2">
                  <a:buFont typeface="Wingdings" pitchFamily="2" charset="2"/>
                  <a:buChar char="§"/>
                </a:pPr>
                <a:r>
                  <a:rPr lang="en-US" sz="1800" dirty="0"/>
                  <a:t>By contrast, the event of getting a 6 the first time a die is rolled and the event that the sum of the numbers seen on the first and second trials is 8 are not independent</a:t>
                </a:r>
                <a:r>
                  <a:rPr lang="en-US" sz="1800" dirty="0" smtClean="0"/>
                  <a:t>.</a:t>
                </a:r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686800" cy="6324600"/>
              </a:xfrm>
              <a:blipFill rotWithShape="1">
                <a:blip r:embed="rId3" cstate="print"/>
                <a:stretch>
                  <a:fillRect t="-675" r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6062" y="2866055"/>
            <a:ext cx="101600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2392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686800" cy="63246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Two events are </a:t>
                </a:r>
                <a:r>
                  <a:rPr lang="en-US" sz="2400" dirty="0">
                    <a:solidFill>
                      <a:srgbClr val="FF0000"/>
                    </a:solidFill>
                  </a:rPr>
                  <a:t>dependent</a:t>
                </a:r>
                <a:r>
                  <a:rPr lang="en-US" sz="2400" dirty="0"/>
                  <a:t> if the outcome or occurrence of the first affects the outcome or occurrence of the second so that the probability is changed</a:t>
                </a:r>
                <a:r>
                  <a:rPr lang="en-US" sz="2400" dirty="0" smtClean="0"/>
                  <a:t>.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Example</a:t>
                </a:r>
                <a:r>
                  <a:rPr lang="en-US" sz="2400" dirty="0" smtClean="0"/>
                  <a:t>: A </a:t>
                </a:r>
                <a:r>
                  <a:rPr lang="en-US" sz="2400" dirty="0"/>
                  <a:t>card is chosen at random from a standard deck of 52 playing cards. Without replacing it, a second card is chosen. What is the probability that the first card chosen is a queen and the second card chosen is a jack?		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000" dirty="0"/>
                  <a:t>Probabilities:  	</a:t>
                </a:r>
              </a:p>
              <a:p>
                <a:pPr lvl="2">
                  <a:buFont typeface="Wingdings" pitchFamily="2" charset="2"/>
                  <a:buChar char="§"/>
                </a:pPr>
                <a:r>
                  <a:rPr lang="en-US" sz="1800" dirty="0"/>
                  <a:t>P(queen on first </a:t>
                </a:r>
                <a:r>
                  <a:rPr lang="en-US" sz="1800" dirty="0" smtClean="0"/>
                  <a:t>pick)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52</m:t>
                        </m:r>
                      </m:den>
                    </m:f>
                  </m:oMath>
                </a14:m>
                <a:endParaRPr lang="en-US" sz="1800" dirty="0"/>
              </a:p>
              <a:p>
                <a:pPr lvl="2">
                  <a:buFont typeface="Wingdings" pitchFamily="2" charset="2"/>
                  <a:buChar char="§"/>
                </a:pPr>
                <a:r>
                  <a:rPr lang="en-US" sz="1800" dirty="0" smtClean="0"/>
                  <a:t>P(jack </a:t>
                </a:r>
                <a:r>
                  <a:rPr lang="en-US" sz="1800" dirty="0"/>
                  <a:t>on 2nd pick given queen on 1st pick</a:t>
                </a:r>
                <a:r>
                  <a:rPr lang="en-US" sz="180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5</m:t>
                        </m:r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den>
                    </m:f>
                  </m:oMath>
                </a14:m>
                <a:endParaRPr lang="en-US" sz="1800" dirty="0"/>
              </a:p>
              <a:p>
                <a:pPr lvl="2">
                  <a:buFont typeface="Wingdings" pitchFamily="2" charset="2"/>
                  <a:buChar char="§"/>
                </a:pPr>
                <a:r>
                  <a:rPr lang="en-US" sz="1800" dirty="0" smtClean="0"/>
                  <a:t>P(queen </a:t>
                </a:r>
                <a:r>
                  <a:rPr lang="en-US" sz="1800" dirty="0"/>
                  <a:t>and jack</a:t>
                </a:r>
                <a:r>
                  <a:rPr lang="en-US" sz="1800" dirty="0" smtClean="0"/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52</m:t>
                        </m:r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∗</m:t>
                    </m:r>
                    <m:f>
                      <m:fPr>
                        <m:ctrlPr>
                          <a:rPr lang="en-US" sz="1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1800" i="1">
                            <a:latin typeface="Cambria Math"/>
                          </a:rPr>
                          <m:t>5</m:t>
                        </m:r>
                        <m:r>
                          <a:rPr lang="en-US" sz="1800" b="0" i="1" smtClean="0">
                            <a:latin typeface="Cambria Math"/>
                          </a:rPr>
                          <m:t>1</m:t>
                        </m:r>
                      </m:den>
                    </m:f>
                    <m:r>
                      <a:rPr lang="en-US" sz="1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1800" b="0" i="1" smtClean="0">
                            <a:latin typeface="Cambria Math"/>
                          </a:rPr>
                          <m:t>663</m:t>
                        </m:r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686800" cy="6324600"/>
              </a:xfrm>
              <a:blipFill rotWithShape="1">
                <a:blip r:embed="rId2" cstate="print"/>
                <a:stretch>
                  <a:fillRect t="-771" r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170" name="Picture 2" descr="http://www.mathsisfun.com/data/images/probability-marbles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2239804" cy="152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065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3048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X </a:t>
            </a:r>
            <a:r>
              <a:rPr lang="en-US" sz="2400" dirty="0"/>
              <a:t>and </a:t>
            </a:r>
            <a:r>
              <a:rPr lang="en-US" sz="2400" dirty="0" smtClean="0"/>
              <a:t>Y </a:t>
            </a:r>
            <a:r>
              <a:rPr lang="en-US" sz="2400" dirty="0"/>
              <a:t>are </a:t>
            </a:r>
            <a:r>
              <a:rPr lang="en-US" sz="2400" dirty="0">
                <a:solidFill>
                  <a:srgbClr val="FF0000"/>
                </a:solidFill>
              </a:rPr>
              <a:t>conditionally independent </a:t>
            </a:r>
            <a:r>
              <a:rPr lang="en-US" sz="2400" dirty="0"/>
              <a:t>given a third event </a:t>
            </a:r>
            <a:r>
              <a:rPr lang="en-US" sz="2400" dirty="0" smtClean="0"/>
              <a:t>Z </a:t>
            </a:r>
            <a:r>
              <a:rPr lang="en-US" sz="2400" dirty="0"/>
              <a:t>precisely if the occurrence or non-occurrence of </a:t>
            </a:r>
            <a:r>
              <a:rPr lang="en-US" sz="2400" dirty="0" smtClean="0"/>
              <a:t>X </a:t>
            </a:r>
            <a:r>
              <a:rPr lang="en-US" sz="2400" dirty="0"/>
              <a:t>and the occurrence or non-occurrence of </a:t>
            </a:r>
            <a:r>
              <a:rPr lang="en-US" sz="2400" dirty="0" smtClean="0"/>
              <a:t>Y </a:t>
            </a:r>
            <a:r>
              <a:rPr lang="en-US" sz="2400" dirty="0"/>
              <a:t>are independent events in their conditional probability distribution given </a:t>
            </a:r>
            <a:r>
              <a:rPr lang="en-US" sz="2400" dirty="0" smtClean="0"/>
              <a:t>Z. We write: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7637" y="1741717"/>
            <a:ext cx="1401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071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686800" cy="63246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Why Bayes Networks?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000" dirty="0" smtClean="0"/>
                  <a:t>P(A)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000" dirty="0" smtClean="0"/>
                  <a:t>P(B)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000" dirty="0" smtClean="0"/>
                  <a:t>P(</a:t>
                </a:r>
                <a:r>
                  <a:rPr lang="en-US" sz="2000" dirty="0" err="1" smtClean="0"/>
                  <a:t>C|A,B</a:t>
                </a:r>
                <a:r>
                  <a:rPr lang="en-US" sz="2000" dirty="0" smtClean="0"/>
                  <a:t>)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000" dirty="0" smtClean="0"/>
                  <a:t>P(</a:t>
                </a:r>
                <a:r>
                  <a:rPr lang="en-US" sz="2000" dirty="0" err="1" smtClean="0"/>
                  <a:t>D|E</a:t>
                </a:r>
                <a:r>
                  <a:rPr lang="en-US" sz="2000" dirty="0" smtClean="0"/>
                  <a:t>)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000" dirty="0" smtClean="0"/>
                  <a:t>P(</a:t>
                </a:r>
                <a:r>
                  <a:rPr lang="en-US" sz="2000" dirty="0" err="1" smtClean="0"/>
                  <a:t>E|C</a:t>
                </a:r>
                <a:r>
                  <a:rPr lang="en-US" sz="2000" dirty="0" smtClean="0"/>
                  <a:t>)</a:t>
                </a:r>
              </a:p>
              <a:p>
                <a:pPr lvl="1"/>
                <a:endParaRPr lang="en-US" sz="1600" dirty="0" smtClean="0"/>
              </a:p>
              <a:p>
                <a:pPr marL="109728" indent="0">
                  <a:buNone/>
                </a:pPr>
                <a:endParaRPr lang="en-US" sz="2000" dirty="0"/>
              </a:p>
              <a:p>
                <a:endParaRPr lang="en-US" sz="2000" dirty="0" smtClean="0"/>
              </a:p>
              <a:p>
                <a:r>
                  <a:rPr lang="en-US" sz="2400" dirty="0" smtClean="0"/>
                  <a:t>Joint </a:t>
                </a:r>
                <a:r>
                  <a:rPr lang="en-US" sz="2400" dirty="0"/>
                  <a:t>Distribution of </a:t>
                </a:r>
                <a:r>
                  <a:rPr lang="en-US" sz="2400" dirty="0" smtClean="0"/>
                  <a:t>any five variables is: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−1=31</m:t>
                    </m:r>
                  </m:oMath>
                </a14:m>
                <a:endParaRPr lang="en-US" sz="2400" dirty="0" smtClean="0"/>
              </a:p>
              <a:p>
                <a:endParaRPr lang="en-US" sz="2000" dirty="0"/>
              </a:p>
              <a:p>
                <a:r>
                  <a:rPr lang="en-US" sz="2400" dirty="0" smtClean="0"/>
                  <a:t>In Bayes network: </a:t>
                </a:r>
              </a:p>
              <a:p>
                <a:pPr lvl="1"/>
                <a:r>
                  <a:rPr lang="en-US" sz="1800" dirty="0" smtClean="0"/>
                  <a:t>P(</a:t>
                </a:r>
                <a:r>
                  <a:rPr lang="en-US" sz="1800" dirty="0" err="1" smtClean="0"/>
                  <a:t>A,B,C,D,E</a:t>
                </a:r>
                <a:r>
                  <a:rPr lang="en-US" sz="1800" dirty="0" smtClean="0"/>
                  <a:t>)=P(A)*</a:t>
                </a:r>
                <a:r>
                  <a:rPr lang="en-US" sz="1800" dirty="0"/>
                  <a:t>P(B)*P(</a:t>
                </a:r>
                <a:r>
                  <a:rPr lang="en-US" sz="1800" dirty="0" err="1"/>
                  <a:t>C|A,B</a:t>
                </a:r>
                <a:r>
                  <a:rPr lang="en-US" sz="1800" dirty="0"/>
                  <a:t>)*P(</a:t>
                </a:r>
                <a:r>
                  <a:rPr lang="en-US" sz="1800" dirty="0" err="1"/>
                  <a:t>D|E</a:t>
                </a:r>
                <a:r>
                  <a:rPr lang="en-US" sz="1800" dirty="0"/>
                  <a:t>)*P(</a:t>
                </a:r>
                <a:r>
                  <a:rPr lang="en-US" sz="1800" dirty="0" err="1"/>
                  <a:t>E|C</a:t>
                </a:r>
                <a:r>
                  <a:rPr lang="en-US" sz="1800" dirty="0" smtClean="0"/>
                  <a:t>)</a:t>
                </a:r>
              </a:p>
              <a:p>
                <a:pPr lvl="1"/>
                <a:endParaRPr lang="en-US" sz="1800" dirty="0" smtClean="0"/>
              </a:p>
              <a:p>
                <a:pPr lvl="1"/>
                <a:r>
                  <a:rPr lang="en-US" sz="1800" dirty="0" smtClean="0"/>
                  <a:t>Parameters:    1      1         4         2         2             Total of </a:t>
                </a:r>
                <a:r>
                  <a:rPr lang="en-US" sz="1800" dirty="0" smtClean="0">
                    <a:solidFill>
                      <a:srgbClr val="FF0000"/>
                    </a:solidFill>
                  </a:rPr>
                  <a:t>10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686800" cy="6324600"/>
              </a:xfrm>
              <a:blipFill rotWithShape="1">
                <a:blip r:embed="rId2" cstate="print"/>
                <a:stretch>
                  <a:fillRect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6096000" y="381000"/>
            <a:ext cx="2362200" cy="2819400"/>
            <a:chOff x="914400" y="838200"/>
            <a:chExt cx="2362200" cy="2819400"/>
          </a:xfrm>
        </p:grpSpPr>
        <p:sp>
          <p:nvSpPr>
            <p:cNvPr id="6" name="Oval 5"/>
            <p:cNvSpPr/>
            <p:nvPr/>
          </p:nvSpPr>
          <p:spPr>
            <a:xfrm>
              <a:off x="914400" y="8382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514600" y="8382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514600" y="2895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1696616" y="1905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914400" y="2895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  <p:cxnSp>
          <p:nvCxnSpPr>
            <p:cNvPr id="12" name="Straight Arrow Connector 11"/>
            <p:cNvCxnSpPr>
              <a:stCxn id="6" idx="5"/>
              <a:endCxn id="10" idx="1"/>
            </p:cNvCxnSpPr>
            <p:nvPr/>
          </p:nvCxnSpPr>
          <p:spPr>
            <a:xfrm>
              <a:off x="1564808" y="1488608"/>
              <a:ext cx="243400" cy="52798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3"/>
              <a:endCxn id="10" idx="7"/>
            </p:cNvCxnSpPr>
            <p:nvPr/>
          </p:nvCxnSpPr>
          <p:spPr>
            <a:xfrm flipH="1">
              <a:off x="2347024" y="1488608"/>
              <a:ext cx="279168" cy="52798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0" idx="3"/>
              <a:endCxn id="11" idx="7"/>
            </p:cNvCxnSpPr>
            <p:nvPr/>
          </p:nvCxnSpPr>
          <p:spPr>
            <a:xfrm flipH="1">
              <a:off x="1564808" y="2555408"/>
              <a:ext cx="243400" cy="45178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5"/>
              <a:endCxn id="9" idx="1"/>
            </p:cNvCxnSpPr>
            <p:nvPr/>
          </p:nvCxnSpPr>
          <p:spPr>
            <a:xfrm>
              <a:off x="2347024" y="2555408"/>
              <a:ext cx="279168" cy="45178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302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686800" cy="63246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The Naïve network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16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 smtClean="0">
                        <a:latin typeface="Cambria Math"/>
                      </a:rPr>
                      <m:t>1=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</a:rPr>
                      <m:t>65535</m:t>
                    </m:r>
                    <m:r>
                      <a:rPr lang="en-US" sz="2400" b="0" i="1" smtClean="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𝑝𝑎</m:t>
                    </m:r>
                    <m:r>
                      <a:rPr lang="en-US" sz="2400" i="1">
                        <a:latin typeface="Cambria Math"/>
                      </a:rPr>
                      <m:t>𝑟𝑎𝑚𝑒𝑡𝑒𝑟𝑠</m:t>
                    </m:r>
                  </m:oMath>
                </a14:m>
                <a:endParaRPr lang="en-US" sz="2400" dirty="0" smtClean="0"/>
              </a:p>
              <a:p>
                <a:r>
                  <a:rPr lang="en-US" sz="2800" dirty="0" smtClean="0"/>
                  <a:t>Bayes Network needs only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47 </a:t>
                </a:r>
                <a:r>
                  <a:rPr lang="en-US" sz="2800" dirty="0" smtClean="0"/>
                  <a:t>numerical probabilities to specify the joint.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686800" cy="6324600"/>
              </a:xfrm>
              <a:blipFill rotWithShape="1">
                <a:blip r:embed="rId2" cstate="print"/>
                <a:stretch>
                  <a:fillRect t="-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12236"/>
            <a:ext cx="6629400" cy="372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051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5029200" cy="6324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Are </a:t>
            </a:r>
            <a:r>
              <a:rPr lang="en-US" sz="2400" dirty="0">
                <a:solidFill>
                  <a:srgbClr val="FF0000"/>
                </a:solidFill>
              </a:rPr>
              <a:t>X and Y conditionally independent given evidence </a:t>
            </a:r>
            <a:r>
              <a:rPr lang="en-US" sz="2400" dirty="0" err="1">
                <a:solidFill>
                  <a:srgbClr val="FF0000"/>
                </a:solidFill>
              </a:rPr>
              <a:t>vars</a:t>
            </a:r>
            <a:r>
              <a:rPr lang="en-US" sz="2400" dirty="0">
                <a:solidFill>
                  <a:srgbClr val="FF0000"/>
                </a:solidFill>
              </a:rPr>
              <a:t> {Z}?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Yes, if X and Y “separated” by Z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Look for active paths from X to Y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No active paths = independence!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A </a:t>
            </a:r>
            <a:r>
              <a:rPr lang="en-US" sz="2400" dirty="0">
                <a:solidFill>
                  <a:srgbClr val="FF0000"/>
                </a:solidFill>
              </a:rPr>
              <a:t>path is active if each triple is active: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Causal chain A  B  C where B is unobserved (either direction)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Common cause A  B  C where B is unobserved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/>
              <a:t>Common effect (aka v-structure</a:t>
            </a:r>
            <a:r>
              <a:rPr lang="en-US" sz="1800" dirty="0" smtClean="0"/>
              <a:t>) </a:t>
            </a:r>
            <a:br>
              <a:rPr lang="en-US" sz="1800" dirty="0" smtClean="0"/>
            </a:br>
            <a:r>
              <a:rPr lang="en-US" sz="2000" dirty="0" smtClean="0"/>
              <a:t>A </a:t>
            </a:r>
            <a:r>
              <a:rPr lang="en-US" sz="2000" dirty="0"/>
              <a:t> B  C where B or one of its descendants is observed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All </a:t>
            </a:r>
            <a:r>
              <a:rPr lang="en-US" sz="2400" dirty="0">
                <a:solidFill>
                  <a:srgbClr val="FF0000"/>
                </a:solidFill>
              </a:rPr>
              <a:t>it takes to block a path is a single inactive segment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5" name="Group 186"/>
          <p:cNvGrpSpPr>
            <a:grpSpLocks/>
          </p:cNvGrpSpPr>
          <p:nvPr/>
        </p:nvGrpSpPr>
        <p:grpSpPr bwMode="auto">
          <a:xfrm>
            <a:off x="5410200" y="1203325"/>
            <a:ext cx="1600200" cy="320675"/>
            <a:chOff x="4572000" y="1676400"/>
            <a:chExt cx="1905000" cy="381000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cxnSp>
          <p:nvCxnSpPr>
            <p:cNvPr id="10" name="AutoShape 10"/>
            <p:cNvCxnSpPr>
              <a:cxnSpLocks noChangeShapeType="1"/>
              <a:stCxn id="6" idx="6"/>
              <a:endCxn id="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" name="AutoShape 10"/>
            <p:cNvCxnSpPr>
              <a:cxnSpLocks noChangeShapeType="1"/>
              <a:stCxn id="8" idx="6"/>
              <a:endCxn id="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2" name="Group 185"/>
          <p:cNvGrpSpPr>
            <a:grpSpLocks/>
          </p:cNvGrpSpPr>
          <p:nvPr/>
        </p:nvGrpSpPr>
        <p:grpSpPr bwMode="auto">
          <a:xfrm>
            <a:off x="7315200" y="1203325"/>
            <a:ext cx="1600200" cy="320675"/>
            <a:chOff x="6934200" y="1676400"/>
            <a:chExt cx="1905000" cy="381000"/>
          </a:xfrm>
        </p:grpSpPr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Arial" charset="0"/>
                <a:ea typeface="+mn-ea"/>
              </a:endParaRPr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cxnSp>
          <p:nvCxnSpPr>
            <p:cNvPr id="16" name="AutoShape 10"/>
            <p:cNvCxnSpPr>
              <a:cxnSpLocks noChangeShapeType="1"/>
              <a:stCxn id="13" idx="6"/>
              <a:endCxn id="14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AutoShape 10"/>
            <p:cNvCxnSpPr>
              <a:cxnSpLocks noChangeShapeType="1"/>
              <a:stCxn id="14" idx="6"/>
              <a:endCxn id="15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8" name="Group 187"/>
          <p:cNvGrpSpPr>
            <a:grpSpLocks/>
          </p:cNvGrpSpPr>
          <p:nvPr/>
        </p:nvGrpSpPr>
        <p:grpSpPr bwMode="auto">
          <a:xfrm>
            <a:off x="5410200" y="1938338"/>
            <a:ext cx="1600200" cy="576262"/>
            <a:chOff x="4572000" y="2362200"/>
            <a:chExt cx="1905000" cy="685800"/>
          </a:xfrm>
        </p:grpSpPr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cxnSp>
          <p:nvCxnSpPr>
            <p:cNvPr id="22" name="AutoShape 10"/>
            <p:cNvCxnSpPr>
              <a:cxnSpLocks noChangeShapeType="1"/>
              <a:stCxn id="20" idx="2"/>
              <a:endCxn id="19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AutoShape 10"/>
            <p:cNvCxnSpPr>
              <a:cxnSpLocks noChangeShapeType="1"/>
              <a:stCxn id="20" idx="6"/>
              <a:endCxn id="21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4" name="Group 184"/>
          <p:cNvGrpSpPr>
            <a:grpSpLocks/>
          </p:cNvGrpSpPr>
          <p:nvPr/>
        </p:nvGrpSpPr>
        <p:grpSpPr bwMode="auto">
          <a:xfrm>
            <a:off x="7315200" y="1938338"/>
            <a:ext cx="1600200" cy="576262"/>
            <a:chOff x="6934200" y="2362200"/>
            <a:chExt cx="1905000" cy="685800"/>
          </a:xfrm>
        </p:grpSpPr>
        <p:sp>
          <p:nvSpPr>
            <p:cNvPr id="25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26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Arial" charset="0"/>
                <a:ea typeface="+mn-ea"/>
              </a:endParaRPr>
            </a:p>
          </p:txBody>
        </p:sp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cxnSp>
          <p:nvCxnSpPr>
            <p:cNvPr id="28" name="AutoShape 10"/>
            <p:cNvCxnSpPr>
              <a:cxnSpLocks noChangeShapeType="1"/>
              <a:stCxn id="26" idx="2"/>
              <a:endCxn id="25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10"/>
            <p:cNvCxnSpPr>
              <a:cxnSpLocks noChangeShapeType="1"/>
              <a:stCxn id="26" idx="6"/>
              <a:endCxn id="27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0" name="Group 183"/>
          <p:cNvGrpSpPr>
            <a:grpSpLocks/>
          </p:cNvGrpSpPr>
          <p:nvPr/>
        </p:nvGrpSpPr>
        <p:grpSpPr bwMode="auto">
          <a:xfrm>
            <a:off x="7315200" y="3246438"/>
            <a:ext cx="1600200" cy="639762"/>
            <a:chOff x="6934200" y="3810000"/>
            <a:chExt cx="1905000" cy="762000"/>
          </a:xfrm>
        </p:grpSpPr>
        <p:sp>
          <p:nvSpPr>
            <p:cNvPr id="31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32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33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cxnSp>
          <p:nvCxnSpPr>
            <p:cNvPr id="34" name="AutoShape 10"/>
            <p:cNvCxnSpPr>
              <a:cxnSpLocks noChangeShapeType="1"/>
              <a:stCxn id="31" idx="6"/>
              <a:endCxn id="32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" name="AutoShape 10"/>
            <p:cNvCxnSpPr>
              <a:cxnSpLocks noChangeShapeType="1"/>
              <a:stCxn id="33" idx="2"/>
              <a:endCxn id="32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36" name="Group 188"/>
          <p:cNvGrpSpPr>
            <a:grpSpLocks/>
          </p:cNvGrpSpPr>
          <p:nvPr/>
        </p:nvGrpSpPr>
        <p:grpSpPr bwMode="auto">
          <a:xfrm>
            <a:off x="5410200" y="3246438"/>
            <a:ext cx="1600200" cy="639762"/>
            <a:chOff x="4572000" y="3810000"/>
            <a:chExt cx="1905000" cy="762000"/>
          </a:xfrm>
        </p:grpSpPr>
        <p:sp>
          <p:nvSpPr>
            <p:cNvPr id="37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Arial" charset="0"/>
                <a:ea typeface="+mn-ea"/>
              </a:endParaRPr>
            </a:p>
          </p:txBody>
        </p:sp>
        <p:sp>
          <p:nvSpPr>
            <p:cNvPr id="39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cxnSp>
          <p:nvCxnSpPr>
            <p:cNvPr id="40" name="AutoShape 10"/>
            <p:cNvCxnSpPr>
              <a:cxnSpLocks noChangeShapeType="1"/>
              <a:stCxn id="37" idx="6"/>
              <a:endCxn id="38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" name="AutoShape 10"/>
            <p:cNvCxnSpPr>
              <a:cxnSpLocks noChangeShapeType="1"/>
              <a:stCxn id="39" idx="2"/>
              <a:endCxn id="38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2" name="Group 189"/>
          <p:cNvGrpSpPr>
            <a:grpSpLocks/>
          </p:cNvGrpSpPr>
          <p:nvPr/>
        </p:nvGrpSpPr>
        <p:grpSpPr bwMode="auto">
          <a:xfrm>
            <a:off x="5410200" y="4191000"/>
            <a:ext cx="1600200" cy="1600200"/>
            <a:chOff x="4572000" y="4800600"/>
            <a:chExt cx="1905000" cy="1905000"/>
          </a:xfrm>
        </p:grpSpPr>
        <p:sp>
          <p:nvSpPr>
            <p:cNvPr id="43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44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cxnSp>
          <p:nvCxnSpPr>
            <p:cNvPr id="45" name="AutoShape 10"/>
            <p:cNvCxnSpPr>
              <a:cxnSpLocks noChangeShapeType="1"/>
              <a:stCxn id="43" idx="6"/>
              <a:endCxn id="48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" name="AutoShape 10"/>
            <p:cNvCxnSpPr>
              <a:cxnSpLocks noChangeShapeType="1"/>
              <a:stCxn id="44" idx="2"/>
              <a:endCxn id="48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7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Arial" charset="0"/>
                <a:ea typeface="+mn-ea"/>
              </a:endParaRPr>
            </a:p>
          </p:txBody>
        </p:sp>
        <p:sp>
          <p:nvSpPr>
            <p:cNvPr id="48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50" name="Straight Connector 49"/>
          <p:cNvCxnSpPr/>
          <p:nvPr/>
        </p:nvCxnSpPr>
        <p:spPr>
          <a:xfrm rot="5400000">
            <a:off x="4684712" y="31623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190"/>
          <p:cNvSpPr txBox="1">
            <a:spLocks noChangeArrowheads="1"/>
          </p:cNvSpPr>
          <p:nvPr/>
        </p:nvSpPr>
        <p:spPr bwMode="auto">
          <a:xfrm>
            <a:off x="5410200" y="5334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</a:rPr>
              <a:t>Active Triples</a:t>
            </a:r>
          </a:p>
        </p:txBody>
      </p:sp>
      <p:sp>
        <p:nvSpPr>
          <p:cNvPr id="52" name="TextBox 191"/>
          <p:cNvSpPr txBox="1">
            <a:spLocks noChangeArrowheads="1"/>
          </p:cNvSpPr>
          <p:nvPr/>
        </p:nvSpPr>
        <p:spPr bwMode="auto">
          <a:xfrm>
            <a:off x="7239000" y="533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</a:rPr>
              <a:t>Inactive Triples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36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5029200" cy="6324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Examples: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3" name="Text Box 5"/>
          <p:cNvSpPr txBox="1">
            <a:spLocks noChangeArrowheads="1"/>
          </p:cNvSpPr>
          <p:nvPr/>
        </p:nvSpPr>
        <p:spPr bwMode="auto">
          <a:xfrm>
            <a:off x="2438400" y="4191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</a:rPr>
              <a:t>Yes</a:t>
            </a:r>
          </a:p>
        </p:txBody>
      </p:sp>
      <p:pic>
        <p:nvPicPr>
          <p:cNvPr id="54" name="Picture 5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13" y="4254500"/>
            <a:ext cx="981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450" y="4857750"/>
            <a:ext cx="134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838200" y="67880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5"/>
          <p:cNvSpPr>
            <a:spLocks noChangeArrowheads="1"/>
          </p:cNvSpPr>
          <p:nvPr/>
        </p:nvSpPr>
        <p:spPr bwMode="auto">
          <a:xfrm>
            <a:off x="1447800" y="205040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AutoShape 6"/>
          <p:cNvCxnSpPr>
            <a:cxnSpLocks noChangeShapeType="1"/>
            <a:stCxn id="56" idx="4"/>
            <a:endCxn id="57" idx="1"/>
          </p:cNvCxnSpPr>
          <p:nvPr/>
        </p:nvCxnSpPr>
        <p:spPr bwMode="auto">
          <a:xfrm>
            <a:off x="1104900" y="1226490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9" name="Oval 7"/>
          <p:cNvSpPr>
            <a:spLocks noChangeArrowheads="1"/>
          </p:cNvSpPr>
          <p:nvPr/>
        </p:nvSpPr>
        <p:spPr bwMode="auto">
          <a:xfrm>
            <a:off x="2286000" y="67880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0" name="AutoShape 8"/>
          <p:cNvCxnSpPr>
            <a:cxnSpLocks noChangeShapeType="1"/>
            <a:stCxn id="59" idx="4"/>
            <a:endCxn id="57" idx="7"/>
          </p:cNvCxnSpPr>
          <p:nvPr/>
        </p:nvCxnSpPr>
        <p:spPr bwMode="auto">
          <a:xfrm flipH="1">
            <a:off x="1903413" y="1226490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Oval 13"/>
          <p:cNvSpPr>
            <a:spLocks noChangeArrowheads="1"/>
          </p:cNvSpPr>
          <p:nvPr/>
        </p:nvSpPr>
        <p:spPr bwMode="auto">
          <a:xfrm>
            <a:off x="1447800" y="342200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AutoShape 14"/>
          <p:cNvCxnSpPr>
            <a:cxnSpLocks noChangeShapeType="1"/>
            <a:stCxn id="57" idx="4"/>
            <a:endCxn id="61" idx="0"/>
          </p:cNvCxnSpPr>
          <p:nvPr/>
        </p:nvCxnSpPr>
        <p:spPr bwMode="auto">
          <a:xfrm>
            <a:off x="1714500" y="2598090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3" name="Picture 6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463" y="5486400"/>
            <a:ext cx="14366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4850" y="3632200"/>
            <a:ext cx="1384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56100"/>
            <a:ext cx="946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2150" y="4978400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1513" y="5632450"/>
            <a:ext cx="14017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463" y="6413500"/>
            <a:ext cx="1735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7848600" y="3632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CC0000"/>
                </a:solidFill>
              </a:rPr>
              <a:t>Yes</a:t>
            </a:r>
          </a:p>
        </p:txBody>
      </p: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7848600" y="42418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CC0000"/>
                </a:solidFill>
              </a:rPr>
              <a:t>Yes</a:t>
            </a:r>
          </a:p>
        </p:txBody>
      </p:sp>
      <p:sp>
        <p:nvSpPr>
          <p:cNvPr id="71" name="Text Box 22"/>
          <p:cNvSpPr txBox="1">
            <a:spLocks noChangeArrowheads="1"/>
          </p:cNvSpPr>
          <p:nvPr/>
        </p:nvSpPr>
        <p:spPr bwMode="auto">
          <a:xfrm>
            <a:off x="7848600" y="62992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CC0000"/>
                </a:solidFill>
              </a:rPr>
              <a:t>Yes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24300" y="304800"/>
            <a:ext cx="2552700" cy="4419600"/>
            <a:chOff x="2590800" y="269325"/>
            <a:chExt cx="2552700" cy="4419600"/>
          </a:xfrm>
        </p:grpSpPr>
        <p:sp>
          <p:nvSpPr>
            <p:cNvPr id="72" name="Oval 4"/>
            <p:cNvSpPr>
              <a:spLocks noChangeArrowheads="1"/>
            </p:cNvSpPr>
            <p:nvPr/>
          </p:nvSpPr>
          <p:spPr bwMode="auto">
            <a:xfrm>
              <a:off x="3162300" y="1412325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R</a:t>
              </a:r>
              <a:endParaRPr lang="en-US" sz="24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Oval 5"/>
            <p:cNvSpPr>
              <a:spLocks noChangeArrowheads="1"/>
            </p:cNvSpPr>
            <p:nvPr/>
          </p:nvSpPr>
          <p:spPr bwMode="auto">
            <a:xfrm>
              <a:off x="3771900" y="2783925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en-US" sz="24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4" name="AutoShape 6"/>
            <p:cNvCxnSpPr>
              <a:cxnSpLocks noChangeShapeType="1"/>
              <a:stCxn id="72" idx="4"/>
              <a:endCxn id="73" idx="1"/>
            </p:cNvCxnSpPr>
            <p:nvPr/>
          </p:nvCxnSpPr>
          <p:spPr bwMode="auto">
            <a:xfrm>
              <a:off x="3429000" y="1960013"/>
              <a:ext cx="420688" cy="8874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5" name="Oval 7"/>
            <p:cNvSpPr>
              <a:spLocks noChangeArrowheads="1"/>
            </p:cNvSpPr>
            <p:nvPr/>
          </p:nvSpPr>
          <p:spPr bwMode="auto">
            <a:xfrm>
              <a:off x="4610100" y="1412325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cxnSp>
          <p:nvCxnSpPr>
            <p:cNvPr id="76" name="AutoShape 8"/>
            <p:cNvCxnSpPr>
              <a:cxnSpLocks noChangeShapeType="1"/>
              <a:stCxn id="75" idx="4"/>
              <a:endCxn id="73" idx="7"/>
            </p:cNvCxnSpPr>
            <p:nvPr/>
          </p:nvCxnSpPr>
          <p:spPr bwMode="auto">
            <a:xfrm flipH="1">
              <a:off x="4227513" y="1960013"/>
              <a:ext cx="649287" cy="88741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7" name="Oval 9"/>
            <p:cNvSpPr>
              <a:spLocks noChangeArrowheads="1"/>
            </p:cNvSpPr>
            <p:nvPr/>
          </p:nvSpPr>
          <p:spPr bwMode="auto">
            <a:xfrm>
              <a:off x="2590800" y="2769638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D</a:t>
              </a:r>
              <a:endParaRPr lang="en-US" sz="2400" baseline="-250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8" name="AutoShape 10"/>
            <p:cNvCxnSpPr>
              <a:cxnSpLocks noChangeShapeType="1"/>
              <a:stCxn id="72" idx="4"/>
              <a:endCxn id="77" idx="0"/>
            </p:cNvCxnSpPr>
            <p:nvPr/>
          </p:nvCxnSpPr>
          <p:spPr bwMode="auto">
            <a:xfrm flipH="1">
              <a:off x="2857500" y="1960013"/>
              <a:ext cx="571500" cy="79533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79" name="Oval 11"/>
            <p:cNvSpPr>
              <a:spLocks noChangeArrowheads="1"/>
            </p:cNvSpPr>
            <p:nvPr/>
          </p:nvSpPr>
          <p:spPr bwMode="auto">
            <a:xfrm>
              <a:off x="3163888" y="269325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cxnSp>
          <p:nvCxnSpPr>
            <p:cNvPr id="80" name="AutoShape 12"/>
            <p:cNvCxnSpPr>
              <a:cxnSpLocks noChangeShapeType="1"/>
              <a:stCxn id="79" idx="4"/>
              <a:endCxn id="72" idx="0"/>
            </p:cNvCxnSpPr>
            <p:nvPr/>
          </p:nvCxnSpPr>
          <p:spPr bwMode="auto">
            <a:xfrm flipH="1">
              <a:off x="3429000" y="817013"/>
              <a:ext cx="1588" cy="5810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1" name="Oval 13"/>
            <p:cNvSpPr>
              <a:spLocks noChangeArrowheads="1"/>
            </p:cNvSpPr>
            <p:nvPr/>
          </p:nvSpPr>
          <p:spPr bwMode="auto">
            <a:xfrm>
              <a:off x="3771900" y="4155525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ja-JP" altLang="en-US" sz="2400" i="1">
                  <a:latin typeface="Times New Roman" pitchFamily="18" charset="0"/>
                  <a:cs typeface="Times New Roman" pitchFamily="18" charset="0"/>
                </a:rPr>
                <a:t>’</a:t>
              </a:r>
              <a:endParaRPr lang="en-US" sz="240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2" name="AutoShape 14"/>
            <p:cNvCxnSpPr>
              <a:cxnSpLocks noChangeShapeType="1"/>
              <a:stCxn id="73" idx="4"/>
              <a:endCxn id="81" idx="0"/>
            </p:cNvCxnSpPr>
            <p:nvPr/>
          </p:nvCxnSpPr>
          <p:spPr bwMode="auto">
            <a:xfrm>
              <a:off x="4038600" y="3331613"/>
              <a:ext cx="0" cy="8096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xmlns="" val="12687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9" grpId="0"/>
      <p:bldP spid="70" grpId="0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Probability expresses uncertainty.</a:t>
            </a:r>
            <a:endParaRPr lang="en-US" sz="2800" dirty="0"/>
          </a:p>
          <a:p>
            <a:r>
              <a:rPr lang="en-US" sz="2800" dirty="0"/>
              <a:t>Pervasive in all of Artificial Intelligence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Machine learning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Information Retrieval (e.g., Web)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Computer Vision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Robotics</a:t>
            </a:r>
          </a:p>
          <a:p>
            <a:r>
              <a:rPr lang="en-US" sz="2800" dirty="0"/>
              <a:t>Based on </a:t>
            </a:r>
            <a:r>
              <a:rPr lang="en-US" sz="2800" dirty="0">
                <a:solidFill>
                  <a:srgbClr val="FF0000"/>
                </a:solidFill>
              </a:rPr>
              <a:t>mathematical </a:t>
            </a:r>
            <a:r>
              <a:rPr lang="en-US" sz="2800" dirty="0" smtClean="0">
                <a:solidFill>
                  <a:srgbClr val="FF0000"/>
                </a:solidFill>
              </a:rPr>
              <a:t>calculus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Probability </a:t>
            </a:r>
            <a:r>
              <a:rPr lang="en-US" sz="2800" dirty="0"/>
              <a:t>of a </a:t>
            </a:r>
            <a:r>
              <a:rPr lang="en-US" sz="2800" dirty="0">
                <a:solidFill>
                  <a:srgbClr val="FF0000"/>
                </a:solidFill>
              </a:rPr>
              <a:t>fair </a:t>
            </a:r>
            <a:r>
              <a:rPr lang="en-US" sz="2800" dirty="0" smtClean="0">
                <a:solidFill>
                  <a:srgbClr val="FF0000"/>
                </a:solidFill>
              </a:rPr>
              <a:t>coin: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790994652"/>
              </p:ext>
            </p:extLst>
          </p:nvPr>
        </p:nvGraphicFramePr>
        <p:xfrm>
          <a:off x="2057400" y="4267200"/>
          <a:ext cx="2702232" cy="863600"/>
        </p:xfrm>
        <a:graphic>
          <a:graphicData uri="http://schemas.openxmlformats.org/presentationml/2006/ole">
            <p:oleObj spid="_x0000_s1046" name="Equation" r:id="rId3" imgW="1231366" imgH="393529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8594175"/>
              </p:ext>
            </p:extLst>
          </p:nvPr>
        </p:nvGraphicFramePr>
        <p:xfrm>
          <a:off x="3094038" y="5257800"/>
          <a:ext cx="1679575" cy="930275"/>
        </p:xfrm>
        <a:graphic>
          <a:graphicData uri="http://schemas.openxmlformats.org/presentationml/2006/ole">
            <p:oleObj spid="_x0000_s1047" name="Equation" r:id="rId4" imgW="711000" imgH="393480" progId="Equation.3">
              <p:embed/>
            </p:oleObj>
          </a:graphicData>
        </a:graphic>
      </p:graphicFrame>
      <p:pic>
        <p:nvPicPr>
          <p:cNvPr id="1037" name="Picture 13" descr="http://www.beaconlearningcenter.com/weblessons/headsiwin/AG00360_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1454369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92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686800" cy="6248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Overview: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Bayes network: 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/>
              <a:t>Graphical representation of joint distributions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/>
              <a:t>Efficiently encode conditional independencies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/>
              <a:t>Reduce number of parameters from exponential to linear (in many cases)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23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686800" cy="63246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Example: Probability of cancer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P(has cancer) = 0.02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P(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¬</m:t>
                    </m:r>
                  </m:oMath>
                </a14:m>
                <a:r>
                  <a:rPr lang="en-US" sz="2400" dirty="0" smtClean="0"/>
                  <a:t>has cancer) = 0.98</a:t>
                </a:r>
                <a:endParaRPr lang="en-US" sz="2400" dirty="0"/>
              </a:p>
              <a:p>
                <a:r>
                  <a:rPr lang="en-US" sz="2800" dirty="0"/>
                  <a:t>Multiple events: cancer, test </a:t>
                </a:r>
                <a:r>
                  <a:rPr lang="en-US" sz="2800" dirty="0" smtClean="0"/>
                  <a:t>result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P(has </a:t>
                </a:r>
                <a:r>
                  <a:rPr lang="en-US" sz="2400" dirty="0" smtClean="0"/>
                  <a:t>cancer, test positive)</a:t>
                </a:r>
              </a:p>
              <a:p>
                <a:endParaRPr lang="en-US" sz="3200" dirty="0" smtClean="0"/>
              </a:p>
              <a:p>
                <a:endParaRPr lang="en-US" sz="3200" dirty="0"/>
              </a:p>
              <a:p>
                <a:endParaRPr lang="en-US" sz="3200" dirty="0" smtClean="0"/>
              </a:p>
              <a:p>
                <a:endParaRPr lang="en-US" sz="3200" dirty="0"/>
              </a:p>
              <a:p>
                <a:r>
                  <a:rPr lang="en-US" sz="2800" dirty="0" smtClean="0"/>
                  <a:t>The </a:t>
                </a:r>
                <a:r>
                  <a:rPr lang="en-US" sz="2800" dirty="0">
                    <a:solidFill>
                      <a:srgbClr val="FF0000"/>
                    </a:solidFill>
                  </a:rPr>
                  <a:t>problem</a:t>
                </a:r>
                <a:r>
                  <a:rPr lang="en-US" sz="2800" dirty="0"/>
                  <a:t> with joint </a:t>
                </a:r>
                <a:r>
                  <a:rPr lang="en-US" sz="2800" dirty="0" smtClean="0"/>
                  <a:t>distributions: it </a:t>
                </a:r>
                <a:r>
                  <a:rPr lang="en-US" sz="2800" dirty="0"/>
                  <a:t>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𝐷</m:t>
                        </m:r>
                      </m:sup>
                    </m:sSup>
                    <m:r>
                      <a:rPr lang="en-US" sz="2800" b="0" i="1" dirty="0" smtClean="0">
                        <a:latin typeface="Cambria Math"/>
                      </a:rPr>
                      <m:t>−1</m:t>
                    </m:r>
                  </m:oMath>
                </a14:m>
                <a:r>
                  <a:rPr lang="en-US" sz="2800" dirty="0"/>
                  <a:t> numbers to specify them!</a:t>
                </a:r>
              </a:p>
              <a:p>
                <a:endParaRPr lang="en-US" sz="3200" dirty="0" smtClean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686800" cy="6324600"/>
              </a:xfrm>
              <a:blipFill rotWithShape="1">
                <a:blip r:embed="rId2" cstate="print"/>
                <a:stretch>
                  <a:fillRect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5181600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556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686800" cy="63246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Conditional Probability </a:t>
                </a:r>
                <a:r>
                  <a:rPr lang="en-US" sz="2800" dirty="0" smtClean="0"/>
                  <a:t>describes </a:t>
                </a:r>
                <a:r>
                  <a:rPr lang="en-US" sz="2800" dirty="0"/>
                  <a:t>the cancer </a:t>
                </a:r>
                <a:r>
                  <a:rPr lang="en-US" sz="2800" dirty="0" smtClean="0"/>
                  <a:t>test: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P(test positive | has cancer) = 0.9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 smtClean="0"/>
                  <a:t>P(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test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positive</m:t>
                    </m:r>
                    <m:r>
                      <m:rPr>
                        <m:nor/>
                      </m:rPr>
                      <a:rPr lang="en-US" sz="2400" dirty="0"/>
                      <m:t> |</m:t>
                    </m:r>
                    <m:r>
                      <a:rPr lang="en-US" sz="2400" b="0" i="1" dirty="0" smtClean="0">
                        <a:latin typeface="Cambria Math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¬</m:t>
                    </m:r>
                  </m:oMath>
                </a14:m>
                <a:r>
                  <a:rPr lang="en-US" sz="2400" dirty="0" smtClean="0"/>
                  <a:t>has cancer) = 0.2</a:t>
                </a:r>
                <a:endParaRPr lang="en-US" sz="2400" dirty="0"/>
              </a:p>
              <a:p>
                <a:r>
                  <a:rPr lang="en-US" sz="2800" dirty="0"/>
                  <a:t>Put this together with: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Prior probability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P(has cancer) = </a:t>
                </a:r>
                <a:r>
                  <a:rPr lang="en-US" sz="2400" dirty="0" smtClean="0"/>
                  <a:t>0.02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P(test </a:t>
                </a:r>
                <a:r>
                  <a:rPr lang="en-US" sz="2400" dirty="0" smtClean="0"/>
                  <a:t>negative </a:t>
                </a:r>
                <a:r>
                  <a:rPr lang="en-US" sz="2400" dirty="0"/>
                  <a:t>| has cancer) = </a:t>
                </a:r>
                <a:r>
                  <a:rPr lang="en-US" sz="2400" dirty="0" smtClean="0"/>
                  <a:t>0.1</a:t>
                </a:r>
              </a:p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Total </a:t>
                </a:r>
                <a:r>
                  <a:rPr lang="en-US" sz="2800" dirty="0">
                    <a:solidFill>
                      <a:srgbClr val="FF0000"/>
                    </a:solidFill>
                  </a:rPr>
                  <a:t>probability </a:t>
                </a:r>
                <a:r>
                  <a:rPr lang="en-US" sz="2800" dirty="0"/>
                  <a:t>is a fundamental rule relating </a:t>
                </a:r>
                <a:r>
                  <a:rPr lang="en-US" sz="2800" dirty="0" smtClean="0"/>
                  <a:t>marginal probabilities to </a:t>
                </a:r>
                <a:r>
                  <a:rPr lang="en-US" sz="2800" dirty="0"/>
                  <a:t>conditional probabilities</a:t>
                </a:r>
                <a:r>
                  <a:rPr lang="en-US" sz="2800" dirty="0" smtClean="0"/>
                  <a:t>.</a:t>
                </a:r>
              </a:p>
              <a:p>
                <a:pPr lvl="1"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𝑌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𝑋</m:t>
                        </m:r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 smtClean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686800" cy="6324600"/>
              </a:xfrm>
              <a:blipFill rotWithShape="1">
                <a:blip r:embed="rId2" cstate="print"/>
                <a:stretch>
                  <a:fillRect t="-964" r="-1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3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28600"/>
                <a:ext cx="8686800" cy="63246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>
                    <a:solidFill>
                      <a:srgbClr val="FF0000"/>
                    </a:solidFill>
                  </a:rPr>
                  <a:t>In summary: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P(has cancer) = 0.02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P(¬has cancer) = 0.98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P(test positive | has cancer) = 0.9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P(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/>
                      <m:t>test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positive</m:t>
                    </m:r>
                    <m:r>
                      <m:rPr>
                        <m:nor/>
                      </m:rPr>
                      <a:rPr lang="en-US" sz="2400" dirty="0"/>
                      <m:t> |</m:t>
                    </m:r>
                    <m:r>
                      <a:rPr lang="en-US" sz="2400" i="1" dirty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¬</m:t>
                    </m:r>
                  </m:oMath>
                </a14:m>
                <a:r>
                  <a:rPr lang="en-US" sz="2400" dirty="0"/>
                  <a:t>has cancer) = </a:t>
                </a:r>
                <a:r>
                  <a:rPr lang="en-US" sz="2400" dirty="0" smtClean="0"/>
                  <a:t>0.2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P(test negative | has cancer) = 0.1</a:t>
                </a:r>
                <a:endParaRPr lang="en-US" sz="3200" dirty="0"/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/>
                  <a:t>P(test negative |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¬</m:t>
                    </m:r>
                  </m:oMath>
                </a14:m>
                <a:r>
                  <a:rPr lang="en-US" sz="2400" dirty="0"/>
                  <a:t>has cancer) = </a:t>
                </a:r>
                <a:r>
                  <a:rPr lang="en-US" sz="2400" dirty="0" smtClean="0"/>
                  <a:t>0.8</a:t>
                </a:r>
                <a:endParaRPr lang="en-US" sz="2800" dirty="0" smtClean="0"/>
              </a:p>
              <a:p>
                <a:r>
                  <a:rPr lang="en-US" sz="2800" dirty="0"/>
                  <a:t>P(cancer) and P(Test positive | cancer) is called the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model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r>
                  <a:rPr lang="en-US" sz="2800" dirty="0" smtClean="0"/>
                  <a:t>Calculating </a:t>
                </a:r>
                <a:r>
                  <a:rPr lang="en-US" sz="2800" dirty="0"/>
                  <a:t>P(Test positive) is called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prediction</a:t>
                </a:r>
                <a:r>
                  <a:rPr lang="en-US" sz="2800" dirty="0" smtClean="0"/>
                  <a:t>.</a:t>
                </a:r>
                <a:endParaRPr lang="en-US" sz="2800" dirty="0"/>
              </a:p>
              <a:p>
                <a:r>
                  <a:rPr lang="en-US" sz="2800" dirty="0" smtClean="0"/>
                  <a:t>Calculating </a:t>
                </a:r>
                <a:r>
                  <a:rPr lang="en-US" sz="2800" dirty="0"/>
                  <a:t>P(Cancer | test positive) is called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diagnostic reasoning.</a:t>
                </a:r>
                <a:endParaRPr lang="en-US" sz="2800" dirty="0">
                  <a:solidFill>
                    <a:srgbClr val="FF0000"/>
                  </a:solidFill>
                </a:endParaRPr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28600"/>
                <a:ext cx="8686800" cy="6324600"/>
              </a:xfrm>
              <a:blipFill rotWithShape="1">
                <a:blip r:embed="rId2" cstate="print"/>
                <a:stretch>
                  <a:fillRect t="-964" r="-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66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</p:spPr>
        <p:txBody>
          <a:bodyPr>
            <a:no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rgbClr val="FF0000"/>
                </a:solidFill>
              </a:rPr>
              <a:t>belief network </a:t>
            </a:r>
            <a:r>
              <a:rPr lang="en-US" sz="2400" dirty="0"/>
              <a:t>consists of:</a:t>
            </a:r>
          </a:p>
          <a:p>
            <a:pPr lvl="1"/>
            <a:r>
              <a:rPr lang="en-US" sz="2000" dirty="0" smtClean="0"/>
              <a:t>A </a:t>
            </a:r>
            <a:r>
              <a:rPr lang="en-US" sz="1600" dirty="0"/>
              <a:t>directed acyclic graph with nodes labeled with </a:t>
            </a:r>
            <a:r>
              <a:rPr lang="en-US" sz="1600" dirty="0" smtClean="0"/>
              <a:t>random variables</a:t>
            </a:r>
          </a:p>
          <a:p>
            <a:pPr lvl="1"/>
            <a:r>
              <a:rPr lang="en-US" sz="1600" dirty="0" smtClean="0"/>
              <a:t>a </a:t>
            </a:r>
            <a:r>
              <a:rPr lang="en-US" sz="1600" dirty="0"/>
              <a:t>domain for each random variable</a:t>
            </a:r>
          </a:p>
          <a:p>
            <a:pPr lvl="1"/>
            <a:r>
              <a:rPr lang="en-US" sz="1600" dirty="0"/>
              <a:t>a set of conditional probability tables for each variable</a:t>
            </a:r>
          </a:p>
          <a:p>
            <a:pPr lvl="1"/>
            <a:r>
              <a:rPr lang="en-US" sz="1600" dirty="0"/>
              <a:t>given its parents (including prior probabilities for </a:t>
            </a:r>
            <a:r>
              <a:rPr lang="en-US" sz="1600" dirty="0" smtClean="0"/>
              <a:t>nodes w</a:t>
            </a:r>
            <a:r>
              <a:rPr lang="en-US" sz="2000" dirty="0" smtClean="0"/>
              <a:t>ith </a:t>
            </a:r>
            <a:r>
              <a:rPr lang="en-US" sz="2000" dirty="0"/>
              <a:t>no parents</a:t>
            </a:r>
            <a:r>
              <a:rPr lang="en-US" sz="2000" dirty="0" smtClean="0"/>
              <a:t>).</a:t>
            </a:r>
          </a:p>
          <a:p>
            <a:r>
              <a:rPr lang="en-US" sz="2400" dirty="0"/>
              <a:t>A belief network is a graph: the nodes are </a:t>
            </a:r>
            <a:r>
              <a:rPr lang="en-US" sz="2400" dirty="0" smtClean="0"/>
              <a:t>random variables</a:t>
            </a:r>
            <a:r>
              <a:rPr lang="en-US" sz="2400" dirty="0"/>
              <a:t>; there is an arc from the parents of each </a:t>
            </a:r>
            <a:r>
              <a:rPr lang="en-US" sz="2400" dirty="0" smtClean="0"/>
              <a:t>node into </a:t>
            </a:r>
            <a:r>
              <a:rPr lang="en-US" sz="2400" dirty="0"/>
              <a:t>that node. </a:t>
            </a:r>
            <a:endParaRPr lang="en-US" sz="2400" dirty="0" smtClean="0"/>
          </a:p>
          <a:p>
            <a:pPr lvl="1"/>
            <a:r>
              <a:rPr lang="en-US" sz="2000" dirty="0" smtClean="0"/>
              <a:t>A </a:t>
            </a:r>
            <a:r>
              <a:rPr lang="en-US" sz="2000" dirty="0"/>
              <a:t>belief network is automatically acyclic by construction.</a:t>
            </a:r>
          </a:p>
          <a:p>
            <a:pPr lvl="1"/>
            <a:r>
              <a:rPr lang="en-US" sz="2000" dirty="0"/>
              <a:t>A belief network is a directed acyclic graph (DAG) </a:t>
            </a:r>
            <a:r>
              <a:rPr lang="en-US" sz="2000" dirty="0" smtClean="0"/>
              <a:t>where nodes </a:t>
            </a:r>
            <a:r>
              <a:rPr lang="en-US" sz="2000" dirty="0"/>
              <a:t>are random variables.</a:t>
            </a:r>
          </a:p>
          <a:p>
            <a:pPr lvl="1"/>
            <a:r>
              <a:rPr lang="en-US" sz="2000" dirty="0"/>
              <a:t>The parents of a node n are those variables on which </a:t>
            </a:r>
            <a:r>
              <a:rPr lang="en-US" sz="2000" dirty="0" smtClean="0"/>
              <a:t>n directly </a:t>
            </a:r>
            <a:r>
              <a:rPr lang="en-US" sz="2000" dirty="0"/>
              <a:t>depends.</a:t>
            </a:r>
          </a:p>
          <a:p>
            <a:pPr lvl="1"/>
            <a:r>
              <a:rPr lang="en-US" sz="2000" dirty="0"/>
              <a:t>A belief network is a graphical representation </a:t>
            </a:r>
            <a:r>
              <a:rPr lang="en-US" sz="2000" dirty="0" smtClean="0"/>
              <a:t>of dependence </a:t>
            </a:r>
            <a:r>
              <a:rPr lang="en-US" sz="2000" dirty="0"/>
              <a:t>and independence:</a:t>
            </a:r>
          </a:p>
          <a:p>
            <a:pPr lvl="2"/>
            <a:r>
              <a:rPr lang="en-US" sz="1800" dirty="0" smtClean="0"/>
              <a:t>A </a:t>
            </a:r>
            <a:r>
              <a:rPr lang="en-US" sz="1800" dirty="0"/>
              <a:t>variable is independent of its non-descendants </a:t>
            </a:r>
            <a:r>
              <a:rPr lang="en-US" sz="1800" dirty="0" smtClean="0"/>
              <a:t>given its </a:t>
            </a:r>
            <a:r>
              <a:rPr lang="en-US" sz="1800" dirty="0"/>
              <a:t>parents.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4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</p:spPr>
        <p:txBody>
          <a:bodyPr>
            <a:noAutofit/>
          </a:bodyPr>
          <a:lstStyle/>
          <a:p>
            <a:r>
              <a:rPr lang="en-US" sz="2800" dirty="0"/>
              <a:t>Whether l1 is lit (</a:t>
            </a:r>
            <a:r>
              <a:rPr lang="en-US" sz="2800" dirty="0" smtClean="0"/>
              <a:t>L1_lit</a:t>
            </a:r>
            <a:r>
              <a:rPr lang="en-US" sz="2800" dirty="0"/>
              <a:t>) </a:t>
            </a:r>
            <a:r>
              <a:rPr lang="en-US" sz="2800" dirty="0" smtClean="0"/>
              <a:t>depends </a:t>
            </a:r>
            <a:r>
              <a:rPr lang="en-US" sz="2800" dirty="0"/>
              <a:t>only on the status of </a:t>
            </a:r>
            <a:r>
              <a:rPr lang="en-US" sz="2800" dirty="0" smtClean="0"/>
              <a:t>the light </a:t>
            </a:r>
            <a:r>
              <a:rPr lang="en-US" sz="2800" dirty="0"/>
              <a:t>(</a:t>
            </a:r>
            <a:r>
              <a:rPr lang="en-US" sz="2800" dirty="0" smtClean="0"/>
              <a:t>L1_st</a:t>
            </a:r>
            <a:r>
              <a:rPr lang="en-US" sz="2800" dirty="0"/>
              <a:t>) and whether </a:t>
            </a:r>
            <a:r>
              <a:rPr lang="en-US" sz="2800" dirty="0" smtClean="0"/>
              <a:t>there is </a:t>
            </a:r>
            <a:r>
              <a:rPr lang="en-US" sz="2800" dirty="0"/>
              <a:t>power in wire w0. </a:t>
            </a:r>
            <a:r>
              <a:rPr lang="en-US" sz="2800" dirty="0" smtClean="0"/>
              <a:t>Thus, L1_lit </a:t>
            </a:r>
            <a:r>
              <a:rPr lang="en-US" sz="2800" dirty="0"/>
              <a:t>is independent of </a:t>
            </a:r>
            <a:r>
              <a:rPr lang="en-US" sz="2800" dirty="0" smtClean="0"/>
              <a:t>the other </a:t>
            </a:r>
            <a:r>
              <a:rPr lang="en-US" sz="2800" dirty="0"/>
              <a:t>variables given </a:t>
            </a:r>
            <a:r>
              <a:rPr lang="en-US" sz="2800" dirty="0" smtClean="0"/>
              <a:t>L1_st and W0</a:t>
            </a:r>
            <a:r>
              <a:rPr lang="en-US" sz="2800" dirty="0"/>
              <a:t>. </a:t>
            </a:r>
            <a:endParaRPr lang="en-US" sz="2800" dirty="0" smtClean="0"/>
          </a:p>
          <a:p>
            <a:r>
              <a:rPr lang="en-US" sz="2800" dirty="0" smtClean="0"/>
              <a:t>In </a:t>
            </a: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belief network</a:t>
            </a:r>
            <a:r>
              <a:rPr lang="en-US" sz="2800" dirty="0"/>
              <a:t>, </a:t>
            </a:r>
            <a:r>
              <a:rPr lang="en-US" sz="2800" dirty="0" smtClean="0"/>
              <a:t>W0 and L1_st </a:t>
            </a:r>
            <a:r>
              <a:rPr lang="en-US" sz="2800" dirty="0"/>
              <a:t>are </a:t>
            </a:r>
            <a:r>
              <a:rPr lang="en-US" sz="2800" dirty="0">
                <a:solidFill>
                  <a:srgbClr val="FF0000"/>
                </a:solidFill>
              </a:rPr>
              <a:t>parents</a:t>
            </a:r>
            <a:r>
              <a:rPr lang="en-US" sz="2800" dirty="0"/>
              <a:t> of </a:t>
            </a:r>
            <a:r>
              <a:rPr lang="en-US" sz="2800" dirty="0" smtClean="0"/>
              <a:t>L1_lit. </a:t>
            </a:r>
          </a:p>
          <a:p>
            <a:r>
              <a:rPr lang="en-US" sz="2800" dirty="0" smtClean="0"/>
              <a:t>Similarly</a:t>
            </a:r>
            <a:r>
              <a:rPr lang="en-US" sz="2800" dirty="0"/>
              <a:t>, W0 depends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only </a:t>
            </a:r>
            <a:r>
              <a:rPr lang="en-US" sz="2800" dirty="0"/>
              <a:t>on whether there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is </a:t>
            </a:r>
            <a:r>
              <a:rPr lang="en-US" sz="2800" dirty="0"/>
              <a:t>power in </a:t>
            </a:r>
            <a:r>
              <a:rPr lang="en-US" sz="2800" dirty="0" smtClean="0"/>
              <a:t>w1, whether</a:t>
            </a:r>
            <a:br>
              <a:rPr lang="en-US" sz="2800" dirty="0" smtClean="0"/>
            </a:br>
            <a:r>
              <a:rPr lang="en-US" sz="2800" dirty="0" smtClean="0"/>
              <a:t>there </a:t>
            </a:r>
            <a:r>
              <a:rPr lang="en-US" sz="2800" dirty="0"/>
              <a:t>is power in w2,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/>
              <a:t>position of switch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s2 (S2_pos</a:t>
            </a:r>
            <a:r>
              <a:rPr lang="en-US" sz="2800" dirty="0"/>
              <a:t>), and the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status </a:t>
            </a:r>
            <a:r>
              <a:rPr lang="en-US" sz="2800" dirty="0"/>
              <a:t>of switch s2 </a:t>
            </a:r>
            <a:r>
              <a:rPr lang="en-US" sz="2800" dirty="0" smtClean="0"/>
              <a:t>(S2_st</a:t>
            </a:r>
            <a:r>
              <a:rPr lang="en-US" sz="2800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440" t="21456" r="28836" b="46666"/>
          <a:stretch/>
        </p:blipFill>
        <p:spPr bwMode="auto">
          <a:xfrm>
            <a:off x="4953000" y="2588172"/>
            <a:ext cx="3972910" cy="327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22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</p:spPr>
        <p:txBody>
          <a:bodyPr>
            <a:noAutofit/>
          </a:bodyPr>
          <a:lstStyle/>
          <a:p>
            <a:r>
              <a:rPr lang="en-US" sz="2800" dirty="0"/>
              <a:t>To </a:t>
            </a:r>
            <a:r>
              <a:rPr lang="en-US" sz="2800" dirty="0">
                <a:solidFill>
                  <a:srgbClr val="FF0000"/>
                </a:solidFill>
              </a:rPr>
              <a:t>represent</a:t>
            </a:r>
            <a:r>
              <a:rPr lang="en-US" sz="2800" dirty="0"/>
              <a:t> a domain in a belief network, you need </a:t>
            </a:r>
            <a:r>
              <a:rPr lang="en-US" sz="2800" dirty="0" smtClean="0"/>
              <a:t>to consider</a:t>
            </a:r>
            <a:r>
              <a:rPr lang="en-US" sz="2800" dirty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What are the relevant variables?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What </a:t>
            </a:r>
            <a:r>
              <a:rPr lang="en-US" sz="2000" dirty="0"/>
              <a:t>will you observe?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What </a:t>
            </a:r>
            <a:r>
              <a:rPr lang="en-US" sz="2000" dirty="0"/>
              <a:t>would you like </a:t>
            </a:r>
            <a:r>
              <a:rPr lang="en-US" sz="2000" dirty="0" smtClean="0"/>
              <a:t>to find </a:t>
            </a:r>
            <a:r>
              <a:rPr lang="en-US" sz="2000" dirty="0"/>
              <a:t>out (query)?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What </a:t>
            </a:r>
            <a:r>
              <a:rPr lang="en-US" sz="2000" dirty="0"/>
              <a:t>other features make the model simpler?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What values should these variables take?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What is the relationship between them? This should </a:t>
            </a:r>
            <a:r>
              <a:rPr lang="en-US" sz="2400" dirty="0" smtClean="0"/>
              <a:t>be expressed </a:t>
            </a:r>
            <a:r>
              <a:rPr lang="en-US" sz="2400" dirty="0"/>
              <a:t>in terms of local </a:t>
            </a:r>
            <a:r>
              <a:rPr lang="en-US" sz="2400" dirty="0" smtClean="0"/>
              <a:t>influence</a:t>
            </a:r>
            <a:r>
              <a:rPr lang="en-US" sz="2400" dirty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How does the value of each variable depend on </a:t>
            </a:r>
            <a:r>
              <a:rPr lang="en-US" sz="2400" dirty="0" smtClean="0"/>
              <a:t>its parents</a:t>
            </a:r>
            <a:r>
              <a:rPr lang="en-US" sz="2400" dirty="0"/>
              <a:t>? This is expressed in terms of the </a:t>
            </a:r>
            <a:r>
              <a:rPr lang="en-US" sz="2400" dirty="0" smtClean="0"/>
              <a:t>conditional probabilities</a:t>
            </a:r>
            <a:r>
              <a:rPr lang="en-US" sz="2400" dirty="0"/>
              <a:t>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7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324600"/>
          </a:xfrm>
        </p:spPr>
        <p:txBody>
          <a:bodyPr>
            <a:noAutofit/>
          </a:bodyPr>
          <a:lstStyle/>
          <a:p>
            <a:r>
              <a:rPr lang="en-US" sz="2800" dirty="0"/>
              <a:t>The power network can be used in a number of ways:</a:t>
            </a:r>
          </a:p>
          <a:p>
            <a:pPr lvl="1"/>
            <a:r>
              <a:rPr lang="en-US" sz="2400" dirty="0"/>
              <a:t>Conditioning on the status of the switches and circuit</a:t>
            </a:r>
          </a:p>
          <a:p>
            <a:pPr lvl="1"/>
            <a:r>
              <a:rPr lang="en-US" sz="2400" dirty="0"/>
              <a:t>breakers, whether there is outside power and the </a:t>
            </a:r>
            <a:r>
              <a:rPr lang="en-US" sz="2400" dirty="0" smtClean="0"/>
              <a:t>position of </a:t>
            </a:r>
            <a:r>
              <a:rPr lang="en-US" sz="2400" dirty="0"/>
              <a:t>the switches, you can simulate the lighting.</a:t>
            </a:r>
          </a:p>
          <a:p>
            <a:pPr lvl="1"/>
            <a:r>
              <a:rPr lang="en-US" sz="2400" dirty="0"/>
              <a:t>Given values for the switches, the outside power, </a:t>
            </a:r>
            <a:r>
              <a:rPr lang="en-US" sz="2400" dirty="0" smtClean="0"/>
              <a:t>and whether </a:t>
            </a:r>
            <a:r>
              <a:rPr lang="en-US" sz="2400" dirty="0"/>
              <a:t>the lights are lit, you can determine the </a:t>
            </a:r>
            <a:r>
              <a:rPr lang="en-US" sz="2400" dirty="0" smtClean="0"/>
              <a:t>posterior probability </a:t>
            </a:r>
            <a:r>
              <a:rPr lang="en-US" sz="2400" dirty="0"/>
              <a:t>that each switch or circuit breaker is ok or not.</a:t>
            </a:r>
          </a:p>
          <a:p>
            <a:pPr lvl="1"/>
            <a:r>
              <a:rPr lang="en-US" sz="2400" dirty="0"/>
              <a:t>Given some switch positions and some outputs and </a:t>
            </a:r>
            <a:r>
              <a:rPr lang="en-US" sz="2400" dirty="0" smtClean="0"/>
              <a:t>some intermediate </a:t>
            </a:r>
            <a:r>
              <a:rPr lang="en-US" sz="2400" dirty="0"/>
              <a:t>values, you can determine the probability </a:t>
            </a:r>
            <a:r>
              <a:rPr lang="en-US" sz="2400" dirty="0" smtClean="0"/>
              <a:t>of any </a:t>
            </a:r>
            <a:r>
              <a:rPr lang="en-US" sz="2400" dirty="0"/>
              <a:t>other variable in the network.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B1205-1AA5-4776-9BEC-4E5ECA50DD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12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8"/>
  <p:tag name="PICTUREFILESIZE" val="24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,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44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223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320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'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35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T'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84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18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28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'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22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9404</TotalTime>
  <Words>748</Words>
  <Application>Microsoft Office PowerPoint</Application>
  <PresentationFormat>On-screen Show (4:3)</PresentationFormat>
  <Paragraphs>114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Concourse</vt:lpstr>
      <vt:lpstr>Equation</vt:lpstr>
      <vt:lpstr>Microsoft Equation 3.0</vt:lpstr>
      <vt:lpstr>Probability in Artificial Intelligence Unit 3, Introduction to Artificial Intelligence, Stanford online course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SOSCOMP</dc:creator>
  <cp:lastModifiedBy>latecki</cp:lastModifiedBy>
  <cp:revision>163</cp:revision>
  <dcterms:created xsi:type="dcterms:W3CDTF">2012-07-14T16:41:36Z</dcterms:created>
  <dcterms:modified xsi:type="dcterms:W3CDTF">2012-07-27T17:56:10Z</dcterms:modified>
</cp:coreProperties>
</file>