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26"/>
  </p:notesMasterIdLst>
  <p:sldIdLst>
    <p:sldId id="256" r:id="rId2"/>
    <p:sldId id="257" r:id="rId3"/>
    <p:sldId id="259" r:id="rId4"/>
    <p:sldId id="262" r:id="rId5"/>
    <p:sldId id="260" r:id="rId6"/>
    <p:sldId id="258" r:id="rId7"/>
    <p:sldId id="264"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754F90-0193-4FD0-B1EF-8CF4A9BB14A1}" type="datetimeFigureOut">
              <a:rPr lang="en-US" smtClean="0"/>
              <a:t>7/16/2012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C09E11-2FDD-4E4A-8A6F-AEE0F728372F}" type="slidenum">
              <a:rPr lang="en-US" smtClean="0"/>
              <a:t>‹#›</a:t>
            </a:fld>
            <a:endParaRPr lang="en-US"/>
          </a:p>
        </p:txBody>
      </p:sp>
    </p:spTree>
    <p:extLst>
      <p:ext uri="{BB962C8B-B14F-4D97-AF65-F5344CB8AC3E}">
        <p14:creationId xmlns:p14="http://schemas.microsoft.com/office/powerpoint/2010/main" val="960225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C09E11-2FDD-4E4A-8A6F-AEE0F728372F}" type="slidenum">
              <a:rPr lang="en-US" smtClean="0"/>
              <a:t>11</a:t>
            </a:fld>
            <a:endParaRPr lang="en-US"/>
          </a:p>
        </p:txBody>
      </p:sp>
    </p:spTree>
    <p:extLst>
      <p:ext uri="{BB962C8B-B14F-4D97-AF65-F5344CB8AC3E}">
        <p14:creationId xmlns:p14="http://schemas.microsoft.com/office/powerpoint/2010/main" val="726784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C09E11-2FDD-4E4A-8A6F-AEE0F728372F}" type="slidenum">
              <a:rPr lang="en-US" smtClean="0"/>
              <a:t>20</a:t>
            </a:fld>
            <a:endParaRPr lang="en-US"/>
          </a:p>
        </p:txBody>
      </p:sp>
    </p:spTree>
    <p:extLst>
      <p:ext uri="{BB962C8B-B14F-4D97-AF65-F5344CB8AC3E}">
        <p14:creationId xmlns:p14="http://schemas.microsoft.com/office/powerpoint/2010/main" val="726784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C09E11-2FDD-4E4A-8A6F-AEE0F728372F}" type="slidenum">
              <a:rPr lang="en-US" smtClean="0"/>
              <a:t>21</a:t>
            </a:fld>
            <a:endParaRPr lang="en-US"/>
          </a:p>
        </p:txBody>
      </p:sp>
    </p:spTree>
    <p:extLst>
      <p:ext uri="{BB962C8B-B14F-4D97-AF65-F5344CB8AC3E}">
        <p14:creationId xmlns:p14="http://schemas.microsoft.com/office/powerpoint/2010/main" val="726784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C09E11-2FDD-4E4A-8A6F-AEE0F728372F}" type="slidenum">
              <a:rPr lang="en-US" smtClean="0"/>
              <a:t>22</a:t>
            </a:fld>
            <a:endParaRPr lang="en-US"/>
          </a:p>
        </p:txBody>
      </p:sp>
    </p:spTree>
    <p:extLst>
      <p:ext uri="{BB962C8B-B14F-4D97-AF65-F5344CB8AC3E}">
        <p14:creationId xmlns:p14="http://schemas.microsoft.com/office/powerpoint/2010/main" val="726784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C09E11-2FDD-4E4A-8A6F-AEE0F728372F}" type="slidenum">
              <a:rPr lang="en-US" smtClean="0"/>
              <a:t>23</a:t>
            </a:fld>
            <a:endParaRPr lang="en-US"/>
          </a:p>
        </p:txBody>
      </p:sp>
    </p:spTree>
    <p:extLst>
      <p:ext uri="{BB962C8B-B14F-4D97-AF65-F5344CB8AC3E}">
        <p14:creationId xmlns:p14="http://schemas.microsoft.com/office/powerpoint/2010/main" val="726784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C09E11-2FDD-4E4A-8A6F-AEE0F728372F}" type="slidenum">
              <a:rPr lang="en-US" smtClean="0"/>
              <a:t>24</a:t>
            </a:fld>
            <a:endParaRPr lang="en-US"/>
          </a:p>
        </p:txBody>
      </p:sp>
    </p:spTree>
    <p:extLst>
      <p:ext uri="{BB962C8B-B14F-4D97-AF65-F5344CB8AC3E}">
        <p14:creationId xmlns:p14="http://schemas.microsoft.com/office/powerpoint/2010/main" val="726784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C09E11-2FDD-4E4A-8A6F-AEE0F728372F}" type="slidenum">
              <a:rPr lang="en-US" smtClean="0"/>
              <a:t>12</a:t>
            </a:fld>
            <a:endParaRPr lang="en-US"/>
          </a:p>
        </p:txBody>
      </p:sp>
    </p:spTree>
    <p:extLst>
      <p:ext uri="{BB962C8B-B14F-4D97-AF65-F5344CB8AC3E}">
        <p14:creationId xmlns:p14="http://schemas.microsoft.com/office/powerpoint/2010/main" val="726784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C09E11-2FDD-4E4A-8A6F-AEE0F728372F}" type="slidenum">
              <a:rPr lang="en-US" smtClean="0"/>
              <a:t>13</a:t>
            </a:fld>
            <a:endParaRPr lang="en-US"/>
          </a:p>
        </p:txBody>
      </p:sp>
    </p:spTree>
    <p:extLst>
      <p:ext uri="{BB962C8B-B14F-4D97-AF65-F5344CB8AC3E}">
        <p14:creationId xmlns:p14="http://schemas.microsoft.com/office/powerpoint/2010/main" val="726784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C09E11-2FDD-4E4A-8A6F-AEE0F728372F}" type="slidenum">
              <a:rPr lang="en-US" smtClean="0"/>
              <a:t>14</a:t>
            </a:fld>
            <a:endParaRPr lang="en-US"/>
          </a:p>
        </p:txBody>
      </p:sp>
    </p:spTree>
    <p:extLst>
      <p:ext uri="{BB962C8B-B14F-4D97-AF65-F5344CB8AC3E}">
        <p14:creationId xmlns:p14="http://schemas.microsoft.com/office/powerpoint/2010/main" val="726784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C09E11-2FDD-4E4A-8A6F-AEE0F728372F}" type="slidenum">
              <a:rPr lang="en-US" smtClean="0"/>
              <a:t>15</a:t>
            </a:fld>
            <a:endParaRPr lang="en-US"/>
          </a:p>
        </p:txBody>
      </p:sp>
    </p:spTree>
    <p:extLst>
      <p:ext uri="{BB962C8B-B14F-4D97-AF65-F5344CB8AC3E}">
        <p14:creationId xmlns:p14="http://schemas.microsoft.com/office/powerpoint/2010/main" val="726784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C09E11-2FDD-4E4A-8A6F-AEE0F728372F}" type="slidenum">
              <a:rPr lang="en-US" smtClean="0"/>
              <a:t>16</a:t>
            </a:fld>
            <a:endParaRPr lang="en-US"/>
          </a:p>
        </p:txBody>
      </p:sp>
    </p:spTree>
    <p:extLst>
      <p:ext uri="{BB962C8B-B14F-4D97-AF65-F5344CB8AC3E}">
        <p14:creationId xmlns:p14="http://schemas.microsoft.com/office/powerpoint/2010/main" val="726784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C09E11-2FDD-4E4A-8A6F-AEE0F728372F}" type="slidenum">
              <a:rPr lang="en-US" smtClean="0"/>
              <a:t>17</a:t>
            </a:fld>
            <a:endParaRPr lang="en-US"/>
          </a:p>
        </p:txBody>
      </p:sp>
    </p:spTree>
    <p:extLst>
      <p:ext uri="{BB962C8B-B14F-4D97-AF65-F5344CB8AC3E}">
        <p14:creationId xmlns:p14="http://schemas.microsoft.com/office/powerpoint/2010/main" val="726784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C09E11-2FDD-4E4A-8A6F-AEE0F728372F}" type="slidenum">
              <a:rPr lang="en-US" smtClean="0"/>
              <a:t>18</a:t>
            </a:fld>
            <a:endParaRPr lang="en-US"/>
          </a:p>
        </p:txBody>
      </p:sp>
    </p:spTree>
    <p:extLst>
      <p:ext uri="{BB962C8B-B14F-4D97-AF65-F5344CB8AC3E}">
        <p14:creationId xmlns:p14="http://schemas.microsoft.com/office/powerpoint/2010/main" val="726784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C09E11-2FDD-4E4A-8A6F-AEE0F728372F}" type="slidenum">
              <a:rPr lang="en-US" smtClean="0"/>
              <a:t>19</a:t>
            </a:fld>
            <a:endParaRPr lang="en-US"/>
          </a:p>
        </p:txBody>
      </p:sp>
    </p:spTree>
    <p:extLst>
      <p:ext uri="{BB962C8B-B14F-4D97-AF65-F5344CB8AC3E}">
        <p14:creationId xmlns:p14="http://schemas.microsoft.com/office/powerpoint/2010/main" val="726784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600B20F-67A9-48A2-80BA-79523D80BA17}" type="datetime1">
              <a:rPr lang="en-US" smtClean="0"/>
              <a:t>7/16/2012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1DB1205-1AA5-4776-9BEC-4E5ECA50DD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310B21-3D60-46E1-A5B3-843FC938345E}" type="datetime1">
              <a:rPr lang="en-US" smtClean="0"/>
              <a:t>7/16/2012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DB1205-1AA5-4776-9BEC-4E5ECA50DD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9D730C-B8D7-40A8-95CE-C04C85D17E85}" type="datetime1">
              <a:rPr lang="en-US" smtClean="0"/>
              <a:t>7/16/2012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DB1205-1AA5-4776-9BEC-4E5ECA50DD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593E0E-BEC0-4CF1-AF63-D3DC129E35B1}" type="datetime1">
              <a:rPr lang="en-US" smtClean="0"/>
              <a:t>7/16/2012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DB1205-1AA5-4776-9BEC-4E5ECA50DD3C}"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EFA30DC-2BF1-44F5-A13E-72D9170A44D7}" type="datetime1">
              <a:rPr lang="en-US" smtClean="0"/>
              <a:t>7/16/2012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DB1205-1AA5-4776-9BEC-4E5ECA50DD3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4A1C78-F837-4E9F-A92C-4D0323921A16}" type="datetime1">
              <a:rPr lang="en-US" smtClean="0"/>
              <a:t>7/16/2012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DB1205-1AA5-4776-9BEC-4E5ECA50DD3C}"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3567455-6E74-4740-A578-AFA756D81FD9}" type="datetime1">
              <a:rPr lang="en-US" smtClean="0"/>
              <a:t>7/16/2012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1DB1205-1AA5-4776-9BEC-4E5ECA50DD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A3FED96-5F95-4273-996E-2FEFAC0112F5}" type="datetime1">
              <a:rPr lang="en-US" smtClean="0"/>
              <a:t>7/16/2012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1DB1205-1AA5-4776-9BEC-4E5ECA50DD3C}"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53DC68F-ED28-4625-83EF-22788430C01E}" type="datetime1">
              <a:rPr lang="en-US" smtClean="0"/>
              <a:t>7/16/2012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1DB1205-1AA5-4776-9BEC-4E5ECA50DD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FEFA998-58BB-45BB-99AD-D4EB3243EC7A}" type="datetime1">
              <a:rPr lang="en-US" smtClean="0"/>
              <a:t>7/16/2012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DB1205-1AA5-4776-9BEC-4E5ECA50DD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14BE6B7-1D49-4BC8-9ED3-C24A6DA23429}" type="datetime1">
              <a:rPr lang="en-US" smtClean="0"/>
              <a:t>7/16/2012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1DB1205-1AA5-4776-9BEC-4E5ECA50DD3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15574A2-8FBA-4A15-B4FA-F2AE5BDC8C6E}" type="datetime1">
              <a:rPr lang="en-US" smtClean="0"/>
              <a:t>7/16/2012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B1205-1AA5-4776-9BEC-4E5ECA50DD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4400" dirty="0" smtClean="0"/>
              <a:t>Agent </a:t>
            </a:r>
            <a:r>
              <a:rPr lang="en-US" sz="4400" dirty="0"/>
              <a:t>Architectures and Hierarchical Control</a:t>
            </a:r>
          </a:p>
        </p:txBody>
      </p:sp>
      <p:sp>
        <p:nvSpPr>
          <p:cNvPr id="3" name="Subtitle 2"/>
          <p:cNvSpPr>
            <a:spLocks noGrp="1"/>
          </p:cNvSpPr>
          <p:nvPr>
            <p:ph type="subTitle" idx="1"/>
          </p:nvPr>
        </p:nvSpPr>
        <p:spPr>
          <a:xfrm>
            <a:off x="228600" y="6477000"/>
            <a:ext cx="8763000" cy="838200"/>
          </a:xfrm>
        </p:spPr>
        <p:txBody>
          <a:bodyPr>
            <a:noAutofit/>
          </a:bodyPr>
          <a:lstStyle/>
          <a:p>
            <a:pPr algn="l"/>
            <a:r>
              <a:rPr lang="en-US" sz="1400" dirty="0">
                <a:solidFill>
                  <a:schemeClr val="bg1"/>
                </a:solidFill>
              </a:rPr>
              <a:t>Chapter </a:t>
            </a:r>
            <a:r>
              <a:rPr lang="en-US" sz="1400" dirty="0" smtClean="0">
                <a:solidFill>
                  <a:schemeClr val="bg1"/>
                </a:solidFill>
              </a:rPr>
              <a:t>2,</a:t>
            </a:r>
            <a:r>
              <a:rPr lang="en-US" sz="1400" i="1" dirty="0" smtClean="0">
                <a:solidFill>
                  <a:schemeClr val="bg1"/>
                </a:solidFill>
              </a:rPr>
              <a:t> Artificial </a:t>
            </a:r>
            <a:r>
              <a:rPr lang="en-US" sz="1400" i="1" dirty="0">
                <a:solidFill>
                  <a:schemeClr val="bg1"/>
                </a:solidFill>
              </a:rPr>
              <a:t>Intelligence. Foundations of Computational </a:t>
            </a:r>
            <a:r>
              <a:rPr lang="en-US" sz="1400" i="1" dirty="0" smtClean="0">
                <a:solidFill>
                  <a:schemeClr val="bg1"/>
                </a:solidFill>
              </a:rPr>
              <a:t>Agents. </a:t>
            </a:r>
            <a:r>
              <a:rPr lang="en-US" sz="1400" dirty="0" smtClean="0">
                <a:solidFill>
                  <a:schemeClr val="bg1"/>
                </a:solidFill>
              </a:rPr>
              <a:t>Poole &amp; Mackworth</a:t>
            </a:r>
            <a:endParaRPr lang="en-US" sz="1400" dirty="0">
              <a:solidFill>
                <a:schemeClr val="bg1"/>
              </a:solidFill>
            </a:endParaRPr>
          </a:p>
        </p:txBody>
      </p:sp>
      <p:sp>
        <p:nvSpPr>
          <p:cNvPr id="4" name="Slide Number Placeholder 3"/>
          <p:cNvSpPr>
            <a:spLocks noGrp="1"/>
          </p:cNvSpPr>
          <p:nvPr>
            <p:ph type="sldNum" sz="quarter" idx="12"/>
          </p:nvPr>
        </p:nvSpPr>
        <p:spPr/>
        <p:txBody>
          <a:bodyPr/>
          <a:lstStyle/>
          <a:p>
            <a:fld id="{B1DB1205-1AA5-4776-9BEC-4E5ECA50DD3C}" type="slidenum">
              <a:rPr lang="en-US" smtClean="0"/>
              <a:t>1</a:t>
            </a:fld>
            <a:endParaRPr lang="en-US"/>
          </a:p>
        </p:txBody>
      </p:sp>
    </p:spTree>
    <p:extLst>
      <p:ext uri="{BB962C8B-B14F-4D97-AF65-F5344CB8AC3E}">
        <p14:creationId xmlns:p14="http://schemas.microsoft.com/office/powerpoint/2010/main" val="3777677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noAutofit/>
          </a:bodyPr>
          <a:lstStyle/>
          <a:p>
            <a:r>
              <a:rPr lang="en-US" sz="2800" dirty="0"/>
              <a:t>There are three types of inputs to each layer at each time</a:t>
            </a:r>
            <a:r>
              <a:rPr lang="en-US" sz="2800" dirty="0" smtClean="0"/>
              <a:t>:</a:t>
            </a:r>
          </a:p>
          <a:p>
            <a:pPr lvl="1">
              <a:buFont typeface="Wingdings" pitchFamily="2" charset="2"/>
              <a:buChar char="§"/>
            </a:pPr>
            <a:r>
              <a:rPr lang="en-US" sz="2400" dirty="0"/>
              <a:t>the features that come from the belief state.</a:t>
            </a:r>
          </a:p>
          <a:p>
            <a:pPr lvl="1">
              <a:buFont typeface="Wingdings" pitchFamily="2" charset="2"/>
              <a:buChar char="§"/>
            </a:pPr>
            <a:r>
              <a:rPr lang="en-US" sz="2400" dirty="0"/>
              <a:t>the features representing the percepts from the layer below in the hierarchy.</a:t>
            </a:r>
          </a:p>
          <a:p>
            <a:pPr lvl="1">
              <a:buFont typeface="Wingdings" pitchFamily="2" charset="2"/>
              <a:buChar char="§"/>
            </a:pPr>
            <a:r>
              <a:rPr lang="en-US" sz="2400" dirty="0"/>
              <a:t>the features representing the commands from the layer above in the </a:t>
            </a:r>
            <a:r>
              <a:rPr lang="en-US" sz="2400" dirty="0" smtClean="0"/>
              <a:t>hierarchy.</a:t>
            </a:r>
            <a:endParaRPr lang="en-US" sz="2400" dirty="0"/>
          </a:p>
          <a:p>
            <a:r>
              <a:rPr lang="en-US" sz="2800" dirty="0" smtClean="0"/>
              <a:t>There </a:t>
            </a:r>
            <a:r>
              <a:rPr lang="en-US" sz="2800" dirty="0"/>
              <a:t>are three types of outputs from each layer at each time:</a:t>
            </a:r>
          </a:p>
          <a:p>
            <a:pPr lvl="1">
              <a:buFont typeface="Wingdings" pitchFamily="2" charset="2"/>
              <a:buChar char="§"/>
            </a:pPr>
            <a:r>
              <a:rPr lang="en-US" sz="2400" dirty="0"/>
              <a:t>the higher-level percepts for the layer </a:t>
            </a:r>
            <a:r>
              <a:rPr lang="en-US" sz="2400" dirty="0" smtClean="0"/>
              <a:t>above.</a:t>
            </a:r>
            <a:endParaRPr lang="en-US" sz="2400" dirty="0"/>
          </a:p>
          <a:p>
            <a:pPr lvl="1">
              <a:buFont typeface="Wingdings" pitchFamily="2" charset="2"/>
              <a:buChar char="§"/>
            </a:pPr>
            <a:r>
              <a:rPr lang="en-US" sz="2400" dirty="0"/>
              <a:t>the lower-level commands for the layer </a:t>
            </a:r>
            <a:r>
              <a:rPr lang="en-US" sz="2400" dirty="0" smtClean="0"/>
              <a:t>below.</a:t>
            </a:r>
            <a:endParaRPr lang="en-US" sz="2400" dirty="0"/>
          </a:p>
          <a:p>
            <a:pPr lvl="1">
              <a:buFont typeface="Wingdings" pitchFamily="2" charset="2"/>
              <a:buChar char="§"/>
            </a:pPr>
            <a:r>
              <a:rPr lang="en-US" sz="2400" dirty="0"/>
              <a:t>the next values for the belief-state features.</a:t>
            </a:r>
            <a:endParaRPr lang="en-US" sz="2400" dirty="0" smtClean="0"/>
          </a:p>
        </p:txBody>
      </p:sp>
      <p:sp>
        <p:nvSpPr>
          <p:cNvPr id="4" name="Slide Number Placeholder 3"/>
          <p:cNvSpPr>
            <a:spLocks noGrp="1"/>
          </p:cNvSpPr>
          <p:nvPr>
            <p:ph type="sldNum" sz="quarter" idx="12"/>
          </p:nvPr>
        </p:nvSpPr>
        <p:spPr/>
        <p:txBody>
          <a:bodyPr/>
          <a:lstStyle/>
          <a:p>
            <a:fld id="{B1DB1205-1AA5-4776-9BEC-4E5ECA50DD3C}" type="slidenum">
              <a:rPr lang="en-US" smtClean="0"/>
              <a:t>10</a:t>
            </a:fld>
            <a:endParaRPr lang="en-US"/>
          </a:p>
        </p:txBody>
      </p:sp>
    </p:spTree>
    <p:extLst>
      <p:ext uri="{BB962C8B-B14F-4D97-AF65-F5344CB8AC3E}">
        <p14:creationId xmlns:p14="http://schemas.microsoft.com/office/powerpoint/2010/main" val="3429829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noAutofit/>
          </a:bodyPr>
          <a:lstStyle/>
          <a:p>
            <a:r>
              <a:rPr lang="en-US" sz="2800" b="1" dirty="0">
                <a:solidFill>
                  <a:srgbClr val="FF0000"/>
                </a:solidFill>
              </a:rPr>
              <a:t>Qualitative reasoning</a:t>
            </a:r>
            <a:r>
              <a:rPr lang="en-US" sz="2800" dirty="0"/>
              <a:t> is reasoning, often using logic, about qualitative distinctions rather than numerical values for given parameters</a:t>
            </a:r>
            <a:r>
              <a:rPr lang="en-US" sz="2800" dirty="0" smtClean="0"/>
              <a:t>.</a:t>
            </a:r>
          </a:p>
          <a:p>
            <a:endParaRPr lang="en-US" sz="2800" dirty="0" smtClean="0"/>
          </a:p>
          <a:p>
            <a:r>
              <a:rPr lang="en-US" sz="2800" dirty="0" smtClean="0"/>
              <a:t>Why qualitative </a:t>
            </a:r>
            <a:r>
              <a:rPr lang="en-US" sz="2800" dirty="0"/>
              <a:t>reasoning is </a:t>
            </a:r>
            <a:r>
              <a:rPr lang="en-US" sz="2800" dirty="0" smtClean="0"/>
              <a:t>important?</a:t>
            </a:r>
            <a:endParaRPr lang="en-US" sz="2800" dirty="0"/>
          </a:p>
          <a:p>
            <a:pPr lvl="1">
              <a:buFont typeface="Wingdings" pitchFamily="2" charset="2"/>
              <a:buChar char="§"/>
            </a:pPr>
            <a:r>
              <a:rPr lang="en-US" sz="2400" dirty="0"/>
              <a:t>An agent may not know what the exact values are. </a:t>
            </a:r>
            <a:endParaRPr lang="en-US" sz="2400" dirty="0" smtClean="0"/>
          </a:p>
          <a:p>
            <a:pPr lvl="1">
              <a:buFont typeface="Wingdings" pitchFamily="2" charset="2"/>
              <a:buChar char="§"/>
            </a:pPr>
            <a:r>
              <a:rPr lang="en-US" sz="2400" dirty="0" smtClean="0"/>
              <a:t>The </a:t>
            </a:r>
            <a:r>
              <a:rPr lang="en-US" sz="2400" dirty="0"/>
              <a:t>reasoning may be applicable regardless of the quantitative values. </a:t>
            </a:r>
            <a:endParaRPr lang="en-US" sz="2400" dirty="0" smtClean="0"/>
          </a:p>
          <a:p>
            <a:pPr lvl="1">
              <a:buFont typeface="Wingdings" pitchFamily="2" charset="2"/>
              <a:buChar char="§"/>
            </a:pPr>
            <a:r>
              <a:rPr lang="en-US" sz="2400" dirty="0" smtClean="0"/>
              <a:t>An </a:t>
            </a:r>
            <a:r>
              <a:rPr lang="en-US" sz="2400" dirty="0"/>
              <a:t>agent needs to do qualitative reasoning to determine which quantitative laws are applicable</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B1DB1205-1AA5-4776-9BEC-4E5ECA50DD3C}" type="slidenum">
              <a:rPr lang="en-US" smtClean="0"/>
              <a:t>11</a:t>
            </a:fld>
            <a:endParaRPr lang="en-US"/>
          </a:p>
        </p:txBody>
      </p:sp>
    </p:spTree>
    <p:extLst>
      <p:ext uri="{BB962C8B-B14F-4D97-AF65-F5344CB8AC3E}">
        <p14:creationId xmlns:p14="http://schemas.microsoft.com/office/powerpoint/2010/main" val="9475606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noAutofit/>
          </a:bodyPr>
          <a:lstStyle/>
          <a:p>
            <a:r>
              <a:rPr lang="en-US" sz="2800" dirty="0" smtClean="0"/>
              <a:t>Qualitative </a:t>
            </a:r>
            <a:r>
              <a:rPr lang="en-US" sz="2800" dirty="0"/>
              <a:t>reasoning uses discrete values, which can take a number of forms:</a:t>
            </a:r>
          </a:p>
          <a:p>
            <a:pPr lvl="1">
              <a:buFont typeface="Wingdings" pitchFamily="2" charset="2"/>
              <a:buChar char="§"/>
            </a:pPr>
            <a:r>
              <a:rPr lang="en-US" sz="2400" dirty="0">
                <a:solidFill>
                  <a:srgbClr val="FF0000"/>
                </a:solidFill>
              </a:rPr>
              <a:t>Landmarks</a:t>
            </a:r>
            <a:r>
              <a:rPr lang="en-US" sz="2400" dirty="0"/>
              <a:t> are values that make qualitative distinctions in the individual being modeled. </a:t>
            </a:r>
            <a:endParaRPr lang="en-US" sz="2400" dirty="0" smtClean="0"/>
          </a:p>
          <a:p>
            <a:pPr lvl="1">
              <a:buFont typeface="Wingdings" pitchFamily="2" charset="2"/>
              <a:buChar char="§"/>
            </a:pPr>
            <a:r>
              <a:rPr lang="en-US" sz="2400" dirty="0" smtClean="0">
                <a:solidFill>
                  <a:srgbClr val="FF0000"/>
                </a:solidFill>
              </a:rPr>
              <a:t>Orders-of-magnitude</a:t>
            </a:r>
            <a:r>
              <a:rPr lang="en-US" sz="2400" dirty="0" smtClean="0"/>
              <a:t> </a:t>
            </a:r>
            <a:r>
              <a:rPr lang="en-US" sz="2400" dirty="0"/>
              <a:t>reasoning involves approximate reasoning that ignores minor distinctions. </a:t>
            </a:r>
            <a:endParaRPr lang="en-US" sz="2400" dirty="0" smtClean="0"/>
          </a:p>
          <a:p>
            <a:pPr lvl="1">
              <a:buFont typeface="Wingdings" pitchFamily="2" charset="2"/>
              <a:buChar char="§"/>
            </a:pPr>
            <a:r>
              <a:rPr lang="en-US" sz="2400" dirty="0" smtClean="0">
                <a:solidFill>
                  <a:srgbClr val="FF0000"/>
                </a:solidFill>
              </a:rPr>
              <a:t>Qualitative </a:t>
            </a:r>
            <a:r>
              <a:rPr lang="en-US" sz="2400" dirty="0">
                <a:solidFill>
                  <a:srgbClr val="FF0000"/>
                </a:solidFill>
              </a:rPr>
              <a:t>derivatives </a:t>
            </a:r>
            <a:r>
              <a:rPr lang="en-US" sz="2400" dirty="0"/>
              <a:t>indicate whether some value is increasing, decreasing, or staying the same.</a:t>
            </a:r>
          </a:p>
        </p:txBody>
      </p:sp>
      <p:sp>
        <p:nvSpPr>
          <p:cNvPr id="4" name="Slide Number Placeholder 3"/>
          <p:cNvSpPr>
            <a:spLocks noGrp="1"/>
          </p:cNvSpPr>
          <p:nvPr>
            <p:ph type="sldNum" sz="quarter" idx="12"/>
          </p:nvPr>
        </p:nvSpPr>
        <p:spPr/>
        <p:txBody>
          <a:bodyPr/>
          <a:lstStyle/>
          <a:p>
            <a:fld id="{B1DB1205-1AA5-4776-9BEC-4E5ECA50DD3C}" type="slidenum">
              <a:rPr lang="en-US" smtClean="0"/>
              <a:t>12</a:t>
            </a:fld>
            <a:endParaRPr lang="en-US"/>
          </a:p>
        </p:txBody>
      </p:sp>
    </p:spTree>
    <p:extLst>
      <p:ext uri="{BB962C8B-B14F-4D97-AF65-F5344CB8AC3E}">
        <p14:creationId xmlns:p14="http://schemas.microsoft.com/office/powerpoint/2010/main" val="3397469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4495800" cy="6248400"/>
          </a:xfrm>
        </p:spPr>
        <p:txBody>
          <a:bodyPr>
            <a:noAutofit/>
          </a:bodyPr>
          <a:lstStyle/>
          <a:p>
            <a:r>
              <a:rPr lang="en-US" sz="2800" dirty="0"/>
              <a:t>Consider a delivery robot able to carry out high-level navigation tasks while avoiding obstacles. </a:t>
            </a:r>
            <a:endParaRPr lang="en-US" sz="2800" dirty="0" smtClean="0"/>
          </a:p>
          <a:p>
            <a:r>
              <a:rPr lang="en-US" sz="2800" dirty="0" smtClean="0"/>
              <a:t>The </a:t>
            </a:r>
            <a:r>
              <a:rPr lang="en-US" sz="2800" dirty="0"/>
              <a:t>delivery robot is required to visit a sequence of named locations in the </a:t>
            </a:r>
            <a:r>
              <a:rPr lang="en-US" sz="2800" dirty="0" smtClean="0"/>
              <a:t>environment, </a:t>
            </a:r>
            <a:r>
              <a:rPr lang="en-US" sz="2800" dirty="0"/>
              <a:t>avoiding obstacles it may encounter.</a:t>
            </a:r>
            <a:endParaRPr lang="en-US" sz="2400" dirty="0"/>
          </a:p>
        </p:txBody>
      </p:sp>
      <p:sp>
        <p:nvSpPr>
          <p:cNvPr id="4" name="Slide Number Placeholder 3"/>
          <p:cNvSpPr>
            <a:spLocks noGrp="1"/>
          </p:cNvSpPr>
          <p:nvPr>
            <p:ph type="sldNum" sz="quarter" idx="12"/>
          </p:nvPr>
        </p:nvSpPr>
        <p:spPr/>
        <p:txBody>
          <a:bodyPr/>
          <a:lstStyle/>
          <a:p>
            <a:fld id="{B1DB1205-1AA5-4776-9BEC-4E5ECA50DD3C}" type="slidenum">
              <a:rPr lang="en-US" smtClean="0"/>
              <a:t>13</a:t>
            </a:fld>
            <a:endParaRPr lang="en-US"/>
          </a:p>
        </p:txBody>
      </p:sp>
      <p:pic>
        <p:nvPicPr>
          <p:cNvPr id="1026" name="Picture 2" descr="C:\Users\SOSCOMP\Desktop\delrobot-hierarchy.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72000" y="423332"/>
            <a:ext cx="4514882" cy="5215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7766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4495800" cy="6248400"/>
          </a:xfrm>
        </p:spPr>
        <p:txBody>
          <a:bodyPr>
            <a:noAutofit/>
          </a:bodyPr>
          <a:lstStyle/>
          <a:p>
            <a:r>
              <a:rPr lang="en-US" sz="2800" dirty="0" smtClean="0"/>
              <a:t>This </a:t>
            </a:r>
            <a:r>
              <a:rPr lang="en-US" sz="2800" dirty="0"/>
              <a:t>layer of the controller maintains </a:t>
            </a:r>
            <a:r>
              <a:rPr lang="en-US" sz="2800" dirty="0">
                <a:solidFill>
                  <a:srgbClr val="FF0000"/>
                </a:solidFill>
              </a:rPr>
              <a:t>no internal belief state</a:t>
            </a:r>
            <a:r>
              <a:rPr lang="en-US" sz="2800" dirty="0"/>
              <a:t>, so the belief state transition function is vacuous</a:t>
            </a:r>
            <a:r>
              <a:rPr lang="en-US" sz="2800" dirty="0" smtClean="0"/>
              <a:t>.</a:t>
            </a:r>
          </a:p>
          <a:p>
            <a:r>
              <a:rPr lang="en-US" sz="2800" dirty="0"/>
              <a:t>Tries </a:t>
            </a:r>
            <a:r>
              <a:rPr lang="en-US" sz="2800" dirty="0"/>
              <a:t>to keep traveling toward the current target position, avoiding obstacles</a:t>
            </a:r>
            <a:r>
              <a:rPr lang="en-US" sz="2800" dirty="0" smtClean="0"/>
              <a:t>.</a:t>
            </a:r>
          </a:p>
        </p:txBody>
      </p:sp>
      <p:sp>
        <p:nvSpPr>
          <p:cNvPr id="4" name="Slide Number Placeholder 3"/>
          <p:cNvSpPr>
            <a:spLocks noGrp="1"/>
          </p:cNvSpPr>
          <p:nvPr>
            <p:ph type="sldNum" sz="quarter" idx="12"/>
          </p:nvPr>
        </p:nvSpPr>
        <p:spPr/>
        <p:txBody>
          <a:bodyPr/>
          <a:lstStyle/>
          <a:p>
            <a:fld id="{B1DB1205-1AA5-4776-9BEC-4E5ECA50DD3C}" type="slidenum">
              <a:rPr lang="en-US" smtClean="0"/>
              <a:t>14</a:t>
            </a:fld>
            <a:endParaRPr lang="en-US"/>
          </a:p>
        </p:txBody>
      </p:sp>
      <p:pic>
        <p:nvPicPr>
          <p:cNvPr id="2050" name="Picture 2" descr="C:\Users\SOSCOMP\Desktop\middle-lay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5867" y="527849"/>
            <a:ext cx="4114800" cy="4196551"/>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228599" y="4800600"/>
            <a:ext cx="8492067" cy="13716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2800" dirty="0" smtClean="0"/>
              <a:t>The middle layer is built on a lower layer that provides a </a:t>
            </a:r>
            <a:r>
              <a:rPr lang="en-US" sz="2800" dirty="0" smtClean="0">
                <a:solidFill>
                  <a:srgbClr val="FF0000"/>
                </a:solidFill>
              </a:rPr>
              <a:t>simple view </a:t>
            </a:r>
            <a:r>
              <a:rPr lang="en-US" sz="2800" dirty="0" smtClean="0"/>
              <a:t>of the robot.</a:t>
            </a:r>
            <a:endParaRPr lang="en-US" sz="2800" dirty="0"/>
          </a:p>
        </p:txBody>
      </p:sp>
      <p:sp>
        <p:nvSpPr>
          <p:cNvPr id="5" name="Rectangle 4"/>
          <p:cNvSpPr/>
          <p:nvPr/>
        </p:nvSpPr>
        <p:spPr>
          <a:xfrm>
            <a:off x="5943600" y="240268"/>
            <a:ext cx="1566454" cy="369332"/>
          </a:xfrm>
          <a:prstGeom prst="rect">
            <a:avLst/>
          </a:prstGeom>
        </p:spPr>
        <p:txBody>
          <a:bodyPr wrap="none">
            <a:spAutoFit/>
          </a:bodyPr>
          <a:lstStyle/>
          <a:p>
            <a:r>
              <a:rPr lang="en-US" dirty="0" smtClean="0">
                <a:solidFill>
                  <a:srgbClr val="FF0000"/>
                </a:solidFill>
              </a:rPr>
              <a:t>middle </a:t>
            </a:r>
            <a:r>
              <a:rPr lang="en-US" dirty="0">
                <a:solidFill>
                  <a:srgbClr val="FF0000"/>
                </a:solidFill>
              </a:rPr>
              <a:t>layer</a:t>
            </a:r>
          </a:p>
        </p:txBody>
      </p:sp>
    </p:spTree>
    <p:extLst>
      <p:ext uri="{BB962C8B-B14F-4D97-AF65-F5344CB8AC3E}">
        <p14:creationId xmlns:p14="http://schemas.microsoft.com/office/powerpoint/2010/main" val="2554004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4495800" cy="6248400"/>
          </a:xfrm>
        </p:spPr>
        <p:txBody>
          <a:bodyPr>
            <a:noAutofit/>
          </a:bodyPr>
          <a:lstStyle/>
          <a:p>
            <a:r>
              <a:rPr lang="en-US" sz="2800" dirty="0"/>
              <a:t>T</a:t>
            </a:r>
            <a:r>
              <a:rPr lang="en-US" sz="2800" dirty="0" smtClean="0"/>
              <a:t>akes </a:t>
            </a:r>
            <a:r>
              <a:rPr lang="en-US" sz="2800" dirty="0"/>
              <a:t>in a plan to </a:t>
            </a:r>
            <a:r>
              <a:rPr lang="en-US" sz="2800" dirty="0">
                <a:solidFill>
                  <a:srgbClr val="FF0000"/>
                </a:solidFill>
              </a:rPr>
              <a:t>execute</a:t>
            </a:r>
            <a:r>
              <a:rPr lang="en-US" sz="2800" dirty="0" smtClean="0"/>
              <a:t>.</a:t>
            </a:r>
          </a:p>
          <a:p>
            <a:r>
              <a:rPr lang="en-US" sz="2800" dirty="0" smtClean="0"/>
              <a:t>Maintains </a:t>
            </a:r>
            <a:r>
              <a:rPr lang="en-US" sz="2800" dirty="0"/>
              <a:t>an internal </a:t>
            </a:r>
            <a:r>
              <a:rPr lang="en-US" sz="2800" dirty="0">
                <a:solidFill>
                  <a:srgbClr val="FF0000"/>
                </a:solidFill>
              </a:rPr>
              <a:t>belief </a:t>
            </a:r>
            <a:r>
              <a:rPr lang="en-US" sz="2800" dirty="0" smtClean="0">
                <a:solidFill>
                  <a:srgbClr val="FF0000"/>
                </a:solidFill>
              </a:rPr>
              <a:t>state </a:t>
            </a:r>
            <a:r>
              <a:rPr lang="en-US" sz="2800" dirty="0"/>
              <a:t>consisting of a list of names of locations that the robot still needs to visit and the coordinates of the current target. </a:t>
            </a:r>
          </a:p>
          <a:p>
            <a:endParaRPr lang="en-US" sz="2800" dirty="0" smtClean="0"/>
          </a:p>
        </p:txBody>
      </p:sp>
      <p:sp>
        <p:nvSpPr>
          <p:cNvPr id="4" name="Slide Number Placeholder 3"/>
          <p:cNvSpPr>
            <a:spLocks noGrp="1"/>
          </p:cNvSpPr>
          <p:nvPr>
            <p:ph type="sldNum" sz="quarter" idx="12"/>
          </p:nvPr>
        </p:nvSpPr>
        <p:spPr/>
        <p:txBody>
          <a:bodyPr/>
          <a:lstStyle/>
          <a:p>
            <a:fld id="{B1DB1205-1AA5-4776-9BEC-4E5ECA50DD3C}" type="slidenum">
              <a:rPr lang="en-US" smtClean="0"/>
              <a:t>15</a:t>
            </a:fld>
            <a:endParaRPr lang="en-US"/>
          </a:p>
        </p:txBody>
      </p:sp>
      <p:sp>
        <p:nvSpPr>
          <p:cNvPr id="7" name="Content Placeholder 2"/>
          <p:cNvSpPr txBox="1">
            <a:spLocks/>
          </p:cNvSpPr>
          <p:nvPr/>
        </p:nvSpPr>
        <p:spPr>
          <a:xfrm>
            <a:off x="228599" y="4724400"/>
            <a:ext cx="8492067" cy="13716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2800" dirty="0"/>
              <a:t>The upper level knows about the names of locations, but the lower levels only know about coordinates.</a:t>
            </a:r>
          </a:p>
        </p:txBody>
      </p:sp>
      <p:pic>
        <p:nvPicPr>
          <p:cNvPr id="3074" name="Picture 2" descr="C:\Users\SOSCOMP\Desktop\top-layer.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35836" y="304800"/>
            <a:ext cx="5019831" cy="35814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260494" y="392668"/>
            <a:ext cx="1170513" cy="369332"/>
          </a:xfrm>
          <a:prstGeom prst="rect">
            <a:avLst/>
          </a:prstGeom>
        </p:spPr>
        <p:txBody>
          <a:bodyPr wrap="none">
            <a:spAutoFit/>
          </a:bodyPr>
          <a:lstStyle/>
          <a:p>
            <a:r>
              <a:rPr lang="en-US" dirty="0">
                <a:solidFill>
                  <a:srgbClr val="FF0000"/>
                </a:solidFill>
              </a:rPr>
              <a:t>top layer</a:t>
            </a:r>
          </a:p>
        </p:txBody>
      </p:sp>
    </p:spTree>
    <p:extLst>
      <p:ext uri="{BB962C8B-B14F-4D97-AF65-F5344CB8AC3E}">
        <p14:creationId xmlns:p14="http://schemas.microsoft.com/office/powerpoint/2010/main" val="1782049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248400"/>
          </a:xfrm>
        </p:spPr>
        <p:txBody>
          <a:bodyPr>
            <a:noAutofit/>
          </a:bodyPr>
          <a:lstStyle/>
          <a:p>
            <a:r>
              <a:rPr lang="en-US" sz="2600" dirty="0" smtClean="0"/>
              <a:t>A </a:t>
            </a:r>
            <a:r>
              <a:rPr lang="en-US" sz="2600" dirty="0">
                <a:solidFill>
                  <a:srgbClr val="FF0000"/>
                </a:solidFill>
              </a:rPr>
              <a:t>model</a:t>
            </a:r>
            <a:r>
              <a:rPr lang="en-US" sz="2600" dirty="0"/>
              <a:t> of a world is a representation of the state of the world at a particular time and/or the dynamics of </a:t>
            </a:r>
            <a:r>
              <a:rPr lang="en-US" sz="2600" dirty="0" smtClean="0"/>
              <a:t>the </a:t>
            </a:r>
            <a:r>
              <a:rPr lang="en-US" sz="2600" dirty="0"/>
              <a:t>world</a:t>
            </a:r>
            <a:r>
              <a:rPr lang="en-US" sz="2600" dirty="0" smtClean="0"/>
              <a:t>.</a:t>
            </a:r>
          </a:p>
          <a:p>
            <a:r>
              <a:rPr lang="en-US" sz="2600" dirty="0" smtClean="0">
                <a:solidFill>
                  <a:srgbClr val="FF0000"/>
                </a:solidFill>
              </a:rPr>
              <a:t>Dead </a:t>
            </a:r>
            <a:r>
              <a:rPr lang="en-US" sz="2600" dirty="0">
                <a:solidFill>
                  <a:srgbClr val="FF0000"/>
                </a:solidFill>
              </a:rPr>
              <a:t>reckoning </a:t>
            </a:r>
            <a:r>
              <a:rPr lang="en-US" sz="2600" dirty="0" smtClean="0"/>
              <a:t>is </a:t>
            </a:r>
            <a:r>
              <a:rPr lang="en-US" sz="2600" dirty="0"/>
              <a:t>the process of calculating </a:t>
            </a:r>
            <a:r>
              <a:rPr lang="en-US" sz="2600" dirty="0" smtClean="0"/>
              <a:t>an agent's </a:t>
            </a:r>
            <a:r>
              <a:rPr lang="en-US" sz="2600" dirty="0"/>
              <a:t>current position by using a previously determined </a:t>
            </a:r>
            <a:r>
              <a:rPr lang="en-US" sz="2600" dirty="0" smtClean="0"/>
              <a:t>position and </a:t>
            </a:r>
            <a:r>
              <a:rPr lang="en-US" sz="2600" dirty="0"/>
              <a:t>advancing </a:t>
            </a:r>
            <a:r>
              <a:rPr lang="en-US" sz="2600" dirty="0" smtClean="0"/>
              <a:t>the </a:t>
            </a:r>
            <a:r>
              <a:rPr lang="en-US" sz="2600" dirty="0"/>
              <a:t>position based upon known or estimated speeds over elapsed time, and course</a:t>
            </a:r>
            <a:r>
              <a:rPr lang="en-US" sz="2600" dirty="0" smtClean="0"/>
              <a:t>.</a:t>
            </a:r>
          </a:p>
          <a:p>
            <a:r>
              <a:rPr lang="en-US" sz="2600" dirty="0">
                <a:solidFill>
                  <a:srgbClr val="FF0000"/>
                </a:solidFill>
              </a:rPr>
              <a:t>Perception</a:t>
            </a:r>
            <a:r>
              <a:rPr lang="en-US" sz="2600" dirty="0"/>
              <a:t> is the use of sensing information to understand the world</a:t>
            </a:r>
            <a:r>
              <a:rPr lang="en-US" sz="2600" dirty="0" smtClean="0"/>
              <a:t>. Action </a:t>
            </a:r>
            <a:r>
              <a:rPr lang="en-US" sz="2600" dirty="0"/>
              <a:t>includes the ability to negative through the world and manipulate objects. </a:t>
            </a:r>
            <a:endParaRPr lang="en-US" sz="2600" dirty="0" smtClean="0"/>
          </a:p>
          <a:p>
            <a:r>
              <a:rPr lang="en-US" sz="2600" dirty="0" smtClean="0"/>
              <a:t>If you want </a:t>
            </a:r>
            <a:r>
              <a:rPr lang="en-US" sz="2600" dirty="0"/>
              <a:t>to build robots that live in the world, </a:t>
            </a:r>
            <a:r>
              <a:rPr lang="en-US" sz="2600" dirty="0" smtClean="0"/>
              <a:t>you must </a:t>
            </a:r>
            <a:r>
              <a:rPr lang="en-US" sz="2600" dirty="0"/>
              <a:t>understand these processes. </a:t>
            </a:r>
            <a:endParaRPr lang="en-US" sz="2600" dirty="0"/>
          </a:p>
          <a:p>
            <a:endParaRPr lang="en-US" sz="2400" dirty="0"/>
          </a:p>
        </p:txBody>
      </p:sp>
      <p:sp>
        <p:nvSpPr>
          <p:cNvPr id="4" name="Slide Number Placeholder 3"/>
          <p:cNvSpPr>
            <a:spLocks noGrp="1"/>
          </p:cNvSpPr>
          <p:nvPr>
            <p:ph type="sldNum" sz="quarter" idx="12"/>
          </p:nvPr>
        </p:nvSpPr>
        <p:spPr/>
        <p:txBody>
          <a:bodyPr/>
          <a:lstStyle/>
          <a:p>
            <a:fld id="{B1DB1205-1AA5-4776-9BEC-4E5ECA50DD3C}" type="slidenum">
              <a:rPr lang="en-US" smtClean="0"/>
              <a:t>16</a:t>
            </a:fld>
            <a:endParaRPr lang="en-US"/>
          </a:p>
        </p:txBody>
      </p:sp>
    </p:spTree>
    <p:extLst>
      <p:ext uri="{BB962C8B-B14F-4D97-AF65-F5344CB8AC3E}">
        <p14:creationId xmlns:p14="http://schemas.microsoft.com/office/powerpoint/2010/main" val="40831046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248400"/>
          </a:xfrm>
        </p:spPr>
        <p:txBody>
          <a:bodyPr>
            <a:noAutofit/>
          </a:bodyPr>
          <a:lstStyle/>
          <a:p>
            <a:r>
              <a:rPr lang="en-US" sz="2800" dirty="0"/>
              <a:t>An </a:t>
            </a:r>
            <a:r>
              <a:rPr lang="en-US" sz="2800" dirty="0">
                <a:solidFill>
                  <a:srgbClr val="FF0000"/>
                </a:solidFill>
              </a:rPr>
              <a:t>embedded agent </a:t>
            </a:r>
            <a:r>
              <a:rPr lang="en-US" sz="2800" dirty="0"/>
              <a:t>is one that is run in the real world, where the actions are carried out in a real domain and where the sensing comes from a domain. Embedded mode is how the agent must run to be useful</a:t>
            </a:r>
            <a:r>
              <a:rPr lang="en-US" sz="2800" dirty="0" smtClean="0"/>
              <a:t>.</a:t>
            </a:r>
          </a:p>
          <a:p>
            <a:endParaRPr lang="en-US" sz="2800" dirty="0"/>
          </a:p>
          <a:p>
            <a:r>
              <a:rPr lang="en-US" sz="2800" dirty="0" smtClean="0"/>
              <a:t>A </a:t>
            </a:r>
            <a:r>
              <a:rPr lang="en-US" sz="2800" dirty="0" smtClean="0">
                <a:solidFill>
                  <a:srgbClr val="FF0000"/>
                </a:solidFill>
              </a:rPr>
              <a:t>simulated agent </a:t>
            </a:r>
            <a:r>
              <a:rPr lang="en-US" sz="2800" dirty="0" smtClean="0"/>
              <a:t>is one that is run with a simulated body and environment; that is, where a program takes in the commands and returns appropriate percepts</a:t>
            </a:r>
            <a:r>
              <a:rPr lang="en-US" sz="2800" dirty="0"/>
              <a:t>. This is often used to debug a controller before it is deployed.</a:t>
            </a:r>
          </a:p>
          <a:p>
            <a:endParaRPr lang="en-US" sz="2800" dirty="0" smtClean="0"/>
          </a:p>
        </p:txBody>
      </p:sp>
      <p:sp>
        <p:nvSpPr>
          <p:cNvPr id="4" name="Slide Number Placeholder 3"/>
          <p:cNvSpPr>
            <a:spLocks noGrp="1"/>
          </p:cNvSpPr>
          <p:nvPr>
            <p:ph type="sldNum" sz="quarter" idx="12"/>
          </p:nvPr>
        </p:nvSpPr>
        <p:spPr/>
        <p:txBody>
          <a:bodyPr/>
          <a:lstStyle/>
          <a:p>
            <a:fld id="{B1DB1205-1AA5-4776-9BEC-4E5ECA50DD3C}" type="slidenum">
              <a:rPr lang="en-US" smtClean="0"/>
              <a:t>17</a:t>
            </a:fld>
            <a:endParaRPr lang="en-US"/>
          </a:p>
        </p:txBody>
      </p:sp>
    </p:spTree>
    <p:extLst>
      <p:ext uri="{BB962C8B-B14F-4D97-AF65-F5344CB8AC3E}">
        <p14:creationId xmlns:p14="http://schemas.microsoft.com/office/powerpoint/2010/main" val="3845839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248400"/>
          </a:xfrm>
        </p:spPr>
        <p:txBody>
          <a:bodyPr>
            <a:noAutofit/>
          </a:bodyPr>
          <a:lstStyle/>
          <a:p>
            <a:r>
              <a:rPr lang="en-US" sz="2800" dirty="0"/>
              <a:t>A </a:t>
            </a:r>
            <a:r>
              <a:rPr lang="en-US" sz="2800" dirty="0">
                <a:solidFill>
                  <a:srgbClr val="FF0000"/>
                </a:solidFill>
              </a:rPr>
              <a:t>agent system model </a:t>
            </a:r>
            <a:r>
              <a:rPr lang="en-US" sz="2800" dirty="0"/>
              <a:t>is where there are models of the </a:t>
            </a:r>
            <a:r>
              <a:rPr lang="en-US" sz="2800" dirty="0" smtClean="0"/>
              <a:t>controller, </a:t>
            </a:r>
            <a:r>
              <a:rPr lang="en-US" sz="2800" dirty="0"/>
              <a:t>the body, and the environment that can answer questions about how the agent will </a:t>
            </a:r>
            <a:r>
              <a:rPr lang="en-US" sz="2800" dirty="0" smtClean="0"/>
              <a:t>act. </a:t>
            </a:r>
          </a:p>
          <a:p>
            <a:endParaRPr lang="en-US" sz="2800" dirty="0" smtClean="0"/>
          </a:p>
          <a:p>
            <a:r>
              <a:rPr lang="en-US" sz="2800" dirty="0" smtClean="0"/>
              <a:t>Such </a:t>
            </a:r>
            <a:r>
              <a:rPr lang="en-US" sz="2800" dirty="0"/>
              <a:t>a model can be used to prove properties of agents before they are built, or it can be used to answer hypothetical questions about an agent that may be difficult or dangerous to answer with the real agent.</a:t>
            </a:r>
          </a:p>
          <a:p>
            <a:endParaRPr lang="en-US" sz="2800" dirty="0" smtClean="0"/>
          </a:p>
        </p:txBody>
      </p:sp>
      <p:sp>
        <p:nvSpPr>
          <p:cNvPr id="4" name="Slide Number Placeholder 3"/>
          <p:cNvSpPr>
            <a:spLocks noGrp="1"/>
          </p:cNvSpPr>
          <p:nvPr>
            <p:ph type="sldNum" sz="quarter" idx="12"/>
          </p:nvPr>
        </p:nvSpPr>
        <p:spPr/>
        <p:txBody>
          <a:bodyPr/>
          <a:lstStyle/>
          <a:p>
            <a:fld id="{B1DB1205-1AA5-4776-9BEC-4E5ECA50DD3C}" type="slidenum">
              <a:rPr lang="en-US" smtClean="0"/>
              <a:t>18</a:t>
            </a:fld>
            <a:endParaRPr lang="en-US"/>
          </a:p>
        </p:txBody>
      </p:sp>
    </p:spTree>
    <p:extLst>
      <p:ext uri="{BB962C8B-B14F-4D97-AF65-F5344CB8AC3E}">
        <p14:creationId xmlns:p14="http://schemas.microsoft.com/office/powerpoint/2010/main" val="639240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248400"/>
          </a:xfrm>
        </p:spPr>
        <p:txBody>
          <a:bodyPr>
            <a:noAutofit/>
          </a:bodyPr>
          <a:lstStyle/>
          <a:p>
            <a:r>
              <a:rPr lang="en-US" sz="2800" dirty="0"/>
              <a:t>For an intelligent agent, the belief state can be very complex, even for a single layer</a:t>
            </a:r>
            <a:r>
              <a:rPr lang="en-US" sz="2800" dirty="0" smtClean="0"/>
              <a:t>.</a:t>
            </a:r>
          </a:p>
          <a:p>
            <a:endParaRPr lang="en-US" sz="2800" dirty="0" smtClean="0"/>
          </a:p>
          <a:p>
            <a:r>
              <a:rPr lang="en-US" sz="2800" dirty="0" smtClean="0">
                <a:solidFill>
                  <a:srgbClr val="FF0000"/>
                </a:solidFill>
              </a:rPr>
              <a:t>Knowledge</a:t>
            </a:r>
            <a:r>
              <a:rPr lang="en-US" sz="2800" dirty="0" smtClean="0"/>
              <a:t> </a:t>
            </a:r>
            <a:r>
              <a:rPr lang="en-US" sz="2800" dirty="0"/>
              <a:t>is the information about a domain that is used for solving problems in that domain. Knowledge can include general knowledge that can be applied to particular situations</a:t>
            </a:r>
            <a:r>
              <a:rPr lang="en-US" sz="2800" dirty="0" smtClean="0"/>
              <a:t>.</a:t>
            </a:r>
          </a:p>
          <a:p>
            <a:endParaRPr lang="en-US" sz="2800" dirty="0" smtClean="0"/>
          </a:p>
          <a:p>
            <a:r>
              <a:rPr lang="en-US" sz="2800" dirty="0"/>
              <a:t>A </a:t>
            </a:r>
            <a:r>
              <a:rPr lang="en-US" sz="2800" dirty="0">
                <a:solidFill>
                  <a:srgbClr val="FF0000"/>
                </a:solidFill>
              </a:rPr>
              <a:t>knowledge-based system </a:t>
            </a:r>
            <a:r>
              <a:rPr lang="en-US" sz="2800" dirty="0"/>
              <a:t>is a system that uses knowledge about a domain to act or to solve problems.</a:t>
            </a:r>
            <a:endParaRPr lang="en-US" sz="2800" dirty="0" smtClean="0"/>
          </a:p>
        </p:txBody>
      </p:sp>
      <p:sp>
        <p:nvSpPr>
          <p:cNvPr id="4" name="Slide Number Placeholder 3"/>
          <p:cNvSpPr>
            <a:spLocks noGrp="1"/>
          </p:cNvSpPr>
          <p:nvPr>
            <p:ph type="sldNum" sz="quarter" idx="12"/>
          </p:nvPr>
        </p:nvSpPr>
        <p:spPr/>
        <p:txBody>
          <a:bodyPr/>
          <a:lstStyle/>
          <a:p>
            <a:fld id="{B1DB1205-1AA5-4776-9BEC-4E5ECA50DD3C}" type="slidenum">
              <a:rPr lang="en-US" smtClean="0"/>
              <a:t>19</a:t>
            </a:fld>
            <a:endParaRPr lang="en-US"/>
          </a:p>
        </p:txBody>
      </p:sp>
    </p:spTree>
    <p:extLst>
      <p:ext uri="{BB962C8B-B14F-4D97-AF65-F5344CB8AC3E}">
        <p14:creationId xmlns:p14="http://schemas.microsoft.com/office/powerpoint/2010/main" val="2538951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Autofit/>
          </a:bodyPr>
          <a:lstStyle/>
          <a:p>
            <a:r>
              <a:rPr lang="en-US" sz="2800" dirty="0"/>
              <a:t>An </a:t>
            </a:r>
            <a:r>
              <a:rPr lang="en-US" sz="2800" dirty="0" smtClean="0">
                <a:solidFill>
                  <a:srgbClr val="FF0000"/>
                </a:solidFill>
              </a:rPr>
              <a:t>agent</a:t>
            </a:r>
            <a:r>
              <a:rPr lang="en-US" sz="2800" dirty="0" smtClean="0"/>
              <a:t> is </a:t>
            </a:r>
            <a:r>
              <a:rPr lang="en-US" sz="2800" dirty="0"/>
              <a:t>anything that can be viewed as perceiving its environment through </a:t>
            </a:r>
            <a:r>
              <a:rPr lang="en-US" sz="2800" dirty="0">
                <a:solidFill>
                  <a:srgbClr val="FF0000"/>
                </a:solidFill>
              </a:rPr>
              <a:t>sensors</a:t>
            </a:r>
            <a:r>
              <a:rPr lang="en-US" sz="2800" dirty="0"/>
              <a:t> and </a:t>
            </a:r>
            <a:r>
              <a:rPr lang="en-US" sz="2800" dirty="0" smtClean="0"/>
              <a:t>acting upon </a:t>
            </a:r>
            <a:r>
              <a:rPr lang="en-US" sz="2800" dirty="0"/>
              <a:t>that environment with its </a:t>
            </a:r>
            <a:r>
              <a:rPr lang="en-US" sz="2800" dirty="0">
                <a:solidFill>
                  <a:srgbClr val="FF0000"/>
                </a:solidFill>
              </a:rPr>
              <a:t>effectors </a:t>
            </a:r>
            <a:r>
              <a:rPr lang="en-US" sz="2800" dirty="0" smtClean="0"/>
              <a:t>(</a:t>
            </a:r>
            <a:r>
              <a:rPr lang="en-US" sz="2800" dirty="0"/>
              <a:t>also called </a:t>
            </a:r>
            <a:r>
              <a:rPr lang="en-US" sz="2800" dirty="0" smtClean="0">
                <a:solidFill>
                  <a:srgbClr val="FF0000"/>
                </a:solidFill>
              </a:rPr>
              <a:t>actuators</a:t>
            </a:r>
            <a:r>
              <a:rPr lang="en-US" sz="2800" dirty="0" smtClean="0"/>
              <a:t>).</a:t>
            </a:r>
          </a:p>
          <a:p>
            <a:r>
              <a:rPr lang="en-US" sz="2800" dirty="0"/>
              <a:t>A</a:t>
            </a:r>
            <a:r>
              <a:rPr lang="en-US" sz="2800" dirty="0" smtClean="0"/>
              <a:t>n </a:t>
            </a:r>
            <a:r>
              <a:rPr lang="en-US" sz="2800" dirty="0"/>
              <a:t>agent gets percepts one at a time, and maps this percept sequence to actions </a:t>
            </a:r>
            <a:endParaRPr lang="en-US" sz="2800" dirty="0" smtClean="0"/>
          </a:p>
          <a:p>
            <a:r>
              <a:rPr lang="en-US" sz="2800" dirty="0">
                <a:solidFill>
                  <a:srgbClr val="FF0000"/>
                </a:solidFill>
              </a:rPr>
              <a:t>Purposive agents </a:t>
            </a:r>
            <a:r>
              <a:rPr lang="en-US" sz="2800" dirty="0"/>
              <a:t>have preferences. They prefer some states of the world to other states, and they act to try to achieve the states they prefer most. </a:t>
            </a:r>
            <a:endParaRPr lang="en-US" sz="2800" dirty="0" smtClean="0"/>
          </a:p>
        </p:txBody>
      </p:sp>
      <p:sp>
        <p:nvSpPr>
          <p:cNvPr id="4" name="Slide Number Placeholder 3"/>
          <p:cNvSpPr>
            <a:spLocks noGrp="1"/>
          </p:cNvSpPr>
          <p:nvPr>
            <p:ph type="sldNum" sz="quarter" idx="12"/>
          </p:nvPr>
        </p:nvSpPr>
        <p:spPr/>
        <p:txBody>
          <a:bodyPr/>
          <a:lstStyle/>
          <a:p>
            <a:fld id="{B1DB1205-1AA5-4776-9BEC-4E5ECA50DD3C}" type="slidenum">
              <a:rPr lang="en-US" smtClean="0"/>
              <a:t>2</a:t>
            </a:fld>
            <a:endParaRPr lang="en-US"/>
          </a:p>
        </p:txBody>
      </p:sp>
    </p:spTree>
    <p:extLst>
      <p:ext uri="{BB962C8B-B14F-4D97-AF65-F5344CB8AC3E}">
        <p14:creationId xmlns:p14="http://schemas.microsoft.com/office/powerpoint/2010/main" val="4139230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248400"/>
          </a:xfrm>
        </p:spPr>
        <p:txBody>
          <a:bodyPr>
            <a:noAutofit/>
          </a:bodyPr>
          <a:lstStyle/>
          <a:p>
            <a:r>
              <a:rPr lang="en-US" sz="2800" dirty="0"/>
              <a:t>The </a:t>
            </a:r>
            <a:r>
              <a:rPr lang="en-US" sz="2800" dirty="0">
                <a:solidFill>
                  <a:srgbClr val="FF0000"/>
                </a:solidFill>
              </a:rPr>
              <a:t>knowledge base </a:t>
            </a:r>
            <a:r>
              <a:rPr lang="en-US" sz="2800" dirty="0"/>
              <a:t>is its long-term memory, where it keeps the knowledge that is needed to act in the future</a:t>
            </a:r>
            <a:r>
              <a:rPr lang="en-US" sz="2800" dirty="0" smtClean="0"/>
              <a:t>.</a:t>
            </a:r>
          </a:p>
          <a:p>
            <a:r>
              <a:rPr lang="en-US" sz="2800" dirty="0"/>
              <a:t>The </a:t>
            </a:r>
            <a:r>
              <a:rPr lang="en-US" sz="2800" dirty="0">
                <a:solidFill>
                  <a:srgbClr val="FF0000"/>
                </a:solidFill>
              </a:rPr>
              <a:t>belief state </a:t>
            </a:r>
            <a:r>
              <a:rPr lang="en-US" sz="2800" dirty="0"/>
              <a:t>is the short-term memory of the agent, which maintains the model of current environment needed between time steps.</a:t>
            </a:r>
            <a:endParaRPr lang="en-US" sz="2800" dirty="0" smtClean="0"/>
          </a:p>
        </p:txBody>
      </p:sp>
      <p:sp>
        <p:nvSpPr>
          <p:cNvPr id="4" name="Slide Number Placeholder 3"/>
          <p:cNvSpPr>
            <a:spLocks noGrp="1"/>
          </p:cNvSpPr>
          <p:nvPr>
            <p:ph type="sldNum" sz="quarter" idx="12"/>
          </p:nvPr>
        </p:nvSpPr>
        <p:spPr/>
        <p:txBody>
          <a:bodyPr/>
          <a:lstStyle/>
          <a:p>
            <a:fld id="{B1DB1205-1AA5-4776-9BEC-4E5ECA50DD3C}" type="slidenum">
              <a:rPr lang="en-US" smtClean="0"/>
              <a:t>20</a:t>
            </a:fld>
            <a:endParaRPr lang="en-US"/>
          </a:p>
        </p:txBody>
      </p:sp>
      <p:pic>
        <p:nvPicPr>
          <p:cNvPr id="4098" name="Picture 2" descr="C:\Users\SOSCOMP\Desktop\AgentInternals.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28800" y="2895600"/>
            <a:ext cx="7008813" cy="36195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657600" y="6477000"/>
            <a:ext cx="4802187" cy="338554"/>
          </a:xfrm>
          <a:prstGeom prst="rect">
            <a:avLst/>
          </a:prstGeom>
        </p:spPr>
        <p:txBody>
          <a:bodyPr wrap="square">
            <a:spAutoFit/>
          </a:bodyPr>
          <a:lstStyle/>
          <a:p>
            <a:pPr algn="ctr"/>
            <a:r>
              <a:rPr lang="en-US" sz="1600" dirty="0">
                <a:solidFill>
                  <a:srgbClr val="FF0000"/>
                </a:solidFill>
              </a:rPr>
              <a:t>Offline and online decomposition of an agent</a:t>
            </a:r>
            <a:endParaRPr lang="en-US" sz="1600" dirty="0">
              <a:solidFill>
                <a:srgbClr val="FF0000"/>
              </a:solidFill>
            </a:endParaRPr>
          </a:p>
        </p:txBody>
      </p:sp>
    </p:spTree>
    <p:extLst>
      <p:ext uri="{BB962C8B-B14F-4D97-AF65-F5344CB8AC3E}">
        <p14:creationId xmlns:p14="http://schemas.microsoft.com/office/powerpoint/2010/main" val="40478860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248400"/>
          </a:xfrm>
        </p:spPr>
        <p:txBody>
          <a:bodyPr>
            <a:noAutofit/>
          </a:bodyPr>
          <a:lstStyle/>
          <a:p>
            <a:r>
              <a:rPr lang="en-US" sz="2800" dirty="0">
                <a:solidFill>
                  <a:srgbClr val="FF0000"/>
                </a:solidFill>
              </a:rPr>
              <a:t>Online</a:t>
            </a:r>
            <a:r>
              <a:rPr lang="en-US" sz="2800" dirty="0"/>
              <a:t>, when the agent is acting, the agent uses its knowledge base, its observations of the world, and its goals and abilities to choose what to do and to update its knowledge base</a:t>
            </a:r>
            <a:r>
              <a:rPr lang="en-US" sz="2800" dirty="0" smtClean="0"/>
              <a:t>.</a:t>
            </a:r>
          </a:p>
          <a:p>
            <a:endParaRPr lang="en-US" sz="2800" dirty="0" smtClean="0">
              <a:solidFill>
                <a:srgbClr val="FF0000"/>
              </a:solidFill>
            </a:endParaRPr>
          </a:p>
          <a:p>
            <a:r>
              <a:rPr lang="en-US" sz="2800" dirty="0" smtClean="0">
                <a:solidFill>
                  <a:srgbClr val="FF0000"/>
                </a:solidFill>
              </a:rPr>
              <a:t>Offline</a:t>
            </a:r>
            <a:r>
              <a:rPr lang="en-US" sz="2800" dirty="0"/>
              <a:t>, before the agent has to act, it can build the knowledge base that is useful for it to act online</a:t>
            </a:r>
            <a:r>
              <a:rPr lang="en-US" sz="2800" dirty="0" smtClean="0"/>
              <a:t>.</a:t>
            </a:r>
          </a:p>
          <a:p>
            <a:endParaRPr lang="en-US" sz="2800" dirty="0" smtClean="0"/>
          </a:p>
          <a:p>
            <a:r>
              <a:rPr lang="en-US" sz="2800" dirty="0" smtClean="0"/>
              <a:t>The </a:t>
            </a:r>
            <a:r>
              <a:rPr lang="en-US" sz="2800" dirty="0"/>
              <a:t>goals and abilities are given offline, online, or both, depending on the agent.</a:t>
            </a:r>
            <a:endParaRPr lang="en-US" sz="2800" dirty="0" smtClean="0"/>
          </a:p>
        </p:txBody>
      </p:sp>
      <p:sp>
        <p:nvSpPr>
          <p:cNvPr id="4" name="Slide Number Placeholder 3"/>
          <p:cNvSpPr>
            <a:spLocks noGrp="1"/>
          </p:cNvSpPr>
          <p:nvPr>
            <p:ph type="sldNum" sz="quarter" idx="12"/>
          </p:nvPr>
        </p:nvSpPr>
        <p:spPr/>
        <p:txBody>
          <a:bodyPr/>
          <a:lstStyle/>
          <a:p>
            <a:fld id="{B1DB1205-1AA5-4776-9BEC-4E5ECA50DD3C}" type="slidenum">
              <a:rPr lang="en-US" smtClean="0"/>
              <a:t>21</a:t>
            </a:fld>
            <a:endParaRPr lang="en-US"/>
          </a:p>
        </p:txBody>
      </p:sp>
    </p:spTree>
    <p:extLst>
      <p:ext uri="{BB962C8B-B14F-4D97-AF65-F5344CB8AC3E}">
        <p14:creationId xmlns:p14="http://schemas.microsoft.com/office/powerpoint/2010/main" val="40085391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248400"/>
          </a:xfrm>
        </p:spPr>
        <p:txBody>
          <a:bodyPr>
            <a:noAutofit/>
          </a:bodyPr>
          <a:lstStyle/>
          <a:p>
            <a:r>
              <a:rPr lang="en-US" sz="2800" dirty="0" smtClean="0"/>
              <a:t>Offline, there </a:t>
            </a:r>
            <a:r>
              <a:rPr lang="en-US" sz="2800" dirty="0"/>
              <a:t>are three major roles involved with a knowledge-based system:</a:t>
            </a:r>
          </a:p>
          <a:p>
            <a:pPr lvl="1">
              <a:buFont typeface="Wingdings" pitchFamily="2" charset="2"/>
              <a:buChar char="§"/>
            </a:pPr>
            <a:r>
              <a:rPr lang="en-US" sz="2400" dirty="0">
                <a:solidFill>
                  <a:srgbClr val="FF0000"/>
                </a:solidFill>
              </a:rPr>
              <a:t>Software engineers </a:t>
            </a:r>
            <a:r>
              <a:rPr lang="en-US" sz="2400" dirty="0"/>
              <a:t>build the inference engine and user interface. They typically know nothing about the contents of the knowledge base. </a:t>
            </a:r>
            <a:endParaRPr lang="en-US" sz="2400" dirty="0" smtClean="0"/>
          </a:p>
          <a:p>
            <a:pPr lvl="1">
              <a:buFont typeface="Wingdings" pitchFamily="2" charset="2"/>
              <a:buChar char="§"/>
            </a:pPr>
            <a:r>
              <a:rPr lang="en-US" sz="2400" dirty="0" smtClean="0">
                <a:solidFill>
                  <a:srgbClr val="FF0000"/>
                </a:solidFill>
              </a:rPr>
              <a:t>Domain </a:t>
            </a:r>
            <a:r>
              <a:rPr lang="en-US" sz="2400" dirty="0">
                <a:solidFill>
                  <a:srgbClr val="FF0000"/>
                </a:solidFill>
              </a:rPr>
              <a:t>experts </a:t>
            </a:r>
            <a:r>
              <a:rPr lang="en-US" sz="2400" dirty="0"/>
              <a:t>are the people who have the appropriate prior knowledge about the domain. They know about the domain, but typically they know nothing about the particular case that may be under consideration. </a:t>
            </a:r>
            <a:endParaRPr lang="en-US" sz="2400" dirty="0" smtClean="0"/>
          </a:p>
          <a:p>
            <a:pPr lvl="1">
              <a:buFont typeface="Wingdings" pitchFamily="2" charset="2"/>
              <a:buChar char="§"/>
            </a:pPr>
            <a:r>
              <a:rPr lang="en-US" sz="2400" dirty="0" smtClean="0">
                <a:solidFill>
                  <a:srgbClr val="FF0000"/>
                </a:solidFill>
              </a:rPr>
              <a:t>Knowledge </a:t>
            </a:r>
            <a:r>
              <a:rPr lang="en-US" sz="2400" dirty="0">
                <a:solidFill>
                  <a:srgbClr val="FF0000"/>
                </a:solidFill>
              </a:rPr>
              <a:t>engineers </a:t>
            </a:r>
            <a:r>
              <a:rPr lang="en-US" sz="2400" dirty="0"/>
              <a:t>design, build, and debug the knowledge base in consultation with domain experts. They know about the details of the system and about the domain through the domain expert</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B1DB1205-1AA5-4776-9BEC-4E5ECA50DD3C}" type="slidenum">
              <a:rPr lang="en-US" smtClean="0"/>
              <a:t>22</a:t>
            </a:fld>
            <a:endParaRPr lang="en-US"/>
          </a:p>
        </p:txBody>
      </p:sp>
    </p:spTree>
    <p:extLst>
      <p:ext uri="{BB962C8B-B14F-4D97-AF65-F5344CB8AC3E}">
        <p14:creationId xmlns:p14="http://schemas.microsoft.com/office/powerpoint/2010/main" val="37984933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248400"/>
          </a:xfrm>
        </p:spPr>
        <p:txBody>
          <a:bodyPr>
            <a:noAutofit/>
          </a:bodyPr>
          <a:lstStyle/>
          <a:p>
            <a:r>
              <a:rPr lang="en-US" sz="2800" dirty="0"/>
              <a:t>O</a:t>
            </a:r>
            <a:r>
              <a:rPr lang="en-US" sz="2800" dirty="0" smtClean="0"/>
              <a:t>nline, there </a:t>
            </a:r>
            <a:r>
              <a:rPr lang="en-US" sz="2800" dirty="0"/>
              <a:t>are three major roles </a:t>
            </a:r>
            <a:r>
              <a:rPr lang="en-US" sz="2800" dirty="0" smtClean="0"/>
              <a:t>involved:</a:t>
            </a:r>
            <a:endParaRPr lang="en-US" sz="2800" dirty="0"/>
          </a:p>
          <a:p>
            <a:pPr lvl="1">
              <a:buFont typeface="Wingdings" pitchFamily="2" charset="2"/>
              <a:buChar char="§"/>
            </a:pPr>
            <a:r>
              <a:rPr lang="en-US" sz="2400" dirty="0"/>
              <a:t>A </a:t>
            </a:r>
            <a:r>
              <a:rPr lang="en-US" sz="2400" dirty="0">
                <a:solidFill>
                  <a:srgbClr val="FF0000"/>
                </a:solidFill>
              </a:rPr>
              <a:t>user</a:t>
            </a:r>
            <a:r>
              <a:rPr lang="en-US" sz="2400" dirty="0"/>
              <a:t> is a person who has a need for expertise or has information about individual cases. Users typically are not experts in the domain of the knowledge base. </a:t>
            </a:r>
            <a:endParaRPr lang="en-US" sz="2400" dirty="0" smtClean="0"/>
          </a:p>
          <a:p>
            <a:pPr lvl="1">
              <a:buFont typeface="Wingdings" pitchFamily="2" charset="2"/>
              <a:buChar char="§"/>
            </a:pPr>
            <a:r>
              <a:rPr lang="en-US" sz="2400" dirty="0" smtClean="0">
                <a:solidFill>
                  <a:srgbClr val="FF0000"/>
                </a:solidFill>
              </a:rPr>
              <a:t>Sensors</a:t>
            </a:r>
            <a:r>
              <a:rPr lang="en-US" sz="2400" dirty="0" smtClean="0"/>
              <a:t> </a:t>
            </a:r>
            <a:r>
              <a:rPr lang="en-US" sz="2400" dirty="0"/>
              <a:t>provide information about the environment. For example, a thermometer is a sensor that can provide the current temperature at the location of the thermometer. </a:t>
            </a:r>
            <a:r>
              <a:rPr lang="en-US" sz="2400" dirty="0" smtClean="0"/>
              <a:t>Sensors </a:t>
            </a:r>
            <a:r>
              <a:rPr lang="en-US" sz="2400" dirty="0"/>
              <a:t>come in two main varieties. A </a:t>
            </a:r>
            <a:r>
              <a:rPr lang="en-US" sz="2400" dirty="0">
                <a:solidFill>
                  <a:srgbClr val="FF0000"/>
                </a:solidFill>
              </a:rPr>
              <a:t>passive</a:t>
            </a:r>
            <a:r>
              <a:rPr lang="en-US" sz="2400" dirty="0"/>
              <a:t> sensor </a:t>
            </a:r>
            <a:r>
              <a:rPr lang="en-US" sz="2400" dirty="0" smtClean="0"/>
              <a:t>and an </a:t>
            </a:r>
            <a:r>
              <a:rPr lang="en-US" sz="2400" dirty="0" smtClean="0">
                <a:solidFill>
                  <a:srgbClr val="FF0000"/>
                </a:solidFill>
              </a:rPr>
              <a:t>active</a:t>
            </a:r>
            <a:r>
              <a:rPr lang="en-US" sz="2400" dirty="0" smtClean="0"/>
              <a:t> sensor.</a:t>
            </a:r>
            <a:endParaRPr lang="en-US" sz="2400" dirty="0"/>
          </a:p>
          <a:p>
            <a:pPr lvl="1">
              <a:buFont typeface="Wingdings" pitchFamily="2" charset="2"/>
              <a:buChar char="§"/>
            </a:pPr>
            <a:r>
              <a:rPr lang="en-US" sz="2400" dirty="0"/>
              <a:t>An </a:t>
            </a:r>
            <a:r>
              <a:rPr lang="en-US" sz="2400" dirty="0">
                <a:solidFill>
                  <a:srgbClr val="FF0000"/>
                </a:solidFill>
              </a:rPr>
              <a:t>external knowledge source</a:t>
            </a:r>
            <a:r>
              <a:rPr lang="en-US" sz="2400" dirty="0"/>
              <a:t>, such as a </a:t>
            </a:r>
            <a:r>
              <a:rPr lang="en-US" sz="2400" dirty="0" smtClean="0"/>
              <a:t>website </a:t>
            </a:r>
            <a:r>
              <a:rPr lang="en-US" sz="2400" dirty="0"/>
              <a:t>or a database, can typically be asked questions and can provide the answer for a limited domain. An agent can ask a weather </a:t>
            </a:r>
            <a:r>
              <a:rPr lang="en-US" sz="2400" dirty="0" smtClean="0"/>
              <a:t>website </a:t>
            </a:r>
            <a:r>
              <a:rPr lang="en-US" sz="2400" dirty="0"/>
              <a:t>for the temperature at a particular </a:t>
            </a:r>
            <a:r>
              <a:rPr lang="en-US" sz="2400" dirty="0" smtClean="0"/>
              <a:t>location. </a:t>
            </a:r>
            <a:endParaRPr lang="en-US" sz="2400" dirty="0"/>
          </a:p>
        </p:txBody>
      </p:sp>
      <p:sp>
        <p:nvSpPr>
          <p:cNvPr id="4" name="Slide Number Placeholder 3"/>
          <p:cNvSpPr>
            <a:spLocks noGrp="1"/>
          </p:cNvSpPr>
          <p:nvPr>
            <p:ph type="sldNum" sz="quarter" idx="12"/>
          </p:nvPr>
        </p:nvSpPr>
        <p:spPr/>
        <p:txBody>
          <a:bodyPr/>
          <a:lstStyle/>
          <a:p>
            <a:fld id="{B1DB1205-1AA5-4776-9BEC-4E5ECA50DD3C}" type="slidenum">
              <a:rPr lang="en-US" smtClean="0"/>
              <a:t>23</a:t>
            </a:fld>
            <a:endParaRPr lang="en-US"/>
          </a:p>
        </p:txBody>
      </p:sp>
    </p:spTree>
    <p:extLst>
      <p:ext uri="{BB962C8B-B14F-4D97-AF65-F5344CB8AC3E}">
        <p14:creationId xmlns:p14="http://schemas.microsoft.com/office/powerpoint/2010/main" val="36850393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248400"/>
          </a:xfrm>
        </p:spPr>
        <p:txBody>
          <a:bodyPr>
            <a:noAutofit/>
          </a:bodyPr>
          <a:lstStyle/>
          <a:p>
            <a:r>
              <a:rPr lang="en-US" sz="2800" dirty="0" smtClean="0"/>
              <a:t>Overview:</a:t>
            </a:r>
          </a:p>
          <a:p>
            <a:pPr lvl="1"/>
            <a:r>
              <a:rPr lang="en-US" sz="2000" dirty="0"/>
              <a:t>An </a:t>
            </a:r>
            <a:r>
              <a:rPr lang="en-US" sz="2000" dirty="0">
                <a:solidFill>
                  <a:srgbClr val="FF0000"/>
                </a:solidFill>
              </a:rPr>
              <a:t>agent system </a:t>
            </a:r>
            <a:r>
              <a:rPr lang="en-US" sz="2000" dirty="0"/>
              <a:t>is composed of an agent and an environment.</a:t>
            </a:r>
          </a:p>
          <a:p>
            <a:pPr lvl="1"/>
            <a:r>
              <a:rPr lang="en-US" sz="2000" dirty="0"/>
              <a:t>Agents have </a:t>
            </a:r>
            <a:r>
              <a:rPr lang="en-US" sz="2000" dirty="0">
                <a:solidFill>
                  <a:srgbClr val="FF0000"/>
                </a:solidFill>
              </a:rPr>
              <a:t>sensors</a:t>
            </a:r>
            <a:r>
              <a:rPr lang="en-US" sz="2000" dirty="0"/>
              <a:t> and </a:t>
            </a:r>
            <a:r>
              <a:rPr lang="en-US" sz="2000" dirty="0">
                <a:solidFill>
                  <a:srgbClr val="FF0000"/>
                </a:solidFill>
              </a:rPr>
              <a:t>actuators</a:t>
            </a:r>
            <a:r>
              <a:rPr lang="en-US" sz="2000" dirty="0"/>
              <a:t> to interact with the environment.</a:t>
            </a:r>
          </a:p>
          <a:p>
            <a:pPr lvl="1"/>
            <a:r>
              <a:rPr lang="en-US" sz="2000" dirty="0"/>
              <a:t>An agent is composed of a </a:t>
            </a:r>
            <a:r>
              <a:rPr lang="en-US" sz="2000" dirty="0">
                <a:solidFill>
                  <a:srgbClr val="FF0000"/>
                </a:solidFill>
              </a:rPr>
              <a:t>body</a:t>
            </a:r>
            <a:r>
              <a:rPr lang="en-US" sz="2000" dirty="0"/>
              <a:t> and interacting </a:t>
            </a:r>
            <a:r>
              <a:rPr lang="en-US" sz="2000" dirty="0">
                <a:solidFill>
                  <a:srgbClr val="FF0000"/>
                </a:solidFill>
              </a:rPr>
              <a:t>controllers</a:t>
            </a:r>
            <a:r>
              <a:rPr lang="en-US" sz="2000" dirty="0"/>
              <a:t>.</a:t>
            </a:r>
          </a:p>
          <a:p>
            <a:pPr lvl="1"/>
            <a:r>
              <a:rPr lang="en-US" sz="2000" dirty="0"/>
              <a:t>Agents are situated in time and must make decisions of what to do based on their history of interaction with the environment.</a:t>
            </a:r>
          </a:p>
          <a:p>
            <a:pPr lvl="1"/>
            <a:r>
              <a:rPr lang="en-US" sz="2000" dirty="0"/>
              <a:t>An agent has direct access not to its history, but to what it has remembered (its </a:t>
            </a:r>
            <a:r>
              <a:rPr lang="en-US" sz="2000" dirty="0">
                <a:solidFill>
                  <a:srgbClr val="FF0000"/>
                </a:solidFill>
              </a:rPr>
              <a:t>belief state</a:t>
            </a:r>
            <a:r>
              <a:rPr lang="en-US" sz="2000" dirty="0"/>
              <a:t>) and what it has just observed. At each point in time, an agent decides what to do and what to remember based on its belief state and its current observations.</a:t>
            </a:r>
          </a:p>
          <a:p>
            <a:pPr lvl="1"/>
            <a:r>
              <a:rPr lang="en-US" sz="2000" dirty="0"/>
              <a:t>Complex agents are built modularly in terms of interacting </a:t>
            </a:r>
            <a:r>
              <a:rPr lang="en-US" sz="2000" dirty="0">
                <a:solidFill>
                  <a:srgbClr val="FF0000"/>
                </a:solidFill>
              </a:rPr>
              <a:t>hierarchical layers</a:t>
            </a:r>
            <a:r>
              <a:rPr lang="en-US" sz="2000" dirty="0"/>
              <a:t>.</a:t>
            </a:r>
          </a:p>
          <a:p>
            <a:pPr lvl="1"/>
            <a:r>
              <a:rPr lang="en-US" sz="2000" dirty="0"/>
              <a:t>An intelligent agent requires knowledge that is acquired at design time, offline or online.</a:t>
            </a:r>
          </a:p>
        </p:txBody>
      </p:sp>
      <p:sp>
        <p:nvSpPr>
          <p:cNvPr id="4" name="Slide Number Placeholder 3"/>
          <p:cNvSpPr>
            <a:spLocks noGrp="1"/>
          </p:cNvSpPr>
          <p:nvPr>
            <p:ph type="sldNum" sz="quarter" idx="12"/>
          </p:nvPr>
        </p:nvSpPr>
        <p:spPr/>
        <p:txBody>
          <a:bodyPr/>
          <a:lstStyle/>
          <a:p>
            <a:fld id="{B1DB1205-1AA5-4776-9BEC-4E5ECA50DD3C}" type="slidenum">
              <a:rPr lang="en-US" smtClean="0"/>
              <a:t>24</a:t>
            </a:fld>
            <a:endParaRPr lang="en-US"/>
          </a:p>
        </p:txBody>
      </p:sp>
    </p:spTree>
    <p:extLst>
      <p:ext uri="{BB962C8B-B14F-4D97-AF65-F5344CB8AC3E}">
        <p14:creationId xmlns:p14="http://schemas.microsoft.com/office/powerpoint/2010/main" val="2132325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Autofit/>
          </a:bodyPr>
          <a:lstStyle/>
          <a:p>
            <a:r>
              <a:rPr lang="en-US" sz="2800" u="sng" dirty="0" smtClean="0"/>
              <a:t>Human </a:t>
            </a:r>
            <a:r>
              <a:rPr lang="en-US" sz="2800" u="sng" dirty="0"/>
              <a:t>agent:</a:t>
            </a:r>
          </a:p>
          <a:p>
            <a:pPr lvl="1">
              <a:buFont typeface="Wingdings" pitchFamily="2" charset="2"/>
              <a:buChar char="§"/>
            </a:pPr>
            <a:r>
              <a:rPr lang="en-US" sz="2400" dirty="0" smtClean="0"/>
              <a:t>eyes</a:t>
            </a:r>
            <a:r>
              <a:rPr lang="en-US" sz="2400" dirty="0"/>
              <a:t>, ears, and other organs for </a:t>
            </a:r>
            <a:r>
              <a:rPr lang="en-US" sz="2400" dirty="0" smtClean="0"/>
              <a:t>sensors</a:t>
            </a:r>
          </a:p>
          <a:p>
            <a:pPr lvl="1">
              <a:buFont typeface="Wingdings" pitchFamily="2" charset="2"/>
              <a:buChar char="§"/>
            </a:pPr>
            <a:r>
              <a:rPr lang="en-US" sz="2400" dirty="0" smtClean="0"/>
              <a:t>hands, legs</a:t>
            </a:r>
            <a:r>
              <a:rPr lang="en-US" sz="2400" dirty="0"/>
              <a:t>, mouth, and other body parts for actuators</a:t>
            </a:r>
          </a:p>
          <a:p>
            <a:r>
              <a:rPr lang="en-US" sz="2800" u="sng" dirty="0" smtClean="0"/>
              <a:t>Robotic </a:t>
            </a:r>
            <a:r>
              <a:rPr lang="en-US" sz="2800" u="sng" dirty="0"/>
              <a:t>agent:</a:t>
            </a:r>
          </a:p>
          <a:p>
            <a:pPr marL="708660" lvl="1" indent="-342900">
              <a:buFont typeface="Wingdings" pitchFamily="2" charset="2"/>
              <a:buChar char="§"/>
            </a:pPr>
            <a:r>
              <a:rPr lang="en-US" sz="2400" dirty="0" smtClean="0"/>
              <a:t>cameras </a:t>
            </a:r>
            <a:r>
              <a:rPr lang="en-US" sz="2400" dirty="0"/>
              <a:t>and infrared range finders for </a:t>
            </a:r>
            <a:r>
              <a:rPr lang="en-US" sz="2400" dirty="0" smtClean="0"/>
              <a:t>sensors</a:t>
            </a:r>
            <a:endParaRPr lang="en-US" sz="2400" dirty="0"/>
          </a:p>
          <a:p>
            <a:pPr marL="708660" lvl="1" indent="-342900">
              <a:buFont typeface="Wingdings" pitchFamily="2" charset="2"/>
              <a:buChar char="§"/>
            </a:pPr>
            <a:r>
              <a:rPr lang="en-US" sz="2400" dirty="0" smtClean="0"/>
              <a:t>various </a:t>
            </a:r>
            <a:r>
              <a:rPr lang="en-US" sz="2400" dirty="0"/>
              <a:t>motors for actuators</a:t>
            </a:r>
          </a:p>
          <a:p>
            <a:r>
              <a:rPr lang="en-US" sz="2800" u="sng" dirty="0" smtClean="0"/>
              <a:t>A </a:t>
            </a:r>
            <a:r>
              <a:rPr lang="en-US" sz="2800" u="sng" dirty="0"/>
              <a:t>software agent:</a:t>
            </a:r>
          </a:p>
          <a:p>
            <a:pPr marL="708660" lvl="1" indent="-342900">
              <a:buFont typeface="Wingdings" pitchFamily="2" charset="2"/>
              <a:buChar char="§"/>
            </a:pPr>
            <a:r>
              <a:rPr lang="en-US" sz="2400" dirty="0" smtClean="0"/>
              <a:t>Keystrokes</a:t>
            </a:r>
            <a:r>
              <a:rPr lang="en-US" sz="2400" dirty="0"/>
              <a:t>, file contents, received network packages as sensors</a:t>
            </a:r>
          </a:p>
          <a:p>
            <a:pPr marL="708660" lvl="1" indent="-342900">
              <a:buFont typeface="Wingdings" pitchFamily="2" charset="2"/>
              <a:buChar char="§"/>
            </a:pPr>
            <a:r>
              <a:rPr lang="en-US" sz="2400" dirty="0" smtClean="0"/>
              <a:t>Displays </a:t>
            </a:r>
            <a:r>
              <a:rPr lang="en-US" sz="2400" dirty="0"/>
              <a:t>on the screen, files, sent network packets as actuators</a:t>
            </a:r>
            <a:endParaRPr lang="en-US" sz="2400" dirty="0" smtClean="0"/>
          </a:p>
        </p:txBody>
      </p:sp>
      <p:sp>
        <p:nvSpPr>
          <p:cNvPr id="4" name="Slide Number Placeholder 3"/>
          <p:cNvSpPr>
            <a:spLocks noGrp="1"/>
          </p:cNvSpPr>
          <p:nvPr>
            <p:ph type="sldNum" sz="quarter" idx="12"/>
          </p:nvPr>
        </p:nvSpPr>
        <p:spPr/>
        <p:txBody>
          <a:bodyPr/>
          <a:lstStyle/>
          <a:p>
            <a:fld id="{B1DB1205-1AA5-4776-9BEC-4E5ECA50DD3C}" type="slidenum">
              <a:rPr lang="en-US" smtClean="0"/>
              <a:t>3</a:t>
            </a:fld>
            <a:endParaRPr lang="en-US"/>
          </a:p>
        </p:txBody>
      </p:sp>
    </p:spTree>
    <p:extLst>
      <p:ext uri="{BB962C8B-B14F-4D97-AF65-F5344CB8AC3E}">
        <p14:creationId xmlns:p14="http://schemas.microsoft.com/office/powerpoint/2010/main" val="3069762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2819400"/>
          </a:xfrm>
        </p:spPr>
        <p:txBody>
          <a:bodyPr>
            <a:noAutofit/>
          </a:bodyPr>
          <a:lstStyle/>
          <a:p>
            <a:r>
              <a:rPr lang="en-US" sz="2800" dirty="0"/>
              <a:t>An </a:t>
            </a:r>
            <a:r>
              <a:rPr lang="en-US" sz="2800" dirty="0">
                <a:solidFill>
                  <a:srgbClr val="FF0000"/>
                </a:solidFill>
              </a:rPr>
              <a:t>agent system </a:t>
            </a:r>
            <a:r>
              <a:rPr lang="en-US" sz="2800" dirty="0"/>
              <a:t>is made up of an agent and its </a:t>
            </a:r>
            <a:r>
              <a:rPr lang="en-US" sz="2800" dirty="0" smtClean="0"/>
              <a:t>environment. An </a:t>
            </a:r>
            <a:r>
              <a:rPr lang="en-US" sz="2800" dirty="0"/>
              <a:t>agent is made up of a body and a controller. The controller receives percepts from the body and sends commands to the body</a:t>
            </a:r>
            <a:r>
              <a:rPr lang="en-US" sz="2800" dirty="0" smtClean="0"/>
              <a:t>.</a:t>
            </a:r>
          </a:p>
          <a:p>
            <a:r>
              <a:rPr lang="en-US" sz="2800" dirty="0"/>
              <a:t>An </a:t>
            </a:r>
            <a:r>
              <a:rPr lang="en-US" sz="2800" dirty="0">
                <a:solidFill>
                  <a:srgbClr val="FF0000"/>
                </a:solidFill>
              </a:rPr>
              <a:t>embodied agent </a:t>
            </a:r>
            <a:r>
              <a:rPr lang="en-US" sz="2800" dirty="0"/>
              <a:t>has a physical body. A robot is an artificial purposive embodied agent.</a:t>
            </a:r>
          </a:p>
        </p:txBody>
      </p:sp>
      <p:sp>
        <p:nvSpPr>
          <p:cNvPr id="4" name="Slide Number Placeholder 3"/>
          <p:cNvSpPr>
            <a:spLocks noGrp="1"/>
          </p:cNvSpPr>
          <p:nvPr>
            <p:ph type="sldNum" sz="quarter" idx="12"/>
          </p:nvPr>
        </p:nvSpPr>
        <p:spPr/>
        <p:txBody>
          <a:bodyPr/>
          <a:lstStyle/>
          <a:p>
            <a:fld id="{B1DB1205-1AA5-4776-9BEC-4E5ECA50DD3C}" type="slidenum">
              <a:rPr lang="en-US" smtClean="0"/>
              <a:t>4</a:t>
            </a:fld>
            <a:endParaRPr lang="en-US"/>
          </a:p>
        </p:txBody>
      </p:sp>
      <p:pic>
        <p:nvPicPr>
          <p:cNvPr id="1027" name="Picture 3" descr="C:\Users\SOSCOMP\Desktop\robo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7102" y="4038600"/>
            <a:ext cx="1990170" cy="21875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912702" y="3886200"/>
            <a:ext cx="1116011" cy="369332"/>
          </a:xfrm>
          <a:prstGeom prst="rect">
            <a:avLst/>
          </a:prstGeom>
        </p:spPr>
        <p:txBody>
          <a:bodyPr wrap="none">
            <a:spAutoFit/>
          </a:bodyPr>
          <a:lstStyle/>
          <a:p>
            <a:r>
              <a:rPr lang="en-US" dirty="0" smtClean="0">
                <a:solidFill>
                  <a:srgbClr val="FF0000"/>
                </a:solidFill>
              </a:rPr>
              <a:t>sensors</a:t>
            </a:r>
            <a:r>
              <a:rPr lang="en-US" dirty="0" smtClean="0"/>
              <a:t> </a:t>
            </a:r>
            <a:endParaRPr lang="en-US" dirty="0"/>
          </a:p>
        </p:txBody>
      </p:sp>
      <p:sp>
        <p:nvSpPr>
          <p:cNvPr id="9" name="Rectangle 8"/>
          <p:cNvSpPr/>
          <p:nvPr/>
        </p:nvSpPr>
        <p:spPr>
          <a:xfrm>
            <a:off x="5155690" y="5726668"/>
            <a:ext cx="1168910" cy="369332"/>
          </a:xfrm>
          <a:prstGeom prst="rect">
            <a:avLst/>
          </a:prstGeom>
        </p:spPr>
        <p:txBody>
          <a:bodyPr wrap="none">
            <a:spAutoFit/>
          </a:bodyPr>
          <a:lstStyle/>
          <a:p>
            <a:r>
              <a:rPr lang="en-US" dirty="0" smtClean="0">
                <a:solidFill>
                  <a:srgbClr val="FF0000"/>
                </a:solidFill>
              </a:rPr>
              <a:t>effectors</a:t>
            </a:r>
            <a:endParaRPr lang="en-US" dirty="0"/>
          </a:p>
        </p:txBody>
      </p:sp>
      <p:cxnSp>
        <p:nvCxnSpPr>
          <p:cNvPr id="8" name="Straight Arrow Connector 7"/>
          <p:cNvCxnSpPr/>
          <p:nvPr/>
        </p:nvCxnSpPr>
        <p:spPr>
          <a:xfrm flipH="1">
            <a:off x="3822187" y="5937766"/>
            <a:ext cx="1393025" cy="8203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4655902" y="5334000"/>
            <a:ext cx="559310" cy="59790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903302" y="4114800"/>
            <a:ext cx="359575" cy="1407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Cloud 14"/>
          <p:cNvSpPr/>
          <p:nvPr/>
        </p:nvSpPr>
        <p:spPr>
          <a:xfrm>
            <a:off x="5943600" y="4185166"/>
            <a:ext cx="2743200" cy="1600200"/>
          </a:xfrm>
          <a:prstGeom prst="cloud">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rPr>
              <a:t>Environment </a:t>
            </a:r>
            <a:endParaRPr lang="en-US" dirty="0">
              <a:ln w="17780" cmpd="sng">
                <a:solidFill>
                  <a:schemeClr val="tx1"/>
                </a:solidFill>
                <a:prstDash val="solid"/>
                <a:miter lim="800000"/>
              </a:ln>
              <a:solidFill>
                <a:schemeClr val="tx1"/>
              </a:solidFill>
            </a:endParaRPr>
          </a:p>
        </p:txBody>
      </p:sp>
      <p:sp>
        <p:nvSpPr>
          <p:cNvPr id="18" name="Curved Down Arrow 17"/>
          <p:cNvSpPr/>
          <p:nvPr/>
        </p:nvSpPr>
        <p:spPr>
          <a:xfrm rot="302695" flipH="1">
            <a:off x="4051247" y="3771227"/>
            <a:ext cx="2601991" cy="402263"/>
          </a:xfrm>
          <a:prstGeom prst="curvedDownArrow">
            <a:avLst>
              <a:gd name="adj1" fmla="val 25000"/>
              <a:gd name="adj2" fmla="val 81996"/>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21" name="Rectangle 20"/>
          <p:cNvSpPr/>
          <p:nvPr/>
        </p:nvSpPr>
        <p:spPr>
          <a:xfrm>
            <a:off x="4648200" y="3810000"/>
            <a:ext cx="1149674" cy="369332"/>
          </a:xfrm>
          <a:prstGeom prst="rect">
            <a:avLst/>
          </a:prstGeom>
        </p:spPr>
        <p:txBody>
          <a:bodyPr wrap="none">
            <a:spAutoFit/>
          </a:bodyPr>
          <a:lstStyle/>
          <a:p>
            <a:r>
              <a:rPr lang="en-US" dirty="0" smtClean="0">
                <a:solidFill>
                  <a:srgbClr val="FF0000"/>
                </a:solidFill>
              </a:rPr>
              <a:t>percepts</a:t>
            </a:r>
            <a:endParaRPr lang="en-US" dirty="0"/>
          </a:p>
        </p:txBody>
      </p:sp>
      <p:sp>
        <p:nvSpPr>
          <p:cNvPr id="22" name="Curved Down Arrow 21"/>
          <p:cNvSpPr/>
          <p:nvPr/>
        </p:nvSpPr>
        <p:spPr>
          <a:xfrm rot="10515614" flipH="1">
            <a:off x="3615986" y="5949340"/>
            <a:ext cx="3833424" cy="598905"/>
          </a:xfrm>
          <a:prstGeom prst="curvedDownArrow">
            <a:avLst>
              <a:gd name="adj1" fmla="val 1653"/>
              <a:gd name="adj2" fmla="val 30204"/>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23" name="Rectangle 22"/>
          <p:cNvSpPr/>
          <p:nvPr/>
        </p:nvSpPr>
        <p:spPr>
          <a:xfrm>
            <a:off x="4652633" y="6248400"/>
            <a:ext cx="986167" cy="369332"/>
          </a:xfrm>
          <a:prstGeom prst="rect">
            <a:avLst/>
          </a:prstGeom>
        </p:spPr>
        <p:txBody>
          <a:bodyPr wrap="none">
            <a:spAutoFit/>
          </a:bodyPr>
          <a:lstStyle/>
          <a:p>
            <a:r>
              <a:rPr lang="en-US" dirty="0" smtClean="0">
                <a:solidFill>
                  <a:srgbClr val="FF0000"/>
                </a:solidFill>
              </a:rPr>
              <a:t>actions</a:t>
            </a:r>
            <a:endParaRPr lang="en-US" dirty="0"/>
          </a:p>
        </p:txBody>
      </p:sp>
    </p:spTree>
    <p:extLst>
      <p:ext uri="{BB962C8B-B14F-4D97-AF65-F5344CB8AC3E}">
        <p14:creationId xmlns:p14="http://schemas.microsoft.com/office/powerpoint/2010/main" val="3097408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 name="Group 2"/>
          <p:cNvGrpSpPr>
            <a:grpSpLocks/>
          </p:cNvGrpSpPr>
          <p:nvPr/>
        </p:nvGrpSpPr>
        <p:grpSpPr bwMode="auto">
          <a:xfrm>
            <a:off x="320675" y="612775"/>
            <a:ext cx="8289925" cy="5635625"/>
            <a:chOff x="0" y="0"/>
            <a:chExt cx="3680" cy="3514"/>
          </a:xfrm>
        </p:grpSpPr>
        <p:grpSp>
          <p:nvGrpSpPr>
            <p:cNvPr id="113" name="Group 3"/>
            <p:cNvGrpSpPr>
              <a:grpSpLocks/>
            </p:cNvGrpSpPr>
            <p:nvPr/>
          </p:nvGrpSpPr>
          <p:grpSpPr bwMode="auto">
            <a:xfrm>
              <a:off x="0" y="0"/>
              <a:ext cx="804" cy="384"/>
              <a:chOff x="0" y="0"/>
              <a:chExt cx="804" cy="384"/>
            </a:xfrm>
          </p:grpSpPr>
          <p:sp>
            <p:nvSpPr>
              <p:cNvPr id="201" name="Rectangle 4"/>
              <p:cNvSpPr>
                <a:spLocks noChangeArrowheads="1"/>
              </p:cNvSpPr>
              <p:nvPr/>
            </p:nvSpPr>
            <p:spPr bwMode="auto">
              <a:xfrm>
                <a:off x="4" y="4"/>
                <a:ext cx="796" cy="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400" b="1" dirty="0">
                    <a:latin typeface="Arial" charset="0"/>
                    <a:cs typeface="Arial" charset="0"/>
                  </a:rPr>
                  <a:t>Agent </a:t>
                </a:r>
                <a:r>
                  <a:rPr lang="en-US" sz="1600" b="1" dirty="0">
                    <a:latin typeface="Arial" charset="0"/>
                    <a:cs typeface="Arial" charset="0"/>
                  </a:rPr>
                  <a:t>type</a:t>
                </a:r>
                <a:endParaRPr lang="en-US" sz="1600" b="1" dirty="0">
                  <a:cs typeface="Times New Roman" charset="0"/>
                </a:endParaRPr>
              </a:p>
              <a:p>
                <a:pPr eaLnBrk="0" hangingPunct="0"/>
                <a:endParaRPr lang="en-US" sz="1200" b="1" dirty="0"/>
              </a:p>
            </p:txBody>
          </p:sp>
          <p:sp>
            <p:nvSpPr>
              <p:cNvPr id="202" name="Rectangle 5"/>
              <p:cNvSpPr>
                <a:spLocks noChangeArrowheads="1"/>
              </p:cNvSpPr>
              <p:nvPr/>
            </p:nvSpPr>
            <p:spPr bwMode="auto">
              <a:xfrm>
                <a:off x="0" y="0"/>
                <a:ext cx="80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4" name="Group 6"/>
            <p:cNvGrpSpPr>
              <a:grpSpLocks/>
            </p:cNvGrpSpPr>
            <p:nvPr/>
          </p:nvGrpSpPr>
          <p:grpSpPr bwMode="auto">
            <a:xfrm>
              <a:off x="804" y="0"/>
              <a:ext cx="656" cy="384"/>
              <a:chOff x="804" y="0"/>
              <a:chExt cx="656" cy="384"/>
            </a:xfrm>
          </p:grpSpPr>
          <p:sp>
            <p:nvSpPr>
              <p:cNvPr id="199" name="Rectangle 7"/>
              <p:cNvSpPr>
                <a:spLocks noChangeArrowheads="1"/>
              </p:cNvSpPr>
              <p:nvPr/>
            </p:nvSpPr>
            <p:spPr bwMode="auto">
              <a:xfrm>
                <a:off x="808" y="4"/>
                <a:ext cx="648" cy="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600" b="1">
                    <a:latin typeface="Arial" charset="0"/>
                    <a:cs typeface="Arial" charset="0"/>
                  </a:rPr>
                  <a:t>Percepts</a:t>
                </a:r>
                <a:endParaRPr lang="en-US" sz="1600" b="1">
                  <a:cs typeface="Times New Roman" charset="0"/>
                </a:endParaRPr>
              </a:p>
              <a:p>
                <a:pPr eaLnBrk="0" hangingPunct="0"/>
                <a:endParaRPr lang="en-US" sz="1000" b="1"/>
              </a:p>
            </p:txBody>
          </p:sp>
          <p:sp>
            <p:nvSpPr>
              <p:cNvPr id="200" name="Rectangle 8"/>
              <p:cNvSpPr>
                <a:spLocks noChangeArrowheads="1"/>
              </p:cNvSpPr>
              <p:nvPr/>
            </p:nvSpPr>
            <p:spPr bwMode="auto">
              <a:xfrm>
                <a:off x="804" y="0"/>
                <a:ext cx="65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 name="Group 9"/>
            <p:cNvGrpSpPr>
              <a:grpSpLocks/>
            </p:cNvGrpSpPr>
            <p:nvPr/>
          </p:nvGrpSpPr>
          <p:grpSpPr bwMode="auto">
            <a:xfrm>
              <a:off x="1460" y="0"/>
              <a:ext cx="872" cy="384"/>
              <a:chOff x="1460" y="0"/>
              <a:chExt cx="872" cy="384"/>
            </a:xfrm>
          </p:grpSpPr>
          <p:sp>
            <p:nvSpPr>
              <p:cNvPr id="197" name="Rectangle 10"/>
              <p:cNvSpPr>
                <a:spLocks noChangeArrowheads="1"/>
              </p:cNvSpPr>
              <p:nvPr/>
            </p:nvSpPr>
            <p:spPr bwMode="auto">
              <a:xfrm>
                <a:off x="1464" y="4"/>
                <a:ext cx="864" cy="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600" b="1">
                    <a:latin typeface="Arial" charset="0"/>
                    <a:cs typeface="Arial" charset="0"/>
                  </a:rPr>
                  <a:t>Actions</a:t>
                </a:r>
                <a:endParaRPr lang="en-US" sz="1600" b="1">
                  <a:cs typeface="Times New Roman" charset="0"/>
                </a:endParaRPr>
              </a:p>
              <a:p>
                <a:pPr eaLnBrk="0" hangingPunct="0"/>
                <a:endParaRPr lang="en-US" sz="1000" b="1"/>
              </a:p>
            </p:txBody>
          </p:sp>
          <p:sp>
            <p:nvSpPr>
              <p:cNvPr id="198" name="Rectangle 11"/>
              <p:cNvSpPr>
                <a:spLocks noChangeArrowheads="1"/>
              </p:cNvSpPr>
              <p:nvPr/>
            </p:nvSpPr>
            <p:spPr bwMode="auto">
              <a:xfrm>
                <a:off x="1460" y="0"/>
                <a:ext cx="872"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6" name="Group 12"/>
            <p:cNvGrpSpPr>
              <a:grpSpLocks/>
            </p:cNvGrpSpPr>
            <p:nvPr/>
          </p:nvGrpSpPr>
          <p:grpSpPr bwMode="auto">
            <a:xfrm>
              <a:off x="2332" y="0"/>
              <a:ext cx="656" cy="384"/>
              <a:chOff x="2332" y="0"/>
              <a:chExt cx="656" cy="384"/>
            </a:xfrm>
          </p:grpSpPr>
          <p:sp>
            <p:nvSpPr>
              <p:cNvPr id="195" name="Rectangle 13"/>
              <p:cNvSpPr>
                <a:spLocks noChangeArrowheads="1"/>
              </p:cNvSpPr>
              <p:nvPr/>
            </p:nvSpPr>
            <p:spPr bwMode="auto">
              <a:xfrm>
                <a:off x="2336" y="4"/>
                <a:ext cx="648" cy="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600" b="1">
                    <a:latin typeface="Arial" charset="0"/>
                    <a:cs typeface="Arial" charset="0"/>
                  </a:rPr>
                  <a:t>Goals</a:t>
                </a:r>
                <a:endParaRPr lang="en-US" sz="1600" b="1">
                  <a:cs typeface="Times New Roman" charset="0"/>
                </a:endParaRPr>
              </a:p>
              <a:p>
                <a:pPr eaLnBrk="0" hangingPunct="0"/>
                <a:endParaRPr lang="en-US" sz="1000" b="1"/>
              </a:p>
            </p:txBody>
          </p:sp>
          <p:sp>
            <p:nvSpPr>
              <p:cNvPr id="196" name="Rectangle 14"/>
              <p:cNvSpPr>
                <a:spLocks noChangeArrowheads="1"/>
              </p:cNvSpPr>
              <p:nvPr/>
            </p:nvSpPr>
            <p:spPr bwMode="auto">
              <a:xfrm>
                <a:off x="2332" y="0"/>
                <a:ext cx="656"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7" name="Group 15"/>
            <p:cNvGrpSpPr>
              <a:grpSpLocks/>
            </p:cNvGrpSpPr>
            <p:nvPr/>
          </p:nvGrpSpPr>
          <p:grpSpPr bwMode="auto">
            <a:xfrm>
              <a:off x="2988" y="0"/>
              <a:ext cx="692" cy="384"/>
              <a:chOff x="2988" y="0"/>
              <a:chExt cx="692" cy="384"/>
            </a:xfrm>
          </p:grpSpPr>
          <p:sp>
            <p:nvSpPr>
              <p:cNvPr id="193" name="Rectangle 16"/>
              <p:cNvSpPr>
                <a:spLocks noChangeArrowheads="1"/>
              </p:cNvSpPr>
              <p:nvPr/>
            </p:nvSpPr>
            <p:spPr bwMode="auto">
              <a:xfrm>
                <a:off x="2992" y="4"/>
                <a:ext cx="684" cy="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600" b="1">
                    <a:latin typeface="Arial" charset="0"/>
                    <a:cs typeface="Arial" charset="0"/>
                  </a:rPr>
                  <a:t>Environment</a:t>
                </a:r>
                <a:endParaRPr lang="en-US" sz="1600" b="1">
                  <a:cs typeface="Times New Roman" charset="0"/>
                </a:endParaRPr>
              </a:p>
              <a:p>
                <a:pPr eaLnBrk="0" hangingPunct="0"/>
                <a:endParaRPr lang="en-US" sz="1000" b="1"/>
              </a:p>
            </p:txBody>
          </p:sp>
          <p:sp>
            <p:nvSpPr>
              <p:cNvPr id="194" name="Rectangle 17"/>
              <p:cNvSpPr>
                <a:spLocks noChangeArrowheads="1"/>
              </p:cNvSpPr>
              <p:nvPr/>
            </p:nvSpPr>
            <p:spPr bwMode="auto">
              <a:xfrm>
                <a:off x="2988" y="0"/>
                <a:ext cx="692"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8" name="Group 18"/>
            <p:cNvGrpSpPr>
              <a:grpSpLocks/>
            </p:cNvGrpSpPr>
            <p:nvPr/>
          </p:nvGrpSpPr>
          <p:grpSpPr bwMode="auto">
            <a:xfrm>
              <a:off x="0" y="388"/>
              <a:ext cx="804" cy="672"/>
              <a:chOff x="0" y="388"/>
              <a:chExt cx="804" cy="672"/>
            </a:xfrm>
          </p:grpSpPr>
          <p:sp>
            <p:nvSpPr>
              <p:cNvPr id="191" name="Rectangle 19"/>
              <p:cNvSpPr>
                <a:spLocks noChangeArrowheads="1"/>
              </p:cNvSpPr>
              <p:nvPr/>
            </p:nvSpPr>
            <p:spPr bwMode="auto">
              <a:xfrm>
                <a:off x="4" y="392"/>
                <a:ext cx="796" cy="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Medical diagnosis system</a:t>
                </a:r>
                <a:endParaRPr lang="en-US" sz="1200" b="1">
                  <a:cs typeface="Times New Roman" charset="0"/>
                </a:endParaRPr>
              </a:p>
              <a:p>
                <a:pPr eaLnBrk="0" hangingPunct="0"/>
                <a:endParaRPr lang="en-US" sz="1000" b="1"/>
              </a:p>
              <a:p>
                <a:pPr eaLnBrk="0" hangingPunct="0"/>
                <a:endParaRPr lang="en-US" sz="1000" b="1"/>
              </a:p>
            </p:txBody>
          </p:sp>
          <p:sp>
            <p:nvSpPr>
              <p:cNvPr id="192" name="Rectangle 20"/>
              <p:cNvSpPr>
                <a:spLocks noChangeArrowheads="1"/>
              </p:cNvSpPr>
              <p:nvPr/>
            </p:nvSpPr>
            <p:spPr bwMode="auto">
              <a:xfrm>
                <a:off x="0" y="388"/>
                <a:ext cx="804"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9" name="Group 21"/>
            <p:cNvGrpSpPr>
              <a:grpSpLocks/>
            </p:cNvGrpSpPr>
            <p:nvPr/>
          </p:nvGrpSpPr>
          <p:grpSpPr bwMode="auto">
            <a:xfrm>
              <a:off x="804" y="388"/>
              <a:ext cx="656" cy="672"/>
              <a:chOff x="804" y="388"/>
              <a:chExt cx="656" cy="672"/>
            </a:xfrm>
          </p:grpSpPr>
          <p:sp>
            <p:nvSpPr>
              <p:cNvPr id="189" name="Rectangle 22"/>
              <p:cNvSpPr>
                <a:spLocks noChangeArrowheads="1"/>
              </p:cNvSpPr>
              <p:nvPr/>
            </p:nvSpPr>
            <p:spPr bwMode="auto">
              <a:xfrm>
                <a:off x="808" y="392"/>
                <a:ext cx="648" cy="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Symptoms, findings, patient's answers</a:t>
                </a:r>
                <a:endParaRPr lang="en-US" sz="1200" b="1">
                  <a:cs typeface="Times New Roman" charset="0"/>
                </a:endParaRPr>
              </a:p>
              <a:p>
                <a:pPr eaLnBrk="0" hangingPunct="0"/>
                <a:endParaRPr lang="en-US" sz="1000" b="1"/>
              </a:p>
            </p:txBody>
          </p:sp>
          <p:sp>
            <p:nvSpPr>
              <p:cNvPr id="190" name="Rectangle 23"/>
              <p:cNvSpPr>
                <a:spLocks noChangeArrowheads="1"/>
              </p:cNvSpPr>
              <p:nvPr/>
            </p:nvSpPr>
            <p:spPr bwMode="auto">
              <a:xfrm>
                <a:off x="804" y="388"/>
                <a:ext cx="656"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0" name="Group 24"/>
            <p:cNvGrpSpPr>
              <a:grpSpLocks/>
            </p:cNvGrpSpPr>
            <p:nvPr/>
          </p:nvGrpSpPr>
          <p:grpSpPr bwMode="auto">
            <a:xfrm>
              <a:off x="1460" y="388"/>
              <a:ext cx="872" cy="672"/>
              <a:chOff x="1460" y="388"/>
              <a:chExt cx="872" cy="672"/>
            </a:xfrm>
          </p:grpSpPr>
          <p:sp>
            <p:nvSpPr>
              <p:cNvPr id="187" name="Rectangle 25"/>
              <p:cNvSpPr>
                <a:spLocks noChangeArrowheads="1"/>
              </p:cNvSpPr>
              <p:nvPr/>
            </p:nvSpPr>
            <p:spPr bwMode="auto">
              <a:xfrm>
                <a:off x="1464" y="392"/>
                <a:ext cx="864" cy="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Questions, tests, treatments</a:t>
                </a:r>
                <a:endParaRPr lang="en-US" sz="1200" b="1">
                  <a:cs typeface="Times New Roman" charset="0"/>
                </a:endParaRPr>
              </a:p>
              <a:p>
                <a:endParaRPr lang="en-US" sz="1200" b="1">
                  <a:cs typeface="Times New Roman" charset="0"/>
                </a:endParaRPr>
              </a:p>
              <a:p>
                <a:endParaRPr lang="en-US" sz="1000" b="1"/>
              </a:p>
            </p:txBody>
          </p:sp>
          <p:sp>
            <p:nvSpPr>
              <p:cNvPr id="188" name="Rectangle 26"/>
              <p:cNvSpPr>
                <a:spLocks noChangeArrowheads="1"/>
              </p:cNvSpPr>
              <p:nvPr/>
            </p:nvSpPr>
            <p:spPr bwMode="auto">
              <a:xfrm>
                <a:off x="1460" y="388"/>
                <a:ext cx="872"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1" name="Group 27"/>
            <p:cNvGrpSpPr>
              <a:grpSpLocks/>
            </p:cNvGrpSpPr>
            <p:nvPr/>
          </p:nvGrpSpPr>
          <p:grpSpPr bwMode="auto">
            <a:xfrm>
              <a:off x="2332" y="388"/>
              <a:ext cx="656" cy="672"/>
              <a:chOff x="2332" y="388"/>
              <a:chExt cx="656" cy="672"/>
            </a:xfrm>
          </p:grpSpPr>
          <p:sp>
            <p:nvSpPr>
              <p:cNvPr id="185" name="Rectangle 28"/>
              <p:cNvSpPr>
                <a:spLocks noChangeArrowheads="1"/>
              </p:cNvSpPr>
              <p:nvPr/>
            </p:nvSpPr>
            <p:spPr bwMode="auto">
              <a:xfrm>
                <a:off x="2336" y="392"/>
                <a:ext cx="648" cy="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Healthy patients, minimize costs</a:t>
                </a:r>
                <a:endParaRPr lang="en-US" sz="1200" b="1">
                  <a:cs typeface="Times New Roman" charset="0"/>
                </a:endParaRPr>
              </a:p>
              <a:p>
                <a:pPr eaLnBrk="0" hangingPunct="0"/>
                <a:endParaRPr lang="en-US" sz="1000" b="1"/>
              </a:p>
              <a:p>
                <a:pPr eaLnBrk="0" hangingPunct="0"/>
                <a:endParaRPr lang="en-US" sz="1000" b="1"/>
              </a:p>
            </p:txBody>
          </p:sp>
          <p:sp>
            <p:nvSpPr>
              <p:cNvPr id="186" name="Rectangle 29"/>
              <p:cNvSpPr>
                <a:spLocks noChangeArrowheads="1"/>
              </p:cNvSpPr>
              <p:nvPr/>
            </p:nvSpPr>
            <p:spPr bwMode="auto">
              <a:xfrm>
                <a:off x="2332" y="388"/>
                <a:ext cx="656"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2" name="Group 30"/>
            <p:cNvGrpSpPr>
              <a:grpSpLocks/>
            </p:cNvGrpSpPr>
            <p:nvPr/>
          </p:nvGrpSpPr>
          <p:grpSpPr bwMode="auto">
            <a:xfrm>
              <a:off x="2988" y="388"/>
              <a:ext cx="692" cy="672"/>
              <a:chOff x="2988" y="388"/>
              <a:chExt cx="692" cy="672"/>
            </a:xfrm>
          </p:grpSpPr>
          <p:sp>
            <p:nvSpPr>
              <p:cNvPr id="183" name="Rectangle 31"/>
              <p:cNvSpPr>
                <a:spLocks noChangeArrowheads="1"/>
              </p:cNvSpPr>
              <p:nvPr/>
            </p:nvSpPr>
            <p:spPr bwMode="auto">
              <a:xfrm>
                <a:off x="2992" y="392"/>
                <a:ext cx="684" cy="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Patient, hospital</a:t>
                </a:r>
                <a:endParaRPr lang="en-US" sz="1200" b="1">
                  <a:cs typeface="Times New Roman" charset="0"/>
                </a:endParaRPr>
              </a:p>
              <a:p>
                <a:pPr eaLnBrk="0" hangingPunct="0"/>
                <a:endParaRPr lang="en-US" sz="1000" b="1"/>
              </a:p>
              <a:p>
                <a:pPr eaLnBrk="0" hangingPunct="0"/>
                <a:endParaRPr lang="en-US" sz="1000" b="1"/>
              </a:p>
            </p:txBody>
          </p:sp>
          <p:sp>
            <p:nvSpPr>
              <p:cNvPr id="184" name="Rectangle 32"/>
              <p:cNvSpPr>
                <a:spLocks noChangeArrowheads="1"/>
              </p:cNvSpPr>
              <p:nvPr/>
            </p:nvSpPr>
            <p:spPr bwMode="auto">
              <a:xfrm>
                <a:off x="2988" y="388"/>
                <a:ext cx="692"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 name="Group 33"/>
            <p:cNvGrpSpPr>
              <a:grpSpLocks/>
            </p:cNvGrpSpPr>
            <p:nvPr/>
          </p:nvGrpSpPr>
          <p:grpSpPr bwMode="auto">
            <a:xfrm>
              <a:off x="0" y="1064"/>
              <a:ext cx="804" cy="576"/>
              <a:chOff x="0" y="1064"/>
              <a:chExt cx="804" cy="576"/>
            </a:xfrm>
          </p:grpSpPr>
          <p:sp>
            <p:nvSpPr>
              <p:cNvPr id="181" name="Rectangle 34"/>
              <p:cNvSpPr>
                <a:spLocks noChangeArrowheads="1"/>
              </p:cNvSpPr>
              <p:nvPr/>
            </p:nvSpPr>
            <p:spPr bwMode="auto">
              <a:xfrm>
                <a:off x="4" y="1068"/>
                <a:ext cx="796" cy="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Satellite image analysis system</a:t>
                </a:r>
                <a:endParaRPr lang="en-US" sz="1200" b="1">
                  <a:cs typeface="Times New Roman" charset="0"/>
                </a:endParaRPr>
              </a:p>
              <a:p>
                <a:pPr eaLnBrk="0" hangingPunct="0"/>
                <a:endParaRPr lang="en-US" sz="1000" b="1"/>
              </a:p>
            </p:txBody>
          </p:sp>
          <p:sp>
            <p:nvSpPr>
              <p:cNvPr id="182" name="Rectangle 35"/>
              <p:cNvSpPr>
                <a:spLocks noChangeArrowheads="1"/>
              </p:cNvSpPr>
              <p:nvPr/>
            </p:nvSpPr>
            <p:spPr bwMode="auto">
              <a:xfrm>
                <a:off x="0" y="1064"/>
                <a:ext cx="804"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4" name="Group 36"/>
            <p:cNvGrpSpPr>
              <a:grpSpLocks/>
            </p:cNvGrpSpPr>
            <p:nvPr/>
          </p:nvGrpSpPr>
          <p:grpSpPr bwMode="auto">
            <a:xfrm>
              <a:off x="804" y="1064"/>
              <a:ext cx="656" cy="576"/>
              <a:chOff x="804" y="1064"/>
              <a:chExt cx="656" cy="576"/>
            </a:xfrm>
          </p:grpSpPr>
          <p:sp>
            <p:nvSpPr>
              <p:cNvPr id="179" name="Rectangle 37"/>
              <p:cNvSpPr>
                <a:spLocks noChangeArrowheads="1"/>
              </p:cNvSpPr>
              <p:nvPr/>
            </p:nvSpPr>
            <p:spPr bwMode="auto">
              <a:xfrm>
                <a:off x="808" y="1068"/>
                <a:ext cx="648" cy="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Pixels of varying intensity, color</a:t>
                </a:r>
                <a:endParaRPr lang="en-US" sz="1200" b="1">
                  <a:cs typeface="Times New Roman" charset="0"/>
                </a:endParaRPr>
              </a:p>
              <a:p>
                <a:pPr eaLnBrk="0" hangingPunct="0"/>
                <a:endParaRPr lang="en-US" sz="1000" b="1"/>
              </a:p>
            </p:txBody>
          </p:sp>
          <p:sp>
            <p:nvSpPr>
              <p:cNvPr id="180" name="Rectangle 38"/>
              <p:cNvSpPr>
                <a:spLocks noChangeArrowheads="1"/>
              </p:cNvSpPr>
              <p:nvPr/>
            </p:nvSpPr>
            <p:spPr bwMode="auto">
              <a:xfrm>
                <a:off x="804" y="1064"/>
                <a:ext cx="656"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5" name="Group 39"/>
            <p:cNvGrpSpPr>
              <a:grpSpLocks/>
            </p:cNvGrpSpPr>
            <p:nvPr/>
          </p:nvGrpSpPr>
          <p:grpSpPr bwMode="auto">
            <a:xfrm>
              <a:off x="1460" y="1064"/>
              <a:ext cx="872" cy="576"/>
              <a:chOff x="1460" y="1064"/>
              <a:chExt cx="872" cy="576"/>
            </a:xfrm>
          </p:grpSpPr>
          <p:sp>
            <p:nvSpPr>
              <p:cNvPr id="177" name="Rectangle 40"/>
              <p:cNvSpPr>
                <a:spLocks noChangeArrowheads="1"/>
              </p:cNvSpPr>
              <p:nvPr/>
            </p:nvSpPr>
            <p:spPr bwMode="auto">
              <a:xfrm>
                <a:off x="1464" y="1068"/>
                <a:ext cx="864" cy="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Print a categorization of scene</a:t>
                </a:r>
                <a:endParaRPr lang="en-US" sz="1200" b="1">
                  <a:cs typeface="Times New Roman" charset="0"/>
                </a:endParaRPr>
              </a:p>
              <a:p>
                <a:pPr eaLnBrk="0" hangingPunct="0"/>
                <a:endParaRPr lang="en-US" sz="1000" b="1"/>
              </a:p>
            </p:txBody>
          </p:sp>
          <p:sp>
            <p:nvSpPr>
              <p:cNvPr id="178" name="Rectangle 41"/>
              <p:cNvSpPr>
                <a:spLocks noChangeArrowheads="1"/>
              </p:cNvSpPr>
              <p:nvPr/>
            </p:nvSpPr>
            <p:spPr bwMode="auto">
              <a:xfrm>
                <a:off x="1460" y="1064"/>
                <a:ext cx="872"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6" name="Group 42"/>
            <p:cNvGrpSpPr>
              <a:grpSpLocks/>
            </p:cNvGrpSpPr>
            <p:nvPr/>
          </p:nvGrpSpPr>
          <p:grpSpPr bwMode="auto">
            <a:xfrm>
              <a:off x="2332" y="1064"/>
              <a:ext cx="656" cy="576"/>
              <a:chOff x="2332" y="1064"/>
              <a:chExt cx="656" cy="576"/>
            </a:xfrm>
          </p:grpSpPr>
          <p:sp>
            <p:nvSpPr>
              <p:cNvPr id="175" name="Rectangle 43"/>
              <p:cNvSpPr>
                <a:spLocks noChangeArrowheads="1"/>
              </p:cNvSpPr>
              <p:nvPr/>
            </p:nvSpPr>
            <p:spPr bwMode="auto">
              <a:xfrm>
                <a:off x="2336" y="1068"/>
                <a:ext cx="648" cy="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Correct categorization</a:t>
                </a:r>
                <a:endParaRPr lang="en-US" sz="1200" b="1">
                  <a:cs typeface="Times New Roman" charset="0"/>
                </a:endParaRPr>
              </a:p>
              <a:p>
                <a:pPr eaLnBrk="0" hangingPunct="0"/>
                <a:endParaRPr lang="en-US" sz="1000" b="1"/>
              </a:p>
            </p:txBody>
          </p:sp>
          <p:sp>
            <p:nvSpPr>
              <p:cNvPr id="176" name="Rectangle 44"/>
              <p:cNvSpPr>
                <a:spLocks noChangeArrowheads="1"/>
              </p:cNvSpPr>
              <p:nvPr/>
            </p:nvSpPr>
            <p:spPr bwMode="auto">
              <a:xfrm>
                <a:off x="2332" y="1064"/>
                <a:ext cx="656"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 name="Group 45"/>
            <p:cNvGrpSpPr>
              <a:grpSpLocks/>
            </p:cNvGrpSpPr>
            <p:nvPr/>
          </p:nvGrpSpPr>
          <p:grpSpPr bwMode="auto">
            <a:xfrm>
              <a:off x="2988" y="1064"/>
              <a:ext cx="692" cy="576"/>
              <a:chOff x="2988" y="1064"/>
              <a:chExt cx="692" cy="576"/>
            </a:xfrm>
          </p:grpSpPr>
          <p:sp>
            <p:nvSpPr>
              <p:cNvPr id="173" name="Rectangle 46"/>
              <p:cNvSpPr>
                <a:spLocks noChangeArrowheads="1"/>
              </p:cNvSpPr>
              <p:nvPr/>
            </p:nvSpPr>
            <p:spPr bwMode="auto">
              <a:xfrm>
                <a:off x="2992" y="1068"/>
                <a:ext cx="684" cy="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Images from orbiting satellite</a:t>
                </a:r>
                <a:endParaRPr lang="en-US" sz="1200" b="1">
                  <a:cs typeface="Times New Roman" charset="0"/>
                </a:endParaRPr>
              </a:p>
              <a:p>
                <a:pPr eaLnBrk="0" hangingPunct="0"/>
                <a:endParaRPr lang="en-US" sz="1000" b="1"/>
              </a:p>
            </p:txBody>
          </p:sp>
          <p:sp>
            <p:nvSpPr>
              <p:cNvPr id="174" name="Rectangle 47"/>
              <p:cNvSpPr>
                <a:spLocks noChangeArrowheads="1"/>
              </p:cNvSpPr>
              <p:nvPr/>
            </p:nvSpPr>
            <p:spPr bwMode="auto">
              <a:xfrm>
                <a:off x="2988" y="1064"/>
                <a:ext cx="692"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8" name="Group 48"/>
            <p:cNvGrpSpPr>
              <a:grpSpLocks/>
            </p:cNvGrpSpPr>
            <p:nvPr/>
          </p:nvGrpSpPr>
          <p:grpSpPr bwMode="auto">
            <a:xfrm>
              <a:off x="0" y="1644"/>
              <a:ext cx="804" cy="576"/>
              <a:chOff x="0" y="1644"/>
              <a:chExt cx="804" cy="576"/>
            </a:xfrm>
          </p:grpSpPr>
          <p:sp>
            <p:nvSpPr>
              <p:cNvPr id="171" name="Rectangle 49"/>
              <p:cNvSpPr>
                <a:spLocks noChangeArrowheads="1"/>
              </p:cNvSpPr>
              <p:nvPr/>
            </p:nvSpPr>
            <p:spPr bwMode="auto">
              <a:xfrm>
                <a:off x="4" y="1648"/>
                <a:ext cx="796" cy="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Part-picking robot</a:t>
                </a:r>
                <a:endParaRPr lang="en-US" sz="1200" b="1">
                  <a:cs typeface="Times New Roman" charset="0"/>
                </a:endParaRPr>
              </a:p>
              <a:p>
                <a:pPr eaLnBrk="0" hangingPunct="0"/>
                <a:r>
                  <a:rPr lang="en-US" sz="1200" b="1">
                    <a:cs typeface="Times New Roman" charset="0"/>
                  </a:rPr>
                  <a:t> </a:t>
                </a:r>
              </a:p>
              <a:p>
                <a:pPr eaLnBrk="0" hangingPunct="0"/>
                <a:endParaRPr lang="en-US" sz="1000" b="1"/>
              </a:p>
            </p:txBody>
          </p:sp>
          <p:sp>
            <p:nvSpPr>
              <p:cNvPr id="172" name="Rectangle 50"/>
              <p:cNvSpPr>
                <a:spLocks noChangeArrowheads="1"/>
              </p:cNvSpPr>
              <p:nvPr/>
            </p:nvSpPr>
            <p:spPr bwMode="auto">
              <a:xfrm>
                <a:off x="0" y="1644"/>
                <a:ext cx="804"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9" name="Group 51"/>
            <p:cNvGrpSpPr>
              <a:grpSpLocks/>
            </p:cNvGrpSpPr>
            <p:nvPr/>
          </p:nvGrpSpPr>
          <p:grpSpPr bwMode="auto">
            <a:xfrm>
              <a:off x="804" y="1644"/>
              <a:ext cx="656" cy="576"/>
              <a:chOff x="804" y="1644"/>
              <a:chExt cx="656" cy="576"/>
            </a:xfrm>
          </p:grpSpPr>
          <p:sp>
            <p:nvSpPr>
              <p:cNvPr id="169" name="Rectangle 52"/>
              <p:cNvSpPr>
                <a:spLocks noChangeArrowheads="1"/>
              </p:cNvSpPr>
              <p:nvPr/>
            </p:nvSpPr>
            <p:spPr bwMode="auto">
              <a:xfrm>
                <a:off x="808" y="1648"/>
                <a:ext cx="648" cy="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Pixels of varying intensity</a:t>
                </a:r>
                <a:endParaRPr lang="en-US" sz="1200" b="1">
                  <a:cs typeface="Times New Roman" charset="0"/>
                </a:endParaRPr>
              </a:p>
              <a:p>
                <a:pPr eaLnBrk="0" hangingPunct="0"/>
                <a:endParaRPr lang="en-US" sz="1000" b="1"/>
              </a:p>
            </p:txBody>
          </p:sp>
          <p:sp>
            <p:nvSpPr>
              <p:cNvPr id="170" name="Rectangle 53"/>
              <p:cNvSpPr>
                <a:spLocks noChangeArrowheads="1"/>
              </p:cNvSpPr>
              <p:nvPr/>
            </p:nvSpPr>
            <p:spPr bwMode="auto">
              <a:xfrm>
                <a:off x="804" y="1644"/>
                <a:ext cx="656"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0" name="Group 54"/>
            <p:cNvGrpSpPr>
              <a:grpSpLocks/>
            </p:cNvGrpSpPr>
            <p:nvPr/>
          </p:nvGrpSpPr>
          <p:grpSpPr bwMode="auto">
            <a:xfrm>
              <a:off x="1460" y="1644"/>
              <a:ext cx="872" cy="576"/>
              <a:chOff x="1460" y="1644"/>
              <a:chExt cx="872" cy="576"/>
            </a:xfrm>
          </p:grpSpPr>
          <p:sp>
            <p:nvSpPr>
              <p:cNvPr id="167" name="Rectangle 55"/>
              <p:cNvSpPr>
                <a:spLocks noChangeArrowheads="1"/>
              </p:cNvSpPr>
              <p:nvPr/>
            </p:nvSpPr>
            <p:spPr bwMode="auto">
              <a:xfrm>
                <a:off x="1464" y="1648"/>
                <a:ext cx="864" cy="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Pick up parts and sort into bins</a:t>
                </a:r>
                <a:endParaRPr lang="en-US" sz="1200" b="1">
                  <a:cs typeface="Times New Roman" charset="0"/>
                </a:endParaRPr>
              </a:p>
              <a:p>
                <a:pPr eaLnBrk="0" hangingPunct="0"/>
                <a:endParaRPr lang="en-US" sz="1000" b="1"/>
              </a:p>
            </p:txBody>
          </p:sp>
          <p:sp>
            <p:nvSpPr>
              <p:cNvPr id="168" name="Rectangle 56"/>
              <p:cNvSpPr>
                <a:spLocks noChangeArrowheads="1"/>
              </p:cNvSpPr>
              <p:nvPr/>
            </p:nvSpPr>
            <p:spPr bwMode="auto">
              <a:xfrm>
                <a:off x="1460" y="1644"/>
                <a:ext cx="872"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1" name="Group 57"/>
            <p:cNvGrpSpPr>
              <a:grpSpLocks/>
            </p:cNvGrpSpPr>
            <p:nvPr/>
          </p:nvGrpSpPr>
          <p:grpSpPr bwMode="auto">
            <a:xfrm>
              <a:off x="2332" y="1644"/>
              <a:ext cx="656" cy="576"/>
              <a:chOff x="2332" y="1644"/>
              <a:chExt cx="656" cy="576"/>
            </a:xfrm>
          </p:grpSpPr>
          <p:sp>
            <p:nvSpPr>
              <p:cNvPr id="165" name="Rectangle 58"/>
              <p:cNvSpPr>
                <a:spLocks noChangeArrowheads="1"/>
              </p:cNvSpPr>
              <p:nvPr/>
            </p:nvSpPr>
            <p:spPr bwMode="auto">
              <a:xfrm>
                <a:off x="2336" y="1648"/>
                <a:ext cx="648" cy="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Place parts in correct bins</a:t>
                </a:r>
                <a:endParaRPr lang="en-US" sz="1200" b="1">
                  <a:cs typeface="Times New Roman" charset="0"/>
                </a:endParaRPr>
              </a:p>
              <a:p>
                <a:pPr eaLnBrk="0" hangingPunct="0"/>
                <a:endParaRPr lang="en-US" sz="1000" b="1"/>
              </a:p>
            </p:txBody>
          </p:sp>
          <p:sp>
            <p:nvSpPr>
              <p:cNvPr id="166" name="Rectangle 59"/>
              <p:cNvSpPr>
                <a:spLocks noChangeArrowheads="1"/>
              </p:cNvSpPr>
              <p:nvPr/>
            </p:nvSpPr>
            <p:spPr bwMode="auto">
              <a:xfrm>
                <a:off x="2332" y="1644"/>
                <a:ext cx="656"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2" name="Group 60"/>
            <p:cNvGrpSpPr>
              <a:grpSpLocks/>
            </p:cNvGrpSpPr>
            <p:nvPr/>
          </p:nvGrpSpPr>
          <p:grpSpPr bwMode="auto">
            <a:xfrm>
              <a:off x="2988" y="1644"/>
              <a:ext cx="692" cy="576"/>
              <a:chOff x="2988" y="1644"/>
              <a:chExt cx="692" cy="576"/>
            </a:xfrm>
          </p:grpSpPr>
          <p:sp>
            <p:nvSpPr>
              <p:cNvPr id="163" name="Rectangle 61"/>
              <p:cNvSpPr>
                <a:spLocks noChangeArrowheads="1"/>
              </p:cNvSpPr>
              <p:nvPr/>
            </p:nvSpPr>
            <p:spPr bwMode="auto">
              <a:xfrm>
                <a:off x="2992" y="1648"/>
                <a:ext cx="684" cy="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Conveyor belts with parts</a:t>
                </a:r>
                <a:endParaRPr lang="en-US" sz="1200" b="1">
                  <a:cs typeface="Times New Roman" charset="0"/>
                </a:endParaRPr>
              </a:p>
              <a:p>
                <a:pPr eaLnBrk="0" hangingPunct="0"/>
                <a:endParaRPr lang="en-US" sz="1000" b="1"/>
              </a:p>
            </p:txBody>
          </p:sp>
          <p:sp>
            <p:nvSpPr>
              <p:cNvPr id="164" name="Rectangle 62"/>
              <p:cNvSpPr>
                <a:spLocks noChangeArrowheads="1"/>
              </p:cNvSpPr>
              <p:nvPr/>
            </p:nvSpPr>
            <p:spPr bwMode="auto">
              <a:xfrm>
                <a:off x="2988" y="1644"/>
                <a:ext cx="692"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3" name="Group 63"/>
            <p:cNvGrpSpPr>
              <a:grpSpLocks/>
            </p:cNvGrpSpPr>
            <p:nvPr/>
          </p:nvGrpSpPr>
          <p:grpSpPr bwMode="auto">
            <a:xfrm>
              <a:off x="0" y="2224"/>
              <a:ext cx="804" cy="691"/>
              <a:chOff x="0" y="2224"/>
              <a:chExt cx="804" cy="691"/>
            </a:xfrm>
          </p:grpSpPr>
          <p:sp>
            <p:nvSpPr>
              <p:cNvPr id="161" name="Rectangle 64"/>
              <p:cNvSpPr>
                <a:spLocks noChangeArrowheads="1"/>
              </p:cNvSpPr>
              <p:nvPr/>
            </p:nvSpPr>
            <p:spPr bwMode="auto">
              <a:xfrm>
                <a:off x="4" y="2228"/>
                <a:ext cx="796" cy="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Refinery controller</a:t>
                </a:r>
                <a:endParaRPr lang="en-US" sz="1200" b="1">
                  <a:cs typeface="Times New Roman" charset="0"/>
                </a:endParaRPr>
              </a:p>
              <a:p>
                <a:pPr eaLnBrk="0" hangingPunct="0"/>
                <a:r>
                  <a:rPr lang="en-US" sz="1000" b="1">
                    <a:latin typeface="Arial" charset="0"/>
                    <a:cs typeface="Arial" charset="0"/>
                  </a:rPr>
                  <a:t> </a:t>
                </a:r>
                <a:endParaRPr lang="en-US" sz="1200" b="1">
                  <a:cs typeface="Times New Roman" charset="0"/>
                </a:endParaRPr>
              </a:p>
              <a:p>
                <a:pPr eaLnBrk="0" hangingPunct="0"/>
                <a:r>
                  <a:rPr lang="en-US" sz="1200" b="1">
                    <a:cs typeface="Times New Roman" charset="0"/>
                  </a:rPr>
                  <a:t> </a:t>
                </a:r>
              </a:p>
              <a:p>
                <a:pPr eaLnBrk="0" hangingPunct="0"/>
                <a:endParaRPr lang="en-US" sz="1000" b="1"/>
              </a:p>
            </p:txBody>
          </p:sp>
          <p:sp>
            <p:nvSpPr>
              <p:cNvPr id="162" name="Rectangle 65"/>
              <p:cNvSpPr>
                <a:spLocks noChangeArrowheads="1"/>
              </p:cNvSpPr>
              <p:nvPr/>
            </p:nvSpPr>
            <p:spPr bwMode="auto">
              <a:xfrm>
                <a:off x="0" y="2224"/>
                <a:ext cx="804" cy="69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4" name="Group 66"/>
            <p:cNvGrpSpPr>
              <a:grpSpLocks/>
            </p:cNvGrpSpPr>
            <p:nvPr/>
          </p:nvGrpSpPr>
          <p:grpSpPr bwMode="auto">
            <a:xfrm>
              <a:off x="804" y="2224"/>
              <a:ext cx="656" cy="691"/>
              <a:chOff x="804" y="2224"/>
              <a:chExt cx="656" cy="691"/>
            </a:xfrm>
          </p:grpSpPr>
          <p:sp>
            <p:nvSpPr>
              <p:cNvPr id="159" name="Rectangle 67"/>
              <p:cNvSpPr>
                <a:spLocks noChangeArrowheads="1"/>
              </p:cNvSpPr>
              <p:nvPr/>
            </p:nvSpPr>
            <p:spPr bwMode="auto">
              <a:xfrm>
                <a:off x="808" y="2228"/>
                <a:ext cx="648" cy="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dirty="0">
                    <a:latin typeface="Arial" charset="0"/>
                    <a:cs typeface="Arial" charset="0"/>
                  </a:rPr>
                  <a:t>Temperature, pressure readings</a:t>
                </a:r>
              </a:p>
              <a:p>
                <a:endParaRPr lang="en-US" sz="1200" b="1" dirty="0">
                  <a:cs typeface="Times New Roman" charset="0"/>
                </a:endParaRPr>
              </a:p>
              <a:p>
                <a:pPr eaLnBrk="0" hangingPunct="0"/>
                <a:endParaRPr lang="en-US" sz="1000" b="1" dirty="0"/>
              </a:p>
            </p:txBody>
          </p:sp>
          <p:sp>
            <p:nvSpPr>
              <p:cNvPr id="160" name="Rectangle 68"/>
              <p:cNvSpPr>
                <a:spLocks noChangeArrowheads="1"/>
              </p:cNvSpPr>
              <p:nvPr/>
            </p:nvSpPr>
            <p:spPr bwMode="auto">
              <a:xfrm>
                <a:off x="804" y="2224"/>
                <a:ext cx="656" cy="69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5" name="Group 69"/>
            <p:cNvGrpSpPr>
              <a:grpSpLocks/>
            </p:cNvGrpSpPr>
            <p:nvPr/>
          </p:nvGrpSpPr>
          <p:grpSpPr bwMode="auto">
            <a:xfrm>
              <a:off x="1460" y="2224"/>
              <a:ext cx="872" cy="691"/>
              <a:chOff x="1460" y="2224"/>
              <a:chExt cx="872" cy="691"/>
            </a:xfrm>
          </p:grpSpPr>
          <p:sp>
            <p:nvSpPr>
              <p:cNvPr id="157" name="Rectangle 70"/>
              <p:cNvSpPr>
                <a:spLocks noChangeArrowheads="1"/>
              </p:cNvSpPr>
              <p:nvPr/>
            </p:nvSpPr>
            <p:spPr bwMode="auto">
              <a:xfrm>
                <a:off x="1464" y="2228"/>
                <a:ext cx="864" cy="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dirty="0">
                    <a:latin typeface="Arial" charset="0"/>
                    <a:cs typeface="Arial" charset="0"/>
                  </a:rPr>
                  <a:t>Open, close valves; adjust temperature</a:t>
                </a:r>
                <a:endParaRPr lang="en-US" sz="1200" b="1" dirty="0">
                  <a:cs typeface="Times New Roman" charset="0"/>
                </a:endParaRPr>
              </a:p>
              <a:p>
                <a:pPr eaLnBrk="0" hangingPunct="0"/>
                <a:r>
                  <a:rPr lang="en-US" sz="1200" b="1" dirty="0">
                    <a:cs typeface="Times New Roman" charset="0"/>
                  </a:rPr>
                  <a:t> </a:t>
                </a:r>
              </a:p>
              <a:p>
                <a:pPr eaLnBrk="0" hangingPunct="0"/>
                <a:endParaRPr lang="en-US" sz="1000" b="1" dirty="0"/>
              </a:p>
            </p:txBody>
          </p:sp>
          <p:sp>
            <p:nvSpPr>
              <p:cNvPr id="158" name="Rectangle 71"/>
              <p:cNvSpPr>
                <a:spLocks noChangeArrowheads="1"/>
              </p:cNvSpPr>
              <p:nvPr/>
            </p:nvSpPr>
            <p:spPr bwMode="auto">
              <a:xfrm>
                <a:off x="1460" y="2224"/>
                <a:ext cx="872" cy="69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6" name="Group 72"/>
            <p:cNvGrpSpPr>
              <a:grpSpLocks/>
            </p:cNvGrpSpPr>
            <p:nvPr/>
          </p:nvGrpSpPr>
          <p:grpSpPr bwMode="auto">
            <a:xfrm>
              <a:off x="2332" y="2224"/>
              <a:ext cx="656" cy="691"/>
              <a:chOff x="2332" y="2224"/>
              <a:chExt cx="656" cy="691"/>
            </a:xfrm>
          </p:grpSpPr>
          <p:sp>
            <p:nvSpPr>
              <p:cNvPr id="155" name="Rectangle 73"/>
              <p:cNvSpPr>
                <a:spLocks noChangeArrowheads="1"/>
              </p:cNvSpPr>
              <p:nvPr/>
            </p:nvSpPr>
            <p:spPr bwMode="auto">
              <a:xfrm>
                <a:off x="2336" y="2228"/>
                <a:ext cx="648" cy="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Maximize purity, yield, safety</a:t>
                </a:r>
                <a:endParaRPr lang="en-US" sz="1200" b="1">
                  <a:cs typeface="Times New Roman" charset="0"/>
                </a:endParaRPr>
              </a:p>
              <a:p>
                <a:pPr eaLnBrk="0" hangingPunct="0"/>
                <a:r>
                  <a:rPr lang="en-US" sz="1200" b="1">
                    <a:cs typeface="Times New Roman" charset="0"/>
                  </a:rPr>
                  <a:t> </a:t>
                </a:r>
              </a:p>
              <a:p>
                <a:pPr eaLnBrk="0" hangingPunct="0"/>
                <a:endParaRPr lang="en-US" sz="1000" b="1"/>
              </a:p>
            </p:txBody>
          </p:sp>
          <p:sp>
            <p:nvSpPr>
              <p:cNvPr id="156" name="Rectangle 74"/>
              <p:cNvSpPr>
                <a:spLocks noChangeArrowheads="1"/>
              </p:cNvSpPr>
              <p:nvPr/>
            </p:nvSpPr>
            <p:spPr bwMode="auto">
              <a:xfrm>
                <a:off x="2332" y="2224"/>
                <a:ext cx="656" cy="69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7" name="Group 75"/>
            <p:cNvGrpSpPr>
              <a:grpSpLocks/>
            </p:cNvGrpSpPr>
            <p:nvPr/>
          </p:nvGrpSpPr>
          <p:grpSpPr bwMode="auto">
            <a:xfrm>
              <a:off x="2988" y="2224"/>
              <a:ext cx="692" cy="691"/>
              <a:chOff x="2988" y="2224"/>
              <a:chExt cx="692" cy="691"/>
            </a:xfrm>
          </p:grpSpPr>
          <p:sp>
            <p:nvSpPr>
              <p:cNvPr id="153" name="Rectangle 76"/>
              <p:cNvSpPr>
                <a:spLocks noChangeArrowheads="1"/>
              </p:cNvSpPr>
              <p:nvPr/>
            </p:nvSpPr>
            <p:spPr bwMode="auto">
              <a:xfrm>
                <a:off x="2992" y="2228"/>
                <a:ext cx="684" cy="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dirty="0">
                    <a:latin typeface="Arial" charset="0"/>
                    <a:cs typeface="Arial" charset="0"/>
                  </a:rPr>
                  <a:t>Refinery</a:t>
                </a:r>
                <a:endParaRPr lang="en-US" sz="1200" b="1" dirty="0">
                  <a:cs typeface="Times New Roman" charset="0"/>
                </a:endParaRPr>
              </a:p>
              <a:p>
                <a:pPr eaLnBrk="0" hangingPunct="0"/>
                <a:r>
                  <a:rPr lang="en-US" sz="1000" b="1" dirty="0">
                    <a:latin typeface="Arial" charset="0"/>
                    <a:cs typeface="Arial" charset="0"/>
                  </a:rPr>
                  <a:t> </a:t>
                </a:r>
                <a:endParaRPr lang="en-US" sz="1200" b="1" dirty="0" smtClean="0">
                  <a:cs typeface="Times New Roman" charset="0"/>
                </a:endParaRPr>
              </a:p>
              <a:p>
                <a:pPr eaLnBrk="0" hangingPunct="0"/>
                <a:r>
                  <a:rPr lang="en-US" sz="1200" b="1" dirty="0" smtClean="0">
                    <a:cs typeface="Times New Roman" charset="0"/>
                  </a:rPr>
                  <a:t> </a:t>
                </a:r>
              </a:p>
              <a:p>
                <a:pPr eaLnBrk="0" hangingPunct="0"/>
                <a:endParaRPr lang="en-US" sz="1000" b="1" dirty="0"/>
              </a:p>
            </p:txBody>
          </p:sp>
          <p:sp>
            <p:nvSpPr>
              <p:cNvPr id="154" name="Rectangle 77"/>
              <p:cNvSpPr>
                <a:spLocks noChangeArrowheads="1"/>
              </p:cNvSpPr>
              <p:nvPr/>
            </p:nvSpPr>
            <p:spPr bwMode="auto">
              <a:xfrm>
                <a:off x="2988" y="2224"/>
                <a:ext cx="692" cy="69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8" name="Group 78"/>
            <p:cNvGrpSpPr>
              <a:grpSpLocks/>
            </p:cNvGrpSpPr>
            <p:nvPr/>
          </p:nvGrpSpPr>
          <p:grpSpPr bwMode="auto">
            <a:xfrm>
              <a:off x="0" y="2919"/>
              <a:ext cx="804" cy="595"/>
              <a:chOff x="0" y="2919"/>
              <a:chExt cx="804" cy="595"/>
            </a:xfrm>
          </p:grpSpPr>
          <p:sp>
            <p:nvSpPr>
              <p:cNvPr id="151" name="Rectangle 79"/>
              <p:cNvSpPr>
                <a:spLocks noChangeArrowheads="1"/>
              </p:cNvSpPr>
              <p:nvPr/>
            </p:nvSpPr>
            <p:spPr bwMode="auto">
              <a:xfrm>
                <a:off x="4" y="2923"/>
                <a:ext cx="796" cy="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Interactive English tutor</a:t>
                </a:r>
                <a:endParaRPr lang="en-US" sz="1200" b="1">
                  <a:cs typeface="Times New Roman" charset="0"/>
                </a:endParaRPr>
              </a:p>
              <a:p>
                <a:pPr eaLnBrk="0" hangingPunct="0"/>
                <a:r>
                  <a:rPr lang="en-US" sz="1200" b="1">
                    <a:cs typeface="Times New Roman" charset="0"/>
                  </a:rPr>
                  <a:t> </a:t>
                </a:r>
              </a:p>
              <a:p>
                <a:pPr eaLnBrk="0" hangingPunct="0"/>
                <a:endParaRPr lang="en-US" sz="1200" b="1">
                  <a:cs typeface="Times New Roman" charset="0"/>
                </a:endParaRPr>
              </a:p>
              <a:p>
                <a:pPr eaLnBrk="0" hangingPunct="0"/>
                <a:endParaRPr lang="en-US" sz="1000" b="1"/>
              </a:p>
            </p:txBody>
          </p:sp>
          <p:sp>
            <p:nvSpPr>
              <p:cNvPr id="152" name="Rectangle 80"/>
              <p:cNvSpPr>
                <a:spLocks noChangeArrowheads="1"/>
              </p:cNvSpPr>
              <p:nvPr/>
            </p:nvSpPr>
            <p:spPr bwMode="auto">
              <a:xfrm>
                <a:off x="0" y="2919"/>
                <a:ext cx="804" cy="595"/>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9" name="Group 81"/>
            <p:cNvGrpSpPr>
              <a:grpSpLocks/>
            </p:cNvGrpSpPr>
            <p:nvPr/>
          </p:nvGrpSpPr>
          <p:grpSpPr bwMode="auto">
            <a:xfrm>
              <a:off x="804" y="2919"/>
              <a:ext cx="656" cy="595"/>
              <a:chOff x="804" y="2919"/>
              <a:chExt cx="656" cy="595"/>
            </a:xfrm>
          </p:grpSpPr>
          <p:sp>
            <p:nvSpPr>
              <p:cNvPr id="149" name="Rectangle 82"/>
              <p:cNvSpPr>
                <a:spLocks noChangeArrowheads="1"/>
              </p:cNvSpPr>
              <p:nvPr/>
            </p:nvSpPr>
            <p:spPr bwMode="auto">
              <a:xfrm>
                <a:off x="808" y="2923"/>
                <a:ext cx="648" cy="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dirty="0">
                    <a:latin typeface="Arial" charset="0"/>
                    <a:cs typeface="Arial" charset="0"/>
                  </a:rPr>
                  <a:t>Typed words</a:t>
                </a:r>
                <a:endParaRPr lang="en-US" sz="1200" b="1" dirty="0">
                  <a:cs typeface="Times New Roman" charset="0"/>
                </a:endParaRPr>
              </a:p>
              <a:p>
                <a:pPr eaLnBrk="0" hangingPunct="0"/>
                <a:r>
                  <a:rPr lang="en-US" sz="1000" b="1" dirty="0">
                    <a:latin typeface="Arial" charset="0"/>
                    <a:cs typeface="Arial" charset="0"/>
                  </a:rPr>
                  <a:t> </a:t>
                </a:r>
                <a:endParaRPr lang="en-US" sz="1200" b="1" dirty="0">
                  <a:cs typeface="Times New Roman" charset="0"/>
                </a:endParaRPr>
              </a:p>
              <a:p>
                <a:pPr eaLnBrk="0" hangingPunct="0"/>
                <a:r>
                  <a:rPr lang="en-US" sz="1200" b="1" dirty="0">
                    <a:cs typeface="Times New Roman" charset="0"/>
                  </a:rPr>
                  <a:t> </a:t>
                </a:r>
              </a:p>
              <a:p>
                <a:pPr eaLnBrk="0" hangingPunct="0"/>
                <a:endParaRPr lang="en-US" sz="1000" b="1" dirty="0"/>
              </a:p>
            </p:txBody>
          </p:sp>
          <p:sp>
            <p:nvSpPr>
              <p:cNvPr id="150" name="Rectangle 83"/>
              <p:cNvSpPr>
                <a:spLocks noChangeArrowheads="1"/>
              </p:cNvSpPr>
              <p:nvPr/>
            </p:nvSpPr>
            <p:spPr bwMode="auto">
              <a:xfrm>
                <a:off x="804" y="2919"/>
                <a:ext cx="656" cy="595"/>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0" name="Group 84"/>
            <p:cNvGrpSpPr>
              <a:grpSpLocks/>
            </p:cNvGrpSpPr>
            <p:nvPr/>
          </p:nvGrpSpPr>
          <p:grpSpPr bwMode="auto">
            <a:xfrm>
              <a:off x="1460" y="2919"/>
              <a:ext cx="872" cy="595"/>
              <a:chOff x="1460" y="2919"/>
              <a:chExt cx="872" cy="595"/>
            </a:xfrm>
          </p:grpSpPr>
          <p:sp>
            <p:nvSpPr>
              <p:cNvPr id="147" name="Rectangle 85"/>
              <p:cNvSpPr>
                <a:spLocks noChangeArrowheads="1"/>
              </p:cNvSpPr>
              <p:nvPr/>
            </p:nvSpPr>
            <p:spPr bwMode="auto">
              <a:xfrm>
                <a:off x="1464" y="2923"/>
                <a:ext cx="864" cy="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dirty="0">
                    <a:latin typeface="Arial" charset="0"/>
                    <a:cs typeface="Arial" charset="0"/>
                  </a:rPr>
                  <a:t>Print exercises, suggestions, corrections</a:t>
                </a:r>
                <a:endParaRPr lang="en-US" sz="1200" b="1" dirty="0">
                  <a:cs typeface="Times New Roman" charset="0"/>
                </a:endParaRPr>
              </a:p>
              <a:p>
                <a:pPr eaLnBrk="0" hangingPunct="0"/>
                <a:endParaRPr lang="en-US" sz="1000" b="1" dirty="0"/>
              </a:p>
              <a:p>
                <a:pPr eaLnBrk="0" hangingPunct="0"/>
                <a:endParaRPr lang="en-US" sz="1000" b="1" dirty="0"/>
              </a:p>
            </p:txBody>
          </p:sp>
          <p:sp>
            <p:nvSpPr>
              <p:cNvPr id="148" name="Rectangle 86"/>
              <p:cNvSpPr>
                <a:spLocks noChangeArrowheads="1"/>
              </p:cNvSpPr>
              <p:nvPr/>
            </p:nvSpPr>
            <p:spPr bwMode="auto">
              <a:xfrm>
                <a:off x="1460" y="2919"/>
                <a:ext cx="872" cy="595"/>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1" name="Group 87"/>
            <p:cNvGrpSpPr>
              <a:grpSpLocks/>
            </p:cNvGrpSpPr>
            <p:nvPr/>
          </p:nvGrpSpPr>
          <p:grpSpPr bwMode="auto">
            <a:xfrm>
              <a:off x="2332" y="2919"/>
              <a:ext cx="656" cy="595"/>
              <a:chOff x="2332" y="2919"/>
              <a:chExt cx="656" cy="595"/>
            </a:xfrm>
          </p:grpSpPr>
          <p:sp>
            <p:nvSpPr>
              <p:cNvPr id="145" name="Rectangle 88"/>
              <p:cNvSpPr>
                <a:spLocks noChangeArrowheads="1"/>
              </p:cNvSpPr>
              <p:nvPr/>
            </p:nvSpPr>
            <p:spPr bwMode="auto">
              <a:xfrm>
                <a:off x="2336" y="2923"/>
                <a:ext cx="648" cy="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a:latin typeface="Arial" charset="0"/>
                    <a:cs typeface="Arial" charset="0"/>
                  </a:rPr>
                  <a:t>Maximize student's score on test</a:t>
                </a:r>
                <a:endParaRPr lang="en-US" sz="1200" b="1">
                  <a:cs typeface="Times New Roman" charset="0"/>
                </a:endParaRPr>
              </a:p>
              <a:p>
                <a:pPr eaLnBrk="0" hangingPunct="0"/>
                <a:endParaRPr lang="en-US" sz="1000" b="1"/>
              </a:p>
            </p:txBody>
          </p:sp>
          <p:sp>
            <p:nvSpPr>
              <p:cNvPr id="146" name="Rectangle 89"/>
              <p:cNvSpPr>
                <a:spLocks noChangeArrowheads="1"/>
              </p:cNvSpPr>
              <p:nvPr/>
            </p:nvSpPr>
            <p:spPr bwMode="auto">
              <a:xfrm>
                <a:off x="2332" y="2919"/>
                <a:ext cx="656" cy="595"/>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2" name="Group 90"/>
            <p:cNvGrpSpPr>
              <a:grpSpLocks/>
            </p:cNvGrpSpPr>
            <p:nvPr/>
          </p:nvGrpSpPr>
          <p:grpSpPr bwMode="auto">
            <a:xfrm>
              <a:off x="2988" y="2919"/>
              <a:ext cx="692" cy="595"/>
              <a:chOff x="2988" y="2919"/>
              <a:chExt cx="692" cy="595"/>
            </a:xfrm>
          </p:grpSpPr>
          <p:sp>
            <p:nvSpPr>
              <p:cNvPr id="143" name="Rectangle 91"/>
              <p:cNvSpPr>
                <a:spLocks noChangeArrowheads="1"/>
              </p:cNvSpPr>
              <p:nvPr/>
            </p:nvSpPr>
            <p:spPr bwMode="auto">
              <a:xfrm>
                <a:off x="2992" y="2923"/>
                <a:ext cx="684" cy="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1200" b="1" dirty="0">
                    <a:latin typeface="Arial" charset="0"/>
                    <a:cs typeface="Arial" charset="0"/>
                  </a:rPr>
                  <a:t>Set of students</a:t>
                </a:r>
                <a:endParaRPr lang="en-US" sz="1200" b="1" dirty="0">
                  <a:cs typeface="Times New Roman" charset="0"/>
                </a:endParaRPr>
              </a:p>
              <a:p>
                <a:pPr eaLnBrk="0" hangingPunct="0"/>
                <a:r>
                  <a:rPr lang="en-US" sz="1000" b="1" dirty="0">
                    <a:latin typeface="Arial" charset="0"/>
                    <a:cs typeface="Arial" charset="0"/>
                  </a:rPr>
                  <a:t> </a:t>
                </a:r>
                <a:endParaRPr lang="en-US" sz="1200" b="1" dirty="0" smtClean="0">
                  <a:cs typeface="Times New Roman" charset="0"/>
                </a:endParaRPr>
              </a:p>
              <a:p>
                <a:pPr eaLnBrk="0" hangingPunct="0"/>
                <a:r>
                  <a:rPr lang="en-US" sz="1200" b="1" dirty="0" smtClean="0">
                    <a:cs typeface="Times New Roman" charset="0"/>
                  </a:rPr>
                  <a:t> </a:t>
                </a:r>
              </a:p>
              <a:p>
                <a:pPr eaLnBrk="0" hangingPunct="0"/>
                <a:endParaRPr lang="en-US" sz="1000" b="1" dirty="0"/>
              </a:p>
            </p:txBody>
          </p:sp>
          <p:sp>
            <p:nvSpPr>
              <p:cNvPr id="144" name="Rectangle 92"/>
              <p:cNvSpPr>
                <a:spLocks noChangeArrowheads="1"/>
              </p:cNvSpPr>
              <p:nvPr/>
            </p:nvSpPr>
            <p:spPr bwMode="auto">
              <a:xfrm>
                <a:off x="2988" y="2919"/>
                <a:ext cx="692" cy="595"/>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5" name="TextBox 4"/>
          <p:cNvSpPr txBox="1"/>
          <p:nvPr/>
        </p:nvSpPr>
        <p:spPr>
          <a:xfrm>
            <a:off x="263040" y="152400"/>
            <a:ext cx="6747360" cy="400110"/>
          </a:xfrm>
          <a:prstGeom prst="rect">
            <a:avLst/>
          </a:prstGeom>
          <a:noFill/>
        </p:spPr>
        <p:txBody>
          <a:bodyPr wrap="none" rtlCol="0">
            <a:spAutoFit/>
          </a:bodyPr>
          <a:lstStyle/>
          <a:p>
            <a:r>
              <a:rPr lang="en-US" sz="2000" dirty="0" smtClean="0"/>
              <a:t>Examples of agents in different types of applications</a:t>
            </a:r>
            <a:endParaRPr lang="en-US" sz="2000" dirty="0"/>
          </a:p>
        </p:txBody>
      </p:sp>
    </p:spTree>
    <p:extLst>
      <p:ext uri="{BB962C8B-B14F-4D97-AF65-F5344CB8AC3E}">
        <p14:creationId xmlns:p14="http://schemas.microsoft.com/office/powerpoint/2010/main" val="4058903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381000"/>
                <a:ext cx="8686800" cy="4876800"/>
              </a:xfrm>
            </p:spPr>
            <p:txBody>
              <a:bodyPr>
                <a:noAutofit/>
              </a:bodyPr>
              <a:lstStyle/>
              <a:p>
                <a:r>
                  <a:rPr lang="en-US" sz="2800" dirty="0" smtClean="0">
                    <a:solidFill>
                      <a:srgbClr val="FF0000"/>
                    </a:solidFill>
                  </a:rPr>
                  <a:t>Percept</a:t>
                </a:r>
                <a:r>
                  <a:rPr lang="en-US" sz="2800" dirty="0" smtClean="0"/>
                  <a:t>: </a:t>
                </a:r>
                <a:r>
                  <a:rPr lang="en-US" sz="2800" dirty="0"/>
                  <a:t>agent’s perceptual input at </a:t>
                </a:r>
                <a:r>
                  <a:rPr lang="en-US" sz="2800" dirty="0" smtClean="0"/>
                  <a:t>any given instant.</a:t>
                </a:r>
              </a:p>
              <a:p>
                <a:r>
                  <a:rPr lang="en-US" sz="2800" dirty="0">
                    <a:solidFill>
                      <a:srgbClr val="FF0000"/>
                    </a:solidFill>
                  </a:rPr>
                  <a:t>Percept </a:t>
                </a:r>
                <a:r>
                  <a:rPr lang="en-US" sz="2800" dirty="0" smtClean="0">
                    <a:solidFill>
                      <a:srgbClr val="FF0000"/>
                    </a:solidFill>
                  </a:rPr>
                  <a:t>sequence </a:t>
                </a:r>
                <a:r>
                  <a:rPr lang="en-US" sz="2800" dirty="0" smtClean="0"/>
                  <a:t>is a </a:t>
                </a:r>
                <a:r>
                  <a:rPr lang="en-US" sz="2800" dirty="0"/>
                  <a:t>complete history of everything the agent has </a:t>
                </a:r>
                <a:r>
                  <a:rPr lang="en-US" sz="2800" dirty="0" smtClean="0"/>
                  <a:t>ever perceived.</a:t>
                </a:r>
                <a:endParaRPr lang="en-US" sz="2800" dirty="0"/>
              </a:p>
              <a:p>
                <a:r>
                  <a:rPr lang="en-US" sz="2800" dirty="0" smtClean="0"/>
                  <a:t>An </a:t>
                </a:r>
                <a:r>
                  <a:rPr lang="en-US" sz="2800" dirty="0"/>
                  <a:t>agent’s choice of action at any given instant can depend on </a:t>
                </a:r>
                <a:r>
                  <a:rPr lang="en-US" sz="2800" dirty="0" smtClean="0"/>
                  <a:t>the entire </a:t>
                </a:r>
                <a:r>
                  <a:rPr lang="en-US" sz="2800" dirty="0"/>
                  <a:t>percept sequence observed to </a:t>
                </a:r>
                <a:r>
                  <a:rPr lang="en-US" sz="2800" dirty="0" smtClean="0"/>
                  <a:t>date.</a:t>
                </a:r>
                <a:endParaRPr lang="en-US" sz="2800" dirty="0"/>
              </a:p>
              <a:p>
                <a:r>
                  <a:rPr lang="en-US" sz="2800" dirty="0" smtClean="0"/>
                  <a:t>An </a:t>
                </a:r>
                <a:r>
                  <a:rPr lang="en-US" sz="2800" dirty="0"/>
                  <a:t>agent’s behavior is described by the agent function which </a:t>
                </a:r>
                <a:r>
                  <a:rPr lang="en-US" sz="2800" dirty="0" smtClean="0"/>
                  <a:t>maps from </a:t>
                </a:r>
                <a:r>
                  <a:rPr lang="en-US" sz="2800" dirty="0"/>
                  <a:t>percept histories to actions</a:t>
                </a:r>
                <a:r>
                  <a:rPr lang="en-US" sz="2800" dirty="0" smtClean="0"/>
                  <a:t>: </a:t>
                </a:r>
                <a14:m>
                  <m:oMath xmlns:m="http://schemas.openxmlformats.org/officeDocument/2006/math">
                    <m:r>
                      <a:rPr lang="en-US" sz="2800" b="0" i="1" smtClean="0">
                        <a:solidFill>
                          <a:srgbClr val="FF0000"/>
                        </a:solidFill>
                        <a:latin typeface="Cambria Math"/>
                      </a:rPr>
                      <m:t>[</m:t>
                    </m:r>
                    <m:r>
                      <a:rPr lang="en-US" sz="2800" b="0" i="1" smtClean="0">
                        <a:solidFill>
                          <a:srgbClr val="FF0000"/>
                        </a:solidFill>
                        <a:latin typeface="Cambria Math"/>
                      </a:rPr>
                      <m:t>𝑓</m:t>
                    </m:r>
                    <m:r>
                      <a:rPr lang="en-US" sz="2800" b="0" i="1" smtClean="0">
                        <a:solidFill>
                          <a:srgbClr val="FF0000"/>
                        </a:solidFill>
                        <a:latin typeface="Cambria Math"/>
                      </a:rPr>
                      <m:t>:</m:t>
                    </m:r>
                    <m:sSup>
                      <m:sSupPr>
                        <m:ctrlPr>
                          <a:rPr lang="en-US" sz="2800" b="0" i="1" smtClean="0">
                            <a:solidFill>
                              <a:srgbClr val="FF0000"/>
                            </a:solidFill>
                            <a:latin typeface="Cambria Math"/>
                          </a:rPr>
                        </m:ctrlPr>
                      </m:sSupPr>
                      <m:e>
                        <m:r>
                          <a:rPr lang="en-US" sz="2800" b="0" i="1" smtClean="0">
                            <a:solidFill>
                              <a:srgbClr val="FF0000"/>
                            </a:solidFill>
                            <a:latin typeface="Cambria Math"/>
                          </a:rPr>
                          <m:t>𝑃</m:t>
                        </m:r>
                      </m:e>
                      <m:sup>
                        <m:r>
                          <a:rPr lang="en-US" sz="2800" b="0" i="1" smtClean="0">
                            <a:solidFill>
                              <a:srgbClr val="FF0000"/>
                            </a:solidFill>
                            <a:latin typeface="Cambria Math"/>
                          </a:rPr>
                          <m:t>∗</m:t>
                        </m:r>
                      </m:sup>
                    </m:sSup>
                    <m:r>
                      <a:rPr lang="en-US" sz="2800" b="0" i="1" smtClean="0">
                        <a:solidFill>
                          <a:srgbClr val="FF0000"/>
                        </a:solidFill>
                        <a:latin typeface="Cambria Math"/>
                        <a:ea typeface="Cambria Math"/>
                      </a:rPr>
                      <m:t>→</m:t>
                    </m:r>
                    <m:r>
                      <a:rPr lang="en-US" sz="2800" b="0" i="1" smtClean="0">
                        <a:solidFill>
                          <a:srgbClr val="FF0000"/>
                        </a:solidFill>
                        <a:latin typeface="Cambria Math"/>
                        <a:ea typeface="Cambria Math"/>
                      </a:rPr>
                      <m:t>𝐴</m:t>
                    </m:r>
                    <m:r>
                      <a:rPr lang="en-US" sz="2800" b="0" i="1" smtClean="0">
                        <a:solidFill>
                          <a:srgbClr val="FF0000"/>
                        </a:solidFill>
                        <a:latin typeface="Cambria Math"/>
                        <a:ea typeface="Cambria Math"/>
                      </a:rPr>
                      <m:t>]</m:t>
                    </m:r>
                  </m:oMath>
                </a14:m>
                <a:endParaRPr lang="en-US" sz="2800" dirty="0">
                  <a:solidFill>
                    <a:srgbClr val="FF0000"/>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381000"/>
                <a:ext cx="8686800" cy="4876800"/>
              </a:xfrm>
              <a:blipFill rotWithShape="1">
                <a:blip r:embed="rId2"/>
                <a:stretch>
                  <a:fillRect t="-1250" r="-126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B1DB1205-1AA5-4776-9BEC-4E5ECA50DD3C}" type="slidenum">
              <a:rPr lang="en-US" smtClean="0"/>
              <a:t>6</a:t>
            </a:fld>
            <a:endParaRPr lang="en-US"/>
          </a:p>
        </p:txBody>
      </p:sp>
    </p:spTree>
    <p:extLst>
      <p:ext uri="{BB962C8B-B14F-4D97-AF65-F5344CB8AC3E}">
        <p14:creationId xmlns:p14="http://schemas.microsoft.com/office/powerpoint/2010/main" val="1839296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4876800"/>
          </a:xfrm>
        </p:spPr>
        <p:txBody>
          <a:bodyPr>
            <a:noAutofit/>
          </a:bodyPr>
          <a:lstStyle/>
          <a:p>
            <a:r>
              <a:rPr lang="en-US" sz="2800" dirty="0"/>
              <a:t>The difficulty is that the agent does not know the exact state it is in. Instead, it must maintain a probability distribution, known as the </a:t>
            </a:r>
            <a:r>
              <a:rPr lang="en-US" sz="2800" dirty="0">
                <a:solidFill>
                  <a:srgbClr val="FF0000"/>
                </a:solidFill>
              </a:rPr>
              <a:t>belief state</a:t>
            </a:r>
            <a:r>
              <a:rPr lang="en-US" sz="2800" dirty="0"/>
              <a:t>, over the possible </a:t>
            </a:r>
            <a:r>
              <a:rPr lang="en-US" sz="2800" dirty="0" smtClean="0"/>
              <a:t>states.</a:t>
            </a:r>
          </a:p>
          <a:p>
            <a:r>
              <a:rPr lang="en-US" sz="2800" b="1" dirty="0" smtClean="0">
                <a:solidFill>
                  <a:srgbClr val="FF0000"/>
                </a:solidFill>
              </a:rPr>
              <a:t>Example</a:t>
            </a:r>
            <a:r>
              <a:rPr lang="en-US" sz="2800" b="1" dirty="0">
                <a:solidFill>
                  <a:srgbClr val="FF0000"/>
                </a:solidFill>
              </a:rPr>
              <a:t>: </a:t>
            </a:r>
            <a:r>
              <a:rPr lang="en-US" sz="2800" dirty="0"/>
              <a:t>The belief state for an agent that is following a fixed sequence of instructions may be a program counter that records its current position in the sequence</a:t>
            </a:r>
            <a:r>
              <a:rPr lang="en-US" sz="2800" dirty="0" smtClean="0"/>
              <a:t>.</a:t>
            </a:r>
          </a:p>
          <a:p>
            <a:r>
              <a:rPr lang="en-US" sz="2800" dirty="0"/>
              <a:t>If there exists a finite number of possible belief states, the controller is called a </a:t>
            </a:r>
            <a:r>
              <a:rPr lang="en-US" sz="2800" dirty="0">
                <a:solidFill>
                  <a:srgbClr val="FF0000"/>
                </a:solidFill>
              </a:rPr>
              <a:t>finite state controller </a:t>
            </a:r>
            <a:r>
              <a:rPr lang="en-US" sz="2800" dirty="0"/>
              <a:t>or a </a:t>
            </a:r>
            <a:r>
              <a:rPr lang="en-US" sz="2800" dirty="0">
                <a:solidFill>
                  <a:srgbClr val="FF0000"/>
                </a:solidFill>
              </a:rPr>
              <a:t>finite state machine</a:t>
            </a:r>
            <a:r>
              <a:rPr lang="en-US" sz="2800" dirty="0"/>
              <a:t>.</a:t>
            </a:r>
            <a:endParaRPr lang="en-US" sz="2800" dirty="0" smtClean="0"/>
          </a:p>
        </p:txBody>
      </p:sp>
      <p:sp>
        <p:nvSpPr>
          <p:cNvPr id="4" name="Slide Number Placeholder 3"/>
          <p:cNvSpPr>
            <a:spLocks noGrp="1"/>
          </p:cNvSpPr>
          <p:nvPr>
            <p:ph type="sldNum" sz="quarter" idx="12"/>
          </p:nvPr>
        </p:nvSpPr>
        <p:spPr/>
        <p:txBody>
          <a:bodyPr/>
          <a:lstStyle/>
          <a:p>
            <a:fld id="{B1DB1205-1AA5-4776-9BEC-4E5ECA50DD3C}" type="slidenum">
              <a:rPr lang="en-US" smtClean="0"/>
              <a:t>7</a:t>
            </a:fld>
            <a:endParaRPr lang="en-US"/>
          </a:p>
        </p:txBody>
      </p:sp>
    </p:spTree>
    <p:extLst>
      <p:ext uri="{BB962C8B-B14F-4D97-AF65-F5344CB8AC3E}">
        <p14:creationId xmlns:p14="http://schemas.microsoft.com/office/powerpoint/2010/main" val="1704748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4876800"/>
          </a:xfrm>
        </p:spPr>
        <p:txBody>
          <a:bodyPr>
            <a:noAutofit/>
          </a:bodyPr>
          <a:lstStyle/>
          <a:p>
            <a:r>
              <a:rPr lang="en-US" sz="2800" dirty="0" smtClean="0"/>
              <a:t>The </a:t>
            </a:r>
            <a:r>
              <a:rPr lang="en-US" sz="2800" dirty="0"/>
              <a:t>idealized hierarchical agent </a:t>
            </a:r>
            <a:r>
              <a:rPr lang="en-US" sz="2800" dirty="0" smtClean="0"/>
              <a:t>system </a:t>
            </a:r>
            <a:r>
              <a:rPr lang="en-US" sz="2800" dirty="0"/>
              <a:t>architecture </a:t>
            </a:r>
            <a:r>
              <a:rPr lang="en-US" sz="2800" dirty="0" smtClean="0"/>
              <a:t>is hierarchy </a:t>
            </a:r>
            <a:r>
              <a:rPr lang="en-US" sz="2800" dirty="0"/>
              <a:t>of </a:t>
            </a:r>
            <a:r>
              <a:rPr lang="en-US" sz="2800" dirty="0" smtClean="0"/>
              <a:t>controllers.</a:t>
            </a:r>
          </a:p>
          <a:p>
            <a:endParaRPr lang="en-US" sz="2800" dirty="0"/>
          </a:p>
          <a:p>
            <a:endParaRPr lang="en-US" sz="2800" dirty="0" smtClean="0"/>
          </a:p>
          <a:p>
            <a:endParaRPr lang="en-US" sz="2800" dirty="0" smtClean="0"/>
          </a:p>
          <a:p>
            <a:pPr marL="109728" indent="0">
              <a:buNone/>
            </a:pPr>
            <a:endParaRPr lang="en-US" sz="2800" dirty="0"/>
          </a:p>
          <a:p>
            <a:r>
              <a:rPr lang="en-US" sz="2800" dirty="0" smtClean="0"/>
              <a:t>The unlabeled </a:t>
            </a:r>
            <a:r>
              <a:rPr lang="en-US" sz="2800" dirty="0"/>
              <a:t>rectangles </a:t>
            </a:r>
            <a:r>
              <a:rPr lang="en-US" sz="2800" dirty="0" smtClean="0"/>
              <a:t/>
            </a:r>
            <a:br>
              <a:rPr lang="en-US" sz="2800" dirty="0" smtClean="0"/>
            </a:br>
            <a:r>
              <a:rPr lang="en-US" sz="2800" dirty="0" smtClean="0"/>
              <a:t>represent layers, and the </a:t>
            </a:r>
            <a:r>
              <a:rPr lang="en-US" sz="2800" dirty="0"/>
              <a:t>double </a:t>
            </a:r>
            <a:r>
              <a:rPr lang="en-US" sz="2800" dirty="0" smtClean="0"/>
              <a:t/>
            </a:r>
            <a:br>
              <a:rPr lang="en-US" sz="2800" dirty="0" smtClean="0"/>
            </a:br>
            <a:r>
              <a:rPr lang="en-US" sz="2800" dirty="0" smtClean="0"/>
              <a:t>lines represent information flow</a:t>
            </a:r>
          </a:p>
          <a:p>
            <a:r>
              <a:rPr lang="en-US" sz="2800" dirty="0" smtClean="0"/>
              <a:t>The dotted </a:t>
            </a:r>
            <a:r>
              <a:rPr lang="en-US" sz="2800" dirty="0"/>
              <a:t>lines show how the </a:t>
            </a:r>
            <a:r>
              <a:rPr lang="en-US" sz="2800" dirty="0" smtClean="0"/>
              <a:t/>
            </a:r>
            <a:br>
              <a:rPr lang="en-US" sz="2800" dirty="0" smtClean="0"/>
            </a:br>
            <a:r>
              <a:rPr lang="en-US" sz="2800" dirty="0" smtClean="0"/>
              <a:t>output </a:t>
            </a:r>
            <a:r>
              <a:rPr lang="en-US" sz="2800" dirty="0"/>
              <a:t>at one time is the input </a:t>
            </a:r>
            <a:r>
              <a:rPr lang="en-US" sz="2800" dirty="0" smtClean="0"/>
              <a:t/>
            </a:r>
            <a:br>
              <a:rPr lang="en-US" sz="2800" dirty="0" smtClean="0"/>
            </a:br>
            <a:r>
              <a:rPr lang="en-US" sz="2800" dirty="0" smtClean="0"/>
              <a:t>for </a:t>
            </a:r>
            <a:r>
              <a:rPr lang="en-US" sz="2800" dirty="0"/>
              <a:t>the next time.</a:t>
            </a:r>
          </a:p>
        </p:txBody>
      </p:sp>
      <p:sp>
        <p:nvSpPr>
          <p:cNvPr id="4" name="Slide Number Placeholder 3"/>
          <p:cNvSpPr>
            <a:spLocks noGrp="1"/>
          </p:cNvSpPr>
          <p:nvPr>
            <p:ph type="sldNum" sz="quarter" idx="12"/>
          </p:nvPr>
        </p:nvSpPr>
        <p:spPr/>
        <p:txBody>
          <a:bodyPr/>
          <a:lstStyle/>
          <a:p>
            <a:fld id="{B1DB1205-1AA5-4776-9BEC-4E5ECA50DD3C}" type="slidenum">
              <a:rPr lang="en-US" smtClean="0"/>
              <a:t>8</a:t>
            </a:fld>
            <a:endParaRPr lang="en-US"/>
          </a:p>
        </p:txBody>
      </p:sp>
      <p:pic>
        <p:nvPicPr>
          <p:cNvPr id="1026" name="Picture 2" descr="C:\Users\SOSCOMP\Desktop\layered-controller.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48400" y="1086506"/>
            <a:ext cx="2895600" cy="546669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OSCOMP\Desktop\layer.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19400" y="1295400"/>
            <a:ext cx="3189009" cy="17526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0176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4876800"/>
          </a:xfrm>
        </p:spPr>
        <p:txBody>
          <a:bodyPr>
            <a:noAutofit/>
          </a:bodyPr>
          <a:lstStyle/>
          <a:p>
            <a:r>
              <a:rPr lang="en-US" sz="2800" dirty="0"/>
              <a:t>Each layer sees the layers below it as a </a:t>
            </a:r>
            <a:r>
              <a:rPr lang="en-US" sz="2800" dirty="0">
                <a:solidFill>
                  <a:srgbClr val="FF0000"/>
                </a:solidFill>
              </a:rPr>
              <a:t>virtual body</a:t>
            </a:r>
            <a:r>
              <a:rPr lang="en-US" sz="2800" dirty="0"/>
              <a:t> from which it gets percepts and to which it sends </a:t>
            </a:r>
            <a:r>
              <a:rPr lang="en-US" sz="2800" dirty="0" smtClean="0"/>
              <a:t>commands.</a:t>
            </a:r>
          </a:p>
          <a:p>
            <a:endParaRPr lang="en-US" sz="2800" dirty="0" smtClean="0"/>
          </a:p>
          <a:p>
            <a:r>
              <a:rPr lang="en-US" sz="2800" dirty="0" smtClean="0"/>
              <a:t>There </a:t>
            </a:r>
            <a:r>
              <a:rPr lang="en-US" sz="2800" dirty="0"/>
              <a:t>can be multiple features passed from layer to layer and between states at different </a:t>
            </a:r>
            <a:r>
              <a:rPr lang="en-US" sz="2800" dirty="0" smtClean="0"/>
              <a:t>times.</a:t>
            </a:r>
          </a:p>
          <a:p>
            <a:pPr marL="109728" indent="0">
              <a:buNone/>
            </a:pPr>
            <a:endParaRPr lang="en-US" sz="2800" dirty="0" smtClean="0"/>
          </a:p>
        </p:txBody>
      </p:sp>
      <p:sp>
        <p:nvSpPr>
          <p:cNvPr id="4" name="Slide Number Placeholder 3"/>
          <p:cNvSpPr>
            <a:spLocks noGrp="1"/>
          </p:cNvSpPr>
          <p:nvPr>
            <p:ph type="sldNum" sz="quarter" idx="12"/>
          </p:nvPr>
        </p:nvSpPr>
        <p:spPr/>
        <p:txBody>
          <a:bodyPr/>
          <a:lstStyle/>
          <a:p>
            <a:fld id="{B1DB1205-1AA5-4776-9BEC-4E5ECA50DD3C}" type="slidenum">
              <a:rPr lang="en-US" smtClean="0"/>
              <a:t>9</a:t>
            </a:fld>
            <a:endParaRPr lang="en-US"/>
          </a:p>
        </p:txBody>
      </p:sp>
    </p:spTree>
    <p:extLst>
      <p:ext uri="{BB962C8B-B14F-4D97-AF65-F5344CB8AC3E}">
        <p14:creationId xmlns:p14="http://schemas.microsoft.com/office/powerpoint/2010/main" val="36192237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348</TotalTime>
  <Words>1705</Words>
  <Application>Microsoft Office PowerPoint</Application>
  <PresentationFormat>On-screen Show (4:3)</PresentationFormat>
  <Paragraphs>185</Paragraphs>
  <Slides>24</Slides>
  <Notes>14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Agent Architectures and Hierarchical Control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SOSCOMP</dc:creator>
  <cp:lastModifiedBy>SOSCOMP</cp:lastModifiedBy>
  <cp:revision>23</cp:revision>
  <dcterms:created xsi:type="dcterms:W3CDTF">2012-07-14T16:41:36Z</dcterms:created>
  <dcterms:modified xsi:type="dcterms:W3CDTF">2012-07-16T16:00:19Z</dcterms:modified>
</cp:coreProperties>
</file>