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5" r:id="rId3"/>
    <p:sldId id="258" r:id="rId4"/>
    <p:sldId id="273" r:id="rId5"/>
    <p:sldId id="274" r:id="rId6"/>
    <p:sldId id="276" r:id="rId7"/>
    <p:sldId id="277" r:id="rId8"/>
    <p:sldId id="281" r:id="rId9"/>
    <p:sldId id="293" r:id="rId10"/>
    <p:sldId id="282" r:id="rId11"/>
    <p:sldId id="290" r:id="rId12"/>
    <p:sldId id="291" r:id="rId13"/>
    <p:sldId id="292" r:id="rId14"/>
    <p:sldId id="278" r:id="rId15"/>
    <p:sldId id="294" r:id="rId16"/>
    <p:sldId id="280" r:id="rId17"/>
    <p:sldId id="279" r:id="rId18"/>
    <p:sldId id="283" r:id="rId19"/>
    <p:sldId id="285" r:id="rId20"/>
    <p:sldId id="295" r:id="rId21"/>
    <p:sldId id="284" r:id="rId22"/>
    <p:sldId id="286" r:id="rId23"/>
    <p:sldId id="287" r:id="rId24"/>
    <p:sldId id="288" r:id="rId25"/>
    <p:sldId id="289" r:id="rId26"/>
    <p:sldId id="297" r:id="rId27"/>
    <p:sldId id="296" r:id="rId2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84204" autoAdjust="0"/>
  </p:normalViewPr>
  <p:slideViewPr>
    <p:cSldViewPr>
      <p:cViewPr>
        <p:scale>
          <a:sx n="98" d="100"/>
          <a:sy n="98" d="100"/>
        </p:scale>
        <p:origin x="-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This is</a:t>
            </a:r>
            <a:r>
              <a:rPr lang="en-US" baseline="0" dirty="0" smtClean="0"/>
              <a:t> the h(n)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f(n)</a:t>
            </a:r>
            <a:r>
              <a:rPr lang="en-US" baseline="0" dirty="0" smtClean="0"/>
              <a:t> = g(n) + h(n)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initial OPEN LIST is contain one node: Arad.</a:t>
            </a:r>
          </a:p>
          <a:p>
            <a:r>
              <a:rPr lang="en-US" baseline="0" dirty="0" smtClean="0"/>
              <a:t>In Arad: the g(n) is 0, the h(n) is 366, so f(n) = 366, </a:t>
            </a:r>
          </a:p>
          <a:p>
            <a:r>
              <a:rPr lang="en-US" baseline="0" dirty="0" smtClean="0"/>
              <a:t>after expand Arad, put Arad into CLOSED LIST, and put Sibiu Timisoara </a:t>
            </a:r>
            <a:r>
              <a:rPr lang="en-US" baseline="0" dirty="0" err="1" smtClean="0"/>
              <a:t>Zerind</a:t>
            </a:r>
            <a:r>
              <a:rPr lang="en-US" baseline="0" dirty="0" smtClean="0"/>
              <a:t> into OPEN LIST. Now, there are three nodes in OPEN LIST, choose the Sibiu since it has the minimize f(n).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empty circles represent the nodes in the </a:t>
            </a:r>
            <a:r>
              <a:rPr lang="en-US" i="1" dirty="0" smtClean="0"/>
              <a:t>open set</a:t>
            </a:r>
            <a:r>
              <a:rPr lang="en-US" dirty="0" smtClean="0"/>
              <a:t>, and the filled red/green ones are in the closed set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gif image, will</a:t>
            </a:r>
            <a:r>
              <a:rPr lang="en-US" baseline="0" dirty="0" smtClean="0"/>
              <a:t> see the animation when run it in Slide Show mode.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empty circles represent the nodes in the </a:t>
            </a:r>
            <a:r>
              <a:rPr lang="en-US" i="1" dirty="0" smtClean="0"/>
              <a:t>open set</a:t>
            </a:r>
            <a:r>
              <a:rPr lang="en-US" dirty="0" smtClean="0"/>
              <a:t>, and the filled red/green ones are in the closed set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They are</a:t>
            </a:r>
            <a:r>
              <a:rPr lang="en-US" baseline="0" dirty="0" smtClean="0"/>
              <a:t> </a:t>
            </a:r>
            <a:r>
              <a:rPr lang="en-US" dirty="0" smtClean="0"/>
              <a:t>gif images, will</a:t>
            </a:r>
            <a:r>
              <a:rPr lang="en-US" baseline="0" dirty="0" smtClean="0"/>
              <a:t> see the animation when run the slide in Slide Show mode.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use f(n) = 1 x g(n) + 1.5 x h(n) in our project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Another property: A* using</a:t>
            </a:r>
            <a:r>
              <a:rPr lang="en-US" baseline="0" dirty="0" smtClean="0"/>
              <a:t> Graph-Search is optimal if h(n) is consistent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 </a:t>
            </a:r>
            <a:r>
              <a:rPr lang="en-US" baseline="0" dirty="0" smtClean="0"/>
              <a:t>: </a:t>
            </a:r>
            <a:r>
              <a:rPr lang="en-US" dirty="0" smtClean="0"/>
              <a:t>A</a:t>
            </a:r>
            <a:r>
              <a:rPr lang="en-US" baseline="0" dirty="0" smtClean="0"/>
              <a:t> heuristic h(n) is consistent if, for every node n and every successor n’ of n generated by any action a, the estimated cost of reaching the goal from n is no greater than the step cost of getting  to n’ plus the estimated cost of reaching the goal from n’.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Prove: triangle inequality.</a:t>
            </a:r>
          </a:p>
          <a:p>
            <a:r>
              <a:rPr lang="en-US" dirty="0" smtClean="0"/>
              <a:t>The prove of h*, if h* is consistent, then h* must be admissible.</a:t>
            </a:r>
          </a:p>
          <a:p>
            <a:r>
              <a:rPr lang="en-US" dirty="0" smtClean="0"/>
              <a:t>In my prove, I assume, the h*(</a:t>
            </a:r>
            <a:r>
              <a:rPr lang="en-US" dirty="0" err="1" smtClean="0"/>
              <a:t>n',n</a:t>
            </a:r>
            <a:r>
              <a:rPr lang="en-US" dirty="0" smtClean="0"/>
              <a:t>) &lt;= cost(</a:t>
            </a:r>
            <a:r>
              <a:rPr lang="en-US" dirty="0" err="1" smtClean="0"/>
              <a:t>n',n</a:t>
            </a:r>
            <a:r>
              <a:rPr lang="en-US" dirty="0" smtClean="0"/>
              <a:t>) if n' is the node one step far then the node n.</a:t>
            </a:r>
          </a:p>
          <a:p>
            <a:r>
              <a:rPr lang="en-US" dirty="0" smtClean="0"/>
              <a:t>1. Base case: </a:t>
            </a:r>
          </a:p>
          <a:p>
            <a:r>
              <a:rPr lang="en-US" dirty="0" smtClean="0"/>
              <a:t>    only one node, then h*(n) = h*(g) = 0, the property is hold.</a:t>
            </a:r>
          </a:p>
          <a:p>
            <a:endParaRPr lang="en-US" dirty="0" smtClean="0"/>
          </a:p>
          <a:p>
            <a:r>
              <a:rPr lang="en-US" dirty="0" smtClean="0"/>
              <a:t>2. Step:</a:t>
            </a:r>
          </a:p>
          <a:p>
            <a:r>
              <a:rPr lang="en-US" dirty="0" smtClean="0"/>
              <a:t>    If the property if hold in h*(n), then  h*(n) &lt;= cost(n, g)</a:t>
            </a:r>
          </a:p>
          <a:p>
            <a:r>
              <a:rPr lang="en-US" dirty="0" smtClean="0"/>
              <a:t>    then consider the h*(n'), n' is the node one step far than the n, </a:t>
            </a:r>
          </a:p>
          <a:p>
            <a:r>
              <a:rPr lang="en-US" dirty="0" smtClean="0"/>
              <a:t>    then the h*(n) &lt;= h*(n') + cost(</a:t>
            </a:r>
            <a:r>
              <a:rPr lang="en-US" dirty="0" err="1" smtClean="0"/>
              <a:t>n',n</a:t>
            </a:r>
            <a:r>
              <a:rPr lang="en-US" dirty="0" smtClean="0"/>
              <a:t>) &lt;= cost(</a:t>
            </a:r>
            <a:r>
              <a:rPr lang="en-US" dirty="0" err="1" smtClean="0"/>
              <a:t>n',n</a:t>
            </a:r>
            <a:r>
              <a:rPr lang="en-US" dirty="0" smtClean="0"/>
              <a:t>)+cost(</a:t>
            </a:r>
            <a:r>
              <a:rPr lang="en-US" dirty="0" err="1" smtClean="0"/>
              <a:t>n,g</a:t>
            </a:r>
            <a:r>
              <a:rPr lang="en-US" dirty="0" smtClean="0"/>
              <a:t>) = cost(</a:t>
            </a:r>
            <a:r>
              <a:rPr lang="en-US" dirty="0" err="1" smtClean="0"/>
              <a:t>n',g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3. Conclusion:</a:t>
            </a:r>
          </a:p>
          <a:p>
            <a:r>
              <a:rPr lang="en-US" dirty="0" smtClean="0"/>
              <a:t>    If h* is consistent, then h* must be admissible.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Because the precise</a:t>
            </a:r>
            <a:r>
              <a:rPr lang="en-US" baseline="0" dirty="0" smtClean="0"/>
              <a:t> problem of Robot, too close to the object may case to bump. So we hope the Robot choose the path not too close to the object.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</a:t>
            </a:r>
            <a:r>
              <a:rPr lang="en-US" baseline="0" dirty="0" smtClean="0"/>
              <a:t> cost of paths in the two picture are the same for the A* algorithm, but the right one is more short for human eyes. 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Heuristic</a:t>
            </a:r>
            <a:r>
              <a:rPr lang="en-US" baseline="0" dirty="0" smtClean="0"/>
              <a:t>  distance h(n) influence the search order of elements in OPEN LIST, the g(n) decide the actual distance of path.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Every time we use h(n) to decide which element in OPEN LIST will be choose first, and then the algorithm drop the heuristic information. But g(n) has a accumulate property.  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baseline="0" dirty="0" smtClean="0"/>
              <a:t>If we add distance transform to h(n), the </a:t>
            </a:r>
            <a:r>
              <a:rPr lang="en-US" baseline="0" dirty="0" smtClean="0"/>
              <a:t>algorithm will pick the elements from the path 2 first, but the shortest path is path1 but not path 2. So the target position will pick the element in path 1 as parent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 g(n) make the cost of path 2 less than the path 1. So, in algorithm’s view, the length of path2 is shorter than the length of path1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We</a:t>
            </a:r>
            <a:r>
              <a:rPr lang="en-US" baseline="0" dirty="0" smtClean="0"/>
              <a:t> choose the direction with a certain order in our implement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 a factor he.re to change the choose order of elements in the OPEN LIST, but not change the g(n).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very trick method. And the factor depend on the gradient of  the straight-line from start position to the target position.  I have a view to explain how it works, but I am still not very sure.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 heuristic example, human</a:t>
            </a:r>
            <a:r>
              <a:rPr lang="en-US" baseline="0" dirty="0" smtClean="0"/>
              <a:t> walk a maze. Evaluate next step every time when he has options. Turn left or turn right, turn left or walk straight.  A* algorithm also evaluate next possible step every time, which we called OPEN LIST. Choose the element with the minimize value in OPEN LIST as next step.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Term:</a:t>
            </a:r>
          </a:p>
          <a:p>
            <a:r>
              <a:rPr lang="en-US" dirty="0" smtClean="0"/>
              <a:t>OPEN</a:t>
            </a:r>
            <a:r>
              <a:rPr lang="en-US" baseline="0" dirty="0" smtClean="0"/>
              <a:t> LIST or SET: </a:t>
            </a:r>
            <a:r>
              <a:rPr lang="en-US" dirty="0" smtClean="0"/>
              <a:t>a priority</a:t>
            </a:r>
            <a:r>
              <a:rPr lang="en-US" baseline="0" dirty="0" smtClean="0"/>
              <a:t> queue </a:t>
            </a:r>
            <a:r>
              <a:rPr lang="en-US" dirty="0" smtClean="0"/>
              <a:t>of nodes to be traversed</a:t>
            </a:r>
          </a:p>
          <a:p>
            <a:r>
              <a:rPr lang="en-US" dirty="0" smtClean="0"/>
              <a:t>CLOSED LIST or SET: a set of nodes have been traversed.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6/27/2011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6/27/2011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6/27/2011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6/27/2011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_sta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A* Search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What is A* Search Algorithm</a:t>
            </a:r>
            <a:endParaRPr lang="en-US" dirty="0"/>
          </a:p>
          <a:p>
            <a:r>
              <a:rPr lang="en-US" dirty="0" smtClean="0"/>
              <a:t>How A* Algorithm works</a:t>
            </a:r>
          </a:p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4149080"/>
            <a:ext cx="15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</a:t>
            </a:r>
            <a:r>
              <a:rPr lang="en-US" dirty="0" err="1" smtClean="0"/>
              <a:t>Yinfei</a:t>
            </a:r>
            <a:r>
              <a:rPr lang="en-US" dirty="0" smtClean="0"/>
              <a:t> Yang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simpler example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852936"/>
            <a:ext cx="6696744" cy="295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3568" y="6093296"/>
            <a:ext cx="757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heuristic cost(Straight-line distances) from each node to Bucharest</a:t>
            </a:r>
            <a:endParaRPr lang="en-US" dirty="0"/>
          </a:p>
        </p:txBody>
      </p:sp>
      <p:sp>
        <p:nvSpPr>
          <p:cNvPr id="12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simpler example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52936"/>
            <a:ext cx="7373005" cy="38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simpler example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88637"/>
            <a:ext cx="7128792" cy="506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simpler example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52936"/>
            <a:ext cx="7560840" cy="316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5589240"/>
            <a:ext cx="253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Reached the goal node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An example:</a:t>
            </a:r>
          </a:p>
          <a:p>
            <a:pPr lvl="1"/>
            <a:r>
              <a:rPr lang="en-US" dirty="0" smtClean="0"/>
              <a:t>Illustration of A* search for finding path from a start node to a goal node in a robot motion planning problem.</a:t>
            </a:r>
          </a:p>
        </p:txBody>
      </p:sp>
      <p:pic>
        <p:nvPicPr>
          <p:cNvPr id="5" name="Picture 4" descr="Astar_progress_anim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429000"/>
            <a:ext cx="2000250" cy="2000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67944" y="342900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empty circles represent the nodes in the </a:t>
            </a:r>
            <a:r>
              <a:rPr lang="en-US" i="1" dirty="0" smtClean="0"/>
              <a:t>OPEN LIST</a:t>
            </a:r>
            <a:r>
              <a:rPr lang="en-US" dirty="0" smtClean="0"/>
              <a:t>, </a:t>
            </a:r>
            <a:r>
              <a:rPr lang="en-US" dirty="0" smtClean="0"/>
              <a:t>and the filled red/green ones are in the </a:t>
            </a:r>
            <a:r>
              <a:rPr lang="en-US" i="1" dirty="0" smtClean="0"/>
              <a:t>CLOSED LIST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An example:</a:t>
            </a:r>
          </a:p>
          <a:p>
            <a:pPr lvl="1"/>
            <a:r>
              <a:rPr lang="en-US" dirty="0" smtClean="0"/>
              <a:t>Weighted A* algorithm</a:t>
            </a:r>
            <a:endParaRPr lang="en-US" dirty="0" smtClean="0"/>
          </a:p>
        </p:txBody>
      </p:sp>
      <p:pic>
        <p:nvPicPr>
          <p:cNvPr id="5" name="Picture 4" descr="Astar_progress_anim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429000"/>
            <a:ext cx="2000250" cy="2000250"/>
          </a:xfrm>
          <a:prstGeom prst="rect">
            <a:avLst/>
          </a:prstGeom>
        </p:spPr>
      </p:pic>
      <p:pic>
        <p:nvPicPr>
          <p:cNvPr id="7" name="Picture 6" descr="Weighted_A_star_with_eps_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429000"/>
            <a:ext cx="2000250" cy="2000250"/>
          </a:xfrm>
          <a:prstGeom prst="rect">
            <a:avLst/>
          </a:prstGeom>
        </p:spPr>
      </p:pic>
      <p:sp>
        <p:nvSpPr>
          <p:cNvPr id="8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Is A* search optimal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A* is optimal if h(n) is an </a:t>
            </a:r>
            <a:r>
              <a:rPr lang="en-US" b="1" dirty="0" smtClean="0"/>
              <a:t>admissible heuristic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Admissible heuristic, that is h(n) never overestimates the cost to reach the goal.</a:t>
            </a:r>
          </a:p>
        </p:txBody>
      </p:sp>
      <p:sp>
        <p:nvSpPr>
          <p:cNvPr id="5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62000" y="29718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Requires:</a:t>
            </a:r>
          </a:p>
          <a:p>
            <a:pPr lvl="1"/>
            <a:r>
              <a:rPr lang="en-US" dirty="0" smtClean="0"/>
              <a:t>Normal requires:</a:t>
            </a:r>
          </a:p>
          <a:p>
            <a:pPr lvl="2"/>
            <a:r>
              <a:rPr lang="en-US" dirty="0" smtClean="0"/>
              <a:t>Input a </a:t>
            </a:r>
            <a:r>
              <a:rPr lang="en-US" dirty="0" smtClean="0"/>
              <a:t>map(151x151 pixel), </a:t>
            </a:r>
            <a:r>
              <a:rPr lang="en-US" dirty="0" smtClean="0"/>
              <a:t>start and target positions, output a path.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Special requires:</a:t>
            </a:r>
          </a:p>
          <a:p>
            <a:pPr lvl="2"/>
            <a:r>
              <a:rPr lang="en-US" dirty="0" smtClean="0"/>
              <a:t>The path should not too close to the object (avoid bumping the object)</a:t>
            </a:r>
          </a:p>
          <a:p>
            <a:pPr lvl="2"/>
            <a:r>
              <a:rPr lang="en-US" dirty="0" smtClean="0"/>
              <a:t>The path should more fit the robot motion</a:t>
            </a:r>
          </a:p>
        </p:txBody>
      </p:sp>
      <p:sp>
        <p:nvSpPr>
          <p:cNvPr id="5" name="Oval 4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Special Requires:</a:t>
            </a:r>
          </a:p>
        </p:txBody>
      </p:sp>
      <p:pic>
        <p:nvPicPr>
          <p:cNvPr id="5" name="Picture 4" descr="lik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916832"/>
            <a:ext cx="3389327" cy="2448272"/>
          </a:xfrm>
          <a:prstGeom prst="rect">
            <a:avLst/>
          </a:prstGeom>
        </p:spPr>
      </p:pic>
      <p:pic>
        <p:nvPicPr>
          <p:cNvPr id="6" name="Picture 5" descr="donotlik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861048"/>
            <a:ext cx="3325100" cy="2493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92280" y="443711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4290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What is A* Search Algorithm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62000" y="29718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Special Requires:</a:t>
            </a:r>
          </a:p>
        </p:txBody>
      </p:sp>
      <p:pic>
        <p:nvPicPr>
          <p:cNvPr id="5" name="Picture 4" descr="lik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988840"/>
            <a:ext cx="3577858" cy="2683394"/>
          </a:xfrm>
          <a:prstGeom prst="rect">
            <a:avLst/>
          </a:prstGeom>
        </p:spPr>
      </p:pic>
      <p:pic>
        <p:nvPicPr>
          <p:cNvPr id="6" name="Picture 5" descr="donotlik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717032"/>
            <a:ext cx="3865890" cy="28994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08304" y="486916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284984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Solutions to Special Requires:</a:t>
            </a:r>
          </a:p>
          <a:p>
            <a:pPr lvl="1"/>
            <a:r>
              <a:rPr lang="en-US" dirty="0" smtClean="0"/>
              <a:t>Not too close to the object</a:t>
            </a:r>
          </a:p>
          <a:p>
            <a:pPr lvl="2"/>
            <a:r>
              <a:rPr lang="en-US" dirty="0" smtClean="0"/>
              <a:t>Distance </a:t>
            </a:r>
            <a:r>
              <a:rPr lang="en-US" dirty="0" smtClean="0"/>
              <a:t>transform: Calculate distance from each pixel in the map to object</a:t>
            </a:r>
            <a:endParaRPr lang="en-US" dirty="0" smtClean="0"/>
          </a:p>
        </p:txBody>
      </p:sp>
      <p:pic>
        <p:nvPicPr>
          <p:cNvPr id="5" name="Picture 4" descr="distancetransfor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01008"/>
            <a:ext cx="3709143" cy="2781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9992" y="4797152"/>
            <a:ext cx="3930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set a threshold in the project, </a:t>
            </a:r>
          </a:p>
          <a:p>
            <a:r>
              <a:rPr lang="en-US" dirty="0" smtClean="0"/>
              <a:t>treat all the pixels greater or equal </a:t>
            </a:r>
          </a:p>
          <a:p>
            <a:r>
              <a:rPr lang="en-US" dirty="0" smtClean="0"/>
              <a:t>the threshold are the same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Solutions to Special Requires:</a:t>
            </a:r>
          </a:p>
          <a:p>
            <a:pPr lvl="1"/>
            <a:r>
              <a:rPr lang="en-US" dirty="0" smtClean="0"/>
              <a:t>Not too close to the object</a:t>
            </a:r>
          </a:p>
          <a:p>
            <a:pPr lvl="2"/>
            <a:r>
              <a:rPr lang="en-US" dirty="0" smtClean="0"/>
              <a:t>Distance transform</a:t>
            </a:r>
          </a:p>
          <a:p>
            <a:pPr lvl="3"/>
            <a:r>
              <a:rPr lang="en-US" dirty="0" smtClean="0"/>
              <a:t>Add the distance transform onto the </a:t>
            </a:r>
            <a:r>
              <a:rPr lang="en-US" i="1" u="sng" dirty="0" smtClean="0"/>
              <a:t>g(n)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24128" y="242088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g(n)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Solutions to Special Requires:</a:t>
            </a:r>
          </a:p>
          <a:p>
            <a:pPr lvl="1"/>
            <a:r>
              <a:rPr lang="en-US" dirty="0" smtClean="0"/>
              <a:t>Not too close to the object</a:t>
            </a:r>
          </a:p>
          <a:p>
            <a:pPr lvl="2"/>
            <a:r>
              <a:rPr lang="en-US" dirty="0" smtClean="0"/>
              <a:t>Distance transform</a:t>
            </a:r>
          </a:p>
          <a:p>
            <a:pPr lvl="3"/>
            <a:r>
              <a:rPr lang="en-US" dirty="0" smtClean="0"/>
              <a:t>Add the distance transform onto the </a:t>
            </a:r>
            <a:r>
              <a:rPr lang="en-US" i="1" u="sng" dirty="0" smtClean="0"/>
              <a:t>g(n)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24128" y="242088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g(n) 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lik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645024"/>
            <a:ext cx="3389327" cy="2448272"/>
          </a:xfrm>
          <a:prstGeom prst="rect">
            <a:avLst/>
          </a:prstGeom>
        </p:spPr>
      </p:pic>
      <p:pic>
        <p:nvPicPr>
          <p:cNvPr id="7" name="Picture 6" descr="donotlik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645024"/>
            <a:ext cx="3325100" cy="2493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9672" y="6237312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6237312"/>
            <a:ext cx="83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>
            <a:extLst/>
          </a:lstStyle>
          <a:p>
            <a:r>
              <a:rPr lang="en-US" dirty="0" smtClean="0"/>
              <a:t>Solutions to Special Requires:</a:t>
            </a:r>
          </a:p>
          <a:p>
            <a:pPr lvl="1"/>
            <a:r>
              <a:rPr lang="en-US" dirty="0" smtClean="0"/>
              <a:t>Fit the robot motion</a:t>
            </a:r>
          </a:p>
          <a:p>
            <a:pPr lvl="2"/>
            <a:r>
              <a:rPr lang="en-US" dirty="0" smtClean="0"/>
              <a:t>Option solution: Random to choose the </a:t>
            </a:r>
            <a:r>
              <a:rPr lang="en-US" dirty="0" smtClean="0"/>
              <a:t>direction</a:t>
            </a:r>
          </a:p>
          <a:p>
            <a:pPr lvl="3"/>
            <a:r>
              <a:rPr lang="en-US" dirty="0" smtClean="0"/>
              <a:t>Has a implement problem. (Pseudo random number problem, always get the same number)</a:t>
            </a:r>
            <a:endParaRPr lang="en-US" dirty="0" smtClean="0"/>
          </a:p>
          <a:p>
            <a:pPr lvl="2"/>
            <a:r>
              <a:rPr lang="en-US" dirty="0" smtClean="0"/>
              <a:t>The solution we use: </a:t>
            </a:r>
          </a:p>
          <a:p>
            <a:pPr lvl="3"/>
            <a:r>
              <a:rPr lang="en-US" dirty="0" smtClean="0"/>
              <a:t>Add a factor to h(n) make the cost of two paths are not equal</a:t>
            </a:r>
          </a:p>
          <a:p>
            <a:pPr lvl="3"/>
            <a:r>
              <a:rPr lang="en-US" dirty="0" smtClean="0"/>
              <a:t>The factor: </a:t>
            </a:r>
          </a:p>
          <a:p>
            <a:pPr lvl="4"/>
            <a:r>
              <a:rPr lang="en-US" dirty="0" smtClean="0"/>
              <a:t>If the current direction equals the previous direction </a:t>
            </a:r>
          </a:p>
          <a:p>
            <a:pPr lvl="5">
              <a:buNone/>
            </a:pPr>
            <a:r>
              <a:rPr lang="en-US" dirty="0" smtClean="0"/>
              <a:t>h(n) = h(n) + </a:t>
            </a:r>
            <a:r>
              <a:rPr lang="en-US" dirty="0" smtClean="0"/>
              <a:t>factor</a:t>
            </a:r>
            <a:endParaRPr lang="en-US" dirty="0" smtClean="0"/>
          </a:p>
          <a:p>
            <a:pPr lvl="4">
              <a:buNone/>
            </a:pPr>
            <a:r>
              <a:rPr lang="en-US" dirty="0" smtClean="0"/>
              <a:t>   Else</a:t>
            </a:r>
          </a:p>
          <a:p>
            <a:pPr lvl="4">
              <a:buNone/>
            </a:pPr>
            <a:r>
              <a:rPr lang="en-US" dirty="0" smtClean="0"/>
              <a:t>	    do nothing</a:t>
            </a:r>
          </a:p>
        </p:txBody>
      </p:sp>
      <p:sp>
        <p:nvSpPr>
          <p:cNvPr id="5" name="Oval 4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Solutions to Special Requires:</a:t>
            </a:r>
          </a:p>
          <a:p>
            <a:pPr lvl="1"/>
            <a:r>
              <a:rPr lang="en-US" dirty="0" smtClean="0"/>
              <a:t>Fit the robot motion</a:t>
            </a:r>
          </a:p>
          <a:p>
            <a:pPr lvl="2"/>
            <a:r>
              <a:rPr lang="en-US" smtClean="0"/>
              <a:t>A potential </a:t>
            </a:r>
            <a:r>
              <a:rPr lang="en-US" dirty="0" smtClean="0"/>
              <a:t>better solution (We don’t implement)</a:t>
            </a:r>
          </a:p>
          <a:p>
            <a:pPr lvl="3"/>
            <a:r>
              <a:rPr lang="en-US" dirty="0" smtClean="0"/>
              <a:t>Also add the factor on the g(n), make the direction information also be recorded.</a:t>
            </a:r>
          </a:p>
        </p:txBody>
      </p:sp>
      <p:sp>
        <p:nvSpPr>
          <p:cNvPr id="5" name="Oval 4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A* Algorithm in our project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Weights:</a:t>
            </a:r>
          </a:p>
          <a:p>
            <a:pPr lvl="1"/>
            <a:r>
              <a:rPr lang="en-US" dirty="0" smtClean="0"/>
              <a:t>We use</a:t>
            </a:r>
          </a:p>
          <a:p>
            <a:pPr lvl="3">
              <a:buNone/>
            </a:pPr>
            <a:r>
              <a:rPr lang="en-US" dirty="0" smtClean="0"/>
              <a:t>f</a:t>
            </a:r>
            <a:r>
              <a:rPr lang="en-US" dirty="0" smtClean="0"/>
              <a:t>(n) = g(n) + 1.5 * h(n) to speed up in our project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Others: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/>
              <a:t>[1] Wikipedia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en.wikipedia.org/wiki/A_star</a:t>
            </a:r>
            <a:endParaRPr lang="en-US" dirty="0" smtClean="0"/>
          </a:p>
          <a:p>
            <a:pPr lvl="1"/>
            <a:r>
              <a:rPr lang="en-US" dirty="0" smtClean="0"/>
              <a:t>[2] Stuart R. </a:t>
            </a:r>
            <a:r>
              <a:rPr lang="en-US" dirty="0" smtClean="0"/>
              <a:t>&amp;</a:t>
            </a:r>
            <a:r>
              <a:rPr lang="en-US" dirty="0" smtClean="0"/>
              <a:t> Peter N. 2003, </a:t>
            </a:r>
            <a:r>
              <a:rPr lang="en-US" i="1" dirty="0" smtClean="0"/>
              <a:t>Artificial Intelligence</a:t>
            </a:r>
            <a:r>
              <a:rPr lang="en-US" i="1" dirty="0" smtClean="0"/>
              <a:t>: A Modern Approach</a:t>
            </a:r>
            <a:r>
              <a:rPr lang="en-US" dirty="0" smtClean="0"/>
              <a:t>, Second Edition</a:t>
            </a:r>
            <a:r>
              <a:rPr lang="en-US" dirty="0" smtClean="0"/>
              <a:t>, Prentice Hall. pp. 97–104 </a:t>
            </a: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What is A* search algorithm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Description: </a:t>
            </a:r>
          </a:p>
          <a:p>
            <a:pPr lvl="1"/>
            <a:r>
              <a:rPr lang="en-US" dirty="0" smtClean="0"/>
              <a:t>A* uses a best-first search and finds the least-cost path from a given initial node to one goal node (out of one or more possible goals).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Image Map</a:t>
            </a:r>
          </a:p>
          <a:p>
            <a:pPr lvl="1"/>
            <a:r>
              <a:rPr lang="en-US" dirty="0" smtClean="0"/>
              <a:t>Start Position</a:t>
            </a:r>
          </a:p>
          <a:p>
            <a:pPr lvl="1"/>
            <a:r>
              <a:rPr lang="en-US" dirty="0" smtClean="0"/>
              <a:t>Target Position</a:t>
            </a:r>
          </a:p>
          <a:p>
            <a:endParaRPr lang="en-US" dirty="0" smtClean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A path from Start Position to Target Position</a:t>
            </a:r>
          </a:p>
        </p:txBody>
      </p:sp>
      <p:sp>
        <p:nvSpPr>
          <p:cNvPr id="5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What is A* search algorithm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Input:</a:t>
            </a:r>
          </a:p>
          <a:p>
            <a:pPr lvl="1"/>
            <a:endParaRPr lang="en-US" dirty="0" smtClean="0"/>
          </a:p>
        </p:txBody>
      </p:sp>
      <p:pic>
        <p:nvPicPr>
          <p:cNvPr id="5" name="Picture 4" descr="Inp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348880"/>
            <a:ext cx="5342858" cy="4000000"/>
          </a:xfrm>
          <a:prstGeom prst="rect">
            <a:avLst/>
          </a:prstGeom>
        </p:spPr>
      </p:pic>
      <p:sp>
        <p:nvSpPr>
          <p:cNvPr id="6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What is A* search algorithm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Output:</a:t>
            </a:r>
          </a:p>
          <a:p>
            <a:pPr lvl="1"/>
            <a:endParaRPr lang="en-US" dirty="0" smtClean="0"/>
          </a:p>
        </p:txBody>
      </p:sp>
      <p:pic>
        <p:nvPicPr>
          <p:cNvPr id="5" name="Picture 4" descr="Inp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348880"/>
            <a:ext cx="5342858" cy="4000000"/>
          </a:xfrm>
          <a:prstGeom prst="rect">
            <a:avLst/>
          </a:prstGeom>
        </p:spPr>
      </p:pic>
      <p:sp>
        <p:nvSpPr>
          <p:cNvPr id="6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62000" y="29718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Hints:</a:t>
            </a:r>
          </a:p>
          <a:p>
            <a:pPr lvl="1"/>
            <a:r>
              <a:rPr lang="en-US" dirty="0" smtClean="0"/>
              <a:t>This is a best-first search algorithm</a:t>
            </a:r>
          </a:p>
          <a:p>
            <a:pPr lvl="1"/>
            <a:r>
              <a:rPr lang="en-US" dirty="0" smtClean="0"/>
              <a:t>How to evaluate the cost of </a:t>
            </a:r>
            <a:r>
              <a:rPr lang="en-US" dirty="0" smtClean="0"/>
              <a:t>path</a:t>
            </a:r>
          </a:p>
          <a:p>
            <a:pPr lvl="2"/>
            <a:r>
              <a:rPr lang="en-US" dirty="0" smtClean="0"/>
              <a:t>The cost to get from the node to the goal:</a:t>
            </a:r>
          </a:p>
          <a:p>
            <a:pPr lvl="4">
              <a:buNone/>
            </a:pPr>
            <a:r>
              <a:rPr lang="en-US" dirty="0" smtClean="0"/>
              <a:t>f(n) = g(n) + h(n)</a:t>
            </a:r>
          </a:p>
          <a:p>
            <a:pPr lvl="4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g(n) gives </a:t>
            </a:r>
            <a:r>
              <a:rPr lang="en-US" dirty="0" smtClean="0"/>
              <a:t>the path cost from the start node to node n,</a:t>
            </a:r>
          </a:p>
          <a:p>
            <a:pPr lvl="2">
              <a:buNone/>
            </a:pPr>
            <a:r>
              <a:rPr lang="en-US" dirty="0" smtClean="0"/>
              <a:t>h</a:t>
            </a:r>
            <a:r>
              <a:rPr lang="en-US" dirty="0" smtClean="0"/>
              <a:t>(n) is the estimated cost of the cheapest path from n to the goal.</a:t>
            </a:r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</p:txBody>
      </p:sp>
      <p:sp>
        <p:nvSpPr>
          <p:cNvPr id="5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heuristic example</a:t>
            </a:r>
          </a:p>
          <a:p>
            <a:pPr lvl="1"/>
            <a:endParaRPr lang="en-US" dirty="0" smtClean="0"/>
          </a:p>
        </p:txBody>
      </p:sp>
      <p:pic>
        <p:nvPicPr>
          <p:cNvPr id="5" name="Picture 4" descr="s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852936"/>
            <a:ext cx="3619500" cy="3619500"/>
          </a:xfrm>
          <a:prstGeom prst="rect">
            <a:avLst/>
          </a:prstGeom>
        </p:spPr>
      </p:pic>
      <p:sp>
        <p:nvSpPr>
          <p:cNvPr id="6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How A* algorithm works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A best-first search algorithm</a:t>
            </a:r>
          </a:p>
          <a:p>
            <a:pPr lvl="1"/>
            <a:r>
              <a:rPr lang="en-US" dirty="0" smtClean="0"/>
              <a:t>A simpler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3501008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simplified road map of </a:t>
            </a:r>
          </a:p>
          <a:p>
            <a:r>
              <a:rPr lang="en-US" dirty="0" smtClean="0"/>
              <a:t>part Romania , </a:t>
            </a:r>
          </a:p>
          <a:p>
            <a:endParaRPr lang="en-US" dirty="0" smtClean="0"/>
          </a:p>
          <a:p>
            <a:r>
              <a:rPr lang="en-US" dirty="0" smtClean="0"/>
              <a:t>we want to find a path from Arad </a:t>
            </a:r>
          </a:p>
          <a:p>
            <a:r>
              <a:rPr lang="en-US" dirty="0" smtClean="0"/>
              <a:t>to Bucharest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672445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3645024"/>
            <a:ext cx="630070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83968" y="5805264"/>
            <a:ext cx="630070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28"/>
          <p:cNvSpPr/>
          <p:nvPr/>
        </p:nvSpPr>
        <p:spPr>
          <a:xfrm>
            <a:off x="8572500" y="630932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C7EDCC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1444</Words>
  <Application>Microsoft Office PowerPoint</Application>
  <PresentationFormat>On-screen Show (4:3)</PresentationFormat>
  <Paragraphs>209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QuizShow</vt:lpstr>
      <vt:lpstr>A* Search Algorithm</vt:lpstr>
      <vt:lpstr>What is A* Search Algorithm</vt:lpstr>
      <vt:lpstr>What is A* search algorithm</vt:lpstr>
      <vt:lpstr>What is A* search algorithm</vt:lpstr>
      <vt:lpstr>What is A* search algorithm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How A* algorithm works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The A* Algorithm in our project</vt:lpstr>
      <vt:lpstr>Others: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2011-06-24T14:57:26Z</dcterms:created>
  <dcterms:modified xsi:type="dcterms:W3CDTF">2011-06-27T15:18:33Z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