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49" r:id="rId2"/>
    <p:sldId id="500" r:id="rId3"/>
    <p:sldId id="606" r:id="rId4"/>
    <p:sldId id="593" r:id="rId5"/>
    <p:sldId id="537" r:id="rId6"/>
    <p:sldId id="539" r:id="rId7"/>
    <p:sldId id="602" r:id="rId8"/>
    <p:sldId id="598" r:id="rId9"/>
    <p:sldId id="603" r:id="rId10"/>
    <p:sldId id="597" r:id="rId11"/>
    <p:sldId id="599" r:id="rId12"/>
    <p:sldId id="605" r:id="rId13"/>
    <p:sldId id="583" r:id="rId14"/>
    <p:sldId id="536" r:id="rId15"/>
    <p:sldId id="528" r:id="rId16"/>
    <p:sldId id="594" r:id="rId17"/>
    <p:sldId id="512" r:id="rId18"/>
    <p:sldId id="527" r:id="rId19"/>
  </p:sldIdLst>
  <p:sldSz cx="9144000" cy="6858000" type="screen4x3"/>
  <p:notesSz cx="9296400" cy="7010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70">
          <p15:clr>
            <a:srgbClr val="A4A3A4"/>
          </p15:clr>
        </p15:guide>
        <p15:guide id="2" pos="28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0824" autoAdjust="0"/>
  </p:normalViewPr>
  <p:slideViewPr>
    <p:cSldViewPr>
      <p:cViewPr varScale="1">
        <p:scale>
          <a:sx n="105" d="100"/>
          <a:sy n="105" d="100"/>
        </p:scale>
        <p:origin x="1168" y="2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109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76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170"/>
        <p:guide pos="286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7488" cy="350838"/>
          </a:xfrm>
          <a:prstGeom prst="rect">
            <a:avLst/>
          </a:prstGeom>
        </p:spPr>
        <p:txBody>
          <a:bodyPr vert="horz" wrap="square" lIns="90596" tIns="45298" rIns="90596" bIns="45298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Arial" charset="0"/>
              <a:buNone/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7325" y="0"/>
            <a:ext cx="4027488" cy="350838"/>
          </a:xfrm>
          <a:prstGeom prst="rect">
            <a:avLst/>
          </a:prstGeom>
        </p:spPr>
        <p:txBody>
          <a:bodyPr vert="horz" wrap="square" lIns="90596" tIns="45298" rIns="90596" bIns="45298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" charset="0"/>
              <a:buNone/>
              <a:defRPr sz="1100">
                <a:latin typeface="Arial" charset="0"/>
              </a:defRPr>
            </a:lvl1pPr>
          </a:lstStyle>
          <a:p>
            <a:pPr>
              <a:defRPr/>
            </a:pPr>
            <a:fld id="{20934B1F-D9F3-4960-A904-283E30F1F341}" type="datetimeFigureOut">
              <a:rPr lang="en-US" altLang="zh-CN"/>
              <a:pPr>
                <a:defRPr/>
              </a:pPr>
              <a:t>12/20/18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7488" cy="350838"/>
          </a:xfrm>
          <a:prstGeom prst="rect">
            <a:avLst/>
          </a:prstGeom>
        </p:spPr>
        <p:txBody>
          <a:bodyPr vert="horz" wrap="square" lIns="90596" tIns="45298" rIns="90596" bIns="45298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Arial" charset="0"/>
              <a:buNone/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7325" y="6657975"/>
            <a:ext cx="4027488" cy="350838"/>
          </a:xfrm>
          <a:prstGeom prst="rect">
            <a:avLst/>
          </a:prstGeom>
        </p:spPr>
        <p:txBody>
          <a:bodyPr vert="horz" wrap="square" lIns="90596" tIns="45298" rIns="90596" bIns="45298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1100"/>
            </a:lvl1pPr>
          </a:lstStyle>
          <a:p>
            <a:pPr>
              <a:defRPr/>
            </a:pPr>
            <a:fld id="{A79C2080-0242-4C2B-8385-7D05F04B86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6924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1"/>
          <p:cNvSpPr>
            <a:spLocks noChangeArrowheads="1"/>
          </p:cNvSpPr>
          <p:nvPr/>
        </p:nvSpPr>
        <p:spPr bwMode="auto">
          <a:xfrm>
            <a:off x="0" y="0"/>
            <a:ext cx="9296400" cy="7010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596" tIns="45298" rIns="90596" bIns="45298" anchor="ctr"/>
          <a:lstStyle>
            <a:lvl1pPr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altLang="zh-CN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4027488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73" tIns="46363" rIns="92373" bIns="46363" numCol="1" anchor="t" anchorCtr="0" compatLnSpc="1">
            <a:prstTxWarp prst="textNoShape">
              <a:avLst/>
            </a:prstTxWarp>
          </a:bodyPr>
          <a:lstStyle>
            <a:lvl1pPr eaLnBrk="1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14375" algn="l"/>
                <a:tab pos="1431925" algn="l"/>
                <a:tab pos="2149475" algn="l"/>
                <a:tab pos="2865438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265738" y="0"/>
            <a:ext cx="40259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73" tIns="46363" rIns="92373" bIns="46363" numCol="1" anchor="t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14375" algn="l"/>
                <a:tab pos="1431925" algn="l"/>
                <a:tab pos="2149475" algn="l"/>
                <a:tab pos="2865438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10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94013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0275" y="3330575"/>
            <a:ext cx="7435850" cy="315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73" tIns="46363" rIns="92373" bIns="46363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6657975"/>
            <a:ext cx="4027488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73" tIns="46363" rIns="92373" bIns="46363" numCol="1" anchor="b" anchorCtr="0" compatLnSpc="1">
            <a:prstTxWarp prst="textNoShape">
              <a:avLst/>
            </a:prstTxWarp>
          </a:bodyPr>
          <a:lstStyle>
            <a:lvl1pPr eaLnBrk="1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14375" algn="l"/>
                <a:tab pos="1431925" algn="l"/>
                <a:tab pos="2149475" algn="l"/>
                <a:tab pos="2865438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5265738" y="6657975"/>
            <a:ext cx="40259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73" tIns="46363" rIns="92373" bIns="46363" numCol="1" anchor="b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14375" algn="l"/>
                <a:tab pos="1431925" algn="l"/>
                <a:tab pos="2149475" algn="l"/>
                <a:tab pos="28654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6CD1E71-5E1F-43A1-846E-9804E68D7EFB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642382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2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937127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16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238665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17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910471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3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611308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Disadvantage of longest prefix matching:</a:t>
            </a:r>
          </a:p>
          <a:p>
            <a:pPr marL="228600" indent="-228600">
              <a:buAutoNum type="arabicPeriod"/>
            </a:pPr>
            <a:r>
              <a:rPr lang="en-US" dirty="0"/>
              <a:t>Fixed priority, can not changed</a:t>
            </a:r>
          </a:p>
          <a:p>
            <a:pPr marL="228600" indent="-228600">
              <a:buAutoNum type="arabicPeriod"/>
            </a:pPr>
            <a:r>
              <a:rPr lang="en-US" dirty="0"/>
              <a:t>Form a tree instead of a DAG, can not cover the most general case of a DAG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4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76896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5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064486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9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50813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10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564133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SOSR includes the algorithms: Dependent and Cover(algorithms are the same as your Greedy One and Two, but not with heaps, in other words, without considering any data structure)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13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353777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CAIDA is a data center official website, providing the data sets</a:t>
            </a:r>
          </a:p>
          <a:p>
            <a:r>
              <a:rPr lang="en-US" dirty="0"/>
              <a:t>We test all the algorithms on two data set: one is from CAIDA and another is from Stanford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14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5142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15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815352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58798-4290-431D-921F-658A4148344D}" type="datetime1">
              <a:rPr lang="en-US" altLang="zh-CN"/>
              <a:pPr>
                <a:defRPr/>
              </a:pPr>
              <a:t>12/20/18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BDD95-6715-43E6-92CF-6092EA283C36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75652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92783-0AA0-46AC-B5F4-B67071D893BE}" type="datetime1">
              <a:rPr lang="en-US" altLang="zh-CN"/>
              <a:pPr>
                <a:defRPr/>
              </a:pPr>
              <a:t>12/20/18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328DF-ABE6-4B53-A83B-B3553B3BD80E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63236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54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4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FA17F-46F6-4E02-A6BE-9613C14069EB}" type="datetime1">
              <a:rPr lang="en-US" altLang="zh-CN"/>
              <a:pPr>
                <a:defRPr/>
              </a:pPr>
              <a:t>12/20/18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3EB77-E985-41E7-B131-080356A7030E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245296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E1BA3-FA1E-4472-9D91-FEA0D009184A}" type="datetime1">
              <a:rPr lang="en-US" altLang="zh-CN"/>
              <a:pPr>
                <a:defRPr/>
              </a:pPr>
              <a:t>12/20/18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48522-B685-4FEA-9ABF-2F4ADA799B23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15955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8013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0175"/>
            <a:ext cx="8228013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1CA8A-0E0B-4A38-B758-C72CB782512F}" type="datetime1">
              <a:rPr lang="en-US" altLang="zh-CN"/>
              <a:pPr>
                <a:defRPr/>
              </a:pPr>
              <a:t>12/20/18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1714F-90BE-487A-BCC0-CD1B79CFD0E3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029248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40175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963F3-8117-4F48-941C-5514C6CEE068}" type="datetime1">
              <a:rPr lang="en-US" altLang="zh-CN"/>
              <a:pPr>
                <a:defRPr/>
              </a:pPr>
              <a:t>12/20/18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7B11F-BD0A-4A3E-A109-5F27F9598486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4506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4B1EA-C5FF-420E-8D65-014D32AA3F50}" type="datetime1">
              <a:rPr lang="en-US" altLang="zh-CN"/>
              <a:pPr>
                <a:defRPr/>
              </a:pPr>
              <a:t>12/20/18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7C84F-93C7-4F0C-91CD-6143AB2ED4AE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243364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85068-09BB-4BCC-A60C-DC9068A42E2C}" type="datetime1">
              <a:rPr lang="en-US" altLang="zh-CN"/>
              <a:pPr>
                <a:defRPr/>
              </a:pPr>
              <a:t>12/20/18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420E8-AAEF-4CB2-B6E1-670FECC602C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38235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E1729-42AD-419A-9113-3F2383A5DFDD}" type="datetime1">
              <a:rPr lang="en-US" altLang="zh-CN"/>
              <a:pPr>
                <a:defRPr/>
              </a:pPr>
              <a:t>12/20/18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1C7C8-A3DC-467D-A00C-FF8FF9C880DA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01664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4AE7D-27C5-4BB6-87E2-4530972CA1AB}" type="datetime1">
              <a:rPr lang="en-US" altLang="zh-CN"/>
              <a:pPr>
                <a:defRPr/>
              </a:pPr>
              <a:t>12/20/18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A21FA-71C2-42E8-97F1-29136F71C63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64798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D9A90-D0AC-4C2B-A421-BB3DA3C6B098}" type="datetime1">
              <a:rPr lang="en-US" altLang="zh-CN"/>
              <a:pPr>
                <a:defRPr/>
              </a:pPr>
              <a:t>12/20/18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3B865-A01F-417A-828D-029FC2E8075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29061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9ED7C-7E48-45B0-8299-240FC1A09FCB}" type="datetime1">
              <a:rPr lang="en-US" altLang="zh-CN"/>
              <a:pPr>
                <a:defRPr/>
              </a:pPr>
              <a:t>12/20/18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FB258-317E-4763-AA4B-6CDB8EA80F72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76752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50356-3228-4DC7-AD2D-2A4BF867ABA8}" type="datetime1">
              <a:rPr lang="en-US" altLang="zh-CN"/>
              <a:pPr>
                <a:defRPr/>
              </a:pPr>
              <a:t>12/20/18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FE23B-66F2-46F6-96F1-CE96A94CE46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61055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136F2-66A8-4C33-BB5C-129093887519}" type="datetime1">
              <a:rPr lang="en-US" altLang="zh-CN"/>
              <a:pPr>
                <a:defRPr/>
              </a:pPr>
              <a:t>12/20/18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66D50-43D5-4FF4-8D73-A9E6DFEBDE6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82949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1071563" y="304800"/>
            <a:ext cx="7613650" cy="1104900"/>
            <a:chOff x="675" y="192"/>
            <a:chExt cx="4796" cy="696"/>
          </a:xfrm>
        </p:grpSpPr>
        <p:sp>
          <p:nvSpPr>
            <p:cNvPr id="2" name="Oval 2"/>
            <p:cNvSpPr>
              <a:spLocks noChangeArrowheads="1"/>
            </p:cNvSpPr>
            <p:nvPr/>
          </p:nvSpPr>
          <p:spPr bwMode="auto">
            <a:xfrm flipH="1">
              <a:off x="3067" y="192"/>
              <a:ext cx="696" cy="696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3" name="Oval 3"/>
            <p:cNvSpPr>
              <a:spLocks noChangeArrowheads="1"/>
            </p:cNvSpPr>
            <p:nvPr/>
          </p:nvSpPr>
          <p:spPr bwMode="auto">
            <a:xfrm flipH="1">
              <a:off x="4776" y="192"/>
              <a:ext cx="695" cy="696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4" name="Oval 4"/>
            <p:cNvSpPr>
              <a:spLocks noChangeArrowheads="1"/>
            </p:cNvSpPr>
            <p:nvPr/>
          </p:nvSpPr>
          <p:spPr bwMode="auto">
            <a:xfrm flipH="1">
              <a:off x="675" y="193"/>
              <a:ext cx="695" cy="696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1035" name="Oval 5"/>
            <p:cNvSpPr>
              <a:spLocks noChangeArrowheads="1"/>
            </p:cNvSpPr>
            <p:nvPr/>
          </p:nvSpPr>
          <p:spPr bwMode="auto">
            <a:xfrm flipH="1">
              <a:off x="3983" y="192"/>
              <a:ext cx="695" cy="696"/>
            </a:xfrm>
            <a:prstGeom prst="ellipse">
              <a:avLst/>
            </a:prstGeom>
            <a:noFill/>
            <a:ln w="28440">
              <a:solidFill>
                <a:srgbClr val="D9D8E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  <p:sp>
          <p:nvSpPr>
            <p:cNvPr id="1036" name="Oval 6"/>
            <p:cNvSpPr>
              <a:spLocks noChangeArrowheads="1"/>
            </p:cNvSpPr>
            <p:nvPr/>
          </p:nvSpPr>
          <p:spPr bwMode="auto">
            <a:xfrm flipH="1">
              <a:off x="1486" y="192"/>
              <a:ext cx="695" cy="696"/>
            </a:xfrm>
            <a:prstGeom prst="ellipse">
              <a:avLst/>
            </a:prstGeom>
            <a:noFill/>
            <a:ln w="28440">
              <a:solidFill>
                <a:srgbClr val="D9D8E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>
                <a:ea typeface="宋体" pitchFamily="2" charset="-122"/>
              </a:endParaRPr>
            </a:p>
          </p:txBody>
        </p:sp>
      </p:grp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outline text format</a:t>
            </a:r>
          </a:p>
          <a:p>
            <a:pPr lvl="1"/>
            <a:r>
              <a:rPr lang="en-GB" altLang="zh-CN"/>
              <a:t>Second Outline Level</a:t>
            </a:r>
          </a:p>
          <a:p>
            <a:pPr lvl="2"/>
            <a:r>
              <a:rPr lang="en-GB" altLang="zh-CN"/>
              <a:t>Third Outline Level</a:t>
            </a:r>
          </a:p>
          <a:p>
            <a:pPr lvl="3"/>
            <a:r>
              <a:rPr lang="en-GB" altLang="zh-CN"/>
              <a:t>Fourth Outline Level</a:t>
            </a:r>
          </a:p>
          <a:p>
            <a:pPr lvl="4"/>
            <a:r>
              <a:rPr lang="en-GB" altLang="zh-CN"/>
              <a:t>Fifth Outline Level</a:t>
            </a:r>
          </a:p>
          <a:p>
            <a:pPr lvl="4"/>
            <a:r>
              <a:rPr lang="en-GB" altLang="zh-CN"/>
              <a:t>Sixth Outline Level</a:t>
            </a:r>
          </a:p>
          <a:p>
            <a:pPr lvl="4"/>
            <a:r>
              <a:rPr lang="en-GB" altLang="zh-CN"/>
              <a:t>Seventh Outline Level</a:t>
            </a:r>
          </a:p>
          <a:p>
            <a:pPr lvl="4"/>
            <a:r>
              <a:rPr lang="en-GB" altLang="zh-CN"/>
              <a:t>Eighth Outline Level</a:t>
            </a:r>
          </a:p>
          <a:p>
            <a:pPr lvl="4"/>
            <a:r>
              <a:rPr lang="en-GB" altLang="zh-CN"/>
              <a:t>Ninth Outline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6882E93F-581C-406E-8207-D99D34DAB834}" type="datetime1">
              <a:rPr lang="en-US" altLang="zh-CN"/>
              <a:pPr>
                <a:defRPr/>
              </a:pPr>
              <a:t>12/20/18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ct val="100000"/>
              <a:buFont typeface="Arial" charset="0"/>
              <a:buNone/>
              <a:defRPr sz="10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1000">
                <a:solidFill>
                  <a:srgbClr val="000000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620403F-1BBD-4FBE-A4BB-64EBA3EB02F2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  <p:sp>
        <p:nvSpPr>
          <p:cNvPr id="103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  <p:sldLayoutId id="2147485537" r:id="rId12"/>
    <p:sldLayoutId id="2147485538" r:id="rId13"/>
    <p:sldLayoutId id="2147485539" r:id="rId14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9pPr>
    </p:titleStyle>
    <p:bodyStyle>
      <a:lvl1pPr marL="341313" indent="-341313" algn="l" defTabSz="457200" rtl="0" eaLnBrk="0" fontAlgn="base" hangingPunct="0">
        <a:spcBef>
          <a:spcPts val="800"/>
        </a:spcBef>
        <a:spcAft>
          <a:spcPct val="0"/>
        </a:spcAft>
        <a:buClr>
          <a:srgbClr val="CCCCFF"/>
        </a:buClr>
        <a:buSzPct val="80000"/>
        <a:buFont typeface="Wingdings" panose="05000000000000000000" pitchFamily="2" charset="2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spcBef>
          <a:spcPts val="675"/>
        </a:spcBef>
        <a:spcAft>
          <a:spcPct val="0"/>
        </a:spcAft>
        <a:buClr>
          <a:srgbClr val="CCCCFF"/>
        </a:buClr>
        <a:buSzPct val="70000"/>
        <a:buFont typeface="Wingdings" panose="05000000000000000000" pitchFamily="2" charset="2"/>
        <a:buChar char=""/>
        <a:defRPr sz="27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spcBef>
          <a:spcPts val="575"/>
        </a:spcBef>
        <a:spcAft>
          <a:spcPct val="0"/>
        </a:spcAft>
        <a:buClr>
          <a:srgbClr val="CCCCFF"/>
        </a:buClr>
        <a:buSzPct val="65000"/>
        <a:buFont typeface="Wingdings" panose="05000000000000000000" pitchFamily="2" charset="2"/>
        <a:buChar char=""/>
        <a:defRPr sz="23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CCCCFF"/>
        </a:buClr>
        <a:buSzPct val="100000"/>
        <a:buFont typeface="Arial" panose="020B0604020202020204" pitchFamily="34" charset="0"/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anose="05000000000000000000" pitchFamily="2" charset="2"/>
        <a:buChar char="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8081A-6DFC-854D-8137-F16978544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828800"/>
            <a:ext cx="8305800" cy="1470025"/>
          </a:xfrm>
        </p:spPr>
        <p:txBody>
          <a:bodyPr/>
          <a:lstStyle/>
          <a:p>
            <a:pPr algn="ctr"/>
            <a:r>
              <a:rPr lang="en-US" sz="3600" dirty="0">
                <a:latin typeface="Comic Sans MS" panose="030F0902030302020204" pitchFamily="66" charset="0"/>
              </a:rPr>
              <a:t>Approximation Algorithms for Dependency-Aware Rule-Caching in Software-Defined Networks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854DC-2337-6E43-8496-7392C2278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4600" y="4038600"/>
            <a:ext cx="6324600" cy="2133600"/>
          </a:xfrm>
        </p:spPr>
        <p:txBody>
          <a:bodyPr/>
          <a:lstStyle/>
          <a:p>
            <a:pPr algn="r" eaLnBrk="1" hangingPunct="1">
              <a:lnSpc>
                <a:spcPct val="11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800" dirty="0" err="1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Jie</a:t>
            </a:r>
            <a:r>
              <a:rPr lang="zh-CN" altLang="en-US" sz="2800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Wu</a:t>
            </a:r>
            <a:r>
              <a:rPr lang="en-US" altLang="zh-CN" sz="24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, Yang Chen and </a:t>
            </a:r>
            <a:r>
              <a:rPr lang="en-US" altLang="zh-CN" sz="2400" dirty="0" err="1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Huanyang</a:t>
            </a:r>
            <a:r>
              <a:rPr lang="en-US" altLang="zh-CN" sz="24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Zheng</a:t>
            </a:r>
          </a:p>
          <a:p>
            <a:pPr algn="r" eaLnBrk="1" hangingPunct="1">
              <a:lnSpc>
                <a:spcPct val="11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0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Center for Networked Computing</a:t>
            </a:r>
            <a:endParaRPr lang="en-GB" altLang="zh-CN" sz="2000" dirty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algn="r" eaLnBrk="1" hangingPunct="1">
              <a:lnSpc>
                <a:spcPct val="110000"/>
              </a:lnSpc>
              <a:spcBef>
                <a:spcPts val="6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sz="2000" dirty="0">
                <a:latin typeface="Comic Sans MS" panose="030F0702030302020204" pitchFamily="66" charset="0"/>
                <a:ea typeface="宋体" panose="02010600030101010101" pitchFamily="2" charset="-122"/>
              </a:rPr>
              <a:t>Temple University</a:t>
            </a:r>
            <a:r>
              <a:rPr lang="en-US" altLang="zh-CN" sz="2000" dirty="0">
                <a:latin typeface="Comic Sans MS" panose="030F0702030302020204" pitchFamily="66" charset="0"/>
                <a:ea typeface="宋体" panose="02010600030101010101" pitchFamily="2" charset="-122"/>
              </a:rPr>
              <a:t>,</a:t>
            </a:r>
            <a:r>
              <a:rPr lang="zh-CN" altLang="en-US" sz="2000" dirty="0"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2000" dirty="0">
                <a:latin typeface="Comic Sans MS" panose="030F0702030302020204" pitchFamily="66" charset="0"/>
                <a:ea typeface="宋体" panose="02010600030101010101" pitchFamily="2" charset="-122"/>
              </a:rPr>
              <a:t>USA</a:t>
            </a:r>
            <a:endParaRPr lang="en-GB" altLang="zh-CN" sz="2000" dirty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endParaRPr lang="en-US" dirty="0"/>
          </a:p>
        </p:txBody>
      </p:sp>
      <p:pic>
        <p:nvPicPr>
          <p:cNvPr id="5" name="Picture 7" descr="TempleU.jpg">
            <a:extLst>
              <a:ext uri="{FF2B5EF4-FFF2-40B4-BE49-F238E27FC236}">
                <a16:creationId xmlns:a16="http://schemas.microsoft.com/office/drawing/2014/main" id="{D401B4A3-BB56-7046-B4BF-3FE281520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48200"/>
            <a:ext cx="10366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31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D8D8D-B015-974D-B305-49069BD72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1412"/>
          </a:xfrm>
        </p:spPr>
        <p:txBody>
          <a:bodyPr/>
          <a:lstStyle/>
          <a:p>
            <a:r>
              <a:rPr lang="en-US" altLang="zh-CN" sz="3700" dirty="0">
                <a:latin typeface="Comic Sans MS" panose="030F0902030302020204" pitchFamily="66" charset="0"/>
              </a:rPr>
              <a:t>2.</a:t>
            </a:r>
            <a:r>
              <a:rPr lang="zh-CN" altLang="en-US" sz="3700" dirty="0">
                <a:latin typeface="Comic Sans MS" panose="030F0902030302020204" pitchFamily="66" charset="0"/>
              </a:rPr>
              <a:t> </a:t>
            </a:r>
            <a:r>
              <a:rPr lang="en-US" altLang="zh-CN" sz="3700" dirty="0">
                <a:latin typeface="Comic Sans MS" panose="030F0902030302020204" pitchFamily="66" charset="0"/>
              </a:rPr>
              <a:t>Solutions</a:t>
            </a:r>
            <a:r>
              <a:rPr lang="zh-CN" altLang="en-US" sz="3700" dirty="0">
                <a:latin typeface="Comic Sans MS" panose="030F0902030302020204" pitchFamily="66" charset="0"/>
              </a:rPr>
              <a:t> </a:t>
            </a:r>
            <a:r>
              <a:rPr lang="en-US" altLang="zh-CN" sz="3200" dirty="0">
                <a:latin typeface="Comic Sans MS" panose="030F0902030302020204" pitchFamily="66" charset="0"/>
              </a:rPr>
              <a:t>(cont’d)</a:t>
            </a:r>
            <a:endParaRPr lang="en-US" sz="3200" dirty="0">
              <a:latin typeface="Comic Sans MS" panose="030F09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B86B9-9B88-1247-ABB7-AE632FF01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3962399" cy="5029201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>
                <a:latin typeface="Comic Sans MS" panose="030F0902030302020204" pitchFamily="66" charset="0"/>
              </a:rPr>
              <a:t>Combined</a:t>
            </a:r>
            <a:r>
              <a:rPr lang="zh-CN" altLang="en-US" sz="2400" dirty="0">
                <a:latin typeface="Comic Sans MS" panose="030F0902030302020204" pitchFamily="66" charset="0"/>
              </a:rPr>
              <a:t> </a:t>
            </a:r>
            <a:r>
              <a:rPr lang="en-US" altLang="zh-CN" sz="2400" dirty="0">
                <a:latin typeface="Comic Sans MS" panose="030F0902030302020204" pitchFamily="66" charset="0"/>
              </a:rPr>
              <a:t>Greedy</a:t>
            </a:r>
            <a:r>
              <a:rPr lang="zh-CN" altLang="en-US" sz="2400" dirty="0">
                <a:latin typeface="Comic Sans MS" panose="030F0902030302020204" pitchFamily="66" charset="0"/>
              </a:rPr>
              <a:t> </a:t>
            </a:r>
            <a:r>
              <a:rPr lang="en-US" altLang="zh-CN" sz="2400" dirty="0">
                <a:latin typeface="Comic Sans MS" panose="030F0902030302020204" pitchFamily="66" charset="0"/>
              </a:rPr>
              <a:t>Solution</a:t>
            </a:r>
          </a:p>
          <a:p>
            <a:r>
              <a:rPr lang="en-US" altLang="zh-CN" sz="2400" dirty="0">
                <a:latin typeface="Comic Sans MS" panose="030F0902030302020204" pitchFamily="66" charset="0"/>
              </a:rPr>
              <a:t>Insight</a:t>
            </a:r>
          </a:p>
          <a:p>
            <a:pPr lvl="1"/>
            <a:r>
              <a:rPr lang="en-US" altLang="zh-CN" sz="2000" dirty="0">
                <a:latin typeface="Comic Sans MS" panose="030F0902030302020204" pitchFamily="66" charset="0"/>
              </a:rPr>
              <a:t>Combine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the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two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greedy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solutions</a:t>
            </a:r>
          </a:p>
          <a:p>
            <a:pPr lvl="1"/>
            <a:r>
              <a:rPr lang="en-US" altLang="zh-CN" sz="2000" dirty="0">
                <a:latin typeface="Comic Sans MS" panose="030F0902030302020204" pitchFamily="66" charset="0"/>
              </a:rPr>
              <a:t>Use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branch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and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segments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with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the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same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criterion</a:t>
            </a:r>
          </a:p>
          <a:p>
            <a:pPr lvl="2"/>
            <a:r>
              <a:rPr lang="en-US" altLang="zh-CN" sz="1800" dirty="0">
                <a:latin typeface="Comic Sans MS" panose="030F0902030302020204" pitchFamily="66" charset="0"/>
              </a:rPr>
              <a:t>Maximum</a:t>
            </a:r>
            <a:r>
              <a:rPr lang="zh-CN" altLang="en-US" sz="1800" dirty="0">
                <a:latin typeface="Comic Sans MS" panose="030F0902030302020204" pitchFamily="66" charset="0"/>
              </a:rPr>
              <a:t> </a:t>
            </a:r>
            <a:r>
              <a:rPr lang="en-US" altLang="zh-CN" sz="1800" dirty="0">
                <a:latin typeface="Comic Sans MS" panose="030F0902030302020204" pitchFamily="66" charset="0"/>
              </a:rPr>
              <a:t>unit</a:t>
            </a:r>
            <a:r>
              <a:rPr lang="zh-CN" altLang="en-US" sz="1800" dirty="0">
                <a:latin typeface="Comic Sans MS" panose="030F0902030302020204" pitchFamily="66" charset="0"/>
              </a:rPr>
              <a:t> </a:t>
            </a:r>
            <a:r>
              <a:rPr lang="en-US" altLang="zh-CN" sz="1800" dirty="0">
                <a:latin typeface="Comic Sans MS" panose="030F0902030302020204" pitchFamily="66" charset="0"/>
              </a:rPr>
              <a:t>benefit</a:t>
            </a:r>
          </a:p>
          <a:p>
            <a:pPr lvl="2"/>
            <a:r>
              <a:rPr lang="en-US" altLang="zh-CN" sz="1800" dirty="0">
                <a:latin typeface="Comic Sans MS" panose="030F0902030302020204" pitchFamily="66" charset="0"/>
              </a:rPr>
              <a:t>Each maintains its own heap</a:t>
            </a:r>
          </a:p>
          <a:p>
            <a:r>
              <a:rPr lang="en-US" altLang="zh-CN" sz="2400" dirty="0">
                <a:latin typeface="Comic Sans MS" panose="030F0902030302020204" pitchFamily="66" charset="0"/>
              </a:rPr>
              <a:t>Time</a:t>
            </a:r>
            <a:r>
              <a:rPr lang="zh-CN" altLang="en-US" sz="2400" dirty="0">
                <a:latin typeface="Comic Sans MS" panose="030F0902030302020204" pitchFamily="66" charset="0"/>
              </a:rPr>
              <a:t> </a:t>
            </a:r>
            <a:r>
              <a:rPr lang="en-US" altLang="zh-CN" sz="2400" dirty="0">
                <a:latin typeface="Comic Sans MS" panose="030F0902030302020204" pitchFamily="66" charset="0"/>
              </a:rPr>
              <a:t>complexity</a:t>
            </a:r>
          </a:p>
          <a:p>
            <a:pPr lvl="1"/>
            <a:r>
              <a:rPr lang="en-US" altLang="zh-CN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O(</a:t>
            </a:r>
            <a:r>
              <a:rPr lang="en-US" altLang="zh-CN" sz="2000" dirty="0" err="1">
                <a:solidFill>
                  <a:srgbClr val="0070C0"/>
                </a:solidFill>
                <a:latin typeface="Comic Sans MS" panose="030F0902030302020204" pitchFamily="66" charset="0"/>
              </a:rPr>
              <a:t>kn</a:t>
            </a:r>
            <a:r>
              <a:rPr lang="en-US" altLang="zh-CN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)</a:t>
            </a:r>
          </a:p>
          <a:p>
            <a:r>
              <a:rPr lang="en-US" altLang="zh-CN" sz="2400" dirty="0">
                <a:latin typeface="Comic Sans MS" panose="030F0902030302020204" pitchFamily="66" charset="0"/>
              </a:rPr>
              <a:t>Approximation</a:t>
            </a:r>
            <a:r>
              <a:rPr lang="zh-CN" altLang="en-US" sz="2400" dirty="0">
                <a:latin typeface="Comic Sans MS" panose="030F0902030302020204" pitchFamily="66" charset="0"/>
              </a:rPr>
              <a:t> </a:t>
            </a:r>
            <a:r>
              <a:rPr lang="en-US" altLang="zh-CN" sz="2400" dirty="0">
                <a:latin typeface="Comic Sans MS" panose="030F0902030302020204" pitchFamily="66" charset="0"/>
              </a:rPr>
              <a:t>ratio</a:t>
            </a:r>
          </a:p>
          <a:p>
            <a:pPr lvl="1"/>
            <a:r>
              <a:rPr lang="en-US" altLang="zh-CN" sz="2000" dirty="0">
                <a:latin typeface="Comic Sans MS" panose="030F0902030302020204" pitchFamily="66" charset="0"/>
              </a:rPr>
              <a:t>24/5</a:t>
            </a:r>
          </a:p>
          <a:p>
            <a:pPr lvl="1"/>
            <a:endParaRPr lang="en-US" altLang="zh-CN" sz="1800" dirty="0">
              <a:latin typeface="Comic Sans MS" panose="030F09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F1249E-4CBD-3545-A42D-395730A67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266790"/>
            <a:ext cx="3720425" cy="252399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906E9EB-FFB9-EF4A-88E8-326E9A483DF7}"/>
              </a:ext>
            </a:extLst>
          </p:cNvPr>
          <p:cNvSpPr/>
          <p:nvPr/>
        </p:nvSpPr>
        <p:spPr bwMode="auto">
          <a:xfrm>
            <a:off x="5023827" y="2817860"/>
            <a:ext cx="3039997" cy="60462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5B6626B-B8D6-3544-BA99-81C6CDCC0C1A}"/>
              </a:ext>
            </a:extLst>
          </p:cNvPr>
          <p:cNvSpPr txBox="1">
            <a:spLocks/>
          </p:cNvSpPr>
          <p:nvPr/>
        </p:nvSpPr>
        <p:spPr bwMode="auto">
          <a:xfrm>
            <a:off x="7848600" y="3192209"/>
            <a:ext cx="1461178" cy="33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1800" kern="0" dirty="0">
                <a:solidFill>
                  <a:srgbClr val="FF0000"/>
                </a:solidFill>
                <a:latin typeface="Comic Sans MS" panose="030F0902030302020204" pitchFamily="66" charset="0"/>
              </a:rPr>
              <a:t>+deny rule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25E9460F-5E13-0342-B9C6-EEE5B1EF3BA7}"/>
              </a:ext>
            </a:extLst>
          </p:cNvPr>
          <p:cNvSpPr txBox="1">
            <a:spLocks/>
          </p:cNvSpPr>
          <p:nvPr/>
        </p:nvSpPr>
        <p:spPr bwMode="auto">
          <a:xfrm>
            <a:off x="6220146" y="5049415"/>
            <a:ext cx="647358" cy="33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1800" kern="0" dirty="0">
                <a:latin typeface="Comic Sans MS" panose="030F0902030302020204" pitchFamily="66" charset="0"/>
              </a:rPr>
              <a:t>k=3 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A5080470-C103-4B45-8144-7397398FFF02}"/>
              </a:ext>
            </a:extLst>
          </p:cNvPr>
          <p:cNvSpPr txBox="1">
            <a:spLocks/>
          </p:cNvSpPr>
          <p:nvPr/>
        </p:nvSpPr>
        <p:spPr bwMode="auto">
          <a:xfrm>
            <a:off x="5562600" y="5486400"/>
            <a:ext cx="2696252" cy="9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1800" kern="0" dirty="0">
                <a:latin typeface="Comic Sans MS" panose="030F0902030302020204" pitchFamily="66" charset="0"/>
              </a:rPr>
              <a:t>Optimal unit benefit with deny rules (43+20)/(2+1)=21</a:t>
            </a:r>
          </a:p>
        </p:txBody>
      </p:sp>
    </p:spTree>
    <p:extLst>
      <p:ext uri="{BB962C8B-B14F-4D97-AF65-F5344CB8AC3E}">
        <p14:creationId xmlns:p14="http://schemas.microsoft.com/office/powerpoint/2010/main" val="329826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/>
      <p:bldP spid="7" grpId="1"/>
      <p:bldP spid="7" grpId="2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D8D8D-B015-974D-B305-49069BD72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760412"/>
          </a:xfrm>
        </p:spPr>
        <p:txBody>
          <a:bodyPr/>
          <a:lstStyle/>
          <a:p>
            <a:r>
              <a:rPr lang="en-US" altLang="zh-CN" sz="3700" dirty="0">
                <a:latin typeface="Comic Sans MS" panose="030F0902030302020204" pitchFamily="66" charset="0"/>
              </a:rPr>
              <a:t>2.</a:t>
            </a:r>
            <a:r>
              <a:rPr lang="zh-CN" altLang="en-US" sz="3700" dirty="0">
                <a:latin typeface="Comic Sans MS" panose="030F0902030302020204" pitchFamily="66" charset="0"/>
              </a:rPr>
              <a:t> </a:t>
            </a:r>
            <a:r>
              <a:rPr lang="en-US" altLang="zh-CN" sz="3700" dirty="0">
                <a:latin typeface="Comic Sans MS" panose="030F0902030302020204" pitchFamily="66" charset="0"/>
              </a:rPr>
              <a:t>Solutions</a:t>
            </a:r>
            <a:r>
              <a:rPr lang="zh-CN" altLang="en-US" sz="3700" dirty="0">
                <a:latin typeface="Comic Sans MS" panose="030F0902030302020204" pitchFamily="66" charset="0"/>
              </a:rPr>
              <a:t> </a:t>
            </a:r>
            <a:r>
              <a:rPr lang="en-US" altLang="zh-CN" sz="3200" dirty="0">
                <a:latin typeface="Comic Sans MS" panose="030F0902030302020204" pitchFamily="66" charset="0"/>
              </a:rPr>
              <a:t>(cont’d)</a:t>
            </a:r>
            <a:endParaRPr lang="en-US" sz="3200" dirty="0">
              <a:latin typeface="Comic Sans MS" panose="030F09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B86B9-9B88-1247-ABB7-AE632FF01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9270"/>
            <a:ext cx="8610599" cy="56848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>
                <a:latin typeface="Comic Sans MS" panose="030F0902030302020204" pitchFamily="66" charset="0"/>
              </a:rPr>
              <a:t>Dynamic</a:t>
            </a:r>
            <a:r>
              <a:rPr lang="zh-CN" altLang="en-US" sz="2400" dirty="0">
                <a:latin typeface="Comic Sans MS" panose="030F0902030302020204" pitchFamily="66" charset="0"/>
              </a:rPr>
              <a:t> </a:t>
            </a:r>
            <a:r>
              <a:rPr lang="en-US" altLang="zh-CN" sz="2400" dirty="0">
                <a:latin typeface="Comic Sans MS" panose="030F0902030302020204" pitchFamily="66" charset="0"/>
              </a:rPr>
              <a:t>Programming</a:t>
            </a:r>
            <a:r>
              <a:rPr lang="zh-CN" altLang="en-US" sz="2400" dirty="0">
                <a:latin typeface="Comic Sans MS" panose="030F0902030302020204" pitchFamily="66" charset="0"/>
              </a:rPr>
              <a:t> </a:t>
            </a:r>
            <a:r>
              <a:rPr lang="en-US" altLang="zh-CN" sz="2400" dirty="0">
                <a:latin typeface="Comic Sans MS" panose="030F0902030302020204" pitchFamily="66" charset="0"/>
              </a:rPr>
              <a:t>(DP) Solution</a:t>
            </a:r>
          </a:p>
          <a:p>
            <a:endParaRPr lang="en-US" altLang="zh-CN" sz="2400" dirty="0">
              <a:latin typeface="Comic Sans MS" panose="030F0902030302020204" pitchFamily="66" charset="0"/>
            </a:endParaRPr>
          </a:p>
          <a:p>
            <a:endParaRPr lang="en-US" altLang="zh-CN" sz="2400" dirty="0">
              <a:latin typeface="Comic Sans MS" panose="030F0902030302020204" pitchFamily="66" charset="0"/>
            </a:endParaRPr>
          </a:p>
          <a:p>
            <a:endParaRPr lang="en-US" altLang="zh-CN" sz="2400" dirty="0">
              <a:latin typeface="Comic Sans MS" panose="030F0902030302020204" pitchFamily="66" charset="0"/>
            </a:endParaRPr>
          </a:p>
          <a:p>
            <a:endParaRPr lang="en-US" altLang="zh-CN" sz="2400" dirty="0">
              <a:latin typeface="Comic Sans MS" panose="030F0902030302020204" pitchFamily="66" charset="0"/>
            </a:endParaRPr>
          </a:p>
          <a:p>
            <a:endParaRPr lang="en-US" altLang="zh-CN" sz="2400" dirty="0">
              <a:latin typeface="Comic Sans MS" panose="030F0902030302020204" pitchFamily="66" charset="0"/>
            </a:endParaRPr>
          </a:p>
          <a:p>
            <a:endParaRPr lang="en-US" altLang="zh-CN" sz="2400" dirty="0">
              <a:latin typeface="Comic Sans MS" panose="030F0902030302020204" pitchFamily="66" charset="0"/>
            </a:endParaRPr>
          </a:p>
          <a:p>
            <a:endParaRPr lang="en-US" altLang="zh-CN" sz="2400" dirty="0">
              <a:latin typeface="Comic Sans MS" panose="030F0902030302020204" pitchFamily="66" charset="0"/>
            </a:endParaRPr>
          </a:p>
          <a:p>
            <a:endParaRPr lang="en-US" altLang="zh-CN" sz="2400" dirty="0">
              <a:latin typeface="Comic Sans MS" panose="030F0902030302020204" pitchFamily="66" charset="0"/>
            </a:endParaRPr>
          </a:p>
          <a:p>
            <a:r>
              <a:rPr lang="en-US" altLang="zh-CN" sz="2400" dirty="0">
                <a:latin typeface="Comic Sans MS" panose="030F0902030302020204" pitchFamily="66" charset="0"/>
              </a:rPr>
              <a:t>Time</a:t>
            </a:r>
            <a:r>
              <a:rPr lang="zh-CN" altLang="en-US" sz="2400" dirty="0">
                <a:latin typeface="Comic Sans MS" panose="030F0902030302020204" pitchFamily="66" charset="0"/>
              </a:rPr>
              <a:t> </a:t>
            </a:r>
            <a:r>
              <a:rPr lang="en-US" altLang="zh-CN" sz="2400" dirty="0">
                <a:latin typeface="Comic Sans MS" panose="030F0902030302020204" pitchFamily="66" charset="0"/>
              </a:rPr>
              <a:t>complexity</a:t>
            </a:r>
          </a:p>
          <a:p>
            <a:pPr lvl="1"/>
            <a:r>
              <a:rPr lang="en-US" altLang="zh-CN" sz="1900" dirty="0">
                <a:solidFill>
                  <a:srgbClr val="0070C0"/>
                </a:solidFill>
                <a:latin typeface="Comic Sans MS" panose="030F0902030302020204" pitchFamily="66" charset="0"/>
              </a:rPr>
              <a:t>O(k</a:t>
            </a:r>
            <a:r>
              <a:rPr lang="en-US" altLang="zh-CN" sz="1900" baseline="30000" dirty="0">
                <a:solidFill>
                  <a:srgbClr val="0070C0"/>
                </a:solidFill>
                <a:latin typeface="Comic Sans MS" panose="030F0902030302020204" pitchFamily="66" charset="0"/>
              </a:rPr>
              <a:t>2</a:t>
            </a:r>
            <a:r>
              <a:rPr lang="en-US" altLang="zh-CN" sz="1900" dirty="0">
                <a:solidFill>
                  <a:srgbClr val="0070C0"/>
                </a:solidFill>
                <a:latin typeface="Comic Sans MS" panose="030F0902030302020204" pitchFamily="66" charset="0"/>
              </a:rPr>
              <a:t>n)</a:t>
            </a:r>
          </a:p>
          <a:p>
            <a:pPr lvl="1"/>
            <a:endParaRPr lang="en-US" altLang="zh-CN" sz="1800" dirty="0">
              <a:latin typeface="Comic Sans MS" panose="030F09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7E48A7-6FF4-A144-AAC4-31978F027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981200"/>
            <a:ext cx="5791200" cy="268545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0370B6A-F163-5449-B467-CE77D53FD1A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108410" y="3266095"/>
            <a:ext cx="153924" cy="772505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D501B26-2D08-D644-BE0D-6F6695AF7283}"/>
              </a:ext>
            </a:extLst>
          </p:cNvPr>
          <p:cNvSpPr txBox="1"/>
          <p:nvPr/>
        </p:nvSpPr>
        <p:spPr>
          <a:xfrm>
            <a:off x="610959" y="2049218"/>
            <a:ext cx="2095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chemeClr val="tx1"/>
                </a:solidFill>
                <a:latin typeface="Comic Sans MS" panose="030F0902030302020204" pitchFamily="66" charset="0"/>
              </a:rPr>
              <a:t>m</a:t>
            </a:r>
            <a:r>
              <a:rPr lang="en-US" altLang="zh-CN" dirty="0">
                <a:solidFill>
                  <a:schemeClr val="tx1"/>
                </a:solidFill>
                <a:latin typeface="Comic Sans MS" panose="030F0902030302020204" pitchFamily="66" charset="0"/>
              </a:rPr>
              <a:t> rules containing v</a:t>
            </a:r>
            <a:r>
              <a:rPr lang="en-US" altLang="zh-CN" baseline="-25000" dirty="0">
                <a:solidFill>
                  <a:schemeClr val="tx1"/>
                </a:solidFill>
                <a:latin typeface="Comic Sans MS" panose="030F0902030302020204" pitchFamily="66" charset="0"/>
              </a:rPr>
              <a:t>i </a:t>
            </a:r>
            <a:r>
              <a:rPr lang="en-US" altLang="zh-CN" dirty="0">
                <a:solidFill>
                  <a:schemeClr val="tx1"/>
                </a:solidFill>
                <a:latin typeface="Comic Sans MS" panose="030F0902030302020204" pitchFamily="66" charset="0"/>
              </a:rPr>
              <a:t>and all its first d-1 children descendants</a:t>
            </a:r>
            <a:endParaRPr lang="en-US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57683714-8EE4-AB40-8F3B-85DC86A9267B}"/>
              </a:ext>
            </a:extLst>
          </p:cNvPr>
          <p:cNvSpPr/>
          <p:nvPr/>
        </p:nvSpPr>
        <p:spPr bwMode="auto">
          <a:xfrm>
            <a:off x="6896100" y="1981200"/>
            <a:ext cx="533400" cy="2667000"/>
          </a:xfrm>
          <a:prstGeom prst="rightBrace">
            <a:avLst>
              <a:gd name="adj1" fmla="val 8333"/>
              <a:gd name="adj2" fmla="val 48469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ysClr val="windowText" lastClr="000000"/>
              </a:solidFill>
              <a:effectLst/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F984D5-268F-F346-99E4-D7F7F18E630F}"/>
              </a:ext>
            </a:extLst>
          </p:cNvPr>
          <p:cNvSpPr txBox="1"/>
          <p:nvPr/>
        </p:nvSpPr>
        <p:spPr>
          <a:xfrm>
            <a:off x="7429500" y="2467165"/>
            <a:ext cx="17160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chemeClr val="tx1"/>
                </a:solidFill>
                <a:latin typeface="Comic Sans MS" panose="030F0902030302020204" pitchFamily="66" charset="0"/>
              </a:rPr>
              <a:t>m</a:t>
            </a:r>
            <a:r>
              <a:rPr lang="en-US" altLang="zh-CN" dirty="0">
                <a:solidFill>
                  <a:schemeClr val="tx1"/>
                </a:solidFill>
                <a:latin typeface="Comic Sans MS" panose="030F0902030302020204" pitchFamily="66" charset="0"/>
              </a:rPr>
              <a:t> rules containing v</a:t>
            </a:r>
            <a:r>
              <a:rPr lang="en-US" altLang="zh-CN" baseline="-25000" dirty="0">
                <a:solidFill>
                  <a:schemeClr val="tx1"/>
                </a:solidFill>
                <a:latin typeface="Comic Sans MS" panose="030F0902030302020204" pitchFamily="66" charset="0"/>
              </a:rPr>
              <a:t>i </a:t>
            </a:r>
            <a:r>
              <a:rPr lang="en-US" altLang="zh-CN" dirty="0">
                <a:solidFill>
                  <a:schemeClr val="tx1"/>
                </a:solidFill>
                <a:latin typeface="Comic Sans MS" panose="030F0902030302020204" pitchFamily="66" charset="0"/>
              </a:rPr>
              <a:t>and all its first d children descendants</a:t>
            </a:r>
            <a:endParaRPr lang="en-US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D6558A0-2368-9A46-9C49-81F01F4C2B43}"/>
              </a:ext>
            </a:extLst>
          </p:cNvPr>
          <p:cNvSpPr/>
          <p:nvPr/>
        </p:nvSpPr>
        <p:spPr bwMode="auto">
          <a:xfrm rot="2376446">
            <a:off x="1411512" y="1686593"/>
            <a:ext cx="2897291" cy="355900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06DCEB-FB6F-5C41-B1B6-7E44442C568B}"/>
              </a:ext>
            </a:extLst>
          </p:cNvPr>
          <p:cNvSpPr txBox="1"/>
          <p:nvPr/>
        </p:nvSpPr>
        <p:spPr>
          <a:xfrm>
            <a:off x="2662863" y="2695683"/>
            <a:ext cx="34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chemeClr val="tx1"/>
                </a:solidFill>
                <a:latin typeface="Comic Sans MS" panose="030F0902030302020204" pitchFamily="66" charset="0"/>
              </a:rPr>
              <a:t>1</a:t>
            </a:r>
            <a:endParaRPr lang="en-US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F6A8FD-2E89-5045-9A33-C4D4262B26CB}"/>
              </a:ext>
            </a:extLst>
          </p:cNvPr>
          <p:cNvSpPr txBox="1"/>
          <p:nvPr/>
        </p:nvSpPr>
        <p:spPr>
          <a:xfrm>
            <a:off x="4659847" y="2695683"/>
            <a:ext cx="345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tx1"/>
                </a:solidFill>
                <a:latin typeface="Comic Sans MS" panose="030F0902030302020204" pitchFamily="66" charset="0"/>
              </a:rPr>
              <a:t>d</a:t>
            </a:r>
            <a:endParaRPr lang="en-US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FE8368-21E6-8649-8149-BD9BE3A24F7D}"/>
              </a:ext>
            </a:extLst>
          </p:cNvPr>
          <p:cNvSpPr/>
          <p:nvPr/>
        </p:nvSpPr>
        <p:spPr>
          <a:xfrm>
            <a:off x="3484786" y="2438400"/>
            <a:ext cx="4980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...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7ADE235-F0D3-C645-93DD-1451240D3FD5}"/>
              </a:ext>
            </a:extLst>
          </p:cNvPr>
          <p:cNvSpPr/>
          <p:nvPr/>
        </p:nvSpPr>
        <p:spPr bwMode="auto">
          <a:xfrm>
            <a:off x="5026341" y="3494299"/>
            <a:ext cx="2027193" cy="1453983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58CE095-78B4-C748-A114-A9DF702D768F}"/>
              </a:ext>
            </a:extLst>
          </p:cNvPr>
          <p:cNvCxnSpPr>
            <a:cxnSpLocks/>
            <a:stCxn id="18" idx="4"/>
          </p:cNvCxnSpPr>
          <p:nvPr/>
        </p:nvCxnSpPr>
        <p:spPr bwMode="auto">
          <a:xfrm>
            <a:off x="6039938" y="4948282"/>
            <a:ext cx="513262" cy="710559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B44A51F6-5479-314C-AA41-5DA903704E57}"/>
              </a:ext>
            </a:extLst>
          </p:cNvPr>
          <p:cNvSpPr txBox="1"/>
          <p:nvPr/>
        </p:nvSpPr>
        <p:spPr>
          <a:xfrm>
            <a:off x="6553200" y="5040223"/>
            <a:ext cx="2095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chemeClr val="tx1"/>
                </a:solidFill>
                <a:latin typeface="Comic Sans MS" panose="030F0902030302020204" pitchFamily="66" charset="0"/>
              </a:rPr>
              <a:t>m’</a:t>
            </a:r>
            <a:r>
              <a:rPr lang="en-US" altLang="zh-CN" dirty="0">
                <a:solidFill>
                  <a:schemeClr val="tx1"/>
                </a:solidFill>
                <a:latin typeface="Comic Sans MS" panose="030F0902030302020204" pitchFamily="66" charset="0"/>
              </a:rPr>
              <a:t> rules containing v</a:t>
            </a:r>
            <a:r>
              <a:rPr lang="en-US" altLang="zh-CN" baseline="-25000" dirty="0">
                <a:solidFill>
                  <a:schemeClr val="tx1"/>
                </a:solidFill>
                <a:latin typeface="Comic Sans MS" panose="030F0902030302020204" pitchFamily="66" charset="0"/>
              </a:rPr>
              <a:t>id </a:t>
            </a:r>
            <a:r>
              <a:rPr lang="en-US" altLang="zh-CN" dirty="0">
                <a:solidFill>
                  <a:schemeClr val="tx1"/>
                </a:solidFill>
                <a:latin typeface="Comic Sans MS" panose="030F0902030302020204" pitchFamily="66" charset="0"/>
              </a:rPr>
              <a:t>and all its children descendants</a:t>
            </a:r>
            <a:endParaRPr lang="en-US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BC1D01B-0337-ED44-8464-E2480E5A9901}"/>
              </a:ext>
            </a:extLst>
          </p:cNvPr>
          <p:cNvSpPr/>
          <p:nvPr/>
        </p:nvSpPr>
        <p:spPr bwMode="auto">
          <a:xfrm rot="3047466">
            <a:off x="1820686" y="1587194"/>
            <a:ext cx="2743200" cy="4321626"/>
          </a:xfrm>
          <a:prstGeom prst="ellips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3DCBF10-D158-D748-9C77-C72200DF3120}"/>
              </a:ext>
            </a:extLst>
          </p:cNvPr>
          <p:cNvCxnSpPr>
            <a:cxnSpLocks/>
            <a:endCxn id="28" idx="0"/>
          </p:cNvCxnSpPr>
          <p:nvPr/>
        </p:nvCxnSpPr>
        <p:spPr bwMode="auto">
          <a:xfrm flipH="1">
            <a:off x="4449553" y="4419600"/>
            <a:ext cx="46248" cy="641032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D32B99C-7E6B-3248-B78D-1FBC0938B218}"/>
              </a:ext>
            </a:extLst>
          </p:cNvPr>
          <p:cNvSpPr txBox="1"/>
          <p:nvPr/>
        </p:nvSpPr>
        <p:spPr>
          <a:xfrm>
            <a:off x="3502237" y="5060632"/>
            <a:ext cx="1894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chemeClr val="tx1"/>
                </a:solidFill>
                <a:latin typeface="Comic Sans MS" panose="030F0902030302020204" pitchFamily="66" charset="0"/>
              </a:rPr>
              <a:t>m-m’</a:t>
            </a:r>
            <a:r>
              <a:rPr lang="en-US" altLang="zh-CN" dirty="0">
                <a:solidFill>
                  <a:schemeClr val="tx1"/>
                </a:solidFill>
                <a:latin typeface="Comic Sans MS" panose="030F0902030302020204" pitchFamily="66" charset="0"/>
              </a:rPr>
              <a:t> rules containing v</a:t>
            </a:r>
            <a:r>
              <a:rPr lang="en-US" altLang="zh-CN" baseline="-25000" dirty="0">
                <a:solidFill>
                  <a:schemeClr val="tx1"/>
                </a:solidFill>
                <a:latin typeface="Comic Sans MS" panose="030F0902030302020204" pitchFamily="66" charset="0"/>
              </a:rPr>
              <a:t>i </a:t>
            </a:r>
            <a:r>
              <a:rPr lang="en-US" altLang="zh-CN" dirty="0">
                <a:solidFill>
                  <a:schemeClr val="tx1"/>
                </a:solidFill>
                <a:latin typeface="Comic Sans MS" panose="030F0902030302020204" pitchFamily="66" charset="0"/>
              </a:rPr>
              <a:t>and all its first d- 1 children descendants</a:t>
            </a:r>
            <a:endParaRPr lang="en-US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08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8" grpId="0" animBg="1"/>
      <p:bldP spid="18" grpId="1" animBg="1"/>
      <p:bldP spid="18" grpId="3" animBg="1"/>
      <p:bldP spid="26" grpId="0" animBg="1"/>
      <p:bldP spid="26" grpId="1" animBg="1"/>
      <p:bldP spid="26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D8D8D-B015-974D-B305-49069BD72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760412"/>
          </a:xfrm>
        </p:spPr>
        <p:txBody>
          <a:bodyPr/>
          <a:lstStyle/>
          <a:p>
            <a:r>
              <a:rPr lang="en-US" altLang="zh-CN" sz="3200" dirty="0">
                <a:latin typeface="Comic Sans MS" panose="030F0902030302020204" pitchFamily="66" charset="0"/>
              </a:rPr>
              <a:t>Dynamic</a:t>
            </a:r>
            <a:r>
              <a:rPr lang="zh-CN" altLang="en-US" sz="3200" dirty="0">
                <a:latin typeface="Comic Sans MS" panose="030F0902030302020204" pitchFamily="66" charset="0"/>
              </a:rPr>
              <a:t> </a:t>
            </a:r>
            <a:r>
              <a:rPr lang="en-US" altLang="zh-CN" sz="3200" dirty="0">
                <a:latin typeface="Comic Sans MS" panose="030F0902030302020204" pitchFamily="66" charset="0"/>
              </a:rPr>
              <a:t>Programming</a:t>
            </a:r>
            <a:r>
              <a:rPr lang="zh-CN" altLang="en-US" sz="3200" dirty="0">
                <a:latin typeface="Comic Sans MS" panose="030F0902030302020204" pitchFamily="66" charset="0"/>
              </a:rPr>
              <a:t> </a:t>
            </a:r>
            <a:r>
              <a:rPr lang="en-US" altLang="zh-CN" sz="3200" dirty="0">
                <a:latin typeface="Comic Sans MS" panose="030F0902030302020204" pitchFamily="66" charset="0"/>
              </a:rPr>
              <a:t>Solution</a:t>
            </a:r>
            <a:r>
              <a:rPr lang="zh-CN" altLang="en-US" sz="4000" dirty="0">
                <a:latin typeface="Comic Sans MS" panose="030F0902030302020204" pitchFamily="66" charset="0"/>
              </a:rPr>
              <a:t> </a:t>
            </a:r>
            <a:r>
              <a:rPr lang="en-US" altLang="zh-CN" sz="3200" dirty="0">
                <a:latin typeface="Comic Sans MS" panose="030F0902030302020204" pitchFamily="66" charset="0"/>
              </a:rPr>
              <a:t>(cont’d)</a:t>
            </a:r>
            <a:endParaRPr lang="en-US" sz="3200" dirty="0">
              <a:latin typeface="Comic Sans MS" panose="030F09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B86B9-9B88-1247-ABB7-AE632FF01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964" y="1295400"/>
            <a:ext cx="3893635" cy="4541838"/>
          </a:xfrm>
        </p:spPr>
        <p:txBody>
          <a:bodyPr/>
          <a:lstStyle/>
          <a:p>
            <a:r>
              <a:rPr lang="en-US" altLang="zh-CN" sz="2400" dirty="0">
                <a:latin typeface="Comic Sans MS" panose="030F0902030302020204" pitchFamily="66" charset="0"/>
              </a:rPr>
              <a:t>T[</a:t>
            </a:r>
            <a:r>
              <a:rPr lang="en-US" altLang="zh-CN" sz="2400" dirty="0" err="1">
                <a:latin typeface="Comic Sans MS" panose="030F0902030302020204" pitchFamily="66" charset="0"/>
              </a:rPr>
              <a:t>R,d</a:t>
            </a:r>
            <a:r>
              <a:rPr lang="en-US" altLang="zh-CN" sz="2400" dirty="0">
                <a:latin typeface="Comic Sans MS" panose="030F0902030302020204" pitchFamily="66" charset="0"/>
              </a:rPr>
              <a:t>]	</a:t>
            </a:r>
          </a:p>
          <a:p>
            <a:pPr lvl="1"/>
            <a:r>
              <a:rPr lang="en-US" altLang="zh-CN" sz="1800" dirty="0">
                <a:latin typeface="Comic Sans MS" panose="030F0902030302020204" pitchFamily="66" charset="0"/>
              </a:rPr>
              <a:t>Subtree of</a:t>
            </a:r>
            <a:r>
              <a:rPr lang="zh-CN" altLang="en-US" sz="1800" dirty="0">
                <a:latin typeface="Comic Sans MS" panose="030F0902030302020204" pitchFamily="66" charset="0"/>
              </a:rPr>
              <a:t> </a:t>
            </a:r>
            <a:r>
              <a:rPr lang="en-US" altLang="zh-CN" sz="1800" dirty="0">
                <a:latin typeface="Comic Sans MS" panose="030F0902030302020204" pitchFamily="66" charset="0"/>
              </a:rPr>
              <a:t>rule</a:t>
            </a:r>
            <a:r>
              <a:rPr lang="zh-CN" altLang="en-US" sz="1800" dirty="0">
                <a:latin typeface="Comic Sans MS" panose="030F0902030302020204" pitchFamily="66" charset="0"/>
              </a:rPr>
              <a:t> </a:t>
            </a:r>
            <a:r>
              <a:rPr lang="en-US" altLang="zh-CN" sz="1800" dirty="0">
                <a:latin typeface="Comic Sans MS" panose="030F0902030302020204" pitchFamily="66" charset="0"/>
              </a:rPr>
              <a:t>R,</a:t>
            </a:r>
            <a:r>
              <a:rPr lang="zh-CN" altLang="en-US" sz="1800" dirty="0">
                <a:latin typeface="Comic Sans MS" panose="030F0902030302020204" pitchFamily="66" charset="0"/>
              </a:rPr>
              <a:t> </a:t>
            </a:r>
            <a:r>
              <a:rPr lang="en-US" altLang="zh-CN" sz="1800" dirty="0">
                <a:latin typeface="Comic Sans MS" panose="030F0902030302020204" pitchFamily="66" charset="0"/>
              </a:rPr>
              <a:t>and its first d children’s</a:t>
            </a:r>
            <a:r>
              <a:rPr lang="zh-CN" altLang="en-US" sz="1800" dirty="0">
                <a:latin typeface="Comic Sans MS" panose="030F0902030302020204" pitchFamily="66" charset="0"/>
              </a:rPr>
              <a:t> </a:t>
            </a:r>
            <a:r>
              <a:rPr lang="en-US" altLang="zh-CN" sz="1800" dirty="0">
                <a:latin typeface="Comic Sans MS" panose="030F0902030302020204" pitchFamily="66" charset="0"/>
              </a:rPr>
              <a:t>subtrees </a:t>
            </a:r>
          </a:p>
          <a:p>
            <a:pPr lvl="1"/>
            <a:r>
              <a:rPr lang="en-US" altLang="zh-CN" sz="1800" dirty="0">
                <a:latin typeface="Comic Sans MS" panose="030F0902030302020204" pitchFamily="66" charset="0"/>
              </a:rPr>
              <a:t>Depth-first-search</a:t>
            </a:r>
          </a:p>
          <a:p>
            <a:pPr lvl="1"/>
            <a:endParaRPr lang="en-US" altLang="zh-CN" sz="1800" dirty="0">
              <a:latin typeface="Comic Sans MS" panose="030F0902030302020204" pitchFamily="66" charset="0"/>
            </a:endParaRPr>
          </a:p>
          <a:p>
            <a:r>
              <a:rPr lang="en-US" altLang="zh-CN" sz="2400" dirty="0">
                <a:latin typeface="Comic Sans MS" panose="030F0902030302020204" pitchFamily="66" charset="0"/>
              </a:rPr>
              <a:t>O[</a:t>
            </a:r>
            <a:r>
              <a:rPr lang="en-US" altLang="zh-CN" sz="2400" dirty="0" err="1">
                <a:latin typeface="Comic Sans MS" panose="030F0902030302020204" pitchFamily="66" charset="0"/>
              </a:rPr>
              <a:t>R,d,m</a:t>
            </a:r>
            <a:r>
              <a:rPr lang="en-US" altLang="zh-CN" sz="2400" dirty="0">
                <a:latin typeface="Comic Sans MS" panose="030F0902030302020204" pitchFamily="66" charset="0"/>
              </a:rPr>
              <a:t>]</a:t>
            </a:r>
          </a:p>
          <a:p>
            <a:pPr lvl="1"/>
            <a:r>
              <a:rPr lang="en-US" altLang="zh-CN" sz="1900" dirty="0">
                <a:latin typeface="Comic Sans MS" panose="030F0902030302020204" pitchFamily="66" charset="0"/>
              </a:rPr>
              <a:t>Optimal cache-hits by</a:t>
            </a:r>
            <a:r>
              <a:rPr lang="zh-CN" altLang="en-US" sz="1900" dirty="0">
                <a:latin typeface="Comic Sans MS" panose="030F0902030302020204" pitchFamily="66" charset="0"/>
              </a:rPr>
              <a:t> </a:t>
            </a:r>
            <a:r>
              <a:rPr lang="en-US" altLang="zh-CN" sz="1900" dirty="0">
                <a:latin typeface="Comic Sans MS" panose="030F0902030302020204" pitchFamily="66" charset="0"/>
              </a:rPr>
              <a:t>caching</a:t>
            </a:r>
            <a:r>
              <a:rPr lang="zh-CN" altLang="en-US" sz="1900" dirty="0">
                <a:latin typeface="Comic Sans MS" panose="030F0902030302020204" pitchFamily="66" charset="0"/>
              </a:rPr>
              <a:t> </a:t>
            </a:r>
            <a:r>
              <a:rPr lang="en-US" altLang="zh-CN" sz="1900" dirty="0">
                <a:latin typeface="Comic Sans MS" panose="030F0902030302020204" pitchFamily="66" charset="0"/>
              </a:rPr>
              <a:t>m rules in</a:t>
            </a:r>
            <a:r>
              <a:rPr lang="zh-CN" altLang="en-US" sz="1900" dirty="0">
                <a:latin typeface="Comic Sans MS" panose="030F0902030302020204" pitchFamily="66" charset="0"/>
              </a:rPr>
              <a:t> </a:t>
            </a:r>
            <a:r>
              <a:rPr lang="en-US" altLang="zh-CN" sz="1900" dirty="0">
                <a:latin typeface="Comic Sans MS" panose="030F0902030302020204" pitchFamily="66" charset="0"/>
              </a:rPr>
              <a:t>T[</a:t>
            </a:r>
            <a:r>
              <a:rPr lang="en-US" altLang="zh-CN" sz="1900" dirty="0" err="1">
                <a:latin typeface="Comic Sans MS" panose="030F0902030302020204" pitchFamily="66" charset="0"/>
              </a:rPr>
              <a:t>R,d</a:t>
            </a:r>
            <a:r>
              <a:rPr lang="en-US" altLang="zh-CN" sz="1900" dirty="0">
                <a:latin typeface="Comic Sans MS" panose="030F0902030302020204" pitchFamily="66" charset="0"/>
              </a:rPr>
              <a:t>]</a:t>
            </a:r>
          </a:p>
          <a:p>
            <a:pPr lvl="1"/>
            <a:r>
              <a:rPr lang="en-US" altLang="zh-CN" sz="1900" dirty="0">
                <a:latin typeface="Comic Sans MS" panose="030F0902030302020204" pitchFamily="66" charset="0"/>
              </a:rPr>
              <a:t>O[R</a:t>
            </a:r>
            <a:r>
              <a:rPr lang="en-US" altLang="zh-CN" sz="1900" baseline="-25000" dirty="0">
                <a:latin typeface="Comic Sans MS" panose="030F0902030302020204" pitchFamily="66" charset="0"/>
              </a:rPr>
              <a:t>0</a:t>
            </a:r>
            <a:r>
              <a:rPr lang="en-US" altLang="zh-CN" sz="1900" dirty="0">
                <a:latin typeface="Comic Sans MS" panose="030F0902030302020204" pitchFamily="66" charset="0"/>
              </a:rPr>
              <a:t>,</a:t>
            </a:r>
            <a:r>
              <a:rPr lang="zh-CN" altLang="en-US" sz="1900" dirty="0">
                <a:latin typeface="Comic Sans MS" panose="030F0902030302020204" pitchFamily="66" charset="0"/>
              </a:rPr>
              <a:t> </a:t>
            </a:r>
            <a:r>
              <a:rPr lang="en-US" altLang="zh-CN" sz="1900" dirty="0">
                <a:latin typeface="Comic Sans MS" panose="030F0902030302020204" pitchFamily="66" charset="0"/>
              </a:rPr>
              <a:t>d(R</a:t>
            </a:r>
            <a:r>
              <a:rPr lang="en-US" altLang="zh-CN" sz="1900" baseline="-25000" dirty="0">
                <a:latin typeface="Comic Sans MS" panose="030F0902030302020204" pitchFamily="66" charset="0"/>
              </a:rPr>
              <a:t>0</a:t>
            </a:r>
            <a:r>
              <a:rPr lang="en-US" altLang="zh-CN" sz="1900" dirty="0">
                <a:latin typeface="Comic Sans MS" panose="030F0902030302020204" pitchFamily="66" charset="0"/>
              </a:rPr>
              <a:t>),k]</a:t>
            </a:r>
          </a:p>
          <a:p>
            <a:pPr marL="457200" lvl="1" indent="0">
              <a:buNone/>
            </a:pPr>
            <a:r>
              <a:rPr lang="en-US" altLang="zh-CN" sz="1900" dirty="0">
                <a:latin typeface="Comic Sans MS" panose="030F0902030302020204" pitchFamily="66" charset="0"/>
              </a:rPr>
              <a:t>	 Our objective </a:t>
            </a:r>
          </a:p>
          <a:p>
            <a:pPr lvl="2"/>
            <a:r>
              <a:rPr lang="en-US" altLang="zh-CN" sz="1500" dirty="0">
                <a:latin typeface="Comic Sans MS" panose="030F0902030302020204" pitchFamily="66" charset="0"/>
              </a:rPr>
              <a:t>R</a:t>
            </a:r>
            <a:r>
              <a:rPr lang="en-US" altLang="zh-CN" sz="1500" baseline="-25000" dirty="0">
                <a:latin typeface="Comic Sans MS" panose="030F0902030302020204" pitchFamily="66" charset="0"/>
              </a:rPr>
              <a:t>0</a:t>
            </a:r>
            <a:r>
              <a:rPr lang="en-US" altLang="zh-CN" sz="1500" dirty="0">
                <a:latin typeface="Comic Sans MS" panose="030F0902030302020204" pitchFamily="66" charset="0"/>
              </a:rPr>
              <a:t>: tree root</a:t>
            </a:r>
          </a:p>
          <a:p>
            <a:pPr lvl="2"/>
            <a:r>
              <a:rPr lang="en-US" altLang="zh-CN" sz="1500" dirty="0">
                <a:latin typeface="Comic Sans MS" panose="030F0902030302020204" pitchFamily="66" charset="0"/>
              </a:rPr>
              <a:t>d(R</a:t>
            </a:r>
            <a:r>
              <a:rPr lang="en-US" altLang="zh-CN" sz="1500" baseline="-25000" dirty="0">
                <a:latin typeface="Comic Sans MS" panose="030F0902030302020204" pitchFamily="66" charset="0"/>
              </a:rPr>
              <a:t>0</a:t>
            </a:r>
            <a:r>
              <a:rPr lang="en-US" altLang="zh-CN" sz="1500" dirty="0">
                <a:latin typeface="Comic Sans MS" panose="030F0902030302020204" pitchFamily="66" charset="0"/>
              </a:rPr>
              <a:t>): all R</a:t>
            </a:r>
            <a:r>
              <a:rPr lang="en-US" altLang="zh-CN" sz="1500" baseline="-25000" dirty="0">
                <a:latin typeface="Comic Sans MS" panose="030F0902030302020204" pitchFamily="66" charset="0"/>
              </a:rPr>
              <a:t>0</a:t>
            </a:r>
            <a:r>
              <a:rPr lang="en-US" altLang="zh-CN" sz="1500" dirty="0">
                <a:latin typeface="Comic Sans MS" panose="030F0902030302020204" pitchFamily="66" charset="0"/>
              </a:rPr>
              <a:t>’s children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536B27-60E1-BD4E-A791-1FA9467742E0}"/>
              </a:ext>
            </a:extLst>
          </p:cNvPr>
          <p:cNvSpPr txBox="1">
            <a:spLocks/>
          </p:cNvSpPr>
          <p:nvPr/>
        </p:nvSpPr>
        <p:spPr bwMode="auto">
          <a:xfrm>
            <a:off x="3802565" y="1295400"/>
            <a:ext cx="4528127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altLang="zh-CN" sz="2400" kern="0" dirty="0">
                <a:latin typeface="Comic Sans MS" panose="030F0902030302020204" pitchFamily="66" charset="0"/>
              </a:rPr>
              <a:t>Initialization</a:t>
            </a:r>
          </a:p>
          <a:p>
            <a:endParaRPr lang="en-US" altLang="zh-CN" sz="2400" kern="0" dirty="0">
              <a:latin typeface="Comic Sans MS" panose="030F0902030302020204" pitchFamily="66" charset="0"/>
            </a:endParaRPr>
          </a:p>
          <a:p>
            <a:endParaRPr lang="en-US" altLang="zh-CN" sz="2400" kern="0" dirty="0">
              <a:latin typeface="Comic Sans MS" panose="030F0902030302020204" pitchFamily="66" charset="0"/>
            </a:endParaRPr>
          </a:p>
          <a:p>
            <a:r>
              <a:rPr lang="en-US" altLang="zh-CN" sz="2400" kern="0" dirty="0">
                <a:latin typeface="Comic Sans MS" panose="030F0902030302020204" pitchFamily="66" charset="0"/>
              </a:rPr>
              <a:t>Formulation</a:t>
            </a:r>
          </a:p>
          <a:p>
            <a:endParaRPr lang="en-US" altLang="zh-CN" sz="2400" kern="0" dirty="0">
              <a:latin typeface="Comic Sans MS" panose="030F0902030302020204" pitchFamily="66" charset="0"/>
            </a:endParaRPr>
          </a:p>
          <a:p>
            <a:endParaRPr lang="en-US" altLang="zh-CN" sz="2400" kern="0" dirty="0">
              <a:latin typeface="Comic Sans MS" panose="030F0902030302020204" pitchFamily="66" charset="0"/>
            </a:endParaRPr>
          </a:p>
          <a:p>
            <a:pPr lvl="1"/>
            <a:r>
              <a:rPr lang="en-US" altLang="zh-CN" sz="1900" kern="0" dirty="0">
                <a:latin typeface="Comic Sans MS" panose="030F0902030302020204" pitchFamily="66" charset="0"/>
              </a:rPr>
              <a:t>R</a:t>
            </a:r>
            <a:r>
              <a:rPr lang="en-US" altLang="zh-CN" sz="1900" kern="0" baseline="-25000" dirty="0">
                <a:latin typeface="Comic Sans MS" panose="030F0902030302020204" pitchFamily="66" charset="0"/>
              </a:rPr>
              <a:t>id</a:t>
            </a:r>
            <a:r>
              <a:rPr lang="en-US" altLang="zh-CN" sz="1900" kern="0" dirty="0">
                <a:latin typeface="Comic Sans MS" panose="030F0902030302020204" pitchFamily="66" charset="0"/>
              </a:rPr>
              <a:t>:</a:t>
            </a:r>
            <a:r>
              <a:rPr lang="zh-CN" altLang="en-US" sz="1900" kern="0" dirty="0">
                <a:latin typeface="Comic Sans MS" panose="030F0902030302020204" pitchFamily="66" charset="0"/>
              </a:rPr>
              <a:t> </a:t>
            </a:r>
            <a:r>
              <a:rPr lang="en-US" altLang="zh-CN" sz="1900" i="1" kern="0" dirty="0">
                <a:latin typeface="Comic Sans MS" panose="030F0902030302020204" pitchFamily="66" charset="0"/>
              </a:rPr>
              <a:t>d</a:t>
            </a:r>
            <a:r>
              <a:rPr lang="en-US" altLang="zh-CN" sz="1900" kern="0" dirty="0">
                <a:latin typeface="Comic Sans MS" panose="030F0902030302020204" pitchFamily="66" charset="0"/>
              </a:rPr>
              <a:t>-</a:t>
            </a:r>
            <a:r>
              <a:rPr lang="en-US" altLang="zh-CN" sz="1900" kern="0" dirty="0" err="1">
                <a:latin typeface="Comic Sans MS" panose="030F0902030302020204" pitchFamily="66" charset="0"/>
              </a:rPr>
              <a:t>th</a:t>
            </a:r>
            <a:r>
              <a:rPr lang="zh-CN" altLang="en-US" sz="1900" kern="0" dirty="0">
                <a:latin typeface="Comic Sans MS" panose="030F0902030302020204" pitchFamily="66" charset="0"/>
              </a:rPr>
              <a:t> </a:t>
            </a:r>
            <a:r>
              <a:rPr lang="en-US" altLang="zh-CN" sz="1900" kern="0" dirty="0">
                <a:latin typeface="Comic Sans MS" panose="030F0902030302020204" pitchFamily="66" charset="0"/>
              </a:rPr>
              <a:t>child</a:t>
            </a:r>
            <a:r>
              <a:rPr lang="zh-CN" altLang="en-US" sz="1900" kern="0" dirty="0">
                <a:latin typeface="Comic Sans MS" panose="030F0902030302020204" pitchFamily="66" charset="0"/>
              </a:rPr>
              <a:t> </a:t>
            </a:r>
            <a:r>
              <a:rPr lang="en-US" altLang="zh-CN" sz="1900" kern="0" dirty="0">
                <a:latin typeface="Comic Sans MS" panose="030F0902030302020204" pitchFamily="66" charset="0"/>
              </a:rPr>
              <a:t>of</a:t>
            </a:r>
            <a:r>
              <a:rPr lang="zh-CN" altLang="en-US" sz="1900" kern="0" dirty="0">
                <a:latin typeface="Comic Sans MS" panose="030F0902030302020204" pitchFamily="66" charset="0"/>
              </a:rPr>
              <a:t> </a:t>
            </a:r>
            <a:r>
              <a:rPr lang="en-US" altLang="zh-CN" sz="1900" kern="0" dirty="0">
                <a:latin typeface="Comic Sans MS" panose="030F0902030302020204" pitchFamily="66" charset="0"/>
              </a:rPr>
              <a:t>R</a:t>
            </a:r>
            <a:r>
              <a:rPr lang="en-US" altLang="zh-CN" sz="1900" kern="0" baseline="-25000" dirty="0">
                <a:latin typeface="Comic Sans MS" panose="030F0902030302020204" pitchFamily="66" charset="0"/>
              </a:rPr>
              <a:t>i</a:t>
            </a:r>
          </a:p>
          <a:p>
            <a:pPr lvl="1"/>
            <a:endParaRPr lang="en-US" altLang="zh-CN" sz="1900" kern="0" dirty="0">
              <a:latin typeface="Comic Sans MS" panose="030F0902030302020204" pitchFamily="66" charset="0"/>
            </a:endParaRPr>
          </a:p>
          <a:p>
            <a:pPr lvl="1"/>
            <a:endParaRPr lang="en-US" altLang="zh-CN" sz="1900" kern="0" dirty="0">
              <a:latin typeface="Comic Sans MS" panose="030F0902030302020204" pitchFamily="66" charset="0"/>
            </a:endParaRPr>
          </a:p>
          <a:p>
            <a:pPr lvl="1"/>
            <a:endParaRPr lang="en-US" altLang="zh-CN" sz="1800" kern="0" dirty="0">
              <a:latin typeface="Comic Sans MS" panose="030F09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07F443-010D-0F4F-A451-9C29B851B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445" y="3109119"/>
            <a:ext cx="4884235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639E5E-D9B4-0844-8402-3CA3E22FF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765" y="1752600"/>
            <a:ext cx="4070927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06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7.</a:t>
            </a:r>
            <a:r>
              <a:rPr lang="zh-CN" alt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Simulation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428656"/>
            <a:ext cx="8458200" cy="4816137"/>
          </a:xfrm>
          <a:noFill/>
          <a:ln>
            <a:noFill/>
          </a:ln>
        </p:spPr>
        <p:txBody>
          <a:bodyPr/>
          <a:lstStyle/>
          <a:p>
            <a:r>
              <a:rPr lang="en-US" altLang="zh-CN" sz="2400" dirty="0">
                <a:latin typeface="Comic Sans MS" charset="0"/>
                <a:ea typeface="Comic Sans MS" charset="0"/>
                <a:cs typeface="Comic Sans MS" charset="0"/>
              </a:rPr>
              <a:t>Comparison algorithms</a:t>
            </a:r>
            <a:r>
              <a:rPr lang="zh-CN" altLang="en-US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baseline="30000" dirty="0">
                <a:latin typeface="Comic Sans MS" charset="0"/>
                <a:ea typeface="Comic Sans MS" charset="0"/>
                <a:cs typeface="Comic Sans MS" charset="0"/>
              </a:rPr>
              <a:t>[1]</a:t>
            </a:r>
          </a:p>
          <a:p>
            <a:pPr lvl="1"/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Dependent</a:t>
            </a:r>
          </a:p>
          <a:p>
            <a:pPr lvl="2"/>
            <a:r>
              <a:rPr lang="en-US" altLang="zh-CN" sz="1600" dirty="0">
                <a:latin typeface="Comic Sans MS" charset="0"/>
                <a:ea typeface="Comic Sans MS" charset="0"/>
                <a:cs typeface="Comic Sans MS" charset="0"/>
              </a:rPr>
              <a:t>Branch</a:t>
            </a:r>
            <a:r>
              <a:rPr lang="zh-CN" altLang="en-US" sz="1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1600" dirty="0">
                <a:latin typeface="Comic Sans MS" charset="0"/>
                <a:ea typeface="Comic Sans MS" charset="0"/>
                <a:cs typeface="Comic Sans MS" charset="0"/>
              </a:rPr>
              <a:t>without</a:t>
            </a:r>
            <a:r>
              <a:rPr lang="zh-CN" altLang="en-US" sz="1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1600" dirty="0">
                <a:latin typeface="Comic Sans MS" charset="0"/>
                <a:ea typeface="Comic Sans MS" charset="0"/>
                <a:cs typeface="Comic Sans MS" charset="0"/>
              </a:rPr>
              <a:t>using</a:t>
            </a:r>
            <a:r>
              <a:rPr lang="zh-CN" altLang="en-US" sz="1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1600" dirty="0">
                <a:latin typeface="Comic Sans MS" charset="0"/>
                <a:ea typeface="Comic Sans MS" charset="0"/>
                <a:cs typeface="Comic Sans MS" charset="0"/>
              </a:rPr>
              <a:t>heap</a:t>
            </a:r>
          </a:p>
          <a:p>
            <a:pPr lvl="1"/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Cover</a:t>
            </a:r>
          </a:p>
          <a:p>
            <a:pPr lvl="2"/>
            <a:r>
              <a:rPr lang="en-US" altLang="zh-CN" sz="1600" dirty="0">
                <a:latin typeface="Comic Sans MS" charset="0"/>
                <a:ea typeface="Comic Sans MS" charset="0"/>
                <a:cs typeface="Comic Sans MS" charset="0"/>
              </a:rPr>
              <a:t>Segment</a:t>
            </a:r>
            <a:r>
              <a:rPr lang="zh-CN" altLang="en-US" sz="1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1600" dirty="0">
                <a:latin typeface="Comic Sans MS" charset="0"/>
                <a:ea typeface="Comic Sans MS" charset="0"/>
                <a:cs typeface="Comic Sans MS" charset="0"/>
              </a:rPr>
              <a:t>without</a:t>
            </a:r>
            <a:r>
              <a:rPr lang="zh-CN" altLang="en-US" sz="1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1600" dirty="0">
                <a:latin typeface="Comic Sans MS" charset="0"/>
                <a:ea typeface="Comic Sans MS" charset="0"/>
                <a:cs typeface="Comic Sans MS" charset="0"/>
              </a:rPr>
              <a:t>using</a:t>
            </a:r>
            <a:r>
              <a:rPr lang="zh-CN" altLang="en-US" sz="1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1600" dirty="0">
                <a:latin typeface="Comic Sans MS" charset="0"/>
                <a:ea typeface="Comic Sans MS" charset="0"/>
                <a:cs typeface="Comic Sans MS" charset="0"/>
              </a:rPr>
              <a:t>heaps</a:t>
            </a:r>
          </a:p>
          <a:p>
            <a:r>
              <a:rPr lang="en-US" altLang="zh-CN" sz="2400" dirty="0">
                <a:latin typeface="Comic Sans MS" charset="0"/>
                <a:ea typeface="Comic Sans MS" charset="0"/>
                <a:cs typeface="Comic Sans MS" charset="0"/>
              </a:rPr>
              <a:t>Our</a:t>
            </a:r>
            <a:r>
              <a:rPr lang="zh-CN" altLang="en-US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>
                <a:latin typeface="Comic Sans MS" charset="0"/>
                <a:ea typeface="Comic Sans MS" charset="0"/>
                <a:cs typeface="Comic Sans MS" charset="0"/>
              </a:rPr>
              <a:t>algorithms</a:t>
            </a:r>
          </a:p>
          <a:p>
            <a:pPr lvl="1"/>
            <a:r>
              <a:rPr lang="en-US" altLang="zh-CN" sz="1900" dirty="0">
                <a:latin typeface="Comic Sans MS" charset="0"/>
                <a:ea typeface="Comic Sans MS" charset="0"/>
                <a:cs typeface="Comic Sans MS" charset="0"/>
              </a:rPr>
              <a:t>Branch</a:t>
            </a:r>
          </a:p>
          <a:p>
            <a:pPr lvl="1"/>
            <a:r>
              <a:rPr lang="en-US" altLang="zh-CN" sz="1900" dirty="0">
                <a:latin typeface="Comic Sans MS" charset="0"/>
                <a:ea typeface="Comic Sans MS" charset="0"/>
                <a:cs typeface="Comic Sans MS" charset="0"/>
              </a:rPr>
              <a:t>Segment</a:t>
            </a:r>
          </a:p>
          <a:p>
            <a:pPr lvl="1"/>
            <a:r>
              <a:rPr lang="en-US" altLang="zh-CN" sz="1900" dirty="0">
                <a:latin typeface="Comic Sans MS" charset="0"/>
                <a:ea typeface="Comic Sans MS" charset="0"/>
                <a:cs typeface="Comic Sans MS" charset="0"/>
              </a:rPr>
              <a:t>Combined</a:t>
            </a:r>
          </a:p>
          <a:p>
            <a:pPr lvl="1"/>
            <a:r>
              <a:rPr lang="en-US" altLang="zh-CN" sz="1900" dirty="0">
                <a:latin typeface="Comic Sans MS" charset="0"/>
                <a:ea typeface="Comic Sans MS" charset="0"/>
                <a:cs typeface="Comic Sans MS" charset="0"/>
              </a:rPr>
              <a:t>DP (optimal)</a:t>
            </a:r>
          </a:p>
          <a:p>
            <a:pPr lvl="1"/>
            <a:endParaRPr lang="en-US" altLang="zh-CN" sz="19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US" altLang="zh-CN" sz="22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FE4695-CCD2-BD43-BC69-6BDB27A7AD58}"/>
              </a:ext>
            </a:extLst>
          </p:cNvPr>
          <p:cNvSpPr txBox="1"/>
          <p:nvPr/>
        </p:nvSpPr>
        <p:spPr>
          <a:xfrm>
            <a:off x="381000" y="6443246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[1]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Cacheflow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: Dependency-aware rule-caching for software-defined networks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(SOSR’16)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12E9F84-7EB0-5E4E-BD78-EE54FBC2D333}"/>
              </a:ext>
            </a:extLst>
          </p:cNvPr>
          <p:cNvGrpSpPr/>
          <p:nvPr/>
        </p:nvGrpSpPr>
        <p:grpSpPr>
          <a:xfrm>
            <a:off x="5638800" y="2438400"/>
            <a:ext cx="2667000" cy="1905000"/>
            <a:chOff x="5791200" y="1524000"/>
            <a:chExt cx="2667000" cy="1905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F3E7937-B70E-FA4C-BC3C-32BCA680B20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791200" y="2436876"/>
              <a:ext cx="2667000" cy="0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B2E55B9-9326-4347-B7A3-D5CE5D1A0ED1}"/>
                </a:ext>
              </a:extLst>
            </p:cNvPr>
            <p:cNvCxnSpPr/>
            <p:nvPr/>
          </p:nvCxnSpPr>
          <p:spPr bwMode="auto">
            <a:xfrm>
              <a:off x="7010400" y="1827276"/>
              <a:ext cx="0" cy="609600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54964C4-536A-9245-8322-5B74AA3AAA4F}"/>
                </a:ext>
              </a:extLst>
            </p:cNvPr>
            <p:cNvCxnSpPr/>
            <p:nvPr/>
          </p:nvCxnSpPr>
          <p:spPr bwMode="auto">
            <a:xfrm flipV="1">
              <a:off x="6172200" y="2436876"/>
              <a:ext cx="0" cy="609600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B9F8E77-DC04-054B-B67E-295318E78B76}"/>
                </a:ext>
              </a:extLst>
            </p:cNvPr>
            <p:cNvCxnSpPr/>
            <p:nvPr/>
          </p:nvCxnSpPr>
          <p:spPr bwMode="auto">
            <a:xfrm flipV="1">
              <a:off x="7848600" y="2436876"/>
              <a:ext cx="0" cy="609600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ADE32A4-9DE6-FA40-B06D-980B054CFCC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172200" y="2741676"/>
              <a:ext cx="533400" cy="0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3C35AD6-0170-7246-93E6-B1A026EE9CD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391400" y="2741676"/>
              <a:ext cx="457200" cy="0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9" name="Content Placeholder 6">
              <a:extLst>
                <a:ext uri="{FF2B5EF4-FFF2-40B4-BE49-F238E27FC236}">
                  <a16:creationId xmlns:a16="http://schemas.microsoft.com/office/drawing/2014/main" id="{0BA4B0D9-60FA-1543-9B3D-217B2EFCE5A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632914" y="2562606"/>
              <a:ext cx="983571" cy="339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000" tIns="46800" rIns="90000" bIns="46800" numCol="1" anchor="t" anchorCtr="0" compatLnSpc="1">
              <a:prstTxWarp prst="textNoShape">
                <a:avLst/>
              </a:prstTxWarp>
            </a:bodyPr>
            <a:lstStyle>
              <a:lvl1pPr marL="341313" indent="-341313" algn="l" defTabSz="457200" rtl="0" eaLnBrk="0" fontAlgn="base" hangingPunct="0">
                <a:spcBef>
                  <a:spcPts val="800"/>
                </a:spcBef>
                <a:spcAft>
                  <a:spcPct val="0"/>
                </a:spcAft>
                <a:buClr>
                  <a:srgbClr val="CCCCFF"/>
                </a:buClr>
                <a:buSzPct val="80000"/>
                <a:buFont typeface="Wingdings" panose="05000000000000000000" pitchFamily="2" charset="2"/>
                <a:buChar char=""/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457200" rtl="0" eaLnBrk="0" fontAlgn="base" hangingPunct="0">
                <a:spcBef>
                  <a:spcPts val="675"/>
                </a:spcBef>
                <a:spcAft>
                  <a:spcPct val="0"/>
                </a:spcAft>
                <a:buClr>
                  <a:srgbClr val="CCCCFF"/>
                </a:buClr>
                <a:buSzPct val="70000"/>
                <a:buFont typeface="Wingdings" panose="05000000000000000000" pitchFamily="2" charset="2"/>
                <a:buChar char=""/>
                <a:defRPr sz="2700">
                  <a:solidFill>
                    <a:srgbClr val="000000"/>
                  </a:solidFill>
                  <a:latin typeface="+mn-lt"/>
                </a:defRPr>
              </a:lvl2pPr>
              <a:lvl3pPr marL="1143000" indent="-228600" algn="l" defTabSz="457200" rtl="0" eaLnBrk="0" fontAlgn="base" hangingPunct="0">
                <a:spcBef>
                  <a:spcPts val="575"/>
                </a:spcBef>
                <a:spcAft>
                  <a:spcPct val="0"/>
                </a:spcAft>
                <a:buClr>
                  <a:srgbClr val="CCCCFF"/>
                </a:buClr>
                <a:buSzPct val="65000"/>
                <a:buFont typeface="Wingdings" panose="05000000000000000000" pitchFamily="2" charset="2"/>
                <a:buChar char=""/>
                <a:defRPr sz="2300">
                  <a:solidFill>
                    <a:srgbClr val="000000"/>
                  </a:solidFill>
                  <a:latin typeface="+mn-lt"/>
                </a:defRPr>
              </a:lvl3pPr>
              <a:lvl4pPr marL="16002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CCCCFF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+mn-lt"/>
                </a:defRPr>
              </a:lvl4pPr>
              <a:lvl5pPr marL="20574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CCCCFF"/>
                </a:buClr>
                <a:buSzPct val="100000"/>
                <a:buFont typeface="Wingdings" panose="05000000000000000000" pitchFamily="2" charset="2"/>
                <a:buChar char=""/>
                <a:defRPr sz="2000">
                  <a:solidFill>
                    <a:srgbClr val="000000"/>
                  </a:solidFill>
                  <a:latin typeface="+mn-lt"/>
                </a:defRPr>
              </a:lvl5pPr>
              <a:lvl6pPr marL="2514600" indent="-228600" algn="l" defTabSz="457200" rtl="0" fontAlgn="base">
                <a:spcBef>
                  <a:spcPts val="500"/>
                </a:spcBef>
                <a:spcAft>
                  <a:spcPct val="0"/>
                </a:spcAft>
                <a:buClr>
                  <a:srgbClr val="CCCCFF"/>
                </a:buClr>
                <a:buSzPct val="100000"/>
                <a:buFont typeface="Wingdings" pitchFamily="2" charset="2"/>
                <a:buChar char=""/>
                <a:defRPr sz="2000">
                  <a:solidFill>
                    <a:srgbClr val="000000"/>
                  </a:solidFill>
                  <a:latin typeface="+mn-lt"/>
                </a:defRPr>
              </a:lvl6pPr>
              <a:lvl7pPr marL="2971800" indent="-228600" algn="l" defTabSz="457200" rtl="0" fontAlgn="base">
                <a:spcBef>
                  <a:spcPts val="500"/>
                </a:spcBef>
                <a:spcAft>
                  <a:spcPct val="0"/>
                </a:spcAft>
                <a:buClr>
                  <a:srgbClr val="CCCCFF"/>
                </a:buClr>
                <a:buSzPct val="100000"/>
                <a:buFont typeface="Wingdings" pitchFamily="2" charset="2"/>
                <a:buChar char=""/>
                <a:defRPr sz="2000">
                  <a:solidFill>
                    <a:srgbClr val="000000"/>
                  </a:solidFill>
                  <a:latin typeface="+mn-lt"/>
                </a:defRPr>
              </a:lvl7pPr>
              <a:lvl8pPr marL="3429000" indent="-228600" algn="l" defTabSz="457200" rtl="0" fontAlgn="base">
                <a:spcBef>
                  <a:spcPts val="500"/>
                </a:spcBef>
                <a:spcAft>
                  <a:spcPct val="0"/>
                </a:spcAft>
                <a:buClr>
                  <a:srgbClr val="CCCCFF"/>
                </a:buClr>
                <a:buSzPct val="100000"/>
                <a:buFont typeface="Wingdings" pitchFamily="2" charset="2"/>
                <a:buChar char=""/>
                <a:defRPr sz="2000">
                  <a:solidFill>
                    <a:srgbClr val="000000"/>
                  </a:solidFill>
                  <a:latin typeface="+mn-lt"/>
                </a:defRPr>
              </a:lvl8pPr>
              <a:lvl9pPr marL="3886200" indent="-228600" algn="l" defTabSz="457200" rtl="0" fontAlgn="base">
                <a:spcBef>
                  <a:spcPts val="500"/>
                </a:spcBef>
                <a:spcAft>
                  <a:spcPct val="0"/>
                </a:spcAft>
                <a:buClr>
                  <a:srgbClr val="CCCCFF"/>
                </a:buClr>
                <a:buSzPct val="100000"/>
                <a:buFont typeface="Wingdings" pitchFamily="2" charset="2"/>
                <a:buChar char=""/>
                <a:defRPr sz="2000">
                  <a:solidFill>
                    <a:srgbClr val="000000"/>
                  </a:solidFill>
                  <a:latin typeface="+mn-lt"/>
                </a:defRPr>
              </a:lvl9pPr>
            </a:lstStyle>
            <a:p>
              <a:pPr marL="0" indent="0">
                <a:buFont typeface="Wingdings" panose="05000000000000000000" pitchFamily="2" charset="2"/>
                <a:buNone/>
              </a:pPr>
              <a:r>
                <a:rPr lang="en-US" altLang="zh-CN" sz="1800" kern="0" dirty="0">
                  <a:latin typeface="Comic Sans MS" panose="030F0902030302020204" pitchFamily="66" charset="0"/>
                </a:rPr>
                <a:t>15</a:t>
              </a:r>
              <a:r>
                <a:rPr lang="zh-CN" altLang="en-US" sz="1800" kern="0" dirty="0">
                  <a:latin typeface="Comic Sans MS" panose="030F0902030302020204" pitchFamily="66" charset="0"/>
                </a:rPr>
                <a:t> </a:t>
              </a:r>
              <a:r>
                <a:rPr lang="en-US" altLang="zh-CN" sz="1800" kern="0" dirty="0">
                  <a:latin typeface="Comic Sans MS" panose="030F0902030302020204" pitchFamily="66" charset="0"/>
                </a:rPr>
                <a:t>min</a:t>
              </a:r>
            </a:p>
          </p:txBody>
        </p:sp>
        <p:sp>
          <p:nvSpPr>
            <p:cNvPr id="20" name="Content Placeholder 6">
              <a:extLst>
                <a:ext uri="{FF2B5EF4-FFF2-40B4-BE49-F238E27FC236}">
                  <a16:creationId xmlns:a16="http://schemas.microsoft.com/office/drawing/2014/main" id="{F8415015-3EC7-E147-A2B9-DF1235CD0D4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791200" y="3089149"/>
              <a:ext cx="2586493" cy="339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000" tIns="46800" rIns="90000" bIns="46800" numCol="1" anchor="t" anchorCtr="0" compatLnSpc="1">
              <a:prstTxWarp prst="textNoShape">
                <a:avLst/>
              </a:prstTxWarp>
            </a:bodyPr>
            <a:lstStyle>
              <a:lvl1pPr marL="341313" indent="-341313" algn="l" defTabSz="457200" rtl="0" eaLnBrk="0" fontAlgn="base" hangingPunct="0">
                <a:spcBef>
                  <a:spcPts val="800"/>
                </a:spcBef>
                <a:spcAft>
                  <a:spcPct val="0"/>
                </a:spcAft>
                <a:buClr>
                  <a:srgbClr val="CCCCFF"/>
                </a:buClr>
                <a:buSzPct val="80000"/>
                <a:buFont typeface="Wingdings" panose="05000000000000000000" pitchFamily="2" charset="2"/>
                <a:buChar char=""/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457200" rtl="0" eaLnBrk="0" fontAlgn="base" hangingPunct="0">
                <a:spcBef>
                  <a:spcPts val="675"/>
                </a:spcBef>
                <a:spcAft>
                  <a:spcPct val="0"/>
                </a:spcAft>
                <a:buClr>
                  <a:srgbClr val="CCCCFF"/>
                </a:buClr>
                <a:buSzPct val="70000"/>
                <a:buFont typeface="Wingdings" panose="05000000000000000000" pitchFamily="2" charset="2"/>
                <a:buChar char=""/>
                <a:defRPr sz="2700">
                  <a:solidFill>
                    <a:srgbClr val="000000"/>
                  </a:solidFill>
                  <a:latin typeface="+mn-lt"/>
                </a:defRPr>
              </a:lvl2pPr>
              <a:lvl3pPr marL="1143000" indent="-228600" algn="l" defTabSz="457200" rtl="0" eaLnBrk="0" fontAlgn="base" hangingPunct="0">
                <a:spcBef>
                  <a:spcPts val="575"/>
                </a:spcBef>
                <a:spcAft>
                  <a:spcPct val="0"/>
                </a:spcAft>
                <a:buClr>
                  <a:srgbClr val="CCCCFF"/>
                </a:buClr>
                <a:buSzPct val="65000"/>
                <a:buFont typeface="Wingdings" panose="05000000000000000000" pitchFamily="2" charset="2"/>
                <a:buChar char=""/>
                <a:defRPr sz="2300">
                  <a:solidFill>
                    <a:srgbClr val="000000"/>
                  </a:solidFill>
                  <a:latin typeface="+mn-lt"/>
                </a:defRPr>
              </a:lvl3pPr>
              <a:lvl4pPr marL="16002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CCCCFF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+mn-lt"/>
                </a:defRPr>
              </a:lvl4pPr>
              <a:lvl5pPr marL="20574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CCCCFF"/>
                </a:buClr>
                <a:buSzPct val="100000"/>
                <a:buFont typeface="Wingdings" panose="05000000000000000000" pitchFamily="2" charset="2"/>
                <a:buChar char=""/>
                <a:defRPr sz="2000">
                  <a:solidFill>
                    <a:srgbClr val="000000"/>
                  </a:solidFill>
                  <a:latin typeface="+mn-lt"/>
                </a:defRPr>
              </a:lvl5pPr>
              <a:lvl6pPr marL="2514600" indent="-228600" algn="l" defTabSz="457200" rtl="0" fontAlgn="base">
                <a:spcBef>
                  <a:spcPts val="500"/>
                </a:spcBef>
                <a:spcAft>
                  <a:spcPct val="0"/>
                </a:spcAft>
                <a:buClr>
                  <a:srgbClr val="CCCCFF"/>
                </a:buClr>
                <a:buSzPct val="100000"/>
                <a:buFont typeface="Wingdings" pitchFamily="2" charset="2"/>
                <a:buChar char=""/>
                <a:defRPr sz="2000">
                  <a:solidFill>
                    <a:srgbClr val="000000"/>
                  </a:solidFill>
                  <a:latin typeface="+mn-lt"/>
                </a:defRPr>
              </a:lvl6pPr>
              <a:lvl7pPr marL="2971800" indent="-228600" algn="l" defTabSz="457200" rtl="0" fontAlgn="base">
                <a:spcBef>
                  <a:spcPts val="500"/>
                </a:spcBef>
                <a:spcAft>
                  <a:spcPct val="0"/>
                </a:spcAft>
                <a:buClr>
                  <a:srgbClr val="CCCCFF"/>
                </a:buClr>
                <a:buSzPct val="100000"/>
                <a:buFont typeface="Wingdings" pitchFamily="2" charset="2"/>
                <a:buChar char=""/>
                <a:defRPr sz="2000">
                  <a:solidFill>
                    <a:srgbClr val="000000"/>
                  </a:solidFill>
                  <a:latin typeface="+mn-lt"/>
                </a:defRPr>
              </a:lvl7pPr>
              <a:lvl8pPr marL="3429000" indent="-228600" algn="l" defTabSz="457200" rtl="0" fontAlgn="base">
                <a:spcBef>
                  <a:spcPts val="500"/>
                </a:spcBef>
                <a:spcAft>
                  <a:spcPct val="0"/>
                </a:spcAft>
                <a:buClr>
                  <a:srgbClr val="CCCCFF"/>
                </a:buClr>
                <a:buSzPct val="100000"/>
                <a:buFont typeface="Wingdings" pitchFamily="2" charset="2"/>
                <a:buChar char=""/>
                <a:defRPr sz="2000">
                  <a:solidFill>
                    <a:srgbClr val="000000"/>
                  </a:solidFill>
                  <a:latin typeface="+mn-lt"/>
                </a:defRPr>
              </a:lvl8pPr>
              <a:lvl9pPr marL="3886200" indent="-228600" algn="l" defTabSz="457200" rtl="0" fontAlgn="base">
                <a:spcBef>
                  <a:spcPts val="500"/>
                </a:spcBef>
                <a:spcAft>
                  <a:spcPct val="0"/>
                </a:spcAft>
                <a:buClr>
                  <a:srgbClr val="CCCCFF"/>
                </a:buClr>
                <a:buSzPct val="100000"/>
                <a:buFont typeface="Wingdings" pitchFamily="2" charset="2"/>
                <a:buChar char=""/>
                <a:defRPr sz="2000">
                  <a:solidFill>
                    <a:srgbClr val="000000"/>
                  </a:solidFill>
                  <a:latin typeface="+mn-lt"/>
                </a:defRPr>
              </a:lvl9pPr>
            </a:lstStyle>
            <a:p>
              <a:pPr marL="0" indent="0">
                <a:buFont typeface="Wingdings" panose="05000000000000000000" pitchFamily="2" charset="2"/>
                <a:buNone/>
              </a:pPr>
              <a:r>
                <a:rPr lang="en-US" altLang="zh-CN" sz="1800" kern="0" dirty="0">
                  <a:latin typeface="Comic Sans MS" panose="030F0902030302020204" pitchFamily="66" charset="0"/>
                </a:rPr>
                <a:t>Rule</a:t>
              </a:r>
              <a:r>
                <a:rPr lang="zh-CN" altLang="en-US" sz="1800" kern="0" dirty="0">
                  <a:latin typeface="Comic Sans MS" panose="030F0902030302020204" pitchFamily="66" charset="0"/>
                </a:rPr>
                <a:t> </a:t>
              </a:r>
              <a:r>
                <a:rPr lang="en-US" altLang="zh-CN" sz="1800" kern="0" dirty="0">
                  <a:latin typeface="Comic Sans MS" panose="030F0902030302020204" pitchFamily="66" charset="0"/>
                </a:rPr>
                <a:t>update frequency</a:t>
              </a:r>
            </a:p>
          </p:txBody>
        </p:sp>
        <p:sp>
          <p:nvSpPr>
            <p:cNvPr id="21" name="Content Placeholder 6">
              <a:extLst>
                <a:ext uri="{FF2B5EF4-FFF2-40B4-BE49-F238E27FC236}">
                  <a16:creationId xmlns:a16="http://schemas.microsoft.com/office/drawing/2014/main" id="{5A00A9DA-EA57-E14E-B23C-A69E831EF19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629400" y="1524000"/>
              <a:ext cx="872443" cy="339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0000" tIns="46800" rIns="90000" bIns="46800" numCol="1" anchor="t" anchorCtr="0" compatLnSpc="1">
              <a:prstTxWarp prst="textNoShape">
                <a:avLst/>
              </a:prstTxWarp>
            </a:bodyPr>
            <a:lstStyle>
              <a:lvl1pPr marL="341313" indent="-341313" algn="l" defTabSz="457200" rtl="0" eaLnBrk="0" fontAlgn="base" hangingPunct="0">
                <a:spcBef>
                  <a:spcPts val="800"/>
                </a:spcBef>
                <a:spcAft>
                  <a:spcPct val="0"/>
                </a:spcAft>
                <a:buClr>
                  <a:srgbClr val="CCCCFF"/>
                </a:buClr>
                <a:buSzPct val="80000"/>
                <a:buFont typeface="Wingdings" panose="05000000000000000000" pitchFamily="2" charset="2"/>
                <a:buChar char=""/>
                <a:defRPr sz="3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1pPr>
              <a:lvl2pPr marL="741363" indent="-284163" algn="l" defTabSz="457200" rtl="0" eaLnBrk="0" fontAlgn="base" hangingPunct="0">
                <a:spcBef>
                  <a:spcPts val="675"/>
                </a:spcBef>
                <a:spcAft>
                  <a:spcPct val="0"/>
                </a:spcAft>
                <a:buClr>
                  <a:srgbClr val="CCCCFF"/>
                </a:buClr>
                <a:buSzPct val="70000"/>
                <a:buFont typeface="Wingdings" panose="05000000000000000000" pitchFamily="2" charset="2"/>
                <a:buChar char=""/>
                <a:defRPr sz="2700">
                  <a:solidFill>
                    <a:srgbClr val="000000"/>
                  </a:solidFill>
                  <a:latin typeface="+mn-lt"/>
                </a:defRPr>
              </a:lvl2pPr>
              <a:lvl3pPr marL="1143000" indent="-228600" algn="l" defTabSz="457200" rtl="0" eaLnBrk="0" fontAlgn="base" hangingPunct="0">
                <a:spcBef>
                  <a:spcPts val="575"/>
                </a:spcBef>
                <a:spcAft>
                  <a:spcPct val="0"/>
                </a:spcAft>
                <a:buClr>
                  <a:srgbClr val="CCCCFF"/>
                </a:buClr>
                <a:buSzPct val="65000"/>
                <a:buFont typeface="Wingdings" panose="05000000000000000000" pitchFamily="2" charset="2"/>
                <a:buChar char=""/>
                <a:defRPr sz="2300">
                  <a:solidFill>
                    <a:srgbClr val="000000"/>
                  </a:solidFill>
                  <a:latin typeface="+mn-lt"/>
                </a:defRPr>
              </a:lvl3pPr>
              <a:lvl4pPr marL="16002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CCCCFF"/>
                </a:buClr>
                <a:buSzPct val="100000"/>
                <a:buFont typeface="Arial" panose="020B0604020202020204" pitchFamily="34" charset="0"/>
                <a:buChar char="•"/>
                <a:defRPr sz="2000">
                  <a:solidFill>
                    <a:srgbClr val="000000"/>
                  </a:solidFill>
                  <a:latin typeface="+mn-lt"/>
                </a:defRPr>
              </a:lvl4pPr>
              <a:lvl5pPr marL="2057400" indent="-228600" algn="l" defTabSz="457200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CCCCFF"/>
                </a:buClr>
                <a:buSzPct val="100000"/>
                <a:buFont typeface="Wingdings" panose="05000000000000000000" pitchFamily="2" charset="2"/>
                <a:buChar char=""/>
                <a:defRPr sz="2000">
                  <a:solidFill>
                    <a:srgbClr val="000000"/>
                  </a:solidFill>
                  <a:latin typeface="+mn-lt"/>
                </a:defRPr>
              </a:lvl5pPr>
              <a:lvl6pPr marL="2514600" indent="-228600" algn="l" defTabSz="457200" rtl="0" fontAlgn="base">
                <a:spcBef>
                  <a:spcPts val="500"/>
                </a:spcBef>
                <a:spcAft>
                  <a:spcPct val="0"/>
                </a:spcAft>
                <a:buClr>
                  <a:srgbClr val="CCCCFF"/>
                </a:buClr>
                <a:buSzPct val="100000"/>
                <a:buFont typeface="Wingdings" pitchFamily="2" charset="2"/>
                <a:buChar char=""/>
                <a:defRPr sz="2000">
                  <a:solidFill>
                    <a:srgbClr val="000000"/>
                  </a:solidFill>
                  <a:latin typeface="+mn-lt"/>
                </a:defRPr>
              </a:lvl6pPr>
              <a:lvl7pPr marL="2971800" indent="-228600" algn="l" defTabSz="457200" rtl="0" fontAlgn="base">
                <a:spcBef>
                  <a:spcPts val="500"/>
                </a:spcBef>
                <a:spcAft>
                  <a:spcPct val="0"/>
                </a:spcAft>
                <a:buClr>
                  <a:srgbClr val="CCCCFF"/>
                </a:buClr>
                <a:buSzPct val="100000"/>
                <a:buFont typeface="Wingdings" pitchFamily="2" charset="2"/>
                <a:buChar char=""/>
                <a:defRPr sz="2000">
                  <a:solidFill>
                    <a:srgbClr val="000000"/>
                  </a:solidFill>
                  <a:latin typeface="+mn-lt"/>
                </a:defRPr>
              </a:lvl7pPr>
              <a:lvl8pPr marL="3429000" indent="-228600" algn="l" defTabSz="457200" rtl="0" fontAlgn="base">
                <a:spcBef>
                  <a:spcPts val="500"/>
                </a:spcBef>
                <a:spcAft>
                  <a:spcPct val="0"/>
                </a:spcAft>
                <a:buClr>
                  <a:srgbClr val="CCCCFF"/>
                </a:buClr>
                <a:buSzPct val="100000"/>
                <a:buFont typeface="Wingdings" pitchFamily="2" charset="2"/>
                <a:buChar char=""/>
                <a:defRPr sz="2000">
                  <a:solidFill>
                    <a:srgbClr val="000000"/>
                  </a:solidFill>
                  <a:latin typeface="+mn-lt"/>
                </a:defRPr>
              </a:lvl8pPr>
              <a:lvl9pPr marL="3886200" indent="-228600" algn="l" defTabSz="457200" rtl="0" fontAlgn="base">
                <a:spcBef>
                  <a:spcPts val="500"/>
                </a:spcBef>
                <a:spcAft>
                  <a:spcPct val="0"/>
                </a:spcAft>
                <a:buClr>
                  <a:srgbClr val="CCCCFF"/>
                </a:buClr>
                <a:buSzPct val="100000"/>
                <a:buFont typeface="Wingdings" pitchFamily="2" charset="2"/>
                <a:buChar char=""/>
                <a:defRPr sz="2000">
                  <a:solidFill>
                    <a:srgbClr val="000000"/>
                  </a:solidFill>
                  <a:latin typeface="+mn-lt"/>
                </a:defRPr>
              </a:lvl9pPr>
            </a:lstStyle>
            <a:p>
              <a:pPr marL="0" indent="0">
                <a:buFont typeface="Wingdings" panose="05000000000000000000" pitchFamily="2" charset="2"/>
                <a:buNone/>
              </a:pPr>
              <a:r>
                <a:rPr lang="en-US" altLang="zh-CN" sz="1800" kern="0" dirty="0">
                  <a:latin typeface="Comic Sans MS" panose="030F0902030302020204" pitchFamily="66" charset="0"/>
                </a:rPr>
                <a:t>Cache</a:t>
              </a:r>
            </a:p>
          </p:txBody>
        </p:sp>
      </p:grpSp>
      <p:sp>
        <p:nvSpPr>
          <p:cNvPr id="23" name="Right Brace 22">
            <a:extLst>
              <a:ext uri="{FF2B5EF4-FFF2-40B4-BE49-F238E27FC236}">
                <a16:creationId xmlns:a16="http://schemas.microsoft.com/office/drawing/2014/main" id="{E43DDB21-CB89-5246-BD0D-10B4BA3C9D88}"/>
              </a:ext>
            </a:extLst>
          </p:cNvPr>
          <p:cNvSpPr/>
          <p:nvPr/>
        </p:nvSpPr>
        <p:spPr bwMode="auto">
          <a:xfrm rot="16200000">
            <a:off x="6325362" y="2820162"/>
            <a:ext cx="228600" cy="836676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4" name="Content Placeholder 6">
            <a:extLst>
              <a:ext uri="{FF2B5EF4-FFF2-40B4-BE49-F238E27FC236}">
                <a16:creationId xmlns:a16="http://schemas.microsoft.com/office/drawing/2014/main" id="{4FEABD74-0369-F344-BBB4-F09A74F98646}"/>
              </a:ext>
            </a:extLst>
          </p:cNvPr>
          <p:cNvSpPr txBox="1">
            <a:spLocks/>
          </p:cNvSpPr>
          <p:nvPr/>
        </p:nvSpPr>
        <p:spPr bwMode="auto">
          <a:xfrm>
            <a:off x="4648200" y="2395978"/>
            <a:ext cx="1268683" cy="58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zh-CN" sz="1800" kern="0" dirty="0">
                <a:latin typeface="Comic Sans MS" panose="030F0902030302020204" pitchFamily="66" charset="0"/>
              </a:rPr>
              <a:t>Execution</a:t>
            </a:r>
            <a:r>
              <a:rPr lang="zh-CN" altLang="en-US" sz="1800" kern="0" dirty="0">
                <a:latin typeface="Comic Sans MS" panose="030F0902030302020204" pitchFamily="66" charset="0"/>
              </a:rPr>
              <a:t> </a:t>
            </a:r>
            <a:r>
              <a:rPr lang="en-US" altLang="zh-CN" sz="1800" kern="0" dirty="0">
                <a:latin typeface="Comic Sans MS" panose="030F0902030302020204" pitchFamily="66" charset="0"/>
              </a:rPr>
              <a:t>time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BAC3DE9-5D60-6A4E-80EA-51E6F684D4B9}"/>
              </a:ext>
            </a:extLst>
          </p:cNvPr>
          <p:cNvCxnSpPr>
            <a:cxnSpLocks/>
            <a:stCxn id="23" idx="1"/>
          </p:cNvCxnSpPr>
          <p:nvPr/>
        </p:nvCxnSpPr>
        <p:spPr bwMode="auto">
          <a:xfrm flipH="1" flipV="1">
            <a:off x="5638800" y="2741676"/>
            <a:ext cx="800862" cy="382524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2086E2D-FD31-0E49-8E64-C05CD23D8224}"/>
              </a:ext>
            </a:extLst>
          </p:cNvPr>
          <p:cNvCxnSpPr>
            <a:cxnSpLocks/>
          </p:cNvCxnSpPr>
          <p:nvPr/>
        </p:nvCxnSpPr>
        <p:spPr bwMode="auto">
          <a:xfrm flipV="1">
            <a:off x="7239000" y="2714244"/>
            <a:ext cx="433911" cy="508636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Content Placeholder 6">
            <a:extLst>
              <a:ext uri="{FF2B5EF4-FFF2-40B4-BE49-F238E27FC236}">
                <a16:creationId xmlns:a16="http://schemas.microsoft.com/office/drawing/2014/main" id="{E8995EDA-58DA-C647-976A-3AF5A9F9E1A4}"/>
              </a:ext>
            </a:extLst>
          </p:cNvPr>
          <p:cNvSpPr txBox="1">
            <a:spLocks/>
          </p:cNvSpPr>
          <p:nvPr/>
        </p:nvSpPr>
        <p:spPr bwMode="auto">
          <a:xfrm>
            <a:off x="7625081" y="2370960"/>
            <a:ext cx="1268683" cy="58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altLang="zh-CN" sz="1800" kern="0" dirty="0">
                <a:latin typeface="Comic Sans MS" panose="030F0902030302020204" pitchFamily="66" charset="0"/>
              </a:rPr>
              <a:t>Cache-hit</a:t>
            </a:r>
            <a:r>
              <a:rPr lang="zh-CN" altLang="en-US" sz="1800" kern="0" dirty="0">
                <a:latin typeface="Comic Sans MS" panose="030F0902030302020204" pitchFamily="66" charset="0"/>
              </a:rPr>
              <a:t> </a:t>
            </a:r>
            <a:r>
              <a:rPr lang="en-US" altLang="zh-CN" sz="1800" kern="0" dirty="0">
                <a:latin typeface="Comic Sans MS" panose="030F0902030302020204" pitchFamily="66" charset="0"/>
              </a:rPr>
              <a:t>miss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5FF1616-3BB2-AB4D-8F44-EF85C071B53D}"/>
              </a:ext>
            </a:extLst>
          </p:cNvPr>
          <p:cNvSpPr/>
          <p:nvPr/>
        </p:nvSpPr>
        <p:spPr bwMode="auto">
          <a:xfrm>
            <a:off x="6382124" y="3432100"/>
            <a:ext cx="1161676" cy="4541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644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300B0AC-4DFF-4241-A845-620EDF7DE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omic Sans MS" panose="030F0902030302020204" pitchFamily="66" charset="0"/>
              </a:rPr>
              <a:t>Settings</a:t>
            </a:r>
            <a:endParaRPr lang="en-US" dirty="0">
              <a:latin typeface="Comic Sans MS" panose="030F0902030302020204" pitchFamily="66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CF4588-9D14-C640-A5D2-21773083F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64" y="1219200"/>
            <a:ext cx="8228013" cy="4724400"/>
          </a:xfrm>
        </p:spPr>
        <p:txBody>
          <a:bodyPr/>
          <a:lstStyle/>
          <a:p>
            <a:r>
              <a:rPr lang="en-US" altLang="zh-CN" sz="2400" dirty="0">
                <a:latin typeface="Comic Sans MS" panose="030F0902030302020204" pitchFamily="66" charset="0"/>
              </a:rPr>
              <a:t>Data</a:t>
            </a:r>
            <a:r>
              <a:rPr lang="zh-CN" altLang="en-US" sz="2400" dirty="0">
                <a:latin typeface="Comic Sans MS" panose="030F0902030302020204" pitchFamily="66" charset="0"/>
              </a:rPr>
              <a:t> </a:t>
            </a:r>
            <a:r>
              <a:rPr lang="en-US" altLang="zh-CN" sz="2400" dirty="0">
                <a:latin typeface="Comic Sans MS" panose="030F0902030302020204" pitchFamily="66" charset="0"/>
              </a:rPr>
              <a:t>sets</a:t>
            </a:r>
          </a:p>
          <a:p>
            <a:pPr lvl="1"/>
            <a:r>
              <a:rPr lang="en-US" altLang="zh-CN" sz="1900" dirty="0">
                <a:latin typeface="Comic Sans MS" panose="030F0902030302020204" pitchFamily="66" charset="0"/>
              </a:rPr>
              <a:t>CAIDA</a:t>
            </a:r>
            <a:r>
              <a:rPr lang="zh-CN" altLang="en-US" sz="1900" dirty="0">
                <a:latin typeface="Comic Sans MS" panose="030F0902030302020204" pitchFamily="66" charset="0"/>
              </a:rPr>
              <a:t> </a:t>
            </a:r>
            <a:r>
              <a:rPr lang="en-US" altLang="zh-CN" sz="1900" dirty="0">
                <a:latin typeface="Comic Sans MS" panose="030F0902030302020204" pitchFamily="66" charset="0"/>
              </a:rPr>
              <a:t>packet</a:t>
            </a:r>
            <a:r>
              <a:rPr lang="zh-CN" altLang="en-US" sz="1900" dirty="0">
                <a:latin typeface="Comic Sans MS" panose="030F0902030302020204" pitchFamily="66" charset="0"/>
              </a:rPr>
              <a:t> </a:t>
            </a:r>
            <a:r>
              <a:rPr lang="en-US" altLang="zh-CN" sz="1900" dirty="0">
                <a:latin typeface="Comic Sans MS" panose="030F0902030302020204" pitchFamily="66" charset="0"/>
              </a:rPr>
              <a:t>trace</a:t>
            </a:r>
            <a:r>
              <a:rPr lang="zh-CN" altLang="en-US" sz="1900" dirty="0">
                <a:latin typeface="Comic Sans MS" panose="030F0902030302020204" pitchFamily="66" charset="0"/>
              </a:rPr>
              <a:t> </a:t>
            </a:r>
            <a:endParaRPr lang="en-US" altLang="zh-CN" sz="1900" dirty="0">
              <a:latin typeface="Comic Sans MS" panose="030F0902030302020204" pitchFamily="66" charset="0"/>
            </a:endParaRPr>
          </a:p>
          <a:p>
            <a:pPr lvl="2"/>
            <a:r>
              <a:rPr lang="en-US" altLang="zh-CN" sz="1500" dirty="0">
                <a:latin typeface="Comic Sans MS" panose="030F0902030302020204" pitchFamily="66" charset="0"/>
              </a:rPr>
              <a:t>12,000</a:t>
            </a:r>
            <a:r>
              <a:rPr lang="zh-CN" altLang="en-US" sz="1500" dirty="0">
                <a:latin typeface="Comic Sans MS" panose="030F0902030302020204" pitchFamily="66" charset="0"/>
              </a:rPr>
              <a:t> </a:t>
            </a:r>
            <a:r>
              <a:rPr lang="en-US" altLang="zh-CN" sz="1500" dirty="0">
                <a:latin typeface="Comic Sans MS" panose="030F0902030302020204" pitchFamily="66" charset="0"/>
              </a:rPr>
              <a:t>forwarding</a:t>
            </a:r>
            <a:r>
              <a:rPr lang="zh-CN" altLang="en-US" sz="1500" dirty="0">
                <a:latin typeface="Comic Sans MS" panose="030F0902030302020204" pitchFamily="66" charset="0"/>
              </a:rPr>
              <a:t> </a:t>
            </a:r>
            <a:r>
              <a:rPr lang="en-US" altLang="zh-CN" sz="1500" dirty="0">
                <a:latin typeface="Comic Sans MS" panose="030F0902030302020204" pitchFamily="66" charset="0"/>
              </a:rPr>
              <a:t>rules</a:t>
            </a:r>
          </a:p>
          <a:p>
            <a:pPr lvl="1"/>
            <a:r>
              <a:rPr lang="en-US" altLang="zh-CN" sz="1900" dirty="0">
                <a:latin typeface="Comic Sans MS" panose="030F0902030302020204" pitchFamily="66" charset="0"/>
              </a:rPr>
              <a:t>Stanford</a:t>
            </a:r>
            <a:r>
              <a:rPr lang="zh-CN" altLang="en-US" sz="1900" dirty="0">
                <a:latin typeface="Comic Sans MS" panose="030F0902030302020204" pitchFamily="66" charset="0"/>
              </a:rPr>
              <a:t> </a:t>
            </a:r>
            <a:r>
              <a:rPr lang="en-US" altLang="zh-CN" sz="1900" dirty="0">
                <a:latin typeface="Comic Sans MS" panose="030F0902030302020204" pitchFamily="66" charset="0"/>
              </a:rPr>
              <a:t>Backbone</a:t>
            </a:r>
            <a:r>
              <a:rPr lang="zh-CN" altLang="en-US" sz="1900" dirty="0">
                <a:latin typeface="Comic Sans MS" panose="030F0902030302020204" pitchFamily="66" charset="0"/>
              </a:rPr>
              <a:t> </a:t>
            </a:r>
            <a:r>
              <a:rPr lang="en-US" altLang="zh-CN" sz="1900" dirty="0">
                <a:latin typeface="Comic Sans MS" panose="030F0902030302020204" pitchFamily="66" charset="0"/>
              </a:rPr>
              <a:t>packet</a:t>
            </a:r>
            <a:r>
              <a:rPr lang="zh-CN" altLang="en-US" sz="1900" dirty="0">
                <a:latin typeface="Comic Sans MS" panose="030F0902030302020204" pitchFamily="66" charset="0"/>
              </a:rPr>
              <a:t> </a:t>
            </a:r>
            <a:r>
              <a:rPr lang="en-US" altLang="zh-CN" sz="1900" dirty="0">
                <a:latin typeface="Comic Sans MS" panose="030F0902030302020204" pitchFamily="66" charset="0"/>
              </a:rPr>
              <a:t>trace</a:t>
            </a:r>
          </a:p>
          <a:p>
            <a:pPr lvl="2"/>
            <a:r>
              <a:rPr lang="en-US" altLang="zh-CN" sz="1500" dirty="0">
                <a:latin typeface="Comic Sans MS" panose="030F0902030302020204" pitchFamily="66" charset="0"/>
              </a:rPr>
              <a:t>180,000</a:t>
            </a:r>
            <a:r>
              <a:rPr lang="zh-CN" altLang="en-US" sz="1500" dirty="0">
                <a:latin typeface="Comic Sans MS" panose="030F0902030302020204" pitchFamily="66" charset="0"/>
              </a:rPr>
              <a:t> </a:t>
            </a:r>
            <a:r>
              <a:rPr lang="en-US" altLang="zh-CN" sz="1500" dirty="0">
                <a:latin typeface="Comic Sans MS" panose="030F0902030302020204" pitchFamily="66" charset="0"/>
              </a:rPr>
              <a:t>forwarding</a:t>
            </a:r>
            <a:r>
              <a:rPr lang="zh-CN" altLang="en-US" sz="1500" dirty="0">
                <a:latin typeface="Comic Sans MS" panose="030F0902030302020204" pitchFamily="66" charset="0"/>
              </a:rPr>
              <a:t> </a:t>
            </a:r>
            <a:r>
              <a:rPr lang="en-US" altLang="zh-CN" sz="1500" dirty="0">
                <a:latin typeface="Comic Sans MS" panose="030F0902030302020204" pitchFamily="66" charset="0"/>
              </a:rPr>
              <a:t>rules</a:t>
            </a:r>
          </a:p>
          <a:p>
            <a:r>
              <a:rPr lang="en-US" altLang="zh-CN" sz="2400" dirty="0">
                <a:latin typeface="Comic Sans MS" panose="030F0902030302020204" pitchFamily="66" charset="0"/>
              </a:rPr>
              <a:t>Metrics</a:t>
            </a:r>
          </a:p>
          <a:p>
            <a:pPr lvl="1"/>
            <a:r>
              <a:rPr lang="en-US" altLang="zh-CN" sz="1800" dirty="0">
                <a:latin typeface="Comic Sans MS" panose="030F0902030302020204" pitchFamily="66" charset="0"/>
              </a:rPr>
              <a:t>Execution</a:t>
            </a:r>
            <a:r>
              <a:rPr lang="zh-CN" altLang="en-US" sz="1800" dirty="0">
                <a:latin typeface="Comic Sans MS" panose="030F0902030302020204" pitchFamily="66" charset="0"/>
              </a:rPr>
              <a:t> </a:t>
            </a:r>
            <a:r>
              <a:rPr lang="en-US" altLang="zh-CN" sz="1800" dirty="0">
                <a:latin typeface="Comic Sans MS" panose="030F0902030302020204" pitchFamily="66" charset="0"/>
              </a:rPr>
              <a:t>time</a:t>
            </a:r>
          </a:p>
          <a:p>
            <a:pPr lvl="1"/>
            <a:r>
              <a:rPr lang="en-US" altLang="zh-CN" sz="1800" dirty="0">
                <a:latin typeface="Comic Sans MS" panose="030F0902030302020204" pitchFamily="66" charset="0"/>
              </a:rPr>
              <a:t>Cache-hit</a:t>
            </a:r>
            <a:r>
              <a:rPr lang="zh-CN" altLang="en-US" sz="1800" dirty="0">
                <a:latin typeface="Comic Sans MS" panose="030F0902030302020204" pitchFamily="66" charset="0"/>
              </a:rPr>
              <a:t> </a:t>
            </a:r>
            <a:r>
              <a:rPr lang="en-US" altLang="zh-CN" sz="1800" dirty="0">
                <a:latin typeface="Comic Sans MS" panose="030F0902030302020204" pitchFamily="66" charset="0"/>
              </a:rPr>
              <a:t>ratio</a:t>
            </a:r>
            <a:r>
              <a:rPr lang="zh-CN" altLang="en-US" sz="1800" dirty="0">
                <a:latin typeface="Comic Sans MS" panose="030F0902030302020204" pitchFamily="66" charset="0"/>
              </a:rPr>
              <a:t> </a:t>
            </a:r>
            <a:r>
              <a:rPr lang="en-US" altLang="zh-CN" sz="1800" dirty="0">
                <a:latin typeface="Comic Sans MS" panose="030F0902030302020204" pitchFamily="66" charset="0"/>
              </a:rPr>
              <a:t>with</a:t>
            </a:r>
            <a:r>
              <a:rPr lang="zh-CN" altLang="en-US" sz="1800" dirty="0">
                <a:latin typeface="Comic Sans MS" panose="030F0902030302020204" pitchFamily="66" charset="0"/>
              </a:rPr>
              <a:t> </a:t>
            </a:r>
            <a:r>
              <a:rPr lang="en-US" altLang="zh-CN" sz="1800" dirty="0">
                <a:latin typeface="Comic Sans MS" panose="030F0902030302020204" pitchFamily="66" charset="0"/>
              </a:rPr>
              <a:t>TCAM</a:t>
            </a:r>
            <a:r>
              <a:rPr lang="zh-CN" altLang="en-US" sz="1800" dirty="0">
                <a:latin typeface="Comic Sans MS" panose="030F0902030302020204" pitchFamily="66" charset="0"/>
              </a:rPr>
              <a:t> </a:t>
            </a:r>
            <a:r>
              <a:rPr lang="en-US" altLang="zh-CN" sz="1800" dirty="0">
                <a:latin typeface="Comic Sans MS" panose="030F0902030302020204" pitchFamily="66" charset="0"/>
              </a:rPr>
              <a:t>size</a:t>
            </a:r>
            <a:r>
              <a:rPr lang="zh-CN" altLang="en-US" sz="1800" dirty="0">
                <a:latin typeface="Comic Sans MS" panose="030F0902030302020204" pitchFamily="66" charset="0"/>
              </a:rPr>
              <a:t> </a:t>
            </a:r>
            <a:endParaRPr lang="en-US" altLang="zh-CN" sz="1800" dirty="0">
              <a:latin typeface="Comic Sans MS" panose="030F0902030302020204" pitchFamily="66" charset="0"/>
            </a:endParaRPr>
          </a:p>
          <a:p>
            <a:pPr lvl="1"/>
            <a:r>
              <a:rPr lang="en-US" altLang="zh-CN" sz="1800" dirty="0">
                <a:latin typeface="Comic Sans MS" panose="030F0902030302020204" pitchFamily="66" charset="0"/>
              </a:rPr>
              <a:t>Cache-hit</a:t>
            </a:r>
            <a:r>
              <a:rPr lang="zh-CN" altLang="en-US" sz="1800" dirty="0">
                <a:latin typeface="Comic Sans MS" panose="030F0902030302020204" pitchFamily="66" charset="0"/>
              </a:rPr>
              <a:t> </a:t>
            </a:r>
            <a:r>
              <a:rPr lang="en-US" altLang="zh-CN" sz="1800" dirty="0">
                <a:latin typeface="Comic Sans MS" panose="030F0902030302020204" pitchFamily="66" charset="0"/>
              </a:rPr>
              <a:t>ratio</a:t>
            </a:r>
            <a:r>
              <a:rPr lang="zh-CN" altLang="en-US" sz="1800" dirty="0">
                <a:latin typeface="Comic Sans MS" panose="030F0902030302020204" pitchFamily="66" charset="0"/>
              </a:rPr>
              <a:t> </a:t>
            </a:r>
            <a:r>
              <a:rPr lang="en-US" altLang="zh-CN" sz="1800" dirty="0">
                <a:latin typeface="Comic Sans MS" panose="030F0902030302020204" pitchFamily="66" charset="0"/>
              </a:rPr>
              <a:t>with</a:t>
            </a:r>
            <a:r>
              <a:rPr lang="zh-CN" altLang="en-US" sz="1800" dirty="0">
                <a:latin typeface="Comic Sans MS" panose="030F0902030302020204" pitchFamily="66" charset="0"/>
              </a:rPr>
              <a:t> </a:t>
            </a:r>
            <a:r>
              <a:rPr lang="en-US" altLang="zh-CN" sz="1800" dirty="0">
                <a:latin typeface="Comic Sans MS" panose="030F0902030302020204" pitchFamily="66" charset="0"/>
              </a:rPr>
              <a:t>number</a:t>
            </a:r>
            <a:r>
              <a:rPr lang="zh-CN" altLang="en-US" sz="1800" dirty="0">
                <a:latin typeface="Comic Sans MS" panose="030F0902030302020204" pitchFamily="66" charset="0"/>
              </a:rPr>
              <a:t> </a:t>
            </a:r>
            <a:r>
              <a:rPr lang="en-US" altLang="zh-CN" sz="1800" dirty="0">
                <a:latin typeface="Comic Sans MS" panose="030F0902030302020204" pitchFamily="66" charset="0"/>
              </a:rPr>
              <a:t>of</a:t>
            </a:r>
            <a:r>
              <a:rPr lang="zh-CN" altLang="en-US" sz="1800" dirty="0">
                <a:latin typeface="Comic Sans MS" panose="030F0902030302020204" pitchFamily="66" charset="0"/>
              </a:rPr>
              <a:t> </a:t>
            </a:r>
            <a:r>
              <a:rPr lang="en-US" altLang="zh-CN" sz="1800" dirty="0">
                <a:latin typeface="Comic Sans MS" panose="030F0902030302020204" pitchFamily="66" charset="0"/>
              </a:rPr>
              <a:t>packets</a:t>
            </a:r>
          </a:p>
          <a:p>
            <a:r>
              <a:rPr lang="en-US" altLang="zh-CN" sz="2400" dirty="0">
                <a:latin typeface="Comic Sans MS" panose="030F0902030302020204" pitchFamily="66" charset="0"/>
              </a:rPr>
              <a:t>Variables</a:t>
            </a:r>
          </a:p>
          <a:p>
            <a:pPr lvl="1"/>
            <a:r>
              <a:rPr lang="en-US" altLang="zh-CN" sz="1900" dirty="0">
                <a:latin typeface="Comic Sans MS" panose="030F0902030302020204" pitchFamily="66" charset="0"/>
              </a:rPr>
              <a:t>TCAM cache size: k= 63~2000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5F8095-4DB9-4E4E-A678-22783221C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600200"/>
            <a:ext cx="3276017" cy="685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F2C522-160C-E84A-8C79-01943F9E0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2667000"/>
            <a:ext cx="2247900" cy="48520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A14852D-CD97-C94E-8841-A56E9A9E3F13}"/>
              </a:ext>
            </a:extLst>
          </p:cNvPr>
          <p:cNvSpPr/>
          <p:nvPr/>
        </p:nvSpPr>
        <p:spPr bwMode="auto">
          <a:xfrm>
            <a:off x="1600200" y="2023932"/>
            <a:ext cx="762000" cy="33823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F4F7D3F-E58E-3F4C-97E7-A6B3992D114F}"/>
              </a:ext>
            </a:extLst>
          </p:cNvPr>
          <p:cNvSpPr/>
          <p:nvPr/>
        </p:nvSpPr>
        <p:spPr bwMode="auto">
          <a:xfrm>
            <a:off x="1600200" y="2709765"/>
            <a:ext cx="838200" cy="33823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040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BBB66D-C60A-CF4F-85C9-A4B891D43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39" y="1516110"/>
            <a:ext cx="8444261" cy="2228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60B5C8-DED0-044D-A6ED-5CC095A0E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Simulation</a:t>
            </a:r>
            <a:r>
              <a:rPr lang="zh-CN" alt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Results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43AA64-BB5C-4644-AE40-261A4A902A75}"/>
              </a:ext>
            </a:extLst>
          </p:cNvPr>
          <p:cNvSpPr txBox="1"/>
          <p:nvPr/>
        </p:nvSpPr>
        <p:spPr>
          <a:xfrm>
            <a:off x="3618706" y="3789148"/>
            <a:ext cx="224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Times" pitchFamily="2" charset="0"/>
              </a:rPr>
              <a:t>C</a:t>
            </a:r>
            <a:r>
              <a:rPr lang="en-US" altLang="zh-CN" dirty="0">
                <a:solidFill>
                  <a:srgbClr val="0070C0"/>
                </a:solidFill>
                <a:latin typeface="Times" pitchFamily="2" charset="0"/>
              </a:rPr>
              <a:t>AIDA</a:t>
            </a:r>
            <a:r>
              <a:rPr lang="en-US" dirty="0">
                <a:solidFill>
                  <a:schemeClr val="tx1"/>
                </a:solidFill>
                <a:latin typeface="Times" pitchFamily="2" charset="0"/>
              </a:rPr>
              <a:t> packet trace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E5D578-795F-F848-985F-254F39852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343400"/>
            <a:ext cx="8228013" cy="2057400"/>
          </a:xfrm>
        </p:spPr>
        <p:txBody>
          <a:bodyPr/>
          <a:lstStyle/>
          <a:p>
            <a:r>
              <a:rPr lang="en-US" altLang="zh-CN" sz="2000" dirty="0">
                <a:latin typeface="Comic Sans MS" panose="030F0902030302020204" pitchFamily="66" charset="0"/>
              </a:rPr>
              <a:t>DP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has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a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much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larger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execution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time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than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others</a:t>
            </a:r>
          </a:p>
          <a:p>
            <a:r>
              <a:rPr lang="en-US" altLang="zh-CN" sz="2000" dirty="0">
                <a:latin typeface="Comic Sans MS" panose="030F0902030302020204" pitchFamily="66" charset="0"/>
              </a:rPr>
              <a:t>Branch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is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faster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than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Dependent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because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of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using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heaps</a:t>
            </a:r>
          </a:p>
          <a:p>
            <a:r>
              <a:rPr lang="en-US" sz="2000" dirty="0">
                <a:latin typeface="Comic Sans MS" panose="030F0902030302020204" pitchFamily="66" charset="0"/>
              </a:rPr>
              <a:t>Our four algorithms achieve at least a 79.8% hit ratio with 2,000 cache size, which is just 1.1% of the total rule table. </a:t>
            </a:r>
          </a:p>
          <a:p>
            <a:r>
              <a:rPr lang="en-US" altLang="zh-CN" sz="2000" dirty="0">
                <a:latin typeface="Comic Sans MS" panose="030F0902030302020204" pitchFamily="66" charset="0"/>
              </a:rPr>
              <a:t>DP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achieves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the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best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cache-hit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ratio.</a:t>
            </a:r>
            <a:endParaRPr lang="en-US" sz="2000" dirty="0">
              <a:latin typeface="Comic Sans MS" panose="030F0902030302020204" pitchFamily="66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A5D4CC-FFF6-444B-B881-847EDCD24966}"/>
              </a:ext>
            </a:extLst>
          </p:cNvPr>
          <p:cNvSpPr/>
          <p:nvPr/>
        </p:nvSpPr>
        <p:spPr bwMode="auto">
          <a:xfrm>
            <a:off x="2743200" y="1516110"/>
            <a:ext cx="228600" cy="2286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C5921F0-1516-7745-BD82-4B310B4F30FA}"/>
              </a:ext>
            </a:extLst>
          </p:cNvPr>
          <p:cNvSpPr/>
          <p:nvPr/>
        </p:nvSpPr>
        <p:spPr bwMode="auto">
          <a:xfrm>
            <a:off x="2743200" y="2667000"/>
            <a:ext cx="228600" cy="2286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349D8A-8538-B74F-AF91-278245555DA5}"/>
              </a:ext>
            </a:extLst>
          </p:cNvPr>
          <p:cNvSpPr txBox="1"/>
          <p:nvPr/>
        </p:nvSpPr>
        <p:spPr>
          <a:xfrm>
            <a:off x="2504876" y="1207439"/>
            <a:ext cx="933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omic Sans MS" panose="030F0902030302020204" pitchFamily="66" charset="0"/>
              </a:rPr>
              <a:t>~6 min</a:t>
            </a:r>
          </a:p>
        </p:txBody>
      </p:sp>
    </p:spTree>
    <p:extLst>
      <p:ext uri="{BB962C8B-B14F-4D97-AF65-F5344CB8AC3E}">
        <p14:creationId xmlns:p14="http://schemas.microsoft.com/office/powerpoint/2010/main" val="2262957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0B5C8-DED0-044D-A6ED-5CC095A0E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Simulation</a:t>
            </a:r>
            <a:r>
              <a:rPr lang="zh-CN" alt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Results </a:t>
            </a:r>
            <a:r>
              <a:rPr lang="en-US" altLang="zh-CN" sz="3200" dirty="0">
                <a:latin typeface="Comic Sans MS" charset="0"/>
                <a:ea typeface="Comic Sans MS" charset="0"/>
                <a:cs typeface="Comic Sans MS" charset="0"/>
              </a:rPr>
              <a:t>(cont’d)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D88BB8-5D1B-9A40-A717-0FF6895FD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72" y="1524000"/>
            <a:ext cx="8436428" cy="228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5CF1B8-A920-7944-8959-93B77A286265}"/>
              </a:ext>
            </a:extLst>
          </p:cNvPr>
          <p:cNvSpPr txBox="1"/>
          <p:nvPr/>
        </p:nvSpPr>
        <p:spPr>
          <a:xfrm>
            <a:off x="3505200" y="3810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Times" pitchFamily="2" charset="0"/>
              </a:rPr>
              <a:t>Stanford backbone </a:t>
            </a:r>
            <a:r>
              <a:rPr lang="en-US" altLang="zh-CN" dirty="0">
                <a:solidFill>
                  <a:schemeClr val="tx1"/>
                </a:solidFill>
                <a:latin typeface="Times" pitchFamily="2" charset="0"/>
              </a:rPr>
              <a:t>trace</a:t>
            </a:r>
            <a:endParaRPr lang="en-US" dirty="0">
              <a:solidFill>
                <a:schemeClr val="tx1"/>
              </a:solidFill>
              <a:latin typeface="Times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AFC34-9CAF-8148-91EA-232120EAA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179332"/>
            <a:ext cx="8228013" cy="1950006"/>
          </a:xfrm>
        </p:spPr>
        <p:txBody>
          <a:bodyPr/>
          <a:lstStyle/>
          <a:p>
            <a:r>
              <a:rPr lang="en-US" altLang="zh-CN" sz="2000" dirty="0">
                <a:latin typeface="Comic Sans MS" panose="030F0902030302020204" pitchFamily="66" charset="0"/>
              </a:rPr>
              <a:t>More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rules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result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in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a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much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larger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execution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time</a:t>
            </a:r>
          </a:p>
          <a:p>
            <a:r>
              <a:rPr lang="en-US" sz="2000" dirty="0">
                <a:latin typeface="Comic Sans MS" panose="030F0902030302020204" pitchFamily="66" charset="0"/>
              </a:rPr>
              <a:t>Our three greedy algorithms achieve better ratios than CAIDA one with the same TCAM size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because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of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deeper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dependencies</a:t>
            </a:r>
          </a:p>
          <a:p>
            <a:r>
              <a:rPr lang="en-US" sz="2000" dirty="0">
                <a:latin typeface="Comic Sans MS" panose="030F0902030302020204" pitchFamily="66" charset="0"/>
              </a:rPr>
              <a:t>For 30 million packets, DP’s cache-hit ratio reaches 90.2%, Combined reaches 89.4%, Segment reaches 83.7% and Branch reaches 81.9% with 2,000 cache size. </a:t>
            </a:r>
          </a:p>
          <a:p>
            <a:endParaRPr lang="en-US" sz="2000" dirty="0">
              <a:latin typeface="Comic Sans MS" panose="030F0902030302020204" pitchFamily="66" charset="0"/>
            </a:endParaRPr>
          </a:p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F43CEE-846A-384D-89D5-B3FC959868CA}"/>
              </a:ext>
            </a:extLst>
          </p:cNvPr>
          <p:cNvSpPr/>
          <p:nvPr/>
        </p:nvSpPr>
        <p:spPr bwMode="auto">
          <a:xfrm>
            <a:off x="2743200" y="1671082"/>
            <a:ext cx="228600" cy="2286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A678455-1DFA-6D43-89CD-B293C7743B27}"/>
              </a:ext>
            </a:extLst>
          </p:cNvPr>
          <p:cNvSpPr/>
          <p:nvPr/>
        </p:nvSpPr>
        <p:spPr bwMode="auto">
          <a:xfrm>
            <a:off x="2743200" y="2819400"/>
            <a:ext cx="228600" cy="2286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F6C01B-C3C9-5A42-B022-050FCF836FEC}"/>
              </a:ext>
            </a:extLst>
          </p:cNvPr>
          <p:cNvSpPr txBox="1"/>
          <p:nvPr/>
        </p:nvSpPr>
        <p:spPr>
          <a:xfrm>
            <a:off x="2504876" y="1368078"/>
            <a:ext cx="9338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omic Sans MS" panose="030F0902030302020204" pitchFamily="66" charset="0"/>
              </a:rPr>
              <a:t>~70 min</a:t>
            </a:r>
          </a:p>
        </p:txBody>
      </p:sp>
    </p:spTree>
    <p:extLst>
      <p:ext uri="{BB962C8B-B14F-4D97-AF65-F5344CB8AC3E}">
        <p14:creationId xmlns:p14="http://schemas.microsoft.com/office/powerpoint/2010/main" val="2854515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8013" cy="1141412"/>
          </a:xfrm>
        </p:spPr>
        <p:txBody>
          <a:bodyPr/>
          <a:lstStyle/>
          <a:p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8.</a:t>
            </a:r>
            <a:r>
              <a:rPr lang="zh-CN" alt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Conclusion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239000" cy="5289550"/>
          </a:xfrm>
        </p:spPr>
        <p:txBody>
          <a:bodyPr/>
          <a:lstStyle/>
          <a:p>
            <a:r>
              <a:rPr lang="en-US" altLang="zh-CN" sz="2400" dirty="0">
                <a:latin typeface="Comic Sans MS" panose="030F0902030302020204" pitchFamily="66" charset="0"/>
              </a:rPr>
              <a:t>Hardware</a:t>
            </a:r>
            <a:r>
              <a:rPr lang="zh-CN" altLang="en-US" sz="2400" dirty="0">
                <a:latin typeface="Comic Sans MS" panose="030F0902030302020204" pitchFamily="66" charset="0"/>
              </a:rPr>
              <a:t> </a:t>
            </a:r>
            <a:r>
              <a:rPr lang="en-US" altLang="zh-CN" sz="2400" dirty="0">
                <a:latin typeface="Comic Sans MS" panose="030F0902030302020204" pitchFamily="66" charset="0"/>
              </a:rPr>
              <a:t>and</a:t>
            </a:r>
            <a:r>
              <a:rPr lang="zh-CN" altLang="en-US" sz="2400" dirty="0">
                <a:latin typeface="Comic Sans MS" panose="030F0902030302020204" pitchFamily="66" charset="0"/>
              </a:rPr>
              <a:t> </a:t>
            </a:r>
            <a:r>
              <a:rPr lang="en-US" altLang="zh-CN" sz="2400" dirty="0">
                <a:latin typeface="Comic Sans MS" panose="030F0902030302020204" pitchFamily="66" charset="0"/>
              </a:rPr>
              <a:t>software</a:t>
            </a:r>
            <a:r>
              <a:rPr lang="zh-CN" altLang="en-US" sz="2400" dirty="0">
                <a:latin typeface="Comic Sans MS" panose="030F0902030302020204" pitchFamily="66" charset="0"/>
              </a:rPr>
              <a:t> </a:t>
            </a:r>
            <a:r>
              <a:rPr lang="en-US" altLang="zh-CN" sz="2400" dirty="0">
                <a:latin typeface="Comic Sans MS" panose="030F0902030302020204" pitchFamily="66" charset="0"/>
              </a:rPr>
              <a:t>switches</a:t>
            </a:r>
          </a:p>
          <a:p>
            <a:r>
              <a:rPr lang="en-US" altLang="zh-CN" sz="2400" dirty="0">
                <a:latin typeface="Comic Sans MS" panose="030F0902030302020204" pitchFamily="66" charset="0"/>
              </a:rPr>
              <a:t>Caching technology</a:t>
            </a:r>
          </a:p>
          <a:p>
            <a:pPr lvl="1"/>
            <a:r>
              <a:rPr lang="en-US" altLang="zh-CN" sz="1900" dirty="0">
                <a:latin typeface="Comic Sans MS" panose="030F0902030302020204" pitchFamily="66" charset="0"/>
              </a:rPr>
              <a:t>Wildcard (*) rule matching</a:t>
            </a:r>
          </a:p>
          <a:p>
            <a:pPr lvl="1"/>
            <a:r>
              <a:rPr lang="en-US" altLang="zh-CN" sz="1900" dirty="0">
                <a:latin typeface="Comic Sans MS" panose="030F0902030302020204" pitchFamily="66" charset="0"/>
              </a:rPr>
              <a:t>Rule dependency constraints</a:t>
            </a:r>
          </a:p>
          <a:p>
            <a:pPr lvl="1"/>
            <a:r>
              <a:rPr lang="en-US" altLang="zh-CN" sz="1900" dirty="0">
                <a:latin typeface="Comic Sans MS" panose="030F0902030302020204" pitchFamily="66" charset="0"/>
              </a:rPr>
              <a:t>Deny rule</a:t>
            </a:r>
          </a:p>
          <a:p>
            <a:pPr lvl="1"/>
            <a:r>
              <a:rPr lang="en-US" altLang="zh-CN" sz="1900" dirty="0">
                <a:latin typeface="Comic Sans MS" panose="030F0902030302020204" pitchFamily="66" charset="0"/>
              </a:rPr>
              <a:t>limited</a:t>
            </a:r>
            <a:r>
              <a:rPr lang="zh-CN" altLang="en-US" sz="1900" dirty="0">
                <a:latin typeface="Comic Sans MS" panose="030F0902030302020204" pitchFamily="66" charset="0"/>
              </a:rPr>
              <a:t> </a:t>
            </a:r>
            <a:r>
              <a:rPr lang="en-US" altLang="zh-CN" sz="1900" dirty="0">
                <a:latin typeface="Comic Sans MS" panose="030F0902030302020204" pitchFamily="66" charset="0"/>
              </a:rPr>
              <a:t>number</a:t>
            </a:r>
            <a:r>
              <a:rPr lang="zh-CN" altLang="en-US" sz="1900" dirty="0">
                <a:latin typeface="Comic Sans MS" panose="030F0902030302020204" pitchFamily="66" charset="0"/>
              </a:rPr>
              <a:t> </a:t>
            </a:r>
            <a:r>
              <a:rPr lang="en-US" altLang="zh-CN" sz="1900" dirty="0">
                <a:latin typeface="Comic Sans MS" panose="030F0902030302020204" pitchFamily="66" charset="0"/>
              </a:rPr>
              <a:t>of</a:t>
            </a:r>
            <a:r>
              <a:rPr lang="zh-CN" altLang="en-US" sz="1900" dirty="0">
                <a:latin typeface="Comic Sans MS" panose="030F0902030302020204" pitchFamily="66" charset="0"/>
              </a:rPr>
              <a:t> </a:t>
            </a:r>
            <a:r>
              <a:rPr lang="en-US" altLang="zh-CN" sz="1900" dirty="0">
                <a:latin typeface="Comic Sans MS" panose="030F0902030302020204" pitchFamily="66" charset="0"/>
              </a:rPr>
              <a:t>rules</a:t>
            </a:r>
            <a:r>
              <a:rPr lang="zh-CN" altLang="en-US" sz="1900" dirty="0">
                <a:latin typeface="Comic Sans MS" panose="030F0902030302020204" pitchFamily="66" charset="0"/>
              </a:rPr>
              <a:t> </a:t>
            </a:r>
            <a:r>
              <a:rPr lang="en-US" altLang="zh-CN" sz="1900" dirty="0">
                <a:latin typeface="Comic Sans MS" panose="030F0902030302020204" pitchFamily="66" charset="0"/>
              </a:rPr>
              <a:t>in</a:t>
            </a:r>
            <a:r>
              <a:rPr lang="zh-CN" altLang="en-US" sz="1900" dirty="0">
                <a:latin typeface="Comic Sans MS" panose="030F0902030302020204" pitchFamily="66" charset="0"/>
              </a:rPr>
              <a:t> </a:t>
            </a:r>
            <a:r>
              <a:rPr lang="en-US" altLang="zh-CN" sz="1900" dirty="0">
                <a:latin typeface="Comic Sans MS" panose="030F0902030302020204" pitchFamily="66" charset="0"/>
              </a:rPr>
              <a:t>TCAM</a:t>
            </a:r>
          </a:p>
          <a:p>
            <a:r>
              <a:rPr lang="en-US" altLang="zh-CN" sz="2400" dirty="0">
                <a:latin typeface="Comic Sans MS" panose="030F0902030302020204" pitchFamily="66" charset="0"/>
              </a:rPr>
              <a:t>Objective	</a:t>
            </a:r>
          </a:p>
          <a:p>
            <a:pPr lvl="1"/>
            <a:r>
              <a:rPr lang="en-US" altLang="zh-CN" sz="1900" dirty="0">
                <a:latin typeface="Comic Sans MS" panose="030F0902030302020204" pitchFamily="66" charset="0"/>
              </a:rPr>
              <a:t>Maximize</a:t>
            </a:r>
            <a:r>
              <a:rPr lang="zh-CN" altLang="en-US" sz="1900" dirty="0">
                <a:latin typeface="Comic Sans MS" panose="030F0902030302020204" pitchFamily="66" charset="0"/>
              </a:rPr>
              <a:t> </a:t>
            </a:r>
            <a:r>
              <a:rPr lang="en-US" altLang="zh-CN" sz="1900" dirty="0">
                <a:latin typeface="Comic Sans MS" panose="030F0902030302020204" pitchFamily="66" charset="0"/>
              </a:rPr>
              <a:t>cache-hit</a:t>
            </a:r>
            <a:r>
              <a:rPr lang="zh-CN" altLang="en-US" sz="1900" dirty="0">
                <a:latin typeface="Comic Sans MS" panose="030F0902030302020204" pitchFamily="66" charset="0"/>
              </a:rPr>
              <a:t> </a:t>
            </a:r>
            <a:r>
              <a:rPr lang="en-US" altLang="zh-CN" sz="1900" dirty="0">
                <a:latin typeface="Comic Sans MS" panose="030F0902030302020204" pitchFamily="66" charset="0"/>
              </a:rPr>
              <a:t>ratio</a:t>
            </a:r>
          </a:p>
          <a:p>
            <a:r>
              <a:rPr lang="en-US" altLang="zh-CN" sz="2400" dirty="0">
                <a:latin typeface="Comic Sans MS" panose="030F0902030302020204" pitchFamily="66" charset="0"/>
              </a:rPr>
              <a:t>Solutions</a:t>
            </a:r>
          </a:p>
          <a:p>
            <a:pPr lvl="1"/>
            <a:r>
              <a:rPr lang="en-US" altLang="zh-CN" sz="1900" dirty="0">
                <a:latin typeface="Comic Sans MS" panose="030F0902030302020204" pitchFamily="66" charset="0"/>
              </a:rPr>
              <a:t>Three</a:t>
            </a:r>
            <a:r>
              <a:rPr lang="zh-CN" altLang="en-US" sz="1900" dirty="0">
                <a:latin typeface="Comic Sans MS" panose="030F0902030302020204" pitchFamily="66" charset="0"/>
              </a:rPr>
              <a:t> </a:t>
            </a:r>
            <a:r>
              <a:rPr lang="en-US" altLang="zh-CN" sz="1900" dirty="0">
                <a:latin typeface="Comic Sans MS" panose="030F0902030302020204" pitchFamily="66" charset="0"/>
              </a:rPr>
              <a:t>greedy</a:t>
            </a:r>
            <a:r>
              <a:rPr lang="zh-CN" altLang="en-US" sz="1900" dirty="0">
                <a:latin typeface="Comic Sans MS" panose="030F0902030302020204" pitchFamily="66" charset="0"/>
              </a:rPr>
              <a:t> </a:t>
            </a:r>
            <a:r>
              <a:rPr lang="en-US" altLang="zh-CN" sz="1900" dirty="0">
                <a:latin typeface="Comic Sans MS" panose="030F0902030302020204" pitchFamily="66" charset="0"/>
              </a:rPr>
              <a:t>algorithms</a:t>
            </a:r>
            <a:r>
              <a:rPr lang="zh-CN" altLang="en-US" sz="1900" dirty="0">
                <a:latin typeface="Comic Sans MS" panose="030F0902030302020204" pitchFamily="66" charset="0"/>
              </a:rPr>
              <a:t> </a:t>
            </a:r>
            <a:r>
              <a:rPr lang="en-US" altLang="zh-CN" sz="1900" dirty="0">
                <a:latin typeface="Comic Sans MS" panose="030F0902030302020204" pitchFamily="66" charset="0"/>
              </a:rPr>
              <a:t>with</a:t>
            </a:r>
            <a:r>
              <a:rPr lang="zh-CN" altLang="en-US" sz="1900" dirty="0">
                <a:latin typeface="Comic Sans MS" panose="030F0902030302020204" pitchFamily="66" charset="0"/>
              </a:rPr>
              <a:t> </a:t>
            </a:r>
            <a:r>
              <a:rPr lang="en-US" altLang="zh-CN" sz="1900" dirty="0">
                <a:latin typeface="Comic Sans MS" panose="030F0902030302020204" pitchFamily="66" charset="0"/>
              </a:rPr>
              <a:t>approximation</a:t>
            </a:r>
            <a:r>
              <a:rPr lang="zh-CN" altLang="en-US" sz="1900" dirty="0">
                <a:latin typeface="Comic Sans MS" panose="030F0902030302020204" pitchFamily="66" charset="0"/>
              </a:rPr>
              <a:t> </a:t>
            </a:r>
            <a:r>
              <a:rPr lang="en-US" altLang="zh-CN" sz="1900" dirty="0">
                <a:latin typeface="Comic Sans MS" panose="030F0902030302020204" pitchFamily="66" charset="0"/>
              </a:rPr>
              <a:t>ratios</a:t>
            </a:r>
          </a:p>
          <a:p>
            <a:pPr lvl="1"/>
            <a:r>
              <a:rPr lang="en-US" altLang="zh-CN" sz="1900" dirty="0">
                <a:latin typeface="Comic Sans MS" panose="030F0902030302020204" pitchFamily="66" charset="0"/>
              </a:rPr>
              <a:t>Optimal</a:t>
            </a:r>
            <a:r>
              <a:rPr lang="zh-CN" altLang="en-US" sz="1900" dirty="0">
                <a:latin typeface="Comic Sans MS" panose="030F0902030302020204" pitchFamily="66" charset="0"/>
              </a:rPr>
              <a:t> </a:t>
            </a:r>
            <a:r>
              <a:rPr lang="en-US" altLang="zh-CN" sz="1900" dirty="0">
                <a:latin typeface="Comic Sans MS" panose="030F0902030302020204" pitchFamily="66" charset="0"/>
              </a:rPr>
              <a:t>DP</a:t>
            </a:r>
            <a:r>
              <a:rPr lang="zh-CN" altLang="en-US" sz="1900" dirty="0">
                <a:latin typeface="Comic Sans MS" panose="030F0902030302020204" pitchFamily="66" charset="0"/>
              </a:rPr>
              <a:t> </a:t>
            </a:r>
            <a:r>
              <a:rPr lang="en-US" altLang="zh-CN" sz="1900" dirty="0">
                <a:latin typeface="Comic Sans MS" panose="030F0902030302020204" pitchFamily="66" charset="0"/>
              </a:rPr>
              <a:t>solution</a:t>
            </a:r>
          </a:p>
          <a:p>
            <a:pPr lvl="1"/>
            <a:endParaRPr lang="en-US" sz="20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031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21A62-7FF1-194E-B2D6-039CDFDB7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0" y="2133600"/>
            <a:ext cx="3352800" cy="2514600"/>
          </a:xfrm>
        </p:spPr>
        <p:txBody>
          <a:bodyPr/>
          <a:lstStyle/>
          <a:p>
            <a:r>
              <a:rPr lang="en-US" altLang="zh-Hans" sz="4400" dirty="0">
                <a:latin typeface="Comic Sans MS" charset="0"/>
                <a:ea typeface="Comic Sans MS" charset="0"/>
                <a:cs typeface="Comic Sans MS" charset="0"/>
              </a:rPr>
              <a:t>Q</a:t>
            </a:r>
            <a:r>
              <a:rPr lang="zh-Hans" altLang="en-US" sz="4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Hans" sz="4400" dirty="0">
                <a:latin typeface="Comic Sans MS" charset="0"/>
                <a:ea typeface="Comic Sans MS" charset="0"/>
                <a:cs typeface="Comic Sans MS" charset="0"/>
              </a:rPr>
              <a:t>&amp;</a:t>
            </a:r>
            <a:r>
              <a:rPr lang="zh-Hans" altLang="en-US" sz="4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Hans" sz="4400" dirty="0">
                <a:latin typeface="Comic Sans MS" charset="0"/>
                <a:ea typeface="Comic Sans MS" charset="0"/>
                <a:cs typeface="Comic Sans MS" charset="0"/>
              </a:rPr>
              <a:t>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5179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8013" cy="618562"/>
          </a:xfrm>
        </p:spPr>
        <p:txBody>
          <a:bodyPr/>
          <a:lstStyle/>
          <a:p>
            <a:r>
              <a:rPr lang="en-US" altLang="zh-CN" sz="3600" dirty="0">
                <a:latin typeface="Comic Sans MS" charset="0"/>
                <a:ea typeface="Comic Sans MS" charset="0"/>
                <a:cs typeface="Comic Sans MS" charset="0"/>
              </a:rPr>
              <a:t>1.</a:t>
            </a:r>
            <a:r>
              <a:rPr lang="zh-CN" altLang="en-US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3600" dirty="0">
                <a:latin typeface="Comic Sans MS" charset="0"/>
                <a:ea typeface="Comic Sans MS" charset="0"/>
                <a:cs typeface="Comic Sans MS" charset="0"/>
              </a:rPr>
              <a:t>Introduction</a:t>
            </a:r>
            <a:r>
              <a:rPr lang="zh-CN" altLang="en-US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3600" dirty="0">
                <a:latin typeface="Comic Sans MS" charset="0"/>
                <a:ea typeface="Comic Sans MS" charset="0"/>
                <a:cs typeface="Comic Sans MS" charset="0"/>
              </a:rPr>
              <a:t>of</a:t>
            </a:r>
            <a:r>
              <a:rPr lang="zh-CN" altLang="en-US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3600" dirty="0">
                <a:latin typeface="Comic Sans MS" charset="0"/>
                <a:ea typeface="Comic Sans MS" charset="0"/>
                <a:cs typeface="Comic Sans MS" charset="0"/>
              </a:rPr>
              <a:t>Rule</a:t>
            </a:r>
            <a:r>
              <a:rPr lang="zh-CN" altLang="en-US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3600" dirty="0">
                <a:latin typeface="Comic Sans MS" charset="0"/>
                <a:ea typeface="Comic Sans MS" charset="0"/>
                <a:cs typeface="Comic Sans MS" charset="0"/>
              </a:rPr>
              <a:t>Caching</a:t>
            </a:r>
            <a:endParaRPr lang="en-US" sz="3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60" y="1146048"/>
            <a:ext cx="6248400" cy="2667364"/>
          </a:xfrm>
          <a:ln>
            <a:noFill/>
          </a:ln>
        </p:spPr>
        <p:txBody>
          <a:bodyPr/>
          <a:lstStyle/>
          <a:p>
            <a:r>
              <a:rPr lang="en-US" altLang="zh-CN" sz="2400" dirty="0">
                <a:latin typeface="Comic Sans MS" charset="0"/>
                <a:ea typeface="Comic Sans MS" charset="0"/>
                <a:cs typeface="Comic Sans MS" charset="0"/>
              </a:rPr>
              <a:t>Rule</a:t>
            </a:r>
            <a:r>
              <a:rPr lang="zh-CN" altLang="en-US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>
                <a:latin typeface="Comic Sans MS" charset="0"/>
                <a:ea typeface="Comic Sans MS" charset="0"/>
                <a:cs typeface="Comic Sans MS" charset="0"/>
              </a:rPr>
              <a:t>caching</a:t>
            </a:r>
          </a:p>
          <a:p>
            <a:pPr lvl="1"/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Install</a:t>
            </a:r>
            <a:r>
              <a:rPr lang="zh-CN" alt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packet-processing</a:t>
            </a:r>
            <a:r>
              <a:rPr lang="zh-CN" alt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rules</a:t>
            </a:r>
            <a:r>
              <a:rPr lang="zh-CN" alt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in</a:t>
            </a:r>
            <a:r>
              <a:rPr lang="zh-CN" alt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switches</a:t>
            </a:r>
          </a:p>
          <a:p>
            <a:pPr lvl="1"/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Switch</a:t>
            </a:r>
            <a:r>
              <a:rPr lang="zh-CN" alt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types</a:t>
            </a:r>
            <a:r>
              <a:rPr lang="zh-CN" altLang="en-US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en-US" altLang="zh-CN" sz="20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1"/>
            <a:endParaRPr lang="en-US" altLang="zh-CN" sz="20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1"/>
            <a:endParaRPr lang="en-US" altLang="zh-CN" sz="20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1"/>
            <a:endParaRPr lang="en-US" altLang="zh-CN" sz="20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914400" lvl="2" indent="0">
              <a:buNone/>
            </a:pPr>
            <a:endParaRPr lang="en-US" altLang="zh-CN" sz="14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1"/>
            <a:endParaRPr lang="en-US" altLang="zh-CN" sz="1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65B14B5-4D2B-B743-8401-9D57ED7DCB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657633"/>
              </p:ext>
            </p:extLst>
          </p:nvPr>
        </p:nvGraphicFramePr>
        <p:xfrm>
          <a:off x="1066800" y="2514600"/>
          <a:ext cx="5257801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97954866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46084483"/>
                    </a:ext>
                  </a:extLst>
                </a:gridCol>
                <a:gridCol w="1981201">
                  <a:extLst>
                    <a:ext uri="{9D8B030D-6E8A-4147-A177-3AD203B41FA5}">
                      <a16:colId xmlns:a16="http://schemas.microsoft.com/office/drawing/2014/main" val="10481407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zh-CN" sz="1600">
                          <a:latin typeface="Comic Sans MS" panose="030F0902030302020204" pitchFamily="66" charset="0"/>
                        </a:rPr>
                        <a:t>Switch</a:t>
                      </a:r>
                      <a:r>
                        <a:rPr lang="zh-CN" altLang="en-US" sz="1600">
                          <a:latin typeface="Comic Sans MS" panose="030F0902030302020204" pitchFamily="66" charset="0"/>
                        </a:rPr>
                        <a:t> </a:t>
                      </a:r>
                      <a:r>
                        <a:rPr lang="en-US" altLang="zh-CN" sz="1600">
                          <a:latin typeface="Comic Sans MS" panose="030F0902030302020204" pitchFamily="66" charset="0"/>
                        </a:rPr>
                        <a:t>types</a:t>
                      </a:r>
                      <a:endParaRPr lang="en-US" sz="1600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>
                          <a:latin typeface="Comic Sans MS" panose="030F0902030302020204" pitchFamily="66" charset="0"/>
                        </a:rPr>
                        <a:t>Pros</a:t>
                      </a:r>
                      <a:endParaRPr lang="en-US" sz="1600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>
                          <a:latin typeface="Comic Sans MS" panose="030F0902030302020204" pitchFamily="66" charset="0"/>
                        </a:rPr>
                        <a:t>Cons</a:t>
                      </a:r>
                      <a:endParaRPr lang="en-US" sz="1600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28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>
                          <a:latin typeface="Comic Sans MS" panose="030F0902030302020204" pitchFamily="66" charset="0"/>
                        </a:rPr>
                        <a:t>Hardware</a:t>
                      </a:r>
                      <a:endParaRPr lang="en-US" sz="1600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Comic Sans MS" panose="030F0902030302020204" pitchFamily="66" charset="0"/>
                        </a:rPr>
                        <a:t>Fast</a:t>
                      </a:r>
                    </a:p>
                    <a:p>
                      <a:r>
                        <a:rPr lang="en-US" altLang="zh-CN" sz="1600" dirty="0">
                          <a:latin typeface="Comic Sans MS" panose="030F0902030302020204" pitchFamily="66" charset="0"/>
                        </a:rPr>
                        <a:t>(&gt;400</a:t>
                      </a:r>
                      <a:r>
                        <a:rPr lang="zh-CN" altLang="en-US" sz="1600" dirty="0">
                          <a:latin typeface="Comic Sans MS" panose="030F0902030302020204" pitchFamily="66" charset="0"/>
                        </a:rPr>
                        <a:t> </a:t>
                      </a:r>
                      <a:r>
                        <a:rPr lang="en-US" altLang="zh-CN" sz="1600" dirty="0">
                          <a:latin typeface="Comic Sans MS" panose="030F0902030302020204" pitchFamily="66" charset="0"/>
                        </a:rPr>
                        <a:t>Gbps)</a:t>
                      </a:r>
                      <a:endParaRPr lang="en-US" sz="1600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>
                          <a:latin typeface="Comic Sans MS" panose="030F0902030302020204" pitchFamily="66" charset="0"/>
                        </a:rPr>
                        <a:t>Small</a:t>
                      </a:r>
                      <a:r>
                        <a:rPr lang="zh-CN" altLang="en-US" sz="1600">
                          <a:latin typeface="Comic Sans MS" panose="030F0902030302020204" pitchFamily="66" charset="0"/>
                        </a:rPr>
                        <a:t> </a:t>
                      </a:r>
                      <a:r>
                        <a:rPr lang="en-US" altLang="zh-CN" sz="1600">
                          <a:latin typeface="Comic Sans MS" panose="030F0902030302020204" pitchFamily="66" charset="0"/>
                        </a:rPr>
                        <a:t>in</a:t>
                      </a:r>
                      <a:r>
                        <a:rPr lang="zh-CN" altLang="en-US" sz="1600">
                          <a:latin typeface="Comic Sans MS" panose="030F0902030302020204" pitchFamily="66" charset="0"/>
                        </a:rPr>
                        <a:t> </a:t>
                      </a:r>
                      <a:r>
                        <a:rPr lang="en-US" altLang="zh-CN" sz="1600">
                          <a:latin typeface="Comic Sans MS" panose="030F0902030302020204" pitchFamily="66" charset="0"/>
                        </a:rPr>
                        <a:t>capacity</a:t>
                      </a:r>
                      <a:r>
                        <a:rPr lang="zh-CN" altLang="en-US" sz="1600">
                          <a:latin typeface="Comic Sans MS" panose="030F0902030302020204" pitchFamily="66" charset="0"/>
                        </a:rPr>
                        <a:t> </a:t>
                      </a:r>
                      <a:r>
                        <a:rPr lang="en-US" altLang="zh-CN" sz="1600">
                          <a:latin typeface="Comic Sans MS" panose="030F0902030302020204" pitchFamily="66" charset="0"/>
                        </a:rPr>
                        <a:t>(2K~10K)</a:t>
                      </a:r>
                      <a:endParaRPr lang="en-US" altLang="zh-CN" sz="1600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240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>
                          <a:latin typeface="Comic Sans MS" panose="030F0902030302020204" pitchFamily="66" charset="0"/>
                        </a:rPr>
                        <a:t>Software</a:t>
                      </a:r>
                      <a:endParaRPr lang="en-US" sz="1600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>
                          <a:latin typeface="Comic Sans MS" panose="030F0902030302020204" pitchFamily="66" charset="0"/>
                        </a:rPr>
                        <a:t>Large</a:t>
                      </a:r>
                      <a:r>
                        <a:rPr lang="zh-CN" altLang="en-US" sz="1600">
                          <a:latin typeface="Comic Sans MS" panose="030F0902030302020204" pitchFamily="66" charset="0"/>
                        </a:rPr>
                        <a:t> </a:t>
                      </a:r>
                      <a:r>
                        <a:rPr lang="en-US" altLang="zh-CN" sz="1600">
                          <a:latin typeface="Comic Sans MS" panose="030F0902030302020204" pitchFamily="66" charset="0"/>
                        </a:rPr>
                        <a:t>in</a:t>
                      </a:r>
                      <a:r>
                        <a:rPr lang="zh-CN" altLang="en-US" sz="1600">
                          <a:latin typeface="Comic Sans MS" panose="030F0902030302020204" pitchFamily="66" charset="0"/>
                        </a:rPr>
                        <a:t> </a:t>
                      </a:r>
                      <a:r>
                        <a:rPr lang="en-US" altLang="zh-CN" sz="1600">
                          <a:latin typeface="Comic Sans MS" panose="030F0902030302020204" pitchFamily="66" charset="0"/>
                        </a:rPr>
                        <a:t>capacity</a:t>
                      </a:r>
                      <a:endParaRPr lang="en-US" sz="1600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Comic Sans MS" panose="030F0902030302020204" pitchFamily="66" charset="0"/>
                        </a:rPr>
                        <a:t>Slow</a:t>
                      </a:r>
                      <a:r>
                        <a:rPr lang="zh-CN" altLang="en-US" sz="1600" dirty="0">
                          <a:latin typeface="Comic Sans MS" panose="030F0902030302020204" pitchFamily="66" charset="0"/>
                        </a:rPr>
                        <a:t> </a:t>
                      </a:r>
                      <a:r>
                        <a:rPr lang="en-US" altLang="zh-CN" sz="1600" dirty="0">
                          <a:latin typeface="Comic Sans MS" panose="030F0902030302020204" pitchFamily="66" charset="0"/>
                        </a:rPr>
                        <a:t>(40</a:t>
                      </a:r>
                      <a:r>
                        <a:rPr lang="zh-CN" altLang="en-US" sz="1600" dirty="0">
                          <a:latin typeface="Comic Sans MS" panose="030F0902030302020204" pitchFamily="66" charset="0"/>
                        </a:rPr>
                        <a:t> </a:t>
                      </a:r>
                      <a:r>
                        <a:rPr lang="en-US" altLang="zh-CN" sz="1600" dirty="0">
                          <a:latin typeface="Comic Sans MS" panose="030F0902030302020204" pitchFamily="66" charset="0"/>
                        </a:rPr>
                        <a:t>Gbps)</a:t>
                      </a:r>
                      <a:endParaRPr lang="en-US" sz="1600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18317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09AB094-B957-AE4A-8F8D-1391D99A8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001" y="3936013"/>
            <a:ext cx="4328011" cy="254540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AB09BA9-2D0C-6748-9762-00FB2B25D3C9}"/>
              </a:ext>
            </a:extLst>
          </p:cNvPr>
          <p:cNvSpPr txBox="1">
            <a:spLocks/>
          </p:cNvSpPr>
          <p:nvPr/>
        </p:nvSpPr>
        <p:spPr bwMode="auto">
          <a:xfrm>
            <a:off x="416560" y="4114800"/>
            <a:ext cx="4149012" cy="180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lvl="1"/>
            <a:r>
              <a:rPr lang="en-US" altLang="zh-CN" sz="2000" kern="0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Hardware</a:t>
            </a:r>
            <a:r>
              <a:rPr lang="en-US" altLang="zh-CN" sz="2000" kern="0" dirty="0">
                <a:latin typeface="Comic Sans MS" charset="0"/>
                <a:ea typeface="Comic Sans MS" charset="0"/>
                <a:cs typeface="Comic Sans MS" charset="0"/>
              </a:rPr>
              <a:t>:</a:t>
            </a:r>
            <a:r>
              <a:rPr lang="zh-CN" altLang="en-US" sz="2000" kern="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kern="0" dirty="0">
                <a:latin typeface="Comic Sans MS" charset="0"/>
                <a:ea typeface="Comic Sans MS" charset="0"/>
                <a:cs typeface="Comic Sans MS" charset="0"/>
              </a:rPr>
              <a:t>Ternary Content Addressable Memory (TCAM)</a:t>
            </a:r>
          </a:p>
          <a:p>
            <a:pPr lvl="1"/>
            <a:r>
              <a:rPr lang="en-US" altLang="zh-CN" sz="2000" kern="0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Software</a:t>
            </a:r>
            <a:r>
              <a:rPr lang="en-US" altLang="zh-CN" sz="2000" kern="0" dirty="0">
                <a:latin typeface="Comic Sans MS" charset="0"/>
                <a:ea typeface="Comic Sans MS" charset="0"/>
                <a:cs typeface="Comic Sans MS" charset="0"/>
              </a:rPr>
              <a:t>:</a:t>
            </a:r>
            <a:r>
              <a:rPr lang="zh-CN" altLang="en-US" sz="2000" kern="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kern="0" dirty="0">
                <a:latin typeface="Comic Sans MS" charset="0"/>
                <a:ea typeface="Comic Sans MS" charset="0"/>
                <a:cs typeface="Comic Sans MS" charset="0"/>
              </a:rPr>
              <a:t>Software-based</a:t>
            </a:r>
            <a:r>
              <a:rPr lang="zh-CN" altLang="en-US" sz="2000" kern="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200" kern="0" dirty="0">
                <a:latin typeface="Comic Sans MS" charset="0"/>
                <a:ea typeface="Comic Sans MS" charset="0"/>
                <a:cs typeface="Comic Sans MS" charset="0"/>
              </a:rPr>
              <a:t>switches </a:t>
            </a:r>
          </a:p>
          <a:p>
            <a:pPr lvl="2"/>
            <a:endParaRPr lang="en-US" altLang="zh-CN" sz="1400" kern="0" dirty="0">
              <a:latin typeface="Comic Sans MS" charset="0"/>
              <a:ea typeface="Comic Sans MS" charset="0"/>
              <a:cs typeface="Comic Sans MS" charset="0"/>
            </a:endParaRPr>
          </a:p>
          <a:p>
            <a:pPr lvl="1"/>
            <a:endParaRPr lang="en-US" altLang="zh-CN" sz="1800" kern="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462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8013" cy="618562"/>
          </a:xfrm>
        </p:spPr>
        <p:txBody>
          <a:bodyPr/>
          <a:lstStyle/>
          <a:p>
            <a:r>
              <a:rPr lang="en-US" altLang="zh-CN" sz="3600" dirty="0">
                <a:latin typeface="Comic Sans MS" charset="0"/>
                <a:ea typeface="Comic Sans MS" charset="0"/>
                <a:cs typeface="Comic Sans MS" charset="0"/>
              </a:rPr>
              <a:t>General</a:t>
            </a:r>
            <a:r>
              <a:rPr lang="zh-CN" altLang="en-US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3600" dirty="0">
                <a:latin typeface="Comic Sans MS" charset="0"/>
                <a:ea typeface="Comic Sans MS" charset="0"/>
                <a:cs typeface="Comic Sans MS" charset="0"/>
              </a:rPr>
              <a:t>Rule</a:t>
            </a:r>
            <a:r>
              <a:rPr lang="zh-CN" altLang="en-US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3600" dirty="0">
                <a:latin typeface="Comic Sans MS" charset="0"/>
                <a:ea typeface="Comic Sans MS" charset="0"/>
                <a:cs typeface="Comic Sans MS" charset="0"/>
              </a:rPr>
              <a:t>Matching</a:t>
            </a:r>
            <a:r>
              <a:rPr lang="zh-CN" altLang="en-US" sz="36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3600" dirty="0">
                <a:latin typeface="Comic Sans MS" charset="0"/>
                <a:ea typeface="Comic Sans MS" charset="0"/>
                <a:cs typeface="Comic Sans MS" charset="0"/>
              </a:rPr>
              <a:t>Problem</a:t>
            </a:r>
            <a:endParaRPr lang="en-US" sz="36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13" y="4378385"/>
            <a:ext cx="8458200" cy="1600200"/>
          </a:xfrm>
          <a:ln>
            <a:noFill/>
          </a:ln>
        </p:spPr>
        <p:txBody>
          <a:bodyPr/>
          <a:lstStyle/>
          <a:p>
            <a:r>
              <a:rPr lang="en-US" altLang="zh-CN" sz="2400" dirty="0">
                <a:latin typeface="Comic Sans MS" charset="0"/>
                <a:ea typeface="Comic Sans MS" charset="0"/>
                <a:cs typeface="Comic Sans MS" charset="0"/>
              </a:rPr>
              <a:t>Rule</a:t>
            </a:r>
            <a:r>
              <a:rPr lang="zh-CN" altLang="en-US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>
                <a:latin typeface="Comic Sans MS" charset="0"/>
                <a:ea typeface="Comic Sans MS" charset="0"/>
                <a:cs typeface="Comic Sans MS" charset="0"/>
              </a:rPr>
              <a:t>dependency</a:t>
            </a:r>
            <a:r>
              <a:rPr lang="zh-CN" altLang="en-US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>
                <a:latin typeface="Comic Sans MS" charset="0"/>
                <a:ea typeface="Comic Sans MS" charset="0"/>
                <a:cs typeface="Comic Sans MS" charset="0"/>
              </a:rPr>
              <a:t>graph</a:t>
            </a:r>
          </a:p>
          <a:p>
            <a:pPr lvl="1"/>
            <a:r>
              <a:rPr lang="en-US" altLang="zh-CN" sz="1900" dirty="0">
                <a:latin typeface="Comic Sans MS" charset="0"/>
                <a:ea typeface="Comic Sans MS" charset="0"/>
                <a:cs typeface="Comic Sans MS" charset="0"/>
              </a:rPr>
              <a:t>Use of </a:t>
            </a:r>
            <a:r>
              <a:rPr lang="en-US" altLang="zh-CN" sz="1900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wild card * </a:t>
            </a:r>
            <a:r>
              <a:rPr lang="en-US" altLang="zh-CN" sz="1900" dirty="0">
                <a:latin typeface="Comic Sans MS" charset="0"/>
                <a:ea typeface="Comic Sans MS" charset="0"/>
                <a:cs typeface="Comic Sans MS" charset="0"/>
              </a:rPr>
              <a:t>to reduce rule number</a:t>
            </a:r>
          </a:p>
          <a:p>
            <a:pPr lvl="1"/>
            <a:r>
              <a:rPr lang="en-US" altLang="zh-CN" sz="1900" dirty="0">
                <a:latin typeface="Comic Sans MS" charset="0"/>
                <a:ea typeface="Comic Sans MS" charset="0"/>
                <a:cs typeface="Comic Sans MS" charset="0"/>
              </a:rPr>
              <a:t>Directed</a:t>
            </a:r>
            <a:r>
              <a:rPr lang="zh-CN" altLang="en-US" sz="19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1900" dirty="0">
                <a:latin typeface="Comic Sans MS" charset="0"/>
                <a:ea typeface="Comic Sans MS" charset="0"/>
                <a:cs typeface="Comic Sans MS" charset="0"/>
              </a:rPr>
              <a:t>acyclic</a:t>
            </a:r>
            <a:r>
              <a:rPr lang="zh-CN" altLang="en-US" sz="19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1900" dirty="0">
                <a:latin typeface="Comic Sans MS" charset="0"/>
                <a:ea typeface="Comic Sans MS" charset="0"/>
                <a:cs typeface="Comic Sans MS" charset="0"/>
              </a:rPr>
              <a:t>graph: rule and all its decedents (to be in cache)</a:t>
            </a:r>
          </a:p>
          <a:p>
            <a:r>
              <a:rPr lang="en-US" altLang="zh-CN" sz="2400" dirty="0">
                <a:latin typeface="Comic Sans MS" charset="0"/>
                <a:ea typeface="Comic Sans MS" charset="0"/>
                <a:cs typeface="Comic Sans MS" charset="0"/>
              </a:rPr>
              <a:t>Maximum</a:t>
            </a:r>
            <a:r>
              <a:rPr lang="zh-CN" altLang="en-US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>
                <a:latin typeface="Comic Sans MS" charset="0"/>
                <a:ea typeface="Comic Sans MS" charset="0"/>
                <a:cs typeface="Comic Sans MS" charset="0"/>
              </a:rPr>
              <a:t>traffic-hit</a:t>
            </a:r>
            <a:r>
              <a:rPr lang="zh-CN" altLang="en-US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>
                <a:latin typeface="Comic Sans MS" charset="0"/>
                <a:ea typeface="Comic Sans MS" charset="0"/>
                <a:cs typeface="Comic Sans MS" charset="0"/>
              </a:rPr>
              <a:t>by</a:t>
            </a:r>
            <a:r>
              <a:rPr lang="zh-CN" altLang="en-US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>
                <a:latin typeface="Comic Sans MS" charset="0"/>
                <a:ea typeface="Comic Sans MS" charset="0"/>
                <a:cs typeface="Comic Sans MS" charset="0"/>
              </a:rPr>
              <a:t>placing</a:t>
            </a:r>
            <a:r>
              <a:rPr lang="zh-CN" altLang="en-US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>
                <a:latin typeface="Comic Sans MS" charset="0"/>
                <a:ea typeface="Comic Sans MS" charset="0"/>
                <a:cs typeface="Comic Sans MS" charset="0"/>
              </a:rPr>
              <a:t>no</a:t>
            </a:r>
            <a:r>
              <a:rPr lang="zh-CN" altLang="en-US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>
                <a:latin typeface="Comic Sans MS" charset="0"/>
                <a:ea typeface="Comic Sans MS" charset="0"/>
                <a:cs typeface="Comic Sans MS" charset="0"/>
              </a:rPr>
              <a:t>more</a:t>
            </a:r>
            <a:r>
              <a:rPr lang="zh-CN" altLang="en-US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>
                <a:latin typeface="Comic Sans MS" charset="0"/>
                <a:ea typeface="Comic Sans MS" charset="0"/>
                <a:cs typeface="Comic Sans MS" charset="0"/>
              </a:rPr>
              <a:t>than</a:t>
            </a:r>
            <a:r>
              <a:rPr lang="zh-CN" altLang="en-US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>
                <a:latin typeface="Comic Sans MS" charset="0"/>
                <a:ea typeface="Comic Sans MS" charset="0"/>
                <a:cs typeface="Comic Sans MS" charset="0"/>
              </a:rPr>
              <a:t>k</a:t>
            </a:r>
            <a:r>
              <a:rPr lang="zh-CN" altLang="en-US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>
                <a:latin typeface="Comic Sans MS" charset="0"/>
                <a:ea typeface="Comic Sans MS" charset="0"/>
                <a:cs typeface="Comic Sans MS" charset="0"/>
              </a:rPr>
              <a:t>rules</a:t>
            </a:r>
          </a:p>
          <a:p>
            <a:pPr lvl="1"/>
            <a:r>
              <a:rPr lang="en-US" altLang="zh-CN" sz="1900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NP-hard</a:t>
            </a:r>
            <a:r>
              <a:rPr lang="en-US" altLang="zh-CN" sz="19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1900" baseline="30000" dirty="0">
                <a:latin typeface="Comic Sans MS" charset="0"/>
                <a:ea typeface="Comic Sans MS" charset="0"/>
                <a:cs typeface="Comic Sans MS" charset="0"/>
              </a:rPr>
              <a:t>[1]</a:t>
            </a:r>
            <a:endParaRPr lang="en-US" altLang="zh-CN" sz="900" baseline="300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1"/>
            <a:endParaRPr lang="en-US" altLang="zh-CN" sz="1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EB6D82-3B7F-B147-A18C-45A65F352836}"/>
              </a:ext>
            </a:extLst>
          </p:cNvPr>
          <p:cNvSpPr txBox="1"/>
          <p:nvPr/>
        </p:nvSpPr>
        <p:spPr>
          <a:xfrm>
            <a:off x="381000" y="6443246"/>
            <a:ext cx="8763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[1]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Cacheflow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: Dependency-aware rule-caching for software-</a:t>
            </a:r>
            <a:r>
              <a:rPr lang="en-US" sz="160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gdefined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networks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(SOSR’16)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32CC81D-FACE-0B49-8791-B165BF2F98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41350"/>
              </p:ext>
            </p:extLst>
          </p:nvPr>
        </p:nvGraphicFramePr>
        <p:xfrm>
          <a:off x="762000" y="1595120"/>
          <a:ext cx="3581400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6280">
                  <a:extLst>
                    <a:ext uri="{9D8B030D-6E8A-4147-A177-3AD203B41FA5}">
                      <a16:colId xmlns:a16="http://schemas.microsoft.com/office/drawing/2014/main" val="2395350960"/>
                    </a:ext>
                  </a:extLst>
                </a:gridCol>
                <a:gridCol w="795867">
                  <a:extLst>
                    <a:ext uri="{9D8B030D-6E8A-4147-A177-3AD203B41FA5}">
                      <a16:colId xmlns:a16="http://schemas.microsoft.com/office/drawing/2014/main" val="87027665"/>
                    </a:ext>
                  </a:extLst>
                </a:gridCol>
                <a:gridCol w="1011114">
                  <a:extLst>
                    <a:ext uri="{9D8B030D-6E8A-4147-A177-3AD203B41FA5}">
                      <a16:colId xmlns:a16="http://schemas.microsoft.com/office/drawing/2014/main" val="129033428"/>
                    </a:ext>
                  </a:extLst>
                </a:gridCol>
                <a:gridCol w="1058139">
                  <a:extLst>
                    <a:ext uri="{9D8B030D-6E8A-4147-A177-3AD203B41FA5}">
                      <a16:colId xmlns:a16="http://schemas.microsoft.com/office/drawing/2014/main" val="4249613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Comic Sans MS" panose="030F0902030302020204" pitchFamily="66" charset="0"/>
                        </a:rPr>
                        <a:t>Rule</a:t>
                      </a:r>
                      <a:endParaRPr lang="en-US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Comic Sans MS" panose="030F0902030302020204" pitchFamily="66" charset="0"/>
                        </a:rPr>
                        <a:t>Code</a:t>
                      </a:r>
                      <a:endParaRPr lang="en-US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Comic Sans MS" panose="030F0902030302020204" pitchFamily="66" charset="0"/>
                        </a:rPr>
                        <a:t>Priority</a:t>
                      </a:r>
                      <a:endParaRPr lang="en-US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Comic Sans MS" panose="030F0902030302020204" pitchFamily="66" charset="0"/>
                        </a:rPr>
                        <a:t>Weight</a:t>
                      </a:r>
                      <a:endParaRPr lang="en-US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826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Comic Sans MS" panose="030F0902030302020204" pitchFamily="66" charset="0"/>
                        </a:rPr>
                        <a:t>R</a:t>
                      </a:r>
                      <a:r>
                        <a:rPr lang="en-US" altLang="zh-CN" baseline="-25000" dirty="0">
                          <a:latin typeface="Comic Sans MS" panose="030F0902030302020204" pitchFamily="66" charset="0"/>
                        </a:rPr>
                        <a:t>1</a:t>
                      </a:r>
                      <a:endParaRPr lang="en-US" baseline="-25000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Comic Sans MS" panose="030F0902030302020204" pitchFamily="66" charset="0"/>
                        </a:rPr>
                        <a:t>000</a:t>
                      </a:r>
                      <a:endParaRPr lang="en-US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Comic Sans MS" panose="030F0902030302020204" pitchFamily="66" charset="0"/>
                        </a:rPr>
                        <a:t>6</a:t>
                      </a:r>
                      <a:endParaRPr lang="en-US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Comic Sans MS" panose="030F0902030302020204" pitchFamily="66" charset="0"/>
                        </a:rPr>
                        <a:t>10</a:t>
                      </a:r>
                      <a:endParaRPr lang="en-US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19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Comic Sans MS" panose="030F0902030302020204" pitchFamily="66" charset="0"/>
                        </a:rPr>
                        <a:t>R</a:t>
                      </a:r>
                      <a:r>
                        <a:rPr lang="en-US" altLang="zh-CN" baseline="-25000" dirty="0">
                          <a:latin typeface="Comic Sans MS" panose="030F0902030302020204" pitchFamily="66" charset="0"/>
                        </a:rPr>
                        <a:t>2</a:t>
                      </a:r>
                      <a:endParaRPr lang="en-US" baseline="-25000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Comic Sans MS" panose="030F0902030302020204" pitchFamily="66" charset="0"/>
                        </a:rPr>
                        <a:t>00</a:t>
                      </a:r>
                      <a:r>
                        <a:rPr lang="zh-CN" altLang="en-US" dirty="0">
                          <a:latin typeface="Comic Sans MS" panose="030F0902030302020204" pitchFamily="66" charset="0"/>
                        </a:rPr>
                        <a:t>*</a:t>
                      </a:r>
                      <a:endParaRPr lang="en-US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Comic Sans MS" panose="030F0902030302020204" pitchFamily="66" charset="0"/>
                        </a:rPr>
                        <a:t>5</a:t>
                      </a:r>
                      <a:endParaRPr lang="en-US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Comic Sans MS" panose="030F0902030302020204" pitchFamily="66" charset="0"/>
                        </a:rPr>
                        <a:t>60</a:t>
                      </a:r>
                      <a:endParaRPr lang="en-US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742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Comic Sans MS" panose="030F0902030302020204" pitchFamily="66" charset="0"/>
                        </a:rPr>
                        <a:t>R</a:t>
                      </a:r>
                      <a:r>
                        <a:rPr lang="en-US" altLang="zh-CN" baseline="-25000" dirty="0">
                          <a:latin typeface="Comic Sans MS" panose="030F0902030302020204" pitchFamily="66" charset="0"/>
                        </a:rPr>
                        <a:t>3</a:t>
                      </a:r>
                      <a:endParaRPr lang="en-US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Comic Sans MS" panose="030F0902030302020204" pitchFamily="66" charset="0"/>
                        </a:rPr>
                        <a:t>0</a:t>
                      </a:r>
                      <a:r>
                        <a:rPr lang="zh-CN" altLang="en-US" dirty="0">
                          <a:latin typeface="Comic Sans MS" panose="030F0902030302020204" pitchFamily="66" charset="0"/>
                        </a:rPr>
                        <a:t>**</a:t>
                      </a:r>
                      <a:endParaRPr lang="en-US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Comic Sans MS" panose="030F0902030302020204" pitchFamily="66" charset="0"/>
                        </a:rPr>
                        <a:t>4</a:t>
                      </a:r>
                      <a:endParaRPr lang="en-US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Comic Sans MS" panose="030F0902030302020204" pitchFamily="66" charset="0"/>
                        </a:rPr>
                        <a:t>30</a:t>
                      </a:r>
                      <a:endParaRPr lang="en-US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606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Comic Sans MS" panose="030F0902030302020204" pitchFamily="66" charset="0"/>
                        </a:rPr>
                        <a:t>R</a:t>
                      </a:r>
                      <a:r>
                        <a:rPr lang="en-US" altLang="zh-CN" baseline="-25000" dirty="0">
                          <a:latin typeface="Comic Sans MS" panose="030F0902030302020204" pitchFamily="66" charset="0"/>
                        </a:rPr>
                        <a:t>4</a:t>
                      </a:r>
                      <a:endParaRPr lang="en-US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Comic Sans MS" panose="030F0902030302020204" pitchFamily="66" charset="0"/>
                        </a:rPr>
                        <a:t>11</a:t>
                      </a:r>
                      <a:r>
                        <a:rPr lang="zh-CN" altLang="en-US" dirty="0">
                          <a:latin typeface="Comic Sans MS" panose="030F0902030302020204" pitchFamily="66" charset="0"/>
                        </a:rPr>
                        <a:t>*</a:t>
                      </a:r>
                      <a:endParaRPr lang="en-US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Comic Sans MS" panose="030F0902030302020204" pitchFamily="66" charset="0"/>
                        </a:rPr>
                        <a:t>3</a:t>
                      </a:r>
                      <a:endParaRPr lang="en-US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Comic Sans MS" panose="030F0902030302020204" pitchFamily="66" charset="0"/>
                        </a:rPr>
                        <a:t>5</a:t>
                      </a:r>
                      <a:endParaRPr lang="en-US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467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Comic Sans MS" panose="030F0902030302020204" pitchFamily="66" charset="0"/>
                        </a:rPr>
                        <a:t>R</a:t>
                      </a:r>
                      <a:r>
                        <a:rPr lang="en-US" altLang="zh-CN" baseline="-25000" dirty="0">
                          <a:latin typeface="Comic Sans MS" panose="030F0902030302020204" pitchFamily="66" charset="0"/>
                        </a:rPr>
                        <a:t>5</a:t>
                      </a:r>
                      <a:endParaRPr lang="en-US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Comic Sans MS" panose="030F0902030302020204" pitchFamily="66" charset="0"/>
                        </a:rPr>
                        <a:t>1</a:t>
                      </a:r>
                      <a:r>
                        <a:rPr lang="zh-CN" altLang="en-US" dirty="0">
                          <a:latin typeface="Comic Sans MS" panose="030F0902030302020204" pitchFamily="66" charset="0"/>
                        </a:rPr>
                        <a:t>*</a:t>
                      </a:r>
                      <a:r>
                        <a:rPr lang="en-US" altLang="zh-CN" dirty="0">
                          <a:latin typeface="Comic Sans MS" panose="030F0902030302020204" pitchFamily="66" charset="0"/>
                        </a:rPr>
                        <a:t>0</a:t>
                      </a:r>
                      <a:endParaRPr lang="en-US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Comic Sans MS" panose="030F0902030302020204" pitchFamily="66" charset="0"/>
                        </a:rPr>
                        <a:t>2</a:t>
                      </a:r>
                      <a:endParaRPr lang="en-US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Comic Sans MS" panose="030F0902030302020204" pitchFamily="66" charset="0"/>
                        </a:rPr>
                        <a:t>10</a:t>
                      </a:r>
                      <a:endParaRPr lang="en-US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127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Comic Sans MS" panose="030F0902030302020204" pitchFamily="66" charset="0"/>
                        </a:rPr>
                        <a:t>R</a:t>
                      </a:r>
                      <a:r>
                        <a:rPr lang="en-US" altLang="zh-CN" baseline="-25000" dirty="0">
                          <a:latin typeface="Comic Sans MS" panose="030F0902030302020204" pitchFamily="66" charset="0"/>
                        </a:rPr>
                        <a:t>6</a:t>
                      </a:r>
                      <a:endParaRPr lang="en-US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Comic Sans MS" panose="030F0902030302020204" pitchFamily="66" charset="0"/>
                        </a:rPr>
                        <a:t>10</a:t>
                      </a:r>
                      <a:r>
                        <a:rPr lang="zh-CN" altLang="en-US" dirty="0">
                          <a:latin typeface="Comic Sans MS" panose="030F0902030302020204" pitchFamily="66" charset="0"/>
                        </a:rPr>
                        <a:t>*</a:t>
                      </a:r>
                      <a:endParaRPr lang="en-US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Comic Sans MS" panose="030F0902030302020204" pitchFamily="66" charset="0"/>
                        </a:rPr>
                        <a:t>1</a:t>
                      </a:r>
                      <a:endParaRPr lang="en-US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Comic Sans MS" panose="030F0902030302020204" pitchFamily="66" charset="0"/>
                        </a:rPr>
                        <a:t>120</a:t>
                      </a:r>
                      <a:endParaRPr lang="en-US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73163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A58FDED1-DE47-1B4E-9708-022E2DC88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183" y="1295400"/>
            <a:ext cx="3078217" cy="2985562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4BA20F3-D3D3-EB44-BE9C-E4B4D80E34B6}"/>
              </a:ext>
            </a:extLst>
          </p:cNvPr>
          <p:cNvSpPr txBox="1">
            <a:spLocks/>
          </p:cNvSpPr>
          <p:nvPr/>
        </p:nvSpPr>
        <p:spPr bwMode="auto">
          <a:xfrm>
            <a:off x="1752958" y="1098076"/>
            <a:ext cx="1599483" cy="39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000" kern="0" dirty="0">
                <a:latin typeface="Comic Sans MS" panose="030F0902030302020204" pitchFamily="66" charset="0"/>
              </a:rPr>
              <a:t>Rule</a:t>
            </a:r>
            <a:r>
              <a:rPr lang="zh-CN" altLang="en-US" sz="2000" kern="0" dirty="0">
                <a:latin typeface="Comic Sans MS" panose="030F0902030302020204" pitchFamily="66" charset="0"/>
              </a:rPr>
              <a:t> </a:t>
            </a:r>
            <a:r>
              <a:rPr lang="en-US" altLang="zh-CN" sz="2000" kern="0" dirty="0">
                <a:latin typeface="Comic Sans MS" panose="030F0902030302020204" pitchFamily="66" charset="0"/>
              </a:rPr>
              <a:t>Table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33A67A-E8D3-F440-AB95-CFB96DB36C23}"/>
              </a:ext>
            </a:extLst>
          </p:cNvPr>
          <p:cNvCxnSpPr>
            <a:cxnSpLocks/>
          </p:cNvCxnSpPr>
          <p:nvPr/>
        </p:nvCxnSpPr>
        <p:spPr bwMode="auto">
          <a:xfrm flipV="1">
            <a:off x="5057121" y="2438400"/>
            <a:ext cx="0" cy="1488842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52A4C4-3649-CA42-ACA2-6F36D9B0377C}"/>
              </a:ext>
            </a:extLst>
          </p:cNvPr>
          <p:cNvCxnSpPr>
            <a:cxnSpLocks/>
          </p:cNvCxnSpPr>
          <p:nvPr/>
        </p:nvCxnSpPr>
        <p:spPr bwMode="auto">
          <a:xfrm flipV="1">
            <a:off x="8353328" y="2438400"/>
            <a:ext cx="0" cy="152067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7401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7C737-8D2A-F445-A519-F32732749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2267"/>
            <a:ext cx="8228013" cy="912812"/>
          </a:xfrm>
        </p:spPr>
        <p:txBody>
          <a:bodyPr/>
          <a:lstStyle/>
          <a:p>
            <a:r>
              <a:rPr lang="en-US" altLang="zh-CN" dirty="0">
                <a:latin typeface="Comic Sans MS" charset="0"/>
              </a:rPr>
              <a:t>Efficient</a:t>
            </a:r>
            <a:r>
              <a:rPr lang="zh-CN" altLang="en-US" dirty="0">
                <a:latin typeface="Comic Sans MS" charset="0"/>
              </a:rPr>
              <a:t> </a:t>
            </a:r>
            <a:r>
              <a:rPr lang="en-US" altLang="zh-CN" dirty="0">
                <a:latin typeface="Comic Sans MS" charset="0"/>
              </a:rPr>
              <a:t>Rule</a:t>
            </a:r>
            <a:r>
              <a:rPr lang="zh-CN" altLang="en-US" dirty="0">
                <a:latin typeface="Comic Sans MS" charset="0"/>
              </a:rPr>
              <a:t> </a:t>
            </a:r>
            <a:r>
              <a:rPr lang="en-US" altLang="zh-CN" dirty="0">
                <a:latin typeface="Comic Sans MS" charset="0"/>
              </a:rPr>
              <a:t>Caching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D6059-6351-A846-AD35-46C43EAB1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271" y="990600"/>
            <a:ext cx="4614182" cy="2897188"/>
          </a:xfrm>
        </p:spPr>
        <p:txBody>
          <a:bodyPr/>
          <a:lstStyle/>
          <a:p>
            <a:endParaRPr lang="en-US" altLang="zh-CN" sz="2400" dirty="0">
              <a:latin typeface="Comic Sans MS" panose="030F0902030302020204" pitchFamily="66" charset="0"/>
            </a:endParaRPr>
          </a:p>
          <a:p>
            <a:r>
              <a:rPr lang="en-US" altLang="zh-CN" sz="2400" dirty="0">
                <a:latin typeface="Comic Sans MS" panose="030F0902030302020204" pitchFamily="66" charset="0"/>
              </a:rPr>
              <a:t>Assumption</a:t>
            </a:r>
          </a:p>
          <a:p>
            <a:pPr lvl="1"/>
            <a:r>
              <a:rPr lang="en-US" altLang="zh-CN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Prefix coding</a:t>
            </a:r>
            <a:r>
              <a:rPr lang="en-US" altLang="zh-CN" sz="2000" dirty="0">
                <a:latin typeface="Comic Sans MS" panose="030F0902030302020204" pitchFamily="66" charset="0"/>
              </a:rPr>
              <a:t> to reduce rule number </a:t>
            </a:r>
            <a:r>
              <a:rPr lang="en-US" altLang="zh-CN" sz="1700" dirty="0">
                <a:latin typeface="Comic Sans MS" panose="030F0902030302020204" pitchFamily="66" charset="0"/>
              </a:rPr>
              <a:t>(optimal coding </a:t>
            </a:r>
            <a:r>
              <a:rPr lang="en-US" altLang="zh-CN" sz="1700" baseline="30000" dirty="0">
                <a:latin typeface="Comic Sans MS" panose="030F0902030302020204" pitchFamily="66" charset="0"/>
              </a:rPr>
              <a:t>[2]</a:t>
            </a:r>
            <a:r>
              <a:rPr lang="en-US" altLang="zh-CN" sz="1700" dirty="0">
                <a:latin typeface="Comic Sans MS" panose="030F0902030302020204" pitchFamily="66" charset="0"/>
              </a:rPr>
              <a:t> is hard)</a:t>
            </a:r>
          </a:p>
          <a:p>
            <a:pPr lvl="1"/>
            <a:r>
              <a:rPr lang="en-US" altLang="zh-CN" sz="2000" dirty="0">
                <a:latin typeface="Comic Sans MS" panose="030F0902030302020204" pitchFamily="66" charset="0"/>
              </a:rPr>
              <a:t>All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rules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form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a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forest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of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trees</a:t>
            </a:r>
          </a:p>
          <a:p>
            <a:r>
              <a:rPr lang="en-US" altLang="zh-CN" sz="2500" dirty="0">
                <a:latin typeface="Comic Sans MS" panose="030F0902030302020204" pitchFamily="66" charset="0"/>
              </a:rPr>
              <a:t>Constraint</a:t>
            </a:r>
          </a:p>
          <a:p>
            <a:pPr lvl="1"/>
            <a:r>
              <a:rPr lang="en-US" altLang="zh-CN" sz="2000" dirty="0">
                <a:latin typeface="Comic Sans MS" panose="030F0902030302020204" pitchFamily="66" charset="0"/>
              </a:rPr>
              <a:t>Descendant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constraint</a:t>
            </a:r>
          </a:p>
          <a:p>
            <a:pPr lvl="1"/>
            <a:r>
              <a:rPr lang="en-US" altLang="zh-CN" sz="2000" dirty="0">
                <a:latin typeface="Comic Sans MS" panose="030F0902030302020204" pitchFamily="66" charset="0"/>
              </a:rPr>
              <a:t>Limited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number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of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cached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rules</a:t>
            </a:r>
            <a:r>
              <a:rPr lang="zh-CN" altLang="en-US" sz="2000" dirty="0"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latin typeface="Comic Sans MS" panose="030F0902030302020204" pitchFamily="66" charset="0"/>
              </a:rPr>
              <a:t>k</a:t>
            </a:r>
          </a:p>
          <a:p>
            <a:r>
              <a:rPr lang="en-US" altLang="zh-CN" sz="2400" dirty="0">
                <a:latin typeface="Comic Sans MS" panose="030F0902030302020204" pitchFamily="66" charset="0"/>
              </a:rPr>
              <a:t>Objective</a:t>
            </a:r>
          </a:p>
          <a:p>
            <a:pPr lvl="1"/>
            <a:r>
              <a:rPr lang="en-US" altLang="zh-CN" sz="1900" dirty="0">
                <a:latin typeface="Comic Sans MS" panose="030F0902030302020204" pitchFamily="66" charset="0"/>
              </a:rPr>
              <a:t>Maximize</a:t>
            </a:r>
            <a:r>
              <a:rPr lang="zh-CN" altLang="en-US" sz="1900" dirty="0">
                <a:latin typeface="Comic Sans MS" panose="030F0902030302020204" pitchFamily="66" charset="0"/>
              </a:rPr>
              <a:t> </a:t>
            </a:r>
            <a:r>
              <a:rPr lang="en-US" altLang="zh-CN" sz="1900" dirty="0">
                <a:latin typeface="Comic Sans MS" panose="030F0902030302020204" pitchFamily="66" charset="0"/>
              </a:rPr>
              <a:t>number</a:t>
            </a:r>
            <a:r>
              <a:rPr lang="zh-CN" altLang="en-US" sz="1900" dirty="0">
                <a:latin typeface="Comic Sans MS" panose="030F0902030302020204" pitchFamily="66" charset="0"/>
              </a:rPr>
              <a:t> </a:t>
            </a:r>
            <a:r>
              <a:rPr lang="en-US" altLang="zh-CN" sz="1900" dirty="0">
                <a:latin typeface="Comic Sans MS" panose="030F0902030302020204" pitchFamily="66" charset="0"/>
              </a:rPr>
              <a:t>of</a:t>
            </a:r>
            <a:r>
              <a:rPr lang="zh-CN" altLang="en-US" sz="1900" dirty="0">
                <a:latin typeface="Comic Sans MS" panose="030F0902030302020204" pitchFamily="66" charset="0"/>
              </a:rPr>
              <a:t> </a:t>
            </a:r>
            <a:r>
              <a:rPr lang="en-US" altLang="zh-CN" sz="1900" dirty="0">
                <a:latin typeface="Comic Sans MS" panose="030F0902030302020204" pitchFamily="66" charset="0"/>
              </a:rPr>
              <a:t>rules</a:t>
            </a:r>
            <a:r>
              <a:rPr lang="zh-CN" altLang="en-US" sz="1900" dirty="0">
                <a:latin typeface="Comic Sans MS" panose="030F0902030302020204" pitchFamily="66" charset="0"/>
              </a:rPr>
              <a:t> </a:t>
            </a:r>
            <a:r>
              <a:rPr lang="en-US" altLang="zh-CN" sz="1900" dirty="0">
                <a:latin typeface="Comic Sans MS" panose="030F0902030302020204" pitchFamily="66" charset="0"/>
              </a:rPr>
              <a:t>hits</a:t>
            </a:r>
          </a:p>
          <a:p>
            <a:endParaRPr lang="en-US" altLang="zh-CN" sz="800" dirty="0">
              <a:latin typeface="Comic Sans MS" panose="030F09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8ED55D-7841-0146-B850-49DBEED635D9}"/>
              </a:ext>
            </a:extLst>
          </p:cNvPr>
          <p:cNvSpPr txBox="1"/>
          <p:nvPr/>
        </p:nvSpPr>
        <p:spPr>
          <a:xfrm>
            <a:off x="726440" y="6252137"/>
            <a:ext cx="838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[2]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Explicit path control in commodity data centers: Design and applications 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(ToN’16)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12D0B9A-786A-C544-AB66-E6848C643F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119986"/>
              </p:ext>
            </p:extLst>
          </p:nvPr>
        </p:nvGraphicFramePr>
        <p:xfrm>
          <a:off x="5737515" y="3139945"/>
          <a:ext cx="1727200" cy="17526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216758062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10156157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Comic Sans MS" panose="030F0902030302020204" pitchFamily="66" charset="0"/>
                        </a:rPr>
                        <a:t>Rul</a:t>
                      </a:r>
                      <a:endParaRPr lang="en-US" dirty="0">
                        <a:latin typeface="Comic Sans MS" panose="030F0902030302020204" pitchFamily="66" charset="0"/>
                      </a:endParaRPr>
                    </a:p>
                    <a:p>
                      <a:r>
                        <a:rPr lang="en-US" dirty="0">
                          <a:latin typeface="Comic Sans MS" panose="030F0902030302020204" pitchFamily="66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902030302020204" pitchFamily="66" charset="0"/>
                        </a:rPr>
                        <a:t>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50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902030302020204" pitchFamily="66" charset="0"/>
                        </a:rPr>
                        <a:t>1000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902030302020204" pitchFamily="66" charset="0"/>
                        </a:rPr>
                        <a:t>Port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1568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902030302020204" pitchFamily="66" charset="0"/>
                        </a:rPr>
                        <a:t>10**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mic Sans MS" panose="030F0902030302020204" pitchFamily="66" charset="0"/>
                        </a:rPr>
                        <a:t>Port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201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902030302020204" pitchFamily="66" charset="0"/>
                        </a:rPr>
                        <a:t>111*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omic Sans MS" panose="030F0902030302020204" pitchFamily="66" charset="0"/>
                        </a:rPr>
                        <a:t>Port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243970"/>
                  </a:ext>
                </a:extLst>
              </a:tr>
            </a:tbl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2779C8-0DD6-9241-8A21-DC804BFA8C93}"/>
              </a:ext>
            </a:extLst>
          </p:cNvPr>
          <p:cNvSpPr txBox="1">
            <a:spLocks/>
          </p:cNvSpPr>
          <p:nvPr/>
        </p:nvSpPr>
        <p:spPr bwMode="auto">
          <a:xfrm>
            <a:off x="5959510" y="2318511"/>
            <a:ext cx="2725703" cy="39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CN" sz="1800" kern="0" dirty="0">
                <a:latin typeface="Comic Sans MS" panose="030F0902030302020204" pitchFamily="66" charset="0"/>
              </a:rPr>
              <a:t>TCAM forwarding table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C96DA3-E083-E642-98F7-7EC39503F2F8}"/>
              </a:ext>
            </a:extLst>
          </p:cNvPr>
          <p:cNvCxnSpPr/>
          <p:nvPr/>
        </p:nvCxnSpPr>
        <p:spPr bwMode="auto">
          <a:xfrm>
            <a:off x="4670715" y="3444745"/>
            <a:ext cx="914400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48A96798-3F07-5D4B-9036-BA424C0DDB2B}"/>
              </a:ext>
            </a:extLst>
          </p:cNvPr>
          <p:cNvSpPr txBox="1">
            <a:spLocks/>
          </p:cNvSpPr>
          <p:nvPr/>
        </p:nvSpPr>
        <p:spPr bwMode="auto">
          <a:xfrm>
            <a:off x="4692051" y="3129381"/>
            <a:ext cx="762000" cy="39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CN" sz="1800" kern="0" dirty="0">
                <a:latin typeface="Comic Sans MS" panose="030F0902030302020204" pitchFamily="66" charset="0"/>
              </a:rPr>
              <a:t>1000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6C73265-EBCE-0343-96F2-D6033ECE4C58}"/>
              </a:ext>
            </a:extLst>
          </p:cNvPr>
          <p:cNvSpPr/>
          <p:nvPr/>
        </p:nvSpPr>
        <p:spPr bwMode="auto">
          <a:xfrm>
            <a:off x="5661315" y="3456937"/>
            <a:ext cx="1803400" cy="424703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019F565F-873A-A94A-9A78-7F308042F446}"/>
              </a:ext>
            </a:extLst>
          </p:cNvPr>
          <p:cNvSpPr txBox="1">
            <a:spLocks/>
          </p:cNvSpPr>
          <p:nvPr/>
        </p:nvSpPr>
        <p:spPr bwMode="auto">
          <a:xfrm>
            <a:off x="7528723" y="3476380"/>
            <a:ext cx="762000" cy="39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CN" sz="1800" kern="0" dirty="0">
                <a:solidFill>
                  <a:srgbClr val="FF0000"/>
                </a:solidFill>
                <a:latin typeface="Comic Sans MS" panose="030F0902030302020204" pitchFamily="66" charset="0"/>
              </a:rPr>
              <a:t>Hit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0F5A628F-6F99-704C-B471-E922C2D6710B}"/>
              </a:ext>
            </a:extLst>
          </p:cNvPr>
          <p:cNvSpPr txBox="1">
            <a:spLocks/>
          </p:cNvSpPr>
          <p:nvPr/>
        </p:nvSpPr>
        <p:spPr bwMode="auto">
          <a:xfrm>
            <a:off x="4685955" y="3129381"/>
            <a:ext cx="762000" cy="39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CN" sz="1800" kern="0" dirty="0">
                <a:latin typeface="Comic Sans MS" panose="030F0902030302020204" pitchFamily="66" charset="0"/>
              </a:rPr>
              <a:t>1100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7A2DF5AD-755A-7946-A5EA-99D7EB141DE0}"/>
              </a:ext>
            </a:extLst>
          </p:cNvPr>
          <p:cNvSpPr txBox="1">
            <a:spLocks/>
          </p:cNvSpPr>
          <p:nvPr/>
        </p:nvSpPr>
        <p:spPr bwMode="auto">
          <a:xfrm>
            <a:off x="7846506" y="3694904"/>
            <a:ext cx="762000" cy="39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CN" sz="1800" kern="0" dirty="0">
                <a:solidFill>
                  <a:srgbClr val="FF0000"/>
                </a:solidFill>
                <a:latin typeface="Comic Sans MS" panose="030F0902030302020204" pitchFamily="66" charset="0"/>
              </a:rPr>
              <a:t>Miss</a:t>
            </a:r>
          </a:p>
        </p:txBody>
      </p: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701A8957-007E-AD40-87D3-F9D5494FAC53}"/>
              </a:ext>
            </a:extLst>
          </p:cNvPr>
          <p:cNvCxnSpPr/>
          <p:nvPr/>
        </p:nvCxnSpPr>
        <p:spPr bwMode="auto">
          <a:xfrm rot="16200000" flipH="1">
            <a:off x="5991017" y="4701547"/>
            <a:ext cx="623296" cy="520700"/>
          </a:xfrm>
          <a:prstGeom prst="bentConnector3">
            <a:avLst>
              <a:gd name="adj1" fmla="val 98412"/>
            </a:avLst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1BFA18FD-056B-B64D-BCC1-2ACA0BA7F487}"/>
              </a:ext>
            </a:extLst>
          </p:cNvPr>
          <p:cNvSpPr txBox="1">
            <a:spLocks/>
          </p:cNvSpPr>
          <p:nvPr/>
        </p:nvSpPr>
        <p:spPr bwMode="auto">
          <a:xfrm>
            <a:off x="6643166" y="4816345"/>
            <a:ext cx="2004740" cy="716638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CN" sz="1800" kern="0" dirty="0">
                <a:latin typeface="Comic Sans MS" panose="030F0902030302020204" pitchFamily="66" charset="0"/>
              </a:rPr>
              <a:t>Software switch forwarding table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7F8961D-0CCE-404C-B71A-5F2448F6DAB0}"/>
              </a:ext>
            </a:extLst>
          </p:cNvPr>
          <p:cNvSpPr/>
          <p:nvPr/>
        </p:nvSpPr>
        <p:spPr bwMode="auto">
          <a:xfrm>
            <a:off x="6465986" y="4727685"/>
            <a:ext cx="2383789" cy="83398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2BF18E38-43A9-C24E-A800-E2A18B495600}"/>
              </a:ext>
            </a:extLst>
          </p:cNvPr>
          <p:cNvSpPr/>
          <p:nvPr/>
        </p:nvSpPr>
        <p:spPr bwMode="auto">
          <a:xfrm>
            <a:off x="7528723" y="3139945"/>
            <a:ext cx="339921" cy="1483360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1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 animBg="1"/>
      <p:bldP spid="11" grpId="1" animBg="1"/>
      <p:bldP spid="11" grpId="2" animBg="1"/>
      <p:bldP spid="12" grpId="0"/>
      <p:bldP spid="12" grpId="1"/>
      <p:bldP spid="12" grpId="2"/>
      <p:bldP spid="13" grpId="0"/>
      <p:bldP spid="15" grpId="0"/>
      <p:bldP spid="15" grpId="1"/>
      <p:bldP spid="21" grpId="0" animBg="1"/>
      <p:bldP spid="21" grpId="1" animBg="1"/>
      <p:bldP spid="23" grpId="0" animBg="1"/>
      <p:bldP spid="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7C737-8D2A-F445-A519-F32732749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04800"/>
            <a:ext cx="8228013" cy="912812"/>
          </a:xfrm>
        </p:spPr>
        <p:txBody>
          <a:bodyPr/>
          <a:lstStyle/>
          <a:p>
            <a:r>
              <a:rPr lang="en-US" altLang="zh-CN" dirty="0">
                <a:latin typeface="Comic Sans MS" charset="0"/>
              </a:rPr>
              <a:t>A</a:t>
            </a:r>
            <a:r>
              <a:rPr lang="zh-CN" altLang="en-US" dirty="0">
                <a:latin typeface="Comic Sans MS" charset="0"/>
              </a:rPr>
              <a:t> </a:t>
            </a:r>
            <a:r>
              <a:rPr lang="en-US" altLang="zh-CN" dirty="0">
                <a:latin typeface="Comic Sans MS" charset="0"/>
              </a:rPr>
              <a:t>Motivating</a:t>
            </a:r>
            <a:r>
              <a:rPr lang="zh-CN" altLang="en-US" dirty="0">
                <a:latin typeface="Comic Sans MS" charset="0"/>
              </a:rPr>
              <a:t> </a:t>
            </a:r>
            <a:r>
              <a:rPr lang="en-US" altLang="zh-CN" dirty="0">
                <a:latin typeface="Comic Sans MS" charset="0"/>
              </a:rPr>
              <a:t>Example</a:t>
            </a:r>
            <a:endParaRPr lang="en-US" dirty="0"/>
          </a:p>
        </p:txBody>
      </p:sp>
      <p:sp>
        <p:nvSpPr>
          <p:cNvPr id="29" name="Content Placeholder 6">
            <a:extLst>
              <a:ext uri="{FF2B5EF4-FFF2-40B4-BE49-F238E27FC236}">
                <a16:creationId xmlns:a16="http://schemas.microsoft.com/office/drawing/2014/main" id="{E6749A6A-F520-0041-A600-7016B4E9F17F}"/>
              </a:ext>
            </a:extLst>
          </p:cNvPr>
          <p:cNvSpPr txBox="1">
            <a:spLocks/>
          </p:cNvSpPr>
          <p:nvPr/>
        </p:nvSpPr>
        <p:spPr bwMode="auto">
          <a:xfrm>
            <a:off x="6324599" y="5010579"/>
            <a:ext cx="7556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400" kern="0" dirty="0">
                <a:latin typeface="Comic Sans MS" panose="030F0902030302020204" pitchFamily="66" charset="0"/>
              </a:rPr>
              <a:t>k=2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9C80D9-4ADB-9743-A9DC-DD4CFA94C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875" y="2266790"/>
            <a:ext cx="3720425" cy="2523999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54E2C95-B9FD-A24D-9F3C-45AE869827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707446"/>
              </p:ext>
            </p:extLst>
          </p:nvPr>
        </p:nvGraphicFramePr>
        <p:xfrm>
          <a:off x="5943600" y="3124200"/>
          <a:ext cx="17272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216758062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10156157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902030302020204" pitchFamily="66" charset="0"/>
                        </a:rPr>
                        <a:t>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902030302020204" pitchFamily="66" charset="0"/>
                        </a:rPr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50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8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201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243970"/>
                  </a:ext>
                </a:extLst>
              </a:tr>
            </a:tbl>
          </a:graphicData>
        </a:graphic>
      </p:graphicFrame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EB5AD3FD-3F17-3D46-BA5F-70DE5DB10775}"/>
              </a:ext>
            </a:extLst>
          </p:cNvPr>
          <p:cNvSpPr txBox="1">
            <a:spLocks/>
          </p:cNvSpPr>
          <p:nvPr/>
        </p:nvSpPr>
        <p:spPr bwMode="auto">
          <a:xfrm>
            <a:off x="5444347" y="2636768"/>
            <a:ext cx="2725703" cy="39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CN" sz="1800" kern="0" dirty="0">
                <a:latin typeface="Comic Sans MS" panose="030F0902030302020204" pitchFamily="66" charset="0"/>
              </a:rPr>
              <a:t>TCAM forwarding table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FDEFB61-5168-5243-BCA3-2CE24C13C4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639583"/>
              </p:ext>
            </p:extLst>
          </p:nvPr>
        </p:nvGraphicFramePr>
        <p:xfrm>
          <a:off x="5937504" y="3304488"/>
          <a:ext cx="17272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1216758062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10156157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902030302020204" pitchFamily="66" charset="0"/>
                        </a:rPr>
                        <a:t>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902030302020204" pitchFamily="66" charset="0"/>
                        </a:rPr>
                        <a:t>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50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568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Comic Sans MS" panose="030F09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201295"/>
                  </a:ext>
                </a:extLst>
              </a:tr>
            </a:tbl>
          </a:graphicData>
        </a:graphic>
      </p:graphicFrame>
      <p:sp>
        <p:nvSpPr>
          <p:cNvPr id="35" name="Oval 34">
            <a:extLst>
              <a:ext uri="{FF2B5EF4-FFF2-40B4-BE49-F238E27FC236}">
                <a16:creationId xmlns:a16="http://schemas.microsoft.com/office/drawing/2014/main" id="{E32E85CE-C1DD-5549-9291-A6E2841A2D0F}"/>
              </a:ext>
            </a:extLst>
          </p:cNvPr>
          <p:cNvSpPr/>
          <p:nvPr/>
        </p:nvSpPr>
        <p:spPr bwMode="auto">
          <a:xfrm>
            <a:off x="2895600" y="2727064"/>
            <a:ext cx="1752600" cy="2283515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7C3A320-3A68-3440-B0FB-2B5B6F1252C1}"/>
              </a:ext>
            </a:extLst>
          </p:cNvPr>
          <p:cNvCxnSpPr>
            <a:cxnSpLocks/>
            <a:stCxn id="35" idx="6"/>
            <a:endCxn id="11" idx="1"/>
          </p:cNvCxnSpPr>
          <p:nvPr/>
        </p:nvCxnSpPr>
        <p:spPr bwMode="auto">
          <a:xfrm flipV="1">
            <a:off x="4648200" y="3865880"/>
            <a:ext cx="1295400" cy="2942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Content Placeholder 6">
            <a:extLst>
              <a:ext uri="{FF2B5EF4-FFF2-40B4-BE49-F238E27FC236}">
                <a16:creationId xmlns:a16="http://schemas.microsoft.com/office/drawing/2014/main" id="{D2B65D5C-6F60-2F49-9688-FADF5ECBB88C}"/>
              </a:ext>
            </a:extLst>
          </p:cNvPr>
          <p:cNvSpPr txBox="1">
            <a:spLocks/>
          </p:cNvSpPr>
          <p:nvPr/>
        </p:nvSpPr>
        <p:spPr bwMode="auto">
          <a:xfrm>
            <a:off x="6324600" y="5010579"/>
            <a:ext cx="7556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400" kern="0" dirty="0">
                <a:latin typeface="Comic Sans MS" panose="030F0902030302020204" pitchFamily="66" charset="0"/>
              </a:rPr>
              <a:t>k=3</a:t>
            </a:r>
          </a:p>
        </p:txBody>
      </p:sp>
      <p:sp>
        <p:nvSpPr>
          <p:cNvPr id="32" name="Content Placeholder 6">
            <a:extLst>
              <a:ext uri="{FF2B5EF4-FFF2-40B4-BE49-F238E27FC236}">
                <a16:creationId xmlns:a16="http://schemas.microsoft.com/office/drawing/2014/main" id="{676C0490-7B96-3A40-8BD7-7A232AABF21A}"/>
              </a:ext>
            </a:extLst>
          </p:cNvPr>
          <p:cNvSpPr txBox="1">
            <a:spLocks/>
          </p:cNvSpPr>
          <p:nvPr/>
        </p:nvSpPr>
        <p:spPr bwMode="auto">
          <a:xfrm>
            <a:off x="1372317" y="5467779"/>
            <a:ext cx="2742483" cy="3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2200" kern="0" dirty="0">
                <a:latin typeface="Comic Sans MS" panose="030F0902030302020204" pitchFamily="66" charset="0"/>
              </a:rPr>
              <a:t>With maximum hit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125078F-0463-5143-AA65-3BB6B0E5D578}"/>
              </a:ext>
            </a:extLst>
          </p:cNvPr>
          <p:cNvSpPr/>
          <p:nvPr/>
        </p:nvSpPr>
        <p:spPr bwMode="auto">
          <a:xfrm rot="2779322">
            <a:off x="1145849" y="3604343"/>
            <a:ext cx="3146244" cy="60462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88BA1ED-F957-FF41-B2FE-13CFDCB75318}"/>
              </a:ext>
            </a:extLst>
          </p:cNvPr>
          <p:cNvCxnSpPr>
            <a:cxnSpLocks/>
            <a:stCxn id="33" idx="6"/>
            <a:endCxn id="11" idx="1"/>
          </p:cNvCxnSpPr>
          <p:nvPr/>
        </p:nvCxnSpPr>
        <p:spPr bwMode="auto">
          <a:xfrm flipV="1">
            <a:off x="3805376" y="3865880"/>
            <a:ext cx="2138224" cy="1178507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79952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 animBg="1"/>
      <p:bldP spid="35" grpId="1" animBg="1"/>
      <p:bldP spid="35" grpId="2" animBg="1"/>
      <p:bldP spid="31" grpId="0"/>
      <p:bldP spid="31" grpId="1"/>
      <p:bldP spid="33" grpId="0" animBg="1"/>
      <p:bldP spid="3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D8D8D-B015-974D-B305-49069BD72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1412"/>
          </a:xfrm>
        </p:spPr>
        <p:txBody>
          <a:bodyPr/>
          <a:lstStyle/>
          <a:p>
            <a:r>
              <a:rPr lang="en-US" altLang="zh-CN" sz="3700" dirty="0">
                <a:latin typeface="Comic Sans MS" panose="030F0902030302020204" pitchFamily="66" charset="0"/>
              </a:rPr>
              <a:t>2.</a:t>
            </a:r>
            <a:r>
              <a:rPr lang="zh-CN" altLang="en-US" sz="3700" dirty="0">
                <a:latin typeface="Comic Sans MS" panose="030F0902030302020204" pitchFamily="66" charset="0"/>
              </a:rPr>
              <a:t> </a:t>
            </a:r>
            <a:r>
              <a:rPr lang="en-US" altLang="zh-CN" sz="3700" dirty="0">
                <a:latin typeface="Comic Sans MS" panose="030F0902030302020204" pitchFamily="66" charset="0"/>
              </a:rPr>
              <a:t>Solutions</a:t>
            </a:r>
            <a:endParaRPr lang="en-US" sz="3700" dirty="0">
              <a:latin typeface="Comic Sans MS" panose="030F09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B86B9-9B88-1247-ABB7-AE632FF01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20763"/>
            <a:ext cx="8610599" cy="33988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>
                <a:latin typeface="Comic Sans MS" panose="030F0902030302020204" pitchFamily="66" charset="0"/>
              </a:rPr>
              <a:t>Greedy</a:t>
            </a:r>
            <a:r>
              <a:rPr lang="zh-CN" altLang="en-US" sz="2400" dirty="0">
                <a:latin typeface="Comic Sans MS" panose="030F0902030302020204" pitchFamily="66" charset="0"/>
              </a:rPr>
              <a:t> </a:t>
            </a:r>
            <a:r>
              <a:rPr lang="en-US" altLang="zh-CN" sz="2400" dirty="0">
                <a:latin typeface="Comic Sans MS" panose="030F0902030302020204" pitchFamily="66" charset="0"/>
              </a:rPr>
              <a:t>Solution</a:t>
            </a:r>
            <a:r>
              <a:rPr lang="zh-CN" altLang="en-US" sz="2400" dirty="0">
                <a:latin typeface="Comic Sans MS" panose="030F0902030302020204" pitchFamily="66" charset="0"/>
              </a:rPr>
              <a:t> </a:t>
            </a:r>
            <a:r>
              <a:rPr lang="en-US" altLang="zh-CN" sz="2400" dirty="0">
                <a:latin typeface="Comic Sans MS" panose="030F0902030302020204" pitchFamily="66" charset="0"/>
              </a:rPr>
              <a:t>One</a:t>
            </a:r>
            <a:r>
              <a:rPr lang="zh-CN" altLang="en-US" sz="2400" dirty="0">
                <a:latin typeface="Comic Sans MS" panose="030F0902030302020204" pitchFamily="66" charset="0"/>
              </a:rPr>
              <a:t> </a:t>
            </a:r>
            <a:r>
              <a:rPr lang="en-US" altLang="zh-CN" sz="2400" dirty="0">
                <a:latin typeface="Comic Sans MS" panose="030F0902030302020204" pitchFamily="66" charset="0"/>
              </a:rPr>
              <a:t>(Branch)</a:t>
            </a:r>
          </a:p>
          <a:p>
            <a:r>
              <a:rPr lang="en-US" altLang="zh-CN" sz="2400" dirty="0">
                <a:latin typeface="Comic Sans MS" panose="030F0902030302020204" pitchFamily="66" charset="0"/>
              </a:rPr>
              <a:t>Definition</a:t>
            </a:r>
          </a:p>
          <a:p>
            <a:pPr lvl="1"/>
            <a:r>
              <a:rPr lang="en-US" altLang="zh-CN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Branch </a:t>
            </a:r>
            <a:r>
              <a:rPr lang="en-US" altLang="zh-CN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(which includes </a:t>
            </a:r>
            <a:r>
              <a:rPr lang="en-US" altLang="zh-CN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fork</a:t>
            </a:r>
            <a:r>
              <a:rPr lang="en-US" altLang="zh-CN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)</a:t>
            </a:r>
          </a:p>
          <a:p>
            <a:pPr lvl="2"/>
            <a:r>
              <a:rPr lang="en-US" altLang="zh-CN" sz="1800" dirty="0">
                <a:latin typeface="Comic Sans MS" panose="030F0902030302020204" pitchFamily="66" charset="0"/>
              </a:rPr>
              <a:t>A</a:t>
            </a:r>
            <a:r>
              <a:rPr lang="zh-CN" altLang="en-US" sz="1800" dirty="0">
                <a:latin typeface="Comic Sans MS" panose="030F0902030302020204" pitchFamily="66" charset="0"/>
              </a:rPr>
              <a:t> </a:t>
            </a:r>
            <a:r>
              <a:rPr lang="en-US" altLang="zh-CN" sz="1800" dirty="0">
                <a:latin typeface="Comic Sans MS" panose="030F0902030302020204" pitchFamily="66" charset="0"/>
              </a:rPr>
              <a:t>rule</a:t>
            </a:r>
            <a:r>
              <a:rPr lang="zh-CN" altLang="en-US" sz="1800" dirty="0">
                <a:latin typeface="Comic Sans MS" panose="030F0902030302020204" pitchFamily="66" charset="0"/>
              </a:rPr>
              <a:t> </a:t>
            </a:r>
            <a:r>
              <a:rPr lang="en-US" altLang="zh-CN" sz="1800" dirty="0">
                <a:latin typeface="Comic Sans MS" panose="030F0902030302020204" pitchFamily="66" charset="0"/>
              </a:rPr>
              <a:t>and</a:t>
            </a:r>
            <a:r>
              <a:rPr lang="zh-CN" altLang="en-US" sz="1800" dirty="0">
                <a:latin typeface="Comic Sans MS" panose="030F0902030302020204" pitchFamily="66" charset="0"/>
              </a:rPr>
              <a:t> </a:t>
            </a:r>
            <a:r>
              <a:rPr lang="en-US" altLang="zh-CN" sz="1800" dirty="0">
                <a:latin typeface="Comic Sans MS" panose="030F0902030302020204" pitchFamily="66" charset="0"/>
              </a:rPr>
              <a:t>all</a:t>
            </a:r>
            <a:r>
              <a:rPr lang="zh-CN" altLang="en-US" sz="1800" dirty="0">
                <a:latin typeface="Comic Sans MS" panose="030F0902030302020204" pitchFamily="66" charset="0"/>
              </a:rPr>
              <a:t> </a:t>
            </a:r>
            <a:r>
              <a:rPr lang="en-US" altLang="zh-CN" sz="1800" dirty="0">
                <a:latin typeface="Comic Sans MS" panose="030F0902030302020204" pitchFamily="66" charset="0"/>
              </a:rPr>
              <a:t>its</a:t>
            </a:r>
            <a:r>
              <a:rPr lang="zh-CN" altLang="en-US" sz="1800" dirty="0">
                <a:latin typeface="Comic Sans MS" panose="030F0902030302020204" pitchFamily="66" charset="0"/>
              </a:rPr>
              <a:t> </a:t>
            </a:r>
            <a:r>
              <a:rPr lang="en-US" altLang="zh-CN" sz="1800" dirty="0">
                <a:latin typeface="Comic Sans MS" panose="030F0902030302020204" pitchFamily="66" charset="0"/>
              </a:rPr>
              <a:t>descendants</a:t>
            </a:r>
          </a:p>
          <a:p>
            <a:pPr lvl="1"/>
            <a:r>
              <a:rPr lang="en-US" altLang="zh-CN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Max</a:t>
            </a:r>
            <a:r>
              <a:rPr lang="zh-CN" altLang="en-US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r>
              <a:rPr lang="en-US" altLang="zh-CN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branch</a:t>
            </a:r>
            <a:r>
              <a:rPr lang="zh-CN" altLang="en-US" sz="2000" dirty="0">
                <a:solidFill>
                  <a:srgbClr val="0070C0"/>
                </a:solidFill>
                <a:latin typeface="Comic Sans MS" panose="030F0902030302020204" pitchFamily="66" charset="0"/>
              </a:rPr>
              <a:t> </a:t>
            </a:r>
            <a:endParaRPr lang="en-US" altLang="zh-CN" sz="2000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pPr lvl="2"/>
            <a:r>
              <a:rPr lang="en-US" altLang="zh-CN" sz="1800" dirty="0">
                <a:latin typeface="Comic Sans MS" panose="030F0902030302020204" pitchFamily="66" charset="0"/>
              </a:rPr>
              <a:t>If</a:t>
            </a:r>
            <a:r>
              <a:rPr lang="zh-CN" altLang="en-US" sz="1800" dirty="0">
                <a:latin typeface="Comic Sans MS" panose="030F0902030302020204" pitchFamily="66" charset="0"/>
              </a:rPr>
              <a:t> </a:t>
            </a:r>
            <a:r>
              <a:rPr lang="en-US" altLang="zh-CN" sz="1800" dirty="0">
                <a:latin typeface="Comic Sans MS" panose="030F0902030302020204" pitchFamily="66" charset="0"/>
              </a:rPr>
              <a:t>it</a:t>
            </a:r>
            <a:r>
              <a:rPr lang="zh-CN" altLang="en-US" sz="1800" dirty="0">
                <a:latin typeface="Comic Sans MS" panose="030F0902030302020204" pitchFamily="66" charset="0"/>
              </a:rPr>
              <a:t> </a:t>
            </a:r>
            <a:r>
              <a:rPr lang="en-US" altLang="zh-CN" sz="1800" dirty="0">
                <a:latin typeface="Comic Sans MS" panose="030F0902030302020204" pitchFamily="66" charset="0"/>
              </a:rPr>
              <a:t>meets</a:t>
            </a:r>
            <a:r>
              <a:rPr lang="zh-CN" altLang="en-US" sz="1800" dirty="0">
                <a:latin typeface="Comic Sans MS" panose="030F0902030302020204" pitchFamily="66" charset="0"/>
              </a:rPr>
              <a:t> </a:t>
            </a:r>
            <a:r>
              <a:rPr lang="en-US" altLang="zh-CN" sz="1800" dirty="0">
                <a:latin typeface="Comic Sans MS" panose="030F0902030302020204" pitchFamily="66" charset="0"/>
              </a:rPr>
              <a:t>either</a:t>
            </a:r>
            <a:r>
              <a:rPr lang="zh-CN" altLang="en-US" sz="1800" dirty="0">
                <a:latin typeface="Comic Sans MS" panose="030F0902030302020204" pitchFamily="66" charset="0"/>
              </a:rPr>
              <a:t> </a:t>
            </a:r>
            <a:r>
              <a:rPr lang="en-US" altLang="zh-CN" sz="1800" dirty="0">
                <a:latin typeface="Comic Sans MS" panose="030F0902030302020204" pitchFamily="66" charset="0"/>
              </a:rPr>
              <a:t>of the two conditions:</a:t>
            </a:r>
          </a:p>
          <a:p>
            <a:pPr marL="914400" lvl="2" indent="0">
              <a:buNone/>
            </a:pPr>
            <a:r>
              <a:rPr lang="en-US" altLang="zh-CN" sz="1800" dirty="0">
                <a:latin typeface="Comic Sans MS" panose="030F0902030302020204" pitchFamily="66" charset="0"/>
              </a:rPr>
              <a:t>   (1)</a:t>
            </a:r>
            <a:r>
              <a:rPr lang="zh-CN" altLang="en-US" sz="1800" dirty="0">
                <a:latin typeface="Comic Sans MS" panose="030F0902030302020204" pitchFamily="66" charset="0"/>
              </a:rPr>
              <a:t> </a:t>
            </a:r>
            <a:r>
              <a:rPr lang="en-US" altLang="zh-CN" sz="1800" dirty="0">
                <a:latin typeface="Comic Sans MS" panose="030F0902030302020204" pitchFamily="66" charset="0"/>
              </a:rPr>
              <a:t>Branch</a:t>
            </a:r>
            <a:r>
              <a:rPr lang="zh-CN" altLang="en-US" sz="1800" dirty="0">
                <a:latin typeface="Comic Sans MS" panose="030F0902030302020204" pitchFamily="66" charset="0"/>
              </a:rPr>
              <a:t> </a:t>
            </a:r>
            <a:r>
              <a:rPr lang="en-US" altLang="zh-CN" sz="1800" dirty="0">
                <a:latin typeface="Comic Sans MS" panose="030F0902030302020204" pitchFamily="66" charset="0"/>
              </a:rPr>
              <a:t>size</a:t>
            </a:r>
            <a:r>
              <a:rPr lang="zh-CN" altLang="en-US" sz="1800" dirty="0">
                <a:latin typeface="Comic Sans MS" panose="030F0902030302020204" pitchFamily="66" charset="0"/>
              </a:rPr>
              <a:t> </a:t>
            </a:r>
            <a:r>
              <a:rPr lang="en-US" altLang="zh-CN" sz="1800" dirty="0">
                <a:latin typeface="Comic Sans MS" panose="030F0902030302020204" pitchFamily="66" charset="0"/>
              </a:rPr>
              <a:t>is</a:t>
            </a:r>
            <a:r>
              <a:rPr lang="zh-CN" altLang="en-US" sz="1800" dirty="0">
                <a:latin typeface="Comic Sans MS" panose="030F0902030302020204" pitchFamily="66" charset="0"/>
              </a:rPr>
              <a:t> </a:t>
            </a:r>
            <a:r>
              <a:rPr lang="en-US" altLang="zh-CN" sz="1800" dirty="0">
                <a:latin typeface="Comic Sans MS" panose="030F0902030302020204" pitchFamily="66" charset="0"/>
              </a:rPr>
              <a:t>k</a:t>
            </a:r>
          </a:p>
          <a:p>
            <a:pPr marL="914400" lvl="2" indent="0">
              <a:buNone/>
            </a:pPr>
            <a:r>
              <a:rPr lang="en-US" altLang="zh-CN" sz="1800" dirty="0">
                <a:latin typeface="Comic Sans MS" panose="030F0902030302020204" pitchFamily="66" charset="0"/>
              </a:rPr>
              <a:t>   (2)</a:t>
            </a:r>
            <a:r>
              <a:rPr lang="zh-CN" altLang="en-US" sz="1800" dirty="0">
                <a:latin typeface="Comic Sans MS" panose="030F0902030302020204" pitchFamily="66" charset="0"/>
              </a:rPr>
              <a:t> </a:t>
            </a:r>
            <a:r>
              <a:rPr lang="en-US" altLang="zh-CN" sz="1800" dirty="0">
                <a:latin typeface="Comic Sans MS" panose="030F0902030302020204" pitchFamily="66" charset="0"/>
              </a:rPr>
              <a:t>If size &lt; k, not a branch of another branch with a size of </a:t>
            </a:r>
          </a:p>
          <a:p>
            <a:pPr marL="914400" lvl="2" indent="0">
              <a:buNone/>
            </a:pPr>
            <a:r>
              <a:rPr lang="en-US" altLang="zh-CN" sz="1800" dirty="0">
                <a:latin typeface="Comic Sans MS" panose="030F0902030302020204" pitchFamily="66" charset="0"/>
              </a:rPr>
              <a:t>         k or less</a:t>
            </a:r>
          </a:p>
          <a:p>
            <a:pPr marL="855663" lvl="1" indent="-342900"/>
            <a:r>
              <a:rPr lang="en-US" altLang="zh-CN" sz="1800" dirty="0">
                <a:latin typeface="Comic Sans MS" panose="030F0902030302020204" pitchFamily="66" charset="0"/>
              </a:rPr>
              <a:t>Maintaining max branches will include all </a:t>
            </a:r>
            <a:r>
              <a:rPr lang="en-US" altLang="zh-CN" sz="1800" dirty="0">
                <a:solidFill>
                  <a:srgbClr val="0070C0"/>
                </a:solidFill>
                <a:latin typeface="Comic Sans MS" panose="030F0902030302020204" pitchFamily="66" charset="0"/>
              </a:rPr>
              <a:t>cacheable branches</a:t>
            </a:r>
          </a:p>
          <a:p>
            <a:pPr marL="914400" lvl="2" indent="0">
              <a:buNone/>
            </a:pPr>
            <a:r>
              <a:rPr lang="en-US" altLang="zh-CN" sz="1800" dirty="0">
                <a:latin typeface="Comic Sans MS" panose="030F0902030302020204" pitchFamily="66" charset="0"/>
              </a:rPr>
              <a:t>		</a:t>
            </a:r>
          </a:p>
          <a:p>
            <a:pPr lvl="2"/>
            <a:endParaRPr lang="en-US" altLang="zh-CN" sz="1500" dirty="0">
              <a:latin typeface="Comic Sans MS" panose="030F0902030302020204" pitchFamily="66" charset="0"/>
            </a:endParaRPr>
          </a:p>
          <a:p>
            <a:endParaRPr lang="en-US" altLang="zh-CN" sz="2400" dirty="0">
              <a:latin typeface="Comic Sans MS" panose="030F0902030302020204" pitchFamily="66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99A24384-D585-134B-ADB8-C77B506644B3}"/>
              </a:ext>
            </a:extLst>
          </p:cNvPr>
          <p:cNvSpPr txBox="1">
            <a:spLocks/>
          </p:cNvSpPr>
          <p:nvPr/>
        </p:nvSpPr>
        <p:spPr bwMode="auto">
          <a:xfrm>
            <a:off x="5715000" y="263391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1800" kern="0" dirty="0">
                <a:latin typeface="Comic Sans MS" panose="030F0902030302020204" pitchFamily="66" charset="0"/>
              </a:rPr>
              <a:t>Branch</a:t>
            </a:r>
            <a:r>
              <a:rPr lang="zh-CN" altLang="en-US" sz="1800" kern="0" dirty="0">
                <a:latin typeface="Comic Sans MS" panose="030F0902030302020204" pitchFamily="66" charset="0"/>
              </a:rPr>
              <a:t> </a:t>
            </a:r>
            <a:r>
              <a:rPr lang="en-US" altLang="zh-CN" sz="1800" kern="0" dirty="0">
                <a:latin typeface="Comic Sans MS" panose="030F0902030302020204" pitchFamily="66" charset="0"/>
              </a:rPr>
              <a:t>in</a:t>
            </a:r>
            <a:r>
              <a:rPr lang="zh-CN" altLang="en-US" sz="1800" kern="0" dirty="0">
                <a:latin typeface="Comic Sans MS" panose="030F0902030302020204" pitchFamily="66" charset="0"/>
              </a:rPr>
              <a:t> </a:t>
            </a:r>
            <a:r>
              <a:rPr lang="en-US" altLang="zh-CN" sz="1800" kern="0" dirty="0">
                <a:latin typeface="Comic Sans MS" panose="030F0902030302020204" pitchFamily="66" charset="0"/>
              </a:rPr>
              <a:t>a</a:t>
            </a:r>
            <a:r>
              <a:rPr lang="zh-CN" altLang="en-US" sz="1800" kern="0" dirty="0">
                <a:latin typeface="Comic Sans MS" panose="030F0902030302020204" pitchFamily="66" charset="0"/>
              </a:rPr>
              <a:t> </a:t>
            </a:r>
            <a:r>
              <a:rPr lang="en-US" altLang="zh-CN" sz="1800" kern="0" dirty="0">
                <a:latin typeface="Comic Sans MS" panose="030F0902030302020204" pitchFamily="66" charset="0"/>
              </a:rPr>
              <a:t>max</a:t>
            </a:r>
            <a:r>
              <a:rPr lang="zh-CN" altLang="en-US" sz="1800" kern="0" dirty="0">
                <a:latin typeface="Comic Sans MS" panose="030F0902030302020204" pitchFamily="66" charset="0"/>
              </a:rPr>
              <a:t> </a:t>
            </a:r>
            <a:r>
              <a:rPr lang="en-US" altLang="zh-CN" sz="1800" kern="0" dirty="0">
                <a:latin typeface="Comic Sans MS" panose="030F0902030302020204" pitchFamily="66" charset="0"/>
              </a:rPr>
              <a:t>branch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A401E1-B497-EC4A-BBDB-C14EAAD6F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441454"/>
            <a:ext cx="2286000" cy="11210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E8625F4-3ABD-E042-B5FB-94AC64EF68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4013364"/>
                  </p:ext>
                </p:extLst>
              </p:nvPr>
            </p:nvGraphicFramePr>
            <p:xfrm>
              <a:off x="1524000" y="4953000"/>
              <a:ext cx="6096000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76500">
                      <a:extLst>
                        <a:ext uri="{9D8B030D-6E8A-4147-A177-3AD203B41FA5}">
                          <a16:colId xmlns:a16="http://schemas.microsoft.com/office/drawing/2014/main" val="3561890430"/>
                        </a:ext>
                      </a:extLst>
                    </a:gridCol>
                    <a:gridCol w="3619500">
                      <a:extLst>
                        <a:ext uri="{9D8B030D-6E8A-4147-A177-3AD203B41FA5}">
                          <a16:colId xmlns:a16="http://schemas.microsoft.com/office/drawing/2014/main" val="1185743338"/>
                        </a:ext>
                      </a:extLst>
                    </a:gridCol>
                  </a:tblGrid>
                  <a:tr h="44196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omic Sans MS" panose="030F0902030302020204" pitchFamily="66" charset="0"/>
                            </a:rPr>
                            <a:t>Definition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latin typeface="Comic Sans MS" panose="030F0902030302020204" pitchFamily="66" charset="0"/>
                            </a:rPr>
                            <a:t>Explanation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91862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omic Sans MS" panose="030F0902030302020204" pitchFamily="66" charset="0"/>
                            </a:rPr>
                            <a:t>Unit cost 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latin typeface="Comic Sans MS" panose="030F0902030302020204" pitchFamily="66" charset="0"/>
                            </a:rPr>
                            <a:t>Each</a:t>
                          </a:r>
                          <a:r>
                            <a:rPr lang="zh-CN" altLang="en-US" sz="1800" dirty="0">
                              <a:latin typeface="Comic Sans MS" panose="030F0902030302020204" pitchFamily="66" charset="0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Comic Sans MS" panose="030F0902030302020204" pitchFamily="66" charset="0"/>
                            </a:rPr>
                            <a:t>rule</a:t>
                          </a:r>
                          <a:r>
                            <a:rPr lang="zh-CN" altLang="en-US" sz="1800" dirty="0">
                              <a:latin typeface="Comic Sans MS" panose="030F0902030302020204" pitchFamily="66" charset="0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Comic Sans MS" panose="030F0902030302020204" pitchFamily="66" charset="0"/>
                            </a:rPr>
                            <a:t>has</a:t>
                          </a:r>
                          <a:r>
                            <a:rPr lang="zh-CN" altLang="en-US" sz="1800" dirty="0">
                              <a:latin typeface="Comic Sans MS" panose="030F0902030302020204" pitchFamily="66" charset="0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Comic Sans MS" panose="030F0902030302020204" pitchFamily="66" charset="0"/>
                            </a:rPr>
                            <a:t>a</a:t>
                          </a:r>
                          <a:r>
                            <a:rPr lang="zh-CN" altLang="en-US" sz="1800" dirty="0">
                              <a:latin typeface="Comic Sans MS" panose="030F0902030302020204" pitchFamily="66" charset="0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Comic Sans MS" panose="030F0902030302020204" pitchFamily="66" charset="0"/>
                            </a:rPr>
                            <a:t>unit</a:t>
                          </a:r>
                          <a:r>
                            <a:rPr lang="zh-CN" altLang="en-US" sz="1800" dirty="0">
                              <a:latin typeface="Comic Sans MS" panose="030F0902030302020204" pitchFamily="66" charset="0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Comic Sans MS" panose="030F0902030302020204" pitchFamily="66" charset="0"/>
                            </a:rPr>
                            <a:t>cost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2506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latin typeface="Comic Sans MS" panose="030F0902030302020204" pitchFamily="66" charset="0"/>
                            </a:rPr>
                            <a:t>Weight</a:t>
                          </a:r>
                          <a:r>
                            <a:rPr lang="zh-CN" altLang="en-US" sz="1800" dirty="0">
                              <a:latin typeface="Comic Sans MS" panose="030F0902030302020204" pitchFamily="66" charset="0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Comic Sans MS" panose="030F0902030302020204" pitchFamily="66" charset="0"/>
                            </a:rPr>
                            <a:t>W</a:t>
                          </a:r>
                          <a:r>
                            <a:rPr lang="zh-CN" altLang="en-US" sz="1800" dirty="0">
                              <a:latin typeface="Comic Sans MS" panose="030F0902030302020204" pitchFamily="66" charset="0"/>
                            </a:rPr>
                            <a:t> </a:t>
                          </a:r>
                          <a:endParaRPr lang="en-US" altLang="zh-CN" sz="1800" dirty="0">
                            <a:latin typeface="Comic Sans MS" panose="030F09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latin typeface="Comic Sans MS" panose="030F0902030302020204" pitchFamily="66" charset="0"/>
                            </a:rPr>
                            <a:t>Rule</a:t>
                          </a:r>
                          <a:r>
                            <a:rPr lang="zh-CN" altLang="en-US" sz="1800" dirty="0">
                              <a:latin typeface="Comic Sans MS" panose="030F0902030302020204" pitchFamily="66" charset="0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Comic Sans MS" panose="030F0902030302020204" pitchFamily="66" charset="0"/>
                            </a:rPr>
                            <a:t>hits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9190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latin typeface="Comic Sans MS" panose="030F0902030302020204" pitchFamily="66" charset="0"/>
                            </a:rPr>
                            <a:t>Unit</a:t>
                          </a:r>
                          <a:r>
                            <a:rPr lang="zh-CN" altLang="en-US" sz="1800" dirty="0">
                              <a:latin typeface="Comic Sans MS" panose="030F0902030302020204" pitchFamily="66" charset="0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Comic Sans MS" panose="030F0902030302020204" pitchFamily="66" charset="0"/>
                            </a:rPr>
                            <a:t>benefit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l-GR" altLang="zh-CN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l-GR" altLang="zh-CN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oMath>
                          </a14:m>
                          <a:r>
                            <a:rPr lang="en-US" altLang="zh-CN" sz="1800" dirty="0">
                              <a:latin typeface="Comic Sans MS" panose="030F0902030302020204" pitchFamily="66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>
                              <a:latin typeface="Comic Sans MS" panose="030F0902030302020204" pitchFamily="66" charset="0"/>
                            </a:rPr>
                            <a:t>Ratio</a:t>
                          </a:r>
                          <a:r>
                            <a:rPr lang="zh-CN" altLang="en-US" sz="1800" dirty="0">
                              <a:latin typeface="Comic Sans MS" panose="030F0902030302020204" pitchFamily="66" charset="0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Comic Sans MS" panose="030F0902030302020204" pitchFamily="66" charset="0"/>
                            </a:rPr>
                            <a:t>of</a:t>
                          </a:r>
                          <a:r>
                            <a:rPr lang="zh-CN" altLang="en-US" sz="1800" dirty="0">
                              <a:latin typeface="Comic Sans MS" panose="030F0902030302020204" pitchFamily="66" charset="0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Comic Sans MS" panose="030F0902030302020204" pitchFamily="66" charset="0"/>
                            </a:rPr>
                            <a:t>rule</a:t>
                          </a:r>
                          <a:r>
                            <a:rPr lang="zh-CN" altLang="en-US" sz="1800" dirty="0">
                              <a:latin typeface="Comic Sans MS" panose="030F0902030302020204" pitchFamily="66" charset="0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Comic Sans MS" panose="030F0902030302020204" pitchFamily="66" charset="0"/>
                            </a:rPr>
                            <a:t>weight</a:t>
                          </a:r>
                          <a:r>
                            <a:rPr lang="zh-CN" altLang="en-US" sz="1800" dirty="0">
                              <a:latin typeface="Comic Sans MS" panose="030F0902030302020204" pitchFamily="66" charset="0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Comic Sans MS" panose="030F0902030302020204" pitchFamily="66" charset="0"/>
                            </a:rPr>
                            <a:t>to</a:t>
                          </a:r>
                          <a:r>
                            <a:rPr lang="zh-CN" altLang="en-US" sz="1800" dirty="0">
                              <a:latin typeface="Comic Sans MS" panose="030F0902030302020204" pitchFamily="66" charset="0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Comic Sans MS" panose="030F0902030302020204" pitchFamily="66" charset="0"/>
                            </a:rPr>
                            <a:t>rule</a:t>
                          </a:r>
                          <a:r>
                            <a:rPr lang="zh-CN" altLang="en-US" sz="1800" dirty="0">
                              <a:latin typeface="Comic Sans MS" panose="030F0902030302020204" pitchFamily="66" charset="0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Comic Sans MS" panose="030F0902030302020204" pitchFamily="66" charset="0"/>
                            </a:rPr>
                            <a:t>cost</a:t>
                          </a:r>
                          <a:r>
                            <a:rPr lang="zh-CN" altLang="en-US" sz="1800" dirty="0">
                              <a:latin typeface="Comic Sans MS" panose="030F0902030302020204" pitchFamily="66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8272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E8625F4-3ABD-E042-B5FB-94AC64EF680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4013364"/>
                  </p:ext>
                </p:extLst>
              </p:nvPr>
            </p:nvGraphicFramePr>
            <p:xfrm>
              <a:off x="1524000" y="4953000"/>
              <a:ext cx="6096000" cy="15544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76500">
                      <a:extLst>
                        <a:ext uri="{9D8B030D-6E8A-4147-A177-3AD203B41FA5}">
                          <a16:colId xmlns:a16="http://schemas.microsoft.com/office/drawing/2014/main" val="3561890430"/>
                        </a:ext>
                      </a:extLst>
                    </a:gridCol>
                    <a:gridCol w="3619500">
                      <a:extLst>
                        <a:ext uri="{9D8B030D-6E8A-4147-A177-3AD203B41FA5}">
                          <a16:colId xmlns:a16="http://schemas.microsoft.com/office/drawing/2014/main" val="1185743338"/>
                        </a:ext>
                      </a:extLst>
                    </a:gridCol>
                  </a:tblGrid>
                  <a:tr h="44196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omic Sans MS" panose="030F0902030302020204" pitchFamily="66" charset="0"/>
                            </a:rPr>
                            <a:t>Definition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latin typeface="Comic Sans MS" panose="030F0902030302020204" pitchFamily="66" charset="0"/>
                            </a:rPr>
                            <a:t>Explanation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691862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latin typeface="Comic Sans MS" panose="030F0902030302020204" pitchFamily="66" charset="0"/>
                            </a:rPr>
                            <a:t>Unit cost 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latin typeface="Comic Sans MS" panose="030F0902030302020204" pitchFamily="66" charset="0"/>
                            </a:rPr>
                            <a:t>Each</a:t>
                          </a:r>
                          <a:r>
                            <a:rPr lang="zh-CN" altLang="en-US" sz="1800" dirty="0">
                              <a:latin typeface="Comic Sans MS" panose="030F0902030302020204" pitchFamily="66" charset="0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Comic Sans MS" panose="030F0902030302020204" pitchFamily="66" charset="0"/>
                            </a:rPr>
                            <a:t>rule</a:t>
                          </a:r>
                          <a:r>
                            <a:rPr lang="zh-CN" altLang="en-US" sz="1800" dirty="0">
                              <a:latin typeface="Comic Sans MS" panose="030F0902030302020204" pitchFamily="66" charset="0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Comic Sans MS" panose="030F0902030302020204" pitchFamily="66" charset="0"/>
                            </a:rPr>
                            <a:t>has</a:t>
                          </a:r>
                          <a:r>
                            <a:rPr lang="zh-CN" altLang="en-US" sz="1800" dirty="0">
                              <a:latin typeface="Comic Sans MS" panose="030F0902030302020204" pitchFamily="66" charset="0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Comic Sans MS" panose="030F0902030302020204" pitchFamily="66" charset="0"/>
                            </a:rPr>
                            <a:t>a</a:t>
                          </a:r>
                          <a:r>
                            <a:rPr lang="zh-CN" altLang="en-US" sz="1800" dirty="0">
                              <a:latin typeface="Comic Sans MS" panose="030F0902030302020204" pitchFamily="66" charset="0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Comic Sans MS" panose="030F0902030302020204" pitchFamily="66" charset="0"/>
                            </a:rPr>
                            <a:t>unit</a:t>
                          </a:r>
                          <a:r>
                            <a:rPr lang="zh-CN" altLang="en-US" sz="1800" dirty="0">
                              <a:latin typeface="Comic Sans MS" panose="030F0902030302020204" pitchFamily="66" charset="0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Comic Sans MS" panose="030F0902030302020204" pitchFamily="66" charset="0"/>
                            </a:rPr>
                            <a:t>cost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2506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latin typeface="Comic Sans MS" panose="030F0902030302020204" pitchFamily="66" charset="0"/>
                            </a:rPr>
                            <a:t>Weight</a:t>
                          </a:r>
                          <a:r>
                            <a:rPr lang="zh-CN" altLang="en-US" sz="1800" dirty="0">
                              <a:latin typeface="Comic Sans MS" panose="030F0902030302020204" pitchFamily="66" charset="0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Comic Sans MS" panose="030F0902030302020204" pitchFamily="66" charset="0"/>
                            </a:rPr>
                            <a:t>W</a:t>
                          </a:r>
                          <a:r>
                            <a:rPr lang="zh-CN" altLang="en-US" sz="1800" dirty="0">
                              <a:latin typeface="Comic Sans MS" panose="030F0902030302020204" pitchFamily="66" charset="0"/>
                            </a:rPr>
                            <a:t> </a:t>
                          </a:r>
                          <a:endParaRPr lang="en-US" altLang="zh-CN" sz="1800" dirty="0">
                            <a:latin typeface="Comic Sans MS" panose="030F09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latin typeface="Comic Sans MS" panose="030F0902030302020204" pitchFamily="66" charset="0"/>
                            </a:rPr>
                            <a:t>Rule</a:t>
                          </a:r>
                          <a:r>
                            <a:rPr lang="zh-CN" altLang="en-US" sz="1800" dirty="0">
                              <a:latin typeface="Comic Sans MS" panose="030F0902030302020204" pitchFamily="66" charset="0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Comic Sans MS" panose="030F0902030302020204" pitchFamily="66" charset="0"/>
                            </a:rPr>
                            <a:t>hits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9190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93" t="-326230" r="-147044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>
                              <a:latin typeface="Comic Sans MS" panose="030F0902030302020204" pitchFamily="66" charset="0"/>
                            </a:rPr>
                            <a:t>Ratio</a:t>
                          </a:r>
                          <a:r>
                            <a:rPr lang="zh-CN" altLang="en-US" sz="1800" dirty="0">
                              <a:latin typeface="Comic Sans MS" panose="030F0902030302020204" pitchFamily="66" charset="0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Comic Sans MS" panose="030F0902030302020204" pitchFamily="66" charset="0"/>
                            </a:rPr>
                            <a:t>of</a:t>
                          </a:r>
                          <a:r>
                            <a:rPr lang="zh-CN" altLang="en-US" sz="1800" dirty="0">
                              <a:latin typeface="Comic Sans MS" panose="030F0902030302020204" pitchFamily="66" charset="0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Comic Sans MS" panose="030F0902030302020204" pitchFamily="66" charset="0"/>
                            </a:rPr>
                            <a:t>rule</a:t>
                          </a:r>
                          <a:r>
                            <a:rPr lang="zh-CN" altLang="en-US" sz="1800" dirty="0">
                              <a:latin typeface="Comic Sans MS" panose="030F0902030302020204" pitchFamily="66" charset="0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Comic Sans MS" panose="030F0902030302020204" pitchFamily="66" charset="0"/>
                            </a:rPr>
                            <a:t>weight</a:t>
                          </a:r>
                          <a:r>
                            <a:rPr lang="zh-CN" altLang="en-US" sz="1800" dirty="0">
                              <a:latin typeface="Comic Sans MS" panose="030F0902030302020204" pitchFamily="66" charset="0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Comic Sans MS" panose="030F0902030302020204" pitchFamily="66" charset="0"/>
                            </a:rPr>
                            <a:t>to</a:t>
                          </a:r>
                          <a:r>
                            <a:rPr lang="zh-CN" altLang="en-US" sz="1800" dirty="0">
                              <a:latin typeface="Comic Sans MS" panose="030F0902030302020204" pitchFamily="66" charset="0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Comic Sans MS" panose="030F0902030302020204" pitchFamily="66" charset="0"/>
                            </a:rPr>
                            <a:t>rule</a:t>
                          </a:r>
                          <a:r>
                            <a:rPr lang="zh-CN" altLang="en-US" sz="1800" dirty="0">
                              <a:latin typeface="Comic Sans MS" panose="030F0902030302020204" pitchFamily="66" charset="0"/>
                            </a:rPr>
                            <a:t> </a:t>
                          </a:r>
                          <a:r>
                            <a:rPr lang="en-US" altLang="zh-CN" sz="1800" dirty="0">
                              <a:latin typeface="Comic Sans MS" panose="030F0902030302020204" pitchFamily="66" charset="0"/>
                            </a:rPr>
                            <a:t>cost</a:t>
                          </a:r>
                          <a:r>
                            <a:rPr lang="zh-CN" altLang="en-US" sz="1800" dirty="0">
                              <a:latin typeface="Comic Sans MS" panose="030F0902030302020204" pitchFamily="66" charset="0"/>
                            </a:rPr>
                            <a:t> 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582722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3095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D8D8D-B015-974D-B305-49069BD72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784413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600" dirty="0">
                <a:latin typeface="Comic Sans MS" panose="030F0902030302020204" pitchFamily="66" charset="0"/>
              </a:rPr>
              <a:t>Greedy</a:t>
            </a:r>
            <a:r>
              <a:rPr lang="zh-CN" altLang="en-US" sz="3600" dirty="0">
                <a:latin typeface="Comic Sans MS" panose="030F0902030302020204" pitchFamily="66" charset="0"/>
              </a:rPr>
              <a:t> </a:t>
            </a:r>
            <a:r>
              <a:rPr lang="en-US" altLang="zh-CN" sz="3600" dirty="0">
                <a:latin typeface="Comic Sans MS" panose="030F0902030302020204" pitchFamily="66" charset="0"/>
              </a:rPr>
              <a:t>Solution</a:t>
            </a:r>
            <a:r>
              <a:rPr lang="zh-CN" altLang="en-US" sz="3600" dirty="0">
                <a:latin typeface="Comic Sans MS" panose="030F0902030302020204" pitchFamily="66" charset="0"/>
              </a:rPr>
              <a:t> </a:t>
            </a:r>
            <a:r>
              <a:rPr lang="en-US" altLang="zh-CN" sz="3600" dirty="0">
                <a:latin typeface="Comic Sans MS" panose="030F0902030302020204" pitchFamily="66" charset="0"/>
              </a:rPr>
              <a:t>One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5B86B9-9B88-1247-ABB7-AE632FF01C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6617" y="1371600"/>
                <a:ext cx="4876800" cy="5664263"/>
              </a:xfrm>
            </p:spPr>
            <p:txBody>
              <a:bodyPr/>
              <a:lstStyle/>
              <a:p>
                <a:r>
                  <a:rPr lang="en-US" altLang="zh-CN" sz="2400" dirty="0">
                    <a:latin typeface="Comic Sans MS" panose="030F0902030302020204" pitchFamily="66" charset="0"/>
                  </a:rPr>
                  <a:t>Steps</a:t>
                </a:r>
              </a:p>
              <a:p>
                <a:pPr lvl="1"/>
                <a:r>
                  <a:rPr lang="en-US" altLang="zh-CN" sz="1900" dirty="0">
                    <a:latin typeface="Comic Sans MS" panose="030F0902030302020204" pitchFamily="66" charset="0"/>
                  </a:rPr>
                  <a:t>Select</a:t>
                </a:r>
                <a:r>
                  <a:rPr lang="zh-CN" altLang="en-US" sz="19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1900" dirty="0">
                    <a:latin typeface="Comic Sans MS" panose="030F0902030302020204" pitchFamily="66" charset="0"/>
                  </a:rPr>
                  <a:t>the</a:t>
                </a:r>
                <a:r>
                  <a:rPr lang="zh-CN" altLang="en-US" sz="19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1900" dirty="0">
                    <a:latin typeface="Comic Sans MS" panose="030F0902030302020204" pitchFamily="66" charset="0"/>
                  </a:rPr>
                  <a:t>branch</a:t>
                </a:r>
                <a:r>
                  <a:rPr lang="zh-CN" altLang="en-US" sz="19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1900" dirty="0">
                    <a:latin typeface="Comic Sans MS" panose="030F0902030302020204" pitchFamily="66" charset="0"/>
                  </a:rPr>
                  <a:t>with</a:t>
                </a:r>
                <a:r>
                  <a:rPr lang="zh-CN" altLang="en-US" sz="19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1900" dirty="0">
                    <a:latin typeface="Comic Sans MS" panose="030F0902030302020204" pitchFamily="66" charset="0"/>
                  </a:rPr>
                  <a:t>the</a:t>
                </a:r>
                <a:r>
                  <a:rPr lang="zh-CN" altLang="en-US" sz="19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1900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maximum</a:t>
                </a:r>
                <a:r>
                  <a:rPr lang="zh-CN" altLang="en-US" sz="1900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en-US" altLang="zh-CN" sz="1900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unit</a:t>
                </a:r>
                <a:r>
                  <a:rPr lang="zh-CN" altLang="en-US" sz="1900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en-US" altLang="zh-CN" sz="1900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benefit </a:t>
                </a:r>
                <a:r>
                  <a:rPr lang="en-US" altLang="zh-CN" sz="1900" dirty="0">
                    <a:latin typeface="Comic Sans MS" panose="030F0902030302020204" pitchFamily="66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l-GR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zh-CN" sz="2000" dirty="0">
                    <a:latin typeface="Comic Sans MS" panose="030F0902030302020204" pitchFamily="66" charset="0"/>
                  </a:rPr>
                  <a:t>C</a:t>
                </a:r>
                <a:r>
                  <a:rPr lang="en-US" altLang="zh-CN" sz="1900" dirty="0">
                    <a:latin typeface="Comic Sans MS" panose="030F0902030302020204" pitchFamily="66" charset="0"/>
                  </a:rPr>
                  <a:t>)</a:t>
                </a:r>
              </a:p>
              <a:p>
                <a:pPr lvl="1"/>
                <a:r>
                  <a:rPr lang="en-US" altLang="zh-CN" sz="1900" dirty="0">
                    <a:latin typeface="Comic Sans MS" panose="030F0902030302020204" pitchFamily="66" charset="0"/>
                  </a:rPr>
                  <a:t>Update</a:t>
                </a:r>
                <a:r>
                  <a:rPr lang="zh-CN" altLang="en-US" sz="19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1900" dirty="0">
                    <a:latin typeface="Comic Sans MS" panose="030F0902030302020204" pitchFamily="66" charset="0"/>
                  </a:rPr>
                  <a:t>unit</a:t>
                </a:r>
                <a:r>
                  <a:rPr lang="zh-CN" altLang="en-US" sz="19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1900" dirty="0">
                    <a:latin typeface="Comic Sans MS" panose="030F0902030302020204" pitchFamily="66" charset="0"/>
                  </a:rPr>
                  <a:t>benefit</a:t>
                </a:r>
                <a:r>
                  <a:rPr lang="zh-CN" altLang="en-US" sz="19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1900" dirty="0">
                    <a:latin typeface="Comic Sans MS" panose="030F0902030302020204" pitchFamily="66" charset="0"/>
                  </a:rPr>
                  <a:t>values</a:t>
                </a:r>
                <a:r>
                  <a:rPr lang="zh-CN" altLang="en-US" sz="19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1900" dirty="0">
                    <a:latin typeface="Comic Sans MS" panose="030F0902030302020204" pitchFamily="66" charset="0"/>
                  </a:rPr>
                  <a:t>of</a:t>
                </a:r>
                <a:r>
                  <a:rPr lang="zh-CN" altLang="en-US" sz="19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1900" dirty="0">
                    <a:latin typeface="Comic Sans MS" panose="030F0902030302020204" pitchFamily="66" charset="0"/>
                  </a:rPr>
                  <a:t>other</a:t>
                </a:r>
                <a:r>
                  <a:rPr lang="zh-CN" altLang="en-US" sz="19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1900" dirty="0">
                    <a:latin typeface="Comic Sans MS" panose="030F0902030302020204" pitchFamily="66" charset="0"/>
                  </a:rPr>
                  <a:t>branches</a:t>
                </a:r>
              </a:p>
              <a:p>
                <a:pPr lvl="1"/>
                <a:r>
                  <a:rPr lang="en-US" altLang="zh-CN" sz="1900" dirty="0">
                    <a:latin typeface="Comic Sans MS" panose="030F0902030302020204" pitchFamily="66" charset="0"/>
                  </a:rPr>
                  <a:t>Use</a:t>
                </a:r>
                <a:r>
                  <a:rPr lang="zh-CN" altLang="en-US" sz="19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1900" dirty="0">
                    <a:latin typeface="Comic Sans MS" panose="030F0902030302020204" pitchFamily="66" charset="0"/>
                  </a:rPr>
                  <a:t>a </a:t>
                </a:r>
                <a:r>
                  <a:rPr lang="en-US" altLang="zh-CN" sz="1900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heap</a:t>
                </a:r>
                <a:r>
                  <a:rPr lang="zh-CN" altLang="en-US" sz="19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1900" dirty="0">
                    <a:latin typeface="Comic Sans MS" panose="030F0902030302020204" pitchFamily="66" charset="0"/>
                  </a:rPr>
                  <a:t>to</a:t>
                </a:r>
                <a:r>
                  <a:rPr lang="zh-CN" altLang="en-US" sz="19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1900" dirty="0">
                    <a:latin typeface="Comic Sans MS" panose="030F0902030302020204" pitchFamily="66" charset="0"/>
                  </a:rPr>
                  <a:t>maintain</a:t>
                </a:r>
                <a:r>
                  <a:rPr lang="zh-CN" altLang="en-US" sz="19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1900" dirty="0">
                    <a:latin typeface="Comic Sans MS" panose="030F0902030302020204" pitchFamily="66" charset="0"/>
                  </a:rPr>
                  <a:t>max unit benefit for each max branch</a:t>
                </a:r>
                <a:endParaRPr lang="en-US" altLang="zh-CN" sz="2400" dirty="0">
                  <a:latin typeface="Comic Sans MS" panose="030F0902030302020204" pitchFamily="66" charset="0"/>
                </a:endParaRPr>
              </a:p>
              <a:p>
                <a:r>
                  <a:rPr lang="en-US" altLang="zh-CN" sz="2400" dirty="0">
                    <a:latin typeface="Comic Sans MS" panose="030F0902030302020204" pitchFamily="66" charset="0"/>
                  </a:rPr>
                  <a:t>Time</a:t>
                </a:r>
                <a:r>
                  <a:rPr lang="zh-CN" altLang="en-US" sz="24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2400" dirty="0">
                    <a:latin typeface="Comic Sans MS" panose="030F0902030302020204" pitchFamily="66" charset="0"/>
                  </a:rPr>
                  <a:t>complexity</a:t>
                </a:r>
              </a:p>
              <a:p>
                <a:pPr marL="0" indent="0">
                  <a:buNone/>
                </a:pPr>
                <a:r>
                  <a:rPr lang="en-US" altLang="zh-CN" sz="2400" dirty="0">
                    <a:latin typeface="Comic Sans MS" panose="030F0902030302020204" pitchFamily="66" charset="0"/>
                  </a:rPr>
                  <a:t>	</a:t>
                </a:r>
                <a:r>
                  <a:rPr lang="en-US" altLang="zh-CN" sz="1900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O(</a:t>
                </a:r>
                <a14:m>
                  <m:oMath xmlns:m="http://schemas.openxmlformats.org/officeDocument/2006/math">
                    <m:r>
                      <a:rPr lang="en-US" altLang="zh-CN" sz="19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19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19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lang="zh-CN" altLang="en-US" sz="1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19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CN" sz="1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1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19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CN" sz="1900" b="0" i="1" baseline="3000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</m:oMath>
                </a14:m>
                <a:r>
                  <a:rPr lang="en-US" altLang="zh-CN" sz="1900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)</a:t>
                </a:r>
                <a:endParaRPr lang="en-US" altLang="zh-CN" sz="1900" dirty="0">
                  <a:latin typeface="Comic Sans MS" panose="030F0902030302020204" pitchFamily="66" charset="0"/>
                </a:endParaRPr>
              </a:p>
              <a:p>
                <a:pPr lvl="1"/>
                <a:r>
                  <a:rPr lang="en-US" altLang="zh-CN" sz="1900" dirty="0">
                    <a:latin typeface="Comic Sans MS" panose="030F0902030302020204" pitchFamily="66" charset="0"/>
                  </a:rPr>
                  <a:t>n:</a:t>
                </a:r>
                <a:r>
                  <a:rPr lang="zh-CN" altLang="en-US" sz="19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1900" dirty="0">
                    <a:latin typeface="Comic Sans MS" panose="030F0902030302020204" pitchFamily="66" charset="0"/>
                  </a:rPr>
                  <a:t>rule</a:t>
                </a:r>
                <a:r>
                  <a:rPr lang="zh-CN" altLang="en-US" sz="19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1900" dirty="0">
                    <a:latin typeface="Comic Sans MS" panose="030F0902030302020204" pitchFamily="66" charset="0"/>
                  </a:rPr>
                  <a:t>number</a:t>
                </a:r>
              </a:p>
              <a:p>
                <a:pPr lvl="1"/>
                <a:r>
                  <a:rPr lang="en-US" altLang="zh-CN" sz="1900" dirty="0">
                    <a:latin typeface="Comic Sans MS" panose="030F0902030302020204" pitchFamily="66" charset="0"/>
                  </a:rPr>
                  <a:t>k:</a:t>
                </a:r>
                <a:r>
                  <a:rPr lang="zh-CN" altLang="en-US" sz="19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1900" dirty="0">
                    <a:latin typeface="Comic Sans MS" panose="030F0902030302020204" pitchFamily="66" charset="0"/>
                  </a:rPr>
                  <a:t>cache</a:t>
                </a:r>
                <a:r>
                  <a:rPr lang="zh-CN" altLang="en-US" sz="19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1900" dirty="0">
                    <a:latin typeface="Comic Sans MS" panose="030F0902030302020204" pitchFamily="66" charset="0"/>
                  </a:rPr>
                  <a:t>size</a:t>
                </a:r>
              </a:p>
              <a:p>
                <a:r>
                  <a:rPr lang="en-US" altLang="zh-CN" sz="2300" dirty="0">
                    <a:latin typeface="Comic Sans MS" panose="030F0902030302020204" pitchFamily="66" charset="0"/>
                  </a:rPr>
                  <a:t>Approximation</a:t>
                </a:r>
                <a:r>
                  <a:rPr lang="zh-CN" altLang="en-US" sz="23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2300" dirty="0">
                    <a:latin typeface="Comic Sans MS" panose="030F0902030302020204" pitchFamily="66" charset="0"/>
                  </a:rPr>
                  <a:t>ratio:</a:t>
                </a:r>
                <a:r>
                  <a:rPr lang="zh-CN" altLang="en-US" sz="23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2300" dirty="0">
                    <a:latin typeface="Comic Sans MS" panose="030F0902030302020204" pitchFamily="66" charset="0"/>
                  </a:rPr>
                  <a:t>2</a:t>
                </a:r>
              </a:p>
              <a:p>
                <a:pPr lvl="1"/>
                <a:r>
                  <a:rPr lang="en-US" altLang="zh-CN" sz="1800" dirty="0">
                    <a:latin typeface="Comic Sans MS" panose="030F0902030302020204" pitchFamily="66" charset="0"/>
                  </a:rPr>
                  <a:t>First </a:t>
                </a:r>
                <a:r>
                  <a:rPr lang="en-US" altLang="zh-CN" sz="1800" dirty="0" err="1">
                    <a:latin typeface="Comic Sans MS" panose="030F0902030302020204" pitchFamily="66" charset="0"/>
                  </a:rPr>
                  <a:t>i</a:t>
                </a:r>
                <a:r>
                  <a:rPr lang="en-US" altLang="zh-CN" sz="1800" dirty="0">
                    <a:latin typeface="Comic Sans MS" panose="030F0902030302020204" pitchFamily="66" charset="0"/>
                  </a:rPr>
                  <a:t> items </a:t>
                </a:r>
                <a:r>
                  <a:rPr lang="en-US" altLang="zh-CN" sz="1800" i="1" dirty="0">
                    <a:latin typeface="Comic Sans MS" panose="030F0902030302020204" pitchFamily="66" charset="0"/>
                  </a:rPr>
                  <a:t>vs  </a:t>
                </a:r>
                <a:r>
                  <a:rPr lang="en-US" altLang="zh-CN" sz="1800" dirty="0">
                    <a:latin typeface="Comic Sans MS" panose="030F0902030302020204" pitchFamily="66" charset="0"/>
                  </a:rPr>
                  <a:t>i+1</a:t>
                </a:r>
                <a:r>
                  <a:rPr lang="en-US" altLang="zh-CN" sz="1800" baseline="30000" dirty="0">
                    <a:latin typeface="Comic Sans MS" panose="030F0902030302020204" pitchFamily="66" charset="0"/>
                  </a:rPr>
                  <a:t>th</a:t>
                </a:r>
                <a:r>
                  <a:rPr lang="en-US" altLang="zh-CN" sz="1800" dirty="0">
                    <a:latin typeface="Comic Sans MS" panose="030F0902030302020204" pitchFamily="66" charset="0"/>
                  </a:rPr>
                  <a:t>  item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5B86B9-9B88-1247-ABB7-AE632FF01C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6617" y="1371600"/>
                <a:ext cx="4876800" cy="5664263"/>
              </a:xfrm>
              <a:blipFill>
                <a:blip r:embed="rId2"/>
                <a:stretch>
                  <a:fillRect l="-1000" t="-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59D4949-C8B6-8F43-B41A-DA1077814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417" y="2362200"/>
            <a:ext cx="3720425" cy="2523999"/>
          </a:xfrm>
          <a:prstGeom prst="rect">
            <a:avLst/>
          </a:prstGeom>
        </p:spPr>
      </p:pic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98F19CA6-CB70-E24F-BE97-A342252CA7C2}"/>
              </a:ext>
            </a:extLst>
          </p:cNvPr>
          <p:cNvSpPr txBox="1">
            <a:spLocks/>
          </p:cNvSpPr>
          <p:nvPr/>
        </p:nvSpPr>
        <p:spPr bwMode="auto">
          <a:xfrm>
            <a:off x="7093629" y="5265548"/>
            <a:ext cx="647358" cy="33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1800" kern="0" dirty="0">
                <a:latin typeface="Comic Sans MS" panose="030F0902030302020204" pitchFamily="66" charset="0"/>
              </a:rPr>
              <a:t>k=3 </a:t>
            </a: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EE9A84F-8C08-1A47-8022-6AB52FEB1B8E}"/>
              </a:ext>
            </a:extLst>
          </p:cNvPr>
          <p:cNvSpPr txBox="1">
            <a:spLocks/>
          </p:cNvSpPr>
          <p:nvPr/>
        </p:nvSpPr>
        <p:spPr bwMode="auto">
          <a:xfrm>
            <a:off x="6248400" y="5641975"/>
            <a:ext cx="2435352" cy="58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1800" kern="0" dirty="0">
                <a:latin typeface="Comic Sans MS" panose="030F0902030302020204" pitchFamily="66" charset="0"/>
              </a:rPr>
              <a:t>Optimal unit benefit (43+13+7)/3=21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D17DF0F-4D55-F149-B5ED-3F9C1DB924D1}"/>
              </a:ext>
            </a:extLst>
          </p:cNvPr>
          <p:cNvSpPr/>
          <p:nvPr/>
        </p:nvSpPr>
        <p:spPr bwMode="auto">
          <a:xfrm>
            <a:off x="7286244" y="2803525"/>
            <a:ext cx="1766907" cy="21336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5996A0-9C94-C749-97BE-35945FA95E35}"/>
              </a:ext>
            </a:extLst>
          </p:cNvPr>
          <p:cNvSpPr/>
          <p:nvPr/>
        </p:nvSpPr>
        <p:spPr bwMode="auto">
          <a:xfrm>
            <a:off x="6096000" y="1982850"/>
            <a:ext cx="2957151" cy="3046349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8862ACF9-4D4A-E04A-8B66-70B9DF2D70E5}"/>
              </a:ext>
            </a:extLst>
          </p:cNvPr>
          <p:cNvSpPr txBox="1">
            <a:spLocks/>
          </p:cNvSpPr>
          <p:nvPr/>
        </p:nvSpPr>
        <p:spPr bwMode="auto">
          <a:xfrm>
            <a:off x="7093629" y="5278753"/>
            <a:ext cx="647358" cy="33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1800" kern="0" dirty="0">
                <a:latin typeface="Comic Sans MS" panose="030F0902030302020204" pitchFamily="66" charset="0"/>
              </a:rPr>
              <a:t>k=5 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BF7C6141-E1F2-434A-8B12-D74FF7459234}"/>
              </a:ext>
            </a:extLst>
          </p:cNvPr>
          <p:cNvSpPr txBox="1">
            <a:spLocks/>
          </p:cNvSpPr>
          <p:nvPr/>
        </p:nvSpPr>
        <p:spPr bwMode="auto">
          <a:xfrm>
            <a:off x="6224062" y="5665346"/>
            <a:ext cx="2696252" cy="58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1800" kern="0" dirty="0">
                <a:latin typeface="Comic Sans MS" panose="030F0902030302020204" pitchFamily="66" charset="0"/>
              </a:rPr>
              <a:t>Optimal unit benefit (43+13+7+12+20)/5=19</a:t>
            </a:r>
          </a:p>
        </p:txBody>
      </p:sp>
    </p:spTree>
    <p:extLst>
      <p:ext uri="{BB962C8B-B14F-4D97-AF65-F5344CB8AC3E}">
        <p14:creationId xmlns:p14="http://schemas.microsoft.com/office/powerpoint/2010/main" val="110856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 animBg="1"/>
      <p:bldP spid="7" grpId="1" animBg="1"/>
      <p:bldP spid="7" grpId="2" animBg="1"/>
      <p:bldP spid="8" grpId="0" animBg="1"/>
      <p:bldP spid="8" grpId="1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D8D8D-B015-974D-B305-49069BD72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1412"/>
          </a:xfrm>
        </p:spPr>
        <p:txBody>
          <a:bodyPr/>
          <a:lstStyle/>
          <a:p>
            <a:r>
              <a:rPr lang="en-US" altLang="zh-CN" sz="3700" dirty="0">
                <a:latin typeface="Comic Sans MS" panose="030F0902030302020204" pitchFamily="66" charset="0"/>
              </a:rPr>
              <a:t>2.</a:t>
            </a:r>
            <a:r>
              <a:rPr lang="zh-CN" altLang="en-US" sz="3700" dirty="0">
                <a:latin typeface="Comic Sans MS" panose="030F0902030302020204" pitchFamily="66" charset="0"/>
              </a:rPr>
              <a:t> </a:t>
            </a:r>
            <a:r>
              <a:rPr lang="en-US" altLang="zh-CN" sz="3700" dirty="0">
                <a:latin typeface="Comic Sans MS" panose="030F0902030302020204" pitchFamily="66" charset="0"/>
              </a:rPr>
              <a:t>Solutions</a:t>
            </a:r>
            <a:r>
              <a:rPr lang="zh-CN" altLang="en-US" sz="3700" dirty="0">
                <a:latin typeface="Comic Sans MS" panose="030F0902030302020204" pitchFamily="66" charset="0"/>
              </a:rPr>
              <a:t> </a:t>
            </a:r>
            <a:r>
              <a:rPr lang="en-US" altLang="zh-CN" sz="3200" dirty="0">
                <a:latin typeface="Comic Sans MS" panose="030F0902030302020204" pitchFamily="66" charset="0"/>
              </a:rPr>
              <a:t>(cont’d)</a:t>
            </a:r>
            <a:endParaRPr lang="en-US" sz="3200" dirty="0">
              <a:latin typeface="Comic Sans MS" panose="030F09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5B86B9-9B88-1247-ABB7-AE632FF01C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4876799" cy="502920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sz="2400" dirty="0">
                    <a:latin typeface="Comic Sans MS" panose="030F0902030302020204" pitchFamily="66" charset="0"/>
                  </a:rPr>
                  <a:t>Greedy</a:t>
                </a:r>
                <a:r>
                  <a:rPr lang="zh-CN" altLang="en-US" sz="24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2400" dirty="0">
                    <a:latin typeface="Comic Sans MS" panose="030F0902030302020204" pitchFamily="66" charset="0"/>
                  </a:rPr>
                  <a:t>Solution</a:t>
                </a:r>
                <a:r>
                  <a:rPr lang="zh-CN" altLang="en-US" sz="24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2400" dirty="0">
                    <a:latin typeface="Comic Sans MS" panose="030F0902030302020204" pitchFamily="66" charset="0"/>
                  </a:rPr>
                  <a:t>Two (Segment)</a:t>
                </a:r>
              </a:p>
              <a:p>
                <a:r>
                  <a:rPr lang="en-US" altLang="zh-CN" sz="2200" dirty="0">
                    <a:latin typeface="Comic Sans MS" panose="030F0902030302020204" pitchFamily="66" charset="0"/>
                  </a:rPr>
                  <a:t>Definition</a:t>
                </a:r>
              </a:p>
              <a:p>
                <a:pPr lvl="1"/>
                <a:r>
                  <a:rPr lang="en-US" altLang="zh-CN" sz="1900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Segment</a:t>
                </a:r>
              </a:p>
              <a:p>
                <a:pPr lvl="2"/>
                <a:r>
                  <a:rPr lang="en-US" altLang="zh-CN" sz="1800" dirty="0">
                    <a:latin typeface="Comic Sans MS" panose="030F0902030302020204" pitchFamily="66" charset="0"/>
                  </a:rPr>
                  <a:t>Cut</a:t>
                </a:r>
                <a:r>
                  <a:rPr lang="zh-CN" altLang="en-US" sz="18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1800" dirty="0">
                    <a:latin typeface="Comic Sans MS" panose="030F0902030302020204" pitchFamily="66" charset="0"/>
                  </a:rPr>
                  <a:t>off</a:t>
                </a:r>
                <a:r>
                  <a:rPr lang="zh-CN" altLang="en-US" sz="18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1800" dirty="0">
                    <a:latin typeface="Comic Sans MS" panose="030F0902030302020204" pitchFamily="66" charset="0"/>
                  </a:rPr>
                  <a:t>a</a:t>
                </a:r>
                <a:r>
                  <a:rPr lang="zh-CN" altLang="en-US" sz="18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1800" dirty="0">
                    <a:latin typeface="Comic Sans MS" panose="030F0902030302020204" pitchFamily="66" charset="0"/>
                  </a:rPr>
                  <a:t>branch</a:t>
                </a:r>
              </a:p>
              <a:p>
                <a:pPr lvl="1"/>
                <a:r>
                  <a:rPr lang="en-US" altLang="zh-CN" sz="1800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Deny</a:t>
                </a:r>
                <a:r>
                  <a:rPr lang="zh-CN" altLang="en-US" sz="1800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 </a:t>
                </a:r>
                <a:r>
                  <a:rPr lang="en-US" altLang="zh-CN" sz="1800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rule</a:t>
                </a:r>
              </a:p>
              <a:p>
                <a:pPr lvl="2"/>
                <a:r>
                  <a:rPr lang="en-US" altLang="zh-CN" sz="1800" dirty="0">
                    <a:latin typeface="Comic Sans MS" panose="030F0902030302020204" pitchFamily="66" charset="0"/>
                  </a:rPr>
                  <a:t>A</a:t>
                </a:r>
                <a:r>
                  <a:rPr lang="zh-CN" altLang="en-US" sz="18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1800" dirty="0">
                    <a:latin typeface="Comic Sans MS" panose="030F0902030302020204" pitchFamily="66" charset="0"/>
                  </a:rPr>
                  <a:t>dummy</a:t>
                </a:r>
                <a:r>
                  <a:rPr lang="zh-CN" altLang="en-US" sz="18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1800" dirty="0">
                    <a:latin typeface="Comic Sans MS" panose="030F0902030302020204" pitchFamily="66" charset="0"/>
                  </a:rPr>
                  <a:t>rule</a:t>
                </a:r>
                <a:r>
                  <a:rPr lang="zh-CN" altLang="en-US" sz="18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1800" dirty="0">
                    <a:latin typeface="Comic Sans MS" panose="030F0902030302020204" pitchFamily="66" charset="0"/>
                  </a:rPr>
                  <a:t>to</a:t>
                </a:r>
                <a:r>
                  <a:rPr lang="zh-CN" altLang="en-US" sz="18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1800" dirty="0">
                    <a:latin typeface="Comic Sans MS" panose="030F0902030302020204" pitchFamily="66" charset="0"/>
                  </a:rPr>
                  <a:t>forward</a:t>
                </a:r>
                <a:r>
                  <a:rPr lang="zh-CN" altLang="en-US" sz="18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1800" dirty="0">
                    <a:latin typeface="Comic Sans MS" panose="030F0902030302020204" pitchFamily="66" charset="0"/>
                  </a:rPr>
                  <a:t>to</a:t>
                </a:r>
                <a:r>
                  <a:rPr lang="zh-CN" altLang="en-US" sz="18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1800" dirty="0">
                    <a:latin typeface="Comic Sans MS" panose="030F0902030302020204" pitchFamily="66" charset="0"/>
                  </a:rPr>
                  <a:t>the</a:t>
                </a:r>
                <a:r>
                  <a:rPr lang="zh-CN" altLang="en-US" sz="18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1800" dirty="0">
                    <a:latin typeface="Comic Sans MS" panose="030F0902030302020204" pitchFamily="66" charset="0"/>
                  </a:rPr>
                  <a:t>software</a:t>
                </a:r>
                <a:r>
                  <a:rPr lang="zh-CN" altLang="en-US" sz="18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1800" dirty="0">
                    <a:latin typeface="Comic Sans MS" panose="030F0902030302020204" pitchFamily="66" charset="0"/>
                  </a:rPr>
                  <a:t>switch</a:t>
                </a:r>
              </a:p>
              <a:p>
                <a:pPr lvl="2"/>
                <a:r>
                  <a:rPr lang="en-US" altLang="zh-CN" sz="1800" dirty="0">
                    <a:latin typeface="Comic Sans MS" panose="030F0902030302020204" pitchFamily="66" charset="0"/>
                  </a:rPr>
                  <a:t>Cut</a:t>
                </a:r>
                <a:r>
                  <a:rPr lang="zh-CN" altLang="en-US" sz="18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1800" dirty="0">
                    <a:latin typeface="Comic Sans MS" panose="030F0902030302020204" pitchFamily="66" charset="0"/>
                  </a:rPr>
                  <a:t>branches</a:t>
                </a:r>
                <a:r>
                  <a:rPr lang="zh-CN" altLang="en-US" sz="18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1800" dirty="0">
                    <a:latin typeface="Comic Sans MS" panose="030F0902030302020204" pitchFamily="66" charset="0"/>
                  </a:rPr>
                  <a:t>with</a:t>
                </a:r>
                <a:r>
                  <a:rPr lang="zh-CN" altLang="en-US" sz="18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1800" dirty="0">
                    <a:latin typeface="Comic Sans MS" panose="030F0902030302020204" pitchFamily="66" charset="0"/>
                  </a:rPr>
                  <a:t>low-weights</a:t>
                </a:r>
              </a:p>
              <a:p>
                <a:pPr lvl="2"/>
                <a:r>
                  <a:rPr lang="en-US" altLang="zh-CN" sz="1800" dirty="0">
                    <a:latin typeface="Comic Sans MS" panose="030F0902030302020204" pitchFamily="66" charset="0"/>
                  </a:rPr>
                  <a:t>Unit</a:t>
                </a:r>
                <a:r>
                  <a:rPr lang="zh-CN" altLang="en-US" sz="18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1800" dirty="0">
                    <a:latin typeface="Comic Sans MS" panose="030F0902030302020204" pitchFamily="66" charset="0"/>
                  </a:rPr>
                  <a:t>benefit</a:t>
                </a:r>
                <a:r>
                  <a:rPr lang="zh-CN" altLang="en-US" sz="18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1800" dirty="0">
                    <a:latin typeface="Comic Sans MS" panose="030F0902030302020204" pitchFamily="66" charset="0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l-GR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altLang="zh-CN" sz="1800" dirty="0">
                    <a:latin typeface="Comic Sans MS" panose="030F0902030302020204" pitchFamily="66" charset="0"/>
                  </a:rPr>
                  <a:t>C+1)</a:t>
                </a:r>
              </a:p>
              <a:p>
                <a:r>
                  <a:rPr lang="en-US" altLang="zh-CN" sz="2200" dirty="0">
                    <a:latin typeface="Comic Sans MS" panose="030F0902030302020204" pitchFamily="66" charset="0"/>
                  </a:rPr>
                  <a:t>We</a:t>
                </a:r>
                <a:r>
                  <a:rPr lang="zh-CN" altLang="en-US" sz="22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2200" dirty="0">
                    <a:latin typeface="Comic Sans MS" panose="030F0902030302020204" pitchFamily="66" charset="0"/>
                  </a:rPr>
                  <a:t>only</a:t>
                </a:r>
                <a:r>
                  <a:rPr lang="zh-CN" altLang="en-US" sz="22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2200" dirty="0">
                    <a:latin typeface="Comic Sans MS" panose="030F0902030302020204" pitchFamily="66" charset="0"/>
                  </a:rPr>
                  <a:t>consider</a:t>
                </a:r>
                <a:r>
                  <a:rPr lang="zh-CN" altLang="en-US" sz="22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2200" dirty="0">
                    <a:latin typeface="Comic Sans MS" panose="030F0902030302020204" pitchFamily="66" charset="0"/>
                  </a:rPr>
                  <a:t>segments</a:t>
                </a:r>
                <a:r>
                  <a:rPr lang="zh-CN" altLang="en-US" sz="22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2200" dirty="0">
                    <a:latin typeface="Comic Sans MS" panose="030F0902030302020204" pitchFamily="66" charset="0"/>
                  </a:rPr>
                  <a:t>without</a:t>
                </a:r>
                <a:r>
                  <a:rPr lang="zh-CN" altLang="en-US" sz="22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2200" dirty="0">
                    <a:latin typeface="Comic Sans MS" panose="030F0902030302020204" pitchFamily="66" charset="0"/>
                  </a:rPr>
                  <a:t>a</a:t>
                </a:r>
                <a:r>
                  <a:rPr lang="zh-CN" altLang="en-US" sz="22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2200" dirty="0">
                    <a:latin typeface="Comic Sans MS" panose="030F0902030302020204" pitchFamily="66" charset="0"/>
                  </a:rPr>
                  <a:t>fork</a:t>
                </a:r>
              </a:p>
              <a:p>
                <a:pPr lvl="1"/>
                <a:r>
                  <a:rPr lang="en-US" altLang="zh-CN" sz="1900" dirty="0">
                    <a:latin typeface="Comic Sans MS" panose="030F0902030302020204" pitchFamily="66" charset="0"/>
                  </a:rPr>
                  <a:t>To avoid non-polynomial</a:t>
                </a:r>
                <a:r>
                  <a:rPr lang="zh-CN" altLang="en-US" sz="19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1900" dirty="0">
                    <a:latin typeface="Comic Sans MS" panose="030F0902030302020204" pitchFamily="66" charset="0"/>
                  </a:rPr>
                  <a:t>number</a:t>
                </a:r>
                <a:r>
                  <a:rPr lang="zh-CN" altLang="en-US" sz="19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1900" dirty="0">
                    <a:latin typeface="Comic Sans MS" panose="030F0902030302020204" pitchFamily="66" charset="0"/>
                  </a:rPr>
                  <a:t>of</a:t>
                </a:r>
                <a:r>
                  <a:rPr lang="zh-CN" altLang="en-US" sz="1900" dirty="0">
                    <a:latin typeface="Comic Sans MS" panose="030F0902030302020204" pitchFamily="66" charset="0"/>
                  </a:rPr>
                  <a:t> </a:t>
                </a:r>
                <a:r>
                  <a:rPr lang="en-US" altLang="zh-CN" sz="1900" dirty="0">
                    <a:latin typeface="Comic Sans MS" panose="030F0902030302020204" pitchFamily="66" charset="0"/>
                  </a:rPr>
                  <a:t>choices</a:t>
                </a:r>
              </a:p>
              <a:p>
                <a:pPr lvl="1"/>
                <a:endParaRPr lang="en-US" altLang="zh-CN" sz="1800" dirty="0"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5B86B9-9B88-1247-ABB7-AE632FF01C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4876799" cy="5029201"/>
              </a:xfrm>
              <a:blipFill>
                <a:blip r:embed="rId2"/>
                <a:stretch>
                  <a:fillRect l="-2003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EC2D9CD-8167-B746-8A84-26490C4B2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697" y="1554131"/>
            <a:ext cx="2429164" cy="1178505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7883D83-26B4-D942-B450-9D916687AAAA}"/>
              </a:ext>
            </a:extLst>
          </p:cNvPr>
          <p:cNvSpPr txBox="1">
            <a:spLocks/>
          </p:cNvSpPr>
          <p:nvPr/>
        </p:nvSpPr>
        <p:spPr bwMode="auto">
          <a:xfrm>
            <a:off x="5580097" y="2749504"/>
            <a:ext cx="3276600" cy="39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CN" sz="1800" kern="0" dirty="0">
                <a:latin typeface="Comic Sans MS" panose="030F0902030302020204" pitchFamily="66" charset="0"/>
              </a:rPr>
              <a:t>Segment</a:t>
            </a:r>
            <a:r>
              <a:rPr lang="zh-CN" altLang="en-US" sz="1800" kern="0" dirty="0">
                <a:latin typeface="Comic Sans MS" panose="030F0902030302020204" pitchFamily="66" charset="0"/>
              </a:rPr>
              <a:t> </a:t>
            </a:r>
            <a:r>
              <a:rPr lang="en-US" altLang="zh-CN" sz="1800" kern="0" dirty="0">
                <a:latin typeface="Comic Sans MS" panose="030F0902030302020204" pitchFamily="66" charset="0"/>
              </a:rPr>
              <a:t>in</a:t>
            </a:r>
            <a:r>
              <a:rPr lang="zh-CN" altLang="en-US" sz="1800" kern="0" dirty="0">
                <a:latin typeface="Comic Sans MS" panose="030F0902030302020204" pitchFamily="66" charset="0"/>
              </a:rPr>
              <a:t> </a:t>
            </a:r>
            <a:r>
              <a:rPr lang="en-US" altLang="zh-CN" sz="1800" kern="0" dirty="0">
                <a:latin typeface="Comic Sans MS" panose="030F0902030302020204" pitchFamily="66" charset="0"/>
              </a:rPr>
              <a:t>a</a:t>
            </a:r>
            <a:r>
              <a:rPr lang="zh-CN" altLang="en-US" sz="1800" kern="0" dirty="0">
                <a:latin typeface="Comic Sans MS" panose="030F0902030302020204" pitchFamily="66" charset="0"/>
              </a:rPr>
              <a:t> </a:t>
            </a:r>
            <a:r>
              <a:rPr lang="en-US" altLang="zh-CN" sz="1800" kern="0" dirty="0">
                <a:latin typeface="Comic Sans MS" panose="030F0902030302020204" pitchFamily="66" charset="0"/>
              </a:rPr>
              <a:t>max</a:t>
            </a:r>
            <a:r>
              <a:rPr lang="zh-CN" altLang="en-US" sz="1800" kern="0" dirty="0">
                <a:latin typeface="Comic Sans MS" panose="030F0902030302020204" pitchFamily="66" charset="0"/>
              </a:rPr>
              <a:t> </a:t>
            </a:r>
            <a:r>
              <a:rPr lang="en-US" altLang="zh-CN" sz="1800" kern="0" dirty="0">
                <a:latin typeface="Comic Sans MS" panose="030F0902030302020204" pitchFamily="66" charset="0"/>
              </a:rPr>
              <a:t>segment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A425FA1C-1C7E-7749-96A7-16C6AEB11389}"/>
              </a:ext>
            </a:extLst>
          </p:cNvPr>
          <p:cNvSpPr txBox="1">
            <a:spLocks/>
          </p:cNvSpPr>
          <p:nvPr/>
        </p:nvSpPr>
        <p:spPr bwMode="auto">
          <a:xfrm>
            <a:off x="5922997" y="5029200"/>
            <a:ext cx="2590800" cy="99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CN" sz="1800" kern="0" dirty="0">
                <a:latin typeface="Comic Sans MS" panose="030F0902030302020204" pitchFamily="66" charset="0"/>
              </a:rPr>
              <a:t>Converting</a:t>
            </a:r>
            <a:r>
              <a:rPr lang="zh-CN" altLang="en-US" sz="1800" kern="0" dirty="0">
                <a:latin typeface="Comic Sans MS" panose="030F0902030302020204" pitchFamily="66" charset="0"/>
              </a:rPr>
              <a:t> </a:t>
            </a:r>
            <a:r>
              <a:rPr lang="en-US" altLang="zh-CN" sz="1800" kern="0" dirty="0">
                <a:latin typeface="Comic Sans MS" panose="030F0902030302020204" pitchFamily="66" charset="0"/>
              </a:rPr>
              <a:t>a</a:t>
            </a:r>
            <a:r>
              <a:rPr lang="zh-CN" altLang="en-US" sz="1800" kern="0" dirty="0">
                <a:latin typeface="Comic Sans MS" panose="030F0902030302020204" pitchFamily="66" charset="0"/>
              </a:rPr>
              <a:t> </a:t>
            </a:r>
            <a:r>
              <a:rPr lang="en-US" altLang="zh-CN" sz="1800" kern="0" dirty="0">
                <a:latin typeface="Comic Sans MS" panose="030F0902030302020204" pitchFamily="66" charset="0"/>
              </a:rPr>
              <a:t>folk</a:t>
            </a:r>
            <a:r>
              <a:rPr lang="zh-CN" altLang="en-US" sz="1800" kern="0" dirty="0">
                <a:latin typeface="Comic Sans MS" panose="030F0902030302020204" pitchFamily="66" charset="0"/>
              </a:rPr>
              <a:t> </a:t>
            </a:r>
            <a:r>
              <a:rPr lang="en-US" altLang="zh-CN" sz="1800" kern="0" dirty="0">
                <a:latin typeface="Comic Sans MS" panose="030F0902030302020204" pitchFamily="66" charset="0"/>
              </a:rPr>
              <a:t>into</a:t>
            </a:r>
            <a:r>
              <a:rPr lang="zh-CN" altLang="en-US" sz="1800" kern="0" dirty="0">
                <a:latin typeface="Comic Sans MS" panose="030F0902030302020204" pitchFamily="66" charset="0"/>
              </a:rPr>
              <a:t> </a:t>
            </a:r>
            <a:endParaRPr lang="en-US" altLang="zh-CN" sz="1800" kern="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US" altLang="zh-CN" sz="1800" kern="0" dirty="0">
                <a:latin typeface="Comic Sans MS" panose="030F0902030302020204" pitchFamily="66" charset="0"/>
              </a:rPr>
              <a:t>multiple</a:t>
            </a:r>
            <a:r>
              <a:rPr lang="zh-CN" altLang="en-US" sz="1800" kern="0" dirty="0">
                <a:latin typeface="Comic Sans MS" panose="030F0902030302020204" pitchFamily="66" charset="0"/>
              </a:rPr>
              <a:t> </a:t>
            </a:r>
            <a:r>
              <a:rPr lang="en-US" altLang="zh-CN" sz="1800" kern="0" dirty="0">
                <a:latin typeface="Comic Sans MS" panose="030F0902030302020204" pitchFamily="66" charset="0"/>
              </a:rPr>
              <a:t>segments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F882A0-968C-DF46-B051-FA5931FFA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097" y="3503718"/>
            <a:ext cx="3111500" cy="152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985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D8D8D-B015-974D-B305-49069BD72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1412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600" dirty="0">
                <a:latin typeface="Comic Sans MS" panose="030F0902030302020204" pitchFamily="66" charset="0"/>
              </a:rPr>
              <a:t>Greedy</a:t>
            </a:r>
            <a:r>
              <a:rPr lang="zh-CN" altLang="en-US" sz="3600" dirty="0">
                <a:latin typeface="Comic Sans MS" panose="030F0902030302020204" pitchFamily="66" charset="0"/>
              </a:rPr>
              <a:t> </a:t>
            </a:r>
            <a:r>
              <a:rPr lang="en-US" altLang="zh-CN" sz="3600" dirty="0">
                <a:latin typeface="Comic Sans MS" panose="030F0902030302020204" pitchFamily="66" charset="0"/>
              </a:rPr>
              <a:t>Solution</a:t>
            </a:r>
            <a:r>
              <a:rPr lang="zh-CN" altLang="en-US" sz="3600" dirty="0">
                <a:latin typeface="Comic Sans MS" panose="030F0902030302020204" pitchFamily="66" charset="0"/>
              </a:rPr>
              <a:t> </a:t>
            </a:r>
            <a:r>
              <a:rPr lang="en-US" altLang="zh-CN" sz="3600" dirty="0">
                <a:latin typeface="Comic Sans MS" panose="030F0902030302020204" pitchFamily="66" charset="0"/>
              </a:rPr>
              <a:t>Two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B86B9-9B88-1247-ABB7-AE632FF01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231" y="1130363"/>
            <a:ext cx="5105399" cy="3048000"/>
          </a:xfrm>
        </p:spPr>
        <p:txBody>
          <a:bodyPr/>
          <a:lstStyle/>
          <a:p>
            <a:r>
              <a:rPr lang="en-US" altLang="zh-CN" sz="2400" dirty="0">
                <a:latin typeface="Comic Sans MS" panose="030F0902030302020204" pitchFamily="66" charset="0"/>
              </a:rPr>
              <a:t>Steps</a:t>
            </a:r>
          </a:p>
          <a:p>
            <a:pPr lvl="1"/>
            <a:r>
              <a:rPr lang="en-US" altLang="zh-CN" sz="1900" dirty="0">
                <a:latin typeface="Comic Sans MS" panose="030F0902030302020204" pitchFamily="66" charset="0"/>
              </a:rPr>
              <a:t>Select</a:t>
            </a:r>
            <a:r>
              <a:rPr lang="zh-CN" altLang="en-US" sz="1900" dirty="0">
                <a:latin typeface="Comic Sans MS" panose="030F0902030302020204" pitchFamily="66" charset="0"/>
              </a:rPr>
              <a:t> </a:t>
            </a:r>
            <a:r>
              <a:rPr lang="en-US" altLang="zh-CN" sz="1900" dirty="0">
                <a:latin typeface="Comic Sans MS" panose="030F0902030302020204" pitchFamily="66" charset="0"/>
              </a:rPr>
              <a:t>the</a:t>
            </a:r>
            <a:r>
              <a:rPr lang="zh-CN" altLang="en-US" sz="1900" dirty="0">
                <a:latin typeface="Comic Sans MS" panose="030F0902030302020204" pitchFamily="66" charset="0"/>
              </a:rPr>
              <a:t> </a:t>
            </a:r>
            <a:r>
              <a:rPr lang="en-US" altLang="zh-CN" sz="1900" dirty="0">
                <a:latin typeface="Comic Sans MS" panose="030F0902030302020204" pitchFamily="66" charset="0"/>
              </a:rPr>
              <a:t>max</a:t>
            </a:r>
            <a:r>
              <a:rPr lang="zh-CN" altLang="en-US" sz="1900" dirty="0">
                <a:latin typeface="Comic Sans MS" panose="030F0902030302020204" pitchFamily="66" charset="0"/>
              </a:rPr>
              <a:t> </a:t>
            </a:r>
            <a:r>
              <a:rPr lang="en-US" altLang="zh-CN" sz="1900" dirty="0">
                <a:latin typeface="Comic Sans MS" panose="030F0902030302020204" pitchFamily="66" charset="0"/>
              </a:rPr>
              <a:t>segment</a:t>
            </a:r>
            <a:r>
              <a:rPr lang="zh-CN" altLang="en-US" sz="1900" dirty="0">
                <a:latin typeface="Comic Sans MS" panose="030F0902030302020204" pitchFamily="66" charset="0"/>
              </a:rPr>
              <a:t> </a:t>
            </a:r>
            <a:r>
              <a:rPr lang="en-US" altLang="zh-CN" sz="1900" dirty="0">
                <a:latin typeface="Comic Sans MS" panose="030F0902030302020204" pitchFamily="66" charset="0"/>
              </a:rPr>
              <a:t>with</a:t>
            </a:r>
            <a:r>
              <a:rPr lang="zh-CN" altLang="en-US" sz="1900" dirty="0">
                <a:latin typeface="Comic Sans MS" panose="030F0902030302020204" pitchFamily="66" charset="0"/>
              </a:rPr>
              <a:t> </a:t>
            </a:r>
            <a:r>
              <a:rPr lang="en-US" altLang="zh-CN" sz="1900" dirty="0">
                <a:latin typeface="Comic Sans MS" panose="030F0902030302020204" pitchFamily="66" charset="0"/>
              </a:rPr>
              <a:t>the</a:t>
            </a:r>
            <a:r>
              <a:rPr lang="zh-CN" altLang="en-US" sz="1900" dirty="0">
                <a:latin typeface="Comic Sans MS" panose="030F0902030302020204" pitchFamily="66" charset="0"/>
              </a:rPr>
              <a:t> </a:t>
            </a:r>
            <a:r>
              <a:rPr lang="en-US" altLang="zh-CN" sz="1900" dirty="0">
                <a:latin typeface="Comic Sans MS" panose="030F0902030302020204" pitchFamily="66" charset="0"/>
              </a:rPr>
              <a:t>maximum</a:t>
            </a:r>
            <a:r>
              <a:rPr lang="zh-CN" altLang="en-US" sz="1900" dirty="0">
                <a:latin typeface="Comic Sans MS" panose="030F0902030302020204" pitchFamily="66" charset="0"/>
              </a:rPr>
              <a:t> </a:t>
            </a:r>
            <a:r>
              <a:rPr lang="en-US" altLang="zh-CN" sz="1900" dirty="0">
                <a:latin typeface="Comic Sans MS" panose="030F0902030302020204" pitchFamily="66" charset="0"/>
              </a:rPr>
              <a:t>unit</a:t>
            </a:r>
            <a:r>
              <a:rPr lang="zh-CN" altLang="en-US" sz="1900" dirty="0">
                <a:latin typeface="Comic Sans MS" panose="030F0902030302020204" pitchFamily="66" charset="0"/>
              </a:rPr>
              <a:t> </a:t>
            </a:r>
            <a:r>
              <a:rPr lang="en-US" altLang="zh-CN" sz="1900" dirty="0">
                <a:latin typeface="Comic Sans MS" panose="030F0902030302020204" pitchFamily="66" charset="0"/>
              </a:rPr>
              <a:t>benefit</a:t>
            </a:r>
          </a:p>
          <a:p>
            <a:pPr lvl="1"/>
            <a:r>
              <a:rPr lang="en-US" altLang="zh-CN" sz="1900" dirty="0">
                <a:latin typeface="Comic Sans MS" panose="030F0902030302020204" pitchFamily="66" charset="0"/>
              </a:rPr>
              <a:t>Update</a:t>
            </a:r>
            <a:r>
              <a:rPr lang="zh-CN" altLang="en-US" sz="1900" dirty="0">
                <a:latin typeface="Comic Sans MS" panose="030F0902030302020204" pitchFamily="66" charset="0"/>
              </a:rPr>
              <a:t> </a:t>
            </a:r>
            <a:r>
              <a:rPr lang="en-US" altLang="zh-CN" sz="1900" dirty="0">
                <a:latin typeface="Comic Sans MS" panose="030F0902030302020204" pitchFamily="66" charset="0"/>
              </a:rPr>
              <a:t>unit</a:t>
            </a:r>
            <a:r>
              <a:rPr lang="zh-CN" altLang="en-US" sz="1900" dirty="0">
                <a:latin typeface="Comic Sans MS" panose="030F0902030302020204" pitchFamily="66" charset="0"/>
              </a:rPr>
              <a:t> </a:t>
            </a:r>
            <a:r>
              <a:rPr lang="en-US" altLang="zh-CN" sz="1900" dirty="0">
                <a:latin typeface="Comic Sans MS" panose="030F0902030302020204" pitchFamily="66" charset="0"/>
              </a:rPr>
              <a:t>benefit</a:t>
            </a:r>
            <a:r>
              <a:rPr lang="zh-CN" altLang="en-US" sz="1900" dirty="0">
                <a:latin typeface="Comic Sans MS" panose="030F0902030302020204" pitchFamily="66" charset="0"/>
              </a:rPr>
              <a:t> </a:t>
            </a:r>
            <a:r>
              <a:rPr lang="en-US" altLang="zh-CN" sz="1900" dirty="0">
                <a:latin typeface="Comic Sans MS" panose="030F0902030302020204" pitchFamily="66" charset="0"/>
              </a:rPr>
              <a:t>values</a:t>
            </a:r>
            <a:r>
              <a:rPr lang="zh-CN" altLang="en-US" sz="1900" dirty="0">
                <a:latin typeface="Comic Sans MS" panose="030F0902030302020204" pitchFamily="66" charset="0"/>
              </a:rPr>
              <a:t> </a:t>
            </a:r>
            <a:r>
              <a:rPr lang="en-US" altLang="zh-CN" sz="1900" dirty="0">
                <a:latin typeface="Comic Sans MS" panose="030F0902030302020204" pitchFamily="66" charset="0"/>
              </a:rPr>
              <a:t>of</a:t>
            </a:r>
            <a:r>
              <a:rPr lang="zh-CN" altLang="en-US" sz="1900" dirty="0">
                <a:latin typeface="Comic Sans MS" panose="030F0902030302020204" pitchFamily="66" charset="0"/>
              </a:rPr>
              <a:t> </a:t>
            </a:r>
            <a:r>
              <a:rPr lang="en-US" altLang="zh-CN" sz="1900" dirty="0">
                <a:latin typeface="Comic Sans MS" panose="030F0902030302020204" pitchFamily="66" charset="0"/>
              </a:rPr>
              <a:t>other</a:t>
            </a:r>
            <a:r>
              <a:rPr lang="zh-CN" altLang="en-US" sz="1900" dirty="0">
                <a:latin typeface="Comic Sans MS" panose="030F0902030302020204" pitchFamily="66" charset="0"/>
              </a:rPr>
              <a:t> </a:t>
            </a:r>
            <a:r>
              <a:rPr lang="en-US" altLang="zh-CN" sz="1900" dirty="0">
                <a:latin typeface="Comic Sans MS" panose="030F0902030302020204" pitchFamily="66" charset="0"/>
              </a:rPr>
              <a:t>segments</a:t>
            </a:r>
          </a:p>
          <a:p>
            <a:pPr lvl="1"/>
            <a:r>
              <a:rPr lang="en-US" altLang="zh-CN" sz="1900" dirty="0">
                <a:latin typeface="Comic Sans MS" panose="030F0902030302020204" pitchFamily="66" charset="0"/>
              </a:rPr>
              <a:t>Use</a:t>
            </a:r>
            <a:r>
              <a:rPr lang="zh-CN" altLang="en-US" sz="1900" dirty="0">
                <a:latin typeface="Comic Sans MS" panose="030F0902030302020204" pitchFamily="66" charset="0"/>
              </a:rPr>
              <a:t> </a:t>
            </a:r>
            <a:r>
              <a:rPr lang="en-US" altLang="zh-CN" sz="1900" dirty="0">
                <a:latin typeface="Comic Sans MS" panose="030F0902030302020204" pitchFamily="66" charset="0"/>
              </a:rPr>
              <a:t>two</a:t>
            </a:r>
            <a:r>
              <a:rPr lang="zh-CN" altLang="en-US" sz="1900" dirty="0">
                <a:latin typeface="Comic Sans MS" panose="030F0902030302020204" pitchFamily="66" charset="0"/>
              </a:rPr>
              <a:t> </a:t>
            </a:r>
            <a:r>
              <a:rPr lang="en-US" altLang="zh-CN" sz="1900" dirty="0">
                <a:latin typeface="Comic Sans MS" panose="030F0902030302020204" pitchFamily="66" charset="0"/>
              </a:rPr>
              <a:t>heaps</a:t>
            </a:r>
            <a:r>
              <a:rPr lang="zh-CN" altLang="en-US" sz="1900" dirty="0">
                <a:latin typeface="Comic Sans MS" panose="030F0902030302020204" pitchFamily="66" charset="0"/>
              </a:rPr>
              <a:t> </a:t>
            </a:r>
            <a:r>
              <a:rPr lang="en-US" altLang="zh-CN" sz="1900" dirty="0">
                <a:latin typeface="Comic Sans MS" panose="030F0902030302020204" pitchFamily="66" charset="0"/>
              </a:rPr>
              <a:t>to</a:t>
            </a:r>
            <a:r>
              <a:rPr lang="zh-CN" altLang="en-US" sz="1900" dirty="0">
                <a:latin typeface="Comic Sans MS" panose="030F0902030302020204" pitchFamily="66" charset="0"/>
              </a:rPr>
              <a:t> </a:t>
            </a:r>
            <a:r>
              <a:rPr lang="en-US" altLang="zh-CN" sz="1900" dirty="0">
                <a:latin typeface="Comic Sans MS" panose="030F0902030302020204" pitchFamily="66" charset="0"/>
              </a:rPr>
              <a:t>maintain</a:t>
            </a:r>
            <a:r>
              <a:rPr lang="zh-CN" altLang="en-US" sz="1900" dirty="0">
                <a:latin typeface="Comic Sans MS" panose="030F0902030302020204" pitchFamily="66" charset="0"/>
              </a:rPr>
              <a:t> </a:t>
            </a:r>
            <a:r>
              <a:rPr lang="en-US" altLang="zh-CN" sz="1900" dirty="0">
                <a:latin typeface="Comic Sans MS" panose="030F0902030302020204" pitchFamily="66" charset="0"/>
              </a:rPr>
              <a:t>segments</a:t>
            </a:r>
            <a:endParaRPr lang="en-US" altLang="zh-CN" sz="2400" dirty="0">
              <a:latin typeface="Comic Sans MS" panose="030F0902030302020204" pitchFamily="66" charset="0"/>
            </a:endParaRPr>
          </a:p>
          <a:p>
            <a:r>
              <a:rPr lang="en-US" altLang="zh-CN" sz="2400" dirty="0">
                <a:latin typeface="Comic Sans MS" panose="030F0902030302020204" pitchFamily="66" charset="0"/>
              </a:rPr>
              <a:t>Time</a:t>
            </a:r>
            <a:r>
              <a:rPr lang="zh-CN" altLang="en-US" sz="2400" dirty="0">
                <a:latin typeface="Comic Sans MS" panose="030F0902030302020204" pitchFamily="66" charset="0"/>
              </a:rPr>
              <a:t> </a:t>
            </a:r>
            <a:r>
              <a:rPr lang="en-US" altLang="zh-CN" sz="2400" dirty="0">
                <a:latin typeface="Comic Sans MS" panose="030F0902030302020204" pitchFamily="66" charset="0"/>
              </a:rPr>
              <a:t>complexity:</a:t>
            </a:r>
          </a:p>
          <a:p>
            <a:pPr lvl="1"/>
            <a:r>
              <a:rPr lang="en-US" altLang="zh-CN" sz="1900" dirty="0">
                <a:solidFill>
                  <a:srgbClr val="0070C0"/>
                </a:solidFill>
                <a:latin typeface="Comic Sans MS" panose="030F0902030302020204" pitchFamily="66" charset="0"/>
              </a:rPr>
              <a:t>O(</a:t>
            </a:r>
            <a:r>
              <a:rPr lang="en-US" altLang="zh-CN" sz="1900" dirty="0" err="1">
                <a:solidFill>
                  <a:srgbClr val="0070C0"/>
                </a:solidFill>
                <a:latin typeface="Comic Sans MS" panose="030F0902030302020204" pitchFamily="66" charset="0"/>
              </a:rPr>
              <a:t>kn</a:t>
            </a:r>
            <a:r>
              <a:rPr lang="en-US" altLang="zh-CN" sz="1900" dirty="0">
                <a:solidFill>
                  <a:srgbClr val="0070C0"/>
                </a:solidFill>
                <a:latin typeface="Comic Sans MS" panose="030F0902030302020204" pitchFamily="66" charset="0"/>
              </a:rPr>
              <a:t>)</a:t>
            </a:r>
          </a:p>
          <a:p>
            <a:pPr lvl="1"/>
            <a:endParaRPr lang="en-US" altLang="zh-CN" sz="1800" dirty="0">
              <a:latin typeface="Comic Sans MS" panose="030F09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65D3E1-1969-8449-8704-18DACC15A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989" y="556832"/>
            <a:ext cx="3860011" cy="2080006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C84478C9-AA43-4444-9D44-FBE03AC30F05}"/>
              </a:ext>
            </a:extLst>
          </p:cNvPr>
          <p:cNvSpPr txBox="1">
            <a:spLocks/>
          </p:cNvSpPr>
          <p:nvPr/>
        </p:nvSpPr>
        <p:spPr bwMode="auto">
          <a:xfrm>
            <a:off x="5664989" y="2740152"/>
            <a:ext cx="3276600" cy="91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CN" sz="1800" kern="0" dirty="0">
                <a:latin typeface="Comic Sans MS" panose="030F0902030302020204" pitchFamily="66" charset="0"/>
              </a:rPr>
              <a:t>Constructing the global heap (g-heap) from the max heaps of local heaps (l-heaps)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98B59E-A279-4B47-A152-6C16C9CC7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09" y="4114800"/>
            <a:ext cx="3720425" cy="2523999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F20957-C183-044A-9A46-1B9C4427EFDC}"/>
              </a:ext>
            </a:extLst>
          </p:cNvPr>
          <p:cNvSpPr txBox="1">
            <a:spLocks/>
          </p:cNvSpPr>
          <p:nvPr/>
        </p:nvSpPr>
        <p:spPr bwMode="auto">
          <a:xfrm>
            <a:off x="45945" y="4865798"/>
            <a:ext cx="647358" cy="33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1800" kern="0" dirty="0">
                <a:latin typeface="Comic Sans MS" panose="030F0902030302020204" pitchFamily="66" charset="0"/>
              </a:rPr>
              <a:t>k=2 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A693ED87-92DF-2E4E-98A7-46272B16E182}"/>
              </a:ext>
            </a:extLst>
          </p:cNvPr>
          <p:cNvSpPr txBox="1">
            <a:spLocks/>
          </p:cNvSpPr>
          <p:nvPr/>
        </p:nvSpPr>
        <p:spPr bwMode="auto">
          <a:xfrm>
            <a:off x="97761" y="5830430"/>
            <a:ext cx="2696252" cy="88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1800" kern="0" dirty="0">
                <a:latin typeface="Comic Sans MS" panose="030F0902030302020204" pitchFamily="66" charset="0"/>
              </a:rPr>
              <a:t>Optimal unit benefit without deny rules (20+7)/2=13.5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9F886BB-36C1-0243-BD5C-0DA8BA28F50F}"/>
              </a:ext>
            </a:extLst>
          </p:cNvPr>
          <p:cNvSpPr/>
          <p:nvPr/>
        </p:nvSpPr>
        <p:spPr bwMode="auto">
          <a:xfrm rot="2779322">
            <a:off x="1049089" y="5363035"/>
            <a:ext cx="3146244" cy="604622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CA6110FF-3426-5744-A292-7627237E02FB}"/>
              </a:ext>
            </a:extLst>
          </p:cNvPr>
          <p:cNvSpPr txBox="1">
            <a:spLocks/>
          </p:cNvSpPr>
          <p:nvPr/>
        </p:nvSpPr>
        <p:spPr bwMode="auto">
          <a:xfrm>
            <a:off x="82521" y="5831470"/>
            <a:ext cx="2696252" cy="94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1800" kern="0" dirty="0">
                <a:latin typeface="Comic Sans MS" panose="030F0902030302020204" pitchFamily="66" charset="0"/>
              </a:rPr>
              <a:t>Optimal unit benefit with deny rules 43/(1+1)=21.5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A6B54C-5A90-E244-B589-2FABA6F032A9}"/>
              </a:ext>
            </a:extLst>
          </p:cNvPr>
          <p:cNvSpPr/>
          <p:nvPr/>
        </p:nvSpPr>
        <p:spPr bwMode="auto">
          <a:xfrm>
            <a:off x="2801533" y="4648200"/>
            <a:ext cx="1344503" cy="53340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BE1CBA28-56B6-F741-BAB0-68F0E8A96FA3}"/>
              </a:ext>
            </a:extLst>
          </p:cNvPr>
          <p:cNvSpPr txBox="1">
            <a:spLocks/>
          </p:cNvSpPr>
          <p:nvPr/>
        </p:nvSpPr>
        <p:spPr bwMode="auto">
          <a:xfrm>
            <a:off x="4065071" y="4697508"/>
            <a:ext cx="1461178" cy="33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sz="1800" kern="0" dirty="0">
                <a:solidFill>
                  <a:srgbClr val="FF0000"/>
                </a:solidFill>
                <a:latin typeface="Comic Sans MS" panose="030F0902030302020204" pitchFamily="66" charset="0"/>
              </a:rPr>
              <a:t>+deny rule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D5B4392-5E8D-D24E-8483-39320C5F06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128196"/>
              </p:ext>
            </p:extLst>
          </p:nvPr>
        </p:nvGraphicFramePr>
        <p:xfrm>
          <a:off x="6044406" y="4709400"/>
          <a:ext cx="2018077" cy="111252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754380">
                  <a:extLst>
                    <a:ext uri="{9D8B030D-6E8A-4147-A177-3AD203B41FA5}">
                      <a16:colId xmlns:a16="http://schemas.microsoft.com/office/drawing/2014/main" val="1216758062"/>
                    </a:ext>
                  </a:extLst>
                </a:gridCol>
                <a:gridCol w="1263697">
                  <a:extLst>
                    <a:ext uri="{9D8B030D-6E8A-4147-A177-3AD203B41FA5}">
                      <a16:colId xmlns:a16="http://schemas.microsoft.com/office/drawing/2014/main" val="10156157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902030302020204" pitchFamily="66" charset="0"/>
                        </a:rPr>
                        <a:t>Rule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902030302020204" pitchFamily="66" charset="0"/>
                        </a:rPr>
                        <a:t>Action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506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902030302020204" pitchFamily="66" charset="0"/>
                        </a:rPr>
                        <a:t>10**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omic Sans MS" panose="030F0902030302020204" pitchFamily="66" charset="0"/>
                        </a:rPr>
                        <a:t>Port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1568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  <a:latin typeface="Comic Sans MS" panose="030F0902030302020204" pitchFamily="66" charset="0"/>
                        </a:rPr>
                        <a:t>100*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  <a:latin typeface="Comic Sans MS" panose="030F0902030302020204" pitchFamily="66" charset="0"/>
                        </a:rPr>
                        <a:t>Software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201295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1408FA6-D57B-C349-9EE6-EB618AD169E2}"/>
              </a:ext>
            </a:extLst>
          </p:cNvPr>
          <p:cNvCxnSpPr>
            <a:cxnSpLocks/>
          </p:cNvCxnSpPr>
          <p:nvPr/>
        </p:nvCxnSpPr>
        <p:spPr bwMode="auto">
          <a:xfrm>
            <a:off x="5253734" y="4917842"/>
            <a:ext cx="790672" cy="568558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04EC652-C70E-7347-9AB1-654D20E2C1F2}"/>
              </a:ext>
            </a:extLst>
          </p:cNvPr>
          <p:cNvCxnSpPr/>
          <p:nvPr/>
        </p:nvCxnSpPr>
        <p:spPr bwMode="auto">
          <a:xfrm>
            <a:off x="5206209" y="4648200"/>
            <a:ext cx="914400" cy="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63F8E75E-1DA7-3D45-84DE-1350457E2FE6}"/>
              </a:ext>
            </a:extLst>
          </p:cNvPr>
          <p:cNvSpPr/>
          <p:nvPr/>
        </p:nvSpPr>
        <p:spPr bwMode="auto">
          <a:xfrm>
            <a:off x="5993442" y="5442697"/>
            <a:ext cx="2032167" cy="424703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Content Placeholder 6">
            <a:extLst>
              <a:ext uri="{FF2B5EF4-FFF2-40B4-BE49-F238E27FC236}">
                <a16:creationId xmlns:a16="http://schemas.microsoft.com/office/drawing/2014/main" id="{468B3686-F178-624A-86E6-1DA7673F7292}"/>
              </a:ext>
            </a:extLst>
          </p:cNvPr>
          <p:cNvSpPr txBox="1">
            <a:spLocks/>
          </p:cNvSpPr>
          <p:nvPr/>
        </p:nvSpPr>
        <p:spPr bwMode="auto">
          <a:xfrm>
            <a:off x="8025609" y="5066352"/>
            <a:ext cx="762000" cy="39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CN" sz="1800" kern="0" dirty="0">
                <a:solidFill>
                  <a:srgbClr val="FF0000"/>
                </a:solidFill>
                <a:latin typeface="Comic Sans MS" panose="030F0902030302020204" pitchFamily="66" charset="0"/>
              </a:rPr>
              <a:t>Hit</a:t>
            </a:r>
          </a:p>
        </p:txBody>
      </p:sp>
      <p:sp>
        <p:nvSpPr>
          <p:cNvPr id="22" name="Content Placeholder 6">
            <a:extLst>
              <a:ext uri="{FF2B5EF4-FFF2-40B4-BE49-F238E27FC236}">
                <a16:creationId xmlns:a16="http://schemas.microsoft.com/office/drawing/2014/main" id="{C58CBD7B-380F-7D44-A7B2-91CE349F8B40}"/>
              </a:ext>
            </a:extLst>
          </p:cNvPr>
          <p:cNvSpPr txBox="1">
            <a:spLocks/>
          </p:cNvSpPr>
          <p:nvPr/>
        </p:nvSpPr>
        <p:spPr bwMode="auto">
          <a:xfrm>
            <a:off x="5231716" y="4346531"/>
            <a:ext cx="762000" cy="39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CN" sz="1800" kern="0" dirty="0">
                <a:latin typeface="Comic Sans MS" panose="030F0902030302020204" pitchFamily="66" charset="0"/>
              </a:rPr>
              <a:t>1000</a:t>
            </a:r>
          </a:p>
        </p:txBody>
      </p:sp>
      <p:sp>
        <p:nvSpPr>
          <p:cNvPr id="23" name="Content Placeholder 6">
            <a:extLst>
              <a:ext uri="{FF2B5EF4-FFF2-40B4-BE49-F238E27FC236}">
                <a16:creationId xmlns:a16="http://schemas.microsoft.com/office/drawing/2014/main" id="{5AEAB48C-1D47-1A4C-89FC-4E8CBDA3897A}"/>
              </a:ext>
            </a:extLst>
          </p:cNvPr>
          <p:cNvSpPr txBox="1">
            <a:spLocks/>
          </p:cNvSpPr>
          <p:nvPr/>
        </p:nvSpPr>
        <p:spPr bwMode="auto">
          <a:xfrm>
            <a:off x="8382000" y="4898359"/>
            <a:ext cx="762000" cy="39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CN" sz="1800" kern="0" dirty="0">
                <a:solidFill>
                  <a:srgbClr val="FF0000"/>
                </a:solidFill>
                <a:latin typeface="Comic Sans MS" panose="030F0902030302020204" pitchFamily="66" charset="0"/>
              </a:rPr>
              <a:t>Miss</a:t>
            </a:r>
          </a:p>
        </p:txBody>
      </p: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EC12DE4C-6596-5E4D-89EC-EC8412130D56}"/>
              </a:ext>
            </a:extLst>
          </p:cNvPr>
          <p:cNvCxnSpPr/>
          <p:nvPr/>
        </p:nvCxnSpPr>
        <p:spPr bwMode="auto">
          <a:xfrm rot="16200000" flipH="1">
            <a:off x="6069311" y="5905002"/>
            <a:ext cx="623296" cy="520700"/>
          </a:xfrm>
          <a:prstGeom prst="bentConnector3">
            <a:avLst>
              <a:gd name="adj1" fmla="val 98412"/>
            </a:avLst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Content Placeholder 6">
            <a:extLst>
              <a:ext uri="{FF2B5EF4-FFF2-40B4-BE49-F238E27FC236}">
                <a16:creationId xmlns:a16="http://schemas.microsoft.com/office/drawing/2014/main" id="{56B3D3C3-2B9D-6D45-A985-F855D0DD784D}"/>
              </a:ext>
            </a:extLst>
          </p:cNvPr>
          <p:cNvSpPr txBox="1">
            <a:spLocks/>
          </p:cNvSpPr>
          <p:nvPr/>
        </p:nvSpPr>
        <p:spPr bwMode="auto">
          <a:xfrm>
            <a:off x="6721460" y="6019800"/>
            <a:ext cx="2004740" cy="716638"/>
          </a:xfrm>
          <a:prstGeom prst="rect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CN" sz="1800" kern="0" dirty="0">
                <a:latin typeface="Comic Sans MS" panose="030F0902030302020204" pitchFamily="66" charset="0"/>
              </a:rPr>
              <a:t>Software switch forwarding table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7D0BA72-2BDB-D04E-86E3-A1D52FDA4AA2}"/>
              </a:ext>
            </a:extLst>
          </p:cNvPr>
          <p:cNvSpPr/>
          <p:nvPr/>
        </p:nvSpPr>
        <p:spPr bwMode="auto">
          <a:xfrm>
            <a:off x="6544280" y="5931140"/>
            <a:ext cx="2383789" cy="83398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2BC145BD-D472-5447-AA51-C543C7D3CD34}"/>
              </a:ext>
            </a:extLst>
          </p:cNvPr>
          <p:cNvSpPr/>
          <p:nvPr/>
        </p:nvSpPr>
        <p:spPr bwMode="auto">
          <a:xfrm>
            <a:off x="8064217" y="4697508"/>
            <a:ext cx="339921" cy="1129252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8" name="Content Placeholder 6">
            <a:extLst>
              <a:ext uri="{FF2B5EF4-FFF2-40B4-BE49-F238E27FC236}">
                <a16:creationId xmlns:a16="http://schemas.microsoft.com/office/drawing/2014/main" id="{EDF06DAA-851E-D443-A10D-B91324E86C13}"/>
              </a:ext>
            </a:extLst>
          </p:cNvPr>
          <p:cNvSpPr txBox="1">
            <a:spLocks/>
          </p:cNvSpPr>
          <p:nvPr/>
        </p:nvSpPr>
        <p:spPr bwMode="auto">
          <a:xfrm>
            <a:off x="5242174" y="4322616"/>
            <a:ext cx="762000" cy="39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CN" sz="1800" kern="0" dirty="0">
                <a:latin typeface="Comic Sans MS" panose="030F0902030302020204" pitchFamily="66" charset="0"/>
              </a:rPr>
              <a:t>1010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F5FC61D-6CDA-E548-AA6F-4CA97EFC7652}"/>
              </a:ext>
            </a:extLst>
          </p:cNvPr>
          <p:cNvSpPr/>
          <p:nvPr/>
        </p:nvSpPr>
        <p:spPr bwMode="auto">
          <a:xfrm>
            <a:off x="6030316" y="5084437"/>
            <a:ext cx="2032167" cy="424703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0" name="Content Placeholder 6">
            <a:extLst>
              <a:ext uri="{FF2B5EF4-FFF2-40B4-BE49-F238E27FC236}">
                <a16:creationId xmlns:a16="http://schemas.microsoft.com/office/drawing/2014/main" id="{DA83646B-9AEF-9D40-AB98-12E8CB3D3729}"/>
              </a:ext>
            </a:extLst>
          </p:cNvPr>
          <p:cNvSpPr txBox="1">
            <a:spLocks/>
          </p:cNvSpPr>
          <p:nvPr/>
        </p:nvSpPr>
        <p:spPr bwMode="auto">
          <a:xfrm>
            <a:off x="8382000" y="4915031"/>
            <a:ext cx="762000" cy="39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CN" sz="1800" kern="0" dirty="0">
                <a:solidFill>
                  <a:srgbClr val="FF0000"/>
                </a:solidFill>
                <a:latin typeface="Comic Sans MS" panose="030F0902030302020204" pitchFamily="66" charset="0"/>
              </a:rPr>
              <a:t>Miss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1E43428-2191-2F4F-BCC5-43989E35695B}"/>
              </a:ext>
            </a:extLst>
          </p:cNvPr>
          <p:cNvSpPr/>
          <p:nvPr/>
        </p:nvSpPr>
        <p:spPr bwMode="auto">
          <a:xfrm>
            <a:off x="6544280" y="5947812"/>
            <a:ext cx="2383789" cy="83398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E47C74F0-80E1-4849-A65C-DA32B787A23C}"/>
              </a:ext>
            </a:extLst>
          </p:cNvPr>
          <p:cNvSpPr/>
          <p:nvPr/>
        </p:nvSpPr>
        <p:spPr bwMode="auto">
          <a:xfrm>
            <a:off x="8064217" y="4714180"/>
            <a:ext cx="339921" cy="1129252"/>
          </a:xfrm>
          <a:prstGeom prst="righ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3" name="Content Placeholder 6">
            <a:extLst>
              <a:ext uri="{FF2B5EF4-FFF2-40B4-BE49-F238E27FC236}">
                <a16:creationId xmlns:a16="http://schemas.microsoft.com/office/drawing/2014/main" id="{AE7BE4B8-BDE8-FC48-9CAD-12B428268568}"/>
              </a:ext>
            </a:extLst>
          </p:cNvPr>
          <p:cNvSpPr txBox="1">
            <a:spLocks/>
          </p:cNvSpPr>
          <p:nvPr/>
        </p:nvSpPr>
        <p:spPr bwMode="auto">
          <a:xfrm>
            <a:off x="5228282" y="4333986"/>
            <a:ext cx="762000" cy="39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CN" sz="1800" kern="0" dirty="0">
                <a:latin typeface="Comic Sans MS" panose="030F0902030302020204" pitchFamily="66" charset="0"/>
              </a:rPr>
              <a:t>1110</a:t>
            </a:r>
          </a:p>
        </p:txBody>
      </p:sp>
    </p:spTree>
    <p:extLst>
      <p:ext uri="{BB962C8B-B14F-4D97-AF65-F5344CB8AC3E}">
        <p14:creationId xmlns:p14="http://schemas.microsoft.com/office/powerpoint/2010/main" val="370377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1" grpId="1"/>
      <p:bldP spid="12" grpId="0" animBg="1"/>
      <p:bldP spid="12" grpId="1" animBg="1"/>
      <p:bldP spid="12" grpId="2" animBg="1"/>
      <p:bldP spid="12" grpId="3" animBg="1"/>
      <p:bldP spid="14" grpId="0"/>
      <p:bldP spid="15" grpId="0" animBg="1"/>
      <p:bldP spid="15" grpId="1" animBg="1"/>
      <p:bldP spid="15" grpId="2" animBg="1"/>
      <p:bldP spid="16" grpId="0"/>
      <p:bldP spid="16" grpId="1"/>
      <p:bldP spid="16" grpId="2"/>
      <p:bldP spid="20" grpId="0" animBg="1"/>
      <p:bldP spid="20" grpId="1" animBg="1"/>
      <p:bldP spid="20" grpId="2" animBg="1"/>
      <p:bldP spid="21" grpId="0"/>
      <p:bldP spid="21" grpId="1"/>
      <p:bldP spid="21" grpId="2"/>
      <p:bldP spid="22" grpId="0"/>
      <p:bldP spid="22" grpId="1"/>
      <p:bldP spid="23" grpId="0"/>
      <p:bldP spid="23" grpId="1"/>
      <p:bldP spid="23" grpId="2"/>
      <p:bldP spid="25" grpId="0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/>
      <p:bldP spid="28" grpId="1"/>
      <p:bldP spid="29" grpId="0" animBg="1"/>
      <p:bldP spid="29" grpId="1" animBg="1"/>
      <p:bldP spid="29" grpId="2" animBg="1"/>
      <p:bldP spid="30" grpId="0"/>
      <p:bldP spid="30" grpId="1"/>
      <p:bldP spid="31" grpId="0" animBg="1"/>
      <p:bldP spid="31" grpId="1" animBg="1"/>
      <p:bldP spid="32" grpId="0" animBg="1"/>
      <p:bldP spid="32" grpId="1" animBg="1"/>
      <p:bldP spid="3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32609</TotalTime>
  <Words>1101</Words>
  <Application>Microsoft Macintosh PowerPoint</Application>
  <PresentationFormat>On-screen Show (4:3)</PresentationFormat>
  <Paragraphs>293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Cambria Math</vt:lpstr>
      <vt:lpstr>Comic Sans MS</vt:lpstr>
      <vt:lpstr>Times</vt:lpstr>
      <vt:lpstr>Times New Roman</vt:lpstr>
      <vt:lpstr>Wingdings</vt:lpstr>
      <vt:lpstr>Default Design</vt:lpstr>
      <vt:lpstr>Approximation Algorithms for Dependency-Aware Rule-Caching in Software-Defined Networks </vt:lpstr>
      <vt:lpstr>1. Introduction of Rule Caching</vt:lpstr>
      <vt:lpstr>General Rule Matching Problem</vt:lpstr>
      <vt:lpstr>Efficient Rule Caching</vt:lpstr>
      <vt:lpstr>A Motivating Example</vt:lpstr>
      <vt:lpstr>2. Solutions</vt:lpstr>
      <vt:lpstr>Greedy Solution One</vt:lpstr>
      <vt:lpstr>2. Solutions (cont’d)</vt:lpstr>
      <vt:lpstr>Greedy Solution Two</vt:lpstr>
      <vt:lpstr>2. Solutions (cont’d)</vt:lpstr>
      <vt:lpstr>2. Solutions (cont’d)</vt:lpstr>
      <vt:lpstr>Dynamic Programming Solution (cont’d)</vt:lpstr>
      <vt:lpstr>7. Simulation</vt:lpstr>
      <vt:lpstr>Settings</vt:lpstr>
      <vt:lpstr>Simulation Results</vt:lpstr>
      <vt:lpstr>Simulation Results (cont’d)</vt:lpstr>
      <vt:lpstr>8. Conclusion</vt:lpstr>
      <vt:lpstr>Q &amp; 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Algorithmic Crowdsourcing:  Current State and Future Perspective</dc:title>
  <dc:subject/>
  <dc:creator>Jie Wu</dc:creator>
  <cp:keywords/>
  <dc:description/>
  <cp:lastModifiedBy>Yang Chen</cp:lastModifiedBy>
  <cp:revision>2119</cp:revision>
  <cp:lastPrinted>2018-12-20T22:13:05Z</cp:lastPrinted>
  <dcterms:created xsi:type="dcterms:W3CDTF">2016-03-22T15:00:44Z</dcterms:created>
  <dcterms:modified xsi:type="dcterms:W3CDTF">2018-12-20T22:15:47Z</dcterms:modified>
  <cp:category/>
</cp:coreProperties>
</file>