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2" r:id="rId17"/>
    <p:sldId id="273" r:id="rId18"/>
    <p:sldId id="271" r:id="rId19"/>
    <p:sldId id="274" r:id="rId20"/>
    <p:sldId id="275" r:id="rId21"/>
    <p:sldId id="277" r:id="rId22"/>
    <p:sldId id="279" r:id="rId23"/>
    <p:sldId id="278" r:id="rId24"/>
    <p:sldId id="281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2529" autoAdjust="0"/>
  </p:normalViewPr>
  <p:slideViewPr>
    <p:cSldViewPr snapToGrid="0">
      <p:cViewPr varScale="1">
        <p:scale>
          <a:sx n="67" d="100"/>
          <a:sy n="67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2412C-6A52-4DB5-97F9-081ACA6FEE44}" type="datetimeFigureOut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8A40-5AE5-4C9B-846D-53CFB31D9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335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959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169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55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829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568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85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808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127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93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96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64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171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36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57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793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97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009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28A40-5AE5-4C9B-846D-53CFB31D986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39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BF31-02BF-43C9-A9E7-D0E4CE7B1710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http://en.uestc.edu.cn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0"/>
            <a:ext cx="4324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mple Universi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57150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14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29E1-604F-477D-A5AC-CD38CA4B69C5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60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8080D-CC49-4C6A-87D6-FE6CB92996BC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24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9F50-83F0-4087-B74C-36F6913DD559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516255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BC9AF9E9-B0DE-4B56-9B86-13599CA53D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4" descr="http://en.uestc.edu.cn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6157930"/>
            <a:ext cx="4324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mple Universi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6215080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1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B569-FFC4-46BB-8CA7-BDC84376DC8A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4" descr="http://en.uestc.edu.cn/images/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" y="6157930"/>
            <a:ext cx="432435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emple Universi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6215080"/>
            <a:ext cx="295275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0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43298-050B-4AAE-BEE0-B6E7E6CE5D3A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75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65622-10B9-43EC-A6A2-EDABC83B9726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2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22BBB-07E7-49B0-9440-D5D27CFAF738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34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A8B17-F6B4-4AC1-AD23-103AE8C8E754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3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EE0EE-DCB6-4557-920C-EC546B7AE287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708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9F4AB-C6D3-4258-A58F-F5889F36D3AF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8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CC15A-4D9A-424B-B0DA-503F985C6ADF}" type="datetime1">
              <a:rPr lang="zh-CN" altLang="en-US" smtClean="0"/>
              <a:t>2015/10/22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AF9E9-B0DE-4B56-9B86-13599CA53D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02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CN" sz="4400" dirty="0" smtClean="0"/>
              <a:t>RTS Assisted Mobile Localization: Mitigating Jigsaw Puzzle Problem of Fingerprint Space with Extra Mile</a:t>
            </a:r>
            <a:endParaRPr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37002" y="3602038"/>
            <a:ext cx="11317996" cy="2126734"/>
          </a:xfrm>
        </p:spPr>
        <p:txBody>
          <a:bodyPr>
            <a:norm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Chao Song</a:t>
            </a:r>
            <a:r>
              <a:rPr lang="en-US" altLang="zh-CN" baseline="30000" dirty="0" smtClean="0"/>
              <a:t> +*#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Jie</a:t>
            </a:r>
            <a:r>
              <a:rPr lang="en-US" altLang="zh-CN" dirty="0" smtClean="0"/>
              <a:t> Wu</a:t>
            </a:r>
            <a:r>
              <a:rPr lang="en-US" altLang="zh-CN" baseline="30000" dirty="0" smtClean="0"/>
              <a:t>*</a:t>
            </a:r>
            <a:r>
              <a:rPr lang="en-US" altLang="zh-CN" dirty="0" smtClean="0"/>
              <a:t>, Li Lu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, and Ming Liu</a:t>
            </a:r>
            <a:r>
              <a:rPr lang="en-US" altLang="zh-CN" baseline="30000" dirty="0" smtClean="0"/>
              <a:t>+*#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000" baseline="30000" dirty="0" smtClean="0"/>
              <a:t>+</a:t>
            </a:r>
            <a:r>
              <a:rPr lang="en-US" altLang="zh-CN" sz="2000" dirty="0" smtClean="0"/>
              <a:t>School of Computer Science and Engineering, University of Electronic Science and Technology of China</a:t>
            </a:r>
          </a:p>
          <a:p>
            <a:r>
              <a:rPr lang="en-US" altLang="zh-CN" sz="2000" baseline="30000" dirty="0"/>
              <a:t>*</a:t>
            </a:r>
            <a:r>
              <a:rPr lang="en-US" altLang="zh-CN" sz="2000" dirty="0" smtClean="0"/>
              <a:t>Department of Computer and Information Sciences, Temple University</a:t>
            </a:r>
          </a:p>
          <a:p>
            <a:r>
              <a:rPr lang="en-US" altLang="zh-CN" sz="2000" baseline="30000" dirty="0"/>
              <a:t>#</a:t>
            </a:r>
            <a:r>
              <a:rPr lang="en-US" altLang="zh-CN" sz="2000" dirty="0" smtClean="0"/>
              <a:t>Big Data Research Center, University of Electronic Science and Technology of China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4146014" y="6334432"/>
            <a:ext cx="389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Oct.22, 2015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3942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System Overview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522" y="1236005"/>
            <a:ext cx="4566692" cy="4878805"/>
          </a:xfrm>
          <a:prstGeom prst="rect">
            <a:avLst/>
          </a:prstGeo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838200" y="1825625"/>
            <a:ext cx="10515600" cy="1607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RTS Assisted Localization System (RALS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Probing user, querying user, back-end server</a:t>
            </a:r>
          </a:p>
          <a:p>
            <a:pPr lvl="1"/>
            <a:r>
              <a:rPr lang="en-US" altLang="zh-CN" dirty="0" smtClean="0"/>
              <a:t>Training phase, locating phase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08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Matching and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track the current road where the querying user </a:t>
            </a:r>
            <a:r>
              <a:rPr lang="en-US" altLang="zh-CN" dirty="0" smtClean="0"/>
              <a:t>is moving</a:t>
            </a:r>
            <a:r>
              <a:rPr lang="en-US" altLang="zh-CN" dirty="0"/>
              <a:t>, the back-end server matches the uploaded RTS </a:t>
            </a:r>
            <a:r>
              <a:rPr lang="en-US" altLang="zh-CN" dirty="0" smtClean="0"/>
              <a:t>from the </a:t>
            </a:r>
            <a:r>
              <a:rPr lang="en-US" altLang="zh-CN" dirty="0"/>
              <a:t>querying user with the </a:t>
            </a:r>
            <a:r>
              <a:rPr lang="en-US" altLang="zh-CN" dirty="0" smtClean="0"/>
              <a:t>RTS </a:t>
            </a:r>
            <a:r>
              <a:rPr lang="en-US" altLang="zh-CN" dirty="0"/>
              <a:t>map in the locating phase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After matching the road where the querying user moves</a:t>
            </a:r>
            <a:r>
              <a:rPr lang="en-US" altLang="zh-CN" dirty="0" smtClean="0"/>
              <a:t>, RALS </a:t>
            </a:r>
            <a:r>
              <a:rPr lang="en-US" altLang="zh-CN" dirty="0"/>
              <a:t>utilizes the travel times among the peaks of an RTS </a:t>
            </a:r>
            <a:r>
              <a:rPr lang="en-US" altLang="zh-CN" dirty="0" smtClean="0"/>
              <a:t>for estimating </a:t>
            </a:r>
            <a:r>
              <a:rPr lang="en-US" altLang="zh-CN" dirty="0"/>
              <a:t>the speed and the position of the querying </a:t>
            </a:r>
            <a:r>
              <a:rPr lang="en-US" altLang="zh-CN" dirty="0" smtClean="0"/>
              <a:t>user on </a:t>
            </a:r>
            <a:r>
              <a:rPr lang="en-US" altLang="zh-CN" dirty="0"/>
              <a:t>the </a:t>
            </a:r>
            <a:r>
              <a:rPr lang="en-US" altLang="zh-CN" dirty="0" err="1"/>
              <a:t>matchable</a:t>
            </a:r>
            <a:r>
              <a:rPr lang="en-US" altLang="zh-CN" dirty="0"/>
              <a:t> road.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97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/>
              <a:t>RTS Assisted Mobile Localization</a:t>
            </a:r>
          </a:p>
          <a:p>
            <a:r>
              <a:rPr lang="en-US" altLang="zh-CN" b="1" i="1" dirty="0">
                <a:solidFill>
                  <a:srgbClr val="0070C0"/>
                </a:solidFill>
              </a:rPr>
              <a:t>Building Map with </a:t>
            </a:r>
            <a:r>
              <a:rPr lang="en-US" altLang="zh-CN" b="1" i="1" dirty="0" err="1">
                <a:solidFill>
                  <a:srgbClr val="0070C0"/>
                </a:solidFill>
              </a:rPr>
              <a:t>Crowdsensing</a:t>
            </a:r>
            <a:endParaRPr lang="en-US" altLang="zh-CN" b="1" i="1" dirty="0">
              <a:solidFill>
                <a:srgbClr val="0070C0"/>
              </a:solidFill>
            </a:endParaRPr>
          </a:p>
          <a:p>
            <a:r>
              <a:rPr lang="en-US" altLang="zh-CN" dirty="0" smtClean="0"/>
              <a:t>Implementation and Evaluation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17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Building RTS Map without Site Survey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838200" y="4847422"/>
            <a:ext cx="10515600" cy="12400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We term </a:t>
            </a:r>
            <a:r>
              <a:rPr lang="en-US" altLang="zh-CN" dirty="0"/>
              <a:t>the problem of the uncertain fingerprints as the </a:t>
            </a:r>
            <a:r>
              <a:rPr lang="en-US" altLang="zh-CN" b="1" i="1" dirty="0" smtClean="0">
                <a:solidFill>
                  <a:srgbClr val="0070C0"/>
                </a:solidFill>
              </a:rPr>
              <a:t>jigsaw puzzle </a:t>
            </a:r>
            <a:r>
              <a:rPr lang="en-US" altLang="zh-CN" b="1" i="1" dirty="0">
                <a:solidFill>
                  <a:srgbClr val="0070C0"/>
                </a:solidFill>
              </a:rPr>
              <a:t>problem</a:t>
            </a:r>
            <a:r>
              <a:rPr lang="en-US" altLang="zh-CN" dirty="0"/>
              <a:t>, which need more RTS from the </a:t>
            </a:r>
            <a:r>
              <a:rPr lang="en-US" altLang="zh-CN" dirty="0" smtClean="0"/>
              <a:t>unintentional users</a:t>
            </a:r>
            <a:r>
              <a:rPr lang="en-US" altLang="zh-CN" dirty="0"/>
              <a:t>, and slows down the map construction.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38534"/>
            <a:ext cx="10515600" cy="305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2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Jigsaw Puzzle Problem with Uncertain Fingerprints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17565"/>
          </a:xfrm>
        </p:spPr>
        <p:txBody>
          <a:bodyPr/>
          <a:lstStyle/>
          <a:p>
            <a:r>
              <a:rPr lang="en-US" altLang="zh-CN" dirty="0"/>
              <a:t>We define the </a:t>
            </a:r>
            <a:r>
              <a:rPr lang="en-US" altLang="zh-CN" i="1" dirty="0"/>
              <a:t>size</a:t>
            </a:r>
            <a:r>
              <a:rPr lang="en-US" altLang="zh-CN" dirty="0"/>
              <a:t> of an </a:t>
            </a:r>
            <a:r>
              <a:rPr lang="en-US" altLang="zh-CN" dirty="0" smtClean="0"/>
              <a:t>area (</a:t>
            </a:r>
            <a:r>
              <a:rPr lang="en-US" altLang="zh-CN" i="1" dirty="0" smtClean="0"/>
              <a:t>k</a:t>
            </a:r>
            <a:r>
              <a:rPr lang="en-US" altLang="zh-CN" dirty="0" smtClean="0"/>
              <a:t>) </a:t>
            </a:r>
            <a:r>
              <a:rPr lang="en-US" altLang="zh-CN" dirty="0"/>
              <a:t>as the number of the </a:t>
            </a:r>
            <a:r>
              <a:rPr lang="en-US" altLang="zh-CN" dirty="0" smtClean="0"/>
              <a:t>road segments </a:t>
            </a:r>
            <a:r>
              <a:rPr lang="en-US" altLang="zh-CN" dirty="0"/>
              <a:t>in this area, and define the </a:t>
            </a:r>
            <a:r>
              <a:rPr lang="en-US" altLang="zh-CN" i="1" dirty="0"/>
              <a:t>length</a:t>
            </a:r>
            <a:r>
              <a:rPr lang="en-US" altLang="zh-CN" dirty="0"/>
              <a:t> of a </a:t>
            </a:r>
            <a:r>
              <a:rPr lang="en-US" altLang="zh-CN" dirty="0" smtClean="0"/>
              <a:t>trajectory (</a:t>
            </a:r>
            <a:r>
              <a:rPr lang="en-US" altLang="zh-CN" i="1" dirty="0" smtClean="0"/>
              <a:t>m</a:t>
            </a:r>
            <a:r>
              <a:rPr lang="en-US" altLang="zh-CN" dirty="0" smtClean="0"/>
              <a:t>) as the </a:t>
            </a:r>
            <a:r>
              <a:rPr lang="en-US" altLang="zh-CN" dirty="0"/>
              <a:t>number of non-overlapped road segments covered by this trajectory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We define the </a:t>
            </a:r>
            <a:r>
              <a:rPr lang="en-US" altLang="zh-CN" b="1" i="1" dirty="0">
                <a:solidFill>
                  <a:srgbClr val="0070C0"/>
                </a:solidFill>
              </a:rPr>
              <a:t>certainty</a:t>
            </a: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/>
              <a:t>as the </a:t>
            </a:r>
            <a:r>
              <a:rPr lang="en-US" altLang="zh-CN" dirty="0"/>
              <a:t>probability of distinguishing a pair for a trajectory in </a:t>
            </a:r>
            <a:r>
              <a:rPr lang="en-US" altLang="zh-CN" dirty="0" smtClean="0"/>
              <a:t>the area</a:t>
            </a:r>
            <a:r>
              <a:rPr lang="en-US" altLang="zh-CN" dirty="0"/>
              <a:t>, which can be calculated as follows: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730" y="4043190"/>
            <a:ext cx="5357813" cy="104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6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Speeding up the Map Construction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59098"/>
          </a:xfrm>
        </p:spPr>
        <p:txBody>
          <a:bodyPr/>
          <a:lstStyle/>
          <a:p>
            <a:r>
              <a:rPr lang="en-US" altLang="zh-CN" dirty="0"/>
              <a:t>To speed </a:t>
            </a:r>
            <a:r>
              <a:rPr lang="en-US" altLang="zh-CN" dirty="0" smtClean="0"/>
              <a:t>up the </a:t>
            </a:r>
            <a:r>
              <a:rPr lang="en-US" altLang="zh-CN" dirty="0"/>
              <a:t>map construction, RALS employs a small number of </a:t>
            </a:r>
            <a:r>
              <a:rPr lang="en-US" altLang="zh-CN" dirty="0" smtClean="0"/>
              <a:t>the intentional </a:t>
            </a:r>
            <a:r>
              <a:rPr lang="en-US" altLang="zh-CN" dirty="0"/>
              <a:t>users with an additionally longer non-overlapped trajectory, </a:t>
            </a:r>
            <a:r>
              <a:rPr lang="en-US" altLang="zh-CN" dirty="0" smtClean="0"/>
              <a:t>termed as </a:t>
            </a:r>
            <a:r>
              <a:rPr lang="en-US" altLang="zh-CN" b="1" i="1" dirty="0">
                <a:solidFill>
                  <a:srgbClr val="0070C0"/>
                </a:solidFill>
              </a:rPr>
              <a:t>extra mile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09" y="3219660"/>
            <a:ext cx="3830179" cy="288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688" y="3219660"/>
            <a:ext cx="804537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2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/>
              <a:t>RTS Assisted Mobile Localization</a:t>
            </a:r>
          </a:p>
          <a:p>
            <a:r>
              <a:rPr lang="en-US" altLang="zh-CN" dirty="0"/>
              <a:t>Building Map with </a:t>
            </a:r>
            <a:r>
              <a:rPr lang="en-US" altLang="zh-CN" dirty="0" err="1"/>
              <a:t>Crowdsensing</a:t>
            </a:r>
            <a:endParaRPr lang="en-US" altLang="zh-CN" dirty="0"/>
          </a:p>
          <a:p>
            <a:r>
              <a:rPr lang="en-US" altLang="zh-CN" b="1" i="1" dirty="0">
                <a:solidFill>
                  <a:srgbClr val="0070C0"/>
                </a:solidFill>
              </a:rPr>
              <a:t>Implementation and Evaluation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66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Methodology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12486"/>
          </a:xfrm>
        </p:spPr>
        <p:txBody>
          <a:bodyPr/>
          <a:lstStyle/>
          <a:p>
            <a:r>
              <a:rPr lang="en-US" altLang="zh-CN" dirty="0"/>
              <a:t>Experimental </a:t>
            </a:r>
            <a:r>
              <a:rPr lang="en-US" altLang="zh-CN" dirty="0" smtClean="0"/>
              <a:t>Scenario</a:t>
            </a:r>
          </a:p>
          <a:p>
            <a:r>
              <a:rPr lang="en-US" altLang="zh-CN" dirty="0"/>
              <a:t>Mobile </a:t>
            </a:r>
            <a:r>
              <a:rPr lang="en-US" altLang="zh-CN" dirty="0" smtClean="0"/>
              <a:t>Phone</a:t>
            </a:r>
          </a:p>
          <a:p>
            <a:r>
              <a:rPr lang="en-US" altLang="zh-CN" dirty="0"/>
              <a:t>Back-end Server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978" y="3338111"/>
            <a:ext cx="9966244" cy="273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Performance of map construction </a:t>
            </a:r>
            <a:r>
              <a:rPr lang="en-US" altLang="zh-CN" sz="3600" dirty="0" smtClean="0"/>
              <a:t>with </a:t>
            </a:r>
            <a:r>
              <a:rPr lang="en-US" altLang="zh-CN" sz="3600" dirty="0" err="1" smtClean="0"/>
              <a:t>crowdsensing</a:t>
            </a:r>
            <a:endParaRPr lang="zh-CN" altLang="en-US" sz="3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391" y="1949986"/>
            <a:ext cx="12053218" cy="28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/>
              <a:t>Virtual Temporal Map with Twelve Road Segments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759016"/>
            <a:ext cx="103632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i="1" dirty="0" smtClean="0">
                <a:solidFill>
                  <a:srgbClr val="0070C0"/>
                </a:solidFill>
              </a:rPr>
              <a:t>Motivation</a:t>
            </a:r>
          </a:p>
          <a:p>
            <a:r>
              <a:rPr lang="en-US" altLang="zh-CN" dirty="0"/>
              <a:t>RTS A</a:t>
            </a:r>
            <a:r>
              <a:rPr lang="en-US" altLang="zh-CN" dirty="0" smtClean="0"/>
              <a:t>ssisted Mobile Localization</a:t>
            </a:r>
          </a:p>
          <a:p>
            <a:r>
              <a:rPr lang="en-US" altLang="zh-CN" dirty="0"/>
              <a:t>Building Map with </a:t>
            </a:r>
            <a:r>
              <a:rPr lang="en-US" altLang="zh-CN" dirty="0" err="1"/>
              <a:t>Crowdsensing</a:t>
            </a:r>
            <a:endParaRPr lang="en-US" altLang="zh-CN" dirty="0"/>
          </a:p>
          <a:p>
            <a:r>
              <a:rPr lang="en-US" altLang="zh-CN" dirty="0"/>
              <a:t>Implementation and Evaluation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79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Evaluation results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4324350" cy="664187"/>
          </a:xfrm>
        </p:spPr>
        <p:txBody>
          <a:bodyPr/>
          <a:lstStyle/>
          <a:p>
            <a:r>
              <a:rPr lang="en-US" altLang="zh-CN" dirty="0"/>
              <a:t>Matching the roads</a:t>
            </a:r>
            <a:endParaRPr lang="zh-CN" altLang="en-US" dirty="0"/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6534150" y="1833467"/>
            <a:ext cx="4324350" cy="664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Error of physical distance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05" y="2624749"/>
            <a:ext cx="4204939" cy="324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0075" y="2640433"/>
            <a:ext cx="42525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Error of Arrival Time Prediction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02" y="2346594"/>
            <a:ext cx="12104596" cy="245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/>
              <a:t>RTS Assisted Mobile Localization</a:t>
            </a:r>
          </a:p>
          <a:p>
            <a:r>
              <a:rPr lang="en-US" altLang="zh-CN" dirty="0"/>
              <a:t>Building Map with </a:t>
            </a:r>
            <a:r>
              <a:rPr lang="en-US" altLang="zh-CN" dirty="0" err="1"/>
              <a:t>Crowdsensing</a:t>
            </a:r>
            <a:endParaRPr lang="en-US" altLang="zh-CN" dirty="0"/>
          </a:p>
          <a:p>
            <a:r>
              <a:rPr lang="en-US" altLang="zh-CN" dirty="0"/>
              <a:t>Implementation and Evaluation</a:t>
            </a:r>
          </a:p>
          <a:p>
            <a:r>
              <a:rPr lang="en-US" altLang="zh-CN" b="1" i="1" dirty="0">
                <a:solidFill>
                  <a:srgbClr val="0070C0"/>
                </a:solidFill>
              </a:rPr>
              <a:t>Conclusion</a:t>
            </a:r>
            <a:endParaRPr lang="zh-CN" altLang="en-US" b="1" i="1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647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For an energy-efficient and accurate mobile localization, </a:t>
            </a:r>
            <a:r>
              <a:rPr lang="en-US" altLang="zh-CN" dirty="0" smtClean="0"/>
              <a:t>we design </a:t>
            </a:r>
            <a:r>
              <a:rPr lang="en-US" altLang="zh-CN" dirty="0"/>
              <a:t>RALS, an RTS assisted localization system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However, the trajectories </a:t>
            </a:r>
            <a:r>
              <a:rPr lang="en-US" altLang="zh-CN" dirty="0" smtClean="0"/>
              <a:t>of the </a:t>
            </a:r>
            <a:r>
              <a:rPr lang="en-US" altLang="zh-CN" dirty="0"/>
              <a:t>regular unintentional users are often limited to being short</a:t>
            </a:r>
            <a:r>
              <a:rPr lang="en-US" altLang="zh-CN" dirty="0" smtClean="0"/>
              <a:t>, and </a:t>
            </a:r>
            <a:r>
              <a:rPr lang="en-US" altLang="zh-CN" dirty="0"/>
              <a:t>the map construction with short trajectories can cause </a:t>
            </a:r>
            <a:r>
              <a:rPr lang="en-US" altLang="zh-CN" dirty="0" smtClean="0"/>
              <a:t>the jigsaw </a:t>
            </a:r>
            <a:r>
              <a:rPr lang="en-US" altLang="zh-CN" dirty="0"/>
              <a:t>puzzle problem. The jigsaw puzzle problem slows </a:t>
            </a:r>
            <a:r>
              <a:rPr lang="en-US" altLang="zh-CN" dirty="0" smtClean="0"/>
              <a:t>down the </a:t>
            </a:r>
            <a:r>
              <a:rPr lang="en-US" altLang="zh-CN" dirty="0"/>
              <a:t>map construction, and affects its efficiency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RALS hires </a:t>
            </a:r>
            <a:r>
              <a:rPr lang="en-US" altLang="zh-CN" dirty="0"/>
              <a:t>a small number of the advanced intentional users, </a:t>
            </a:r>
            <a:r>
              <a:rPr lang="en-US" altLang="zh-CN" dirty="0" smtClean="0"/>
              <a:t>who can </a:t>
            </a:r>
            <a:r>
              <a:rPr lang="en-US" altLang="zh-CN" dirty="0"/>
              <a:t>move a longer distance for collecting the RTS, in </a:t>
            </a:r>
            <a:r>
              <a:rPr lang="en-US" altLang="zh-CN" dirty="0" smtClean="0"/>
              <a:t>order to </a:t>
            </a:r>
            <a:r>
              <a:rPr lang="en-US" altLang="zh-CN" dirty="0"/>
              <a:t>speed up the map construction.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883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Britannic Bold" panose="020B0903060703020204" pitchFamily="34" charset="0"/>
              </a:rPr>
              <a:t>Thank you!</a:t>
            </a:r>
            <a:endParaRPr lang="zh-CN" altLang="en-US" dirty="0">
              <a:latin typeface="Britannic Bold" panose="020B0903060703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E227A-4DA4-4BFB-BCA6-425D16775494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71" y="2378322"/>
            <a:ext cx="4121973" cy="2861135"/>
          </a:xfrm>
          <a:prstGeom prst="rect">
            <a:avLst/>
          </a:prstGeom>
        </p:spPr>
      </p:pic>
      <p:pic>
        <p:nvPicPr>
          <p:cNvPr id="1026" name="Picture 2" descr="IEEE MASS 2014, Philadelphia, Pennsylvania, USA, October 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4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Outdoor mobile application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825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89" y="2727071"/>
            <a:ext cx="4756037" cy="2320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84" y="2751909"/>
            <a:ext cx="3966532" cy="29749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23852" y="5041171"/>
            <a:ext cx="242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Waze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656495" y="5726809"/>
            <a:ext cx="2423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Pothole detection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39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Disadvantages of localization with GPS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23503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4220806" y="2408389"/>
            <a:ext cx="3600000" cy="3069332"/>
            <a:chOff x="4220806" y="2408389"/>
            <a:chExt cx="3600000" cy="3069332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806" y="2408389"/>
              <a:ext cx="3600000" cy="2700000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4808951" y="5108389"/>
              <a:ext cx="2423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Urban canyons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19802" y="3038183"/>
            <a:ext cx="3600000" cy="2439538"/>
            <a:chOff x="219802" y="2505534"/>
            <a:chExt cx="3600000" cy="24395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02" y="2505534"/>
              <a:ext cx="3600000" cy="2411788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807947" y="4298741"/>
              <a:ext cx="2423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High energy consumption</a:t>
              </a:r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20828" y="3024102"/>
            <a:ext cx="3600000" cy="2453619"/>
            <a:chOff x="8320828" y="2648369"/>
            <a:chExt cx="3600000" cy="245361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0828" y="2648369"/>
              <a:ext cx="3600000" cy="2126117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871510" y="4732656"/>
              <a:ext cx="24237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/>
                <a:t>Phones without GPS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50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Signal-fingerprint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17556"/>
          </a:xfrm>
        </p:spPr>
        <p:txBody>
          <a:bodyPr>
            <a:normAutofit/>
          </a:bodyPr>
          <a:lstStyle/>
          <a:p>
            <a:r>
              <a:rPr lang="en-US" altLang="zh-CN" dirty="0"/>
              <a:t>RSS </a:t>
            </a:r>
            <a:r>
              <a:rPr lang="en-US" altLang="zh-CN" dirty="0" smtClean="0"/>
              <a:t>fingerprints</a:t>
            </a:r>
            <a:r>
              <a:rPr lang="en-US" altLang="zh-CN" dirty="0"/>
              <a:t>: the </a:t>
            </a:r>
            <a:r>
              <a:rPr lang="en-US" altLang="zh-CN" dirty="0" err="1"/>
              <a:t>WiFi</a:t>
            </a:r>
            <a:r>
              <a:rPr lang="en-US" altLang="zh-CN" dirty="0"/>
              <a:t> signal strengths from multiple access points </a:t>
            </a:r>
            <a:r>
              <a:rPr lang="en-US" altLang="zh-CN" dirty="0" smtClean="0"/>
              <a:t>at every </a:t>
            </a:r>
            <a:r>
              <a:rPr lang="en-US" altLang="zh-CN" dirty="0"/>
              <a:t>location of an interested area, and accordingly build </a:t>
            </a:r>
            <a:r>
              <a:rPr lang="en-US" altLang="zh-CN" dirty="0" smtClean="0"/>
              <a:t>a fingerprint </a:t>
            </a:r>
            <a:r>
              <a:rPr lang="en-US" altLang="zh-CN" dirty="0"/>
              <a:t>database (a.k.a. radio map) in which </a:t>
            </a:r>
            <a:r>
              <a:rPr lang="en-US" altLang="zh-CN" dirty="0" smtClean="0"/>
              <a:t>fingerprints are </a:t>
            </a:r>
            <a:r>
              <a:rPr lang="en-US" altLang="zh-CN" dirty="0"/>
              <a:t>associated with the locations where they are recorded. </a:t>
            </a:r>
            <a:endParaRPr lang="en-US" altLang="zh-CN" dirty="0" smtClean="0"/>
          </a:p>
          <a:p>
            <a:r>
              <a:rPr lang="en-US" altLang="zh-CN" dirty="0"/>
              <a:t>Trajectory-fingerprint-based </a:t>
            </a:r>
            <a:r>
              <a:rPr lang="en-US" altLang="zh-CN" dirty="0" smtClean="0"/>
              <a:t>approach</a:t>
            </a:r>
            <a:r>
              <a:rPr lang="en-US" altLang="zh-CN" dirty="0"/>
              <a:t>: cell-ID sequence-based localization, which is recorded </a:t>
            </a:r>
            <a:r>
              <a:rPr lang="en-US" altLang="zh-CN" dirty="0" smtClean="0"/>
              <a:t>by changes </a:t>
            </a:r>
            <a:r>
              <a:rPr lang="en-US" altLang="zh-CN" dirty="0"/>
              <a:t>of the IDs of the connected cell-towers by the </a:t>
            </a:r>
            <a:r>
              <a:rPr lang="en-US" altLang="zh-CN" dirty="0" smtClean="0"/>
              <a:t>mobile phone </a:t>
            </a:r>
            <a:r>
              <a:rPr lang="en-US" altLang="zh-CN" dirty="0"/>
              <a:t>along the user’s trajectory.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38200" y="5054945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Z. Yang, C. Wu, and Y. Liu, “Locating in fingerprint space: wireless indoor localization with little human intervention,” in Proc. of ACM </a:t>
            </a:r>
            <a:r>
              <a:rPr lang="en-US" altLang="zh-CN" sz="1600" dirty="0" err="1" smtClean="0"/>
              <a:t>MobiCom</a:t>
            </a:r>
            <a:r>
              <a:rPr lang="en-US" altLang="zh-CN" sz="1600" dirty="0" smtClean="0"/>
              <a:t>, 2012.</a:t>
            </a:r>
          </a:p>
          <a:p>
            <a:r>
              <a:rPr lang="en-US" altLang="zh-CN" sz="1600" dirty="0"/>
              <a:t>J. </a:t>
            </a:r>
            <a:r>
              <a:rPr lang="en-US" altLang="zh-CN" sz="1600" dirty="0" err="1"/>
              <a:t>Paek</a:t>
            </a:r>
            <a:r>
              <a:rPr lang="en-US" altLang="zh-CN" sz="1600" dirty="0"/>
              <a:t>, K.-H. Kim, J. P. Singh, and R. </a:t>
            </a:r>
            <a:r>
              <a:rPr lang="en-US" altLang="zh-CN" sz="1600" dirty="0" err="1"/>
              <a:t>Govindan</a:t>
            </a:r>
            <a:r>
              <a:rPr lang="en-US" altLang="zh-CN" sz="1600" dirty="0"/>
              <a:t>, “Energy-efficient positioning for smartphones using cell-id sequence matching,” in Proc. of ACM </a:t>
            </a:r>
            <a:r>
              <a:rPr lang="en-US" altLang="zh-CN" sz="1600" dirty="0" err="1"/>
              <a:t>MobiSys</a:t>
            </a:r>
            <a:r>
              <a:rPr lang="en-US" altLang="zh-CN" sz="1600" dirty="0"/>
              <a:t>, 2011</a:t>
            </a:r>
            <a:r>
              <a:rPr lang="en-US" altLang="zh-CN" sz="1600" dirty="0" smtClean="0"/>
              <a:t>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885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/>
              <a:t>The connected cell-towers along the same route</a:t>
            </a:r>
            <a:endParaRPr lang="zh-CN" altLang="en-US" sz="4000" dirty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4673" y="1690688"/>
            <a:ext cx="9462654" cy="4372960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065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b="1" i="1" dirty="0">
                <a:solidFill>
                  <a:srgbClr val="0070C0"/>
                </a:solidFill>
              </a:rPr>
              <a:t>RTS A</a:t>
            </a:r>
            <a:r>
              <a:rPr lang="en-US" altLang="zh-CN" b="1" i="1" dirty="0" smtClean="0">
                <a:solidFill>
                  <a:srgbClr val="0070C0"/>
                </a:solidFill>
              </a:rPr>
              <a:t>ssisted Mobile Localization</a:t>
            </a:r>
          </a:p>
          <a:p>
            <a:r>
              <a:rPr lang="en-US" altLang="zh-CN" dirty="0" smtClean="0"/>
              <a:t>Building Map with </a:t>
            </a:r>
            <a:r>
              <a:rPr lang="en-US" altLang="zh-CN" dirty="0" err="1" smtClean="0"/>
              <a:t>Crowdsensing</a:t>
            </a:r>
            <a:endParaRPr lang="en-US" altLang="zh-CN" dirty="0" smtClean="0"/>
          </a:p>
          <a:p>
            <a:r>
              <a:rPr lang="en-US" altLang="zh-CN" dirty="0" smtClean="0"/>
              <a:t>Implementation and Evaluation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381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RTS-assisted mobile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RSSI Time </a:t>
            </a:r>
            <a:r>
              <a:rPr lang="en-US" altLang="zh-CN" dirty="0" smtClean="0"/>
              <a:t>Series (RTS)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Similar </a:t>
            </a:r>
            <a:r>
              <a:rPr lang="en-US" altLang="zh-CN" dirty="0"/>
              <a:t>RTS on the same road with different average moving speeds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362" y="3872470"/>
            <a:ext cx="7140939" cy="20851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293" y="2534723"/>
            <a:ext cx="86010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Peaks of RTS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85147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To mitigating the RSS fluctuation problem, we investigate </a:t>
            </a:r>
            <a:r>
              <a:rPr lang="en-US" altLang="zh-CN" dirty="0" smtClean="0"/>
              <a:t>the peaks </a:t>
            </a:r>
            <a:r>
              <a:rPr lang="en-US" altLang="zh-CN" dirty="0"/>
              <a:t>along the RTS from connected cell-towers for </a:t>
            </a:r>
            <a:r>
              <a:rPr lang="en-US" altLang="zh-CN" dirty="0" smtClean="0"/>
              <a:t>outdoor localization.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AF9E9-B0DE-4B56-9B86-13599CA53D0F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851" y="2812038"/>
            <a:ext cx="4038954" cy="288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34" y="2812038"/>
            <a:ext cx="314181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7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772</Words>
  <Application>Microsoft Office PowerPoint</Application>
  <PresentationFormat>宽屏</PresentationFormat>
  <Paragraphs>129</Paragraphs>
  <Slides>24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宋体</vt:lpstr>
      <vt:lpstr>Arial</vt:lpstr>
      <vt:lpstr>Britannic Bold</vt:lpstr>
      <vt:lpstr>Calibri</vt:lpstr>
      <vt:lpstr>Calibri Light</vt:lpstr>
      <vt:lpstr>Office 主题</vt:lpstr>
      <vt:lpstr>RTS Assisted Mobile Localization: Mitigating Jigsaw Puzzle Problem of Fingerprint Space with Extra Mile</vt:lpstr>
      <vt:lpstr>Outline</vt:lpstr>
      <vt:lpstr>Outdoor mobile application</vt:lpstr>
      <vt:lpstr>Disadvantages of localization with GPS</vt:lpstr>
      <vt:lpstr>Signal-fingerprint</vt:lpstr>
      <vt:lpstr>The connected cell-towers along the same route</vt:lpstr>
      <vt:lpstr>Outline</vt:lpstr>
      <vt:lpstr>RTS-assisted mobile localization</vt:lpstr>
      <vt:lpstr>Peaks of RTS</vt:lpstr>
      <vt:lpstr>System Overview</vt:lpstr>
      <vt:lpstr>Matching and Localization</vt:lpstr>
      <vt:lpstr>Outline</vt:lpstr>
      <vt:lpstr>Building RTS Map without Site Survey</vt:lpstr>
      <vt:lpstr>Jigsaw Puzzle Problem with Uncertain Fingerprints</vt:lpstr>
      <vt:lpstr>Speeding up the Map Construction</vt:lpstr>
      <vt:lpstr>Outline</vt:lpstr>
      <vt:lpstr>Experimental Methodology</vt:lpstr>
      <vt:lpstr>Performance of map construction with crowdsensing</vt:lpstr>
      <vt:lpstr>Virtual Temporal Map with Twelve Road Segments</vt:lpstr>
      <vt:lpstr>Evaluation results</vt:lpstr>
      <vt:lpstr>Error of Arrival Time Prediction</vt:lpstr>
      <vt:lpstr>Outline</vt:lpstr>
      <vt:lpstr>Conclusion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RTS Assisted Mobile Localization: Mitigating Jigsaw Puzzle Problem of Fingerprint Space with Extra Mile</dc:title>
  <dc:creator>Song</dc:creator>
  <cp:lastModifiedBy>Song</cp:lastModifiedBy>
  <cp:revision>139</cp:revision>
  <dcterms:created xsi:type="dcterms:W3CDTF">2015-10-01T08:14:55Z</dcterms:created>
  <dcterms:modified xsi:type="dcterms:W3CDTF">2015-10-23T02:26:39Z</dcterms:modified>
</cp:coreProperties>
</file>