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5"/>
  </p:notesMasterIdLst>
  <p:handoutMasterIdLst>
    <p:handoutMasterId r:id="rId36"/>
  </p:handoutMasterIdLst>
  <p:sldIdLst>
    <p:sldId id="549" r:id="rId2"/>
    <p:sldId id="500" r:id="rId3"/>
    <p:sldId id="575" r:id="rId4"/>
    <p:sldId id="574" r:id="rId5"/>
    <p:sldId id="564" r:id="rId6"/>
    <p:sldId id="550" r:id="rId7"/>
    <p:sldId id="551" r:id="rId8"/>
    <p:sldId id="537" r:id="rId9"/>
    <p:sldId id="538" r:id="rId10"/>
    <p:sldId id="572" r:id="rId11"/>
    <p:sldId id="581" r:id="rId12"/>
    <p:sldId id="540" r:id="rId13"/>
    <p:sldId id="576" r:id="rId14"/>
    <p:sldId id="539" r:id="rId15"/>
    <p:sldId id="570" r:id="rId16"/>
    <p:sldId id="577" r:id="rId17"/>
    <p:sldId id="541" r:id="rId18"/>
    <p:sldId id="568" r:id="rId19"/>
    <p:sldId id="579" r:id="rId20"/>
    <p:sldId id="578" r:id="rId21"/>
    <p:sldId id="569" r:id="rId22"/>
    <p:sldId id="543" r:id="rId23"/>
    <p:sldId id="582" r:id="rId24"/>
    <p:sldId id="542" r:id="rId25"/>
    <p:sldId id="580" r:id="rId26"/>
    <p:sldId id="508" r:id="rId27"/>
    <p:sldId id="583" r:id="rId28"/>
    <p:sldId id="536" r:id="rId29"/>
    <p:sldId id="509" r:id="rId30"/>
    <p:sldId id="528" r:id="rId31"/>
    <p:sldId id="512" r:id="rId32"/>
    <p:sldId id="584" r:id="rId33"/>
    <p:sldId id="527" r:id="rId34"/>
  </p:sldIdLst>
  <p:sldSz cx="9144000" cy="6858000" type="screen4x3"/>
  <p:notesSz cx="9296400" cy="7010400"/>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mn-cs"/>
      </a:defRPr>
    </a:lvl5pPr>
    <a:lvl6pPr marL="2286000" algn="l" defTabSz="914400" rtl="0" eaLnBrk="1" latinLnBrk="0" hangingPunct="1">
      <a:defRPr kern="1200">
        <a:solidFill>
          <a:schemeClr val="bg1"/>
        </a:solidFill>
        <a:latin typeface="Arial" panose="020B0604020202020204" pitchFamily="34" charset="0"/>
        <a:ea typeface="+mn-ea"/>
        <a:cs typeface="+mn-cs"/>
      </a:defRPr>
    </a:lvl6pPr>
    <a:lvl7pPr marL="2743200" algn="l" defTabSz="914400" rtl="0" eaLnBrk="1" latinLnBrk="0" hangingPunct="1">
      <a:defRPr kern="1200">
        <a:solidFill>
          <a:schemeClr val="bg1"/>
        </a:solidFill>
        <a:latin typeface="Arial" panose="020B0604020202020204" pitchFamily="34" charset="0"/>
        <a:ea typeface="+mn-ea"/>
        <a:cs typeface="+mn-cs"/>
      </a:defRPr>
    </a:lvl7pPr>
    <a:lvl8pPr marL="3200400" algn="l" defTabSz="914400" rtl="0" eaLnBrk="1" latinLnBrk="0" hangingPunct="1">
      <a:defRPr kern="1200">
        <a:solidFill>
          <a:schemeClr val="bg1"/>
        </a:solidFill>
        <a:latin typeface="Arial" panose="020B0604020202020204" pitchFamily="34" charset="0"/>
        <a:ea typeface="+mn-ea"/>
        <a:cs typeface="+mn-cs"/>
      </a:defRPr>
    </a:lvl8pPr>
    <a:lvl9pPr marL="3657600" algn="l" defTabSz="914400" rtl="0" eaLnBrk="1" latinLnBrk="0" hangingPunct="1">
      <a:defRPr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70">
          <p15:clr>
            <a:srgbClr val="A4A3A4"/>
          </p15:clr>
        </p15:guide>
        <p15:guide id="2" pos="286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93" autoAdjust="0"/>
    <p:restoredTop sz="90646" autoAdjust="0"/>
  </p:normalViewPr>
  <p:slideViewPr>
    <p:cSldViewPr>
      <p:cViewPr varScale="1">
        <p:scale>
          <a:sx n="145" d="100"/>
          <a:sy n="145" d="100"/>
        </p:scale>
        <p:origin x="2936" y="168"/>
      </p:cViewPr>
      <p:guideLst>
        <p:guide orient="horz" pos="2160"/>
        <p:guide pos="2880"/>
      </p:guideLst>
    </p:cSldViewPr>
  </p:slideViewPr>
  <p:outlineViewPr>
    <p:cViewPr varScale="1">
      <p:scale>
        <a:sx n="170" d="200"/>
        <a:sy n="170" d="200"/>
      </p:scale>
      <p:origin x="0" y="-10936"/>
    </p:cViewPr>
  </p:outlineViewPr>
  <p:notesTextViewPr>
    <p:cViewPr>
      <p:scale>
        <a:sx n="100" d="100"/>
        <a:sy n="100" d="100"/>
      </p:scale>
      <p:origin x="0" y="0"/>
    </p:cViewPr>
  </p:notesTextViewPr>
  <p:sorterViewPr>
    <p:cViewPr>
      <p:scale>
        <a:sx n="100" d="100"/>
        <a:sy n="100" d="100"/>
      </p:scale>
      <p:origin x="0" y="4764"/>
    </p:cViewPr>
  </p:sorterViewPr>
  <p:notesViewPr>
    <p:cSldViewPr>
      <p:cViewPr varScale="1">
        <p:scale>
          <a:sx n="59" d="100"/>
          <a:sy n="59" d="100"/>
        </p:scale>
        <p:origin x="-1752" y="-72"/>
      </p:cViewPr>
      <p:guideLst>
        <p:guide orient="horz" pos="2170"/>
        <p:guide pos="286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7488" cy="350838"/>
          </a:xfrm>
          <a:prstGeom prst="rect">
            <a:avLst/>
          </a:prstGeom>
        </p:spPr>
        <p:txBody>
          <a:bodyPr vert="horz" wrap="square" lIns="90596" tIns="45298" rIns="90596" bIns="45298" numCol="1" anchor="t" anchorCtr="0" compatLnSpc="1">
            <a:prstTxWarp prst="textNoShape">
              <a:avLst/>
            </a:prstTxWarp>
          </a:bodyPr>
          <a:lstStyle>
            <a:lvl1pPr>
              <a:buClr>
                <a:srgbClr val="000000"/>
              </a:buClr>
              <a:buSzPct val="100000"/>
              <a:buFont typeface="Arial" charset="0"/>
              <a:buNone/>
              <a:defRPr sz="1100">
                <a:latin typeface="Arial" charset="0"/>
              </a:defRPr>
            </a:lvl1pPr>
          </a:lstStyle>
          <a:p>
            <a:pPr>
              <a:defRPr/>
            </a:pPr>
            <a:endParaRPr lang="en-US" altLang="zh-CN"/>
          </a:p>
        </p:txBody>
      </p:sp>
      <p:sp>
        <p:nvSpPr>
          <p:cNvPr id="3" name="Date Placeholder 2"/>
          <p:cNvSpPr>
            <a:spLocks noGrp="1"/>
          </p:cNvSpPr>
          <p:nvPr>
            <p:ph type="dt" sz="quarter" idx="1"/>
          </p:nvPr>
        </p:nvSpPr>
        <p:spPr>
          <a:xfrm>
            <a:off x="5267325" y="0"/>
            <a:ext cx="4027488" cy="350838"/>
          </a:xfrm>
          <a:prstGeom prst="rect">
            <a:avLst/>
          </a:prstGeom>
        </p:spPr>
        <p:txBody>
          <a:bodyPr vert="horz" wrap="square" lIns="90596" tIns="45298" rIns="90596" bIns="45298" numCol="1" anchor="t" anchorCtr="0" compatLnSpc="1">
            <a:prstTxWarp prst="textNoShape">
              <a:avLst/>
            </a:prstTxWarp>
          </a:bodyPr>
          <a:lstStyle>
            <a:lvl1pPr algn="r">
              <a:buClr>
                <a:srgbClr val="000000"/>
              </a:buClr>
              <a:buSzPct val="100000"/>
              <a:buFont typeface="Arial" charset="0"/>
              <a:buNone/>
              <a:defRPr sz="1100">
                <a:latin typeface="Arial" charset="0"/>
              </a:defRPr>
            </a:lvl1pPr>
          </a:lstStyle>
          <a:p>
            <a:pPr>
              <a:defRPr/>
            </a:pPr>
            <a:fld id="{20934B1F-D9F3-4960-A904-283E30F1F341}" type="datetimeFigureOut">
              <a:rPr lang="en-US" altLang="zh-CN"/>
              <a:pPr>
                <a:defRPr/>
              </a:pPr>
              <a:t>6/29/18</a:t>
            </a:fld>
            <a:endParaRPr lang="en-US" altLang="zh-CN"/>
          </a:p>
        </p:txBody>
      </p:sp>
      <p:sp>
        <p:nvSpPr>
          <p:cNvPr id="4" name="Footer Placeholder 3"/>
          <p:cNvSpPr>
            <a:spLocks noGrp="1"/>
          </p:cNvSpPr>
          <p:nvPr>
            <p:ph type="ftr" sz="quarter" idx="2"/>
          </p:nvPr>
        </p:nvSpPr>
        <p:spPr>
          <a:xfrm>
            <a:off x="0" y="6657975"/>
            <a:ext cx="4027488" cy="350838"/>
          </a:xfrm>
          <a:prstGeom prst="rect">
            <a:avLst/>
          </a:prstGeom>
        </p:spPr>
        <p:txBody>
          <a:bodyPr vert="horz" wrap="square" lIns="90596" tIns="45298" rIns="90596" bIns="45298" numCol="1" anchor="b" anchorCtr="0" compatLnSpc="1">
            <a:prstTxWarp prst="textNoShape">
              <a:avLst/>
            </a:prstTxWarp>
          </a:bodyPr>
          <a:lstStyle>
            <a:lvl1pPr>
              <a:buClr>
                <a:srgbClr val="000000"/>
              </a:buClr>
              <a:buSzPct val="100000"/>
              <a:buFont typeface="Arial" charset="0"/>
              <a:buNone/>
              <a:defRPr sz="1100">
                <a:latin typeface="Arial" charset="0"/>
              </a:defRPr>
            </a:lvl1pPr>
          </a:lstStyle>
          <a:p>
            <a:pPr>
              <a:defRPr/>
            </a:pPr>
            <a:endParaRPr lang="en-US" altLang="zh-CN"/>
          </a:p>
        </p:txBody>
      </p:sp>
      <p:sp>
        <p:nvSpPr>
          <p:cNvPr id="5" name="Slide Number Placeholder 4"/>
          <p:cNvSpPr>
            <a:spLocks noGrp="1"/>
          </p:cNvSpPr>
          <p:nvPr>
            <p:ph type="sldNum" sz="quarter" idx="3"/>
          </p:nvPr>
        </p:nvSpPr>
        <p:spPr>
          <a:xfrm>
            <a:off x="5267325" y="6657975"/>
            <a:ext cx="4027488" cy="350838"/>
          </a:xfrm>
          <a:prstGeom prst="rect">
            <a:avLst/>
          </a:prstGeom>
        </p:spPr>
        <p:txBody>
          <a:bodyPr vert="horz" wrap="square" lIns="90596" tIns="45298" rIns="90596" bIns="45298" numCol="1" anchor="b" anchorCtr="0" compatLnSpc="1">
            <a:prstTxWarp prst="textNoShape">
              <a:avLst/>
            </a:prstTxWarp>
          </a:bodyPr>
          <a:lstStyle>
            <a:lvl1pPr algn="r">
              <a:buClr>
                <a:srgbClr val="000000"/>
              </a:buClr>
              <a:buSzPct val="100000"/>
              <a:buFont typeface="Arial" panose="020B0604020202020204" pitchFamily="34" charset="0"/>
              <a:buNone/>
              <a:defRPr sz="1100"/>
            </a:lvl1pPr>
          </a:lstStyle>
          <a:p>
            <a:pPr>
              <a:defRPr/>
            </a:pPr>
            <a:fld id="{A79C2080-0242-4C2B-8385-7D05F04B86B3}" type="slidenum">
              <a:rPr lang="en-US" altLang="zh-CN"/>
              <a:pPr>
                <a:defRPr/>
              </a:pPr>
              <a:t>‹#›</a:t>
            </a:fld>
            <a:endParaRPr lang="en-US" altLang="zh-CN"/>
          </a:p>
        </p:txBody>
      </p:sp>
    </p:spTree>
    <p:extLst>
      <p:ext uri="{BB962C8B-B14F-4D97-AF65-F5344CB8AC3E}">
        <p14:creationId xmlns:p14="http://schemas.microsoft.com/office/powerpoint/2010/main" val="2976924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AutoShape 1"/>
          <p:cNvSpPr>
            <a:spLocks noChangeArrowheads="1"/>
          </p:cNvSpPr>
          <p:nvPr/>
        </p:nvSpPr>
        <p:spPr bwMode="auto">
          <a:xfrm>
            <a:off x="0" y="0"/>
            <a:ext cx="9296400" cy="7010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596" tIns="45298" rIns="90596" bIns="45298"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p>
        </p:txBody>
      </p:sp>
      <p:sp>
        <p:nvSpPr>
          <p:cNvPr id="2" name="Rectangle 2"/>
          <p:cNvSpPr>
            <a:spLocks noGrp="1" noChangeArrowheads="1"/>
          </p:cNvSpPr>
          <p:nvPr>
            <p:ph type="hdr"/>
          </p:nvPr>
        </p:nvSpPr>
        <p:spPr bwMode="auto">
          <a:xfrm>
            <a:off x="0" y="0"/>
            <a:ext cx="4027488" cy="349250"/>
          </a:xfrm>
          <a:prstGeom prst="rect">
            <a:avLst/>
          </a:prstGeom>
          <a:noFill/>
          <a:ln w="9525">
            <a:noFill/>
            <a:round/>
            <a:headEnd/>
            <a:tailEnd/>
          </a:ln>
          <a:effectLst/>
        </p:spPr>
        <p:txBody>
          <a:bodyPr vert="horz" wrap="square" lIns="92373" tIns="46363" rIns="92373" bIns="46363" numCol="1" anchor="t" anchorCtr="0" compatLnSpc="1">
            <a:prstTxWarp prst="textNoShape">
              <a:avLst/>
            </a:prstTxWarp>
          </a:bodyPr>
          <a:lstStyle>
            <a:lvl1pPr eaLnBrk="1">
              <a:buClr>
                <a:srgbClr val="000000"/>
              </a:buClr>
              <a:buSzPct val="45000"/>
              <a:buFont typeface="Wingdings" pitchFamily="2" charset="2"/>
              <a:buNone/>
              <a:tabLst>
                <a:tab pos="714375" algn="l"/>
                <a:tab pos="1431925" algn="l"/>
                <a:tab pos="2149475" algn="l"/>
                <a:tab pos="2865438" algn="l"/>
              </a:tabLst>
              <a:defRPr sz="1100">
                <a:solidFill>
                  <a:srgbClr val="000000"/>
                </a:solidFill>
                <a:latin typeface="Times New Roman" pitchFamily="18" charset="0"/>
              </a:defRPr>
            </a:lvl1pPr>
          </a:lstStyle>
          <a:p>
            <a:pPr>
              <a:defRPr/>
            </a:pPr>
            <a:endParaRPr lang="en-GB" altLang="zh-CN"/>
          </a:p>
        </p:txBody>
      </p:sp>
      <p:sp>
        <p:nvSpPr>
          <p:cNvPr id="3075" name="Rectangle 3"/>
          <p:cNvSpPr>
            <a:spLocks noGrp="1" noChangeArrowheads="1"/>
          </p:cNvSpPr>
          <p:nvPr>
            <p:ph type="dt"/>
          </p:nvPr>
        </p:nvSpPr>
        <p:spPr bwMode="auto">
          <a:xfrm>
            <a:off x="5265738" y="0"/>
            <a:ext cx="4025900" cy="349250"/>
          </a:xfrm>
          <a:prstGeom prst="rect">
            <a:avLst/>
          </a:prstGeom>
          <a:noFill/>
          <a:ln w="9525">
            <a:noFill/>
            <a:round/>
            <a:headEnd/>
            <a:tailEnd/>
          </a:ln>
          <a:effectLst/>
        </p:spPr>
        <p:txBody>
          <a:bodyPr vert="horz" wrap="square" lIns="92373" tIns="46363" rIns="92373" bIns="46363" numCol="1" anchor="t" anchorCtr="0" compatLnSpc="1">
            <a:prstTxWarp prst="textNoShape">
              <a:avLst/>
            </a:prstTxWarp>
          </a:bodyPr>
          <a:lstStyle>
            <a:lvl1pPr algn="r" eaLnBrk="1">
              <a:buClr>
                <a:srgbClr val="000000"/>
              </a:buClr>
              <a:buSzPct val="45000"/>
              <a:buFont typeface="Wingdings" pitchFamily="2" charset="2"/>
              <a:buNone/>
              <a:tabLst>
                <a:tab pos="714375" algn="l"/>
                <a:tab pos="1431925" algn="l"/>
                <a:tab pos="2149475" algn="l"/>
                <a:tab pos="2865438" algn="l"/>
              </a:tabLst>
              <a:defRPr sz="1100">
                <a:solidFill>
                  <a:srgbClr val="000000"/>
                </a:solidFill>
                <a:latin typeface="Times New Roman" pitchFamily="18" charset="0"/>
              </a:defRPr>
            </a:lvl1pPr>
          </a:lstStyle>
          <a:p>
            <a:pPr>
              <a:defRPr/>
            </a:pPr>
            <a:endParaRPr lang="en-GB" altLang="zh-CN"/>
          </a:p>
        </p:txBody>
      </p:sp>
      <p:sp>
        <p:nvSpPr>
          <p:cNvPr id="4101" name="Rectangle 4"/>
          <p:cNvSpPr>
            <a:spLocks noGrp="1" noRot="1" noChangeAspect="1" noChangeArrowheads="1"/>
          </p:cNvSpPr>
          <p:nvPr>
            <p:ph type="sldImg"/>
          </p:nvPr>
        </p:nvSpPr>
        <p:spPr bwMode="auto">
          <a:xfrm>
            <a:off x="2894013" y="525463"/>
            <a:ext cx="3505200" cy="2628900"/>
          </a:xfrm>
          <a:prstGeom prst="rect">
            <a:avLst/>
          </a:prstGeom>
          <a:solidFill>
            <a:srgbClr val="FFFFFF"/>
          </a:solidFill>
          <a:ln w="9360">
            <a:solidFill>
              <a:srgbClr val="000000"/>
            </a:solidFill>
            <a:miter lim="800000"/>
            <a:headEnd/>
            <a:tailEnd/>
          </a:ln>
        </p:spPr>
      </p:sp>
      <p:sp>
        <p:nvSpPr>
          <p:cNvPr id="3" name="Rectangle 5"/>
          <p:cNvSpPr>
            <a:spLocks noGrp="1" noChangeArrowheads="1"/>
          </p:cNvSpPr>
          <p:nvPr>
            <p:ph type="body"/>
          </p:nvPr>
        </p:nvSpPr>
        <p:spPr bwMode="auto">
          <a:xfrm>
            <a:off x="930275" y="3330575"/>
            <a:ext cx="7435850" cy="3152775"/>
          </a:xfrm>
          <a:prstGeom prst="rect">
            <a:avLst/>
          </a:prstGeom>
          <a:noFill/>
          <a:ln w="9525">
            <a:noFill/>
            <a:round/>
            <a:headEnd/>
            <a:tailEnd/>
          </a:ln>
          <a:effectLst/>
        </p:spPr>
        <p:txBody>
          <a:bodyPr vert="horz" wrap="square" lIns="92373" tIns="46363" rIns="92373" bIns="46363" numCol="1" anchor="t" anchorCtr="0" compatLnSpc="1">
            <a:prstTxWarp prst="textNoShape">
              <a:avLst/>
            </a:prstTxWarp>
          </a:bodyPr>
          <a:lstStyle/>
          <a:p>
            <a:pPr lvl="0"/>
            <a:endParaRPr lang="en-US" altLang="en-US" noProof="0"/>
          </a:p>
        </p:txBody>
      </p:sp>
      <p:sp>
        <p:nvSpPr>
          <p:cNvPr id="3078" name="Rectangle 6"/>
          <p:cNvSpPr>
            <a:spLocks noGrp="1" noChangeArrowheads="1"/>
          </p:cNvSpPr>
          <p:nvPr>
            <p:ph type="ftr"/>
          </p:nvPr>
        </p:nvSpPr>
        <p:spPr bwMode="auto">
          <a:xfrm>
            <a:off x="0" y="6657975"/>
            <a:ext cx="4027488" cy="349250"/>
          </a:xfrm>
          <a:prstGeom prst="rect">
            <a:avLst/>
          </a:prstGeom>
          <a:noFill/>
          <a:ln w="9525">
            <a:noFill/>
            <a:round/>
            <a:headEnd/>
            <a:tailEnd/>
          </a:ln>
          <a:effectLst/>
        </p:spPr>
        <p:txBody>
          <a:bodyPr vert="horz" wrap="square" lIns="92373" tIns="46363" rIns="92373" bIns="46363" numCol="1" anchor="b" anchorCtr="0" compatLnSpc="1">
            <a:prstTxWarp prst="textNoShape">
              <a:avLst/>
            </a:prstTxWarp>
          </a:bodyPr>
          <a:lstStyle>
            <a:lvl1pPr eaLnBrk="1">
              <a:buClr>
                <a:srgbClr val="000000"/>
              </a:buClr>
              <a:buSzPct val="45000"/>
              <a:buFont typeface="Wingdings" pitchFamily="2" charset="2"/>
              <a:buNone/>
              <a:tabLst>
                <a:tab pos="714375" algn="l"/>
                <a:tab pos="1431925" algn="l"/>
                <a:tab pos="2149475" algn="l"/>
                <a:tab pos="2865438" algn="l"/>
              </a:tabLst>
              <a:defRPr sz="1100">
                <a:solidFill>
                  <a:srgbClr val="000000"/>
                </a:solidFill>
                <a:latin typeface="Times New Roman" pitchFamily="18" charset="0"/>
              </a:defRPr>
            </a:lvl1pPr>
          </a:lstStyle>
          <a:p>
            <a:pPr>
              <a:defRPr/>
            </a:pPr>
            <a:endParaRPr lang="en-GB" altLang="zh-CN"/>
          </a:p>
        </p:txBody>
      </p:sp>
      <p:sp>
        <p:nvSpPr>
          <p:cNvPr id="3079" name="Rectangle 7"/>
          <p:cNvSpPr>
            <a:spLocks noGrp="1" noChangeArrowheads="1"/>
          </p:cNvSpPr>
          <p:nvPr>
            <p:ph type="sldNum"/>
          </p:nvPr>
        </p:nvSpPr>
        <p:spPr bwMode="auto">
          <a:xfrm>
            <a:off x="5265738" y="6657975"/>
            <a:ext cx="4025900" cy="349250"/>
          </a:xfrm>
          <a:prstGeom prst="rect">
            <a:avLst/>
          </a:prstGeom>
          <a:noFill/>
          <a:ln w="9525">
            <a:noFill/>
            <a:round/>
            <a:headEnd/>
            <a:tailEnd/>
          </a:ln>
          <a:effectLst/>
        </p:spPr>
        <p:txBody>
          <a:bodyPr vert="horz" wrap="square" lIns="92373" tIns="46363" rIns="92373" bIns="46363" numCol="1" anchor="b" anchorCtr="0" compatLnSpc="1">
            <a:prstTxWarp prst="textNoShape">
              <a:avLst/>
            </a:prstTxWarp>
          </a:bodyPr>
          <a:lstStyle>
            <a:lvl1pPr algn="r" eaLnBrk="1">
              <a:buClr>
                <a:srgbClr val="000000"/>
              </a:buClr>
              <a:buSzPct val="45000"/>
              <a:buFont typeface="Wingdings" panose="05000000000000000000" pitchFamily="2" charset="2"/>
              <a:buNone/>
              <a:tabLst>
                <a:tab pos="714375" algn="l"/>
                <a:tab pos="1431925" algn="l"/>
                <a:tab pos="2149475" algn="l"/>
                <a:tab pos="2865438" algn="l"/>
              </a:tabLst>
              <a:defRPr sz="1100">
                <a:solidFill>
                  <a:srgbClr val="000000"/>
                </a:solidFill>
                <a:latin typeface="Times New Roman" panose="02020603050405020304" pitchFamily="18" charset="0"/>
              </a:defRPr>
            </a:lvl1pPr>
          </a:lstStyle>
          <a:p>
            <a:pPr>
              <a:defRPr/>
            </a:pPr>
            <a:fld id="{46CD1E71-5E1F-43A1-846E-9804E68D7EFB}" type="slidenum">
              <a:rPr lang="zh-CN" altLang="en-GB"/>
              <a:pPr>
                <a:defRPr/>
              </a:pPr>
              <a:t>‹#›</a:t>
            </a:fld>
            <a:endParaRPr lang="en-GB" altLang="zh-CN"/>
          </a:p>
        </p:txBody>
      </p:sp>
    </p:spTree>
    <p:extLst>
      <p:ext uri="{BB962C8B-B14F-4D97-AF65-F5344CB8AC3E}">
        <p14:creationId xmlns:p14="http://schemas.microsoft.com/office/powerpoint/2010/main" val="64238212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Times New Roman" pitchFamily="18" charset="0"/>
                <a:ea typeface="+mn-ea"/>
                <a:cs typeface="+mn-cs"/>
              </a:rPr>
              <a:t>NFV: a network architecture concept that uses the technologies of IT virtualization to virtualize entire classes of network node functions into building blocks that may connect, or chain together, to create communication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0000"/>
              </a:solidFill>
              <a:effectLst/>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Times New Roman" pitchFamily="18" charset="0"/>
                <a:ea typeface="+mn-ea"/>
                <a:cs typeface="+mn-cs"/>
              </a:rPr>
              <a:t>a proxy :Intercepts HTTP connections and caches frequently accessed content, may also blacklist certain content.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Times New Roman" pitchFamily="18" charset="0"/>
                <a:ea typeface="+mn-ea"/>
                <a:cs typeface="+mn-cs"/>
              </a:rPr>
              <a:t>Network Address Translator (NAT) : remapping one IP address space into another by modifying network address information in the IP header</a:t>
            </a:r>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a:t>
            </a:fld>
            <a:endParaRPr lang="en-GB" altLang="zh-CN"/>
          </a:p>
        </p:txBody>
      </p:sp>
    </p:spTree>
    <p:extLst>
      <p:ext uri="{BB962C8B-B14F-4D97-AF65-F5344CB8AC3E}">
        <p14:creationId xmlns:p14="http://schemas.microsoft.com/office/powerpoint/2010/main" val="1937127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24</a:t>
            </a:fld>
            <a:endParaRPr lang="en-GB" altLang="zh-CN"/>
          </a:p>
        </p:txBody>
      </p:sp>
    </p:spTree>
    <p:extLst>
      <p:ext uri="{BB962C8B-B14F-4D97-AF65-F5344CB8AC3E}">
        <p14:creationId xmlns:p14="http://schemas.microsoft.com/office/powerpoint/2010/main" val="245363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26</a:t>
            </a:fld>
            <a:endParaRPr lang="en-GB" altLang="zh-CN"/>
          </a:p>
        </p:txBody>
      </p:sp>
    </p:spTree>
    <p:extLst>
      <p:ext uri="{BB962C8B-B14F-4D97-AF65-F5344CB8AC3E}">
        <p14:creationId xmlns:p14="http://schemas.microsoft.com/office/powerpoint/2010/main" val="3866452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27</a:t>
            </a:fld>
            <a:endParaRPr lang="en-GB" altLang="zh-CN"/>
          </a:p>
        </p:txBody>
      </p:sp>
    </p:spTree>
    <p:extLst>
      <p:ext uri="{BB962C8B-B14F-4D97-AF65-F5344CB8AC3E}">
        <p14:creationId xmlns:p14="http://schemas.microsoft.com/office/powerpoint/2010/main" val="2353777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29</a:t>
            </a:fld>
            <a:endParaRPr lang="en-GB" altLang="zh-CN"/>
          </a:p>
        </p:txBody>
      </p:sp>
    </p:spTree>
    <p:extLst>
      <p:ext uri="{BB962C8B-B14F-4D97-AF65-F5344CB8AC3E}">
        <p14:creationId xmlns:p14="http://schemas.microsoft.com/office/powerpoint/2010/main" val="751907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31</a:t>
            </a:fld>
            <a:endParaRPr lang="en-GB" altLang="zh-CN"/>
          </a:p>
        </p:txBody>
      </p:sp>
    </p:spTree>
    <p:extLst>
      <p:ext uri="{BB962C8B-B14F-4D97-AF65-F5344CB8AC3E}">
        <p14:creationId xmlns:p14="http://schemas.microsoft.com/office/powerpoint/2010/main" val="910471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completion</a:t>
            </a:r>
            <a:r>
              <a:rPr lang="zh-CN" altLang="en-US" dirty="0"/>
              <a:t> </a:t>
            </a:r>
            <a:r>
              <a:rPr lang="en-US" altLang="zh-CN" dirty="0"/>
              <a:t>time</a:t>
            </a:r>
            <a:r>
              <a:rPr lang="zh-CN" altLang="en-US" dirty="0"/>
              <a:t> </a:t>
            </a:r>
            <a:r>
              <a:rPr lang="en-US" altLang="zh-CN" dirty="0"/>
              <a:t>of</a:t>
            </a:r>
            <a:r>
              <a:rPr lang="zh-CN" altLang="en-US" dirty="0"/>
              <a:t> </a:t>
            </a:r>
            <a:r>
              <a:rPr lang="en-US" altLang="zh-CN" dirty="0"/>
              <a:t>a</a:t>
            </a:r>
            <a:r>
              <a:rPr lang="zh-CN" altLang="en-US" dirty="0"/>
              <a:t> </a:t>
            </a:r>
            <a:r>
              <a:rPr lang="en-US" altLang="zh-CN" dirty="0"/>
              <a:t>flow</a:t>
            </a:r>
            <a:r>
              <a:rPr lang="zh-CN" altLang="en-US" dirty="0"/>
              <a:t> </a:t>
            </a:r>
            <a:r>
              <a:rPr lang="en-US" altLang="zh-CN" dirty="0"/>
              <a:t>in</a:t>
            </a:r>
            <a:r>
              <a:rPr lang="zh-CN" altLang="en-US" dirty="0"/>
              <a:t> </a:t>
            </a:r>
            <a:r>
              <a:rPr lang="en-US" altLang="zh-CN" dirty="0"/>
              <a:t>the</a:t>
            </a:r>
            <a:r>
              <a:rPr lang="zh-CN" altLang="en-US" dirty="0"/>
              <a:t> </a:t>
            </a:r>
            <a:r>
              <a:rPr lang="en-US" altLang="zh-CN" dirty="0"/>
              <a:t>current</a:t>
            </a:r>
            <a:r>
              <a:rPr lang="zh-CN" altLang="en-US" dirty="0"/>
              <a:t> </a:t>
            </a:r>
            <a:r>
              <a:rPr lang="en-US" altLang="zh-CN" dirty="0"/>
              <a:t>middlebox</a:t>
            </a:r>
            <a:r>
              <a:rPr lang="zh-CN" altLang="en-US" dirty="0"/>
              <a:t> </a:t>
            </a:r>
            <a:r>
              <a:rPr lang="en-US" altLang="zh-CN" dirty="0"/>
              <a:t>can</a:t>
            </a:r>
            <a:r>
              <a:rPr lang="zh-CN" altLang="en-US" dirty="0"/>
              <a:t> </a:t>
            </a:r>
            <a:r>
              <a:rPr lang="en-US" altLang="zh-CN" dirty="0"/>
              <a:t>not</a:t>
            </a:r>
            <a:r>
              <a:rPr lang="zh-CN" altLang="en-US" dirty="0"/>
              <a:t> </a:t>
            </a:r>
            <a:r>
              <a:rPr lang="en-US" altLang="zh-CN" dirty="0"/>
              <a:t>be</a:t>
            </a:r>
            <a:r>
              <a:rPr lang="zh-CN" altLang="en-US" dirty="0"/>
              <a:t> </a:t>
            </a:r>
            <a:r>
              <a:rPr lang="en-US" altLang="zh-CN" dirty="0"/>
              <a:t>more</a:t>
            </a:r>
            <a:r>
              <a:rPr lang="zh-CN" altLang="en-US" dirty="0"/>
              <a:t> </a:t>
            </a:r>
            <a:r>
              <a:rPr lang="en-US" altLang="zh-CN" dirty="0"/>
              <a:t>than</a:t>
            </a:r>
            <a:r>
              <a:rPr lang="zh-CN" altLang="en-US" dirty="0"/>
              <a:t> </a:t>
            </a:r>
            <a:r>
              <a:rPr lang="en-US" altLang="zh-CN" dirty="0"/>
              <a:t>the</a:t>
            </a:r>
            <a:r>
              <a:rPr lang="zh-CN" altLang="en-US" dirty="0"/>
              <a:t> </a:t>
            </a:r>
            <a:r>
              <a:rPr lang="en-US" altLang="zh-CN" dirty="0"/>
              <a:t>completion</a:t>
            </a:r>
            <a:r>
              <a:rPr lang="zh-CN" altLang="en-US" dirty="0"/>
              <a:t> </a:t>
            </a:r>
            <a:r>
              <a:rPr lang="en-US" altLang="zh-CN" dirty="0"/>
              <a:t>time</a:t>
            </a:r>
            <a:r>
              <a:rPr lang="zh-CN" altLang="en-US" dirty="0"/>
              <a:t> </a:t>
            </a:r>
            <a:r>
              <a:rPr lang="en-US" altLang="zh-CN" dirty="0"/>
              <a:t>in</a:t>
            </a:r>
            <a:r>
              <a:rPr lang="zh-CN" altLang="en-US" dirty="0"/>
              <a:t> </a:t>
            </a:r>
            <a:r>
              <a:rPr lang="en-US" altLang="zh-CN" dirty="0"/>
              <a:t>the</a:t>
            </a:r>
            <a:r>
              <a:rPr lang="zh-CN" altLang="en-US" dirty="0"/>
              <a:t> </a:t>
            </a:r>
            <a:r>
              <a:rPr lang="en-US" altLang="zh-CN" dirty="0"/>
              <a:t>last</a:t>
            </a:r>
            <a:r>
              <a:rPr lang="zh-CN" altLang="en-US" dirty="0"/>
              <a:t> </a:t>
            </a:r>
            <a:r>
              <a:rPr lang="en-US" altLang="zh-CN" dirty="0"/>
              <a:t>middlebox</a:t>
            </a:r>
            <a:r>
              <a:rPr lang="zh-CN" altLang="en-US" dirty="0"/>
              <a:t> </a:t>
            </a:r>
            <a:r>
              <a:rPr lang="en-US" altLang="zh-CN" dirty="0"/>
              <a:t>plus</a:t>
            </a:r>
            <a:r>
              <a:rPr lang="zh-CN" altLang="en-US" dirty="0"/>
              <a:t> </a:t>
            </a:r>
            <a:r>
              <a:rPr lang="en-US" altLang="zh-CN" dirty="0"/>
              <a:t>the</a:t>
            </a:r>
            <a:r>
              <a:rPr lang="zh-CN" altLang="en-US" dirty="0"/>
              <a:t> </a:t>
            </a:r>
            <a:r>
              <a:rPr lang="en-US" altLang="zh-CN" dirty="0"/>
              <a:t>transmission</a:t>
            </a:r>
            <a:r>
              <a:rPr lang="zh-CN" altLang="en-US" dirty="0"/>
              <a:t> </a:t>
            </a:r>
            <a:r>
              <a:rPr lang="en-US" altLang="zh-CN" dirty="0"/>
              <a:t>delay</a:t>
            </a:r>
            <a:r>
              <a:rPr lang="zh-CN" altLang="en-US" dirty="0"/>
              <a:t> </a:t>
            </a:r>
            <a:r>
              <a:rPr lang="en-US" altLang="zh-CN" dirty="0"/>
              <a:t>between</a:t>
            </a:r>
            <a:r>
              <a:rPr lang="zh-CN" altLang="en-US" dirty="0"/>
              <a:t> </a:t>
            </a:r>
            <a:r>
              <a:rPr lang="en-US" altLang="zh-CN" dirty="0"/>
              <a:t>these</a:t>
            </a:r>
            <a:r>
              <a:rPr lang="zh-CN" altLang="en-US" dirty="0"/>
              <a:t> </a:t>
            </a:r>
            <a:r>
              <a:rPr lang="en-US" altLang="zh-CN" dirty="0"/>
              <a:t>two</a:t>
            </a:r>
            <a:r>
              <a:rPr lang="zh-CN" altLang="en-US" dirty="0"/>
              <a:t> </a:t>
            </a:r>
            <a:r>
              <a:rPr lang="en-US" altLang="zh-CN" dirty="0"/>
              <a:t>middleboxes</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32</a:t>
            </a:fld>
            <a:endParaRPr lang="en-GB" altLang="zh-CN"/>
          </a:p>
        </p:txBody>
      </p:sp>
    </p:spTree>
    <p:extLst>
      <p:ext uri="{BB962C8B-B14F-4D97-AF65-F5344CB8AC3E}">
        <p14:creationId xmlns:p14="http://schemas.microsoft.com/office/powerpoint/2010/main" val="117206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Virus scanner: inspector of harmful packets</a:t>
            </a:r>
          </a:p>
          <a:p>
            <a:r>
              <a:rPr lang="en-US" altLang="zh-CN" dirty="0"/>
              <a:t>VPN</a:t>
            </a:r>
            <a:r>
              <a:rPr lang="zh-CN" altLang="en-US" dirty="0"/>
              <a:t> </a:t>
            </a:r>
            <a:r>
              <a:rPr lang="en-US" altLang="zh-CN" dirty="0"/>
              <a:t>(virtual</a:t>
            </a:r>
            <a:r>
              <a:rPr lang="zh-CN" altLang="en-US" dirty="0"/>
              <a:t> </a:t>
            </a:r>
            <a:r>
              <a:rPr lang="en-US" altLang="zh-CN" dirty="0"/>
              <a:t>private</a:t>
            </a:r>
            <a:r>
              <a:rPr lang="zh-CN" altLang="en-US" dirty="0"/>
              <a:t> </a:t>
            </a:r>
            <a:r>
              <a:rPr lang="en-US" altLang="zh-CN" dirty="0"/>
              <a:t>network)</a:t>
            </a:r>
          </a:p>
          <a:p>
            <a:r>
              <a:rPr lang="en-US" altLang="zh-CN" dirty="0"/>
              <a:t>Monitor:</a:t>
            </a:r>
            <a:r>
              <a:rPr lang="zh-CN" altLang="en-US" dirty="0"/>
              <a:t>  </a:t>
            </a:r>
            <a:r>
              <a:rPr lang="en-US" altLang="zh-CN" dirty="0"/>
              <a:t>check</a:t>
            </a:r>
            <a:r>
              <a:rPr lang="zh-CN" altLang="en-US" dirty="0"/>
              <a:t> </a:t>
            </a:r>
            <a:r>
              <a:rPr lang="en-US" altLang="zh-CN" dirty="0"/>
              <a:t>traffic</a:t>
            </a:r>
          </a:p>
          <a:p>
            <a:r>
              <a:rPr lang="en-US" altLang="zh-CN" dirty="0"/>
              <a:t>Load</a:t>
            </a:r>
            <a:r>
              <a:rPr lang="zh-CN" altLang="en-US" dirty="0"/>
              <a:t> </a:t>
            </a:r>
            <a:r>
              <a:rPr lang="en-US" altLang="zh-CN" dirty="0"/>
              <a:t>Balancer:</a:t>
            </a:r>
            <a:r>
              <a:rPr lang="zh-CN" altLang="en-US" dirty="0"/>
              <a:t> </a:t>
            </a:r>
            <a:r>
              <a:rPr lang="en-US" altLang="zh-CN" dirty="0"/>
              <a:t>redistribute</a:t>
            </a:r>
            <a:r>
              <a:rPr lang="zh-CN" altLang="en-US" dirty="0"/>
              <a:t> </a:t>
            </a:r>
            <a:r>
              <a:rPr lang="en-US" altLang="zh-CN" dirty="0"/>
              <a:t>traffic</a:t>
            </a:r>
            <a:r>
              <a:rPr lang="zh-CN" altLang="en-US" dirty="0"/>
              <a:t> </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3</a:t>
            </a:fld>
            <a:endParaRPr lang="en-GB" altLang="zh-CN"/>
          </a:p>
        </p:txBody>
      </p:sp>
    </p:spTree>
    <p:extLst>
      <p:ext uri="{BB962C8B-B14F-4D97-AF65-F5344CB8AC3E}">
        <p14:creationId xmlns:p14="http://schemas.microsoft.com/office/powerpoint/2010/main" val="2396854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5</a:t>
            </a:fld>
            <a:endParaRPr lang="en-GB" altLang="zh-CN"/>
          </a:p>
        </p:txBody>
      </p:sp>
    </p:spTree>
    <p:extLst>
      <p:ext uri="{BB962C8B-B14F-4D97-AF65-F5344CB8AC3E}">
        <p14:creationId xmlns:p14="http://schemas.microsoft.com/office/powerpoint/2010/main" val="3432418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Facility</a:t>
            </a:r>
            <a:r>
              <a:rPr lang="zh-CN" altLang="en-US" dirty="0"/>
              <a:t> </a:t>
            </a:r>
            <a:r>
              <a:rPr lang="en-US" altLang="zh-CN" dirty="0"/>
              <a:t>location</a:t>
            </a:r>
            <a:r>
              <a:rPr lang="zh-CN" altLang="en-US" dirty="0"/>
              <a:t> </a:t>
            </a:r>
            <a:r>
              <a:rPr lang="en-US" altLang="zh-CN" dirty="0"/>
              <a:t>problem:</a:t>
            </a:r>
            <a:r>
              <a:rPr lang="zh-CN" altLang="en-US" dirty="0"/>
              <a:t> </a:t>
            </a:r>
            <a:r>
              <a:rPr lang="en-US" sz="1200" b="0" i="0" kern="1200" dirty="0">
                <a:solidFill>
                  <a:srgbClr val="000000"/>
                </a:solidFill>
                <a:effectLst/>
                <a:latin typeface="Times New Roman" pitchFamily="18" charset="0"/>
                <a:ea typeface="+mn-ea"/>
                <a:cs typeface="+mn-cs"/>
              </a:rPr>
              <a:t> pick a subset </a:t>
            </a:r>
            <a:r>
              <a:rPr lang="en-US" sz="1200" b="0" i="1" kern="1200" dirty="0">
                <a:solidFill>
                  <a:srgbClr val="000000"/>
                </a:solidFill>
                <a:effectLst/>
                <a:latin typeface="Times New Roman" pitchFamily="18" charset="0"/>
                <a:ea typeface="+mn-ea"/>
                <a:cs typeface="+mn-cs"/>
              </a:rPr>
              <a:t>F</a:t>
            </a:r>
            <a:r>
              <a:rPr lang="en-US" sz="1200" b="0" i="0" kern="1200" dirty="0">
                <a:solidFill>
                  <a:srgbClr val="000000"/>
                </a:solidFill>
                <a:effectLst/>
                <a:latin typeface="Times New Roman" pitchFamily="18" charset="0"/>
                <a:ea typeface="+mn-ea"/>
                <a:cs typeface="+mn-cs"/>
              </a:rPr>
              <a:t> of facilities to open, to minimize the sum of distances </a:t>
            </a:r>
            <a:r>
              <a:rPr lang="en-US" altLang="zh-CN" sz="1200" b="0" i="0" kern="1200" dirty="0">
                <a:solidFill>
                  <a:srgbClr val="000000"/>
                </a:solidFill>
                <a:effectLst/>
                <a:latin typeface="Times New Roman" pitchFamily="18" charset="0"/>
                <a:ea typeface="+mn-ea"/>
                <a:cs typeface="+mn-cs"/>
              </a:rPr>
              <a:t>(communication</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cost)</a:t>
            </a:r>
            <a:r>
              <a:rPr lang="zh-CN" altLang="en-US" sz="1200" b="0" i="0" kern="1200" dirty="0">
                <a:solidFill>
                  <a:srgbClr val="000000"/>
                </a:solidFill>
                <a:effectLst/>
                <a:latin typeface="Times New Roman" pitchFamily="18" charset="0"/>
                <a:ea typeface="+mn-ea"/>
                <a:cs typeface="+mn-cs"/>
              </a:rPr>
              <a:t> </a:t>
            </a:r>
            <a:r>
              <a:rPr lang="en-US" sz="1200" b="0" i="0" kern="1200" dirty="0">
                <a:solidFill>
                  <a:srgbClr val="000000"/>
                </a:solidFill>
                <a:effectLst/>
                <a:latin typeface="Times New Roman" pitchFamily="18" charset="0"/>
                <a:ea typeface="+mn-ea"/>
                <a:cs typeface="+mn-cs"/>
              </a:rPr>
              <a:t>from each demand point to its nearest facility, plus the sum of opening costs of the facilities</a:t>
            </a:r>
          </a:p>
          <a:p>
            <a:endParaRPr lang="en-US" sz="1200" b="0" i="0" kern="1200" dirty="0">
              <a:solidFill>
                <a:srgbClr val="000000"/>
              </a:solidFill>
              <a:effectLst/>
              <a:latin typeface="Times New Roman" pitchFamily="18" charset="0"/>
              <a:ea typeface="+mn-ea"/>
              <a:cs typeface="+mn-cs"/>
            </a:endParaRPr>
          </a:p>
          <a:p>
            <a:r>
              <a:rPr lang="en-US" altLang="zh-CN" sz="1200" b="0" i="0" kern="1200" dirty="0">
                <a:solidFill>
                  <a:srgbClr val="000000"/>
                </a:solidFill>
                <a:effectLst/>
                <a:latin typeface="Times New Roman" pitchFamily="18" charset="0"/>
                <a:ea typeface="+mn-ea"/>
                <a:cs typeface="+mn-cs"/>
              </a:rPr>
              <a:t>Generalized</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assignment</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problem:</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agents</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to</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do</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tasks.</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Doing</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each</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task</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can</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earn</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benefit</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and</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incur</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some</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cost.</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Each</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agent</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has</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a</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cost</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budget.</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Maximize</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the</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total</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benefit</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when</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the</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total</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cost</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is</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limited</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to</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a</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specific</a:t>
            </a:r>
            <a:r>
              <a:rPr lang="zh-CN" altLang="en-US" sz="1200" b="0" i="0" kern="1200" dirty="0">
                <a:solidFill>
                  <a:srgbClr val="000000"/>
                </a:solidFill>
                <a:effectLst/>
                <a:latin typeface="Times New Roman" pitchFamily="18" charset="0"/>
                <a:ea typeface="+mn-ea"/>
                <a:cs typeface="+mn-cs"/>
              </a:rPr>
              <a:t> </a:t>
            </a:r>
            <a:r>
              <a:rPr lang="en-US" altLang="zh-CN" sz="1200" b="0" i="0" kern="1200" dirty="0">
                <a:solidFill>
                  <a:srgbClr val="000000"/>
                </a:solidFill>
                <a:effectLst/>
                <a:latin typeface="Times New Roman" pitchFamily="18" charset="0"/>
                <a:ea typeface="+mn-ea"/>
                <a:cs typeface="+mn-cs"/>
              </a:rPr>
              <a:t>value.</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6</a:t>
            </a:fld>
            <a:endParaRPr lang="en-GB" altLang="zh-CN"/>
          </a:p>
        </p:txBody>
      </p:sp>
    </p:spTree>
    <p:extLst>
      <p:ext uri="{BB962C8B-B14F-4D97-AF65-F5344CB8AC3E}">
        <p14:creationId xmlns:p14="http://schemas.microsoft.com/office/powerpoint/2010/main" val="353059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7</a:t>
            </a:fld>
            <a:endParaRPr lang="en-GB" altLang="zh-CN"/>
          </a:p>
        </p:txBody>
      </p:sp>
    </p:spTree>
    <p:extLst>
      <p:ext uri="{BB962C8B-B14F-4D97-AF65-F5344CB8AC3E}">
        <p14:creationId xmlns:p14="http://schemas.microsoft.com/office/powerpoint/2010/main" val="96729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10</a:t>
            </a:fld>
            <a:endParaRPr lang="en-GB" altLang="zh-CN"/>
          </a:p>
        </p:txBody>
      </p:sp>
    </p:spTree>
    <p:extLst>
      <p:ext uri="{BB962C8B-B14F-4D97-AF65-F5344CB8AC3E}">
        <p14:creationId xmlns:p14="http://schemas.microsoft.com/office/powerpoint/2010/main" val="1154170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a:t>
            </a:r>
            <a:r>
              <a:rPr lang="zh-CN" altLang="en-US" dirty="0"/>
              <a:t> </a:t>
            </a:r>
            <a:r>
              <a:rPr lang="en-US" altLang="zh-CN" dirty="0"/>
              <a:t>vertex</a:t>
            </a:r>
            <a:r>
              <a:rPr lang="zh-CN" altLang="en-US" dirty="0"/>
              <a:t> </a:t>
            </a:r>
            <a:r>
              <a:rPr lang="en-US" altLang="zh-CN" dirty="0"/>
              <a:t>capacity</a:t>
            </a:r>
            <a:r>
              <a:rPr lang="zh-CN" altLang="en-US" dirty="0"/>
              <a:t> </a:t>
            </a:r>
            <a:r>
              <a:rPr lang="en-US" altLang="zh-CN" dirty="0"/>
              <a:t>(infinite</a:t>
            </a:r>
            <a:r>
              <a:rPr lang="zh-CN" altLang="en-US" dirty="0"/>
              <a:t> </a:t>
            </a:r>
            <a:r>
              <a:rPr lang="en-US" altLang="zh-CN" dirty="0"/>
              <a:t>server</a:t>
            </a:r>
            <a:r>
              <a:rPr lang="zh-CN" altLang="en-US" dirty="0"/>
              <a:t> </a:t>
            </a:r>
            <a:r>
              <a:rPr lang="en-US" altLang="zh-CN" dirty="0"/>
              <a:t>capacity)</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17</a:t>
            </a:fld>
            <a:endParaRPr lang="en-GB" altLang="zh-CN"/>
          </a:p>
        </p:txBody>
      </p:sp>
    </p:spTree>
    <p:extLst>
      <p:ext uri="{BB962C8B-B14F-4D97-AF65-F5344CB8AC3E}">
        <p14:creationId xmlns:p14="http://schemas.microsoft.com/office/powerpoint/2010/main" val="1799836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22</a:t>
            </a:fld>
            <a:endParaRPr lang="en-GB" altLang="zh-CN"/>
          </a:p>
        </p:txBody>
      </p:sp>
    </p:spTree>
    <p:extLst>
      <p:ext uri="{BB962C8B-B14F-4D97-AF65-F5344CB8AC3E}">
        <p14:creationId xmlns:p14="http://schemas.microsoft.com/office/powerpoint/2010/main" val="3024037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23</a:t>
            </a:fld>
            <a:endParaRPr lang="en-GB" altLang="zh-CN"/>
          </a:p>
        </p:txBody>
      </p:sp>
    </p:spTree>
    <p:extLst>
      <p:ext uri="{BB962C8B-B14F-4D97-AF65-F5344CB8AC3E}">
        <p14:creationId xmlns:p14="http://schemas.microsoft.com/office/powerpoint/2010/main" val="297644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idx="10"/>
          </p:nvPr>
        </p:nvSpPr>
        <p:spPr>
          <a:ln/>
        </p:spPr>
        <p:txBody>
          <a:bodyPr/>
          <a:lstStyle>
            <a:lvl1pPr>
              <a:defRPr/>
            </a:lvl1pPr>
          </a:lstStyle>
          <a:p>
            <a:pPr>
              <a:defRPr/>
            </a:pPr>
            <a:fld id="{F3858798-4290-431D-921F-658A4148344D}" type="datetime1">
              <a:rPr lang="en-US" altLang="zh-CN"/>
              <a:pPr>
                <a:defRPr/>
              </a:pPr>
              <a:t>6/29/18</a:t>
            </a:fld>
            <a:r>
              <a:rPr lang="en-GB" altLang="zh-CN">
                <a:ea typeface="宋体" pitchFamily="2" charset="-122"/>
              </a:rPr>
              <a:t>04/26/08</a:t>
            </a:r>
          </a:p>
        </p:txBody>
      </p:sp>
      <p:sp>
        <p:nvSpPr>
          <p:cNvPr id="5" name="Rectangle 9"/>
          <p:cNvSpPr>
            <a:spLocks noGrp="1" noChangeArrowheads="1"/>
          </p:cNvSpPr>
          <p:nvPr>
            <p:ph type="ftr" idx="11"/>
          </p:nvPr>
        </p:nvSpPr>
        <p:spPr>
          <a:ln/>
        </p:spPr>
        <p:txBody>
          <a:bodyPr/>
          <a:lstStyle>
            <a:lvl1pPr>
              <a:defRPr/>
            </a:lvl1pPr>
          </a:lstStyle>
          <a:p>
            <a:pPr>
              <a:defRPr/>
            </a:pPr>
            <a:endParaRPr lang="en-GB" altLang="zh-CN"/>
          </a:p>
        </p:txBody>
      </p:sp>
      <p:sp>
        <p:nvSpPr>
          <p:cNvPr id="6" name="Rectangle 10"/>
          <p:cNvSpPr>
            <a:spLocks noGrp="1" noChangeArrowheads="1"/>
          </p:cNvSpPr>
          <p:nvPr>
            <p:ph type="sldNum" idx="12"/>
          </p:nvPr>
        </p:nvSpPr>
        <p:spPr>
          <a:ln/>
        </p:spPr>
        <p:txBody>
          <a:bodyPr/>
          <a:lstStyle>
            <a:lvl1pPr>
              <a:defRPr/>
            </a:lvl1pPr>
          </a:lstStyle>
          <a:p>
            <a:pPr>
              <a:defRPr/>
            </a:pPr>
            <a:fld id="{B73BDD95-6715-43E6-92CF-6092EA283C36}" type="slidenum">
              <a:rPr lang="zh-CN" altLang="en-GB"/>
              <a:pPr>
                <a:defRPr/>
              </a:pPr>
              <a:t>‹#›</a:t>
            </a:fld>
            <a:endParaRPr lang="en-GB" altLang="zh-CN"/>
          </a:p>
        </p:txBody>
      </p:sp>
    </p:spTree>
    <p:extLst>
      <p:ext uri="{BB962C8B-B14F-4D97-AF65-F5344CB8AC3E}">
        <p14:creationId xmlns:p14="http://schemas.microsoft.com/office/powerpoint/2010/main" val="275652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idx="10"/>
          </p:nvPr>
        </p:nvSpPr>
        <p:spPr>
          <a:ln/>
        </p:spPr>
        <p:txBody>
          <a:bodyPr/>
          <a:lstStyle>
            <a:lvl1pPr>
              <a:defRPr/>
            </a:lvl1pPr>
          </a:lstStyle>
          <a:p>
            <a:pPr>
              <a:defRPr/>
            </a:pPr>
            <a:fld id="{0DF92783-0AA0-46AC-B5F4-B67071D893BE}" type="datetime1">
              <a:rPr lang="en-US" altLang="zh-CN"/>
              <a:pPr>
                <a:defRPr/>
              </a:pPr>
              <a:t>6/29/18</a:t>
            </a:fld>
            <a:r>
              <a:rPr lang="en-GB" altLang="zh-CN">
                <a:ea typeface="宋体" pitchFamily="2" charset="-122"/>
              </a:rPr>
              <a:t>04/26/08</a:t>
            </a:r>
          </a:p>
        </p:txBody>
      </p:sp>
      <p:sp>
        <p:nvSpPr>
          <p:cNvPr id="5" name="Rectangle 9"/>
          <p:cNvSpPr>
            <a:spLocks noGrp="1" noChangeArrowheads="1"/>
          </p:cNvSpPr>
          <p:nvPr>
            <p:ph type="ftr" idx="11"/>
          </p:nvPr>
        </p:nvSpPr>
        <p:spPr>
          <a:ln/>
        </p:spPr>
        <p:txBody>
          <a:bodyPr/>
          <a:lstStyle>
            <a:lvl1pPr>
              <a:defRPr/>
            </a:lvl1pPr>
          </a:lstStyle>
          <a:p>
            <a:pPr>
              <a:defRPr/>
            </a:pPr>
            <a:endParaRPr lang="en-GB" altLang="zh-CN"/>
          </a:p>
        </p:txBody>
      </p:sp>
      <p:sp>
        <p:nvSpPr>
          <p:cNvPr id="6" name="Rectangle 10"/>
          <p:cNvSpPr>
            <a:spLocks noGrp="1" noChangeArrowheads="1"/>
          </p:cNvSpPr>
          <p:nvPr>
            <p:ph type="sldNum" idx="12"/>
          </p:nvPr>
        </p:nvSpPr>
        <p:spPr>
          <a:ln/>
        </p:spPr>
        <p:txBody>
          <a:bodyPr/>
          <a:lstStyle>
            <a:lvl1pPr>
              <a:defRPr/>
            </a:lvl1pPr>
          </a:lstStyle>
          <a:p>
            <a:pPr>
              <a:defRPr/>
            </a:pPr>
            <a:fld id="{2CF328DF-ABE6-4B53-A83B-B3553B3BD80E}" type="slidenum">
              <a:rPr lang="zh-CN" altLang="en-GB"/>
              <a:pPr>
                <a:defRPr/>
              </a:pPr>
              <a:t>‹#›</a:t>
            </a:fld>
            <a:endParaRPr lang="en-GB" altLang="zh-CN"/>
          </a:p>
        </p:txBody>
      </p:sp>
    </p:spTree>
    <p:extLst>
      <p:ext uri="{BB962C8B-B14F-4D97-AF65-F5344CB8AC3E}">
        <p14:creationId xmlns:p14="http://schemas.microsoft.com/office/powerpoint/2010/main" val="163236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54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idx="10"/>
          </p:nvPr>
        </p:nvSpPr>
        <p:spPr>
          <a:ln/>
        </p:spPr>
        <p:txBody>
          <a:bodyPr/>
          <a:lstStyle>
            <a:lvl1pPr>
              <a:defRPr/>
            </a:lvl1pPr>
          </a:lstStyle>
          <a:p>
            <a:pPr>
              <a:defRPr/>
            </a:pPr>
            <a:fld id="{CC0FA17F-46F6-4E02-A6BE-9613C14069EB}" type="datetime1">
              <a:rPr lang="en-US" altLang="zh-CN"/>
              <a:pPr>
                <a:defRPr/>
              </a:pPr>
              <a:t>6/29/18</a:t>
            </a:fld>
            <a:r>
              <a:rPr lang="en-GB" altLang="zh-CN">
                <a:ea typeface="宋体" pitchFamily="2" charset="-122"/>
              </a:rPr>
              <a:t>04/26/08</a:t>
            </a:r>
          </a:p>
        </p:txBody>
      </p:sp>
      <p:sp>
        <p:nvSpPr>
          <p:cNvPr id="5" name="Rectangle 9"/>
          <p:cNvSpPr>
            <a:spLocks noGrp="1" noChangeArrowheads="1"/>
          </p:cNvSpPr>
          <p:nvPr>
            <p:ph type="ftr" idx="11"/>
          </p:nvPr>
        </p:nvSpPr>
        <p:spPr>
          <a:ln/>
        </p:spPr>
        <p:txBody>
          <a:bodyPr/>
          <a:lstStyle>
            <a:lvl1pPr>
              <a:defRPr/>
            </a:lvl1pPr>
          </a:lstStyle>
          <a:p>
            <a:pPr>
              <a:defRPr/>
            </a:pPr>
            <a:endParaRPr lang="en-GB" altLang="zh-CN"/>
          </a:p>
        </p:txBody>
      </p:sp>
      <p:sp>
        <p:nvSpPr>
          <p:cNvPr id="6" name="Rectangle 10"/>
          <p:cNvSpPr>
            <a:spLocks noGrp="1" noChangeArrowheads="1"/>
          </p:cNvSpPr>
          <p:nvPr>
            <p:ph type="sldNum" idx="12"/>
          </p:nvPr>
        </p:nvSpPr>
        <p:spPr>
          <a:ln/>
        </p:spPr>
        <p:txBody>
          <a:bodyPr/>
          <a:lstStyle>
            <a:lvl1pPr>
              <a:defRPr/>
            </a:lvl1pPr>
          </a:lstStyle>
          <a:p>
            <a:pPr>
              <a:defRPr/>
            </a:pPr>
            <a:fld id="{3CF3EB77-E985-41E7-B131-080356A7030E}" type="slidenum">
              <a:rPr lang="zh-CN" altLang="en-GB"/>
              <a:pPr>
                <a:defRPr/>
              </a:pPr>
              <a:t>‹#›</a:t>
            </a:fld>
            <a:endParaRPr lang="en-GB" altLang="zh-CN"/>
          </a:p>
        </p:txBody>
      </p:sp>
    </p:spTree>
    <p:extLst>
      <p:ext uri="{BB962C8B-B14F-4D97-AF65-F5344CB8AC3E}">
        <p14:creationId xmlns:p14="http://schemas.microsoft.com/office/powerpoint/2010/main" val="2245296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7013" cy="4529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9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idx="10"/>
          </p:nvPr>
        </p:nvSpPr>
        <p:spPr>
          <a:ln/>
        </p:spPr>
        <p:txBody>
          <a:bodyPr/>
          <a:lstStyle>
            <a:lvl1pPr>
              <a:defRPr/>
            </a:lvl1pPr>
          </a:lstStyle>
          <a:p>
            <a:pPr>
              <a:defRPr/>
            </a:pPr>
            <a:fld id="{00AE1BA3-FA1E-4472-9D91-FEA0D009184A}" type="datetime1">
              <a:rPr lang="en-US" altLang="zh-CN"/>
              <a:pPr>
                <a:defRPr/>
              </a:pPr>
              <a:t>6/29/18</a:t>
            </a:fld>
            <a:r>
              <a:rPr lang="en-GB" altLang="zh-CN">
                <a:ea typeface="宋体" pitchFamily="2" charset="-122"/>
              </a:rPr>
              <a:t>04/26/08</a:t>
            </a:r>
          </a:p>
        </p:txBody>
      </p:sp>
      <p:sp>
        <p:nvSpPr>
          <p:cNvPr id="6" name="Rectangle 9"/>
          <p:cNvSpPr>
            <a:spLocks noGrp="1" noChangeArrowheads="1"/>
          </p:cNvSpPr>
          <p:nvPr>
            <p:ph type="ftr" idx="11"/>
          </p:nvPr>
        </p:nvSpPr>
        <p:spPr>
          <a:ln/>
        </p:spPr>
        <p:txBody>
          <a:bodyPr/>
          <a:lstStyle>
            <a:lvl1pPr>
              <a:defRPr/>
            </a:lvl1pPr>
          </a:lstStyle>
          <a:p>
            <a:pPr>
              <a:defRPr/>
            </a:pPr>
            <a:endParaRPr lang="en-GB" altLang="zh-CN"/>
          </a:p>
        </p:txBody>
      </p:sp>
      <p:sp>
        <p:nvSpPr>
          <p:cNvPr id="7" name="Rectangle 10"/>
          <p:cNvSpPr>
            <a:spLocks noGrp="1" noChangeArrowheads="1"/>
          </p:cNvSpPr>
          <p:nvPr>
            <p:ph type="sldNum" idx="12"/>
          </p:nvPr>
        </p:nvSpPr>
        <p:spPr>
          <a:ln/>
        </p:spPr>
        <p:txBody>
          <a:bodyPr/>
          <a:lstStyle>
            <a:lvl1pPr>
              <a:defRPr/>
            </a:lvl1pPr>
          </a:lstStyle>
          <a:p>
            <a:pPr>
              <a:defRPr/>
            </a:pPr>
            <a:fld id="{EB948522-B685-4FEA-9ABF-2F4ADA799B23}" type="slidenum">
              <a:rPr lang="zh-CN" altLang="en-GB"/>
              <a:pPr>
                <a:defRPr/>
              </a:pPr>
              <a:t>‹#›</a:t>
            </a:fld>
            <a:endParaRPr lang="en-GB" altLang="zh-CN"/>
          </a:p>
        </p:txBody>
      </p:sp>
    </p:spTree>
    <p:extLst>
      <p:ext uri="{BB962C8B-B14F-4D97-AF65-F5344CB8AC3E}">
        <p14:creationId xmlns:p14="http://schemas.microsoft.com/office/powerpoint/2010/main" val="415955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801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40175"/>
            <a:ext cx="8228013"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idx="10"/>
          </p:nvPr>
        </p:nvSpPr>
        <p:spPr>
          <a:ln/>
        </p:spPr>
        <p:txBody>
          <a:bodyPr/>
          <a:lstStyle>
            <a:lvl1pPr>
              <a:defRPr/>
            </a:lvl1pPr>
          </a:lstStyle>
          <a:p>
            <a:pPr>
              <a:defRPr/>
            </a:pPr>
            <a:fld id="{4E41CA8A-0E0B-4A38-B758-C72CB782512F}" type="datetime1">
              <a:rPr lang="en-US" altLang="zh-CN"/>
              <a:pPr>
                <a:defRPr/>
              </a:pPr>
              <a:t>6/29/18</a:t>
            </a:fld>
            <a:r>
              <a:rPr lang="en-GB" altLang="zh-CN">
                <a:ea typeface="宋体" pitchFamily="2" charset="-122"/>
              </a:rPr>
              <a:t>04/26/08</a:t>
            </a:r>
          </a:p>
        </p:txBody>
      </p:sp>
      <p:sp>
        <p:nvSpPr>
          <p:cNvPr id="6" name="Rectangle 9"/>
          <p:cNvSpPr>
            <a:spLocks noGrp="1" noChangeArrowheads="1"/>
          </p:cNvSpPr>
          <p:nvPr>
            <p:ph type="ftr" idx="11"/>
          </p:nvPr>
        </p:nvSpPr>
        <p:spPr>
          <a:ln/>
        </p:spPr>
        <p:txBody>
          <a:bodyPr/>
          <a:lstStyle>
            <a:lvl1pPr>
              <a:defRPr/>
            </a:lvl1pPr>
          </a:lstStyle>
          <a:p>
            <a:pPr>
              <a:defRPr/>
            </a:pPr>
            <a:endParaRPr lang="en-GB" altLang="zh-CN"/>
          </a:p>
        </p:txBody>
      </p:sp>
      <p:sp>
        <p:nvSpPr>
          <p:cNvPr id="7" name="Rectangle 10"/>
          <p:cNvSpPr>
            <a:spLocks noGrp="1" noChangeArrowheads="1"/>
          </p:cNvSpPr>
          <p:nvPr>
            <p:ph type="sldNum" idx="12"/>
          </p:nvPr>
        </p:nvSpPr>
        <p:spPr>
          <a:ln/>
        </p:spPr>
        <p:txBody>
          <a:bodyPr/>
          <a:lstStyle>
            <a:lvl1pPr>
              <a:defRPr/>
            </a:lvl1pPr>
          </a:lstStyle>
          <a:p>
            <a:pPr>
              <a:defRPr/>
            </a:pPr>
            <a:fld id="{CA01714F-90BE-487A-BCC0-CD1B79CFD0E3}" type="slidenum">
              <a:rPr lang="zh-CN" altLang="en-GB"/>
              <a:pPr>
                <a:defRPr/>
              </a:pPr>
              <a:t>‹#›</a:t>
            </a:fld>
            <a:endParaRPr lang="en-GB" altLang="zh-CN"/>
          </a:p>
        </p:txBody>
      </p:sp>
    </p:spTree>
    <p:extLst>
      <p:ext uri="{BB962C8B-B14F-4D97-AF65-F5344CB8AC3E}">
        <p14:creationId xmlns:p14="http://schemas.microsoft.com/office/powerpoint/2010/main" val="2029248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7013" cy="4529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60020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3940175"/>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idx="10"/>
          </p:nvPr>
        </p:nvSpPr>
        <p:spPr>
          <a:ln/>
        </p:spPr>
        <p:txBody>
          <a:bodyPr/>
          <a:lstStyle>
            <a:lvl1pPr>
              <a:defRPr/>
            </a:lvl1pPr>
          </a:lstStyle>
          <a:p>
            <a:pPr>
              <a:defRPr/>
            </a:pPr>
            <a:fld id="{D76963F3-8117-4F48-941C-5514C6CEE068}" type="datetime1">
              <a:rPr lang="en-US" altLang="zh-CN"/>
              <a:pPr>
                <a:defRPr/>
              </a:pPr>
              <a:t>6/29/18</a:t>
            </a:fld>
            <a:r>
              <a:rPr lang="en-GB" altLang="zh-CN">
                <a:ea typeface="宋体" pitchFamily="2" charset="-122"/>
              </a:rPr>
              <a:t>04/26/08</a:t>
            </a:r>
          </a:p>
        </p:txBody>
      </p:sp>
      <p:sp>
        <p:nvSpPr>
          <p:cNvPr id="7" name="Rectangle 9"/>
          <p:cNvSpPr>
            <a:spLocks noGrp="1" noChangeArrowheads="1"/>
          </p:cNvSpPr>
          <p:nvPr>
            <p:ph type="ftr" idx="11"/>
          </p:nvPr>
        </p:nvSpPr>
        <p:spPr>
          <a:ln/>
        </p:spPr>
        <p:txBody>
          <a:bodyPr/>
          <a:lstStyle>
            <a:lvl1pPr>
              <a:defRPr/>
            </a:lvl1pPr>
          </a:lstStyle>
          <a:p>
            <a:pPr>
              <a:defRPr/>
            </a:pPr>
            <a:endParaRPr lang="en-GB" altLang="zh-CN"/>
          </a:p>
        </p:txBody>
      </p:sp>
      <p:sp>
        <p:nvSpPr>
          <p:cNvPr id="8" name="Rectangle 10"/>
          <p:cNvSpPr>
            <a:spLocks noGrp="1" noChangeArrowheads="1"/>
          </p:cNvSpPr>
          <p:nvPr>
            <p:ph type="sldNum" idx="12"/>
          </p:nvPr>
        </p:nvSpPr>
        <p:spPr>
          <a:ln/>
        </p:spPr>
        <p:txBody>
          <a:bodyPr/>
          <a:lstStyle>
            <a:lvl1pPr>
              <a:defRPr/>
            </a:lvl1pPr>
          </a:lstStyle>
          <a:p>
            <a:pPr>
              <a:defRPr/>
            </a:pPr>
            <a:fld id="{9027B11F-BD0A-4A3E-A109-5F27F9598486}" type="slidenum">
              <a:rPr lang="zh-CN" altLang="en-GB"/>
              <a:pPr>
                <a:defRPr/>
              </a:pPr>
              <a:t>‹#›</a:t>
            </a:fld>
            <a:endParaRPr lang="en-GB" altLang="zh-CN"/>
          </a:p>
        </p:txBody>
      </p:sp>
    </p:spTree>
    <p:extLst>
      <p:ext uri="{BB962C8B-B14F-4D97-AF65-F5344CB8AC3E}">
        <p14:creationId xmlns:p14="http://schemas.microsoft.com/office/powerpoint/2010/main" val="34506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idx="10"/>
          </p:nvPr>
        </p:nvSpPr>
        <p:spPr>
          <a:ln/>
        </p:spPr>
        <p:txBody>
          <a:bodyPr/>
          <a:lstStyle>
            <a:lvl1pPr>
              <a:defRPr/>
            </a:lvl1pPr>
          </a:lstStyle>
          <a:p>
            <a:pPr>
              <a:defRPr/>
            </a:pPr>
            <a:fld id="{6524B1EA-C5FF-420E-8D65-014D32AA3F50}" type="datetime1">
              <a:rPr lang="en-US" altLang="zh-CN"/>
              <a:pPr>
                <a:defRPr/>
              </a:pPr>
              <a:t>6/29/18</a:t>
            </a:fld>
            <a:r>
              <a:rPr lang="en-GB" altLang="zh-CN">
                <a:ea typeface="宋体" pitchFamily="2" charset="-122"/>
              </a:rPr>
              <a:t>04/26/08</a:t>
            </a:r>
          </a:p>
        </p:txBody>
      </p:sp>
      <p:sp>
        <p:nvSpPr>
          <p:cNvPr id="5" name="Rectangle 9"/>
          <p:cNvSpPr>
            <a:spLocks noGrp="1" noChangeArrowheads="1"/>
          </p:cNvSpPr>
          <p:nvPr>
            <p:ph type="ftr" idx="11"/>
          </p:nvPr>
        </p:nvSpPr>
        <p:spPr>
          <a:ln/>
        </p:spPr>
        <p:txBody>
          <a:bodyPr/>
          <a:lstStyle>
            <a:lvl1pPr>
              <a:defRPr/>
            </a:lvl1pPr>
          </a:lstStyle>
          <a:p>
            <a:pPr>
              <a:defRPr/>
            </a:pPr>
            <a:endParaRPr lang="en-GB" altLang="zh-CN"/>
          </a:p>
        </p:txBody>
      </p:sp>
      <p:sp>
        <p:nvSpPr>
          <p:cNvPr id="6" name="Rectangle 10"/>
          <p:cNvSpPr>
            <a:spLocks noGrp="1" noChangeArrowheads="1"/>
          </p:cNvSpPr>
          <p:nvPr>
            <p:ph type="sldNum" idx="12"/>
          </p:nvPr>
        </p:nvSpPr>
        <p:spPr>
          <a:ln/>
        </p:spPr>
        <p:txBody>
          <a:bodyPr/>
          <a:lstStyle>
            <a:lvl1pPr>
              <a:defRPr/>
            </a:lvl1pPr>
          </a:lstStyle>
          <a:p>
            <a:pPr>
              <a:defRPr/>
            </a:pPr>
            <a:fld id="{3C67C84F-93C7-4F0C-91CD-6143AB2ED4AE}" type="slidenum">
              <a:rPr lang="zh-CN" altLang="en-GB"/>
              <a:pPr>
                <a:defRPr/>
              </a:pPr>
              <a:t>‹#›</a:t>
            </a:fld>
            <a:endParaRPr lang="en-GB" altLang="zh-CN"/>
          </a:p>
        </p:txBody>
      </p:sp>
    </p:spTree>
    <p:extLst>
      <p:ext uri="{BB962C8B-B14F-4D97-AF65-F5344CB8AC3E}">
        <p14:creationId xmlns:p14="http://schemas.microsoft.com/office/powerpoint/2010/main" val="3243364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idx="10"/>
          </p:nvPr>
        </p:nvSpPr>
        <p:spPr>
          <a:ln/>
        </p:spPr>
        <p:txBody>
          <a:bodyPr/>
          <a:lstStyle>
            <a:lvl1pPr>
              <a:defRPr/>
            </a:lvl1pPr>
          </a:lstStyle>
          <a:p>
            <a:pPr>
              <a:defRPr/>
            </a:pPr>
            <a:fld id="{CA585068-09BB-4BCC-A60C-DC9068A42E2C}" type="datetime1">
              <a:rPr lang="en-US" altLang="zh-CN"/>
              <a:pPr>
                <a:defRPr/>
              </a:pPr>
              <a:t>6/29/18</a:t>
            </a:fld>
            <a:r>
              <a:rPr lang="en-GB" altLang="zh-CN">
                <a:ea typeface="宋体" pitchFamily="2" charset="-122"/>
              </a:rPr>
              <a:t>04/26/08</a:t>
            </a:r>
          </a:p>
        </p:txBody>
      </p:sp>
      <p:sp>
        <p:nvSpPr>
          <p:cNvPr id="5" name="Rectangle 9"/>
          <p:cNvSpPr>
            <a:spLocks noGrp="1" noChangeArrowheads="1"/>
          </p:cNvSpPr>
          <p:nvPr>
            <p:ph type="ftr" idx="11"/>
          </p:nvPr>
        </p:nvSpPr>
        <p:spPr>
          <a:ln/>
        </p:spPr>
        <p:txBody>
          <a:bodyPr/>
          <a:lstStyle>
            <a:lvl1pPr>
              <a:defRPr/>
            </a:lvl1pPr>
          </a:lstStyle>
          <a:p>
            <a:pPr>
              <a:defRPr/>
            </a:pPr>
            <a:endParaRPr lang="en-GB" altLang="zh-CN"/>
          </a:p>
        </p:txBody>
      </p:sp>
      <p:sp>
        <p:nvSpPr>
          <p:cNvPr id="6" name="Rectangle 10"/>
          <p:cNvSpPr>
            <a:spLocks noGrp="1" noChangeArrowheads="1"/>
          </p:cNvSpPr>
          <p:nvPr>
            <p:ph type="sldNum" idx="12"/>
          </p:nvPr>
        </p:nvSpPr>
        <p:spPr>
          <a:ln/>
        </p:spPr>
        <p:txBody>
          <a:bodyPr/>
          <a:lstStyle>
            <a:lvl1pPr>
              <a:defRPr/>
            </a:lvl1pPr>
          </a:lstStyle>
          <a:p>
            <a:pPr>
              <a:defRPr/>
            </a:pPr>
            <a:fld id="{77C420E8-AAEF-4CB2-B6E1-670FECC602C8}" type="slidenum">
              <a:rPr lang="zh-CN" altLang="en-GB"/>
              <a:pPr>
                <a:defRPr/>
              </a:pPr>
              <a:t>‹#›</a:t>
            </a:fld>
            <a:endParaRPr lang="en-GB" altLang="zh-CN"/>
          </a:p>
        </p:txBody>
      </p:sp>
    </p:spTree>
    <p:extLst>
      <p:ext uri="{BB962C8B-B14F-4D97-AF65-F5344CB8AC3E}">
        <p14:creationId xmlns:p14="http://schemas.microsoft.com/office/powerpoint/2010/main" val="238235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idx="10"/>
          </p:nvPr>
        </p:nvSpPr>
        <p:spPr>
          <a:ln/>
        </p:spPr>
        <p:txBody>
          <a:bodyPr/>
          <a:lstStyle>
            <a:lvl1pPr>
              <a:defRPr/>
            </a:lvl1pPr>
          </a:lstStyle>
          <a:p>
            <a:pPr>
              <a:defRPr/>
            </a:pPr>
            <a:fld id="{BF8E1729-42AD-419A-9113-3F2383A5DFDD}" type="datetime1">
              <a:rPr lang="en-US" altLang="zh-CN"/>
              <a:pPr>
                <a:defRPr/>
              </a:pPr>
              <a:t>6/29/18</a:t>
            </a:fld>
            <a:r>
              <a:rPr lang="en-GB" altLang="zh-CN">
                <a:ea typeface="宋体" pitchFamily="2" charset="-122"/>
              </a:rPr>
              <a:t>04/26/08</a:t>
            </a:r>
          </a:p>
        </p:txBody>
      </p:sp>
      <p:sp>
        <p:nvSpPr>
          <p:cNvPr id="6" name="Rectangle 9"/>
          <p:cNvSpPr>
            <a:spLocks noGrp="1" noChangeArrowheads="1"/>
          </p:cNvSpPr>
          <p:nvPr>
            <p:ph type="ftr" idx="11"/>
          </p:nvPr>
        </p:nvSpPr>
        <p:spPr>
          <a:ln/>
        </p:spPr>
        <p:txBody>
          <a:bodyPr/>
          <a:lstStyle>
            <a:lvl1pPr>
              <a:defRPr/>
            </a:lvl1pPr>
          </a:lstStyle>
          <a:p>
            <a:pPr>
              <a:defRPr/>
            </a:pPr>
            <a:endParaRPr lang="en-GB" altLang="zh-CN"/>
          </a:p>
        </p:txBody>
      </p:sp>
      <p:sp>
        <p:nvSpPr>
          <p:cNvPr id="7" name="Rectangle 10"/>
          <p:cNvSpPr>
            <a:spLocks noGrp="1" noChangeArrowheads="1"/>
          </p:cNvSpPr>
          <p:nvPr>
            <p:ph type="sldNum" idx="12"/>
          </p:nvPr>
        </p:nvSpPr>
        <p:spPr>
          <a:ln/>
        </p:spPr>
        <p:txBody>
          <a:bodyPr/>
          <a:lstStyle>
            <a:lvl1pPr>
              <a:defRPr/>
            </a:lvl1pPr>
          </a:lstStyle>
          <a:p>
            <a:pPr>
              <a:defRPr/>
            </a:pPr>
            <a:fld id="{1431C7C8-A3DC-467D-A00C-FF8FF9C880DA}" type="slidenum">
              <a:rPr lang="zh-CN" altLang="en-GB"/>
              <a:pPr>
                <a:defRPr/>
              </a:pPr>
              <a:t>‹#›</a:t>
            </a:fld>
            <a:endParaRPr lang="en-GB" altLang="zh-CN"/>
          </a:p>
        </p:txBody>
      </p:sp>
    </p:spTree>
    <p:extLst>
      <p:ext uri="{BB962C8B-B14F-4D97-AF65-F5344CB8AC3E}">
        <p14:creationId xmlns:p14="http://schemas.microsoft.com/office/powerpoint/2010/main" val="401664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idx="10"/>
          </p:nvPr>
        </p:nvSpPr>
        <p:spPr>
          <a:ln/>
        </p:spPr>
        <p:txBody>
          <a:bodyPr/>
          <a:lstStyle>
            <a:lvl1pPr>
              <a:defRPr/>
            </a:lvl1pPr>
          </a:lstStyle>
          <a:p>
            <a:pPr>
              <a:defRPr/>
            </a:pPr>
            <a:fld id="{E034AE7D-27C5-4BB6-87E2-4530972CA1AB}" type="datetime1">
              <a:rPr lang="en-US" altLang="zh-CN"/>
              <a:pPr>
                <a:defRPr/>
              </a:pPr>
              <a:t>6/29/18</a:t>
            </a:fld>
            <a:r>
              <a:rPr lang="en-GB" altLang="zh-CN">
                <a:ea typeface="宋体" pitchFamily="2" charset="-122"/>
              </a:rPr>
              <a:t>04/26/08</a:t>
            </a:r>
          </a:p>
        </p:txBody>
      </p:sp>
      <p:sp>
        <p:nvSpPr>
          <p:cNvPr id="8" name="Rectangle 9"/>
          <p:cNvSpPr>
            <a:spLocks noGrp="1" noChangeArrowheads="1"/>
          </p:cNvSpPr>
          <p:nvPr>
            <p:ph type="ftr" idx="11"/>
          </p:nvPr>
        </p:nvSpPr>
        <p:spPr>
          <a:ln/>
        </p:spPr>
        <p:txBody>
          <a:bodyPr/>
          <a:lstStyle>
            <a:lvl1pPr>
              <a:defRPr/>
            </a:lvl1pPr>
          </a:lstStyle>
          <a:p>
            <a:pPr>
              <a:defRPr/>
            </a:pPr>
            <a:endParaRPr lang="en-GB" altLang="zh-CN"/>
          </a:p>
        </p:txBody>
      </p:sp>
      <p:sp>
        <p:nvSpPr>
          <p:cNvPr id="9" name="Rectangle 10"/>
          <p:cNvSpPr>
            <a:spLocks noGrp="1" noChangeArrowheads="1"/>
          </p:cNvSpPr>
          <p:nvPr>
            <p:ph type="sldNum" idx="12"/>
          </p:nvPr>
        </p:nvSpPr>
        <p:spPr>
          <a:ln/>
        </p:spPr>
        <p:txBody>
          <a:bodyPr/>
          <a:lstStyle>
            <a:lvl1pPr>
              <a:defRPr/>
            </a:lvl1pPr>
          </a:lstStyle>
          <a:p>
            <a:pPr>
              <a:defRPr/>
            </a:pPr>
            <a:fld id="{2BDA21FA-71C2-42E8-97F1-29136F71C638}" type="slidenum">
              <a:rPr lang="zh-CN" altLang="en-GB"/>
              <a:pPr>
                <a:defRPr/>
              </a:pPr>
              <a:t>‹#›</a:t>
            </a:fld>
            <a:endParaRPr lang="en-GB" altLang="zh-CN"/>
          </a:p>
        </p:txBody>
      </p:sp>
    </p:spTree>
    <p:extLst>
      <p:ext uri="{BB962C8B-B14F-4D97-AF65-F5344CB8AC3E}">
        <p14:creationId xmlns:p14="http://schemas.microsoft.com/office/powerpoint/2010/main" val="64798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idx="10"/>
          </p:nvPr>
        </p:nvSpPr>
        <p:spPr>
          <a:ln/>
        </p:spPr>
        <p:txBody>
          <a:bodyPr/>
          <a:lstStyle>
            <a:lvl1pPr>
              <a:defRPr/>
            </a:lvl1pPr>
          </a:lstStyle>
          <a:p>
            <a:pPr>
              <a:defRPr/>
            </a:pPr>
            <a:fld id="{D22D9A90-D0AC-4C2B-A421-BB3DA3C6B098}" type="datetime1">
              <a:rPr lang="en-US" altLang="zh-CN"/>
              <a:pPr>
                <a:defRPr/>
              </a:pPr>
              <a:t>6/29/18</a:t>
            </a:fld>
            <a:r>
              <a:rPr lang="en-GB" altLang="zh-CN">
                <a:ea typeface="宋体" pitchFamily="2" charset="-122"/>
              </a:rPr>
              <a:t>04/26/08</a:t>
            </a:r>
          </a:p>
        </p:txBody>
      </p:sp>
      <p:sp>
        <p:nvSpPr>
          <p:cNvPr id="4" name="Rectangle 9"/>
          <p:cNvSpPr>
            <a:spLocks noGrp="1" noChangeArrowheads="1"/>
          </p:cNvSpPr>
          <p:nvPr>
            <p:ph type="ftr" idx="11"/>
          </p:nvPr>
        </p:nvSpPr>
        <p:spPr>
          <a:ln/>
        </p:spPr>
        <p:txBody>
          <a:bodyPr/>
          <a:lstStyle>
            <a:lvl1pPr>
              <a:defRPr/>
            </a:lvl1pPr>
          </a:lstStyle>
          <a:p>
            <a:pPr>
              <a:defRPr/>
            </a:pPr>
            <a:endParaRPr lang="en-GB" altLang="zh-CN"/>
          </a:p>
        </p:txBody>
      </p:sp>
      <p:sp>
        <p:nvSpPr>
          <p:cNvPr id="5" name="Rectangle 10"/>
          <p:cNvSpPr>
            <a:spLocks noGrp="1" noChangeArrowheads="1"/>
          </p:cNvSpPr>
          <p:nvPr>
            <p:ph type="sldNum" idx="12"/>
          </p:nvPr>
        </p:nvSpPr>
        <p:spPr>
          <a:ln/>
        </p:spPr>
        <p:txBody>
          <a:bodyPr/>
          <a:lstStyle>
            <a:lvl1pPr>
              <a:defRPr/>
            </a:lvl1pPr>
          </a:lstStyle>
          <a:p>
            <a:pPr>
              <a:defRPr/>
            </a:pPr>
            <a:fld id="{4553B865-A01F-417A-828D-029FC2E8075C}" type="slidenum">
              <a:rPr lang="zh-CN" altLang="en-GB"/>
              <a:pPr>
                <a:defRPr/>
              </a:pPr>
              <a:t>‹#›</a:t>
            </a:fld>
            <a:endParaRPr lang="en-GB" altLang="zh-CN"/>
          </a:p>
        </p:txBody>
      </p:sp>
    </p:spTree>
    <p:extLst>
      <p:ext uri="{BB962C8B-B14F-4D97-AF65-F5344CB8AC3E}">
        <p14:creationId xmlns:p14="http://schemas.microsoft.com/office/powerpoint/2010/main" val="4290617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idx="10"/>
          </p:nvPr>
        </p:nvSpPr>
        <p:spPr>
          <a:ln/>
        </p:spPr>
        <p:txBody>
          <a:bodyPr/>
          <a:lstStyle>
            <a:lvl1pPr>
              <a:defRPr/>
            </a:lvl1pPr>
          </a:lstStyle>
          <a:p>
            <a:pPr>
              <a:defRPr/>
            </a:pPr>
            <a:fld id="{C159ED7C-7E48-45B0-8299-240FC1A09FCB}" type="datetime1">
              <a:rPr lang="en-US" altLang="zh-CN"/>
              <a:pPr>
                <a:defRPr/>
              </a:pPr>
              <a:t>6/29/18</a:t>
            </a:fld>
            <a:r>
              <a:rPr lang="en-GB" altLang="zh-CN">
                <a:ea typeface="宋体" pitchFamily="2" charset="-122"/>
              </a:rPr>
              <a:t>04/26/08</a:t>
            </a:r>
          </a:p>
        </p:txBody>
      </p:sp>
      <p:sp>
        <p:nvSpPr>
          <p:cNvPr id="3" name="Rectangle 9"/>
          <p:cNvSpPr>
            <a:spLocks noGrp="1" noChangeArrowheads="1"/>
          </p:cNvSpPr>
          <p:nvPr>
            <p:ph type="ftr" idx="11"/>
          </p:nvPr>
        </p:nvSpPr>
        <p:spPr>
          <a:ln/>
        </p:spPr>
        <p:txBody>
          <a:bodyPr/>
          <a:lstStyle>
            <a:lvl1pPr>
              <a:defRPr/>
            </a:lvl1pPr>
          </a:lstStyle>
          <a:p>
            <a:pPr>
              <a:defRPr/>
            </a:pPr>
            <a:endParaRPr lang="en-GB" altLang="zh-CN"/>
          </a:p>
        </p:txBody>
      </p:sp>
      <p:sp>
        <p:nvSpPr>
          <p:cNvPr id="4" name="Rectangle 10"/>
          <p:cNvSpPr>
            <a:spLocks noGrp="1" noChangeArrowheads="1"/>
          </p:cNvSpPr>
          <p:nvPr>
            <p:ph type="sldNum" idx="12"/>
          </p:nvPr>
        </p:nvSpPr>
        <p:spPr>
          <a:ln/>
        </p:spPr>
        <p:txBody>
          <a:bodyPr/>
          <a:lstStyle>
            <a:lvl1pPr>
              <a:defRPr/>
            </a:lvl1pPr>
          </a:lstStyle>
          <a:p>
            <a:pPr>
              <a:defRPr/>
            </a:pPr>
            <a:fld id="{9E4FB258-317E-4763-AA4B-6CDB8EA80F72}" type="slidenum">
              <a:rPr lang="zh-CN" altLang="en-GB"/>
              <a:pPr>
                <a:defRPr/>
              </a:pPr>
              <a:t>‹#›</a:t>
            </a:fld>
            <a:endParaRPr lang="en-GB" altLang="zh-CN"/>
          </a:p>
        </p:txBody>
      </p:sp>
    </p:spTree>
    <p:extLst>
      <p:ext uri="{BB962C8B-B14F-4D97-AF65-F5344CB8AC3E}">
        <p14:creationId xmlns:p14="http://schemas.microsoft.com/office/powerpoint/2010/main" val="3767525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idx="10"/>
          </p:nvPr>
        </p:nvSpPr>
        <p:spPr>
          <a:ln/>
        </p:spPr>
        <p:txBody>
          <a:bodyPr/>
          <a:lstStyle>
            <a:lvl1pPr>
              <a:defRPr/>
            </a:lvl1pPr>
          </a:lstStyle>
          <a:p>
            <a:pPr>
              <a:defRPr/>
            </a:pPr>
            <a:fld id="{2D550356-3228-4DC7-AD2D-2A4BF867ABA8}" type="datetime1">
              <a:rPr lang="en-US" altLang="zh-CN"/>
              <a:pPr>
                <a:defRPr/>
              </a:pPr>
              <a:t>6/29/18</a:t>
            </a:fld>
            <a:r>
              <a:rPr lang="en-GB" altLang="zh-CN">
                <a:ea typeface="宋体" pitchFamily="2" charset="-122"/>
              </a:rPr>
              <a:t>04/26/08</a:t>
            </a:r>
          </a:p>
        </p:txBody>
      </p:sp>
      <p:sp>
        <p:nvSpPr>
          <p:cNvPr id="6" name="Rectangle 9"/>
          <p:cNvSpPr>
            <a:spLocks noGrp="1" noChangeArrowheads="1"/>
          </p:cNvSpPr>
          <p:nvPr>
            <p:ph type="ftr" idx="11"/>
          </p:nvPr>
        </p:nvSpPr>
        <p:spPr>
          <a:ln/>
        </p:spPr>
        <p:txBody>
          <a:bodyPr/>
          <a:lstStyle>
            <a:lvl1pPr>
              <a:defRPr/>
            </a:lvl1pPr>
          </a:lstStyle>
          <a:p>
            <a:pPr>
              <a:defRPr/>
            </a:pPr>
            <a:endParaRPr lang="en-GB" altLang="zh-CN"/>
          </a:p>
        </p:txBody>
      </p:sp>
      <p:sp>
        <p:nvSpPr>
          <p:cNvPr id="7" name="Rectangle 10"/>
          <p:cNvSpPr>
            <a:spLocks noGrp="1" noChangeArrowheads="1"/>
          </p:cNvSpPr>
          <p:nvPr>
            <p:ph type="sldNum" idx="12"/>
          </p:nvPr>
        </p:nvSpPr>
        <p:spPr>
          <a:ln/>
        </p:spPr>
        <p:txBody>
          <a:bodyPr/>
          <a:lstStyle>
            <a:lvl1pPr>
              <a:defRPr/>
            </a:lvl1pPr>
          </a:lstStyle>
          <a:p>
            <a:pPr>
              <a:defRPr/>
            </a:pPr>
            <a:fld id="{118FE23B-66F2-46F6-96F1-CE96A94CE46C}" type="slidenum">
              <a:rPr lang="zh-CN" altLang="en-GB"/>
              <a:pPr>
                <a:defRPr/>
              </a:pPr>
              <a:t>‹#›</a:t>
            </a:fld>
            <a:endParaRPr lang="en-GB" altLang="zh-CN"/>
          </a:p>
        </p:txBody>
      </p:sp>
    </p:spTree>
    <p:extLst>
      <p:ext uri="{BB962C8B-B14F-4D97-AF65-F5344CB8AC3E}">
        <p14:creationId xmlns:p14="http://schemas.microsoft.com/office/powerpoint/2010/main" val="361055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idx="10"/>
          </p:nvPr>
        </p:nvSpPr>
        <p:spPr>
          <a:ln/>
        </p:spPr>
        <p:txBody>
          <a:bodyPr/>
          <a:lstStyle>
            <a:lvl1pPr>
              <a:defRPr/>
            </a:lvl1pPr>
          </a:lstStyle>
          <a:p>
            <a:pPr>
              <a:defRPr/>
            </a:pPr>
            <a:fld id="{707136F2-66A8-4C33-BB5C-129093887519}" type="datetime1">
              <a:rPr lang="en-US" altLang="zh-CN"/>
              <a:pPr>
                <a:defRPr/>
              </a:pPr>
              <a:t>6/29/18</a:t>
            </a:fld>
            <a:r>
              <a:rPr lang="en-GB" altLang="zh-CN">
                <a:ea typeface="宋体" pitchFamily="2" charset="-122"/>
              </a:rPr>
              <a:t>04/26/08</a:t>
            </a:r>
          </a:p>
        </p:txBody>
      </p:sp>
      <p:sp>
        <p:nvSpPr>
          <p:cNvPr id="6" name="Rectangle 9"/>
          <p:cNvSpPr>
            <a:spLocks noGrp="1" noChangeArrowheads="1"/>
          </p:cNvSpPr>
          <p:nvPr>
            <p:ph type="ftr" idx="11"/>
          </p:nvPr>
        </p:nvSpPr>
        <p:spPr>
          <a:ln/>
        </p:spPr>
        <p:txBody>
          <a:bodyPr/>
          <a:lstStyle>
            <a:lvl1pPr>
              <a:defRPr/>
            </a:lvl1pPr>
          </a:lstStyle>
          <a:p>
            <a:pPr>
              <a:defRPr/>
            </a:pPr>
            <a:endParaRPr lang="en-GB" altLang="zh-CN"/>
          </a:p>
        </p:txBody>
      </p:sp>
      <p:sp>
        <p:nvSpPr>
          <p:cNvPr id="7" name="Rectangle 10"/>
          <p:cNvSpPr>
            <a:spLocks noGrp="1" noChangeArrowheads="1"/>
          </p:cNvSpPr>
          <p:nvPr>
            <p:ph type="sldNum" idx="12"/>
          </p:nvPr>
        </p:nvSpPr>
        <p:spPr>
          <a:ln/>
        </p:spPr>
        <p:txBody>
          <a:bodyPr/>
          <a:lstStyle>
            <a:lvl1pPr>
              <a:defRPr/>
            </a:lvl1pPr>
          </a:lstStyle>
          <a:p>
            <a:pPr>
              <a:defRPr/>
            </a:pPr>
            <a:fld id="{BF366D50-43D5-4FF4-8D73-A9E6DFEBDE6C}" type="slidenum">
              <a:rPr lang="zh-CN" altLang="en-GB"/>
              <a:pPr>
                <a:defRPr/>
              </a:pPr>
              <a:t>‹#›</a:t>
            </a:fld>
            <a:endParaRPr lang="en-GB" altLang="zh-CN"/>
          </a:p>
        </p:txBody>
      </p:sp>
    </p:spTree>
    <p:extLst>
      <p:ext uri="{BB962C8B-B14F-4D97-AF65-F5344CB8AC3E}">
        <p14:creationId xmlns:p14="http://schemas.microsoft.com/office/powerpoint/2010/main" val="382949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1071563" y="304800"/>
            <a:ext cx="7613650" cy="1104900"/>
            <a:chOff x="675" y="192"/>
            <a:chExt cx="4796" cy="696"/>
          </a:xfrm>
        </p:grpSpPr>
        <p:sp>
          <p:nvSpPr>
            <p:cNvPr id="2" name="Oval 2"/>
            <p:cNvSpPr>
              <a:spLocks noChangeArrowheads="1"/>
            </p:cNvSpPr>
            <p:nvPr/>
          </p:nvSpPr>
          <p:spPr bwMode="auto">
            <a:xfrm flipH="1">
              <a:off x="3067" y="192"/>
              <a:ext cx="696" cy="696"/>
            </a:xfrm>
            <a:prstGeom prst="ellipse">
              <a:avLst/>
            </a:prstGeom>
            <a:solidFill>
              <a:srgbClr val="D9D8E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ea typeface="宋体" pitchFamily="2" charset="-122"/>
              </a:endParaRPr>
            </a:p>
          </p:txBody>
        </p:sp>
        <p:sp>
          <p:nvSpPr>
            <p:cNvPr id="3" name="Oval 3"/>
            <p:cNvSpPr>
              <a:spLocks noChangeArrowheads="1"/>
            </p:cNvSpPr>
            <p:nvPr/>
          </p:nvSpPr>
          <p:spPr bwMode="auto">
            <a:xfrm flipH="1">
              <a:off x="4776" y="192"/>
              <a:ext cx="695" cy="696"/>
            </a:xfrm>
            <a:prstGeom prst="ellipse">
              <a:avLst/>
            </a:prstGeom>
            <a:solidFill>
              <a:srgbClr val="D9D8E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ea typeface="宋体" pitchFamily="2" charset="-122"/>
              </a:endParaRPr>
            </a:p>
          </p:txBody>
        </p:sp>
        <p:sp>
          <p:nvSpPr>
            <p:cNvPr id="4" name="Oval 4"/>
            <p:cNvSpPr>
              <a:spLocks noChangeArrowheads="1"/>
            </p:cNvSpPr>
            <p:nvPr/>
          </p:nvSpPr>
          <p:spPr bwMode="auto">
            <a:xfrm flipH="1">
              <a:off x="675" y="193"/>
              <a:ext cx="695" cy="696"/>
            </a:xfrm>
            <a:prstGeom prst="ellipse">
              <a:avLst/>
            </a:prstGeom>
            <a:solidFill>
              <a:srgbClr val="D9D8E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ea typeface="宋体" pitchFamily="2" charset="-122"/>
              </a:endParaRPr>
            </a:p>
          </p:txBody>
        </p:sp>
        <p:sp>
          <p:nvSpPr>
            <p:cNvPr id="1035" name="Oval 5"/>
            <p:cNvSpPr>
              <a:spLocks noChangeArrowheads="1"/>
            </p:cNvSpPr>
            <p:nvPr/>
          </p:nvSpPr>
          <p:spPr bwMode="auto">
            <a:xfrm flipH="1">
              <a:off x="3983" y="192"/>
              <a:ext cx="695" cy="696"/>
            </a:xfrm>
            <a:prstGeom prst="ellipse">
              <a:avLst/>
            </a:prstGeom>
            <a:noFill/>
            <a:ln w="28440">
              <a:solidFill>
                <a:srgbClr val="D9D8E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ea typeface="宋体" pitchFamily="2" charset="-122"/>
              </a:endParaRPr>
            </a:p>
          </p:txBody>
        </p:sp>
        <p:sp>
          <p:nvSpPr>
            <p:cNvPr id="1036" name="Oval 6"/>
            <p:cNvSpPr>
              <a:spLocks noChangeArrowheads="1"/>
            </p:cNvSpPr>
            <p:nvPr/>
          </p:nvSpPr>
          <p:spPr bwMode="auto">
            <a:xfrm flipH="1">
              <a:off x="1486" y="192"/>
              <a:ext cx="695" cy="696"/>
            </a:xfrm>
            <a:prstGeom prst="ellipse">
              <a:avLst/>
            </a:prstGeom>
            <a:noFill/>
            <a:ln w="28440">
              <a:solidFill>
                <a:srgbClr val="D9D8E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ea typeface="宋体" pitchFamily="2" charset="-122"/>
              </a:endParaRPr>
            </a:p>
          </p:txBody>
        </p:sp>
      </p:grpSp>
      <p:sp>
        <p:nvSpPr>
          <p:cNvPr id="1027" name="Rectangle 7"/>
          <p:cNvSpPr>
            <a:spLocks noGrp="1" noChangeArrowheads="1"/>
          </p:cNvSpPr>
          <p:nvPr>
            <p:ph type="body" idx="1"/>
          </p:nvPr>
        </p:nvSpPr>
        <p:spPr bwMode="auto">
          <a:xfrm>
            <a:off x="457200" y="1600200"/>
            <a:ext cx="822801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zh-CN"/>
              <a:t>Click to edit the outline text format</a:t>
            </a:r>
          </a:p>
          <a:p>
            <a:pPr lvl="1"/>
            <a:r>
              <a:rPr lang="en-GB" altLang="zh-CN"/>
              <a:t>Second Outline Level</a:t>
            </a:r>
          </a:p>
          <a:p>
            <a:pPr lvl="2"/>
            <a:r>
              <a:rPr lang="en-GB" altLang="zh-CN"/>
              <a:t>Third Outline Level</a:t>
            </a:r>
          </a:p>
          <a:p>
            <a:pPr lvl="3"/>
            <a:r>
              <a:rPr lang="en-GB" altLang="zh-CN"/>
              <a:t>Fourth Outline Level</a:t>
            </a:r>
          </a:p>
          <a:p>
            <a:pPr lvl="4"/>
            <a:r>
              <a:rPr lang="en-GB" altLang="zh-CN"/>
              <a:t>Fifth Outline Level</a:t>
            </a:r>
          </a:p>
          <a:p>
            <a:pPr lvl="4"/>
            <a:r>
              <a:rPr lang="en-GB" altLang="zh-CN"/>
              <a:t>Sixth Outline Level</a:t>
            </a:r>
          </a:p>
          <a:p>
            <a:pPr lvl="4"/>
            <a:r>
              <a:rPr lang="en-GB" altLang="zh-CN"/>
              <a:t>Seventh Outline Level</a:t>
            </a:r>
          </a:p>
          <a:p>
            <a:pPr lvl="4"/>
            <a:r>
              <a:rPr lang="en-GB" altLang="zh-CN"/>
              <a:t>Eighth Outline Level</a:t>
            </a:r>
          </a:p>
          <a:p>
            <a:pPr lvl="4"/>
            <a:r>
              <a:rPr lang="en-GB" altLang="zh-CN"/>
              <a:t>Ninth Outline Level</a:t>
            </a:r>
          </a:p>
        </p:txBody>
      </p:sp>
      <p:sp>
        <p:nvSpPr>
          <p:cNvPr id="1032" name="Rectangle 8"/>
          <p:cNvSpPr>
            <a:spLocks noGrp="1" noChangeArrowheads="1"/>
          </p:cNvSpPr>
          <p:nvPr>
            <p:ph type="dt"/>
          </p:nvPr>
        </p:nvSpPr>
        <p:spPr bwMode="auto">
          <a:xfrm>
            <a:off x="457200" y="6248400"/>
            <a:ext cx="2132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charset="0"/>
              </a:defRPr>
            </a:lvl1pPr>
          </a:lstStyle>
          <a:p>
            <a:pPr>
              <a:defRPr/>
            </a:pPr>
            <a:fld id="{6882E93F-581C-406E-8207-D99D34DAB834}" type="datetime1">
              <a:rPr lang="en-US" altLang="zh-CN"/>
              <a:pPr>
                <a:defRPr/>
              </a:pPr>
              <a:t>6/29/18</a:t>
            </a:fld>
            <a:r>
              <a:rPr lang="en-GB" altLang="zh-CN">
                <a:ea typeface="宋体" pitchFamily="2" charset="-122"/>
              </a:rPr>
              <a:t>04/26/08</a:t>
            </a:r>
          </a:p>
        </p:txBody>
      </p:sp>
      <p:sp>
        <p:nvSpPr>
          <p:cNvPr id="1033" name="Rectangle 9"/>
          <p:cNvSpPr>
            <a:spLocks noGrp="1" noChangeArrowheads="1"/>
          </p:cNvSpPr>
          <p:nvPr>
            <p:ph type="ftr"/>
          </p:nvPr>
        </p:nvSpPr>
        <p:spPr bwMode="auto">
          <a:xfrm>
            <a:off x="3124200" y="62484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
                <a:srgbClr val="000000"/>
              </a:buClr>
              <a:buSzPct val="100000"/>
              <a:buFont typeface="Arial" charset="0"/>
              <a:buNone/>
              <a:defRPr sz="1000">
                <a:solidFill>
                  <a:srgbClr val="000000"/>
                </a:solidFill>
                <a:latin typeface="Arial" charset="0"/>
                <a:ea typeface="宋体" pitchFamily="2" charset="-122"/>
              </a:defRPr>
            </a:lvl1pPr>
          </a:lstStyle>
          <a:p>
            <a:pPr>
              <a:defRPr/>
            </a:pPr>
            <a:endParaRPr lang="en-GB" altLang="zh-CN"/>
          </a:p>
        </p:txBody>
      </p:sp>
      <p:sp>
        <p:nvSpPr>
          <p:cNvPr id="1034" name="Rectangle 10"/>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panose="020B0604020202020204" pitchFamily="34" charset="0"/>
              <a:buNone/>
              <a:defRPr sz="1000">
                <a:solidFill>
                  <a:srgbClr val="000000"/>
                </a:solidFill>
                <a:ea typeface="宋体" panose="02010600030101010101" pitchFamily="2" charset="-122"/>
              </a:defRPr>
            </a:lvl1pPr>
          </a:lstStyle>
          <a:p>
            <a:pPr>
              <a:defRPr/>
            </a:pPr>
            <a:fld id="{E620403F-1BBD-4FBE-A4BB-64EBA3EB02F2}" type="slidenum">
              <a:rPr lang="zh-CN" altLang="en-GB"/>
              <a:pPr>
                <a:defRPr/>
              </a:pPr>
              <a:t>‹#›</a:t>
            </a:fld>
            <a:endParaRPr lang="en-GB" altLang="zh-CN"/>
          </a:p>
        </p:txBody>
      </p:sp>
      <p:sp>
        <p:nvSpPr>
          <p:cNvPr id="1031" name="Rectangle 1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zh-CN"/>
              <a:t>Click to edit the title text format</a:t>
            </a:r>
          </a:p>
        </p:txBody>
      </p:sp>
    </p:spTree>
  </p:cSld>
  <p:clrMap bg1="lt1" tx1="dk1" bg2="lt2" tx2="dk2" accent1="accent1" accent2="accent2" accent3="accent3" accent4="accent4" accent5="accent5" accent6="accent6" hlink="hlink" folHlink="folHlink"/>
  <p:sldLayoutIdLst>
    <p:sldLayoutId id="2147485526" r:id="rId1"/>
    <p:sldLayoutId id="2147485527" r:id="rId2"/>
    <p:sldLayoutId id="2147485528" r:id="rId3"/>
    <p:sldLayoutId id="2147485529" r:id="rId4"/>
    <p:sldLayoutId id="2147485530" r:id="rId5"/>
    <p:sldLayoutId id="2147485531" r:id="rId6"/>
    <p:sldLayoutId id="2147485532" r:id="rId7"/>
    <p:sldLayoutId id="2147485533" r:id="rId8"/>
    <p:sldLayoutId id="2147485534" r:id="rId9"/>
    <p:sldLayoutId id="2147485535" r:id="rId10"/>
    <p:sldLayoutId id="2147485536" r:id="rId11"/>
    <p:sldLayoutId id="2147485537" r:id="rId12"/>
    <p:sldLayoutId id="2147485538" r:id="rId13"/>
    <p:sldLayoutId id="2147485539" r:id="rId14"/>
  </p:sldLayoutIdLst>
  <p:hf sldNum="0" hdr="0" dt="0"/>
  <p:txStyles>
    <p:titleStyle>
      <a:lvl1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2pPr>
      <a:lvl3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3pPr>
      <a:lvl4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4pPr>
      <a:lvl5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5pPr>
      <a:lvl6pPr marL="4572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6pPr>
      <a:lvl7pPr marL="9144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7pPr>
      <a:lvl8pPr marL="13716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8pPr>
      <a:lvl9pPr marL="18288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9pPr>
    </p:titleStyle>
    <p:body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081A-6DFC-854D-8137-F169785441EF}"/>
              </a:ext>
            </a:extLst>
          </p:cNvPr>
          <p:cNvSpPr>
            <a:spLocks noGrp="1"/>
          </p:cNvSpPr>
          <p:nvPr>
            <p:ph type="ctrTitle"/>
          </p:nvPr>
        </p:nvSpPr>
        <p:spPr>
          <a:xfrm>
            <a:off x="152400" y="1828800"/>
            <a:ext cx="8534400" cy="1470025"/>
          </a:xfrm>
        </p:spPr>
        <p:txBody>
          <a:bodyPr/>
          <a:lstStyle/>
          <a:p>
            <a:pPr algn="ctr"/>
            <a:r>
              <a:rPr lang="en-US" altLang="zh-CN" sz="3600" dirty="0">
                <a:latin typeface="Comic Sans MS" panose="030F0702030302020204" pitchFamily="66" charset="0"/>
                <a:ea typeface="宋体" panose="02010600030101010101" pitchFamily="2" charset="-122"/>
              </a:rPr>
              <a:t>On Balancing </a:t>
            </a:r>
            <a:r>
              <a:rPr lang="en-US" altLang="zh-CN" sz="3600" dirty="0" err="1">
                <a:latin typeface="Comic Sans MS" panose="030F0702030302020204" pitchFamily="66" charset="0"/>
                <a:ea typeface="宋体" panose="02010600030101010101" pitchFamily="2" charset="-122"/>
              </a:rPr>
              <a:t>Middlebox</a:t>
            </a:r>
            <a:r>
              <a:rPr lang="en-US" altLang="zh-CN" sz="3600" dirty="0">
                <a:latin typeface="Comic Sans MS" panose="030F0702030302020204" pitchFamily="66" charset="0"/>
                <a:ea typeface="宋体" panose="02010600030101010101" pitchFamily="2" charset="-122"/>
              </a:rPr>
              <a:t> Set-up Cost and Bandwidth Consumption in NFV</a:t>
            </a:r>
          </a:p>
        </p:txBody>
      </p:sp>
      <p:sp>
        <p:nvSpPr>
          <p:cNvPr id="3" name="Subtitle 2">
            <a:extLst>
              <a:ext uri="{FF2B5EF4-FFF2-40B4-BE49-F238E27FC236}">
                <a16:creationId xmlns:a16="http://schemas.microsoft.com/office/drawing/2014/main" id="{43D854DC-2337-6E43-8496-7392C22781B1}"/>
              </a:ext>
            </a:extLst>
          </p:cNvPr>
          <p:cNvSpPr>
            <a:spLocks noGrp="1"/>
          </p:cNvSpPr>
          <p:nvPr>
            <p:ph type="subTitle" idx="1"/>
          </p:nvPr>
        </p:nvSpPr>
        <p:spPr>
          <a:xfrm>
            <a:off x="2667000" y="4038600"/>
            <a:ext cx="5638800" cy="2133600"/>
          </a:xfrm>
        </p:spPr>
        <p:txBody>
          <a:bodyPr/>
          <a:lstStyle/>
          <a:p>
            <a:pPr algn="r" eaLnBrk="1" hangingPunct="1">
              <a:lnSpc>
                <a:spcPct val="110000"/>
              </a:lnSpc>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2400" dirty="0" err="1">
                <a:solidFill>
                  <a:schemeClr val="tx1"/>
                </a:solidFill>
                <a:latin typeface="Comic Sans MS" panose="030F0702030302020204" pitchFamily="66" charset="0"/>
                <a:ea typeface="宋体" panose="02010600030101010101" pitchFamily="2" charset="-122"/>
              </a:rPr>
              <a:t>Jie</a:t>
            </a:r>
            <a:r>
              <a:rPr lang="zh-CN" altLang="en-US" sz="2400" dirty="0">
                <a:solidFill>
                  <a:schemeClr val="tx1"/>
                </a:solidFill>
                <a:latin typeface="Comic Sans MS" panose="030F0702030302020204" pitchFamily="66" charset="0"/>
                <a:ea typeface="宋体" panose="02010600030101010101" pitchFamily="2" charset="-122"/>
              </a:rPr>
              <a:t> </a:t>
            </a:r>
            <a:r>
              <a:rPr lang="en-US" altLang="zh-CN" sz="2400" dirty="0">
                <a:solidFill>
                  <a:schemeClr val="tx1"/>
                </a:solidFill>
                <a:latin typeface="Comic Sans MS" panose="030F0702030302020204" pitchFamily="66" charset="0"/>
                <a:ea typeface="宋体" panose="02010600030101010101" pitchFamily="2" charset="-122"/>
              </a:rPr>
              <a:t>Wu</a:t>
            </a:r>
          </a:p>
          <a:p>
            <a:pPr algn="r" eaLnBrk="1" hangingPunct="1">
              <a:lnSpc>
                <a:spcPct val="110000"/>
              </a:lnSpc>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2400" dirty="0">
                <a:solidFill>
                  <a:schemeClr val="tx1"/>
                </a:solidFill>
                <a:latin typeface="Comic Sans MS" panose="030F0702030302020204" pitchFamily="66" charset="0"/>
                <a:ea typeface="宋体" panose="02010600030101010101" pitchFamily="2" charset="-122"/>
              </a:rPr>
              <a:t>(PhD student: Yang Chen)</a:t>
            </a:r>
            <a:endParaRPr lang="en-GB" altLang="zh-CN" sz="2800" dirty="0">
              <a:solidFill>
                <a:srgbClr val="0070C0"/>
              </a:solidFill>
              <a:latin typeface="Comic Sans MS" panose="030F0702030302020204" pitchFamily="66" charset="0"/>
              <a:ea typeface="宋体" panose="02010600030101010101" pitchFamily="2" charset="-122"/>
            </a:endParaRPr>
          </a:p>
          <a:p>
            <a:pPr algn="r" eaLnBrk="1" hangingPunct="1">
              <a:lnSpc>
                <a:spcPct val="110000"/>
              </a:lnSpc>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2000" dirty="0">
                <a:solidFill>
                  <a:schemeClr val="tx1"/>
                </a:solidFill>
                <a:latin typeface="Comic Sans MS" panose="030F0702030302020204" pitchFamily="66" charset="0"/>
                <a:ea typeface="宋体" panose="02010600030101010101" pitchFamily="2" charset="-122"/>
              </a:rPr>
              <a:t>Center for Networked Computing</a:t>
            </a:r>
            <a:endParaRPr lang="en-GB" altLang="zh-CN" sz="2000" dirty="0">
              <a:solidFill>
                <a:schemeClr val="tx1"/>
              </a:solidFill>
              <a:latin typeface="Comic Sans MS" panose="030F0702030302020204" pitchFamily="66" charset="0"/>
              <a:ea typeface="宋体" panose="02010600030101010101" pitchFamily="2" charset="-122"/>
            </a:endParaRPr>
          </a:p>
          <a:p>
            <a:pPr algn="r" eaLnBrk="1" hangingPunct="1">
              <a:lnSpc>
                <a:spcPct val="110000"/>
              </a:lnSpc>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2000" dirty="0">
                <a:latin typeface="Comic Sans MS" panose="030F0702030302020204" pitchFamily="66" charset="0"/>
                <a:ea typeface="宋体" panose="02010600030101010101" pitchFamily="2" charset="-122"/>
              </a:rPr>
              <a:t>Temple University</a:t>
            </a:r>
            <a:r>
              <a:rPr lang="en-US" altLang="zh-CN" sz="2000" dirty="0">
                <a:latin typeface="Comic Sans MS" panose="030F0702030302020204" pitchFamily="66" charset="0"/>
                <a:ea typeface="宋体" panose="02010600030101010101" pitchFamily="2" charset="-122"/>
              </a:rPr>
              <a:t>,</a:t>
            </a:r>
            <a:r>
              <a:rPr lang="zh-CN" altLang="en-US" sz="2000" dirty="0">
                <a:latin typeface="Comic Sans MS" panose="030F0702030302020204" pitchFamily="66" charset="0"/>
                <a:ea typeface="宋体" panose="02010600030101010101" pitchFamily="2" charset="-122"/>
              </a:rPr>
              <a:t> </a:t>
            </a:r>
            <a:r>
              <a:rPr lang="en-US" altLang="zh-CN" sz="2000" dirty="0">
                <a:latin typeface="Comic Sans MS" panose="030F0702030302020204" pitchFamily="66" charset="0"/>
                <a:ea typeface="宋体" panose="02010600030101010101" pitchFamily="2" charset="-122"/>
              </a:rPr>
              <a:t>USA</a:t>
            </a:r>
            <a:endParaRPr lang="en-GB" altLang="zh-CN" sz="2000" dirty="0">
              <a:latin typeface="Comic Sans MS" panose="030F0702030302020204" pitchFamily="66" charset="0"/>
              <a:ea typeface="宋体" panose="02010600030101010101" pitchFamily="2" charset="-122"/>
            </a:endParaRPr>
          </a:p>
          <a:p>
            <a:endParaRPr lang="en-US" dirty="0"/>
          </a:p>
        </p:txBody>
      </p:sp>
      <p:pic>
        <p:nvPicPr>
          <p:cNvPr id="5" name="Picture 7" descr="TempleU.jpg">
            <a:extLst>
              <a:ext uri="{FF2B5EF4-FFF2-40B4-BE49-F238E27FC236}">
                <a16:creationId xmlns:a16="http://schemas.microsoft.com/office/drawing/2014/main" id="{D401B4A3-BB56-7046-B4BF-3FE281520A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648200"/>
            <a:ext cx="103663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31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B3F3-80A0-0F46-A40A-E03A8B96DECD}"/>
              </a:ext>
            </a:extLst>
          </p:cNvPr>
          <p:cNvSpPr>
            <a:spLocks noGrp="1"/>
          </p:cNvSpPr>
          <p:nvPr>
            <p:ph type="title"/>
          </p:nvPr>
        </p:nvSpPr>
        <p:spPr>
          <a:xfrm>
            <a:off x="410307" y="163549"/>
            <a:ext cx="8228013" cy="891887"/>
          </a:xfrm>
        </p:spPr>
        <p:txBody>
          <a:bodyPr/>
          <a:lstStyle/>
          <a:p>
            <a:r>
              <a:rPr lang="en-US" altLang="zh-CN" dirty="0">
                <a:latin typeface="Comic Sans MS" charset="0"/>
              </a:rPr>
              <a:t>3.</a:t>
            </a:r>
            <a:r>
              <a:rPr lang="zh-CN" altLang="en-US" dirty="0">
                <a:latin typeface="Comic Sans MS" charset="0"/>
              </a:rPr>
              <a:t> </a:t>
            </a:r>
            <a:r>
              <a:rPr lang="en-US" altLang="zh-CN" dirty="0">
                <a:latin typeface="Comic Sans MS" charset="0"/>
              </a:rPr>
              <a:t>Problem</a:t>
            </a:r>
            <a:r>
              <a:rPr lang="zh-CN" altLang="en-US" dirty="0">
                <a:latin typeface="Comic Sans MS" charset="0"/>
              </a:rPr>
              <a:t> </a:t>
            </a:r>
            <a:r>
              <a:rPr lang="en-US" altLang="zh-CN" dirty="0">
                <a:latin typeface="Comic Sans MS" charset="0"/>
              </a:rPr>
              <a:t>Formulation</a:t>
            </a:r>
            <a:endParaRPr lang="en-US" dirty="0"/>
          </a:p>
        </p:txBody>
      </p:sp>
      <p:sp>
        <p:nvSpPr>
          <p:cNvPr id="3" name="Content Placeholder 2">
            <a:extLst>
              <a:ext uri="{FF2B5EF4-FFF2-40B4-BE49-F238E27FC236}">
                <a16:creationId xmlns:a16="http://schemas.microsoft.com/office/drawing/2014/main" id="{E3989BE3-A147-1B4D-B194-48A329AB2B68}"/>
              </a:ext>
            </a:extLst>
          </p:cNvPr>
          <p:cNvSpPr>
            <a:spLocks noGrp="1"/>
          </p:cNvSpPr>
          <p:nvPr>
            <p:ph idx="1"/>
          </p:nvPr>
        </p:nvSpPr>
        <p:spPr>
          <a:xfrm>
            <a:off x="439615" y="990600"/>
            <a:ext cx="8610600" cy="5486400"/>
          </a:xfrm>
        </p:spPr>
        <p:txBody>
          <a:bodyPr/>
          <a:lstStyle/>
          <a:p>
            <a:r>
              <a:rPr lang="en-US" altLang="zh-CN" sz="2500" dirty="0">
                <a:latin typeface="Comic Sans MS" panose="030F0902030302020204" pitchFamily="66" charset="0"/>
              </a:rPr>
              <a:t>Middlebox</a:t>
            </a:r>
            <a:r>
              <a:rPr lang="zh-CN" altLang="en-US" sz="2500" dirty="0">
                <a:latin typeface="Comic Sans MS" panose="030F0902030302020204" pitchFamily="66" charset="0"/>
              </a:rPr>
              <a:t> </a:t>
            </a:r>
            <a:r>
              <a:rPr lang="en-US" altLang="zh-CN" sz="2500" dirty="0">
                <a:latin typeface="Comic Sans MS" panose="030F0902030302020204" pitchFamily="66" charset="0"/>
              </a:rPr>
              <a:t>setup</a:t>
            </a:r>
            <a:r>
              <a:rPr lang="zh-CN" altLang="en-US" sz="2500" dirty="0">
                <a:latin typeface="Comic Sans MS" panose="030F0902030302020204" pitchFamily="66" charset="0"/>
              </a:rPr>
              <a:t> </a:t>
            </a:r>
            <a:r>
              <a:rPr lang="en-US" altLang="zh-CN" sz="2500" dirty="0">
                <a:latin typeface="Comic Sans MS" panose="030F0902030302020204" pitchFamily="66" charset="0"/>
              </a:rPr>
              <a:t>cost</a:t>
            </a:r>
          </a:p>
          <a:p>
            <a:pPr lvl="1"/>
            <a:r>
              <a:rPr lang="zh-CN" altLang="en-US" sz="2000" baseline="-25000" dirty="0">
                <a:latin typeface="Comic Sans MS" panose="030F0902030302020204" pitchFamily="66" charset="0"/>
              </a:rPr>
              <a:t> </a:t>
            </a:r>
            <a:endParaRPr lang="en-US" altLang="zh-CN" sz="2000" baseline="-25000" dirty="0">
              <a:latin typeface="Comic Sans MS" panose="030F0902030302020204" pitchFamily="66" charset="0"/>
            </a:endParaRPr>
          </a:p>
          <a:p>
            <a:pPr lvl="1"/>
            <a:endParaRPr lang="en-US" altLang="zh-CN" sz="2000" baseline="-25000" dirty="0">
              <a:latin typeface="Comic Sans MS" panose="030F0902030302020204" pitchFamily="66" charset="0"/>
            </a:endParaRPr>
          </a:p>
          <a:p>
            <a:pPr lvl="2"/>
            <a:endParaRPr lang="en-US" altLang="zh-CN" sz="1000" dirty="0">
              <a:latin typeface="Comic Sans MS" panose="030F0902030302020204" pitchFamily="66" charset="0"/>
            </a:endParaRPr>
          </a:p>
          <a:p>
            <a:pPr lvl="2"/>
            <a:r>
              <a:rPr lang="en-US" altLang="zh-CN" sz="1600" dirty="0">
                <a:latin typeface="Comic Sans MS" panose="030F0902030302020204" pitchFamily="66" charset="0"/>
              </a:rPr>
              <a:t>c</a:t>
            </a:r>
            <a:r>
              <a:rPr lang="en-US" altLang="zh-CN" sz="1600" baseline="-25000" dirty="0">
                <a:latin typeface="Comic Sans MS" panose="030F0902030302020204" pitchFamily="66" charset="0"/>
              </a:rPr>
              <a:t>m</a:t>
            </a:r>
            <a:r>
              <a:rPr lang="en-US" altLang="zh-CN" sz="1600" dirty="0">
                <a:latin typeface="Comic Sans MS" panose="030F0902030302020204" pitchFamily="66" charset="0"/>
              </a:rPr>
              <a:t>:</a:t>
            </a:r>
            <a:r>
              <a:rPr lang="zh-CN" altLang="en-US" sz="1600" dirty="0">
                <a:latin typeface="Comic Sans MS" panose="030F0902030302020204" pitchFamily="66" charset="0"/>
              </a:rPr>
              <a:t> </a:t>
            </a:r>
            <a:r>
              <a:rPr lang="en-US" altLang="zh-CN" sz="1600" dirty="0">
                <a:latin typeface="Comic Sans MS" panose="030F0902030302020204" pitchFamily="66" charset="0"/>
              </a:rPr>
              <a:t>unit</a:t>
            </a:r>
            <a:r>
              <a:rPr lang="zh-CN" altLang="en-US" sz="1600" dirty="0">
                <a:latin typeface="Comic Sans MS" panose="030F0902030302020204" pitchFamily="66" charset="0"/>
              </a:rPr>
              <a:t> </a:t>
            </a:r>
            <a:r>
              <a:rPr lang="en-US" altLang="zh-CN" sz="1600" dirty="0">
                <a:latin typeface="Comic Sans MS" panose="030F0902030302020204" pitchFamily="66" charset="0"/>
              </a:rPr>
              <a:t>setup</a:t>
            </a:r>
            <a:r>
              <a:rPr lang="zh-CN" altLang="en-US" sz="1600" dirty="0">
                <a:latin typeface="Comic Sans MS" panose="030F0902030302020204" pitchFamily="66" charset="0"/>
              </a:rPr>
              <a:t> </a:t>
            </a:r>
            <a:r>
              <a:rPr lang="en-US" altLang="zh-CN" sz="1600" dirty="0">
                <a:latin typeface="Comic Sans MS" panose="030F0902030302020204" pitchFamily="66" charset="0"/>
              </a:rPr>
              <a:t>cost</a:t>
            </a:r>
            <a:r>
              <a:rPr lang="zh-CN" altLang="en-US" sz="1600" dirty="0">
                <a:latin typeface="Comic Sans MS" panose="030F0902030302020204" pitchFamily="66" charset="0"/>
              </a:rPr>
              <a:t> </a:t>
            </a:r>
            <a:r>
              <a:rPr lang="en-US" altLang="zh-CN" sz="1600" dirty="0">
                <a:latin typeface="Comic Sans MS" panose="030F0902030302020204" pitchFamily="66" charset="0"/>
              </a:rPr>
              <a:t>of</a:t>
            </a:r>
            <a:r>
              <a:rPr lang="zh-CN" altLang="en-US" sz="1600" dirty="0">
                <a:latin typeface="Comic Sans MS" panose="030F0902030302020204" pitchFamily="66" charset="0"/>
              </a:rPr>
              <a:t> </a:t>
            </a:r>
            <a:r>
              <a:rPr lang="en-US" altLang="zh-CN" sz="1600" dirty="0">
                <a:latin typeface="Comic Sans MS" panose="030F0902030302020204" pitchFamily="66" charset="0"/>
              </a:rPr>
              <a:t>middlebox</a:t>
            </a:r>
            <a:r>
              <a:rPr lang="zh-CN" altLang="en-US" sz="1600" dirty="0">
                <a:latin typeface="Comic Sans MS" panose="030F0902030302020204" pitchFamily="66" charset="0"/>
              </a:rPr>
              <a:t> </a:t>
            </a:r>
            <a:r>
              <a:rPr lang="en-US" altLang="zh-CN" sz="1600" dirty="0">
                <a:latin typeface="Comic Sans MS" panose="030F0902030302020204" pitchFamily="66" charset="0"/>
              </a:rPr>
              <a:t>m</a:t>
            </a:r>
          </a:p>
          <a:p>
            <a:r>
              <a:rPr lang="en-US" altLang="zh-CN" sz="2500" dirty="0">
                <a:latin typeface="Comic Sans MS" panose="030F0902030302020204" pitchFamily="66" charset="0"/>
              </a:rPr>
              <a:t>Bandwidth</a:t>
            </a:r>
            <a:r>
              <a:rPr lang="zh-CN" altLang="en-US" sz="2500" dirty="0">
                <a:latin typeface="Comic Sans MS" panose="030F0902030302020204" pitchFamily="66" charset="0"/>
              </a:rPr>
              <a:t> </a:t>
            </a:r>
            <a:r>
              <a:rPr lang="en-US" altLang="zh-CN" sz="2500" dirty="0">
                <a:latin typeface="Comic Sans MS" panose="030F0902030302020204" pitchFamily="66" charset="0"/>
              </a:rPr>
              <a:t>consumption</a:t>
            </a:r>
            <a:r>
              <a:rPr lang="zh-CN" altLang="en-US" sz="2500" dirty="0">
                <a:latin typeface="Comic Sans MS" panose="030F0902030302020204" pitchFamily="66" charset="0"/>
              </a:rPr>
              <a:t> </a:t>
            </a:r>
            <a:r>
              <a:rPr lang="en-US" altLang="zh-CN" sz="2500" dirty="0">
                <a:latin typeface="Comic Sans MS" panose="030F0902030302020204" pitchFamily="66" charset="0"/>
              </a:rPr>
              <a:t>cost</a:t>
            </a:r>
          </a:p>
          <a:p>
            <a:pPr lvl="1"/>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1"/>
            <a:endParaRPr lang="en-US" altLang="zh-CN" sz="2000" dirty="0">
              <a:latin typeface="Comic Sans MS" panose="030F0902030302020204" pitchFamily="66" charset="0"/>
            </a:endParaRPr>
          </a:p>
          <a:p>
            <a:pPr lvl="2"/>
            <a:r>
              <a:rPr lang="en-US" altLang="zh-CN" sz="1600" dirty="0">
                <a:latin typeface="Comic Sans MS" panose="030F0902030302020204" pitchFamily="66" charset="0"/>
              </a:rPr>
              <a:t>w(</a:t>
            </a:r>
            <a:r>
              <a:rPr lang="en-US" altLang="zh-CN" sz="1600" dirty="0" err="1">
                <a:latin typeface="Comic Sans MS" panose="030F0902030302020204" pitchFamily="66" charset="0"/>
              </a:rPr>
              <a:t>b</a:t>
            </a:r>
            <a:r>
              <a:rPr lang="en-US" altLang="zh-CN" sz="1600" baseline="-25000" dirty="0" err="1">
                <a:latin typeface="Comic Sans MS" panose="030F0902030302020204" pitchFamily="66" charset="0"/>
              </a:rPr>
              <a:t>f</a:t>
            </a:r>
            <a:r>
              <a:rPr lang="en-US" altLang="zh-CN" sz="1600" baseline="30000" dirty="0" err="1">
                <a:latin typeface="Comic Sans MS" panose="030F0902030302020204" pitchFamily="66" charset="0"/>
              </a:rPr>
              <a:t>e</a:t>
            </a:r>
            <a:r>
              <a:rPr lang="en-US" altLang="zh-CN" sz="1600" dirty="0">
                <a:latin typeface="Comic Sans MS" panose="030F0902030302020204" pitchFamily="66" charset="0"/>
              </a:rPr>
              <a:t>):</a:t>
            </a:r>
            <a:r>
              <a:rPr lang="zh-CN" altLang="en-US" sz="1600" dirty="0">
                <a:latin typeface="Comic Sans MS" panose="030F0902030302020204" pitchFamily="66" charset="0"/>
              </a:rPr>
              <a:t> </a:t>
            </a:r>
            <a:r>
              <a:rPr lang="en-US" altLang="zh-CN" sz="1600" dirty="0">
                <a:latin typeface="Comic Sans MS" panose="030F0902030302020204" pitchFamily="66" charset="0"/>
              </a:rPr>
              <a:t>bandwidth</a:t>
            </a:r>
            <a:r>
              <a:rPr lang="zh-CN" altLang="en-US" sz="1600" dirty="0">
                <a:latin typeface="Comic Sans MS" panose="030F0902030302020204" pitchFamily="66" charset="0"/>
              </a:rPr>
              <a:t> </a:t>
            </a:r>
            <a:r>
              <a:rPr lang="en-US" altLang="zh-CN" sz="1600" dirty="0">
                <a:latin typeface="Comic Sans MS" panose="030F0902030302020204" pitchFamily="66" charset="0"/>
              </a:rPr>
              <a:t>cost</a:t>
            </a:r>
            <a:r>
              <a:rPr lang="zh-CN" altLang="en-US" sz="1600" dirty="0">
                <a:latin typeface="Comic Sans MS" panose="030F0902030302020204" pitchFamily="66" charset="0"/>
              </a:rPr>
              <a:t> </a:t>
            </a:r>
            <a:r>
              <a:rPr lang="en-US" altLang="zh-CN" sz="1600" dirty="0">
                <a:latin typeface="Comic Sans MS" panose="030F0902030302020204" pitchFamily="66" charset="0"/>
              </a:rPr>
              <a:t>function</a:t>
            </a:r>
            <a:r>
              <a:rPr lang="zh-CN" altLang="en-US" sz="1600" dirty="0">
                <a:latin typeface="Comic Sans MS" panose="030F0902030302020204" pitchFamily="66" charset="0"/>
              </a:rPr>
              <a:t> </a:t>
            </a:r>
            <a:r>
              <a:rPr lang="en-US" altLang="zh-CN" sz="1600" dirty="0">
                <a:latin typeface="Comic Sans MS" panose="030F0902030302020204" pitchFamily="66" charset="0"/>
              </a:rPr>
              <a:t>of</a:t>
            </a:r>
            <a:r>
              <a:rPr lang="zh-CN" altLang="en-US" sz="1600" dirty="0">
                <a:latin typeface="Comic Sans MS" panose="030F0902030302020204" pitchFamily="66" charset="0"/>
              </a:rPr>
              <a:t> </a:t>
            </a:r>
            <a:r>
              <a:rPr lang="en-US" altLang="zh-CN" sz="1600" dirty="0">
                <a:latin typeface="Comic Sans MS" panose="030F0902030302020204" pitchFamily="66" charset="0"/>
              </a:rPr>
              <a:t>flow</a:t>
            </a:r>
            <a:r>
              <a:rPr lang="zh-CN" altLang="en-US" sz="1600" dirty="0">
                <a:latin typeface="Comic Sans MS" panose="030F0902030302020204" pitchFamily="66" charset="0"/>
              </a:rPr>
              <a:t> </a:t>
            </a:r>
            <a:r>
              <a:rPr lang="en-US" altLang="zh-CN" sz="1600" dirty="0">
                <a:latin typeface="Comic Sans MS" panose="030F0902030302020204" pitchFamily="66" charset="0"/>
              </a:rPr>
              <a:t>f</a:t>
            </a:r>
            <a:r>
              <a:rPr lang="zh-CN" altLang="en-US" sz="1600" dirty="0">
                <a:latin typeface="Comic Sans MS" panose="030F0902030302020204" pitchFamily="66" charset="0"/>
              </a:rPr>
              <a:t> </a:t>
            </a:r>
            <a:r>
              <a:rPr lang="en-US" altLang="zh-CN" sz="1600" dirty="0">
                <a:latin typeface="Comic Sans MS" panose="030F0902030302020204" pitchFamily="66" charset="0"/>
              </a:rPr>
              <a:t>on</a:t>
            </a:r>
            <a:r>
              <a:rPr lang="zh-CN" altLang="en-US" sz="1600" dirty="0">
                <a:latin typeface="Comic Sans MS" panose="030F0902030302020204" pitchFamily="66" charset="0"/>
              </a:rPr>
              <a:t> </a:t>
            </a:r>
            <a:r>
              <a:rPr lang="en-US" altLang="zh-CN" sz="1600" dirty="0">
                <a:latin typeface="Comic Sans MS" panose="030F0902030302020204" pitchFamily="66" charset="0"/>
              </a:rPr>
              <a:t>link</a:t>
            </a:r>
            <a:r>
              <a:rPr lang="zh-CN" altLang="en-US" sz="1600" dirty="0">
                <a:latin typeface="Comic Sans MS" panose="030F0902030302020204" pitchFamily="66" charset="0"/>
              </a:rPr>
              <a:t> </a:t>
            </a:r>
            <a:r>
              <a:rPr lang="en-US" altLang="zh-CN" sz="1600" dirty="0">
                <a:latin typeface="Comic Sans MS" panose="030F0902030302020204" pitchFamily="66" charset="0"/>
              </a:rPr>
              <a:t>e</a:t>
            </a:r>
          </a:p>
          <a:p>
            <a:pPr lvl="1"/>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1"/>
            <a:endParaRPr lang="en-US" altLang="zh-CN" sz="2000" dirty="0">
              <a:latin typeface="Comic Sans MS" panose="030F0902030302020204" pitchFamily="66" charset="0"/>
            </a:endParaRPr>
          </a:p>
          <a:p>
            <a:pPr lvl="2"/>
            <a:r>
              <a:rPr lang="en-US" altLang="zh-CN" sz="1600" dirty="0" err="1">
                <a:latin typeface="Comic Sans MS" panose="030F0902030302020204" pitchFamily="66" charset="0"/>
              </a:rPr>
              <a:t>r</a:t>
            </a:r>
            <a:r>
              <a:rPr lang="en-US" altLang="zh-CN" sz="1600" baseline="-25000" dirty="0" err="1">
                <a:latin typeface="Comic Sans MS" panose="030F0902030302020204" pitchFamily="66" charset="0"/>
              </a:rPr>
              <a:t>f</a:t>
            </a:r>
            <a:r>
              <a:rPr lang="en-US" altLang="zh-CN" sz="1600" dirty="0">
                <a:latin typeface="Comic Sans MS" panose="030F0902030302020204" pitchFamily="66" charset="0"/>
              </a:rPr>
              <a:t>:</a:t>
            </a:r>
            <a:r>
              <a:rPr lang="zh-CN" altLang="en-US" sz="1600" dirty="0">
                <a:latin typeface="Comic Sans MS" panose="030F0902030302020204" pitchFamily="66" charset="0"/>
              </a:rPr>
              <a:t> </a:t>
            </a:r>
            <a:r>
              <a:rPr lang="en-US" altLang="zh-CN" sz="1600" dirty="0">
                <a:latin typeface="Comic Sans MS" panose="030F0902030302020204" pitchFamily="66" charset="0"/>
              </a:rPr>
              <a:t>initial</a:t>
            </a:r>
            <a:r>
              <a:rPr lang="zh-CN" altLang="en-US" sz="1600" dirty="0">
                <a:latin typeface="Comic Sans MS" panose="030F0902030302020204" pitchFamily="66" charset="0"/>
              </a:rPr>
              <a:t> </a:t>
            </a:r>
            <a:r>
              <a:rPr lang="en-US" altLang="zh-CN" sz="1600" dirty="0">
                <a:latin typeface="Comic Sans MS" panose="030F0902030302020204" pitchFamily="66" charset="0"/>
              </a:rPr>
              <a:t>traffic</a:t>
            </a:r>
            <a:r>
              <a:rPr lang="zh-CN" altLang="en-US" sz="1600" dirty="0">
                <a:latin typeface="Comic Sans MS" panose="030F0902030302020204" pitchFamily="66" charset="0"/>
              </a:rPr>
              <a:t> </a:t>
            </a:r>
            <a:r>
              <a:rPr lang="en-US" altLang="zh-CN" sz="1600" dirty="0">
                <a:latin typeface="Comic Sans MS" panose="030F0902030302020204" pitchFamily="66" charset="0"/>
              </a:rPr>
              <a:t>rate</a:t>
            </a:r>
            <a:r>
              <a:rPr lang="zh-CN" altLang="en-US" sz="1600" dirty="0">
                <a:latin typeface="Comic Sans MS" panose="030F0902030302020204" pitchFamily="66" charset="0"/>
              </a:rPr>
              <a:t> </a:t>
            </a:r>
            <a:r>
              <a:rPr lang="en-US" altLang="zh-CN" sz="1600" dirty="0">
                <a:latin typeface="Comic Sans MS" panose="030F0902030302020204" pitchFamily="66" charset="0"/>
              </a:rPr>
              <a:t>of</a:t>
            </a:r>
            <a:r>
              <a:rPr lang="zh-CN" altLang="en-US" sz="1600" dirty="0">
                <a:latin typeface="Comic Sans MS" panose="030F0902030302020204" pitchFamily="66" charset="0"/>
              </a:rPr>
              <a:t> </a:t>
            </a:r>
            <a:r>
              <a:rPr lang="en-US" altLang="zh-CN" sz="1600" dirty="0">
                <a:latin typeface="Comic Sans MS" panose="030F0902030302020204" pitchFamily="66" charset="0"/>
              </a:rPr>
              <a:t>flow</a:t>
            </a:r>
            <a:r>
              <a:rPr lang="zh-CN" altLang="en-US" sz="1600" dirty="0">
                <a:latin typeface="Comic Sans MS" panose="030F0902030302020204" pitchFamily="66" charset="0"/>
              </a:rPr>
              <a:t> </a:t>
            </a:r>
            <a:r>
              <a:rPr lang="en-US" altLang="zh-CN" sz="1600" dirty="0">
                <a:latin typeface="Comic Sans MS" panose="030F0902030302020204" pitchFamily="66" charset="0"/>
              </a:rPr>
              <a:t>f</a:t>
            </a:r>
          </a:p>
          <a:p>
            <a:pPr lvl="2"/>
            <a:r>
              <a:rPr lang="zh-CN" altLang="en-US" sz="1600" dirty="0">
                <a:latin typeface="Comic Sans MS" panose="030F0902030302020204" pitchFamily="66" charset="0"/>
              </a:rPr>
              <a:t>     </a:t>
            </a:r>
            <a:r>
              <a:rPr lang="en-US" altLang="zh-CN" sz="1600" dirty="0">
                <a:latin typeface="Comic Sans MS" panose="030F0902030302020204" pitchFamily="66" charset="0"/>
              </a:rPr>
              <a:t>:</a:t>
            </a:r>
            <a:r>
              <a:rPr lang="zh-CN" altLang="en-US" sz="1600" dirty="0">
                <a:latin typeface="Comic Sans MS" panose="030F0902030302020204" pitchFamily="66" charset="0"/>
              </a:rPr>
              <a:t> </a:t>
            </a:r>
            <a:r>
              <a:rPr lang="en-US" altLang="zh-CN" sz="1600" dirty="0">
                <a:latin typeface="Comic Sans MS" panose="030F0902030302020204" pitchFamily="66" charset="0"/>
              </a:rPr>
              <a:t>traffic-changing</a:t>
            </a:r>
            <a:r>
              <a:rPr lang="zh-CN" altLang="en-US" sz="1600" dirty="0">
                <a:latin typeface="Comic Sans MS" panose="030F0902030302020204" pitchFamily="66" charset="0"/>
              </a:rPr>
              <a:t> </a:t>
            </a:r>
            <a:r>
              <a:rPr lang="en-US" altLang="zh-CN" sz="1600" dirty="0">
                <a:latin typeface="Comic Sans MS" panose="030F0902030302020204" pitchFamily="66" charset="0"/>
              </a:rPr>
              <a:t>ratio</a:t>
            </a:r>
            <a:r>
              <a:rPr lang="zh-CN" altLang="en-US" sz="1600" dirty="0">
                <a:latin typeface="Comic Sans MS" panose="030F0902030302020204" pitchFamily="66" charset="0"/>
              </a:rPr>
              <a:t> </a:t>
            </a:r>
            <a:r>
              <a:rPr lang="en-US" altLang="zh-CN" sz="1600" dirty="0">
                <a:latin typeface="Comic Sans MS" panose="030F0902030302020204" pitchFamily="66" charset="0"/>
              </a:rPr>
              <a:t>of</a:t>
            </a:r>
            <a:r>
              <a:rPr lang="zh-CN" altLang="en-US" sz="1600" dirty="0">
                <a:latin typeface="Comic Sans MS" panose="030F0902030302020204" pitchFamily="66" charset="0"/>
              </a:rPr>
              <a:t> </a:t>
            </a:r>
            <a:r>
              <a:rPr lang="en-US" altLang="zh-CN" sz="1600" dirty="0">
                <a:latin typeface="Comic Sans MS" panose="030F0902030302020204" pitchFamily="66" charset="0"/>
              </a:rPr>
              <a:t>middlebox</a:t>
            </a:r>
            <a:r>
              <a:rPr lang="zh-CN" altLang="en-US" sz="1600" dirty="0">
                <a:latin typeface="Comic Sans MS" panose="030F0902030302020204" pitchFamily="66" charset="0"/>
              </a:rPr>
              <a:t> </a:t>
            </a:r>
            <a:r>
              <a:rPr lang="en-US" altLang="zh-CN" sz="1600" dirty="0">
                <a:latin typeface="Comic Sans MS" panose="030F0902030302020204" pitchFamily="66" charset="0"/>
              </a:rPr>
              <a:t>m</a:t>
            </a:r>
          </a:p>
          <a:p>
            <a:r>
              <a:rPr lang="en-US" altLang="zh-CN" sz="2500" dirty="0">
                <a:latin typeface="Comic Sans MS" panose="030F0902030302020204" pitchFamily="66" charset="0"/>
              </a:rPr>
              <a:t>Objective</a:t>
            </a:r>
          </a:p>
          <a:p>
            <a:pPr lvl="1"/>
            <a:r>
              <a:rPr lang="en-US" altLang="zh-CN" sz="2000" dirty="0">
                <a:latin typeface="Comic Sans MS" panose="030F0902030302020204" pitchFamily="66" charset="0"/>
              </a:rPr>
              <a:t>Minimizing</a:t>
            </a:r>
            <a:r>
              <a:rPr lang="zh-CN" altLang="en-US" sz="2000" dirty="0">
                <a:latin typeface="Comic Sans MS" panose="030F0902030302020204" pitchFamily="66" charset="0"/>
              </a:rPr>
              <a:t> </a:t>
            </a:r>
            <a:r>
              <a:rPr lang="en-US" altLang="zh-CN" sz="2000" dirty="0">
                <a:latin typeface="Comic Sans MS" panose="030F0902030302020204" pitchFamily="66" charset="0"/>
              </a:rPr>
              <a:t>c</a:t>
            </a:r>
            <a:r>
              <a:rPr lang="en-US" altLang="zh-CN" sz="2000" baseline="-25000" dirty="0">
                <a:latin typeface="Comic Sans MS" panose="030F0902030302020204" pitchFamily="66" charset="0"/>
              </a:rPr>
              <a:t>1</a:t>
            </a:r>
            <a:r>
              <a:rPr lang="en-US" altLang="zh-CN" sz="2000" dirty="0">
                <a:latin typeface="Comic Sans MS" panose="030F0902030302020204" pitchFamily="66" charset="0"/>
              </a:rPr>
              <a:t>+c</a:t>
            </a:r>
            <a:r>
              <a:rPr lang="en-US" altLang="zh-CN" sz="2000" baseline="-25000" dirty="0">
                <a:latin typeface="Comic Sans MS" panose="030F0902030302020204" pitchFamily="66" charset="0"/>
              </a:rPr>
              <a:t>2</a:t>
            </a:r>
          </a:p>
          <a:p>
            <a:pPr marL="914400" lvl="2" indent="0">
              <a:buNone/>
            </a:pPr>
            <a:endParaRPr lang="en-US" altLang="zh-CN" sz="1600" dirty="0">
              <a:latin typeface="Comic Sans MS" panose="030F0902030302020204" pitchFamily="66" charset="0"/>
            </a:endParaRPr>
          </a:p>
          <a:p>
            <a:pPr lvl="1"/>
            <a:endParaRPr lang="en-US" altLang="zh-CN" sz="2000" dirty="0">
              <a:latin typeface="Comic Sans MS" panose="030F0902030302020204" pitchFamily="66" charset="0"/>
            </a:endParaRPr>
          </a:p>
        </p:txBody>
      </p:sp>
      <p:pic>
        <p:nvPicPr>
          <p:cNvPr id="7" name="Picture 6">
            <a:extLst>
              <a:ext uri="{FF2B5EF4-FFF2-40B4-BE49-F238E27FC236}">
                <a16:creationId xmlns:a16="http://schemas.microsoft.com/office/drawing/2014/main" id="{91BCC7DF-0144-0F4B-A1CD-BC28947916FA}"/>
              </a:ext>
            </a:extLst>
          </p:cNvPr>
          <p:cNvPicPr>
            <a:picLocks noChangeAspect="1"/>
          </p:cNvPicPr>
          <p:nvPr/>
        </p:nvPicPr>
        <p:blipFill>
          <a:blip r:embed="rId3"/>
          <a:stretch>
            <a:fillRect/>
          </a:stretch>
        </p:blipFill>
        <p:spPr>
          <a:xfrm>
            <a:off x="1277815" y="1447800"/>
            <a:ext cx="1955800" cy="674751"/>
          </a:xfrm>
          <a:prstGeom prst="rect">
            <a:avLst/>
          </a:prstGeom>
        </p:spPr>
      </p:pic>
      <p:pic>
        <p:nvPicPr>
          <p:cNvPr id="9" name="Picture 8">
            <a:extLst>
              <a:ext uri="{FF2B5EF4-FFF2-40B4-BE49-F238E27FC236}">
                <a16:creationId xmlns:a16="http://schemas.microsoft.com/office/drawing/2014/main" id="{0A28F857-6A59-8E4D-934D-D46D5C8A1EDB}"/>
              </a:ext>
            </a:extLst>
          </p:cNvPr>
          <p:cNvPicPr>
            <a:picLocks noChangeAspect="1"/>
          </p:cNvPicPr>
          <p:nvPr/>
        </p:nvPicPr>
        <p:blipFill>
          <a:blip r:embed="rId4"/>
          <a:stretch>
            <a:fillRect/>
          </a:stretch>
        </p:blipFill>
        <p:spPr>
          <a:xfrm>
            <a:off x="1277815" y="3048000"/>
            <a:ext cx="2235200" cy="693683"/>
          </a:xfrm>
          <a:prstGeom prst="rect">
            <a:avLst/>
          </a:prstGeom>
        </p:spPr>
      </p:pic>
      <p:pic>
        <p:nvPicPr>
          <p:cNvPr id="10" name="Picture 9">
            <a:extLst>
              <a:ext uri="{FF2B5EF4-FFF2-40B4-BE49-F238E27FC236}">
                <a16:creationId xmlns:a16="http://schemas.microsoft.com/office/drawing/2014/main" id="{722CDD26-DDF7-1945-8658-D5F799C873C4}"/>
              </a:ext>
            </a:extLst>
          </p:cNvPr>
          <p:cNvPicPr>
            <a:picLocks noChangeAspect="1"/>
          </p:cNvPicPr>
          <p:nvPr/>
        </p:nvPicPr>
        <p:blipFill>
          <a:blip r:embed="rId5"/>
          <a:stretch>
            <a:fillRect/>
          </a:stretch>
        </p:blipFill>
        <p:spPr>
          <a:xfrm>
            <a:off x="1277815" y="4327758"/>
            <a:ext cx="1625600" cy="605905"/>
          </a:xfrm>
          <a:prstGeom prst="rect">
            <a:avLst/>
          </a:prstGeom>
        </p:spPr>
      </p:pic>
      <p:pic>
        <p:nvPicPr>
          <p:cNvPr id="12" name="Picture 11">
            <a:extLst>
              <a:ext uri="{FF2B5EF4-FFF2-40B4-BE49-F238E27FC236}">
                <a16:creationId xmlns:a16="http://schemas.microsoft.com/office/drawing/2014/main" id="{5A8F2F96-3CEC-134B-AC42-2378FCA0600A}"/>
              </a:ext>
            </a:extLst>
          </p:cNvPr>
          <p:cNvPicPr>
            <a:picLocks noChangeAspect="1"/>
          </p:cNvPicPr>
          <p:nvPr/>
        </p:nvPicPr>
        <p:blipFill>
          <a:blip r:embed="rId6"/>
          <a:stretch>
            <a:fillRect/>
          </a:stretch>
        </p:blipFill>
        <p:spPr>
          <a:xfrm>
            <a:off x="1658815" y="5327495"/>
            <a:ext cx="292100" cy="235105"/>
          </a:xfrm>
          <a:prstGeom prst="rect">
            <a:avLst/>
          </a:prstGeom>
        </p:spPr>
      </p:pic>
    </p:spTree>
    <p:extLst>
      <p:ext uri="{BB962C8B-B14F-4D97-AF65-F5344CB8AC3E}">
        <p14:creationId xmlns:p14="http://schemas.microsoft.com/office/powerpoint/2010/main" val="2485387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AFC4-2747-E641-B5D0-CDEF4AA74EE5}"/>
              </a:ext>
            </a:extLst>
          </p:cNvPr>
          <p:cNvSpPr>
            <a:spLocks noGrp="1"/>
          </p:cNvSpPr>
          <p:nvPr>
            <p:ph type="title"/>
          </p:nvPr>
        </p:nvSpPr>
        <p:spPr/>
        <p:txBody>
          <a:bodyPr/>
          <a:lstStyle/>
          <a:p>
            <a:r>
              <a:rPr lang="en-US" altLang="zh-CN" dirty="0">
                <a:latin typeface="Comic Sans MS" charset="0"/>
              </a:rPr>
              <a:t> Problem</a:t>
            </a:r>
            <a:r>
              <a:rPr lang="zh-CN" altLang="en-US" dirty="0">
                <a:latin typeface="Comic Sans MS" charset="0"/>
              </a:rPr>
              <a:t> </a:t>
            </a:r>
            <a:r>
              <a:rPr lang="en-US" altLang="zh-CN" dirty="0">
                <a:latin typeface="Comic Sans MS" charset="0"/>
              </a:rPr>
              <a:t>Formulation</a:t>
            </a:r>
            <a:r>
              <a:rPr lang="zh-CN" altLang="en-US" dirty="0">
                <a:latin typeface="Comic Sans MS" charset="0"/>
              </a:rPr>
              <a:t> </a:t>
            </a:r>
            <a:r>
              <a:rPr lang="en-US" altLang="zh-CN" sz="2800" dirty="0">
                <a:latin typeface="Comic Sans MS" charset="0"/>
              </a:rPr>
              <a:t>(cont’d)</a:t>
            </a:r>
            <a:endParaRPr lang="en-US" sz="2800" dirty="0"/>
          </a:p>
        </p:txBody>
      </p:sp>
      <p:sp>
        <p:nvSpPr>
          <p:cNvPr id="3" name="Content Placeholder 2">
            <a:extLst>
              <a:ext uri="{FF2B5EF4-FFF2-40B4-BE49-F238E27FC236}">
                <a16:creationId xmlns:a16="http://schemas.microsoft.com/office/drawing/2014/main" id="{26B853B4-D8E9-B042-9DC4-ED7D80F2679B}"/>
              </a:ext>
            </a:extLst>
          </p:cNvPr>
          <p:cNvSpPr>
            <a:spLocks noGrp="1"/>
          </p:cNvSpPr>
          <p:nvPr>
            <p:ph idx="1"/>
          </p:nvPr>
        </p:nvSpPr>
        <p:spPr>
          <a:xfrm>
            <a:off x="457200" y="1600200"/>
            <a:ext cx="8382000" cy="4529138"/>
          </a:xfrm>
        </p:spPr>
        <p:txBody>
          <a:bodyPr/>
          <a:lstStyle/>
          <a:p>
            <a:r>
              <a:rPr lang="en-US" altLang="zh-CN" sz="2400" dirty="0" err="1">
                <a:latin typeface="Comic Sans MS" panose="030F0902030302020204" pitchFamily="66" charset="0"/>
              </a:rPr>
              <a:t>Translog</a:t>
            </a:r>
            <a:r>
              <a:rPr lang="zh-CN" altLang="en-US" sz="2400" dirty="0">
                <a:latin typeface="Comic Sans MS" panose="030F0902030302020204" pitchFamily="66" charset="0"/>
              </a:rPr>
              <a:t> </a:t>
            </a:r>
            <a:r>
              <a:rPr lang="en-US" altLang="zh-CN" sz="2400" dirty="0">
                <a:latin typeface="Comic Sans MS" panose="030F0902030302020204" pitchFamily="66" charset="0"/>
              </a:rPr>
              <a:t>bandwidth</a:t>
            </a:r>
            <a:r>
              <a:rPr lang="zh-CN" altLang="en-US" sz="2400" dirty="0">
                <a:latin typeface="Comic Sans MS" panose="030F0902030302020204" pitchFamily="66" charset="0"/>
              </a:rPr>
              <a:t> </a:t>
            </a:r>
            <a:r>
              <a:rPr lang="en-US" altLang="zh-CN" sz="2400" dirty="0">
                <a:latin typeface="Comic Sans MS" panose="030F0902030302020204" pitchFamily="66" charset="0"/>
              </a:rPr>
              <a:t>cost</a:t>
            </a:r>
            <a:r>
              <a:rPr lang="zh-CN" altLang="en-US" sz="2400" dirty="0">
                <a:latin typeface="Comic Sans MS" panose="030F0902030302020204" pitchFamily="66" charset="0"/>
              </a:rPr>
              <a:t> </a:t>
            </a:r>
            <a:r>
              <a:rPr lang="en-US" altLang="zh-CN" sz="2400" dirty="0">
                <a:latin typeface="Comic Sans MS" panose="030F0902030302020204" pitchFamily="66" charset="0"/>
              </a:rPr>
              <a:t>function</a:t>
            </a:r>
            <a:r>
              <a:rPr lang="zh-CN" altLang="en-US" sz="2400" dirty="0">
                <a:latin typeface="Comic Sans MS" panose="030F0902030302020204" pitchFamily="66" charset="0"/>
              </a:rPr>
              <a:t> </a:t>
            </a:r>
            <a:r>
              <a:rPr lang="en-US" altLang="zh-CN" sz="2400" dirty="0">
                <a:latin typeface="Comic Sans MS" panose="030F0902030302020204" pitchFamily="66" charset="0"/>
              </a:rPr>
              <a:t>on</a:t>
            </a:r>
            <a:r>
              <a:rPr lang="zh-CN" altLang="en-US" sz="2400" dirty="0">
                <a:latin typeface="Comic Sans MS" panose="030F0902030302020204" pitchFamily="66" charset="0"/>
              </a:rPr>
              <a:t> </a:t>
            </a:r>
            <a:r>
              <a:rPr lang="en-US" altLang="zh-CN" sz="2400" dirty="0">
                <a:latin typeface="Comic Sans MS" panose="030F0902030302020204" pitchFamily="66" charset="0"/>
              </a:rPr>
              <a:t>each</a:t>
            </a:r>
            <a:r>
              <a:rPr lang="zh-CN" altLang="en-US" sz="2400" dirty="0">
                <a:latin typeface="Comic Sans MS" panose="030F0902030302020204" pitchFamily="66" charset="0"/>
              </a:rPr>
              <a:t> </a:t>
            </a:r>
            <a:r>
              <a:rPr lang="en-US" altLang="zh-CN" sz="2400" dirty="0">
                <a:latin typeface="Comic Sans MS" panose="030F0902030302020204" pitchFamily="66" charset="0"/>
              </a:rPr>
              <a:t>link</a:t>
            </a:r>
          </a:p>
          <a:p>
            <a:pPr lvl="1"/>
            <a:endParaRPr lang="en-US" altLang="zh-CN" sz="1900" dirty="0">
              <a:latin typeface="Comic Sans MS" panose="030F0902030302020204" pitchFamily="66" charset="0"/>
            </a:endParaRPr>
          </a:p>
          <a:p>
            <a:endParaRPr lang="en-US" altLang="zh-CN" sz="2400" dirty="0">
              <a:latin typeface="Comic Sans MS" panose="030F0902030302020204" pitchFamily="66" charset="0"/>
            </a:endParaRPr>
          </a:p>
          <a:p>
            <a:endParaRPr lang="en-US" altLang="zh-CN" sz="800" dirty="0">
              <a:latin typeface="Comic Sans MS" panose="030F0902030302020204" pitchFamily="66" charset="0"/>
            </a:endParaRPr>
          </a:p>
          <a:p>
            <a:r>
              <a:rPr lang="en-US" altLang="zh-CN" sz="2400" dirty="0">
                <a:latin typeface="Comic Sans MS" panose="030F0902030302020204" pitchFamily="66" charset="0"/>
              </a:rPr>
              <a:t>Reasons</a:t>
            </a:r>
          </a:p>
          <a:p>
            <a:pPr lvl="1"/>
            <a:r>
              <a:rPr lang="en-US" altLang="zh-CN" sz="2000" dirty="0">
                <a:latin typeface="Comic Sans MS" panose="030F0902030302020204" pitchFamily="66" charset="0"/>
              </a:rPr>
              <a:t>Widely</a:t>
            </a:r>
            <a:r>
              <a:rPr lang="zh-CN" altLang="en-US" sz="2000" dirty="0">
                <a:latin typeface="Comic Sans MS" panose="030F0902030302020204" pitchFamily="66" charset="0"/>
              </a:rPr>
              <a:t> </a:t>
            </a:r>
            <a:r>
              <a:rPr lang="en-US" altLang="zh-CN" sz="2000" dirty="0">
                <a:latin typeface="Comic Sans MS" panose="030F0902030302020204" pitchFamily="66" charset="0"/>
              </a:rPr>
              <a:t>used</a:t>
            </a:r>
            <a:r>
              <a:rPr lang="zh-CN" altLang="en-US" sz="2000" dirty="0">
                <a:latin typeface="Comic Sans MS" panose="030F0902030302020204" pitchFamily="66" charset="0"/>
              </a:rPr>
              <a:t> </a:t>
            </a:r>
            <a:r>
              <a:rPr lang="en-US" altLang="zh-CN" sz="2000" dirty="0">
                <a:latin typeface="Comic Sans MS" panose="030F0902030302020204" pitchFamily="66" charset="0"/>
              </a:rPr>
              <a:t>in</a:t>
            </a:r>
            <a:r>
              <a:rPr lang="zh-CN" altLang="en-US" sz="2000" dirty="0">
                <a:latin typeface="Comic Sans MS" panose="030F0902030302020204" pitchFamily="66" charset="0"/>
              </a:rPr>
              <a:t> </a:t>
            </a:r>
            <a:r>
              <a:rPr lang="en-US" altLang="zh-CN" sz="2000" dirty="0">
                <a:latin typeface="Comic Sans MS" panose="030F0902030302020204" pitchFamily="66" charset="0"/>
              </a:rPr>
              <a:t>Cisco EIGRP</a:t>
            </a:r>
            <a:r>
              <a:rPr lang="zh-CN" altLang="en-US" sz="2000" dirty="0">
                <a:latin typeface="Comic Sans MS" panose="030F0902030302020204" pitchFamily="66" charset="0"/>
              </a:rPr>
              <a:t> </a:t>
            </a:r>
            <a:r>
              <a:rPr lang="en-US" altLang="zh-CN" sz="2000" dirty="0">
                <a:latin typeface="Comic Sans MS" panose="030F0902030302020204" pitchFamily="66" charset="0"/>
              </a:rPr>
              <a:t>and</a:t>
            </a:r>
            <a:r>
              <a:rPr lang="zh-CN" altLang="en-US" sz="2000" dirty="0">
                <a:latin typeface="Comic Sans MS" panose="030F0902030302020204" pitchFamily="66" charset="0"/>
              </a:rPr>
              <a:t> </a:t>
            </a:r>
            <a:r>
              <a:rPr lang="en-US" altLang="zh-CN" sz="2000" dirty="0">
                <a:latin typeface="Comic Sans MS" panose="030F0902030302020204" pitchFamily="66" charset="0"/>
              </a:rPr>
              <a:t>OSPF protocols </a:t>
            </a:r>
          </a:p>
          <a:p>
            <a:pPr lvl="1"/>
            <a:r>
              <a:rPr lang="en-US" altLang="zh-CN" sz="2000" dirty="0">
                <a:latin typeface="Comic Sans MS" panose="030F0902030302020204" pitchFamily="66" charset="0"/>
              </a:rPr>
              <a:t>Log-linear</a:t>
            </a:r>
            <a:r>
              <a:rPr lang="zh-CN" altLang="en-US" sz="2000" dirty="0">
                <a:latin typeface="Comic Sans MS" panose="030F0902030302020204" pitchFamily="66" charset="0"/>
              </a:rPr>
              <a:t> </a:t>
            </a:r>
            <a:r>
              <a:rPr lang="en-US" altLang="zh-CN" sz="2000" dirty="0">
                <a:latin typeface="Comic Sans MS" panose="030F0902030302020204" pitchFamily="66" charset="0"/>
              </a:rPr>
              <a:t>for</a:t>
            </a:r>
            <a:r>
              <a:rPr lang="zh-CN" altLang="en-US" sz="2000" dirty="0">
                <a:latin typeface="Comic Sans MS" panose="030F0902030302020204" pitchFamily="66" charset="0"/>
              </a:rPr>
              <a:t> </a:t>
            </a:r>
            <a:r>
              <a:rPr lang="en-US" altLang="zh-CN" sz="2000" dirty="0">
                <a:latin typeface="Comic Sans MS" panose="030F0902030302020204" pitchFamily="66" charset="0"/>
              </a:rPr>
              <a:t>easy</a:t>
            </a:r>
            <a:r>
              <a:rPr lang="zh-CN" altLang="en-US" sz="2000" dirty="0">
                <a:latin typeface="Comic Sans MS" panose="030F0902030302020204" pitchFamily="66" charset="0"/>
              </a:rPr>
              <a:t> </a:t>
            </a:r>
            <a:r>
              <a:rPr lang="en-US" altLang="zh-CN" sz="2000" dirty="0">
                <a:latin typeface="Comic Sans MS" panose="030F0902030302020204" pitchFamily="66" charset="0"/>
              </a:rPr>
              <a:t>calculation</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The</a:t>
            </a:r>
            <a:r>
              <a:rPr lang="zh-CN" altLang="en-US" sz="2400" dirty="0">
                <a:latin typeface="Comic Sans MS" panose="030F0902030302020204" pitchFamily="66" charset="0"/>
              </a:rPr>
              <a:t> </a:t>
            </a:r>
            <a:r>
              <a:rPr lang="en-US" altLang="zh-CN" sz="2400" dirty="0">
                <a:latin typeface="Comic Sans MS" panose="030F0902030302020204" pitchFamily="66" charset="0"/>
              </a:rPr>
              <a:t>weight</a:t>
            </a:r>
            <a:r>
              <a:rPr lang="zh-CN" altLang="en-US" sz="2400" dirty="0">
                <a:latin typeface="Comic Sans MS" panose="030F0902030302020204" pitchFamily="66" charset="0"/>
              </a:rPr>
              <a:t> </a:t>
            </a:r>
            <a:r>
              <a:rPr lang="en-US" altLang="zh-CN" sz="2400" dirty="0">
                <a:latin typeface="Comic Sans MS" panose="030F0902030302020204" pitchFamily="66" charset="0"/>
              </a:rPr>
              <a:t>of setup</a:t>
            </a:r>
            <a:r>
              <a:rPr lang="zh-CN" altLang="en-US" sz="2400" dirty="0">
                <a:latin typeface="Comic Sans MS" panose="030F0902030302020204" pitchFamily="66" charset="0"/>
              </a:rPr>
              <a:t> </a:t>
            </a:r>
            <a:r>
              <a:rPr lang="en-US" altLang="zh-CN" sz="2400" dirty="0">
                <a:latin typeface="Comic Sans MS" panose="030F0902030302020204" pitchFamily="66" charset="0"/>
              </a:rPr>
              <a:t>cost</a:t>
            </a:r>
            <a:r>
              <a:rPr lang="zh-CN" altLang="en-US" sz="2400" dirty="0">
                <a:latin typeface="Comic Sans MS" panose="030F0902030302020204" pitchFamily="66" charset="0"/>
              </a:rPr>
              <a:t> </a:t>
            </a:r>
            <a:r>
              <a:rPr lang="en-US" altLang="zh-CN" sz="2400" dirty="0">
                <a:latin typeface="Comic Sans MS" panose="030F0902030302020204" pitchFamily="66" charset="0"/>
              </a:rPr>
              <a:t>and</a:t>
            </a:r>
            <a:r>
              <a:rPr lang="zh-CN" altLang="en-US" sz="2400" dirty="0">
                <a:latin typeface="Comic Sans MS" panose="030F0902030302020204" pitchFamily="66" charset="0"/>
              </a:rPr>
              <a:t> </a:t>
            </a:r>
            <a:r>
              <a:rPr lang="en-US" altLang="zh-CN" sz="2400" dirty="0">
                <a:latin typeface="Comic Sans MS" panose="030F0902030302020204" pitchFamily="66" charset="0"/>
              </a:rPr>
              <a:t>bandwidth</a:t>
            </a:r>
            <a:r>
              <a:rPr lang="zh-CN" altLang="en-US" sz="2400" dirty="0">
                <a:latin typeface="Comic Sans MS" panose="030F0902030302020204" pitchFamily="66" charset="0"/>
              </a:rPr>
              <a:t> </a:t>
            </a:r>
            <a:r>
              <a:rPr lang="en-US" altLang="zh-CN" sz="2400" dirty="0">
                <a:latin typeface="Comic Sans MS" panose="030F0902030302020204" pitchFamily="66" charset="0"/>
              </a:rPr>
              <a:t>consumption</a:t>
            </a:r>
          </a:p>
          <a:p>
            <a:pPr lvl="1"/>
            <a:r>
              <a:rPr lang="en-US" altLang="zh-CN" sz="1900" dirty="0">
                <a:latin typeface="Comic Sans MS" panose="030F0902030302020204" pitchFamily="66" charset="0"/>
              </a:rPr>
              <a:t>Adjusting the</a:t>
            </a:r>
            <a:r>
              <a:rPr lang="zh-CN" altLang="en-US" sz="1900" dirty="0">
                <a:latin typeface="Comic Sans MS" panose="030F0902030302020204" pitchFamily="66" charset="0"/>
              </a:rPr>
              <a:t> </a:t>
            </a:r>
            <a:r>
              <a:rPr lang="en-US" altLang="zh-CN" sz="1900" dirty="0">
                <a:latin typeface="Comic Sans MS" panose="030F0902030302020204" pitchFamily="66" charset="0"/>
              </a:rPr>
              <a:t>traffic-changing</a:t>
            </a:r>
            <a:r>
              <a:rPr lang="zh-CN" altLang="en-US" sz="1900" dirty="0">
                <a:latin typeface="Comic Sans MS" panose="030F0902030302020204" pitchFamily="66" charset="0"/>
              </a:rPr>
              <a:t> </a:t>
            </a:r>
            <a:r>
              <a:rPr lang="en-US" altLang="zh-CN" sz="1900" dirty="0">
                <a:latin typeface="Comic Sans MS" panose="030F0902030302020204" pitchFamily="66" charset="0"/>
              </a:rPr>
              <a:t>ratios</a:t>
            </a:r>
            <a:r>
              <a:rPr lang="zh-CN" altLang="en-US" sz="1900" dirty="0">
                <a:latin typeface="Comic Sans MS" panose="030F0902030302020204" pitchFamily="66" charset="0"/>
              </a:rPr>
              <a:t> </a:t>
            </a:r>
            <a:r>
              <a:rPr lang="en-US" altLang="zh-CN" sz="1900" dirty="0">
                <a:latin typeface="Comic Sans MS" panose="030F0902030302020204" pitchFamily="66" charset="0"/>
              </a:rPr>
              <a:t>and</a:t>
            </a:r>
            <a:r>
              <a:rPr lang="zh-CN" altLang="en-US" sz="1900" dirty="0">
                <a:latin typeface="Comic Sans MS" panose="030F0902030302020204" pitchFamily="66" charset="0"/>
              </a:rPr>
              <a:t> </a:t>
            </a:r>
            <a:r>
              <a:rPr lang="en-US" altLang="zh-CN" sz="1900" dirty="0">
                <a:latin typeface="Comic Sans MS" panose="030F0902030302020204" pitchFamily="66" charset="0"/>
              </a:rPr>
              <a:t>unit</a:t>
            </a:r>
            <a:r>
              <a:rPr lang="zh-CN" altLang="en-US" sz="1900" dirty="0">
                <a:latin typeface="Comic Sans MS" panose="030F0902030302020204" pitchFamily="66" charset="0"/>
              </a:rPr>
              <a:t> </a:t>
            </a:r>
            <a:r>
              <a:rPr lang="en-US" altLang="zh-CN" sz="1900" dirty="0">
                <a:latin typeface="Comic Sans MS" panose="030F0902030302020204" pitchFamily="66" charset="0"/>
              </a:rPr>
              <a:t>setup</a:t>
            </a:r>
            <a:r>
              <a:rPr lang="zh-CN" altLang="en-US" sz="1900" dirty="0">
                <a:latin typeface="Comic Sans MS" panose="030F0902030302020204" pitchFamily="66" charset="0"/>
              </a:rPr>
              <a:t> </a:t>
            </a:r>
            <a:r>
              <a:rPr lang="en-US" altLang="zh-CN" sz="1900" dirty="0">
                <a:latin typeface="Comic Sans MS" panose="030F0902030302020204" pitchFamily="66" charset="0"/>
              </a:rPr>
              <a:t>costs</a:t>
            </a:r>
            <a:r>
              <a:rPr lang="zh-CN" altLang="en-US" sz="1900" dirty="0">
                <a:latin typeface="Comic Sans MS" panose="030F0902030302020204" pitchFamily="66" charset="0"/>
              </a:rPr>
              <a:t> </a:t>
            </a:r>
            <a:r>
              <a:rPr lang="en-US" altLang="zh-CN" sz="1900" dirty="0">
                <a:latin typeface="Comic Sans MS" panose="030F0902030302020204" pitchFamily="66" charset="0"/>
              </a:rPr>
              <a:t>of</a:t>
            </a:r>
            <a:r>
              <a:rPr lang="zh-CN" altLang="en-US" sz="1900" dirty="0">
                <a:latin typeface="Comic Sans MS" panose="030F0902030302020204" pitchFamily="66" charset="0"/>
              </a:rPr>
              <a:t> </a:t>
            </a:r>
            <a:r>
              <a:rPr lang="en-US" altLang="zh-CN" sz="1900" dirty="0">
                <a:latin typeface="Comic Sans MS" panose="030F0902030302020204" pitchFamily="66" charset="0"/>
              </a:rPr>
              <a:t>middleboxes</a:t>
            </a:r>
            <a:endParaRPr lang="en-US" sz="1900" dirty="0">
              <a:latin typeface="Comic Sans MS" panose="030F0902030302020204" pitchFamily="66" charset="0"/>
            </a:endParaRPr>
          </a:p>
        </p:txBody>
      </p:sp>
      <p:sp>
        <p:nvSpPr>
          <p:cNvPr id="4" name="Footer Placeholder 3">
            <a:extLst>
              <a:ext uri="{FF2B5EF4-FFF2-40B4-BE49-F238E27FC236}">
                <a16:creationId xmlns:a16="http://schemas.microsoft.com/office/drawing/2014/main" id="{C3BF11C8-99AD-514A-B778-6E2F90B5A530}"/>
              </a:ext>
            </a:extLst>
          </p:cNvPr>
          <p:cNvSpPr>
            <a:spLocks noGrp="1"/>
          </p:cNvSpPr>
          <p:nvPr>
            <p:ph type="ftr" idx="11"/>
          </p:nvPr>
        </p:nvSpPr>
        <p:spPr/>
        <p:txBody>
          <a:bodyPr/>
          <a:lstStyle/>
          <a:p>
            <a:pPr>
              <a:defRPr/>
            </a:pPr>
            <a:endParaRPr lang="en-GB" altLang="zh-CN"/>
          </a:p>
        </p:txBody>
      </p:sp>
      <p:pic>
        <p:nvPicPr>
          <p:cNvPr id="5" name="Picture 4">
            <a:extLst>
              <a:ext uri="{FF2B5EF4-FFF2-40B4-BE49-F238E27FC236}">
                <a16:creationId xmlns:a16="http://schemas.microsoft.com/office/drawing/2014/main" id="{E854884E-3A60-B643-A7D4-7C8C644665B8}"/>
              </a:ext>
            </a:extLst>
          </p:cNvPr>
          <p:cNvPicPr>
            <a:picLocks noChangeAspect="1"/>
          </p:cNvPicPr>
          <p:nvPr/>
        </p:nvPicPr>
        <p:blipFill>
          <a:blip r:embed="rId2"/>
          <a:stretch>
            <a:fillRect/>
          </a:stretch>
        </p:blipFill>
        <p:spPr>
          <a:xfrm>
            <a:off x="1447800" y="2209800"/>
            <a:ext cx="6783756" cy="533400"/>
          </a:xfrm>
          <a:prstGeom prst="rect">
            <a:avLst/>
          </a:prstGeom>
        </p:spPr>
      </p:pic>
    </p:spTree>
    <p:extLst>
      <p:ext uri="{BB962C8B-B14F-4D97-AF65-F5344CB8AC3E}">
        <p14:creationId xmlns:p14="http://schemas.microsoft.com/office/powerpoint/2010/main" val="916031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6652-9500-E749-9C96-B73326C78EEA}"/>
              </a:ext>
            </a:extLst>
          </p:cNvPr>
          <p:cNvSpPr>
            <a:spLocks noGrp="1"/>
          </p:cNvSpPr>
          <p:nvPr>
            <p:ph type="title"/>
          </p:nvPr>
        </p:nvSpPr>
        <p:spPr>
          <a:xfrm>
            <a:off x="228600" y="274638"/>
            <a:ext cx="8915400" cy="1141412"/>
          </a:xfrm>
        </p:spPr>
        <p:txBody>
          <a:bodyPr/>
          <a:lstStyle/>
          <a:p>
            <a:r>
              <a:rPr lang="en-US" altLang="zh-CN" sz="3600" dirty="0">
                <a:latin typeface="Comic Sans MS" charset="0"/>
              </a:rPr>
              <a:t> Problem</a:t>
            </a:r>
            <a:r>
              <a:rPr lang="zh-CN" altLang="en-US" sz="3600" dirty="0">
                <a:latin typeface="Comic Sans MS" charset="0"/>
              </a:rPr>
              <a:t> </a:t>
            </a:r>
            <a:r>
              <a:rPr lang="en-US" altLang="zh-CN" sz="3600" dirty="0">
                <a:latin typeface="Comic Sans MS" charset="0"/>
              </a:rPr>
              <a:t>Complexity</a:t>
            </a:r>
            <a:endParaRPr lang="en-US" sz="3600" dirty="0"/>
          </a:p>
        </p:txBody>
      </p:sp>
      <p:sp>
        <p:nvSpPr>
          <p:cNvPr id="3" name="Content Placeholder 2">
            <a:extLst>
              <a:ext uri="{FF2B5EF4-FFF2-40B4-BE49-F238E27FC236}">
                <a16:creationId xmlns:a16="http://schemas.microsoft.com/office/drawing/2014/main" id="{CB263E8B-FC08-6F4E-A1C5-7046081E503F}"/>
              </a:ext>
            </a:extLst>
          </p:cNvPr>
          <p:cNvSpPr>
            <a:spLocks noGrp="1"/>
          </p:cNvSpPr>
          <p:nvPr>
            <p:ph idx="1"/>
          </p:nvPr>
        </p:nvSpPr>
        <p:spPr>
          <a:xfrm>
            <a:off x="685800" y="1752600"/>
            <a:ext cx="8228013" cy="4529138"/>
          </a:xfrm>
        </p:spPr>
        <p:txBody>
          <a:bodyPr/>
          <a:lstStyle/>
          <a:p>
            <a:pPr marL="0" indent="0">
              <a:buNone/>
            </a:pPr>
            <a:r>
              <a:rPr lang="en-US" altLang="zh-CN" sz="2400" dirty="0">
                <a:latin typeface="Comic Sans MS" charset="0"/>
              </a:rPr>
              <a:t>NP-hard</a:t>
            </a:r>
            <a:r>
              <a:rPr lang="zh-CN" altLang="en-US" sz="2400" dirty="0">
                <a:latin typeface="Comic Sans MS" charset="0"/>
              </a:rPr>
              <a:t> </a:t>
            </a:r>
            <a:endParaRPr lang="en-US" altLang="zh-CN" sz="2400" dirty="0">
              <a:latin typeface="Comic Sans MS" charset="0"/>
            </a:endParaRPr>
          </a:p>
          <a:p>
            <a:r>
              <a:rPr lang="en-US" altLang="zh-CN" sz="2000" dirty="0">
                <a:latin typeface="Comic Sans MS" charset="0"/>
              </a:rPr>
              <a:t>Even</a:t>
            </a:r>
            <a:r>
              <a:rPr lang="zh-CN" altLang="en-US" sz="2000" dirty="0">
                <a:latin typeface="Comic Sans MS" charset="0"/>
              </a:rPr>
              <a:t> </a:t>
            </a:r>
            <a:r>
              <a:rPr lang="en-US" altLang="zh-CN" sz="2000" dirty="0">
                <a:latin typeface="Comic Sans MS" charset="0"/>
              </a:rPr>
              <a:t>with</a:t>
            </a:r>
            <a:r>
              <a:rPr lang="zh-CN" altLang="en-US" sz="2000" dirty="0">
                <a:latin typeface="Comic Sans MS" charset="0"/>
              </a:rPr>
              <a:t> </a:t>
            </a:r>
            <a:r>
              <a:rPr lang="en-US" altLang="zh-CN" sz="2000" dirty="0">
                <a:latin typeface="Comic Sans MS" charset="0"/>
              </a:rPr>
              <a:t>no</a:t>
            </a:r>
            <a:r>
              <a:rPr lang="zh-CN" altLang="en-US" sz="2000" dirty="0">
                <a:latin typeface="Comic Sans MS" charset="0"/>
              </a:rPr>
              <a:t> </a:t>
            </a:r>
            <a:r>
              <a:rPr lang="en-US" altLang="zh-CN" sz="2000" dirty="0">
                <a:latin typeface="Comic Sans MS" charset="0"/>
              </a:rPr>
              <a:t>traffic-changing</a:t>
            </a:r>
            <a:r>
              <a:rPr lang="zh-CN" altLang="en-US" sz="2000" dirty="0">
                <a:latin typeface="Comic Sans MS" charset="0"/>
              </a:rPr>
              <a:t> </a:t>
            </a:r>
            <a:r>
              <a:rPr lang="en-US" altLang="zh-CN" sz="2000" dirty="0">
                <a:latin typeface="Comic Sans MS" charset="0"/>
              </a:rPr>
              <a:t>effects</a:t>
            </a:r>
          </a:p>
          <a:p>
            <a:r>
              <a:rPr lang="en-US" altLang="zh-CN" sz="2000" dirty="0">
                <a:latin typeface="Comic Sans MS" charset="0"/>
              </a:rPr>
              <a:t>Even</a:t>
            </a:r>
            <a:r>
              <a:rPr lang="zh-CN" altLang="en-US" sz="2000" dirty="0">
                <a:latin typeface="Comic Sans MS" charset="0"/>
              </a:rPr>
              <a:t> </a:t>
            </a:r>
            <a:r>
              <a:rPr lang="en-US" altLang="zh-CN" sz="2000" dirty="0">
                <a:latin typeface="Comic Sans MS" charset="0"/>
              </a:rPr>
              <a:t>when</a:t>
            </a:r>
            <a:r>
              <a:rPr lang="zh-CN" altLang="en-US" sz="2000" dirty="0">
                <a:latin typeface="Comic Sans MS" charset="0"/>
              </a:rPr>
              <a:t> </a:t>
            </a:r>
            <a:r>
              <a:rPr lang="en-US" altLang="zh-CN" sz="2000" dirty="0">
                <a:latin typeface="Comic Sans MS" charset="0"/>
              </a:rPr>
              <a:t>placing</a:t>
            </a:r>
            <a:r>
              <a:rPr lang="zh-CN" altLang="en-US" sz="2000" dirty="0">
                <a:latin typeface="Comic Sans MS" charset="0"/>
              </a:rPr>
              <a:t> </a:t>
            </a:r>
            <a:r>
              <a:rPr lang="en-US" altLang="zh-CN" sz="2000" dirty="0">
                <a:latin typeface="Comic Sans MS" charset="0"/>
              </a:rPr>
              <a:t>a</a:t>
            </a:r>
            <a:r>
              <a:rPr lang="zh-CN" altLang="en-US" sz="2000" dirty="0">
                <a:latin typeface="Comic Sans MS" charset="0"/>
              </a:rPr>
              <a:t> </a:t>
            </a:r>
            <a:r>
              <a:rPr lang="en-US" altLang="zh-CN" sz="2000" dirty="0">
                <a:latin typeface="Comic Sans MS" charset="0"/>
              </a:rPr>
              <a:t>single</a:t>
            </a:r>
            <a:r>
              <a:rPr lang="zh-CN" altLang="en-US" sz="2000" dirty="0">
                <a:latin typeface="Comic Sans MS" charset="0"/>
              </a:rPr>
              <a:t> </a:t>
            </a:r>
            <a:r>
              <a:rPr lang="en-US" altLang="zh-CN" sz="2000" dirty="0" err="1">
                <a:latin typeface="Comic Sans MS" charset="0"/>
              </a:rPr>
              <a:t>middlebox</a:t>
            </a:r>
            <a:endParaRPr lang="en-US" altLang="zh-CN" sz="2000" dirty="0">
              <a:latin typeface="Comic Sans MS" charset="0"/>
            </a:endParaRPr>
          </a:p>
          <a:p>
            <a:endParaRPr lang="en-US" altLang="zh-CN" sz="800" dirty="0">
              <a:latin typeface="Comic Sans MS" charset="0"/>
            </a:endParaRPr>
          </a:p>
          <a:p>
            <a:pPr marL="0" indent="0">
              <a:buNone/>
            </a:pPr>
            <a:r>
              <a:rPr lang="en-US" altLang="zh-CN" sz="2400" dirty="0">
                <a:latin typeface="Comic Sans MS" charset="0"/>
              </a:rPr>
              <a:t>Proof</a:t>
            </a:r>
          </a:p>
          <a:p>
            <a:r>
              <a:rPr lang="en-US" altLang="zh-CN" sz="2000" dirty="0">
                <a:latin typeface="Comic Sans MS" charset="0"/>
              </a:rPr>
              <a:t>Reduction</a:t>
            </a:r>
            <a:r>
              <a:rPr lang="zh-CN" altLang="en-US" sz="2000" dirty="0">
                <a:latin typeface="Comic Sans MS" charset="0"/>
              </a:rPr>
              <a:t> </a:t>
            </a:r>
            <a:r>
              <a:rPr lang="en-US" altLang="zh-CN" sz="2000" dirty="0">
                <a:latin typeface="Comic Sans MS" charset="0"/>
              </a:rPr>
              <a:t>from</a:t>
            </a:r>
            <a:r>
              <a:rPr lang="zh-CN" altLang="en-US" sz="2000" dirty="0">
                <a:latin typeface="Comic Sans MS" charset="0"/>
              </a:rPr>
              <a:t> </a:t>
            </a:r>
            <a:r>
              <a:rPr lang="en-US" altLang="zh-CN" sz="2000" dirty="0">
                <a:latin typeface="Comic Sans MS" charset="0"/>
              </a:rPr>
              <a:t>set-cover</a:t>
            </a:r>
            <a:r>
              <a:rPr lang="zh-CN" altLang="en-US" sz="2000" dirty="0">
                <a:latin typeface="Comic Sans MS" charset="0"/>
              </a:rPr>
              <a:t> </a:t>
            </a:r>
            <a:r>
              <a:rPr lang="en-US" altLang="zh-CN" sz="2000" dirty="0">
                <a:latin typeface="Comic Sans MS" charset="0"/>
              </a:rPr>
              <a:t>problem</a:t>
            </a:r>
          </a:p>
          <a:p>
            <a:r>
              <a:rPr lang="en-US" altLang="zh-CN" sz="2000" dirty="0">
                <a:latin typeface="Comic Sans MS" charset="0"/>
              </a:rPr>
              <a:t>Use</a:t>
            </a:r>
            <a:r>
              <a:rPr lang="zh-CN" altLang="en-US" sz="2000" dirty="0">
                <a:latin typeface="Comic Sans MS" charset="0"/>
              </a:rPr>
              <a:t> </a:t>
            </a:r>
            <a:r>
              <a:rPr lang="en-US" altLang="zh-CN" sz="2000" dirty="0">
                <a:latin typeface="Comic Sans MS" charset="0"/>
              </a:rPr>
              <a:t>minimum</a:t>
            </a:r>
            <a:r>
              <a:rPr lang="zh-CN" altLang="en-US" sz="2000" dirty="0">
                <a:latin typeface="Comic Sans MS" charset="0"/>
              </a:rPr>
              <a:t> </a:t>
            </a:r>
            <a:r>
              <a:rPr lang="en-US" altLang="zh-CN" sz="2000" dirty="0">
                <a:latin typeface="Comic Sans MS" charset="0"/>
              </a:rPr>
              <a:t>number</a:t>
            </a:r>
            <a:r>
              <a:rPr lang="zh-CN" altLang="en-US" sz="2000" dirty="0">
                <a:latin typeface="Comic Sans MS" charset="0"/>
              </a:rPr>
              <a:t> </a:t>
            </a:r>
            <a:r>
              <a:rPr lang="en-US" altLang="zh-CN" sz="2000" dirty="0">
                <a:latin typeface="Comic Sans MS" charset="0"/>
              </a:rPr>
              <a:t>of</a:t>
            </a:r>
            <a:r>
              <a:rPr lang="zh-CN" altLang="en-US" sz="2000" dirty="0">
                <a:latin typeface="Comic Sans MS" charset="0"/>
              </a:rPr>
              <a:t> </a:t>
            </a:r>
            <a:r>
              <a:rPr lang="en-US" altLang="zh-CN" sz="2000" dirty="0">
                <a:latin typeface="Comic Sans MS" charset="0"/>
              </a:rPr>
              <a:t>middleboxes</a:t>
            </a:r>
            <a:r>
              <a:rPr lang="zh-CN" altLang="en-US" sz="2000" dirty="0">
                <a:latin typeface="Comic Sans MS" charset="0"/>
              </a:rPr>
              <a:t> </a:t>
            </a:r>
            <a:r>
              <a:rPr lang="en-US" altLang="zh-CN" sz="2000" dirty="0">
                <a:latin typeface="Comic Sans MS" charset="0"/>
              </a:rPr>
              <a:t>to</a:t>
            </a:r>
            <a:r>
              <a:rPr lang="zh-CN" altLang="en-US" sz="2000" dirty="0">
                <a:latin typeface="Comic Sans MS" charset="0"/>
              </a:rPr>
              <a:t> </a:t>
            </a:r>
            <a:r>
              <a:rPr lang="en-US" altLang="zh-CN" sz="2000" dirty="0">
                <a:latin typeface="Comic Sans MS" charset="0"/>
              </a:rPr>
              <a:t>“cover”</a:t>
            </a:r>
            <a:r>
              <a:rPr lang="zh-CN" altLang="en-US" sz="2000" dirty="0">
                <a:latin typeface="Comic Sans MS" charset="0"/>
              </a:rPr>
              <a:t> </a:t>
            </a:r>
            <a:r>
              <a:rPr lang="en-US" altLang="zh-CN" sz="2000" dirty="0">
                <a:latin typeface="Comic Sans MS" charset="0"/>
              </a:rPr>
              <a:t>all</a:t>
            </a:r>
            <a:r>
              <a:rPr lang="zh-CN" altLang="en-US" sz="2000" dirty="0">
                <a:latin typeface="Comic Sans MS" charset="0"/>
              </a:rPr>
              <a:t> </a:t>
            </a:r>
            <a:r>
              <a:rPr lang="en-US" altLang="zh-CN" sz="2000" dirty="0">
                <a:latin typeface="Comic Sans MS" charset="0"/>
              </a:rPr>
              <a:t>flows</a:t>
            </a:r>
          </a:p>
          <a:p>
            <a:pPr lvl="1"/>
            <a:r>
              <a:rPr lang="en-US" altLang="zh-CN" sz="1800" dirty="0">
                <a:latin typeface="Comic Sans MS" charset="0"/>
              </a:rPr>
              <a:t>Flows</a:t>
            </a:r>
            <a:r>
              <a:rPr lang="zh-CN" altLang="en-US" sz="1800" dirty="0">
                <a:latin typeface="Comic Sans MS" charset="0"/>
              </a:rPr>
              <a:t> </a:t>
            </a:r>
            <a:r>
              <a:rPr lang="en-US" altLang="zh-CN" sz="1800" dirty="0">
                <a:latin typeface="Comic Sans MS" charset="0"/>
              </a:rPr>
              <a:t>as</a:t>
            </a:r>
            <a:r>
              <a:rPr lang="zh-CN" altLang="en-US" sz="1800" dirty="0">
                <a:latin typeface="Comic Sans MS" charset="0"/>
              </a:rPr>
              <a:t> </a:t>
            </a:r>
            <a:r>
              <a:rPr lang="en-US" altLang="zh-CN" sz="1800" dirty="0">
                <a:latin typeface="Comic Sans MS" charset="0"/>
              </a:rPr>
              <a:t>elements:</a:t>
            </a:r>
            <a:r>
              <a:rPr lang="zh-CN" altLang="en-US" sz="1800" dirty="0">
                <a:latin typeface="Comic Sans MS" charset="0"/>
              </a:rPr>
              <a:t> </a:t>
            </a:r>
            <a:r>
              <a:rPr lang="en-US" altLang="zh-CN" sz="1800" dirty="0">
                <a:latin typeface="Comic Sans MS" charset="0"/>
              </a:rPr>
              <a:t>F=</a:t>
            </a:r>
            <a:r>
              <a:rPr lang="zh-CN" altLang="en-US" sz="1800" dirty="0">
                <a:latin typeface="Comic Sans MS" charset="0"/>
              </a:rPr>
              <a:t> </a:t>
            </a:r>
            <a:r>
              <a:rPr lang="en-US" altLang="zh-CN" sz="1800" dirty="0">
                <a:latin typeface="Comic Sans MS" charset="0"/>
              </a:rPr>
              <a:t>{f</a:t>
            </a:r>
            <a:r>
              <a:rPr lang="en-US" altLang="zh-CN" sz="1800" baseline="-25000" dirty="0">
                <a:latin typeface="Comic Sans MS" charset="0"/>
              </a:rPr>
              <a:t>1</a:t>
            </a:r>
            <a:r>
              <a:rPr lang="en-US" altLang="zh-CN" sz="1800" dirty="0">
                <a:latin typeface="Comic Sans MS" charset="0"/>
              </a:rPr>
              <a:t>,f</a:t>
            </a:r>
            <a:r>
              <a:rPr lang="en-US" altLang="zh-CN" sz="1800" baseline="-25000" dirty="0">
                <a:latin typeface="Comic Sans MS" charset="0"/>
              </a:rPr>
              <a:t>2</a:t>
            </a:r>
            <a:r>
              <a:rPr lang="en-US" altLang="zh-CN" sz="1800" dirty="0">
                <a:latin typeface="Comic Sans MS" charset="0"/>
              </a:rPr>
              <a:t>,…,</a:t>
            </a:r>
            <a:r>
              <a:rPr lang="zh-CN" altLang="en-US" sz="1800" dirty="0">
                <a:latin typeface="Comic Sans MS" charset="0"/>
              </a:rPr>
              <a:t> </a:t>
            </a:r>
            <a:r>
              <a:rPr lang="en-US" altLang="zh-CN" sz="1800" dirty="0" err="1">
                <a:latin typeface="Comic Sans MS" charset="0"/>
              </a:rPr>
              <a:t>f</a:t>
            </a:r>
            <a:r>
              <a:rPr lang="en-US" altLang="zh-CN" sz="1800" baseline="-25000" dirty="0" err="1">
                <a:latin typeface="Comic Sans MS" charset="0"/>
              </a:rPr>
              <a:t>|F</a:t>
            </a:r>
            <a:r>
              <a:rPr lang="en-US" altLang="zh-CN" sz="1800" baseline="-25000" dirty="0">
                <a:latin typeface="Comic Sans MS" charset="0"/>
              </a:rPr>
              <a:t>|</a:t>
            </a:r>
            <a:r>
              <a:rPr lang="en-US" altLang="zh-CN" sz="1800" dirty="0">
                <a:latin typeface="Comic Sans MS" charset="0"/>
              </a:rPr>
              <a:t>}</a:t>
            </a:r>
          </a:p>
          <a:p>
            <a:pPr lvl="1"/>
            <a:r>
              <a:rPr lang="en-US" altLang="zh-CN" sz="1800" dirty="0">
                <a:latin typeface="Comic Sans MS" charset="0"/>
              </a:rPr>
              <a:t>Placed</a:t>
            </a:r>
            <a:r>
              <a:rPr lang="zh-CN" altLang="en-US" sz="1800" dirty="0">
                <a:latin typeface="Comic Sans MS" charset="0"/>
              </a:rPr>
              <a:t> </a:t>
            </a:r>
            <a:r>
              <a:rPr lang="en-US" altLang="zh-CN" sz="1800" dirty="0">
                <a:latin typeface="Comic Sans MS" charset="0"/>
              </a:rPr>
              <a:t>middleboxes</a:t>
            </a:r>
            <a:r>
              <a:rPr lang="zh-CN" altLang="en-US" sz="1800" dirty="0">
                <a:latin typeface="Comic Sans MS" charset="0"/>
              </a:rPr>
              <a:t> </a:t>
            </a:r>
            <a:r>
              <a:rPr lang="en-US" altLang="zh-CN" sz="1800" dirty="0">
                <a:latin typeface="Comic Sans MS" charset="0"/>
              </a:rPr>
              <a:t>as</a:t>
            </a:r>
            <a:r>
              <a:rPr lang="zh-CN" altLang="en-US" sz="1800" dirty="0">
                <a:latin typeface="Comic Sans MS" charset="0"/>
              </a:rPr>
              <a:t> </a:t>
            </a:r>
            <a:r>
              <a:rPr lang="en-US" altLang="zh-CN" sz="1800" dirty="0">
                <a:latin typeface="Comic Sans MS" charset="0"/>
              </a:rPr>
              <a:t>sets:</a:t>
            </a:r>
            <a:r>
              <a:rPr lang="zh-CN" altLang="en-US" sz="1800" dirty="0">
                <a:latin typeface="Comic Sans MS" charset="0"/>
              </a:rPr>
              <a:t> </a:t>
            </a:r>
            <a:r>
              <a:rPr lang="en-US" altLang="zh-CN" sz="1800" dirty="0">
                <a:latin typeface="Comic Sans MS" charset="0"/>
              </a:rPr>
              <a:t>{S</a:t>
            </a:r>
            <a:r>
              <a:rPr lang="en-US" altLang="zh-CN" sz="1800" baseline="-25000" dirty="0">
                <a:latin typeface="Comic Sans MS" charset="0"/>
              </a:rPr>
              <a:t>1</a:t>
            </a:r>
            <a:r>
              <a:rPr lang="en-US" altLang="zh-CN" sz="1800" dirty="0">
                <a:latin typeface="Comic Sans MS" charset="0"/>
              </a:rPr>
              <a:t>,</a:t>
            </a:r>
            <a:r>
              <a:rPr lang="zh-CN" altLang="en-US" sz="1800" dirty="0">
                <a:latin typeface="Comic Sans MS" charset="0"/>
              </a:rPr>
              <a:t> </a:t>
            </a:r>
            <a:r>
              <a:rPr lang="en-US" altLang="zh-CN" sz="1800" dirty="0">
                <a:latin typeface="Comic Sans MS" charset="0"/>
              </a:rPr>
              <a:t>S</a:t>
            </a:r>
            <a:r>
              <a:rPr lang="en-US" altLang="zh-CN" sz="1800" baseline="-25000" dirty="0">
                <a:latin typeface="Comic Sans MS" charset="0"/>
              </a:rPr>
              <a:t>2</a:t>
            </a:r>
            <a:r>
              <a:rPr lang="en-US" altLang="zh-CN" sz="1800" dirty="0">
                <a:latin typeface="Comic Sans MS" charset="0"/>
              </a:rPr>
              <a:t>,…}</a:t>
            </a:r>
          </a:p>
          <a:p>
            <a:pPr lvl="1"/>
            <a:r>
              <a:rPr lang="en-US" altLang="zh-CN" sz="1800" dirty="0">
                <a:latin typeface="Comic Sans MS" charset="0"/>
              </a:rPr>
              <a:t>S</a:t>
            </a:r>
            <a:r>
              <a:rPr lang="en-US" altLang="zh-CN" sz="1800" baseline="-25000" dirty="0">
                <a:latin typeface="Comic Sans MS" charset="0"/>
              </a:rPr>
              <a:t>1</a:t>
            </a:r>
            <a:r>
              <a:rPr lang="en-US" altLang="zh-CN" sz="1800" dirty="0">
                <a:latin typeface="Comic Sans MS" charset="0"/>
              </a:rPr>
              <a:t>={f</a:t>
            </a:r>
            <a:r>
              <a:rPr lang="en-US" altLang="zh-CN" sz="1800" baseline="-25000" dirty="0">
                <a:latin typeface="Comic Sans MS" charset="0"/>
              </a:rPr>
              <a:t>1</a:t>
            </a:r>
            <a:r>
              <a:rPr lang="en-US" altLang="zh-CN" sz="1800" dirty="0">
                <a:latin typeface="Comic Sans MS" charset="0"/>
              </a:rPr>
              <a:t>, f</a:t>
            </a:r>
            <a:r>
              <a:rPr lang="en-US" altLang="zh-CN" sz="1800" baseline="-25000" dirty="0">
                <a:latin typeface="Comic Sans MS" charset="0"/>
              </a:rPr>
              <a:t>2</a:t>
            </a:r>
            <a:r>
              <a:rPr lang="en-US" altLang="zh-CN" sz="1800" dirty="0">
                <a:latin typeface="Comic Sans MS" charset="0"/>
              </a:rPr>
              <a:t>, f</a:t>
            </a:r>
            <a:r>
              <a:rPr lang="en-US" altLang="zh-CN" sz="1800" baseline="-25000" dirty="0">
                <a:latin typeface="Comic Sans MS" charset="0"/>
              </a:rPr>
              <a:t>4</a:t>
            </a:r>
            <a:r>
              <a:rPr lang="en-US" altLang="zh-CN" sz="1800" dirty="0">
                <a:latin typeface="Comic Sans MS" charset="0"/>
              </a:rPr>
              <a:t>}, S</a:t>
            </a:r>
            <a:r>
              <a:rPr lang="en-US" altLang="zh-CN" sz="1800" baseline="-25000" dirty="0">
                <a:latin typeface="Comic Sans MS" charset="0"/>
              </a:rPr>
              <a:t>2</a:t>
            </a:r>
            <a:r>
              <a:rPr lang="en-US" altLang="zh-CN" sz="1800" dirty="0">
                <a:latin typeface="Comic Sans MS" charset="0"/>
              </a:rPr>
              <a:t>={f</a:t>
            </a:r>
            <a:r>
              <a:rPr lang="en-US" altLang="zh-CN" sz="1800" baseline="-25000" dirty="0">
                <a:latin typeface="Comic Sans MS" charset="0"/>
              </a:rPr>
              <a:t>1</a:t>
            </a:r>
            <a:r>
              <a:rPr lang="en-US" altLang="zh-CN" sz="1800" dirty="0">
                <a:latin typeface="Comic Sans MS" charset="0"/>
              </a:rPr>
              <a:t>, f</a:t>
            </a:r>
            <a:r>
              <a:rPr lang="en-US" altLang="zh-CN" sz="1800" baseline="-25000" dirty="0">
                <a:latin typeface="Comic Sans MS" charset="0"/>
              </a:rPr>
              <a:t>2</a:t>
            </a:r>
            <a:r>
              <a:rPr lang="en-US" altLang="zh-CN" sz="1800" dirty="0">
                <a:latin typeface="Comic Sans MS" charset="0"/>
              </a:rPr>
              <a:t>}, S</a:t>
            </a:r>
            <a:r>
              <a:rPr lang="en-US" altLang="zh-CN" sz="1800" baseline="-25000" dirty="0">
                <a:latin typeface="Comic Sans MS" charset="0"/>
              </a:rPr>
              <a:t>3</a:t>
            </a:r>
            <a:r>
              <a:rPr lang="en-US" altLang="zh-CN" sz="1800" dirty="0">
                <a:latin typeface="Comic Sans MS" charset="0"/>
              </a:rPr>
              <a:t>={f</a:t>
            </a:r>
            <a:r>
              <a:rPr lang="en-US" altLang="zh-CN" sz="1800" baseline="-25000" dirty="0">
                <a:latin typeface="Comic Sans MS" charset="0"/>
              </a:rPr>
              <a:t>3</a:t>
            </a:r>
            <a:r>
              <a:rPr lang="en-US" altLang="zh-CN" sz="1800" dirty="0">
                <a:latin typeface="Comic Sans MS" charset="0"/>
              </a:rPr>
              <a:t>}</a:t>
            </a:r>
          </a:p>
          <a:p>
            <a:pPr marL="914400" lvl="2" indent="0">
              <a:buNone/>
            </a:pPr>
            <a:endParaRPr lang="en-US" altLang="zh-CN" sz="1800" dirty="0">
              <a:latin typeface="Comic Sans MS" charset="0"/>
            </a:endParaRPr>
          </a:p>
          <a:p>
            <a:pPr marL="0" indent="0">
              <a:buNone/>
            </a:pPr>
            <a:endParaRPr lang="en-US" dirty="0"/>
          </a:p>
        </p:txBody>
      </p:sp>
      <p:pic>
        <p:nvPicPr>
          <p:cNvPr id="7" name="Picture 6">
            <a:extLst>
              <a:ext uri="{FF2B5EF4-FFF2-40B4-BE49-F238E27FC236}">
                <a16:creationId xmlns:a16="http://schemas.microsoft.com/office/drawing/2014/main" id="{EA00C998-2E35-6C4F-8E61-0CEF179B3F40}"/>
              </a:ext>
            </a:extLst>
          </p:cNvPr>
          <p:cNvPicPr>
            <a:picLocks noChangeAspect="1"/>
          </p:cNvPicPr>
          <p:nvPr/>
        </p:nvPicPr>
        <p:blipFill>
          <a:blip r:embed="rId2"/>
          <a:stretch>
            <a:fillRect/>
          </a:stretch>
        </p:blipFill>
        <p:spPr>
          <a:xfrm>
            <a:off x="5715000" y="1416050"/>
            <a:ext cx="2615381" cy="2338754"/>
          </a:xfrm>
          <a:prstGeom prst="rect">
            <a:avLst/>
          </a:prstGeom>
        </p:spPr>
      </p:pic>
    </p:spTree>
    <p:extLst>
      <p:ext uri="{BB962C8B-B14F-4D97-AF65-F5344CB8AC3E}">
        <p14:creationId xmlns:p14="http://schemas.microsoft.com/office/powerpoint/2010/main" val="165137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6652-9500-E749-9C96-B73326C78EEA}"/>
              </a:ext>
            </a:extLst>
          </p:cNvPr>
          <p:cNvSpPr>
            <a:spLocks noGrp="1"/>
          </p:cNvSpPr>
          <p:nvPr>
            <p:ph type="title"/>
          </p:nvPr>
        </p:nvSpPr>
        <p:spPr/>
        <p:txBody>
          <a:bodyPr/>
          <a:lstStyle/>
          <a:p>
            <a:r>
              <a:rPr lang="en-US" altLang="zh-CN" dirty="0">
                <a:latin typeface="Comic Sans MS" charset="0"/>
              </a:rPr>
              <a:t>Problem</a:t>
            </a:r>
            <a:r>
              <a:rPr lang="zh-CN" altLang="en-US" dirty="0">
                <a:latin typeface="Comic Sans MS" charset="0"/>
              </a:rPr>
              <a:t> </a:t>
            </a:r>
            <a:r>
              <a:rPr lang="en-US" altLang="zh-CN" dirty="0">
                <a:latin typeface="Comic Sans MS" charset="0"/>
              </a:rPr>
              <a:t>Complexity</a:t>
            </a:r>
            <a:r>
              <a:rPr lang="zh-CN" altLang="en-US" dirty="0">
                <a:latin typeface="Comic Sans MS" charset="0"/>
              </a:rPr>
              <a:t> </a:t>
            </a:r>
            <a:r>
              <a:rPr lang="en-US" altLang="zh-CN" sz="2800" dirty="0">
                <a:latin typeface="Comic Sans MS" charset="0"/>
              </a:rPr>
              <a:t>(cont’d)</a:t>
            </a:r>
            <a:endParaRPr lang="en-US" sz="2800" dirty="0"/>
          </a:p>
        </p:txBody>
      </p:sp>
      <p:sp>
        <p:nvSpPr>
          <p:cNvPr id="3" name="Content Placeholder 2">
            <a:extLst>
              <a:ext uri="{FF2B5EF4-FFF2-40B4-BE49-F238E27FC236}">
                <a16:creationId xmlns:a16="http://schemas.microsoft.com/office/drawing/2014/main" id="{CB263E8B-FC08-6F4E-A1C5-7046081E503F}"/>
              </a:ext>
            </a:extLst>
          </p:cNvPr>
          <p:cNvSpPr>
            <a:spLocks noGrp="1"/>
          </p:cNvSpPr>
          <p:nvPr>
            <p:ph idx="1"/>
          </p:nvPr>
        </p:nvSpPr>
        <p:spPr/>
        <p:txBody>
          <a:bodyPr/>
          <a:lstStyle/>
          <a:p>
            <a:r>
              <a:rPr lang="en-US" altLang="zh-CN" sz="2400" dirty="0">
                <a:latin typeface="Comic Sans MS" charset="0"/>
              </a:rPr>
              <a:t>In</a:t>
            </a:r>
            <a:r>
              <a:rPr lang="zh-CN" altLang="en-US" sz="2400" dirty="0">
                <a:latin typeface="Comic Sans MS" charset="0"/>
              </a:rPr>
              <a:t> </a:t>
            </a:r>
            <a:r>
              <a:rPr lang="en-US" altLang="zh-CN" sz="2400" dirty="0">
                <a:latin typeface="Comic Sans MS" charset="0"/>
              </a:rPr>
              <a:t>this</a:t>
            </a:r>
            <a:r>
              <a:rPr lang="zh-CN" altLang="en-US" sz="2400" dirty="0">
                <a:latin typeface="Comic Sans MS" charset="0"/>
              </a:rPr>
              <a:t> </a:t>
            </a:r>
            <a:r>
              <a:rPr lang="en-US" altLang="zh-CN" sz="2400" dirty="0">
                <a:latin typeface="Comic Sans MS" charset="0"/>
              </a:rPr>
              <a:t>paper,</a:t>
            </a:r>
            <a:r>
              <a:rPr lang="zh-CN" altLang="en-US" sz="2400" dirty="0">
                <a:latin typeface="Comic Sans MS" charset="0"/>
              </a:rPr>
              <a:t> </a:t>
            </a:r>
            <a:r>
              <a:rPr lang="en-US" altLang="zh-CN" sz="2400" dirty="0">
                <a:latin typeface="Comic Sans MS" charset="0"/>
              </a:rPr>
              <a:t>we</a:t>
            </a:r>
            <a:r>
              <a:rPr lang="zh-CN" altLang="en-US" sz="2400" dirty="0">
                <a:latin typeface="Comic Sans MS" charset="0"/>
              </a:rPr>
              <a:t> </a:t>
            </a:r>
            <a:r>
              <a:rPr lang="en-US" altLang="zh-CN" sz="2400" dirty="0">
                <a:latin typeface="Comic Sans MS" charset="0"/>
              </a:rPr>
              <a:t>focus</a:t>
            </a:r>
            <a:r>
              <a:rPr lang="zh-CN" altLang="en-US" sz="2400" dirty="0">
                <a:latin typeface="Comic Sans MS" charset="0"/>
              </a:rPr>
              <a:t> </a:t>
            </a:r>
            <a:r>
              <a:rPr lang="en-US" altLang="zh-CN" sz="2400" dirty="0">
                <a:latin typeface="Comic Sans MS" charset="0"/>
              </a:rPr>
              <a:t>on</a:t>
            </a:r>
            <a:r>
              <a:rPr lang="zh-CN" altLang="en-US" sz="2400" dirty="0">
                <a:latin typeface="Comic Sans MS" charset="0"/>
              </a:rPr>
              <a:t> </a:t>
            </a:r>
            <a:r>
              <a:rPr lang="en-US" altLang="zh-CN" sz="2400" dirty="0">
                <a:latin typeface="Comic Sans MS" charset="0"/>
              </a:rPr>
              <a:t>tree-structured</a:t>
            </a:r>
            <a:r>
              <a:rPr lang="zh-CN" altLang="en-US" sz="2400" dirty="0">
                <a:latin typeface="Comic Sans MS" charset="0"/>
              </a:rPr>
              <a:t> </a:t>
            </a:r>
            <a:r>
              <a:rPr lang="en-US" altLang="zh-CN" sz="2400" dirty="0">
                <a:latin typeface="Comic Sans MS" charset="0"/>
              </a:rPr>
              <a:t>topologies</a:t>
            </a:r>
            <a:endParaRPr lang="en-US" altLang="zh-CN" sz="2400" dirty="0">
              <a:latin typeface="Comic Sans MS" panose="030F0902030302020204" pitchFamily="66" charset="0"/>
            </a:endParaRPr>
          </a:p>
          <a:p>
            <a:endParaRPr lang="en-US" dirty="0"/>
          </a:p>
        </p:txBody>
      </p:sp>
      <p:pic>
        <p:nvPicPr>
          <p:cNvPr id="5" name="Picture 4">
            <a:extLst>
              <a:ext uri="{FF2B5EF4-FFF2-40B4-BE49-F238E27FC236}">
                <a16:creationId xmlns:a16="http://schemas.microsoft.com/office/drawing/2014/main" id="{E191A54F-B927-424E-849E-BF216D05C7AF}"/>
              </a:ext>
            </a:extLst>
          </p:cNvPr>
          <p:cNvPicPr>
            <a:picLocks noChangeAspect="1"/>
          </p:cNvPicPr>
          <p:nvPr/>
        </p:nvPicPr>
        <p:blipFill>
          <a:blip r:embed="rId2"/>
          <a:stretch>
            <a:fillRect/>
          </a:stretch>
        </p:blipFill>
        <p:spPr>
          <a:xfrm>
            <a:off x="4852747" y="2116979"/>
            <a:ext cx="3199606" cy="1832253"/>
          </a:xfrm>
          <a:prstGeom prst="rect">
            <a:avLst/>
          </a:prstGeom>
        </p:spPr>
      </p:pic>
      <p:sp>
        <p:nvSpPr>
          <p:cNvPr id="6" name="Content Placeholder 6">
            <a:extLst>
              <a:ext uri="{FF2B5EF4-FFF2-40B4-BE49-F238E27FC236}">
                <a16:creationId xmlns:a16="http://schemas.microsoft.com/office/drawing/2014/main" id="{00E0FFCD-E58E-FC41-9EBB-2918E4EAB7AC}"/>
              </a:ext>
            </a:extLst>
          </p:cNvPr>
          <p:cNvSpPr txBox="1">
            <a:spLocks/>
          </p:cNvSpPr>
          <p:nvPr/>
        </p:nvSpPr>
        <p:spPr bwMode="auto">
          <a:xfrm>
            <a:off x="4780722" y="40386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2000" kern="0" dirty="0">
                <a:latin typeface="Comic Sans MS" panose="030F0902030302020204" pitchFamily="66" charset="0"/>
              </a:rPr>
              <a:t>Hierarchical</a:t>
            </a:r>
            <a:r>
              <a:rPr lang="zh-CN" altLang="en-US" sz="2000" kern="0" dirty="0">
                <a:latin typeface="Comic Sans MS" panose="030F0902030302020204" pitchFamily="66" charset="0"/>
              </a:rPr>
              <a:t> </a:t>
            </a:r>
            <a:r>
              <a:rPr lang="en-US" altLang="zh-CN" sz="2000" kern="0" dirty="0">
                <a:latin typeface="Comic Sans MS" panose="030F0902030302020204" pitchFamily="66" charset="0"/>
              </a:rPr>
              <a:t>data</a:t>
            </a:r>
            <a:r>
              <a:rPr lang="zh-CN" altLang="en-US" sz="2000" kern="0" dirty="0">
                <a:latin typeface="Comic Sans MS" panose="030F0902030302020204" pitchFamily="66" charset="0"/>
              </a:rPr>
              <a:t> </a:t>
            </a:r>
            <a:r>
              <a:rPr lang="en-US" altLang="zh-CN" sz="2000" kern="0" dirty="0">
                <a:latin typeface="Comic Sans MS" panose="030F0902030302020204" pitchFamily="66" charset="0"/>
              </a:rPr>
              <a:t>centers</a:t>
            </a:r>
            <a:endParaRPr lang="en-US" sz="2000" kern="0" dirty="0">
              <a:latin typeface="Comic Sans MS" panose="030F0902030302020204" pitchFamily="66" charset="0"/>
            </a:endParaRPr>
          </a:p>
        </p:txBody>
      </p:sp>
      <p:pic>
        <p:nvPicPr>
          <p:cNvPr id="9" name="Picture 8">
            <a:extLst>
              <a:ext uri="{FF2B5EF4-FFF2-40B4-BE49-F238E27FC236}">
                <a16:creationId xmlns:a16="http://schemas.microsoft.com/office/drawing/2014/main" id="{136649EC-5EAB-7E4E-8783-D63E50C9D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414" y="4722067"/>
            <a:ext cx="2138735" cy="1529444"/>
          </a:xfrm>
          <a:prstGeom prst="rect">
            <a:avLst/>
          </a:prstGeom>
        </p:spPr>
      </p:pic>
      <p:sp>
        <p:nvSpPr>
          <p:cNvPr id="10" name="Content Placeholder 6">
            <a:extLst>
              <a:ext uri="{FF2B5EF4-FFF2-40B4-BE49-F238E27FC236}">
                <a16:creationId xmlns:a16="http://schemas.microsoft.com/office/drawing/2014/main" id="{3A43A412-1141-774B-8E23-F87CC23191C4}"/>
              </a:ext>
            </a:extLst>
          </p:cNvPr>
          <p:cNvSpPr txBox="1">
            <a:spLocks/>
          </p:cNvSpPr>
          <p:nvPr/>
        </p:nvSpPr>
        <p:spPr bwMode="auto">
          <a:xfrm>
            <a:off x="6324600" y="6251511"/>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2000" kern="0" dirty="0">
                <a:latin typeface="Comic Sans MS" panose="030F0902030302020204" pitchFamily="66" charset="0"/>
              </a:rPr>
              <a:t>Complete</a:t>
            </a:r>
            <a:r>
              <a:rPr lang="zh-CN" altLang="en-US" sz="2000" kern="0" dirty="0">
                <a:latin typeface="Comic Sans MS" panose="030F0902030302020204" pitchFamily="66" charset="0"/>
              </a:rPr>
              <a:t> </a:t>
            </a:r>
            <a:r>
              <a:rPr lang="en-US" altLang="zh-CN" sz="2000" kern="0" dirty="0">
                <a:latin typeface="Comic Sans MS" panose="030F0902030302020204" pitchFamily="66" charset="0"/>
              </a:rPr>
              <a:t>tree</a:t>
            </a:r>
            <a:endParaRPr lang="en-US" sz="2000" kern="0" dirty="0">
              <a:latin typeface="Comic Sans MS" panose="030F0902030302020204" pitchFamily="66" charset="0"/>
            </a:endParaRPr>
          </a:p>
        </p:txBody>
      </p:sp>
      <p:pic>
        <p:nvPicPr>
          <p:cNvPr id="7" name="Picture 6">
            <a:extLst>
              <a:ext uri="{FF2B5EF4-FFF2-40B4-BE49-F238E27FC236}">
                <a16:creationId xmlns:a16="http://schemas.microsoft.com/office/drawing/2014/main" id="{4CC795E8-B88B-BB4C-A643-5C52389B559B}"/>
              </a:ext>
            </a:extLst>
          </p:cNvPr>
          <p:cNvPicPr>
            <a:picLocks noChangeAspect="1"/>
          </p:cNvPicPr>
          <p:nvPr/>
        </p:nvPicPr>
        <p:blipFill>
          <a:blip r:embed="rId4"/>
          <a:stretch>
            <a:fillRect/>
          </a:stretch>
        </p:blipFill>
        <p:spPr>
          <a:xfrm>
            <a:off x="2600859" y="4713032"/>
            <a:ext cx="2572923" cy="1545431"/>
          </a:xfrm>
          <a:prstGeom prst="rect">
            <a:avLst/>
          </a:prstGeom>
        </p:spPr>
      </p:pic>
      <p:sp>
        <p:nvSpPr>
          <p:cNvPr id="11" name="Content Placeholder 6">
            <a:extLst>
              <a:ext uri="{FF2B5EF4-FFF2-40B4-BE49-F238E27FC236}">
                <a16:creationId xmlns:a16="http://schemas.microsoft.com/office/drawing/2014/main" id="{8FD6248E-B8B0-CC4D-85EF-F354F4492DAE}"/>
              </a:ext>
            </a:extLst>
          </p:cNvPr>
          <p:cNvSpPr txBox="1">
            <a:spLocks/>
          </p:cNvSpPr>
          <p:nvPr/>
        </p:nvSpPr>
        <p:spPr bwMode="auto">
          <a:xfrm>
            <a:off x="2814172" y="625846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2000" kern="0" dirty="0">
                <a:latin typeface="Comic Sans MS" panose="030F0902030302020204" pitchFamily="66" charset="0"/>
              </a:rPr>
              <a:t>Perfect</a:t>
            </a:r>
            <a:r>
              <a:rPr lang="zh-CN" altLang="en-US" sz="2000" kern="0" dirty="0">
                <a:latin typeface="Comic Sans MS" panose="030F0902030302020204" pitchFamily="66" charset="0"/>
              </a:rPr>
              <a:t> </a:t>
            </a:r>
            <a:r>
              <a:rPr lang="en-US" altLang="zh-CN" sz="2000" kern="0" dirty="0">
                <a:latin typeface="Comic Sans MS" panose="030F0902030302020204" pitchFamily="66" charset="0"/>
              </a:rPr>
              <a:t>tree</a:t>
            </a:r>
            <a:endParaRPr lang="en-US" sz="2000" kern="0" dirty="0">
              <a:latin typeface="Comic Sans MS" panose="030F0902030302020204" pitchFamily="66" charset="0"/>
            </a:endParaRPr>
          </a:p>
        </p:txBody>
      </p:sp>
      <p:sp>
        <p:nvSpPr>
          <p:cNvPr id="12" name="TextBox 11">
            <a:extLst>
              <a:ext uri="{FF2B5EF4-FFF2-40B4-BE49-F238E27FC236}">
                <a16:creationId xmlns:a16="http://schemas.microsoft.com/office/drawing/2014/main" id="{CF3DCB3D-BB1B-8E48-9FB7-E823E3A3F1EF}"/>
              </a:ext>
            </a:extLst>
          </p:cNvPr>
          <p:cNvSpPr txBox="1"/>
          <p:nvPr/>
        </p:nvSpPr>
        <p:spPr>
          <a:xfrm>
            <a:off x="3875399" y="2709938"/>
            <a:ext cx="1111527" cy="584775"/>
          </a:xfrm>
          <a:prstGeom prst="rect">
            <a:avLst/>
          </a:prstGeom>
          <a:noFill/>
        </p:spPr>
        <p:txBody>
          <a:bodyPr wrap="square" rtlCol="0">
            <a:spAutoFit/>
          </a:bodyPr>
          <a:lstStyle/>
          <a:p>
            <a:r>
              <a:rPr lang="en-US" altLang="zh-CN" sz="1600" dirty="0">
                <a:solidFill>
                  <a:schemeClr val="tx1"/>
                </a:solidFill>
                <a:latin typeface="Comic Sans MS" panose="030F0902030302020204" pitchFamily="66" charset="0"/>
              </a:rPr>
              <a:t>Left</a:t>
            </a:r>
          </a:p>
          <a:p>
            <a:r>
              <a:rPr lang="en-US" altLang="zh-CN" sz="1600" dirty="0">
                <a:solidFill>
                  <a:schemeClr val="tx1"/>
                </a:solidFill>
                <a:latin typeface="Comic Sans MS" panose="030F0902030302020204" pitchFamily="66" charset="0"/>
              </a:rPr>
              <a:t>Triangle</a:t>
            </a:r>
            <a:endParaRPr lang="en-US" sz="1600" dirty="0">
              <a:solidFill>
                <a:schemeClr val="tx1"/>
              </a:solidFill>
              <a:latin typeface="Comic Sans MS" panose="030F0902030302020204" pitchFamily="66" charset="0"/>
            </a:endParaRPr>
          </a:p>
        </p:txBody>
      </p:sp>
      <p:sp>
        <p:nvSpPr>
          <p:cNvPr id="13" name="TextBox 12">
            <a:extLst>
              <a:ext uri="{FF2B5EF4-FFF2-40B4-BE49-F238E27FC236}">
                <a16:creationId xmlns:a16="http://schemas.microsoft.com/office/drawing/2014/main" id="{9490D395-FE97-DA47-AC95-8D59A95707DB}"/>
              </a:ext>
            </a:extLst>
          </p:cNvPr>
          <p:cNvSpPr txBox="1"/>
          <p:nvPr/>
        </p:nvSpPr>
        <p:spPr>
          <a:xfrm>
            <a:off x="8077200" y="2709939"/>
            <a:ext cx="1066800" cy="584775"/>
          </a:xfrm>
          <a:prstGeom prst="rect">
            <a:avLst/>
          </a:prstGeom>
          <a:noFill/>
        </p:spPr>
        <p:txBody>
          <a:bodyPr wrap="square" rtlCol="0">
            <a:spAutoFit/>
          </a:bodyPr>
          <a:lstStyle/>
          <a:p>
            <a:r>
              <a:rPr lang="en-US" altLang="zh-CN" sz="1600" dirty="0">
                <a:solidFill>
                  <a:schemeClr val="tx1"/>
                </a:solidFill>
                <a:latin typeface="Comic Sans MS" panose="030F0902030302020204" pitchFamily="66" charset="0"/>
              </a:rPr>
              <a:t>Right</a:t>
            </a:r>
          </a:p>
          <a:p>
            <a:r>
              <a:rPr lang="en-US" altLang="zh-CN" sz="1600" dirty="0">
                <a:solidFill>
                  <a:schemeClr val="tx1"/>
                </a:solidFill>
                <a:latin typeface="Comic Sans MS" panose="030F0902030302020204" pitchFamily="66" charset="0"/>
              </a:rPr>
              <a:t>Triangle</a:t>
            </a:r>
            <a:endParaRPr lang="en-US" sz="1600" dirty="0">
              <a:solidFill>
                <a:schemeClr val="tx1"/>
              </a:solidFill>
              <a:latin typeface="Comic Sans MS" panose="030F0902030302020204" pitchFamily="66" charset="0"/>
            </a:endParaRPr>
          </a:p>
        </p:txBody>
      </p:sp>
      <p:cxnSp>
        <p:nvCxnSpPr>
          <p:cNvPr id="15" name="Straight Connector 14">
            <a:extLst>
              <a:ext uri="{FF2B5EF4-FFF2-40B4-BE49-F238E27FC236}">
                <a16:creationId xmlns:a16="http://schemas.microsoft.com/office/drawing/2014/main" id="{56069C11-AAE4-E84E-AFAB-5F420ABD89BB}"/>
              </a:ext>
            </a:extLst>
          </p:cNvPr>
          <p:cNvCxnSpPr>
            <a:cxnSpLocks/>
          </p:cNvCxnSpPr>
          <p:nvPr/>
        </p:nvCxnSpPr>
        <p:spPr bwMode="auto">
          <a:xfrm>
            <a:off x="6313799" y="1936282"/>
            <a:ext cx="0" cy="2012950"/>
          </a:xfrm>
          <a:prstGeom prst="line">
            <a:avLst/>
          </a:prstGeom>
          <a:solidFill>
            <a:srgbClr val="00B8FF"/>
          </a:solidFill>
          <a:ln w="28575" cap="flat" cmpd="sng" algn="ctr">
            <a:solidFill>
              <a:srgbClr val="FF0000"/>
            </a:solidFill>
            <a:prstDash val="dash"/>
            <a:round/>
            <a:headEnd type="none" w="med" len="med"/>
            <a:tailEnd type="none" w="med" len="med"/>
          </a:ln>
          <a:effectLst/>
        </p:spPr>
      </p:cxnSp>
      <p:sp>
        <p:nvSpPr>
          <p:cNvPr id="16" name="TextBox 15">
            <a:extLst>
              <a:ext uri="{FF2B5EF4-FFF2-40B4-BE49-F238E27FC236}">
                <a16:creationId xmlns:a16="http://schemas.microsoft.com/office/drawing/2014/main" id="{E49E206D-9E65-D14B-9EE5-4EACD0F12491}"/>
              </a:ext>
            </a:extLst>
          </p:cNvPr>
          <p:cNvSpPr txBox="1"/>
          <p:nvPr/>
        </p:nvSpPr>
        <p:spPr>
          <a:xfrm>
            <a:off x="457200" y="5168313"/>
            <a:ext cx="2143659" cy="830997"/>
          </a:xfrm>
          <a:prstGeom prst="rect">
            <a:avLst/>
          </a:prstGeom>
          <a:noFill/>
        </p:spPr>
        <p:txBody>
          <a:bodyPr wrap="square" rtlCol="0">
            <a:spAutoFit/>
          </a:bodyPr>
          <a:lstStyle/>
          <a:p>
            <a:r>
              <a:rPr lang="en-US" altLang="zh-CN" sz="1600" dirty="0">
                <a:solidFill>
                  <a:schemeClr val="tx1"/>
                </a:solidFill>
                <a:latin typeface="Comic Sans MS" panose="030F0902030302020204" pitchFamily="66" charset="0"/>
              </a:rPr>
              <a:t>Each</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triangle</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is</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mostly</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a</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perfect</a:t>
            </a:r>
            <a:r>
              <a:rPr lang="zh-CN" altLang="en-US" sz="1600" dirty="0">
                <a:solidFill>
                  <a:schemeClr val="tx1"/>
                </a:solidFill>
                <a:latin typeface="Comic Sans MS" panose="030F0902030302020204" pitchFamily="66" charset="0"/>
              </a:rPr>
              <a:t> </a:t>
            </a:r>
            <a:endParaRPr lang="en-US" altLang="zh-CN" sz="1600" dirty="0">
              <a:solidFill>
                <a:schemeClr val="tx1"/>
              </a:solidFill>
              <a:latin typeface="Comic Sans MS" panose="030F0902030302020204" pitchFamily="66" charset="0"/>
            </a:endParaRPr>
          </a:p>
          <a:p>
            <a:r>
              <a:rPr lang="en-US" altLang="zh-CN" sz="1600" dirty="0">
                <a:solidFill>
                  <a:schemeClr val="tx1"/>
                </a:solidFill>
                <a:latin typeface="Comic Sans MS" panose="030F0902030302020204" pitchFamily="66" charset="0"/>
              </a:rPr>
              <a:t>or complete</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tree</a:t>
            </a:r>
            <a:endParaRPr lang="en-US" sz="1600" dirty="0">
              <a:solidFill>
                <a:schemeClr val="tx1"/>
              </a:solidFill>
              <a:latin typeface="Comic Sans MS" panose="030F0902030302020204" pitchFamily="66" charset="0"/>
            </a:endParaRPr>
          </a:p>
        </p:txBody>
      </p:sp>
      <p:pic>
        <p:nvPicPr>
          <p:cNvPr id="14" name="Picture 13">
            <a:extLst>
              <a:ext uri="{FF2B5EF4-FFF2-40B4-BE49-F238E27FC236}">
                <a16:creationId xmlns:a16="http://schemas.microsoft.com/office/drawing/2014/main" id="{F5AC3146-ED2F-FE40-98C0-7587175E3070}"/>
              </a:ext>
            </a:extLst>
          </p:cNvPr>
          <p:cNvPicPr>
            <a:picLocks noChangeAspect="1"/>
          </p:cNvPicPr>
          <p:nvPr/>
        </p:nvPicPr>
        <p:blipFill>
          <a:blip r:embed="rId5"/>
          <a:stretch>
            <a:fillRect/>
          </a:stretch>
        </p:blipFill>
        <p:spPr>
          <a:xfrm>
            <a:off x="304800" y="2179684"/>
            <a:ext cx="3593126" cy="1608244"/>
          </a:xfrm>
          <a:prstGeom prst="rect">
            <a:avLst/>
          </a:prstGeom>
        </p:spPr>
      </p:pic>
      <p:sp>
        <p:nvSpPr>
          <p:cNvPr id="17" name="Content Placeholder 6">
            <a:extLst>
              <a:ext uri="{FF2B5EF4-FFF2-40B4-BE49-F238E27FC236}">
                <a16:creationId xmlns:a16="http://schemas.microsoft.com/office/drawing/2014/main" id="{72FD9407-EDEF-904C-8065-10D8F41F97CB}"/>
              </a:ext>
            </a:extLst>
          </p:cNvPr>
          <p:cNvSpPr txBox="1">
            <a:spLocks/>
          </p:cNvSpPr>
          <p:nvPr/>
        </p:nvSpPr>
        <p:spPr bwMode="auto">
          <a:xfrm>
            <a:off x="457200" y="4027232"/>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2000" kern="0" dirty="0">
                <a:latin typeface="Comic Sans MS" panose="030F0902030302020204" pitchFamily="66" charset="0"/>
              </a:rPr>
              <a:t>Tree-based</a:t>
            </a:r>
            <a:r>
              <a:rPr lang="zh-CN" altLang="en-US" sz="2000" kern="0" dirty="0">
                <a:latin typeface="Comic Sans MS" panose="030F0902030302020204" pitchFamily="66" charset="0"/>
              </a:rPr>
              <a:t> </a:t>
            </a:r>
            <a:r>
              <a:rPr lang="en-US" altLang="zh-CN" sz="2000" kern="0" dirty="0">
                <a:latin typeface="Comic Sans MS" panose="030F0902030302020204" pitchFamily="66" charset="0"/>
              </a:rPr>
              <a:t>data</a:t>
            </a:r>
            <a:r>
              <a:rPr lang="zh-CN" altLang="en-US" sz="2000" kern="0" dirty="0">
                <a:latin typeface="Comic Sans MS" panose="030F0902030302020204" pitchFamily="66" charset="0"/>
              </a:rPr>
              <a:t> </a:t>
            </a:r>
            <a:r>
              <a:rPr lang="en-US" altLang="zh-CN" sz="2000" kern="0" dirty="0">
                <a:latin typeface="Comic Sans MS" panose="030F0902030302020204" pitchFamily="66" charset="0"/>
              </a:rPr>
              <a:t>centers</a:t>
            </a:r>
            <a:endParaRPr lang="en-US" sz="2000" kern="0" dirty="0">
              <a:latin typeface="Comic Sans MS" panose="030F0902030302020204" pitchFamily="66" charset="0"/>
            </a:endParaRPr>
          </a:p>
        </p:txBody>
      </p:sp>
    </p:spTree>
    <p:extLst>
      <p:ext uri="{BB962C8B-B14F-4D97-AF65-F5344CB8AC3E}">
        <p14:creationId xmlns:p14="http://schemas.microsoft.com/office/powerpoint/2010/main" val="4123481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8D8D-B015-974D-B305-49069BD72CE2}"/>
              </a:ext>
            </a:extLst>
          </p:cNvPr>
          <p:cNvSpPr>
            <a:spLocks noGrp="1"/>
          </p:cNvSpPr>
          <p:nvPr>
            <p:ph type="title"/>
          </p:nvPr>
        </p:nvSpPr>
        <p:spPr/>
        <p:txBody>
          <a:bodyPr/>
          <a:lstStyle/>
          <a:p>
            <a:r>
              <a:rPr lang="en-US" altLang="zh-CN" dirty="0">
                <a:latin typeface="Comic Sans MS" panose="030F0902030302020204" pitchFamily="66" charset="0"/>
              </a:rPr>
              <a:t>4.</a:t>
            </a:r>
            <a:r>
              <a:rPr lang="zh-CN" altLang="en-US" dirty="0">
                <a:latin typeface="Comic Sans MS" panose="030F0902030302020204" pitchFamily="66" charset="0"/>
              </a:rPr>
              <a:t> </a:t>
            </a:r>
            <a:r>
              <a:rPr lang="en-US" altLang="zh-CN" dirty="0">
                <a:latin typeface="Comic Sans MS" panose="030F0902030302020204" pitchFamily="66" charset="0"/>
              </a:rPr>
              <a:t>Placing</a:t>
            </a:r>
            <a:r>
              <a:rPr lang="zh-CN" altLang="en-US" dirty="0">
                <a:latin typeface="Comic Sans MS" panose="030F0902030302020204" pitchFamily="66" charset="0"/>
              </a:rPr>
              <a:t> </a:t>
            </a:r>
            <a:r>
              <a:rPr lang="en-US" altLang="zh-CN" dirty="0">
                <a:latin typeface="Comic Sans MS" panose="030F0902030302020204" pitchFamily="66" charset="0"/>
              </a:rPr>
              <a:t>a</a:t>
            </a:r>
            <a:r>
              <a:rPr lang="zh-CN" altLang="en-US" dirty="0">
                <a:latin typeface="Comic Sans MS" panose="030F0902030302020204" pitchFamily="66" charset="0"/>
              </a:rPr>
              <a:t> </a:t>
            </a:r>
            <a:r>
              <a:rPr lang="en-US" altLang="zh-CN" dirty="0">
                <a:latin typeface="Comic Sans MS" panose="030F0902030302020204" pitchFamily="66" charset="0"/>
              </a:rPr>
              <a:t>Single</a:t>
            </a:r>
            <a:r>
              <a:rPr lang="zh-CN" altLang="en-US" dirty="0">
                <a:latin typeface="Comic Sans MS" panose="030F0902030302020204" pitchFamily="66" charset="0"/>
              </a:rPr>
              <a:t> </a:t>
            </a:r>
            <a:r>
              <a:rPr lang="en-US" altLang="zh-CN" dirty="0" err="1">
                <a:latin typeface="Comic Sans MS" panose="030F0902030302020204" pitchFamily="66" charset="0"/>
              </a:rPr>
              <a:t>Middlebox</a:t>
            </a:r>
            <a:endParaRPr lang="en-US"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BE5B86B9-9B88-1247-ABB7-AE632FF01CED}"/>
              </a:ext>
            </a:extLst>
          </p:cNvPr>
          <p:cNvSpPr>
            <a:spLocks noGrp="1"/>
          </p:cNvSpPr>
          <p:nvPr>
            <p:ph idx="1"/>
          </p:nvPr>
        </p:nvSpPr>
        <p:spPr>
          <a:xfrm>
            <a:off x="510727" y="1752601"/>
            <a:ext cx="8228013" cy="4572000"/>
          </a:xfrm>
        </p:spPr>
        <p:txBody>
          <a:bodyPr/>
          <a:lstStyle/>
          <a:p>
            <a:pPr marL="0" indent="0">
              <a:buNone/>
            </a:pPr>
            <a:r>
              <a:rPr lang="en-US" altLang="zh-CN" sz="2400" dirty="0">
                <a:latin typeface="Comic Sans MS" panose="030F0902030302020204" pitchFamily="66" charset="0"/>
              </a:rPr>
              <a:t>Solution</a:t>
            </a:r>
          </a:p>
          <a:p>
            <a:r>
              <a:rPr lang="en-US" altLang="zh-CN" sz="2000" dirty="0">
                <a:latin typeface="Comic Sans MS" panose="030F0902030302020204" pitchFamily="66" charset="0"/>
              </a:rPr>
              <a:t>Local</a:t>
            </a:r>
            <a:r>
              <a:rPr lang="zh-CN" altLang="en-US" sz="2000" dirty="0">
                <a:latin typeface="Comic Sans MS" panose="030F0902030302020204" pitchFamily="66" charset="0"/>
              </a:rPr>
              <a:t> </a:t>
            </a:r>
            <a:r>
              <a:rPr lang="en-US" altLang="zh-CN" sz="2000" dirty="0">
                <a:latin typeface="Comic Sans MS" panose="030F0902030302020204" pitchFamily="66" charset="0"/>
              </a:rPr>
              <a:t>Greedy</a:t>
            </a:r>
            <a:r>
              <a:rPr lang="zh-CN" altLang="en-US" sz="2000" dirty="0">
                <a:latin typeface="Comic Sans MS" panose="030F0902030302020204" pitchFamily="66" charset="0"/>
              </a:rPr>
              <a:t> </a:t>
            </a:r>
            <a:r>
              <a:rPr lang="en-US" altLang="zh-CN" sz="2000" dirty="0">
                <a:latin typeface="Comic Sans MS" panose="030F0902030302020204" pitchFamily="66" charset="0"/>
              </a:rPr>
              <a:t>Algorithm</a:t>
            </a:r>
            <a:r>
              <a:rPr lang="zh-CN" altLang="en-US" sz="2000" dirty="0">
                <a:latin typeface="Comic Sans MS" panose="030F0902030302020204" pitchFamily="66" charset="0"/>
              </a:rPr>
              <a:t> </a:t>
            </a:r>
            <a:r>
              <a:rPr lang="en-US" altLang="zh-CN" sz="2000" dirty="0">
                <a:latin typeface="Comic Sans MS" panose="030F0902030302020204" pitchFamily="66" charset="0"/>
              </a:rPr>
              <a:t>(</a:t>
            </a:r>
            <a:r>
              <a:rPr lang="en-US" altLang="zh-CN" sz="2000" dirty="0">
                <a:solidFill>
                  <a:srgbClr val="0070C0"/>
                </a:solidFill>
                <a:latin typeface="Comic Sans MS" panose="030F0902030302020204" pitchFamily="66" charset="0"/>
              </a:rPr>
              <a:t>LGA</a:t>
            </a:r>
            <a:r>
              <a:rPr lang="en-US" altLang="zh-CN" sz="2000" dirty="0">
                <a:latin typeface="Comic Sans MS" panose="030F0902030302020204" pitchFamily="66" charset="0"/>
              </a:rPr>
              <a:t>)</a:t>
            </a:r>
          </a:p>
          <a:p>
            <a:endParaRPr lang="en-US" altLang="zh-CN" sz="800" dirty="0">
              <a:latin typeface="Comic Sans MS" panose="030F0902030302020204" pitchFamily="66" charset="0"/>
            </a:endParaRPr>
          </a:p>
          <a:p>
            <a:pPr marL="0" indent="0">
              <a:buNone/>
            </a:pPr>
            <a:r>
              <a:rPr lang="en-US" altLang="zh-CN" sz="2400" dirty="0">
                <a:latin typeface="Comic Sans MS" panose="030F0902030302020204" pitchFamily="66" charset="0"/>
              </a:rPr>
              <a:t>Steps</a:t>
            </a:r>
          </a:p>
          <a:p>
            <a:r>
              <a:rPr lang="en-US" altLang="zh-CN" sz="2000" dirty="0">
                <a:latin typeface="Comic Sans MS" panose="030F0902030302020204" pitchFamily="66" charset="0"/>
              </a:rPr>
              <a:t>Calculate</a:t>
            </a:r>
            <a:r>
              <a:rPr lang="zh-CN" altLang="en-US" sz="2000" dirty="0">
                <a:latin typeface="Comic Sans MS" panose="030F0902030302020204" pitchFamily="66" charset="0"/>
              </a:rPr>
              <a:t> </a:t>
            </a:r>
            <a:r>
              <a:rPr lang="en-US" altLang="zh-CN" sz="2000" dirty="0">
                <a:latin typeface="Comic Sans MS" panose="030F0902030302020204" pitchFamily="66" charset="0"/>
              </a:rPr>
              <a:t>each</a:t>
            </a:r>
            <a:r>
              <a:rPr lang="zh-CN" altLang="en-US" sz="2000" dirty="0">
                <a:latin typeface="Comic Sans MS" panose="030F0902030302020204" pitchFamily="66" charset="0"/>
              </a:rPr>
              <a:t> </a:t>
            </a:r>
            <a:r>
              <a:rPr lang="en-US" altLang="zh-CN" sz="2000" dirty="0">
                <a:latin typeface="Comic Sans MS" panose="030F0902030302020204" pitchFamily="66" charset="0"/>
              </a:rPr>
              <a:t>total</a:t>
            </a:r>
            <a:r>
              <a:rPr lang="zh-CN" altLang="en-US" sz="2000" dirty="0">
                <a:latin typeface="Comic Sans MS" panose="030F0902030302020204" pitchFamily="66" charset="0"/>
              </a:rPr>
              <a:t> </a:t>
            </a:r>
            <a:r>
              <a:rPr lang="en-US" altLang="zh-CN" sz="2000" dirty="0">
                <a:latin typeface="Comic Sans MS" panose="030F0902030302020204" pitchFamily="66" charset="0"/>
              </a:rPr>
              <a:t>cost</a:t>
            </a:r>
            <a:r>
              <a:rPr lang="zh-CN" altLang="en-US" sz="2000" dirty="0">
                <a:latin typeface="Comic Sans MS" panose="030F0902030302020204" pitchFamily="66" charset="0"/>
              </a:rPr>
              <a:t> </a:t>
            </a:r>
            <a:r>
              <a:rPr lang="en-US" altLang="zh-CN" sz="2000" dirty="0">
                <a:latin typeface="Comic Sans MS" panose="030F0902030302020204" pitchFamily="66" charset="0"/>
              </a:rPr>
              <a:t>of</a:t>
            </a:r>
            <a:r>
              <a:rPr lang="zh-CN" altLang="en-US" sz="2000" dirty="0">
                <a:latin typeface="Comic Sans MS" panose="030F0902030302020204" pitchFamily="66" charset="0"/>
              </a:rPr>
              <a:t> </a:t>
            </a:r>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middleboxes</a:t>
            </a:r>
            <a:r>
              <a:rPr lang="zh-CN" altLang="en-US" sz="2000" dirty="0">
                <a:latin typeface="Comic Sans MS" panose="030F0902030302020204" pitchFamily="66" charset="0"/>
              </a:rPr>
              <a:t> </a:t>
            </a:r>
            <a:r>
              <a:rPr lang="en-US" altLang="zh-CN" sz="2000" dirty="0">
                <a:latin typeface="Comic Sans MS" panose="030F0902030302020204" pitchFamily="66" charset="0"/>
              </a:rPr>
              <a:t>in</a:t>
            </a:r>
            <a:r>
              <a:rPr lang="zh-CN" altLang="en-US" sz="2000" dirty="0">
                <a:latin typeface="Comic Sans MS" panose="030F0902030302020204" pitchFamily="66" charset="0"/>
              </a:rPr>
              <a:t> </a:t>
            </a:r>
            <a:r>
              <a:rPr lang="en-US" altLang="zh-CN" sz="2000" dirty="0">
                <a:latin typeface="Comic Sans MS" panose="030F0902030302020204" pitchFamily="66" charset="0"/>
              </a:rPr>
              <a:t>a</a:t>
            </a:r>
            <a:r>
              <a:rPr lang="zh-CN" altLang="en-US" sz="2000" dirty="0">
                <a:latin typeface="Comic Sans MS" panose="030F0902030302020204" pitchFamily="66" charset="0"/>
              </a:rPr>
              <a:t> </a:t>
            </a:r>
            <a:r>
              <a:rPr lang="en-US" altLang="zh-CN" sz="2000" dirty="0">
                <a:latin typeface="Comic Sans MS" panose="030F0902030302020204" pitchFamily="66" charset="0"/>
              </a:rPr>
              <a:t>whole</a:t>
            </a:r>
            <a:r>
              <a:rPr lang="zh-CN" altLang="en-US" sz="2000" dirty="0">
                <a:latin typeface="Comic Sans MS" panose="030F0902030302020204" pitchFamily="66" charset="0"/>
              </a:rPr>
              <a:t> </a:t>
            </a:r>
            <a:r>
              <a:rPr lang="en-US" altLang="zh-CN" sz="2000" dirty="0">
                <a:latin typeface="Comic Sans MS" panose="030F0902030302020204" pitchFamily="66" charset="0"/>
              </a:rPr>
              <a:t>level</a:t>
            </a:r>
          </a:p>
          <a:p>
            <a:r>
              <a:rPr lang="en-US" altLang="zh-CN" sz="2000" dirty="0">
                <a:latin typeface="Comic Sans MS" panose="030F0902030302020204" pitchFamily="66" charset="0"/>
              </a:rPr>
              <a:t>Select</a:t>
            </a:r>
            <a:r>
              <a:rPr lang="zh-CN" altLang="en-US" sz="2000" dirty="0">
                <a:latin typeface="Comic Sans MS" panose="030F0902030302020204" pitchFamily="66" charset="0"/>
              </a:rPr>
              <a:t> </a:t>
            </a:r>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level</a:t>
            </a:r>
            <a:r>
              <a:rPr lang="zh-CN" altLang="en-US" sz="2000" dirty="0">
                <a:latin typeface="Comic Sans MS" panose="030F0902030302020204" pitchFamily="66" charset="0"/>
              </a:rPr>
              <a:t> </a:t>
            </a:r>
            <a:r>
              <a:rPr lang="en-US" altLang="zh-CN" sz="2000" dirty="0">
                <a:latin typeface="Comic Sans MS" panose="030F0902030302020204" pitchFamily="66" charset="0"/>
              </a:rPr>
              <a:t>with</a:t>
            </a:r>
            <a:r>
              <a:rPr lang="zh-CN" altLang="en-US" sz="2000" dirty="0">
                <a:latin typeface="Comic Sans MS" panose="030F0902030302020204" pitchFamily="66" charset="0"/>
              </a:rPr>
              <a:t> </a:t>
            </a:r>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minimum</a:t>
            </a:r>
            <a:r>
              <a:rPr lang="zh-CN" altLang="en-US" sz="2000" dirty="0">
                <a:latin typeface="Comic Sans MS" panose="030F0902030302020204" pitchFamily="66" charset="0"/>
              </a:rPr>
              <a:t> </a:t>
            </a:r>
            <a:r>
              <a:rPr lang="en-US" altLang="zh-CN" sz="2000" dirty="0">
                <a:latin typeface="Comic Sans MS" panose="030F0902030302020204" pitchFamily="66" charset="0"/>
              </a:rPr>
              <a:t>total</a:t>
            </a:r>
            <a:r>
              <a:rPr lang="zh-CN" altLang="en-US" sz="2000" dirty="0">
                <a:latin typeface="Comic Sans MS" panose="030F0902030302020204" pitchFamily="66" charset="0"/>
              </a:rPr>
              <a:t> </a:t>
            </a:r>
            <a:r>
              <a:rPr lang="en-US" altLang="zh-CN" sz="2000" dirty="0">
                <a:latin typeface="Comic Sans MS" panose="030F0902030302020204" pitchFamily="66" charset="0"/>
              </a:rPr>
              <a:t>cost</a:t>
            </a:r>
          </a:p>
          <a:p>
            <a:r>
              <a:rPr lang="en-US" altLang="zh-CN" sz="2000" dirty="0">
                <a:latin typeface="Comic Sans MS" panose="030F0902030302020204" pitchFamily="66" charset="0"/>
              </a:rPr>
              <a:t>Iterative</a:t>
            </a:r>
            <a:r>
              <a:rPr lang="zh-CN" altLang="en-US" sz="2000" dirty="0">
                <a:latin typeface="Comic Sans MS" panose="030F0902030302020204" pitchFamily="66" charset="0"/>
              </a:rPr>
              <a:t> </a:t>
            </a:r>
            <a:r>
              <a:rPr lang="en-US" altLang="zh-CN" sz="2000" dirty="0">
                <a:latin typeface="Comic Sans MS" panose="030F0902030302020204" pitchFamily="66" charset="0"/>
              </a:rPr>
              <a:t>implementation</a:t>
            </a:r>
          </a:p>
          <a:p>
            <a:pPr lvl="1"/>
            <a:r>
              <a:rPr lang="en-US" altLang="zh-CN" sz="1800" dirty="0">
                <a:latin typeface="Comic Sans MS" panose="030F0902030302020204" pitchFamily="66" charset="0"/>
              </a:rPr>
              <a:t>From</a:t>
            </a:r>
            <a:r>
              <a:rPr lang="zh-CN" altLang="en-US" sz="1800" dirty="0">
                <a:latin typeface="Comic Sans MS" panose="030F0902030302020204" pitchFamily="66" charset="0"/>
              </a:rPr>
              <a:t> </a:t>
            </a:r>
            <a:r>
              <a:rPr lang="en-US" altLang="zh-CN" sz="1800" dirty="0">
                <a:latin typeface="Comic Sans MS" panose="030F0902030302020204" pitchFamily="66" charset="0"/>
              </a:rPr>
              <a:t>top</a:t>
            </a:r>
            <a:r>
              <a:rPr lang="zh-CN" altLang="en-US" sz="1800" dirty="0">
                <a:latin typeface="Comic Sans MS" panose="030F0902030302020204" pitchFamily="66" charset="0"/>
              </a:rPr>
              <a:t> </a:t>
            </a:r>
            <a:r>
              <a:rPr lang="en-US" altLang="zh-CN" sz="1800" dirty="0">
                <a:latin typeface="Comic Sans MS" panose="030F0902030302020204" pitchFamily="66" charset="0"/>
              </a:rPr>
              <a:t>level</a:t>
            </a:r>
            <a:r>
              <a:rPr lang="zh-CN" altLang="en-US" sz="1800" dirty="0">
                <a:latin typeface="Comic Sans MS" panose="030F0902030302020204" pitchFamily="66" charset="0"/>
              </a:rPr>
              <a:t> </a:t>
            </a:r>
            <a:r>
              <a:rPr lang="en-US" altLang="zh-CN" sz="1800" dirty="0">
                <a:latin typeface="Comic Sans MS" panose="030F0902030302020204" pitchFamily="66" charset="0"/>
              </a:rPr>
              <a:t>to</a:t>
            </a:r>
            <a:r>
              <a:rPr lang="zh-CN" altLang="en-US" sz="1800" dirty="0">
                <a:latin typeface="Comic Sans MS" panose="030F0902030302020204" pitchFamily="66" charset="0"/>
              </a:rPr>
              <a:t> </a:t>
            </a:r>
            <a:r>
              <a:rPr lang="en-US" altLang="zh-CN" sz="1800" dirty="0">
                <a:latin typeface="Comic Sans MS" panose="030F0902030302020204" pitchFamily="66" charset="0"/>
              </a:rPr>
              <a:t>bottom,</a:t>
            </a:r>
            <a:r>
              <a:rPr lang="zh-CN" altLang="en-US" sz="1800" dirty="0">
                <a:latin typeface="Comic Sans MS" panose="030F0902030302020204" pitchFamily="66" charset="0"/>
              </a:rPr>
              <a:t> </a:t>
            </a:r>
            <a:r>
              <a:rPr lang="en-US" altLang="zh-CN" sz="1800" dirty="0">
                <a:latin typeface="Comic Sans MS" panose="030F0902030302020204" pitchFamily="66" charset="0"/>
              </a:rPr>
              <a:t>total</a:t>
            </a:r>
            <a:r>
              <a:rPr lang="zh-CN" altLang="en-US" sz="1800" dirty="0">
                <a:latin typeface="Comic Sans MS" panose="030F0902030302020204" pitchFamily="66" charset="0"/>
              </a:rPr>
              <a:t> </a:t>
            </a:r>
            <a:r>
              <a:rPr lang="en-US" altLang="zh-CN" sz="1800" dirty="0">
                <a:latin typeface="Comic Sans MS" panose="030F0902030302020204" pitchFamily="66" charset="0"/>
              </a:rPr>
              <a:t>costs</a:t>
            </a:r>
            <a:r>
              <a:rPr lang="zh-CN" altLang="en-US" sz="1800" dirty="0">
                <a:latin typeface="Comic Sans MS" panose="030F0902030302020204" pitchFamily="66" charset="0"/>
              </a:rPr>
              <a:t> </a:t>
            </a:r>
            <a:r>
              <a:rPr lang="en-US" altLang="zh-CN" sz="1800" dirty="0">
                <a:latin typeface="Comic Sans MS" panose="030F0902030302020204" pitchFamily="66" charset="0"/>
              </a:rPr>
              <a:t>will</a:t>
            </a:r>
            <a:r>
              <a:rPr lang="zh-CN" altLang="en-US" sz="1800" dirty="0">
                <a:latin typeface="Comic Sans MS" panose="030F0902030302020204" pitchFamily="66" charset="0"/>
              </a:rPr>
              <a:t> </a:t>
            </a:r>
            <a:r>
              <a:rPr lang="en-US" altLang="zh-CN" sz="1800" dirty="0">
                <a:latin typeface="Comic Sans MS" panose="030F0902030302020204" pitchFamily="66" charset="0"/>
              </a:rPr>
              <a:t>decrease</a:t>
            </a:r>
            <a:r>
              <a:rPr lang="zh-CN" altLang="en-US" sz="1800" dirty="0">
                <a:latin typeface="Comic Sans MS" panose="030F0902030302020204" pitchFamily="66" charset="0"/>
              </a:rPr>
              <a:t> </a:t>
            </a:r>
            <a:r>
              <a:rPr lang="en-US" altLang="zh-CN" sz="1800" dirty="0">
                <a:latin typeface="Comic Sans MS" panose="030F0902030302020204" pitchFamily="66" charset="0"/>
              </a:rPr>
              <a:t>and</a:t>
            </a:r>
            <a:r>
              <a:rPr lang="zh-CN" altLang="en-US" sz="1800" dirty="0">
                <a:latin typeface="Comic Sans MS" panose="030F0902030302020204" pitchFamily="66" charset="0"/>
              </a:rPr>
              <a:t> </a:t>
            </a:r>
            <a:r>
              <a:rPr lang="en-US" altLang="zh-CN" sz="1800" dirty="0">
                <a:latin typeface="Comic Sans MS" panose="030F0902030302020204" pitchFamily="66" charset="0"/>
              </a:rPr>
              <a:t>then</a:t>
            </a:r>
            <a:r>
              <a:rPr lang="zh-CN" altLang="en-US" sz="1800" dirty="0">
                <a:latin typeface="Comic Sans MS" panose="030F0902030302020204" pitchFamily="66" charset="0"/>
              </a:rPr>
              <a:t> </a:t>
            </a:r>
            <a:r>
              <a:rPr lang="en-US" altLang="zh-CN" sz="1800" dirty="0">
                <a:latin typeface="Comic Sans MS" panose="030F0902030302020204" pitchFamily="66" charset="0"/>
              </a:rPr>
              <a:t>increase</a:t>
            </a:r>
          </a:p>
          <a:p>
            <a:pPr lvl="1"/>
            <a:r>
              <a:rPr lang="en-US" altLang="zh-CN" sz="1800" dirty="0">
                <a:latin typeface="Comic Sans MS" panose="030F0902030302020204" pitchFamily="66" charset="0"/>
              </a:rPr>
              <a:t>Select</a:t>
            </a:r>
            <a:r>
              <a:rPr lang="zh-CN" altLang="en-US" sz="1800" dirty="0">
                <a:latin typeface="Comic Sans MS" panose="030F0902030302020204" pitchFamily="66" charset="0"/>
              </a:rPr>
              <a:t> </a:t>
            </a:r>
            <a:r>
              <a:rPr lang="en-US" altLang="zh-CN" sz="1800" dirty="0">
                <a:latin typeface="Comic Sans MS" panose="030F0902030302020204" pitchFamily="66" charset="0"/>
              </a:rPr>
              <a:t>the</a:t>
            </a:r>
            <a:r>
              <a:rPr lang="zh-CN" altLang="en-US" sz="1800" dirty="0">
                <a:latin typeface="Comic Sans MS" panose="030F0902030302020204" pitchFamily="66" charset="0"/>
              </a:rPr>
              <a:t> </a:t>
            </a:r>
            <a:r>
              <a:rPr lang="en-US" altLang="zh-CN" sz="1800" dirty="0">
                <a:latin typeface="Comic Sans MS" panose="030F0902030302020204" pitchFamily="66" charset="0"/>
              </a:rPr>
              <a:t>level</a:t>
            </a:r>
            <a:r>
              <a:rPr lang="zh-CN" altLang="en-US" sz="1800" dirty="0">
                <a:latin typeface="Comic Sans MS" panose="030F0902030302020204" pitchFamily="66" charset="0"/>
              </a:rPr>
              <a:t> </a:t>
            </a:r>
            <a:r>
              <a:rPr lang="en-US" altLang="zh-CN" sz="1800" dirty="0">
                <a:latin typeface="Comic Sans MS" panose="030F0902030302020204" pitchFamily="66" charset="0"/>
              </a:rPr>
              <a:t>with</a:t>
            </a:r>
            <a:r>
              <a:rPr lang="zh-CN" altLang="en-US" sz="1800" dirty="0">
                <a:latin typeface="Comic Sans MS" panose="030F0902030302020204" pitchFamily="66" charset="0"/>
              </a:rPr>
              <a:t> </a:t>
            </a:r>
            <a:r>
              <a:rPr lang="en-US" altLang="zh-CN" sz="1800" dirty="0">
                <a:latin typeface="Comic Sans MS" panose="030F0902030302020204" pitchFamily="66" charset="0"/>
              </a:rPr>
              <a:t>the</a:t>
            </a:r>
            <a:r>
              <a:rPr lang="zh-CN" altLang="en-US" sz="1800" dirty="0">
                <a:latin typeface="Comic Sans MS" panose="030F0902030302020204" pitchFamily="66" charset="0"/>
              </a:rPr>
              <a:t> </a:t>
            </a:r>
            <a:r>
              <a:rPr lang="en-US" altLang="zh-CN" sz="1800" dirty="0">
                <a:latin typeface="Comic Sans MS" panose="030F0902030302020204" pitchFamily="66" charset="0"/>
              </a:rPr>
              <a:t>local</a:t>
            </a:r>
            <a:r>
              <a:rPr lang="zh-CN" altLang="en-US" sz="1800" dirty="0">
                <a:latin typeface="Comic Sans MS" panose="030F0902030302020204" pitchFamily="66" charset="0"/>
              </a:rPr>
              <a:t> </a:t>
            </a:r>
            <a:r>
              <a:rPr lang="en-US" altLang="zh-CN" sz="1800" dirty="0">
                <a:latin typeface="Comic Sans MS" panose="030F0902030302020204" pitchFamily="66" charset="0"/>
              </a:rPr>
              <a:t>minimum</a:t>
            </a:r>
          </a:p>
          <a:p>
            <a:pPr lvl="1"/>
            <a:endParaRPr lang="en-US" altLang="zh-CN" sz="1800" dirty="0">
              <a:latin typeface="Comic Sans MS" panose="030F0902030302020204" pitchFamily="66" charset="0"/>
            </a:endParaRPr>
          </a:p>
        </p:txBody>
      </p:sp>
    </p:spTree>
    <p:extLst>
      <p:ext uri="{BB962C8B-B14F-4D97-AF65-F5344CB8AC3E}">
        <p14:creationId xmlns:p14="http://schemas.microsoft.com/office/powerpoint/2010/main" val="283095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1EFFA1-7226-7D49-813B-81A48E3DC4B7}"/>
              </a:ext>
            </a:extLst>
          </p:cNvPr>
          <p:cNvSpPr>
            <a:spLocks noGrp="1"/>
          </p:cNvSpPr>
          <p:nvPr>
            <p:ph idx="1"/>
          </p:nvPr>
        </p:nvSpPr>
        <p:spPr>
          <a:xfrm>
            <a:off x="631209" y="1524000"/>
            <a:ext cx="8228013" cy="5214938"/>
          </a:xfrm>
        </p:spPr>
        <p:txBody>
          <a:bodyPr/>
          <a:lstStyle/>
          <a:p>
            <a:pPr marL="0" lvl="0" indent="0">
              <a:buNone/>
            </a:pPr>
            <a:r>
              <a:rPr lang="en-US" altLang="zh-CN" sz="2400" dirty="0">
                <a:latin typeface="Comic Sans MS" panose="030F0902030302020204" pitchFamily="66" charset="0"/>
              </a:rPr>
              <a:t>Time</a:t>
            </a:r>
            <a:r>
              <a:rPr lang="zh-CN" altLang="en-US" sz="2400" dirty="0">
                <a:latin typeface="Comic Sans MS" panose="030F0902030302020204" pitchFamily="66" charset="0"/>
              </a:rPr>
              <a:t> </a:t>
            </a:r>
            <a:r>
              <a:rPr lang="en-US" altLang="zh-CN" sz="2400" dirty="0">
                <a:latin typeface="Comic Sans MS" panose="030F0902030302020204" pitchFamily="66" charset="0"/>
              </a:rPr>
              <a:t>complexity</a:t>
            </a:r>
            <a:r>
              <a:rPr lang="zh-CN" altLang="en-US" sz="2400" dirty="0">
                <a:latin typeface="Comic Sans MS" panose="030F0902030302020204" pitchFamily="66" charset="0"/>
              </a:rPr>
              <a:t> </a:t>
            </a:r>
            <a:r>
              <a:rPr lang="en-US" altLang="zh-CN" sz="2400" dirty="0">
                <a:latin typeface="Comic Sans MS" panose="030F0902030302020204" pitchFamily="66" charset="0"/>
              </a:rPr>
              <a:t>(|V|:</a:t>
            </a:r>
            <a:r>
              <a:rPr lang="zh-CN" altLang="en-US" sz="2400" dirty="0">
                <a:latin typeface="Comic Sans MS" panose="030F0902030302020204" pitchFamily="66" charset="0"/>
              </a:rPr>
              <a:t> </a:t>
            </a:r>
            <a:r>
              <a:rPr lang="en-US" altLang="zh-CN" sz="2400" dirty="0">
                <a:latin typeface="Comic Sans MS" panose="030F0902030302020204" pitchFamily="66" charset="0"/>
              </a:rPr>
              <a:t>#node)</a:t>
            </a:r>
            <a:endParaRPr lang="en-US" sz="2400" dirty="0">
              <a:latin typeface="Comic Sans MS" panose="030F0902030302020204" pitchFamily="66" charset="0"/>
            </a:endParaRPr>
          </a:p>
          <a:p>
            <a:pPr lvl="1"/>
            <a:r>
              <a:rPr lang="en-US" altLang="zh-CN" sz="2000" dirty="0">
                <a:latin typeface="Comic Sans MS" panose="030F0902030302020204" pitchFamily="66" charset="0"/>
              </a:rPr>
              <a:t>O(|V|)</a:t>
            </a:r>
          </a:p>
          <a:p>
            <a:endParaRPr lang="en-US" altLang="zh-CN" sz="800" dirty="0">
              <a:latin typeface="Comic Sans MS" panose="030F0902030302020204" pitchFamily="66" charset="0"/>
            </a:endParaRPr>
          </a:p>
          <a:p>
            <a:pPr marL="0" indent="0">
              <a:buNone/>
            </a:pPr>
            <a:r>
              <a:rPr lang="en-US" altLang="zh-CN" sz="2400" dirty="0">
                <a:latin typeface="Comic Sans MS" panose="030F0902030302020204" pitchFamily="66" charset="0"/>
              </a:rPr>
              <a:t>Optimal</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perfect</a:t>
            </a:r>
            <a:r>
              <a:rPr lang="zh-CN" altLang="en-US" sz="2400" dirty="0">
                <a:latin typeface="Comic Sans MS" panose="030F0902030302020204" pitchFamily="66" charset="0"/>
              </a:rPr>
              <a:t> </a:t>
            </a:r>
            <a:r>
              <a:rPr lang="en-US" altLang="zh-CN" sz="2400" dirty="0">
                <a:latin typeface="Comic Sans MS" panose="030F0902030302020204" pitchFamily="66" charset="0"/>
              </a:rPr>
              <a:t>tree</a:t>
            </a:r>
            <a:r>
              <a:rPr lang="zh-CN" altLang="en-US" sz="2400" dirty="0">
                <a:latin typeface="Comic Sans MS" panose="030F0902030302020204" pitchFamily="66" charset="0"/>
              </a:rPr>
              <a:t> </a:t>
            </a:r>
            <a:r>
              <a:rPr lang="en-US" altLang="zh-CN" sz="2400" dirty="0">
                <a:latin typeface="Comic Sans MS" panose="030F0902030302020204" pitchFamily="66" charset="0"/>
              </a:rPr>
              <a:t>topologies</a:t>
            </a:r>
          </a:p>
          <a:p>
            <a:pPr lvl="1"/>
            <a:r>
              <a:rPr lang="en-US" altLang="zh-CN" sz="2000" dirty="0">
                <a:latin typeface="Comic Sans MS" panose="030F0902030302020204" pitchFamily="66" charset="0"/>
              </a:rPr>
              <a:t>Symmetry</a:t>
            </a:r>
            <a:r>
              <a:rPr lang="zh-CN" altLang="en-US" sz="2000" dirty="0">
                <a:latin typeface="Comic Sans MS" panose="030F0902030302020204" pitchFamily="66" charset="0"/>
              </a:rPr>
              <a:t> </a:t>
            </a:r>
            <a:r>
              <a:rPr lang="en-US" altLang="zh-CN" sz="2000" dirty="0">
                <a:latin typeface="Comic Sans MS" panose="030F0902030302020204" pitchFamily="66" charset="0"/>
              </a:rPr>
              <a:t>of</a:t>
            </a:r>
            <a:r>
              <a:rPr lang="zh-CN" altLang="en-US" sz="2000" dirty="0">
                <a:latin typeface="Comic Sans MS" panose="030F0902030302020204" pitchFamily="66" charset="0"/>
              </a:rPr>
              <a:t> </a:t>
            </a:r>
            <a:r>
              <a:rPr lang="en-US" altLang="zh-CN" sz="2000" dirty="0">
                <a:latin typeface="Comic Sans MS" panose="030F0902030302020204" pitchFamily="66" charset="0"/>
              </a:rPr>
              <a:t>placement</a:t>
            </a:r>
          </a:p>
          <a:p>
            <a:pPr lvl="1"/>
            <a:r>
              <a:rPr lang="en-US" altLang="zh-CN" sz="2000" dirty="0">
                <a:latin typeface="Comic Sans MS" panose="030F0902030302020204" pitchFamily="66" charset="0"/>
              </a:rPr>
              <a:t>No</a:t>
            </a:r>
            <a:r>
              <a:rPr lang="zh-CN" altLang="en-US" sz="2000" dirty="0">
                <a:latin typeface="Comic Sans MS" panose="030F0902030302020204" pitchFamily="66" charset="0"/>
              </a:rPr>
              <a:t> </a:t>
            </a:r>
            <a:r>
              <a:rPr lang="en-US" altLang="zh-CN" sz="2000" dirty="0">
                <a:latin typeface="Comic Sans MS" panose="030F0902030302020204" pitchFamily="66" charset="0"/>
              </a:rPr>
              <a:t>multiple</a:t>
            </a:r>
            <a:r>
              <a:rPr lang="zh-CN" altLang="en-US" sz="2000" dirty="0">
                <a:latin typeface="Comic Sans MS" panose="030F0902030302020204" pitchFamily="66" charset="0"/>
              </a:rPr>
              <a:t> </a:t>
            </a:r>
            <a:r>
              <a:rPr lang="en-US" altLang="zh-CN" sz="2000" dirty="0">
                <a:latin typeface="Comic Sans MS" panose="030F0902030302020204" pitchFamily="66" charset="0"/>
              </a:rPr>
              <a:t>“coverage”</a:t>
            </a:r>
            <a:r>
              <a:rPr lang="zh-CN" altLang="en-US" sz="2000" dirty="0">
                <a:latin typeface="Comic Sans MS" panose="030F0902030302020204" pitchFamily="66" charset="0"/>
              </a:rPr>
              <a:t> </a:t>
            </a:r>
            <a:r>
              <a:rPr lang="en-US" altLang="zh-CN" sz="2000" dirty="0">
                <a:latin typeface="Comic Sans MS" panose="030F0902030302020204" pitchFamily="66" charset="0"/>
              </a:rPr>
              <a:t>situation</a:t>
            </a:r>
            <a:endParaRPr lang="en-US" altLang="zh-CN" sz="2400" dirty="0">
              <a:latin typeface="Comic Sans MS" panose="030F0902030302020204" pitchFamily="66" charset="0"/>
            </a:endParaRPr>
          </a:p>
          <a:p>
            <a:pPr lvl="1"/>
            <a:endParaRPr lang="en-US" altLang="zh-CN" sz="800" dirty="0">
              <a:latin typeface="Comic Sans MS" panose="030F0902030302020204" pitchFamily="66" charset="0"/>
            </a:endParaRPr>
          </a:p>
          <a:p>
            <a:pPr marL="0" indent="0">
              <a:buNone/>
            </a:pPr>
            <a:r>
              <a:rPr lang="en-US" altLang="zh-CN" sz="2400" dirty="0">
                <a:latin typeface="Comic Sans MS" panose="030F0902030302020204" pitchFamily="66" charset="0"/>
              </a:rPr>
              <a:t>Also</a:t>
            </a:r>
            <a:r>
              <a:rPr lang="zh-CN" altLang="en-US" sz="2400" dirty="0">
                <a:latin typeface="Comic Sans MS" panose="030F0902030302020204" pitchFamily="66" charset="0"/>
              </a:rPr>
              <a:t> </a:t>
            </a:r>
            <a:r>
              <a:rPr lang="en-US" altLang="zh-CN" sz="2400" dirty="0">
                <a:latin typeface="Comic Sans MS" panose="030F0902030302020204" pitchFamily="66" charset="0"/>
              </a:rPr>
              <a:t>optimal</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complete</a:t>
            </a:r>
            <a:r>
              <a:rPr lang="zh-CN" altLang="en-US" sz="2400" dirty="0">
                <a:latin typeface="Comic Sans MS" panose="030F0902030302020204" pitchFamily="66" charset="0"/>
              </a:rPr>
              <a:t> </a:t>
            </a:r>
            <a:r>
              <a:rPr lang="en-US" altLang="zh-CN" sz="2400" dirty="0">
                <a:latin typeface="Comic Sans MS" panose="030F0902030302020204" pitchFamily="66" charset="0"/>
              </a:rPr>
              <a:t>tree</a:t>
            </a:r>
            <a:r>
              <a:rPr lang="zh-CN" altLang="en-US" sz="2400" dirty="0">
                <a:latin typeface="Comic Sans MS" panose="030F0902030302020204" pitchFamily="66" charset="0"/>
              </a:rPr>
              <a:t> </a:t>
            </a:r>
            <a:r>
              <a:rPr lang="en-US" altLang="zh-CN" sz="2400" dirty="0">
                <a:latin typeface="Comic Sans MS" panose="030F0902030302020204" pitchFamily="66" charset="0"/>
              </a:rPr>
              <a:t>topologies</a:t>
            </a:r>
            <a:endParaRPr lang="en-US" altLang="zh-CN" sz="800" dirty="0">
              <a:latin typeface="Comic Sans MS" panose="030F0902030302020204" pitchFamily="66" charset="0"/>
            </a:endParaRPr>
          </a:p>
          <a:p>
            <a:pPr lvl="1"/>
            <a:r>
              <a:rPr lang="en-US" altLang="zh-CN" sz="2000" dirty="0">
                <a:latin typeface="Comic Sans MS" panose="030F0902030302020204" pitchFamily="66" charset="0"/>
              </a:rPr>
              <a:t>Also</a:t>
            </a:r>
            <a:r>
              <a:rPr lang="zh-CN" altLang="en-US" sz="2000" dirty="0">
                <a:latin typeface="Comic Sans MS" panose="030F0902030302020204" pitchFamily="66" charset="0"/>
              </a:rPr>
              <a:t> </a:t>
            </a:r>
            <a:r>
              <a:rPr lang="en-US" altLang="zh-CN" sz="2000" dirty="0">
                <a:latin typeface="Comic Sans MS" panose="030F0902030302020204" pitchFamily="66" charset="0"/>
              </a:rPr>
              <a:t>multiple</a:t>
            </a:r>
            <a:r>
              <a:rPr lang="zh-CN" altLang="en-US" sz="2000" dirty="0">
                <a:latin typeface="Comic Sans MS" panose="030F0902030302020204" pitchFamily="66" charset="0"/>
              </a:rPr>
              <a:t> </a:t>
            </a:r>
            <a:r>
              <a:rPr lang="en-US" altLang="zh-CN" sz="2000" dirty="0">
                <a:latin typeface="Comic Sans MS" panose="030F0902030302020204" pitchFamily="66" charset="0"/>
              </a:rPr>
              <a:t>“coverage”</a:t>
            </a:r>
            <a:r>
              <a:rPr lang="zh-CN" altLang="en-US" sz="2000" dirty="0">
                <a:latin typeface="Comic Sans MS" panose="030F0902030302020204" pitchFamily="66" charset="0"/>
              </a:rPr>
              <a:t> </a:t>
            </a:r>
            <a:r>
              <a:rPr lang="en-US" altLang="zh-CN" sz="2000" dirty="0">
                <a:latin typeface="Comic Sans MS" panose="030F0902030302020204" pitchFamily="66" charset="0"/>
              </a:rPr>
              <a:t>situation</a:t>
            </a:r>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1"/>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most</a:t>
            </a:r>
            <a:r>
              <a:rPr lang="zh-CN" altLang="en-US" sz="2000" dirty="0">
                <a:latin typeface="Comic Sans MS" panose="030F0902030302020204" pitchFamily="66" charset="0"/>
              </a:rPr>
              <a:t> </a:t>
            </a:r>
            <a:r>
              <a:rPr lang="en-US" altLang="zh-CN" sz="2000" dirty="0">
                <a:latin typeface="Comic Sans MS" panose="030F0902030302020204" pitchFamily="66" charset="0"/>
              </a:rPr>
              <a:t>unbalanced</a:t>
            </a:r>
            <a:r>
              <a:rPr lang="zh-CN" altLang="en-US" sz="2000" dirty="0">
                <a:latin typeface="Comic Sans MS" panose="030F0902030302020204" pitchFamily="66" charset="0"/>
              </a:rPr>
              <a:t> </a:t>
            </a:r>
            <a:r>
              <a:rPr lang="en-US" altLang="zh-CN" sz="2000" dirty="0">
                <a:latin typeface="Comic Sans MS" panose="030F0902030302020204" pitchFamily="66" charset="0"/>
              </a:rPr>
              <a:t>traffic</a:t>
            </a:r>
            <a:r>
              <a:rPr lang="zh-CN" altLang="en-US" sz="2000" dirty="0">
                <a:latin typeface="Comic Sans MS" panose="030F0902030302020204" pitchFamily="66" charset="0"/>
              </a:rPr>
              <a:t> </a:t>
            </a:r>
            <a:r>
              <a:rPr lang="en-US" altLang="zh-CN" sz="2000" dirty="0">
                <a:latin typeface="Comic Sans MS" panose="030F0902030302020204" pitchFamily="66" charset="0"/>
              </a:rPr>
              <a:t>distribution:</a:t>
            </a:r>
            <a:r>
              <a:rPr lang="zh-CN" altLang="en-US" sz="2000" dirty="0">
                <a:latin typeface="Comic Sans MS" panose="030F0902030302020204" pitchFamily="66" charset="0"/>
              </a:rPr>
              <a:t> </a:t>
            </a:r>
            <a:r>
              <a:rPr lang="en-US" altLang="zh-CN" sz="2000" dirty="0">
                <a:latin typeface="Comic Sans MS" panose="030F0902030302020204" pitchFamily="66" charset="0"/>
              </a:rPr>
              <a:t>left</a:t>
            </a:r>
            <a:r>
              <a:rPr lang="zh-CN" altLang="en-US" sz="2000" dirty="0">
                <a:latin typeface="Comic Sans MS" panose="030F0902030302020204" pitchFamily="66" charset="0"/>
              </a:rPr>
              <a:t> </a:t>
            </a:r>
            <a:r>
              <a:rPr lang="en-US" altLang="zh-CN" sz="2000" dirty="0">
                <a:latin typeface="Comic Sans MS" panose="030F0902030302020204" pitchFamily="66" charset="0"/>
              </a:rPr>
              <a:t>and</a:t>
            </a:r>
            <a:r>
              <a:rPr lang="zh-CN" altLang="en-US" sz="2000" dirty="0">
                <a:latin typeface="Comic Sans MS" panose="030F0902030302020204" pitchFamily="66" charset="0"/>
              </a:rPr>
              <a:t> </a:t>
            </a:r>
            <a:r>
              <a:rPr lang="en-US" altLang="zh-CN" sz="2000" dirty="0">
                <a:latin typeface="Comic Sans MS" panose="030F0902030302020204" pitchFamily="66" charset="0"/>
              </a:rPr>
              <a:t>right</a:t>
            </a:r>
            <a:r>
              <a:rPr lang="zh-CN" altLang="en-US" sz="2000" dirty="0">
                <a:latin typeface="Comic Sans MS" panose="030F0902030302020204" pitchFamily="66" charset="0"/>
              </a:rPr>
              <a:t> </a:t>
            </a:r>
            <a:r>
              <a:rPr lang="en-US" altLang="zh-CN" sz="2000" dirty="0">
                <a:latin typeface="Comic Sans MS" panose="030F0902030302020204" pitchFamily="66" charset="0"/>
              </a:rPr>
              <a:t>subtrees</a:t>
            </a:r>
            <a:r>
              <a:rPr lang="zh-CN" altLang="en-US" sz="2000" dirty="0">
                <a:latin typeface="Comic Sans MS" panose="030F0902030302020204" pitchFamily="66" charset="0"/>
              </a:rPr>
              <a:t> </a:t>
            </a:r>
            <a:r>
              <a:rPr lang="en-US" altLang="zh-CN" sz="2000" dirty="0">
                <a:latin typeface="Comic Sans MS" panose="030F0902030302020204" pitchFamily="66" charset="0"/>
              </a:rPr>
              <a:t>of</a:t>
            </a:r>
            <a:r>
              <a:rPr lang="zh-CN" altLang="en-US" sz="2000" dirty="0">
                <a:latin typeface="Comic Sans MS" panose="030F0902030302020204" pitchFamily="66" charset="0"/>
              </a:rPr>
              <a:t> </a:t>
            </a:r>
            <a:r>
              <a:rPr lang="en-US" altLang="zh-CN" sz="2000" dirty="0">
                <a:latin typeface="Comic Sans MS" panose="030F0902030302020204" pitchFamily="66" charset="0"/>
              </a:rPr>
              <a:t>root</a:t>
            </a:r>
            <a:r>
              <a:rPr lang="zh-CN" altLang="en-US" sz="2000" dirty="0">
                <a:latin typeface="Comic Sans MS" panose="030F0902030302020204" pitchFamily="66" charset="0"/>
              </a:rPr>
              <a:t> </a:t>
            </a:r>
            <a:r>
              <a:rPr lang="en-US" altLang="zh-CN" sz="2000" dirty="0">
                <a:latin typeface="Comic Sans MS" panose="030F0902030302020204" pitchFamily="66" charset="0"/>
              </a:rPr>
              <a:t>have</a:t>
            </a:r>
            <a:r>
              <a:rPr lang="zh-CN" altLang="en-US" sz="2000" dirty="0">
                <a:latin typeface="Comic Sans MS" panose="030F0902030302020204" pitchFamily="66" charset="0"/>
              </a:rPr>
              <a:t> </a:t>
            </a:r>
            <a:r>
              <a:rPr lang="en-US" altLang="zh-CN" sz="2000" dirty="0">
                <a:latin typeface="Comic Sans MS" panose="030F0902030302020204" pitchFamily="66" charset="0"/>
              </a:rPr>
              <a:t>a</a:t>
            </a:r>
            <a:r>
              <a:rPr lang="zh-CN" altLang="en-US" sz="2000" dirty="0">
                <a:latin typeface="Comic Sans MS" panose="030F0902030302020204" pitchFamily="66" charset="0"/>
              </a:rPr>
              <a:t> </a:t>
            </a:r>
            <a:r>
              <a:rPr lang="en-US" altLang="zh-CN" sz="2000" dirty="0">
                <a:latin typeface="Comic Sans MS" panose="030F0902030302020204" pitchFamily="66" charset="0"/>
              </a:rPr>
              <a:t>depth</a:t>
            </a:r>
            <a:r>
              <a:rPr lang="zh-CN" altLang="en-US" sz="2000" dirty="0">
                <a:latin typeface="Comic Sans MS" panose="030F0902030302020204" pitchFamily="66" charset="0"/>
              </a:rPr>
              <a:t> </a:t>
            </a:r>
            <a:r>
              <a:rPr lang="en-US" altLang="zh-CN" sz="2000" dirty="0">
                <a:latin typeface="Comic Sans MS" panose="030F0902030302020204" pitchFamily="66" charset="0"/>
              </a:rPr>
              <a:t>difference</a:t>
            </a:r>
            <a:r>
              <a:rPr lang="zh-CN" altLang="en-US" sz="2000" dirty="0">
                <a:latin typeface="Comic Sans MS" panose="030F0902030302020204" pitchFamily="66" charset="0"/>
              </a:rPr>
              <a:t> </a:t>
            </a:r>
            <a:r>
              <a:rPr lang="en-US" altLang="zh-CN" sz="2000" dirty="0">
                <a:latin typeface="Comic Sans MS" panose="030F0902030302020204" pitchFamily="66" charset="0"/>
              </a:rPr>
              <a:t>of</a:t>
            </a:r>
            <a:r>
              <a:rPr lang="zh-CN" altLang="en-US" sz="2000" dirty="0">
                <a:latin typeface="Comic Sans MS" panose="030F0902030302020204" pitchFamily="66" charset="0"/>
              </a:rPr>
              <a:t> </a:t>
            </a:r>
            <a:r>
              <a:rPr lang="en-US" altLang="zh-CN" sz="2000" dirty="0">
                <a:latin typeface="Comic Sans MS" panose="030F0902030302020204" pitchFamily="66" charset="0"/>
              </a:rPr>
              <a:t>1</a:t>
            </a:r>
          </a:p>
          <a:p>
            <a:endParaRPr lang="en-US" dirty="0"/>
          </a:p>
        </p:txBody>
      </p:sp>
      <p:sp>
        <p:nvSpPr>
          <p:cNvPr id="6" name="Title 1">
            <a:extLst>
              <a:ext uri="{FF2B5EF4-FFF2-40B4-BE49-F238E27FC236}">
                <a16:creationId xmlns:a16="http://schemas.microsoft.com/office/drawing/2014/main" id="{F2CD4FD3-6C1D-8B4C-920C-50AEEDDB6CA3}"/>
              </a:ext>
            </a:extLst>
          </p:cNvPr>
          <p:cNvSpPr>
            <a:spLocks noGrp="1"/>
          </p:cNvSpPr>
          <p:nvPr>
            <p:ph type="title"/>
          </p:nvPr>
        </p:nvSpPr>
        <p:spPr>
          <a:xfrm>
            <a:off x="457200" y="274638"/>
            <a:ext cx="8380413" cy="1141412"/>
          </a:xfrm>
        </p:spPr>
        <p:txBody>
          <a:bodyPr/>
          <a:lstStyle/>
          <a:p>
            <a:r>
              <a:rPr lang="en-US" altLang="zh-CN" dirty="0">
                <a:latin typeface="Comic Sans MS" panose="030F0902030302020204" pitchFamily="66" charset="0"/>
              </a:rPr>
              <a:t>4.</a:t>
            </a:r>
            <a:r>
              <a:rPr lang="zh-CN" altLang="en-US" dirty="0">
                <a:latin typeface="Comic Sans MS" panose="030F0902030302020204" pitchFamily="66" charset="0"/>
              </a:rPr>
              <a:t> </a:t>
            </a:r>
            <a:r>
              <a:rPr lang="en-US" altLang="zh-CN" dirty="0">
                <a:latin typeface="Comic Sans MS" panose="030F0902030302020204" pitchFamily="66" charset="0"/>
              </a:rPr>
              <a:t>Placing</a:t>
            </a:r>
            <a:r>
              <a:rPr lang="zh-CN" altLang="en-US" dirty="0">
                <a:latin typeface="Comic Sans MS" panose="030F0902030302020204" pitchFamily="66" charset="0"/>
              </a:rPr>
              <a:t> </a:t>
            </a:r>
            <a:r>
              <a:rPr lang="en-US" altLang="zh-CN" dirty="0">
                <a:latin typeface="Comic Sans MS" panose="030F0902030302020204" pitchFamily="66" charset="0"/>
              </a:rPr>
              <a:t>a</a:t>
            </a:r>
            <a:r>
              <a:rPr lang="zh-CN" altLang="en-US" dirty="0">
                <a:latin typeface="Comic Sans MS" panose="030F0902030302020204" pitchFamily="66" charset="0"/>
              </a:rPr>
              <a:t> </a:t>
            </a:r>
            <a:r>
              <a:rPr lang="en-US" altLang="zh-CN" dirty="0">
                <a:latin typeface="Comic Sans MS" panose="030F0902030302020204" pitchFamily="66" charset="0"/>
              </a:rPr>
              <a:t>Single</a:t>
            </a:r>
            <a:r>
              <a:rPr lang="zh-CN" altLang="en-US" dirty="0">
                <a:latin typeface="Comic Sans MS" panose="030F0902030302020204" pitchFamily="66" charset="0"/>
              </a:rPr>
              <a:t> </a:t>
            </a:r>
            <a:r>
              <a:rPr lang="en-US" altLang="zh-CN" dirty="0" err="1">
                <a:latin typeface="Comic Sans MS" panose="030F0902030302020204" pitchFamily="66" charset="0"/>
              </a:rPr>
              <a:t>Middlebox</a:t>
            </a:r>
            <a:r>
              <a:rPr lang="zh-CN" altLang="en-US" dirty="0">
                <a:latin typeface="Comic Sans MS" panose="030F0902030302020204" pitchFamily="66" charset="0"/>
              </a:rPr>
              <a:t> </a:t>
            </a:r>
            <a:r>
              <a:rPr lang="en-US" altLang="zh-CN" sz="3200" dirty="0">
                <a:latin typeface="Comic Sans MS" panose="030F0902030302020204" pitchFamily="66" charset="0"/>
              </a:rPr>
              <a:t>(cont’d)</a:t>
            </a:r>
            <a:endParaRPr lang="en-US" sz="3200" dirty="0">
              <a:latin typeface="Comic Sans MS" panose="030F0902030302020204" pitchFamily="66" charset="0"/>
            </a:endParaRPr>
          </a:p>
        </p:txBody>
      </p:sp>
    </p:spTree>
    <p:extLst>
      <p:ext uri="{BB962C8B-B14F-4D97-AF65-F5344CB8AC3E}">
        <p14:creationId xmlns:p14="http://schemas.microsoft.com/office/powerpoint/2010/main" val="3379213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5348-1161-6041-BC33-18B4F466EEE9}"/>
              </a:ext>
            </a:extLst>
          </p:cNvPr>
          <p:cNvSpPr>
            <a:spLocks noGrp="1"/>
          </p:cNvSpPr>
          <p:nvPr>
            <p:ph type="title"/>
          </p:nvPr>
        </p:nvSpPr>
        <p:spPr/>
        <p:txBody>
          <a:bodyPr/>
          <a:lstStyle/>
          <a:p>
            <a:r>
              <a:rPr lang="en-US" altLang="zh-CN" dirty="0">
                <a:latin typeface="Comic Sans MS" panose="030F0902030302020204" pitchFamily="66" charset="0"/>
              </a:rPr>
              <a:t>Illustration</a:t>
            </a:r>
            <a:endParaRPr lang="en-US" dirty="0">
              <a:latin typeface="Comic Sans MS" panose="030F0902030302020204" pitchFamily="66" charset="0"/>
            </a:endParaRPr>
          </a:p>
        </p:txBody>
      </p:sp>
      <p:pic>
        <p:nvPicPr>
          <p:cNvPr id="5" name="Content Placeholder 4">
            <a:extLst>
              <a:ext uri="{FF2B5EF4-FFF2-40B4-BE49-F238E27FC236}">
                <a16:creationId xmlns:a16="http://schemas.microsoft.com/office/drawing/2014/main" id="{6863CA7A-FDE8-9448-BDDD-BA68654F0C47}"/>
              </a:ext>
            </a:extLst>
          </p:cNvPr>
          <p:cNvPicPr>
            <a:picLocks noGrp="1" noChangeAspect="1"/>
          </p:cNvPicPr>
          <p:nvPr>
            <p:ph idx="1"/>
          </p:nvPr>
        </p:nvPicPr>
        <p:blipFill>
          <a:blip r:embed="rId2"/>
          <a:stretch>
            <a:fillRect/>
          </a:stretch>
        </p:blipFill>
        <p:spPr>
          <a:xfrm>
            <a:off x="422120" y="1896280"/>
            <a:ext cx="4191000" cy="2134067"/>
          </a:xfrm>
          <a:prstGeom prst="rect">
            <a:avLst/>
          </a:prstGeom>
        </p:spPr>
      </p:pic>
      <p:grpSp>
        <p:nvGrpSpPr>
          <p:cNvPr id="27" name="Group 26">
            <a:extLst>
              <a:ext uri="{FF2B5EF4-FFF2-40B4-BE49-F238E27FC236}">
                <a16:creationId xmlns:a16="http://schemas.microsoft.com/office/drawing/2014/main" id="{0A4DDE86-6DEF-3F49-A0B5-4ADDAB8EE6C5}"/>
              </a:ext>
            </a:extLst>
          </p:cNvPr>
          <p:cNvGrpSpPr/>
          <p:nvPr/>
        </p:nvGrpSpPr>
        <p:grpSpPr>
          <a:xfrm>
            <a:off x="5375189" y="1901277"/>
            <a:ext cx="3283519" cy="2520458"/>
            <a:chOff x="1066800" y="4128052"/>
            <a:chExt cx="3283519" cy="2520458"/>
          </a:xfrm>
        </p:grpSpPr>
        <p:sp>
          <p:nvSpPr>
            <p:cNvPr id="16" name="Arc 15">
              <a:extLst>
                <a:ext uri="{FF2B5EF4-FFF2-40B4-BE49-F238E27FC236}">
                  <a16:creationId xmlns:a16="http://schemas.microsoft.com/office/drawing/2014/main" id="{C07F5BC9-2849-AE46-8543-79238081561D}"/>
                </a:ext>
              </a:extLst>
            </p:cNvPr>
            <p:cNvSpPr/>
            <p:nvPr/>
          </p:nvSpPr>
          <p:spPr bwMode="auto">
            <a:xfrm rot="8759871">
              <a:off x="1692348" y="4393211"/>
              <a:ext cx="1485251" cy="1377967"/>
            </a:xfrm>
            <a:custGeom>
              <a:avLst/>
              <a:gdLst>
                <a:gd name="connsiteX0" fmla="*/ 20828 w 1371600"/>
                <a:gd name="connsiteY0" fmla="*/ 575632 h 1524000"/>
                <a:gd name="connsiteX1" fmla="*/ 655439 w 1371600"/>
                <a:gd name="connsiteY1" fmla="*/ 747 h 1524000"/>
                <a:gd name="connsiteX2" fmla="*/ 1336752 w 1371600"/>
                <a:gd name="connsiteY2" fmla="*/ 522184 h 1524000"/>
                <a:gd name="connsiteX3" fmla="*/ 1136889 w 1371600"/>
                <a:gd name="connsiteY3" fmla="*/ 1335963 h 1524000"/>
                <a:gd name="connsiteX4" fmla="*/ 685800 w 1371600"/>
                <a:gd name="connsiteY4" fmla="*/ 762000 h 1524000"/>
                <a:gd name="connsiteX5" fmla="*/ 20828 w 1371600"/>
                <a:gd name="connsiteY5" fmla="*/ 575632 h 1524000"/>
                <a:gd name="connsiteX0" fmla="*/ 20828 w 1371600"/>
                <a:gd name="connsiteY0" fmla="*/ 575632 h 1524000"/>
                <a:gd name="connsiteX1" fmla="*/ 655439 w 1371600"/>
                <a:gd name="connsiteY1" fmla="*/ 747 h 1524000"/>
                <a:gd name="connsiteX2" fmla="*/ 1336752 w 1371600"/>
                <a:gd name="connsiteY2" fmla="*/ 522184 h 1524000"/>
                <a:gd name="connsiteX3" fmla="*/ 1136889 w 1371600"/>
                <a:gd name="connsiteY3" fmla="*/ 1335963 h 1524000"/>
                <a:gd name="connsiteX0" fmla="*/ 0 w 1390745"/>
                <a:gd name="connsiteY0" fmla="*/ 575894 h 1336225"/>
                <a:gd name="connsiteX1" fmla="*/ 634611 w 1390745"/>
                <a:gd name="connsiteY1" fmla="*/ 1009 h 1336225"/>
                <a:gd name="connsiteX2" fmla="*/ 1315924 w 1390745"/>
                <a:gd name="connsiteY2" fmla="*/ 522446 h 1336225"/>
                <a:gd name="connsiteX3" fmla="*/ 1116061 w 1390745"/>
                <a:gd name="connsiteY3" fmla="*/ 1336225 h 1336225"/>
                <a:gd name="connsiteX4" fmla="*/ 664972 w 1390745"/>
                <a:gd name="connsiteY4" fmla="*/ 762262 h 1336225"/>
                <a:gd name="connsiteX5" fmla="*/ 0 w 1390745"/>
                <a:gd name="connsiteY5" fmla="*/ 575894 h 1336225"/>
                <a:gd name="connsiteX0" fmla="*/ 0 w 1390745"/>
                <a:gd name="connsiteY0" fmla="*/ 575894 h 1336225"/>
                <a:gd name="connsiteX1" fmla="*/ 634611 w 1390745"/>
                <a:gd name="connsiteY1" fmla="*/ 1009 h 1336225"/>
                <a:gd name="connsiteX2" fmla="*/ 1362873 w 1390745"/>
                <a:gd name="connsiteY2" fmla="*/ 480646 h 1336225"/>
                <a:gd name="connsiteX3" fmla="*/ 1116061 w 1390745"/>
                <a:gd name="connsiteY3" fmla="*/ 1336225 h 1336225"/>
                <a:gd name="connsiteX0" fmla="*/ 89839 w 1480584"/>
                <a:gd name="connsiteY0" fmla="*/ 575639 h 1335970"/>
                <a:gd name="connsiteX1" fmla="*/ 724450 w 1480584"/>
                <a:gd name="connsiteY1" fmla="*/ 754 h 1335970"/>
                <a:gd name="connsiteX2" fmla="*/ 1405763 w 1480584"/>
                <a:gd name="connsiteY2" fmla="*/ 522191 h 1335970"/>
                <a:gd name="connsiteX3" fmla="*/ 1205900 w 1480584"/>
                <a:gd name="connsiteY3" fmla="*/ 1335970 h 1335970"/>
                <a:gd name="connsiteX4" fmla="*/ 754811 w 1480584"/>
                <a:gd name="connsiteY4" fmla="*/ 762007 h 1335970"/>
                <a:gd name="connsiteX5" fmla="*/ 89839 w 1480584"/>
                <a:gd name="connsiteY5" fmla="*/ 575639 h 1335970"/>
                <a:gd name="connsiteX0" fmla="*/ 0 w 1480584"/>
                <a:gd name="connsiteY0" fmla="*/ 512545 h 1335970"/>
                <a:gd name="connsiteX1" fmla="*/ 724450 w 1480584"/>
                <a:gd name="connsiteY1" fmla="*/ 754 h 1335970"/>
                <a:gd name="connsiteX2" fmla="*/ 1452712 w 1480584"/>
                <a:gd name="connsiteY2" fmla="*/ 480391 h 1335970"/>
                <a:gd name="connsiteX3" fmla="*/ 1205900 w 1480584"/>
                <a:gd name="connsiteY3" fmla="*/ 1335970 h 1335970"/>
                <a:gd name="connsiteX0" fmla="*/ 89839 w 1485251"/>
                <a:gd name="connsiteY0" fmla="*/ 575639 h 1377967"/>
                <a:gd name="connsiteX1" fmla="*/ 724450 w 1485251"/>
                <a:gd name="connsiteY1" fmla="*/ 754 h 1377967"/>
                <a:gd name="connsiteX2" fmla="*/ 1405763 w 1485251"/>
                <a:gd name="connsiteY2" fmla="*/ 522191 h 1377967"/>
                <a:gd name="connsiteX3" fmla="*/ 1205900 w 1485251"/>
                <a:gd name="connsiteY3" fmla="*/ 1335970 h 1377967"/>
                <a:gd name="connsiteX4" fmla="*/ 754811 w 1485251"/>
                <a:gd name="connsiteY4" fmla="*/ 762007 h 1377967"/>
                <a:gd name="connsiteX5" fmla="*/ 89839 w 1485251"/>
                <a:gd name="connsiteY5" fmla="*/ 575639 h 1377967"/>
                <a:gd name="connsiteX0" fmla="*/ 0 w 1485251"/>
                <a:gd name="connsiteY0" fmla="*/ 512545 h 1377967"/>
                <a:gd name="connsiteX1" fmla="*/ 724450 w 1485251"/>
                <a:gd name="connsiteY1" fmla="*/ 754 h 1377967"/>
                <a:gd name="connsiteX2" fmla="*/ 1452712 w 1485251"/>
                <a:gd name="connsiteY2" fmla="*/ 480391 h 1377967"/>
                <a:gd name="connsiteX3" fmla="*/ 1239080 w 1485251"/>
                <a:gd name="connsiteY3" fmla="*/ 1377967 h 1377967"/>
              </a:gdLst>
              <a:ahLst/>
              <a:cxnLst>
                <a:cxn ang="0">
                  <a:pos x="connsiteX0" y="connsiteY0"/>
                </a:cxn>
                <a:cxn ang="0">
                  <a:pos x="connsiteX1" y="connsiteY1"/>
                </a:cxn>
                <a:cxn ang="0">
                  <a:pos x="connsiteX2" y="connsiteY2"/>
                </a:cxn>
                <a:cxn ang="0">
                  <a:pos x="connsiteX3" y="connsiteY3"/>
                </a:cxn>
              </a:cxnLst>
              <a:rect l="l" t="t" r="r" b="b"/>
              <a:pathLst>
                <a:path w="1485251" h="1377967" stroke="0" extrusionOk="0">
                  <a:moveTo>
                    <a:pt x="89839" y="575639"/>
                  </a:moveTo>
                  <a:cubicBezTo>
                    <a:pt x="163916" y="249330"/>
                    <a:pt x="421870" y="15653"/>
                    <a:pt x="724450" y="754"/>
                  </a:cubicBezTo>
                  <a:cubicBezTo>
                    <a:pt x="1030962" y="-14338"/>
                    <a:pt x="1309203" y="198611"/>
                    <a:pt x="1405763" y="522191"/>
                  </a:cubicBezTo>
                  <a:cubicBezTo>
                    <a:pt x="1492669" y="813421"/>
                    <a:pt x="1413897" y="1134157"/>
                    <a:pt x="1205900" y="1335970"/>
                  </a:cubicBezTo>
                  <a:lnTo>
                    <a:pt x="754811" y="762007"/>
                  </a:lnTo>
                  <a:lnTo>
                    <a:pt x="89839" y="575639"/>
                  </a:lnTo>
                  <a:close/>
                </a:path>
                <a:path w="1485251" h="1377967" fill="none">
                  <a:moveTo>
                    <a:pt x="0" y="512545"/>
                  </a:moveTo>
                  <a:cubicBezTo>
                    <a:pt x="74077" y="186236"/>
                    <a:pt x="482331" y="6113"/>
                    <a:pt x="724450" y="754"/>
                  </a:cubicBezTo>
                  <a:cubicBezTo>
                    <a:pt x="966569" y="-4605"/>
                    <a:pt x="1356152" y="156811"/>
                    <a:pt x="1452712" y="480391"/>
                  </a:cubicBezTo>
                  <a:cubicBezTo>
                    <a:pt x="1539618" y="771621"/>
                    <a:pt x="1447077" y="1176154"/>
                    <a:pt x="1239080" y="1377967"/>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cxnSp>
          <p:nvCxnSpPr>
            <p:cNvPr id="18" name="Straight Arrow Connector 17">
              <a:extLst>
                <a:ext uri="{FF2B5EF4-FFF2-40B4-BE49-F238E27FC236}">
                  <a16:creationId xmlns:a16="http://schemas.microsoft.com/office/drawing/2014/main" id="{7B0728D7-B034-9A4E-AAE8-AF7939D184D7}"/>
                </a:ext>
              </a:extLst>
            </p:cNvPr>
            <p:cNvCxnSpPr>
              <a:cxnSpLocks/>
            </p:cNvCxnSpPr>
            <p:nvPr/>
          </p:nvCxnSpPr>
          <p:spPr bwMode="auto">
            <a:xfrm>
              <a:off x="1066800" y="6096000"/>
              <a:ext cx="2743200" cy="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FC546024-5F88-0F43-BC65-9476CD03B66D}"/>
                </a:ext>
              </a:extLst>
            </p:cNvPr>
            <p:cNvCxnSpPr>
              <a:cxnSpLocks/>
            </p:cNvCxnSpPr>
            <p:nvPr/>
          </p:nvCxnSpPr>
          <p:spPr bwMode="auto">
            <a:xfrm flipV="1">
              <a:off x="1219200" y="4191000"/>
              <a:ext cx="0" cy="205740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49899D10-5BA3-4C4B-962E-CAA94BFEBA48}"/>
                </a:ext>
              </a:extLst>
            </p:cNvPr>
            <p:cNvSpPr txBox="1"/>
            <p:nvPr/>
          </p:nvSpPr>
          <p:spPr>
            <a:xfrm>
              <a:off x="1219200" y="4128052"/>
              <a:ext cx="1419639" cy="400110"/>
            </a:xfrm>
            <a:prstGeom prst="rect">
              <a:avLst/>
            </a:prstGeom>
            <a:noFill/>
          </p:spPr>
          <p:txBody>
            <a:bodyPr wrap="square" rtlCol="0">
              <a:spAutoFit/>
            </a:bodyPr>
            <a:lstStyle/>
            <a:p>
              <a:r>
                <a:rPr lang="en-US" altLang="zh-CN" sz="2000" dirty="0">
                  <a:solidFill>
                    <a:schemeClr val="tx1"/>
                  </a:solidFill>
                  <a:latin typeface="Comic Sans MS" panose="030F0902030302020204" pitchFamily="66" charset="0"/>
                </a:rPr>
                <a:t>Total</a:t>
              </a:r>
              <a:r>
                <a:rPr lang="zh-CN" altLang="en-US" sz="2000" dirty="0">
                  <a:solidFill>
                    <a:schemeClr val="tx1"/>
                  </a:solidFill>
                  <a:latin typeface="Comic Sans MS" panose="030F0902030302020204" pitchFamily="66" charset="0"/>
                </a:rPr>
                <a:t> </a:t>
              </a:r>
              <a:r>
                <a:rPr lang="en-US" altLang="zh-CN" sz="2000" dirty="0">
                  <a:solidFill>
                    <a:schemeClr val="tx1"/>
                  </a:solidFill>
                  <a:latin typeface="Comic Sans MS" panose="030F0902030302020204" pitchFamily="66" charset="0"/>
                </a:rPr>
                <a:t>cost</a:t>
              </a:r>
              <a:endParaRPr lang="en-US" sz="2000" dirty="0">
                <a:solidFill>
                  <a:schemeClr val="tx1"/>
                </a:solidFill>
                <a:latin typeface="Comic Sans MS" panose="030F0902030302020204" pitchFamily="66" charset="0"/>
              </a:endParaRPr>
            </a:p>
          </p:txBody>
        </p:sp>
        <p:sp>
          <p:nvSpPr>
            <p:cNvPr id="23" name="TextBox 22">
              <a:extLst>
                <a:ext uri="{FF2B5EF4-FFF2-40B4-BE49-F238E27FC236}">
                  <a16:creationId xmlns:a16="http://schemas.microsoft.com/office/drawing/2014/main" id="{E3C16266-04A8-BD49-8541-8FBAC4979B99}"/>
                </a:ext>
              </a:extLst>
            </p:cNvPr>
            <p:cNvSpPr txBox="1"/>
            <p:nvPr/>
          </p:nvSpPr>
          <p:spPr>
            <a:xfrm>
              <a:off x="3435919" y="6248400"/>
              <a:ext cx="914400" cy="400110"/>
            </a:xfrm>
            <a:prstGeom prst="rect">
              <a:avLst/>
            </a:prstGeom>
            <a:noFill/>
          </p:spPr>
          <p:txBody>
            <a:bodyPr wrap="square" rtlCol="0">
              <a:spAutoFit/>
            </a:bodyPr>
            <a:lstStyle/>
            <a:p>
              <a:r>
                <a:rPr lang="en-US" altLang="zh-CN" sz="2000" dirty="0">
                  <a:solidFill>
                    <a:schemeClr val="tx1"/>
                  </a:solidFill>
                  <a:latin typeface="Comic Sans MS" panose="030F0902030302020204" pitchFamily="66" charset="0"/>
                </a:rPr>
                <a:t>Level</a:t>
              </a:r>
              <a:endParaRPr lang="en-US" sz="2000" dirty="0">
                <a:solidFill>
                  <a:schemeClr val="tx1"/>
                </a:solidFill>
                <a:latin typeface="Comic Sans MS" panose="030F0902030302020204" pitchFamily="66" charset="0"/>
              </a:endParaRPr>
            </a:p>
          </p:txBody>
        </p:sp>
        <p:cxnSp>
          <p:nvCxnSpPr>
            <p:cNvPr id="24" name="Straight Connector 23">
              <a:extLst>
                <a:ext uri="{FF2B5EF4-FFF2-40B4-BE49-F238E27FC236}">
                  <a16:creationId xmlns:a16="http://schemas.microsoft.com/office/drawing/2014/main" id="{F615A339-2CF3-CD42-AB00-CFE7A33F704C}"/>
                </a:ext>
              </a:extLst>
            </p:cNvPr>
            <p:cNvCxnSpPr/>
            <p:nvPr/>
          </p:nvCxnSpPr>
          <p:spPr bwMode="auto">
            <a:xfrm>
              <a:off x="2362200" y="4526254"/>
              <a:ext cx="0" cy="2012950"/>
            </a:xfrm>
            <a:prstGeom prst="line">
              <a:avLst/>
            </a:prstGeom>
            <a:solidFill>
              <a:srgbClr val="00B8FF"/>
            </a:solidFill>
            <a:ln w="28575" cap="flat" cmpd="sng" algn="ctr">
              <a:solidFill>
                <a:srgbClr val="FF0000"/>
              </a:solidFill>
              <a:prstDash val="dash"/>
              <a:round/>
              <a:headEnd type="none" w="med" len="med"/>
              <a:tailEnd type="none" w="med" len="med"/>
            </a:ln>
            <a:effectLst/>
          </p:spPr>
        </p:cxnSp>
        <p:sp>
          <p:nvSpPr>
            <p:cNvPr id="26" name="TextBox 25">
              <a:extLst>
                <a:ext uri="{FF2B5EF4-FFF2-40B4-BE49-F238E27FC236}">
                  <a16:creationId xmlns:a16="http://schemas.microsoft.com/office/drawing/2014/main" id="{1A3DD5BE-31EA-5D4D-B552-078755A46642}"/>
                </a:ext>
              </a:extLst>
            </p:cNvPr>
            <p:cNvSpPr txBox="1"/>
            <p:nvPr/>
          </p:nvSpPr>
          <p:spPr>
            <a:xfrm>
              <a:off x="1802709" y="6238756"/>
              <a:ext cx="1118981" cy="400110"/>
            </a:xfrm>
            <a:prstGeom prst="rect">
              <a:avLst/>
            </a:prstGeom>
            <a:noFill/>
          </p:spPr>
          <p:txBody>
            <a:bodyPr wrap="square" rtlCol="0">
              <a:spAutoFit/>
            </a:bodyPr>
            <a:lstStyle/>
            <a:p>
              <a:r>
                <a:rPr lang="en-US" altLang="zh-CN" sz="2000" dirty="0">
                  <a:solidFill>
                    <a:schemeClr val="tx1"/>
                  </a:solidFill>
                  <a:latin typeface="Comic Sans MS" panose="030F0902030302020204" pitchFamily="66" charset="0"/>
                </a:rPr>
                <a:t>Optimal</a:t>
              </a:r>
              <a:endParaRPr lang="en-US" sz="2000" dirty="0">
                <a:solidFill>
                  <a:schemeClr val="tx1"/>
                </a:solidFill>
                <a:latin typeface="Comic Sans MS" panose="030F0902030302020204" pitchFamily="66" charset="0"/>
              </a:endParaRPr>
            </a:p>
          </p:txBody>
        </p:sp>
      </p:grpSp>
      <p:sp>
        <p:nvSpPr>
          <p:cNvPr id="28" name="TextBox 27">
            <a:extLst>
              <a:ext uri="{FF2B5EF4-FFF2-40B4-BE49-F238E27FC236}">
                <a16:creationId xmlns:a16="http://schemas.microsoft.com/office/drawing/2014/main" id="{421FA83C-9742-7240-A04F-F0CF4894F3B4}"/>
              </a:ext>
            </a:extLst>
          </p:cNvPr>
          <p:cNvSpPr txBox="1"/>
          <p:nvPr/>
        </p:nvSpPr>
        <p:spPr>
          <a:xfrm>
            <a:off x="1066800" y="4187214"/>
            <a:ext cx="3200400" cy="400110"/>
          </a:xfrm>
          <a:prstGeom prst="rect">
            <a:avLst/>
          </a:prstGeom>
          <a:noFill/>
        </p:spPr>
        <p:txBody>
          <a:bodyPr wrap="square" rtlCol="0">
            <a:spAutoFit/>
          </a:bodyPr>
          <a:lstStyle/>
          <a:p>
            <a:r>
              <a:rPr lang="en-US" altLang="zh-CN" sz="2000" dirty="0">
                <a:solidFill>
                  <a:schemeClr val="tx1"/>
                </a:solidFill>
                <a:latin typeface="Comic Sans MS" panose="030F0902030302020204" pitchFamily="66" charset="0"/>
              </a:rPr>
              <a:t>Calculate</a:t>
            </a:r>
            <a:r>
              <a:rPr lang="zh-CN" altLang="en-US" sz="2000" dirty="0">
                <a:solidFill>
                  <a:schemeClr val="tx1"/>
                </a:solidFill>
                <a:latin typeface="Comic Sans MS" panose="030F0902030302020204" pitchFamily="66" charset="0"/>
              </a:rPr>
              <a:t> </a:t>
            </a:r>
            <a:r>
              <a:rPr lang="en-US" altLang="zh-CN" sz="2000" dirty="0">
                <a:solidFill>
                  <a:schemeClr val="tx1"/>
                </a:solidFill>
                <a:latin typeface="Comic Sans MS" panose="030F0902030302020204" pitchFamily="66" charset="0"/>
              </a:rPr>
              <a:t>level</a:t>
            </a:r>
            <a:r>
              <a:rPr lang="zh-CN" altLang="en-US" sz="2000" dirty="0">
                <a:solidFill>
                  <a:schemeClr val="tx1"/>
                </a:solidFill>
                <a:latin typeface="Comic Sans MS" panose="030F0902030302020204" pitchFamily="66" charset="0"/>
              </a:rPr>
              <a:t> </a:t>
            </a:r>
            <a:r>
              <a:rPr lang="en-US" altLang="zh-CN" sz="2000" dirty="0">
                <a:solidFill>
                  <a:schemeClr val="tx1"/>
                </a:solidFill>
                <a:latin typeface="Comic Sans MS" panose="030F0902030302020204" pitchFamily="66" charset="0"/>
              </a:rPr>
              <a:t>by</a:t>
            </a:r>
            <a:r>
              <a:rPr lang="zh-CN" altLang="en-US" sz="2000" dirty="0">
                <a:solidFill>
                  <a:schemeClr val="tx1"/>
                </a:solidFill>
                <a:latin typeface="Comic Sans MS" panose="030F0902030302020204" pitchFamily="66" charset="0"/>
              </a:rPr>
              <a:t> </a:t>
            </a:r>
            <a:r>
              <a:rPr lang="en-US" altLang="zh-CN" sz="2000" dirty="0">
                <a:solidFill>
                  <a:schemeClr val="tx1"/>
                </a:solidFill>
                <a:latin typeface="Comic Sans MS" panose="030F0902030302020204" pitchFamily="66" charset="0"/>
              </a:rPr>
              <a:t>level</a:t>
            </a:r>
            <a:endParaRPr lang="en-US" sz="20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806770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3237-53B5-8F4F-A2D4-9B1F15A7E75E}"/>
              </a:ext>
            </a:extLst>
          </p:cNvPr>
          <p:cNvSpPr>
            <a:spLocks noGrp="1"/>
          </p:cNvSpPr>
          <p:nvPr>
            <p:ph type="title"/>
          </p:nvPr>
        </p:nvSpPr>
        <p:spPr/>
        <p:txBody>
          <a:bodyPr/>
          <a:lstStyle/>
          <a:p>
            <a:r>
              <a:rPr lang="en-US" altLang="zh-CN" dirty="0">
                <a:latin typeface="Comic Sans MS" panose="030F0902030302020204" pitchFamily="66" charset="0"/>
              </a:rPr>
              <a:t>5.</a:t>
            </a:r>
            <a:r>
              <a:rPr lang="zh-CN" altLang="en-US" dirty="0">
                <a:latin typeface="Comic Sans MS" panose="030F0902030302020204" pitchFamily="66" charset="0"/>
              </a:rPr>
              <a:t> </a:t>
            </a:r>
            <a:r>
              <a:rPr lang="en-US" altLang="zh-CN" dirty="0">
                <a:latin typeface="Comic Sans MS" panose="030F0902030302020204" pitchFamily="66" charset="0"/>
              </a:rPr>
              <a:t>Placing</a:t>
            </a:r>
            <a:r>
              <a:rPr lang="zh-CN" altLang="en-US" dirty="0">
                <a:latin typeface="Comic Sans MS" panose="030F0902030302020204" pitchFamily="66" charset="0"/>
              </a:rPr>
              <a:t> </a:t>
            </a:r>
            <a:r>
              <a:rPr lang="en-US" altLang="zh-CN" dirty="0">
                <a:latin typeface="Comic Sans MS" panose="030F0902030302020204" pitchFamily="66" charset="0"/>
              </a:rPr>
              <a:t>Multiple</a:t>
            </a:r>
            <a:r>
              <a:rPr lang="zh-CN" altLang="en-US" dirty="0">
                <a:latin typeface="Comic Sans MS" panose="030F0902030302020204" pitchFamily="66" charset="0"/>
              </a:rPr>
              <a:t> </a:t>
            </a:r>
            <a:r>
              <a:rPr lang="en-US" altLang="zh-CN" dirty="0" err="1">
                <a:latin typeface="Comic Sans MS" panose="030F0902030302020204" pitchFamily="66" charset="0"/>
              </a:rPr>
              <a:t>Middleboxes</a:t>
            </a:r>
            <a:endParaRPr lang="en-US" dirty="0"/>
          </a:p>
        </p:txBody>
      </p:sp>
      <p:sp>
        <p:nvSpPr>
          <p:cNvPr id="3" name="Content Placeholder 2">
            <a:extLst>
              <a:ext uri="{FF2B5EF4-FFF2-40B4-BE49-F238E27FC236}">
                <a16:creationId xmlns:a16="http://schemas.microsoft.com/office/drawing/2014/main" id="{68833133-CD1D-D148-A1DB-2E9E155150DB}"/>
              </a:ext>
            </a:extLst>
          </p:cNvPr>
          <p:cNvSpPr>
            <a:spLocks noGrp="1"/>
          </p:cNvSpPr>
          <p:nvPr>
            <p:ph idx="1"/>
          </p:nvPr>
        </p:nvSpPr>
        <p:spPr>
          <a:xfrm>
            <a:off x="609600" y="1600200"/>
            <a:ext cx="8228013" cy="4529138"/>
          </a:xfrm>
        </p:spPr>
        <p:txBody>
          <a:bodyPr/>
          <a:lstStyle/>
          <a:p>
            <a:pPr marL="0" indent="0">
              <a:buNone/>
            </a:pPr>
            <a:r>
              <a:rPr lang="en-US" altLang="zh-CN" sz="2800" dirty="0">
                <a:latin typeface="Comic Sans MS" panose="030F0902030302020204" pitchFamily="66" charset="0"/>
              </a:rPr>
              <a:t>Non-ordered</a:t>
            </a:r>
            <a:r>
              <a:rPr lang="zh-CN" altLang="en-US" sz="2800" dirty="0">
                <a:latin typeface="Comic Sans MS" panose="030F0902030302020204" pitchFamily="66" charset="0"/>
              </a:rPr>
              <a:t> </a:t>
            </a:r>
            <a:r>
              <a:rPr lang="en-US" altLang="zh-CN" sz="2800" dirty="0">
                <a:latin typeface="Comic Sans MS" panose="030F0902030302020204" pitchFamily="66" charset="0"/>
              </a:rPr>
              <a:t>middlebox</a:t>
            </a:r>
            <a:r>
              <a:rPr lang="zh-CN" altLang="en-US" sz="2800" dirty="0">
                <a:latin typeface="Comic Sans MS" panose="030F0902030302020204" pitchFamily="66" charset="0"/>
              </a:rPr>
              <a:t> </a:t>
            </a:r>
            <a:r>
              <a:rPr lang="en-US" altLang="zh-CN" sz="2800" dirty="0">
                <a:latin typeface="Comic Sans MS" panose="030F0902030302020204" pitchFamily="66" charset="0"/>
              </a:rPr>
              <a:t>set</a:t>
            </a:r>
            <a:r>
              <a:rPr lang="zh-CN" altLang="en-US" sz="2800" dirty="0">
                <a:latin typeface="Comic Sans MS" panose="030F0902030302020204" pitchFamily="66" charset="0"/>
              </a:rPr>
              <a:t> </a:t>
            </a:r>
            <a:r>
              <a:rPr lang="en-US" altLang="zh-CN" sz="2800" dirty="0">
                <a:latin typeface="Comic Sans MS" panose="030F0902030302020204" pitchFamily="66" charset="0"/>
              </a:rPr>
              <a:t>placement</a:t>
            </a:r>
          </a:p>
          <a:p>
            <a:pPr marL="0" indent="0">
              <a:buNone/>
            </a:pPr>
            <a:endParaRPr lang="en-US" altLang="zh-CN" sz="800" dirty="0">
              <a:latin typeface="Comic Sans MS" panose="030F0902030302020204" pitchFamily="66" charset="0"/>
            </a:endParaRPr>
          </a:p>
          <a:p>
            <a:r>
              <a:rPr lang="en-US" altLang="zh-CN" sz="2400" dirty="0">
                <a:latin typeface="Comic Sans MS" panose="030F0902030302020204" pitchFamily="66" charset="0"/>
              </a:rPr>
              <a:t>Solution</a:t>
            </a:r>
          </a:p>
          <a:p>
            <a:pPr lvl="1"/>
            <a:r>
              <a:rPr lang="en-US" altLang="zh-CN" sz="2000" dirty="0">
                <a:latin typeface="Comic Sans MS" panose="030F0902030302020204" pitchFamily="66" charset="0"/>
              </a:rPr>
              <a:t>Combined</a:t>
            </a:r>
            <a:r>
              <a:rPr lang="zh-CN" altLang="en-US" sz="2000" dirty="0">
                <a:latin typeface="Comic Sans MS" panose="030F0902030302020204" pitchFamily="66" charset="0"/>
              </a:rPr>
              <a:t> </a:t>
            </a:r>
            <a:r>
              <a:rPr lang="en-US" altLang="zh-CN" sz="2000" dirty="0">
                <a:latin typeface="Comic Sans MS" panose="030F0902030302020204" pitchFamily="66" charset="0"/>
              </a:rPr>
              <a:t>Local</a:t>
            </a:r>
            <a:r>
              <a:rPr lang="zh-CN" altLang="en-US" sz="2000" dirty="0">
                <a:latin typeface="Comic Sans MS" panose="030F0902030302020204" pitchFamily="66" charset="0"/>
              </a:rPr>
              <a:t> </a:t>
            </a:r>
            <a:r>
              <a:rPr lang="en-US" altLang="zh-CN" sz="2000" dirty="0">
                <a:latin typeface="Comic Sans MS" panose="030F0902030302020204" pitchFamily="66" charset="0"/>
              </a:rPr>
              <a:t>Greedy</a:t>
            </a:r>
            <a:r>
              <a:rPr lang="zh-CN" altLang="en-US" sz="2000" dirty="0">
                <a:latin typeface="Comic Sans MS" panose="030F0902030302020204" pitchFamily="66" charset="0"/>
              </a:rPr>
              <a:t> </a:t>
            </a:r>
            <a:r>
              <a:rPr lang="en-US" altLang="zh-CN" sz="2000" dirty="0">
                <a:latin typeface="Comic Sans MS" panose="030F0902030302020204" pitchFamily="66" charset="0"/>
              </a:rPr>
              <a:t>Algorithm</a:t>
            </a:r>
            <a:r>
              <a:rPr lang="zh-CN" altLang="en-US" sz="2000" dirty="0">
                <a:latin typeface="Comic Sans MS" panose="030F0902030302020204" pitchFamily="66" charset="0"/>
              </a:rPr>
              <a:t> </a:t>
            </a:r>
            <a:r>
              <a:rPr lang="en-US" altLang="zh-CN" sz="2000" dirty="0">
                <a:latin typeface="Comic Sans MS" panose="030F0902030302020204" pitchFamily="66" charset="0"/>
              </a:rPr>
              <a:t>(</a:t>
            </a:r>
            <a:r>
              <a:rPr lang="en-US" altLang="zh-CN" sz="2000" dirty="0">
                <a:solidFill>
                  <a:srgbClr val="0070C0"/>
                </a:solidFill>
                <a:latin typeface="Comic Sans MS" panose="030F0902030302020204" pitchFamily="66" charset="0"/>
              </a:rPr>
              <a:t>CLGA</a:t>
            </a:r>
            <a:r>
              <a:rPr lang="en-US" altLang="zh-CN" sz="2000" dirty="0">
                <a:latin typeface="Comic Sans MS" panose="030F0902030302020204" pitchFamily="66" charset="0"/>
              </a:rPr>
              <a:t>)</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Insight</a:t>
            </a:r>
          </a:p>
          <a:p>
            <a:pPr lvl="1"/>
            <a:r>
              <a:rPr lang="en-US" altLang="zh-CN" sz="2000" dirty="0">
                <a:latin typeface="Comic Sans MS" panose="030F0902030302020204" pitchFamily="66" charset="0"/>
              </a:rPr>
              <a:t>Place</a:t>
            </a:r>
            <a:r>
              <a:rPr lang="zh-CN" altLang="en-US" sz="2000" dirty="0">
                <a:latin typeface="Comic Sans MS" panose="030F0902030302020204" pitchFamily="66" charset="0"/>
              </a:rPr>
              <a:t> </a:t>
            </a:r>
            <a:r>
              <a:rPr lang="en-US" altLang="zh-CN" sz="2000" dirty="0">
                <a:latin typeface="Comic Sans MS" panose="030F0902030302020204" pitchFamily="66" charset="0"/>
              </a:rPr>
              <a:t>each</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independently</a:t>
            </a:r>
            <a:r>
              <a:rPr lang="zh-CN" altLang="en-US" sz="2000" dirty="0">
                <a:latin typeface="Comic Sans MS" panose="030F0902030302020204" pitchFamily="66" charset="0"/>
              </a:rPr>
              <a:t> </a:t>
            </a:r>
            <a:r>
              <a:rPr lang="en-US" altLang="zh-CN" sz="2000" dirty="0">
                <a:latin typeface="Comic Sans MS" panose="030F0902030302020204" pitchFamily="66" charset="0"/>
              </a:rPr>
              <a:t>by</a:t>
            </a:r>
            <a:r>
              <a:rPr lang="zh-CN" altLang="en-US" sz="2000" dirty="0">
                <a:latin typeface="Comic Sans MS" panose="030F0902030302020204" pitchFamily="66" charset="0"/>
              </a:rPr>
              <a:t> </a:t>
            </a:r>
            <a:r>
              <a:rPr lang="en-US" altLang="zh-CN" sz="2000" dirty="0">
                <a:latin typeface="Comic Sans MS" panose="030F0902030302020204" pitchFamily="66" charset="0"/>
              </a:rPr>
              <a:t>applying</a:t>
            </a:r>
            <a:r>
              <a:rPr lang="zh-CN" altLang="en-US" sz="2000" dirty="0">
                <a:latin typeface="Comic Sans MS" panose="030F0902030302020204" pitchFamily="66" charset="0"/>
              </a:rPr>
              <a:t> </a:t>
            </a:r>
            <a:r>
              <a:rPr lang="en-US" altLang="zh-CN" sz="2000" dirty="0">
                <a:latin typeface="Comic Sans MS" panose="030F0902030302020204" pitchFamily="66" charset="0"/>
              </a:rPr>
              <a:t>LGA</a:t>
            </a:r>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Time</a:t>
            </a:r>
            <a:r>
              <a:rPr lang="zh-CN" altLang="en-US" sz="2400" dirty="0">
                <a:latin typeface="Comic Sans MS" panose="030F0902030302020204" pitchFamily="66" charset="0"/>
              </a:rPr>
              <a:t> </a:t>
            </a:r>
            <a:r>
              <a:rPr lang="en-US" altLang="zh-CN" sz="2400" dirty="0">
                <a:latin typeface="Comic Sans MS" panose="030F0902030302020204" pitchFamily="66" charset="0"/>
              </a:rPr>
              <a:t>complexity</a:t>
            </a:r>
            <a:r>
              <a:rPr lang="zh-CN" altLang="en-US" sz="2400" dirty="0">
                <a:latin typeface="Comic Sans MS" panose="030F0902030302020204" pitchFamily="66" charset="0"/>
              </a:rPr>
              <a:t> </a:t>
            </a:r>
            <a:r>
              <a:rPr lang="en-US" altLang="zh-CN" sz="2400" dirty="0">
                <a:latin typeface="Comic Sans MS" panose="030F0902030302020204" pitchFamily="66" charset="0"/>
              </a:rPr>
              <a:t>(|V|: #node,</a:t>
            </a:r>
            <a:r>
              <a:rPr lang="zh-CN" altLang="en-US" sz="2400" dirty="0">
                <a:latin typeface="Comic Sans MS" panose="030F0902030302020204" pitchFamily="66" charset="0"/>
              </a:rPr>
              <a:t> </a:t>
            </a:r>
            <a:r>
              <a:rPr lang="en-US" altLang="zh-CN" sz="2400" dirty="0">
                <a:latin typeface="Comic Sans MS" panose="030F0902030302020204" pitchFamily="66" charset="0"/>
              </a:rPr>
              <a:t>|M|: #middlebox)</a:t>
            </a:r>
            <a:endParaRPr lang="en-US" sz="2400" dirty="0">
              <a:latin typeface="Comic Sans MS" panose="030F0902030302020204" pitchFamily="66" charset="0"/>
            </a:endParaRPr>
          </a:p>
          <a:p>
            <a:pPr lvl="1"/>
            <a:r>
              <a:rPr lang="en-US" altLang="zh-CN" sz="2000" dirty="0">
                <a:latin typeface="Comic Sans MS" panose="030F0902030302020204" pitchFamily="66" charset="0"/>
              </a:rPr>
              <a:t>O(|V||M|)</a:t>
            </a:r>
          </a:p>
          <a:p>
            <a:pPr lvl="1"/>
            <a:endParaRPr lang="en-US" sz="800" dirty="0">
              <a:latin typeface="Comic Sans MS" panose="030F0902030302020204" pitchFamily="66" charset="0"/>
            </a:endParaRPr>
          </a:p>
          <a:p>
            <a:r>
              <a:rPr lang="en-US" altLang="zh-CN" sz="2400" dirty="0">
                <a:latin typeface="Comic Sans MS" panose="030F0902030302020204" pitchFamily="66" charset="0"/>
              </a:rPr>
              <a:t>Optimal</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complete</a:t>
            </a:r>
            <a:r>
              <a:rPr lang="zh-CN" altLang="en-US" sz="2400" dirty="0">
                <a:latin typeface="Comic Sans MS" panose="030F0902030302020204" pitchFamily="66" charset="0"/>
              </a:rPr>
              <a:t> </a:t>
            </a:r>
            <a:r>
              <a:rPr lang="en-US" altLang="zh-CN" sz="2400" dirty="0">
                <a:latin typeface="Comic Sans MS" panose="030F0902030302020204" pitchFamily="66" charset="0"/>
              </a:rPr>
              <a:t>trees</a:t>
            </a:r>
          </a:p>
          <a:p>
            <a:pPr lvl="2"/>
            <a:endParaRPr lang="en-US" altLang="zh-CN" sz="2000" dirty="0">
              <a:latin typeface="Comic Sans MS" panose="030F0902030302020204" pitchFamily="66" charset="0"/>
            </a:endParaRPr>
          </a:p>
          <a:p>
            <a:pPr marL="457200" lvl="1" indent="0">
              <a:buNone/>
            </a:pPr>
            <a:endParaRPr lang="en-US" sz="2000" dirty="0">
              <a:latin typeface="Comic Sans MS" panose="030F0902030302020204" pitchFamily="66" charset="0"/>
            </a:endParaRPr>
          </a:p>
        </p:txBody>
      </p:sp>
    </p:spTree>
    <p:extLst>
      <p:ext uri="{BB962C8B-B14F-4D97-AF65-F5344CB8AC3E}">
        <p14:creationId xmlns:p14="http://schemas.microsoft.com/office/powerpoint/2010/main" val="103402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EF1019-CBF5-2341-9600-2DD50C71CE03}"/>
              </a:ext>
            </a:extLst>
          </p:cNvPr>
          <p:cNvPicPr>
            <a:picLocks noChangeAspect="1"/>
          </p:cNvPicPr>
          <p:nvPr/>
        </p:nvPicPr>
        <p:blipFill>
          <a:blip r:embed="rId2"/>
          <a:stretch>
            <a:fillRect/>
          </a:stretch>
        </p:blipFill>
        <p:spPr>
          <a:xfrm>
            <a:off x="1790699" y="4114800"/>
            <a:ext cx="4106593" cy="2362200"/>
          </a:xfrm>
          <a:prstGeom prst="rect">
            <a:avLst/>
          </a:prstGeom>
        </p:spPr>
      </p:pic>
      <p:sp>
        <p:nvSpPr>
          <p:cNvPr id="2" name="Title 1">
            <a:extLst>
              <a:ext uri="{FF2B5EF4-FFF2-40B4-BE49-F238E27FC236}">
                <a16:creationId xmlns:a16="http://schemas.microsoft.com/office/drawing/2014/main" id="{0896F0C0-E9AE-2645-9A1E-19DE9F7ED63E}"/>
              </a:ext>
            </a:extLst>
          </p:cNvPr>
          <p:cNvSpPr>
            <a:spLocks noGrp="1"/>
          </p:cNvSpPr>
          <p:nvPr>
            <p:ph type="title"/>
          </p:nvPr>
        </p:nvSpPr>
        <p:spPr>
          <a:xfrm>
            <a:off x="0" y="224642"/>
            <a:ext cx="9220199" cy="1141412"/>
          </a:xfrm>
        </p:spPr>
        <p:txBody>
          <a:bodyPr/>
          <a:lstStyle/>
          <a:p>
            <a:r>
              <a:rPr lang="en-US" altLang="zh-CN" sz="3600" dirty="0">
                <a:latin typeface="Comic Sans MS" panose="030F0902030302020204" pitchFamily="66" charset="0"/>
              </a:rPr>
              <a:t>Totally-ordered</a:t>
            </a:r>
            <a:r>
              <a:rPr lang="zh-CN" altLang="en-US" sz="3600" dirty="0">
                <a:latin typeface="Comic Sans MS" panose="030F0902030302020204" pitchFamily="66" charset="0"/>
              </a:rPr>
              <a:t> </a:t>
            </a:r>
            <a:r>
              <a:rPr lang="en-US" altLang="zh-CN" sz="3600" dirty="0" err="1">
                <a:latin typeface="Comic Sans MS" panose="030F0902030302020204" pitchFamily="66" charset="0"/>
              </a:rPr>
              <a:t>Middlebox</a:t>
            </a:r>
            <a:r>
              <a:rPr lang="zh-CN" altLang="en-US" sz="3600" dirty="0">
                <a:latin typeface="Comic Sans MS" panose="030F0902030302020204" pitchFamily="66" charset="0"/>
              </a:rPr>
              <a:t> </a:t>
            </a:r>
            <a:r>
              <a:rPr lang="en-US" altLang="zh-CN" sz="3600" dirty="0">
                <a:latin typeface="Comic Sans MS" panose="030F0902030302020204" pitchFamily="66" charset="0"/>
              </a:rPr>
              <a:t>Set Placement</a:t>
            </a:r>
            <a:endParaRPr lang="en-US" sz="3600" dirty="0"/>
          </a:p>
        </p:txBody>
      </p:sp>
      <p:sp>
        <p:nvSpPr>
          <p:cNvPr id="3" name="Content Placeholder 2">
            <a:extLst>
              <a:ext uri="{FF2B5EF4-FFF2-40B4-BE49-F238E27FC236}">
                <a16:creationId xmlns:a16="http://schemas.microsoft.com/office/drawing/2014/main" id="{3EDBF08F-0513-8344-B529-67B19B905DC6}"/>
              </a:ext>
            </a:extLst>
          </p:cNvPr>
          <p:cNvSpPr>
            <a:spLocks noGrp="1"/>
          </p:cNvSpPr>
          <p:nvPr>
            <p:ph idx="1"/>
          </p:nvPr>
        </p:nvSpPr>
        <p:spPr>
          <a:xfrm>
            <a:off x="457200" y="1366054"/>
            <a:ext cx="8228013" cy="2743200"/>
          </a:xfrm>
        </p:spPr>
        <p:txBody>
          <a:bodyPr/>
          <a:lstStyle/>
          <a:p>
            <a:r>
              <a:rPr lang="en-US" altLang="zh-CN" sz="2400" dirty="0">
                <a:latin typeface="Comic Sans MS" panose="030F0902030302020204" pitchFamily="66" charset="0"/>
              </a:rPr>
              <a:t>Solution:</a:t>
            </a:r>
            <a:r>
              <a:rPr lang="zh-CN" altLang="en-US" sz="2400" dirty="0">
                <a:latin typeface="Comic Sans MS" panose="030F0902030302020204" pitchFamily="66" charset="0"/>
              </a:rPr>
              <a:t>  </a:t>
            </a:r>
            <a:r>
              <a:rPr lang="en-US" altLang="zh-CN" sz="2400" dirty="0">
                <a:latin typeface="Comic Sans MS" panose="030F0902030302020204" pitchFamily="66" charset="0"/>
              </a:rPr>
              <a:t>Dynamic</a:t>
            </a:r>
            <a:r>
              <a:rPr lang="zh-CN" altLang="en-US" sz="2400" dirty="0">
                <a:latin typeface="Comic Sans MS" panose="030F0902030302020204" pitchFamily="66" charset="0"/>
              </a:rPr>
              <a:t> </a:t>
            </a:r>
            <a:r>
              <a:rPr lang="en-US" altLang="zh-CN" sz="2400" dirty="0">
                <a:latin typeface="Comic Sans MS" panose="030F0902030302020204" pitchFamily="66" charset="0"/>
              </a:rPr>
              <a:t>Programming</a:t>
            </a:r>
            <a:r>
              <a:rPr lang="zh-CN" altLang="en-US" sz="2400" dirty="0">
                <a:latin typeface="Comic Sans MS" panose="030F0902030302020204" pitchFamily="66" charset="0"/>
              </a:rPr>
              <a:t> </a:t>
            </a:r>
            <a:r>
              <a:rPr lang="en-US" altLang="zh-CN" sz="2400" dirty="0">
                <a:latin typeface="Comic Sans MS" panose="030F0902030302020204" pitchFamily="66" charset="0"/>
              </a:rPr>
              <a:t>(</a:t>
            </a:r>
            <a:r>
              <a:rPr lang="en-US" altLang="zh-CN" sz="2400" dirty="0">
                <a:solidFill>
                  <a:srgbClr val="0070C0"/>
                </a:solidFill>
                <a:latin typeface="Comic Sans MS" panose="030F0902030302020204" pitchFamily="66" charset="0"/>
              </a:rPr>
              <a:t>DP</a:t>
            </a:r>
            <a:r>
              <a:rPr lang="en-US" altLang="zh-CN" sz="2400" dirty="0">
                <a:latin typeface="Comic Sans MS" panose="030F0902030302020204" pitchFamily="66" charset="0"/>
              </a:rPr>
              <a:t>)</a:t>
            </a:r>
          </a:p>
          <a:p>
            <a:endParaRPr lang="en-US" altLang="zh-CN" sz="800" dirty="0">
              <a:latin typeface="Comic Sans MS" panose="030F0902030302020204" pitchFamily="66" charset="0"/>
            </a:endParaRPr>
          </a:p>
          <a:p>
            <a:r>
              <a:rPr lang="en-US" altLang="zh-CN" sz="2400" dirty="0">
                <a:latin typeface="Comic Sans MS" panose="030F0902030302020204" pitchFamily="66" charset="0"/>
              </a:rPr>
              <a:t>Works</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infinite</a:t>
            </a:r>
            <a:r>
              <a:rPr lang="zh-CN" altLang="en-US" sz="2400" dirty="0">
                <a:latin typeface="Comic Sans MS" panose="030F0902030302020204" pitchFamily="66" charset="0"/>
              </a:rPr>
              <a:t> </a:t>
            </a:r>
            <a:r>
              <a:rPr lang="en-US" altLang="zh-CN" sz="2400" dirty="0">
                <a:latin typeface="Comic Sans MS" panose="030F0902030302020204" pitchFamily="66" charset="0"/>
              </a:rPr>
              <a:t>and</a:t>
            </a:r>
            <a:r>
              <a:rPr lang="zh-CN" altLang="en-US" sz="2400" dirty="0">
                <a:latin typeface="Comic Sans MS" panose="030F0902030302020204" pitchFamily="66" charset="0"/>
              </a:rPr>
              <a:t> </a:t>
            </a:r>
            <a:r>
              <a:rPr lang="en-US" altLang="zh-CN" sz="2400" dirty="0">
                <a:latin typeface="Comic Sans MS" panose="030F0902030302020204" pitchFamily="66" charset="0"/>
              </a:rPr>
              <a:t>finite</a:t>
            </a:r>
            <a:r>
              <a:rPr lang="zh-CN" altLang="en-US" sz="2400" dirty="0">
                <a:latin typeface="Comic Sans MS" panose="030F0902030302020204" pitchFamily="66" charset="0"/>
              </a:rPr>
              <a:t> </a:t>
            </a:r>
            <a:r>
              <a:rPr lang="en-US" altLang="zh-CN" sz="2400" dirty="0">
                <a:latin typeface="Comic Sans MS" panose="030F0902030302020204" pitchFamily="66" charset="0"/>
              </a:rPr>
              <a:t>vertex</a:t>
            </a:r>
            <a:r>
              <a:rPr lang="zh-CN" altLang="en-US" sz="2400" dirty="0">
                <a:latin typeface="Comic Sans MS" panose="030F0902030302020204" pitchFamily="66" charset="0"/>
              </a:rPr>
              <a:t> </a:t>
            </a:r>
            <a:r>
              <a:rPr lang="en-US" altLang="zh-CN" sz="2400" dirty="0">
                <a:latin typeface="Comic Sans MS" panose="030F0902030302020204" pitchFamily="66" charset="0"/>
              </a:rPr>
              <a:t>capacity</a:t>
            </a:r>
          </a:p>
          <a:p>
            <a:endParaRPr lang="en-US" altLang="zh-CN" sz="800" dirty="0">
              <a:latin typeface="Comic Sans MS" panose="030F0902030302020204" pitchFamily="66" charset="0"/>
            </a:endParaRPr>
          </a:p>
          <a:p>
            <a:r>
              <a:rPr lang="en-US" altLang="zh-CN" sz="2400" dirty="0">
                <a:latin typeface="Comic Sans MS" panose="030F0902030302020204" pitchFamily="66" charset="0"/>
              </a:rPr>
              <a:t>OPT(</a:t>
            </a:r>
            <a:r>
              <a:rPr lang="en-US" altLang="zh-CN" sz="2400" dirty="0" err="1">
                <a:latin typeface="Comic Sans MS" panose="030F0902030302020204" pitchFamily="66" charset="0"/>
              </a:rPr>
              <a:t>i</a:t>
            </a:r>
            <a:r>
              <a:rPr lang="en-US" altLang="zh-CN" sz="2400" dirty="0">
                <a:latin typeface="Comic Sans MS" panose="030F0902030302020204" pitchFamily="66" charset="0"/>
              </a:rPr>
              <a:t>,</a:t>
            </a:r>
            <a:r>
              <a:rPr lang="zh-CN" altLang="en-US" sz="2400" dirty="0">
                <a:latin typeface="Comic Sans MS" panose="030F0902030302020204" pitchFamily="66" charset="0"/>
              </a:rPr>
              <a:t> </a:t>
            </a:r>
            <a:r>
              <a:rPr lang="en-US" altLang="zh-CN" sz="2400" dirty="0">
                <a:latin typeface="Comic Sans MS" panose="030F0902030302020204" pitchFamily="66" charset="0"/>
              </a:rPr>
              <a:t>j)</a:t>
            </a:r>
          </a:p>
          <a:p>
            <a:pPr lvl="1"/>
            <a:r>
              <a:rPr lang="en-US" altLang="zh-CN" sz="2000" dirty="0">
                <a:latin typeface="Comic Sans MS" panose="030F0902030302020204" pitchFamily="66" charset="0"/>
              </a:rPr>
              <a:t>Minimum</a:t>
            </a:r>
            <a:r>
              <a:rPr lang="zh-CN" altLang="en-US" sz="2000" dirty="0">
                <a:latin typeface="Comic Sans MS" panose="030F0902030302020204" pitchFamily="66" charset="0"/>
              </a:rPr>
              <a:t> </a:t>
            </a:r>
            <a:r>
              <a:rPr lang="en-US" altLang="zh-CN" sz="2000" dirty="0">
                <a:latin typeface="Comic Sans MS" panose="030F0902030302020204" pitchFamily="66" charset="0"/>
              </a:rPr>
              <a:t>cost</a:t>
            </a:r>
            <a:r>
              <a:rPr lang="zh-CN" altLang="en-US" sz="2000" dirty="0">
                <a:latin typeface="Comic Sans MS" panose="030F0902030302020204" pitchFamily="66" charset="0"/>
              </a:rPr>
              <a:t> </a:t>
            </a:r>
            <a:r>
              <a:rPr lang="en-US" altLang="zh-CN" sz="2000" dirty="0">
                <a:latin typeface="Comic Sans MS" panose="030F0902030302020204" pitchFamily="66" charset="0"/>
              </a:rPr>
              <a:t>of</a:t>
            </a:r>
            <a:r>
              <a:rPr lang="zh-CN" altLang="en-US" sz="2000" dirty="0">
                <a:latin typeface="Comic Sans MS" panose="030F0902030302020204" pitchFamily="66" charset="0"/>
              </a:rPr>
              <a:t> </a:t>
            </a:r>
            <a:r>
              <a:rPr lang="en-US" altLang="zh-CN" sz="2000" dirty="0">
                <a:latin typeface="Comic Sans MS" panose="030F0902030302020204" pitchFamily="66" charset="0"/>
              </a:rPr>
              <a:t>subtree</a:t>
            </a:r>
            <a:r>
              <a:rPr lang="zh-CN" altLang="en-US" sz="2000" dirty="0">
                <a:latin typeface="Comic Sans MS" panose="030F0902030302020204" pitchFamily="66" charset="0"/>
              </a:rPr>
              <a:t> </a:t>
            </a:r>
            <a:r>
              <a:rPr lang="en-US" altLang="zh-CN" sz="2000" dirty="0">
                <a:latin typeface="Comic Sans MS" panose="030F0902030302020204" pitchFamily="66" charset="0"/>
              </a:rPr>
              <a:t>with</a:t>
            </a:r>
            <a:r>
              <a:rPr lang="zh-CN" altLang="en-US" sz="2000" dirty="0">
                <a:latin typeface="Comic Sans MS" panose="030F0902030302020204" pitchFamily="66" charset="0"/>
              </a:rPr>
              <a:t> </a:t>
            </a:r>
            <a:r>
              <a:rPr lang="en-US" altLang="zh-CN" sz="2000" dirty="0">
                <a:latin typeface="Comic Sans MS" panose="030F0902030302020204" pitchFamily="66" charset="0"/>
              </a:rPr>
              <a:t>root</a:t>
            </a:r>
            <a:r>
              <a:rPr lang="zh-CN" altLang="en-US" sz="2000" dirty="0">
                <a:latin typeface="Comic Sans MS" panose="030F0902030302020204" pitchFamily="66" charset="0"/>
              </a:rPr>
              <a:t> </a:t>
            </a:r>
            <a:r>
              <a:rPr lang="en-US" altLang="zh-CN" sz="2000" dirty="0">
                <a:latin typeface="Comic Sans MS" panose="030F0902030302020204" pitchFamily="66" charset="0"/>
              </a:rPr>
              <a:t>v</a:t>
            </a:r>
            <a:r>
              <a:rPr lang="en-US" altLang="zh-CN" sz="2000" baseline="-25000" dirty="0">
                <a:latin typeface="Comic Sans MS" panose="030F0902030302020204" pitchFamily="66" charset="0"/>
              </a:rPr>
              <a:t>i</a:t>
            </a:r>
            <a:r>
              <a:rPr lang="zh-CN" altLang="en-US" sz="2000" dirty="0">
                <a:latin typeface="Comic Sans MS" panose="030F0902030302020204" pitchFamily="66" charset="0"/>
              </a:rPr>
              <a:t> </a:t>
            </a:r>
            <a:r>
              <a:rPr lang="en-US" altLang="zh-CN" sz="2000" dirty="0">
                <a:latin typeface="Comic Sans MS" panose="030F0902030302020204" pitchFamily="66" charset="0"/>
              </a:rPr>
              <a:t>when</a:t>
            </a:r>
            <a:r>
              <a:rPr lang="zh-CN" altLang="en-US" sz="2000" dirty="0">
                <a:latin typeface="Comic Sans MS" panose="030F0902030302020204" pitchFamily="66" charset="0"/>
              </a:rPr>
              <a:t> </a:t>
            </a:r>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first</a:t>
            </a:r>
            <a:r>
              <a:rPr lang="zh-CN" altLang="en-US" sz="2000" dirty="0">
                <a:latin typeface="Comic Sans MS" panose="030F0902030302020204" pitchFamily="66" charset="0"/>
              </a:rPr>
              <a:t> </a:t>
            </a:r>
            <a:r>
              <a:rPr lang="en-US" altLang="zh-CN" sz="2000" dirty="0">
                <a:latin typeface="Comic Sans MS" panose="030F0902030302020204" pitchFamily="66" charset="0"/>
              </a:rPr>
              <a:t>j</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middleboxes</a:t>
            </a:r>
            <a:r>
              <a:rPr lang="zh-CN" altLang="en-US" sz="2000" dirty="0">
                <a:latin typeface="Comic Sans MS" panose="030F0902030302020204" pitchFamily="66" charset="0"/>
              </a:rPr>
              <a:t> </a:t>
            </a:r>
            <a:r>
              <a:rPr lang="en-US" altLang="zh-CN" sz="2000" dirty="0">
                <a:latin typeface="Comic Sans MS" panose="030F0902030302020204" pitchFamily="66" charset="0"/>
              </a:rPr>
              <a:t>in</a:t>
            </a:r>
            <a:r>
              <a:rPr lang="zh-CN" altLang="en-US" sz="2000" dirty="0">
                <a:latin typeface="Comic Sans MS" panose="030F0902030302020204" pitchFamily="66" charset="0"/>
              </a:rPr>
              <a:t> </a:t>
            </a:r>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set</a:t>
            </a:r>
          </a:p>
          <a:p>
            <a:pPr lvl="1"/>
            <a:r>
              <a:rPr lang="zh-CN" altLang="en-US" sz="2000" dirty="0">
                <a:latin typeface="Comic Sans MS" panose="030F0902030302020204" pitchFamily="66" charset="0"/>
              </a:rPr>
              <a:t>    </a:t>
            </a:r>
            <a:r>
              <a:rPr lang="en-US" altLang="zh-CN" sz="2000" dirty="0">
                <a:latin typeface="Comic Sans MS" panose="030F0902030302020204" pitchFamily="66" charset="0"/>
              </a:rPr>
              <a:t>if</a:t>
            </a:r>
            <a:r>
              <a:rPr lang="zh-CN" altLang="en-US" sz="2000" dirty="0">
                <a:latin typeface="Comic Sans MS" panose="030F0902030302020204" pitchFamily="66" charset="0"/>
              </a:rPr>
              <a:t> </a:t>
            </a:r>
            <a:r>
              <a:rPr lang="en-US" altLang="zh-CN" sz="2000" dirty="0">
                <a:latin typeface="Comic Sans MS" panose="030F0902030302020204" pitchFamily="66" charset="0"/>
              </a:rPr>
              <a:t>capacity</a:t>
            </a:r>
            <a:r>
              <a:rPr lang="zh-CN" altLang="en-US" sz="2000" dirty="0">
                <a:latin typeface="Comic Sans MS" panose="030F0902030302020204" pitchFamily="66" charset="0"/>
              </a:rPr>
              <a:t> </a:t>
            </a:r>
            <a:r>
              <a:rPr lang="en-US" altLang="zh-CN" sz="2000" dirty="0">
                <a:latin typeface="Comic Sans MS" panose="030F0902030302020204" pitchFamily="66" charset="0"/>
              </a:rPr>
              <a:t>is</a:t>
            </a:r>
            <a:r>
              <a:rPr lang="zh-CN" altLang="en-US" sz="2000" dirty="0">
                <a:latin typeface="Comic Sans MS" panose="030F0902030302020204" pitchFamily="66" charset="0"/>
              </a:rPr>
              <a:t> </a:t>
            </a:r>
            <a:r>
              <a:rPr lang="en-US" altLang="zh-CN" sz="2000" dirty="0">
                <a:latin typeface="Comic Sans MS" panose="030F0902030302020204" pitchFamily="66" charset="0"/>
              </a:rPr>
              <a:t>not</a:t>
            </a:r>
            <a:r>
              <a:rPr lang="zh-CN" altLang="en-US" sz="2000" dirty="0">
                <a:latin typeface="Comic Sans MS" panose="030F0902030302020204" pitchFamily="66" charset="0"/>
              </a:rPr>
              <a:t> </a:t>
            </a:r>
            <a:r>
              <a:rPr lang="en-US" altLang="zh-CN" sz="2000" dirty="0">
                <a:latin typeface="Comic Sans MS" panose="030F0902030302020204" pitchFamily="66" charset="0"/>
              </a:rPr>
              <a:t>enough</a:t>
            </a:r>
          </a:p>
          <a:p>
            <a:pPr marL="0" indent="0">
              <a:buNone/>
            </a:pPr>
            <a:endParaRPr lang="en-US" dirty="0"/>
          </a:p>
        </p:txBody>
      </p:sp>
      <p:sp>
        <p:nvSpPr>
          <p:cNvPr id="6" name="Right Brace 5">
            <a:extLst>
              <a:ext uri="{FF2B5EF4-FFF2-40B4-BE49-F238E27FC236}">
                <a16:creationId xmlns:a16="http://schemas.microsoft.com/office/drawing/2014/main" id="{513E18D6-977E-0746-8A58-828A2300767B}"/>
              </a:ext>
            </a:extLst>
          </p:cNvPr>
          <p:cNvSpPr/>
          <p:nvPr/>
        </p:nvSpPr>
        <p:spPr bwMode="auto">
          <a:xfrm>
            <a:off x="6019799" y="4267200"/>
            <a:ext cx="533400" cy="2133600"/>
          </a:xfrm>
          <a:prstGeom prst="rightBrace">
            <a:avLst>
              <a:gd name="adj1" fmla="val 8333"/>
              <a:gd name="adj2" fmla="val 48469"/>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ysClr val="windowText" lastClr="000000"/>
              </a:solidFill>
              <a:effectLst/>
              <a:latin typeface="Arial" charset="0"/>
            </a:endParaRPr>
          </a:p>
        </p:txBody>
      </p:sp>
      <p:sp>
        <p:nvSpPr>
          <p:cNvPr id="7" name="TextBox 6">
            <a:extLst>
              <a:ext uri="{FF2B5EF4-FFF2-40B4-BE49-F238E27FC236}">
                <a16:creationId xmlns:a16="http://schemas.microsoft.com/office/drawing/2014/main" id="{F2D2ACEF-6B12-684D-97C7-88D1399E5A24}"/>
              </a:ext>
            </a:extLst>
          </p:cNvPr>
          <p:cNvSpPr txBox="1"/>
          <p:nvPr/>
        </p:nvSpPr>
        <p:spPr>
          <a:xfrm>
            <a:off x="6629399" y="5105400"/>
            <a:ext cx="251460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First</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j</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middleboxes</a:t>
            </a:r>
            <a:endParaRPr lang="en-US" dirty="0">
              <a:solidFill>
                <a:schemeClr val="tx1"/>
              </a:solidFill>
              <a:latin typeface="Comic Sans MS" panose="030F0902030302020204" pitchFamily="66" charset="0"/>
            </a:endParaRPr>
          </a:p>
        </p:txBody>
      </p:sp>
      <p:cxnSp>
        <p:nvCxnSpPr>
          <p:cNvPr id="8" name="Straight Arrow Connector 7">
            <a:extLst>
              <a:ext uri="{FF2B5EF4-FFF2-40B4-BE49-F238E27FC236}">
                <a16:creationId xmlns:a16="http://schemas.microsoft.com/office/drawing/2014/main" id="{21B92E58-6F0D-D646-8306-B5D7BBF4775A}"/>
              </a:ext>
            </a:extLst>
          </p:cNvPr>
          <p:cNvCxnSpPr>
            <a:cxnSpLocks/>
          </p:cNvCxnSpPr>
          <p:nvPr/>
        </p:nvCxnSpPr>
        <p:spPr bwMode="auto">
          <a:xfrm flipV="1">
            <a:off x="4191000" y="4490558"/>
            <a:ext cx="3035298" cy="157642"/>
          </a:xfrm>
          <a:prstGeom prst="straightConnector1">
            <a:avLst/>
          </a:prstGeom>
          <a:solidFill>
            <a:srgbClr val="00B8FF"/>
          </a:solidFill>
          <a:ln w="1905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71CC0DCC-3929-EA4A-AE19-DDE90A2962D6}"/>
              </a:ext>
            </a:extLst>
          </p:cNvPr>
          <p:cNvSpPr txBox="1"/>
          <p:nvPr/>
        </p:nvSpPr>
        <p:spPr>
          <a:xfrm>
            <a:off x="7200899" y="4336516"/>
            <a:ext cx="2514600" cy="646331"/>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(k+1)</a:t>
            </a:r>
            <a:r>
              <a:rPr lang="en-US" altLang="zh-CN" baseline="-25000" dirty="0" err="1">
                <a:solidFill>
                  <a:schemeClr val="tx1"/>
                </a:solidFill>
                <a:latin typeface="Comic Sans MS" panose="030F0902030302020204" pitchFamily="66" charset="0"/>
              </a:rPr>
              <a:t>th</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to</a:t>
            </a:r>
            <a:r>
              <a:rPr lang="zh-CN" altLang="en-US" dirty="0">
                <a:solidFill>
                  <a:schemeClr val="tx1"/>
                </a:solidFill>
                <a:latin typeface="Comic Sans MS" panose="030F0902030302020204" pitchFamily="66" charset="0"/>
              </a:rPr>
              <a:t> </a:t>
            </a:r>
            <a:r>
              <a:rPr lang="en-US" altLang="zh-CN" dirty="0" err="1">
                <a:solidFill>
                  <a:schemeClr val="tx1"/>
                </a:solidFill>
                <a:latin typeface="Comic Sans MS" panose="030F0902030302020204" pitchFamily="66" charset="0"/>
              </a:rPr>
              <a:t>j</a:t>
            </a:r>
            <a:r>
              <a:rPr lang="en-US" altLang="zh-CN" baseline="-25000" dirty="0" err="1">
                <a:solidFill>
                  <a:schemeClr val="tx1"/>
                </a:solidFill>
                <a:latin typeface="Comic Sans MS" panose="030F0902030302020204" pitchFamily="66" charset="0"/>
              </a:rPr>
              <a:t>th</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middleboxes</a:t>
            </a:r>
            <a:endParaRPr lang="en-US" dirty="0">
              <a:solidFill>
                <a:schemeClr val="tx1"/>
              </a:solidFill>
              <a:latin typeface="Comic Sans MS" panose="030F0902030302020204" pitchFamily="66" charset="0"/>
            </a:endParaRPr>
          </a:p>
        </p:txBody>
      </p:sp>
      <p:sp>
        <p:nvSpPr>
          <p:cNvPr id="10" name="Left Brace 9">
            <a:extLst>
              <a:ext uri="{FF2B5EF4-FFF2-40B4-BE49-F238E27FC236}">
                <a16:creationId xmlns:a16="http://schemas.microsoft.com/office/drawing/2014/main" id="{E69BCDA0-483E-B64B-8A4B-638E95951ABF}"/>
              </a:ext>
            </a:extLst>
          </p:cNvPr>
          <p:cNvSpPr/>
          <p:nvPr/>
        </p:nvSpPr>
        <p:spPr bwMode="auto">
          <a:xfrm>
            <a:off x="1600200" y="5105400"/>
            <a:ext cx="228600" cy="1295400"/>
          </a:xfrm>
          <a:prstGeom prst="leftBrace">
            <a:avLst/>
          </a:prstGeom>
          <a:no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Clr>
                <a:srgbClr val="000000"/>
              </a:buClr>
              <a:buSzPct val="100000"/>
            </a:pPr>
            <a:endParaRPr lang="en-US">
              <a:solidFill>
                <a:sysClr val="windowText" lastClr="000000"/>
              </a:solidFill>
              <a:latin typeface="Arial" charset="0"/>
            </a:endParaRPr>
          </a:p>
        </p:txBody>
      </p:sp>
      <p:sp>
        <p:nvSpPr>
          <p:cNvPr id="13" name="Right Brace 12">
            <a:extLst>
              <a:ext uri="{FF2B5EF4-FFF2-40B4-BE49-F238E27FC236}">
                <a16:creationId xmlns:a16="http://schemas.microsoft.com/office/drawing/2014/main" id="{9E7896BF-D2F1-9445-89CB-21653B4BF0AA}"/>
              </a:ext>
            </a:extLst>
          </p:cNvPr>
          <p:cNvSpPr/>
          <p:nvPr/>
        </p:nvSpPr>
        <p:spPr bwMode="auto">
          <a:xfrm>
            <a:off x="5943600" y="5268893"/>
            <a:ext cx="228599" cy="1143575"/>
          </a:xfrm>
          <a:prstGeom prst="rightBrace">
            <a:avLst>
              <a:gd name="adj1" fmla="val 11190"/>
              <a:gd name="adj2" fmla="val 50487"/>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ysClr val="windowText" lastClr="000000"/>
              </a:solidFill>
              <a:effectLst/>
              <a:latin typeface="Arial" charset="0"/>
            </a:endParaRPr>
          </a:p>
        </p:txBody>
      </p:sp>
      <p:cxnSp>
        <p:nvCxnSpPr>
          <p:cNvPr id="15" name="Straight Arrow Connector 14">
            <a:extLst>
              <a:ext uri="{FF2B5EF4-FFF2-40B4-BE49-F238E27FC236}">
                <a16:creationId xmlns:a16="http://schemas.microsoft.com/office/drawing/2014/main" id="{D91B06B6-FA56-AE48-9AE7-7D28A4F3902C}"/>
              </a:ext>
            </a:extLst>
          </p:cNvPr>
          <p:cNvCxnSpPr>
            <a:cxnSpLocks/>
            <a:stCxn id="13" idx="1"/>
          </p:cNvCxnSpPr>
          <p:nvPr/>
        </p:nvCxnSpPr>
        <p:spPr bwMode="auto">
          <a:xfrm>
            <a:off x="6172199" y="5846250"/>
            <a:ext cx="571501" cy="254215"/>
          </a:xfrm>
          <a:prstGeom prst="straightConnector1">
            <a:avLst/>
          </a:prstGeom>
          <a:solidFill>
            <a:srgbClr val="00B8FF"/>
          </a:solidFill>
          <a:ln w="19050" cap="flat" cmpd="sng" algn="ctr">
            <a:solidFill>
              <a:srgbClr val="FF0000"/>
            </a:solidFill>
            <a:prstDash val="solid"/>
            <a:round/>
            <a:headEnd type="none" w="med" len="med"/>
            <a:tailEnd type="triangle"/>
          </a:ln>
          <a:effectLst/>
        </p:spPr>
      </p:cxnSp>
      <p:pic>
        <p:nvPicPr>
          <p:cNvPr id="12" name="Picture 11">
            <a:extLst>
              <a:ext uri="{FF2B5EF4-FFF2-40B4-BE49-F238E27FC236}">
                <a16:creationId xmlns:a16="http://schemas.microsoft.com/office/drawing/2014/main" id="{5DCAF8F1-9B1D-9342-9AB6-EDB51732B0D4}"/>
              </a:ext>
            </a:extLst>
          </p:cNvPr>
          <p:cNvPicPr>
            <a:picLocks noChangeAspect="1"/>
          </p:cNvPicPr>
          <p:nvPr/>
        </p:nvPicPr>
        <p:blipFill>
          <a:blip r:embed="rId3"/>
          <a:stretch>
            <a:fillRect/>
          </a:stretch>
        </p:blipFill>
        <p:spPr>
          <a:xfrm flipH="1">
            <a:off x="1268361" y="4033054"/>
            <a:ext cx="255639" cy="132633"/>
          </a:xfrm>
          <a:prstGeom prst="rect">
            <a:avLst/>
          </a:prstGeom>
        </p:spPr>
      </p:pic>
      <p:pic>
        <p:nvPicPr>
          <p:cNvPr id="16" name="Picture 3">
            <a:extLst>
              <a:ext uri="{FF2B5EF4-FFF2-40B4-BE49-F238E27FC236}">
                <a16:creationId xmlns:a16="http://schemas.microsoft.com/office/drawing/2014/main" id="{C16BFD43-2D4C-FD4A-BDC1-CB5C2C7C75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5294313"/>
            <a:ext cx="12969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6898B38A-46C5-C745-829A-1B20DD9E4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215" y="5675313"/>
            <a:ext cx="12969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234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4722-5D81-DD40-829F-AF3BD8E0CACE}"/>
              </a:ext>
            </a:extLst>
          </p:cNvPr>
          <p:cNvSpPr>
            <a:spLocks noGrp="1"/>
          </p:cNvSpPr>
          <p:nvPr>
            <p:ph type="title"/>
          </p:nvPr>
        </p:nvSpPr>
        <p:spPr/>
        <p:txBody>
          <a:bodyPr/>
          <a:lstStyle/>
          <a:p>
            <a:r>
              <a:rPr lang="en-US" altLang="zh-CN" sz="3600" dirty="0">
                <a:latin typeface="Comic Sans MS" panose="030F0902030302020204" pitchFamily="66" charset="0"/>
              </a:rPr>
              <a:t>Dynamic</a:t>
            </a:r>
            <a:r>
              <a:rPr lang="zh-CN" altLang="en-US" sz="3600" dirty="0">
                <a:latin typeface="Comic Sans MS" panose="030F0902030302020204" pitchFamily="66" charset="0"/>
              </a:rPr>
              <a:t> </a:t>
            </a:r>
            <a:r>
              <a:rPr lang="en-US" altLang="zh-CN" sz="3600" dirty="0">
                <a:latin typeface="Comic Sans MS" panose="030F0902030302020204" pitchFamily="66" charset="0"/>
              </a:rPr>
              <a:t>Programming</a:t>
            </a:r>
            <a:r>
              <a:rPr lang="zh-CN" altLang="en-US" sz="3600" dirty="0">
                <a:latin typeface="Comic Sans MS" panose="030F0902030302020204" pitchFamily="66" charset="0"/>
              </a:rPr>
              <a:t> </a:t>
            </a:r>
            <a:r>
              <a:rPr lang="en-US" altLang="zh-CN" sz="3600" dirty="0">
                <a:latin typeface="Comic Sans MS" panose="030F0902030302020204" pitchFamily="66" charset="0"/>
              </a:rPr>
              <a:t>Formulation</a:t>
            </a:r>
            <a:endParaRPr lang="en-US" sz="3600"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5C6F5E8F-AEA6-8549-A6D7-0E3DCE05C06F}"/>
              </a:ext>
            </a:extLst>
          </p:cNvPr>
          <p:cNvSpPr>
            <a:spLocks noGrp="1"/>
          </p:cNvSpPr>
          <p:nvPr>
            <p:ph idx="1"/>
          </p:nvPr>
        </p:nvSpPr>
        <p:spPr>
          <a:xfrm>
            <a:off x="304800" y="1290636"/>
            <a:ext cx="8228013" cy="4652963"/>
          </a:xfrm>
        </p:spPr>
        <p:txBody>
          <a:bodyPr/>
          <a:lstStyle/>
          <a:p>
            <a:r>
              <a:rPr lang="en-US" altLang="zh-CN" sz="2400" dirty="0">
                <a:latin typeface="Comic Sans MS" panose="030F0902030302020204" pitchFamily="66" charset="0"/>
              </a:rPr>
              <a:t>Left</a:t>
            </a:r>
            <a:r>
              <a:rPr lang="zh-CN" altLang="en-US" sz="2400" dirty="0">
                <a:latin typeface="Comic Sans MS" panose="030F0902030302020204" pitchFamily="66" charset="0"/>
              </a:rPr>
              <a:t> </a:t>
            </a:r>
            <a:r>
              <a:rPr lang="en-US" altLang="zh-CN" sz="2400" dirty="0">
                <a:latin typeface="Comic Sans MS" panose="030F0902030302020204" pitchFamily="66" charset="0"/>
              </a:rPr>
              <a:t>triangle</a:t>
            </a:r>
          </a:p>
          <a:p>
            <a:endParaRPr lang="en-US" altLang="zh-CN" sz="2400" dirty="0">
              <a:latin typeface="Comic Sans MS" panose="030F0902030302020204" pitchFamily="66" charset="0"/>
            </a:endParaRPr>
          </a:p>
          <a:p>
            <a:endParaRPr lang="en-US" altLang="zh-CN" sz="2400" dirty="0">
              <a:latin typeface="Comic Sans MS" panose="030F0902030302020204" pitchFamily="66" charset="0"/>
            </a:endParaRPr>
          </a:p>
          <a:p>
            <a:endParaRPr lang="en-US" sz="2400" dirty="0">
              <a:latin typeface="Comic Sans MS" panose="030F0902030302020204" pitchFamily="66" charset="0"/>
            </a:endParaRPr>
          </a:p>
          <a:p>
            <a:endParaRPr lang="en-US" sz="2400" dirty="0">
              <a:latin typeface="Comic Sans MS" panose="030F0902030302020204" pitchFamily="66" charset="0"/>
            </a:endParaRPr>
          </a:p>
          <a:p>
            <a:endParaRPr lang="en-US" sz="2400" dirty="0">
              <a:latin typeface="Comic Sans MS" panose="030F0902030302020204" pitchFamily="66" charset="0"/>
            </a:endParaRPr>
          </a:p>
          <a:p>
            <a:endParaRPr lang="en-US" sz="2400" dirty="0">
              <a:latin typeface="Comic Sans MS" panose="030F0902030302020204" pitchFamily="66" charset="0"/>
            </a:endParaRPr>
          </a:p>
          <a:p>
            <a:endParaRPr lang="en-US" sz="2400" dirty="0">
              <a:latin typeface="Comic Sans MS" panose="030F0902030302020204" pitchFamily="66" charset="0"/>
            </a:endParaRPr>
          </a:p>
          <a:p>
            <a:r>
              <a:rPr lang="en-US" altLang="zh-CN" sz="2400" dirty="0">
                <a:latin typeface="Comic Sans MS" panose="030F0902030302020204" pitchFamily="66" charset="0"/>
              </a:rPr>
              <a:t>Right</a:t>
            </a:r>
            <a:r>
              <a:rPr lang="zh-CN" altLang="en-US" sz="2400" dirty="0">
                <a:latin typeface="Comic Sans MS" panose="030F0902030302020204" pitchFamily="66" charset="0"/>
              </a:rPr>
              <a:t> </a:t>
            </a:r>
            <a:r>
              <a:rPr lang="en-US" altLang="zh-CN" sz="2400" dirty="0">
                <a:latin typeface="Comic Sans MS" panose="030F0902030302020204" pitchFamily="66" charset="0"/>
              </a:rPr>
              <a:t>triangle</a:t>
            </a:r>
          </a:p>
          <a:p>
            <a:pPr lvl="1"/>
            <a:r>
              <a:rPr lang="en-US" altLang="zh-CN" sz="2000" dirty="0">
                <a:latin typeface="Comic Sans MS" panose="030F0902030302020204" pitchFamily="66" charset="0"/>
              </a:rPr>
              <a:t>Similar</a:t>
            </a:r>
            <a:r>
              <a:rPr lang="zh-CN" altLang="en-US" sz="2000" dirty="0">
                <a:latin typeface="Comic Sans MS" panose="030F0902030302020204" pitchFamily="66" charset="0"/>
              </a:rPr>
              <a:t> </a:t>
            </a:r>
            <a:r>
              <a:rPr lang="en-US" altLang="zh-CN" sz="2000" dirty="0">
                <a:latin typeface="Comic Sans MS" panose="030F0902030302020204" pitchFamily="66" charset="0"/>
              </a:rPr>
              <a:t>to</a:t>
            </a:r>
            <a:r>
              <a:rPr lang="zh-CN" altLang="en-US" sz="2000" dirty="0">
                <a:latin typeface="Comic Sans MS" panose="030F0902030302020204" pitchFamily="66" charset="0"/>
              </a:rPr>
              <a:t> </a:t>
            </a:r>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left</a:t>
            </a:r>
            <a:r>
              <a:rPr lang="zh-CN" altLang="en-US" sz="2000" dirty="0">
                <a:latin typeface="Comic Sans MS" panose="030F0902030302020204" pitchFamily="66" charset="0"/>
              </a:rPr>
              <a:t> </a:t>
            </a:r>
            <a:r>
              <a:rPr lang="en-US" altLang="zh-CN" sz="2000" dirty="0">
                <a:latin typeface="Comic Sans MS" panose="030F0902030302020204" pitchFamily="66" charset="0"/>
              </a:rPr>
              <a:t>triangle’s</a:t>
            </a:r>
            <a:r>
              <a:rPr lang="zh-CN" altLang="en-US" sz="2000" dirty="0">
                <a:latin typeface="Comic Sans MS" panose="030F0902030302020204" pitchFamily="66" charset="0"/>
              </a:rPr>
              <a:t> </a:t>
            </a:r>
            <a:r>
              <a:rPr lang="en-US" altLang="zh-CN" sz="2000" dirty="0">
                <a:latin typeface="Comic Sans MS" panose="030F0902030302020204" pitchFamily="66" charset="0"/>
              </a:rPr>
              <a:t>formulation</a:t>
            </a:r>
          </a:p>
        </p:txBody>
      </p:sp>
      <p:pic>
        <p:nvPicPr>
          <p:cNvPr id="5" name="Picture 4">
            <a:extLst>
              <a:ext uri="{FF2B5EF4-FFF2-40B4-BE49-F238E27FC236}">
                <a16:creationId xmlns:a16="http://schemas.microsoft.com/office/drawing/2014/main" id="{096027E5-91C8-E94D-A61D-E8B78A1DC167}"/>
              </a:ext>
            </a:extLst>
          </p:cNvPr>
          <p:cNvPicPr>
            <a:picLocks noChangeAspect="1"/>
          </p:cNvPicPr>
          <p:nvPr/>
        </p:nvPicPr>
        <p:blipFill>
          <a:blip r:embed="rId2"/>
          <a:stretch>
            <a:fillRect/>
          </a:stretch>
        </p:blipFill>
        <p:spPr>
          <a:xfrm>
            <a:off x="719142" y="1876070"/>
            <a:ext cx="5453058" cy="2632511"/>
          </a:xfrm>
          <a:prstGeom prst="rect">
            <a:avLst/>
          </a:prstGeom>
        </p:spPr>
      </p:pic>
      <p:grpSp>
        <p:nvGrpSpPr>
          <p:cNvPr id="6" name="Group 5">
            <a:extLst>
              <a:ext uri="{FF2B5EF4-FFF2-40B4-BE49-F238E27FC236}">
                <a16:creationId xmlns:a16="http://schemas.microsoft.com/office/drawing/2014/main" id="{E621E12B-E872-DA42-A48A-65E72F72A8EE}"/>
              </a:ext>
            </a:extLst>
          </p:cNvPr>
          <p:cNvGrpSpPr/>
          <p:nvPr/>
        </p:nvGrpSpPr>
        <p:grpSpPr>
          <a:xfrm>
            <a:off x="7195680" y="1600200"/>
            <a:ext cx="1839913" cy="457200"/>
            <a:chOff x="6337300" y="1981200"/>
            <a:chExt cx="1839913" cy="457200"/>
          </a:xfrm>
        </p:grpSpPr>
        <p:sp>
          <p:nvSpPr>
            <p:cNvPr id="7" name="TextBox 6">
              <a:extLst>
                <a:ext uri="{FF2B5EF4-FFF2-40B4-BE49-F238E27FC236}">
                  <a16:creationId xmlns:a16="http://schemas.microsoft.com/office/drawing/2014/main" id="{657DA391-E3AA-484A-9EE8-2ADAA85848D7}"/>
                </a:ext>
              </a:extLst>
            </p:cNvPr>
            <p:cNvSpPr txBox="1"/>
            <p:nvPr/>
          </p:nvSpPr>
          <p:spPr>
            <a:xfrm>
              <a:off x="6337300" y="2050390"/>
              <a:ext cx="1839913" cy="338554"/>
            </a:xfrm>
            <a:prstGeom prst="rect">
              <a:avLst/>
            </a:prstGeom>
            <a:noFill/>
          </p:spPr>
          <p:txBody>
            <a:bodyPr wrap="square" rtlCol="0">
              <a:spAutoFit/>
            </a:bodyPr>
            <a:lstStyle/>
            <a:p>
              <a:pPr algn="ctr"/>
              <a:r>
                <a:rPr lang="en-US" altLang="zh-CN" sz="1600" dirty="0">
                  <a:solidFill>
                    <a:srgbClr val="FF0000"/>
                  </a:solidFill>
                  <a:latin typeface="Comic Sans MS" panose="030F0902030302020204" pitchFamily="66" charset="0"/>
                </a:rPr>
                <a:t>Left</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subtree</a:t>
              </a:r>
              <a:endParaRPr lang="en-US" sz="1600" dirty="0">
                <a:solidFill>
                  <a:srgbClr val="FF0000"/>
                </a:solidFill>
                <a:latin typeface="Comic Sans MS" panose="030F0902030302020204" pitchFamily="66" charset="0"/>
              </a:endParaRPr>
            </a:p>
          </p:txBody>
        </p:sp>
        <p:sp>
          <p:nvSpPr>
            <p:cNvPr id="8" name="Oval 7">
              <a:extLst>
                <a:ext uri="{FF2B5EF4-FFF2-40B4-BE49-F238E27FC236}">
                  <a16:creationId xmlns:a16="http://schemas.microsoft.com/office/drawing/2014/main" id="{6628044A-6C3B-1842-878F-D2D08A6FC71E}"/>
                </a:ext>
              </a:extLst>
            </p:cNvPr>
            <p:cNvSpPr/>
            <p:nvPr/>
          </p:nvSpPr>
          <p:spPr bwMode="auto">
            <a:xfrm>
              <a:off x="6337300" y="1981200"/>
              <a:ext cx="1674813" cy="4572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grpSp>
        <p:nvGrpSpPr>
          <p:cNvPr id="9" name="Group 8">
            <a:extLst>
              <a:ext uri="{FF2B5EF4-FFF2-40B4-BE49-F238E27FC236}">
                <a16:creationId xmlns:a16="http://schemas.microsoft.com/office/drawing/2014/main" id="{A55680D8-0D22-3F42-8667-408055B192CF}"/>
              </a:ext>
            </a:extLst>
          </p:cNvPr>
          <p:cNvGrpSpPr/>
          <p:nvPr/>
        </p:nvGrpSpPr>
        <p:grpSpPr>
          <a:xfrm>
            <a:off x="7160754" y="2480268"/>
            <a:ext cx="1839913" cy="457200"/>
            <a:chOff x="6335713" y="2667000"/>
            <a:chExt cx="1839913" cy="457200"/>
          </a:xfrm>
        </p:grpSpPr>
        <p:sp>
          <p:nvSpPr>
            <p:cNvPr id="10" name="TextBox 9">
              <a:extLst>
                <a:ext uri="{FF2B5EF4-FFF2-40B4-BE49-F238E27FC236}">
                  <a16:creationId xmlns:a16="http://schemas.microsoft.com/office/drawing/2014/main" id="{3B74F580-FFB7-3B4D-8E37-019A6B65D805}"/>
                </a:ext>
              </a:extLst>
            </p:cNvPr>
            <p:cNvSpPr txBox="1"/>
            <p:nvPr/>
          </p:nvSpPr>
          <p:spPr>
            <a:xfrm>
              <a:off x="6335713" y="2736190"/>
              <a:ext cx="1839913" cy="338554"/>
            </a:xfrm>
            <a:prstGeom prst="rect">
              <a:avLst/>
            </a:prstGeom>
            <a:noFill/>
          </p:spPr>
          <p:txBody>
            <a:bodyPr wrap="square" rtlCol="0">
              <a:spAutoFit/>
            </a:bodyPr>
            <a:lstStyle/>
            <a:p>
              <a:pPr algn="ctr"/>
              <a:r>
                <a:rPr lang="en-US" altLang="zh-CN" sz="1600" dirty="0">
                  <a:solidFill>
                    <a:srgbClr val="FF0000"/>
                  </a:solidFill>
                  <a:latin typeface="Comic Sans MS" panose="030F0902030302020204" pitchFamily="66" charset="0"/>
                </a:rPr>
                <a:t>Right</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subtree</a:t>
              </a:r>
              <a:endParaRPr lang="en-US" sz="1600" dirty="0">
                <a:solidFill>
                  <a:srgbClr val="FF0000"/>
                </a:solidFill>
                <a:latin typeface="Comic Sans MS" panose="030F0902030302020204" pitchFamily="66" charset="0"/>
              </a:endParaRPr>
            </a:p>
          </p:txBody>
        </p:sp>
        <p:sp>
          <p:nvSpPr>
            <p:cNvPr id="11" name="Oval 10">
              <a:extLst>
                <a:ext uri="{FF2B5EF4-FFF2-40B4-BE49-F238E27FC236}">
                  <a16:creationId xmlns:a16="http://schemas.microsoft.com/office/drawing/2014/main" id="{6147B28D-2582-3F41-B78E-B2B30082B144}"/>
                </a:ext>
              </a:extLst>
            </p:cNvPr>
            <p:cNvSpPr/>
            <p:nvPr/>
          </p:nvSpPr>
          <p:spPr bwMode="auto">
            <a:xfrm>
              <a:off x="6335713" y="2667000"/>
              <a:ext cx="1674813" cy="4572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grpSp>
        <p:nvGrpSpPr>
          <p:cNvPr id="12" name="Group 11">
            <a:extLst>
              <a:ext uri="{FF2B5EF4-FFF2-40B4-BE49-F238E27FC236}">
                <a16:creationId xmlns:a16="http://schemas.microsoft.com/office/drawing/2014/main" id="{6462E8D7-8C95-0547-A268-E05773324BBA}"/>
              </a:ext>
            </a:extLst>
          </p:cNvPr>
          <p:cNvGrpSpPr/>
          <p:nvPr/>
        </p:nvGrpSpPr>
        <p:grpSpPr>
          <a:xfrm>
            <a:off x="7204225" y="4508582"/>
            <a:ext cx="1796442" cy="796489"/>
            <a:chOff x="6324600" y="3352799"/>
            <a:chExt cx="1674813" cy="653965"/>
          </a:xfrm>
        </p:grpSpPr>
        <p:sp>
          <p:nvSpPr>
            <p:cNvPr id="13" name="TextBox 12">
              <a:extLst>
                <a:ext uri="{FF2B5EF4-FFF2-40B4-BE49-F238E27FC236}">
                  <a16:creationId xmlns:a16="http://schemas.microsoft.com/office/drawing/2014/main" id="{9236FF1B-B893-2A4B-9114-DC34283527C3}"/>
                </a:ext>
              </a:extLst>
            </p:cNvPr>
            <p:cNvSpPr txBox="1"/>
            <p:nvPr/>
          </p:nvSpPr>
          <p:spPr>
            <a:xfrm>
              <a:off x="6347962" y="3455354"/>
              <a:ext cx="1604963" cy="531614"/>
            </a:xfrm>
            <a:prstGeom prst="rect">
              <a:avLst/>
            </a:prstGeom>
            <a:noFill/>
          </p:spPr>
          <p:txBody>
            <a:bodyPr wrap="square" rtlCol="0">
              <a:spAutoFit/>
            </a:bodyPr>
            <a:lstStyle/>
            <a:p>
              <a:pPr algn="ctr"/>
              <a:r>
                <a:rPr lang="en-US" altLang="zh-CN" sz="1600" dirty="0">
                  <a:solidFill>
                    <a:srgbClr val="FF0000"/>
                  </a:solidFill>
                  <a:latin typeface="Comic Sans MS" panose="030F0902030302020204" pitchFamily="66" charset="0"/>
                </a:rPr>
                <a:t>Newly</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placed</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middleboxes</a:t>
              </a:r>
              <a:endParaRPr lang="en-US" sz="1600" dirty="0">
                <a:solidFill>
                  <a:srgbClr val="FF0000"/>
                </a:solidFill>
                <a:latin typeface="Comic Sans MS" panose="030F0902030302020204" pitchFamily="66" charset="0"/>
              </a:endParaRPr>
            </a:p>
          </p:txBody>
        </p:sp>
        <p:sp>
          <p:nvSpPr>
            <p:cNvPr id="14" name="Oval 13">
              <a:extLst>
                <a:ext uri="{FF2B5EF4-FFF2-40B4-BE49-F238E27FC236}">
                  <a16:creationId xmlns:a16="http://schemas.microsoft.com/office/drawing/2014/main" id="{1337D36E-3D89-9C48-A73A-D84356B6302D}"/>
                </a:ext>
              </a:extLst>
            </p:cNvPr>
            <p:cNvSpPr/>
            <p:nvPr/>
          </p:nvSpPr>
          <p:spPr bwMode="auto">
            <a:xfrm>
              <a:off x="6324600" y="3352799"/>
              <a:ext cx="1674813" cy="65396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grpSp>
        <p:nvGrpSpPr>
          <p:cNvPr id="15" name="Group 14">
            <a:extLst>
              <a:ext uri="{FF2B5EF4-FFF2-40B4-BE49-F238E27FC236}">
                <a16:creationId xmlns:a16="http://schemas.microsoft.com/office/drawing/2014/main" id="{DCB2A89D-91F1-0B40-9DE5-853AD698B654}"/>
              </a:ext>
            </a:extLst>
          </p:cNvPr>
          <p:cNvGrpSpPr/>
          <p:nvPr/>
        </p:nvGrpSpPr>
        <p:grpSpPr>
          <a:xfrm>
            <a:off x="7243304" y="3308687"/>
            <a:ext cx="1627190" cy="877218"/>
            <a:chOff x="6324600" y="4190999"/>
            <a:chExt cx="1674813" cy="680850"/>
          </a:xfrm>
        </p:grpSpPr>
        <p:sp>
          <p:nvSpPr>
            <p:cNvPr id="16" name="TextBox 15">
              <a:extLst>
                <a:ext uri="{FF2B5EF4-FFF2-40B4-BE49-F238E27FC236}">
                  <a16:creationId xmlns:a16="http://schemas.microsoft.com/office/drawing/2014/main" id="{E623EC90-2386-FD4E-B6FA-93D045535CCB}"/>
                </a:ext>
              </a:extLst>
            </p:cNvPr>
            <p:cNvSpPr txBox="1"/>
            <p:nvPr/>
          </p:nvSpPr>
          <p:spPr>
            <a:xfrm>
              <a:off x="6334512" y="4287074"/>
              <a:ext cx="1533525" cy="584775"/>
            </a:xfrm>
            <a:prstGeom prst="rect">
              <a:avLst/>
            </a:prstGeom>
            <a:noFill/>
          </p:spPr>
          <p:txBody>
            <a:bodyPr wrap="square" rtlCol="0">
              <a:spAutoFit/>
            </a:bodyPr>
            <a:lstStyle/>
            <a:p>
              <a:pPr algn="ctr"/>
              <a:r>
                <a:rPr lang="en-US" altLang="zh-CN" sz="1600" dirty="0">
                  <a:solidFill>
                    <a:srgbClr val="FF0000"/>
                  </a:solidFill>
                  <a:latin typeface="Comic Sans MS" panose="030F0902030302020204" pitchFamily="66" charset="0"/>
                </a:rPr>
                <a:t>Bandwidth</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consumption</a:t>
              </a:r>
              <a:endParaRPr lang="en-US" sz="1600" dirty="0">
                <a:solidFill>
                  <a:srgbClr val="FF0000"/>
                </a:solidFill>
                <a:latin typeface="Comic Sans MS" panose="030F0902030302020204" pitchFamily="66" charset="0"/>
              </a:endParaRPr>
            </a:p>
          </p:txBody>
        </p:sp>
        <p:sp>
          <p:nvSpPr>
            <p:cNvPr id="17" name="Oval 16">
              <a:extLst>
                <a:ext uri="{FF2B5EF4-FFF2-40B4-BE49-F238E27FC236}">
                  <a16:creationId xmlns:a16="http://schemas.microsoft.com/office/drawing/2014/main" id="{0E5DB476-7A4C-3149-9988-D8255B2663AA}"/>
                </a:ext>
              </a:extLst>
            </p:cNvPr>
            <p:cNvSpPr/>
            <p:nvPr/>
          </p:nvSpPr>
          <p:spPr bwMode="auto">
            <a:xfrm>
              <a:off x="6324600" y="4190999"/>
              <a:ext cx="1674813" cy="65396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cxnSp>
        <p:nvCxnSpPr>
          <p:cNvPr id="18" name="Straight Arrow Connector 17">
            <a:extLst>
              <a:ext uri="{FF2B5EF4-FFF2-40B4-BE49-F238E27FC236}">
                <a16:creationId xmlns:a16="http://schemas.microsoft.com/office/drawing/2014/main" id="{478DFE41-E543-5943-9EC9-B97CD836CF96}"/>
              </a:ext>
            </a:extLst>
          </p:cNvPr>
          <p:cNvCxnSpPr>
            <a:cxnSpLocks/>
            <a:stCxn id="5" idx="0"/>
          </p:cNvCxnSpPr>
          <p:nvPr/>
        </p:nvCxnSpPr>
        <p:spPr bwMode="auto">
          <a:xfrm flipV="1">
            <a:off x="3445671" y="1757638"/>
            <a:ext cx="3597609" cy="118432"/>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1B3BBEBC-DAC9-C64B-B2F5-747472473F6F}"/>
              </a:ext>
            </a:extLst>
          </p:cNvPr>
          <p:cNvCxnSpPr>
            <a:cxnSpLocks/>
          </p:cNvCxnSpPr>
          <p:nvPr/>
        </p:nvCxnSpPr>
        <p:spPr bwMode="auto">
          <a:xfrm>
            <a:off x="5327311" y="2175857"/>
            <a:ext cx="1715969" cy="47359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C72B76AD-BCAA-424D-AC9A-D29E6B4DF089}"/>
              </a:ext>
            </a:extLst>
          </p:cNvPr>
          <p:cNvCxnSpPr>
            <a:cxnSpLocks/>
          </p:cNvCxnSpPr>
          <p:nvPr/>
        </p:nvCxnSpPr>
        <p:spPr bwMode="auto">
          <a:xfrm>
            <a:off x="2286000" y="2860304"/>
            <a:ext cx="4809667" cy="1699684"/>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2D54F9B1-8F59-6843-8A96-0BFE5D753191}"/>
              </a:ext>
            </a:extLst>
          </p:cNvPr>
          <p:cNvCxnSpPr>
            <a:cxnSpLocks/>
          </p:cNvCxnSpPr>
          <p:nvPr/>
        </p:nvCxnSpPr>
        <p:spPr bwMode="auto">
          <a:xfrm>
            <a:off x="3931781" y="2748661"/>
            <a:ext cx="3146423" cy="689311"/>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56359ADD-023B-5B4E-8B22-EA3E3F92CC81}"/>
              </a:ext>
            </a:extLst>
          </p:cNvPr>
          <p:cNvCxnSpPr>
            <a:cxnSpLocks/>
          </p:cNvCxnSpPr>
          <p:nvPr/>
        </p:nvCxnSpPr>
        <p:spPr bwMode="auto">
          <a:xfrm>
            <a:off x="2362200" y="3492112"/>
            <a:ext cx="4683979" cy="1343452"/>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1DCFBEB9-2B17-CE46-9C33-DAA274FD5B4A}"/>
              </a:ext>
            </a:extLst>
          </p:cNvPr>
          <p:cNvCxnSpPr>
            <a:cxnSpLocks/>
          </p:cNvCxnSpPr>
          <p:nvPr/>
        </p:nvCxnSpPr>
        <p:spPr bwMode="auto">
          <a:xfrm>
            <a:off x="3733800" y="3192325"/>
            <a:ext cx="3355213" cy="518233"/>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8679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61" y="219638"/>
            <a:ext cx="8228013" cy="1141412"/>
          </a:xfrm>
        </p:spPr>
        <p:txBody>
          <a:bodyPr/>
          <a:lstStyle/>
          <a:p>
            <a:r>
              <a:rPr lang="en-US" altLang="zh-CN" dirty="0">
                <a:latin typeface="Comic Sans MS" charset="0"/>
                <a:ea typeface="Comic Sans MS" charset="0"/>
                <a:cs typeface="Comic Sans MS" charset="0"/>
              </a:rPr>
              <a:t>1.</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Introduction</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of</a:t>
            </a:r>
            <a:r>
              <a:rPr lang="zh-CN" altLang="en-US" dirty="0">
                <a:latin typeface="Comic Sans MS" charset="0"/>
                <a:ea typeface="Comic Sans MS" charset="0"/>
                <a:cs typeface="Comic Sans MS" charset="0"/>
              </a:rPr>
              <a:t> </a:t>
            </a:r>
            <a:r>
              <a:rPr lang="en-US" altLang="zh-CN" dirty="0" err="1">
                <a:latin typeface="Comic Sans MS" charset="0"/>
                <a:ea typeface="Comic Sans MS" charset="0"/>
                <a:cs typeface="Comic Sans MS" charset="0"/>
              </a:rPr>
              <a:t>Middlebox</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533400" y="1295154"/>
            <a:ext cx="8686800" cy="3369845"/>
          </a:xfrm>
          <a:ln>
            <a:noFill/>
          </a:ln>
        </p:spPr>
        <p:txBody>
          <a:bodyPr/>
          <a:lstStyle/>
          <a:p>
            <a:r>
              <a:rPr lang="en-US" altLang="zh-CN" sz="2400" dirty="0">
                <a:latin typeface="Comic Sans MS" charset="0"/>
                <a:ea typeface="Comic Sans MS" charset="0"/>
                <a:cs typeface="Comic Sans MS" charset="0"/>
              </a:rPr>
              <a:t>Network Function Virtualization (NFV)</a:t>
            </a:r>
          </a:p>
          <a:p>
            <a:pPr lvl="1"/>
            <a:r>
              <a:rPr lang="en-US" altLang="zh-CN" sz="2000" dirty="0">
                <a:latin typeface="Comic Sans MS" charset="0"/>
                <a:ea typeface="Comic Sans MS" charset="0"/>
                <a:cs typeface="Comic Sans MS" charset="0"/>
              </a:rPr>
              <a:t>Technology of virtualizing network functions into software</a:t>
            </a:r>
          </a:p>
          <a:p>
            <a:pPr marL="457200" lvl="1" indent="0">
              <a:buNone/>
            </a:pPr>
            <a:r>
              <a:rPr lang="en-US" altLang="zh-CN" sz="2000" dirty="0">
                <a:latin typeface="Comic Sans MS" charset="0"/>
                <a:ea typeface="Comic Sans MS" charset="0"/>
                <a:cs typeface="Comic Sans MS" charset="0"/>
              </a:rPr>
              <a:t>    building blocks</a:t>
            </a:r>
          </a:p>
          <a:p>
            <a:pPr marL="457200" lvl="1" indent="0">
              <a:buNone/>
            </a:pPr>
            <a:endParaRPr lang="en-US" altLang="zh-CN" sz="800" dirty="0">
              <a:latin typeface="Comic Sans MS" charset="0"/>
              <a:ea typeface="Comic Sans MS" charset="0"/>
              <a:cs typeface="Comic Sans MS" charset="0"/>
            </a:endParaRPr>
          </a:p>
          <a:p>
            <a:r>
              <a:rPr lang="en-US" altLang="zh-CN" sz="2400" dirty="0" err="1">
                <a:solidFill>
                  <a:srgbClr val="0070C0"/>
                </a:solidFill>
                <a:latin typeface="Comic Sans MS" charset="0"/>
                <a:ea typeface="Comic Sans MS" charset="0"/>
                <a:cs typeface="Comic Sans MS" charset="0"/>
              </a:rPr>
              <a:t>Middlebox</a:t>
            </a:r>
            <a:r>
              <a:rPr lang="en-US" altLang="zh-CN" sz="2400" dirty="0">
                <a:latin typeface="Comic Sans MS" charset="0"/>
                <a:ea typeface="Comic Sans MS" charset="0"/>
                <a:cs typeface="Comic Sans MS" charset="0"/>
              </a:rPr>
              <a:t>: software implementation of network services</a:t>
            </a:r>
            <a:endParaRPr lang="en-US" altLang="zh-CN" sz="2800" dirty="0">
              <a:latin typeface="Comic Sans MS" charset="0"/>
              <a:ea typeface="Comic Sans MS" charset="0"/>
              <a:cs typeface="Comic Sans MS" charset="0"/>
            </a:endParaRPr>
          </a:p>
          <a:p>
            <a:pPr lvl="1"/>
            <a:r>
              <a:rPr lang="en-US" altLang="zh-CN" sz="2000" dirty="0">
                <a:latin typeface="Comic Sans MS" charset="0"/>
                <a:ea typeface="Comic Sans MS" charset="0"/>
                <a:cs typeface="Comic Sans MS" charset="0"/>
              </a:rPr>
              <a:t>Improve the network performance:</a:t>
            </a:r>
          </a:p>
          <a:p>
            <a:pPr lvl="2"/>
            <a:r>
              <a:rPr lang="en-US" altLang="zh-CN" sz="2000" dirty="0">
                <a:latin typeface="Comic Sans MS" charset="0"/>
                <a:ea typeface="Comic Sans MS" charset="0"/>
                <a:cs typeface="Comic Sans MS" charset="0"/>
              </a:rPr>
              <a:t>Web proxy and video transcoder, load balancer, …</a:t>
            </a:r>
          </a:p>
          <a:p>
            <a:pPr lvl="1"/>
            <a:r>
              <a:rPr lang="en-US" altLang="zh-CN" sz="2000" dirty="0">
                <a:latin typeface="Comic Sans MS" charset="0"/>
                <a:ea typeface="Comic Sans MS" charset="0"/>
                <a:cs typeface="Comic Sans MS" charset="0"/>
              </a:rPr>
              <a:t>Enhance the security:</a:t>
            </a:r>
          </a:p>
          <a:p>
            <a:pPr lvl="2"/>
            <a:r>
              <a:rPr lang="en-US" altLang="zh-CN" sz="2000" dirty="0">
                <a:latin typeface="Comic Sans MS" charset="0"/>
                <a:ea typeface="Comic Sans MS" charset="0"/>
                <a:cs typeface="Comic Sans MS" charset="0"/>
              </a:rPr>
              <a:t>Firewall, IDS/IPS, passive network monitor, …</a:t>
            </a:r>
            <a:endParaRPr lang="en-US" altLang="zh-CN" sz="800" dirty="0">
              <a:latin typeface="Comic Sans MS" charset="0"/>
              <a:ea typeface="Comic Sans MS" charset="0"/>
              <a:cs typeface="Comic Sans MS" charset="0"/>
            </a:endParaRPr>
          </a:p>
          <a:p>
            <a:r>
              <a:rPr lang="en-US" altLang="zh-CN" sz="2400" dirty="0">
                <a:latin typeface="Comic Sans MS" charset="0"/>
                <a:ea typeface="Comic Sans MS" charset="0"/>
                <a:cs typeface="Comic Sans MS" charset="0"/>
              </a:rPr>
              <a:t>Examples</a:t>
            </a:r>
            <a:endParaRPr lang="en-US" altLang="zh-CN" sz="2500" dirty="0">
              <a:latin typeface="Comic Sans MS" charset="0"/>
              <a:ea typeface="Comic Sans MS" charset="0"/>
              <a:cs typeface="Comic Sans MS" charset="0"/>
            </a:endParaRPr>
          </a:p>
        </p:txBody>
      </p:sp>
      <p:pic>
        <p:nvPicPr>
          <p:cNvPr id="7" name="Picture 6">
            <a:extLst>
              <a:ext uri="{FF2B5EF4-FFF2-40B4-BE49-F238E27FC236}">
                <a16:creationId xmlns:a16="http://schemas.microsoft.com/office/drawing/2014/main" id="{A9A00682-A0CF-444E-B5ED-7CFF33B29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924" y="5223515"/>
            <a:ext cx="1085310" cy="1047324"/>
          </a:xfrm>
          <a:prstGeom prst="rect">
            <a:avLst/>
          </a:prstGeom>
        </p:spPr>
      </p:pic>
      <p:pic>
        <p:nvPicPr>
          <p:cNvPr id="9" name="Picture 8">
            <a:extLst>
              <a:ext uri="{FF2B5EF4-FFF2-40B4-BE49-F238E27FC236}">
                <a16:creationId xmlns:a16="http://schemas.microsoft.com/office/drawing/2014/main" id="{11102A2E-3F4F-E14D-B59D-28EA34865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625" y="5217674"/>
            <a:ext cx="1047147" cy="1053165"/>
          </a:xfrm>
          <a:prstGeom prst="rect">
            <a:avLst/>
          </a:prstGeom>
        </p:spPr>
      </p:pic>
      <p:sp>
        <p:nvSpPr>
          <p:cNvPr id="10" name="TextBox 9">
            <a:extLst>
              <a:ext uri="{FF2B5EF4-FFF2-40B4-BE49-F238E27FC236}">
                <a16:creationId xmlns:a16="http://schemas.microsoft.com/office/drawing/2014/main" id="{2377DDEF-8179-724A-8FB4-0B9E8DED45CD}"/>
              </a:ext>
            </a:extLst>
          </p:cNvPr>
          <p:cNvSpPr txBox="1"/>
          <p:nvPr/>
        </p:nvSpPr>
        <p:spPr>
          <a:xfrm>
            <a:off x="3325163" y="6270839"/>
            <a:ext cx="2432833" cy="338554"/>
          </a:xfrm>
          <a:prstGeom prst="rect">
            <a:avLst/>
          </a:prstGeom>
          <a:noFill/>
        </p:spPr>
        <p:txBody>
          <a:bodyPr wrap="square" rtlCol="0">
            <a:spAutoFit/>
          </a:bodyPr>
          <a:lstStyle/>
          <a:p>
            <a:pPr algn="ctr"/>
            <a:r>
              <a:rPr lang="en-US" altLang="zh-CN" sz="1600" kern="0" dirty="0">
                <a:solidFill>
                  <a:srgbClr val="000000"/>
                </a:solidFill>
                <a:latin typeface="Comic Sans MS" charset="0"/>
                <a:ea typeface="Comic Sans MS" charset="0"/>
                <a:cs typeface="Comic Sans MS" charset="0"/>
              </a:rPr>
              <a:t>Firewall</a:t>
            </a:r>
          </a:p>
        </p:txBody>
      </p:sp>
      <p:sp>
        <p:nvSpPr>
          <p:cNvPr id="24" name="TextBox 23">
            <a:extLst>
              <a:ext uri="{FF2B5EF4-FFF2-40B4-BE49-F238E27FC236}">
                <a16:creationId xmlns:a16="http://schemas.microsoft.com/office/drawing/2014/main" id="{11A4D4DD-A8A0-5A45-B7D6-7DDBA1F3315E}"/>
              </a:ext>
            </a:extLst>
          </p:cNvPr>
          <p:cNvSpPr txBox="1"/>
          <p:nvPr/>
        </p:nvSpPr>
        <p:spPr>
          <a:xfrm>
            <a:off x="6154199" y="6324441"/>
            <a:ext cx="2286000" cy="338554"/>
          </a:xfrm>
          <a:prstGeom prst="rect">
            <a:avLst/>
          </a:prstGeom>
          <a:noFill/>
        </p:spPr>
        <p:txBody>
          <a:bodyPr wrap="square" rtlCol="0">
            <a:spAutoFit/>
          </a:bodyPr>
          <a:lstStyle/>
          <a:p>
            <a:pPr algn="ctr"/>
            <a:r>
              <a:rPr lang="en-US" altLang="zh-CN" sz="1600" dirty="0">
                <a:solidFill>
                  <a:schemeClr val="tx1"/>
                </a:solidFill>
                <a:latin typeface="Comic Sans MS" panose="030F0902030302020204" pitchFamily="66" charset="0"/>
              </a:rPr>
              <a:t>NAT</a:t>
            </a:r>
          </a:p>
        </p:txBody>
      </p:sp>
      <p:sp>
        <p:nvSpPr>
          <p:cNvPr id="11" name="Rectangle 10">
            <a:extLst>
              <a:ext uri="{FF2B5EF4-FFF2-40B4-BE49-F238E27FC236}">
                <a16:creationId xmlns:a16="http://schemas.microsoft.com/office/drawing/2014/main" id="{76B2C1C3-09CC-CD4E-B37F-6C4380F062B5}"/>
              </a:ext>
            </a:extLst>
          </p:cNvPr>
          <p:cNvSpPr/>
          <p:nvPr/>
        </p:nvSpPr>
        <p:spPr>
          <a:xfrm>
            <a:off x="1290905" y="6270839"/>
            <a:ext cx="1236236" cy="661720"/>
          </a:xfrm>
          <a:prstGeom prst="rect">
            <a:avLst/>
          </a:prstGeom>
        </p:spPr>
        <p:txBody>
          <a:bodyPr wrap="none">
            <a:spAutoFit/>
          </a:bodyPr>
          <a:lstStyle/>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Web Proxy</a:t>
            </a:r>
          </a:p>
          <a:p>
            <a:pPr algn="ctr">
              <a:spcBef>
                <a:spcPts val="575"/>
              </a:spcBef>
              <a:buClr>
                <a:srgbClr val="CCCCFF"/>
              </a:buClr>
              <a:buSzPct val="65000"/>
            </a:pPr>
            <a:endParaRPr lang="en-US" altLang="zh-CN" sz="1600" kern="0" dirty="0">
              <a:solidFill>
                <a:srgbClr val="000000"/>
              </a:solidFill>
              <a:latin typeface="Comic Sans MS" charset="0"/>
              <a:ea typeface="Comic Sans MS" charset="0"/>
              <a:cs typeface="Comic Sans MS" charset="0"/>
            </a:endParaRPr>
          </a:p>
        </p:txBody>
      </p:sp>
      <p:pic>
        <p:nvPicPr>
          <p:cNvPr id="8" name="Picture 7">
            <a:extLst>
              <a:ext uri="{FF2B5EF4-FFF2-40B4-BE49-F238E27FC236}">
                <a16:creationId xmlns:a16="http://schemas.microsoft.com/office/drawing/2014/main" id="{90CFE150-2158-B144-9A4D-A4B96BCFC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255" y="5217674"/>
            <a:ext cx="958690" cy="962970"/>
          </a:xfrm>
          <a:prstGeom prst="rect">
            <a:avLst/>
          </a:prstGeom>
        </p:spPr>
      </p:pic>
    </p:spTree>
    <p:extLst>
      <p:ext uri="{BB962C8B-B14F-4D97-AF65-F5344CB8AC3E}">
        <p14:creationId xmlns:p14="http://schemas.microsoft.com/office/powerpoint/2010/main" val="1678462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52A9-00E1-684B-ACA1-99B022BB87DD}"/>
              </a:ext>
            </a:extLst>
          </p:cNvPr>
          <p:cNvSpPr>
            <a:spLocks noGrp="1"/>
          </p:cNvSpPr>
          <p:nvPr>
            <p:ph type="title"/>
          </p:nvPr>
        </p:nvSpPr>
        <p:spPr/>
        <p:txBody>
          <a:bodyPr/>
          <a:lstStyle/>
          <a:p>
            <a:r>
              <a:rPr lang="en-US" altLang="zh-CN" dirty="0">
                <a:latin typeface="Comic Sans MS" panose="030F0902030302020204" pitchFamily="66" charset="0"/>
              </a:rPr>
              <a:t>An</a:t>
            </a:r>
            <a:r>
              <a:rPr lang="zh-CN" altLang="en-US" dirty="0">
                <a:latin typeface="Comic Sans MS" panose="030F0902030302020204" pitchFamily="66" charset="0"/>
              </a:rPr>
              <a:t> </a:t>
            </a:r>
            <a:r>
              <a:rPr lang="en-US" altLang="zh-CN" dirty="0">
                <a:latin typeface="Comic Sans MS" panose="030F0902030302020204" pitchFamily="66" charset="0"/>
              </a:rPr>
              <a:t>Example</a:t>
            </a:r>
            <a:endParaRPr lang="en-US"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17CD58BC-B7DF-B244-AE62-0047F476DCBE}"/>
              </a:ext>
            </a:extLst>
          </p:cNvPr>
          <p:cNvSpPr>
            <a:spLocks noGrp="1"/>
          </p:cNvSpPr>
          <p:nvPr>
            <p:ph idx="1"/>
          </p:nvPr>
        </p:nvSpPr>
        <p:spPr>
          <a:xfrm>
            <a:off x="609600" y="3204374"/>
            <a:ext cx="8228013" cy="1856740"/>
          </a:xfrm>
        </p:spPr>
        <p:txBody>
          <a:bodyPr/>
          <a:lstStyle/>
          <a:p>
            <a:r>
              <a:rPr lang="en-US" altLang="zh-CN" sz="2400" dirty="0">
                <a:latin typeface="Comic Sans MS" panose="030F0902030302020204" pitchFamily="66" charset="0"/>
              </a:rPr>
              <a:t>Dependency</a:t>
            </a:r>
            <a:r>
              <a:rPr lang="zh-CN" altLang="en-US" sz="2400" dirty="0">
                <a:latin typeface="Comic Sans MS" panose="030F0902030302020204" pitchFamily="66" charset="0"/>
              </a:rPr>
              <a:t> </a:t>
            </a:r>
            <a:r>
              <a:rPr lang="en-US" altLang="zh-CN" sz="2400" dirty="0">
                <a:latin typeface="Comic Sans MS" panose="030F0902030302020204" pitchFamily="66" charset="0"/>
              </a:rPr>
              <a:t>relations</a:t>
            </a:r>
          </a:p>
          <a:p>
            <a:pPr lvl="1"/>
            <a:r>
              <a:rPr lang="en-US" altLang="zh-CN" sz="1900" dirty="0">
                <a:latin typeface="Comic Sans MS" panose="030F0902030302020204" pitchFamily="66" charset="0"/>
              </a:rPr>
              <a:t>m</a:t>
            </a:r>
            <a:r>
              <a:rPr lang="en-US" altLang="zh-CN" sz="1900" baseline="-25000" dirty="0">
                <a:latin typeface="Comic Sans MS" panose="030F0902030302020204" pitchFamily="66" charset="0"/>
              </a:rPr>
              <a:t>1</a:t>
            </a:r>
            <a:r>
              <a:rPr lang="en-US" altLang="zh-CN" sz="1900" dirty="0">
                <a:latin typeface="Comic Sans MS" panose="030F0902030302020204" pitchFamily="66" charset="0"/>
              </a:rPr>
              <a:t>-&gt;m</a:t>
            </a:r>
            <a:r>
              <a:rPr lang="en-US" altLang="zh-CN" sz="1900" baseline="-25000" dirty="0">
                <a:latin typeface="Comic Sans MS" panose="030F0902030302020204" pitchFamily="66" charset="0"/>
              </a:rPr>
              <a:t>2</a:t>
            </a:r>
            <a:r>
              <a:rPr lang="en-US" altLang="zh-CN" sz="1900" dirty="0">
                <a:latin typeface="Comic Sans MS" panose="030F0902030302020204" pitchFamily="66" charset="0"/>
              </a:rPr>
              <a:t>-</a:t>
            </a:r>
            <a:r>
              <a:rPr lang="en-US" altLang="zh-CN" sz="1900">
                <a:latin typeface="Comic Sans MS" panose="030F0902030302020204" pitchFamily="66" charset="0"/>
              </a:rPr>
              <a:t>&gt;m</a:t>
            </a:r>
            <a:r>
              <a:rPr lang="en-US" altLang="zh-CN" sz="1900" baseline="-25000">
                <a:latin typeface="Comic Sans MS" panose="030F0902030302020204" pitchFamily="66" charset="0"/>
              </a:rPr>
              <a:t>3</a:t>
            </a:r>
          </a:p>
          <a:p>
            <a:pPr lvl="1"/>
            <a:endParaRPr lang="en-US" altLang="zh-CN" sz="1900" baseline="-25000" dirty="0">
              <a:latin typeface="Comic Sans MS" panose="030F0902030302020204" pitchFamily="66" charset="0"/>
            </a:endParaRPr>
          </a:p>
          <a:p>
            <a:r>
              <a:rPr lang="en-US" altLang="zh-CN" sz="2400" dirty="0">
                <a:latin typeface="Comic Sans MS" panose="030F0902030302020204" pitchFamily="66" charset="0"/>
              </a:rPr>
              <a:t>Initial</a:t>
            </a:r>
            <a:r>
              <a:rPr lang="zh-CN" altLang="en-US" sz="2400" dirty="0">
                <a:latin typeface="Comic Sans MS" panose="030F0902030302020204" pitchFamily="66" charset="0"/>
              </a:rPr>
              <a:t> </a:t>
            </a:r>
            <a:r>
              <a:rPr lang="en-US" altLang="zh-CN" sz="2400" dirty="0">
                <a:latin typeface="Comic Sans MS" panose="030F0902030302020204" pitchFamily="66" charset="0"/>
              </a:rPr>
              <a:t>traffic</a:t>
            </a:r>
            <a:r>
              <a:rPr lang="zh-CN" altLang="en-US" sz="2400" dirty="0">
                <a:latin typeface="Comic Sans MS" panose="030F0902030302020204" pitchFamily="66" charset="0"/>
              </a:rPr>
              <a:t> </a:t>
            </a:r>
            <a:r>
              <a:rPr lang="en-US" altLang="zh-CN" sz="2400" dirty="0">
                <a:latin typeface="Comic Sans MS" panose="030F0902030302020204" pitchFamily="66" charset="0"/>
              </a:rPr>
              <a:t>rate</a:t>
            </a:r>
            <a:r>
              <a:rPr lang="zh-CN" altLang="en-US" sz="2400" dirty="0">
                <a:latin typeface="Comic Sans MS" panose="030F0902030302020204" pitchFamily="66" charset="0"/>
              </a:rPr>
              <a:t> </a:t>
            </a:r>
            <a:endParaRPr lang="en-US" altLang="zh-CN" sz="2400" dirty="0">
              <a:latin typeface="Comic Sans MS" panose="030F0902030302020204" pitchFamily="66" charset="0"/>
            </a:endParaRPr>
          </a:p>
          <a:p>
            <a:pPr lvl="1"/>
            <a:r>
              <a:rPr lang="en-US" altLang="zh-CN" sz="1900" dirty="0">
                <a:latin typeface="Comic Sans MS" panose="030F0902030302020204" pitchFamily="66" charset="0"/>
              </a:rPr>
              <a:t>r</a:t>
            </a:r>
            <a:r>
              <a:rPr lang="en-US" altLang="zh-CN" sz="1900" baseline="-25000" dirty="0">
                <a:latin typeface="Comic Sans MS" panose="030F0902030302020204" pitchFamily="66" charset="0"/>
              </a:rPr>
              <a:t>1</a:t>
            </a:r>
            <a:r>
              <a:rPr lang="en-US" altLang="zh-CN" sz="1900" dirty="0">
                <a:latin typeface="Comic Sans MS" panose="030F0902030302020204" pitchFamily="66" charset="0"/>
              </a:rPr>
              <a:t>=r</a:t>
            </a:r>
            <a:r>
              <a:rPr lang="en-US" altLang="zh-CN" sz="1900" baseline="-25000" dirty="0">
                <a:latin typeface="Comic Sans MS" panose="030F0902030302020204" pitchFamily="66" charset="0"/>
              </a:rPr>
              <a:t>2</a:t>
            </a:r>
            <a:r>
              <a:rPr lang="en-US" altLang="zh-CN" sz="1900" dirty="0">
                <a:latin typeface="Comic Sans MS" panose="030F0902030302020204" pitchFamily="66" charset="0"/>
              </a:rPr>
              <a:t>=r</a:t>
            </a:r>
            <a:r>
              <a:rPr lang="en-US" altLang="zh-CN" sz="1900" baseline="-25000" dirty="0">
                <a:latin typeface="Comic Sans MS" panose="030F0902030302020204" pitchFamily="66" charset="0"/>
              </a:rPr>
              <a:t>3</a:t>
            </a:r>
            <a:r>
              <a:rPr lang="en-US" altLang="zh-CN" sz="1900" dirty="0">
                <a:latin typeface="Comic Sans MS" panose="030F0902030302020204" pitchFamily="66" charset="0"/>
              </a:rPr>
              <a:t>=1</a:t>
            </a:r>
            <a:endParaRPr lang="en-US" sz="1900" dirty="0">
              <a:latin typeface="Comic Sans MS" panose="030F0902030302020204" pitchFamily="66" charset="0"/>
            </a:endParaRPr>
          </a:p>
        </p:txBody>
      </p:sp>
      <p:pic>
        <p:nvPicPr>
          <p:cNvPr id="5" name="Picture 4">
            <a:extLst>
              <a:ext uri="{FF2B5EF4-FFF2-40B4-BE49-F238E27FC236}">
                <a16:creationId xmlns:a16="http://schemas.microsoft.com/office/drawing/2014/main" id="{021FDD05-0683-2941-A996-C2274796808B}"/>
              </a:ext>
            </a:extLst>
          </p:cNvPr>
          <p:cNvPicPr>
            <a:picLocks noChangeAspect="1"/>
          </p:cNvPicPr>
          <p:nvPr/>
        </p:nvPicPr>
        <p:blipFill>
          <a:blip r:embed="rId2"/>
          <a:stretch>
            <a:fillRect/>
          </a:stretch>
        </p:blipFill>
        <p:spPr>
          <a:xfrm>
            <a:off x="4114800" y="3204374"/>
            <a:ext cx="4800600" cy="2951152"/>
          </a:xfrm>
          <a:prstGeom prst="rect">
            <a:avLst/>
          </a:prstGeom>
        </p:spPr>
      </p:pic>
      <p:graphicFrame>
        <p:nvGraphicFramePr>
          <p:cNvPr id="6" name="Table 5">
            <a:extLst>
              <a:ext uri="{FF2B5EF4-FFF2-40B4-BE49-F238E27FC236}">
                <a16:creationId xmlns:a16="http://schemas.microsoft.com/office/drawing/2014/main" id="{49D064B7-FE00-3342-8017-D9C390CE44AD}"/>
              </a:ext>
            </a:extLst>
          </p:cNvPr>
          <p:cNvGraphicFramePr>
            <a:graphicFrameLocks noGrp="1"/>
          </p:cNvGraphicFramePr>
          <p:nvPr>
            <p:extLst>
              <p:ext uri="{D42A27DB-BD31-4B8C-83A1-F6EECF244321}">
                <p14:modId xmlns:p14="http://schemas.microsoft.com/office/powerpoint/2010/main" val="1612993282"/>
              </p:ext>
            </p:extLst>
          </p:nvPr>
        </p:nvGraphicFramePr>
        <p:xfrm>
          <a:off x="2361009" y="1553702"/>
          <a:ext cx="4420394" cy="1112520"/>
        </p:xfrm>
        <a:graphic>
          <a:graphicData uri="http://schemas.openxmlformats.org/drawingml/2006/table">
            <a:tbl>
              <a:tblPr>
                <a:tableStyleId>{5940675A-B579-460E-94D1-54222C63F5DA}</a:tableStyleId>
              </a:tblPr>
              <a:tblGrid>
                <a:gridCol w="2591594">
                  <a:extLst>
                    <a:ext uri="{9D8B030D-6E8A-4147-A177-3AD203B41FA5}">
                      <a16:colId xmlns:a16="http://schemas.microsoft.com/office/drawing/2014/main" val="2789688064"/>
                    </a:ext>
                  </a:extLst>
                </a:gridCol>
                <a:gridCol w="609600">
                  <a:extLst>
                    <a:ext uri="{9D8B030D-6E8A-4147-A177-3AD203B41FA5}">
                      <a16:colId xmlns:a16="http://schemas.microsoft.com/office/drawing/2014/main" val="3994504206"/>
                    </a:ext>
                  </a:extLst>
                </a:gridCol>
                <a:gridCol w="609600">
                  <a:extLst>
                    <a:ext uri="{9D8B030D-6E8A-4147-A177-3AD203B41FA5}">
                      <a16:colId xmlns:a16="http://schemas.microsoft.com/office/drawing/2014/main" val="4291246433"/>
                    </a:ext>
                  </a:extLst>
                </a:gridCol>
                <a:gridCol w="609600">
                  <a:extLst>
                    <a:ext uri="{9D8B030D-6E8A-4147-A177-3AD203B41FA5}">
                      <a16:colId xmlns:a16="http://schemas.microsoft.com/office/drawing/2014/main" val="4130097388"/>
                    </a:ext>
                  </a:extLst>
                </a:gridCol>
              </a:tblGrid>
              <a:tr h="370840">
                <a:tc>
                  <a:txBody>
                    <a:bodyPr/>
                    <a:lstStyle/>
                    <a:p>
                      <a:pPr algn="ct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m</a:t>
                      </a:r>
                      <a:r>
                        <a:rPr lang="en-US" altLang="zh-CN" baseline="-25000" dirty="0">
                          <a:latin typeface="Comic Sans MS" panose="030F0902030302020204" pitchFamily="66" charset="0"/>
                        </a:rPr>
                        <a:t>1</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2</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3</a:t>
                      </a:r>
                      <a:endParaRPr lang="en-US" baseline="-25000" dirty="0">
                        <a:latin typeface="Comic Sans MS" panose="030F0902030302020204" pitchFamily="66" charset="0"/>
                      </a:endParaRPr>
                    </a:p>
                  </a:txBody>
                  <a:tcPr/>
                </a:tc>
                <a:extLst>
                  <a:ext uri="{0D108BD9-81ED-4DB2-BD59-A6C34878D82A}">
                    <a16:rowId xmlns:a16="http://schemas.microsoft.com/office/drawing/2014/main" val="3574477110"/>
                  </a:ext>
                </a:extLst>
              </a:tr>
              <a:tr h="370840">
                <a:tc>
                  <a:txBody>
                    <a:bodyPr/>
                    <a:lstStyle/>
                    <a:p>
                      <a:pPr algn="ctr"/>
                      <a:r>
                        <a:rPr lang="en-US" altLang="zh-CN" dirty="0">
                          <a:latin typeface="Comic Sans MS" panose="030F0902030302020204" pitchFamily="66" charset="0"/>
                        </a:rPr>
                        <a:t>Traffic-changing</a:t>
                      </a:r>
                      <a:r>
                        <a:rPr lang="zh-CN" altLang="en-US" dirty="0">
                          <a:latin typeface="Comic Sans MS" panose="030F0902030302020204" pitchFamily="66" charset="0"/>
                        </a:rPr>
                        <a:t> </a:t>
                      </a:r>
                      <a:r>
                        <a:rPr lang="en-US" altLang="zh-CN" dirty="0">
                          <a:latin typeface="Comic Sans MS" panose="030F0902030302020204" pitchFamily="66" charset="0"/>
                        </a:rPr>
                        <a:t>ratio</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0.5</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0.8</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extLst>
                  <a:ext uri="{0D108BD9-81ED-4DB2-BD59-A6C34878D82A}">
                    <a16:rowId xmlns:a16="http://schemas.microsoft.com/office/drawing/2014/main" val="1876687426"/>
                  </a:ext>
                </a:extLst>
              </a:tr>
              <a:tr h="370840">
                <a:tc>
                  <a:txBody>
                    <a:bodyPr/>
                    <a:lstStyle/>
                    <a:p>
                      <a:pPr algn="ctr"/>
                      <a:r>
                        <a:rPr lang="en-US" altLang="zh-CN" dirty="0">
                          <a:latin typeface="Comic Sans MS" panose="030F0902030302020204" pitchFamily="66" charset="0"/>
                        </a:rPr>
                        <a:t>Setup</a:t>
                      </a:r>
                      <a:r>
                        <a:rPr lang="zh-CN" altLang="en-US" dirty="0">
                          <a:latin typeface="Comic Sans MS" panose="030F0902030302020204" pitchFamily="66" charset="0"/>
                        </a:rPr>
                        <a:t> </a:t>
                      </a:r>
                      <a:r>
                        <a:rPr lang="en-US" altLang="zh-CN" dirty="0">
                          <a:latin typeface="Comic Sans MS" panose="030F0902030302020204" pitchFamily="66" charset="0"/>
                        </a:rPr>
                        <a:t>cost</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0.2</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0.4</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0.3</a:t>
                      </a:r>
                      <a:endParaRPr lang="en-US" dirty="0">
                        <a:latin typeface="Comic Sans MS" panose="030F0902030302020204" pitchFamily="66" charset="0"/>
                      </a:endParaRPr>
                    </a:p>
                  </a:txBody>
                  <a:tcPr/>
                </a:tc>
                <a:extLst>
                  <a:ext uri="{0D108BD9-81ED-4DB2-BD59-A6C34878D82A}">
                    <a16:rowId xmlns:a16="http://schemas.microsoft.com/office/drawing/2014/main" val="2550373662"/>
                  </a:ext>
                </a:extLst>
              </a:tr>
            </a:tbl>
          </a:graphicData>
        </a:graphic>
      </p:graphicFrame>
    </p:spTree>
    <p:extLst>
      <p:ext uri="{BB962C8B-B14F-4D97-AF65-F5344CB8AC3E}">
        <p14:creationId xmlns:p14="http://schemas.microsoft.com/office/powerpoint/2010/main" val="1941335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1857-5DCB-6640-9B09-F6E84FA7C239}"/>
              </a:ext>
            </a:extLst>
          </p:cNvPr>
          <p:cNvSpPr>
            <a:spLocks noGrp="1"/>
          </p:cNvSpPr>
          <p:nvPr>
            <p:ph type="title"/>
          </p:nvPr>
        </p:nvSpPr>
        <p:spPr/>
        <p:txBody>
          <a:bodyPr/>
          <a:lstStyle/>
          <a:p>
            <a:r>
              <a:rPr lang="en-US" altLang="zh-CN" sz="3600" dirty="0">
                <a:latin typeface="Comic Sans MS" panose="030F0902030302020204" pitchFamily="66" charset="0"/>
              </a:rPr>
              <a:t>Totally-ordered</a:t>
            </a:r>
            <a:r>
              <a:rPr lang="zh-CN" altLang="en-US" sz="3600" dirty="0">
                <a:latin typeface="Comic Sans MS" panose="030F0902030302020204" pitchFamily="66" charset="0"/>
              </a:rPr>
              <a:t> </a:t>
            </a:r>
            <a:r>
              <a:rPr lang="en-US" altLang="zh-CN" sz="3600" dirty="0" err="1">
                <a:latin typeface="Comic Sans MS" panose="030F0902030302020204" pitchFamily="66" charset="0"/>
              </a:rPr>
              <a:t>Middlebox</a:t>
            </a:r>
            <a:r>
              <a:rPr lang="zh-CN" altLang="en-US" sz="3600" dirty="0">
                <a:latin typeface="Comic Sans MS" panose="030F0902030302020204" pitchFamily="66" charset="0"/>
              </a:rPr>
              <a:t> </a:t>
            </a:r>
            <a:r>
              <a:rPr lang="en-US" altLang="zh-CN" sz="3600" dirty="0">
                <a:latin typeface="Comic Sans MS" panose="030F0902030302020204" pitchFamily="66" charset="0"/>
              </a:rPr>
              <a:t>Set</a:t>
            </a:r>
            <a:r>
              <a:rPr lang="zh-CN" altLang="en-US" sz="3600" dirty="0">
                <a:latin typeface="Comic Sans MS" panose="030F0902030302020204" pitchFamily="66" charset="0"/>
              </a:rPr>
              <a:t> </a:t>
            </a:r>
            <a:r>
              <a:rPr lang="en-US" altLang="zh-CN" sz="3600" dirty="0">
                <a:latin typeface="Comic Sans MS" panose="030F0902030302020204" pitchFamily="66" charset="0"/>
              </a:rPr>
              <a:t>Placement</a:t>
            </a:r>
            <a:r>
              <a:rPr lang="zh-CN" altLang="en-US" sz="3600" dirty="0">
                <a:latin typeface="Comic Sans MS" panose="030F0902030302020204" pitchFamily="66" charset="0"/>
              </a:rPr>
              <a:t> </a:t>
            </a:r>
            <a:r>
              <a:rPr lang="en-US" altLang="zh-CN" sz="3200" dirty="0">
                <a:latin typeface="Comic Sans MS" panose="030F0902030302020204" pitchFamily="66" charset="0"/>
              </a:rPr>
              <a:t>(cont’d)</a:t>
            </a:r>
            <a:endParaRPr lang="en-US" sz="3600" dirty="0"/>
          </a:p>
        </p:txBody>
      </p:sp>
      <p:sp>
        <p:nvSpPr>
          <p:cNvPr id="3" name="Content Placeholder 2">
            <a:extLst>
              <a:ext uri="{FF2B5EF4-FFF2-40B4-BE49-F238E27FC236}">
                <a16:creationId xmlns:a16="http://schemas.microsoft.com/office/drawing/2014/main" id="{BE82C0B6-C6E9-934B-BDFA-3A9FE4E195FE}"/>
              </a:ext>
            </a:extLst>
          </p:cNvPr>
          <p:cNvSpPr>
            <a:spLocks noGrp="1"/>
          </p:cNvSpPr>
          <p:nvPr>
            <p:ph idx="1"/>
          </p:nvPr>
        </p:nvSpPr>
        <p:spPr>
          <a:xfrm>
            <a:off x="609600" y="1600200"/>
            <a:ext cx="8075613" cy="4529138"/>
          </a:xfrm>
        </p:spPr>
        <p:txBody>
          <a:bodyPr/>
          <a:lstStyle/>
          <a:p>
            <a:pPr marL="0" indent="0">
              <a:buNone/>
            </a:pPr>
            <a:r>
              <a:rPr lang="en-US" altLang="zh-CN" sz="2400" dirty="0">
                <a:latin typeface="Comic Sans MS" panose="030F0902030302020204" pitchFamily="66" charset="0"/>
              </a:rPr>
              <a:t>Insights</a:t>
            </a:r>
          </a:p>
          <a:p>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sz="2000" dirty="0">
                <a:latin typeface="Comic Sans MS" panose="030F0902030302020204" pitchFamily="66" charset="0"/>
              </a:rPr>
              <a:t>optimal placement with</a:t>
            </a:r>
            <a:r>
              <a:rPr lang="zh-CN" altLang="en-US" sz="2000" dirty="0">
                <a:latin typeface="Comic Sans MS" panose="030F0902030302020204" pitchFamily="66" charset="0"/>
              </a:rPr>
              <a:t> </a:t>
            </a:r>
            <a:r>
              <a:rPr lang="en-US" sz="2000" dirty="0">
                <a:latin typeface="Comic Sans MS" panose="030F0902030302020204" pitchFamily="66" charset="0"/>
              </a:rPr>
              <a:t>root v</a:t>
            </a:r>
            <a:r>
              <a:rPr lang="en-US" sz="2000" baseline="-25000" dirty="0">
                <a:latin typeface="Comic Sans MS" panose="030F0902030302020204" pitchFamily="66" charset="0"/>
              </a:rPr>
              <a:t>i</a:t>
            </a:r>
            <a:r>
              <a:rPr lang="en-US" sz="2000" dirty="0">
                <a:latin typeface="Comic Sans MS" panose="030F0902030302020204" pitchFamily="66" charset="0"/>
              </a:rPr>
              <a:t> </a:t>
            </a:r>
            <a:r>
              <a:rPr lang="en-US" altLang="zh-CN" sz="2000" dirty="0">
                <a:latin typeface="Comic Sans MS" panose="030F0902030302020204" pitchFamily="66" charset="0"/>
              </a:rPr>
              <a:t>by</a:t>
            </a:r>
            <a:r>
              <a:rPr lang="zh-CN" altLang="en-US" sz="2000" dirty="0">
                <a:latin typeface="Comic Sans MS" panose="030F0902030302020204" pitchFamily="66" charset="0"/>
              </a:rPr>
              <a:t> </a:t>
            </a:r>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first</a:t>
            </a:r>
            <a:r>
              <a:rPr lang="zh-CN" altLang="en-US" sz="2000" dirty="0">
                <a:latin typeface="Comic Sans MS" panose="030F0902030302020204" pitchFamily="66" charset="0"/>
              </a:rPr>
              <a:t> </a:t>
            </a:r>
            <a:r>
              <a:rPr lang="en-US" altLang="zh-CN" sz="2000" dirty="0">
                <a:latin typeface="Comic Sans MS" panose="030F0902030302020204" pitchFamily="66" charset="0"/>
              </a:rPr>
              <a:t>j</a:t>
            </a:r>
            <a:r>
              <a:rPr lang="zh-CN" altLang="en-US" sz="2000" dirty="0">
                <a:latin typeface="Comic Sans MS" panose="030F0902030302020204" pitchFamily="66" charset="0"/>
              </a:rPr>
              <a:t> </a:t>
            </a:r>
            <a:r>
              <a:rPr lang="en-US" sz="2000" dirty="0">
                <a:latin typeface="Comic Sans MS" panose="030F0902030302020204" pitchFamily="66" charset="0"/>
              </a:rPr>
              <a:t>and </a:t>
            </a:r>
            <a:r>
              <a:rPr lang="zh-CN" altLang="en-US" sz="2000" dirty="0">
                <a:latin typeface="Comic Sans MS" panose="030F0902030302020204" pitchFamily="66" charset="0"/>
              </a:rPr>
              <a:t> </a:t>
            </a:r>
            <a:r>
              <a:rPr lang="en-US" altLang="zh-CN" sz="2000" dirty="0">
                <a:latin typeface="Comic Sans MS" panose="030F0902030302020204" pitchFamily="66" charset="0"/>
              </a:rPr>
              <a:t>its</a:t>
            </a:r>
            <a:r>
              <a:rPr lang="zh-CN" altLang="en-US" sz="2000" dirty="0">
                <a:latin typeface="Comic Sans MS" panose="030F0902030302020204" pitchFamily="66" charset="0"/>
              </a:rPr>
              <a:t> </a:t>
            </a:r>
            <a:r>
              <a:rPr lang="en-US" altLang="zh-CN" sz="2000" dirty="0">
                <a:latin typeface="Comic Sans MS" panose="030F0902030302020204" pitchFamily="66" charset="0"/>
              </a:rPr>
              <a:t>two</a:t>
            </a:r>
            <a:r>
              <a:rPr lang="zh-CN" altLang="en-US" sz="2000" dirty="0">
                <a:latin typeface="Comic Sans MS" panose="030F0902030302020204" pitchFamily="66" charset="0"/>
              </a:rPr>
              <a:t> </a:t>
            </a:r>
            <a:r>
              <a:rPr lang="en-US" altLang="zh-CN" sz="2000" dirty="0">
                <a:latin typeface="Comic Sans MS" panose="030F0902030302020204" pitchFamily="66" charset="0"/>
              </a:rPr>
              <a:t>subtrees</a:t>
            </a:r>
            <a:r>
              <a:rPr lang="zh-CN" altLang="en-US" sz="2000" dirty="0">
                <a:latin typeface="Comic Sans MS" panose="030F0902030302020204" pitchFamily="66" charset="0"/>
              </a:rPr>
              <a:t> </a:t>
            </a:r>
            <a:r>
              <a:rPr lang="en-US" altLang="zh-CN" sz="2000" dirty="0">
                <a:latin typeface="Comic Sans MS" panose="030F0902030302020204" pitchFamily="66" charset="0"/>
              </a:rPr>
              <a:t>by</a:t>
            </a:r>
            <a:r>
              <a:rPr lang="zh-CN" altLang="en-US" sz="2000" dirty="0">
                <a:latin typeface="Comic Sans MS" panose="030F0902030302020204" pitchFamily="66" charset="0"/>
              </a:rPr>
              <a:t> </a:t>
            </a:r>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no</a:t>
            </a:r>
            <a:r>
              <a:rPr lang="zh-CN" altLang="en-US" sz="2000" dirty="0">
                <a:latin typeface="Comic Sans MS" panose="030F0902030302020204" pitchFamily="66" charset="0"/>
              </a:rPr>
              <a:t> </a:t>
            </a:r>
            <a:r>
              <a:rPr lang="en-US" altLang="zh-CN" sz="2000" dirty="0">
                <a:latin typeface="Comic Sans MS" panose="030F0902030302020204" pitchFamily="66" charset="0"/>
              </a:rPr>
              <a:t>more</a:t>
            </a:r>
            <a:r>
              <a:rPr lang="zh-CN" altLang="en-US" sz="2000" dirty="0">
                <a:latin typeface="Comic Sans MS" panose="030F0902030302020204" pitchFamily="66" charset="0"/>
              </a:rPr>
              <a:t> </a:t>
            </a:r>
            <a:r>
              <a:rPr lang="en-US" altLang="zh-CN" sz="2000" dirty="0">
                <a:latin typeface="Comic Sans MS" panose="030F0902030302020204" pitchFamily="66" charset="0"/>
              </a:rPr>
              <a:t>than</a:t>
            </a:r>
            <a:r>
              <a:rPr lang="zh-CN" altLang="en-US" sz="2000" dirty="0">
                <a:latin typeface="Comic Sans MS" panose="030F0902030302020204" pitchFamily="66" charset="0"/>
              </a:rPr>
              <a:t> </a:t>
            </a:r>
            <a:r>
              <a:rPr lang="en-US" altLang="zh-CN" sz="2000" dirty="0">
                <a:latin typeface="Comic Sans MS" panose="030F0902030302020204" pitchFamily="66" charset="0"/>
              </a:rPr>
              <a:t>j</a:t>
            </a:r>
            <a:r>
              <a:rPr lang="zh-CN" altLang="en-US" sz="2000" dirty="0">
                <a:latin typeface="Comic Sans MS" panose="030F0902030302020204" pitchFamily="66" charset="0"/>
              </a:rPr>
              <a:t> </a:t>
            </a:r>
            <a:r>
              <a:rPr lang="en-US" altLang="zh-CN" sz="2000" dirty="0" err="1">
                <a:latin typeface="Comic Sans MS" panose="030F0902030302020204" pitchFamily="66" charset="0"/>
              </a:rPr>
              <a:t>middleboxes</a:t>
            </a:r>
            <a:endParaRPr lang="en-US" altLang="zh-CN" sz="2000" dirty="0">
              <a:latin typeface="Comic Sans MS" panose="030F0902030302020204" pitchFamily="66" charset="0"/>
            </a:endParaRPr>
          </a:p>
          <a:p>
            <a:endParaRPr lang="en-US" altLang="zh-CN" sz="800" dirty="0">
              <a:latin typeface="Comic Sans MS" panose="030F0902030302020204" pitchFamily="66" charset="0"/>
            </a:endParaRPr>
          </a:p>
          <a:p>
            <a:pPr marL="0" indent="0">
              <a:buNone/>
            </a:pPr>
            <a:r>
              <a:rPr lang="en-US" altLang="zh-CN" sz="2500" dirty="0">
                <a:latin typeface="Comic Sans MS" panose="030F0902030302020204" pitchFamily="66" charset="0"/>
              </a:rPr>
              <a:t>Perfect</a:t>
            </a:r>
            <a:r>
              <a:rPr lang="zh-CN" altLang="en-US" sz="2500" dirty="0">
                <a:latin typeface="Comic Sans MS" panose="030F0902030302020204" pitchFamily="66" charset="0"/>
              </a:rPr>
              <a:t> </a:t>
            </a:r>
            <a:r>
              <a:rPr lang="en-US" altLang="zh-CN" sz="2500" dirty="0">
                <a:latin typeface="Comic Sans MS" panose="030F0902030302020204" pitchFamily="66" charset="0"/>
              </a:rPr>
              <a:t>tree</a:t>
            </a:r>
          </a:p>
          <a:p>
            <a:pPr lvl="1"/>
            <a:r>
              <a:rPr lang="en-US" altLang="zh-CN" sz="2000" dirty="0">
                <a:latin typeface="Comic Sans MS" panose="030F0902030302020204" pitchFamily="66" charset="0"/>
              </a:rPr>
              <a:t>Transformed</a:t>
            </a:r>
            <a:r>
              <a:rPr lang="zh-CN" altLang="en-US" sz="2000" dirty="0">
                <a:latin typeface="Comic Sans MS" panose="030F0902030302020204" pitchFamily="66" charset="0"/>
              </a:rPr>
              <a:t> </a:t>
            </a:r>
            <a:r>
              <a:rPr lang="en-US" altLang="zh-CN" sz="2000" dirty="0">
                <a:latin typeface="Comic Sans MS" panose="030F0902030302020204" pitchFamily="66" charset="0"/>
              </a:rPr>
              <a:t>to</a:t>
            </a:r>
            <a:r>
              <a:rPr lang="zh-CN" altLang="en-US" sz="2000" dirty="0">
                <a:latin typeface="Comic Sans MS" panose="030F0902030302020204" pitchFamily="66" charset="0"/>
              </a:rPr>
              <a:t> </a:t>
            </a:r>
            <a:r>
              <a:rPr lang="en-US" altLang="zh-CN" sz="2000" dirty="0">
                <a:latin typeface="Comic Sans MS" panose="030F0902030302020204" pitchFamily="66" charset="0"/>
              </a:rPr>
              <a:t>a</a:t>
            </a:r>
            <a:r>
              <a:rPr lang="zh-CN" altLang="en-US" sz="2000" dirty="0">
                <a:latin typeface="Comic Sans MS" panose="030F0902030302020204" pitchFamily="66" charset="0"/>
              </a:rPr>
              <a:t> </a:t>
            </a:r>
            <a:r>
              <a:rPr lang="en-US" altLang="zh-CN" sz="2000" dirty="0">
                <a:latin typeface="Comic Sans MS" panose="030F0902030302020204" pitchFamily="66" charset="0"/>
              </a:rPr>
              <a:t>line</a:t>
            </a:r>
          </a:p>
          <a:p>
            <a:pPr lvl="1"/>
            <a:r>
              <a:rPr lang="en-US" altLang="zh-CN" sz="2000" dirty="0">
                <a:latin typeface="Comic Sans MS" panose="030F0902030302020204" pitchFamily="66" charset="0"/>
              </a:rPr>
              <a:t>Similar</a:t>
            </a:r>
            <a:r>
              <a:rPr lang="zh-CN" altLang="en-US" sz="2000" dirty="0">
                <a:latin typeface="Comic Sans MS" panose="030F0902030302020204" pitchFamily="66" charset="0"/>
              </a:rPr>
              <a:t> </a:t>
            </a:r>
            <a:r>
              <a:rPr lang="en-US" altLang="zh-CN" sz="2000" dirty="0">
                <a:latin typeface="Comic Sans MS" panose="030F0902030302020204" pitchFamily="66" charset="0"/>
              </a:rPr>
              <a:t>to</a:t>
            </a:r>
            <a:r>
              <a:rPr lang="zh-CN" altLang="en-US" sz="2000" dirty="0">
                <a:latin typeface="Comic Sans MS" panose="030F0902030302020204" pitchFamily="66" charset="0"/>
              </a:rPr>
              <a:t> </a:t>
            </a:r>
            <a:r>
              <a:rPr lang="en-US" altLang="zh-CN" sz="2000" dirty="0">
                <a:latin typeface="Comic Sans MS" panose="030F0902030302020204" pitchFamily="66" charset="0"/>
              </a:rPr>
              <a:t>a</a:t>
            </a:r>
            <a:r>
              <a:rPr lang="zh-CN" altLang="en-US" sz="2000" dirty="0">
                <a:latin typeface="Comic Sans MS" panose="030F0902030302020204" pitchFamily="66" charset="0"/>
              </a:rPr>
              <a:t> </a:t>
            </a:r>
            <a:r>
              <a:rPr lang="en-US" altLang="zh-CN" sz="2000" dirty="0">
                <a:latin typeface="Comic Sans MS" panose="030F0902030302020204" pitchFamily="66" charset="0"/>
              </a:rPr>
              <a:t>single</a:t>
            </a:r>
            <a:r>
              <a:rPr lang="zh-CN" altLang="en-US" sz="2000" dirty="0">
                <a:latin typeface="Comic Sans MS" panose="030F0902030302020204" pitchFamily="66" charset="0"/>
              </a:rPr>
              <a:t> </a:t>
            </a:r>
            <a:r>
              <a:rPr lang="en-US" altLang="zh-CN" sz="2000" dirty="0">
                <a:latin typeface="Comic Sans MS" panose="030F0902030302020204" pitchFamily="66" charset="0"/>
              </a:rPr>
              <a:t>flow</a:t>
            </a:r>
            <a:r>
              <a:rPr lang="zh-CN" altLang="en-US" sz="2000" dirty="0">
                <a:latin typeface="Comic Sans MS" panose="030F0902030302020204" pitchFamily="66" charset="0"/>
              </a:rPr>
              <a:t> </a:t>
            </a:r>
            <a:r>
              <a:rPr lang="en-US" altLang="zh-CN" sz="2000" dirty="0">
                <a:latin typeface="Comic Sans MS" panose="030F0902030302020204" pitchFamily="66" charset="0"/>
              </a:rPr>
              <a:t>placement</a:t>
            </a:r>
          </a:p>
          <a:p>
            <a:pPr lvl="1"/>
            <a:endParaRPr lang="en-US" altLang="zh-CN" sz="800" dirty="0">
              <a:latin typeface="Comic Sans MS" panose="030F0902030302020204" pitchFamily="66" charset="0"/>
            </a:endParaRPr>
          </a:p>
          <a:p>
            <a:pPr marL="0" indent="0">
              <a:buNone/>
            </a:pPr>
            <a:r>
              <a:rPr lang="en-US" altLang="zh-CN" sz="2500" dirty="0">
                <a:latin typeface="Comic Sans MS" panose="030F0902030302020204" pitchFamily="66" charset="0"/>
              </a:rPr>
              <a:t>Complete</a:t>
            </a:r>
            <a:r>
              <a:rPr lang="zh-CN" altLang="en-US" sz="2500" dirty="0">
                <a:latin typeface="Comic Sans MS" panose="030F0902030302020204" pitchFamily="66" charset="0"/>
              </a:rPr>
              <a:t> </a:t>
            </a:r>
            <a:r>
              <a:rPr lang="en-US" altLang="zh-CN" sz="2500" dirty="0">
                <a:latin typeface="Comic Sans MS" panose="030F0902030302020204" pitchFamily="66" charset="0"/>
              </a:rPr>
              <a:t>tree</a:t>
            </a:r>
          </a:p>
          <a:p>
            <a:pPr lvl="1"/>
            <a:r>
              <a:rPr lang="en-US" altLang="zh-CN" sz="2000" dirty="0">
                <a:latin typeface="Comic Sans MS" panose="030F0902030302020204" pitchFamily="66" charset="0"/>
              </a:rPr>
              <a:t>No</a:t>
            </a:r>
            <a:r>
              <a:rPr lang="zh-CN" altLang="en-US" sz="2000" dirty="0">
                <a:latin typeface="Comic Sans MS" panose="030F0902030302020204" pitchFamily="66" charset="0"/>
              </a:rPr>
              <a:t> </a:t>
            </a:r>
            <a:r>
              <a:rPr lang="en-US" altLang="zh-CN" sz="2000" dirty="0">
                <a:latin typeface="Comic Sans MS" panose="030F0902030302020204" pitchFamily="66" charset="0"/>
              </a:rPr>
              <a:t>multiple</a:t>
            </a:r>
            <a:r>
              <a:rPr lang="zh-CN" altLang="en-US" sz="2000" dirty="0">
                <a:latin typeface="Comic Sans MS" panose="030F0902030302020204" pitchFamily="66" charset="0"/>
              </a:rPr>
              <a:t> </a:t>
            </a:r>
            <a:r>
              <a:rPr lang="en-US" altLang="zh-CN" sz="2000" dirty="0">
                <a:latin typeface="Comic Sans MS" panose="030F0902030302020204" pitchFamily="66" charset="0"/>
              </a:rPr>
              <a:t>“coverage”</a:t>
            </a:r>
            <a:r>
              <a:rPr lang="zh-CN" altLang="en-US" sz="2000" dirty="0">
                <a:latin typeface="Comic Sans MS" panose="030F0902030302020204" pitchFamily="66" charset="0"/>
              </a:rPr>
              <a:t> </a:t>
            </a:r>
            <a:r>
              <a:rPr lang="en-US" altLang="zh-CN" sz="2000" dirty="0">
                <a:latin typeface="Comic Sans MS" panose="030F0902030302020204" pitchFamily="66" charset="0"/>
              </a:rPr>
              <a:t>situation</a:t>
            </a:r>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1"/>
            <a:endParaRPr lang="en-US" altLang="zh-CN" sz="800" dirty="0">
              <a:latin typeface="Comic Sans MS" panose="030F0902030302020204" pitchFamily="66" charset="0"/>
            </a:endParaRPr>
          </a:p>
          <a:p>
            <a:pPr marL="0" indent="0">
              <a:buNone/>
            </a:pPr>
            <a:r>
              <a:rPr lang="en-US" altLang="zh-CN" sz="2400" dirty="0">
                <a:latin typeface="Comic Sans MS" panose="030F0902030302020204" pitchFamily="66" charset="0"/>
              </a:rPr>
              <a:t>Time</a:t>
            </a:r>
            <a:r>
              <a:rPr lang="zh-CN" altLang="en-US" sz="2400" dirty="0">
                <a:latin typeface="Comic Sans MS" panose="030F0902030302020204" pitchFamily="66" charset="0"/>
              </a:rPr>
              <a:t> </a:t>
            </a:r>
            <a:r>
              <a:rPr lang="en-US" altLang="zh-CN" sz="2400" dirty="0">
                <a:latin typeface="Comic Sans MS" panose="030F0902030302020204" pitchFamily="66" charset="0"/>
              </a:rPr>
              <a:t>complexity</a:t>
            </a:r>
            <a:r>
              <a:rPr lang="zh-CN" altLang="en-US" sz="2400" dirty="0">
                <a:latin typeface="Comic Sans MS" panose="030F0902030302020204" pitchFamily="66" charset="0"/>
              </a:rPr>
              <a:t> </a:t>
            </a:r>
            <a:r>
              <a:rPr lang="en-US" altLang="zh-CN" sz="2400" dirty="0">
                <a:latin typeface="Comic Sans MS" panose="030F0902030302020204" pitchFamily="66" charset="0"/>
              </a:rPr>
              <a:t>(|V|:</a:t>
            </a:r>
            <a:r>
              <a:rPr lang="zh-CN" altLang="en-US" sz="2400" dirty="0">
                <a:latin typeface="Comic Sans MS" panose="030F0902030302020204" pitchFamily="66" charset="0"/>
              </a:rPr>
              <a:t> </a:t>
            </a:r>
            <a:r>
              <a:rPr lang="en-US" altLang="zh-CN" sz="2400" dirty="0">
                <a:latin typeface="Comic Sans MS" panose="030F0902030302020204" pitchFamily="66" charset="0"/>
              </a:rPr>
              <a:t>#node,</a:t>
            </a:r>
            <a:r>
              <a:rPr lang="zh-CN" altLang="en-US" sz="2400" dirty="0">
                <a:latin typeface="Comic Sans MS" panose="030F0902030302020204" pitchFamily="66" charset="0"/>
              </a:rPr>
              <a:t> </a:t>
            </a:r>
            <a:r>
              <a:rPr lang="en-US" altLang="zh-CN" sz="2400" dirty="0">
                <a:latin typeface="Comic Sans MS" panose="030F0902030302020204" pitchFamily="66" charset="0"/>
              </a:rPr>
              <a:t>|M|:#middlebox)</a:t>
            </a:r>
            <a:endParaRPr lang="en-US" sz="2400" dirty="0">
              <a:latin typeface="Comic Sans MS" panose="030F0902030302020204" pitchFamily="66" charset="0"/>
            </a:endParaRPr>
          </a:p>
          <a:p>
            <a:pPr lvl="1"/>
            <a:r>
              <a:rPr lang="en-US" altLang="zh-CN" sz="2000" dirty="0">
                <a:latin typeface="Comic Sans MS" panose="030F0902030302020204" pitchFamily="66" charset="0"/>
              </a:rPr>
              <a:t>O(|V||M|</a:t>
            </a:r>
            <a:r>
              <a:rPr lang="en-US" altLang="zh-CN" sz="2000" baseline="30000" dirty="0">
                <a:latin typeface="Comic Sans MS" panose="030F0902030302020204" pitchFamily="66" charset="0"/>
              </a:rPr>
              <a:t>3</a:t>
            </a:r>
            <a:r>
              <a:rPr lang="en-US" altLang="zh-CN" sz="2000" dirty="0">
                <a:latin typeface="Comic Sans MS" panose="030F0902030302020204" pitchFamily="66" charset="0"/>
              </a:rPr>
              <a:t>)</a:t>
            </a:r>
            <a:endParaRPr lang="en-US" sz="2000" dirty="0">
              <a:latin typeface="Comic Sans MS" panose="030F0902030302020204" pitchFamily="66" charset="0"/>
            </a:endParaRPr>
          </a:p>
        </p:txBody>
      </p:sp>
    </p:spTree>
    <p:extLst>
      <p:ext uri="{BB962C8B-B14F-4D97-AF65-F5344CB8AC3E}">
        <p14:creationId xmlns:p14="http://schemas.microsoft.com/office/powerpoint/2010/main" val="4137048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EA5E-253A-6B4E-8E6D-287C3D94456E}"/>
              </a:ext>
            </a:extLst>
          </p:cNvPr>
          <p:cNvSpPr>
            <a:spLocks noGrp="1"/>
          </p:cNvSpPr>
          <p:nvPr>
            <p:ph type="title"/>
          </p:nvPr>
        </p:nvSpPr>
        <p:spPr>
          <a:xfrm>
            <a:off x="0" y="85319"/>
            <a:ext cx="9220200" cy="792162"/>
          </a:xfrm>
        </p:spPr>
        <p:txBody>
          <a:bodyPr/>
          <a:lstStyle/>
          <a:p>
            <a:r>
              <a:rPr lang="en-US" altLang="zh-CN" sz="3500" dirty="0">
                <a:latin typeface="Comic Sans MS" panose="030F0902030302020204" pitchFamily="66" charset="0"/>
              </a:rPr>
              <a:t>Partially-ordered</a:t>
            </a:r>
            <a:r>
              <a:rPr lang="zh-CN" altLang="en-US" sz="3500" dirty="0">
                <a:latin typeface="Comic Sans MS" panose="030F0902030302020204" pitchFamily="66" charset="0"/>
              </a:rPr>
              <a:t> </a:t>
            </a:r>
            <a:r>
              <a:rPr lang="en-US" altLang="zh-CN" sz="3500" dirty="0" err="1">
                <a:latin typeface="Comic Sans MS" panose="030F0902030302020204" pitchFamily="66" charset="0"/>
              </a:rPr>
              <a:t>Middlebox</a:t>
            </a:r>
            <a:r>
              <a:rPr lang="zh-CN" altLang="en-US" sz="3500" dirty="0">
                <a:latin typeface="Comic Sans MS" panose="030F0902030302020204" pitchFamily="66" charset="0"/>
              </a:rPr>
              <a:t> </a:t>
            </a:r>
            <a:r>
              <a:rPr lang="en-US" altLang="zh-CN" sz="3500" dirty="0">
                <a:latin typeface="Comic Sans MS" panose="030F0902030302020204" pitchFamily="66" charset="0"/>
              </a:rPr>
              <a:t>Set</a:t>
            </a:r>
            <a:r>
              <a:rPr lang="zh-CN" altLang="en-US" sz="3500" dirty="0">
                <a:latin typeface="Comic Sans MS" panose="030F0902030302020204" pitchFamily="66" charset="0"/>
              </a:rPr>
              <a:t> </a:t>
            </a:r>
            <a:r>
              <a:rPr lang="en-US" altLang="zh-CN" sz="3500" dirty="0">
                <a:latin typeface="Comic Sans MS" panose="030F0902030302020204" pitchFamily="66" charset="0"/>
              </a:rPr>
              <a:t>Placement</a:t>
            </a:r>
          </a:p>
        </p:txBody>
      </p:sp>
      <p:sp>
        <p:nvSpPr>
          <p:cNvPr id="3" name="Content Placeholder 2">
            <a:extLst>
              <a:ext uri="{FF2B5EF4-FFF2-40B4-BE49-F238E27FC236}">
                <a16:creationId xmlns:a16="http://schemas.microsoft.com/office/drawing/2014/main" id="{F4826D97-CFD3-8A47-AFB2-528A59E5968F}"/>
              </a:ext>
            </a:extLst>
          </p:cNvPr>
          <p:cNvSpPr>
            <a:spLocks noGrp="1"/>
          </p:cNvSpPr>
          <p:nvPr>
            <p:ph idx="1"/>
          </p:nvPr>
        </p:nvSpPr>
        <p:spPr>
          <a:xfrm>
            <a:off x="304800" y="948543"/>
            <a:ext cx="8610600" cy="5029200"/>
          </a:xfrm>
        </p:spPr>
        <p:txBody>
          <a:bodyPr/>
          <a:lstStyle/>
          <a:p>
            <a:r>
              <a:rPr lang="en-US" altLang="zh-CN" sz="2400" dirty="0">
                <a:latin typeface="Comic Sans MS" panose="030F0902030302020204" pitchFamily="66" charset="0"/>
              </a:rPr>
              <a:t>NP-hard</a:t>
            </a:r>
            <a:r>
              <a:rPr lang="zh-CN" altLang="en-US" sz="2400" dirty="0">
                <a:latin typeface="Comic Sans MS" panose="030F0902030302020204" pitchFamily="66" charset="0"/>
              </a:rPr>
              <a:t> </a:t>
            </a:r>
            <a:r>
              <a:rPr lang="en-US" altLang="zh-CN" sz="2400" dirty="0">
                <a:latin typeface="Comic Sans MS" panose="030F0902030302020204" pitchFamily="66" charset="0"/>
              </a:rPr>
              <a:t>even</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a</a:t>
            </a:r>
            <a:r>
              <a:rPr lang="zh-CN" altLang="en-US" sz="2400" dirty="0">
                <a:latin typeface="Comic Sans MS" panose="030F0902030302020204" pitchFamily="66" charset="0"/>
              </a:rPr>
              <a:t> </a:t>
            </a:r>
            <a:r>
              <a:rPr lang="en-US" altLang="zh-CN" sz="2400" dirty="0">
                <a:latin typeface="Comic Sans MS" panose="030F0902030302020204" pitchFamily="66" charset="0"/>
              </a:rPr>
              <a:t>single</a:t>
            </a:r>
            <a:r>
              <a:rPr lang="zh-CN" altLang="en-US" sz="2400" dirty="0">
                <a:latin typeface="Comic Sans MS" panose="030F0902030302020204" pitchFamily="66" charset="0"/>
              </a:rPr>
              <a:t> </a:t>
            </a:r>
            <a:r>
              <a:rPr lang="en-US" altLang="zh-CN" sz="2400" dirty="0">
                <a:latin typeface="Comic Sans MS" panose="030F0902030302020204" pitchFamily="66" charset="0"/>
              </a:rPr>
              <a:t>flow </a:t>
            </a:r>
            <a:r>
              <a:rPr lang="en-US" altLang="zh-CN" sz="2400" baseline="30000" dirty="0">
                <a:latin typeface="Comic Sans MS" panose="030F0902030302020204" pitchFamily="66" charset="0"/>
              </a:rPr>
              <a:t>[2]</a:t>
            </a:r>
          </a:p>
          <a:p>
            <a:r>
              <a:rPr lang="en-US" altLang="zh-CN" sz="2400" dirty="0">
                <a:latin typeface="Comic Sans MS" panose="030F0902030302020204" pitchFamily="66" charset="0"/>
              </a:rPr>
              <a:t>One</a:t>
            </a:r>
            <a:r>
              <a:rPr lang="zh-CN" altLang="en-US" sz="2400" dirty="0">
                <a:latin typeface="Comic Sans MS" panose="030F0902030302020204" pitchFamily="66" charset="0"/>
              </a:rPr>
              <a:t> </a:t>
            </a:r>
            <a:r>
              <a:rPr lang="en-US" altLang="zh-CN" sz="2400" dirty="0">
                <a:latin typeface="Comic Sans MS" panose="030F0902030302020204" pitchFamily="66" charset="0"/>
              </a:rPr>
              <a:t>heuristic</a:t>
            </a:r>
            <a:r>
              <a:rPr lang="zh-CN" altLang="en-US" sz="2400" dirty="0">
                <a:latin typeface="Comic Sans MS" panose="030F0902030302020204" pitchFamily="66" charset="0"/>
              </a:rPr>
              <a:t> </a:t>
            </a:r>
            <a:r>
              <a:rPr lang="en-US" altLang="zh-CN" sz="2400" dirty="0">
                <a:latin typeface="Comic Sans MS" panose="030F0902030302020204" pitchFamily="66" charset="0"/>
              </a:rPr>
              <a:t>solution</a:t>
            </a:r>
          </a:p>
          <a:p>
            <a:pPr lvl="1"/>
            <a:r>
              <a:rPr lang="en-US" altLang="zh-CN" sz="2200" dirty="0">
                <a:latin typeface="Comic Sans MS" panose="030F0902030302020204" pitchFamily="66" charset="0"/>
              </a:rPr>
              <a:t>Insight</a:t>
            </a:r>
          </a:p>
          <a:p>
            <a:pPr lvl="2"/>
            <a:r>
              <a:rPr lang="en-US" altLang="zh-CN" sz="1800" dirty="0">
                <a:latin typeface="Comic Sans MS" panose="030F0902030302020204" pitchFamily="66" charset="0"/>
              </a:rPr>
              <a:t>Transform</a:t>
            </a:r>
            <a:r>
              <a:rPr lang="zh-CN" altLang="en-US" sz="1800" dirty="0">
                <a:latin typeface="Comic Sans MS" panose="030F0902030302020204" pitchFamily="66" charset="0"/>
              </a:rPr>
              <a:t> </a:t>
            </a:r>
            <a:r>
              <a:rPr lang="en-US" altLang="zh-CN" sz="1800" dirty="0">
                <a:latin typeface="Comic Sans MS" panose="030F0902030302020204" pitchFamily="66" charset="0"/>
              </a:rPr>
              <a:t>into</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totally-ordered</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a:t>
            </a:r>
          </a:p>
          <a:p>
            <a:pPr lvl="1"/>
            <a:r>
              <a:rPr lang="en-US" altLang="zh-CN" sz="2400" dirty="0">
                <a:latin typeface="Comic Sans MS" panose="030F0902030302020204" pitchFamily="66" charset="0"/>
              </a:rPr>
              <a:t>Steps </a:t>
            </a:r>
            <a:r>
              <a:rPr lang="en-US" altLang="zh-CN" sz="1500" dirty="0">
                <a:latin typeface="Comic Sans MS" panose="030F0902030302020204" pitchFamily="66" charset="0"/>
              </a:rPr>
              <a:t>(</a:t>
            </a:r>
            <a:r>
              <a:rPr lang="zh-CN" altLang="en-US" sz="1500" dirty="0">
                <a:latin typeface="Comic Sans MS" panose="030F0902030302020204" pitchFamily="66" charset="0"/>
              </a:rPr>
              <a:t>   </a:t>
            </a:r>
            <a:r>
              <a:rPr lang="en-US" altLang="zh-CN" sz="1500" dirty="0">
                <a:latin typeface="Comic Sans MS" panose="030F0902030302020204" pitchFamily="66" charset="0"/>
              </a:rPr>
              <a:t>:</a:t>
            </a:r>
            <a:r>
              <a:rPr lang="zh-CN" altLang="en-US" sz="1500" dirty="0">
                <a:latin typeface="Comic Sans MS" panose="030F0902030302020204" pitchFamily="66" charset="0"/>
              </a:rPr>
              <a:t> </a:t>
            </a:r>
            <a:r>
              <a:rPr lang="en-US" altLang="zh-CN" sz="1500" dirty="0">
                <a:latin typeface="Comic Sans MS" panose="030F0902030302020204" pitchFamily="66" charset="0"/>
              </a:rPr>
              <a:t>traffic-changing</a:t>
            </a:r>
            <a:r>
              <a:rPr lang="zh-CN" altLang="en-US" sz="1500" dirty="0">
                <a:latin typeface="Comic Sans MS" panose="030F0902030302020204" pitchFamily="66" charset="0"/>
              </a:rPr>
              <a:t> </a:t>
            </a:r>
            <a:r>
              <a:rPr lang="en-US" altLang="zh-CN" sz="1500" dirty="0">
                <a:latin typeface="Comic Sans MS" panose="030F0902030302020204" pitchFamily="66" charset="0"/>
              </a:rPr>
              <a:t>ratio)</a:t>
            </a:r>
            <a:endParaRPr lang="en-US" altLang="zh-CN" sz="1900" dirty="0">
              <a:latin typeface="Comic Sans MS" panose="030F0902030302020204" pitchFamily="66" charset="0"/>
            </a:endParaRPr>
          </a:p>
          <a:p>
            <a:pPr lvl="2"/>
            <a:r>
              <a:rPr lang="en-US" altLang="zh-CN" sz="1800" dirty="0">
                <a:latin typeface="Comic Sans MS" panose="030F0902030302020204" pitchFamily="66" charset="0"/>
              </a:rPr>
              <a:t>Treat</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r>
              <a:rPr lang="zh-CN" altLang="en-US" sz="1800" dirty="0">
                <a:latin typeface="Comic Sans MS" panose="030F0902030302020204" pitchFamily="66" charset="0"/>
              </a:rPr>
              <a:t> </a:t>
            </a:r>
            <a:r>
              <a:rPr lang="en-US" altLang="zh-CN" sz="1800" dirty="0">
                <a:latin typeface="Comic Sans MS" panose="030F0902030302020204" pitchFamily="66" charset="0"/>
              </a:rPr>
              <a:t>with</a:t>
            </a:r>
            <a:r>
              <a:rPr lang="zh-CN" altLang="en-US" sz="1800" dirty="0">
                <a:latin typeface="Comic Sans MS" panose="030F0902030302020204" pitchFamily="66" charset="0"/>
              </a:rPr>
              <a:t> </a:t>
            </a:r>
            <a:r>
              <a:rPr lang="en-US" altLang="zh-CN" sz="1800" dirty="0">
                <a:latin typeface="Comic Sans MS" panose="030F0902030302020204" pitchFamily="66" charset="0"/>
              </a:rPr>
              <a:t>dependencies</a:t>
            </a:r>
            <a:r>
              <a:rPr lang="zh-CN" altLang="en-US" sz="1800" dirty="0">
                <a:latin typeface="Comic Sans MS" panose="030F0902030302020204" pitchFamily="66" charset="0"/>
              </a:rPr>
              <a:t> </a:t>
            </a:r>
            <a:r>
              <a:rPr lang="en-US" altLang="zh-CN" sz="1800" dirty="0">
                <a:latin typeface="Comic Sans MS" panose="030F0902030302020204" pitchFamily="66" charset="0"/>
              </a:rPr>
              <a:t>as</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single</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endParaRPr lang="en-US" altLang="zh-CN" sz="1800" dirty="0">
              <a:latin typeface="Comic Sans MS" panose="030F0902030302020204" pitchFamily="66" charset="0"/>
            </a:endParaRPr>
          </a:p>
          <a:p>
            <a:pPr lvl="2"/>
            <a:r>
              <a:rPr lang="en-US" altLang="zh-CN" sz="1800" dirty="0">
                <a:latin typeface="Comic Sans MS" panose="030F0902030302020204" pitchFamily="66" charset="0"/>
              </a:rPr>
              <a:t>Sort</a:t>
            </a:r>
            <a:r>
              <a:rPr lang="zh-CN" altLang="en-US" sz="1800" dirty="0">
                <a:latin typeface="Comic Sans MS" panose="030F0902030302020204" pitchFamily="66" charset="0"/>
              </a:rPr>
              <a:t> </a:t>
            </a:r>
            <a:r>
              <a:rPr lang="en-US" altLang="zh-CN" sz="1800" dirty="0" err="1">
                <a:latin typeface="Comic Sans MS" panose="030F0902030302020204" pitchFamily="66" charset="0"/>
              </a:rPr>
              <a:t>middleboxes</a:t>
            </a:r>
            <a:r>
              <a:rPr lang="zh-CN" altLang="en-US" sz="1800" dirty="0">
                <a:latin typeface="Comic Sans MS" panose="030F0902030302020204" pitchFamily="66" charset="0"/>
              </a:rPr>
              <a:t> </a:t>
            </a:r>
            <a:r>
              <a:rPr lang="en-US" altLang="zh-CN" sz="1800" dirty="0">
                <a:latin typeface="Comic Sans MS" panose="030F0902030302020204" pitchFamily="66" charset="0"/>
              </a:rPr>
              <a:t>in</a:t>
            </a:r>
            <a:r>
              <a:rPr lang="zh-CN" altLang="en-US" sz="1800" dirty="0">
                <a:latin typeface="Comic Sans MS" panose="030F0902030302020204" pitchFamily="66" charset="0"/>
              </a:rPr>
              <a:t> </a:t>
            </a:r>
            <a:r>
              <a:rPr lang="en-US" altLang="zh-CN" sz="1800" dirty="0">
                <a:latin typeface="Comic Sans MS" panose="030F0902030302020204" pitchFamily="66" charset="0"/>
              </a:rPr>
              <a:t>increasing</a:t>
            </a:r>
            <a:r>
              <a:rPr lang="zh-CN" altLang="en-US" sz="1800" dirty="0">
                <a:latin typeface="Comic Sans MS" panose="030F0902030302020204" pitchFamily="66" charset="0"/>
              </a:rPr>
              <a:t> </a:t>
            </a:r>
            <a:r>
              <a:rPr lang="en-US" altLang="zh-CN" sz="1800" dirty="0">
                <a:latin typeface="Comic Sans MS" panose="030F0902030302020204" pitchFamily="66" charset="0"/>
              </a:rPr>
              <a:t>order</a:t>
            </a:r>
            <a:r>
              <a:rPr lang="zh-CN" altLang="en-US" sz="1800" dirty="0">
                <a:latin typeface="Comic Sans MS" panose="030F0902030302020204" pitchFamily="66" charset="0"/>
              </a:rPr>
              <a:t> </a:t>
            </a:r>
            <a:r>
              <a:rPr lang="en-US" altLang="zh-CN" sz="1800" dirty="0">
                <a:latin typeface="Comic Sans MS" panose="030F0902030302020204" pitchFamily="66" charset="0"/>
              </a:rPr>
              <a:t>of</a:t>
            </a:r>
            <a:r>
              <a:rPr lang="zh-CN" altLang="en-US" sz="1800" dirty="0">
                <a:latin typeface="Comic Sans MS" panose="030F0902030302020204" pitchFamily="66" charset="0"/>
              </a:rPr>
              <a:t> </a:t>
            </a:r>
            <a:endParaRPr lang="en-US" altLang="zh-CN" sz="1800" dirty="0">
              <a:latin typeface="Comic Sans MS" panose="030F0902030302020204" pitchFamily="66" charset="0"/>
            </a:endParaRPr>
          </a:p>
          <a:p>
            <a:pPr lvl="1"/>
            <a:r>
              <a:rPr lang="en-US" altLang="zh-CN" sz="2200" dirty="0">
                <a:latin typeface="Comic Sans MS" panose="030F0902030302020204" pitchFamily="66" charset="0"/>
              </a:rPr>
              <a:t>Example</a:t>
            </a:r>
          </a:p>
          <a:p>
            <a:pPr lvl="2"/>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a:t>
            </a:r>
          </a:p>
          <a:p>
            <a:pPr marL="914400" lvl="2" indent="0">
              <a:buNone/>
            </a:pPr>
            <a:endParaRPr lang="en-US" altLang="zh-CN" sz="800" dirty="0">
              <a:latin typeface="Comic Sans MS" panose="030F0902030302020204" pitchFamily="66" charset="0"/>
            </a:endParaRPr>
          </a:p>
          <a:p>
            <a:pPr lvl="2"/>
            <a:r>
              <a:rPr lang="en-US" altLang="zh-CN" sz="1900" dirty="0">
                <a:latin typeface="Comic Sans MS" panose="030F0902030302020204" pitchFamily="66" charset="0"/>
              </a:rPr>
              <a:t>Dependency</a:t>
            </a:r>
            <a:r>
              <a:rPr lang="zh-CN" altLang="en-US" sz="1900" dirty="0">
                <a:latin typeface="Comic Sans MS" panose="030F0902030302020204" pitchFamily="66" charset="0"/>
              </a:rPr>
              <a:t> </a:t>
            </a:r>
            <a:r>
              <a:rPr lang="en-US" altLang="zh-CN" sz="1900" dirty="0">
                <a:latin typeface="Comic Sans MS" panose="030F0902030302020204" pitchFamily="66" charset="0"/>
              </a:rPr>
              <a:t>relationship</a:t>
            </a:r>
            <a:r>
              <a:rPr lang="zh-CN" altLang="en-US" sz="1900" dirty="0">
                <a:latin typeface="Comic Sans MS" panose="030F0902030302020204" pitchFamily="66" charset="0"/>
              </a:rPr>
              <a:t>：</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2</a:t>
            </a:r>
            <a:r>
              <a:rPr lang="zh-CN" altLang="en-US" sz="2000" baseline="-25000" dirty="0">
                <a:latin typeface="Comic Sans MS" panose="030F0902030302020204" pitchFamily="66" charset="0"/>
              </a:rPr>
              <a:t> </a:t>
            </a:r>
            <a:r>
              <a:rPr lang="en-US" altLang="zh-CN" sz="2000" dirty="0">
                <a:latin typeface="Comic Sans MS" panose="030F0902030302020204" pitchFamily="66" charset="0"/>
              </a:rPr>
              <a:t>-&gt;</a:t>
            </a:r>
            <a:r>
              <a:rPr lang="zh-CN" altLang="en-US" sz="2000" dirty="0">
                <a:latin typeface="Comic Sans MS" panose="030F0902030302020204" pitchFamily="66" charset="0"/>
              </a:rPr>
              <a:t> </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3,</a:t>
            </a:r>
            <a:r>
              <a:rPr lang="zh-CN" altLang="en-US" sz="2000" baseline="-250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4</a:t>
            </a:r>
            <a:r>
              <a:rPr lang="zh-CN" altLang="en-US" sz="1800" baseline="-25000" dirty="0">
                <a:latin typeface="Comic Sans MS" panose="030F0902030302020204" pitchFamily="66" charset="0"/>
              </a:rPr>
              <a:t> </a:t>
            </a:r>
            <a:r>
              <a:rPr lang="en-US" altLang="zh-CN" sz="1800" dirty="0">
                <a:latin typeface="Comic Sans MS" panose="030F0902030302020204" pitchFamily="66" charset="0"/>
              </a:rPr>
              <a:t>-&gt;</a:t>
            </a:r>
            <a:r>
              <a:rPr lang="zh-CN" altLang="en-US" sz="18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5</a:t>
            </a:r>
            <a:r>
              <a:rPr lang="en-US" altLang="zh-CN" sz="1800" dirty="0">
                <a:latin typeface="Comic Sans MS" panose="030F0902030302020204" pitchFamily="66" charset="0"/>
              </a:rPr>
              <a:t>-&gt;</a:t>
            </a:r>
            <a:r>
              <a:rPr lang="zh-CN" altLang="en-US" sz="1800" baseline="-250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6</a:t>
            </a:r>
            <a:endParaRPr lang="en-US" altLang="zh-CN" sz="1800" dirty="0">
              <a:latin typeface="Comic Sans MS" panose="030F0902030302020204" pitchFamily="66" charset="0"/>
            </a:endParaRPr>
          </a:p>
          <a:p>
            <a:pPr marL="914400" lvl="2" indent="0">
              <a:buNone/>
            </a:pPr>
            <a:endParaRPr lang="en-US" altLang="zh-CN" sz="1800" dirty="0">
              <a:latin typeface="Comic Sans MS" panose="030F0902030302020204" pitchFamily="66" charset="0"/>
            </a:endParaRPr>
          </a:p>
        </p:txBody>
      </p:sp>
      <p:sp>
        <p:nvSpPr>
          <p:cNvPr id="5" name="TextBox 4">
            <a:extLst>
              <a:ext uri="{FF2B5EF4-FFF2-40B4-BE49-F238E27FC236}">
                <a16:creationId xmlns:a16="http://schemas.microsoft.com/office/drawing/2014/main" id="{9238BD0A-1A1E-7944-AE0F-E73A906828CF}"/>
              </a:ext>
            </a:extLst>
          </p:cNvPr>
          <p:cNvSpPr txBox="1"/>
          <p:nvPr/>
        </p:nvSpPr>
        <p:spPr>
          <a:xfrm>
            <a:off x="587204" y="6348607"/>
            <a:ext cx="8045792" cy="338554"/>
          </a:xfrm>
          <a:prstGeom prst="rect">
            <a:avLst/>
          </a:prstGeom>
          <a:noFill/>
        </p:spPr>
        <p:txBody>
          <a:bodyPr wrap="none" rtlCol="0">
            <a:spAutoFit/>
          </a:bodyPr>
          <a:lstStyle/>
          <a:p>
            <a:r>
              <a:rPr lang="en-US" altLang="zh-CN" sz="1600" dirty="0">
                <a:solidFill>
                  <a:schemeClr val="bg1">
                    <a:lumMod val="50000"/>
                  </a:schemeClr>
                </a:solidFill>
                <a:latin typeface="Comic Sans MS" panose="030F0902030302020204" pitchFamily="66" charset="0"/>
              </a:rPr>
              <a:t>[2]</a:t>
            </a:r>
            <a:r>
              <a:rPr lang="zh-CN" altLang="en-US" sz="1600" dirty="0">
                <a:solidFill>
                  <a:schemeClr val="bg1">
                    <a:lumMod val="50000"/>
                  </a:schemeClr>
                </a:solidFill>
                <a:latin typeface="Comic Sans MS" panose="030F0902030302020204" pitchFamily="66" charset="0"/>
              </a:rPr>
              <a:t> </a:t>
            </a:r>
            <a:r>
              <a:rPr lang="en-US" sz="1600" dirty="0">
                <a:solidFill>
                  <a:schemeClr val="bg1">
                    <a:lumMod val="50000"/>
                  </a:schemeClr>
                </a:solidFill>
                <a:latin typeface="Comic Sans MS" panose="030F0902030302020204" pitchFamily="66" charset="0"/>
              </a:rPr>
              <a:t>Traffic aware placement of interdependent </a:t>
            </a:r>
            <a:r>
              <a:rPr lang="en-US" altLang="zh-CN" sz="1600" dirty="0">
                <a:solidFill>
                  <a:schemeClr val="bg1">
                    <a:lumMod val="50000"/>
                  </a:schemeClr>
                </a:solidFill>
                <a:latin typeface="Comic Sans MS" panose="030F0902030302020204" pitchFamily="66" charset="0"/>
              </a:rPr>
              <a:t>NFV</a:t>
            </a:r>
            <a:r>
              <a:rPr lang="en-US" sz="1600" dirty="0">
                <a:solidFill>
                  <a:schemeClr val="bg1">
                    <a:lumMod val="50000"/>
                  </a:schemeClr>
                </a:solidFill>
                <a:latin typeface="Comic Sans MS" panose="030F0902030302020204" pitchFamily="66" charset="0"/>
              </a:rPr>
              <a:t> middleboxes </a:t>
            </a:r>
            <a:r>
              <a:rPr lang="en-US" altLang="zh-CN" sz="1600" dirty="0">
                <a:solidFill>
                  <a:schemeClr val="bg1">
                    <a:lumMod val="50000"/>
                  </a:schemeClr>
                </a:solidFill>
                <a:latin typeface="Comic Sans MS" panose="030F0902030302020204" pitchFamily="66" charset="0"/>
              </a:rPr>
              <a:t>(INFOCOM</a:t>
            </a:r>
            <a:r>
              <a:rPr lang="zh-CN" altLang="en-US" sz="1600" dirty="0">
                <a:solidFill>
                  <a:schemeClr val="bg1">
                    <a:lumMod val="50000"/>
                  </a:schemeClr>
                </a:solidFill>
                <a:latin typeface="Comic Sans MS" panose="030F0902030302020204" pitchFamily="66" charset="0"/>
              </a:rPr>
              <a:t> </a:t>
            </a:r>
            <a:r>
              <a:rPr lang="en-US" altLang="zh-CN" sz="1600" dirty="0">
                <a:solidFill>
                  <a:schemeClr val="bg1">
                    <a:lumMod val="50000"/>
                  </a:schemeClr>
                </a:solidFill>
                <a:latin typeface="Comic Sans MS" panose="030F0902030302020204" pitchFamily="66" charset="0"/>
              </a:rPr>
              <a:t>’17)</a:t>
            </a:r>
            <a:r>
              <a:rPr lang="en-US" sz="1600" dirty="0">
                <a:solidFill>
                  <a:schemeClr val="bg1">
                    <a:lumMod val="50000"/>
                  </a:schemeClr>
                </a:solidFill>
                <a:latin typeface="Comic Sans MS" panose="030F0902030302020204" pitchFamily="66" charset="0"/>
              </a:rPr>
              <a:t> </a:t>
            </a:r>
          </a:p>
        </p:txBody>
      </p:sp>
      <p:pic>
        <p:nvPicPr>
          <p:cNvPr id="4" name="Picture 3">
            <a:extLst>
              <a:ext uri="{FF2B5EF4-FFF2-40B4-BE49-F238E27FC236}">
                <a16:creationId xmlns:a16="http://schemas.microsoft.com/office/drawing/2014/main" id="{287A50F1-40ED-EA49-BF08-068F7944AD07}"/>
              </a:ext>
            </a:extLst>
          </p:cNvPr>
          <p:cNvPicPr>
            <a:picLocks noChangeAspect="1"/>
          </p:cNvPicPr>
          <p:nvPr/>
        </p:nvPicPr>
        <p:blipFill>
          <a:blip r:embed="rId3"/>
          <a:stretch>
            <a:fillRect/>
          </a:stretch>
        </p:blipFill>
        <p:spPr>
          <a:xfrm>
            <a:off x="2121656" y="2792951"/>
            <a:ext cx="154530" cy="214312"/>
          </a:xfrm>
          <a:prstGeom prst="rect">
            <a:avLst/>
          </a:prstGeom>
        </p:spPr>
      </p:pic>
      <p:pic>
        <p:nvPicPr>
          <p:cNvPr id="9" name="Picture 8">
            <a:extLst>
              <a:ext uri="{FF2B5EF4-FFF2-40B4-BE49-F238E27FC236}">
                <a16:creationId xmlns:a16="http://schemas.microsoft.com/office/drawing/2014/main" id="{E5CADDA2-D322-C34A-B24D-8B284B132D70}"/>
              </a:ext>
            </a:extLst>
          </p:cNvPr>
          <p:cNvPicPr>
            <a:picLocks noChangeAspect="1"/>
          </p:cNvPicPr>
          <p:nvPr/>
        </p:nvPicPr>
        <p:blipFill>
          <a:blip r:embed="rId3"/>
          <a:stretch>
            <a:fillRect/>
          </a:stretch>
        </p:blipFill>
        <p:spPr>
          <a:xfrm>
            <a:off x="5867400" y="3504524"/>
            <a:ext cx="154530" cy="214312"/>
          </a:xfrm>
          <a:prstGeom prst="rect">
            <a:avLst/>
          </a:prstGeom>
        </p:spPr>
      </p:pic>
      <p:graphicFrame>
        <p:nvGraphicFramePr>
          <p:cNvPr id="11" name="Table 10">
            <a:extLst>
              <a:ext uri="{FF2B5EF4-FFF2-40B4-BE49-F238E27FC236}">
                <a16:creationId xmlns:a16="http://schemas.microsoft.com/office/drawing/2014/main" id="{0C3D06AF-D68E-B746-BC5C-0EDFABC4CD53}"/>
              </a:ext>
            </a:extLst>
          </p:cNvPr>
          <p:cNvGraphicFramePr>
            <a:graphicFrameLocks noGrp="1"/>
          </p:cNvGraphicFramePr>
          <p:nvPr>
            <p:extLst>
              <p:ext uri="{D42A27DB-BD31-4B8C-83A1-F6EECF244321}">
                <p14:modId xmlns:p14="http://schemas.microsoft.com/office/powerpoint/2010/main" val="2786497940"/>
              </p:ext>
            </p:extLst>
          </p:nvPr>
        </p:nvGraphicFramePr>
        <p:xfrm>
          <a:off x="3299991" y="3971995"/>
          <a:ext cx="3848494" cy="741680"/>
        </p:xfrm>
        <a:graphic>
          <a:graphicData uri="http://schemas.openxmlformats.org/drawingml/2006/table">
            <a:tbl>
              <a:tblPr>
                <a:tableStyleId>{5940675A-B579-460E-94D1-54222C63F5DA}</a:tableStyleId>
              </a:tblPr>
              <a:tblGrid>
                <a:gridCol w="521830">
                  <a:extLst>
                    <a:ext uri="{9D8B030D-6E8A-4147-A177-3AD203B41FA5}">
                      <a16:colId xmlns:a16="http://schemas.microsoft.com/office/drawing/2014/main" val="161098349"/>
                    </a:ext>
                  </a:extLst>
                </a:gridCol>
                <a:gridCol w="521830">
                  <a:extLst>
                    <a:ext uri="{9D8B030D-6E8A-4147-A177-3AD203B41FA5}">
                      <a16:colId xmlns:a16="http://schemas.microsoft.com/office/drawing/2014/main" val="3994504206"/>
                    </a:ext>
                  </a:extLst>
                </a:gridCol>
                <a:gridCol w="521830">
                  <a:extLst>
                    <a:ext uri="{9D8B030D-6E8A-4147-A177-3AD203B41FA5}">
                      <a16:colId xmlns:a16="http://schemas.microsoft.com/office/drawing/2014/main" val="4291246433"/>
                    </a:ext>
                  </a:extLst>
                </a:gridCol>
                <a:gridCol w="521830">
                  <a:extLst>
                    <a:ext uri="{9D8B030D-6E8A-4147-A177-3AD203B41FA5}">
                      <a16:colId xmlns:a16="http://schemas.microsoft.com/office/drawing/2014/main" val="4130097388"/>
                    </a:ext>
                  </a:extLst>
                </a:gridCol>
                <a:gridCol w="587058">
                  <a:extLst>
                    <a:ext uri="{9D8B030D-6E8A-4147-A177-3AD203B41FA5}">
                      <a16:colId xmlns:a16="http://schemas.microsoft.com/office/drawing/2014/main" val="1796038498"/>
                    </a:ext>
                  </a:extLst>
                </a:gridCol>
                <a:gridCol w="587058">
                  <a:extLst>
                    <a:ext uri="{9D8B030D-6E8A-4147-A177-3AD203B41FA5}">
                      <a16:colId xmlns:a16="http://schemas.microsoft.com/office/drawing/2014/main" val="89696836"/>
                    </a:ext>
                  </a:extLst>
                </a:gridCol>
                <a:gridCol w="587058">
                  <a:extLst>
                    <a:ext uri="{9D8B030D-6E8A-4147-A177-3AD203B41FA5}">
                      <a16:colId xmlns:a16="http://schemas.microsoft.com/office/drawing/2014/main" val="1817376338"/>
                    </a:ext>
                  </a:extLst>
                </a:gridCol>
              </a:tblGrid>
              <a:tr h="370840">
                <a:tc>
                  <a:txBody>
                    <a:bodyPr/>
                    <a:lstStyle/>
                    <a:p>
                      <a:pPr algn="ctr"/>
                      <a:endParaRPr lang="en-US" baseline="-25000"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m</a:t>
                      </a:r>
                      <a:r>
                        <a:rPr lang="en-US" altLang="zh-CN" baseline="-25000" dirty="0">
                          <a:latin typeface="Comic Sans MS" panose="030F0902030302020204" pitchFamily="66" charset="0"/>
                        </a:rPr>
                        <a:t>1</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2</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3</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4</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5</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6</a:t>
                      </a:r>
                      <a:endParaRPr lang="en-US" baseline="-25000" dirty="0">
                        <a:latin typeface="Comic Sans MS" panose="030F0902030302020204" pitchFamily="66" charset="0"/>
                      </a:endParaRPr>
                    </a:p>
                  </a:txBody>
                  <a:tcPr/>
                </a:tc>
                <a:extLst>
                  <a:ext uri="{0D108BD9-81ED-4DB2-BD59-A6C34878D82A}">
                    <a16:rowId xmlns:a16="http://schemas.microsoft.com/office/drawing/2014/main" val="3574477110"/>
                  </a:ext>
                </a:extLst>
              </a:tr>
              <a:tr h="370840">
                <a:tc>
                  <a:txBody>
                    <a:bodyPr/>
                    <a:lstStyle/>
                    <a:p>
                      <a:pPr algn="ct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0.7</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0.8</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0.5</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1.4</a:t>
                      </a:r>
                      <a:endParaRPr lang="en-US" dirty="0">
                        <a:latin typeface="Comic Sans MS" panose="030F0902030302020204" pitchFamily="66" charset="0"/>
                      </a:endParaRPr>
                    </a:p>
                  </a:txBody>
                  <a:tcPr/>
                </a:tc>
                <a:extLst>
                  <a:ext uri="{0D108BD9-81ED-4DB2-BD59-A6C34878D82A}">
                    <a16:rowId xmlns:a16="http://schemas.microsoft.com/office/drawing/2014/main" val="1876687426"/>
                  </a:ext>
                </a:extLst>
              </a:tr>
            </a:tbl>
          </a:graphicData>
        </a:graphic>
      </p:graphicFrame>
      <p:grpSp>
        <p:nvGrpSpPr>
          <p:cNvPr id="7" name="Group 6">
            <a:extLst>
              <a:ext uri="{FF2B5EF4-FFF2-40B4-BE49-F238E27FC236}">
                <a16:creationId xmlns:a16="http://schemas.microsoft.com/office/drawing/2014/main" id="{AA642745-980B-114B-9B14-5A0D99E6CEBA}"/>
              </a:ext>
            </a:extLst>
          </p:cNvPr>
          <p:cNvGrpSpPr/>
          <p:nvPr/>
        </p:nvGrpSpPr>
        <p:grpSpPr>
          <a:xfrm>
            <a:off x="1574964" y="5375949"/>
            <a:ext cx="457201" cy="395343"/>
            <a:chOff x="1828800" y="6081657"/>
            <a:chExt cx="457201" cy="395343"/>
          </a:xfrm>
        </p:grpSpPr>
        <p:sp>
          <p:nvSpPr>
            <p:cNvPr id="6" name="Rectangle 5">
              <a:extLst>
                <a:ext uri="{FF2B5EF4-FFF2-40B4-BE49-F238E27FC236}">
                  <a16:creationId xmlns:a16="http://schemas.microsoft.com/office/drawing/2014/main" id="{95F61642-FED4-9E4D-9C3D-55F8AE01530A}"/>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7" name="TextBox 16">
              <a:extLst>
                <a:ext uri="{FF2B5EF4-FFF2-40B4-BE49-F238E27FC236}">
                  <a16:creationId xmlns:a16="http://schemas.microsoft.com/office/drawing/2014/main" id="{5927E22E-CEAF-5840-A09C-D4E6D5BB8C72}"/>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1</a:t>
              </a:r>
              <a:endParaRPr lang="en-US" baseline="-25000" dirty="0">
                <a:solidFill>
                  <a:schemeClr val="tx1"/>
                </a:solidFill>
                <a:latin typeface="Comic Sans MS" panose="030F0902030302020204" pitchFamily="66" charset="0"/>
              </a:endParaRPr>
            </a:p>
          </p:txBody>
        </p:sp>
      </p:grpSp>
      <p:sp>
        <p:nvSpPr>
          <p:cNvPr id="41" name="Rectangle 40">
            <a:extLst>
              <a:ext uri="{FF2B5EF4-FFF2-40B4-BE49-F238E27FC236}">
                <a16:creationId xmlns:a16="http://schemas.microsoft.com/office/drawing/2014/main" id="{AF1AA856-3127-E649-92AC-0F4D831FFCCE}"/>
              </a:ext>
            </a:extLst>
          </p:cNvPr>
          <p:cNvSpPr/>
          <p:nvPr/>
        </p:nvSpPr>
        <p:spPr bwMode="auto">
          <a:xfrm>
            <a:off x="1447799" y="5218382"/>
            <a:ext cx="76200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nvGrpSpPr>
          <p:cNvPr id="45" name="Group 44">
            <a:extLst>
              <a:ext uri="{FF2B5EF4-FFF2-40B4-BE49-F238E27FC236}">
                <a16:creationId xmlns:a16="http://schemas.microsoft.com/office/drawing/2014/main" id="{91EA42D5-9079-024D-8DC4-EA388C9C234F}"/>
              </a:ext>
            </a:extLst>
          </p:cNvPr>
          <p:cNvGrpSpPr/>
          <p:nvPr/>
        </p:nvGrpSpPr>
        <p:grpSpPr>
          <a:xfrm>
            <a:off x="6117239" y="5218382"/>
            <a:ext cx="1524000" cy="561201"/>
            <a:chOff x="2819400" y="6019800"/>
            <a:chExt cx="1524000" cy="561201"/>
          </a:xfrm>
        </p:grpSpPr>
        <p:grpSp>
          <p:nvGrpSpPr>
            <p:cNvPr id="19" name="Group 18">
              <a:extLst>
                <a:ext uri="{FF2B5EF4-FFF2-40B4-BE49-F238E27FC236}">
                  <a16:creationId xmlns:a16="http://schemas.microsoft.com/office/drawing/2014/main" id="{0C624F42-668E-2247-97C1-92B1246B2FB9}"/>
                </a:ext>
              </a:extLst>
            </p:cNvPr>
            <p:cNvGrpSpPr/>
            <p:nvPr/>
          </p:nvGrpSpPr>
          <p:grpSpPr>
            <a:xfrm>
              <a:off x="2895599" y="6081657"/>
              <a:ext cx="457201" cy="395343"/>
              <a:chOff x="1828800" y="6081657"/>
              <a:chExt cx="457201" cy="395343"/>
            </a:xfrm>
          </p:grpSpPr>
          <p:sp>
            <p:nvSpPr>
              <p:cNvPr id="20" name="Rectangle 19">
                <a:extLst>
                  <a:ext uri="{FF2B5EF4-FFF2-40B4-BE49-F238E27FC236}">
                    <a16:creationId xmlns:a16="http://schemas.microsoft.com/office/drawing/2014/main" id="{4D0EBDBD-F5FB-F44F-80D0-FC1C80642A6E}"/>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1" name="TextBox 20">
                <a:extLst>
                  <a:ext uri="{FF2B5EF4-FFF2-40B4-BE49-F238E27FC236}">
                    <a16:creationId xmlns:a16="http://schemas.microsoft.com/office/drawing/2014/main" id="{3E6EC8C7-D621-9645-A031-9D3971D389D1}"/>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2</a:t>
                </a:r>
                <a:endParaRPr lang="en-US" baseline="-25000" dirty="0">
                  <a:solidFill>
                    <a:schemeClr val="tx1"/>
                  </a:solidFill>
                  <a:latin typeface="Comic Sans MS" panose="030F0902030302020204" pitchFamily="66" charset="0"/>
                </a:endParaRPr>
              </a:p>
            </p:txBody>
          </p:sp>
        </p:grpSp>
        <p:grpSp>
          <p:nvGrpSpPr>
            <p:cNvPr id="22" name="Group 21">
              <a:extLst>
                <a:ext uri="{FF2B5EF4-FFF2-40B4-BE49-F238E27FC236}">
                  <a16:creationId xmlns:a16="http://schemas.microsoft.com/office/drawing/2014/main" id="{5BFB855D-1461-2942-853E-5A563A1CC92F}"/>
                </a:ext>
              </a:extLst>
            </p:cNvPr>
            <p:cNvGrpSpPr/>
            <p:nvPr/>
          </p:nvGrpSpPr>
          <p:grpSpPr>
            <a:xfrm>
              <a:off x="3774027" y="6079037"/>
              <a:ext cx="457201" cy="395343"/>
              <a:chOff x="1828800" y="6081657"/>
              <a:chExt cx="457201" cy="395343"/>
            </a:xfrm>
          </p:grpSpPr>
          <p:sp>
            <p:nvSpPr>
              <p:cNvPr id="23" name="Rectangle 22">
                <a:extLst>
                  <a:ext uri="{FF2B5EF4-FFF2-40B4-BE49-F238E27FC236}">
                    <a16:creationId xmlns:a16="http://schemas.microsoft.com/office/drawing/2014/main" id="{AECA0E3A-1417-3145-AEC1-F9636A1FCFD3}"/>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4" name="TextBox 23">
                <a:extLst>
                  <a:ext uri="{FF2B5EF4-FFF2-40B4-BE49-F238E27FC236}">
                    <a16:creationId xmlns:a16="http://schemas.microsoft.com/office/drawing/2014/main" id="{B738E2B6-CCBC-B249-B6D9-B1FFFEE53ABE}"/>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3</a:t>
                </a:r>
                <a:endParaRPr lang="en-US" baseline="-25000" dirty="0">
                  <a:solidFill>
                    <a:schemeClr val="tx1"/>
                  </a:solidFill>
                  <a:latin typeface="Comic Sans MS" panose="030F0902030302020204" pitchFamily="66" charset="0"/>
                </a:endParaRPr>
              </a:p>
            </p:txBody>
          </p:sp>
        </p:grpSp>
        <p:cxnSp>
          <p:nvCxnSpPr>
            <p:cNvPr id="26" name="Straight Arrow Connector 25">
              <a:extLst>
                <a:ext uri="{FF2B5EF4-FFF2-40B4-BE49-F238E27FC236}">
                  <a16:creationId xmlns:a16="http://schemas.microsoft.com/office/drawing/2014/main" id="{F2890318-861B-A14D-9E91-07F94F4C7ED2}"/>
                </a:ext>
              </a:extLst>
            </p:cNvPr>
            <p:cNvCxnSpPr>
              <a:stCxn id="21" idx="3"/>
              <a:endCxn id="24" idx="1"/>
            </p:cNvCxnSpPr>
            <p:nvPr/>
          </p:nvCxnSpPr>
          <p:spPr bwMode="auto">
            <a:xfrm flipV="1">
              <a:off x="3352800" y="6263703"/>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
          <p:nvSpPr>
            <p:cNvPr id="42" name="Rectangle 41">
              <a:extLst>
                <a:ext uri="{FF2B5EF4-FFF2-40B4-BE49-F238E27FC236}">
                  <a16:creationId xmlns:a16="http://schemas.microsoft.com/office/drawing/2014/main" id="{21524C37-4713-5F4C-80D2-31A26BB2CE0F}"/>
                </a:ext>
              </a:extLst>
            </p:cNvPr>
            <p:cNvSpPr/>
            <p:nvPr/>
          </p:nvSpPr>
          <p:spPr bwMode="auto">
            <a:xfrm>
              <a:off x="2819400" y="6019800"/>
              <a:ext cx="152400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grpSp>
        <p:nvGrpSpPr>
          <p:cNvPr id="46" name="Group 45">
            <a:extLst>
              <a:ext uri="{FF2B5EF4-FFF2-40B4-BE49-F238E27FC236}">
                <a16:creationId xmlns:a16="http://schemas.microsoft.com/office/drawing/2014/main" id="{4C474B9F-4174-0E49-9FB5-864E61222910}"/>
              </a:ext>
            </a:extLst>
          </p:cNvPr>
          <p:cNvGrpSpPr/>
          <p:nvPr/>
        </p:nvGrpSpPr>
        <p:grpSpPr>
          <a:xfrm>
            <a:off x="2938439" y="5212030"/>
            <a:ext cx="2428160" cy="561201"/>
            <a:chOff x="4887040" y="6003279"/>
            <a:chExt cx="2428160" cy="561201"/>
          </a:xfrm>
        </p:grpSpPr>
        <p:grpSp>
          <p:nvGrpSpPr>
            <p:cNvPr id="30" name="Group 29">
              <a:extLst>
                <a:ext uri="{FF2B5EF4-FFF2-40B4-BE49-F238E27FC236}">
                  <a16:creationId xmlns:a16="http://schemas.microsoft.com/office/drawing/2014/main" id="{A996FC59-CFB8-2F49-821A-493E8AE261F9}"/>
                </a:ext>
              </a:extLst>
            </p:cNvPr>
            <p:cNvGrpSpPr/>
            <p:nvPr/>
          </p:nvGrpSpPr>
          <p:grpSpPr>
            <a:xfrm>
              <a:off x="4988972" y="6081657"/>
              <a:ext cx="457201" cy="395343"/>
              <a:chOff x="1828800" y="6081657"/>
              <a:chExt cx="457201" cy="395343"/>
            </a:xfrm>
          </p:grpSpPr>
          <p:sp>
            <p:nvSpPr>
              <p:cNvPr id="31" name="Rectangle 30">
                <a:extLst>
                  <a:ext uri="{FF2B5EF4-FFF2-40B4-BE49-F238E27FC236}">
                    <a16:creationId xmlns:a16="http://schemas.microsoft.com/office/drawing/2014/main" id="{1977008D-F6EE-284E-B15B-88D30ADF9456}"/>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2" name="TextBox 31">
                <a:extLst>
                  <a:ext uri="{FF2B5EF4-FFF2-40B4-BE49-F238E27FC236}">
                    <a16:creationId xmlns:a16="http://schemas.microsoft.com/office/drawing/2014/main" id="{75AE5471-7D2F-FC4D-9B4E-FF860CCBBA00}"/>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4</a:t>
                </a:r>
                <a:endParaRPr lang="en-US" baseline="-25000" dirty="0">
                  <a:solidFill>
                    <a:schemeClr val="tx1"/>
                  </a:solidFill>
                  <a:latin typeface="Comic Sans MS" panose="030F0902030302020204" pitchFamily="66" charset="0"/>
                </a:endParaRPr>
              </a:p>
            </p:txBody>
          </p:sp>
        </p:grpSp>
        <p:grpSp>
          <p:nvGrpSpPr>
            <p:cNvPr id="33" name="Group 32">
              <a:extLst>
                <a:ext uri="{FF2B5EF4-FFF2-40B4-BE49-F238E27FC236}">
                  <a16:creationId xmlns:a16="http://schemas.microsoft.com/office/drawing/2014/main" id="{41848DB9-613F-5C4E-B450-FC6ADC54D7FD}"/>
                </a:ext>
              </a:extLst>
            </p:cNvPr>
            <p:cNvGrpSpPr/>
            <p:nvPr/>
          </p:nvGrpSpPr>
          <p:grpSpPr>
            <a:xfrm>
              <a:off x="5867400" y="6081657"/>
              <a:ext cx="457201" cy="395343"/>
              <a:chOff x="1828800" y="6081657"/>
              <a:chExt cx="457201" cy="395343"/>
            </a:xfrm>
          </p:grpSpPr>
          <p:sp>
            <p:nvSpPr>
              <p:cNvPr id="34" name="Rectangle 33">
                <a:extLst>
                  <a:ext uri="{FF2B5EF4-FFF2-40B4-BE49-F238E27FC236}">
                    <a16:creationId xmlns:a16="http://schemas.microsoft.com/office/drawing/2014/main" id="{5A810EB1-96C8-3944-8B02-94158A787EBF}"/>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5" name="TextBox 34">
                <a:extLst>
                  <a:ext uri="{FF2B5EF4-FFF2-40B4-BE49-F238E27FC236}">
                    <a16:creationId xmlns:a16="http://schemas.microsoft.com/office/drawing/2014/main" id="{668B48B4-EC8A-4D4A-A030-E7B8D7C10986}"/>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5</a:t>
                </a:r>
                <a:endParaRPr lang="en-US" baseline="-25000" dirty="0">
                  <a:solidFill>
                    <a:schemeClr val="tx1"/>
                  </a:solidFill>
                  <a:latin typeface="Comic Sans MS" panose="030F0902030302020204" pitchFamily="66" charset="0"/>
                </a:endParaRPr>
              </a:p>
            </p:txBody>
          </p:sp>
        </p:grpSp>
        <p:grpSp>
          <p:nvGrpSpPr>
            <p:cNvPr id="36" name="Group 35">
              <a:extLst>
                <a:ext uri="{FF2B5EF4-FFF2-40B4-BE49-F238E27FC236}">
                  <a16:creationId xmlns:a16="http://schemas.microsoft.com/office/drawing/2014/main" id="{A03074A1-8BBA-DB48-B18C-A953517C7469}"/>
                </a:ext>
              </a:extLst>
            </p:cNvPr>
            <p:cNvGrpSpPr/>
            <p:nvPr/>
          </p:nvGrpSpPr>
          <p:grpSpPr>
            <a:xfrm>
              <a:off x="6745828" y="6079037"/>
              <a:ext cx="457201" cy="395343"/>
              <a:chOff x="1828800" y="6081657"/>
              <a:chExt cx="457201" cy="395343"/>
            </a:xfrm>
          </p:grpSpPr>
          <p:sp>
            <p:nvSpPr>
              <p:cNvPr id="37" name="Rectangle 36">
                <a:extLst>
                  <a:ext uri="{FF2B5EF4-FFF2-40B4-BE49-F238E27FC236}">
                    <a16:creationId xmlns:a16="http://schemas.microsoft.com/office/drawing/2014/main" id="{AA60FE9D-CA99-3244-89C8-177A13722611}"/>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8" name="TextBox 37">
                <a:extLst>
                  <a:ext uri="{FF2B5EF4-FFF2-40B4-BE49-F238E27FC236}">
                    <a16:creationId xmlns:a16="http://schemas.microsoft.com/office/drawing/2014/main" id="{963CFA43-9214-6541-8B95-51EB7D790665}"/>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6</a:t>
                </a:r>
                <a:endParaRPr lang="en-US" baseline="-25000" dirty="0">
                  <a:solidFill>
                    <a:schemeClr val="tx1"/>
                  </a:solidFill>
                  <a:latin typeface="Comic Sans MS" panose="030F0902030302020204" pitchFamily="66" charset="0"/>
                </a:endParaRPr>
              </a:p>
            </p:txBody>
          </p:sp>
        </p:grpSp>
        <p:cxnSp>
          <p:nvCxnSpPr>
            <p:cNvPr id="39" name="Straight Arrow Connector 38">
              <a:extLst>
                <a:ext uri="{FF2B5EF4-FFF2-40B4-BE49-F238E27FC236}">
                  <a16:creationId xmlns:a16="http://schemas.microsoft.com/office/drawing/2014/main" id="{908B590A-EAB4-2C48-B0A0-AB539FE287F7}"/>
                </a:ext>
              </a:extLst>
            </p:cNvPr>
            <p:cNvCxnSpPr>
              <a:stCxn id="35" idx="3"/>
              <a:endCxn id="38" idx="1"/>
            </p:cNvCxnSpPr>
            <p:nvPr/>
          </p:nvCxnSpPr>
          <p:spPr bwMode="auto">
            <a:xfrm flipV="1">
              <a:off x="6324601" y="6263703"/>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BA3DC7E0-2165-524E-9C33-3FCA3E913777}"/>
                </a:ext>
              </a:extLst>
            </p:cNvPr>
            <p:cNvCxnSpPr/>
            <p:nvPr/>
          </p:nvCxnSpPr>
          <p:spPr bwMode="auto">
            <a:xfrm flipV="1">
              <a:off x="5446172" y="6283880"/>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
          <p:nvSpPr>
            <p:cNvPr id="43" name="Rectangle 42">
              <a:extLst>
                <a:ext uri="{FF2B5EF4-FFF2-40B4-BE49-F238E27FC236}">
                  <a16:creationId xmlns:a16="http://schemas.microsoft.com/office/drawing/2014/main" id="{608A04D2-48DF-BF47-B029-05076531B563}"/>
                </a:ext>
              </a:extLst>
            </p:cNvPr>
            <p:cNvSpPr/>
            <p:nvPr/>
          </p:nvSpPr>
          <p:spPr bwMode="auto">
            <a:xfrm>
              <a:off x="4887040" y="6003279"/>
              <a:ext cx="242816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cxnSp>
        <p:nvCxnSpPr>
          <p:cNvPr id="48" name="Straight Arrow Connector 47">
            <a:extLst>
              <a:ext uri="{FF2B5EF4-FFF2-40B4-BE49-F238E27FC236}">
                <a16:creationId xmlns:a16="http://schemas.microsoft.com/office/drawing/2014/main" id="{26C1140E-D553-294C-A909-79A4CED875AF}"/>
              </a:ext>
            </a:extLst>
          </p:cNvPr>
          <p:cNvCxnSpPr>
            <a:stCxn id="41" idx="3"/>
            <a:endCxn id="43" idx="1"/>
          </p:cNvCxnSpPr>
          <p:nvPr/>
        </p:nvCxnSpPr>
        <p:spPr bwMode="auto">
          <a:xfrm flipV="1">
            <a:off x="2209799" y="5492631"/>
            <a:ext cx="728640" cy="6352"/>
          </a:xfrm>
          <a:prstGeom prst="straightConnector1">
            <a:avLst/>
          </a:prstGeom>
          <a:solidFill>
            <a:srgbClr val="00B8FF"/>
          </a:solidFill>
          <a:ln w="9525" cap="flat" cmpd="sng" algn="ctr">
            <a:solidFill>
              <a:srgbClr val="FF0000"/>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310D8355-8AB6-E044-8167-1CBF80391B7B}"/>
              </a:ext>
            </a:extLst>
          </p:cNvPr>
          <p:cNvCxnSpPr>
            <a:cxnSpLocks/>
          </p:cNvCxnSpPr>
          <p:nvPr/>
        </p:nvCxnSpPr>
        <p:spPr bwMode="auto">
          <a:xfrm flipV="1">
            <a:off x="5376875" y="5486278"/>
            <a:ext cx="728640" cy="6352"/>
          </a:xfrm>
          <a:prstGeom prst="straightConnector1">
            <a:avLst/>
          </a:prstGeom>
          <a:solidFill>
            <a:srgbClr val="00B8FF"/>
          </a:solidFill>
          <a:ln w="9525" cap="flat" cmpd="sng" algn="ctr">
            <a:solidFill>
              <a:srgbClr val="FF0000"/>
            </a:solidFill>
            <a:prstDash val="solid"/>
            <a:round/>
            <a:headEnd type="none" w="med" len="med"/>
            <a:tailEnd type="triangle"/>
          </a:ln>
          <a:effectLst/>
        </p:spPr>
      </p:cxnSp>
      <p:sp>
        <p:nvSpPr>
          <p:cNvPr id="52" name="TextBox 51">
            <a:extLst>
              <a:ext uri="{FF2B5EF4-FFF2-40B4-BE49-F238E27FC236}">
                <a16:creationId xmlns:a16="http://schemas.microsoft.com/office/drawing/2014/main" id="{6975515B-2424-144C-A524-883595D5F501}"/>
              </a:ext>
            </a:extLst>
          </p:cNvPr>
          <p:cNvSpPr txBox="1"/>
          <p:nvPr/>
        </p:nvSpPr>
        <p:spPr>
          <a:xfrm>
            <a:off x="1562099" y="5898085"/>
            <a:ext cx="53340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0.7</a:t>
            </a:r>
            <a:endParaRPr lang="en-US" baseline="-25000" dirty="0">
              <a:solidFill>
                <a:schemeClr val="tx1"/>
              </a:solidFill>
              <a:latin typeface="Comic Sans MS" panose="030F0902030302020204" pitchFamily="66" charset="0"/>
            </a:endParaRPr>
          </a:p>
        </p:txBody>
      </p:sp>
      <p:sp>
        <p:nvSpPr>
          <p:cNvPr id="53" name="TextBox 52">
            <a:extLst>
              <a:ext uri="{FF2B5EF4-FFF2-40B4-BE49-F238E27FC236}">
                <a16:creationId xmlns:a16="http://schemas.microsoft.com/office/drawing/2014/main" id="{97B8BF85-7FD1-DA45-941F-8C6264C5112A}"/>
              </a:ext>
            </a:extLst>
          </p:cNvPr>
          <p:cNvSpPr txBox="1"/>
          <p:nvPr/>
        </p:nvSpPr>
        <p:spPr>
          <a:xfrm>
            <a:off x="3299991" y="5889565"/>
            <a:ext cx="202556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1.1</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0.5</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1.4=0.77</a:t>
            </a:r>
            <a:endParaRPr lang="en-US" baseline="-25000" dirty="0">
              <a:solidFill>
                <a:schemeClr val="tx1"/>
              </a:solidFill>
              <a:latin typeface="Comic Sans MS" panose="030F0902030302020204" pitchFamily="66" charset="0"/>
            </a:endParaRPr>
          </a:p>
        </p:txBody>
      </p:sp>
      <p:sp>
        <p:nvSpPr>
          <p:cNvPr id="54" name="TextBox 53">
            <a:extLst>
              <a:ext uri="{FF2B5EF4-FFF2-40B4-BE49-F238E27FC236}">
                <a16:creationId xmlns:a16="http://schemas.microsoft.com/office/drawing/2014/main" id="{EA9D837E-9209-434A-9E53-16F61F71310C}"/>
              </a:ext>
            </a:extLst>
          </p:cNvPr>
          <p:cNvSpPr txBox="1"/>
          <p:nvPr/>
        </p:nvSpPr>
        <p:spPr>
          <a:xfrm>
            <a:off x="6193438" y="5850645"/>
            <a:ext cx="161413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1.1</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0.8=0.88</a:t>
            </a:r>
            <a:endParaRPr lang="en-US" baseline="-25000" dirty="0">
              <a:solidFill>
                <a:schemeClr val="tx1"/>
              </a:solidFill>
              <a:latin typeface="Comic Sans MS" panose="030F0902030302020204" pitchFamily="66" charset="0"/>
            </a:endParaRPr>
          </a:p>
        </p:txBody>
      </p:sp>
      <p:pic>
        <p:nvPicPr>
          <p:cNvPr id="44" name="Picture 43">
            <a:extLst>
              <a:ext uri="{FF2B5EF4-FFF2-40B4-BE49-F238E27FC236}">
                <a16:creationId xmlns:a16="http://schemas.microsoft.com/office/drawing/2014/main" id="{CB2D1BF5-EBFC-9F40-902E-328D79A8E660}"/>
              </a:ext>
            </a:extLst>
          </p:cNvPr>
          <p:cNvPicPr>
            <a:picLocks noChangeAspect="1"/>
          </p:cNvPicPr>
          <p:nvPr/>
        </p:nvPicPr>
        <p:blipFill>
          <a:blip r:embed="rId3"/>
          <a:stretch>
            <a:fillRect/>
          </a:stretch>
        </p:blipFill>
        <p:spPr>
          <a:xfrm>
            <a:off x="3497571" y="4405213"/>
            <a:ext cx="154530" cy="214312"/>
          </a:xfrm>
          <a:prstGeom prst="rect">
            <a:avLst/>
          </a:prstGeom>
        </p:spPr>
      </p:pic>
    </p:spTree>
    <p:extLst>
      <p:ext uri="{BB962C8B-B14F-4D97-AF65-F5344CB8AC3E}">
        <p14:creationId xmlns:p14="http://schemas.microsoft.com/office/powerpoint/2010/main" val="2387120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EA5E-253A-6B4E-8E6D-287C3D94456E}"/>
              </a:ext>
            </a:extLst>
          </p:cNvPr>
          <p:cNvSpPr>
            <a:spLocks noGrp="1"/>
          </p:cNvSpPr>
          <p:nvPr>
            <p:ph type="title"/>
          </p:nvPr>
        </p:nvSpPr>
        <p:spPr>
          <a:xfrm>
            <a:off x="533400" y="365126"/>
            <a:ext cx="7848600" cy="792162"/>
          </a:xfrm>
        </p:spPr>
        <p:txBody>
          <a:bodyPr/>
          <a:lstStyle/>
          <a:p>
            <a:r>
              <a:rPr lang="en-US" altLang="zh-CN" sz="3500" dirty="0">
                <a:latin typeface="Comic Sans MS" panose="030F0902030302020204" pitchFamily="66" charset="0"/>
              </a:rPr>
              <a:t>Partially-ordered</a:t>
            </a:r>
            <a:r>
              <a:rPr lang="zh-CN" altLang="en-US" sz="3500" dirty="0">
                <a:latin typeface="Comic Sans MS" panose="030F0902030302020204" pitchFamily="66" charset="0"/>
              </a:rPr>
              <a:t> </a:t>
            </a:r>
            <a:r>
              <a:rPr lang="en-US" altLang="zh-CN" sz="3500" dirty="0" err="1">
                <a:latin typeface="Comic Sans MS" panose="030F0902030302020204" pitchFamily="66" charset="0"/>
              </a:rPr>
              <a:t>Middlebox</a:t>
            </a:r>
            <a:r>
              <a:rPr lang="zh-CN" altLang="en-US" sz="3500" dirty="0">
                <a:latin typeface="Comic Sans MS" panose="030F0902030302020204" pitchFamily="66" charset="0"/>
              </a:rPr>
              <a:t> </a:t>
            </a:r>
            <a:r>
              <a:rPr lang="en-US" altLang="zh-CN" sz="3500" dirty="0">
                <a:latin typeface="Comic Sans MS" panose="030F0902030302020204" pitchFamily="66" charset="0"/>
              </a:rPr>
              <a:t>Set</a:t>
            </a:r>
            <a:r>
              <a:rPr lang="zh-CN" altLang="en-US" sz="3500" dirty="0">
                <a:latin typeface="Comic Sans MS" panose="030F0902030302020204" pitchFamily="66" charset="0"/>
              </a:rPr>
              <a:t> </a:t>
            </a:r>
            <a:r>
              <a:rPr lang="en-US" altLang="zh-CN" sz="3500" dirty="0">
                <a:latin typeface="Comic Sans MS" panose="030F0902030302020204" pitchFamily="66" charset="0"/>
              </a:rPr>
              <a:t>Placement</a:t>
            </a:r>
            <a:r>
              <a:rPr lang="zh-CN" altLang="en-US" sz="3500" dirty="0">
                <a:latin typeface="Comic Sans MS" panose="030F0902030302020204" pitchFamily="66" charset="0"/>
              </a:rPr>
              <a:t> </a:t>
            </a:r>
            <a:r>
              <a:rPr lang="en-US" altLang="zh-CN" sz="3200" dirty="0">
                <a:latin typeface="Comic Sans MS" panose="030F0902030302020204" pitchFamily="66" charset="0"/>
              </a:rPr>
              <a:t>(cont’d)</a:t>
            </a:r>
            <a:endParaRPr lang="en-US" altLang="zh-CN" sz="3500"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F4826D97-CFD3-8A47-AFB2-528A59E5968F}"/>
              </a:ext>
            </a:extLst>
          </p:cNvPr>
          <p:cNvSpPr>
            <a:spLocks noGrp="1"/>
          </p:cNvSpPr>
          <p:nvPr>
            <p:ph idx="1"/>
          </p:nvPr>
        </p:nvSpPr>
        <p:spPr>
          <a:xfrm>
            <a:off x="304800" y="1447800"/>
            <a:ext cx="8610600" cy="4040412"/>
          </a:xfrm>
        </p:spPr>
        <p:txBody>
          <a:bodyPr/>
          <a:lstStyle/>
          <a:p>
            <a:r>
              <a:rPr lang="en-US" altLang="zh-CN" sz="2400" dirty="0">
                <a:latin typeface="Comic Sans MS" panose="030F0902030302020204" pitchFamily="66" charset="0"/>
              </a:rPr>
              <a:t>Another</a:t>
            </a:r>
            <a:r>
              <a:rPr lang="zh-CN" altLang="en-US" sz="2400" dirty="0">
                <a:latin typeface="Comic Sans MS" panose="030F0902030302020204" pitchFamily="66" charset="0"/>
              </a:rPr>
              <a:t> </a:t>
            </a:r>
            <a:r>
              <a:rPr lang="en-US" altLang="zh-CN" sz="2400" dirty="0">
                <a:latin typeface="Comic Sans MS" panose="030F0902030302020204" pitchFamily="66" charset="0"/>
              </a:rPr>
              <a:t>heuristic</a:t>
            </a:r>
            <a:r>
              <a:rPr lang="zh-CN" altLang="en-US" sz="2400" dirty="0">
                <a:latin typeface="Comic Sans MS" panose="030F0902030302020204" pitchFamily="66" charset="0"/>
              </a:rPr>
              <a:t> </a:t>
            </a:r>
            <a:r>
              <a:rPr lang="en-US" altLang="zh-CN" sz="2400" dirty="0">
                <a:latin typeface="Comic Sans MS" panose="030F0902030302020204" pitchFamily="66" charset="0"/>
              </a:rPr>
              <a:t>solution</a:t>
            </a:r>
            <a:endParaRPr lang="en-US" altLang="zh-CN" sz="2000" baseline="-25000" dirty="0">
              <a:latin typeface="Comic Sans MS" panose="030F0902030302020204" pitchFamily="66" charset="0"/>
              <a:cs typeface="Times New Roman" panose="02020603050405020304" pitchFamily="18" charset="0"/>
            </a:endParaRPr>
          </a:p>
          <a:p>
            <a:pPr lvl="1"/>
            <a:r>
              <a:rPr lang="en-US" altLang="zh-CN" sz="2200" dirty="0">
                <a:latin typeface="Comic Sans MS" panose="030F0902030302020204" pitchFamily="66" charset="0"/>
                <a:cs typeface="Times New Roman" panose="02020603050405020304" pitchFamily="18" charset="0"/>
              </a:rPr>
              <a:t>Insight</a:t>
            </a:r>
          </a:p>
          <a:p>
            <a:pPr lvl="2"/>
            <a:r>
              <a:rPr lang="en-US" altLang="zh-CN" sz="1800" dirty="0">
                <a:latin typeface="Comic Sans MS" panose="030F0902030302020204" pitchFamily="66" charset="0"/>
              </a:rPr>
              <a:t>Transform</a:t>
            </a:r>
            <a:r>
              <a:rPr lang="zh-CN" altLang="en-US" sz="1800" dirty="0">
                <a:latin typeface="Comic Sans MS" panose="030F0902030302020204" pitchFamily="66" charset="0"/>
              </a:rPr>
              <a:t> </a:t>
            </a:r>
            <a:r>
              <a:rPr lang="en-US" altLang="zh-CN" sz="1800" dirty="0">
                <a:latin typeface="Comic Sans MS" panose="030F0902030302020204" pitchFamily="66" charset="0"/>
              </a:rPr>
              <a:t>into</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non-ordered</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a:t>
            </a:r>
          </a:p>
          <a:p>
            <a:pPr lvl="1"/>
            <a:r>
              <a:rPr lang="en-US" altLang="zh-CN" sz="2200" dirty="0">
                <a:latin typeface="Comic Sans MS" panose="030F0902030302020204" pitchFamily="66" charset="0"/>
              </a:rPr>
              <a:t>Steps</a:t>
            </a:r>
          </a:p>
          <a:p>
            <a:pPr lvl="2"/>
            <a:r>
              <a:rPr lang="en-US" altLang="zh-CN" sz="1800" dirty="0">
                <a:latin typeface="Comic Sans MS" panose="030F0902030302020204" pitchFamily="66" charset="0"/>
              </a:rPr>
              <a:t>Treat</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r>
              <a:rPr lang="zh-CN" altLang="en-US" sz="1800" dirty="0">
                <a:latin typeface="Comic Sans MS" panose="030F0902030302020204" pitchFamily="66" charset="0"/>
              </a:rPr>
              <a:t> </a:t>
            </a:r>
            <a:r>
              <a:rPr lang="en-US" altLang="zh-CN" sz="1800" dirty="0">
                <a:latin typeface="Comic Sans MS" panose="030F0902030302020204" pitchFamily="66" charset="0"/>
              </a:rPr>
              <a:t>with</a:t>
            </a:r>
            <a:r>
              <a:rPr lang="zh-CN" altLang="en-US" sz="1800" dirty="0">
                <a:latin typeface="Comic Sans MS" panose="030F0902030302020204" pitchFamily="66" charset="0"/>
              </a:rPr>
              <a:t> </a:t>
            </a:r>
            <a:r>
              <a:rPr lang="en-US" altLang="zh-CN" sz="1800" dirty="0">
                <a:latin typeface="Comic Sans MS" panose="030F0902030302020204" pitchFamily="66" charset="0"/>
              </a:rPr>
              <a:t>dependencies</a:t>
            </a:r>
            <a:r>
              <a:rPr lang="zh-CN" altLang="en-US" sz="1800" dirty="0">
                <a:latin typeface="Comic Sans MS" panose="030F0902030302020204" pitchFamily="66" charset="0"/>
              </a:rPr>
              <a:t> </a:t>
            </a:r>
            <a:r>
              <a:rPr lang="en-US" altLang="zh-CN" sz="1800" dirty="0">
                <a:latin typeface="Comic Sans MS" panose="030F0902030302020204" pitchFamily="66" charset="0"/>
              </a:rPr>
              <a:t>as</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single</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by</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topological</a:t>
            </a:r>
            <a:r>
              <a:rPr lang="zh-CN" altLang="en-US" sz="1800" dirty="0">
                <a:latin typeface="Comic Sans MS" panose="030F0902030302020204" pitchFamily="66" charset="0"/>
              </a:rPr>
              <a:t> </a:t>
            </a:r>
            <a:r>
              <a:rPr lang="en-US" altLang="zh-CN" sz="1800" dirty="0">
                <a:latin typeface="Comic Sans MS" panose="030F0902030302020204" pitchFamily="66" charset="0"/>
              </a:rPr>
              <a:t>order</a:t>
            </a:r>
            <a:r>
              <a:rPr lang="zh-CN" altLang="en-US" sz="1800" dirty="0">
                <a:latin typeface="Comic Sans MS" panose="030F0902030302020204" pitchFamily="66" charset="0"/>
              </a:rPr>
              <a:t> </a:t>
            </a:r>
            <a:endParaRPr lang="en-US" altLang="zh-CN" sz="1800" dirty="0">
              <a:latin typeface="Comic Sans MS" panose="030F0902030302020204" pitchFamily="66" charset="0"/>
            </a:endParaRPr>
          </a:p>
          <a:p>
            <a:pPr lvl="2"/>
            <a:r>
              <a:rPr lang="en-US" altLang="zh-CN" sz="1800" dirty="0">
                <a:latin typeface="Comic Sans MS" panose="030F0902030302020204" pitchFamily="66" charset="0"/>
              </a:rPr>
              <a:t>No</a:t>
            </a:r>
            <a:r>
              <a:rPr lang="zh-CN" altLang="en-US" sz="1800" dirty="0">
                <a:latin typeface="Comic Sans MS" panose="030F0902030302020204" pitchFamily="66" charset="0"/>
              </a:rPr>
              <a:t> </a:t>
            </a:r>
            <a:r>
              <a:rPr lang="en-US" altLang="zh-CN" sz="1800" dirty="0">
                <a:latin typeface="Comic Sans MS" panose="030F0902030302020204" pitchFamily="66" charset="0"/>
              </a:rPr>
              <a:t>dependency</a:t>
            </a:r>
            <a:r>
              <a:rPr lang="zh-CN" altLang="en-US" sz="1800" dirty="0">
                <a:latin typeface="Comic Sans MS" panose="030F0902030302020204" pitchFamily="66" charset="0"/>
              </a:rPr>
              <a:t> </a:t>
            </a:r>
            <a:r>
              <a:rPr lang="en-US" altLang="zh-CN" sz="1800" dirty="0">
                <a:latin typeface="Comic Sans MS" panose="030F0902030302020204" pitchFamily="66" charset="0"/>
              </a:rPr>
              <a:t>relations</a:t>
            </a:r>
            <a:r>
              <a:rPr lang="zh-CN" altLang="en-US" sz="1800" dirty="0">
                <a:latin typeface="Comic Sans MS" panose="030F0902030302020204" pitchFamily="66" charset="0"/>
              </a:rPr>
              <a:t> </a:t>
            </a:r>
            <a:r>
              <a:rPr lang="en-US" altLang="zh-CN" sz="1800" dirty="0">
                <a:latin typeface="Comic Sans MS" panose="030F0902030302020204" pitchFamily="66" charset="0"/>
              </a:rPr>
              <a:t>among</a:t>
            </a:r>
            <a:r>
              <a:rPr lang="zh-CN" altLang="en-US" sz="1800" dirty="0">
                <a:latin typeface="Comic Sans MS" panose="030F0902030302020204" pitchFamily="66" charset="0"/>
              </a:rPr>
              <a:t> </a:t>
            </a:r>
            <a:r>
              <a:rPr lang="en-US" altLang="zh-CN" sz="1800" dirty="0">
                <a:latin typeface="Comic Sans MS" panose="030F0902030302020204" pitchFamily="66" charset="0"/>
              </a:rPr>
              <a:t>new</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p>
          <a:p>
            <a:pPr lvl="1"/>
            <a:r>
              <a:rPr lang="en-US" altLang="zh-CN" sz="2200" dirty="0">
                <a:latin typeface="Comic Sans MS" panose="030F0902030302020204" pitchFamily="66" charset="0"/>
              </a:rPr>
              <a:t>Example</a:t>
            </a:r>
          </a:p>
          <a:p>
            <a:pPr lvl="2"/>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a:t>
            </a:r>
          </a:p>
          <a:p>
            <a:pPr marL="914400" lvl="2" indent="0">
              <a:buNone/>
            </a:pPr>
            <a:endParaRPr lang="en-US" altLang="zh-CN" sz="1800" dirty="0">
              <a:latin typeface="Comic Sans MS" panose="030F0902030302020204" pitchFamily="66" charset="0"/>
            </a:endParaRPr>
          </a:p>
          <a:p>
            <a:pPr lvl="2"/>
            <a:r>
              <a:rPr lang="en-US" altLang="zh-CN" sz="1900" dirty="0">
                <a:latin typeface="Comic Sans MS" panose="030F0902030302020204" pitchFamily="66" charset="0"/>
              </a:rPr>
              <a:t>Dependency</a:t>
            </a:r>
            <a:r>
              <a:rPr lang="zh-CN" altLang="en-US" sz="1900" dirty="0">
                <a:latin typeface="Comic Sans MS" panose="030F0902030302020204" pitchFamily="66" charset="0"/>
              </a:rPr>
              <a:t> </a:t>
            </a:r>
            <a:r>
              <a:rPr lang="en-US" altLang="zh-CN" sz="1900" dirty="0">
                <a:latin typeface="Comic Sans MS" panose="030F0902030302020204" pitchFamily="66" charset="0"/>
              </a:rPr>
              <a:t>relationship</a:t>
            </a:r>
            <a:r>
              <a:rPr lang="zh-CN" altLang="en-US" sz="1900" dirty="0">
                <a:latin typeface="Comic Sans MS" panose="030F0902030302020204" pitchFamily="66" charset="0"/>
              </a:rPr>
              <a:t>：</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2</a:t>
            </a:r>
            <a:r>
              <a:rPr lang="zh-CN" altLang="en-US" sz="2000" baseline="-25000" dirty="0">
                <a:latin typeface="Comic Sans MS" panose="030F0902030302020204" pitchFamily="66" charset="0"/>
              </a:rPr>
              <a:t> </a:t>
            </a:r>
            <a:r>
              <a:rPr lang="en-US" altLang="zh-CN" sz="2000" dirty="0">
                <a:latin typeface="Comic Sans MS" panose="030F0902030302020204" pitchFamily="66" charset="0"/>
              </a:rPr>
              <a:t>-&gt;</a:t>
            </a:r>
            <a:r>
              <a:rPr lang="zh-CN" altLang="en-US" sz="2000" dirty="0">
                <a:latin typeface="Comic Sans MS" panose="030F0902030302020204" pitchFamily="66" charset="0"/>
              </a:rPr>
              <a:t> </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3,</a:t>
            </a:r>
            <a:r>
              <a:rPr lang="zh-CN" altLang="en-US" sz="2000" baseline="-250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4</a:t>
            </a:r>
            <a:r>
              <a:rPr lang="zh-CN" altLang="en-US" sz="1800" baseline="-25000" dirty="0">
                <a:latin typeface="Comic Sans MS" panose="030F0902030302020204" pitchFamily="66" charset="0"/>
              </a:rPr>
              <a:t> </a:t>
            </a:r>
            <a:r>
              <a:rPr lang="en-US" altLang="zh-CN" sz="1800" dirty="0">
                <a:latin typeface="Comic Sans MS" panose="030F0902030302020204" pitchFamily="66" charset="0"/>
              </a:rPr>
              <a:t>-&gt;</a:t>
            </a:r>
            <a:r>
              <a:rPr lang="zh-CN" altLang="en-US" sz="18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5</a:t>
            </a:r>
            <a:r>
              <a:rPr lang="en-US" altLang="zh-CN" sz="1800" dirty="0">
                <a:latin typeface="Comic Sans MS" panose="030F0902030302020204" pitchFamily="66" charset="0"/>
              </a:rPr>
              <a:t>-&gt;</a:t>
            </a:r>
            <a:r>
              <a:rPr lang="zh-CN" altLang="en-US" sz="1800" baseline="-250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6</a:t>
            </a:r>
            <a:endParaRPr lang="en-US" altLang="zh-CN" sz="1800" dirty="0">
              <a:latin typeface="Comic Sans MS" panose="030F0902030302020204" pitchFamily="66" charset="0"/>
            </a:endParaRPr>
          </a:p>
        </p:txBody>
      </p:sp>
      <p:graphicFrame>
        <p:nvGraphicFramePr>
          <p:cNvPr id="11" name="Table 10">
            <a:extLst>
              <a:ext uri="{FF2B5EF4-FFF2-40B4-BE49-F238E27FC236}">
                <a16:creationId xmlns:a16="http://schemas.microsoft.com/office/drawing/2014/main" id="{DAF4FB00-6544-A342-B772-90D427A3D2E6}"/>
              </a:ext>
            </a:extLst>
          </p:cNvPr>
          <p:cNvGraphicFramePr>
            <a:graphicFrameLocks noGrp="1"/>
          </p:cNvGraphicFramePr>
          <p:nvPr>
            <p:extLst>
              <p:ext uri="{D42A27DB-BD31-4B8C-83A1-F6EECF244321}">
                <p14:modId xmlns:p14="http://schemas.microsoft.com/office/powerpoint/2010/main" val="450316939"/>
              </p:ext>
            </p:extLst>
          </p:nvPr>
        </p:nvGraphicFramePr>
        <p:xfrm>
          <a:off x="3314302" y="4343400"/>
          <a:ext cx="3848494" cy="741680"/>
        </p:xfrm>
        <a:graphic>
          <a:graphicData uri="http://schemas.openxmlformats.org/drawingml/2006/table">
            <a:tbl>
              <a:tblPr>
                <a:tableStyleId>{5940675A-B579-460E-94D1-54222C63F5DA}</a:tableStyleId>
              </a:tblPr>
              <a:tblGrid>
                <a:gridCol w="521830">
                  <a:extLst>
                    <a:ext uri="{9D8B030D-6E8A-4147-A177-3AD203B41FA5}">
                      <a16:colId xmlns:a16="http://schemas.microsoft.com/office/drawing/2014/main" val="161098349"/>
                    </a:ext>
                  </a:extLst>
                </a:gridCol>
                <a:gridCol w="521830">
                  <a:extLst>
                    <a:ext uri="{9D8B030D-6E8A-4147-A177-3AD203B41FA5}">
                      <a16:colId xmlns:a16="http://schemas.microsoft.com/office/drawing/2014/main" val="3994504206"/>
                    </a:ext>
                  </a:extLst>
                </a:gridCol>
                <a:gridCol w="521830">
                  <a:extLst>
                    <a:ext uri="{9D8B030D-6E8A-4147-A177-3AD203B41FA5}">
                      <a16:colId xmlns:a16="http://schemas.microsoft.com/office/drawing/2014/main" val="4291246433"/>
                    </a:ext>
                  </a:extLst>
                </a:gridCol>
                <a:gridCol w="521830">
                  <a:extLst>
                    <a:ext uri="{9D8B030D-6E8A-4147-A177-3AD203B41FA5}">
                      <a16:colId xmlns:a16="http://schemas.microsoft.com/office/drawing/2014/main" val="4130097388"/>
                    </a:ext>
                  </a:extLst>
                </a:gridCol>
                <a:gridCol w="587058">
                  <a:extLst>
                    <a:ext uri="{9D8B030D-6E8A-4147-A177-3AD203B41FA5}">
                      <a16:colId xmlns:a16="http://schemas.microsoft.com/office/drawing/2014/main" val="1796038498"/>
                    </a:ext>
                  </a:extLst>
                </a:gridCol>
                <a:gridCol w="587058">
                  <a:extLst>
                    <a:ext uri="{9D8B030D-6E8A-4147-A177-3AD203B41FA5}">
                      <a16:colId xmlns:a16="http://schemas.microsoft.com/office/drawing/2014/main" val="89696836"/>
                    </a:ext>
                  </a:extLst>
                </a:gridCol>
                <a:gridCol w="587058">
                  <a:extLst>
                    <a:ext uri="{9D8B030D-6E8A-4147-A177-3AD203B41FA5}">
                      <a16:colId xmlns:a16="http://schemas.microsoft.com/office/drawing/2014/main" val="1817376338"/>
                    </a:ext>
                  </a:extLst>
                </a:gridCol>
              </a:tblGrid>
              <a:tr h="370840">
                <a:tc>
                  <a:txBody>
                    <a:bodyPr/>
                    <a:lstStyle/>
                    <a:p>
                      <a:pPr algn="ctr"/>
                      <a:endParaRPr lang="en-US" baseline="-25000"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m</a:t>
                      </a:r>
                      <a:r>
                        <a:rPr lang="en-US" altLang="zh-CN" baseline="-25000" dirty="0">
                          <a:latin typeface="Comic Sans MS" panose="030F0902030302020204" pitchFamily="66" charset="0"/>
                        </a:rPr>
                        <a:t>1</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2</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3</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4</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5</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6</a:t>
                      </a:r>
                      <a:endParaRPr lang="en-US" baseline="-25000" dirty="0">
                        <a:latin typeface="Comic Sans MS" panose="030F0902030302020204" pitchFamily="66" charset="0"/>
                      </a:endParaRPr>
                    </a:p>
                  </a:txBody>
                  <a:tcPr/>
                </a:tc>
                <a:extLst>
                  <a:ext uri="{0D108BD9-81ED-4DB2-BD59-A6C34878D82A}">
                    <a16:rowId xmlns:a16="http://schemas.microsoft.com/office/drawing/2014/main" val="3574477110"/>
                  </a:ext>
                </a:extLst>
              </a:tr>
              <a:tr h="370840">
                <a:tc>
                  <a:txBody>
                    <a:bodyPr/>
                    <a:lstStyle/>
                    <a:p>
                      <a:pPr algn="ct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0.7</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0.8</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0.5</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1.4</a:t>
                      </a:r>
                      <a:endParaRPr lang="en-US" dirty="0">
                        <a:latin typeface="Comic Sans MS" panose="030F0902030302020204" pitchFamily="66" charset="0"/>
                      </a:endParaRPr>
                    </a:p>
                  </a:txBody>
                  <a:tcPr/>
                </a:tc>
                <a:extLst>
                  <a:ext uri="{0D108BD9-81ED-4DB2-BD59-A6C34878D82A}">
                    <a16:rowId xmlns:a16="http://schemas.microsoft.com/office/drawing/2014/main" val="1876687426"/>
                  </a:ext>
                </a:extLst>
              </a:tr>
            </a:tbl>
          </a:graphicData>
        </a:graphic>
      </p:graphicFrame>
      <p:pic>
        <p:nvPicPr>
          <p:cNvPr id="13" name="Picture 12">
            <a:extLst>
              <a:ext uri="{FF2B5EF4-FFF2-40B4-BE49-F238E27FC236}">
                <a16:creationId xmlns:a16="http://schemas.microsoft.com/office/drawing/2014/main" id="{68D0A95C-A625-4E43-8387-06952051CBE8}"/>
              </a:ext>
            </a:extLst>
          </p:cNvPr>
          <p:cNvPicPr>
            <a:picLocks noChangeAspect="1"/>
          </p:cNvPicPr>
          <p:nvPr/>
        </p:nvPicPr>
        <p:blipFill>
          <a:blip r:embed="rId3"/>
          <a:stretch>
            <a:fillRect/>
          </a:stretch>
        </p:blipFill>
        <p:spPr>
          <a:xfrm>
            <a:off x="3505200" y="4800600"/>
            <a:ext cx="154530" cy="214312"/>
          </a:xfrm>
          <a:prstGeom prst="rect">
            <a:avLst/>
          </a:prstGeom>
        </p:spPr>
      </p:pic>
      <p:grpSp>
        <p:nvGrpSpPr>
          <p:cNvPr id="14" name="Group 13">
            <a:extLst>
              <a:ext uri="{FF2B5EF4-FFF2-40B4-BE49-F238E27FC236}">
                <a16:creationId xmlns:a16="http://schemas.microsoft.com/office/drawing/2014/main" id="{896F840A-18B7-F04B-982A-3490785502AF}"/>
              </a:ext>
            </a:extLst>
          </p:cNvPr>
          <p:cNvGrpSpPr/>
          <p:nvPr/>
        </p:nvGrpSpPr>
        <p:grpSpPr>
          <a:xfrm>
            <a:off x="1828800" y="5630809"/>
            <a:ext cx="457201" cy="395343"/>
            <a:chOff x="1828800" y="6081657"/>
            <a:chExt cx="457201" cy="395343"/>
          </a:xfrm>
        </p:grpSpPr>
        <p:sp>
          <p:nvSpPr>
            <p:cNvPr id="15" name="Rectangle 14">
              <a:extLst>
                <a:ext uri="{FF2B5EF4-FFF2-40B4-BE49-F238E27FC236}">
                  <a16:creationId xmlns:a16="http://schemas.microsoft.com/office/drawing/2014/main" id="{F2828527-6D76-E044-BCB3-5C424117AC57}"/>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6" name="TextBox 15">
              <a:extLst>
                <a:ext uri="{FF2B5EF4-FFF2-40B4-BE49-F238E27FC236}">
                  <a16:creationId xmlns:a16="http://schemas.microsoft.com/office/drawing/2014/main" id="{CFF18030-C281-B64C-9943-4F304C2AE740}"/>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1</a:t>
              </a:r>
              <a:endParaRPr lang="en-US" baseline="-25000" dirty="0">
                <a:solidFill>
                  <a:schemeClr val="tx1"/>
                </a:solidFill>
                <a:latin typeface="Comic Sans MS" panose="030F0902030302020204" pitchFamily="66" charset="0"/>
              </a:endParaRPr>
            </a:p>
          </p:txBody>
        </p:sp>
      </p:grpSp>
      <p:sp>
        <p:nvSpPr>
          <p:cNvPr id="17" name="Rectangle 16">
            <a:extLst>
              <a:ext uri="{FF2B5EF4-FFF2-40B4-BE49-F238E27FC236}">
                <a16:creationId xmlns:a16="http://schemas.microsoft.com/office/drawing/2014/main" id="{AC753292-8A94-3B4A-A205-60BB62B8D73A}"/>
              </a:ext>
            </a:extLst>
          </p:cNvPr>
          <p:cNvSpPr/>
          <p:nvPr/>
        </p:nvSpPr>
        <p:spPr bwMode="auto">
          <a:xfrm>
            <a:off x="1676400" y="5568952"/>
            <a:ext cx="76200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nvGrpSpPr>
          <p:cNvPr id="18" name="Group 17">
            <a:extLst>
              <a:ext uri="{FF2B5EF4-FFF2-40B4-BE49-F238E27FC236}">
                <a16:creationId xmlns:a16="http://schemas.microsoft.com/office/drawing/2014/main" id="{23314C9B-04E3-074D-BC60-30A04A272559}"/>
              </a:ext>
            </a:extLst>
          </p:cNvPr>
          <p:cNvGrpSpPr/>
          <p:nvPr/>
        </p:nvGrpSpPr>
        <p:grpSpPr>
          <a:xfrm>
            <a:off x="3429000" y="5568952"/>
            <a:ext cx="1524000" cy="561201"/>
            <a:chOff x="2819400" y="6019800"/>
            <a:chExt cx="1524000" cy="561201"/>
          </a:xfrm>
        </p:grpSpPr>
        <p:grpSp>
          <p:nvGrpSpPr>
            <p:cNvPr id="19" name="Group 18">
              <a:extLst>
                <a:ext uri="{FF2B5EF4-FFF2-40B4-BE49-F238E27FC236}">
                  <a16:creationId xmlns:a16="http://schemas.microsoft.com/office/drawing/2014/main" id="{80FF3E94-7C08-294C-85B8-21916F86FBBE}"/>
                </a:ext>
              </a:extLst>
            </p:cNvPr>
            <p:cNvGrpSpPr/>
            <p:nvPr/>
          </p:nvGrpSpPr>
          <p:grpSpPr>
            <a:xfrm>
              <a:off x="2895599" y="6081657"/>
              <a:ext cx="457201" cy="395343"/>
              <a:chOff x="1828800" y="6081657"/>
              <a:chExt cx="457201" cy="395343"/>
            </a:xfrm>
          </p:grpSpPr>
          <p:sp>
            <p:nvSpPr>
              <p:cNvPr id="25" name="Rectangle 24">
                <a:extLst>
                  <a:ext uri="{FF2B5EF4-FFF2-40B4-BE49-F238E27FC236}">
                    <a16:creationId xmlns:a16="http://schemas.microsoft.com/office/drawing/2014/main" id="{6A136E30-A840-AB4F-9696-543E03F24861}"/>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6" name="TextBox 25">
                <a:extLst>
                  <a:ext uri="{FF2B5EF4-FFF2-40B4-BE49-F238E27FC236}">
                    <a16:creationId xmlns:a16="http://schemas.microsoft.com/office/drawing/2014/main" id="{2605AB2E-51A9-B742-A419-33BED37EF813}"/>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2</a:t>
                </a:r>
                <a:endParaRPr lang="en-US" baseline="-25000" dirty="0">
                  <a:solidFill>
                    <a:schemeClr val="tx1"/>
                  </a:solidFill>
                  <a:latin typeface="Comic Sans MS" panose="030F0902030302020204" pitchFamily="66" charset="0"/>
                </a:endParaRPr>
              </a:p>
            </p:txBody>
          </p:sp>
        </p:grpSp>
        <p:grpSp>
          <p:nvGrpSpPr>
            <p:cNvPr id="20" name="Group 19">
              <a:extLst>
                <a:ext uri="{FF2B5EF4-FFF2-40B4-BE49-F238E27FC236}">
                  <a16:creationId xmlns:a16="http://schemas.microsoft.com/office/drawing/2014/main" id="{54EC4AA6-94CF-3F47-8639-5BD38A158AE1}"/>
                </a:ext>
              </a:extLst>
            </p:cNvPr>
            <p:cNvGrpSpPr/>
            <p:nvPr/>
          </p:nvGrpSpPr>
          <p:grpSpPr>
            <a:xfrm>
              <a:off x="3774027" y="6079037"/>
              <a:ext cx="457201" cy="395343"/>
              <a:chOff x="1828800" y="6081657"/>
              <a:chExt cx="457201" cy="395343"/>
            </a:xfrm>
          </p:grpSpPr>
          <p:sp>
            <p:nvSpPr>
              <p:cNvPr id="23" name="Rectangle 22">
                <a:extLst>
                  <a:ext uri="{FF2B5EF4-FFF2-40B4-BE49-F238E27FC236}">
                    <a16:creationId xmlns:a16="http://schemas.microsoft.com/office/drawing/2014/main" id="{BC54E641-26CA-944A-B53A-373FB34D6A1A}"/>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4" name="TextBox 23">
                <a:extLst>
                  <a:ext uri="{FF2B5EF4-FFF2-40B4-BE49-F238E27FC236}">
                    <a16:creationId xmlns:a16="http://schemas.microsoft.com/office/drawing/2014/main" id="{E18CE9E9-0168-9644-8E27-93D8952A49F0}"/>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3</a:t>
                </a:r>
                <a:endParaRPr lang="en-US" baseline="-25000" dirty="0">
                  <a:solidFill>
                    <a:schemeClr val="tx1"/>
                  </a:solidFill>
                  <a:latin typeface="Comic Sans MS" panose="030F0902030302020204" pitchFamily="66" charset="0"/>
                </a:endParaRPr>
              </a:p>
            </p:txBody>
          </p:sp>
        </p:grpSp>
        <p:cxnSp>
          <p:nvCxnSpPr>
            <p:cNvPr id="21" name="Straight Arrow Connector 20">
              <a:extLst>
                <a:ext uri="{FF2B5EF4-FFF2-40B4-BE49-F238E27FC236}">
                  <a16:creationId xmlns:a16="http://schemas.microsoft.com/office/drawing/2014/main" id="{B6124982-8BFB-BD4D-8028-DC12664A6D22}"/>
                </a:ext>
              </a:extLst>
            </p:cNvPr>
            <p:cNvCxnSpPr>
              <a:stCxn id="26" idx="3"/>
              <a:endCxn id="24" idx="1"/>
            </p:cNvCxnSpPr>
            <p:nvPr/>
          </p:nvCxnSpPr>
          <p:spPr bwMode="auto">
            <a:xfrm flipV="1">
              <a:off x="3352800" y="6263703"/>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
          <p:nvSpPr>
            <p:cNvPr id="22" name="Rectangle 21">
              <a:extLst>
                <a:ext uri="{FF2B5EF4-FFF2-40B4-BE49-F238E27FC236}">
                  <a16:creationId xmlns:a16="http://schemas.microsoft.com/office/drawing/2014/main" id="{7A4C1F37-F848-B74B-8357-18087FEE7E6C}"/>
                </a:ext>
              </a:extLst>
            </p:cNvPr>
            <p:cNvSpPr/>
            <p:nvPr/>
          </p:nvSpPr>
          <p:spPr bwMode="auto">
            <a:xfrm>
              <a:off x="2819400" y="6019800"/>
              <a:ext cx="152400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grpSp>
        <p:nvGrpSpPr>
          <p:cNvPr id="27" name="Group 26">
            <a:extLst>
              <a:ext uri="{FF2B5EF4-FFF2-40B4-BE49-F238E27FC236}">
                <a16:creationId xmlns:a16="http://schemas.microsoft.com/office/drawing/2014/main" id="{C1611C94-C394-B147-9156-035880292B2D}"/>
              </a:ext>
            </a:extLst>
          </p:cNvPr>
          <p:cNvGrpSpPr/>
          <p:nvPr/>
        </p:nvGrpSpPr>
        <p:grpSpPr>
          <a:xfrm>
            <a:off x="5795454" y="5568952"/>
            <a:ext cx="2428160" cy="561201"/>
            <a:chOff x="4887040" y="6003279"/>
            <a:chExt cx="2428160" cy="561201"/>
          </a:xfrm>
        </p:grpSpPr>
        <p:grpSp>
          <p:nvGrpSpPr>
            <p:cNvPr id="28" name="Group 27">
              <a:extLst>
                <a:ext uri="{FF2B5EF4-FFF2-40B4-BE49-F238E27FC236}">
                  <a16:creationId xmlns:a16="http://schemas.microsoft.com/office/drawing/2014/main" id="{E3337970-A181-824E-8E91-D4A7F40D2B14}"/>
                </a:ext>
              </a:extLst>
            </p:cNvPr>
            <p:cNvGrpSpPr/>
            <p:nvPr/>
          </p:nvGrpSpPr>
          <p:grpSpPr>
            <a:xfrm>
              <a:off x="4988972" y="6081657"/>
              <a:ext cx="457201" cy="395343"/>
              <a:chOff x="1828800" y="6081657"/>
              <a:chExt cx="457201" cy="395343"/>
            </a:xfrm>
          </p:grpSpPr>
          <p:sp>
            <p:nvSpPr>
              <p:cNvPr id="38" name="Rectangle 37">
                <a:extLst>
                  <a:ext uri="{FF2B5EF4-FFF2-40B4-BE49-F238E27FC236}">
                    <a16:creationId xmlns:a16="http://schemas.microsoft.com/office/drawing/2014/main" id="{A6B0824C-80D9-EC40-81B0-7900FC19CAD3}"/>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9" name="TextBox 38">
                <a:extLst>
                  <a:ext uri="{FF2B5EF4-FFF2-40B4-BE49-F238E27FC236}">
                    <a16:creationId xmlns:a16="http://schemas.microsoft.com/office/drawing/2014/main" id="{551A778B-CC04-9A46-8E6D-C794C41A57CA}"/>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4</a:t>
                </a:r>
                <a:endParaRPr lang="en-US" baseline="-25000" dirty="0">
                  <a:solidFill>
                    <a:schemeClr val="tx1"/>
                  </a:solidFill>
                  <a:latin typeface="Comic Sans MS" panose="030F0902030302020204" pitchFamily="66" charset="0"/>
                </a:endParaRPr>
              </a:p>
            </p:txBody>
          </p:sp>
        </p:grpSp>
        <p:grpSp>
          <p:nvGrpSpPr>
            <p:cNvPr id="29" name="Group 28">
              <a:extLst>
                <a:ext uri="{FF2B5EF4-FFF2-40B4-BE49-F238E27FC236}">
                  <a16:creationId xmlns:a16="http://schemas.microsoft.com/office/drawing/2014/main" id="{B11D67F4-3AEC-5D4B-BD91-94173B49A67B}"/>
                </a:ext>
              </a:extLst>
            </p:cNvPr>
            <p:cNvGrpSpPr/>
            <p:nvPr/>
          </p:nvGrpSpPr>
          <p:grpSpPr>
            <a:xfrm>
              <a:off x="5867400" y="6081657"/>
              <a:ext cx="457201" cy="395343"/>
              <a:chOff x="1828800" y="6081657"/>
              <a:chExt cx="457201" cy="395343"/>
            </a:xfrm>
          </p:grpSpPr>
          <p:sp>
            <p:nvSpPr>
              <p:cNvPr id="36" name="Rectangle 35">
                <a:extLst>
                  <a:ext uri="{FF2B5EF4-FFF2-40B4-BE49-F238E27FC236}">
                    <a16:creationId xmlns:a16="http://schemas.microsoft.com/office/drawing/2014/main" id="{30CB5F6A-47A1-3142-8889-9E57A3444565}"/>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7" name="TextBox 36">
                <a:extLst>
                  <a:ext uri="{FF2B5EF4-FFF2-40B4-BE49-F238E27FC236}">
                    <a16:creationId xmlns:a16="http://schemas.microsoft.com/office/drawing/2014/main" id="{A339416C-DB04-BA4C-BD20-5AFEC0430FE6}"/>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5</a:t>
                </a:r>
                <a:endParaRPr lang="en-US" baseline="-25000" dirty="0">
                  <a:solidFill>
                    <a:schemeClr val="tx1"/>
                  </a:solidFill>
                  <a:latin typeface="Comic Sans MS" panose="030F0902030302020204" pitchFamily="66" charset="0"/>
                </a:endParaRPr>
              </a:p>
            </p:txBody>
          </p:sp>
        </p:grpSp>
        <p:grpSp>
          <p:nvGrpSpPr>
            <p:cNvPr id="30" name="Group 29">
              <a:extLst>
                <a:ext uri="{FF2B5EF4-FFF2-40B4-BE49-F238E27FC236}">
                  <a16:creationId xmlns:a16="http://schemas.microsoft.com/office/drawing/2014/main" id="{D75FD6CF-0078-2D4F-AE2A-9D8CCDC1663E}"/>
                </a:ext>
              </a:extLst>
            </p:cNvPr>
            <p:cNvGrpSpPr/>
            <p:nvPr/>
          </p:nvGrpSpPr>
          <p:grpSpPr>
            <a:xfrm>
              <a:off x="6745828" y="6079037"/>
              <a:ext cx="457201" cy="395343"/>
              <a:chOff x="1828800" y="6081657"/>
              <a:chExt cx="457201" cy="395343"/>
            </a:xfrm>
          </p:grpSpPr>
          <p:sp>
            <p:nvSpPr>
              <p:cNvPr id="34" name="Rectangle 33">
                <a:extLst>
                  <a:ext uri="{FF2B5EF4-FFF2-40B4-BE49-F238E27FC236}">
                    <a16:creationId xmlns:a16="http://schemas.microsoft.com/office/drawing/2014/main" id="{A61BCE12-172A-E84E-BC2A-D6DE30559E89}"/>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5" name="TextBox 34">
                <a:extLst>
                  <a:ext uri="{FF2B5EF4-FFF2-40B4-BE49-F238E27FC236}">
                    <a16:creationId xmlns:a16="http://schemas.microsoft.com/office/drawing/2014/main" id="{1CD006E2-8898-D941-BDBD-921AA426F223}"/>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6</a:t>
                </a:r>
                <a:endParaRPr lang="en-US" baseline="-25000" dirty="0">
                  <a:solidFill>
                    <a:schemeClr val="tx1"/>
                  </a:solidFill>
                  <a:latin typeface="Comic Sans MS" panose="030F0902030302020204" pitchFamily="66" charset="0"/>
                </a:endParaRPr>
              </a:p>
            </p:txBody>
          </p:sp>
        </p:grpSp>
        <p:cxnSp>
          <p:nvCxnSpPr>
            <p:cNvPr id="31" name="Straight Arrow Connector 30">
              <a:extLst>
                <a:ext uri="{FF2B5EF4-FFF2-40B4-BE49-F238E27FC236}">
                  <a16:creationId xmlns:a16="http://schemas.microsoft.com/office/drawing/2014/main" id="{18032625-B92C-B243-A2FF-1CEDAD550B07}"/>
                </a:ext>
              </a:extLst>
            </p:cNvPr>
            <p:cNvCxnSpPr>
              <a:stCxn id="37" idx="3"/>
              <a:endCxn id="35" idx="1"/>
            </p:cNvCxnSpPr>
            <p:nvPr/>
          </p:nvCxnSpPr>
          <p:spPr bwMode="auto">
            <a:xfrm flipV="1">
              <a:off x="6324601" y="6263703"/>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0B8441D7-9EEB-0742-8CEC-A2A1AC5A24DD}"/>
                </a:ext>
              </a:extLst>
            </p:cNvPr>
            <p:cNvCxnSpPr/>
            <p:nvPr/>
          </p:nvCxnSpPr>
          <p:spPr bwMode="auto">
            <a:xfrm flipV="1">
              <a:off x="5446172" y="6283880"/>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
          <p:nvSpPr>
            <p:cNvPr id="33" name="Rectangle 32">
              <a:extLst>
                <a:ext uri="{FF2B5EF4-FFF2-40B4-BE49-F238E27FC236}">
                  <a16:creationId xmlns:a16="http://schemas.microsoft.com/office/drawing/2014/main" id="{92B066C2-6DE1-B244-8EB0-0F2F283C0AFE}"/>
                </a:ext>
              </a:extLst>
            </p:cNvPr>
            <p:cNvSpPr/>
            <p:nvPr/>
          </p:nvSpPr>
          <p:spPr bwMode="auto">
            <a:xfrm>
              <a:off x="4887040" y="6003279"/>
              <a:ext cx="242816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sp>
        <p:nvSpPr>
          <p:cNvPr id="42" name="TextBox 41">
            <a:extLst>
              <a:ext uri="{FF2B5EF4-FFF2-40B4-BE49-F238E27FC236}">
                <a16:creationId xmlns:a16="http://schemas.microsoft.com/office/drawing/2014/main" id="{A251460E-F16A-FE49-B20A-680FA1B9AA07}"/>
              </a:ext>
            </a:extLst>
          </p:cNvPr>
          <p:cNvSpPr txBox="1"/>
          <p:nvPr/>
        </p:nvSpPr>
        <p:spPr>
          <a:xfrm>
            <a:off x="1828800" y="6161300"/>
            <a:ext cx="53340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0.7</a:t>
            </a:r>
            <a:endParaRPr lang="en-US" baseline="-25000" dirty="0">
              <a:solidFill>
                <a:schemeClr val="tx1"/>
              </a:solidFill>
              <a:latin typeface="Comic Sans MS" panose="030F0902030302020204" pitchFamily="66" charset="0"/>
            </a:endParaRPr>
          </a:p>
        </p:txBody>
      </p:sp>
      <p:sp>
        <p:nvSpPr>
          <p:cNvPr id="43" name="TextBox 42">
            <a:extLst>
              <a:ext uri="{FF2B5EF4-FFF2-40B4-BE49-F238E27FC236}">
                <a16:creationId xmlns:a16="http://schemas.microsoft.com/office/drawing/2014/main" id="{AA80F1E1-987E-BB47-82FB-3FA2BAE6549F}"/>
              </a:ext>
            </a:extLst>
          </p:cNvPr>
          <p:cNvSpPr txBox="1"/>
          <p:nvPr/>
        </p:nvSpPr>
        <p:spPr>
          <a:xfrm>
            <a:off x="6089254" y="6226088"/>
            <a:ext cx="202556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1.1</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0.5</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1.4=0.77</a:t>
            </a:r>
            <a:endParaRPr lang="en-US" baseline="-25000" dirty="0">
              <a:solidFill>
                <a:schemeClr val="tx1"/>
              </a:solidFill>
              <a:latin typeface="Comic Sans MS" panose="030F0902030302020204" pitchFamily="66" charset="0"/>
            </a:endParaRPr>
          </a:p>
        </p:txBody>
      </p:sp>
      <p:sp>
        <p:nvSpPr>
          <p:cNvPr id="44" name="TextBox 43">
            <a:extLst>
              <a:ext uri="{FF2B5EF4-FFF2-40B4-BE49-F238E27FC236}">
                <a16:creationId xmlns:a16="http://schemas.microsoft.com/office/drawing/2014/main" id="{1F3F472C-A7AC-1045-8306-E80C3B883491}"/>
              </a:ext>
            </a:extLst>
          </p:cNvPr>
          <p:cNvSpPr txBox="1"/>
          <p:nvPr/>
        </p:nvSpPr>
        <p:spPr>
          <a:xfrm>
            <a:off x="3470030" y="6219736"/>
            <a:ext cx="161413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1.1</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0.8=0.88</a:t>
            </a:r>
            <a:endParaRPr lang="en-US" baseline="-250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327916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2063B22-B551-AF46-A22E-CB71F969E81C}"/>
              </a:ext>
            </a:extLst>
          </p:cNvPr>
          <p:cNvGrpSpPr/>
          <p:nvPr/>
        </p:nvGrpSpPr>
        <p:grpSpPr>
          <a:xfrm>
            <a:off x="685800" y="4728307"/>
            <a:ext cx="5562600" cy="2053493"/>
            <a:chOff x="685800" y="4191000"/>
            <a:chExt cx="5562600" cy="2053493"/>
          </a:xfrm>
        </p:grpSpPr>
        <p:pic>
          <p:nvPicPr>
            <p:cNvPr id="4" name="Picture 3">
              <a:extLst>
                <a:ext uri="{FF2B5EF4-FFF2-40B4-BE49-F238E27FC236}">
                  <a16:creationId xmlns:a16="http://schemas.microsoft.com/office/drawing/2014/main" id="{6B23C6B5-AF86-794C-8A12-9351563CF5D3}"/>
                </a:ext>
              </a:extLst>
            </p:cNvPr>
            <p:cNvPicPr>
              <a:picLocks noChangeAspect="1"/>
            </p:cNvPicPr>
            <p:nvPr/>
          </p:nvPicPr>
          <p:blipFill>
            <a:blip r:embed="rId3"/>
            <a:stretch>
              <a:fillRect/>
            </a:stretch>
          </p:blipFill>
          <p:spPr>
            <a:xfrm>
              <a:off x="685800" y="4191000"/>
              <a:ext cx="5334000" cy="1684161"/>
            </a:xfrm>
            <a:prstGeom prst="rect">
              <a:avLst/>
            </a:prstGeom>
          </p:spPr>
        </p:pic>
        <p:sp>
          <p:nvSpPr>
            <p:cNvPr id="8" name="TextBox 7">
              <a:extLst>
                <a:ext uri="{FF2B5EF4-FFF2-40B4-BE49-F238E27FC236}">
                  <a16:creationId xmlns:a16="http://schemas.microsoft.com/office/drawing/2014/main" id="{99B2D032-1D09-1143-B3D6-74889CC9205D}"/>
                </a:ext>
              </a:extLst>
            </p:cNvPr>
            <p:cNvSpPr txBox="1"/>
            <p:nvPr/>
          </p:nvSpPr>
          <p:spPr>
            <a:xfrm>
              <a:off x="4037806" y="4191000"/>
              <a:ext cx="106680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Combine</a:t>
              </a:r>
              <a:endParaRPr lang="en-US" dirty="0">
                <a:solidFill>
                  <a:schemeClr val="tx1"/>
                </a:solidFill>
                <a:latin typeface="Comic Sans MS" panose="030F0902030302020204" pitchFamily="66" charset="0"/>
              </a:endParaRPr>
            </a:p>
          </p:txBody>
        </p:sp>
        <p:sp>
          <p:nvSpPr>
            <p:cNvPr id="9" name="TextBox 8">
              <a:extLst>
                <a:ext uri="{FF2B5EF4-FFF2-40B4-BE49-F238E27FC236}">
                  <a16:creationId xmlns:a16="http://schemas.microsoft.com/office/drawing/2014/main" id="{FE6030A6-1364-574F-AD69-57486C08D62C}"/>
                </a:ext>
              </a:extLst>
            </p:cNvPr>
            <p:cNvSpPr txBox="1"/>
            <p:nvPr/>
          </p:nvSpPr>
          <p:spPr>
            <a:xfrm>
              <a:off x="685800" y="5875161"/>
              <a:ext cx="556260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r</a:t>
              </a:r>
              <a:r>
                <a:rPr lang="en-US" altLang="zh-CN" baseline="-25000" dirty="0">
                  <a:solidFill>
                    <a:schemeClr val="tx1"/>
                  </a:solidFill>
                  <a:latin typeface="Comic Sans MS" panose="030F0902030302020204" pitchFamily="66" charset="0"/>
                </a:rPr>
                <a:t>1</a:t>
              </a:r>
              <a:r>
                <a:rPr lang="en-US" altLang="zh-CN" dirty="0">
                  <a:solidFill>
                    <a:schemeClr val="tx1"/>
                  </a:solidFill>
                  <a:latin typeface="Comic Sans MS" panose="030F0902030302020204" pitchFamily="66" charset="0"/>
                </a:rPr>
                <a:t>=1 </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r</a:t>
              </a:r>
              <a:r>
                <a:rPr lang="en-US" altLang="zh-CN" baseline="-25000" dirty="0">
                  <a:solidFill>
                    <a:schemeClr val="tx1"/>
                  </a:solidFill>
                  <a:latin typeface="Comic Sans MS" panose="030F0902030302020204" pitchFamily="66" charset="0"/>
                </a:rPr>
                <a:t>2</a:t>
              </a:r>
              <a:r>
                <a:rPr lang="en-US" altLang="zh-CN" dirty="0">
                  <a:solidFill>
                    <a:schemeClr val="tx1"/>
                  </a:solidFill>
                  <a:latin typeface="Comic Sans MS" panose="030F0902030302020204" pitchFamily="66" charset="0"/>
                </a:rPr>
                <a:t>=2 </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r</a:t>
              </a:r>
              <a:r>
                <a:rPr lang="en-US" altLang="zh-CN" baseline="-25000" dirty="0">
                  <a:solidFill>
                    <a:schemeClr val="tx1"/>
                  </a:solidFill>
                  <a:latin typeface="Comic Sans MS" panose="030F0902030302020204" pitchFamily="66" charset="0"/>
                </a:rPr>
                <a:t>3</a:t>
              </a:r>
              <a:r>
                <a:rPr lang="en-US" altLang="zh-CN" dirty="0">
                  <a:solidFill>
                    <a:schemeClr val="tx1"/>
                  </a:solidFill>
                  <a:latin typeface="Comic Sans MS" panose="030F0902030302020204" pitchFamily="66" charset="0"/>
                </a:rPr>
                <a:t>=3</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  r</a:t>
              </a:r>
              <a:r>
                <a:rPr lang="en-US" altLang="zh-CN" baseline="-25000" dirty="0">
                  <a:solidFill>
                    <a:schemeClr val="tx1"/>
                  </a:solidFill>
                  <a:latin typeface="Comic Sans MS" panose="030F0902030302020204" pitchFamily="66" charset="0"/>
                </a:rPr>
                <a:t>4</a:t>
              </a:r>
              <a:r>
                <a:rPr lang="en-US" altLang="zh-CN" dirty="0">
                  <a:solidFill>
                    <a:schemeClr val="tx1"/>
                  </a:solidFill>
                  <a:latin typeface="Comic Sans MS" panose="030F0902030302020204" pitchFamily="66" charset="0"/>
                </a:rPr>
                <a:t>=4</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 r</a:t>
              </a:r>
              <a:r>
                <a:rPr lang="en-US" altLang="zh-CN" baseline="-25000" dirty="0">
                  <a:solidFill>
                    <a:schemeClr val="tx1"/>
                  </a:solidFill>
                  <a:latin typeface="Comic Sans MS" panose="030F0902030302020204" pitchFamily="66" charset="0"/>
                </a:rPr>
                <a:t>5</a:t>
              </a:r>
              <a:r>
                <a:rPr lang="en-US" altLang="zh-CN" dirty="0">
                  <a:solidFill>
                    <a:schemeClr val="tx1"/>
                  </a:solidFill>
                  <a:latin typeface="Comic Sans MS" panose="030F0902030302020204" pitchFamily="66" charset="0"/>
                </a:rPr>
                <a:t>=6</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 r</a:t>
              </a:r>
              <a:r>
                <a:rPr lang="en-US" altLang="zh-CN" baseline="-25000" dirty="0">
                  <a:solidFill>
                    <a:schemeClr val="tx1"/>
                  </a:solidFill>
                  <a:latin typeface="Comic Sans MS" panose="030F0902030302020204" pitchFamily="66" charset="0"/>
                </a:rPr>
                <a:t>6</a:t>
              </a:r>
              <a:r>
                <a:rPr lang="en-US" altLang="zh-CN" dirty="0">
                  <a:solidFill>
                    <a:schemeClr val="tx1"/>
                  </a:solidFill>
                  <a:latin typeface="Comic Sans MS" panose="030F0902030302020204" pitchFamily="66" charset="0"/>
                </a:rPr>
                <a:t>=7</a:t>
              </a:r>
              <a:r>
                <a:rPr lang="zh-CN" altLang="en-US" dirty="0">
                  <a:solidFill>
                    <a:schemeClr val="tx1"/>
                  </a:solidFill>
                  <a:latin typeface="Comic Sans MS" panose="030F0902030302020204" pitchFamily="66" charset="0"/>
                </a:rPr>
                <a:t> </a:t>
              </a:r>
              <a:endParaRPr lang="en-US" dirty="0">
                <a:solidFill>
                  <a:schemeClr val="tx1"/>
                </a:solidFill>
                <a:latin typeface="Comic Sans MS" panose="030F0902030302020204" pitchFamily="66" charset="0"/>
              </a:endParaRPr>
            </a:p>
          </p:txBody>
        </p:sp>
        <p:sp>
          <p:nvSpPr>
            <p:cNvPr id="11" name="TextBox 10">
              <a:extLst>
                <a:ext uri="{FF2B5EF4-FFF2-40B4-BE49-F238E27FC236}">
                  <a16:creationId xmlns:a16="http://schemas.microsoft.com/office/drawing/2014/main" id="{36D09191-CA94-0F4A-9A82-D31FD507E1FA}"/>
                </a:ext>
              </a:extLst>
            </p:cNvPr>
            <p:cNvSpPr txBox="1"/>
            <p:nvPr/>
          </p:nvSpPr>
          <p:spPr>
            <a:xfrm>
              <a:off x="685800" y="4714548"/>
              <a:ext cx="838994"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CLGA</a:t>
              </a:r>
              <a:endParaRPr lang="en-US" dirty="0">
                <a:solidFill>
                  <a:schemeClr val="tx1"/>
                </a:solidFill>
                <a:latin typeface="Comic Sans MS" panose="030F0902030302020204" pitchFamily="66" charset="0"/>
              </a:endParaRPr>
            </a:p>
          </p:txBody>
        </p:sp>
        <p:sp>
          <p:nvSpPr>
            <p:cNvPr id="13" name="TextBox 12">
              <a:extLst>
                <a:ext uri="{FF2B5EF4-FFF2-40B4-BE49-F238E27FC236}">
                  <a16:creationId xmlns:a16="http://schemas.microsoft.com/office/drawing/2014/main" id="{6A20B57B-41F2-B040-A571-91FDEFABCCAE}"/>
                </a:ext>
              </a:extLst>
            </p:cNvPr>
            <p:cNvSpPr txBox="1"/>
            <p:nvPr/>
          </p:nvSpPr>
          <p:spPr>
            <a:xfrm>
              <a:off x="2124869" y="4714548"/>
              <a:ext cx="838994"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CLGA</a:t>
              </a:r>
              <a:endParaRPr lang="en-US" dirty="0">
                <a:solidFill>
                  <a:schemeClr val="tx1"/>
                </a:solidFill>
                <a:latin typeface="Comic Sans MS" panose="030F0902030302020204" pitchFamily="66" charset="0"/>
              </a:endParaRPr>
            </a:p>
          </p:txBody>
        </p:sp>
        <p:sp>
          <p:nvSpPr>
            <p:cNvPr id="14" name="TextBox 13">
              <a:extLst>
                <a:ext uri="{FF2B5EF4-FFF2-40B4-BE49-F238E27FC236}">
                  <a16:creationId xmlns:a16="http://schemas.microsoft.com/office/drawing/2014/main" id="{E6BB4FAD-F557-5E47-A315-888A03716437}"/>
                </a:ext>
              </a:extLst>
            </p:cNvPr>
            <p:cNvSpPr txBox="1"/>
            <p:nvPr/>
          </p:nvSpPr>
          <p:spPr>
            <a:xfrm>
              <a:off x="4419600" y="4714548"/>
              <a:ext cx="838994"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CLGA</a:t>
              </a:r>
              <a:endParaRPr lang="en-US" dirty="0">
                <a:solidFill>
                  <a:schemeClr val="tx1"/>
                </a:solidFill>
                <a:latin typeface="Comic Sans MS" panose="030F0902030302020204" pitchFamily="66" charset="0"/>
              </a:endParaRPr>
            </a:p>
          </p:txBody>
        </p:sp>
      </p:grpSp>
      <p:sp>
        <p:nvSpPr>
          <p:cNvPr id="2" name="Title 1">
            <a:extLst>
              <a:ext uri="{FF2B5EF4-FFF2-40B4-BE49-F238E27FC236}">
                <a16:creationId xmlns:a16="http://schemas.microsoft.com/office/drawing/2014/main" id="{7E2F030C-B2E2-C740-A411-05A84CBDA521}"/>
              </a:ext>
            </a:extLst>
          </p:cNvPr>
          <p:cNvSpPr>
            <a:spLocks noGrp="1"/>
          </p:cNvSpPr>
          <p:nvPr>
            <p:ph type="title"/>
          </p:nvPr>
        </p:nvSpPr>
        <p:spPr/>
        <p:txBody>
          <a:bodyPr/>
          <a:lstStyle/>
          <a:p>
            <a:r>
              <a:rPr lang="en-US" altLang="zh-CN" dirty="0">
                <a:latin typeface="Comic Sans MS" panose="030F0902030302020204" pitchFamily="66" charset="0"/>
              </a:rPr>
              <a:t>6.</a:t>
            </a:r>
            <a:r>
              <a:rPr lang="zh-CN" altLang="en-US" dirty="0">
                <a:latin typeface="Comic Sans MS" panose="030F0902030302020204" pitchFamily="66" charset="0"/>
              </a:rPr>
              <a:t> </a:t>
            </a:r>
            <a:r>
              <a:rPr lang="en-US" altLang="zh-CN" dirty="0">
                <a:latin typeface="Comic Sans MS" panose="030F0902030302020204" pitchFamily="66" charset="0"/>
              </a:rPr>
              <a:t>Handling</a:t>
            </a:r>
            <a:r>
              <a:rPr lang="zh-CN" altLang="en-US" dirty="0">
                <a:latin typeface="Comic Sans MS" panose="030F0902030302020204" pitchFamily="66" charset="0"/>
              </a:rPr>
              <a:t> </a:t>
            </a:r>
            <a:r>
              <a:rPr lang="en-US" altLang="zh-CN" dirty="0">
                <a:latin typeface="Comic Sans MS" panose="030F0902030302020204" pitchFamily="66" charset="0"/>
              </a:rPr>
              <a:t>Heterogeneous</a:t>
            </a:r>
            <a:r>
              <a:rPr lang="zh-CN" altLang="en-US" dirty="0">
                <a:latin typeface="Comic Sans MS" panose="030F0902030302020204" pitchFamily="66" charset="0"/>
              </a:rPr>
              <a:t> </a:t>
            </a:r>
            <a:r>
              <a:rPr lang="en-US" altLang="zh-CN" dirty="0">
                <a:latin typeface="Comic Sans MS" panose="030F0902030302020204" pitchFamily="66" charset="0"/>
              </a:rPr>
              <a:t>flows</a:t>
            </a:r>
            <a:r>
              <a:rPr lang="zh-CN" altLang="en-US" dirty="0">
                <a:latin typeface="Comic Sans MS" panose="030F0902030302020204" pitchFamily="66" charset="0"/>
              </a:rPr>
              <a:t> </a:t>
            </a:r>
            <a:r>
              <a:rPr lang="en-US" altLang="zh-CN" dirty="0">
                <a:latin typeface="Comic Sans MS" panose="030F0902030302020204" pitchFamily="66" charset="0"/>
              </a:rPr>
              <a:t>for</a:t>
            </a:r>
            <a:r>
              <a:rPr lang="zh-CN" altLang="en-US" dirty="0">
                <a:latin typeface="Comic Sans MS" panose="030F0902030302020204" pitchFamily="66" charset="0"/>
              </a:rPr>
              <a:t> </a:t>
            </a:r>
            <a:r>
              <a:rPr lang="en-US" altLang="zh-CN" dirty="0">
                <a:latin typeface="Comic Sans MS" panose="030F0902030302020204" pitchFamily="66" charset="0"/>
              </a:rPr>
              <a:t>Non-ordered</a:t>
            </a:r>
            <a:r>
              <a:rPr lang="zh-CN" altLang="en-US" dirty="0">
                <a:latin typeface="Comic Sans MS" panose="030F0902030302020204" pitchFamily="66" charset="0"/>
              </a:rPr>
              <a:t> </a:t>
            </a:r>
            <a:r>
              <a:rPr lang="en-US" altLang="zh-CN" dirty="0" err="1">
                <a:latin typeface="Comic Sans MS" panose="030F0902030302020204" pitchFamily="66" charset="0"/>
              </a:rPr>
              <a:t>Middlebox</a:t>
            </a:r>
            <a:r>
              <a:rPr lang="zh-CN" altLang="en-US" dirty="0">
                <a:latin typeface="Comic Sans MS" panose="030F0902030302020204" pitchFamily="66" charset="0"/>
              </a:rPr>
              <a:t> </a:t>
            </a:r>
            <a:r>
              <a:rPr lang="en-US" altLang="zh-CN" dirty="0">
                <a:latin typeface="Comic Sans MS" panose="030F0902030302020204" pitchFamily="66" charset="0"/>
              </a:rPr>
              <a:t>Set</a:t>
            </a:r>
            <a:endParaRPr lang="en-US" dirty="0"/>
          </a:p>
        </p:txBody>
      </p:sp>
      <p:sp>
        <p:nvSpPr>
          <p:cNvPr id="3" name="Content Placeholder 2">
            <a:extLst>
              <a:ext uri="{FF2B5EF4-FFF2-40B4-BE49-F238E27FC236}">
                <a16:creationId xmlns:a16="http://schemas.microsoft.com/office/drawing/2014/main" id="{12B1530F-1AC0-D44B-B2EF-42E73C6994A3}"/>
              </a:ext>
            </a:extLst>
          </p:cNvPr>
          <p:cNvSpPr>
            <a:spLocks noGrp="1"/>
          </p:cNvSpPr>
          <p:nvPr>
            <p:ph idx="1"/>
          </p:nvPr>
        </p:nvSpPr>
        <p:spPr>
          <a:xfrm>
            <a:off x="457200" y="1600200"/>
            <a:ext cx="8228013" cy="2590800"/>
          </a:xfrm>
        </p:spPr>
        <p:txBody>
          <a:bodyPr/>
          <a:lstStyle/>
          <a:p>
            <a:r>
              <a:rPr lang="en-US" altLang="zh-CN" sz="2400" dirty="0">
                <a:latin typeface="Comic Sans MS" panose="030F0902030302020204" pitchFamily="66" charset="0"/>
              </a:rPr>
              <a:t>Group</a:t>
            </a:r>
            <a:r>
              <a:rPr lang="zh-CN" altLang="en-US" sz="2400" dirty="0">
                <a:latin typeface="Comic Sans MS" panose="030F0902030302020204" pitchFamily="66" charset="0"/>
              </a:rPr>
              <a:t> </a:t>
            </a:r>
            <a:r>
              <a:rPr lang="en-US" altLang="zh-CN" sz="2400" dirty="0">
                <a:latin typeface="Comic Sans MS" panose="030F0902030302020204" pitchFamily="66" charset="0"/>
              </a:rPr>
              <a:t>Flows</a:t>
            </a:r>
            <a:r>
              <a:rPr lang="zh-CN" altLang="en-US" sz="2400" dirty="0">
                <a:latin typeface="Comic Sans MS" panose="030F0902030302020204" pitchFamily="66" charset="0"/>
              </a:rPr>
              <a:t> </a:t>
            </a:r>
            <a:r>
              <a:rPr lang="en-US" altLang="zh-CN" sz="2400" dirty="0">
                <a:latin typeface="Comic Sans MS" panose="030F0902030302020204" pitchFamily="66" charset="0"/>
              </a:rPr>
              <a:t>by</a:t>
            </a:r>
            <a:r>
              <a:rPr lang="zh-CN" altLang="en-US" sz="2400" dirty="0">
                <a:latin typeface="Comic Sans MS" panose="030F0902030302020204" pitchFamily="66" charset="0"/>
              </a:rPr>
              <a:t> </a:t>
            </a:r>
            <a:r>
              <a:rPr lang="en-US" altLang="zh-CN" sz="2400" dirty="0">
                <a:latin typeface="Comic Sans MS" panose="030F0902030302020204" pitchFamily="66" charset="0"/>
              </a:rPr>
              <a:t>Initial</a:t>
            </a:r>
            <a:r>
              <a:rPr lang="zh-CN" altLang="en-US" sz="2400" dirty="0">
                <a:latin typeface="Comic Sans MS" panose="030F0902030302020204" pitchFamily="66" charset="0"/>
              </a:rPr>
              <a:t> </a:t>
            </a:r>
            <a:r>
              <a:rPr lang="en-US" altLang="zh-CN" sz="2400" dirty="0">
                <a:latin typeface="Comic Sans MS" panose="030F0902030302020204" pitchFamily="66" charset="0"/>
              </a:rPr>
              <a:t>Bandwidths</a:t>
            </a:r>
            <a:r>
              <a:rPr lang="zh-CN" altLang="en-US" sz="2400" dirty="0">
                <a:latin typeface="Comic Sans MS" panose="030F0902030302020204" pitchFamily="66" charset="0"/>
              </a:rPr>
              <a:t> </a:t>
            </a:r>
            <a:r>
              <a:rPr lang="en-US" altLang="zh-CN" sz="2400" dirty="0">
                <a:latin typeface="Comic Sans MS" panose="030F0902030302020204" pitchFamily="66" charset="0"/>
              </a:rPr>
              <a:t>(</a:t>
            </a:r>
            <a:r>
              <a:rPr lang="en-US" altLang="zh-CN" sz="2400" dirty="0">
                <a:solidFill>
                  <a:srgbClr val="0070C0"/>
                </a:solidFill>
                <a:latin typeface="Comic Sans MS" panose="030F0902030302020204" pitchFamily="66" charset="0"/>
              </a:rPr>
              <a:t>GFIB</a:t>
            </a:r>
            <a:r>
              <a:rPr lang="en-US" altLang="zh-CN" sz="2400" dirty="0">
                <a:latin typeface="Comic Sans MS" panose="030F0902030302020204" pitchFamily="66" charset="0"/>
              </a:rPr>
              <a:t>)</a:t>
            </a:r>
            <a:r>
              <a:rPr lang="zh-CN" altLang="en-US" sz="2400" dirty="0">
                <a:latin typeface="Comic Sans MS" panose="030F0902030302020204" pitchFamily="66" charset="0"/>
              </a:rPr>
              <a:t> </a:t>
            </a:r>
            <a:endParaRPr lang="en-US" altLang="zh-CN" sz="2400" dirty="0">
              <a:latin typeface="Comic Sans MS" panose="030F0902030302020204" pitchFamily="66" charset="0"/>
            </a:endParaRPr>
          </a:p>
          <a:p>
            <a:pPr lvl="1"/>
            <a:r>
              <a:rPr lang="en-US" altLang="zh-CN" sz="2000" dirty="0">
                <a:latin typeface="Comic Sans MS" panose="030F0902030302020204" pitchFamily="66" charset="0"/>
              </a:rPr>
              <a:t>Group</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r>
              <a:rPr lang="zh-CN" altLang="en-US" sz="2000" dirty="0">
                <a:latin typeface="Comic Sans MS" panose="030F0902030302020204" pitchFamily="66" charset="0"/>
              </a:rPr>
              <a:t> </a:t>
            </a:r>
            <a:r>
              <a:rPr lang="en-US" altLang="zh-CN" sz="2000" dirty="0">
                <a:latin typeface="Comic Sans MS" panose="030F0902030302020204" pitchFamily="66" charset="0"/>
              </a:rPr>
              <a:t>by</a:t>
            </a:r>
            <a:r>
              <a:rPr lang="zh-CN" altLang="en-US" sz="2000" dirty="0">
                <a:latin typeface="Comic Sans MS" panose="030F0902030302020204" pitchFamily="66" charset="0"/>
              </a:rPr>
              <a:t> </a:t>
            </a:r>
            <a:r>
              <a:rPr lang="en-US" altLang="zh-CN" sz="2000" dirty="0">
                <a:latin typeface="Comic Sans MS" panose="030F0902030302020204" pitchFamily="66" charset="0"/>
              </a:rPr>
              <a:t>initial</a:t>
            </a:r>
            <a:r>
              <a:rPr lang="zh-CN" altLang="en-US" sz="2000" dirty="0">
                <a:latin typeface="Comic Sans MS" panose="030F0902030302020204" pitchFamily="66" charset="0"/>
              </a:rPr>
              <a:t> </a:t>
            </a:r>
            <a:r>
              <a:rPr lang="en-US" altLang="zh-CN" sz="2000" dirty="0">
                <a:latin typeface="Comic Sans MS" panose="030F0902030302020204" pitchFamily="66" charset="0"/>
              </a:rPr>
              <a:t>traffic</a:t>
            </a:r>
            <a:r>
              <a:rPr lang="zh-CN" altLang="en-US" sz="2000" dirty="0">
                <a:latin typeface="Comic Sans MS" panose="030F0902030302020204" pitchFamily="66" charset="0"/>
              </a:rPr>
              <a:t> </a:t>
            </a:r>
            <a:r>
              <a:rPr lang="en-US" altLang="zh-CN" sz="2000" dirty="0">
                <a:latin typeface="Comic Sans MS" panose="030F0902030302020204" pitchFamily="66" charset="0"/>
              </a:rPr>
              <a:t>rates</a:t>
            </a:r>
            <a:r>
              <a:rPr lang="zh-CN" altLang="en-US" sz="2000" dirty="0">
                <a:latin typeface="Comic Sans MS" panose="030F0902030302020204" pitchFamily="66" charset="0"/>
              </a:rPr>
              <a:t> </a:t>
            </a:r>
            <a:r>
              <a:rPr lang="en-US" altLang="zh-CN" sz="2000" dirty="0">
                <a:latin typeface="Comic Sans MS" panose="030F0902030302020204" pitchFamily="66" charset="0"/>
              </a:rPr>
              <a:t>(</a:t>
            </a:r>
            <a:r>
              <a:rPr lang="en-US" altLang="zh-CN" sz="2000" dirty="0" err="1">
                <a:latin typeface="Comic Sans MS" panose="030F0902030302020204" pitchFamily="66" charset="0"/>
              </a:rPr>
              <a:t>r</a:t>
            </a:r>
            <a:r>
              <a:rPr lang="en-US" altLang="zh-CN" sz="2000" baseline="-25000" dirty="0" err="1">
                <a:latin typeface="Comic Sans MS" panose="030F0902030302020204" pitchFamily="66" charset="0"/>
              </a:rPr>
              <a:t>f</a:t>
            </a:r>
            <a:r>
              <a:rPr lang="en-US" altLang="zh-CN" sz="2000" dirty="0">
                <a:latin typeface="Comic Sans MS" panose="030F0902030302020204" pitchFamily="66" charset="0"/>
              </a:rPr>
              <a:t>:</a:t>
            </a:r>
            <a:r>
              <a:rPr lang="zh-CN" altLang="en-US" sz="2000" dirty="0">
                <a:latin typeface="Comic Sans MS" panose="030F0902030302020204" pitchFamily="66" charset="0"/>
              </a:rPr>
              <a:t> </a:t>
            </a:r>
            <a:r>
              <a:rPr lang="en-US" altLang="zh-CN" sz="2000" dirty="0">
                <a:latin typeface="Comic Sans MS" panose="030F0902030302020204" pitchFamily="66" charset="0"/>
              </a:rPr>
              <a:t>f’s</a:t>
            </a:r>
            <a:r>
              <a:rPr lang="zh-CN" altLang="en-US" sz="2000" dirty="0">
                <a:latin typeface="Comic Sans MS" panose="030F0902030302020204" pitchFamily="66" charset="0"/>
              </a:rPr>
              <a:t> </a:t>
            </a:r>
            <a:r>
              <a:rPr lang="en-US" altLang="zh-CN" sz="2000" dirty="0">
                <a:latin typeface="Comic Sans MS" panose="030F0902030302020204" pitchFamily="66" charset="0"/>
              </a:rPr>
              <a:t>traffic</a:t>
            </a:r>
            <a:r>
              <a:rPr lang="zh-CN" altLang="en-US" sz="2000" dirty="0">
                <a:latin typeface="Comic Sans MS" panose="030F0902030302020204" pitchFamily="66" charset="0"/>
              </a:rPr>
              <a:t> </a:t>
            </a:r>
            <a:r>
              <a:rPr lang="en-US" altLang="zh-CN" sz="2000" dirty="0">
                <a:latin typeface="Comic Sans MS" panose="030F0902030302020204" pitchFamily="66" charset="0"/>
              </a:rPr>
              <a:t>rate)</a:t>
            </a:r>
          </a:p>
          <a:p>
            <a:pPr lvl="2"/>
            <a:r>
              <a:rPr lang="en-US" altLang="zh-CN" sz="1600" dirty="0">
                <a:latin typeface="Comic Sans MS" panose="030F0902030302020204" pitchFamily="66" charset="0"/>
              </a:rPr>
              <a:t>#group:</a:t>
            </a:r>
            <a:r>
              <a:rPr lang="zh-CN" altLang="en-US" sz="1600" dirty="0">
                <a:latin typeface="Comic Sans MS" panose="030F0902030302020204" pitchFamily="66" charset="0"/>
              </a:rPr>
              <a:t> </a:t>
            </a:r>
            <a:endParaRPr lang="en-US" altLang="zh-CN" sz="1600" dirty="0">
              <a:latin typeface="Comic Sans MS" panose="030F0902030302020204" pitchFamily="66" charset="0"/>
            </a:endParaRPr>
          </a:p>
          <a:p>
            <a:pPr lvl="2"/>
            <a:r>
              <a:rPr lang="en-US" altLang="zh-CN" sz="1600" dirty="0">
                <a:latin typeface="Comic Sans MS" panose="030F0902030302020204" pitchFamily="66" charset="0"/>
              </a:rPr>
              <a:t>The</a:t>
            </a:r>
            <a:r>
              <a:rPr lang="zh-CN" altLang="en-US" sz="1600" dirty="0">
                <a:latin typeface="Comic Sans MS" panose="030F0902030302020204" pitchFamily="66" charset="0"/>
              </a:rPr>
              <a:t> </a:t>
            </a:r>
            <a:r>
              <a:rPr lang="en-US" altLang="zh-CN" sz="1600" dirty="0">
                <a:latin typeface="Comic Sans MS" panose="030F0902030302020204" pitchFamily="66" charset="0"/>
              </a:rPr>
              <a:t>traffic</a:t>
            </a:r>
            <a:r>
              <a:rPr lang="zh-CN" altLang="en-US" sz="1600" dirty="0">
                <a:latin typeface="Comic Sans MS" panose="030F0902030302020204" pitchFamily="66" charset="0"/>
              </a:rPr>
              <a:t> </a:t>
            </a:r>
            <a:r>
              <a:rPr lang="en-US" altLang="zh-CN" sz="1600" dirty="0">
                <a:latin typeface="Comic Sans MS" panose="030F0902030302020204" pitchFamily="66" charset="0"/>
              </a:rPr>
              <a:t>rate</a:t>
            </a:r>
            <a:r>
              <a:rPr lang="zh-CN" altLang="en-US" sz="1600" dirty="0">
                <a:latin typeface="Comic Sans MS" panose="030F0902030302020204" pitchFamily="66" charset="0"/>
              </a:rPr>
              <a:t> </a:t>
            </a:r>
            <a:r>
              <a:rPr lang="en-US" altLang="zh-CN" sz="1600" dirty="0">
                <a:latin typeface="Comic Sans MS" panose="030F0902030302020204" pitchFamily="66" charset="0"/>
              </a:rPr>
              <a:t>range</a:t>
            </a:r>
            <a:r>
              <a:rPr lang="zh-CN" altLang="en-US" sz="1600" dirty="0">
                <a:latin typeface="Comic Sans MS" panose="030F0902030302020204" pitchFamily="66" charset="0"/>
              </a:rPr>
              <a:t> </a:t>
            </a:r>
            <a:r>
              <a:rPr lang="en-US" altLang="zh-CN" sz="1600" dirty="0">
                <a:latin typeface="Comic Sans MS" panose="030F0902030302020204" pitchFamily="66" charset="0"/>
              </a:rPr>
              <a:t>of</a:t>
            </a:r>
            <a:r>
              <a:rPr lang="zh-CN" altLang="en-US" sz="1600" dirty="0">
                <a:latin typeface="Comic Sans MS" panose="030F0902030302020204" pitchFamily="66" charset="0"/>
              </a:rPr>
              <a:t> </a:t>
            </a:r>
            <a:r>
              <a:rPr lang="en-US" altLang="zh-CN" sz="1600" dirty="0">
                <a:latin typeface="Comic Sans MS" panose="030F0902030302020204" pitchFamily="66" charset="0"/>
              </a:rPr>
              <a:t>the</a:t>
            </a:r>
            <a:r>
              <a:rPr lang="zh-CN" altLang="en-US" sz="1600" dirty="0">
                <a:latin typeface="Comic Sans MS" panose="030F0902030302020204" pitchFamily="66" charset="0"/>
              </a:rPr>
              <a:t> </a:t>
            </a:r>
            <a:r>
              <a:rPr lang="en-US" altLang="zh-CN" sz="1600" dirty="0" err="1">
                <a:latin typeface="Comic Sans MS" panose="030F0902030302020204" pitchFamily="66" charset="0"/>
              </a:rPr>
              <a:t>i</a:t>
            </a:r>
            <a:r>
              <a:rPr lang="en-US" altLang="zh-CN" sz="1600" baseline="30000" dirty="0" err="1">
                <a:latin typeface="Comic Sans MS" panose="030F0902030302020204" pitchFamily="66" charset="0"/>
              </a:rPr>
              <a:t>th</a:t>
            </a:r>
            <a:r>
              <a:rPr lang="zh-CN" altLang="en-US" sz="1600" dirty="0">
                <a:latin typeface="Comic Sans MS" panose="030F0902030302020204" pitchFamily="66" charset="0"/>
              </a:rPr>
              <a:t> </a:t>
            </a:r>
            <a:r>
              <a:rPr lang="en-US" altLang="zh-CN" sz="1600" dirty="0">
                <a:latin typeface="Comic Sans MS" panose="030F0902030302020204" pitchFamily="66" charset="0"/>
              </a:rPr>
              <a:t>group:</a:t>
            </a:r>
            <a:r>
              <a:rPr lang="zh-CN" altLang="en-US" sz="1600" dirty="0">
                <a:latin typeface="Comic Sans MS" panose="030F0902030302020204" pitchFamily="66" charset="0"/>
              </a:rPr>
              <a:t> </a:t>
            </a:r>
            <a:endParaRPr lang="en-US" altLang="zh-CN" sz="1600" dirty="0">
              <a:latin typeface="Comic Sans MS" panose="030F0902030302020204" pitchFamily="66" charset="0"/>
            </a:endParaRPr>
          </a:p>
          <a:p>
            <a:pPr lvl="1"/>
            <a:r>
              <a:rPr lang="en-US" altLang="zh-CN" sz="2000" dirty="0">
                <a:latin typeface="Comic Sans MS" panose="030F0902030302020204" pitchFamily="66" charset="0"/>
              </a:rPr>
              <a:t>Treat</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r>
              <a:rPr lang="zh-CN" altLang="en-US" sz="2000" dirty="0">
                <a:latin typeface="Comic Sans MS" panose="030F0902030302020204" pitchFamily="66" charset="0"/>
              </a:rPr>
              <a:t> </a:t>
            </a:r>
            <a:r>
              <a:rPr lang="en-US" altLang="zh-CN" sz="2000" dirty="0">
                <a:latin typeface="Comic Sans MS" panose="030F0902030302020204" pitchFamily="66" charset="0"/>
              </a:rPr>
              <a:t>in</a:t>
            </a:r>
            <a:r>
              <a:rPr lang="zh-CN" altLang="en-US" sz="2000" dirty="0">
                <a:latin typeface="Comic Sans MS" panose="030F0902030302020204" pitchFamily="66" charset="0"/>
              </a:rPr>
              <a:t> </a:t>
            </a:r>
            <a:r>
              <a:rPr lang="en-US" altLang="zh-CN" sz="2000" dirty="0">
                <a:latin typeface="Comic Sans MS" panose="030F0902030302020204" pitchFamily="66" charset="0"/>
              </a:rPr>
              <a:t>each</a:t>
            </a:r>
            <a:r>
              <a:rPr lang="zh-CN" altLang="en-US" sz="2000" dirty="0">
                <a:latin typeface="Comic Sans MS" panose="030F0902030302020204" pitchFamily="66" charset="0"/>
              </a:rPr>
              <a:t> </a:t>
            </a:r>
            <a:r>
              <a:rPr lang="en-US" altLang="zh-CN" sz="2000" dirty="0">
                <a:latin typeface="Comic Sans MS" panose="030F0902030302020204" pitchFamily="66" charset="0"/>
              </a:rPr>
              <a:t>group</a:t>
            </a:r>
            <a:r>
              <a:rPr lang="zh-CN" altLang="en-US" sz="2000" dirty="0">
                <a:latin typeface="Comic Sans MS" panose="030F0902030302020204" pitchFamily="66" charset="0"/>
              </a:rPr>
              <a:t> </a:t>
            </a:r>
            <a:r>
              <a:rPr lang="en-US" altLang="zh-CN" sz="2000" dirty="0">
                <a:latin typeface="Comic Sans MS" panose="030F0902030302020204" pitchFamily="66" charset="0"/>
              </a:rPr>
              <a:t>as</a:t>
            </a:r>
            <a:r>
              <a:rPr lang="zh-CN" altLang="en-US" sz="2000" dirty="0">
                <a:latin typeface="Comic Sans MS" panose="030F0902030302020204" pitchFamily="66" charset="0"/>
              </a:rPr>
              <a:t> </a:t>
            </a:r>
            <a:r>
              <a:rPr lang="en-US" altLang="zh-CN" sz="2000" dirty="0">
                <a:latin typeface="Comic Sans MS" panose="030F0902030302020204" pitchFamily="66" charset="0"/>
              </a:rPr>
              <a:t>homogeneous</a:t>
            </a:r>
          </a:p>
          <a:p>
            <a:pPr lvl="1"/>
            <a:r>
              <a:rPr lang="en-US" altLang="zh-CN" sz="2000" dirty="0">
                <a:latin typeface="Comic Sans MS" panose="030F0902030302020204" pitchFamily="66" charset="0"/>
              </a:rPr>
              <a:t>Apply</a:t>
            </a:r>
            <a:r>
              <a:rPr lang="zh-CN" altLang="en-US" sz="2000" dirty="0">
                <a:latin typeface="Comic Sans MS" panose="030F0902030302020204" pitchFamily="66" charset="0"/>
              </a:rPr>
              <a:t> </a:t>
            </a:r>
            <a:r>
              <a:rPr lang="en-US" altLang="zh-CN" sz="2000" dirty="0">
                <a:latin typeface="Comic Sans MS" panose="030F0902030302020204" pitchFamily="66" charset="0"/>
              </a:rPr>
              <a:t>CLGA</a:t>
            </a:r>
            <a:r>
              <a:rPr lang="zh-CN" altLang="en-US" sz="2000" dirty="0">
                <a:latin typeface="Comic Sans MS" panose="030F0902030302020204" pitchFamily="66" charset="0"/>
              </a:rPr>
              <a:t> </a:t>
            </a:r>
            <a:r>
              <a:rPr lang="en-US" altLang="zh-CN" sz="2000" dirty="0">
                <a:latin typeface="Comic Sans MS" panose="030F0902030302020204" pitchFamily="66" charset="0"/>
              </a:rPr>
              <a:t>for</a:t>
            </a:r>
            <a:r>
              <a:rPr lang="zh-CN" altLang="en-US" sz="2000" dirty="0">
                <a:latin typeface="Comic Sans MS" panose="030F0902030302020204" pitchFamily="66" charset="0"/>
              </a:rPr>
              <a:t> </a:t>
            </a:r>
            <a:r>
              <a:rPr lang="en-US" altLang="zh-CN" sz="2000" dirty="0">
                <a:latin typeface="Comic Sans MS" panose="030F0902030302020204" pitchFamily="66" charset="0"/>
              </a:rPr>
              <a:t>each</a:t>
            </a:r>
            <a:r>
              <a:rPr lang="zh-CN" altLang="en-US" sz="2000" dirty="0">
                <a:latin typeface="Comic Sans MS" panose="030F0902030302020204" pitchFamily="66" charset="0"/>
              </a:rPr>
              <a:t> </a:t>
            </a:r>
            <a:r>
              <a:rPr lang="en-US" altLang="zh-CN" sz="2000" dirty="0">
                <a:latin typeface="Comic Sans MS" panose="030F0902030302020204" pitchFamily="66" charset="0"/>
              </a:rPr>
              <a:t>group</a:t>
            </a:r>
          </a:p>
          <a:p>
            <a:r>
              <a:rPr lang="en-US" altLang="zh-CN" sz="2500" dirty="0">
                <a:latin typeface="Comic Sans MS" panose="030F0902030302020204" pitchFamily="66" charset="0"/>
              </a:rPr>
              <a:t>An</a:t>
            </a:r>
            <a:r>
              <a:rPr lang="zh-CN" altLang="en-US" sz="2500" dirty="0">
                <a:latin typeface="Comic Sans MS" panose="030F0902030302020204" pitchFamily="66" charset="0"/>
              </a:rPr>
              <a:t> </a:t>
            </a:r>
            <a:r>
              <a:rPr lang="en-US" altLang="zh-CN" sz="2500" dirty="0">
                <a:latin typeface="Comic Sans MS" panose="030F0902030302020204" pitchFamily="66" charset="0"/>
              </a:rPr>
              <a:t>example</a:t>
            </a:r>
          </a:p>
          <a:p>
            <a:endParaRPr lang="en-US" altLang="zh-CN" sz="2000" dirty="0">
              <a:latin typeface="Comic Sans MS" panose="030F0902030302020204" pitchFamily="66" charset="0"/>
            </a:endParaRPr>
          </a:p>
        </p:txBody>
      </p:sp>
      <p:sp>
        <p:nvSpPr>
          <p:cNvPr id="10" name="Rectangle 9">
            <a:extLst>
              <a:ext uri="{FF2B5EF4-FFF2-40B4-BE49-F238E27FC236}">
                <a16:creationId xmlns:a16="http://schemas.microsoft.com/office/drawing/2014/main" id="{D7747F54-80C7-7C45-AAF6-6381DF7989D0}"/>
              </a:ext>
            </a:extLst>
          </p:cNvPr>
          <p:cNvSpPr/>
          <p:nvPr/>
        </p:nvSpPr>
        <p:spPr>
          <a:xfrm>
            <a:off x="6773138" y="4831723"/>
            <a:ext cx="1683474" cy="1477328"/>
          </a:xfrm>
          <a:prstGeom prst="rect">
            <a:avLst/>
          </a:prstGeom>
        </p:spPr>
        <p:txBody>
          <a:bodyPr wrap="none">
            <a:spAutoFit/>
          </a:bodyPr>
          <a:lstStyle/>
          <a:p>
            <a:pPr algn="ctr"/>
            <a:r>
              <a:rPr lang="en-US" altLang="zh-CN" dirty="0">
                <a:solidFill>
                  <a:schemeClr val="tx1"/>
                </a:solidFill>
                <a:latin typeface="Comic Sans MS" panose="030F0902030302020204" pitchFamily="66" charset="0"/>
              </a:rPr>
              <a:t>max</a:t>
            </a:r>
            <a:r>
              <a:rPr lang="zh-CN" altLang="en-US" dirty="0">
                <a:solidFill>
                  <a:schemeClr val="tx1"/>
                </a:solidFill>
                <a:latin typeface="Comic Sans MS" panose="030F0902030302020204" pitchFamily="66" charset="0"/>
              </a:rPr>
              <a:t> </a:t>
            </a:r>
            <a:r>
              <a:rPr lang="en-US" altLang="zh-CN" dirty="0" err="1">
                <a:solidFill>
                  <a:schemeClr val="tx1"/>
                </a:solidFill>
                <a:latin typeface="Comic Sans MS" panose="030F0902030302020204" pitchFamily="66" charset="0"/>
              </a:rPr>
              <a:t>r</a:t>
            </a:r>
            <a:r>
              <a:rPr lang="en-US" altLang="zh-CN" baseline="-25000" dirty="0" err="1">
                <a:solidFill>
                  <a:schemeClr val="tx1"/>
                </a:solidFill>
                <a:latin typeface="Comic Sans MS" panose="030F0902030302020204" pitchFamily="66" charset="0"/>
              </a:rPr>
              <a:t>f</a:t>
            </a:r>
            <a:r>
              <a:rPr lang="en-US" altLang="zh-CN" dirty="0">
                <a:solidFill>
                  <a:schemeClr val="tx1"/>
                </a:solidFill>
                <a:latin typeface="Comic Sans MS" panose="030F0902030302020204" pitchFamily="66" charset="0"/>
              </a:rPr>
              <a:t>=</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7</a:t>
            </a:r>
          </a:p>
          <a:p>
            <a:pPr algn="ctr"/>
            <a:r>
              <a:rPr lang="en-US" altLang="zh-CN" dirty="0">
                <a:solidFill>
                  <a:schemeClr val="tx1"/>
                </a:solidFill>
                <a:latin typeface="Comic Sans MS" panose="030F0902030302020204" pitchFamily="66" charset="0"/>
              </a:rPr>
              <a:t>min</a:t>
            </a:r>
            <a:r>
              <a:rPr lang="zh-CN" altLang="en-US" dirty="0">
                <a:solidFill>
                  <a:schemeClr val="tx1"/>
                </a:solidFill>
                <a:latin typeface="Comic Sans MS" panose="030F0902030302020204" pitchFamily="66" charset="0"/>
              </a:rPr>
              <a:t> </a:t>
            </a:r>
            <a:r>
              <a:rPr lang="en-US" altLang="zh-CN" dirty="0" err="1">
                <a:solidFill>
                  <a:schemeClr val="tx1"/>
                </a:solidFill>
                <a:latin typeface="Comic Sans MS" panose="030F0902030302020204" pitchFamily="66" charset="0"/>
              </a:rPr>
              <a:t>r</a:t>
            </a:r>
            <a:r>
              <a:rPr lang="en-US" altLang="zh-CN" baseline="-25000" dirty="0" err="1">
                <a:solidFill>
                  <a:schemeClr val="tx1"/>
                </a:solidFill>
                <a:latin typeface="Comic Sans MS" panose="030F0902030302020204" pitchFamily="66" charset="0"/>
              </a:rPr>
              <a:t>f</a:t>
            </a:r>
            <a:r>
              <a:rPr lang="en-US" altLang="zh-CN" dirty="0">
                <a:solidFill>
                  <a:schemeClr val="tx1"/>
                </a:solidFill>
                <a:latin typeface="Comic Sans MS" panose="030F0902030302020204" pitchFamily="66" charset="0"/>
              </a:rPr>
              <a:t>=</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1</a:t>
            </a:r>
          </a:p>
          <a:p>
            <a:pPr algn="ctr"/>
            <a:r>
              <a:rPr lang="en-US" altLang="zh-CN" dirty="0">
                <a:solidFill>
                  <a:schemeClr val="tx1"/>
                </a:solidFill>
                <a:latin typeface="Comic Sans MS" panose="030F0902030302020204" pitchFamily="66" charset="0"/>
              </a:rPr>
              <a:t>Group</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1:</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[1,2)</a:t>
            </a:r>
          </a:p>
          <a:p>
            <a:pPr algn="ctr"/>
            <a:r>
              <a:rPr lang="en-US" altLang="zh-CN" dirty="0">
                <a:solidFill>
                  <a:schemeClr val="tx1"/>
                </a:solidFill>
                <a:latin typeface="Comic Sans MS" panose="030F0902030302020204" pitchFamily="66" charset="0"/>
              </a:rPr>
              <a:t>Group</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2:</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[2,4)</a:t>
            </a:r>
            <a:endParaRPr lang="en-US" dirty="0"/>
          </a:p>
          <a:p>
            <a:pPr algn="ctr"/>
            <a:r>
              <a:rPr lang="en-US" altLang="zh-CN" dirty="0">
                <a:solidFill>
                  <a:schemeClr val="tx1"/>
                </a:solidFill>
                <a:latin typeface="Comic Sans MS" panose="030F0902030302020204" pitchFamily="66" charset="0"/>
              </a:rPr>
              <a:t>Group</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3:</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[4,8)</a:t>
            </a:r>
            <a:endParaRPr lang="en-US" dirty="0"/>
          </a:p>
        </p:txBody>
      </p:sp>
      <p:pic>
        <p:nvPicPr>
          <p:cNvPr id="15" name="Picture 14">
            <a:extLst>
              <a:ext uri="{FF2B5EF4-FFF2-40B4-BE49-F238E27FC236}">
                <a16:creationId xmlns:a16="http://schemas.microsoft.com/office/drawing/2014/main" id="{EDF6D58E-321A-404C-92C6-32037B42D62C}"/>
              </a:ext>
            </a:extLst>
          </p:cNvPr>
          <p:cNvPicPr>
            <a:picLocks noChangeAspect="1"/>
          </p:cNvPicPr>
          <p:nvPr/>
        </p:nvPicPr>
        <p:blipFill>
          <a:blip r:embed="rId4"/>
          <a:stretch>
            <a:fillRect/>
          </a:stretch>
        </p:blipFill>
        <p:spPr>
          <a:xfrm>
            <a:off x="2544366" y="2345627"/>
            <a:ext cx="1708150" cy="458608"/>
          </a:xfrm>
          <a:prstGeom prst="rect">
            <a:avLst/>
          </a:prstGeom>
        </p:spPr>
      </p:pic>
      <p:pic>
        <p:nvPicPr>
          <p:cNvPr id="16" name="Picture 15">
            <a:extLst>
              <a:ext uri="{FF2B5EF4-FFF2-40B4-BE49-F238E27FC236}">
                <a16:creationId xmlns:a16="http://schemas.microsoft.com/office/drawing/2014/main" id="{8D1AE9FE-FD77-9845-ADDE-076AB697F9AA}"/>
              </a:ext>
            </a:extLst>
          </p:cNvPr>
          <p:cNvPicPr>
            <a:picLocks noChangeAspect="1"/>
          </p:cNvPicPr>
          <p:nvPr/>
        </p:nvPicPr>
        <p:blipFill>
          <a:blip r:embed="rId5"/>
          <a:stretch>
            <a:fillRect/>
          </a:stretch>
        </p:blipFill>
        <p:spPr>
          <a:xfrm>
            <a:off x="5486400" y="2786818"/>
            <a:ext cx="3327400" cy="346050"/>
          </a:xfrm>
          <a:prstGeom prst="rect">
            <a:avLst/>
          </a:prstGeom>
        </p:spPr>
      </p:pic>
    </p:spTree>
    <p:extLst>
      <p:ext uri="{BB962C8B-B14F-4D97-AF65-F5344CB8AC3E}">
        <p14:creationId xmlns:p14="http://schemas.microsoft.com/office/powerpoint/2010/main" val="1528913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B269FA-E599-7144-8DF3-3EFABED8A72C}"/>
              </a:ext>
            </a:extLst>
          </p:cNvPr>
          <p:cNvSpPr>
            <a:spLocks noGrp="1"/>
          </p:cNvSpPr>
          <p:nvPr>
            <p:ph idx="1"/>
          </p:nvPr>
        </p:nvSpPr>
        <p:spPr>
          <a:xfrm>
            <a:off x="457200" y="1871662"/>
            <a:ext cx="8228013" cy="4529138"/>
          </a:xfrm>
        </p:spPr>
        <p:txBody>
          <a:bodyPr/>
          <a:lstStyle/>
          <a:p>
            <a:r>
              <a:rPr lang="en-US" altLang="zh-CN" sz="2400" dirty="0">
                <a:latin typeface="Comic Sans MS" panose="030F0902030302020204" pitchFamily="66" charset="0"/>
              </a:rPr>
              <a:t>Time</a:t>
            </a:r>
            <a:r>
              <a:rPr lang="zh-CN" altLang="en-US" sz="2400" dirty="0">
                <a:latin typeface="Comic Sans MS" panose="030F0902030302020204" pitchFamily="66" charset="0"/>
              </a:rPr>
              <a:t> </a:t>
            </a:r>
            <a:r>
              <a:rPr lang="en-US" altLang="zh-CN" sz="2400" dirty="0">
                <a:latin typeface="Comic Sans MS" panose="030F0902030302020204" pitchFamily="66" charset="0"/>
              </a:rPr>
              <a:t>complexity</a:t>
            </a:r>
          </a:p>
          <a:p>
            <a:endParaRPr lang="en-US" altLang="zh-CN" sz="2000" dirty="0">
              <a:latin typeface="Comic Sans MS" panose="030F0902030302020204" pitchFamily="66" charset="0"/>
            </a:endParaRPr>
          </a:p>
          <a:p>
            <a:pPr lvl="1"/>
            <a:endParaRPr lang="en-US" altLang="zh-CN" sz="1800" dirty="0">
              <a:latin typeface="Comic Sans MS" panose="030F0902030302020204" pitchFamily="66" charset="0"/>
            </a:endParaRP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Performance-guaranteed</a:t>
            </a:r>
            <a:r>
              <a:rPr lang="zh-CN" altLang="en-US" sz="2400" dirty="0">
                <a:latin typeface="Comic Sans MS" panose="030F0902030302020204" pitchFamily="66" charset="0"/>
              </a:rPr>
              <a:t> </a:t>
            </a:r>
            <a:r>
              <a:rPr lang="en-US" altLang="zh-CN" sz="2400" dirty="0">
                <a:latin typeface="Comic Sans MS" panose="030F0902030302020204" pitchFamily="66" charset="0"/>
              </a:rPr>
              <a:t>algorithm</a:t>
            </a:r>
          </a:p>
          <a:p>
            <a:endParaRPr lang="en-US" altLang="zh-CN" sz="800" dirty="0">
              <a:latin typeface="Comic Sans MS" panose="030F0902030302020204" pitchFamily="66" charset="0"/>
            </a:endParaRPr>
          </a:p>
          <a:p>
            <a:pPr lvl="1"/>
            <a:r>
              <a:rPr lang="en-US" altLang="zh-CN" sz="2000" dirty="0">
                <a:latin typeface="Comic Sans MS" panose="030F0902030302020204" pitchFamily="66" charset="0"/>
                <a:ea typeface="Cambria Math" panose="02040503050406030204" pitchFamily="18" charset="0"/>
              </a:rPr>
              <a:t>Approximation</a:t>
            </a:r>
            <a:r>
              <a:rPr lang="zh-CN" altLang="en-US" sz="2000" dirty="0">
                <a:latin typeface="Comic Sans MS" panose="030F0902030302020204" pitchFamily="66" charset="0"/>
                <a:ea typeface="Cambria Math" panose="02040503050406030204" pitchFamily="18" charset="0"/>
              </a:rPr>
              <a:t> </a:t>
            </a:r>
            <a:r>
              <a:rPr lang="en-US" altLang="zh-CN" sz="2000" dirty="0">
                <a:latin typeface="Comic Sans MS" panose="030F0902030302020204" pitchFamily="66" charset="0"/>
                <a:ea typeface="Cambria Math" panose="02040503050406030204" pitchFamily="18" charset="0"/>
              </a:rPr>
              <a:t>ratio </a:t>
            </a:r>
            <a:r>
              <a:rPr lang="en-US" altLang="zh-CN" sz="2000" baseline="30000" dirty="0">
                <a:latin typeface="Comic Sans MS" panose="030F0902030302020204" pitchFamily="66" charset="0"/>
                <a:ea typeface="Cambria Math" panose="02040503050406030204" pitchFamily="18" charset="0"/>
              </a:rPr>
              <a:t>[5]</a:t>
            </a:r>
            <a:r>
              <a:rPr lang="en-US" altLang="zh-CN" sz="2000" dirty="0">
                <a:latin typeface="Comic Sans MS" panose="030F0902030302020204" pitchFamily="66" charset="0"/>
                <a:ea typeface="Cambria Math" panose="02040503050406030204" pitchFamily="18" charset="0"/>
              </a:rPr>
              <a:t>:</a:t>
            </a:r>
            <a:endParaRPr lang="en-US" altLang="zh-CN" sz="2000" dirty="0">
              <a:latin typeface="Comic Sans MS" panose="030F0902030302020204" pitchFamily="66" charset="0"/>
            </a:endParaRPr>
          </a:p>
          <a:p>
            <a:pPr marL="0" indent="0">
              <a:buNone/>
            </a:pPr>
            <a:endParaRPr lang="en-US" dirty="0"/>
          </a:p>
        </p:txBody>
      </p:sp>
      <p:sp>
        <p:nvSpPr>
          <p:cNvPr id="5" name="TextBox 4">
            <a:extLst>
              <a:ext uri="{FF2B5EF4-FFF2-40B4-BE49-F238E27FC236}">
                <a16:creationId xmlns:a16="http://schemas.microsoft.com/office/drawing/2014/main" id="{369A4E2E-F647-7042-B5B3-8F50F8203D1F}"/>
              </a:ext>
            </a:extLst>
          </p:cNvPr>
          <p:cNvSpPr txBox="1"/>
          <p:nvPr/>
        </p:nvSpPr>
        <p:spPr>
          <a:xfrm>
            <a:off x="492369" y="6400800"/>
            <a:ext cx="8286243" cy="307777"/>
          </a:xfrm>
          <a:prstGeom prst="rect">
            <a:avLst/>
          </a:prstGeom>
          <a:noFill/>
        </p:spPr>
        <p:txBody>
          <a:bodyPr wrap="none" rtlCol="0">
            <a:spAutoFit/>
          </a:bodyPr>
          <a:lstStyle/>
          <a:p>
            <a:r>
              <a:rPr lang="en-US" altLang="zh-CN" sz="1400" dirty="0">
                <a:solidFill>
                  <a:schemeClr val="bg1">
                    <a:lumMod val="50000"/>
                  </a:schemeClr>
                </a:solidFill>
                <a:latin typeface="Comic Sans MS" panose="030F0902030302020204" pitchFamily="66" charset="0"/>
              </a:rPr>
              <a:t>[5]</a:t>
            </a:r>
            <a:r>
              <a:rPr lang="zh-CN" altLang="en-US" sz="1400" dirty="0">
                <a:solidFill>
                  <a:schemeClr val="bg1">
                    <a:lumMod val="50000"/>
                  </a:schemeClr>
                </a:solidFill>
                <a:latin typeface="Comic Sans MS" panose="030F0902030302020204" pitchFamily="66" charset="0"/>
              </a:rPr>
              <a:t> </a:t>
            </a:r>
            <a:r>
              <a:rPr lang="en-US" sz="1400" dirty="0">
                <a:solidFill>
                  <a:schemeClr val="bg1">
                    <a:lumMod val="50000"/>
                  </a:schemeClr>
                </a:solidFill>
                <a:latin typeface="Comic Sans MS" panose="030F0902030302020204" pitchFamily="66" charset="0"/>
              </a:rPr>
              <a:t>On Optimal Scheduling of Multiple Mobile Chargers in Wireless Sensor Networks </a:t>
            </a:r>
            <a:r>
              <a:rPr lang="en-US" altLang="zh-CN" sz="1400" dirty="0">
                <a:solidFill>
                  <a:schemeClr val="bg1">
                    <a:lumMod val="50000"/>
                  </a:schemeClr>
                </a:solidFill>
                <a:latin typeface="Comic Sans MS" panose="030F0902030302020204" pitchFamily="66" charset="0"/>
              </a:rPr>
              <a:t>(MSCC</a:t>
            </a:r>
            <a:r>
              <a:rPr lang="zh-CN" altLang="en-US" sz="1400" dirty="0">
                <a:solidFill>
                  <a:schemeClr val="bg1">
                    <a:lumMod val="50000"/>
                  </a:schemeClr>
                </a:solidFill>
                <a:latin typeface="Comic Sans MS" panose="030F0902030302020204" pitchFamily="66" charset="0"/>
              </a:rPr>
              <a:t> </a:t>
            </a:r>
            <a:r>
              <a:rPr lang="en-US" altLang="zh-CN" sz="1400" dirty="0">
                <a:solidFill>
                  <a:schemeClr val="bg1">
                    <a:lumMod val="50000"/>
                  </a:schemeClr>
                </a:solidFill>
                <a:latin typeface="Comic Sans MS" panose="030F0902030302020204" pitchFamily="66" charset="0"/>
              </a:rPr>
              <a:t>’14)</a:t>
            </a:r>
            <a:r>
              <a:rPr lang="en-US" sz="1400" dirty="0">
                <a:solidFill>
                  <a:schemeClr val="bg1">
                    <a:lumMod val="50000"/>
                  </a:schemeClr>
                </a:solidFill>
                <a:latin typeface="Comic Sans MS" panose="030F0902030302020204" pitchFamily="66" charset="0"/>
              </a:rPr>
              <a:t> </a:t>
            </a:r>
          </a:p>
        </p:txBody>
      </p:sp>
      <p:pic>
        <p:nvPicPr>
          <p:cNvPr id="6" name="Picture 3">
            <a:extLst>
              <a:ext uri="{FF2B5EF4-FFF2-40B4-BE49-F238E27FC236}">
                <a16:creationId xmlns:a16="http://schemas.microsoft.com/office/drawing/2014/main" id="{76A2FAB6-79D0-0943-9250-4EFA71DF1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442730"/>
            <a:ext cx="4800600" cy="56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3D10933-07E1-8E49-9F35-8DCE05D3B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962400"/>
            <a:ext cx="18288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0B94E1E-C9AE-DF4D-BFA1-4CFE9F0E83C4}"/>
              </a:ext>
            </a:extLst>
          </p:cNvPr>
          <p:cNvSpPr txBox="1">
            <a:spLocks/>
          </p:cNvSpPr>
          <p:nvPr/>
        </p:nvSpPr>
        <p:spPr bwMode="auto">
          <a:xfrm>
            <a:off x="609600" y="4270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2pPr>
            <a:lvl3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3pPr>
            <a:lvl4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4pPr>
            <a:lvl5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5pPr>
            <a:lvl6pPr marL="4572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6pPr>
            <a:lvl7pPr marL="9144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7pPr>
            <a:lvl8pPr marL="13716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8pPr>
            <a:lvl9pPr marL="18288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9pPr>
          </a:lstStyle>
          <a:p>
            <a:r>
              <a:rPr lang="en-US" altLang="zh-CN" sz="3600" kern="0" dirty="0">
                <a:latin typeface="Comic Sans MS" panose="030F0902030302020204" pitchFamily="66" charset="0"/>
              </a:rPr>
              <a:t>6.</a:t>
            </a:r>
            <a:r>
              <a:rPr lang="zh-CN" altLang="en-US" sz="3600" kern="0" dirty="0">
                <a:latin typeface="Comic Sans MS" panose="030F0902030302020204" pitchFamily="66" charset="0"/>
              </a:rPr>
              <a:t> </a:t>
            </a:r>
            <a:r>
              <a:rPr lang="en-US" altLang="zh-CN" sz="3600" kern="0" dirty="0">
                <a:latin typeface="Comic Sans MS" panose="030F0902030302020204" pitchFamily="66" charset="0"/>
              </a:rPr>
              <a:t>Handling</a:t>
            </a:r>
            <a:r>
              <a:rPr lang="zh-CN" altLang="en-US" sz="3600" kern="0" dirty="0">
                <a:latin typeface="Comic Sans MS" panose="030F0902030302020204" pitchFamily="66" charset="0"/>
              </a:rPr>
              <a:t> </a:t>
            </a:r>
            <a:r>
              <a:rPr lang="en-US" altLang="zh-CN" sz="3600" kern="0" dirty="0">
                <a:latin typeface="Comic Sans MS" panose="030F0902030302020204" pitchFamily="66" charset="0"/>
              </a:rPr>
              <a:t>Heterogeneous</a:t>
            </a:r>
            <a:r>
              <a:rPr lang="zh-CN" altLang="en-US" sz="3600" kern="0" dirty="0">
                <a:latin typeface="Comic Sans MS" panose="030F0902030302020204" pitchFamily="66" charset="0"/>
              </a:rPr>
              <a:t> </a:t>
            </a:r>
            <a:r>
              <a:rPr lang="en-US" altLang="zh-CN" sz="3600" kern="0" dirty="0">
                <a:latin typeface="Comic Sans MS" panose="030F0902030302020204" pitchFamily="66" charset="0"/>
              </a:rPr>
              <a:t>Flows</a:t>
            </a:r>
            <a:r>
              <a:rPr lang="zh-CN" altLang="en-US" sz="3600" kern="0" dirty="0">
                <a:latin typeface="Comic Sans MS" panose="030F0902030302020204" pitchFamily="66" charset="0"/>
              </a:rPr>
              <a:t> </a:t>
            </a:r>
            <a:r>
              <a:rPr lang="en-US" altLang="zh-CN" sz="3600" kern="0" dirty="0">
                <a:latin typeface="Comic Sans MS" panose="030F0902030302020204" pitchFamily="66" charset="0"/>
              </a:rPr>
              <a:t>for</a:t>
            </a:r>
            <a:r>
              <a:rPr lang="zh-CN" altLang="en-US" sz="3600" kern="0" dirty="0">
                <a:latin typeface="Comic Sans MS" panose="030F0902030302020204" pitchFamily="66" charset="0"/>
              </a:rPr>
              <a:t> </a:t>
            </a:r>
            <a:r>
              <a:rPr lang="en-US" altLang="zh-CN" sz="3600" kern="0" dirty="0">
                <a:latin typeface="Comic Sans MS" panose="030F0902030302020204" pitchFamily="66" charset="0"/>
              </a:rPr>
              <a:t>Non-ordered</a:t>
            </a:r>
            <a:r>
              <a:rPr lang="zh-CN" altLang="en-US" sz="3600" kern="0" dirty="0">
                <a:latin typeface="Comic Sans MS" panose="030F0902030302020204" pitchFamily="66" charset="0"/>
              </a:rPr>
              <a:t> </a:t>
            </a:r>
            <a:r>
              <a:rPr lang="en-US" altLang="zh-CN" sz="3600" kern="0" dirty="0" err="1">
                <a:latin typeface="Comic Sans MS" panose="030F0902030302020204" pitchFamily="66" charset="0"/>
              </a:rPr>
              <a:t>Middlebox</a:t>
            </a:r>
            <a:r>
              <a:rPr lang="zh-CN" altLang="en-US" sz="3600" kern="0" dirty="0">
                <a:latin typeface="Comic Sans MS" panose="030F0902030302020204" pitchFamily="66" charset="0"/>
              </a:rPr>
              <a:t> </a:t>
            </a:r>
            <a:r>
              <a:rPr lang="en-US" altLang="zh-CN" sz="3600" kern="0" dirty="0">
                <a:latin typeface="Comic Sans MS" panose="030F0902030302020204" pitchFamily="66" charset="0"/>
              </a:rPr>
              <a:t>Set</a:t>
            </a:r>
            <a:r>
              <a:rPr lang="zh-CN" altLang="en-US" sz="3600" kern="0" dirty="0">
                <a:latin typeface="Comic Sans MS" panose="030F0902030302020204" pitchFamily="66" charset="0"/>
              </a:rPr>
              <a:t> </a:t>
            </a:r>
            <a:r>
              <a:rPr lang="en-US" altLang="zh-CN" sz="2800" kern="0" dirty="0">
                <a:latin typeface="Comic Sans MS" panose="030F0902030302020204" pitchFamily="66" charset="0"/>
              </a:rPr>
              <a:t>(cont’d)</a:t>
            </a:r>
            <a:endParaRPr lang="en-US" sz="2800" kern="0" dirty="0"/>
          </a:p>
        </p:txBody>
      </p:sp>
    </p:spTree>
    <p:extLst>
      <p:ext uri="{BB962C8B-B14F-4D97-AF65-F5344CB8AC3E}">
        <p14:creationId xmlns:p14="http://schemas.microsoft.com/office/powerpoint/2010/main" val="1218654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Comic Sans MS" charset="0"/>
                <a:ea typeface="Comic Sans MS" charset="0"/>
                <a:cs typeface="Comic Sans MS" charset="0"/>
              </a:rPr>
              <a:t>7.</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Simulation</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210205" y="1371600"/>
            <a:ext cx="8933795" cy="4816137"/>
          </a:xfrm>
          <a:noFill/>
          <a:ln>
            <a:noFill/>
          </a:ln>
        </p:spPr>
        <p:txBody>
          <a:bodyPr/>
          <a:lstStyle/>
          <a:p>
            <a:r>
              <a:rPr lang="en-US" altLang="zh-CN" sz="2400" dirty="0">
                <a:latin typeface="Comic Sans MS" charset="0"/>
                <a:ea typeface="Comic Sans MS" charset="0"/>
                <a:cs typeface="Comic Sans MS" charset="0"/>
              </a:rPr>
              <a:t>Our</a:t>
            </a:r>
            <a:r>
              <a:rPr lang="zh-CN" altLang="en-US" sz="2400" dirty="0">
                <a:latin typeface="Comic Sans MS" charset="0"/>
                <a:ea typeface="Comic Sans MS" charset="0"/>
                <a:cs typeface="Comic Sans MS" charset="0"/>
              </a:rPr>
              <a:t> </a:t>
            </a:r>
            <a:r>
              <a:rPr lang="en-US" altLang="zh-CN" sz="2400" dirty="0">
                <a:latin typeface="Comic Sans MS" charset="0"/>
                <a:ea typeface="Comic Sans MS" charset="0"/>
                <a:cs typeface="Comic Sans MS" charset="0"/>
              </a:rPr>
              <a:t>algorithms</a:t>
            </a:r>
          </a:p>
          <a:p>
            <a:pPr lvl="1"/>
            <a:r>
              <a:rPr lang="en-US" altLang="zh-CN" sz="2000" dirty="0">
                <a:latin typeface="Comic Sans MS" charset="0"/>
                <a:ea typeface="Comic Sans MS" charset="0"/>
                <a:cs typeface="Comic Sans MS" charset="0"/>
              </a:rPr>
              <a:t>LGA</a:t>
            </a:r>
          </a:p>
          <a:p>
            <a:pPr lvl="2"/>
            <a:r>
              <a:rPr lang="en-US" altLang="zh-CN" sz="1600" dirty="0">
                <a:latin typeface="Comic Sans MS" charset="0"/>
                <a:ea typeface="Comic Sans MS" charset="0"/>
                <a:cs typeface="Comic Sans MS" charset="0"/>
              </a:rPr>
              <a:t>Single</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middlebox</a:t>
            </a:r>
          </a:p>
          <a:p>
            <a:pPr lvl="2"/>
            <a:r>
              <a:rPr lang="en-US" altLang="zh-CN" sz="1600" dirty="0">
                <a:latin typeface="Comic Sans MS" charset="0"/>
                <a:ea typeface="Comic Sans MS" charset="0"/>
                <a:cs typeface="Comic Sans MS" charset="0"/>
              </a:rPr>
              <a:t>Select</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the</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level</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with</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the</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minimum</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cost</a:t>
            </a:r>
          </a:p>
          <a:p>
            <a:pPr lvl="1"/>
            <a:r>
              <a:rPr lang="en-US" altLang="zh-CN" sz="2000" dirty="0">
                <a:latin typeface="Comic Sans MS" charset="0"/>
                <a:ea typeface="Comic Sans MS" charset="0"/>
                <a:cs typeface="Comic Sans MS" charset="0"/>
              </a:rPr>
              <a:t>CLGA</a:t>
            </a:r>
            <a:r>
              <a:rPr lang="zh-CN" altLang="en-US" sz="2000" dirty="0">
                <a:latin typeface="Comic Sans MS" charset="0"/>
                <a:ea typeface="Comic Sans MS" charset="0"/>
                <a:cs typeface="Comic Sans MS" charset="0"/>
              </a:rPr>
              <a:t> </a:t>
            </a:r>
            <a:endParaRPr lang="en-US" altLang="zh-CN" sz="2000" dirty="0">
              <a:latin typeface="Comic Sans MS" charset="0"/>
              <a:ea typeface="Comic Sans MS" charset="0"/>
              <a:cs typeface="Comic Sans MS" charset="0"/>
            </a:endParaRPr>
          </a:p>
          <a:p>
            <a:pPr lvl="2"/>
            <a:r>
              <a:rPr lang="en-US" altLang="zh-CN" sz="1600" dirty="0">
                <a:latin typeface="Comic Sans MS" charset="0"/>
                <a:ea typeface="Comic Sans MS" charset="0"/>
                <a:cs typeface="Comic Sans MS" charset="0"/>
              </a:rPr>
              <a:t>Non-ordered</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middlebox</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set</a:t>
            </a:r>
          </a:p>
          <a:p>
            <a:pPr lvl="2"/>
            <a:r>
              <a:rPr lang="en-US" altLang="zh-CN" sz="1600" dirty="0">
                <a:latin typeface="Comic Sans MS" charset="0"/>
                <a:ea typeface="Comic Sans MS" charset="0"/>
                <a:cs typeface="Comic Sans MS" charset="0"/>
              </a:rPr>
              <a:t>Apply</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LGA</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independently</a:t>
            </a:r>
          </a:p>
          <a:p>
            <a:pPr lvl="1"/>
            <a:r>
              <a:rPr lang="en-US" altLang="zh-CN" sz="2000" dirty="0">
                <a:latin typeface="Comic Sans MS" charset="0"/>
                <a:ea typeface="Comic Sans MS" charset="0"/>
                <a:cs typeface="Comic Sans MS" charset="0"/>
              </a:rPr>
              <a:t>DP</a:t>
            </a:r>
          </a:p>
          <a:p>
            <a:pPr lvl="2"/>
            <a:r>
              <a:rPr lang="en-US" altLang="zh-CN" sz="1600" dirty="0">
                <a:latin typeface="Comic Sans MS" charset="0"/>
                <a:ea typeface="Comic Sans MS" charset="0"/>
                <a:cs typeface="Comic Sans MS" charset="0"/>
              </a:rPr>
              <a:t>Totally-ordered</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middlebox</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set</a:t>
            </a:r>
          </a:p>
          <a:p>
            <a:pPr lvl="2"/>
            <a:r>
              <a:rPr lang="en-US" altLang="zh-CN" sz="1600" dirty="0">
                <a:latin typeface="Comic Sans MS" charset="0"/>
                <a:ea typeface="Comic Sans MS" charset="0"/>
                <a:cs typeface="Comic Sans MS" charset="0"/>
              </a:rPr>
              <a:t>Dynamic</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programming</a:t>
            </a:r>
          </a:p>
          <a:p>
            <a:pPr lvl="1"/>
            <a:r>
              <a:rPr lang="en-US" altLang="zh-CN" sz="2000" dirty="0">
                <a:latin typeface="Comic Sans MS" charset="0"/>
                <a:ea typeface="Comic Sans MS" charset="0"/>
                <a:cs typeface="Comic Sans MS" charset="0"/>
              </a:rPr>
              <a:t>GFIB</a:t>
            </a:r>
          </a:p>
          <a:p>
            <a:pPr lvl="2"/>
            <a:r>
              <a:rPr lang="en-US" altLang="zh-CN" sz="1600" dirty="0">
                <a:latin typeface="Comic Sans MS" charset="0"/>
                <a:ea typeface="Comic Sans MS" charset="0"/>
                <a:cs typeface="Comic Sans MS" charset="0"/>
              </a:rPr>
              <a:t>Heterogeneous</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flows</a:t>
            </a:r>
          </a:p>
          <a:p>
            <a:pPr lvl="2"/>
            <a:r>
              <a:rPr lang="en-US" altLang="zh-CN" sz="1600" dirty="0">
                <a:latin typeface="Comic Sans MS" charset="0"/>
                <a:ea typeface="Comic Sans MS" charset="0"/>
                <a:cs typeface="Comic Sans MS" charset="0"/>
              </a:rPr>
              <a:t>Group</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flows</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by</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initial</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traffic</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rates</a:t>
            </a:r>
          </a:p>
          <a:p>
            <a:pPr lvl="2"/>
            <a:r>
              <a:rPr lang="en-US" altLang="zh-CN" sz="1600" dirty="0">
                <a:latin typeface="Comic Sans MS" charset="0"/>
                <a:ea typeface="Comic Sans MS" charset="0"/>
                <a:cs typeface="Comic Sans MS" charset="0"/>
              </a:rPr>
              <a:t>Combine</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placement</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by</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applying</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CLGA</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for</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each</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group</a:t>
            </a:r>
          </a:p>
          <a:p>
            <a:pPr marL="914400" lvl="2" indent="0">
              <a:buNone/>
            </a:pPr>
            <a:endParaRPr lang="en-US" altLang="zh-CN" sz="1600" dirty="0">
              <a:latin typeface="Comic Sans MS" charset="0"/>
              <a:ea typeface="Comic Sans MS" charset="0"/>
              <a:cs typeface="Comic Sans MS" charset="0"/>
            </a:endParaRPr>
          </a:p>
          <a:p>
            <a:pPr marL="0" indent="0">
              <a:buNone/>
            </a:pPr>
            <a:endParaRPr lang="en-US" altLang="zh-CN" sz="2200" dirty="0">
              <a:latin typeface="Comic Sans MS" charset="0"/>
              <a:ea typeface="Comic Sans MS" charset="0"/>
              <a:cs typeface="Comic Sans MS" charset="0"/>
            </a:endParaRPr>
          </a:p>
        </p:txBody>
      </p:sp>
    </p:spTree>
    <p:extLst>
      <p:ext uri="{BB962C8B-B14F-4D97-AF65-F5344CB8AC3E}">
        <p14:creationId xmlns:p14="http://schemas.microsoft.com/office/powerpoint/2010/main" val="1457797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Comic Sans MS" charset="0"/>
                <a:ea typeface="Comic Sans MS" charset="0"/>
                <a:cs typeface="Comic Sans MS" charset="0"/>
              </a:rPr>
              <a:t>7.</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Simulation</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381001" y="1428656"/>
            <a:ext cx="8458200" cy="4816137"/>
          </a:xfrm>
          <a:noFill/>
          <a:ln>
            <a:noFill/>
          </a:ln>
        </p:spPr>
        <p:txBody>
          <a:bodyPr/>
          <a:lstStyle/>
          <a:p>
            <a:r>
              <a:rPr lang="en-US" altLang="zh-CN" sz="2400" dirty="0">
                <a:latin typeface="Comic Sans MS" charset="0"/>
                <a:ea typeface="Comic Sans MS" charset="0"/>
                <a:cs typeface="Comic Sans MS" charset="0"/>
              </a:rPr>
              <a:t>Comparison algorithms</a:t>
            </a:r>
          </a:p>
          <a:p>
            <a:endParaRPr lang="en-US" altLang="zh-CN" sz="800" dirty="0">
              <a:latin typeface="Comic Sans MS" charset="0"/>
              <a:ea typeface="Comic Sans MS" charset="0"/>
              <a:cs typeface="Comic Sans MS" charset="0"/>
            </a:endParaRPr>
          </a:p>
          <a:p>
            <a:pPr lvl="1"/>
            <a:r>
              <a:rPr lang="en-US" altLang="zh-CN" sz="2000" dirty="0">
                <a:latin typeface="Comic Sans MS" charset="0"/>
                <a:ea typeface="Comic Sans MS" charset="0"/>
                <a:cs typeface="Comic Sans MS" charset="0"/>
              </a:rPr>
              <a:t>Random-fit</a:t>
            </a:r>
          </a:p>
          <a:p>
            <a:pPr lvl="2"/>
            <a:r>
              <a:rPr lang="en-US" altLang="zh-CN" sz="1800" dirty="0">
                <a:latin typeface="Comic Sans MS" charset="0"/>
                <a:ea typeface="Comic Sans MS" charset="0"/>
                <a:cs typeface="Comic Sans MS" charset="0"/>
              </a:rPr>
              <a:t>Randomly</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place</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middleboxes</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until</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all</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flows</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are</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satisfied</a:t>
            </a:r>
          </a:p>
          <a:p>
            <a:pPr lvl="2"/>
            <a:endParaRPr lang="en-US" altLang="zh-CN" sz="800" dirty="0">
              <a:latin typeface="Comic Sans MS" charset="0"/>
              <a:ea typeface="Comic Sans MS" charset="0"/>
              <a:cs typeface="Comic Sans MS" charset="0"/>
            </a:endParaRPr>
          </a:p>
          <a:p>
            <a:pPr lvl="1"/>
            <a:r>
              <a:rPr lang="en-US" altLang="zh-CN" sz="2000" dirty="0">
                <a:latin typeface="Comic Sans MS" charset="0"/>
                <a:ea typeface="Comic Sans MS" charset="0"/>
                <a:cs typeface="Comic Sans MS" charset="0"/>
              </a:rPr>
              <a:t>NOSP </a:t>
            </a:r>
            <a:r>
              <a:rPr lang="en-US" altLang="zh-CN" sz="2000" baseline="30000" dirty="0">
                <a:latin typeface="Comic Sans MS" charset="0"/>
                <a:ea typeface="Comic Sans MS" charset="0"/>
                <a:cs typeface="Comic Sans MS" charset="0"/>
              </a:rPr>
              <a:t>[2]</a:t>
            </a:r>
          </a:p>
          <a:p>
            <a:pPr lvl="2"/>
            <a:r>
              <a:rPr lang="en-US" altLang="zh-CN" sz="1800" dirty="0">
                <a:latin typeface="Comic Sans MS" charset="0"/>
                <a:ea typeface="Comic Sans MS" charset="0"/>
                <a:cs typeface="Comic Sans MS" charset="0"/>
              </a:rPr>
              <a:t>Place</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middleboxes</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in</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increasing</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order</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of</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traffic-changing</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effects</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for</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each</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flow</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from</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source</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to</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destination</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independently</a:t>
            </a:r>
          </a:p>
          <a:p>
            <a:pPr lvl="2"/>
            <a:r>
              <a:rPr lang="en-US" altLang="zh-CN" sz="1800" dirty="0">
                <a:latin typeface="Comic Sans MS" charset="0"/>
                <a:ea typeface="Comic Sans MS" charset="0"/>
                <a:cs typeface="Comic Sans MS" charset="0"/>
              </a:rPr>
              <a:t>For</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single</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middlebox</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or</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non-ordered</a:t>
            </a:r>
            <a:r>
              <a:rPr lang="zh-CN" altLang="en-US" sz="1800" dirty="0">
                <a:latin typeface="Comic Sans MS" charset="0"/>
                <a:ea typeface="Comic Sans MS" charset="0"/>
                <a:cs typeface="Comic Sans MS" charset="0"/>
              </a:rPr>
              <a:t> </a:t>
            </a:r>
            <a:r>
              <a:rPr lang="en-US" altLang="zh-CN" sz="1800" dirty="0" err="1">
                <a:latin typeface="Comic Sans MS" charset="0"/>
                <a:ea typeface="Comic Sans MS" charset="0"/>
                <a:cs typeface="Comic Sans MS" charset="0"/>
              </a:rPr>
              <a:t>middlebox</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set</a:t>
            </a:r>
          </a:p>
          <a:p>
            <a:pPr lvl="2"/>
            <a:endParaRPr lang="en-US" altLang="zh-CN" sz="800" dirty="0">
              <a:latin typeface="Comic Sans MS" charset="0"/>
              <a:ea typeface="Comic Sans MS" charset="0"/>
              <a:cs typeface="Comic Sans MS" charset="0"/>
            </a:endParaRPr>
          </a:p>
          <a:p>
            <a:pPr lvl="1"/>
            <a:r>
              <a:rPr lang="en-US" altLang="zh-CN" sz="2000" dirty="0">
                <a:latin typeface="Comic Sans MS" charset="0"/>
                <a:ea typeface="Comic Sans MS" charset="0"/>
                <a:cs typeface="Comic Sans MS" charset="0"/>
              </a:rPr>
              <a:t>TOSP </a:t>
            </a:r>
            <a:r>
              <a:rPr lang="en-US" altLang="zh-CN" sz="2000" baseline="30000" dirty="0">
                <a:latin typeface="Comic Sans MS" charset="0"/>
                <a:ea typeface="Comic Sans MS" charset="0"/>
                <a:cs typeface="Comic Sans MS" charset="0"/>
              </a:rPr>
              <a:t>[2]</a:t>
            </a:r>
          </a:p>
          <a:p>
            <a:pPr lvl="2"/>
            <a:r>
              <a:rPr lang="en-US" altLang="zh-CN" sz="1800" dirty="0">
                <a:latin typeface="Comic Sans MS" charset="0"/>
                <a:ea typeface="Comic Sans MS" charset="0"/>
                <a:cs typeface="Comic Sans MS" charset="0"/>
              </a:rPr>
              <a:t>Dynamic</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programming</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based</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algorithm</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for</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each</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flow</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independently</a:t>
            </a:r>
          </a:p>
          <a:p>
            <a:pPr lvl="2"/>
            <a:r>
              <a:rPr lang="en-US" altLang="zh-CN" sz="1800" dirty="0">
                <a:latin typeface="Comic Sans MS" charset="0"/>
                <a:ea typeface="Comic Sans MS" charset="0"/>
                <a:cs typeface="Comic Sans MS" charset="0"/>
              </a:rPr>
              <a:t>For</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totally-ordered</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middlebox</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set</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with</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or</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without</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vertex</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capacity</a:t>
            </a:r>
          </a:p>
          <a:p>
            <a:pPr marL="0" indent="0">
              <a:buNone/>
            </a:pPr>
            <a:endParaRPr lang="en-US" altLang="zh-CN" sz="2200" dirty="0">
              <a:latin typeface="Comic Sans MS" charset="0"/>
              <a:ea typeface="Comic Sans MS" charset="0"/>
              <a:cs typeface="Comic Sans MS" charset="0"/>
            </a:endParaRPr>
          </a:p>
        </p:txBody>
      </p:sp>
      <p:sp>
        <p:nvSpPr>
          <p:cNvPr id="4" name="TextBox 3">
            <a:extLst>
              <a:ext uri="{FF2B5EF4-FFF2-40B4-BE49-F238E27FC236}">
                <a16:creationId xmlns:a16="http://schemas.microsoft.com/office/drawing/2014/main" id="{EBFE4695-CCD2-BD43-BC69-6BDB27A7AD58}"/>
              </a:ext>
            </a:extLst>
          </p:cNvPr>
          <p:cNvSpPr txBox="1"/>
          <p:nvPr/>
        </p:nvSpPr>
        <p:spPr>
          <a:xfrm>
            <a:off x="884978" y="6234462"/>
            <a:ext cx="8045792" cy="338554"/>
          </a:xfrm>
          <a:prstGeom prst="rect">
            <a:avLst/>
          </a:prstGeom>
          <a:noFill/>
        </p:spPr>
        <p:txBody>
          <a:bodyPr wrap="none" rtlCol="0">
            <a:spAutoFit/>
          </a:bodyPr>
          <a:lstStyle/>
          <a:p>
            <a:r>
              <a:rPr lang="en-US" altLang="zh-CN" sz="1600" dirty="0">
                <a:solidFill>
                  <a:schemeClr val="bg1">
                    <a:lumMod val="50000"/>
                  </a:schemeClr>
                </a:solidFill>
                <a:latin typeface="Comic Sans MS" panose="030F0702030302020204" pitchFamily="66" charset="0"/>
              </a:rPr>
              <a:t>[2]</a:t>
            </a:r>
            <a:r>
              <a:rPr lang="zh-CN" altLang="en-US" sz="1600" dirty="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Traffic aware placement of interdependent </a:t>
            </a:r>
            <a:r>
              <a:rPr lang="en-US" altLang="zh-CN" sz="1600" dirty="0">
                <a:solidFill>
                  <a:schemeClr val="bg1">
                    <a:lumMod val="50000"/>
                  </a:schemeClr>
                </a:solidFill>
                <a:latin typeface="Comic Sans MS" panose="030F0702030302020204" pitchFamily="66" charset="0"/>
              </a:rPr>
              <a:t>NFV</a:t>
            </a:r>
            <a:r>
              <a:rPr lang="en-US" sz="1600" dirty="0">
                <a:solidFill>
                  <a:schemeClr val="bg1">
                    <a:lumMod val="50000"/>
                  </a:schemeClr>
                </a:solidFill>
                <a:latin typeface="Comic Sans MS" panose="030F0702030302020204" pitchFamily="66" charset="0"/>
              </a:rPr>
              <a:t> middleboxes </a:t>
            </a:r>
            <a:r>
              <a:rPr lang="en-US" altLang="zh-CN" sz="1600" dirty="0">
                <a:solidFill>
                  <a:schemeClr val="bg1">
                    <a:lumMod val="50000"/>
                  </a:schemeClr>
                </a:solidFill>
                <a:latin typeface="Comic Sans MS" panose="030F0702030302020204" pitchFamily="66" charset="0"/>
              </a:rPr>
              <a:t>(INFOCOM</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’17)</a:t>
            </a:r>
            <a:r>
              <a:rPr lang="en-US" sz="1600" dirty="0">
                <a:solidFill>
                  <a:schemeClr val="bg1">
                    <a:lumMod val="50000"/>
                  </a:schemeClr>
                </a:solidFill>
                <a:latin typeface="Comic Sans MS" panose="030F0702030302020204" pitchFamily="66" charset="0"/>
              </a:rPr>
              <a:t> </a:t>
            </a:r>
          </a:p>
        </p:txBody>
      </p:sp>
    </p:spTree>
    <p:extLst>
      <p:ext uri="{BB962C8B-B14F-4D97-AF65-F5344CB8AC3E}">
        <p14:creationId xmlns:p14="http://schemas.microsoft.com/office/powerpoint/2010/main" val="4270644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0300B0AC-4DFF-4241-A845-620EDF7DE8DA}"/>
              </a:ext>
            </a:extLst>
          </p:cNvPr>
          <p:cNvSpPr>
            <a:spLocks noGrp="1"/>
          </p:cNvSpPr>
          <p:nvPr>
            <p:ph type="title"/>
          </p:nvPr>
        </p:nvSpPr>
        <p:spPr/>
        <p:txBody>
          <a:bodyPr/>
          <a:lstStyle/>
          <a:p>
            <a:r>
              <a:rPr lang="en-US" altLang="zh-CN" dirty="0">
                <a:latin typeface="Comic Sans MS" panose="030F0902030302020204" pitchFamily="66" charset="0"/>
              </a:rPr>
              <a:t>Settings</a:t>
            </a:r>
            <a:endParaRPr lang="en-US" dirty="0">
              <a:latin typeface="Comic Sans MS" panose="030F0902030302020204" pitchFamily="66" charset="0"/>
            </a:endParaRPr>
          </a:p>
        </p:txBody>
      </p:sp>
      <p:sp>
        <p:nvSpPr>
          <p:cNvPr id="2" name="Content Placeholder 1">
            <a:extLst>
              <a:ext uri="{FF2B5EF4-FFF2-40B4-BE49-F238E27FC236}">
                <a16:creationId xmlns:a16="http://schemas.microsoft.com/office/drawing/2014/main" id="{EDCF4588-9D14-C640-A5D2-21773083F5B2}"/>
              </a:ext>
            </a:extLst>
          </p:cNvPr>
          <p:cNvSpPr>
            <a:spLocks noGrp="1"/>
          </p:cNvSpPr>
          <p:nvPr>
            <p:ph idx="1"/>
          </p:nvPr>
        </p:nvSpPr>
        <p:spPr>
          <a:xfrm>
            <a:off x="457200" y="1447800"/>
            <a:ext cx="8228013" cy="4724400"/>
          </a:xfrm>
        </p:spPr>
        <p:txBody>
          <a:bodyPr/>
          <a:lstStyle/>
          <a:p>
            <a:r>
              <a:rPr lang="en-US" altLang="zh-CN" sz="2400" dirty="0">
                <a:latin typeface="Comic Sans MS" panose="030F0902030302020204" pitchFamily="66" charset="0"/>
              </a:rPr>
              <a:t>Topology</a:t>
            </a:r>
          </a:p>
          <a:p>
            <a:pPr lvl="1"/>
            <a:r>
              <a:rPr lang="en-US" altLang="zh-CN" sz="2000" dirty="0">
                <a:latin typeface="Comic Sans MS" panose="030F0902030302020204" pitchFamily="66" charset="0"/>
              </a:rPr>
              <a:t>Perfect</a:t>
            </a:r>
            <a:r>
              <a:rPr lang="zh-CN" altLang="en-US" sz="2000" dirty="0">
                <a:latin typeface="Comic Sans MS" panose="030F0902030302020204" pitchFamily="66" charset="0"/>
              </a:rPr>
              <a:t> </a:t>
            </a:r>
            <a:r>
              <a:rPr lang="en-US" altLang="zh-CN" sz="2000" dirty="0">
                <a:latin typeface="Comic Sans MS" panose="030F0902030302020204" pitchFamily="66" charset="0"/>
              </a:rPr>
              <a:t>5-layer</a:t>
            </a:r>
            <a:r>
              <a:rPr lang="zh-CN" altLang="en-US" sz="2000" dirty="0">
                <a:latin typeface="Comic Sans MS" panose="030F0902030302020204" pitchFamily="66" charset="0"/>
              </a:rPr>
              <a:t> </a:t>
            </a:r>
            <a:r>
              <a:rPr lang="en-US" altLang="zh-CN" sz="2000" dirty="0">
                <a:latin typeface="Comic Sans MS" panose="030F0902030302020204" pitchFamily="66" charset="0"/>
              </a:rPr>
              <a:t>binary</a:t>
            </a:r>
            <a:r>
              <a:rPr lang="zh-CN" altLang="en-US" sz="2000" dirty="0">
                <a:latin typeface="Comic Sans MS" panose="030F0902030302020204" pitchFamily="66" charset="0"/>
              </a:rPr>
              <a:t> </a:t>
            </a:r>
            <a:r>
              <a:rPr lang="en-US" altLang="zh-CN" sz="2000" dirty="0">
                <a:latin typeface="Comic Sans MS" panose="030F0902030302020204" pitchFamily="66" charset="0"/>
              </a:rPr>
              <a:t>tree</a:t>
            </a:r>
            <a:r>
              <a:rPr lang="zh-CN" altLang="en-US" sz="2000" dirty="0">
                <a:latin typeface="Comic Sans MS" panose="030F0902030302020204" pitchFamily="66" charset="0"/>
              </a:rPr>
              <a:t> </a:t>
            </a:r>
            <a:r>
              <a:rPr lang="en-US" altLang="zh-CN" sz="2000" dirty="0">
                <a:latin typeface="Comic Sans MS" panose="030F0902030302020204" pitchFamily="66" charset="0"/>
              </a:rPr>
              <a:t>for</a:t>
            </a:r>
            <a:r>
              <a:rPr lang="zh-CN" altLang="en-US" sz="2000" dirty="0">
                <a:latin typeface="Comic Sans MS" panose="030F0902030302020204" pitchFamily="66" charset="0"/>
              </a:rPr>
              <a:t> </a:t>
            </a:r>
            <a:r>
              <a:rPr lang="en-US" altLang="zh-CN" sz="2000" dirty="0">
                <a:latin typeface="Comic Sans MS" panose="030F0902030302020204" pitchFamily="66" charset="0"/>
              </a:rPr>
              <a:t>each</a:t>
            </a:r>
            <a:r>
              <a:rPr lang="zh-CN" altLang="en-US" sz="2000" dirty="0">
                <a:latin typeface="Comic Sans MS" panose="030F0902030302020204" pitchFamily="66" charset="0"/>
              </a:rPr>
              <a:t> </a:t>
            </a:r>
            <a:r>
              <a:rPr lang="en-US" altLang="zh-CN" sz="2000" dirty="0">
                <a:latin typeface="Comic Sans MS" panose="030F0902030302020204" pitchFamily="66" charset="0"/>
              </a:rPr>
              <a:t>triangle</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Facebook</a:t>
            </a:r>
            <a:r>
              <a:rPr lang="zh-CN" altLang="en-US" sz="2400" dirty="0">
                <a:latin typeface="Comic Sans MS" panose="030F0902030302020204" pitchFamily="66" charset="0"/>
              </a:rPr>
              <a:t> </a:t>
            </a:r>
            <a:r>
              <a:rPr lang="en-US" altLang="zh-CN" sz="2400" dirty="0">
                <a:latin typeface="Comic Sans MS" panose="030F0902030302020204" pitchFamily="66" charset="0"/>
              </a:rPr>
              <a:t>data</a:t>
            </a:r>
            <a:r>
              <a:rPr lang="zh-CN" altLang="en-US" sz="2400" dirty="0">
                <a:latin typeface="Comic Sans MS" panose="030F0902030302020204" pitchFamily="66" charset="0"/>
              </a:rPr>
              <a:t> </a:t>
            </a:r>
            <a:r>
              <a:rPr lang="en-US" altLang="zh-CN" sz="2400" dirty="0">
                <a:latin typeface="Comic Sans MS" panose="030F0902030302020204" pitchFamily="66" charset="0"/>
              </a:rPr>
              <a:t>center</a:t>
            </a:r>
            <a:r>
              <a:rPr lang="zh-CN" altLang="en-US" sz="2400" dirty="0">
                <a:latin typeface="Comic Sans MS" panose="030F0902030302020204" pitchFamily="66" charset="0"/>
              </a:rPr>
              <a:t> </a:t>
            </a:r>
            <a:r>
              <a:rPr lang="en-US" altLang="zh-CN" sz="2400" dirty="0">
                <a:latin typeface="Comic Sans MS" panose="030F0902030302020204" pitchFamily="66" charset="0"/>
              </a:rPr>
              <a:t>traffic</a:t>
            </a:r>
            <a:r>
              <a:rPr lang="zh-CN" altLang="en-US" sz="2400" dirty="0">
                <a:latin typeface="Comic Sans MS" panose="030F0902030302020204" pitchFamily="66" charset="0"/>
              </a:rPr>
              <a:t> </a:t>
            </a:r>
            <a:r>
              <a:rPr lang="en-US" altLang="zh-CN" sz="2400" dirty="0">
                <a:latin typeface="Comic Sans MS" panose="030F0902030302020204" pitchFamily="66" charset="0"/>
              </a:rPr>
              <a:t>trace</a:t>
            </a:r>
          </a:p>
          <a:p>
            <a:pPr lvl="1"/>
            <a:r>
              <a:rPr lang="en-US" altLang="zh-CN" sz="2000" dirty="0">
                <a:latin typeface="Comic Sans MS" panose="030F0902030302020204" pitchFamily="66" charset="0"/>
              </a:rPr>
              <a:t>Single-flow</a:t>
            </a:r>
            <a:r>
              <a:rPr lang="zh-CN" altLang="en-US" sz="2000" dirty="0">
                <a:latin typeface="Comic Sans MS" panose="030F0902030302020204" pitchFamily="66" charset="0"/>
              </a:rPr>
              <a:t> </a:t>
            </a:r>
            <a:r>
              <a:rPr lang="en-US" altLang="zh-CN" sz="2000" dirty="0">
                <a:latin typeface="Comic Sans MS" panose="030F0902030302020204" pitchFamily="66" charset="0"/>
              </a:rPr>
              <a:t>initial</a:t>
            </a:r>
            <a:r>
              <a:rPr lang="zh-CN" altLang="en-US" sz="2000" dirty="0">
                <a:latin typeface="Comic Sans MS" panose="030F0902030302020204" pitchFamily="66" charset="0"/>
              </a:rPr>
              <a:t> </a:t>
            </a:r>
            <a:r>
              <a:rPr lang="en-US" altLang="zh-CN" sz="2000" dirty="0">
                <a:latin typeface="Comic Sans MS" panose="030F0902030302020204" pitchFamily="66" charset="0"/>
              </a:rPr>
              <a:t>traffic</a:t>
            </a:r>
            <a:r>
              <a:rPr lang="zh-CN" altLang="en-US" sz="2000" dirty="0">
                <a:latin typeface="Comic Sans MS" panose="030F0902030302020204" pitchFamily="66" charset="0"/>
              </a:rPr>
              <a:t> </a:t>
            </a:r>
            <a:r>
              <a:rPr lang="en-US" altLang="zh-CN" sz="2000" dirty="0">
                <a:latin typeface="Comic Sans MS" panose="030F0902030302020204" pitchFamily="66" charset="0"/>
              </a:rPr>
              <a:t>rate:</a:t>
            </a:r>
            <a:r>
              <a:rPr lang="zh-CN" altLang="en-US" sz="2000" dirty="0">
                <a:latin typeface="Comic Sans MS" panose="030F0902030302020204" pitchFamily="66" charset="0"/>
              </a:rPr>
              <a:t> </a:t>
            </a:r>
            <a:r>
              <a:rPr lang="en-US" altLang="zh-CN" sz="2000" dirty="0">
                <a:latin typeface="Comic Sans MS" panose="030F0902030302020204" pitchFamily="66" charset="0"/>
              </a:rPr>
              <a:t>1~6</a:t>
            </a:r>
            <a:r>
              <a:rPr lang="zh-CN" altLang="en-US" sz="2000" dirty="0">
                <a:latin typeface="Comic Sans MS" panose="030F0902030302020204" pitchFamily="66" charset="0"/>
              </a:rPr>
              <a:t> </a:t>
            </a:r>
            <a:r>
              <a:rPr lang="en-US" altLang="zh-CN" sz="2000" dirty="0">
                <a:latin typeface="Comic Sans MS" panose="030F0902030302020204" pitchFamily="66" charset="0"/>
              </a:rPr>
              <a:t>Mb</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Middlebox</a:t>
            </a:r>
            <a:r>
              <a:rPr lang="zh-CN" altLang="en-US" sz="2400" dirty="0">
                <a:latin typeface="Comic Sans MS" panose="030F0902030302020204" pitchFamily="66" charset="0"/>
              </a:rPr>
              <a:t> </a:t>
            </a:r>
            <a:r>
              <a:rPr lang="en-US" altLang="zh-CN" sz="2400" dirty="0">
                <a:latin typeface="Comic Sans MS" panose="030F0902030302020204" pitchFamily="66" charset="0"/>
              </a:rPr>
              <a:t>set</a:t>
            </a:r>
          </a:p>
          <a:p>
            <a:endParaRPr lang="en-US" altLang="zh-CN" sz="2800" dirty="0">
              <a:latin typeface="Comic Sans MS" panose="030F0902030302020204" pitchFamily="66" charset="0"/>
            </a:endParaRPr>
          </a:p>
          <a:p>
            <a:endParaRPr lang="en-US" altLang="zh-CN" sz="2800" dirty="0">
              <a:latin typeface="Comic Sans MS" panose="030F0902030302020204" pitchFamily="66" charset="0"/>
            </a:endParaRPr>
          </a:p>
          <a:p>
            <a:endParaRPr lang="en-US" altLang="zh-CN" sz="800" dirty="0">
              <a:latin typeface="Comic Sans MS" panose="030F0902030302020204" pitchFamily="66" charset="0"/>
            </a:endParaRPr>
          </a:p>
          <a:p>
            <a:r>
              <a:rPr lang="en-US" altLang="zh-CN" sz="2400" dirty="0">
                <a:latin typeface="Comic Sans MS" panose="030F0902030302020204" pitchFamily="66" charset="0"/>
              </a:rPr>
              <a:t>Dependency</a:t>
            </a:r>
            <a:r>
              <a:rPr lang="zh-CN" altLang="en-US" sz="2400" dirty="0">
                <a:latin typeface="Comic Sans MS" panose="030F0902030302020204" pitchFamily="66" charset="0"/>
              </a:rPr>
              <a:t> </a:t>
            </a:r>
            <a:r>
              <a:rPr lang="en-US" altLang="zh-CN" sz="2400" dirty="0">
                <a:latin typeface="Comic Sans MS" panose="030F0902030302020204" pitchFamily="66" charset="0"/>
              </a:rPr>
              <a:t>relationship</a:t>
            </a:r>
          </a:p>
          <a:p>
            <a:pPr lvl="1"/>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2</a:t>
            </a:r>
            <a:r>
              <a:rPr lang="zh-CN" altLang="en-US" sz="2000" baseline="-25000" dirty="0">
                <a:latin typeface="Comic Sans MS" panose="030F0902030302020204" pitchFamily="66" charset="0"/>
              </a:rPr>
              <a:t> </a:t>
            </a:r>
            <a:r>
              <a:rPr lang="en-US" altLang="zh-CN" sz="2000" dirty="0">
                <a:latin typeface="Comic Sans MS" panose="030F0902030302020204" pitchFamily="66" charset="0"/>
              </a:rPr>
              <a:t>-&gt;</a:t>
            </a:r>
            <a:r>
              <a:rPr lang="zh-CN" altLang="en-US" sz="2000" dirty="0">
                <a:latin typeface="Comic Sans MS" panose="030F0902030302020204" pitchFamily="66" charset="0"/>
              </a:rPr>
              <a:t> </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3</a:t>
            </a:r>
            <a:r>
              <a:rPr lang="zh-CN" altLang="en-US" sz="2000" baseline="-25000" dirty="0">
                <a:latin typeface="Comic Sans MS" panose="030F0902030302020204" pitchFamily="66" charset="0"/>
              </a:rPr>
              <a:t> </a:t>
            </a:r>
            <a:r>
              <a:rPr lang="en-US" altLang="zh-CN" sz="2000" dirty="0">
                <a:latin typeface="Comic Sans MS" panose="030F0902030302020204" pitchFamily="66" charset="0"/>
              </a:rPr>
              <a:t>-&gt;</a:t>
            </a:r>
            <a:r>
              <a:rPr lang="zh-CN" altLang="en-US" sz="2000" dirty="0">
                <a:latin typeface="Comic Sans MS" panose="030F0902030302020204" pitchFamily="66" charset="0"/>
              </a:rPr>
              <a:t> </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1</a:t>
            </a:r>
            <a:r>
              <a:rPr lang="zh-CN" altLang="en-US" sz="2000" baseline="-25000" dirty="0">
                <a:latin typeface="Comic Sans MS" panose="030F0902030302020204" pitchFamily="66" charset="0"/>
              </a:rPr>
              <a:t> </a:t>
            </a:r>
            <a:r>
              <a:rPr lang="en-US" altLang="zh-CN" sz="2000" dirty="0">
                <a:latin typeface="Comic Sans MS" panose="030F0902030302020204" pitchFamily="66" charset="0"/>
              </a:rPr>
              <a:t>-&gt;</a:t>
            </a:r>
            <a:r>
              <a:rPr lang="zh-CN" altLang="en-US" sz="2000" dirty="0">
                <a:latin typeface="Comic Sans MS" panose="030F0902030302020204" pitchFamily="66" charset="0"/>
              </a:rPr>
              <a:t> </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4</a:t>
            </a:r>
            <a:r>
              <a:rPr lang="zh-CN" altLang="en-US" sz="2000" baseline="-25000" dirty="0">
                <a:latin typeface="Comic Sans MS" panose="030F0902030302020204" pitchFamily="66" charset="0"/>
              </a:rPr>
              <a:t> </a:t>
            </a:r>
            <a:endParaRPr lang="en-US" altLang="zh-CN" sz="2000" dirty="0">
              <a:latin typeface="Comic Sans MS" panose="030F0902030302020204" pitchFamily="66" charset="0"/>
            </a:endParaRPr>
          </a:p>
          <a:p>
            <a:pPr lvl="1"/>
            <a:endParaRPr lang="en-US" altLang="zh-CN" sz="1800" dirty="0">
              <a:latin typeface="Comic Sans MS" panose="030F0902030302020204" pitchFamily="66" charset="0"/>
            </a:endParaRPr>
          </a:p>
          <a:p>
            <a:endParaRPr lang="en-US" altLang="zh-CN" sz="2800" dirty="0">
              <a:latin typeface="Comic Sans MS" panose="030F0902030302020204" pitchFamily="66" charset="0"/>
            </a:endParaRPr>
          </a:p>
        </p:txBody>
      </p:sp>
      <p:graphicFrame>
        <p:nvGraphicFramePr>
          <p:cNvPr id="3" name="Table 2">
            <a:extLst>
              <a:ext uri="{FF2B5EF4-FFF2-40B4-BE49-F238E27FC236}">
                <a16:creationId xmlns:a16="http://schemas.microsoft.com/office/drawing/2014/main" id="{75C92D1C-C6DE-6744-B447-E31B8E5B19DD}"/>
              </a:ext>
            </a:extLst>
          </p:cNvPr>
          <p:cNvGraphicFramePr>
            <a:graphicFrameLocks noGrp="1"/>
          </p:cNvGraphicFramePr>
          <p:nvPr>
            <p:extLst>
              <p:ext uri="{D42A27DB-BD31-4B8C-83A1-F6EECF244321}">
                <p14:modId xmlns:p14="http://schemas.microsoft.com/office/powerpoint/2010/main" val="3266398054"/>
              </p:ext>
            </p:extLst>
          </p:nvPr>
        </p:nvGraphicFramePr>
        <p:xfrm>
          <a:off x="1219200" y="4191000"/>
          <a:ext cx="5106194" cy="1112520"/>
        </p:xfrm>
        <a:graphic>
          <a:graphicData uri="http://schemas.openxmlformats.org/drawingml/2006/table">
            <a:tbl>
              <a:tblPr>
                <a:tableStyleId>{5940675A-B579-460E-94D1-54222C63F5DA}</a:tableStyleId>
              </a:tblPr>
              <a:tblGrid>
                <a:gridCol w="2591594">
                  <a:extLst>
                    <a:ext uri="{9D8B030D-6E8A-4147-A177-3AD203B41FA5}">
                      <a16:colId xmlns:a16="http://schemas.microsoft.com/office/drawing/2014/main" val="2789688064"/>
                    </a:ext>
                  </a:extLst>
                </a:gridCol>
                <a:gridCol w="609600">
                  <a:extLst>
                    <a:ext uri="{9D8B030D-6E8A-4147-A177-3AD203B41FA5}">
                      <a16:colId xmlns:a16="http://schemas.microsoft.com/office/drawing/2014/main" val="3994504206"/>
                    </a:ext>
                  </a:extLst>
                </a:gridCol>
                <a:gridCol w="609600">
                  <a:extLst>
                    <a:ext uri="{9D8B030D-6E8A-4147-A177-3AD203B41FA5}">
                      <a16:colId xmlns:a16="http://schemas.microsoft.com/office/drawing/2014/main" val="4291246433"/>
                    </a:ext>
                  </a:extLst>
                </a:gridCol>
                <a:gridCol w="609600">
                  <a:extLst>
                    <a:ext uri="{9D8B030D-6E8A-4147-A177-3AD203B41FA5}">
                      <a16:colId xmlns:a16="http://schemas.microsoft.com/office/drawing/2014/main" val="4130097388"/>
                    </a:ext>
                  </a:extLst>
                </a:gridCol>
                <a:gridCol w="685800">
                  <a:extLst>
                    <a:ext uri="{9D8B030D-6E8A-4147-A177-3AD203B41FA5}">
                      <a16:colId xmlns:a16="http://schemas.microsoft.com/office/drawing/2014/main" val="1796038498"/>
                    </a:ext>
                  </a:extLst>
                </a:gridCol>
              </a:tblGrid>
              <a:tr h="370840">
                <a:tc>
                  <a:txBody>
                    <a:bodyPr/>
                    <a:lstStyle/>
                    <a:p>
                      <a:pPr algn="ct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m</a:t>
                      </a:r>
                      <a:r>
                        <a:rPr lang="en-US" altLang="zh-CN" baseline="-25000" dirty="0">
                          <a:latin typeface="Comic Sans MS" panose="030F0902030302020204" pitchFamily="66" charset="0"/>
                        </a:rPr>
                        <a:t>1</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2</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3</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4</a:t>
                      </a:r>
                      <a:endParaRPr lang="en-US" baseline="-25000" dirty="0">
                        <a:latin typeface="Comic Sans MS" panose="030F0902030302020204" pitchFamily="66" charset="0"/>
                      </a:endParaRPr>
                    </a:p>
                  </a:txBody>
                  <a:tcPr/>
                </a:tc>
                <a:extLst>
                  <a:ext uri="{0D108BD9-81ED-4DB2-BD59-A6C34878D82A}">
                    <a16:rowId xmlns:a16="http://schemas.microsoft.com/office/drawing/2014/main" val="3574477110"/>
                  </a:ext>
                </a:extLst>
              </a:tr>
              <a:tr h="370840">
                <a:tc>
                  <a:txBody>
                    <a:bodyPr/>
                    <a:lstStyle/>
                    <a:p>
                      <a:pPr algn="ctr"/>
                      <a:r>
                        <a:rPr lang="en-US" altLang="zh-CN" dirty="0">
                          <a:latin typeface="Comic Sans MS" panose="030F0902030302020204" pitchFamily="66" charset="0"/>
                        </a:rPr>
                        <a:t>Traffic-changing</a:t>
                      </a:r>
                      <a:r>
                        <a:rPr lang="zh-CN" altLang="en-US" dirty="0">
                          <a:latin typeface="Comic Sans MS" panose="030F0902030302020204" pitchFamily="66" charset="0"/>
                        </a:rPr>
                        <a:t> </a:t>
                      </a:r>
                      <a:r>
                        <a:rPr lang="en-US" altLang="zh-CN" dirty="0">
                          <a:latin typeface="Comic Sans MS" panose="030F0902030302020204" pitchFamily="66" charset="0"/>
                        </a:rPr>
                        <a:t>ratio</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0.7</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0.8</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1.2</a:t>
                      </a:r>
                      <a:endParaRPr lang="en-US" dirty="0">
                        <a:latin typeface="Comic Sans MS" panose="030F0902030302020204" pitchFamily="66" charset="0"/>
                      </a:endParaRPr>
                    </a:p>
                  </a:txBody>
                  <a:tcPr/>
                </a:tc>
                <a:extLst>
                  <a:ext uri="{0D108BD9-81ED-4DB2-BD59-A6C34878D82A}">
                    <a16:rowId xmlns:a16="http://schemas.microsoft.com/office/drawing/2014/main" val="1876687426"/>
                  </a:ext>
                </a:extLst>
              </a:tr>
              <a:tr h="370840">
                <a:tc>
                  <a:txBody>
                    <a:bodyPr/>
                    <a:lstStyle/>
                    <a:p>
                      <a:pPr algn="ctr"/>
                      <a:r>
                        <a:rPr lang="en-US" altLang="zh-CN" dirty="0">
                          <a:latin typeface="Comic Sans MS" panose="030F0902030302020204" pitchFamily="66" charset="0"/>
                        </a:rPr>
                        <a:t>Setup</a:t>
                      </a:r>
                      <a:r>
                        <a:rPr lang="zh-CN" altLang="en-US" dirty="0">
                          <a:latin typeface="Comic Sans MS" panose="030F0902030302020204" pitchFamily="66" charset="0"/>
                        </a:rPr>
                        <a:t> </a:t>
                      </a:r>
                      <a:r>
                        <a:rPr lang="en-US" altLang="zh-CN" dirty="0">
                          <a:latin typeface="Comic Sans MS" panose="030F0902030302020204" pitchFamily="66" charset="0"/>
                        </a:rPr>
                        <a:t>cost</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0.4</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0.6</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0.2</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0.8</a:t>
                      </a:r>
                      <a:endParaRPr lang="en-US" dirty="0">
                        <a:latin typeface="Comic Sans MS" panose="030F0902030302020204" pitchFamily="66" charset="0"/>
                      </a:endParaRPr>
                    </a:p>
                  </a:txBody>
                  <a:tcPr/>
                </a:tc>
                <a:extLst>
                  <a:ext uri="{0D108BD9-81ED-4DB2-BD59-A6C34878D82A}">
                    <a16:rowId xmlns:a16="http://schemas.microsoft.com/office/drawing/2014/main" val="2550373662"/>
                  </a:ext>
                </a:extLst>
              </a:tr>
            </a:tbl>
          </a:graphicData>
        </a:graphic>
      </p:graphicFrame>
    </p:spTree>
    <p:extLst>
      <p:ext uri="{BB962C8B-B14F-4D97-AF65-F5344CB8AC3E}">
        <p14:creationId xmlns:p14="http://schemas.microsoft.com/office/powerpoint/2010/main" val="2948040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8013" cy="1141412"/>
          </a:xfrm>
        </p:spPr>
        <p:txBody>
          <a:bodyPr/>
          <a:lstStyle/>
          <a:p>
            <a:r>
              <a:rPr lang="en-US" altLang="zh-CN" dirty="0">
                <a:latin typeface="Comic Sans MS" charset="0"/>
                <a:ea typeface="Comic Sans MS" charset="0"/>
                <a:cs typeface="Comic Sans MS" charset="0"/>
              </a:rPr>
              <a:t>Simulation</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Results</a:t>
            </a:r>
            <a:r>
              <a:rPr lang="zh-CN" altLang="en-US" dirty="0">
                <a:latin typeface="Comic Sans MS" charset="0"/>
                <a:ea typeface="Comic Sans MS" charset="0"/>
                <a:cs typeface="Comic Sans MS" charset="0"/>
              </a:rPr>
              <a:t> </a:t>
            </a:r>
            <a:endParaRPr lang="en-US" dirty="0">
              <a:latin typeface="Comic Sans MS" charset="0"/>
              <a:ea typeface="Comic Sans MS" charset="0"/>
              <a:cs typeface="Comic Sans MS" charset="0"/>
            </a:endParaRPr>
          </a:p>
        </p:txBody>
      </p:sp>
      <p:pic>
        <p:nvPicPr>
          <p:cNvPr id="3" name="Picture 2">
            <a:extLst>
              <a:ext uri="{FF2B5EF4-FFF2-40B4-BE49-F238E27FC236}">
                <a16:creationId xmlns:a16="http://schemas.microsoft.com/office/drawing/2014/main" id="{D80D16B0-0111-B242-836E-45884C467F66}"/>
              </a:ext>
            </a:extLst>
          </p:cNvPr>
          <p:cNvPicPr>
            <a:picLocks noChangeAspect="1"/>
          </p:cNvPicPr>
          <p:nvPr/>
        </p:nvPicPr>
        <p:blipFill>
          <a:blip r:embed="rId3"/>
          <a:stretch>
            <a:fillRect/>
          </a:stretch>
        </p:blipFill>
        <p:spPr>
          <a:xfrm>
            <a:off x="457200" y="1334575"/>
            <a:ext cx="2469365" cy="1950591"/>
          </a:xfrm>
          <a:prstGeom prst="rect">
            <a:avLst/>
          </a:prstGeom>
        </p:spPr>
      </p:pic>
      <p:pic>
        <p:nvPicPr>
          <p:cNvPr id="4" name="Picture 3">
            <a:extLst>
              <a:ext uri="{FF2B5EF4-FFF2-40B4-BE49-F238E27FC236}">
                <a16:creationId xmlns:a16="http://schemas.microsoft.com/office/drawing/2014/main" id="{F8DF53F5-985D-CF44-B196-09412BF0C845}"/>
              </a:ext>
            </a:extLst>
          </p:cNvPr>
          <p:cNvPicPr>
            <a:picLocks noChangeAspect="1"/>
          </p:cNvPicPr>
          <p:nvPr/>
        </p:nvPicPr>
        <p:blipFill>
          <a:blip r:embed="rId4"/>
          <a:stretch>
            <a:fillRect/>
          </a:stretch>
        </p:blipFill>
        <p:spPr>
          <a:xfrm>
            <a:off x="3276600" y="1351318"/>
            <a:ext cx="2490116" cy="1950591"/>
          </a:xfrm>
          <a:prstGeom prst="rect">
            <a:avLst/>
          </a:prstGeom>
        </p:spPr>
      </p:pic>
      <p:pic>
        <p:nvPicPr>
          <p:cNvPr id="5" name="Picture 4">
            <a:extLst>
              <a:ext uri="{FF2B5EF4-FFF2-40B4-BE49-F238E27FC236}">
                <a16:creationId xmlns:a16="http://schemas.microsoft.com/office/drawing/2014/main" id="{212CBC45-8E9E-3848-B8DE-BD9681FD8D7C}"/>
              </a:ext>
            </a:extLst>
          </p:cNvPr>
          <p:cNvPicPr>
            <a:picLocks noChangeAspect="1"/>
          </p:cNvPicPr>
          <p:nvPr/>
        </p:nvPicPr>
        <p:blipFill>
          <a:blip r:embed="rId5"/>
          <a:stretch>
            <a:fillRect/>
          </a:stretch>
        </p:blipFill>
        <p:spPr>
          <a:xfrm>
            <a:off x="6324600" y="1351319"/>
            <a:ext cx="2469365" cy="1950591"/>
          </a:xfrm>
          <a:prstGeom prst="rect">
            <a:avLst/>
          </a:prstGeom>
        </p:spPr>
      </p:pic>
      <p:sp>
        <p:nvSpPr>
          <p:cNvPr id="7" name="Content Placeholder 2">
            <a:extLst>
              <a:ext uri="{FF2B5EF4-FFF2-40B4-BE49-F238E27FC236}">
                <a16:creationId xmlns:a16="http://schemas.microsoft.com/office/drawing/2014/main" id="{DD2C0303-3247-4B4C-90A5-6C62B5C132AF}"/>
              </a:ext>
            </a:extLst>
          </p:cNvPr>
          <p:cNvSpPr>
            <a:spLocks noGrp="1"/>
          </p:cNvSpPr>
          <p:nvPr>
            <p:ph idx="1"/>
          </p:nvPr>
        </p:nvSpPr>
        <p:spPr>
          <a:xfrm>
            <a:off x="187201" y="4114800"/>
            <a:ext cx="8933795" cy="2133600"/>
          </a:xfrm>
          <a:noFill/>
          <a:ln>
            <a:noFill/>
          </a:ln>
        </p:spPr>
        <p:txBody>
          <a:bodyPr/>
          <a:lstStyle/>
          <a:p>
            <a:r>
              <a:rPr lang="en-US" altLang="zh-CN" sz="2000" dirty="0">
                <a:latin typeface="Comic Sans MS" charset="0"/>
                <a:ea typeface="Comic Sans MS" charset="0"/>
                <a:cs typeface="Comic Sans MS" charset="0"/>
              </a:rPr>
              <a:t>LGA</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costs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20.3%</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less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than</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NOSP</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and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35.1%</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less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than</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Random-fit.</a:t>
            </a:r>
          </a:p>
          <a:p>
            <a:r>
              <a:rPr lang="en-US" altLang="zh-CN" sz="2000" dirty="0">
                <a:latin typeface="Comic Sans MS" charset="0"/>
                <a:ea typeface="Comic Sans MS" charset="0"/>
                <a:cs typeface="Comic Sans MS" charset="0"/>
              </a:rPr>
              <a:t>CLGA</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performs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best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even</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with</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heavy</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traffic.</a:t>
            </a:r>
          </a:p>
          <a:p>
            <a:r>
              <a:rPr lang="en-US" altLang="zh-CN" sz="2000" dirty="0">
                <a:latin typeface="Comic Sans MS" charset="0"/>
                <a:ea typeface="Comic Sans MS" charset="0"/>
                <a:cs typeface="Comic Sans MS" charset="0"/>
              </a:rPr>
              <a:t>The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performance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of</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Random-fit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is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not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steady.</a:t>
            </a:r>
          </a:p>
          <a:p>
            <a:r>
              <a:rPr lang="en-US" altLang="zh-CN" sz="2000" dirty="0">
                <a:latin typeface="Comic Sans MS" charset="0"/>
                <a:ea typeface="Comic Sans MS" charset="0"/>
                <a:cs typeface="Comic Sans MS" charset="0"/>
              </a:rPr>
              <a:t>For</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heterogeneous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flows,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GFIB</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saves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about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36.9%</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and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34.0%</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compared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to</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NOSP</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and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Random-fit.</a:t>
            </a:r>
          </a:p>
        </p:txBody>
      </p:sp>
      <p:sp>
        <p:nvSpPr>
          <p:cNvPr id="8" name="Content Placeholder 6">
            <a:extLst>
              <a:ext uri="{FF2B5EF4-FFF2-40B4-BE49-F238E27FC236}">
                <a16:creationId xmlns:a16="http://schemas.microsoft.com/office/drawing/2014/main" id="{BC57CD8F-5D48-4B4E-B809-1BC0F57C34A9}"/>
              </a:ext>
            </a:extLst>
          </p:cNvPr>
          <p:cNvSpPr txBox="1">
            <a:spLocks/>
          </p:cNvSpPr>
          <p:nvPr/>
        </p:nvSpPr>
        <p:spPr bwMode="auto">
          <a:xfrm>
            <a:off x="834661" y="3329123"/>
            <a:ext cx="2242322"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700" kern="0" dirty="0">
                <a:latin typeface="Comic Sans MS" panose="030F0902030302020204" pitchFamily="66" charset="0"/>
                <a:cs typeface="Times New Roman" panose="02020603050405020304" pitchFamily="18" charset="0"/>
              </a:rPr>
              <a:t>Single</a:t>
            </a:r>
            <a:r>
              <a:rPr lang="zh-CN" altLang="en-US" sz="1700" kern="0" dirty="0">
                <a:latin typeface="Comic Sans MS" panose="030F0902030302020204" pitchFamily="66" charset="0"/>
                <a:cs typeface="Times New Roman" panose="02020603050405020304" pitchFamily="18" charset="0"/>
              </a:rPr>
              <a:t> </a:t>
            </a:r>
            <a:r>
              <a:rPr lang="en-US" altLang="zh-CN" sz="1700" kern="0" dirty="0">
                <a:latin typeface="Comic Sans MS" panose="030F0902030302020204" pitchFamily="66" charset="0"/>
                <a:cs typeface="Times New Roman" panose="02020603050405020304" pitchFamily="18" charset="0"/>
              </a:rPr>
              <a:t>middlebox</a:t>
            </a:r>
            <a:endParaRPr lang="en-US" sz="1700" kern="0" dirty="0">
              <a:latin typeface="Comic Sans MS" panose="030F0902030302020204" pitchFamily="66" charset="0"/>
              <a:cs typeface="Times New Roman" panose="02020603050405020304" pitchFamily="18" charset="0"/>
            </a:endParaRPr>
          </a:p>
        </p:txBody>
      </p:sp>
      <p:sp>
        <p:nvSpPr>
          <p:cNvPr id="9" name="Content Placeholder 6">
            <a:extLst>
              <a:ext uri="{FF2B5EF4-FFF2-40B4-BE49-F238E27FC236}">
                <a16:creationId xmlns:a16="http://schemas.microsoft.com/office/drawing/2014/main" id="{F19856BB-15F1-1E48-BEEC-4757D60BD5A5}"/>
              </a:ext>
            </a:extLst>
          </p:cNvPr>
          <p:cNvSpPr txBox="1">
            <a:spLocks/>
          </p:cNvSpPr>
          <p:nvPr/>
        </p:nvSpPr>
        <p:spPr bwMode="auto">
          <a:xfrm>
            <a:off x="3352801" y="3329123"/>
            <a:ext cx="3124199"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700" kern="0" dirty="0">
                <a:latin typeface="Comic Sans MS" panose="030F0902030302020204" pitchFamily="66" charset="0"/>
              </a:rPr>
              <a:t>Non-ordered</a:t>
            </a:r>
            <a:r>
              <a:rPr lang="zh-CN" altLang="en-US" sz="1700" kern="0" dirty="0">
                <a:latin typeface="Comic Sans MS" panose="030F0902030302020204" pitchFamily="66" charset="0"/>
              </a:rPr>
              <a:t> </a:t>
            </a:r>
            <a:r>
              <a:rPr lang="en-US" altLang="zh-CN" sz="1700" kern="0" dirty="0">
                <a:latin typeface="Comic Sans MS" panose="030F0902030302020204" pitchFamily="66" charset="0"/>
              </a:rPr>
              <a:t>middlebox</a:t>
            </a:r>
            <a:r>
              <a:rPr lang="zh-CN" altLang="en-US" sz="1700" kern="0" dirty="0">
                <a:latin typeface="Comic Sans MS" panose="030F0902030302020204" pitchFamily="66" charset="0"/>
              </a:rPr>
              <a:t> </a:t>
            </a:r>
            <a:r>
              <a:rPr lang="en-US" altLang="zh-CN" sz="1700" kern="0" dirty="0">
                <a:latin typeface="Comic Sans MS" panose="030F0902030302020204" pitchFamily="66" charset="0"/>
              </a:rPr>
              <a:t>set</a:t>
            </a:r>
            <a:endParaRPr lang="en-US" sz="1700" kern="0" dirty="0">
              <a:latin typeface="Comic Sans MS" panose="030F0902030302020204" pitchFamily="66" charset="0"/>
            </a:endParaRPr>
          </a:p>
        </p:txBody>
      </p:sp>
      <p:sp>
        <p:nvSpPr>
          <p:cNvPr id="10" name="Content Placeholder 6">
            <a:extLst>
              <a:ext uri="{FF2B5EF4-FFF2-40B4-BE49-F238E27FC236}">
                <a16:creationId xmlns:a16="http://schemas.microsoft.com/office/drawing/2014/main" id="{E2B22B24-A24B-C04F-8A81-6AB4615A83C1}"/>
              </a:ext>
            </a:extLst>
          </p:cNvPr>
          <p:cNvSpPr txBox="1">
            <a:spLocks/>
          </p:cNvSpPr>
          <p:nvPr/>
        </p:nvSpPr>
        <p:spPr bwMode="auto">
          <a:xfrm>
            <a:off x="6400800" y="3329125"/>
            <a:ext cx="2743200" cy="32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sz="1700" kern="0" dirty="0">
                <a:latin typeface="Comic Sans MS" panose="030F0902030302020204" pitchFamily="66" charset="0"/>
                <a:cs typeface="Times New Roman" panose="02020603050405020304" pitchFamily="18" charset="0"/>
              </a:rPr>
              <a:t>Bandwidth</a:t>
            </a:r>
            <a:r>
              <a:rPr lang="zh-CN" altLang="en-US" sz="1700" kern="0" dirty="0">
                <a:latin typeface="Comic Sans MS" panose="030F0902030302020204" pitchFamily="66" charset="0"/>
                <a:cs typeface="Times New Roman" panose="02020603050405020304" pitchFamily="18" charset="0"/>
              </a:rPr>
              <a:t> </a:t>
            </a:r>
            <a:r>
              <a:rPr lang="en-US" altLang="zh-CN" sz="1700" kern="0" dirty="0">
                <a:latin typeface="Comic Sans MS" panose="030F0902030302020204" pitchFamily="66" charset="0"/>
                <a:cs typeface="Times New Roman" panose="02020603050405020304" pitchFamily="18" charset="0"/>
              </a:rPr>
              <a:t>heterogeneity</a:t>
            </a:r>
            <a:endParaRPr lang="en-US" sz="1700" kern="0" dirty="0">
              <a:latin typeface="Comic Sans MS" panose="030F0902030302020204" pitchFamily="66" charset="0"/>
              <a:cs typeface="Times New Roman" panose="02020603050405020304" pitchFamily="18" charset="0"/>
            </a:endParaRPr>
          </a:p>
        </p:txBody>
      </p:sp>
      <p:sp>
        <p:nvSpPr>
          <p:cNvPr id="11" name="Oval 10">
            <a:extLst>
              <a:ext uri="{FF2B5EF4-FFF2-40B4-BE49-F238E27FC236}">
                <a16:creationId xmlns:a16="http://schemas.microsoft.com/office/drawing/2014/main" id="{F612ED8E-FDE7-1243-A395-1C3A4716A7B9}"/>
              </a:ext>
            </a:extLst>
          </p:cNvPr>
          <p:cNvSpPr/>
          <p:nvPr/>
        </p:nvSpPr>
        <p:spPr bwMode="auto">
          <a:xfrm>
            <a:off x="762000" y="1393688"/>
            <a:ext cx="609600" cy="1524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2" name="Oval 11">
            <a:extLst>
              <a:ext uri="{FF2B5EF4-FFF2-40B4-BE49-F238E27FC236}">
                <a16:creationId xmlns:a16="http://schemas.microsoft.com/office/drawing/2014/main" id="{C71E94D4-1E76-4140-A37A-45279305F248}"/>
              </a:ext>
            </a:extLst>
          </p:cNvPr>
          <p:cNvSpPr/>
          <p:nvPr/>
        </p:nvSpPr>
        <p:spPr bwMode="auto">
          <a:xfrm>
            <a:off x="3581400" y="1394005"/>
            <a:ext cx="609600" cy="1524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3" name="Oval 12">
            <a:extLst>
              <a:ext uri="{FF2B5EF4-FFF2-40B4-BE49-F238E27FC236}">
                <a16:creationId xmlns:a16="http://schemas.microsoft.com/office/drawing/2014/main" id="{4EE106AA-0057-0143-8942-CAD954BB46ED}"/>
              </a:ext>
            </a:extLst>
          </p:cNvPr>
          <p:cNvSpPr/>
          <p:nvPr/>
        </p:nvSpPr>
        <p:spPr bwMode="auto">
          <a:xfrm>
            <a:off x="6629400" y="1393688"/>
            <a:ext cx="609600" cy="1524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5" name="Content Placeholder 6">
            <a:extLst>
              <a:ext uri="{FF2B5EF4-FFF2-40B4-BE49-F238E27FC236}">
                <a16:creationId xmlns:a16="http://schemas.microsoft.com/office/drawing/2014/main" id="{84E79C85-513F-224B-9356-056DEE2260F4}"/>
              </a:ext>
            </a:extLst>
          </p:cNvPr>
          <p:cNvSpPr txBox="1">
            <a:spLocks/>
          </p:cNvSpPr>
          <p:nvPr/>
        </p:nvSpPr>
        <p:spPr bwMode="auto">
          <a:xfrm>
            <a:off x="1295400" y="3633923"/>
            <a:ext cx="762000"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700" kern="0" dirty="0">
                <a:latin typeface="Comic Sans MS" panose="030F0902030302020204" pitchFamily="66" charset="0"/>
                <a:cs typeface="Times New Roman" panose="02020603050405020304" pitchFamily="18" charset="0"/>
              </a:rPr>
              <a:t>(LGA)</a:t>
            </a:r>
            <a:endParaRPr lang="en-US" sz="1700" kern="0" dirty="0">
              <a:latin typeface="Comic Sans MS" panose="030F0902030302020204" pitchFamily="66" charset="0"/>
              <a:cs typeface="Times New Roman" panose="02020603050405020304" pitchFamily="18" charset="0"/>
            </a:endParaRPr>
          </a:p>
        </p:txBody>
      </p:sp>
      <p:sp>
        <p:nvSpPr>
          <p:cNvPr id="16" name="Content Placeholder 6">
            <a:extLst>
              <a:ext uri="{FF2B5EF4-FFF2-40B4-BE49-F238E27FC236}">
                <a16:creationId xmlns:a16="http://schemas.microsoft.com/office/drawing/2014/main" id="{A1DA2AB9-5810-FB46-9427-6C013CA8A33D}"/>
              </a:ext>
            </a:extLst>
          </p:cNvPr>
          <p:cNvSpPr txBox="1">
            <a:spLocks/>
          </p:cNvSpPr>
          <p:nvPr/>
        </p:nvSpPr>
        <p:spPr bwMode="auto">
          <a:xfrm>
            <a:off x="4194540" y="3633923"/>
            <a:ext cx="987060"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700" kern="0" dirty="0">
                <a:latin typeface="Comic Sans MS" panose="030F0902030302020204" pitchFamily="66" charset="0"/>
              </a:rPr>
              <a:t>(CLGA)</a:t>
            </a:r>
            <a:endParaRPr lang="en-US" sz="1700" kern="0" dirty="0">
              <a:latin typeface="Comic Sans MS" panose="030F0902030302020204" pitchFamily="66" charset="0"/>
            </a:endParaRPr>
          </a:p>
        </p:txBody>
      </p:sp>
      <p:sp>
        <p:nvSpPr>
          <p:cNvPr id="17" name="Content Placeholder 6">
            <a:extLst>
              <a:ext uri="{FF2B5EF4-FFF2-40B4-BE49-F238E27FC236}">
                <a16:creationId xmlns:a16="http://schemas.microsoft.com/office/drawing/2014/main" id="{03429978-DC2A-8341-90DB-E2A205B0DC5E}"/>
              </a:ext>
            </a:extLst>
          </p:cNvPr>
          <p:cNvSpPr txBox="1">
            <a:spLocks/>
          </p:cNvSpPr>
          <p:nvPr/>
        </p:nvSpPr>
        <p:spPr bwMode="auto">
          <a:xfrm>
            <a:off x="7315200" y="3633925"/>
            <a:ext cx="914400" cy="32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700" kern="0" dirty="0">
                <a:latin typeface="Comic Sans MS" panose="030F0902030302020204" pitchFamily="66" charset="0"/>
                <a:cs typeface="Times New Roman" panose="02020603050405020304" pitchFamily="18" charset="0"/>
              </a:rPr>
              <a:t>(GFIB)</a:t>
            </a:r>
            <a:endParaRPr lang="en-US" sz="1700" kern="0" dirty="0">
              <a:latin typeface="Comic Sans MS" panose="030F0902030302020204" pitchFamily="66" charset="0"/>
              <a:cs typeface="Times New Roman" panose="02020603050405020304" pitchFamily="18" charset="0"/>
            </a:endParaRPr>
          </a:p>
        </p:txBody>
      </p:sp>
    </p:spTree>
    <p:extLst>
      <p:ext uri="{BB962C8B-B14F-4D97-AF65-F5344CB8AC3E}">
        <p14:creationId xmlns:p14="http://schemas.microsoft.com/office/powerpoint/2010/main" val="564225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AC199-FA7F-FD44-9310-994D2C0BEF99}"/>
              </a:ext>
            </a:extLst>
          </p:cNvPr>
          <p:cNvSpPr>
            <a:spLocks noGrp="1"/>
          </p:cNvSpPr>
          <p:nvPr>
            <p:ph type="title"/>
          </p:nvPr>
        </p:nvSpPr>
        <p:spPr/>
        <p:txBody>
          <a:bodyPr/>
          <a:lstStyle/>
          <a:p>
            <a:r>
              <a:rPr lang="en-US" dirty="0">
                <a:latin typeface="Comic Sans MS" panose="030F0902030302020204" pitchFamily="66" charset="0"/>
              </a:rPr>
              <a:t>Middlebox Dependency Relations </a:t>
            </a:r>
            <a:r>
              <a:rPr lang="en-US" baseline="30000" dirty="0">
                <a:latin typeface="Comic Sans MS" panose="030F0902030302020204" pitchFamily="66" charset="0"/>
              </a:rPr>
              <a:t>[1]</a:t>
            </a:r>
            <a:endParaRPr lang="en-US" baseline="30000" dirty="0"/>
          </a:p>
        </p:txBody>
      </p:sp>
      <p:sp>
        <p:nvSpPr>
          <p:cNvPr id="3" name="Content Placeholder 2">
            <a:extLst>
              <a:ext uri="{FF2B5EF4-FFF2-40B4-BE49-F238E27FC236}">
                <a16:creationId xmlns:a16="http://schemas.microsoft.com/office/drawing/2014/main" id="{154C6A15-78E4-7040-B30F-C046333B17EA}"/>
              </a:ext>
            </a:extLst>
          </p:cNvPr>
          <p:cNvSpPr>
            <a:spLocks noGrp="1"/>
          </p:cNvSpPr>
          <p:nvPr>
            <p:ph idx="1"/>
          </p:nvPr>
        </p:nvSpPr>
        <p:spPr>
          <a:xfrm>
            <a:off x="365077" y="1590533"/>
            <a:ext cx="8654955" cy="4529138"/>
          </a:xfrm>
        </p:spPr>
        <p:txBody>
          <a:bodyPr/>
          <a:lstStyle/>
          <a:p>
            <a:r>
              <a:rPr lang="en-US" sz="2400" dirty="0">
                <a:latin typeface="Comic Sans MS" panose="030F0902030302020204" pitchFamily="66" charset="0"/>
              </a:rPr>
              <a:t>Multiple middleboxes may/may not </a:t>
            </a:r>
            <a:r>
              <a:rPr lang="en-US" altLang="zh-CN" sz="2400" dirty="0">
                <a:latin typeface="Comic Sans MS" panose="030F0902030302020204" pitchFamily="66" charset="0"/>
              </a:rPr>
              <a:t>have</a:t>
            </a:r>
            <a:r>
              <a:rPr lang="en-US" sz="2400" dirty="0">
                <a:latin typeface="Comic Sans MS" panose="030F0902030302020204" pitchFamily="66" charset="0"/>
              </a:rPr>
              <a:t> a serving order</a:t>
            </a:r>
          </a:p>
          <a:p>
            <a:pPr lvl="1"/>
            <a:r>
              <a:rPr lang="en-US" sz="2000" dirty="0">
                <a:latin typeface="Comic Sans MS" panose="030F0902030302020204" pitchFamily="66" charset="0"/>
              </a:rPr>
              <a:t>Example</a:t>
            </a:r>
            <a:r>
              <a:rPr lang="en-US" altLang="zh-CN" sz="2000" dirty="0">
                <a:latin typeface="Comic Sans MS" panose="030F0902030302020204" pitchFamily="66" charset="0"/>
              </a:rPr>
              <a:t>s</a:t>
            </a:r>
            <a:endParaRPr lang="en-US" sz="2300" dirty="0">
              <a:latin typeface="Comic Sans MS" panose="030F0902030302020204" pitchFamily="66" charset="0"/>
            </a:endParaRPr>
          </a:p>
          <a:p>
            <a:pPr lvl="2"/>
            <a:r>
              <a:rPr lang="en-US" sz="1600" dirty="0">
                <a:latin typeface="Comic Sans MS" panose="030F0902030302020204" pitchFamily="66" charset="0"/>
              </a:rPr>
              <a:t>Firewall usually before Proxy</a:t>
            </a:r>
          </a:p>
          <a:p>
            <a:pPr lvl="2"/>
            <a:r>
              <a:rPr lang="en-US" sz="1600" dirty="0">
                <a:latin typeface="Comic Sans MS" panose="030F0902030302020204" pitchFamily="66" charset="0"/>
              </a:rPr>
              <a:t>Virus scanner either before or after NAT gateway</a:t>
            </a:r>
          </a:p>
          <a:p>
            <a:r>
              <a:rPr lang="en-US" sz="2400" dirty="0">
                <a:latin typeface="Comic Sans MS" panose="030F0902030302020204" pitchFamily="66" charset="0"/>
              </a:rPr>
              <a:t>Categor</a:t>
            </a:r>
            <a:r>
              <a:rPr lang="en-US" altLang="zh-CN" sz="2400" dirty="0">
                <a:latin typeface="Comic Sans MS" panose="030F0902030302020204" pitchFamily="66" charset="0"/>
              </a:rPr>
              <a:t>ies</a:t>
            </a:r>
            <a:endParaRPr lang="en-US" sz="2400" dirty="0">
              <a:latin typeface="Comic Sans MS" panose="030F0902030302020204" pitchFamily="66" charset="0"/>
            </a:endParaRPr>
          </a:p>
          <a:p>
            <a:pPr lvl="1"/>
            <a:r>
              <a:rPr lang="en-US" sz="2000" dirty="0">
                <a:latin typeface="Comic Sans MS" panose="030F0902030302020204" pitchFamily="66" charset="0"/>
              </a:rPr>
              <a:t>Non-ordered middlebox set</a:t>
            </a:r>
          </a:p>
          <a:p>
            <a:pPr lvl="1"/>
            <a:r>
              <a:rPr lang="en-US" sz="2000" dirty="0">
                <a:latin typeface="Comic Sans MS" panose="030F0902030302020204" pitchFamily="66" charset="0"/>
              </a:rPr>
              <a:t>Totally-ordered middlebox set (</a:t>
            </a:r>
            <a:r>
              <a:rPr lang="en-US" sz="2000" dirty="0">
                <a:solidFill>
                  <a:srgbClr val="0070C0"/>
                </a:solidFill>
                <a:latin typeface="Comic Sans MS" panose="030F0902030302020204" pitchFamily="66" charset="0"/>
              </a:rPr>
              <a:t>service chain</a:t>
            </a:r>
            <a:r>
              <a:rPr lang="en-US" sz="2000" dirty="0">
                <a:latin typeface="Comic Sans MS" panose="030F0902030302020204" pitchFamily="66" charset="0"/>
              </a:rPr>
              <a:t>)</a:t>
            </a:r>
          </a:p>
          <a:p>
            <a:pPr lvl="1"/>
            <a:endParaRPr lang="en-US" sz="2000" dirty="0">
              <a:latin typeface="Comic Sans MS" panose="030F0902030302020204" pitchFamily="66" charset="0"/>
            </a:endParaRPr>
          </a:p>
          <a:p>
            <a:pPr marL="457200" lvl="1" indent="0">
              <a:buNone/>
            </a:pPr>
            <a:endParaRPr lang="en-US" sz="2000" dirty="0">
              <a:latin typeface="Comic Sans MS" panose="030F0902030302020204" pitchFamily="66" charset="0"/>
            </a:endParaRPr>
          </a:p>
          <a:p>
            <a:pPr marL="457200" lvl="1" indent="0">
              <a:buNone/>
            </a:pPr>
            <a:endParaRPr lang="en-US" sz="1800" dirty="0">
              <a:latin typeface="Comic Sans MS" panose="030F0902030302020204" pitchFamily="66" charset="0"/>
            </a:endParaRPr>
          </a:p>
          <a:p>
            <a:pPr lvl="1"/>
            <a:r>
              <a:rPr lang="en-US" sz="2000" dirty="0">
                <a:latin typeface="Comic Sans MS" panose="030F0902030302020204" pitchFamily="66" charset="0"/>
              </a:rPr>
              <a:t>Partially-ordered middlebox set</a:t>
            </a:r>
          </a:p>
        </p:txBody>
      </p:sp>
      <p:sp>
        <p:nvSpPr>
          <p:cNvPr id="6" name="TextBox 5">
            <a:extLst>
              <a:ext uri="{FF2B5EF4-FFF2-40B4-BE49-F238E27FC236}">
                <a16:creationId xmlns:a16="http://schemas.microsoft.com/office/drawing/2014/main" id="{CCC8E474-57CB-4040-A8B6-04821B478700}"/>
              </a:ext>
            </a:extLst>
          </p:cNvPr>
          <p:cNvSpPr txBox="1"/>
          <p:nvPr/>
        </p:nvSpPr>
        <p:spPr>
          <a:xfrm>
            <a:off x="0" y="6294154"/>
            <a:ext cx="9112155" cy="338554"/>
          </a:xfrm>
          <a:prstGeom prst="rect">
            <a:avLst/>
          </a:prstGeom>
          <a:noFill/>
        </p:spPr>
        <p:txBody>
          <a:bodyPr wrap="square" rtlCol="0">
            <a:spAutoFit/>
          </a:bodyPr>
          <a:lstStyle/>
          <a:p>
            <a:r>
              <a:rPr lang="en-US" altLang="zh-CN" sz="1600" dirty="0">
                <a:solidFill>
                  <a:schemeClr val="bg1">
                    <a:lumMod val="50000"/>
                  </a:schemeClr>
                </a:solidFill>
                <a:latin typeface="Comic Sans MS" panose="030F0702030302020204" pitchFamily="66" charset="0"/>
              </a:rPr>
              <a:t>[1]</a:t>
            </a:r>
            <a:r>
              <a:rPr lang="zh-CN" altLang="en-US" sz="1600" dirty="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Dynamic Service Function Chaining in SDN-Enabled Networks with Middleboxes </a:t>
            </a:r>
            <a:r>
              <a:rPr lang="en-US" altLang="zh-CN" sz="1600" dirty="0">
                <a:solidFill>
                  <a:schemeClr val="bg1">
                    <a:lumMod val="50000"/>
                  </a:schemeClr>
                </a:solidFill>
                <a:latin typeface="Comic Sans MS" panose="030F0702030302020204" pitchFamily="66" charset="0"/>
              </a:rPr>
              <a:t>(ICNP</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’16)</a:t>
            </a:r>
            <a:r>
              <a:rPr lang="en-US" sz="1600" dirty="0">
                <a:solidFill>
                  <a:schemeClr val="bg1">
                    <a:lumMod val="50000"/>
                  </a:schemeClr>
                </a:solidFill>
                <a:latin typeface="Comic Sans MS" panose="030F0702030302020204" pitchFamily="66" charset="0"/>
              </a:rPr>
              <a:t>  </a:t>
            </a:r>
          </a:p>
        </p:txBody>
      </p:sp>
      <p:pic>
        <p:nvPicPr>
          <p:cNvPr id="7" name="Picture 6">
            <a:extLst>
              <a:ext uri="{FF2B5EF4-FFF2-40B4-BE49-F238E27FC236}">
                <a16:creationId xmlns:a16="http://schemas.microsoft.com/office/drawing/2014/main" id="{708E3A5B-1F71-5048-AA2B-0EABDD90914A}"/>
              </a:ext>
            </a:extLst>
          </p:cNvPr>
          <p:cNvPicPr>
            <a:picLocks noChangeAspect="1"/>
          </p:cNvPicPr>
          <p:nvPr/>
        </p:nvPicPr>
        <p:blipFill>
          <a:blip r:embed="rId3"/>
          <a:stretch>
            <a:fillRect/>
          </a:stretch>
        </p:blipFill>
        <p:spPr>
          <a:xfrm>
            <a:off x="1905000" y="4495800"/>
            <a:ext cx="4648200" cy="912660"/>
          </a:xfrm>
          <a:prstGeom prst="rect">
            <a:avLst/>
          </a:prstGeom>
        </p:spPr>
      </p:pic>
    </p:spTree>
    <p:extLst>
      <p:ext uri="{BB962C8B-B14F-4D97-AF65-F5344CB8AC3E}">
        <p14:creationId xmlns:p14="http://schemas.microsoft.com/office/powerpoint/2010/main" val="2151535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B5C8-DED0-044D-A6ED-5CC095A0E8D9}"/>
              </a:ext>
            </a:extLst>
          </p:cNvPr>
          <p:cNvSpPr>
            <a:spLocks noGrp="1"/>
          </p:cNvSpPr>
          <p:nvPr>
            <p:ph type="title"/>
          </p:nvPr>
        </p:nvSpPr>
        <p:spPr/>
        <p:txBody>
          <a:bodyPr/>
          <a:lstStyle/>
          <a:p>
            <a:r>
              <a:rPr lang="en-US" altLang="zh-CN" dirty="0">
                <a:latin typeface="Comic Sans MS" charset="0"/>
                <a:ea typeface="Comic Sans MS" charset="0"/>
                <a:cs typeface="Comic Sans MS" charset="0"/>
              </a:rPr>
              <a:t>Simulation</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Results</a:t>
            </a:r>
            <a:r>
              <a:rPr lang="zh-CN" altLang="en-US" dirty="0">
                <a:latin typeface="Comic Sans MS" charset="0"/>
                <a:ea typeface="Comic Sans MS" charset="0"/>
                <a:cs typeface="Comic Sans MS" charset="0"/>
              </a:rPr>
              <a:t> </a:t>
            </a:r>
            <a:r>
              <a:rPr lang="en-US" altLang="zh-CN" sz="2800" dirty="0">
                <a:latin typeface="Comic Sans MS" charset="0"/>
                <a:ea typeface="Comic Sans MS" charset="0"/>
                <a:cs typeface="Comic Sans MS" charset="0"/>
              </a:rPr>
              <a:t>(cont’d)</a:t>
            </a:r>
            <a:endParaRPr lang="en-US" sz="2800" dirty="0"/>
          </a:p>
        </p:txBody>
      </p:sp>
      <p:pic>
        <p:nvPicPr>
          <p:cNvPr id="3" name="Picture 2">
            <a:extLst>
              <a:ext uri="{FF2B5EF4-FFF2-40B4-BE49-F238E27FC236}">
                <a16:creationId xmlns:a16="http://schemas.microsoft.com/office/drawing/2014/main" id="{B06F65F0-76C6-D646-A285-D02886D4BA61}"/>
              </a:ext>
            </a:extLst>
          </p:cNvPr>
          <p:cNvPicPr>
            <a:picLocks noChangeAspect="1"/>
          </p:cNvPicPr>
          <p:nvPr/>
        </p:nvPicPr>
        <p:blipFill>
          <a:blip r:embed="rId2"/>
          <a:stretch>
            <a:fillRect/>
          </a:stretch>
        </p:blipFill>
        <p:spPr>
          <a:xfrm>
            <a:off x="2537460" y="2034344"/>
            <a:ext cx="2120900" cy="1707505"/>
          </a:xfrm>
          <a:prstGeom prst="rect">
            <a:avLst/>
          </a:prstGeom>
        </p:spPr>
      </p:pic>
      <p:pic>
        <p:nvPicPr>
          <p:cNvPr id="4" name="Picture 3">
            <a:extLst>
              <a:ext uri="{FF2B5EF4-FFF2-40B4-BE49-F238E27FC236}">
                <a16:creationId xmlns:a16="http://schemas.microsoft.com/office/drawing/2014/main" id="{005A9318-4960-054E-AC45-055D8BEE4BEA}"/>
              </a:ext>
            </a:extLst>
          </p:cNvPr>
          <p:cNvPicPr>
            <a:picLocks noChangeAspect="1"/>
          </p:cNvPicPr>
          <p:nvPr/>
        </p:nvPicPr>
        <p:blipFill>
          <a:blip r:embed="rId3"/>
          <a:stretch>
            <a:fillRect/>
          </a:stretch>
        </p:blipFill>
        <p:spPr>
          <a:xfrm>
            <a:off x="245497" y="2060470"/>
            <a:ext cx="2156847" cy="1707503"/>
          </a:xfrm>
          <a:prstGeom prst="rect">
            <a:avLst/>
          </a:prstGeom>
        </p:spPr>
      </p:pic>
      <p:sp>
        <p:nvSpPr>
          <p:cNvPr id="6" name="Content Placeholder 2">
            <a:extLst>
              <a:ext uri="{FF2B5EF4-FFF2-40B4-BE49-F238E27FC236}">
                <a16:creationId xmlns:a16="http://schemas.microsoft.com/office/drawing/2014/main" id="{56785A7A-E9F6-D74D-94F3-4C9E73C84E51}"/>
              </a:ext>
            </a:extLst>
          </p:cNvPr>
          <p:cNvSpPr>
            <a:spLocks noGrp="1"/>
          </p:cNvSpPr>
          <p:nvPr>
            <p:ph idx="1"/>
          </p:nvPr>
        </p:nvSpPr>
        <p:spPr>
          <a:xfrm>
            <a:off x="221042" y="4401252"/>
            <a:ext cx="8933795" cy="2133600"/>
          </a:xfrm>
          <a:noFill/>
          <a:ln>
            <a:noFill/>
          </a:ln>
        </p:spPr>
        <p:txBody>
          <a:bodyPr/>
          <a:lstStyle/>
          <a:p>
            <a:r>
              <a:rPr lang="en-US" altLang="zh-CN" sz="2000" dirty="0">
                <a:latin typeface="Comic Sans MS" charset="0"/>
                <a:ea typeface="Comic Sans MS" charset="0"/>
                <a:cs typeface="Comic Sans MS" charset="0"/>
              </a:rPr>
              <a:t>The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total</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cost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is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larger</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than</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non-ordered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middlebox</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set.</a:t>
            </a:r>
          </a:p>
          <a:p>
            <a:r>
              <a:rPr lang="en-US" altLang="zh-CN" sz="2000" dirty="0">
                <a:latin typeface="Comic Sans MS" charset="0"/>
                <a:ea typeface="Comic Sans MS" charset="0"/>
                <a:cs typeface="Comic Sans MS" charset="0"/>
              </a:rPr>
              <a:t>Limited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vertex</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capacity</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increases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minimum</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cost.</a:t>
            </a:r>
          </a:p>
          <a:p>
            <a:r>
              <a:rPr lang="en-US" altLang="zh-CN" sz="2000" dirty="0">
                <a:latin typeface="Comic Sans MS" charset="0"/>
                <a:ea typeface="Comic Sans MS" charset="0"/>
                <a:cs typeface="Comic Sans MS" charset="0"/>
              </a:rPr>
              <a:t>The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order</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of</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a</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middlebox</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set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matters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not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only</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for</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total</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cost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but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also</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for</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set-up</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cost.</a:t>
            </a:r>
          </a:p>
        </p:txBody>
      </p:sp>
      <p:sp>
        <p:nvSpPr>
          <p:cNvPr id="7" name="Content Placeholder 6">
            <a:extLst>
              <a:ext uri="{FF2B5EF4-FFF2-40B4-BE49-F238E27FC236}">
                <a16:creationId xmlns:a16="http://schemas.microsoft.com/office/drawing/2014/main" id="{E65F0B26-FD84-0E4B-859B-8FDA03844579}"/>
              </a:ext>
            </a:extLst>
          </p:cNvPr>
          <p:cNvSpPr txBox="1">
            <a:spLocks/>
          </p:cNvSpPr>
          <p:nvPr/>
        </p:nvSpPr>
        <p:spPr bwMode="auto">
          <a:xfrm>
            <a:off x="76200" y="3753709"/>
            <a:ext cx="2667000"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600" kern="0" dirty="0">
                <a:latin typeface="Comic Sans MS" panose="030F0902030302020204" pitchFamily="66" charset="0"/>
                <a:cs typeface="Times New Roman" panose="02020603050405020304" pitchFamily="18" charset="0"/>
              </a:rPr>
              <a:t>Without</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vertex</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capacity</a:t>
            </a:r>
            <a:endParaRPr lang="en-US" sz="1600" kern="0" dirty="0">
              <a:latin typeface="Comic Sans MS" panose="030F0902030302020204" pitchFamily="66" charset="0"/>
              <a:cs typeface="Times New Roman" panose="02020603050405020304" pitchFamily="18" charset="0"/>
            </a:endParaRPr>
          </a:p>
        </p:txBody>
      </p:sp>
      <p:sp>
        <p:nvSpPr>
          <p:cNvPr id="8" name="Content Placeholder 6">
            <a:extLst>
              <a:ext uri="{FF2B5EF4-FFF2-40B4-BE49-F238E27FC236}">
                <a16:creationId xmlns:a16="http://schemas.microsoft.com/office/drawing/2014/main" id="{E13B714D-DD6A-7D4C-A3D5-C7151292E351}"/>
              </a:ext>
            </a:extLst>
          </p:cNvPr>
          <p:cNvSpPr txBox="1">
            <a:spLocks/>
          </p:cNvSpPr>
          <p:nvPr/>
        </p:nvSpPr>
        <p:spPr bwMode="auto">
          <a:xfrm>
            <a:off x="2565544" y="3761157"/>
            <a:ext cx="2409902"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600" kern="0" dirty="0">
                <a:latin typeface="Comic Sans MS" panose="030F0902030302020204" pitchFamily="66" charset="0"/>
              </a:rPr>
              <a:t>With</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vertex</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capacity</a:t>
            </a:r>
            <a:endParaRPr lang="en-US" sz="1600" kern="0" dirty="0">
              <a:latin typeface="Comic Sans MS" panose="030F0902030302020204" pitchFamily="66" charset="0"/>
            </a:endParaRPr>
          </a:p>
        </p:txBody>
      </p:sp>
      <p:sp>
        <p:nvSpPr>
          <p:cNvPr id="9" name="Content Placeholder 6">
            <a:extLst>
              <a:ext uri="{FF2B5EF4-FFF2-40B4-BE49-F238E27FC236}">
                <a16:creationId xmlns:a16="http://schemas.microsoft.com/office/drawing/2014/main" id="{EF1921B4-3356-FE4C-A150-3454F2AB972F}"/>
              </a:ext>
            </a:extLst>
          </p:cNvPr>
          <p:cNvSpPr txBox="1">
            <a:spLocks/>
          </p:cNvSpPr>
          <p:nvPr/>
        </p:nvSpPr>
        <p:spPr bwMode="auto">
          <a:xfrm>
            <a:off x="4267200" y="3767973"/>
            <a:ext cx="5450175"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600" kern="0" dirty="0">
                <a:latin typeface="Comic Sans MS" panose="030F0902030302020204" pitchFamily="66" charset="0"/>
                <a:cs typeface="Times New Roman" panose="02020603050405020304" pitchFamily="18" charset="0"/>
              </a:rPr>
              <a:t>Middlebox</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order</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effect</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at 3 Mbps</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(DP)</a:t>
            </a:r>
            <a:endParaRPr lang="en-US" sz="1600" kern="0" dirty="0">
              <a:latin typeface="Comic Sans MS" panose="030F0902030302020204" pitchFamily="66" charset="0"/>
              <a:cs typeface="Times New Roman" panose="02020603050405020304" pitchFamily="18" charset="0"/>
            </a:endParaRPr>
          </a:p>
        </p:txBody>
      </p:sp>
      <p:sp>
        <p:nvSpPr>
          <p:cNvPr id="10" name="Content Placeholder 6">
            <a:extLst>
              <a:ext uri="{FF2B5EF4-FFF2-40B4-BE49-F238E27FC236}">
                <a16:creationId xmlns:a16="http://schemas.microsoft.com/office/drawing/2014/main" id="{675D845A-0E28-4B44-8B99-A4519100761B}"/>
              </a:ext>
            </a:extLst>
          </p:cNvPr>
          <p:cNvSpPr txBox="1">
            <a:spLocks/>
          </p:cNvSpPr>
          <p:nvPr/>
        </p:nvSpPr>
        <p:spPr bwMode="auto">
          <a:xfrm>
            <a:off x="762000" y="1524000"/>
            <a:ext cx="3581400"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800" kern="0" dirty="0">
                <a:latin typeface="Comic Sans MS" panose="030F0902030302020204" pitchFamily="66" charset="0"/>
                <a:cs typeface="Times New Roman" panose="02020603050405020304" pitchFamily="18" charset="0"/>
              </a:rPr>
              <a:t>Totally-ordered</a:t>
            </a:r>
            <a:r>
              <a:rPr lang="zh-CN" altLang="en-US" sz="1800" kern="0" dirty="0">
                <a:latin typeface="Comic Sans MS" panose="030F0902030302020204" pitchFamily="66" charset="0"/>
                <a:cs typeface="Times New Roman" panose="02020603050405020304" pitchFamily="18" charset="0"/>
              </a:rPr>
              <a:t> </a:t>
            </a:r>
            <a:r>
              <a:rPr lang="en-US" altLang="zh-CN" sz="1800" kern="0" dirty="0">
                <a:latin typeface="Comic Sans MS" panose="030F0902030302020204" pitchFamily="66" charset="0"/>
                <a:cs typeface="Times New Roman" panose="02020603050405020304" pitchFamily="18" charset="0"/>
              </a:rPr>
              <a:t>middlebox</a:t>
            </a:r>
            <a:r>
              <a:rPr lang="zh-CN" altLang="en-US" sz="1800" kern="0" dirty="0">
                <a:latin typeface="Comic Sans MS" panose="030F0902030302020204" pitchFamily="66" charset="0"/>
                <a:cs typeface="Times New Roman" panose="02020603050405020304" pitchFamily="18" charset="0"/>
              </a:rPr>
              <a:t> </a:t>
            </a:r>
            <a:r>
              <a:rPr lang="en-US" altLang="zh-CN" sz="1800" kern="0" dirty="0">
                <a:latin typeface="Comic Sans MS" panose="030F0902030302020204" pitchFamily="66" charset="0"/>
                <a:cs typeface="Times New Roman" panose="02020603050405020304" pitchFamily="18" charset="0"/>
              </a:rPr>
              <a:t>set</a:t>
            </a:r>
            <a:endParaRPr lang="en-US" sz="1800" kern="0" dirty="0">
              <a:latin typeface="Comic Sans MS" panose="030F0902030302020204" pitchFamily="66" charset="0"/>
              <a:cs typeface="Times New Roman" panose="02020603050405020304" pitchFamily="18" charset="0"/>
            </a:endParaRPr>
          </a:p>
        </p:txBody>
      </p:sp>
      <p:sp>
        <p:nvSpPr>
          <p:cNvPr id="11" name="Oval 10">
            <a:extLst>
              <a:ext uri="{FF2B5EF4-FFF2-40B4-BE49-F238E27FC236}">
                <a16:creationId xmlns:a16="http://schemas.microsoft.com/office/drawing/2014/main" id="{DC20DD54-90DD-5248-BEC7-330C627AF4F8}"/>
              </a:ext>
            </a:extLst>
          </p:cNvPr>
          <p:cNvSpPr/>
          <p:nvPr/>
        </p:nvSpPr>
        <p:spPr bwMode="auto">
          <a:xfrm>
            <a:off x="457200" y="2115252"/>
            <a:ext cx="533400" cy="9519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2" name="Oval 11">
            <a:extLst>
              <a:ext uri="{FF2B5EF4-FFF2-40B4-BE49-F238E27FC236}">
                <a16:creationId xmlns:a16="http://schemas.microsoft.com/office/drawing/2014/main" id="{F6DFA6D4-E1AA-3D40-8391-D88CC2C3AFBD}"/>
              </a:ext>
            </a:extLst>
          </p:cNvPr>
          <p:cNvSpPr/>
          <p:nvPr/>
        </p:nvSpPr>
        <p:spPr bwMode="auto">
          <a:xfrm>
            <a:off x="2876895" y="2149703"/>
            <a:ext cx="533400" cy="9519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pic>
        <p:nvPicPr>
          <p:cNvPr id="13" name="Picture 12">
            <a:extLst>
              <a:ext uri="{FF2B5EF4-FFF2-40B4-BE49-F238E27FC236}">
                <a16:creationId xmlns:a16="http://schemas.microsoft.com/office/drawing/2014/main" id="{346697E1-45DE-0341-A8E8-259FEE03A1AB}"/>
              </a:ext>
            </a:extLst>
          </p:cNvPr>
          <p:cNvPicPr>
            <a:picLocks noChangeAspect="1"/>
          </p:cNvPicPr>
          <p:nvPr/>
        </p:nvPicPr>
        <p:blipFill>
          <a:blip r:embed="rId4"/>
          <a:stretch>
            <a:fillRect/>
          </a:stretch>
        </p:blipFill>
        <p:spPr>
          <a:xfrm>
            <a:off x="4763310" y="2067864"/>
            <a:ext cx="4202253" cy="1442265"/>
          </a:xfrm>
          <a:prstGeom prst="rect">
            <a:avLst/>
          </a:prstGeom>
        </p:spPr>
      </p:pic>
    </p:spTree>
    <p:extLst>
      <p:ext uri="{BB962C8B-B14F-4D97-AF65-F5344CB8AC3E}">
        <p14:creationId xmlns:p14="http://schemas.microsoft.com/office/powerpoint/2010/main" val="2262957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Comic Sans MS" charset="0"/>
                <a:ea typeface="Comic Sans MS" charset="0"/>
                <a:cs typeface="Comic Sans MS" charset="0"/>
              </a:rPr>
              <a:t>8.</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Conclusion and Future Work</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457200" y="1416050"/>
            <a:ext cx="8686800" cy="5105400"/>
          </a:xfrm>
        </p:spPr>
        <p:txBody>
          <a:bodyPr/>
          <a:lstStyle/>
          <a:p>
            <a:r>
              <a:rPr lang="en-US" altLang="zh-CN" sz="2400" dirty="0">
                <a:latin typeface="Comic Sans MS" panose="030F0902030302020204" pitchFamily="66" charset="0"/>
              </a:rPr>
              <a:t>Middlebox</a:t>
            </a:r>
            <a:r>
              <a:rPr lang="zh-CN" altLang="en-US" sz="2400" dirty="0">
                <a:latin typeface="Comic Sans MS" panose="030F0902030302020204" pitchFamily="66" charset="0"/>
              </a:rPr>
              <a:t> </a:t>
            </a:r>
            <a:r>
              <a:rPr lang="en-US" altLang="zh-CN" sz="2400" dirty="0">
                <a:latin typeface="Comic Sans MS" panose="030F0902030302020204" pitchFamily="66" charset="0"/>
              </a:rPr>
              <a:t>constraints</a:t>
            </a:r>
          </a:p>
          <a:p>
            <a:pPr lvl="1"/>
            <a:r>
              <a:rPr lang="en-US" altLang="zh-CN" sz="2000" dirty="0">
                <a:latin typeface="Comic Sans MS" panose="030F0902030302020204" pitchFamily="66" charset="0"/>
              </a:rPr>
              <a:t>Traffic-changing</a:t>
            </a:r>
            <a:r>
              <a:rPr lang="zh-CN" altLang="en-US" sz="2000" dirty="0">
                <a:latin typeface="Comic Sans MS" panose="030F0902030302020204" pitchFamily="66" charset="0"/>
              </a:rPr>
              <a:t> </a:t>
            </a:r>
            <a:r>
              <a:rPr lang="en-US" altLang="zh-CN" sz="2000" dirty="0">
                <a:latin typeface="Comic Sans MS" panose="030F0902030302020204" pitchFamily="66" charset="0"/>
              </a:rPr>
              <a:t>effects</a:t>
            </a:r>
          </a:p>
          <a:p>
            <a:pPr lvl="1"/>
            <a:r>
              <a:rPr lang="en-US" altLang="zh-CN" sz="2000" dirty="0">
                <a:latin typeface="Comic Sans MS" panose="030F0902030302020204" pitchFamily="66" charset="0"/>
              </a:rPr>
              <a:t>Dependency</a:t>
            </a:r>
            <a:r>
              <a:rPr lang="zh-CN" altLang="en-US" sz="2000" dirty="0">
                <a:latin typeface="Comic Sans MS" panose="030F0902030302020204" pitchFamily="66" charset="0"/>
              </a:rPr>
              <a:t> </a:t>
            </a:r>
            <a:r>
              <a:rPr lang="en-US" altLang="zh-CN" sz="2000" dirty="0">
                <a:latin typeface="Comic Sans MS" panose="030F0902030302020204" pitchFamily="66" charset="0"/>
              </a:rPr>
              <a:t>relations</a:t>
            </a:r>
          </a:p>
          <a:p>
            <a:pPr lvl="1"/>
            <a:r>
              <a:rPr lang="en-US" altLang="zh-CN" sz="2000" dirty="0">
                <a:latin typeface="Comic Sans MS" panose="030F0902030302020204" pitchFamily="66" charset="0"/>
              </a:rPr>
              <a:t>Flow</a:t>
            </a:r>
            <a:r>
              <a:rPr lang="zh-CN" altLang="en-US" sz="2000" dirty="0">
                <a:latin typeface="Comic Sans MS" panose="030F0902030302020204" pitchFamily="66" charset="0"/>
              </a:rPr>
              <a:t> </a:t>
            </a:r>
            <a:r>
              <a:rPr lang="en-US" altLang="zh-CN" sz="2000" dirty="0">
                <a:latin typeface="Comic Sans MS" panose="030F0902030302020204" pitchFamily="66" charset="0"/>
              </a:rPr>
              <a:t>sharing</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Middlebox</a:t>
            </a:r>
            <a:r>
              <a:rPr lang="zh-CN" altLang="en-US" sz="2400" dirty="0">
                <a:latin typeface="Comic Sans MS" panose="030F0902030302020204" pitchFamily="66" charset="0"/>
              </a:rPr>
              <a:t> </a:t>
            </a:r>
            <a:r>
              <a:rPr lang="en-US" altLang="zh-CN" sz="2400" dirty="0">
                <a:latin typeface="Comic Sans MS" panose="030F0902030302020204" pitchFamily="66" charset="0"/>
              </a:rPr>
              <a:t>placement</a:t>
            </a:r>
          </a:p>
          <a:p>
            <a:pPr lvl="1"/>
            <a:r>
              <a:rPr lang="en-US" altLang="zh-CN" sz="2000" dirty="0">
                <a:latin typeface="Comic Sans MS" panose="030F0902030302020204" pitchFamily="66" charset="0"/>
              </a:rPr>
              <a:t>Balancing</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set-up</a:t>
            </a:r>
            <a:r>
              <a:rPr lang="zh-CN" altLang="en-US" sz="2000" dirty="0">
                <a:latin typeface="Comic Sans MS" panose="030F0902030302020204" pitchFamily="66" charset="0"/>
              </a:rPr>
              <a:t> </a:t>
            </a:r>
            <a:r>
              <a:rPr lang="en-US" altLang="zh-CN" sz="2000" dirty="0">
                <a:latin typeface="Comic Sans MS" panose="030F0902030302020204" pitchFamily="66" charset="0"/>
              </a:rPr>
              <a:t>cost</a:t>
            </a:r>
            <a:r>
              <a:rPr lang="zh-CN" altLang="en-US" sz="2000" dirty="0">
                <a:latin typeface="Comic Sans MS" panose="030F0902030302020204" pitchFamily="66" charset="0"/>
              </a:rPr>
              <a:t> </a:t>
            </a:r>
            <a:r>
              <a:rPr lang="en-US" altLang="zh-CN" sz="2000" dirty="0">
                <a:latin typeface="Comic Sans MS" panose="030F0902030302020204" pitchFamily="66" charset="0"/>
              </a:rPr>
              <a:t>and</a:t>
            </a:r>
            <a:r>
              <a:rPr lang="zh-CN" altLang="en-US" sz="2000" dirty="0">
                <a:latin typeface="Comic Sans MS" panose="030F0902030302020204" pitchFamily="66" charset="0"/>
              </a:rPr>
              <a:t> </a:t>
            </a:r>
            <a:r>
              <a:rPr lang="en-US" altLang="zh-CN" sz="2000" dirty="0">
                <a:latin typeface="Comic Sans MS" panose="030F0902030302020204" pitchFamily="66" charset="0"/>
              </a:rPr>
              <a:t>bandwidth</a:t>
            </a:r>
            <a:r>
              <a:rPr lang="zh-CN" altLang="en-US" sz="2000" dirty="0">
                <a:latin typeface="Comic Sans MS" panose="030F0902030302020204" pitchFamily="66" charset="0"/>
              </a:rPr>
              <a:t> </a:t>
            </a:r>
            <a:r>
              <a:rPr lang="en-US" altLang="zh-CN" sz="2000" dirty="0">
                <a:latin typeface="Comic Sans MS" panose="030F0902030302020204" pitchFamily="66" charset="0"/>
              </a:rPr>
              <a:t>consumption</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Tree-structured</a:t>
            </a:r>
            <a:r>
              <a:rPr lang="zh-CN" altLang="en-US" sz="2400" dirty="0">
                <a:latin typeface="Comic Sans MS" panose="030F0902030302020204" pitchFamily="66" charset="0"/>
              </a:rPr>
              <a:t> </a:t>
            </a:r>
            <a:r>
              <a:rPr lang="en-US" altLang="zh-CN" sz="2400" dirty="0">
                <a:latin typeface="Comic Sans MS" panose="030F0902030302020204" pitchFamily="66" charset="0"/>
              </a:rPr>
              <a:t>topologies</a:t>
            </a:r>
          </a:p>
          <a:p>
            <a:pPr lvl="1"/>
            <a:r>
              <a:rPr lang="en-US" altLang="zh-CN" sz="2000" dirty="0">
                <a:latin typeface="Comic Sans MS" panose="030F0902030302020204" pitchFamily="66" charset="0"/>
              </a:rPr>
              <a:t>Optimal</a:t>
            </a:r>
            <a:r>
              <a:rPr lang="zh-CN" altLang="en-US" sz="2000" dirty="0">
                <a:latin typeface="Comic Sans MS" panose="030F0902030302020204" pitchFamily="66" charset="0"/>
              </a:rPr>
              <a:t> </a:t>
            </a:r>
            <a:r>
              <a:rPr lang="en-US" altLang="zh-CN" sz="2000" dirty="0">
                <a:latin typeface="Comic Sans MS" panose="030F0902030302020204" pitchFamily="66" charset="0"/>
              </a:rPr>
              <a:t>algorithms</a:t>
            </a:r>
            <a:r>
              <a:rPr lang="zh-CN" altLang="en-US" sz="2000" dirty="0">
                <a:latin typeface="Comic Sans MS" panose="030F0902030302020204" pitchFamily="66" charset="0"/>
              </a:rPr>
              <a:t> </a:t>
            </a:r>
            <a:r>
              <a:rPr lang="en-US" altLang="zh-CN" sz="2000" dirty="0">
                <a:latin typeface="Comic Sans MS" panose="030F0902030302020204" pitchFamily="66" charset="0"/>
              </a:rPr>
              <a:t>for</a:t>
            </a:r>
            <a:r>
              <a:rPr lang="zh-CN" altLang="en-US" sz="2000" dirty="0">
                <a:latin typeface="Comic Sans MS" panose="030F0902030302020204" pitchFamily="66" charset="0"/>
              </a:rPr>
              <a:t> </a:t>
            </a:r>
            <a:r>
              <a:rPr lang="en-US" altLang="zh-CN" sz="2000" dirty="0">
                <a:latin typeface="Comic Sans MS" panose="030F0902030302020204" pitchFamily="66" charset="0"/>
              </a:rPr>
              <a:t>homogeneous</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p>
          <a:p>
            <a:pPr lvl="1"/>
            <a:r>
              <a:rPr lang="en-US" altLang="zh-CN" sz="2000" dirty="0">
                <a:latin typeface="Comic Sans MS" panose="030F0902030302020204" pitchFamily="66" charset="0"/>
              </a:rPr>
              <a:t>Performance-guaranteed</a:t>
            </a:r>
            <a:r>
              <a:rPr lang="zh-CN" altLang="en-US" sz="2000" dirty="0">
                <a:latin typeface="Comic Sans MS" panose="030F0902030302020204" pitchFamily="66" charset="0"/>
              </a:rPr>
              <a:t> </a:t>
            </a:r>
            <a:r>
              <a:rPr lang="en-US" altLang="zh-CN" sz="2000" dirty="0">
                <a:latin typeface="Comic Sans MS" panose="030F0902030302020204" pitchFamily="66" charset="0"/>
              </a:rPr>
              <a:t>algorithm</a:t>
            </a:r>
            <a:r>
              <a:rPr lang="zh-CN" altLang="en-US" sz="2000" dirty="0">
                <a:latin typeface="Comic Sans MS" panose="030F0902030302020204" pitchFamily="66" charset="0"/>
              </a:rPr>
              <a:t> </a:t>
            </a:r>
            <a:r>
              <a:rPr lang="en-US" altLang="zh-CN" sz="2000" dirty="0">
                <a:latin typeface="Comic Sans MS" panose="030F0902030302020204" pitchFamily="66" charset="0"/>
              </a:rPr>
              <a:t>for</a:t>
            </a:r>
            <a:r>
              <a:rPr lang="zh-CN" altLang="en-US" sz="2000" dirty="0">
                <a:latin typeface="Comic Sans MS" panose="030F0902030302020204" pitchFamily="66" charset="0"/>
              </a:rPr>
              <a:t> </a:t>
            </a:r>
            <a:r>
              <a:rPr lang="en-US" altLang="zh-CN" sz="2000" dirty="0">
                <a:latin typeface="Comic Sans MS" panose="030F0902030302020204" pitchFamily="66" charset="0"/>
              </a:rPr>
              <a:t>heterogeneous</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Future work</a:t>
            </a:r>
          </a:p>
          <a:p>
            <a:pPr lvl="1"/>
            <a:r>
              <a:rPr lang="en-US" sz="2300" dirty="0">
                <a:latin typeface="Comic Sans MS" panose="030F0902030302020204" pitchFamily="66" charset="0"/>
              </a:rPr>
              <a:t>General tree-structures</a:t>
            </a:r>
          </a:p>
        </p:txBody>
      </p:sp>
    </p:spTree>
    <p:extLst>
      <p:ext uri="{BB962C8B-B14F-4D97-AF65-F5344CB8AC3E}">
        <p14:creationId xmlns:p14="http://schemas.microsoft.com/office/powerpoint/2010/main" val="1860031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C18C-FF90-ED40-A8DB-084C93240AF1}"/>
              </a:ext>
            </a:extLst>
          </p:cNvPr>
          <p:cNvSpPr>
            <a:spLocks noGrp="1"/>
          </p:cNvSpPr>
          <p:nvPr>
            <p:ph type="title"/>
          </p:nvPr>
        </p:nvSpPr>
        <p:spPr/>
        <p:txBody>
          <a:bodyPr/>
          <a:lstStyle/>
          <a:p>
            <a:r>
              <a:rPr lang="en-US" altLang="zh-CN" dirty="0">
                <a:latin typeface="Comic Sans MS" panose="030F0902030302020204" pitchFamily="66" charset="0"/>
              </a:rPr>
              <a:t>Other Service Chain Models</a:t>
            </a:r>
            <a:endParaRPr lang="en-US" dirty="0">
              <a:latin typeface="Comic Sans MS" panose="030F0902030302020204" pitchFamily="66" charset="0"/>
            </a:endParaRPr>
          </a:p>
        </p:txBody>
      </p:sp>
      <p:pic>
        <p:nvPicPr>
          <p:cNvPr id="7" name="Picture 6">
            <a:extLst>
              <a:ext uri="{FF2B5EF4-FFF2-40B4-BE49-F238E27FC236}">
                <a16:creationId xmlns:a16="http://schemas.microsoft.com/office/drawing/2014/main" id="{6F54E995-1061-1146-94D1-0F07F025AD46}"/>
              </a:ext>
            </a:extLst>
          </p:cNvPr>
          <p:cNvPicPr>
            <a:picLocks noChangeAspect="1"/>
          </p:cNvPicPr>
          <p:nvPr/>
        </p:nvPicPr>
        <p:blipFill>
          <a:blip r:embed="rId3"/>
          <a:stretch>
            <a:fillRect/>
          </a:stretch>
        </p:blipFill>
        <p:spPr>
          <a:xfrm>
            <a:off x="228600" y="1608867"/>
            <a:ext cx="5334000" cy="1820133"/>
          </a:xfrm>
          <a:prstGeom prst="rect">
            <a:avLst/>
          </a:prstGeom>
        </p:spPr>
      </p:pic>
      <p:pic>
        <p:nvPicPr>
          <p:cNvPr id="9" name="Picture 8">
            <a:extLst>
              <a:ext uri="{FF2B5EF4-FFF2-40B4-BE49-F238E27FC236}">
                <a16:creationId xmlns:a16="http://schemas.microsoft.com/office/drawing/2014/main" id="{C673603C-1F33-B44C-BB8A-FF7A771D437E}"/>
              </a:ext>
            </a:extLst>
          </p:cNvPr>
          <p:cNvPicPr>
            <a:picLocks noChangeAspect="1"/>
          </p:cNvPicPr>
          <p:nvPr/>
        </p:nvPicPr>
        <p:blipFill>
          <a:blip r:embed="rId4"/>
          <a:stretch>
            <a:fillRect/>
          </a:stretch>
        </p:blipFill>
        <p:spPr>
          <a:xfrm>
            <a:off x="846979" y="3574727"/>
            <a:ext cx="2959100" cy="1454473"/>
          </a:xfrm>
          <a:prstGeom prst="rect">
            <a:avLst/>
          </a:prstGeom>
        </p:spPr>
      </p:pic>
      <p:pic>
        <p:nvPicPr>
          <p:cNvPr id="10" name="Picture 9">
            <a:extLst>
              <a:ext uri="{FF2B5EF4-FFF2-40B4-BE49-F238E27FC236}">
                <a16:creationId xmlns:a16="http://schemas.microsoft.com/office/drawing/2014/main" id="{91AC1092-D2D8-E645-A760-0716FE97AD79}"/>
              </a:ext>
            </a:extLst>
          </p:cNvPr>
          <p:cNvPicPr>
            <a:picLocks noChangeAspect="1"/>
          </p:cNvPicPr>
          <p:nvPr/>
        </p:nvPicPr>
        <p:blipFill>
          <a:blip r:embed="rId5"/>
          <a:stretch>
            <a:fillRect/>
          </a:stretch>
        </p:blipFill>
        <p:spPr>
          <a:xfrm>
            <a:off x="4557734" y="3521760"/>
            <a:ext cx="3430566" cy="1477397"/>
          </a:xfrm>
          <a:prstGeom prst="rect">
            <a:avLst/>
          </a:prstGeom>
        </p:spPr>
      </p:pic>
      <p:sp>
        <p:nvSpPr>
          <p:cNvPr id="11" name="Content Placeholder 6">
            <a:extLst>
              <a:ext uri="{FF2B5EF4-FFF2-40B4-BE49-F238E27FC236}">
                <a16:creationId xmlns:a16="http://schemas.microsoft.com/office/drawing/2014/main" id="{27F67D56-B796-0941-AD75-F0142CF714C1}"/>
              </a:ext>
            </a:extLst>
          </p:cNvPr>
          <p:cNvSpPr txBox="1">
            <a:spLocks/>
          </p:cNvSpPr>
          <p:nvPr/>
        </p:nvSpPr>
        <p:spPr bwMode="auto">
          <a:xfrm>
            <a:off x="1263695" y="5142692"/>
            <a:ext cx="15405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800" kern="0" dirty="0">
                <a:latin typeface="Comic Sans MS" panose="030F0902030302020204" pitchFamily="66" charset="0"/>
              </a:rPr>
              <a:t>f</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before</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f’</a:t>
            </a:r>
            <a:endParaRPr lang="en-US" sz="1800" kern="0" dirty="0">
              <a:latin typeface="Comic Sans MS" panose="030F0902030302020204" pitchFamily="66" charset="0"/>
            </a:endParaRPr>
          </a:p>
        </p:txBody>
      </p:sp>
      <p:sp>
        <p:nvSpPr>
          <p:cNvPr id="12" name="Content Placeholder 6">
            <a:extLst>
              <a:ext uri="{FF2B5EF4-FFF2-40B4-BE49-F238E27FC236}">
                <a16:creationId xmlns:a16="http://schemas.microsoft.com/office/drawing/2014/main" id="{C2D196A4-2B3F-374C-AFC7-29AAF608CB2B}"/>
              </a:ext>
            </a:extLst>
          </p:cNvPr>
          <p:cNvSpPr txBox="1">
            <a:spLocks/>
          </p:cNvSpPr>
          <p:nvPr/>
        </p:nvSpPr>
        <p:spPr bwMode="auto">
          <a:xfrm>
            <a:off x="5668058" y="5177309"/>
            <a:ext cx="15405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800" kern="0" dirty="0">
                <a:latin typeface="Comic Sans MS" panose="030F0902030302020204" pitchFamily="66" charset="0"/>
              </a:rPr>
              <a:t>f‘</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before</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f</a:t>
            </a:r>
            <a:endParaRPr lang="en-US" sz="1800" kern="0" dirty="0">
              <a:latin typeface="Comic Sans MS" panose="030F0902030302020204" pitchFamily="66" charset="0"/>
            </a:endParaRPr>
          </a:p>
        </p:txBody>
      </p:sp>
      <p:sp>
        <p:nvSpPr>
          <p:cNvPr id="13" name="Content Placeholder 6">
            <a:extLst>
              <a:ext uri="{FF2B5EF4-FFF2-40B4-BE49-F238E27FC236}">
                <a16:creationId xmlns:a16="http://schemas.microsoft.com/office/drawing/2014/main" id="{7546E06B-0ABD-F846-B911-A16AAB4C9876}"/>
              </a:ext>
            </a:extLst>
          </p:cNvPr>
          <p:cNvSpPr txBox="1">
            <a:spLocks/>
          </p:cNvSpPr>
          <p:nvPr/>
        </p:nvSpPr>
        <p:spPr bwMode="auto">
          <a:xfrm>
            <a:off x="6273017" y="1219200"/>
            <a:ext cx="2283004" cy="67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800" kern="0" dirty="0">
                <a:latin typeface="Comic Sans MS" panose="030F0902030302020204" pitchFamily="66" charset="0"/>
              </a:rPr>
              <a:t>d</a:t>
            </a:r>
            <a:r>
              <a:rPr lang="en-US" altLang="zh-CN" sz="1800" kern="0" baseline="-25000" dirty="0">
                <a:latin typeface="Comic Sans MS" panose="030F0902030302020204" pitchFamily="66" charset="0"/>
              </a:rPr>
              <a:t>1</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1</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	d</a:t>
            </a:r>
            <a:r>
              <a:rPr lang="en-US" altLang="zh-CN" sz="1800" kern="0" baseline="-25000" dirty="0">
                <a:latin typeface="Comic Sans MS" panose="030F0902030302020204" pitchFamily="66" charset="0"/>
              </a:rPr>
              <a:t>2</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2</a:t>
            </a:r>
          </a:p>
          <a:p>
            <a:pPr marL="0" indent="0" algn="ctr">
              <a:buFont typeface="Wingdings" panose="05000000000000000000" pitchFamily="2" charset="2"/>
              <a:buNone/>
            </a:pPr>
            <a:r>
              <a:rPr lang="en-US" sz="1800" kern="0" dirty="0">
                <a:latin typeface="Comic Sans MS" panose="030F0902030302020204" pitchFamily="66" charset="0"/>
              </a:rPr>
              <a:t>P</a:t>
            </a:r>
            <a:r>
              <a:rPr lang="en-US" altLang="zh-CN" sz="1800" kern="0" dirty="0">
                <a:latin typeface="Comic Sans MS" panose="030F0902030302020204" pitchFamily="66" charset="0"/>
              </a:rPr>
              <a:t>rocessing time</a:t>
            </a:r>
            <a:endParaRPr lang="en-US" sz="1800" kern="0" dirty="0">
              <a:latin typeface="Comic Sans MS" panose="030F0902030302020204" pitchFamily="66" charset="0"/>
            </a:endParaRPr>
          </a:p>
        </p:txBody>
      </p:sp>
      <p:cxnSp>
        <p:nvCxnSpPr>
          <p:cNvPr id="17" name="Straight Arrow Connector 16">
            <a:extLst>
              <a:ext uri="{FF2B5EF4-FFF2-40B4-BE49-F238E27FC236}">
                <a16:creationId xmlns:a16="http://schemas.microsoft.com/office/drawing/2014/main" id="{ADB493E6-6EFF-DA41-9891-689AD58CC86E}"/>
              </a:ext>
            </a:extLst>
          </p:cNvPr>
          <p:cNvCxnSpPr>
            <a:cxnSpLocks/>
          </p:cNvCxnSpPr>
          <p:nvPr/>
        </p:nvCxnSpPr>
        <p:spPr bwMode="auto">
          <a:xfrm>
            <a:off x="3474866" y="4512671"/>
            <a:ext cx="351381" cy="595769"/>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sp>
        <p:nvSpPr>
          <p:cNvPr id="18" name="Content Placeholder 6">
            <a:extLst>
              <a:ext uri="{FF2B5EF4-FFF2-40B4-BE49-F238E27FC236}">
                <a16:creationId xmlns:a16="http://schemas.microsoft.com/office/drawing/2014/main" id="{582F2CB0-2C13-A845-B69A-92C54A2A90E8}"/>
              </a:ext>
            </a:extLst>
          </p:cNvPr>
          <p:cNvSpPr txBox="1">
            <a:spLocks/>
          </p:cNvSpPr>
          <p:nvPr/>
        </p:nvSpPr>
        <p:spPr bwMode="auto">
          <a:xfrm>
            <a:off x="3387809" y="5119815"/>
            <a:ext cx="990600" cy="42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800" kern="0" dirty="0">
                <a:latin typeface="Comic Sans MS" panose="030F0902030302020204" pitchFamily="66" charset="0"/>
              </a:rPr>
              <a:t>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10</a:t>
            </a:r>
            <a:r>
              <a:rPr lang="zh-CN" altLang="en-US" sz="1800" kern="0" dirty="0">
                <a:latin typeface="Comic Sans MS" panose="030F0902030302020204" pitchFamily="66" charset="0"/>
              </a:rPr>
              <a:t> </a:t>
            </a:r>
            <a:endParaRPr lang="en-US" sz="1800" kern="0" dirty="0">
              <a:latin typeface="Comic Sans MS" panose="030F0902030302020204" pitchFamily="66" charset="0"/>
            </a:endParaRPr>
          </a:p>
        </p:txBody>
      </p:sp>
      <p:sp>
        <p:nvSpPr>
          <p:cNvPr id="20" name="Oval 19">
            <a:extLst>
              <a:ext uri="{FF2B5EF4-FFF2-40B4-BE49-F238E27FC236}">
                <a16:creationId xmlns:a16="http://schemas.microsoft.com/office/drawing/2014/main" id="{F7B63073-DB51-584C-B36C-9DD4D8E644A0}"/>
              </a:ext>
            </a:extLst>
          </p:cNvPr>
          <p:cNvSpPr/>
          <p:nvPr/>
        </p:nvSpPr>
        <p:spPr bwMode="auto">
          <a:xfrm>
            <a:off x="3321936" y="5071052"/>
            <a:ext cx="1235798" cy="48640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cxnSp>
        <p:nvCxnSpPr>
          <p:cNvPr id="23" name="Straight Arrow Connector 22">
            <a:extLst>
              <a:ext uri="{FF2B5EF4-FFF2-40B4-BE49-F238E27FC236}">
                <a16:creationId xmlns:a16="http://schemas.microsoft.com/office/drawing/2014/main" id="{579EEB62-E452-8A48-A54B-AEEFC8F0E172}"/>
              </a:ext>
            </a:extLst>
          </p:cNvPr>
          <p:cNvCxnSpPr>
            <a:cxnSpLocks/>
          </p:cNvCxnSpPr>
          <p:nvPr/>
        </p:nvCxnSpPr>
        <p:spPr bwMode="auto">
          <a:xfrm>
            <a:off x="7596582" y="4439335"/>
            <a:ext cx="351381" cy="595769"/>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sp>
        <p:nvSpPr>
          <p:cNvPr id="24" name="Content Placeholder 6">
            <a:extLst>
              <a:ext uri="{FF2B5EF4-FFF2-40B4-BE49-F238E27FC236}">
                <a16:creationId xmlns:a16="http://schemas.microsoft.com/office/drawing/2014/main" id="{01F515E7-A702-A746-864F-A37090B01092}"/>
              </a:ext>
            </a:extLst>
          </p:cNvPr>
          <p:cNvSpPr txBox="1">
            <a:spLocks/>
          </p:cNvSpPr>
          <p:nvPr/>
        </p:nvSpPr>
        <p:spPr bwMode="auto">
          <a:xfrm>
            <a:off x="7694613" y="5063302"/>
            <a:ext cx="990600" cy="42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800" kern="0" dirty="0">
                <a:latin typeface="Comic Sans MS" panose="030F0902030302020204" pitchFamily="66" charset="0"/>
              </a:rPr>
              <a:t>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12</a:t>
            </a:r>
            <a:r>
              <a:rPr lang="zh-CN" altLang="en-US" sz="1800" kern="0" dirty="0">
                <a:latin typeface="Comic Sans MS" panose="030F0902030302020204" pitchFamily="66" charset="0"/>
              </a:rPr>
              <a:t> </a:t>
            </a:r>
            <a:endParaRPr lang="en-US" sz="1800" kern="0" dirty="0">
              <a:latin typeface="Comic Sans MS" panose="030F0902030302020204" pitchFamily="66" charset="0"/>
            </a:endParaRPr>
          </a:p>
        </p:txBody>
      </p:sp>
      <p:sp>
        <p:nvSpPr>
          <p:cNvPr id="25" name="Oval 24">
            <a:extLst>
              <a:ext uri="{FF2B5EF4-FFF2-40B4-BE49-F238E27FC236}">
                <a16:creationId xmlns:a16="http://schemas.microsoft.com/office/drawing/2014/main" id="{0D1D9E6C-32BB-3A43-9590-E13927C41405}"/>
              </a:ext>
            </a:extLst>
          </p:cNvPr>
          <p:cNvSpPr/>
          <p:nvPr/>
        </p:nvSpPr>
        <p:spPr bwMode="auto">
          <a:xfrm>
            <a:off x="7585660" y="5009866"/>
            <a:ext cx="1235798" cy="48640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cxnSp>
        <p:nvCxnSpPr>
          <p:cNvPr id="28" name="Straight Arrow Connector 27">
            <a:extLst>
              <a:ext uri="{FF2B5EF4-FFF2-40B4-BE49-F238E27FC236}">
                <a16:creationId xmlns:a16="http://schemas.microsoft.com/office/drawing/2014/main" id="{B91D408C-AE47-1A40-AD00-F24CA4B224FD}"/>
              </a:ext>
            </a:extLst>
          </p:cNvPr>
          <p:cNvCxnSpPr>
            <a:cxnSpLocks/>
            <a:endCxn id="32" idx="2"/>
          </p:cNvCxnSpPr>
          <p:nvPr/>
        </p:nvCxnSpPr>
        <p:spPr bwMode="auto">
          <a:xfrm flipV="1">
            <a:off x="5739453" y="3566797"/>
            <a:ext cx="2016349" cy="576492"/>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sp>
        <p:nvSpPr>
          <p:cNvPr id="31" name="Content Placeholder 6">
            <a:extLst>
              <a:ext uri="{FF2B5EF4-FFF2-40B4-BE49-F238E27FC236}">
                <a16:creationId xmlns:a16="http://schemas.microsoft.com/office/drawing/2014/main" id="{53542331-A64C-1348-949D-0C5659E4556E}"/>
              </a:ext>
            </a:extLst>
          </p:cNvPr>
          <p:cNvSpPr txBox="1">
            <a:spLocks/>
          </p:cNvSpPr>
          <p:nvPr/>
        </p:nvSpPr>
        <p:spPr bwMode="auto">
          <a:xfrm>
            <a:off x="7847605" y="3352894"/>
            <a:ext cx="1143995" cy="42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800" kern="0" dirty="0">
                <a:latin typeface="Comic Sans MS" panose="030F0902030302020204" pitchFamily="66" charset="0"/>
              </a:rPr>
              <a:t>prolong</a:t>
            </a:r>
            <a:endParaRPr lang="en-US" sz="1800" kern="0" dirty="0">
              <a:latin typeface="Comic Sans MS" panose="030F0902030302020204" pitchFamily="66" charset="0"/>
            </a:endParaRPr>
          </a:p>
        </p:txBody>
      </p:sp>
      <p:sp>
        <p:nvSpPr>
          <p:cNvPr id="32" name="Oval 31">
            <a:extLst>
              <a:ext uri="{FF2B5EF4-FFF2-40B4-BE49-F238E27FC236}">
                <a16:creationId xmlns:a16="http://schemas.microsoft.com/office/drawing/2014/main" id="{41CBE1BB-5743-1846-8C39-D9A2D0AFFAEA}"/>
              </a:ext>
            </a:extLst>
          </p:cNvPr>
          <p:cNvSpPr/>
          <p:nvPr/>
        </p:nvSpPr>
        <p:spPr bwMode="auto">
          <a:xfrm>
            <a:off x="7755802" y="3323593"/>
            <a:ext cx="1235798" cy="48640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cxnSp>
        <p:nvCxnSpPr>
          <p:cNvPr id="33" name="Straight Arrow Connector 32">
            <a:extLst>
              <a:ext uri="{FF2B5EF4-FFF2-40B4-BE49-F238E27FC236}">
                <a16:creationId xmlns:a16="http://schemas.microsoft.com/office/drawing/2014/main" id="{82C24BC7-D2BD-2F43-95AB-8A5ACF779C26}"/>
              </a:ext>
            </a:extLst>
          </p:cNvPr>
          <p:cNvCxnSpPr>
            <a:cxnSpLocks/>
          </p:cNvCxnSpPr>
          <p:nvPr/>
        </p:nvCxnSpPr>
        <p:spPr bwMode="auto">
          <a:xfrm flipV="1">
            <a:off x="6196738" y="3774893"/>
            <a:ext cx="1751225" cy="726318"/>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sp>
        <p:nvSpPr>
          <p:cNvPr id="3" name="TextBox 2"/>
          <p:cNvSpPr txBox="1"/>
          <p:nvPr/>
        </p:nvSpPr>
        <p:spPr>
          <a:xfrm>
            <a:off x="717786" y="5763534"/>
            <a:ext cx="5261377" cy="830997"/>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tx1"/>
                </a:solidFill>
                <a:latin typeface="Comic Sans MS" panose="030F0702030302020204" pitchFamily="66" charset="0"/>
              </a:rPr>
              <a:t>Minimiz</a:t>
            </a:r>
            <a:r>
              <a:rPr lang="en-US" altLang="zh-CN" sz="2000" dirty="0">
                <a:solidFill>
                  <a:schemeClr val="tx1"/>
                </a:solidFill>
                <a:latin typeface="Comic Sans MS" panose="030F0702030302020204" pitchFamily="66" charset="0"/>
              </a:rPr>
              <a:t>ing</a:t>
            </a:r>
            <a:r>
              <a:rPr lang="en-US" sz="2000" dirty="0">
                <a:solidFill>
                  <a:schemeClr val="tx1"/>
                </a:solidFill>
                <a:latin typeface="Comic Sans MS" panose="030F0702030302020204" pitchFamily="66" charset="0"/>
              </a:rPr>
              <a:t> the makespan</a:t>
            </a:r>
          </a:p>
          <a:p>
            <a:pPr marL="285750" indent="-285750">
              <a:buFont typeface="Arial" panose="020B0604020202020204" pitchFamily="34" charset="0"/>
              <a:buChar char="•"/>
            </a:pPr>
            <a:endParaRPr lang="en-US" sz="800" dirty="0">
              <a:solidFill>
                <a:schemeClr val="tx1"/>
              </a:solidFill>
              <a:latin typeface="Comic Sans MS" panose="030F0702030302020204" pitchFamily="66" charset="0"/>
            </a:endParaRPr>
          </a:p>
          <a:p>
            <a:pPr marL="285750" indent="-285750">
              <a:buFont typeface="Arial" panose="020B0604020202020204" pitchFamily="34" charset="0"/>
              <a:buChar char="•"/>
            </a:pPr>
            <a:r>
              <a:rPr lang="en-US" sz="2000" dirty="0">
                <a:solidFill>
                  <a:schemeClr val="tx1"/>
                </a:solidFill>
                <a:latin typeface="Comic Sans MS" panose="030F0702030302020204" pitchFamily="66" charset="0"/>
              </a:rPr>
              <a:t>Minimiz</a:t>
            </a:r>
            <a:r>
              <a:rPr lang="en-US" altLang="zh-CN" sz="2000" dirty="0">
                <a:solidFill>
                  <a:schemeClr val="tx1"/>
                </a:solidFill>
                <a:latin typeface="Comic Sans MS" panose="030F0702030302020204" pitchFamily="66" charset="0"/>
              </a:rPr>
              <a:t>ing</a:t>
            </a:r>
            <a:r>
              <a:rPr lang="en-US" sz="2000" dirty="0">
                <a:solidFill>
                  <a:schemeClr val="tx1"/>
                </a:solidFill>
                <a:latin typeface="Comic Sans MS" panose="030F0702030302020204" pitchFamily="66" charset="0"/>
              </a:rPr>
              <a:t> the average completion time </a:t>
            </a:r>
          </a:p>
        </p:txBody>
      </p:sp>
      <p:pic>
        <p:nvPicPr>
          <p:cNvPr id="5" name="Picture 4">
            <a:extLst>
              <a:ext uri="{FF2B5EF4-FFF2-40B4-BE49-F238E27FC236}">
                <a16:creationId xmlns:a16="http://schemas.microsoft.com/office/drawing/2014/main" id="{A0390B4D-F8AC-4DB4-A4BE-D6CD2ABE16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1922" y="1980617"/>
            <a:ext cx="3189678" cy="1199754"/>
          </a:xfrm>
          <a:prstGeom prst="rect">
            <a:avLst/>
          </a:prstGeom>
        </p:spPr>
      </p:pic>
    </p:spTree>
    <p:extLst>
      <p:ext uri="{BB962C8B-B14F-4D97-AF65-F5344CB8AC3E}">
        <p14:creationId xmlns:p14="http://schemas.microsoft.com/office/powerpoint/2010/main" val="3333930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1A62-7FF1-194E-B2D6-039CDFDB7B01}"/>
              </a:ext>
            </a:extLst>
          </p:cNvPr>
          <p:cNvSpPr>
            <a:spLocks noGrp="1"/>
          </p:cNvSpPr>
          <p:nvPr>
            <p:ph type="title"/>
          </p:nvPr>
        </p:nvSpPr>
        <p:spPr>
          <a:xfrm>
            <a:off x="3276600" y="2133600"/>
            <a:ext cx="3352800" cy="2514600"/>
          </a:xfrm>
        </p:spPr>
        <p:txBody>
          <a:bodyPr/>
          <a:lstStyle/>
          <a:p>
            <a:r>
              <a:rPr lang="en-US" altLang="zh-Hans" sz="4400" dirty="0">
                <a:latin typeface="Comic Sans MS" charset="0"/>
                <a:ea typeface="Comic Sans MS" charset="0"/>
                <a:cs typeface="Comic Sans MS" charset="0"/>
              </a:rPr>
              <a:t>Q</a:t>
            </a:r>
            <a:r>
              <a:rPr lang="zh-Hans" altLang="en-US" sz="4400" dirty="0">
                <a:latin typeface="Comic Sans MS" charset="0"/>
                <a:ea typeface="Comic Sans MS" charset="0"/>
                <a:cs typeface="Comic Sans MS" charset="0"/>
              </a:rPr>
              <a:t> </a:t>
            </a:r>
            <a:r>
              <a:rPr lang="en-US" altLang="zh-Hans" sz="4400" dirty="0">
                <a:latin typeface="Comic Sans MS" charset="0"/>
                <a:ea typeface="Comic Sans MS" charset="0"/>
                <a:cs typeface="Comic Sans MS" charset="0"/>
              </a:rPr>
              <a:t>&amp;</a:t>
            </a:r>
            <a:r>
              <a:rPr lang="zh-Hans" altLang="en-US" sz="4400" dirty="0">
                <a:latin typeface="Comic Sans MS" charset="0"/>
                <a:ea typeface="Comic Sans MS" charset="0"/>
                <a:cs typeface="Comic Sans MS" charset="0"/>
              </a:rPr>
              <a:t> </a:t>
            </a:r>
            <a:r>
              <a:rPr lang="en-US" altLang="zh-Hans" sz="4400" dirty="0">
                <a:latin typeface="Comic Sans MS" charset="0"/>
                <a:ea typeface="Comic Sans MS" charset="0"/>
                <a:cs typeface="Comic Sans MS" charset="0"/>
              </a:rPr>
              <a:t>A</a:t>
            </a:r>
            <a:endParaRPr lang="en-US" sz="4400" dirty="0"/>
          </a:p>
        </p:txBody>
      </p:sp>
    </p:spTree>
    <p:extLst>
      <p:ext uri="{BB962C8B-B14F-4D97-AF65-F5344CB8AC3E}">
        <p14:creationId xmlns:p14="http://schemas.microsoft.com/office/powerpoint/2010/main" val="95179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FB424-2BC1-2E40-BC49-7DB1B553D617}"/>
              </a:ext>
            </a:extLst>
          </p:cNvPr>
          <p:cNvSpPr>
            <a:spLocks noGrp="1"/>
          </p:cNvSpPr>
          <p:nvPr>
            <p:ph idx="1"/>
          </p:nvPr>
        </p:nvSpPr>
        <p:spPr>
          <a:xfrm>
            <a:off x="533400" y="1600200"/>
            <a:ext cx="8305800" cy="4529138"/>
          </a:xfrm>
        </p:spPr>
        <p:txBody>
          <a:bodyPr/>
          <a:lstStyle/>
          <a:p>
            <a:r>
              <a:rPr lang="en-US" sz="2400" dirty="0">
                <a:latin typeface="Comic Sans MS" panose="030F0902030302020204" pitchFamily="66" charset="0"/>
              </a:rPr>
              <a:t>Middlebox</a:t>
            </a:r>
            <a:r>
              <a:rPr lang="en-US" altLang="zh-CN" sz="2400" dirty="0">
                <a:latin typeface="Comic Sans MS" panose="030F0902030302020204" pitchFamily="66" charset="0"/>
              </a:rPr>
              <a:t>es</a:t>
            </a:r>
            <a:r>
              <a:rPr lang="en-US" sz="2400" dirty="0">
                <a:latin typeface="Comic Sans MS" panose="030F0902030302020204" pitchFamily="66" charset="0"/>
              </a:rPr>
              <a:t> may change </a:t>
            </a:r>
            <a:r>
              <a:rPr lang="en-US" altLang="zh-CN" sz="2400" dirty="0">
                <a:solidFill>
                  <a:srgbClr val="0070C0"/>
                </a:solidFill>
                <a:latin typeface="Comic Sans MS" panose="030F0902030302020204" pitchFamily="66" charset="0"/>
              </a:rPr>
              <a:t>flow</a:t>
            </a:r>
            <a:r>
              <a:rPr lang="zh-CN" altLang="en-US" sz="2400" dirty="0">
                <a:solidFill>
                  <a:srgbClr val="0070C0"/>
                </a:solidFill>
                <a:latin typeface="Comic Sans MS" panose="030F0902030302020204" pitchFamily="66" charset="0"/>
              </a:rPr>
              <a:t> </a:t>
            </a:r>
            <a:r>
              <a:rPr lang="en-US" altLang="zh-CN" sz="2400" dirty="0">
                <a:solidFill>
                  <a:srgbClr val="0070C0"/>
                </a:solidFill>
                <a:latin typeface="Comic Sans MS" panose="030F0902030302020204" pitchFamily="66" charset="0"/>
              </a:rPr>
              <a:t>rates</a:t>
            </a:r>
            <a:r>
              <a:rPr lang="zh-CN" altLang="en-US" sz="2400" dirty="0">
                <a:solidFill>
                  <a:srgbClr val="0070C0"/>
                </a:solidFill>
                <a:latin typeface="Comic Sans MS" panose="030F0902030302020204" pitchFamily="66" charset="0"/>
              </a:rPr>
              <a:t> </a:t>
            </a:r>
            <a:r>
              <a:rPr lang="en-US" sz="2400" dirty="0">
                <a:latin typeface="Comic Sans MS" panose="030F0902030302020204" pitchFamily="66" charset="0"/>
              </a:rPr>
              <a:t>in different ways</a:t>
            </a:r>
          </a:p>
          <a:p>
            <a:endParaRPr lang="en-US" sz="800" dirty="0">
              <a:latin typeface="Comic Sans MS" panose="030F0902030302020204" pitchFamily="66" charset="0"/>
            </a:endParaRPr>
          </a:p>
          <a:p>
            <a:pPr lvl="1"/>
            <a:r>
              <a:rPr lang="en-US" sz="2000" dirty="0">
                <a:latin typeface="Comic Sans MS" panose="030F0902030302020204" pitchFamily="66" charset="0"/>
              </a:rPr>
              <a:t>Citrix </a:t>
            </a:r>
            <a:r>
              <a:rPr lang="en-US" sz="2000" dirty="0" err="1">
                <a:latin typeface="Comic Sans MS" panose="030F0902030302020204" pitchFamily="66" charset="0"/>
              </a:rPr>
              <a:t>CloudBridge</a:t>
            </a:r>
            <a:r>
              <a:rPr lang="en-US" sz="2000" dirty="0">
                <a:latin typeface="Comic Sans MS" panose="030F0902030302020204" pitchFamily="66" charset="0"/>
              </a:rPr>
              <a:t> WAN accelerator: 20% (diminishing)</a:t>
            </a:r>
          </a:p>
          <a:p>
            <a:pPr lvl="1"/>
            <a:endParaRPr lang="en-US" sz="2300" dirty="0">
              <a:latin typeface="Comic Sans MS" panose="030F0902030302020204" pitchFamily="66" charset="0"/>
            </a:endParaRPr>
          </a:p>
          <a:p>
            <a:pPr lvl="1"/>
            <a:endParaRPr lang="en-US" sz="2300" dirty="0">
              <a:latin typeface="Comic Sans MS" panose="030F0902030302020204" pitchFamily="66" charset="0"/>
            </a:endParaRPr>
          </a:p>
          <a:p>
            <a:pPr marL="457200" lvl="1" indent="0">
              <a:buNone/>
            </a:pPr>
            <a:endParaRPr lang="en-US" sz="1900" dirty="0">
              <a:latin typeface="Comic Sans MS" panose="030F0902030302020204" pitchFamily="66" charset="0"/>
            </a:endParaRPr>
          </a:p>
          <a:p>
            <a:pPr lvl="1"/>
            <a:endParaRPr lang="en-US" sz="2000" dirty="0">
              <a:latin typeface="Comic Sans MS" panose="030F0902030302020204" pitchFamily="66" charset="0"/>
            </a:endParaRPr>
          </a:p>
          <a:p>
            <a:pPr lvl="1"/>
            <a:r>
              <a:rPr lang="en-US" sz="2000" dirty="0">
                <a:latin typeface="Comic Sans MS" panose="030F0902030302020204" pitchFamily="66" charset="0"/>
              </a:rPr>
              <a:t>BCH(63,48) encoder: 130% (expanding)</a:t>
            </a:r>
          </a:p>
        </p:txBody>
      </p:sp>
      <p:pic>
        <p:nvPicPr>
          <p:cNvPr id="7" name="Picture 6">
            <a:extLst>
              <a:ext uri="{FF2B5EF4-FFF2-40B4-BE49-F238E27FC236}">
                <a16:creationId xmlns:a16="http://schemas.microsoft.com/office/drawing/2014/main" id="{15B2766D-7B9C-C248-83B0-664E69C01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736096"/>
            <a:ext cx="4631309" cy="1781969"/>
          </a:xfrm>
          <a:prstGeom prst="rect">
            <a:avLst/>
          </a:prstGeom>
        </p:spPr>
      </p:pic>
      <p:sp>
        <p:nvSpPr>
          <p:cNvPr id="2" name="Title 1">
            <a:extLst>
              <a:ext uri="{FF2B5EF4-FFF2-40B4-BE49-F238E27FC236}">
                <a16:creationId xmlns:a16="http://schemas.microsoft.com/office/drawing/2014/main" id="{CC07889E-3B81-D94E-9EC9-2CCCA75580C6}"/>
              </a:ext>
            </a:extLst>
          </p:cNvPr>
          <p:cNvSpPr>
            <a:spLocks noGrp="1"/>
          </p:cNvSpPr>
          <p:nvPr>
            <p:ph type="title"/>
          </p:nvPr>
        </p:nvSpPr>
        <p:spPr>
          <a:xfrm>
            <a:off x="152400" y="274638"/>
            <a:ext cx="8991600" cy="1141412"/>
          </a:xfrm>
        </p:spPr>
        <p:txBody>
          <a:bodyPr/>
          <a:lstStyle/>
          <a:p>
            <a:r>
              <a:rPr lang="en-US" dirty="0" err="1">
                <a:latin typeface="Comic Sans MS" panose="030F0902030302020204" pitchFamily="66" charset="0"/>
              </a:rPr>
              <a:t>Middlebox</a:t>
            </a:r>
            <a:r>
              <a:rPr lang="en-US" dirty="0">
                <a:latin typeface="Comic Sans MS" panose="030F0902030302020204" pitchFamily="66" charset="0"/>
              </a:rPr>
              <a:t> Traffic Changing Effects </a:t>
            </a:r>
            <a:r>
              <a:rPr lang="en-US" baseline="30000" dirty="0">
                <a:latin typeface="Comic Sans MS" panose="030F0902030302020204" pitchFamily="66" charset="0"/>
              </a:rPr>
              <a:t>[2]</a:t>
            </a:r>
          </a:p>
        </p:txBody>
      </p:sp>
      <p:sp>
        <p:nvSpPr>
          <p:cNvPr id="5" name="TextBox 4">
            <a:extLst>
              <a:ext uri="{FF2B5EF4-FFF2-40B4-BE49-F238E27FC236}">
                <a16:creationId xmlns:a16="http://schemas.microsoft.com/office/drawing/2014/main" id="{D90E40ED-21E9-4A42-8E63-6FA0BF45CA27}"/>
              </a:ext>
            </a:extLst>
          </p:cNvPr>
          <p:cNvSpPr txBox="1"/>
          <p:nvPr/>
        </p:nvSpPr>
        <p:spPr>
          <a:xfrm>
            <a:off x="533400" y="6343679"/>
            <a:ext cx="8226932" cy="338554"/>
          </a:xfrm>
          <a:prstGeom prst="rect">
            <a:avLst/>
          </a:prstGeom>
          <a:noFill/>
        </p:spPr>
        <p:txBody>
          <a:bodyPr wrap="none" rtlCol="0">
            <a:spAutoFit/>
          </a:bodyPr>
          <a:lstStyle/>
          <a:p>
            <a:r>
              <a:rPr lang="en-US" altLang="zh-CN" sz="1600" dirty="0">
                <a:solidFill>
                  <a:schemeClr val="bg1">
                    <a:lumMod val="50000"/>
                  </a:schemeClr>
                </a:solidFill>
                <a:latin typeface="Comic Sans MS" panose="030F0702030302020204" pitchFamily="66" charset="0"/>
              </a:rPr>
              <a:t>[2]</a:t>
            </a:r>
            <a:r>
              <a:rPr lang="zh-CN" altLang="en-US" sz="1600" dirty="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Traffic Aware Placement of Interdependent NFV Middleboxes </a:t>
            </a:r>
            <a:r>
              <a:rPr lang="en-US" altLang="zh-CN" sz="1600" dirty="0">
                <a:solidFill>
                  <a:schemeClr val="bg1">
                    <a:lumMod val="50000"/>
                  </a:schemeClr>
                </a:solidFill>
                <a:latin typeface="Comic Sans MS" panose="030F0702030302020204" pitchFamily="66" charset="0"/>
              </a:rPr>
              <a:t>(INFOCOM</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’17)</a:t>
            </a:r>
            <a:r>
              <a:rPr lang="en-US" sz="1600" dirty="0">
                <a:solidFill>
                  <a:schemeClr val="bg1">
                    <a:lumMod val="50000"/>
                  </a:schemeClr>
                </a:solidFill>
                <a:latin typeface="Comic Sans MS" panose="030F0702030302020204" pitchFamily="66" charset="0"/>
              </a:rPr>
              <a:t>  </a:t>
            </a:r>
          </a:p>
        </p:txBody>
      </p:sp>
      <p:graphicFrame>
        <p:nvGraphicFramePr>
          <p:cNvPr id="8" name="Table 7">
            <a:extLst>
              <a:ext uri="{FF2B5EF4-FFF2-40B4-BE49-F238E27FC236}">
                <a16:creationId xmlns:a16="http://schemas.microsoft.com/office/drawing/2014/main" id="{77B7AE77-EA2C-2643-A4A2-549750922983}"/>
              </a:ext>
            </a:extLst>
          </p:cNvPr>
          <p:cNvGraphicFramePr>
            <a:graphicFrameLocks noGrp="1"/>
          </p:cNvGraphicFramePr>
          <p:nvPr>
            <p:extLst>
              <p:ext uri="{D42A27DB-BD31-4B8C-83A1-F6EECF244321}">
                <p14:modId xmlns:p14="http://schemas.microsoft.com/office/powerpoint/2010/main" val="893200787"/>
              </p:ext>
            </p:extLst>
          </p:nvPr>
        </p:nvGraphicFramePr>
        <p:xfrm>
          <a:off x="1931828" y="5455087"/>
          <a:ext cx="3451543" cy="370840"/>
        </p:xfrm>
        <a:graphic>
          <a:graphicData uri="http://schemas.openxmlformats.org/drawingml/2006/table">
            <a:tbl>
              <a:tblPr firstRow="1" bandRow="1">
                <a:tableStyleId>{00A15C55-8517-42AA-B614-E9B94910E393}</a:tableStyleId>
              </a:tblPr>
              <a:tblGrid>
                <a:gridCol w="438150">
                  <a:extLst>
                    <a:ext uri="{9D8B030D-6E8A-4147-A177-3AD203B41FA5}">
                      <a16:colId xmlns:a16="http://schemas.microsoft.com/office/drawing/2014/main" val="20000"/>
                    </a:ext>
                  </a:extLst>
                </a:gridCol>
                <a:gridCol w="438150">
                  <a:extLst>
                    <a:ext uri="{9D8B030D-6E8A-4147-A177-3AD203B41FA5}">
                      <a16:colId xmlns:a16="http://schemas.microsoft.com/office/drawing/2014/main" val="20001"/>
                    </a:ext>
                  </a:extLst>
                </a:gridCol>
                <a:gridCol w="438150">
                  <a:extLst>
                    <a:ext uri="{9D8B030D-6E8A-4147-A177-3AD203B41FA5}">
                      <a16:colId xmlns:a16="http://schemas.microsoft.com/office/drawing/2014/main" val="20002"/>
                    </a:ext>
                  </a:extLst>
                </a:gridCol>
                <a:gridCol w="438150">
                  <a:extLst>
                    <a:ext uri="{9D8B030D-6E8A-4147-A177-3AD203B41FA5}">
                      <a16:colId xmlns:a16="http://schemas.microsoft.com/office/drawing/2014/main" val="20003"/>
                    </a:ext>
                  </a:extLst>
                </a:gridCol>
                <a:gridCol w="438150">
                  <a:extLst>
                    <a:ext uri="{9D8B030D-6E8A-4147-A177-3AD203B41FA5}">
                      <a16:colId xmlns:a16="http://schemas.microsoft.com/office/drawing/2014/main" val="20004"/>
                    </a:ext>
                  </a:extLst>
                </a:gridCol>
                <a:gridCol w="384493">
                  <a:extLst>
                    <a:ext uri="{9D8B030D-6E8A-4147-A177-3AD203B41FA5}">
                      <a16:colId xmlns:a16="http://schemas.microsoft.com/office/drawing/2014/main" val="20005"/>
                    </a:ext>
                  </a:extLst>
                </a:gridCol>
                <a:gridCol w="438150">
                  <a:extLst>
                    <a:ext uri="{9D8B030D-6E8A-4147-A177-3AD203B41FA5}">
                      <a16:colId xmlns:a16="http://schemas.microsoft.com/office/drawing/2014/main" val="20006"/>
                    </a:ext>
                  </a:extLst>
                </a:gridCol>
                <a:gridCol w="438150">
                  <a:extLst>
                    <a:ext uri="{9D8B030D-6E8A-4147-A177-3AD203B41FA5}">
                      <a16:colId xmlns:a16="http://schemas.microsoft.com/office/drawing/2014/main" val="20007"/>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solidFill>
                      <a:srgbClr val="0070C0"/>
                    </a:solidFill>
                  </a:tcPr>
                </a:tc>
                <a:tc>
                  <a:txBody>
                    <a:bodyPr/>
                    <a:lstStyle/>
                    <a:p>
                      <a:pPr algn="ctr"/>
                      <a:r>
                        <a:rPr lang="en-US" dirty="0"/>
                        <a:t>1</a:t>
                      </a:r>
                    </a:p>
                  </a:txBody>
                  <a:tcPr>
                    <a:solidFill>
                      <a:srgbClr val="0070C0"/>
                    </a:solidFill>
                  </a:tcPr>
                </a:tc>
                <a:tc>
                  <a:txBody>
                    <a:bodyPr/>
                    <a:lstStyle/>
                    <a:p>
                      <a:pPr algn="ctr"/>
                      <a:r>
                        <a:rPr lang="en-US" dirty="0"/>
                        <a:t>0</a:t>
                      </a:r>
                    </a:p>
                  </a:txBody>
                  <a:tcPr>
                    <a:solidFill>
                      <a:srgbClr val="0070C0"/>
                    </a:solidFill>
                  </a:tcPr>
                </a:tc>
                <a:extLst>
                  <a:ext uri="{0D108BD9-81ED-4DB2-BD59-A6C34878D82A}">
                    <a16:rowId xmlns:a16="http://schemas.microsoft.com/office/drawing/2014/main" val="10000"/>
                  </a:ext>
                </a:extLst>
              </a:tr>
            </a:tbl>
          </a:graphicData>
        </a:graphic>
      </p:graphicFrame>
      <p:sp>
        <p:nvSpPr>
          <p:cNvPr id="9" name="TextBox 8">
            <a:extLst>
              <a:ext uri="{FF2B5EF4-FFF2-40B4-BE49-F238E27FC236}">
                <a16:creationId xmlns:a16="http://schemas.microsoft.com/office/drawing/2014/main" id="{AEB7CB87-3E1D-574C-9CAB-380C1050F974}"/>
              </a:ext>
            </a:extLst>
          </p:cNvPr>
          <p:cNvSpPr txBox="1"/>
          <p:nvPr/>
        </p:nvSpPr>
        <p:spPr>
          <a:xfrm>
            <a:off x="1828800" y="4993680"/>
            <a:ext cx="2209800" cy="369332"/>
          </a:xfrm>
          <a:prstGeom prst="rect">
            <a:avLst/>
          </a:prstGeom>
          <a:noFill/>
        </p:spPr>
        <p:txBody>
          <a:bodyPr wrap="square" rtlCol="0">
            <a:spAutoFit/>
          </a:bodyPr>
          <a:lstStyle/>
          <a:p>
            <a:pPr algn="ctr"/>
            <a:r>
              <a:rPr lang="en-US" dirty="0">
                <a:solidFill>
                  <a:schemeClr val="accent4">
                    <a:lumMod val="75000"/>
                  </a:schemeClr>
                </a:solidFill>
              </a:rPr>
              <a:t>Data</a:t>
            </a:r>
          </a:p>
        </p:txBody>
      </p:sp>
      <p:sp>
        <p:nvSpPr>
          <p:cNvPr id="10" name="TextBox 9">
            <a:extLst>
              <a:ext uri="{FF2B5EF4-FFF2-40B4-BE49-F238E27FC236}">
                <a16:creationId xmlns:a16="http://schemas.microsoft.com/office/drawing/2014/main" id="{94133BA5-4893-9E4E-8213-EC7B86810225}"/>
              </a:ext>
            </a:extLst>
          </p:cNvPr>
          <p:cNvSpPr txBox="1"/>
          <p:nvPr/>
        </p:nvSpPr>
        <p:spPr>
          <a:xfrm>
            <a:off x="4091603" y="4967010"/>
            <a:ext cx="1274708" cy="369332"/>
          </a:xfrm>
          <a:prstGeom prst="rect">
            <a:avLst/>
          </a:prstGeom>
          <a:noFill/>
        </p:spPr>
        <p:txBody>
          <a:bodyPr wrap="none" rtlCol="0">
            <a:spAutoFit/>
          </a:bodyPr>
          <a:lstStyle/>
          <a:p>
            <a:r>
              <a:rPr lang="en-US" dirty="0">
                <a:solidFill>
                  <a:srgbClr val="0070C0"/>
                </a:solidFill>
              </a:rPr>
              <a:t>Checksum</a:t>
            </a:r>
          </a:p>
        </p:txBody>
      </p:sp>
    </p:spTree>
    <p:extLst>
      <p:ext uri="{BB962C8B-B14F-4D97-AF65-F5344CB8AC3E}">
        <p14:creationId xmlns:p14="http://schemas.microsoft.com/office/powerpoint/2010/main" val="442584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42C2-5BD0-3340-82E3-81E55944C359}"/>
              </a:ext>
            </a:extLst>
          </p:cNvPr>
          <p:cNvSpPr>
            <a:spLocks noGrp="1"/>
          </p:cNvSpPr>
          <p:nvPr>
            <p:ph type="title"/>
          </p:nvPr>
        </p:nvSpPr>
        <p:spPr>
          <a:xfrm>
            <a:off x="419893" y="0"/>
            <a:ext cx="8228013" cy="1141412"/>
          </a:xfrm>
        </p:spPr>
        <p:txBody>
          <a:bodyPr/>
          <a:lstStyle/>
          <a:p>
            <a:r>
              <a:rPr lang="en-US" altLang="zh-CN" dirty="0">
                <a:latin typeface="Comic Sans MS" panose="030F0902030302020204" pitchFamily="66" charset="0"/>
              </a:rPr>
              <a:t>Middlebox</a:t>
            </a:r>
            <a:r>
              <a:rPr lang="zh-CN" altLang="en-US" dirty="0">
                <a:latin typeface="Comic Sans MS" panose="030F0902030302020204" pitchFamily="66" charset="0"/>
              </a:rPr>
              <a:t> </a:t>
            </a:r>
            <a:r>
              <a:rPr lang="en-US" altLang="zh-CN" dirty="0">
                <a:latin typeface="Comic Sans MS" panose="030F0902030302020204" pitchFamily="66" charset="0"/>
              </a:rPr>
              <a:t>Placement</a:t>
            </a:r>
            <a:r>
              <a:rPr lang="zh-CN" altLang="en-US" dirty="0">
                <a:latin typeface="Comic Sans MS" panose="030F0902030302020204" pitchFamily="66" charset="0"/>
              </a:rPr>
              <a:t> </a:t>
            </a:r>
            <a:r>
              <a:rPr lang="en-US" altLang="zh-CN" dirty="0">
                <a:latin typeface="Comic Sans MS" panose="030F0902030302020204" pitchFamily="66" charset="0"/>
              </a:rPr>
              <a:t>Overview</a:t>
            </a:r>
            <a:endParaRPr lang="en-US"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CF8E0DC8-6051-5B40-B344-63CCA217843D}"/>
              </a:ext>
            </a:extLst>
          </p:cNvPr>
          <p:cNvSpPr>
            <a:spLocks noGrp="1"/>
          </p:cNvSpPr>
          <p:nvPr>
            <p:ph idx="1"/>
          </p:nvPr>
        </p:nvSpPr>
        <p:spPr>
          <a:xfrm>
            <a:off x="182878" y="1017783"/>
            <a:ext cx="8991602" cy="4876800"/>
          </a:xfrm>
        </p:spPr>
        <p:txBody>
          <a:bodyPr/>
          <a:lstStyle/>
          <a:p>
            <a:r>
              <a:rPr lang="en-US" altLang="zh-CN" sz="2400" dirty="0">
                <a:latin typeface="Comic Sans MS" panose="030F0902030302020204" pitchFamily="66" charset="0"/>
              </a:rPr>
              <a:t>Problem</a:t>
            </a:r>
          </a:p>
          <a:p>
            <a:pPr lvl="1"/>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middleboxes</a:t>
            </a:r>
            <a:r>
              <a:rPr lang="zh-CN" altLang="en-US" sz="2000" dirty="0">
                <a:latin typeface="Comic Sans MS" panose="030F0902030302020204" pitchFamily="66" charset="0"/>
              </a:rPr>
              <a:t> </a:t>
            </a:r>
            <a:r>
              <a:rPr lang="en-US" altLang="zh-CN" sz="2000" dirty="0">
                <a:latin typeface="Comic Sans MS" panose="030F0902030302020204" pitchFamily="66" charset="0"/>
              </a:rPr>
              <a:t>to</a:t>
            </a:r>
            <a:r>
              <a:rPr lang="zh-CN" altLang="en-US" sz="2000" dirty="0">
                <a:latin typeface="Comic Sans MS" panose="030F0902030302020204" pitchFamily="66" charset="0"/>
              </a:rPr>
              <a:t> </a:t>
            </a:r>
            <a:r>
              <a:rPr lang="en-US" altLang="zh-CN" sz="2000" dirty="0">
                <a:latin typeface="Comic Sans MS" panose="030F0902030302020204" pitchFamily="66" charset="0"/>
              </a:rPr>
              <a:t>satisfy</a:t>
            </a:r>
            <a:r>
              <a:rPr lang="zh-CN" altLang="en-US" sz="2000" dirty="0">
                <a:latin typeface="Comic Sans MS" panose="030F0902030302020204" pitchFamily="66" charset="0"/>
              </a:rPr>
              <a:t> </a:t>
            </a:r>
            <a:r>
              <a:rPr lang="en-US" altLang="zh-CN" sz="2000" dirty="0">
                <a:latin typeface="Comic Sans MS" panose="030F0902030302020204" pitchFamily="66" charset="0"/>
              </a:rPr>
              <a:t>all</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service</a:t>
            </a:r>
            <a:r>
              <a:rPr lang="zh-CN" altLang="en-US" sz="2000" dirty="0">
                <a:latin typeface="Comic Sans MS" panose="030F0902030302020204" pitchFamily="66" charset="0"/>
              </a:rPr>
              <a:t> </a:t>
            </a:r>
            <a:r>
              <a:rPr lang="en-US" altLang="zh-CN" sz="2000" dirty="0">
                <a:latin typeface="Comic Sans MS" panose="030F0902030302020204" pitchFamily="66" charset="0"/>
              </a:rPr>
              <a:t>requests</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Objectives:</a:t>
            </a:r>
            <a:r>
              <a:rPr lang="zh-CN" altLang="en-US" sz="2400" dirty="0">
                <a:latin typeface="Comic Sans MS" panose="030F0902030302020204" pitchFamily="66" charset="0"/>
              </a:rPr>
              <a:t> </a:t>
            </a:r>
            <a:endParaRPr lang="en-US" altLang="zh-CN" sz="2400" dirty="0">
              <a:latin typeface="Comic Sans MS" panose="030F0902030302020204" pitchFamily="66" charset="0"/>
            </a:endParaRPr>
          </a:p>
          <a:p>
            <a:pPr lvl="1"/>
            <a:r>
              <a:rPr lang="en-US" altLang="zh-CN" sz="2000" dirty="0">
                <a:latin typeface="Comic Sans MS" panose="030F0902030302020204" pitchFamily="66" charset="0"/>
              </a:rPr>
              <a:t>Minimizing</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setup</a:t>
            </a:r>
            <a:r>
              <a:rPr lang="zh-CN" altLang="en-US" sz="2000" dirty="0">
                <a:latin typeface="Comic Sans MS" panose="030F0902030302020204" pitchFamily="66" charset="0"/>
              </a:rPr>
              <a:t> </a:t>
            </a:r>
            <a:r>
              <a:rPr lang="en-US" altLang="zh-CN" sz="2000" dirty="0">
                <a:latin typeface="Comic Sans MS" panose="030F0902030302020204" pitchFamily="66" charset="0"/>
              </a:rPr>
              <a:t>cost </a:t>
            </a:r>
            <a:r>
              <a:rPr lang="en-US" altLang="zh-CN" sz="2000" baseline="30000" dirty="0">
                <a:latin typeface="Comic Sans MS" panose="030F0902030302020204" pitchFamily="66" charset="0"/>
              </a:rPr>
              <a:t>[3]</a:t>
            </a:r>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1"/>
            <a:r>
              <a:rPr lang="en-US" altLang="zh-CN" sz="2000" dirty="0">
                <a:latin typeface="Comic Sans MS" panose="030F0902030302020204" pitchFamily="66" charset="0"/>
              </a:rPr>
              <a:t>Minimizing</a:t>
            </a:r>
            <a:r>
              <a:rPr lang="zh-CN" altLang="en-US" sz="2000" dirty="0">
                <a:latin typeface="Comic Sans MS" panose="030F0902030302020204" pitchFamily="66" charset="0"/>
              </a:rPr>
              <a:t> </a:t>
            </a:r>
            <a:r>
              <a:rPr lang="en-US" altLang="zh-CN" sz="2000" dirty="0">
                <a:latin typeface="Comic Sans MS" panose="030F0902030302020204" pitchFamily="66" charset="0"/>
              </a:rPr>
              <a:t>bandwidth</a:t>
            </a:r>
            <a:r>
              <a:rPr lang="zh-CN" altLang="en-US" sz="2000" dirty="0">
                <a:latin typeface="Comic Sans MS" panose="030F0902030302020204" pitchFamily="66" charset="0"/>
              </a:rPr>
              <a:t> </a:t>
            </a:r>
            <a:r>
              <a:rPr lang="en-US" altLang="zh-CN" sz="2000" dirty="0">
                <a:latin typeface="Comic Sans MS" panose="030F0902030302020204" pitchFamily="66" charset="0"/>
              </a:rPr>
              <a:t>consumption </a:t>
            </a:r>
            <a:r>
              <a:rPr lang="en-US" altLang="zh-CN" sz="2000" baseline="30000" dirty="0">
                <a:latin typeface="Comic Sans MS" panose="030F0902030302020204" pitchFamily="66" charset="0"/>
              </a:rPr>
              <a:t>[2]</a:t>
            </a:r>
            <a:endParaRPr lang="en-US" altLang="zh-CN" sz="800" baseline="30000" dirty="0">
              <a:latin typeface="Comic Sans MS" panose="030F0902030302020204" pitchFamily="66" charset="0"/>
            </a:endParaRPr>
          </a:p>
          <a:p>
            <a:r>
              <a:rPr lang="en-US" altLang="zh-CN" sz="2400" dirty="0">
                <a:latin typeface="Comic Sans MS" panose="030F0902030302020204" pitchFamily="66" charset="0"/>
              </a:rPr>
              <a:t>Constraints</a:t>
            </a:r>
          </a:p>
          <a:p>
            <a:pPr lvl="1"/>
            <a:r>
              <a:rPr lang="en-US" altLang="zh-CN" sz="2000" dirty="0">
                <a:latin typeface="Comic Sans MS" panose="030F0902030302020204" pitchFamily="66" charset="0"/>
              </a:rPr>
              <a:t>Dependency</a:t>
            </a:r>
            <a:r>
              <a:rPr lang="zh-CN" altLang="en-US" sz="2000" dirty="0">
                <a:latin typeface="Comic Sans MS" panose="030F0902030302020204" pitchFamily="66" charset="0"/>
              </a:rPr>
              <a:t> </a:t>
            </a:r>
            <a:r>
              <a:rPr lang="en-US" altLang="zh-CN" sz="2000" dirty="0">
                <a:latin typeface="Comic Sans MS" panose="030F0902030302020204" pitchFamily="66" charset="0"/>
              </a:rPr>
              <a:t>relations</a:t>
            </a:r>
          </a:p>
          <a:p>
            <a:pPr lvl="1"/>
            <a:r>
              <a:rPr lang="en-US" altLang="zh-CN" sz="2000" dirty="0">
                <a:latin typeface="Comic Sans MS" panose="030F0902030302020204" pitchFamily="66" charset="0"/>
              </a:rPr>
              <a:t>Traffic-changing</a:t>
            </a:r>
            <a:r>
              <a:rPr lang="zh-CN" altLang="en-US" sz="2000" dirty="0">
                <a:latin typeface="Comic Sans MS" panose="030F0902030302020204" pitchFamily="66" charset="0"/>
              </a:rPr>
              <a:t> </a:t>
            </a:r>
            <a:r>
              <a:rPr lang="en-US" altLang="zh-CN" sz="2000" dirty="0">
                <a:latin typeface="Comic Sans MS" panose="030F0902030302020204" pitchFamily="66" charset="0"/>
              </a:rPr>
              <a:t>effects</a:t>
            </a:r>
          </a:p>
          <a:p>
            <a:pPr lvl="1"/>
            <a:r>
              <a:rPr lang="en-US" altLang="zh-CN" sz="2000" dirty="0">
                <a:latin typeface="Comic Sans MS" panose="030F0902030302020204" pitchFamily="66" charset="0"/>
              </a:rPr>
              <a:t>Vertex</a:t>
            </a:r>
            <a:r>
              <a:rPr lang="zh-CN" altLang="en-US" sz="2000" dirty="0">
                <a:latin typeface="Comic Sans MS" panose="030F0902030302020204" pitchFamily="66" charset="0"/>
              </a:rPr>
              <a:t> </a:t>
            </a:r>
            <a:r>
              <a:rPr lang="en-US" altLang="zh-CN" sz="2000" dirty="0">
                <a:latin typeface="Comic Sans MS" panose="030F0902030302020204" pitchFamily="66" charset="0"/>
              </a:rPr>
              <a:t>capacity and </a:t>
            </a:r>
            <a:r>
              <a:rPr lang="en-US" altLang="zh-CN" sz="2000" dirty="0" err="1">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processing</a:t>
            </a:r>
            <a:r>
              <a:rPr lang="zh-CN" altLang="en-US" sz="2000" dirty="0">
                <a:latin typeface="Comic Sans MS" panose="030F0902030302020204" pitchFamily="66" charset="0"/>
              </a:rPr>
              <a:t> </a:t>
            </a:r>
            <a:r>
              <a:rPr lang="en-US" altLang="zh-CN" sz="2000" dirty="0">
                <a:latin typeface="Comic Sans MS" panose="030F0902030302020204" pitchFamily="66" charset="0"/>
              </a:rPr>
              <a:t>volume</a:t>
            </a:r>
          </a:p>
          <a:p>
            <a:pPr lvl="1"/>
            <a:endParaRPr lang="en-US" altLang="zh-CN" sz="2000" dirty="0">
              <a:latin typeface="Comic Sans MS" panose="030F0902030302020204" pitchFamily="66" charset="0"/>
            </a:endParaRPr>
          </a:p>
          <a:p>
            <a:pPr lvl="1"/>
            <a:endParaRPr lang="en-US" altLang="zh-CN" sz="2000" dirty="0">
              <a:latin typeface="Comic Sans MS" panose="030F0902030302020204" pitchFamily="66" charset="0"/>
            </a:endParaRPr>
          </a:p>
        </p:txBody>
      </p:sp>
      <p:sp>
        <p:nvSpPr>
          <p:cNvPr id="4" name="TextBox 3">
            <a:extLst>
              <a:ext uri="{FF2B5EF4-FFF2-40B4-BE49-F238E27FC236}">
                <a16:creationId xmlns:a16="http://schemas.microsoft.com/office/drawing/2014/main" id="{952A4BE7-D6AA-7044-A795-26289432FAF2}"/>
              </a:ext>
            </a:extLst>
          </p:cNvPr>
          <p:cNvSpPr txBox="1"/>
          <p:nvPr/>
        </p:nvSpPr>
        <p:spPr>
          <a:xfrm>
            <a:off x="448196" y="5780782"/>
            <a:ext cx="8226932" cy="830997"/>
          </a:xfrm>
          <a:prstGeom prst="rect">
            <a:avLst/>
          </a:prstGeom>
          <a:noFill/>
        </p:spPr>
        <p:txBody>
          <a:bodyPr wrap="none" rtlCol="0">
            <a:spAutoFit/>
          </a:bodyPr>
          <a:lstStyle/>
          <a:p>
            <a:r>
              <a:rPr lang="en-US" altLang="zh-CN" sz="1600" dirty="0">
                <a:solidFill>
                  <a:schemeClr val="bg1">
                    <a:lumMod val="50000"/>
                  </a:schemeClr>
                </a:solidFill>
                <a:latin typeface="Comic Sans MS" panose="030F0702030302020204" pitchFamily="66" charset="0"/>
              </a:rPr>
              <a:t>[2]</a:t>
            </a:r>
            <a:r>
              <a:rPr lang="zh-CN" altLang="en-US" sz="1600" dirty="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Traffic Aware Placement of Interdependent NFV Middleboxes </a:t>
            </a:r>
            <a:r>
              <a:rPr lang="en-US" altLang="zh-CN" sz="1600" dirty="0">
                <a:solidFill>
                  <a:schemeClr val="bg1">
                    <a:lumMod val="50000"/>
                  </a:schemeClr>
                </a:solidFill>
                <a:latin typeface="Comic Sans MS" panose="030F0702030302020204" pitchFamily="66" charset="0"/>
              </a:rPr>
              <a:t>(INFOCOM</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’17)</a:t>
            </a:r>
            <a:r>
              <a:rPr lang="en-US" sz="1600" dirty="0">
                <a:solidFill>
                  <a:schemeClr val="bg1">
                    <a:lumMod val="50000"/>
                  </a:schemeClr>
                </a:solidFill>
                <a:latin typeface="Comic Sans MS" panose="030F0702030302020204" pitchFamily="66" charset="0"/>
              </a:rPr>
              <a:t>  </a:t>
            </a:r>
          </a:p>
          <a:p>
            <a:r>
              <a:rPr lang="en-US" altLang="zh-CN" sz="1600" dirty="0">
                <a:solidFill>
                  <a:schemeClr val="bg1">
                    <a:lumMod val="50000"/>
                  </a:schemeClr>
                </a:solidFill>
                <a:latin typeface="Comic Sans MS" panose="030F0702030302020204" pitchFamily="66" charset="0"/>
              </a:rPr>
              <a:t>[3]</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Provably Efficient Algorithms for Joint Placement and Allocation of Virtual </a:t>
            </a:r>
          </a:p>
          <a:p>
            <a:r>
              <a:rPr lang="en-US" altLang="zh-CN" sz="1600" dirty="0">
                <a:solidFill>
                  <a:schemeClr val="bg1">
                    <a:lumMod val="50000"/>
                  </a:schemeClr>
                </a:solidFill>
                <a:latin typeface="Comic Sans MS" panose="030F0702030302020204" pitchFamily="66" charset="0"/>
              </a:rPr>
              <a:t>      Network  (INFOCOM</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’17)</a:t>
            </a:r>
            <a:endParaRPr lang="en-US" sz="1600" dirty="0">
              <a:solidFill>
                <a:schemeClr val="bg1">
                  <a:lumMod val="50000"/>
                </a:schemeClr>
              </a:solidFill>
              <a:latin typeface="Comic Sans MS" panose="030F0702030302020204" pitchFamily="66" charset="0"/>
            </a:endParaRPr>
          </a:p>
        </p:txBody>
      </p:sp>
    </p:spTree>
    <p:extLst>
      <p:ext uri="{BB962C8B-B14F-4D97-AF65-F5344CB8AC3E}">
        <p14:creationId xmlns:p14="http://schemas.microsoft.com/office/powerpoint/2010/main" val="282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7A89-E254-B744-98BB-17E29C97B3CF}"/>
              </a:ext>
            </a:extLst>
          </p:cNvPr>
          <p:cNvSpPr>
            <a:spLocks noGrp="1"/>
          </p:cNvSpPr>
          <p:nvPr>
            <p:ph type="title"/>
          </p:nvPr>
        </p:nvSpPr>
        <p:spPr>
          <a:xfrm>
            <a:off x="381073" y="243931"/>
            <a:ext cx="8228013" cy="1141412"/>
          </a:xfrm>
        </p:spPr>
        <p:txBody>
          <a:bodyPr/>
          <a:lstStyle/>
          <a:p>
            <a:r>
              <a:rPr lang="en-US" altLang="zh-CN" dirty="0">
                <a:latin typeface="Comic Sans MS" panose="030F0902030302020204" pitchFamily="66" charset="0"/>
              </a:rPr>
              <a:t>A</a:t>
            </a:r>
            <a:r>
              <a:rPr lang="zh-CN" altLang="en-US" dirty="0">
                <a:latin typeface="Comic Sans MS" panose="030F0902030302020204" pitchFamily="66" charset="0"/>
              </a:rPr>
              <a:t> </a:t>
            </a:r>
            <a:r>
              <a:rPr lang="en-US" altLang="zh-CN" dirty="0">
                <a:latin typeface="Comic Sans MS" panose="030F0902030302020204" pitchFamily="66" charset="0"/>
              </a:rPr>
              <a:t>Middlebox Placement Model </a:t>
            </a:r>
            <a:r>
              <a:rPr lang="en-US" altLang="zh-CN" baseline="30000" dirty="0">
                <a:latin typeface="Comic Sans MS" panose="030F0902030302020204" pitchFamily="66" charset="0"/>
              </a:rPr>
              <a:t>[4]</a:t>
            </a:r>
            <a:endParaRPr lang="en-US" baseline="30000"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5B5B992E-60FD-1745-A30E-44EF5BA0C4FF}"/>
              </a:ext>
            </a:extLst>
          </p:cNvPr>
          <p:cNvSpPr>
            <a:spLocks noGrp="1"/>
          </p:cNvSpPr>
          <p:nvPr>
            <p:ph idx="1"/>
          </p:nvPr>
        </p:nvSpPr>
        <p:spPr>
          <a:xfrm>
            <a:off x="457200" y="1523999"/>
            <a:ext cx="8610600" cy="5334000"/>
          </a:xfrm>
        </p:spPr>
        <p:txBody>
          <a:bodyPr/>
          <a:lstStyle/>
          <a:p>
            <a:r>
              <a:rPr lang="en-US" altLang="zh-CN" sz="2400" dirty="0">
                <a:latin typeface="Comic Sans MS" panose="030F0902030302020204" pitchFamily="66" charset="0"/>
              </a:rPr>
              <a:t>Cost</a:t>
            </a:r>
            <a:endParaRPr lang="en-US" altLang="zh-CN" sz="2800" dirty="0">
              <a:latin typeface="Comic Sans MS" panose="030F0902030302020204" pitchFamily="66" charset="0"/>
            </a:endParaRPr>
          </a:p>
          <a:p>
            <a:endParaRPr lang="en-US" altLang="zh-CN" sz="2800" dirty="0">
              <a:latin typeface="Comic Sans MS" panose="030F0902030302020204" pitchFamily="66" charset="0"/>
            </a:endParaRPr>
          </a:p>
          <a:p>
            <a:pPr marL="0" indent="0">
              <a:buNone/>
            </a:pPr>
            <a:endParaRPr lang="en-US" altLang="zh-CN" sz="800" dirty="0">
              <a:latin typeface="Comic Sans MS" panose="030F0902030302020204" pitchFamily="66" charset="0"/>
            </a:endParaRPr>
          </a:p>
          <a:p>
            <a:endParaRPr lang="en-US" altLang="zh-CN" sz="800" dirty="0">
              <a:latin typeface="Comic Sans MS" panose="030F0902030302020204" pitchFamily="66" charset="0"/>
            </a:endParaRPr>
          </a:p>
          <a:p>
            <a:r>
              <a:rPr lang="en-US" altLang="zh-CN" sz="2400" dirty="0">
                <a:latin typeface="Comic Sans MS" panose="030F0902030302020204" pitchFamily="66" charset="0"/>
              </a:rPr>
              <a:t>Objective</a:t>
            </a:r>
          </a:p>
          <a:p>
            <a:pPr lvl="1"/>
            <a:r>
              <a:rPr lang="en-US" altLang="zh-CN" sz="2000" dirty="0">
                <a:latin typeface="Comic Sans MS" panose="030F0902030302020204" pitchFamily="66" charset="0"/>
              </a:rPr>
              <a:t>Minimizing</a:t>
            </a:r>
            <a:r>
              <a:rPr lang="zh-CN" altLang="en-US" sz="2000" dirty="0">
                <a:latin typeface="Comic Sans MS" panose="030F0902030302020204" pitchFamily="66" charset="0"/>
              </a:rPr>
              <a:t> </a:t>
            </a:r>
            <a:r>
              <a:rPr lang="en-US" altLang="zh-CN" sz="2000" dirty="0">
                <a:latin typeface="Comic Sans MS" panose="030F0902030302020204" pitchFamily="66" charset="0"/>
              </a:rPr>
              <a:t>sum</a:t>
            </a:r>
            <a:r>
              <a:rPr lang="zh-CN" altLang="en-US" sz="2000" dirty="0">
                <a:latin typeface="Comic Sans MS" panose="030F0902030302020204" pitchFamily="66" charset="0"/>
              </a:rPr>
              <a:t> </a:t>
            </a:r>
            <a:r>
              <a:rPr lang="en-US" altLang="zh-CN" sz="2000" dirty="0">
                <a:latin typeface="Comic Sans MS" panose="030F0902030302020204" pitchFamily="66" charset="0"/>
              </a:rPr>
              <a:t>of</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setup</a:t>
            </a:r>
            <a:r>
              <a:rPr lang="zh-CN" altLang="en-US" sz="2000" dirty="0">
                <a:latin typeface="Comic Sans MS" panose="030F0902030302020204" pitchFamily="66" charset="0"/>
              </a:rPr>
              <a:t> </a:t>
            </a:r>
            <a:r>
              <a:rPr lang="en-US" altLang="zh-CN" sz="2000" dirty="0">
                <a:latin typeface="Comic Sans MS" panose="030F0902030302020204" pitchFamily="66" charset="0"/>
              </a:rPr>
              <a:t>cost</a:t>
            </a:r>
            <a:r>
              <a:rPr lang="zh-CN" altLang="en-US" sz="2000" dirty="0">
                <a:latin typeface="Comic Sans MS" panose="030F0902030302020204" pitchFamily="66" charset="0"/>
              </a:rPr>
              <a:t> </a:t>
            </a:r>
            <a:r>
              <a:rPr lang="en-US" altLang="zh-CN" sz="2000" dirty="0">
                <a:latin typeface="Comic Sans MS" panose="030F0902030302020204" pitchFamily="66" charset="0"/>
              </a:rPr>
              <a:t>and</a:t>
            </a:r>
            <a:r>
              <a:rPr lang="zh-CN" altLang="en-US" sz="2000" dirty="0">
                <a:latin typeface="Comic Sans MS" panose="030F0902030302020204" pitchFamily="66" charset="0"/>
              </a:rPr>
              <a:t> </a:t>
            </a:r>
            <a:r>
              <a:rPr lang="en-US" altLang="zh-CN" sz="2000" dirty="0">
                <a:latin typeface="Comic Sans MS" panose="030F0902030302020204" pitchFamily="66" charset="0"/>
              </a:rPr>
              <a:t>communication</a:t>
            </a:r>
            <a:r>
              <a:rPr lang="zh-CN" altLang="en-US" sz="2000" dirty="0">
                <a:latin typeface="Comic Sans MS" panose="030F0902030302020204" pitchFamily="66" charset="0"/>
              </a:rPr>
              <a:t> </a:t>
            </a:r>
            <a:r>
              <a:rPr lang="en-US" altLang="zh-CN" sz="2000" dirty="0">
                <a:latin typeface="Comic Sans MS" panose="030F0902030302020204" pitchFamily="66" charset="0"/>
              </a:rPr>
              <a:t>cost</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Two</a:t>
            </a:r>
            <a:r>
              <a:rPr lang="zh-CN" altLang="en-US" sz="2400" dirty="0">
                <a:latin typeface="Comic Sans MS" panose="030F0902030302020204" pitchFamily="66" charset="0"/>
              </a:rPr>
              <a:t> </a:t>
            </a:r>
            <a:r>
              <a:rPr lang="en-US" altLang="zh-CN" sz="2400" dirty="0">
                <a:latin typeface="Comic Sans MS" panose="030F0902030302020204" pitchFamily="66" charset="0"/>
              </a:rPr>
              <a:t>special</a:t>
            </a:r>
            <a:r>
              <a:rPr lang="zh-CN" altLang="en-US" sz="2400" dirty="0">
                <a:latin typeface="Comic Sans MS" panose="030F0902030302020204" pitchFamily="66" charset="0"/>
              </a:rPr>
              <a:t> </a:t>
            </a:r>
            <a:r>
              <a:rPr lang="en-US" altLang="zh-CN" sz="2400" dirty="0">
                <a:latin typeface="Comic Sans MS" panose="030F0902030302020204" pitchFamily="66" charset="0"/>
              </a:rPr>
              <a:t>cases</a:t>
            </a:r>
          </a:p>
          <a:p>
            <a:pPr lvl="1"/>
            <a:r>
              <a:rPr lang="en-US" altLang="zh-CN" sz="2000" dirty="0">
                <a:solidFill>
                  <a:srgbClr val="0070C0"/>
                </a:solidFill>
                <a:latin typeface="Comic Sans MS" panose="030F0902030302020204" pitchFamily="66" charset="0"/>
              </a:rPr>
              <a:t>Facility</a:t>
            </a:r>
            <a:r>
              <a:rPr lang="zh-CN" altLang="en-US" sz="2000" dirty="0">
                <a:solidFill>
                  <a:srgbClr val="0070C0"/>
                </a:solidFill>
                <a:latin typeface="Comic Sans MS" panose="030F0902030302020204" pitchFamily="66" charset="0"/>
              </a:rPr>
              <a:t> </a:t>
            </a:r>
            <a:r>
              <a:rPr lang="en-US" altLang="zh-CN" sz="2000" dirty="0">
                <a:solidFill>
                  <a:srgbClr val="0070C0"/>
                </a:solidFill>
                <a:latin typeface="Comic Sans MS" panose="030F0902030302020204" pitchFamily="66" charset="0"/>
              </a:rPr>
              <a:t>location</a:t>
            </a:r>
            <a:r>
              <a:rPr lang="zh-CN" altLang="en-US" sz="2000" dirty="0">
                <a:solidFill>
                  <a:srgbClr val="0070C0"/>
                </a:solidFill>
                <a:latin typeface="Comic Sans MS" panose="030F0902030302020204" pitchFamily="66" charset="0"/>
              </a:rPr>
              <a:t> </a:t>
            </a:r>
            <a:r>
              <a:rPr lang="en-US" altLang="zh-CN" sz="2000" dirty="0">
                <a:solidFill>
                  <a:srgbClr val="0070C0"/>
                </a:solidFill>
                <a:latin typeface="Comic Sans MS" panose="030F0902030302020204" pitchFamily="66" charset="0"/>
              </a:rPr>
              <a:t>problem</a:t>
            </a:r>
            <a:r>
              <a:rPr lang="zh-CN" altLang="en-US" sz="2000" dirty="0">
                <a:solidFill>
                  <a:srgbClr val="0070C0"/>
                </a:solidFill>
                <a:latin typeface="Comic Sans MS" panose="030F0902030302020204" pitchFamily="66" charset="0"/>
              </a:rPr>
              <a:t> </a:t>
            </a:r>
            <a:endParaRPr lang="en-US" altLang="zh-CN" sz="2000" dirty="0">
              <a:solidFill>
                <a:srgbClr val="0070C0"/>
              </a:solidFill>
              <a:latin typeface="Comic Sans MS" panose="030F0902030302020204" pitchFamily="66" charset="0"/>
            </a:endParaRPr>
          </a:p>
          <a:p>
            <a:pPr lvl="2"/>
            <a:r>
              <a:rPr lang="en-US" altLang="zh-CN" sz="1800" dirty="0">
                <a:latin typeface="Comic Sans MS" panose="030F0902030302020204" pitchFamily="66" charset="0"/>
              </a:rPr>
              <a:t>Single</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placement</a:t>
            </a:r>
          </a:p>
          <a:p>
            <a:pPr lvl="1"/>
            <a:r>
              <a:rPr lang="en-US" altLang="zh-CN" sz="2000" dirty="0">
                <a:solidFill>
                  <a:srgbClr val="0070C0"/>
                </a:solidFill>
                <a:latin typeface="Comic Sans MS" panose="030F0902030302020204" pitchFamily="66" charset="0"/>
              </a:rPr>
              <a:t>Generalized</a:t>
            </a:r>
            <a:r>
              <a:rPr lang="zh-CN" altLang="en-US" sz="2000" dirty="0">
                <a:solidFill>
                  <a:srgbClr val="0070C0"/>
                </a:solidFill>
                <a:latin typeface="Comic Sans MS" panose="030F0902030302020204" pitchFamily="66" charset="0"/>
              </a:rPr>
              <a:t> </a:t>
            </a:r>
            <a:r>
              <a:rPr lang="en-US" altLang="zh-CN" sz="2000" dirty="0">
                <a:solidFill>
                  <a:srgbClr val="0070C0"/>
                </a:solidFill>
                <a:latin typeface="Comic Sans MS" panose="030F0902030302020204" pitchFamily="66" charset="0"/>
              </a:rPr>
              <a:t>assignment</a:t>
            </a:r>
            <a:r>
              <a:rPr lang="zh-CN" altLang="en-US" sz="2000" dirty="0">
                <a:solidFill>
                  <a:srgbClr val="0070C0"/>
                </a:solidFill>
                <a:latin typeface="Comic Sans MS" panose="030F0902030302020204" pitchFamily="66" charset="0"/>
              </a:rPr>
              <a:t> </a:t>
            </a:r>
            <a:r>
              <a:rPr lang="en-US" altLang="zh-CN" sz="2000" dirty="0">
                <a:solidFill>
                  <a:srgbClr val="0070C0"/>
                </a:solidFill>
                <a:latin typeface="Comic Sans MS" panose="030F0902030302020204" pitchFamily="66" charset="0"/>
              </a:rPr>
              <a:t>problem</a:t>
            </a:r>
            <a:r>
              <a:rPr lang="zh-CN" altLang="en-US" sz="2000" dirty="0">
                <a:solidFill>
                  <a:srgbClr val="0070C0"/>
                </a:solidFill>
                <a:latin typeface="Comic Sans MS" panose="030F0902030302020204" pitchFamily="66" charset="0"/>
              </a:rPr>
              <a:t> </a:t>
            </a:r>
            <a:endParaRPr lang="en-US" altLang="zh-CN" sz="2000" dirty="0">
              <a:solidFill>
                <a:srgbClr val="0070C0"/>
              </a:solidFill>
              <a:latin typeface="Comic Sans MS" panose="030F0902030302020204" pitchFamily="66" charset="0"/>
            </a:endParaRPr>
          </a:p>
          <a:p>
            <a:pPr lvl="2"/>
            <a:r>
              <a:rPr lang="en-US" altLang="zh-CN" sz="1800" dirty="0">
                <a:latin typeface="Comic Sans MS" panose="030F0902030302020204" pitchFamily="66" charset="0"/>
              </a:rPr>
              <a:t>Each</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has</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limited</a:t>
            </a:r>
            <a:r>
              <a:rPr lang="zh-CN" altLang="en-US" sz="1800" dirty="0">
                <a:latin typeface="Comic Sans MS" panose="030F0902030302020204" pitchFamily="66" charset="0"/>
              </a:rPr>
              <a:t> </a:t>
            </a:r>
            <a:r>
              <a:rPr lang="en-US" altLang="zh-CN" sz="1800" dirty="0">
                <a:latin typeface="Comic Sans MS" panose="030F0902030302020204" pitchFamily="66" charset="0"/>
              </a:rPr>
              <a:t>processing</a:t>
            </a:r>
            <a:r>
              <a:rPr lang="zh-CN" altLang="en-US" sz="1800" dirty="0">
                <a:latin typeface="Comic Sans MS" panose="030F0902030302020204" pitchFamily="66" charset="0"/>
              </a:rPr>
              <a:t> </a:t>
            </a:r>
            <a:r>
              <a:rPr lang="en-US" altLang="zh-CN" sz="1800" dirty="0">
                <a:latin typeface="Comic Sans MS" panose="030F0902030302020204" pitchFamily="66" charset="0"/>
              </a:rPr>
              <a:t>volume</a:t>
            </a:r>
          </a:p>
          <a:p>
            <a:pPr lvl="2"/>
            <a:r>
              <a:rPr lang="en-US" altLang="zh-CN" sz="1800" dirty="0">
                <a:latin typeface="Comic Sans MS" panose="030F0902030302020204" pitchFamily="66" charset="0"/>
              </a:rPr>
              <a:t>Placing</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r>
              <a:rPr lang="zh-CN" altLang="en-US" sz="1800" dirty="0">
                <a:latin typeface="Comic Sans MS" panose="030F0902030302020204" pitchFamily="66" charset="0"/>
              </a:rPr>
              <a:t> </a:t>
            </a:r>
            <a:r>
              <a:rPr lang="en-US" altLang="zh-CN" sz="1800" dirty="0">
                <a:latin typeface="Comic Sans MS" panose="030F0902030302020204" pitchFamily="66" charset="0"/>
              </a:rPr>
              <a:t>and</a:t>
            </a:r>
            <a:r>
              <a:rPr lang="zh-CN" altLang="en-US" sz="1800" dirty="0">
                <a:latin typeface="Comic Sans MS" panose="030F0902030302020204" pitchFamily="66" charset="0"/>
              </a:rPr>
              <a:t> </a:t>
            </a:r>
            <a:r>
              <a:rPr lang="en-US" altLang="zh-CN" sz="1800" dirty="0">
                <a:latin typeface="Comic Sans MS" panose="030F0902030302020204" pitchFamily="66" charset="0"/>
              </a:rPr>
              <a:t>assigning</a:t>
            </a:r>
            <a:r>
              <a:rPr lang="zh-CN" altLang="en-US" sz="1800" dirty="0">
                <a:latin typeface="Comic Sans MS" panose="030F0902030302020204" pitchFamily="66" charset="0"/>
              </a:rPr>
              <a:t> </a:t>
            </a:r>
            <a:r>
              <a:rPr lang="en-US" altLang="zh-CN" sz="1800" dirty="0">
                <a:latin typeface="Comic Sans MS" panose="030F0902030302020204" pitchFamily="66" charset="0"/>
              </a:rPr>
              <a:t>to</a:t>
            </a:r>
            <a:r>
              <a:rPr lang="zh-CN" altLang="en-US" sz="1800" dirty="0">
                <a:latin typeface="Comic Sans MS" panose="030F0902030302020204" pitchFamily="66" charset="0"/>
              </a:rPr>
              <a:t> </a:t>
            </a:r>
            <a:r>
              <a:rPr lang="en-US" altLang="zh-CN" sz="1800" dirty="0">
                <a:latin typeface="Comic Sans MS" panose="030F0902030302020204" pitchFamily="66" charset="0"/>
              </a:rPr>
              <a:t>flows</a:t>
            </a:r>
          </a:p>
        </p:txBody>
      </p:sp>
      <p:sp>
        <p:nvSpPr>
          <p:cNvPr id="5" name="TextBox 4">
            <a:extLst>
              <a:ext uri="{FF2B5EF4-FFF2-40B4-BE49-F238E27FC236}">
                <a16:creationId xmlns:a16="http://schemas.microsoft.com/office/drawing/2014/main" id="{A03ECBB8-5F82-AD49-8A86-441443FB64A4}"/>
              </a:ext>
            </a:extLst>
          </p:cNvPr>
          <p:cNvSpPr txBox="1"/>
          <p:nvPr/>
        </p:nvSpPr>
        <p:spPr>
          <a:xfrm>
            <a:off x="685800" y="6393301"/>
            <a:ext cx="7311617" cy="338554"/>
          </a:xfrm>
          <a:prstGeom prst="rect">
            <a:avLst/>
          </a:prstGeom>
          <a:noFill/>
        </p:spPr>
        <p:txBody>
          <a:bodyPr wrap="none" rtlCol="0">
            <a:spAutoFit/>
          </a:bodyPr>
          <a:lstStyle/>
          <a:p>
            <a:r>
              <a:rPr lang="en-US" altLang="zh-CN" sz="1600" dirty="0">
                <a:solidFill>
                  <a:schemeClr val="bg1">
                    <a:lumMod val="50000"/>
                  </a:schemeClr>
                </a:solidFill>
                <a:latin typeface="Comic Sans MS" panose="030F0702030302020204" pitchFamily="66" charset="0"/>
              </a:rPr>
              <a:t>[4]</a:t>
            </a:r>
            <a:r>
              <a:rPr lang="zh-CN" altLang="en-US" sz="1600" dirty="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Near Optimal Placement of Virtual Network Functions </a:t>
            </a:r>
            <a:r>
              <a:rPr lang="en-US" altLang="zh-CN" sz="1600" dirty="0">
                <a:solidFill>
                  <a:schemeClr val="bg1">
                    <a:lumMod val="50000"/>
                  </a:schemeClr>
                </a:solidFill>
                <a:latin typeface="Comic Sans MS" panose="030F0702030302020204" pitchFamily="66" charset="0"/>
              </a:rPr>
              <a:t>(INFOCOM</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’15)</a:t>
            </a:r>
            <a:r>
              <a:rPr lang="en-US" sz="1600" dirty="0">
                <a:solidFill>
                  <a:schemeClr val="bg1">
                    <a:lumMod val="50000"/>
                  </a:schemeClr>
                </a:solidFill>
                <a:latin typeface="Comic Sans MS" panose="030F0702030302020204" pitchFamily="66" charset="0"/>
              </a:rPr>
              <a:t> </a:t>
            </a:r>
          </a:p>
        </p:txBody>
      </p:sp>
      <p:cxnSp>
        <p:nvCxnSpPr>
          <p:cNvPr id="7" name="Straight Arrow Connector 6">
            <a:extLst>
              <a:ext uri="{FF2B5EF4-FFF2-40B4-BE49-F238E27FC236}">
                <a16:creationId xmlns:a16="http://schemas.microsoft.com/office/drawing/2014/main" id="{4F908AAB-D396-3147-A81B-283562373D8E}"/>
              </a:ext>
            </a:extLst>
          </p:cNvPr>
          <p:cNvCxnSpPr>
            <a:cxnSpLocks/>
          </p:cNvCxnSpPr>
          <p:nvPr/>
        </p:nvCxnSpPr>
        <p:spPr bwMode="auto">
          <a:xfrm>
            <a:off x="2876170" y="2858566"/>
            <a:ext cx="2411233" cy="0"/>
          </a:xfrm>
          <a:prstGeom prst="straightConnector1">
            <a:avLst/>
          </a:prstGeom>
          <a:solidFill>
            <a:srgbClr val="00B8FF"/>
          </a:solidFill>
          <a:ln w="38100" cap="flat" cmpd="sng" algn="ctr">
            <a:solidFill>
              <a:srgbClr val="00B05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943C4718-367B-D14D-92D3-008896840765}"/>
              </a:ext>
            </a:extLst>
          </p:cNvPr>
          <p:cNvCxnSpPr>
            <a:cxnSpLocks/>
          </p:cNvCxnSpPr>
          <p:nvPr/>
        </p:nvCxnSpPr>
        <p:spPr bwMode="auto">
          <a:xfrm flipV="1">
            <a:off x="3180970" y="2231370"/>
            <a:ext cx="2041719" cy="1045230"/>
          </a:xfrm>
          <a:prstGeom prst="straightConnector1">
            <a:avLst/>
          </a:prstGeom>
          <a:solidFill>
            <a:srgbClr val="00B8FF"/>
          </a:solidFill>
          <a:ln w="38100" cap="flat" cmpd="sng" algn="ctr">
            <a:solidFill>
              <a:srgbClr val="FFC000"/>
            </a:solidFill>
            <a:prstDash val="solid"/>
            <a:round/>
            <a:headEnd type="none" w="med" len="med"/>
            <a:tailEnd type="triangle"/>
          </a:ln>
          <a:effectLst/>
        </p:spPr>
      </p:cxnSp>
      <p:grpSp>
        <p:nvGrpSpPr>
          <p:cNvPr id="15" name="Group 14">
            <a:extLst>
              <a:ext uri="{FF2B5EF4-FFF2-40B4-BE49-F238E27FC236}">
                <a16:creationId xmlns:a16="http://schemas.microsoft.com/office/drawing/2014/main" id="{7AFC586B-3B5B-224C-AD31-FC9FDFCADB1F}"/>
              </a:ext>
            </a:extLst>
          </p:cNvPr>
          <p:cNvGrpSpPr/>
          <p:nvPr/>
        </p:nvGrpSpPr>
        <p:grpSpPr>
          <a:xfrm>
            <a:off x="3714369" y="1447800"/>
            <a:ext cx="548111" cy="533400"/>
            <a:chOff x="2286000" y="1981200"/>
            <a:chExt cx="533400" cy="533400"/>
          </a:xfrm>
        </p:grpSpPr>
        <p:sp>
          <p:nvSpPr>
            <p:cNvPr id="11" name="Rectangle 10">
              <a:extLst>
                <a:ext uri="{FF2B5EF4-FFF2-40B4-BE49-F238E27FC236}">
                  <a16:creationId xmlns:a16="http://schemas.microsoft.com/office/drawing/2014/main" id="{EA41E58C-5210-4342-B294-0B8EDCEB0294}"/>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4" name="TextBox 13">
              <a:extLst>
                <a:ext uri="{FF2B5EF4-FFF2-40B4-BE49-F238E27FC236}">
                  <a16:creationId xmlns:a16="http://schemas.microsoft.com/office/drawing/2014/main" id="{72F4E3B9-790C-2241-919D-9FDBC1F7CF85}"/>
                </a:ext>
              </a:extLst>
            </p:cNvPr>
            <p:cNvSpPr txBox="1"/>
            <p:nvPr/>
          </p:nvSpPr>
          <p:spPr>
            <a:xfrm>
              <a:off x="2362200" y="2038290"/>
              <a:ext cx="381000" cy="400110"/>
            </a:xfrm>
            <a:prstGeom prst="rect">
              <a:avLst/>
            </a:prstGeom>
            <a:noFill/>
          </p:spPr>
          <p:txBody>
            <a:bodyPr wrap="square" rtlCol="0">
              <a:spAutoFit/>
            </a:bodyPr>
            <a:lstStyle/>
            <a:p>
              <a:r>
                <a:rPr lang="en-US" sz="2000" dirty="0">
                  <a:solidFill>
                    <a:schemeClr val="tx1"/>
                  </a:solidFill>
                  <a:latin typeface="Comic Sans MS" panose="030F0902030302020204" pitchFamily="66" charset="0"/>
                </a:rPr>
                <a:t>m</a:t>
              </a:r>
              <a:endParaRPr lang="en-US" sz="2800" dirty="0">
                <a:solidFill>
                  <a:schemeClr val="tx1"/>
                </a:solidFill>
                <a:latin typeface="Comic Sans MS" panose="030F0902030302020204" pitchFamily="66" charset="0"/>
              </a:endParaRPr>
            </a:p>
          </p:txBody>
        </p:sp>
      </p:grpSp>
      <p:sp>
        <p:nvSpPr>
          <p:cNvPr id="17" name="Arc 16">
            <a:extLst>
              <a:ext uri="{FF2B5EF4-FFF2-40B4-BE49-F238E27FC236}">
                <a16:creationId xmlns:a16="http://schemas.microsoft.com/office/drawing/2014/main" id="{2B4862BA-FAF7-3D4D-9372-BF86F2E38C6B}"/>
              </a:ext>
            </a:extLst>
          </p:cNvPr>
          <p:cNvSpPr/>
          <p:nvPr/>
        </p:nvSpPr>
        <p:spPr bwMode="auto">
          <a:xfrm rot="749567">
            <a:off x="3680593" y="1828548"/>
            <a:ext cx="962856" cy="1206095"/>
          </a:xfrm>
          <a:prstGeom prst="arc">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8" name="Arc 17">
            <a:extLst>
              <a:ext uri="{FF2B5EF4-FFF2-40B4-BE49-F238E27FC236}">
                <a16:creationId xmlns:a16="http://schemas.microsoft.com/office/drawing/2014/main" id="{1166895F-FF28-9045-B7AB-B8FBC6C7156D}"/>
              </a:ext>
            </a:extLst>
          </p:cNvPr>
          <p:cNvSpPr/>
          <p:nvPr/>
        </p:nvSpPr>
        <p:spPr bwMode="auto">
          <a:xfrm rot="11751579">
            <a:off x="4057948" y="1652369"/>
            <a:ext cx="1077582" cy="991561"/>
          </a:xfrm>
          <a:prstGeom prst="arc">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0" name="Rectangle 19">
            <a:extLst>
              <a:ext uri="{FF2B5EF4-FFF2-40B4-BE49-F238E27FC236}">
                <a16:creationId xmlns:a16="http://schemas.microsoft.com/office/drawing/2014/main" id="{D37C6206-1C41-5141-AA51-94356ABF661E}"/>
              </a:ext>
            </a:extLst>
          </p:cNvPr>
          <p:cNvSpPr/>
          <p:nvPr/>
        </p:nvSpPr>
        <p:spPr>
          <a:xfrm>
            <a:off x="4571943" y="1801743"/>
            <a:ext cx="2593042" cy="400110"/>
          </a:xfrm>
          <a:prstGeom prst="rect">
            <a:avLst/>
          </a:prstGeom>
        </p:spPr>
        <p:txBody>
          <a:bodyPr wrap="square">
            <a:spAutoFit/>
          </a:bodyPr>
          <a:lstStyle/>
          <a:p>
            <a:pP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Communication</a:t>
            </a:r>
            <a:r>
              <a:rPr lang="zh-CN" altLang="en-US" sz="2000" kern="0" dirty="0">
                <a:solidFill>
                  <a:srgbClr val="000000"/>
                </a:solidFill>
                <a:latin typeface="Comic Sans MS" charset="0"/>
                <a:ea typeface="Comic Sans MS" charset="0"/>
                <a:cs typeface="Comic Sans MS" charset="0"/>
              </a:rPr>
              <a:t> </a:t>
            </a:r>
            <a:r>
              <a:rPr lang="en-US" altLang="zh-CN" sz="2000" kern="0" dirty="0">
                <a:solidFill>
                  <a:srgbClr val="000000"/>
                </a:solidFill>
                <a:latin typeface="Comic Sans MS" charset="0"/>
                <a:ea typeface="Comic Sans MS" charset="0"/>
                <a:cs typeface="Comic Sans MS" charset="0"/>
              </a:rPr>
              <a:t>cost</a:t>
            </a:r>
          </a:p>
        </p:txBody>
      </p:sp>
      <p:sp>
        <p:nvSpPr>
          <p:cNvPr id="22" name="Rectangle 21">
            <a:extLst>
              <a:ext uri="{FF2B5EF4-FFF2-40B4-BE49-F238E27FC236}">
                <a16:creationId xmlns:a16="http://schemas.microsoft.com/office/drawing/2014/main" id="{7226D239-0202-7F4C-A1DA-31B479507139}"/>
              </a:ext>
            </a:extLst>
          </p:cNvPr>
          <p:cNvSpPr/>
          <p:nvPr/>
        </p:nvSpPr>
        <p:spPr>
          <a:xfrm>
            <a:off x="3510598" y="3083451"/>
            <a:ext cx="402250" cy="400110"/>
          </a:xfrm>
          <a:prstGeom prst="rect">
            <a:avLst/>
          </a:prstGeom>
        </p:spPr>
        <p:txBody>
          <a:bodyPr wrap="square">
            <a:spAutoFit/>
          </a:bodyPr>
          <a:lstStyle/>
          <a:p>
            <a:pP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f</a:t>
            </a:r>
            <a:r>
              <a:rPr lang="en-US" altLang="zh-CN" sz="2000" kern="0" baseline="-25000" dirty="0">
                <a:solidFill>
                  <a:srgbClr val="000000"/>
                </a:solidFill>
                <a:latin typeface="Comic Sans MS" charset="0"/>
                <a:ea typeface="Comic Sans MS" charset="0"/>
                <a:cs typeface="Comic Sans MS" charset="0"/>
              </a:rPr>
              <a:t>1</a:t>
            </a:r>
          </a:p>
        </p:txBody>
      </p:sp>
      <p:sp>
        <p:nvSpPr>
          <p:cNvPr id="23" name="Rectangle 22">
            <a:extLst>
              <a:ext uri="{FF2B5EF4-FFF2-40B4-BE49-F238E27FC236}">
                <a16:creationId xmlns:a16="http://schemas.microsoft.com/office/drawing/2014/main" id="{87DD3061-8D1D-5C4D-B835-DDF2390B8408}"/>
              </a:ext>
            </a:extLst>
          </p:cNvPr>
          <p:cNvSpPr/>
          <p:nvPr/>
        </p:nvSpPr>
        <p:spPr>
          <a:xfrm>
            <a:off x="2979373" y="2435233"/>
            <a:ext cx="430251" cy="400110"/>
          </a:xfrm>
          <a:prstGeom prst="rect">
            <a:avLst/>
          </a:prstGeom>
        </p:spPr>
        <p:txBody>
          <a:bodyPr wrap="square">
            <a:spAutoFit/>
          </a:bodyPr>
          <a:lstStyle/>
          <a:p>
            <a:pP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f</a:t>
            </a:r>
            <a:r>
              <a:rPr lang="en-US" altLang="zh-CN" sz="2000" kern="0" baseline="-25000" dirty="0">
                <a:solidFill>
                  <a:srgbClr val="000000"/>
                </a:solidFill>
                <a:latin typeface="Comic Sans MS" charset="0"/>
                <a:ea typeface="Comic Sans MS" charset="0"/>
                <a:cs typeface="Comic Sans MS" charset="0"/>
              </a:rPr>
              <a:t>2</a:t>
            </a:r>
          </a:p>
        </p:txBody>
      </p:sp>
      <p:sp>
        <p:nvSpPr>
          <p:cNvPr id="24" name="Rectangle 23">
            <a:extLst>
              <a:ext uri="{FF2B5EF4-FFF2-40B4-BE49-F238E27FC236}">
                <a16:creationId xmlns:a16="http://schemas.microsoft.com/office/drawing/2014/main" id="{171F107F-81E7-EC4A-871E-11E3421DC49F}"/>
              </a:ext>
            </a:extLst>
          </p:cNvPr>
          <p:cNvSpPr/>
          <p:nvPr/>
        </p:nvSpPr>
        <p:spPr>
          <a:xfrm>
            <a:off x="2205800" y="1472442"/>
            <a:ext cx="1524000" cy="400110"/>
          </a:xfrm>
          <a:prstGeom prst="rect">
            <a:avLst/>
          </a:prstGeom>
        </p:spPr>
        <p:txBody>
          <a:bodyPr wrap="square">
            <a:spAutoFit/>
          </a:bodyPr>
          <a:lstStyle/>
          <a:p>
            <a:pP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Setup</a:t>
            </a:r>
            <a:r>
              <a:rPr lang="zh-CN" altLang="en-US" sz="2000" kern="0" dirty="0">
                <a:solidFill>
                  <a:srgbClr val="000000"/>
                </a:solidFill>
                <a:latin typeface="Comic Sans MS" charset="0"/>
                <a:ea typeface="Comic Sans MS" charset="0"/>
                <a:cs typeface="Comic Sans MS" charset="0"/>
              </a:rPr>
              <a:t> </a:t>
            </a:r>
            <a:r>
              <a:rPr lang="en-US" altLang="zh-CN" sz="2000" kern="0" dirty="0">
                <a:solidFill>
                  <a:srgbClr val="000000"/>
                </a:solidFill>
                <a:latin typeface="Comic Sans MS" charset="0"/>
                <a:ea typeface="Comic Sans MS" charset="0"/>
                <a:cs typeface="Comic Sans MS" charset="0"/>
              </a:rPr>
              <a:t>cost</a:t>
            </a:r>
          </a:p>
        </p:txBody>
      </p:sp>
    </p:spTree>
    <p:extLst>
      <p:ext uri="{BB962C8B-B14F-4D97-AF65-F5344CB8AC3E}">
        <p14:creationId xmlns:p14="http://schemas.microsoft.com/office/powerpoint/2010/main" val="3698233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7A89-E254-B744-98BB-17E29C97B3CF}"/>
              </a:ext>
            </a:extLst>
          </p:cNvPr>
          <p:cNvSpPr>
            <a:spLocks noGrp="1"/>
          </p:cNvSpPr>
          <p:nvPr>
            <p:ph type="title"/>
          </p:nvPr>
        </p:nvSpPr>
        <p:spPr/>
        <p:txBody>
          <a:bodyPr/>
          <a:lstStyle/>
          <a:p>
            <a:r>
              <a:rPr lang="en-US" altLang="zh-CN" dirty="0">
                <a:latin typeface="Comic Sans MS" panose="030F0902030302020204" pitchFamily="66" charset="0"/>
              </a:rPr>
              <a:t>A Service Chain Model </a:t>
            </a:r>
            <a:r>
              <a:rPr lang="en-US" altLang="zh-CN" baseline="30000" dirty="0">
                <a:latin typeface="Comic Sans MS" panose="030F0902030302020204" pitchFamily="66" charset="0"/>
              </a:rPr>
              <a:t>[2]</a:t>
            </a:r>
            <a:endParaRPr lang="en-US"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5B5B992E-60FD-1745-A30E-44EF5BA0C4FF}"/>
              </a:ext>
            </a:extLst>
          </p:cNvPr>
          <p:cNvSpPr>
            <a:spLocks noGrp="1"/>
          </p:cNvSpPr>
          <p:nvPr>
            <p:ph idx="1"/>
          </p:nvPr>
        </p:nvSpPr>
        <p:spPr>
          <a:xfrm>
            <a:off x="457200" y="1416050"/>
            <a:ext cx="8228013" cy="4713288"/>
          </a:xfrm>
        </p:spPr>
        <p:txBody>
          <a:bodyPr/>
          <a:lstStyle/>
          <a:p>
            <a:r>
              <a:rPr lang="en-US" altLang="zh-CN" sz="2400" dirty="0">
                <a:latin typeface="Comic Sans MS" panose="030F0902030302020204" pitchFamily="66" charset="0"/>
              </a:rPr>
              <a:t>Objective</a:t>
            </a:r>
          </a:p>
          <a:p>
            <a:pPr lvl="1"/>
            <a:r>
              <a:rPr lang="en-US" altLang="zh-CN" sz="2000" dirty="0">
                <a:latin typeface="Comic Sans MS" panose="030F0902030302020204" pitchFamily="66" charset="0"/>
              </a:rPr>
              <a:t>Minimizing</a:t>
            </a:r>
            <a:r>
              <a:rPr lang="zh-CN" altLang="en-US" sz="2000" dirty="0">
                <a:latin typeface="Comic Sans MS" panose="030F0902030302020204" pitchFamily="66" charset="0"/>
              </a:rPr>
              <a:t> </a:t>
            </a:r>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total</a:t>
            </a:r>
            <a:r>
              <a:rPr lang="zh-CN" altLang="en-US" sz="2000" dirty="0">
                <a:latin typeface="Comic Sans MS" panose="030F0902030302020204" pitchFamily="66" charset="0"/>
              </a:rPr>
              <a:t> </a:t>
            </a:r>
            <a:r>
              <a:rPr lang="en-US" altLang="zh-CN" sz="2000" dirty="0">
                <a:latin typeface="Comic Sans MS" panose="030F0902030302020204" pitchFamily="66" charset="0"/>
              </a:rPr>
              <a:t>bandwidth</a:t>
            </a:r>
            <a:r>
              <a:rPr lang="zh-CN" altLang="en-US" sz="2000" dirty="0">
                <a:latin typeface="Comic Sans MS" panose="030F0902030302020204" pitchFamily="66" charset="0"/>
              </a:rPr>
              <a:t> </a:t>
            </a:r>
            <a:r>
              <a:rPr lang="en-US" altLang="zh-CN" sz="2000" dirty="0">
                <a:latin typeface="Comic Sans MS" panose="030F0902030302020204" pitchFamily="66" charset="0"/>
              </a:rPr>
              <a:t>consumption</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Solutions</a:t>
            </a:r>
          </a:p>
          <a:p>
            <a:pPr lvl="1"/>
            <a:r>
              <a:rPr lang="en-US" altLang="zh-CN" sz="1900" dirty="0">
                <a:latin typeface="Comic Sans MS" panose="030F0902030302020204" pitchFamily="66" charset="0"/>
              </a:rPr>
              <a:t>Consider</a:t>
            </a:r>
            <a:r>
              <a:rPr lang="zh-CN" altLang="en-US" sz="1900" dirty="0">
                <a:latin typeface="Comic Sans MS" panose="030F0902030302020204" pitchFamily="66" charset="0"/>
              </a:rPr>
              <a:t> </a:t>
            </a:r>
            <a:r>
              <a:rPr lang="en-US" altLang="zh-CN" sz="1900" dirty="0">
                <a:latin typeface="Comic Sans MS" panose="030F0902030302020204" pitchFamily="66" charset="0"/>
              </a:rPr>
              <a:t>traffic-changing</a:t>
            </a:r>
            <a:r>
              <a:rPr lang="zh-CN" altLang="en-US" sz="1900" dirty="0">
                <a:latin typeface="Comic Sans MS" panose="030F0902030302020204" pitchFamily="66" charset="0"/>
              </a:rPr>
              <a:t> </a:t>
            </a:r>
            <a:r>
              <a:rPr lang="en-US" altLang="zh-CN" sz="1900" dirty="0">
                <a:latin typeface="Comic Sans MS" panose="030F0902030302020204" pitchFamily="66" charset="0"/>
              </a:rPr>
              <a:t>effects</a:t>
            </a:r>
          </a:p>
          <a:p>
            <a:pPr lvl="1"/>
            <a:r>
              <a:rPr lang="en-US" altLang="zh-CN" sz="1900" dirty="0">
                <a:latin typeface="Comic Sans MS" panose="030F0902030302020204" pitchFamily="66" charset="0"/>
              </a:rPr>
              <a:t>Place</a:t>
            </a:r>
            <a:r>
              <a:rPr lang="zh-CN" altLang="en-US" sz="1900" dirty="0">
                <a:latin typeface="Comic Sans MS" panose="030F0902030302020204" pitchFamily="66" charset="0"/>
              </a:rPr>
              <a:t> </a:t>
            </a:r>
            <a:r>
              <a:rPr lang="en-US" altLang="zh-CN" sz="1900" dirty="0" err="1">
                <a:latin typeface="Comic Sans MS" panose="030F0902030302020204" pitchFamily="66" charset="0"/>
              </a:rPr>
              <a:t>middleboxes</a:t>
            </a:r>
            <a:r>
              <a:rPr lang="zh-CN" altLang="en-US" sz="1900" dirty="0">
                <a:latin typeface="Comic Sans MS" panose="030F0902030302020204" pitchFamily="66" charset="0"/>
              </a:rPr>
              <a:t> </a:t>
            </a:r>
            <a:r>
              <a:rPr lang="en-US" altLang="zh-CN" sz="1900" dirty="0">
                <a:latin typeface="Comic Sans MS" panose="030F0902030302020204" pitchFamily="66" charset="0"/>
              </a:rPr>
              <a:t>for</a:t>
            </a:r>
            <a:r>
              <a:rPr lang="zh-CN" altLang="en-US" sz="1900" dirty="0">
                <a:latin typeface="Comic Sans MS" panose="030F0902030302020204" pitchFamily="66" charset="0"/>
              </a:rPr>
              <a:t> </a:t>
            </a:r>
            <a:r>
              <a:rPr lang="en-US" altLang="zh-CN" sz="1900" dirty="0">
                <a:latin typeface="Comic Sans MS" panose="030F0902030302020204" pitchFamily="66" charset="0"/>
              </a:rPr>
              <a:t>a</a:t>
            </a:r>
            <a:r>
              <a:rPr lang="zh-CN" altLang="en-US" sz="1900" dirty="0">
                <a:latin typeface="Comic Sans MS" panose="030F0902030302020204" pitchFamily="66" charset="0"/>
              </a:rPr>
              <a:t> </a:t>
            </a:r>
            <a:r>
              <a:rPr lang="en-US" altLang="zh-CN" sz="1900" dirty="0">
                <a:latin typeface="Comic Sans MS" panose="030F0902030302020204" pitchFamily="66" charset="0"/>
              </a:rPr>
              <a:t>single</a:t>
            </a:r>
            <a:r>
              <a:rPr lang="zh-CN" altLang="en-US" sz="1900" dirty="0">
                <a:latin typeface="Comic Sans MS" panose="030F0902030302020204" pitchFamily="66" charset="0"/>
              </a:rPr>
              <a:t> </a:t>
            </a:r>
            <a:r>
              <a:rPr lang="en-US" altLang="zh-CN" sz="1900" dirty="0">
                <a:latin typeface="Comic Sans MS" panose="030F0902030302020204" pitchFamily="66" charset="0"/>
              </a:rPr>
              <a:t>flow</a:t>
            </a:r>
          </a:p>
          <a:p>
            <a:endParaRPr lang="en-US" altLang="zh-CN" sz="2400" dirty="0">
              <a:latin typeface="Comic Sans MS" panose="030F0902030302020204" pitchFamily="66" charset="0"/>
            </a:endParaRPr>
          </a:p>
        </p:txBody>
      </p:sp>
      <p:sp>
        <p:nvSpPr>
          <p:cNvPr id="5" name="TextBox 4">
            <a:extLst>
              <a:ext uri="{FF2B5EF4-FFF2-40B4-BE49-F238E27FC236}">
                <a16:creationId xmlns:a16="http://schemas.microsoft.com/office/drawing/2014/main" id="{A03ECBB8-5F82-AD49-8A86-441443FB64A4}"/>
              </a:ext>
            </a:extLst>
          </p:cNvPr>
          <p:cNvSpPr txBox="1"/>
          <p:nvPr/>
        </p:nvSpPr>
        <p:spPr>
          <a:xfrm>
            <a:off x="642558" y="6222149"/>
            <a:ext cx="8166018" cy="338554"/>
          </a:xfrm>
          <a:prstGeom prst="rect">
            <a:avLst/>
          </a:prstGeom>
          <a:noFill/>
        </p:spPr>
        <p:txBody>
          <a:bodyPr wrap="none" rtlCol="0">
            <a:spAutoFit/>
          </a:bodyPr>
          <a:lstStyle/>
          <a:p>
            <a:r>
              <a:rPr lang="en-US" altLang="zh-CN" sz="1600" dirty="0">
                <a:solidFill>
                  <a:schemeClr val="bg1">
                    <a:lumMod val="50000"/>
                  </a:schemeClr>
                </a:solidFill>
                <a:latin typeface="Comic Sans MS" panose="030F0702030302020204" pitchFamily="66" charset="0"/>
              </a:rPr>
              <a:t>[2]</a:t>
            </a:r>
            <a:r>
              <a:rPr lang="zh-CN" altLang="en-US" sz="1600" dirty="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Traffic Aware Placement of Interdependent NFV Middleboxes </a:t>
            </a:r>
            <a:r>
              <a:rPr lang="en-US" altLang="zh-CN" sz="1600" dirty="0">
                <a:solidFill>
                  <a:schemeClr val="bg1">
                    <a:lumMod val="50000"/>
                  </a:schemeClr>
                </a:solidFill>
                <a:latin typeface="Comic Sans MS" panose="030F0702030302020204" pitchFamily="66" charset="0"/>
              </a:rPr>
              <a:t>(INFOCOM</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’17)</a:t>
            </a:r>
            <a:r>
              <a:rPr lang="en-US" sz="1600" dirty="0">
                <a:solidFill>
                  <a:schemeClr val="bg1">
                    <a:lumMod val="50000"/>
                  </a:schemeClr>
                </a:solidFill>
                <a:latin typeface="Comic Sans MS" panose="030F0702030302020204" pitchFamily="66" charset="0"/>
              </a:rPr>
              <a:t> </a:t>
            </a:r>
          </a:p>
        </p:txBody>
      </p:sp>
      <p:grpSp>
        <p:nvGrpSpPr>
          <p:cNvPr id="13" name="Group 12">
            <a:extLst>
              <a:ext uri="{FF2B5EF4-FFF2-40B4-BE49-F238E27FC236}">
                <a16:creationId xmlns:a16="http://schemas.microsoft.com/office/drawing/2014/main" id="{911833E0-C43A-2247-B682-8E19D886290F}"/>
              </a:ext>
            </a:extLst>
          </p:cNvPr>
          <p:cNvGrpSpPr/>
          <p:nvPr/>
        </p:nvGrpSpPr>
        <p:grpSpPr>
          <a:xfrm>
            <a:off x="685800" y="3962400"/>
            <a:ext cx="7848600" cy="1905000"/>
            <a:chOff x="381000" y="1595367"/>
            <a:chExt cx="8631055" cy="2012886"/>
          </a:xfrm>
        </p:grpSpPr>
        <p:grpSp>
          <p:nvGrpSpPr>
            <p:cNvPr id="25" name="Group 24">
              <a:extLst>
                <a:ext uri="{FF2B5EF4-FFF2-40B4-BE49-F238E27FC236}">
                  <a16:creationId xmlns:a16="http://schemas.microsoft.com/office/drawing/2014/main" id="{B9FE12AB-4C88-B842-BBC6-C893ECE97470}"/>
                </a:ext>
              </a:extLst>
            </p:cNvPr>
            <p:cNvGrpSpPr/>
            <p:nvPr/>
          </p:nvGrpSpPr>
          <p:grpSpPr>
            <a:xfrm>
              <a:off x="381000" y="1600200"/>
              <a:ext cx="631764" cy="533400"/>
              <a:chOff x="2286000" y="1981200"/>
              <a:chExt cx="631764" cy="533400"/>
            </a:xfrm>
          </p:grpSpPr>
          <p:sp>
            <p:nvSpPr>
              <p:cNvPr id="26" name="Rectangle 25">
                <a:extLst>
                  <a:ext uri="{FF2B5EF4-FFF2-40B4-BE49-F238E27FC236}">
                    <a16:creationId xmlns:a16="http://schemas.microsoft.com/office/drawing/2014/main" id="{CF28194C-47AA-A245-A5EE-D98197599A27}"/>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7" name="TextBox 26">
                <a:extLst>
                  <a:ext uri="{FF2B5EF4-FFF2-40B4-BE49-F238E27FC236}">
                    <a16:creationId xmlns:a16="http://schemas.microsoft.com/office/drawing/2014/main" id="{31966F8E-B30C-4444-A601-A175484B8587}"/>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1</a:t>
                </a:r>
                <a:endParaRPr lang="en-US" sz="2400" baseline="-25000" dirty="0">
                  <a:solidFill>
                    <a:schemeClr val="tx1"/>
                  </a:solidFill>
                  <a:latin typeface="Comic Sans MS" panose="030F0902030302020204" pitchFamily="66" charset="0"/>
                </a:endParaRPr>
              </a:p>
            </p:txBody>
          </p:sp>
        </p:grpSp>
        <p:grpSp>
          <p:nvGrpSpPr>
            <p:cNvPr id="28" name="Group 27">
              <a:extLst>
                <a:ext uri="{FF2B5EF4-FFF2-40B4-BE49-F238E27FC236}">
                  <a16:creationId xmlns:a16="http://schemas.microsoft.com/office/drawing/2014/main" id="{3F2C4AB3-FE39-1C45-9161-7D44B8C42C0F}"/>
                </a:ext>
              </a:extLst>
            </p:cNvPr>
            <p:cNvGrpSpPr/>
            <p:nvPr/>
          </p:nvGrpSpPr>
          <p:grpSpPr>
            <a:xfrm>
              <a:off x="1219200" y="1600200"/>
              <a:ext cx="631764" cy="533400"/>
              <a:chOff x="2286000" y="1981200"/>
              <a:chExt cx="631764" cy="533400"/>
            </a:xfrm>
          </p:grpSpPr>
          <p:sp>
            <p:nvSpPr>
              <p:cNvPr id="29" name="Rectangle 28">
                <a:extLst>
                  <a:ext uri="{FF2B5EF4-FFF2-40B4-BE49-F238E27FC236}">
                    <a16:creationId xmlns:a16="http://schemas.microsoft.com/office/drawing/2014/main" id="{64F4381C-8A8B-7340-949D-DB2657BAF2BB}"/>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0" name="TextBox 29">
                <a:extLst>
                  <a:ext uri="{FF2B5EF4-FFF2-40B4-BE49-F238E27FC236}">
                    <a16:creationId xmlns:a16="http://schemas.microsoft.com/office/drawing/2014/main" id="{E164054A-38EF-9142-BDA8-82A0CA2B7B2F}"/>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2</a:t>
                </a:r>
                <a:endParaRPr lang="en-US" sz="2400" baseline="-25000" dirty="0">
                  <a:solidFill>
                    <a:schemeClr val="tx1"/>
                  </a:solidFill>
                  <a:latin typeface="Comic Sans MS" panose="030F0902030302020204" pitchFamily="66" charset="0"/>
                </a:endParaRPr>
              </a:p>
            </p:txBody>
          </p:sp>
        </p:grpSp>
        <p:grpSp>
          <p:nvGrpSpPr>
            <p:cNvPr id="31" name="Group 30">
              <a:extLst>
                <a:ext uri="{FF2B5EF4-FFF2-40B4-BE49-F238E27FC236}">
                  <a16:creationId xmlns:a16="http://schemas.microsoft.com/office/drawing/2014/main" id="{EEBE77ED-62CF-9847-8B71-A6070FDC2CB1}"/>
                </a:ext>
              </a:extLst>
            </p:cNvPr>
            <p:cNvGrpSpPr/>
            <p:nvPr/>
          </p:nvGrpSpPr>
          <p:grpSpPr>
            <a:xfrm>
              <a:off x="2111436" y="1600200"/>
              <a:ext cx="631764" cy="533400"/>
              <a:chOff x="2286000" y="1981200"/>
              <a:chExt cx="631764" cy="533400"/>
            </a:xfrm>
          </p:grpSpPr>
          <p:sp>
            <p:nvSpPr>
              <p:cNvPr id="32" name="Rectangle 31">
                <a:extLst>
                  <a:ext uri="{FF2B5EF4-FFF2-40B4-BE49-F238E27FC236}">
                    <a16:creationId xmlns:a16="http://schemas.microsoft.com/office/drawing/2014/main" id="{90E0E3E7-0030-B843-8B32-9947D835F0E6}"/>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3" name="TextBox 32">
                <a:extLst>
                  <a:ext uri="{FF2B5EF4-FFF2-40B4-BE49-F238E27FC236}">
                    <a16:creationId xmlns:a16="http://schemas.microsoft.com/office/drawing/2014/main" id="{50A92DAC-5E5F-F14D-8E72-E7660CD7C9C3}"/>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3</a:t>
                </a:r>
                <a:endParaRPr lang="en-US" sz="2400" baseline="-25000" dirty="0">
                  <a:solidFill>
                    <a:schemeClr val="tx1"/>
                  </a:solidFill>
                  <a:latin typeface="Comic Sans MS" panose="030F0902030302020204" pitchFamily="66" charset="0"/>
                </a:endParaRPr>
              </a:p>
            </p:txBody>
          </p:sp>
        </p:grpSp>
        <p:sp>
          <p:nvSpPr>
            <p:cNvPr id="34" name="Rectangle 33">
              <a:extLst>
                <a:ext uri="{FF2B5EF4-FFF2-40B4-BE49-F238E27FC236}">
                  <a16:creationId xmlns:a16="http://schemas.microsoft.com/office/drawing/2014/main" id="{53D01C0D-A599-644F-815C-C10A42439ACE}"/>
                </a:ext>
              </a:extLst>
            </p:cNvPr>
            <p:cNvSpPr/>
            <p:nvPr/>
          </p:nvSpPr>
          <p:spPr>
            <a:xfrm>
              <a:off x="500701" y="2231667"/>
              <a:ext cx="2451312" cy="1369606"/>
            </a:xfrm>
            <a:prstGeom prst="rect">
              <a:avLst/>
            </a:prstGeom>
          </p:spPr>
          <p:txBody>
            <a:bodyPr wrap="none">
              <a:spAutoFit/>
            </a:bodyPr>
            <a:lstStyle/>
            <a:p>
              <a:pPr algn="ct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Non-ordered</a:t>
              </a: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(Optimal</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greedy:</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sort</a:t>
              </a:r>
              <a:r>
                <a:rPr lang="zh-CN" altLang="en-US" sz="1600" kern="0" dirty="0">
                  <a:solidFill>
                    <a:srgbClr val="000000"/>
                  </a:solidFill>
                  <a:latin typeface="Comic Sans MS" charset="0"/>
                  <a:ea typeface="Comic Sans MS" charset="0"/>
                  <a:cs typeface="Comic Sans MS" charset="0"/>
                </a:rPr>
                <a:t> </a:t>
              </a:r>
              <a:endParaRPr lang="en-US" altLang="zh-CN" sz="1600" kern="0" dirty="0">
                <a:solidFill>
                  <a:srgbClr val="000000"/>
                </a:solidFill>
                <a:latin typeface="Comic Sans MS" charset="0"/>
                <a:ea typeface="Comic Sans MS" charset="0"/>
                <a:cs typeface="Comic Sans MS" charset="0"/>
              </a:endParaRP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traffic-changing</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ratios</a:t>
              </a:r>
              <a:r>
                <a:rPr lang="zh-CN" altLang="en-US" sz="1600" kern="0" dirty="0">
                  <a:solidFill>
                    <a:srgbClr val="000000"/>
                  </a:solidFill>
                  <a:latin typeface="Comic Sans MS" charset="0"/>
                  <a:ea typeface="Comic Sans MS" charset="0"/>
                  <a:cs typeface="Comic Sans MS" charset="0"/>
                </a:rPr>
                <a:t> </a:t>
              </a:r>
              <a:endParaRPr lang="en-US" altLang="zh-CN" sz="1600" kern="0" dirty="0">
                <a:solidFill>
                  <a:srgbClr val="000000"/>
                </a:solidFill>
                <a:latin typeface="Comic Sans MS" charset="0"/>
                <a:ea typeface="Comic Sans MS" charset="0"/>
                <a:cs typeface="Comic Sans MS" charset="0"/>
              </a:endParaRP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in</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increasing</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order)</a:t>
              </a:r>
            </a:p>
          </p:txBody>
        </p:sp>
        <p:grpSp>
          <p:nvGrpSpPr>
            <p:cNvPr id="35" name="Group 34">
              <a:extLst>
                <a:ext uri="{FF2B5EF4-FFF2-40B4-BE49-F238E27FC236}">
                  <a16:creationId xmlns:a16="http://schemas.microsoft.com/office/drawing/2014/main" id="{3678F3EA-02AA-7E49-B855-1F23E428A7F5}"/>
                </a:ext>
              </a:extLst>
            </p:cNvPr>
            <p:cNvGrpSpPr/>
            <p:nvPr/>
          </p:nvGrpSpPr>
          <p:grpSpPr>
            <a:xfrm>
              <a:off x="3657600" y="1607180"/>
              <a:ext cx="631764" cy="533400"/>
              <a:chOff x="2286000" y="1981200"/>
              <a:chExt cx="631764" cy="533400"/>
            </a:xfrm>
          </p:grpSpPr>
          <p:sp>
            <p:nvSpPr>
              <p:cNvPr id="36" name="Rectangle 35">
                <a:extLst>
                  <a:ext uri="{FF2B5EF4-FFF2-40B4-BE49-F238E27FC236}">
                    <a16:creationId xmlns:a16="http://schemas.microsoft.com/office/drawing/2014/main" id="{C0501F09-3D06-424E-9A26-B37341BFE135}"/>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7" name="TextBox 36">
                <a:extLst>
                  <a:ext uri="{FF2B5EF4-FFF2-40B4-BE49-F238E27FC236}">
                    <a16:creationId xmlns:a16="http://schemas.microsoft.com/office/drawing/2014/main" id="{59E7C0C3-3E03-FA41-AA93-913AD7E2FD79}"/>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1</a:t>
                </a:r>
                <a:endParaRPr lang="en-US" sz="2400" baseline="-25000" dirty="0">
                  <a:solidFill>
                    <a:schemeClr val="tx1"/>
                  </a:solidFill>
                  <a:latin typeface="Comic Sans MS" panose="030F0902030302020204" pitchFamily="66" charset="0"/>
                </a:endParaRPr>
              </a:p>
            </p:txBody>
          </p:sp>
        </p:grpSp>
        <p:grpSp>
          <p:nvGrpSpPr>
            <p:cNvPr id="38" name="Group 37">
              <a:extLst>
                <a:ext uri="{FF2B5EF4-FFF2-40B4-BE49-F238E27FC236}">
                  <a16:creationId xmlns:a16="http://schemas.microsoft.com/office/drawing/2014/main" id="{157AAD1E-E4F1-1C4F-B89B-798ADEF18E30}"/>
                </a:ext>
              </a:extLst>
            </p:cNvPr>
            <p:cNvGrpSpPr/>
            <p:nvPr/>
          </p:nvGrpSpPr>
          <p:grpSpPr>
            <a:xfrm>
              <a:off x="4495800" y="1607180"/>
              <a:ext cx="631764" cy="533400"/>
              <a:chOff x="2286000" y="1981200"/>
              <a:chExt cx="631764" cy="533400"/>
            </a:xfrm>
          </p:grpSpPr>
          <p:sp>
            <p:nvSpPr>
              <p:cNvPr id="39" name="Rectangle 38">
                <a:extLst>
                  <a:ext uri="{FF2B5EF4-FFF2-40B4-BE49-F238E27FC236}">
                    <a16:creationId xmlns:a16="http://schemas.microsoft.com/office/drawing/2014/main" id="{5BAFD449-3394-184D-BCF0-760966537D71}"/>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40" name="TextBox 39">
                <a:extLst>
                  <a:ext uri="{FF2B5EF4-FFF2-40B4-BE49-F238E27FC236}">
                    <a16:creationId xmlns:a16="http://schemas.microsoft.com/office/drawing/2014/main" id="{A6431A62-67FA-8941-B3E1-EA7132696B61}"/>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2</a:t>
                </a:r>
                <a:endParaRPr lang="en-US" sz="2400" baseline="-25000" dirty="0">
                  <a:solidFill>
                    <a:schemeClr val="tx1"/>
                  </a:solidFill>
                  <a:latin typeface="Comic Sans MS" panose="030F0902030302020204" pitchFamily="66" charset="0"/>
                </a:endParaRPr>
              </a:p>
            </p:txBody>
          </p:sp>
        </p:grpSp>
        <p:grpSp>
          <p:nvGrpSpPr>
            <p:cNvPr id="41" name="Group 40">
              <a:extLst>
                <a:ext uri="{FF2B5EF4-FFF2-40B4-BE49-F238E27FC236}">
                  <a16:creationId xmlns:a16="http://schemas.microsoft.com/office/drawing/2014/main" id="{5602177B-1EF3-F448-96E6-3622EBA1D52E}"/>
                </a:ext>
              </a:extLst>
            </p:cNvPr>
            <p:cNvGrpSpPr/>
            <p:nvPr/>
          </p:nvGrpSpPr>
          <p:grpSpPr>
            <a:xfrm>
              <a:off x="5334000" y="1607180"/>
              <a:ext cx="631764" cy="533400"/>
              <a:chOff x="2286000" y="1981200"/>
              <a:chExt cx="631764" cy="533400"/>
            </a:xfrm>
          </p:grpSpPr>
          <p:sp>
            <p:nvSpPr>
              <p:cNvPr id="42" name="Rectangle 41">
                <a:extLst>
                  <a:ext uri="{FF2B5EF4-FFF2-40B4-BE49-F238E27FC236}">
                    <a16:creationId xmlns:a16="http://schemas.microsoft.com/office/drawing/2014/main" id="{F60A8E61-3D85-3F4C-B0E7-28F178864CB7}"/>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43" name="TextBox 42">
                <a:extLst>
                  <a:ext uri="{FF2B5EF4-FFF2-40B4-BE49-F238E27FC236}">
                    <a16:creationId xmlns:a16="http://schemas.microsoft.com/office/drawing/2014/main" id="{DCA6D4E4-8E57-EB48-A75B-50C702FE1566}"/>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3</a:t>
                </a:r>
                <a:endParaRPr lang="en-US" sz="2400" baseline="-25000" dirty="0">
                  <a:solidFill>
                    <a:schemeClr val="tx1"/>
                  </a:solidFill>
                  <a:latin typeface="Comic Sans MS" panose="030F0902030302020204" pitchFamily="66" charset="0"/>
                </a:endParaRPr>
              </a:p>
            </p:txBody>
          </p:sp>
        </p:grpSp>
        <p:sp>
          <p:nvSpPr>
            <p:cNvPr id="44" name="Rectangle 43">
              <a:extLst>
                <a:ext uri="{FF2B5EF4-FFF2-40B4-BE49-F238E27FC236}">
                  <a16:creationId xmlns:a16="http://schemas.microsoft.com/office/drawing/2014/main" id="{337D7EF1-5DE5-6E45-8632-C26A0F9FDAF2}"/>
                </a:ext>
              </a:extLst>
            </p:cNvPr>
            <p:cNvSpPr/>
            <p:nvPr/>
          </p:nvSpPr>
          <p:spPr>
            <a:xfrm>
              <a:off x="3654459" y="2238647"/>
              <a:ext cx="2250936" cy="1369606"/>
            </a:xfrm>
            <a:prstGeom prst="rect">
              <a:avLst/>
            </a:prstGeom>
          </p:spPr>
          <p:txBody>
            <a:bodyPr wrap="none">
              <a:spAutoFit/>
            </a:bodyPr>
            <a:lstStyle/>
            <a:p>
              <a:pPr algn="ct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Totally-ordered</a:t>
              </a: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(Optimal</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DP:</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latter</a:t>
              </a:r>
              <a:r>
                <a:rPr lang="zh-CN" altLang="en-US" sz="1600" kern="0" dirty="0">
                  <a:solidFill>
                    <a:srgbClr val="000000"/>
                  </a:solidFill>
                  <a:latin typeface="Comic Sans MS" charset="0"/>
                  <a:ea typeface="Comic Sans MS" charset="0"/>
                  <a:cs typeface="Comic Sans MS" charset="0"/>
                </a:rPr>
                <a:t> </a:t>
              </a:r>
              <a:endParaRPr lang="en-US" altLang="zh-CN" sz="1600" kern="0" dirty="0">
                <a:solidFill>
                  <a:srgbClr val="000000"/>
                </a:solidFill>
                <a:latin typeface="Comic Sans MS" charset="0"/>
                <a:ea typeface="Comic Sans MS" charset="0"/>
                <a:cs typeface="Comic Sans MS" charset="0"/>
              </a:endParaRP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middleboxes</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must</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be</a:t>
              </a:r>
              <a:r>
                <a:rPr lang="zh-CN" altLang="en-US" sz="1600" kern="0" dirty="0">
                  <a:solidFill>
                    <a:srgbClr val="000000"/>
                  </a:solidFill>
                  <a:latin typeface="Comic Sans MS" charset="0"/>
                  <a:ea typeface="Comic Sans MS" charset="0"/>
                  <a:cs typeface="Comic Sans MS" charset="0"/>
                </a:rPr>
                <a:t> </a:t>
              </a:r>
              <a:endParaRPr lang="en-US" altLang="zh-CN" sz="1600" kern="0" dirty="0">
                <a:solidFill>
                  <a:srgbClr val="000000"/>
                </a:solidFill>
                <a:latin typeface="Comic Sans MS" charset="0"/>
                <a:ea typeface="Comic Sans MS" charset="0"/>
                <a:cs typeface="Comic Sans MS" charset="0"/>
              </a:endParaRP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after</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front</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ones)</a:t>
              </a:r>
            </a:p>
          </p:txBody>
        </p:sp>
        <p:cxnSp>
          <p:nvCxnSpPr>
            <p:cNvPr id="6" name="Straight Arrow Connector 5">
              <a:extLst>
                <a:ext uri="{FF2B5EF4-FFF2-40B4-BE49-F238E27FC236}">
                  <a16:creationId xmlns:a16="http://schemas.microsoft.com/office/drawing/2014/main" id="{506A851A-3A7B-FB4C-8243-19C292DB6652}"/>
                </a:ext>
              </a:extLst>
            </p:cNvPr>
            <p:cNvCxnSpPr>
              <a:cxnSpLocks/>
            </p:cNvCxnSpPr>
            <p:nvPr/>
          </p:nvCxnSpPr>
          <p:spPr bwMode="auto">
            <a:xfrm>
              <a:off x="4191000" y="1905000"/>
              <a:ext cx="304800" cy="0"/>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45" name="Straight Arrow Connector 44">
              <a:extLst>
                <a:ext uri="{FF2B5EF4-FFF2-40B4-BE49-F238E27FC236}">
                  <a16:creationId xmlns:a16="http://schemas.microsoft.com/office/drawing/2014/main" id="{32E8428D-A2E2-5349-897B-7DCD10280235}"/>
                </a:ext>
              </a:extLst>
            </p:cNvPr>
            <p:cNvCxnSpPr>
              <a:cxnSpLocks/>
            </p:cNvCxnSpPr>
            <p:nvPr/>
          </p:nvCxnSpPr>
          <p:spPr bwMode="auto">
            <a:xfrm>
              <a:off x="5029200" y="1905000"/>
              <a:ext cx="304800" cy="0"/>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grpSp>
          <p:nvGrpSpPr>
            <p:cNvPr id="46" name="Group 45">
              <a:extLst>
                <a:ext uri="{FF2B5EF4-FFF2-40B4-BE49-F238E27FC236}">
                  <a16:creationId xmlns:a16="http://schemas.microsoft.com/office/drawing/2014/main" id="{F9879A62-54A3-B147-8761-3864272762B4}"/>
                </a:ext>
              </a:extLst>
            </p:cNvPr>
            <p:cNvGrpSpPr/>
            <p:nvPr/>
          </p:nvGrpSpPr>
          <p:grpSpPr>
            <a:xfrm>
              <a:off x="6692931" y="1595367"/>
              <a:ext cx="631764" cy="533400"/>
              <a:chOff x="2286000" y="1981200"/>
              <a:chExt cx="631764" cy="533400"/>
            </a:xfrm>
          </p:grpSpPr>
          <p:sp>
            <p:nvSpPr>
              <p:cNvPr id="47" name="Rectangle 46">
                <a:extLst>
                  <a:ext uri="{FF2B5EF4-FFF2-40B4-BE49-F238E27FC236}">
                    <a16:creationId xmlns:a16="http://schemas.microsoft.com/office/drawing/2014/main" id="{B6610753-D5F3-2C4D-813D-40E065F0F944}"/>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48" name="TextBox 47">
                <a:extLst>
                  <a:ext uri="{FF2B5EF4-FFF2-40B4-BE49-F238E27FC236}">
                    <a16:creationId xmlns:a16="http://schemas.microsoft.com/office/drawing/2014/main" id="{7F6A9724-3ED3-8B4F-B849-735FEBBF0B0C}"/>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1</a:t>
                </a:r>
                <a:endParaRPr lang="en-US" sz="2400" baseline="-25000" dirty="0">
                  <a:solidFill>
                    <a:schemeClr val="tx1"/>
                  </a:solidFill>
                  <a:latin typeface="Comic Sans MS" panose="030F0902030302020204" pitchFamily="66" charset="0"/>
                </a:endParaRPr>
              </a:p>
            </p:txBody>
          </p:sp>
        </p:grpSp>
        <p:grpSp>
          <p:nvGrpSpPr>
            <p:cNvPr id="49" name="Group 48">
              <a:extLst>
                <a:ext uri="{FF2B5EF4-FFF2-40B4-BE49-F238E27FC236}">
                  <a16:creationId xmlns:a16="http://schemas.microsoft.com/office/drawing/2014/main" id="{A41633CF-0480-4D46-91B0-D15C68403842}"/>
                </a:ext>
              </a:extLst>
            </p:cNvPr>
            <p:cNvGrpSpPr/>
            <p:nvPr/>
          </p:nvGrpSpPr>
          <p:grpSpPr>
            <a:xfrm>
              <a:off x="7531131" y="1595367"/>
              <a:ext cx="631764" cy="533400"/>
              <a:chOff x="2286000" y="1981200"/>
              <a:chExt cx="631764" cy="533400"/>
            </a:xfrm>
          </p:grpSpPr>
          <p:sp>
            <p:nvSpPr>
              <p:cNvPr id="50" name="Rectangle 49">
                <a:extLst>
                  <a:ext uri="{FF2B5EF4-FFF2-40B4-BE49-F238E27FC236}">
                    <a16:creationId xmlns:a16="http://schemas.microsoft.com/office/drawing/2014/main" id="{B8256276-79BA-ED42-811F-85B35D9468B7}"/>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51" name="TextBox 50">
                <a:extLst>
                  <a:ext uri="{FF2B5EF4-FFF2-40B4-BE49-F238E27FC236}">
                    <a16:creationId xmlns:a16="http://schemas.microsoft.com/office/drawing/2014/main" id="{A10AC947-AB37-9B4C-8163-9E9B0B3E7C4A}"/>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2</a:t>
                </a:r>
                <a:endParaRPr lang="en-US" sz="2400" baseline="-25000" dirty="0">
                  <a:solidFill>
                    <a:schemeClr val="tx1"/>
                  </a:solidFill>
                  <a:latin typeface="Comic Sans MS" panose="030F0902030302020204" pitchFamily="66" charset="0"/>
                </a:endParaRPr>
              </a:p>
            </p:txBody>
          </p:sp>
        </p:grpSp>
        <p:grpSp>
          <p:nvGrpSpPr>
            <p:cNvPr id="52" name="Group 51">
              <a:extLst>
                <a:ext uri="{FF2B5EF4-FFF2-40B4-BE49-F238E27FC236}">
                  <a16:creationId xmlns:a16="http://schemas.microsoft.com/office/drawing/2014/main" id="{775C6AC5-85C5-F743-99F1-1044F5EE4B0E}"/>
                </a:ext>
              </a:extLst>
            </p:cNvPr>
            <p:cNvGrpSpPr/>
            <p:nvPr/>
          </p:nvGrpSpPr>
          <p:grpSpPr>
            <a:xfrm>
              <a:off x="8369331" y="1595367"/>
              <a:ext cx="631764" cy="533400"/>
              <a:chOff x="2286000" y="1981200"/>
              <a:chExt cx="631764" cy="533400"/>
            </a:xfrm>
          </p:grpSpPr>
          <p:sp>
            <p:nvSpPr>
              <p:cNvPr id="53" name="Rectangle 52">
                <a:extLst>
                  <a:ext uri="{FF2B5EF4-FFF2-40B4-BE49-F238E27FC236}">
                    <a16:creationId xmlns:a16="http://schemas.microsoft.com/office/drawing/2014/main" id="{B62DECBD-B56E-3447-8B9F-A3C544A93E86}"/>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54" name="TextBox 53">
                <a:extLst>
                  <a:ext uri="{FF2B5EF4-FFF2-40B4-BE49-F238E27FC236}">
                    <a16:creationId xmlns:a16="http://schemas.microsoft.com/office/drawing/2014/main" id="{F8126D09-30C2-084B-BD05-E9116B2663DE}"/>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3</a:t>
                </a:r>
                <a:endParaRPr lang="en-US" sz="2400" baseline="-25000" dirty="0">
                  <a:solidFill>
                    <a:schemeClr val="tx1"/>
                  </a:solidFill>
                  <a:latin typeface="Comic Sans MS" panose="030F0902030302020204" pitchFamily="66" charset="0"/>
                </a:endParaRPr>
              </a:p>
            </p:txBody>
          </p:sp>
        </p:grpSp>
        <p:sp>
          <p:nvSpPr>
            <p:cNvPr id="55" name="Rectangle 54">
              <a:extLst>
                <a:ext uri="{FF2B5EF4-FFF2-40B4-BE49-F238E27FC236}">
                  <a16:creationId xmlns:a16="http://schemas.microsoft.com/office/drawing/2014/main" id="{5DEF1BFC-727B-B14D-AE2C-CE538FFF7FAB}"/>
                </a:ext>
              </a:extLst>
            </p:cNvPr>
            <p:cNvSpPr/>
            <p:nvPr/>
          </p:nvSpPr>
          <p:spPr>
            <a:xfrm>
              <a:off x="6445326" y="2348965"/>
              <a:ext cx="2566729" cy="1046440"/>
            </a:xfrm>
            <a:prstGeom prst="rect">
              <a:avLst/>
            </a:prstGeom>
          </p:spPr>
          <p:txBody>
            <a:bodyPr wrap="none">
              <a:spAutoFit/>
            </a:bodyPr>
            <a:lstStyle/>
            <a:p>
              <a:pPr algn="ct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Partially-ordered</a:t>
              </a: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(NP-hard:</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reduced</a:t>
              </a:r>
              <a:r>
                <a:rPr lang="zh-CN" altLang="en-US" sz="1600" kern="0" dirty="0">
                  <a:solidFill>
                    <a:srgbClr val="000000"/>
                  </a:solidFill>
                  <a:latin typeface="Comic Sans MS" charset="0"/>
                  <a:ea typeface="Comic Sans MS" charset="0"/>
                  <a:cs typeface="Comic Sans MS" charset="0"/>
                </a:rPr>
                <a:t> </a:t>
              </a:r>
              <a:endParaRPr lang="en-US" altLang="zh-CN" sz="1600" kern="0" dirty="0">
                <a:solidFill>
                  <a:srgbClr val="000000"/>
                </a:solidFill>
                <a:latin typeface="Comic Sans MS" charset="0"/>
                <a:ea typeface="Comic Sans MS" charset="0"/>
                <a:cs typeface="Comic Sans MS" charset="0"/>
              </a:endParaRP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from</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the Clique</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Problem)</a:t>
              </a:r>
            </a:p>
          </p:txBody>
        </p:sp>
        <p:cxnSp>
          <p:nvCxnSpPr>
            <p:cNvPr id="57" name="Straight Arrow Connector 56">
              <a:extLst>
                <a:ext uri="{FF2B5EF4-FFF2-40B4-BE49-F238E27FC236}">
                  <a16:creationId xmlns:a16="http://schemas.microsoft.com/office/drawing/2014/main" id="{6089C6A0-09F3-CE42-B141-E16B6986F233}"/>
                </a:ext>
              </a:extLst>
            </p:cNvPr>
            <p:cNvCxnSpPr>
              <a:cxnSpLocks/>
            </p:cNvCxnSpPr>
            <p:nvPr/>
          </p:nvCxnSpPr>
          <p:spPr bwMode="auto">
            <a:xfrm>
              <a:off x="8064531" y="1893187"/>
              <a:ext cx="304800" cy="0"/>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145735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C737-8D2A-F445-A519-F32732749575}"/>
              </a:ext>
            </a:extLst>
          </p:cNvPr>
          <p:cNvSpPr>
            <a:spLocks noGrp="1"/>
          </p:cNvSpPr>
          <p:nvPr>
            <p:ph type="title"/>
          </p:nvPr>
        </p:nvSpPr>
        <p:spPr/>
        <p:txBody>
          <a:bodyPr/>
          <a:lstStyle/>
          <a:p>
            <a:r>
              <a:rPr lang="en-US" altLang="zh-CN" dirty="0">
                <a:latin typeface="Comic Sans MS" charset="0"/>
              </a:rPr>
              <a:t>2.  Our Model</a:t>
            </a:r>
            <a:endParaRPr lang="en-US" dirty="0"/>
          </a:p>
        </p:txBody>
      </p:sp>
      <p:sp>
        <p:nvSpPr>
          <p:cNvPr id="3" name="Content Placeholder 2">
            <a:extLst>
              <a:ext uri="{FF2B5EF4-FFF2-40B4-BE49-F238E27FC236}">
                <a16:creationId xmlns:a16="http://schemas.microsoft.com/office/drawing/2014/main" id="{FD6D6059-6351-A846-AD35-46C43EAB118B}"/>
              </a:ext>
            </a:extLst>
          </p:cNvPr>
          <p:cNvSpPr>
            <a:spLocks noGrp="1"/>
          </p:cNvSpPr>
          <p:nvPr>
            <p:ph idx="1"/>
          </p:nvPr>
        </p:nvSpPr>
        <p:spPr>
          <a:xfrm>
            <a:off x="6531" y="1318079"/>
            <a:ext cx="9144000" cy="5562600"/>
          </a:xfrm>
        </p:spPr>
        <p:txBody>
          <a:bodyPr/>
          <a:lstStyle/>
          <a:p>
            <a:r>
              <a:rPr lang="en-US" altLang="zh-CN" sz="2400" dirty="0">
                <a:latin typeface="Comic Sans MS" panose="030F0902030302020204" pitchFamily="66" charset="0"/>
              </a:rPr>
              <a:t>Problem</a:t>
            </a:r>
            <a:endParaRPr lang="en-US" altLang="zh-CN" sz="2800" dirty="0">
              <a:latin typeface="Comic Sans MS" panose="030F0902030302020204" pitchFamily="66" charset="0"/>
            </a:endParaRPr>
          </a:p>
          <a:p>
            <a:pPr lvl="1"/>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middleboxes</a:t>
            </a:r>
            <a:r>
              <a:rPr lang="zh-CN" altLang="en-US" sz="2000" dirty="0">
                <a:latin typeface="Comic Sans MS" panose="030F0902030302020204" pitchFamily="66" charset="0"/>
              </a:rPr>
              <a:t> </a:t>
            </a:r>
            <a:r>
              <a:rPr lang="en-US" altLang="zh-CN" sz="2000" dirty="0">
                <a:latin typeface="Comic Sans MS" panose="030F0902030302020204" pitchFamily="66" charset="0"/>
              </a:rPr>
              <a:t>to</a:t>
            </a:r>
            <a:r>
              <a:rPr lang="zh-CN" altLang="en-US" sz="2000" dirty="0">
                <a:latin typeface="Comic Sans MS" panose="030F0902030302020204" pitchFamily="66" charset="0"/>
              </a:rPr>
              <a:t> </a:t>
            </a:r>
            <a:r>
              <a:rPr lang="en-US" altLang="zh-CN" sz="2000" dirty="0">
                <a:latin typeface="Comic Sans MS" panose="030F0902030302020204" pitchFamily="66" charset="0"/>
              </a:rPr>
              <a:t>satisfy</a:t>
            </a:r>
            <a:r>
              <a:rPr lang="zh-CN" altLang="en-US" sz="2000" dirty="0">
                <a:latin typeface="Comic Sans MS" panose="030F0902030302020204" pitchFamily="66" charset="0"/>
              </a:rPr>
              <a:t> </a:t>
            </a:r>
            <a:r>
              <a:rPr lang="en-US" altLang="zh-CN" sz="2000" dirty="0">
                <a:latin typeface="Comic Sans MS" panose="030F0902030302020204" pitchFamily="66" charset="0"/>
              </a:rPr>
              <a:t>all</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r>
              <a:rPr lang="zh-CN" altLang="en-US" sz="2000" dirty="0">
                <a:latin typeface="Comic Sans MS" panose="030F0902030302020204" pitchFamily="66" charset="0"/>
              </a:rPr>
              <a:t> </a:t>
            </a:r>
            <a:r>
              <a:rPr lang="en-US" altLang="zh-CN" sz="2000" dirty="0">
                <a:latin typeface="Comic Sans MS" panose="030F0902030302020204" pitchFamily="66" charset="0"/>
              </a:rPr>
              <a:t>network</a:t>
            </a:r>
            <a:r>
              <a:rPr lang="zh-CN" altLang="en-US" sz="2000" dirty="0">
                <a:latin typeface="Comic Sans MS" panose="030F0902030302020204" pitchFamily="66" charset="0"/>
              </a:rPr>
              <a:t> </a:t>
            </a:r>
            <a:r>
              <a:rPr lang="en-US" altLang="zh-CN" sz="2000" dirty="0">
                <a:latin typeface="Comic Sans MS" panose="030F0902030302020204" pitchFamily="66" charset="0"/>
              </a:rPr>
              <a:t>service</a:t>
            </a:r>
            <a:r>
              <a:rPr lang="zh-CN" altLang="en-US" sz="2000" dirty="0">
                <a:latin typeface="Comic Sans MS" panose="030F0902030302020204" pitchFamily="66" charset="0"/>
              </a:rPr>
              <a:t> </a:t>
            </a:r>
            <a:r>
              <a:rPr lang="en-US" altLang="zh-CN" sz="2000" dirty="0">
                <a:latin typeface="Comic Sans MS" panose="030F0902030302020204" pitchFamily="66" charset="0"/>
              </a:rPr>
              <a:t>requests</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Network</a:t>
            </a:r>
            <a:r>
              <a:rPr lang="zh-CN" altLang="en-US" sz="2400" dirty="0">
                <a:latin typeface="Comic Sans MS" panose="030F0902030302020204" pitchFamily="66" charset="0"/>
              </a:rPr>
              <a:t> </a:t>
            </a:r>
            <a:r>
              <a:rPr lang="en-US" altLang="zh-CN" sz="2400" dirty="0">
                <a:latin typeface="Comic Sans MS" panose="030F0902030302020204" pitchFamily="66" charset="0"/>
              </a:rPr>
              <a:t>service</a:t>
            </a:r>
            <a:r>
              <a:rPr lang="zh-CN" altLang="en-US" sz="2400" dirty="0">
                <a:latin typeface="Comic Sans MS" panose="030F0902030302020204" pitchFamily="66" charset="0"/>
              </a:rPr>
              <a:t> </a:t>
            </a:r>
            <a:r>
              <a:rPr lang="en-US" altLang="zh-CN" sz="2400" dirty="0">
                <a:latin typeface="Comic Sans MS" panose="030F0902030302020204" pitchFamily="66" charset="0"/>
              </a:rPr>
              <a:t>requests</a:t>
            </a:r>
          </a:p>
          <a:p>
            <a:pPr lvl="1"/>
            <a:r>
              <a:rPr lang="en-US" altLang="zh-CN" sz="2000" dirty="0">
                <a:latin typeface="Comic Sans MS" panose="030F0902030302020204" pitchFamily="66" charset="0"/>
              </a:rPr>
              <a:t>Multiple</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middleboxes</a:t>
            </a:r>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2"/>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a:t>
            </a:r>
            <a:r>
              <a:rPr lang="zh-CN" altLang="en-US" sz="1800" dirty="0">
                <a:latin typeface="Comic Sans MS" panose="030F0902030302020204" pitchFamily="66" charset="0"/>
              </a:rPr>
              <a:t> </a:t>
            </a:r>
            <a:r>
              <a:rPr lang="en-US" altLang="zh-CN" sz="1800" dirty="0">
                <a:latin typeface="Comic Sans MS" panose="030F0902030302020204" pitchFamily="66" charset="0"/>
              </a:rPr>
              <a:t>with</a:t>
            </a:r>
            <a:r>
              <a:rPr lang="zh-CN" altLang="en-US" sz="1800" dirty="0">
                <a:latin typeface="Comic Sans MS" panose="030F0902030302020204" pitchFamily="66" charset="0"/>
              </a:rPr>
              <a:t> </a:t>
            </a:r>
            <a:r>
              <a:rPr lang="en-US" altLang="zh-CN" sz="1800" dirty="0">
                <a:latin typeface="Comic Sans MS" panose="030F0902030302020204" pitchFamily="66" charset="0"/>
              </a:rPr>
              <a:t>or</a:t>
            </a:r>
            <a:r>
              <a:rPr lang="zh-CN" altLang="en-US" sz="1800" dirty="0">
                <a:latin typeface="Comic Sans MS" panose="030F0902030302020204" pitchFamily="66" charset="0"/>
              </a:rPr>
              <a:t> </a:t>
            </a:r>
            <a:r>
              <a:rPr lang="en-US" altLang="zh-CN" sz="1800" dirty="0">
                <a:latin typeface="Comic Sans MS" panose="030F0902030302020204" pitchFamily="66" charset="0"/>
              </a:rPr>
              <a:t>without</a:t>
            </a:r>
            <a:r>
              <a:rPr lang="zh-CN" altLang="en-US" sz="1800" dirty="0">
                <a:latin typeface="Comic Sans MS" panose="030F0902030302020204" pitchFamily="66" charset="0"/>
              </a:rPr>
              <a:t> </a:t>
            </a:r>
            <a:r>
              <a:rPr lang="en-US" altLang="zh-CN" sz="1800" dirty="0">
                <a:latin typeface="Comic Sans MS" panose="030F0902030302020204" pitchFamily="66" charset="0"/>
              </a:rPr>
              <a:t>dependency</a:t>
            </a:r>
            <a:r>
              <a:rPr lang="zh-CN" altLang="en-US" sz="1800" dirty="0">
                <a:latin typeface="Comic Sans MS" panose="030F0902030302020204" pitchFamily="66" charset="0"/>
              </a:rPr>
              <a:t> </a:t>
            </a:r>
            <a:r>
              <a:rPr lang="en-US" altLang="zh-CN" sz="1800" dirty="0">
                <a:latin typeface="Comic Sans MS" panose="030F0902030302020204" pitchFamily="66" charset="0"/>
              </a:rPr>
              <a:t>relations</a:t>
            </a:r>
          </a:p>
          <a:p>
            <a:r>
              <a:rPr lang="en-US" altLang="zh-CN" sz="2400" dirty="0">
                <a:latin typeface="Comic Sans MS" panose="030F0902030302020204" pitchFamily="66" charset="0"/>
              </a:rPr>
              <a:t>Cost</a:t>
            </a:r>
            <a:endParaRPr lang="en-US" altLang="zh-CN" sz="2500" dirty="0">
              <a:latin typeface="Comic Sans MS" panose="030F0902030302020204" pitchFamily="66" charset="0"/>
            </a:endParaRPr>
          </a:p>
          <a:p>
            <a:pPr lvl="1"/>
            <a:r>
              <a:rPr lang="en-US" altLang="zh-CN" sz="2000" dirty="0">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setup</a:t>
            </a:r>
          </a:p>
          <a:p>
            <a:pPr lvl="2"/>
            <a:r>
              <a:rPr lang="en-US" altLang="zh-CN" sz="1800" dirty="0">
                <a:latin typeface="Comic Sans MS" panose="030F0902030302020204" pitchFamily="66" charset="0"/>
              </a:rPr>
              <a:t>Sum</a:t>
            </a:r>
            <a:r>
              <a:rPr lang="zh-CN" altLang="en-US" sz="1800" dirty="0">
                <a:latin typeface="Comic Sans MS" panose="030F0902030302020204" pitchFamily="66" charset="0"/>
              </a:rPr>
              <a:t> </a:t>
            </a:r>
            <a:r>
              <a:rPr lang="en-US" altLang="zh-CN" sz="1800" dirty="0">
                <a:latin typeface="Comic Sans MS" panose="030F0902030302020204" pitchFamily="66" charset="0"/>
              </a:rPr>
              <a:t>of</a:t>
            </a:r>
            <a:r>
              <a:rPr lang="zh-CN" altLang="en-US" sz="1800" dirty="0">
                <a:latin typeface="Comic Sans MS" panose="030F0902030302020204" pitchFamily="66" charset="0"/>
              </a:rPr>
              <a:t> </a:t>
            </a:r>
            <a:r>
              <a:rPr lang="en-US" altLang="zh-CN" sz="1800" dirty="0" err="1">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setup</a:t>
            </a:r>
            <a:r>
              <a:rPr lang="zh-CN" altLang="en-US" sz="1800" dirty="0">
                <a:latin typeface="Comic Sans MS" panose="030F0902030302020204" pitchFamily="66" charset="0"/>
              </a:rPr>
              <a:t> </a:t>
            </a:r>
            <a:r>
              <a:rPr lang="en-US" altLang="zh-CN" sz="1800" dirty="0">
                <a:latin typeface="Comic Sans MS" panose="030F0902030302020204" pitchFamily="66" charset="0"/>
              </a:rPr>
              <a:t>cost</a:t>
            </a:r>
          </a:p>
          <a:p>
            <a:pPr lvl="1"/>
            <a:r>
              <a:rPr lang="en-US" altLang="zh-CN" sz="2000" dirty="0">
                <a:latin typeface="Comic Sans MS" panose="030F0902030302020204" pitchFamily="66" charset="0"/>
              </a:rPr>
              <a:t>Bandwidth</a:t>
            </a:r>
            <a:r>
              <a:rPr lang="zh-CN" altLang="en-US" sz="2000" dirty="0">
                <a:latin typeface="Comic Sans MS" panose="030F0902030302020204" pitchFamily="66" charset="0"/>
              </a:rPr>
              <a:t> </a:t>
            </a:r>
            <a:r>
              <a:rPr lang="en-US" altLang="zh-CN" sz="2000" dirty="0">
                <a:latin typeface="Comic Sans MS" panose="030F0902030302020204" pitchFamily="66" charset="0"/>
              </a:rPr>
              <a:t>consumption</a:t>
            </a:r>
          </a:p>
          <a:p>
            <a:pPr lvl="2"/>
            <a:r>
              <a:rPr lang="en-US" altLang="zh-CN" sz="1800" dirty="0">
                <a:latin typeface="Comic Sans MS" panose="030F0902030302020204" pitchFamily="66" charset="0"/>
              </a:rPr>
              <a:t>Sum</a:t>
            </a:r>
            <a:r>
              <a:rPr lang="zh-CN" altLang="en-US" sz="1800" dirty="0">
                <a:latin typeface="Comic Sans MS" panose="030F0902030302020204" pitchFamily="66" charset="0"/>
              </a:rPr>
              <a:t> </a:t>
            </a:r>
            <a:r>
              <a:rPr lang="en-US" altLang="zh-CN" sz="1800" dirty="0">
                <a:latin typeface="Comic Sans MS" panose="030F0902030302020204" pitchFamily="66" charset="0"/>
              </a:rPr>
              <a:t>of</a:t>
            </a:r>
            <a:r>
              <a:rPr lang="zh-CN" altLang="en-US" sz="1800" dirty="0">
                <a:latin typeface="Comic Sans MS" panose="030F0902030302020204" pitchFamily="66" charset="0"/>
              </a:rPr>
              <a:t> </a:t>
            </a:r>
            <a:r>
              <a:rPr lang="en-US" altLang="zh-CN" sz="1800" dirty="0">
                <a:latin typeface="Comic Sans MS" panose="030F0902030302020204" pitchFamily="66" charset="0"/>
              </a:rPr>
              <a:t>each</a:t>
            </a:r>
            <a:r>
              <a:rPr lang="zh-CN" altLang="en-US" sz="1800" dirty="0">
                <a:latin typeface="Comic Sans MS" panose="030F0902030302020204" pitchFamily="66" charset="0"/>
              </a:rPr>
              <a:t> </a:t>
            </a:r>
            <a:r>
              <a:rPr lang="en-US" altLang="zh-CN" sz="1800" dirty="0">
                <a:latin typeface="Comic Sans MS" panose="030F0902030302020204" pitchFamily="66" charset="0"/>
              </a:rPr>
              <a:t>flow’s</a:t>
            </a:r>
            <a:r>
              <a:rPr lang="zh-CN" altLang="en-US" sz="1800" dirty="0">
                <a:latin typeface="Comic Sans MS" panose="030F0902030302020204" pitchFamily="66" charset="0"/>
              </a:rPr>
              <a:t> </a:t>
            </a:r>
            <a:r>
              <a:rPr lang="en-US" altLang="zh-CN" sz="1800" dirty="0">
                <a:latin typeface="Comic Sans MS" panose="030F0902030302020204" pitchFamily="66" charset="0"/>
              </a:rPr>
              <a:t>bandwidth</a:t>
            </a:r>
            <a:r>
              <a:rPr lang="zh-CN" altLang="en-US" sz="1800" dirty="0">
                <a:latin typeface="Comic Sans MS" panose="030F0902030302020204" pitchFamily="66" charset="0"/>
              </a:rPr>
              <a:t> </a:t>
            </a:r>
            <a:r>
              <a:rPr lang="en-US" altLang="zh-CN" sz="1800" dirty="0">
                <a:latin typeface="Comic Sans MS" panose="030F0902030302020204" pitchFamily="66" charset="0"/>
              </a:rPr>
              <a:t>consumption</a:t>
            </a:r>
            <a:r>
              <a:rPr lang="zh-CN" altLang="en-US" sz="1800" dirty="0">
                <a:latin typeface="Comic Sans MS" panose="030F0902030302020204" pitchFamily="66" charset="0"/>
              </a:rPr>
              <a:t> </a:t>
            </a:r>
            <a:r>
              <a:rPr lang="en-US" altLang="zh-CN" sz="1800" dirty="0">
                <a:latin typeface="Comic Sans MS" panose="030F0902030302020204" pitchFamily="66" charset="0"/>
              </a:rPr>
              <a:t>cost</a:t>
            </a:r>
            <a:r>
              <a:rPr lang="zh-CN" altLang="en-US" sz="1800" dirty="0">
                <a:latin typeface="Comic Sans MS" panose="030F0902030302020204" pitchFamily="66" charset="0"/>
              </a:rPr>
              <a:t> </a:t>
            </a:r>
            <a:r>
              <a:rPr lang="en-US" altLang="zh-CN" sz="1800" dirty="0">
                <a:latin typeface="Comic Sans MS" panose="030F0902030302020204" pitchFamily="66" charset="0"/>
              </a:rPr>
              <a:t>on</a:t>
            </a:r>
            <a:r>
              <a:rPr lang="zh-CN" altLang="en-US" sz="1800" dirty="0">
                <a:latin typeface="Comic Sans MS" panose="030F0902030302020204" pitchFamily="66" charset="0"/>
              </a:rPr>
              <a:t> </a:t>
            </a:r>
            <a:r>
              <a:rPr lang="en-US" altLang="zh-CN" sz="1800" dirty="0">
                <a:latin typeface="Comic Sans MS" panose="030F0902030302020204" pitchFamily="66" charset="0"/>
              </a:rPr>
              <a:t>each</a:t>
            </a:r>
            <a:r>
              <a:rPr lang="zh-CN" altLang="en-US" sz="1800" dirty="0">
                <a:latin typeface="Comic Sans MS" panose="030F0902030302020204" pitchFamily="66" charset="0"/>
              </a:rPr>
              <a:t> </a:t>
            </a:r>
            <a:r>
              <a:rPr lang="en-US" altLang="zh-CN" sz="1800" dirty="0">
                <a:latin typeface="Comic Sans MS" panose="030F0902030302020204" pitchFamily="66" charset="0"/>
              </a:rPr>
              <a:t>link</a:t>
            </a:r>
          </a:p>
          <a:p>
            <a:pPr lvl="2"/>
            <a:endParaRPr lang="en-US" altLang="zh-CN" sz="800" dirty="0">
              <a:latin typeface="Comic Sans MS" panose="030F0902030302020204" pitchFamily="66" charset="0"/>
            </a:endParaRPr>
          </a:p>
          <a:p>
            <a:r>
              <a:rPr lang="en-US" altLang="zh-CN" sz="2400" dirty="0">
                <a:latin typeface="Comic Sans MS" panose="030F0902030302020204" pitchFamily="66" charset="0"/>
              </a:rPr>
              <a:t>Objective</a:t>
            </a:r>
          </a:p>
          <a:p>
            <a:pPr lvl="1"/>
            <a:r>
              <a:rPr lang="en-US" altLang="zh-CN" sz="2000" dirty="0">
                <a:latin typeface="Comic Sans MS" panose="030F0902030302020204" pitchFamily="66" charset="0"/>
              </a:rPr>
              <a:t>Minimizing total cost of middlebox setup and bandwidth consumption</a:t>
            </a:r>
          </a:p>
        </p:txBody>
      </p:sp>
    </p:spTree>
    <p:extLst>
      <p:ext uri="{BB962C8B-B14F-4D97-AF65-F5344CB8AC3E}">
        <p14:creationId xmlns:p14="http://schemas.microsoft.com/office/powerpoint/2010/main" val="1799529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59FB8F-A84B-164F-BE7D-5BC9C0451E65}"/>
              </a:ext>
            </a:extLst>
          </p:cNvPr>
          <p:cNvPicPr>
            <a:picLocks noChangeAspect="1"/>
          </p:cNvPicPr>
          <p:nvPr/>
        </p:nvPicPr>
        <p:blipFill>
          <a:blip r:embed="rId2"/>
          <a:stretch>
            <a:fillRect/>
          </a:stretch>
        </p:blipFill>
        <p:spPr>
          <a:xfrm>
            <a:off x="5431745" y="1356939"/>
            <a:ext cx="3209925" cy="1828800"/>
          </a:xfrm>
          <a:prstGeom prst="rect">
            <a:avLst/>
          </a:prstGeom>
        </p:spPr>
      </p:pic>
      <p:pic>
        <p:nvPicPr>
          <p:cNvPr id="6" name="Picture 5">
            <a:extLst>
              <a:ext uri="{FF2B5EF4-FFF2-40B4-BE49-F238E27FC236}">
                <a16:creationId xmlns:a16="http://schemas.microsoft.com/office/drawing/2014/main" id="{7DFB0701-DD86-734B-8F6C-49E7B4C53802}"/>
              </a:ext>
            </a:extLst>
          </p:cNvPr>
          <p:cNvPicPr>
            <a:picLocks noChangeAspect="1"/>
          </p:cNvPicPr>
          <p:nvPr/>
        </p:nvPicPr>
        <p:blipFill>
          <a:blip r:embed="rId3"/>
          <a:stretch>
            <a:fillRect/>
          </a:stretch>
        </p:blipFill>
        <p:spPr>
          <a:xfrm>
            <a:off x="1600200" y="3962400"/>
            <a:ext cx="5715000" cy="1802317"/>
          </a:xfrm>
          <a:prstGeom prst="rect">
            <a:avLst/>
          </a:prstGeom>
        </p:spPr>
      </p:pic>
      <p:sp>
        <p:nvSpPr>
          <p:cNvPr id="2" name="Title 1">
            <a:extLst>
              <a:ext uri="{FF2B5EF4-FFF2-40B4-BE49-F238E27FC236}">
                <a16:creationId xmlns:a16="http://schemas.microsoft.com/office/drawing/2014/main" id="{6332D870-3634-6C4B-9254-A50E54C61BA6}"/>
              </a:ext>
            </a:extLst>
          </p:cNvPr>
          <p:cNvSpPr>
            <a:spLocks noGrp="1"/>
          </p:cNvSpPr>
          <p:nvPr>
            <p:ph type="title"/>
          </p:nvPr>
        </p:nvSpPr>
        <p:spPr/>
        <p:txBody>
          <a:bodyPr/>
          <a:lstStyle/>
          <a:p>
            <a:r>
              <a:rPr lang="en-US" altLang="zh-CN" dirty="0">
                <a:latin typeface="Comic Sans MS" charset="0"/>
                <a:ea typeface="Comic Sans MS" charset="0"/>
                <a:cs typeface="Comic Sans MS" charset="0"/>
              </a:rPr>
              <a:t>A</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Motivating</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Example</a:t>
            </a:r>
            <a:endParaRPr lang="en-US" dirty="0"/>
          </a:p>
        </p:txBody>
      </p:sp>
      <p:sp>
        <p:nvSpPr>
          <p:cNvPr id="7" name="Content Placeholder 6">
            <a:extLst>
              <a:ext uri="{FF2B5EF4-FFF2-40B4-BE49-F238E27FC236}">
                <a16:creationId xmlns:a16="http://schemas.microsoft.com/office/drawing/2014/main" id="{7325E29A-16A7-5849-97A7-129E5AB2BF2D}"/>
              </a:ext>
            </a:extLst>
          </p:cNvPr>
          <p:cNvSpPr>
            <a:spLocks noGrp="1"/>
          </p:cNvSpPr>
          <p:nvPr>
            <p:ph idx="1"/>
          </p:nvPr>
        </p:nvSpPr>
        <p:spPr>
          <a:xfrm>
            <a:off x="838200" y="3217430"/>
            <a:ext cx="3276600" cy="457200"/>
          </a:xfrm>
        </p:spPr>
        <p:txBody>
          <a:bodyPr/>
          <a:lstStyle/>
          <a:p>
            <a:pPr marL="0" indent="0">
              <a:buNone/>
            </a:pPr>
            <a:r>
              <a:rPr lang="en-US" altLang="zh-CN" sz="1800" dirty="0">
                <a:latin typeface="Comic Sans MS" panose="030F0902030302020204" pitchFamily="66" charset="0"/>
              </a:rPr>
              <a:t>Independent</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endParaRPr lang="en-US" sz="1800" dirty="0">
              <a:latin typeface="Comic Sans MS" panose="030F0902030302020204" pitchFamily="66" charset="0"/>
            </a:endParaRPr>
          </a:p>
        </p:txBody>
      </p:sp>
      <p:sp>
        <p:nvSpPr>
          <p:cNvPr id="10" name="Content Placeholder 6">
            <a:extLst>
              <a:ext uri="{FF2B5EF4-FFF2-40B4-BE49-F238E27FC236}">
                <a16:creationId xmlns:a16="http://schemas.microsoft.com/office/drawing/2014/main" id="{4BE5ABE5-29CE-2842-8A5E-91B5FE2591A1}"/>
              </a:ext>
            </a:extLst>
          </p:cNvPr>
          <p:cNvSpPr txBox="1">
            <a:spLocks/>
          </p:cNvSpPr>
          <p:nvPr/>
        </p:nvSpPr>
        <p:spPr bwMode="auto">
          <a:xfrm>
            <a:off x="4579915" y="3200239"/>
            <a:ext cx="4588966" cy="54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None/>
            </a:pPr>
            <a:r>
              <a:rPr lang="en-US" altLang="zh-CN" sz="1800" dirty="0">
                <a:latin typeface="Comic Sans MS" panose="030F0902030302020204" pitchFamily="66" charset="0"/>
              </a:rPr>
              <a:t>Dependent</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r>
              <a:rPr lang="zh-CN" altLang="en-US" sz="1800" dirty="0">
                <a:latin typeface="Comic Sans MS" panose="030F0902030302020204" pitchFamily="66" charset="0"/>
              </a:rPr>
              <a:t> </a:t>
            </a:r>
            <a:r>
              <a:rPr lang="en-US" altLang="zh-CN" sz="1800" dirty="0">
                <a:latin typeface="Comic Sans MS" panose="030F0902030302020204" pitchFamily="66" charset="0"/>
              </a:rPr>
              <a:t>m’</a:t>
            </a:r>
            <a:r>
              <a:rPr lang="zh-CN" altLang="en-US" sz="1800" dirty="0">
                <a:latin typeface="Comic Sans MS" panose="030F0902030302020204" pitchFamily="66" charset="0"/>
              </a:rPr>
              <a:t> </a:t>
            </a:r>
            <a:r>
              <a:rPr lang="en-US" altLang="zh-CN" sz="1800" dirty="0">
                <a:latin typeface="Comic Sans MS" panose="030F0902030302020204" pitchFamily="66" charset="0"/>
              </a:rPr>
              <a:t>before</a:t>
            </a:r>
            <a:r>
              <a:rPr lang="zh-CN" altLang="en-US" sz="1800" dirty="0">
                <a:latin typeface="Comic Sans MS" panose="030F0902030302020204" pitchFamily="66" charset="0"/>
              </a:rPr>
              <a:t> </a:t>
            </a:r>
            <a:r>
              <a:rPr lang="en-US" altLang="zh-CN" sz="1800" dirty="0">
                <a:latin typeface="Comic Sans MS" panose="030F0902030302020204" pitchFamily="66" charset="0"/>
              </a:rPr>
              <a:t>m</a:t>
            </a:r>
            <a:endParaRPr lang="en-US" sz="1800" dirty="0">
              <a:latin typeface="Comic Sans MS" panose="030F0902030302020204" pitchFamily="66" charset="0"/>
            </a:endParaRPr>
          </a:p>
        </p:txBody>
      </p:sp>
      <p:sp>
        <p:nvSpPr>
          <p:cNvPr id="11" name="Content Placeholder 6">
            <a:extLst>
              <a:ext uri="{FF2B5EF4-FFF2-40B4-BE49-F238E27FC236}">
                <a16:creationId xmlns:a16="http://schemas.microsoft.com/office/drawing/2014/main" id="{668601E6-5969-D24F-BE6F-58594AEEB442}"/>
              </a:ext>
            </a:extLst>
          </p:cNvPr>
          <p:cNvSpPr txBox="1">
            <a:spLocks/>
          </p:cNvSpPr>
          <p:nvPr/>
        </p:nvSpPr>
        <p:spPr bwMode="auto">
          <a:xfrm>
            <a:off x="3962400" y="1313723"/>
            <a:ext cx="2284413"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None/>
            </a:pPr>
            <a:r>
              <a:rPr lang="en-US" altLang="zh-CN" sz="1600" i="1" kern="0" dirty="0">
                <a:latin typeface="Comic Sans MS" panose="030F0902030302020204" pitchFamily="66" charset="0"/>
              </a:rPr>
              <a:t>m</a:t>
            </a:r>
            <a:r>
              <a:rPr lang="en-US" altLang="zh-CN" sz="1600" kern="0" dirty="0">
                <a:latin typeface="Comic Sans MS" panose="030F0902030302020204" pitchFamily="66" charset="0"/>
              </a:rPr>
              <a:t>:</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0.8</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(diminishing)</a:t>
            </a:r>
          </a:p>
          <a:p>
            <a:pPr marL="0" indent="0">
              <a:buNone/>
            </a:pPr>
            <a:r>
              <a:rPr lang="en-US" altLang="zh-CN" sz="1600" i="1" kern="0" dirty="0">
                <a:latin typeface="Comic Sans MS" panose="030F0902030302020204" pitchFamily="66" charset="0"/>
              </a:rPr>
              <a:t>m’</a:t>
            </a:r>
            <a:r>
              <a:rPr lang="en-US" altLang="zh-CN" sz="1600" kern="0" dirty="0">
                <a:latin typeface="Comic Sans MS" panose="030F0902030302020204" pitchFamily="66" charset="0"/>
              </a:rPr>
              <a:t>:</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1.3</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(expanding)</a:t>
            </a:r>
            <a:endParaRPr lang="en-US" sz="1600" kern="0" dirty="0">
              <a:latin typeface="Comic Sans MS" panose="030F0902030302020204" pitchFamily="66" charset="0"/>
            </a:endParaRPr>
          </a:p>
        </p:txBody>
      </p:sp>
      <p:sp>
        <p:nvSpPr>
          <p:cNvPr id="12" name="Content Placeholder 2">
            <a:extLst>
              <a:ext uri="{FF2B5EF4-FFF2-40B4-BE49-F238E27FC236}">
                <a16:creationId xmlns:a16="http://schemas.microsoft.com/office/drawing/2014/main" id="{2D3F182E-15E3-D643-B3B2-D28EA26F6ACB}"/>
              </a:ext>
            </a:extLst>
          </p:cNvPr>
          <p:cNvSpPr txBox="1">
            <a:spLocks/>
          </p:cNvSpPr>
          <p:nvPr/>
        </p:nvSpPr>
        <p:spPr bwMode="auto">
          <a:xfrm>
            <a:off x="371152" y="5746589"/>
            <a:ext cx="7944495" cy="102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800" kern="0" dirty="0">
                <a:latin typeface="Comic Sans MS" panose="030F0902030302020204" pitchFamily="66" charset="0"/>
              </a:rPr>
              <a:t>A flow covered by </a:t>
            </a:r>
            <a:r>
              <a:rPr lang="en-US" altLang="zh-CN" sz="1800" kern="0" dirty="0">
                <a:solidFill>
                  <a:srgbClr val="0070C0"/>
                </a:solidFill>
                <a:latin typeface="Comic Sans MS" panose="030F0902030302020204" pitchFamily="66" charset="0"/>
              </a:rPr>
              <a:t>multiple </a:t>
            </a:r>
            <a:r>
              <a:rPr lang="en-US" altLang="zh-CN" sz="1800" kern="0" dirty="0" err="1">
                <a:solidFill>
                  <a:srgbClr val="0070C0"/>
                </a:solidFill>
                <a:latin typeface="Comic Sans MS" panose="030F0902030302020204" pitchFamily="66" charset="0"/>
              </a:rPr>
              <a:t>middleboxes</a:t>
            </a:r>
            <a:endParaRPr lang="en-US" altLang="zh-CN" sz="1800" kern="0" dirty="0">
              <a:solidFill>
                <a:srgbClr val="0070C0"/>
              </a:solidFill>
              <a:latin typeface="Comic Sans MS" panose="030F0902030302020204" pitchFamily="66" charset="0"/>
            </a:endParaRPr>
          </a:p>
          <a:p>
            <a:pPr marL="0" indent="0" algn="ctr">
              <a:buFont typeface="Wingdings" panose="05000000000000000000" pitchFamily="2" charset="2"/>
              <a:buNone/>
            </a:pPr>
            <a:r>
              <a:rPr lang="en-US" altLang="zh-CN" sz="1600" kern="0" dirty="0">
                <a:latin typeface="Comic Sans MS" panose="030F0902030302020204" pitchFamily="66" charset="0"/>
              </a:rPr>
              <a:t>(Multiple</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coverage: when</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additional</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setup</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cost is</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less</a:t>
            </a:r>
          </a:p>
          <a:p>
            <a:pPr marL="0" indent="0" algn="ctr">
              <a:buFont typeface="Wingdings" panose="05000000000000000000" pitchFamily="2" charset="2"/>
              <a:buNone/>
            </a:pPr>
            <a:r>
              <a:rPr lang="zh-CN" altLang="en-US" sz="1600" kern="0" dirty="0">
                <a:latin typeface="Comic Sans MS" panose="030F0902030302020204" pitchFamily="66" charset="0"/>
              </a:rPr>
              <a:t> </a:t>
            </a:r>
            <a:r>
              <a:rPr lang="en-US" altLang="zh-CN" sz="1600" kern="0" dirty="0">
                <a:latin typeface="Comic Sans MS" panose="030F0902030302020204" pitchFamily="66" charset="0"/>
              </a:rPr>
              <a:t>than</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the</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reduced</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bandwidth</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consumption</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cost)</a:t>
            </a:r>
            <a:endParaRPr lang="en-US" sz="1600" kern="0" dirty="0">
              <a:latin typeface="Comic Sans MS" panose="030F0902030302020204" pitchFamily="66" charset="0"/>
            </a:endParaRPr>
          </a:p>
        </p:txBody>
      </p:sp>
      <p:sp>
        <p:nvSpPr>
          <p:cNvPr id="13" name="Content Placeholder 6">
            <a:extLst>
              <a:ext uri="{FF2B5EF4-FFF2-40B4-BE49-F238E27FC236}">
                <a16:creationId xmlns:a16="http://schemas.microsoft.com/office/drawing/2014/main" id="{884DC74E-451A-5648-989C-AA6B0EB04E65}"/>
              </a:ext>
            </a:extLst>
          </p:cNvPr>
          <p:cNvSpPr txBox="1">
            <a:spLocks/>
          </p:cNvSpPr>
          <p:nvPr/>
        </p:nvSpPr>
        <p:spPr bwMode="auto">
          <a:xfrm>
            <a:off x="190500" y="4964450"/>
            <a:ext cx="1752600" cy="150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None/>
            </a:pPr>
            <a:r>
              <a:rPr lang="en-US" altLang="zh-CN" sz="1600" kern="0" dirty="0">
                <a:latin typeface="Comic Sans MS" panose="030F0902030302020204" pitchFamily="66" charset="0"/>
              </a:rPr>
              <a:t>Red</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flow</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with</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high rate</a:t>
            </a:r>
            <a:endParaRPr lang="en-US" sz="1600" kern="0" dirty="0">
              <a:latin typeface="Comic Sans MS" panose="030F0902030302020204" pitchFamily="66" charset="0"/>
            </a:endParaRPr>
          </a:p>
        </p:txBody>
      </p:sp>
      <p:sp>
        <p:nvSpPr>
          <p:cNvPr id="14" name="Content Placeholder 2">
            <a:extLst>
              <a:ext uri="{FF2B5EF4-FFF2-40B4-BE49-F238E27FC236}">
                <a16:creationId xmlns:a16="http://schemas.microsoft.com/office/drawing/2014/main" id="{C1FF3F9F-37A5-0E47-863C-C0B5C332877A}"/>
              </a:ext>
            </a:extLst>
          </p:cNvPr>
          <p:cNvSpPr txBox="1">
            <a:spLocks/>
          </p:cNvSpPr>
          <p:nvPr/>
        </p:nvSpPr>
        <p:spPr bwMode="auto">
          <a:xfrm>
            <a:off x="2019300" y="3338011"/>
            <a:ext cx="5524500" cy="31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endParaRPr lang="en-US" sz="1800" kern="0" dirty="0">
              <a:latin typeface="Comic Sans MS" panose="030F0902030302020204" pitchFamily="66" charset="0"/>
            </a:endParaRPr>
          </a:p>
        </p:txBody>
      </p:sp>
      <p:grpSp>
        <p:nvGrpSpPr>
          <p:cNvPr id="4" name="Group 3">
            <a:extLst>
              <a:ext uri="{FF2B5EF4-FFF2-40B4-BE49-F238E27FC236}">
                <a16:creationId xmlns:a16="http://schemas.microsoft.com/office/drawing/2014/main" id="{C897A6F5-1B09-4E4E-BB29-F0BBF2302C32}"/>
              </a:ext>
            </a:extLst>
          </p:cNvPr>
          <p:cNvGrpSpPr/>
          <p:nvPr/>
        </p:nvGrpSpPr>
        <p:grpSpPr>
          <a:xfrm>
            <a:off x="898558" y="1398995"/>
            <a:ext cx="2948017" cy="1710323"/>
            <a:chOff x="898558" y="1398995"/>
            <a:chExt cx="2948017" cy="1710323"/>
          </a:xfrm>
        </p:grpSpPr>
        <p:pic>
          <p:nvPicPr>
            <p:cNvPr id="8" name="Picture 7">
              <a:extLst>
                <a:ext uri="{FF2B5EF4-FFF2-40B4-BE49-F238E27FC236}">
                  <a16:creationId xmlns:a16="http://schemas.microsoft.com/office/drawing/2014/main" id="{9B1D0E1B-DBCA-6641-B115-375D1BA72113}"/>
                </a:ext>
              </a:extLst>
            </p:cNvPr>
            <p:cNvPicPr>
              <a:picLocks noChangeAspect="1"/>
            </p:cNvPicPr>
            <p:nvPr/>
          </p:nvPicPr>
          <p:blipFill>
            <a:blip r:embed="rId4"/>
            <a:stretch>
              <a:fillRect/>
            </a:stretch>
          </p:blipFill>
          <p:spPr>
            <a:xfrm>
              <a:off x="1025885" y="1398995"/>
              <a:ext cx="2820690" cy="1710323"/>
            </a:xfrm>
            <a:prstGeom prst="rect">
              <a:avLst/>
            </a:prstGeom>
          </p:spPr>
        </p:pic>
        <p:pic>
          <p:nvPicPr>
            <p:cNvPr id="3" name="Picture 2">
              <a:extLst>
                <a:ext uri="{FF2B5EF4-FFF2-40B4-BE49-F238E27FC236}">
                  <a16:creationId xmlns:a16="http://schemas.microsoft.com/office/drawing/2014/main" id="{E41D751A-65E9-394F-84BE-ED0FB3D88880}"/>
                </a:ext>
              </a:extLst>
            </p:cNvPr>
            <p:cNvPicPr>
              <a:picLocks noChangeAspect="1"/>
            </p:cNvPicPr>
            <p:nvPr/>
          </p:nvPicPr>
          <p:blipFill>
            <a:blip r:embed="rId5"/>
            <a:stretch>
              <a:fillRect/>
            </a:stretch>
          </p:blipFill>
          <p:spPr>
            <a:xfrm>
              <a:off x="898558" y="1398995"/>
              <a:ext cx="768584" cy="227924"/>
            </a:xfrm>
            <a:prstGeom prst="rect">
              <a:avLst/>
            </a:prstGeom>
          </p:spPr>
        </p:pic>
      </p:grpSp>
    </p:spTree>
    <p:extLst>
      <p:ext uri="{BB962C8B-B14F-4D97-AF65-F5344CB8AC3E}">
        <p14:creationId xmlns:p14="http://schemas.microsoft.com/office/powerpoint/2010/main" val="70899948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20217</TotalTime>
  <Words>1862</Words>
  <Application>Microsoft Macintosh PowerPoint</Application>
  <PresentationFormat>On-screen Show (4:3)</PresentationFormat>
  <Paragraphs>505</Paragraphs>
  <Slides>33</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宋体</vt:lpstr>
      <vt:lpstr>Arial</vt:lpstr>
      <vt:lpstr>Cambria Math</vt:lpstr>
      <vt:lpstr>Comic Sans MS</vt:lpstr>
      <vt:lpstr>Times New Roman</vt:lpstr>
      <vt:lpstr>Wingdings</vt:lpstr>
      <vt:lpstr>Default Design</vt:lpstr>
      <vt:lpstr>On Balancing Middlebox Set-up Cost and Bandwidth Consumption in NFV</vt:lpstr>
      <vt:lpstr>1. Introduction of Middlebox</vt:lpstr>
      <vt:lpstr>Middlebox Dependency Relations [1]</vt:lpstr>
      <vt:lpstr>Middlebox Traffic Changing Effects [2]</vt:lpstr>
      <vt:lpstr>Middlebox Placement Overview</vt:lpstr>
      <vt:lpstr>A Middlebox Placement Model [4]</vt:lpstr>
      <vt:lpstr>A Service Chain Model [2]</vt:lpstr>
      <vt:lpstr>2.  Our Model</vt:lpstr>
      <vt:lpstr>A Motivating Example</vt:lpstr>
      <vt:lpstr>3. Problem Formulation</vt:lpstr>
      <vt:lpstr> Problem Formulation (cont’d)</vt:lpstr>
      <vt:lpstr> Problem Complexity</vt:lpstr>
      <vt:lpstr>Problem Complexity (cont’d)</vt:lpstr>
      <vt:lpstr>4. Placing a Single Middlebox</vt:lpstr>
      <vt:lpstr>4. Placing a Single Middlebox (cont’d)</vt:lpstr>
      <vt:lpstr>Illustration</vt:lpstr>
      <vt:lpstr>5. Placing Multiple Middleboxes</vt:lpstr>
      <vt:lpstr>Totally-ordered Middlebox Set Placement</vt:lpstr>
      <vt:lpstr>Dynamic Programming Formulation</vt:lpstr>
      <vt:lpstr>An Example</vt:lpstr>
      <vt:lpstr>Totally-ordered Middlebox Set Placement (cont’d)</vt:lpstr>
      <vt:lpstr>Partially-ordered Middlebox Set Placement</vt:lpstr>
      <vt:lpstr>Partially-ordered Middlebox Set Placement (cont’d)</vt:lpstr>
      <vt:lpstr>6. Handling Heterogeneous flows for Non-ordered Middlebox Set</vt:lpstr>
      <vt:lpstr>PowerPoint Presentation</vt:lpstr>
      <vt:lpstr>7. Simulation</vt:lpstr>
      <vt:lpstr>7. Simulation</vt:lpstr>
      <vt:lpstr>Settings</vt:lpstr>
      <vt:lpstr>Simulation Results </vt:lpstr>
      <vt:lpstr>Simulation Results (cont’d)</vt:lpstr>
      <vt:lpstr>8. Conclusion and Future Work</vt:lpstr>
      <vt:lpstr>Other Service Chain Models</vt:lpstr>
      <vt:lpstr>Q &amp; A</vt:lpstr>
    </vt:vector>
  </TitlesOfParts>
  <Manager/>
  <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Algorithmic Crowdsourcing:  Current State and Future Perspective</dc:title>
  <dc:subject/>
  <dc:creator>Jie Wu</dc:creator>
  <cp:keywords/>
  <dc:description/>
  <cp:lastModifiedBy>Yang Chen</cp:lastModifiedBy>
  <cp:revision>1525</cp:revision>
  <cp:lastPrinted>2018-06-27T16:49:01Z</cp:lastPrinted>
  <dcterms:created xsi:type="dcterms:W3CDTF">2016-03-22T15:00:44Z</dcterms:created>
  <dcterms:modified xsi:type="dcterms:W3CDTF">2018-06-29T14:42:32Z</dcterms:modified>
  <cp:category/>
</cp:coreProperties>
</file>