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70" r:id="rId3"/>
    <p:sldId id="269" r:id="rId4"/>
    <p:sldId id="272" r:id="rId5"/>
    <p:sldId id="274" r:id="rId6"/>
    <p:sldId id="273" r:id="rId7"/>
    <p:sldId id="275" r:id="rId8"/>
    <p:sldId id="276" r:id="rId9"/>
    <p:sldId id="277" r:id="rId10"/>
    <p:sldId id="278" r:id="rId11"/>
    <p:sldId id="279" r:id="rId12"/>
    <p:sldId id="265" r:id="rId13"/>
    <p:sldId id="280" r:id="rId14"/>
    <p:sldId id="282" r:id="rId15"/>
    <p:sldId id="281" r:id="rId16"/>
    <p:sldId id="283" r:id="rId17"/>
    <p:sldId id="284" r:id="rId18"/>
    <p:sldId id="285" r:id="rId19"/>
    <p:sldId id="286" r:id="rId20"/>
    <p:sldId id="287" r:id="rId21"/>
    <p:sldId id="292" r:id="rId22"/>
    <p:sldId id="293" r:id="rId23"/>
    <p:sldId id="288" r:id="rId24"/>
    <p:sldId id="289" r:id="rId25"/>
    <p:sldId id="290" r:id="rId26"/>
    <p:sldId id="294" r:id="rId27"/>
    <p:sldId id="29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333399"/>
    <a:srgbClr val="FFFFFF"/>
    <a:srgbClr val="336699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3617" autoAdjust="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FF91-4A24-48D7-BC24-71C53D74C51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9D-9767-43E5-8925-F524F1BDE4B4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2EBD-C528-4DDC-BF41-41571636535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31FE-1592-43B7-8212-2E81501ECAC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185-DB59-4152-9CF5-05E4E5969AE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AED1-6CBB-48BB-8C2A-C066E4F5B8F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48B-00C1-4925-A44D-C68AF67B3B9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08FB-4F80-4EB2-B661-FF2B86A16FE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EF86-8F3A-4880-B805-3E60FC610CD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F27-B864-4B78-BBA8-60D20CA7924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62F7-688D-46BB-B704-B5DE5DAEB9E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6BB8983-022E-4F3F-BE61-A746F7CB726C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340768"/>
            <a:ext cx="8496944" cy="154989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Optimizing Multi-copy Two-hop Routing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Mobile Social Networks</a:t>
            </a:r>
            <a:endParaRPr lang="en-US" altLang="zh-CN" sz="3600" dirty="0">
              <a:solidFill>
                <a:schemeClr val="tx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496944" cy="127024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Huanyang Zheng*,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Yunsheng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Wang†, and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Wu*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Department of CIS, Temple University, USA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†Department of Computer Science, Kettering University,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USA</a:t>
            </a:r>
          </a:p>
          <a:p>
            <a:endParaRPr lang="en-US" sz="24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Presenter: Cong Liu</a:t>
            </a:r>
            <a:endParaRPr lang="en-US" sz="2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Very challenging problem:</a:t>
            </a:r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To calculate the forwarding set of the current copy, we need to know the </a:t>
            </a:r>
            <a:r>
              <a:rPr lang="en-US" sz="2800" dirty="0" smtClean="0"/>
              <a:t>delay </a:t>
            </a:r>
            <a:r>
              <a:rPr lang="en-US" sz="2800" dirty="0" smtClean="0"/>
              <a:t>reduction brought by the </a:t>
            </a:r>
            <a:r>
              <a:rPr lang="en-US" sz="2800" dirty="0" smtClean="0"/>
              <a:t>remaining </a:t>
            </a:r>
            <a:r>
              <a:rPr lang="en-US" sz="2800" dirty="0" smtClean="0"/>
              <a:t>copies.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To calculate the delay reduction brought by the remaining copies, we need to know the actual relay of the current copy, which is </a:t>
            </a:r>
            <a:r>
              <a:rPr lang="en-US" sz="2800" dirty="0" smtClean="0"/>
              <a:t>opportunistic.</a:t>
            </a:r>
            <a:endParaRPr lang="en-US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Tradeoff:</a:t>
            </a:r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If the forwarding set we selected for the current copy is too small, the subsequent copies will be blocked, losing the advantage of multiple copies.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On the other hand, if the forwarding set we selected for the current copy is too large, this copy may end up choosing unqualified relays, i.e., this copy is useless.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Outline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Model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Insights and Solutions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Extension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Evaluation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Exponential distributed link delay</a:t>
            </a:r>
            <a:r>
              <a:rPr lang="en-US" sz="3200" dirty="0" smtClean="0"/>
              <a:t>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3200" dirty="0" smtClean="0"/>
              <a:t>The parameters </a:t>
            </a:r>
          </a:p>
          <a:p>
            <a:pPr marL="971550" lvl="1" indent="-514350"/>
            <a:r>
              <a:rPr lang="en-US" sz="3200" dirty="0" smtClean="0"/>
              <a:t>	for the first and </a:t>
            </a:r>
          </a:p>
          <a:p>
            <a:pPr marL="971550" lvl="1" indent="-514350"/>
            <a:r>
              <a:rPr lang="en-US" sz="3200" dirty="0" smtClean="0"/>
              <a:t>	</a:t>
            </a:r>
            <a:r>
              <a:rPr lang="en-US" sz="3200" dirty="0" smtClean="0"/>
              <a:t>second hops are </a:t>
            </a:r>
          </a:p>
          <a:p>
            <a:pPr marL="971550" lvl="1" indent="-514350"/>
            <a:r>
              <a:rPr lang="en-US" sz="3200" dirty="0" smtClean="0"/>
              <a:t>	</a:t>
            </a:r>
            <a:r>
              <a:rPr lang="en-US" sz="3200" dirty="0" smtClean="0"/>
              <a:t>denoted by </a:t>
            </a:r>
            <a:r>
              <a:rPr lang="el-GR" sz="3200" dirty="0" smtClean="0"/>
              <a:t>λ</a:t>
            </a:r>
            <a:r>
              <a:rPr lang="en-US" sz="3200" dirty="0" smtClean="0"/>
              <a:t> and</a:t>
            </a:r>
          </a:p>
          <a:p>
            <a:pPr marL="971550" lvl="1" indent="-514350"/>
            <a:r>
              <a:rPr lang="en-US" sz="3200" dirty="0" smtClean="0"/>
              <a:t>	</a:t>
            </a:r>
            <a:r>
              <a:rPr lang="el-GR" sz="3200" dirty="0" smtClean="0"/>
              <a:t>μ</a:t>
            </a:r>
            <a:r>
              <a:rPr lang="en-US" sz="3200" dirty="0" smtClean="0"/>
              <a:t>, respectively. </a:t>
            </a: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Direct one-hop routing of S-D?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3200" dirty="0" smtClean="0"/>
              <a:t>Equivalent to S-R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-D, where R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and D has zero delay (meet infinite-frequently)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60848"/>
            <a:ext cx="4104456" cy="244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Let  </a:t>
            </a:r>
            <a:r>
              <a:rPr lang="en-US" sz="3200" i="1" dirty="0" smtClean="0"/>
              <a:t>F</a:t>
            </a:r>
            <a:r>
              <a:rPr lang="en-US" sz="3200" i="1" baseline="-25000" dirty="0" smtClean="0"/>
              <a:t>n</a:t>
            </a:r>
            <a:r>
              <a:rPr lang="en-US" sz="3200" dirty="0" smtClean="0"/>
              <a:t> denote the current forwarding set, then </a:t>
            </a:r>
            <a:r>
              <a:rPr lang="en-US" sz="3200" dirty="0" smtClean="0"/>
              <a:t>t</a:t>
            </a:r>
            <a:r>
              <a:rPr lang="en-US" sz="3200" dirty="0" smtClean="0"/>
              <a:t>he </a:t>
            </a:r>
            <a:r>
              <a:rPr lang="en-US" sz="3200" dirty="0" smtClean="0"/>
              <a:t>expected delay with n copies </a:t>
            </a:r>
            <a:r>
              <a:rPr lang="en-US" sz="3200" dirty="0" smtClean="0"/>
              <a:t>is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former part is the expected delay of the first sent message copy (including the first hop delay and the second hop delay).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latter part is the decreased expected delay brought by the remaining n−1 copies.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040" y="2780928"/>
            <a:ext cx="6118224" cy="82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780928"/>
            <a:ext cx="1624642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Insights and Solutions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For a relay node </a:t>
            </a:r>
            <a:r>
              <a:rPr lang="en-US" sz="3000" dirty="0" err="1" smtClean="0"/>
              <a:t>R</a:t>
            </a:r>
            <a:r>
              <a:rPr lang="en-US" sz="3000" baseline="-25000" dirty="0" err="1" smtClean="0"/>
              <a:t>k</a:t>
            </a:r>
            <a:r>
              <a:rPr lang="en-US" sz="3000" dirty="0" smtClean="0"/>
              <a:t>, we can decide whether </a:t>
            </a:r>
            <a:r>
              <a:rPr lang="en-US" sz="3000" dirty="0" err="1" smtClean="0"/>
              <a:t>R</a:t>
            </a:r>
            <a:r>
              <a:rPr lang="en-US" sz="3000" baseline="-25000" dirty="0" err="1" smtClean="0"/>
              <a:t>k</a:t>
            </a:r>
            <a:r>
              <a:rPr lang="en-US" sz="3000" dirty="0" smtClean="0"/>
              <a:t> is in the forwarding set or not, by comparing</a:t>
            </a:r>
            <a:endParaRPr lang="en-US" sz="3200" dirty="0" smtClean="0"/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600" dirty="0" smtClean="0"/>
              <a:t>The delivery delay of passing a copy to </a:t>
            </a:r>
            <a:r>
              <a:rPr lang="en-US" sz="2600" dirty="0" err="1" smtClean="0"/>
              <a:t>R</a:t>
            </a:r>
            <a:r>
              <a:rPr lang="en-US" sz="2600" baseline="-25000" dirty="0" err="1" smtClean="0"/>
              <a:t>k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-D path.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600" dirty="0" smtClean="0"/>
              <a:t>The delivery delay of not passing a copy (waiting for the other relays).</a:t>
            </a:r>
          </a:p>
          <a:p>
            <a:pPr marL="971550" lvl="1" indent="-514350">
              <a:buFont typeface="Wingdings" pitchFamily="2" charset="2"/>
              <a:buChar char="q"/>
            </a:pPr>
            <a:endParaRPr lang="en-US" sz="26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This insight means a greedy optimal selection: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09120"/>
            <a:ext cx="8077569" cy="116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Insights and Solutions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How to deal with the decreased expected delay brought by the remaining copies?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Key insights: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second hop delay of the currently sent copy should have </a:t>
            </a:r>
            <a:r>
              <a:rPr lang="en-US" sz="2800" i="1" dirty="0" smtClean="0"/>
              <a:t>the same order of magnitude with the delay </a:t>
            </a:r>
            <a:r>
              <a:rPr lang="en-US" sz="2800" dirty="0" smtClean="0"/>
              <a:t>reduction brought by the remaining copies.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799043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Insights and Solutions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second hop delay of the currently sent copy should have </a:t>
            </a:r>
            <a:r>
              <a:rPr lang="en-US" sz="2800" i="1" dirty="0" smtClean="0"/>
              <a:t>the same order of magnitude with the delay </a:t>
            </a:r>
            <a:r>
              <a:rPr lang="en-US" sz="2800" dirty="0" smtClean="0"/>
              <a:t>reduction brought by the remaining copies.</a:t>
            </a:r>
          </a:p>
          <a:p>
            <a:pPr marL="971550" lvl="1" indent="-514350">
              <a:buFont typeface="Wingdings" pitchFamily="2" charset="2"/>
              <a:buChar char="q"/>
            </a:pPr>
            <a:endParaRPr lang="en-US" sz="2800" dirty="0" smtClean="0"/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If the former one is the major delay, then we should select more qualified relays into the forwarding set of the current copy, i.e., remove unqualified relays.</a:t>
            </a:r>
          </a:p>
          <a:p>
            <a:pPr marL="971550" lvl="1" indent="-514350">
              <a:buFont typeface="Wingdings" pitchFamily="2" charset="2"/>
              <a:buChar char="q"/>
            </a:pPr>
            <a:endParaRPr lang="en-US" dirty="0" smtClean="0"/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On the other hand, if the latter one is the major issue, then we should sent out the first copy as soon as possible to take full advantage of subsequent copies.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Insights and Solutions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Bounded solution: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Greedily add the relay </a:t>
            </a:r>
            <a:r>
              <a:rPr lang="en-US" sz="2800" dirty="0" smtClean="0"/>
              <a:t>that has </a:t>
            </a:r>
            <a:r>
              <a:rPr lang="en-US" sz="2800" dirty="0" smtClean="0"/>
              <a:t>the smallest relay-destination delay into the forwarding set, until the above upper bound increases.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5885987" cy="119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799043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429000"/>
            <a:ext cx="2086135" cy="101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Extension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Feature space routing: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Use the feature differences of two nodes to estimate their contact frequency.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Then iteratively apply the two-hop routing.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7518865" cy="259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Mobile social networks: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Opportunistic contacts.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Intermittent connectivity.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r>
              <a:rPr lang="en-US" sz="3200" dirty="0" smtClean="0"/>
              <a:t>Two-hop routing: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Uses local network information.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Achieves a high delivery ratio through mobility.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Each message copy will be forwarded at most twice, resulting in the advantage of the bounded resource (e.g., energy and buffer) consumption.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Synthetic trace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30 relays between the source and the destination.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Uniform distributed contact frequency.</a:t>
            </a:r>
          </a:p>
          <a:p>
            <a:pPr marL="971550" lvl="1" indent="-514350">
              <a:buFont typeface="Wingdings" pitchFamily="2" charset="2"/>
              <a:buChar char="q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Intel trace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2-hop connected.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MIT trace.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Infocom06 trace.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Two-hop routing algorithms for comparison: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Infinite </a:t>
            </a:r>
            <a:r>
              <a:rPr lang="en-US" dirty="0" smtClean="0"/>
              <a:t>Copies, where the source has </a:t>
            </a:r>
            <a:r>
              <a:rPr lang="en-US" dirty="0" smtClean="0"/>
              <a:t>infinite copies for two-hop routing. </a:t>
            </a:r>
            <a:r>
              <a:rPr lang="en-US" dirty="0" smtClean="0"/>
              <a:t>Infinite </a:t>
            </a:r>
            <a:r>
              <a:rPr lang="en-US" dirty="0" smtClean="0"/>
              <a:t>Copies shows </a:t>
            </a:r>
            <a:r>
              <a:rPr lang="en-US" dirty="0" smtClean="0"/>
              <a:t>the minimum data delivery delay of two-hop </a:t>
            </a:r>
            <a:r>
              <a:rPr lang="en-US" dirty="0" smtClean="0"/>
              <a:t>routing algorithms</a:t>
            </a:r>
            <a:r>
              <a:rPr lang="en-US" dirty="0" smtClean="0"/>
              <a:t>. </a:t>
            </a:r>
            <a:endParaRPr lang="en-US" dirty="0" smtClean="0"/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All </a:t>
            </a:r>
            <a:r>
              <a:rPr lang="en-US" dirty="0" smtClean="0"/>
              <a:t>New Paths, where the source </a:t>
            </a:r>
            <a:r>
              <a:rPr lang="en-US" dirty="0" smtClean="0"/>
              <a:t>always forwards one </a:t>
            </a:r>
            <a:r>
              <a:rPr lang="en-US" dirty="0" smtClean="0"/>
              <a:t>message copy to any inter-meeting relay nodes </a:t>
            </a:r>
            <a:r>
              <a:rPr lang="en-US" dirty="0" smtClean="0"/>
              <a:t>(if the source has remaining copies). 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Repeated </a:t>
            </a:r>
            <a:r>
              <a:rPr lang="en-US" dirty="0" smtClean="0"/>
              <a:t>STRA, the source </a:t>
            </a:r>
            <a:r>
              <a:rPr lang="en-US" dirty="0" smtClean="0"/>
              <a:t>routes the </a:t>
            </a:r>
            <a:r>
              <a:rPr lang="en-US" dirty="0" smtClean="0"/>
              <a:t>n copies using single-copy two-hop </a:t>
            </a:r>
            <a:r>
              <a:rPr lang="en-US" dirty="0" smtClean="0"/>
              <a:t>routing algorithm recursively (the functionality of remaining copies is ignored).</a:t>
            </a:r>
            <a:endParaRPr lang="en-US" sz="66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Other algorithms for comparison: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Epidemic, where </a:t>
            </a:r>
            <a:r>
              <a:rPr lang="en-US" dirty="0" smtClean="0"/>
              <a:t>the nodes continuously replicate and transmit </a:t>
            </a:r>
            <a:r>
              <a:rPr lang="en-US" dirty="0" smtClean="0"/>
              <a:t>messages to </a:t>
            </a:r>
            <a:r>
              <a:rPr lang="en-US" dirty="0" smtClean="0"/>
              <a:t>newly discovered contacts that do not already possess </a:t>
            </a:r>
            <a:r>
              <a:rPr lang="en-US" dirty="0" smtClean="0"/>
              <a:t>a copy</a:t>
            </a:r>
            <a:r>
              <a:rPr lang="en-US" dirty="0" smtClean="0"/>
              <a:t>. Epidemic represents the minimum data delivery </a:t>
            </a:r>
            <a:r>
              <a:rPr lang="en-US" dirty="0" smtClean="0"/>
              <a:t>delay of </a:t>
            </a:r>
            <a:r>
              <a:rPr lang="en-US" dirty="0" smtClean="0"/>
              <a:t>all routing algorithms</a:t>
            </a:r>
            <a:r>
              <a:rPr lang="en-US" dirty="0" smtClean="0"/>
              <a:t>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(Binary</a:t>
            </a:r>
            <a:r>
              <a:rPr lang="en-US" dirty="0" smtClean="0"/>
              <a:t>) Spray and Wait, </a:t>
            </a:r>
            <a:r>
              <a:rPr lang="en-US" dirty="0" smtClean="0"/>
              <a:t>where is </a:t>
            </a:r>
            <a:r>
              <a:rPr lang="en-US" dirty="0" smtClean="0"/>
              <a:t>composed of a spray phase and wait </a:t>
            </a:r>
            <a:r>
              <a:rPr lang="en-US" dirty="0" smtClean="0"/>
              <a:t>phase.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err="1" smtClean="0"/>
              <a:t>SimBet</a:t>
            </a:r>
            <a:r>
              <a:rPr lang="en-US" dirty="0" smtClean="0"/>
              <a:t> where </a:t>
            </a:r>
            <a:r>
              <a:rPr lang="en-US" dirty="0" smtClean="0"/>
              <a:t>the relays are selected according to similarity </a:t>
            </a:r>
            <a:r>
              <a:rPr lang="en-US" dirty="0" smtClean="0"/>
              <a:t>and </a:t>
            </a:r>
            <a:r>
              <a:rPr lang="en-US" dirty="0" err="1" smtClean="0"/>
              <a:t>betweenness</a:t>
            </a:r>
            <a:r>
              <a:rPr lang="en-US" dirty="0" smtClean="0"/>
              <a:t>. </a:t>
            </a:r>
            <a:r>
              <a:rPr lang="en-US" dirty="0" smtClean="0"/>
              <a:t>Each message holder will give a </a:t>
            </a:r>
            <a:r>
              <a:rPr lang="en-US" dirty="0" smtClean="0"/>
              <a:t>copy to </a:t>
            </a:r>
            <a:r>
              <a:rPr lang="en-US" dirty="0" smtClean="0"/>
              <a:t>a inter-meeting relay if this relay does not hold a </a:t>
            </a:r>
            <a:r>
              <a:rPr lang="en-US" dirty="0" smtClean="0"/>
              <a:t>copy and </a:t>
            </a:r>
            <a:r>
              <a:rPr lang="en-US" dirty="0" smtClean="0"/>
              <a:t>has shorter feature distance with the destination. O</a:t>
            </a:r>
            <a:r>
              <a:rPr lang="en-US" dirty="0" smtClean="0"/>
              <a:t>nly </a:t>
            </a:r>
            <a:r>
              <a:rPr lang="en-US" dirty="0" smtClean="0"/>
              <a:t>source holds multiple copies</a:t>
            </a:r>
            <a:r>
              <a:rPr lang="en-US" dirty="0" smtClean="0"/>
              <a:t>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 The </a:t>
            </a:r>
            <a:r>
              <a:rPr lang="en-US" dirty="0" smtClean="0"/>
              <a:t>feature </a:t>
            </a:r>
            <a:r>
              <a:rPr lang="en-US" dirty="0" smtClean="0"/>
              <a:t>space routing </a:t>
            </a:r>
            <a:r>
              <a:rPr lang="en-US" dirty="0" smtClean="0"/>
              <a:t>that is based on Repeated STRA (FSR-RSTRA </a:t>
            </a:r>
            <a:r>
              <a:rPr lang="en-US" dirty="0" smtClean="0"/>
              <a:t>for short</a:t>
            </a:r>
            <a:r>
              <a:rPr lang="en-US" dirty="0" smtClean="0"/>
              <a:t>).</a:t>
            </a:r>
            <a:endParaRPr lang="en-US" sz="96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2-hop routing </a:t>
            </a:r>
            <a:r>
              <a:rPr lang="en-US" sz="2800" dirty="0" smtClean="0"/>
              <a:t>algorithm in the synthetic trace.</a:t>
            </a:r>
            <a:endParaRPr lang="en-US" dirty="0" smtClean="0"/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Gain ratio is the delay reduction </a:t>
            </a:r>
            <a:r>
              <a:rPr lang="en-US" dirty="0" smtClean="0"/>
              <a:t>b</a:t>
            </a:r>
            <a:r>
              <a:rPr lang="en-US" dirty="0" smtClean="0"/>
              <a:t>rought by using one more copy.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24944"/>
            <a:ext cx="81866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2-hop routing </a:t>
            </a:r>
            <a:r>
              <a:rPr lang="en-US" sz="2800" dirty="0" smtClean="0"/>
              <a:t>algorithm in the </a:t>
            </a:r>
            <a:r>
              <a:rPr lang="en-US" sz="2800" dirty="0" smtClean="0"/>
              <a:t>Intel </a:t>
            </a:r>
            <a:r>
              <a:rPr lang="en-US" sz="2800" dirty="0" smtClean="0"/>
              <a:t>trace.</a:t>
            </a:r>
            <a:endParaRPr lang="en-US" dirty="0" smtClean="0"/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Gain ratio is the delay reduction brought by using one more copy.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971550" lvl="1" indent="-514350">
              <a:buFont typeface="Wingdings" pitchFamily="2" charset="2"/>
              <a:buChar char="q"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8330158" cy="340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Feature space routing</a:t>
            </a:r>
            <a:endParaRPr lang="en-US" dirty="0" smtClean="0"/>
          </a:p>
          <a:p>
            <a:pPr marL="971550" lvl="1" indent="-514350">
              <a:buFont typeface="Wingdings" pitchFamily="2" charset="2"/>
              <a:buChar char="q"/>
            </a:pP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164" y="1984856"/>
            <a:ext cx="8803332" cy="468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Conclusion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multi-copy two-hop </a:t>
            </a:r>
            <a:r>
              <a:rPr lang="en-US" dirty="0" smtClean="0"/>
              <a:t>routing algorithm </a:t>
            </a:r>
            <a:r>
              <a:rPr lang="en-US" dirty="0" smtClean="0"/>
              <a:t>(MTRA) is proposed with a performance </a:t>
            </a:r>
            <a:r>
              <a:rPr lang="en-US" dirty="0" smtClean="0"/>
              <a:t>bound.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All </a:t>
            </a:r>
            <a:r>
              <a:rPr lang="en-US" dirty="0" smtClean="0"/>
              <a:t>the forwarding sets for the n copies can be </a:t>
            </a:r>
            <a:r>
              <a:rPr lang="en-US" dirty="0" smtClean="0"/>
              <a:t>efficiently determined </a:t>
            </a:r>
            <a:r>
              <a:rPr lang="en-US" dirty="0" smtClean="0"/>
              <a:t>with a time complexity of O(</a:t>
            </a:r>
            <a:r>
              <a:rPr lang="en-US" dirty="0" err="1" smtClean="0"/>
              <a:t>mlogm+nm</a:t>
            </a:r>
            <a:r>
              <a:rPr lang="en-US" dirty="0" smtClean="0"/>
              <a:t>), </a:t>
            </a:r>
            <a:r>
              <a:rPr lang="en-US" dirty="0" smtClean="0"/>
              <a:t>where m </a:t>
            </a:r>
            <a:r>
              <a:rPr lang="en-US" dirty="0" smtClean="0"/>
              <a:t>is the number of available </a:t>
            </a:r>
            <a:r>
              <a:rPr lang="en-US" dirty="0" smtClean="0"/>
              <a:t>relays.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MTRA can be further </a:t>
            </a:r>
            <a:r>
              <a:rPr lang="en-US" dirty="0" smtClean="0"/>
              <a:t>applied </a:t>
            </a:r>
            <a:r>
              <a:rPr lang="en-US" dirty="0" smtClean="0"/>
              <a:t>to a </a:t>
            </a:r>
            <a:r>
              <a:rPr lang="en-US" dirty="0" smtClean="0"/>
              <a:t>feature space routing scheme, where the contact </a:t>
            </a:r>
            <a:r>
              <a:rPr lang="en-US" dirty="0" smtClean="0"/>
              <a:t>frequencies are </a:t>
            </a:r>
            <a:r>
              <a:rPr lang="en-US" dirty="0" smtClean="0"/>
              <a:t>estimated by feature distances.</a:t>
            </a: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Simulation </a:t>
            </a:r>
            <a:r>
              <a:rPr lang="en-US" dirty="0" smtClean="0"/>
              <a:t>results </a:t>
            </a:r>
            <a:r>
              <a:rPr lang="en-US" dirty="0" smtClean="0"/>
              <a:t>show competitive </a:t>
            </a:r>
            <a:r>
              <a:rPr lang="en-US" dirty="0" smtClean="0"/>
              <a:t>performances of the proposed algorithms, </a:t>
            </a:r>
            <a:r>
              <a:rPr lang="en-US" dirty="0" smtClean="0"/>
              <a:t>which fully </a:t>
            </a:r>
            <a:r>
              <a:rPr lang="en-US" dirty="0" smtClean="0"/>
              <a:t>utilize the opportunistic nature of MSNs.</a:t>
            </a:r>
            <a:endParaRPr lang="en-US" dirty="0" smtClean="0"/>
          </a:p>
          <a:p>
            <a:pPr marL="971550" lvl="1" indent="-5143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The 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endParaRPr lang="en-US" sz="2800" dirty="0" smtClean="0"/>
          </a:p>
          <a:p>
            <a:pPr marL="2800350" lvl="5" indent="-514350"/>
            <a:r>
              <a:rPr lang="en-US" sz="2800" dirty="0" smtClean="0"/>
              <a:t>Questions &amp; Answer</a:t>
            </a:r>
            <a:endParaRPr lang="en-US" dirty="0" smtClean="0"/>
          </a:p>
          <a:p>
            <a:pPr marL="971550" lvl="1" indent="-5143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Opportunistic two-hop routing (</a:t>
            </a:r>
            <a:r>
              <a:rPr lang="en-US" sz="2800" dirty="0" smtClean="0"/>
              <a:t>single-copy case)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Link weights indicate average delay.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Forward the message to the first encountered node?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Most likely is R</a:t>
            </a:r>
            <a:r>
              <a:rPr lang="en-US" sz="2800" baseline="-25000" dirty="0" smtClean="0"/>
              <a:t>C.</a:t>
            </a:r>
            <a:endParaRPr lang="en-US" sz="2800" dirty="0" smtClean="0"/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Bad decision, since the delay of R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-D is large.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Wait for S-R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-D is better (2+1&lt;4)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184576" cy="18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Opportunistic two-hop routing (</a:t>
            </a:r>
            <a:r>
              <a:rPr lang="en-US" sz="2800" dirty="0" smtClean="0"/>
              <a:t>single-copy case)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Link weights indicate average delay.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Always shortest path routing (S-R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-D) ?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Also bad, when opportunistically meeting R</a:t>
            </a:r>
            <a:r>
              <a:rPr lang="en-US" sz="2800" baseline="-25000" dirty="0" smtClean="0"/>
              <a:t>B.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The delay of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-D is smaller than S-R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-D.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184576" cy="18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Opportunistic two-hop routing (</a:t>
            </a:r>
            <a:r>
              <a:rPr lang="en-US" sz="2800" dirty="0" smtClean="0"/>
              <a:t>single-copy case)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Link weights indicate average delay.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Forwarding set: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600" dirty="0" smtClean="0"/>
              <a:t>The source only forwards its copy to encountered relays in its forwarding set {R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,R</a:t>
            </a:r>
            <a:r>
              <a:rPr lang="en-US" sz="2600" baseline="-25000" dirty="0" smtClean="0"/>
              <a:t>B</a:t>
            </a:r>
            <a:r>
              <a:rPr lang="en-US" sz="2600" dirty="0" smtClean="0"/>
              <a:t>}, ignoring R</a:t>
            </a:r>
            <a:r>
              <a:rPr lang="en-US" sz="2600" baseline="-25000" dirty="0" smtClean="0"/>
              <a:t>C</a:t>
            </a:r>
            <a:r>
              <a:rPr lang="en-US" sz="2600" dirty="0" smtClean="0"/>
              <a:t> even if it is the next encounter.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184576" cy="18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Opportunistic two-hop routing (</a:t>
            </a:r>
            <a:r>
              <a:rPr lang="en-US" sz="2800" dirty="0" smtClean="0"/>
              <a:t>multi-copy case)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Assume the source has 3 copies.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forwarding set of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sent copy: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600" dirty="0" smtClean="0"/>
              <a:t>Should be{R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,R</a:t>
            </a:r>
            <a:r>
              <a:rPr lang="en-US" sz="2600" baseline="-25000" dirty="0" smtClean="0"/>
              <a:t>B</a:t>
            </a:r>
            <a:r>
              <a:rPr lang="en-US" sz="2600" dirty="0" smtClean="0"/>
              <a:t>,R</a:t>
            </a:r>
            <a:r>
              <a:rPr lang="en-US" sz="2600" baseline="-25000" dirty="0" smtClean="0"/>
              <a:t>C</a:t>
            </a:r>
            <a:r>
              <a:rPr lang="en-US" sz="2600" dirty="0" smtClean="0"/>
              <a:t>}.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600" dirty="0" smtClean="0"/>
              <a:t>Enough copies are reserved.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600" dirty="0" smtClean="0"/>
              <a:t>Different from the single-copy case.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184576" cy="18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Opportunistic two-hop routing (</a:t>
            </a:r>
            <a:r>
              <a:rPr lang="en-US" sz="2800" dirty="0" smtClean="0"/>
              <a:t>multi-copy case)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Assume the source has 2 </a:t>
            </a:r>
            <a:r>
              <a:rPr lang="en-US" sz="2800" dirty="0" smtClean="0"/>
              <a:t>copies (a complex case).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The forwarding set of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sent copy: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600" dirty="0" smtClean="0"/>
              <a:t>Should be{R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,R</a:t>
            </a:r>
            <a:r>
              <a:rPr lang="en-US" sz="2600" baseline="-25000" dirty="0" smtClean="0"/>
              <a:t>B</a:t>
            </a:r>
            <a:r>
              <a:rPr lang="en-US" sz="2600" dirty="0" smtClean="0"/>
              <a:t>,R</a:t>
            </a:r>
            <a:r>
              <a:rPr lang="en-US" sz="2600" baseline="-25000" dirty="0" smtClean="0"/>
              <a:t>C</a:t>
            </a:r>
            <a:r>
              <a:rPr lang="en-US" sz="2600" dirty="0" smtClean="0"/>
              <a:t>} or {R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,R</a:t>
            </a:r>
            <a:r>
              <a:rPr lang="en-US" sz="2600" baseline="-25000" dirty="0" smtClean="0"/>
              <a:t>B</a:t>
            </a:r>
            <a:r>
              <a:rPr lang="en-US" sz="2600" dirty="0" smtClean="0"/>
              <a:t>}?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600" dirty="0" smtClean="0"/>
              <a:t>Not trivial.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The forwarding set of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sent copy?</a:t>
            </a:r>
            <a:endParaRPr lang="en-US" sz="2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184576" cy="18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Opportunistic two-hop routing (</a:t>
            </a:r>
            <a:r>
              <a:rPr lang="en-US" sz="2800" dirty="0" smtClean="0"/>
              <a:t>multi-copy case)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Assume the source has 2 </a:t>
            </a:r>
            <a:r>
              <a:rPr lang="en-US" sz="2800" dirty="0" smtClean="0"/>
              <a:t>copies (a complex case</a:t>
            </a:r>
            <a:r>
              <a:rPr lang="en-US" sz="2800" dirty="0" smtClean="0"/>
              <a:t>).</a:t>
            </a: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Suppose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sent copy uses {R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,R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,R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}: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600" dirty="0" smtClean="0"/>
              <a:t> takes the </a:t>
            </a: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copy</a:t>
            </a:r>
            <a:r>
              <a:rPr lang="en-US" sz="2600" dirty="0" smtClean="0"/>
              <a:t>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600" dirty="0" smtClean="0"/>
              <a:t> takes the </a:t>
            </a: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copy</a:t>
            </a:r>
            <a:r>
              <a:rPr lang="en-US" sz="2600" dirty="0" smtClean="0"/>
              <a:t>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sz="2800" dirty="0" smtClean="0"/>
              <a:t>R</a:t>
            </a:r>
            <a:r>
              <a:rPr lang="en-US" sz="2800" baseline="-25000" dirty="0" smtClean="0"/>
              <a:t>C</a:t>
            </a:r>
            <a:r>
              <a:rPr lang="en-US" sz="2600" dirty="0" smtClean="0"/>
              <a:t> takes the </a:t>
            </a: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copy</a:t>
            </a:r>
            <a:r>
              <a:rPr lang="en-US" sz="26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184576" cy="18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/>
              <a:t>Opportunistic two-hop routing (</a:t>
            </a:r>
            <a:r>
              <a:rPr lang="en-US" sz="2800" dirty="0" smtClean="0"/>
              <a:t>multi-copy case)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Assume the source has 2 copies, very complex.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/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184576" cy="18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81128"/>
            <a:ext cx="8159360" cy="212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11560</TotalTime>
  <Words>1211</Words>
  <Application>Microsoft Office PowerPoint</Application>
  <PresentationFormat>全屏显示(4:3)</PresentationFormat>
  <Paragraphs>209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暗香扑面</vt:lpstr>
      <vt:lpstr>Optimizing Multi-copy Two-hop Routing in Mobile Social Networks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</vt:vector>
  </TitlesOfParts>
  <Company>eclipsed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Devil Presentation</dc:title>
  <dc:creator>eclipse</dc:creator>
  <cp:lastModifiedBy>Microsoft</cp:lastModifiedBy>
  <cp:revision>152</cp:revision>
  <dcterms:created xsi:type="dcterms:W3CDTF">2002-10-29T16:53:47Z</dcterms:created>
  <dcterms:modified xsi:type="dcterms:W3CDTF">2014-06-07T13:05:57Z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141786</vt:lpwstr>
  </property>
  <property fmtid="{D5CDD505-2E9C-101B-9397-08002B2CF9AE}" pid="3" name="NXPowerLiteVersion">
    <vt:lpwstr>D4.1.4</vt:lpwstr>
  </property>
</Properties>
</file>