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20"/>
  </p:notesMasterIdLst>
  <p:sldIdLst>
    <p:sldId id="260" r:id="rId2"/>
    <p:sldId id="277" r:id="rId3"/>
    <p:sldId id="262" r:id="rId4"/>
    <p:sldId id="261" r:id="rId5"/>
    <p:sldId id="265" r:id="rId6"/>
    <p:sldId id="267" r:id="rId7"/>
    <p:sldId id="266" r:id="rId8"/>
    <p:sldId id="269" r:id="rId9"/>
    <p:sldId id="268" r:id="rId10"/>
    <p:sldId id="270" r:id="rId11"/>
    <p:sldId id="271" r:id="rId12"/>
    <p:sldId id="272" r:id="rId13"/>
    <p:sldId id="278" r:id="rId14"/>
    <p:sldId id="280" r:id="rId15"/>
    <p:sldId id="279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FF5"/>
    <a:srgbClr val="7D47FA"/>
    <a:srgbClr val="F3F5F8"/>
    <a:srgbClr val="F9FAFC"/>
    <a:srgbClr val="5A26F5"/>
    <a:srgbClr val="F86502"/>
    <a:srgbClr val="185F0D"/>
    <a:srgbClr val="F6F4FB"/>
    <a:srgbClr val="F4FAF4"/>
    <a:srgbClr val="F0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0938"/>
  </p:normalViewPr>
  <p:slideViewPr>
    <p:cSldViewPr snapToGrid="0">
      <p:cViewPr varScale="1">
        <p:scale>
          <a:sx n="100" d="100"/>
          <a:sy n="100" d="100"/>
        </p:scale>
        <p:origin x="10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96DA1-76E5-3F45-B769-C2780451D3F9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B8C07-1CF3-E942-B172-348C8BDB5D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164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B8C07-1CF3-E942-B172-348C8BDB5D06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0625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52D3F-FE74-C9C2-950E-FB218767A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6E245EE-D2E7-9E96-B065-425ADC59B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DCCF9C-0F93-2515-B811-286F6CDDD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3DDF53-B74E-4D22-5BE4-BACA0B6E2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978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32B8D-D48A-F55F-F14D-6AC50FC59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8C46321-1249-EE55-BA17-CC26CB3C8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CA27FA4-7EE7-AFD3-A9A8-01EF1800A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9BBADF-1D7A-F798-6BB1-FE407EFD8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637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FB2B-CA5D-FBB4-E329-5D3119CA6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EF75AF5-4DEC-6D3A-72F1-E41856456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EAA0C1-5147-4B59-C1F4-0DA334EC8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5271BF-2A6E-7A99-FC4A-48CED0988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941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BB9B8-2BE7-8F99-C2F0-D65863F8D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0033C2-2327-0EF6-9828-04F93BEFE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DA6501C-0C46-4EFD-FA94-3D489A7C5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20A726-9FDF-9389-692E-12618E287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843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86722-1116-8B96-DF1C-62C2CDDB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BDFC1B-1D70-CBF1-49A6-DA8BE8716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11F559-F889-6E8C-BD81-F0F36BDA5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3F7F0F-5DFB-5B5D-7793-BD0A0BC08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39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6D2F2-2727-544B-3795-052A8CCD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881C8B0-EEA4-C0FA-BC14-66138F8AA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4F8E2BB-0BCC-80C9-F3D1-767B975E9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B58930-57E3-CDF3-29D8-0255FB59B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619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35E00-B42F-9C5F-2825-75E754B98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E608059-CE91-0750-E8A1-A550FC6E0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61E883-BDED-B946-412F-DF73C8E33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E00DD9-D150-8565-F544-AE1FD4319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89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97F75-BF81-4929-B1B2-E926D50EA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F506BB-84D4-81C6-190F-136B25AD4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CC07DAD-F06C-CB1F-7137-F22FDD748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169F5C-3B44-FE5B-3A4F-915C6AB54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22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CBE73-8E3D-ED42-6F88-BE921F8A4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BE268B-6DD1-039A-0E1F-3CB4D1E6B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217A7A-6774-530D-8B97-EC96F9569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very much for your attention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8991E4-F726-A1B0-0868-719F66349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19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5722-7941-AACA-FF89-E7C45965D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0C77B4-B2DA-FFF4-9163-D86107995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3298021-C204-3BB9-36FE-9B454FB0B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DCB45B-A739-3301-4358-3AD1304B2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59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8E8D9-34A3-E393-7DA4-001B456BA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D76941-3E0B-006E-EC27-708B8E241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736BF5-D0B7-D749-B4EF-07B7F0618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6B72A6-BDE9-3351-C582-37EF046FC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16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3D994-0F7E-E9F5-70FF-DF5F396B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DAFE811-7BF4-6660-4141-3FF8E0747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37E0B1-BAD8-4DC8-F889-ACF050103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9E3773-66F7-A2FE-9E69-06B4B15A7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17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70CBF-C260-9E1D-3A46-677538BE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128C8D-2EC4-F362-79D0-BF9B122EE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22D0B4-4C64-B917-B882-E2AE4D6ED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45DF0D-1101-C9A2-1CE2-782F9E1DA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98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9CE58-4CA4-7721-B9CC-8C520ADB6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09DC40-55B9-3918-BF66-0BA635C28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596762-754E-B030-A0B8-9AD939C17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7F22AE-2C74-DCA1-EC33-B24E13D56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25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85199-55AF-D789-F183-96BFF7B7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27D983A-C076-7A60-6146-A67622F03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FC9B5E-7C39-B630-5F25-30C43E3F6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EA12C3-F715-B35B-7B83-A0CE0BF11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23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3D217-0B29-7986-5CEC-771A85933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0A46CD-9322-8532-BE56-515CB61C6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A884907-73DA-BDE6-826E-EA2D4A83A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AD16EE-7D28-2101-0058-EA5742DFB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840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D3FDE-1015-3FE2-5423-3F1CAC96E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CFBC95B-9204-CE0D-8197-CF58C0F72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A75A02-2815-972B-A486-FD4D8DB4A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941B67-92C9-C799-F512-C1025C6B4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76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13E20-76C7-8C7B-5460-6E840E4AD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848116-E80E-FDB4-92AF-198E6FFAE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621187-A5C2-4F69-49EA-ACD73007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7B91A-5B9E-C191-5C5F-777BE62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DFEB2E-B3ED-A010-560B-FFFD7B44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15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BDC1-A15E-C8A7-C2DA-1CE7C09C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DE0CE3-C779-9310-D5CD-993B80662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268E33-0609-A72C-58B4-0B494202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1409B2-53DD-0D1A-43CC-9111DB52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17EFAD-72E8-65AE-9CA3-C0A0201D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661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FA65C0-D725-A94F-5DB5-9B8E2CBDF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C8E469-DFED-AA64-6176-0B60E367F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04F73F-CA35-C4E5-D0B2-1B59FD26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D563F6-3FB1-6F71-460B-D62D6478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E875C6-5A9F-D174-8E4D-89AAFCD4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028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59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45F5F-DDDE-E938-F9B7-1F9B6622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2100C1-C795-2EBE-2FFE-28F04831F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EC59E8-BFDF-CF9D-5009-0C3F63FD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FE64D7-662F-4446-8ED4-AD7BCF75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6256B9-7C7A-9D4D-6D76-E1390E7B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88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44013C-D2DF-A287-FB77-C98FF074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EE022-632B-B970-340B-BB16F102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E803B-9ABC-9281-CDE7-66838031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C15FAC-3E24-4606-6D6F-ABD18F43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29BEB5-7CC9-2DB5-31AB-FAF666A0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38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EA1AB-03CD-6880-16B9-4846F63F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5F4A9F-8B41-14AA-C849-CB475876E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195888-3DBF-E049-F8B9-C81CF8A76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9C4803-076B-535A-4A9B-9FF42D59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48F42A-EF36-A418-8159-D22A88C2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DFF9F9-D220-BB52-9D0B-CFB81EB4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21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D81B1-50F1-58BE-9095-2403C67D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AFDB25-A42F-0EAE-7717-C248EA7D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9954D7-F7FE-7F32-3FAF-E90D708AD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884D114-1DA7-5BDA-1274-61AE3C020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8B616D-C6D6-4BE3-C76A-ADA4D8F34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BBCFC8-CE4C-4CD6-2D33-D212B4A7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FCEA85-8E23-B3FC-6403-F49D7C6F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5DD239-8E30-2D53-AEC0-43CA58E8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728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EE8187-6E1E-3813-2F96-F1D83B03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30A642-7130-ADA0-C53E-FFDBEC0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B93CF9-49E3-583C-9E30-32E710A4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891623-C71F-5E02-D700-125CBD89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139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C67BAD-876C-36DB-F2B5-2D4B4D0E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69E67E6-F660-1827-C8D1-238E8946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BC2F5E-57A9-2A7B-DC4B-3214FB7D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96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8FF51F-03D9-54AB-07BA-6E6EEDF7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CB043B-FEB3-EEB4-CF9E-88EB3C20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89FBD-DD9A-A9ED-8D63-3618CF041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D346F9-CDFA-B3FF-F643-1CE95F11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551DAB-2842-6A30-BEAA-ED43A373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B21DD2-611E-E2CE-B2C4-30339CF1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677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A1C0E-5297-EECA-DE73-AF715C6F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92FF84-C185-6A8A-E7F5-1B09BCB20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50CFE3-5215-CD32-B937-79E51B0EF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10855A-7DF5-216B-F36F-1DA036B0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44D47B-839D-AACE-936C-A9BBA275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5CD32C-17A1-D275-EE02-B11ED472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12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279CC27-6539-374D-D688-58263E40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606CA6-1AC9-CE90-8153-BD8E73DA7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9EA3A0-9FE0-C320-DB78-010DD5F90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4A1A-4011-8C45-BDE5-F2868E62534B}" type="datetimeFigureOut">
              <a:rPr kumimoji="1" lang="zh-CN" altLang="en-US" smtClean="0"/>
              <a:t>2026/7/16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5697D8-99E3-F6EF-B08F-9A20F7EB4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1618DB-501D-5FB7-7F9B-31C45809A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34447-85CF-9542-9DCF-F2CECDC36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159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4.em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BCBBE-40F0-DDEB-BA29-A00E8CC7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E4B1C4E6-43D4-AA8C-F478-830BD6D61D3A}"/>
              </a:ext>
            </a:extLst>
          </p:cNvPr>
          <p:cNvSpPr txBox="1"/>
          <p:nvPr/>
        </p:nvSpPr>
        <p:spPr>
          <a:xfrm>
            <a:off x="1679901" y="5179534"/>
            <a:ext cx="949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Jixuan</a:t>
            </a:r>
            <a:r>
              <a:rPr kumimoji="1" lang="en-US" altLang="zh-CN" sz="28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Wu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Limei Lin*,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Xiaoding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Kunpeng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Jie Wu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99C4C6-5713-1B39-7237-5470E066A436}"/>
              </a:ext>
            </a:extLst>
          </p:cNvPr>
          <p:cNvSpPr txBox="1"/>
          <p:nvPr/>
        </p:nvSpPr>
        <p:spPr>
          <a:xfrm>
            <a:off x="300840" y="2212532"/>
            <a:ext cx="115903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zh-CN" altLang="zh-CN" sz="3600" b="1" spc="15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CausalSKyHop: Knowledge-Aware Causal Explanation of</a:t>
            </a:r>
            <a:r>
              <a:rPr lang="zh-CN" altLang="en-US" sz="3600" b="1" spc="15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3600" b="1" spc="15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GNNs via Higher-Order Semantic Reasoning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C06FC2C-B095-8B81-7320-9A8198CDD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29"/>
            <a:ext cx="35687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3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CA39D-326F-3869-1B74-63F845064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18119FD5-7BDD-5DB4-D226-2ADFF909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4317F2D7-413D-D510-1A25-530485AFB8A7}"/>
              </a:ext>
            </a:extLst>
          </p:cNvPr>
          <p:cNvSpPr/>
          <p:nvPr/>
        </p:nvSpPr>
        <p:spPr>
          <a:xfrm>
            <a:off x="35973" y="898164"/>
            <a:ext cx="9717627" cy="859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8755FF"/>
              </a:gs>
              <a:gs pos="83000">
                <a:srgbClr val="7D47FA"/>
              </a:gs>
              <a:gs pos="100000">
                <a:srgbClr val="5B1FF5"/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07E12D-2AFB-DBAE-2A46-2DCF6852B6F9}"/>
              </a:ext>
            </a:extLst>
          </p:cNvPr>
          <p:cNvSpPr txBox="1"/>
          <p:nvPr/>
        </p:nvSpPr>
        <p:spPr>
          <a:xfrm>
            <a:off x="157835" y="181297"/>
            <a:ext cx="886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Disentangling Semantic Causal Relations</a:t>
            </a:r>
            <a:endParaRPr kumimoji="1" lang="zh-CN" altLang="en-US" sz="3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0D6809-A1CE-A96B-580A-2415ADD17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1" y="20110"/>
            <a:ext cx="2153045" cy="9041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F9A519A-08AC-017A-7068-A56FBEBB4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" y="2101183"/>
            <a:ext cx="5238044" cy="294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6340FC5-57CB-0004-FBD5-0DEACA8DD8EF}"/>
                  </a:ext>
                </a:extLst>
              </p:cNvPr>
              <p:cNvSpPr txBox="1"/>
              <p:nvPr/>
            </p:nvSpPr>
            <p:spPr>
              <a:xfrm>
                <a:off x="5200073" y="2693583"/>
                <a:ext cx="6955953" cy="2080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zh-CN" altLang="zh-CN" sz="2200" b="1" dirty="0">
                    <a:solidFill>
                      <a:srgbClr val="5B1FF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Multi-Level Mask Fusion</a:t>
                </a:r>
                <a:endParaRPr lang="zh-CN" altLang="zh-CN" sz="2200" dirty="0">
                  <a:solidFill>
                    <a:srgbClr val="5B1FF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zh-CN" sz="2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Verify:</a:t>
                </a:r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Filter noise via cross-validation: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200" b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zh-CN" altLang="en-US" sz="2200" b="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struct</m:t>
                          </m:r>
                          <m:r>
                            <m:rPr>
                              <m:nor/>
                            </m:rPr>
                            <a:rPr lang="zh-CN" altLang="en-US" sz="2200" b="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nor/>
                            </m:rPr>
                            <a:rPr lang="zh-CN" altLang="en-US" sz="2200" b="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verified</m:t>
                          </m:r>
                        </m:sup>
                      </m:sSubSup>
                      <m:r>
                        <a:rPr lang="zh-CN" altLang="en-US" sz="2200" b="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22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200" b="1" i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zh-CN" altLang="en-US" sz="2200" b="0" i="0">
                          <a:latin typeface="Cambria Math" panose="02040503050406030204" pitchFamily="18" charset="0"/>
                        </a:rPr>
                        <m:t>⊙</m:t>
                      </m:r>
                      <m:sSubSup>
                        <m:sSubSupPr>
                          <m:ctrlPr>
                            <a:rPr lang="zh-CN" altLang="en-US" sz="22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200" b="1" i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200" b="0" i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struct</m:t>
                              </m:r>
                            </m:e>
                            <m:sub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zh-CN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zh-CN" sz="2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Fuse:</a:t>
                </a:r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Adaptive weighting based on semantic importance: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200" b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𝐻𝐶</m:t>
                          </m:r>
                        </m:sup>
                      </m:sSubSup>
                      <m:r>
                        <a:rPr lang="zh-CN" altLang="en-US" sz="22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2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2200" b="0" i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zh-CN" altLang="en-US" sz="22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200" b="1" i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zh-CN" altLang="en-US" sz="2200" b="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motif</m:t>
                          </m:r>
                          <m:r>
                            <m:rPr>
                              <m:nor/>
                            </m:rPr>
                            <a:rPr lang="zh-CN" altLang="en-US" sz="2200" b="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nor/>
                            </m:rPr>
                            <a:rPr lang="zh-CN" altLang="en-US" sz="2200" b="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verified</m:t>
                          </m:r>
                        </m:sup>
                      </m:sSubSup>
                      <m:r>
                        <a:rPr lang="zh-CN" altLang="en-US" sz="22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2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200" b="0" i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zh-CN" altLang="en-US" sz="22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200" b="1" i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zh-CN" altLang="en-US" sz="2200" b="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hyper</m:t>
                          </m:r>
                          <m:r>
                            <m:rPr>
                              <m:nor/>
                            </m:rPr>
                            <a:rPr lang="zh-CN" altLang="en-US" sz="2200" b="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nor/>
                            </m:rPr>
                            <a:rPr lang="zh-CN" altLang="en-US" sz="2200" b="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verified</m:t>
                          </m:r>
                        </m:sup>
                      </m:sSubSup>
                    </m:oMath>
                  </m:oMathPara>
                </a14:m>
                <a:endParaRPr lang="zh-CN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6340FC5-57CB-0004-FBD5-0DEACA8DD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73" y="2693583"/>
                <a:ext cx="6955953" cy="2080441"/>
              </a:xfrm>
              <a:prstGeom prst="rect">
                <a:avLst/>
              </a:prstGeom>
              <a:blipFill>
                <a:blip r:embed="rId6"/>
                <a:stretch>
                  <a:fillRect l="-1093" t="-2439" r="-1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AA77AAC-49AB-F8F1-813D-D18BD7CCA114}"/>
                  </a:ext>
                </a:extLst>
              </p:cNvPr>
              <p:cNvSpPr txBox="1"/>
              <p:nvPr/>
            </p:nvSpPr>
            <p:spPr>
              <a:xfrm>
                <a:off x="5246821" y="5116175"/>
                <a:ext cx="6549067" cy="1151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zh-CN" altLang="zh-CN" sz="2200" b="1" dirty="0">
                    <a:solidFill>
                      <a:srgbClr val="5B1FF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 Disentanglement</a:t>
                </a:r>
                <a:endParaRPr lang="zh-CN" altLang="zh-CN" sz="2200" dirty="0">
                  <a:solidFill>
                    <a:srgbClr val="5B1FF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Isolate evolving dynamic patterns from static knowledge: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200" b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𝐷𝐻𝐶</m:t>
                          </m:r>
                        </m:sup>
                      </m:sSubSup>
                      <m:r>
                        <a:rPr lang="zh-CN" altLang="en-US" sz="22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zh-CN" altLang="en-US" sz="2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200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zh-CN" altLang="en-US" sz="2200" b="0" i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CN" altLang="en-US" sz="22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200" b="1" i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zh-CN" altLang="en-US" sz="2200" b="0" i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bSup>
                          <m:r>
                            <a:rPr lang="zh-CN" altLang="en-US" sz="2200" b="0" i="0">
                              <a:latin typeface="Cambria Math" panose="02040503050406030204" pitchFamily="18" charset="0"/>
                            </a:rPr>
                            <m:t>⊙</m:t>
                          </m:r>
                          <m:sSubSup>
                            <m:sSubSupPr>
                              <m:ctrlP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200" b="1" i="0"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  <m:sub>
                              <m:r>
                                <a:rPr lang="zh-CN" altLang="en-US" sz="2200" b="0" i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</m:sup>
                          </m:sSubSup>
                          <m:r>
                            <a:rPr lang="zh-CN" altLang="en-US" sz="2200" b="0" i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𝐷𝐻𝐶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AA77AAC-49AB-F8F1-813D-D18BD7CCA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821" y="5116175"/>
                <a:ext cx="6549067" cy="1151597"/>
              </a:xfrm>
              <a:prstGeom prst="rect">
                <a:avLst/>
              </a:prstGeom>
              <a:blipFill>
                <a:blip r:embed="rId7"/>
                <a:stretch>
                  <a:fillRect l="-1163" t="-3261" r="-2132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E3317C9-4D44-7DA9-2038-FC8FC42BDE54}"/>
                  </a:ext>
                </a:extLst>
              </p:cNvPr>
              <p:cNvSpPr txBox="1"/>
              <p:nvPr/>
            </p:nvSpPr>
            <p:spPr>
              <a:xfrm>
                <a:off x="5200073" y="1236831"/>
                <a:ext cx="6331446" cy="1114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zh-CN" altLang="zh-CN" sz="2200" b="1" dirty="0">
                    <a:solidFill>
                      <a:srgbClr val="5B1FF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Causal Mask Generation</a:t>
                </a:r>
                <a:endParaRPr lang="zh-CN" altLang="zh-CN" sz="2200" dirty="0">
                  <a:solidFill>
                    <a:srgbClr val="5B1FF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initial mask via knowledge-enhanced VGAE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zh-CN" altLang="en-US" sz="22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2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zh-CN" altLang="en-US" sz="2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200" b="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zh-CN" altLang="en-US" sz="2200" b="0" i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CN" altLang="en-US" sz="22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200" b="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zh-CN" altLang="en-US" sz="2200" b="0" i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CN" altLang="en-US" sz="2200" b="0" i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zh-CN" altLang="en-US" sz="22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E3317C9-4D44-7DA9-2038-FC8FC42B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73" y="1236831"/>
                <a:ext cx="6331446" cy="1114601"/>
              </a:xfrm>
              <a:prstGeom prst="rect">
                <a:avLst/>
              </a:prstGeom>
              <a:blipFill>
                <a:blip r:embed="rId8"/>
                <a:stretch>
                  <a:fillRect l="-1200" t="-3371" r="-1400" b="-6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70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AE303-D308-C71F-A4BE-07EA733B7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1FE8BC8A-8291-ADFF-917E-DE2435D13F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BFEE11F-5707-529C-2DD1-F70DC07C66F8}"/>
              </a:ext>
            </a:extLst>
          </p:cNvPr>
          <p:cNvSpPr/>
          <p:nvPr/>
        </p:nvSpPr>
        <p:spPr>
          <a:xfrm>
            <a:off x="35973" y="898164"/>
            <a:ext cx="9717627" cy="859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8755FF"/>
              </a:gs>
              <a:gs pos="83000">
                <a:srgbClr val="7D47FA"/>
              </a:gs>
              <a:gs pos="100000">
                <a:srgbClr val="5B1FF5"/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FFD180D-17E0-0D0F-A040-DA9325C85D85}"/>
              </a:ext>
            </a:extLst>
          </p:cNvPr>
          <p:cNvSpPr txBox="1"/>
          <p:nvPr/>
        </p:nvSpPr>
        <p:spPr>
          <a:xfrm>
            <a:off x="157835" y="181297"/>
            <a:ext cx="922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Knowledge-Grounded Optimization</a:t>
            </a:r>
            <a:endParaRPr kumimoji="1" lang="zh-CN" altLang="en-US" sz="3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68344B-384E-2F5A-3EAA-3EA2DC48B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1" y="20110"/>
            <a:ext cx="2153045" cy="904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5C2A0B-C572-B090-A7B4-B618F4E11945}"/>
                  </a:ext>
                </a:extLst>
              </p:cNvPr>
              <p:cNvSpPr txBox="1"/>
              <p:nvPr/>
            </p:nvSpPr>
            <p:spPr>
              <a:xfrm>
                <a:off x="2820250" y="1116216"/>
                <a:ext cx="6558305" cy="1721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zh-CN" altLang="zh-CN" sz="2200" b="1" dirty="0">
                    <a:solidFill>
                      <a:srgbClr val="5B1FF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Semantic Decoupling (Contrastive Learning)</a:t>
                </a:r>
                <a:endParaRPr lang="zh-CN" altLang="zh-CN" sz="2200" dirty="0">
                  <a:solidFill>
                    <a:srgbClr val="5B1FF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Distinguishes causal relationships from spurious noise: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unc>
                            <m:func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2200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zh-CN" alt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sz="2200" i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zh-CN" alt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sz="2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d>
                                            <m:dPr>
                                              <m:ctrlPr>
                                                <a:rPr lang="zh-CN" alt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zh-CN" altLang="en-US" sz="2200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zh-CN" altLang="en-US" sz="2200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𝐻𝐶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r>
                                            <a:rPr lang="zh-CN" altLang="en-US" sz="2200" i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zh-CN" altLang="en-US" sz="22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a:rPr lang="zh-CN" altLang="en-US" sz="2200" i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zh-CN" alt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sz="2200" i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zh-CN" alt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sz="2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d>
                                            <m:dPr>
                                              <m:ctrlPr>
                                                <a:rPr lang="zh-CN" alt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zh-CN" altLang="en-US" sz="2200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zh-CN" altLang="en-US" sz="2200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zh-CN" alt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𝐻𝐶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r>
                                            <a:rPr lang="zh-CN" altLang="en-US" sz="2200" i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zh-CN" altLang="en-US" sz="22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a:rPr lang="zh-CN" altLang="en-US" sz="2200" i="0">
                                              <a:latin typeface="Cambria Math" panose="02040503050406030204" pitchFamily="18" charset="0"/>
                                            </a:rPr>
                                            <m:t>)+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zh-CN" alt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zh-CN" alt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  <m:sup>
                                              <m:r>
                                                <a:rPr lang="zh-CN" alt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p>
                                          </m:sSubSup>
                                          <m:r>
                                            <a:rPr lang="zh-CN" altLang="en-US" sz="22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zh-CN" alt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zh-CN" alt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  <m:sup>
                                              <m:r>
                                                <a:rPr lang="zh-CN" alt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𝐻𝐶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zh-CN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5C2A0B-C572-B090-A7B4-B618F4E11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50" y="1116216"/>
                <a:ext cx="6558305" cy="1721369"/>
              </a:xfrm>
              <a:prstGeom prst="rect">
                <a:avLst/>
              </a:prstGeom>
              <a:blipFill>
                <a:blip r:embed="rId5"/>
                <a:stretch>
                  <a:fillRect l="-1161" t="-21168" b="-94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A3BD22C-8754-1E85-2683-4B89026BB4D9}"/>
                  </a:ext>
                </a:extLst>
              </p:cNvPr>
              <p:cNvSpPr txBox="1"/>
              <p:nvPr/>
            </p:nvSpPr>
            <p:spPr>
              <a:xfrm>
                <a:off x="2820250" y="3159731"/>
                <a:ext cx="7324924" cy="1721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zh-CN" altLang="zh-CN" sz="2200" b="1" dirty="0">
                    <a:solidFill>
                      <a:srgbClr val="5B1FF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Temporal Semantic Consistency</a:t>
                </a:r>
                <a:endParaRPr lang="zh-CN" altLang="zh-CN" sz="2200" dirty="0">
                  <a:solidFill>
                    <a:srgbClr val="5B1FF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Ensures dynamic relationships maintain temporal continuity: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zh-CN" altLang="en-US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d>
                        <m:dPr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zh-CN" altLang="en-US" sz="2200" i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d>
                                    <m:dPr>
                                      <m:ctrlPr>
                                        <a:rPr lang="zh-CN" alt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zh-CN" altLang="en-US" sz="22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sup>
                              </m:sSubSup>
                            </m:e>
                          </m:d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A3BD22C-8754-1E85-2683-4B89026BB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50" y="3159731"/>
                <a:ext cx="7324924" cy="1721369"/>
              </a:xfrm>
              <a:prstGeom prst="rect">
                <a:avLst/>
              </a:prstGeom>
              <a:blipFill>
                <a:blip r:embed="rId6"/>
                <a:stretch>
                  <a:fillRect l="-1040" t="-21168" b="-94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92CA4C6-5006-01C4-350E-D680669FFC59}"/>
                  </a:ext>
                </a:extLst>
              </p:cNvPr>
              <p:cNvSpPr txBox="1"/>
              <p:nvPr/>
            </p:nvSpPr>
            <p:spPr>
              <a:xfrm>
                <a:off x="2820250" y="4806078"/>
                <a:ext cx="6933350" cy="2059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zh-CN" altLang="zh-CN" sz="2200" b="1" dirty="0">
                    <a:solidFill>
                      <a:srgbClr val="5B1FF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Higher-Order Structural Consistency</a:t>
                </a:r>
                <a:endParaRPr lang="zh-CN" altLang="zh-CN" sz="2200" dirty="0">
                  <a:solidFill>
                    <a:srgbClr val="5B1FF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Ensures semantic coherence and integration across diverse structural perspectives (motifs and hypergraphs):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  <m:r>
                        <a:rPr lang="zh-CN" altLang="en-US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ctrlP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200" i="0"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𝑣𝑒𝑟𝑖𝑓𝑦</m:t>
                                  </m:r>
                                </m:sup>
                              </m:sSubSup>
                              <m:r>
                                <a:rPr lang="zh-CN" altLang="en-US" sz="2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zh-CN" altLang="en-US" sz="220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200" i="0"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zh-CN" altLang="en-US" sz="2200" i="1">
                                      <a:latin typeface="Cambria Math" panose="02040503050406030204" pitchFamily="18" charset="0"/>
                                    </a:rPr>
                                    <m:t>𝑏𝑎𝑙𝑎𝑛𝑐𝑒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zh-CN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92CA4C6-5006-01C4-350E-D680669F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50" y="4806078"/>
                <a:ext cx="6933350" cy="2059923"/>
              </a:xfrm>
              <a:prstGeom prst="rect">
                <a:avLst/>
              </a:prstGeom>
              <a:blipFill>
                <a:blip r:embed="rId7"/>
                <a:stretch>
                  <a:fillRect l="-1099" t="-2454" b="-79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8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85889-B13E-085F-8F9A-99D22C948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833F76E9-19BC-0897-8A96-0D69CE5743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5" name="MH_Entry_1">
            <a:extLst>
              <a:ext uri="{FF2B5EF4-FFF2-40B4-BE49-F238E27FC236}">
                <a16:creationId xmlns:a16="http://schemas.microsoft.com/office/drawing/2014/main" id="{7160A77E-8852-5A75-EF1B-7EF90BABCCB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53898" y="2324227"/>
            <a:ext cx="6918905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4800" dirty="0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Experiments &amp; Results</a:t>
            </a:r>
          </a:p>
        </p:txBody>
      </p:sp>
      <p:sp>
        <p:nvSpPr>
          <p:cNvPr id="2" name="MH_Number_1">
            <a:extLst>
              <a:ext uri="{FF2B5EF4-FFF2-40B4-BE49-F238E27FC236}">
                <a16:creationId xmlns:a16="http://schemas.microsoft.com/office/drawing/2014/main" id="{C08A332D-C537-BD1C-9162-A5630BB558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34047" y="3669500"/>
            <a:ext cx="535940" cy="535940"/>
          </a:xfrm>
          <a:prstGeom prst="ellipse">
            <a:avLst/>
          </a:prstGeom>
          <a:solidFill>
            <a:srgbClr val="8755F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524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1446B-440B-59B1-A8D7-62C2CD891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7AEB2F9D-1761-C666-2CD7-15E3F64961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50213D2-05A0-488F-38A4-8789B34A1DFD}"/>
              </a:ext>
            </a:extLst>
          </p:cNvPr>
          <p:cNvSpPr/>
          <p:nvPr/>
        </p:nvSpPr>
        <p:spPr>
          <a:xfrm>
            <a:off x="35973" y="898164"/>
            <a:ext cx="9717627" cy="859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8755FF"/>
              </a:gs>
              <a:gs pos="83000">
                <a:srgbClr val="7D47FA"/>
              </a:gs>
              <a:gs pos="100000">
                <a:srgbClr val="5B1FF5"/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CFFC53C-EC95-6EC9-FFD2-94039129B9B6}"/>
              </a:ext>
            </a:extLst>
          </p:cNvPr>
          <p:cNvSpPr txBox="1"/>
          <p:nvPr/>
        </p:nvSpPr>
        <p:spPr>
          <a:xfrm>
            <a:off x="157835" y="181297"/>
            <a:ext cx="922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kumimoji="1" lang="zh-CN" altLang="en-US" sz="3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83B6CB5-E352-7540-A4B8-ED302FF9C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1" y="20110"/>
            <a:ext cx="2153045" cy="904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C82C33-0882-2A69-071A-7D8057965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35" y="1416669"/>
            <a:ext cx="5158489" cy="52600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B59363-58D9-C9AF-6FE0-548105136C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487" r="42972" b="11414"/>
          <a:stretch>
            <a:fillRect/>
          </a:stretch>
        </p:blipFill>
        <p:spPr>
          <a:xfrm>
            <a:off x="6326407" y="1730570"/>
            <a:ext cx="3676573" cy="25247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824637D-C738-206D-422F-4EA9690BB816}"/>
              </a:ext>
            </a:extLst>
          </p:cNvPr>
          <p:cNvSpPr txBox="1"/>
          <p:nvPr/>
        </p:nvSpPr>
        <p:spPr>
          <a:xfrm>
            <a:off x="5559302" y="4623096"/>
            <a:ext cx="65004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Explanation Fidelity (Heatmap):</a:t>
            </a: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Significant improvements in explanation accuracy and faithfulness</a:t>
            </a:r>
            <a:endParaRPr lang="en-US" altLang="zh-CN" sz="2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zh-CN" altLang="zh-CN" sz="2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Accuracy (Bar Chart):</a:t>
            </a: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Maintains or boosts downstream task performance</a:t>
            </a:r>
          </a:p>
        </p:txBody>
      </p:sp>
    </p:spTree>
    <p:extLst>
      <p:ext uri="{BB962C8B-B14F-4D97-AF65-F5344CB8AC3E}">
        <p14:creationId xmlns:p14="http://schemas.microsoft.com/office/powerpoint/2010/main" val="139189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A4097-D0CA-1D4F-4C21-3340143A4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509CDBCE-4A8E-33A8-CF4C-03D893F4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92E5ED-2448-6DB9-C5C1-B782ABF69786}"/>
              </a:ext>
            </a:extLst>
          </p:cNvPr>
          <p:cNvSpPr/>
          <p:nvPr/>
        </p:nvSpPr>
        <p:spPr>
          <a:xfrm>
            <a:off x="35973" y="898164"/>
            <a:ext cx="9717627" cy="859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8755FF"/>
              </a:gs>
              <a:gs pos="83000">
                <a:srgbClr val="7D47FA"/>
              </a:gs>
              <a:gs pos="100000">
                <a:srgbClr val="5B1FF5"/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A4B3932-E265-1449-3462-F2773E4E093B}"/>
              </a:ext>
            </a:extLst>
          </p:cNvPr>
          <p:cNvSpPr txBox="1"/>
          <p:nvPr/>
        </p:nvSpPr>
        <p:spPr>
          <a:xfrm>
            <a:off x="157835" y="181297"/>
            <a:ext cx="922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studies</a:t>
            </a:r>
            <a:endParaRPr kumimoji="1" lang="zh-CN" altLang="en-US" sz="3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41381A-D046-022B-5C3A-A015D373F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1" y="20110"/>
            <a:ext cx="2153045" cy="9041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4994119-D795-9B5B-9DA2-B5AB014EF2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386" t="5487" b="11414"/>
          <a:stretch>
            <a:fillRect/>
          </a:stretch>
        </p:blipFill>
        <p:spPr>
          <a:xfrm>
            <a:off x="946565" y="1354410"/>
            <a:ext cx="3160468" cy="29044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0CF5A0-5CEE-B437-1A28-9CF73C147A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7513" b="50000"/>
          <a:stretch>
            <a:fillRect/>
          </a:stretch>
        </p:blipFill>
        <p:spPr>
          <a:xfrm>
            <a:off x="4894786" y="1540103"/>
            <a:ext cx="2035171" cy="25330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04318E-CB3B-D34E-C132-FA6EF92314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0000" r="47513"/>
          <a:stretch>
            <a:fillRect/>
          </a:stretch>
        </p:blipFill>
        <p:spPr>
          <a:xfrm>
            <a:off x="7967810" y="1593140"/>
            <a:ext cx="2035171" cy="25330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81DBF91-AF86-BBA6-6510-187B663D74CC}"/>
              </a:ext>
            </a:extLst>
          </p:cNvPr>
          <p:cNvSpPr txBox="1"/>
          <p:nvPr/>
        </p:nvSpPr>
        <p:spPr>
          <a:xfrm>
            <a:off x="897058" y="4795078"/>
            <a:ext cx="102149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Losses (Radar Chart):</a:t>
            </a: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Confirms the effectiveness of the joint objective, especially </a:t>
            </a: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contrastive semantic decoupling</a:t>
            </a:r>
            <a:endParaRPr lang="en-US" altLang="zh-CN" sz="2200" b="1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zh-CN" altLang="zh-CN" sz="2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Structures (Bar Chart):</a:t>
            </a: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Demonstrates the necessity of incorporating </a:t>
            </a: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motifs and hypergraphs</a:t>
            </a: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stable causal reasoning</a:t>
            </a:r>
          </a:p>
        </p:txBody>
      </p:sp>
    </p:spTree>
    <p:extLst>
      <p:ext uri="{BB962C8B-B14F-4D97-AF65-F5344CB8AC3E}">
        <p14:creationId xmlns:p14="http://schemas.microsoft.com/office/powerpoint/2010/main" val="139877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2B01D-BEFB-FD18-CED7-6F70C16E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7D7138FC-7183-8E2A-57E5-7C6AE49D5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4E671B23-305D-F5F0-5A6E-49B1C135D38A}"/>
              </a:ext>
            </a:extLst>
          </p:cNvPr>
          <p:cNvSpPr/>
          <p:nvPr/>
        </p:nvSpPr>
        <p:spPr>
          <a:xfrm>
            <a:off x="35973" y="898164"/>
            <a:ext cx="9717627" cy="859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8755FF"/>
              </a:gs>
              <a:gs pos="83000">
                <a:srgbClr val="7D47FA"/>
              </a:gs>
              <a:gs pos="100000">
                <a:srgbClr val="5B1FF5"/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6D26A59-F61A-86D0-EF48-F260442D40D5}"/>
              </a:ext>
            </a:extLst>
          </p:cNvPr>
          <p:cNvSpPr txBox="1"/>
          <p:nvPr/>
        </p:nvSpPr>
        <p:spPr>
          <a:xfrm>
            <a:off x="157835" y="181297"/>
            <a:ext cx="922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Interpretability &amp; Sparsity</a:t>
            </a:r>
            <a:endParaRPr kumimoji="1" lang="zh-CN" altLang="en-US" sz="3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421F74-6AF1-9D27-1ABA-B8957FA9D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1" y="20110"/>
            <a:ext cx="2153045" cy="9041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116A31-859E-85FD-81D0-F4551DB60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914" y="1332227"/>
            <a:ext cx="4257371" cy="25883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3253B0-B241-D3F3-FAA6-49680BC5F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3" y="1332227"/>
            <a:ext cx="7563929" cy="29478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ACA976E-24C7-3084-79F7-831B4D5DA0F2}"/>
              </a:ext>
            </a:extLst>
          </p:cNvPr>
          <p:cNvSpPr txBox="1"/>
          <p:nvPr/>
        </p:nvSpPr>
        <p:spPr>
          <a:xfrm>
            <a:off x="889990" y="4705531"/>
            <a:ext cx="97176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 in Sparsity</a:t>
            </a:r>
            <a:r>
              <a:rPr lang="en-US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(Line Chart)</a:t>
            </a: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Achieves comparable or better accuracy using </a:t>
            </a:r>
            <a:r>
              <a:rPr lang="zh-CN" altLang="en-US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fewer, more focused edges</a:t>
            </a:r>
            <a:endParaRPr lang="en-US" altLang="zh-CN" sz="2200" b="1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zh-CN" altLang="zh-CN" sz="2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Interpretability</a:t>
            </a:r>
            <a:r>
              <a:rPr lang="en-US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(Case Study)</a:t>
            </a: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Consistently identifies the complete, semantically meaningful </a:t>
            </a: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'fish' motif</a:t>
            </a: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across all time steps</a:t>
            </a:r>
          </a:p>
        </p:txBody>
      </p:sp>
    </p:spTree>
    <p:extLst>
      <p:ext uri="{BB962C8B-B14F-4D97-AF65-F5344CB8AC3E}">
        <p14:creationId xmlns:p14="http://schemas.microsoft.com/office/powerpoint/2010/main" val="170987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B0ED2-9A13-22DA-7610-10B12A80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833A3414-900D-DE47-4FAA-36C7CF7D65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5" name="MH_Entry_1">
            <a:extLst>
              <a:ext uri="{FF2B5EF4-FFF2-40B4-BE49-F238E27FC236}">
                <a16:creationId xmlns:a16="http://schemas.microsoft.com/office/drawing/2014/main" id="{A4F1C7C6-4542-E269-E24D-421ABC78BD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53898" y="2324227"/>
            <a:ext cx="6918905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4800" dirty="0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Conclusion &amp; Future work</a:t>
            </a:r>
          </a:p>
        </p:txBody>
      </p:sp>
      <p:sp>
        <p:nvSpPr>
          <p:cNvPr id="2" name="MH_Number_1">
            <a:extLst>
              <a:ext uri="{FF2B5EF4-FFF2-40B4-BE49-F238E27FC236}">
                <a16:creationId xmlns:a16="http://schemas.microsoft.com/office/drawing/2014/main" id="{C9DBCFFE-FE26-9285-F949-11F6F418C6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34047" y="3669500"/>
            <a:ext cx="535940" cy="535940"/>
          </a:xfrm>
          <a:prstGeom prst="ellipse">
            <a:avLst/>
          </a:prstGeom>
          <a:solidFill>
            <a:srgbClr val="8755F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8025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1F237-B089-9E19-BC6A-C488D12F5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5F2B2C49-7EFF-A1F5-2BD2-343980FB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992599F-FC13-3306-A9B1-759118611B2C}"/>
              </a:ext>
            </a:extLst>
          </p:cNvPr>
          <p:cNvSpPr/>
          <p:nvPr/>
        </p:nvSpPr>
        <p:spPr>
          <a:xfrm>
            <a:off x="35973" y="898164"/>
            <a:ext cx="9717627" cy="859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8755FF"/>
              </a:gs>
              <a:gs pos="83000">
                <a:srgbClr val="7D47FA"/>
              </a:gs>
              <a:gs pos="100000">
                <a:srgbClr val="5B1FF5"/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EE5099A-FA23-3D36-41A3-FEE6860EB0A7}"/>
              </a:ext>
            </a:extLst>
          </p:cNvPr>
          <p:cNvSpPr txBox="1"/>
          <p:nvPr/>
        </p:nvSpPr>
        <p:spPr>
          <a:xfrm>
            <a:off x="157835" y="181297"/>
            <a:ext cx="922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zh-CN" altLang="en-US" sz="3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2EF235-F877-9F2C-295B-9E3C80D1A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1" y="20110"/>
            <a:ext cx="2153045" cy="90412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795E9D4-B66B-B585-E7D4-64134390EF96}"/>
              </a:ext>
            </a:extLst>
          </p:cNvPr>
          <p:cNvSpPr txBox="1"/>
          <p:nvPr/>
        </p:nvSpPr>
        <p:spPr>
          <a:xfrm>
            <a:off x="597810" y="1400434"/>
            <a:ext cx="95733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Design: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Introduced 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CausalSKyHop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explore higher-order semantic causal relations in dynamic graphs.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Mechanism: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Provided a mechanism to decouple structural semantics (motifs and hypergraphs) from spurious correlations via temporal and structural constraints.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Findings: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evaluations demonstrate consistent improvements in both prediction accuracy and explanation fidelity across benchmarks.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C1ADA2-C46E-6E8E-0876-BFC384FC4C96}"/>
              </a:ext>
            </a:extLst>
          </p:cNvPr>
          <p:cNvSpPr txBox="1"/>
          <p:nvPr/>
        </p:nvSpPr>
        <p:spPr>
          <a:xfrm>
            <a:off x="597810" y="4565014"/>
            <a:ext cx="940517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Efficiency: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 the computational efficiency of higher-order structure extraction for larger-scale continuous dynamic networks.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Generalization: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Extend the framework to handle more complex temporal shifts and unseen node types in open-world scenarios.</a:t>
            </a:r>
          </a:p>
        </p:txBody>
      </p:sp>
    </p:spTree>
    <p:extLst>
      <p:ext uri="{BB962C8B-B14F-4D97-AF65-F5344CB8AC3E}">
        <p14:creationId xmlns:p14="http://schemas.microsoft.com/office/powerpoint/2010/main" val="4275584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6F4A4-8357-AC80-5065-DB8EE0865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E20863E8-6F6C-521A-881C-889A314382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5" name="MH_Entry_1">
            <a:extLst>
              <a:ext uri="{FF2B5EF4-FFF2-40B4-BE49-F238E27FC236}">
                <a16:creationId xmlns:a16="http://schemas.microsoft.com/office/drawing/2014/main" id="{63D3F5CF-D408-44CA-087A-245C8E82CAC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29753" y="2305877"/>
            <a:ext cx="6918905" cy="14773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9600" dirty="0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0915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73906-1A3C-FA92-F237-FE5CF96FD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A10A86B0-16F6-F084-98D9-7F5E350979C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3ED3C11-598D-E2B3-60B6-34ED1A836D18}"/>
              </a:ext>
            </a:extLst>
          </p:cNvPr>
          <p:cNvSpPr txBox="1"/>
          <p:nvPr/>
        </p:nvSpPr>
        <p:spPr>
          <a:xfrm>
            <a:off x="3863053" y="1054100"/>
            <a:ext cx="7248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H_Number_1">
            <a:extLst>
              <a:ext uri="{FF2B5EF4-FFF2-40B4-BE49-F238E27FC236}">
                <a16:creationId xmlns:a16="http://schemas.microsoft.com/office/drawing/2014/main" id="{2A03AF90-E148-D352-8618-7AE0CE030A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14725" y="2647564"/>
            <a:ext cx="379730" cy="379730"/>
          </a:xfrm>
          <a:prstGeom prst="ellipse">
            <a:avLst/>
          </a:prstGeom>
          <a:solidFill>
            <a:srgbClr val="7D47FA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44CE211C-8E33-32F8-8C52-BB155D8ECB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65930" y="2624069"/>
            <a:ext cx="3856355" cy="4305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2800" dirty="0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Background &amp; Motivation</a:t>
            </a:r>
          </a:p>
        </p:txBody>
      </p:sp>
      <p:sp>
        <p:nvSpPr>
          <p:cNvPr id="6" name="MH_Number_2">
            <a:extLst>
              <a:ext uri="{FF2B5EF4-FFF2-40B4-BE49-F238E27FC236}">
                <a16:creationId xmlns:a16="http://schemas.microsoft.com/office/drawing/2014/main" id="{464427ED-81F2-A0E1-8F1F-9916B5F3D1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14725" y="3356224"/>
            <a:ext cx="379730" cy="379730"/>
          </a:xfrm>
          <a:prstGeom prst="ellipse">
            <a:avLst/>
          </a:prstGeom>
          <a:solidFill>
            <a:srgbClr val="8755F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8" name="MH_Entry_2">
            <a:extLst>
              <a:ext uri="{FF2B5EF4-FFF2-40B4-BE49-F238E27FC236}">
                <a16:creationId xmlns:a16="http://schemas.microsoft.com/office/drawing/2014/main" id="{7988D35E-669A-2D8D-00B6-1A3CE388029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74185" y="3336539"/>
            <a:ext cx="4345305" cy="4305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en-US" altLang="zh-CN" sz="2800" dirty="0" err="1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CausalSkyHop</a:t>
            </a:r>
            <a:r>
              <a:rPr lang="en-US" altLang="zh-CN" sz="2800" dirty="0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 Framework</a:t>
            </a:r>
          </a:p>
        </p:txBody>
      </p:sp>
      <p:sp>
        <p:nvSpPr>
          <p:cNvPr id="11" name="MH_Number_4">
            <a:extLst>
              <a:ext uri="{FF2B5EF4-FFF2-40B4-BE49-F238E27FC236}">
                <a16:creationId xmlns:a16="http://schemas.microsoft.com/office/drawing/2014/main" id="{F815AEBE-0A0D-610E-392B-ACF4D86CF40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14725" y="4084430"/>
            <a:ext cx="379730" cy="379730"/>
          </a:xfrm>
          <a:prstGeom prst="ellipse">
            <a:avLst/>
          </a:prstGeom>
          <a:solidFill>
            <a:srgbClr val="7D47FA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2" name="MH_Entry_4">
            <a:extLst>
              <a:ext uri="{FF2B5EF4-FFF2-40B4-BE49-F238E27FC236}">
                <a16:creationId xmlns:a16="http://schemas.microsoft.com/office/drawing/2014/main" id="{85FDB732-D0D7-2374-0FF7-70791BDEE46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265930" y="4072365"/>
            <a:ext cx="3432175" cy="4305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en-US" altLang="zh-CN" sz="2800" dirty="0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Experiments &amp; Results</a:t>
            </a:r>
          </a:p>
        </p:txBody>
      </p:sp>
      <p:sp>
        <p:nvSpPr>
          <p:cNvPr id="13" name="MH_Number_4">
            <a:extLst>
              <a:ext uri="{FF2B5EF4-FFF2-40B4-BE49-F238E27FC236}">
                <a16:creationId xmlns:a16="http://schemas.microsoft.com/office/drawing/2014/main" id="{6FEC8D86-E93F-8B17-FA1C-3AB8CC3513C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14725" y="4793090"/>
            <a:ext cx="379730" cy="379730"/>
          </a:xfrm>
          <a:prstGeom prst="ellipse">
            <a:avLst/>
          </a:prstGeom>
          <a:solidFill>
            <a:srgbClr val="8755F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4" name="MH_Entry_4">
            <a:extLst>
              <a:ext uri="{FF2B5EF4-FFF2-40B4-BE49-F238E27FC236}">
                <a16:creationId xmlns:a16="http://schemas.microsoft.com/office/drawing/2014/main" id="{91023C9B-A96E-1D41-1138-46FD2E58CF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274185" y="4784835"/>
            <a:ext cx="3965575" cy="4305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en-US" altLang="zh-CN" sz="2800" dirty="0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Conclusion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293277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C0149-0ECA-93C1-7CD5-635B556C5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C64B2B0F-E6EF-CB1E-F601-C1CA94B03F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5" name="MH_Entry_1">
            <a:extLst>
              <a:ext uri="{FF2B5EF4-FFF2-40B4-BE49-F238E27FC236}">
                <a16:creationId xmlns:a16="http://schemas.microsoft.com/office/drawing/2014/main" id="{F7F7C8F0-3076-4090-C32D-0C85983DC3E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4517" y="2324227"/>
            <a:ext cx="6918905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4800" dirty="0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Background &amp; Motivation</a:t>
            </a:r>
          </a:p>
        </p:txBody>
      </p:sp>
      <p:sp>
        <p:nvSpPr>
          <p:cNvPr id="2" name="MH_Number_1">
            <a:extLst>
              <a:ext uri="{FF2B5EF4-FFF2-40B4-BE49-F238E27FC236}">
                <a16:creationId xmlns:a16="http://schemas.microsoft.com/office/drawing/2014/main" id="{90AFC542-7169-4520-C648-39F112976A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34047" y="3669500"/>
            <a:ext cx="535940" cy="535940"/>
          </a:xfrm>
          <a:prstGeom prst="ellipse">
            <a:avLst/>
          </a:prstGeom>
          <a:solidFill>
            <a:srgbClr val="8755F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994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1905-D265-BA33-25CA-FA69C54E0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6D9404E9-AE28-5C59-6C96-15B99F856D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085E364-C6FE-3175-F7F1-8BD8FDE0D21C}"/>
              </a:ext>
            </a:extLst>
          </p:cNvPr>
          <p:cNvSpPr/>
          <p:nvPr/>
        </p:nvSpPr>
        <p:spPr>
          <a:xfrm>
            <a:off x="35973" y="898164"/>
            <a:ext cx="9717627" cy="859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8755FF"/>
              </a:gs>
              <a:gs pos="83000">
                <a:srgbClr val="7D47FA"/>
              </a:gs>
              <a:gs pos="100000">
                <a:srgbClr val="5B1FF5"/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38D0E6F-3E66-4BBB-0AB2-85ECA3F08D2F}"/>
              </a:ext>
            </a:extLst>
          </p:cNvPr>
          <p:cNvSpPr txBox="1"/>
          <p:nvPr/>
        </p:nvSpPr>
        <p:spPr>
          <a:xfrm>
            <a:off x="157837" y="181297"/>
            <a:ext cx="478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kumimoji="1" lang="zh-CN" altLang="en-US" sz="3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FEBA20-C940-9DFC-47B7-F3E277B62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1" y="20110"/>
            <a:ext cx="2153045" cy="90412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CCD273E-83CD-9DB5-E7DB-1C276E54CB90}"/>
              </a:ext>
            </a:extLst>
          </p:cNvPr>
          <p:cNvSpPr txBox="1"/>
          <p:nvPr/>
        </p:nvSpPr>
        <p:spPr>
          <a:xfrm>
            <a:off x="5406565" y="1307468"/>
            <a:ext cx="619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Semantic-Rich Dynamic Web Graphs</a:t>
            </a:r>
            <a:endParaRPr lang="en-US" altLang="zh-CN" sz="24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Evolving graph structures with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semantic contexts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changes in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and interactions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in recommendation and anomaly detection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EDB040B-8D8A-9792-87A9-879DDB113DA4}"/>
              </a:ext>
            </a:extLst>
          </p:cNvPr>
          <p:cNvSpPr txBox="1"/>
          <p:nvPr/>
        </p:nvSpPr>
        <p:spPr>
          <a:xfrm>
            <a:off x="5406565" y="3287403"/>
            <a:ext cx="6586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DyGNNs for Dynamic Graph Modeling</a:t>
            </a:r>
            <a:r>
              <a:rPr lang="zh-CN" altLang="en-US" sz="24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and temporal 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dependencies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highly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expressive representations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diverse graph intelligence applications</a:t>
            </a:r>
            <a:endParaRPr kumimoji="1" lang="zh-CN" altLang="en-US" sz="20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2B0E630-F1B1-1E24-441D-FCF7EA34E071}"/>
              </a:ext>
            </a:extLst>
          </p:cNvPr>
          <p:cNvSpPr txBox="1"/>
          <p:nvPr/>
        </p:nvSpPr>
        <p:spPr>
          <a:xfrm>
            <a:off x="5406565" y="5267338"/>
            <a:ext cx="6912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Trustworthy Dynamic Graph Learning</a:t>
            </a:r>
            <a:r>
              <a:rPr lang="en-US" altLang="zh-CN" sz="24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predictive capability, yet inherently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black-box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transparency hinders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trustworthy decisions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Faithful explanations 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as crucial as accurate predictions</a:t>
            </a:r>
            <a:endParaRPr kumimoji="1" lang="zh-CN" altLang="en-US" sz="20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3037D398-4F78-1D3C-D3B8-23C6FDBC5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36" y="1294891"/>
            <a:ext cx="5153199" cy="53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2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485FC-1F4A-4AAC-B4D0-70D160C6C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36BFBA97-A620-780C-9AC2-AC4C808835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3E16B780-57B1-17DF-7CED-1AA7DB889D3B}"/>
              </a:ext>
            </a:extLst>
          </p:cNvPr>
          <p:cNvSpPr/>
          <p:nvPr/>
        </p:nvSpPr>
        <p:spPr>
          <a:xfrm>
            <a:off x="35973" y="898164"/>
            <a:ext cx="9717627" cy="859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8755FF"/>
              </a:gs>
              <a:gs pos="83000">
                <a:srgbClr val="7D47FA"/>
              </a:gs>
              <a:gs pos="100000">
                <a:srgbClr val="5B1FF5"/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AAFFCA9-BC5E-7FB8-6153-97C7243240BC}"/>
              </a:ext>
            </a:extLst>
          </p:cNvPr>
          <p:cNvSpPr txBox="1"/>
          <p:nvPr/>
        </p:nvSpPr>
        <p:spPr>
          <a:xfrm>
            <a:off x="157837" y="181297"/>
            <a:ext cx="478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kumimoji="1" lang="zh-CN" altLang="en-US" sz="3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06FEEC-D872-6575-EDF4-16038E575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1" y="20110"/>
            <a:ext cx="2153045" cy="904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214760-F4C2-52B8-2A81-EFD34D999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37" y="1621650"/>
            <a:ext cx="5986281" cy="334159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C3F45A-CA11-DB57-F3D7-FB55DFA3D97C}"/>
              </a:ext>
            </a:extLst>
          </p:cNvPr>
          <p:cNvSpPr txBox="1"/>
          <p:nvPr/>
        </p:nvSpPr>
        <p:spPr>
          <a:xfrm>
            <a:off x="6461760" y="1292954"/>
            <a:ext cx="5069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DyGNN Explanation Methods:</a:t>
            </a:r>
            <a:endParaRPr lang="en-US" altLang="zh-CN" sz="24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focus on pairwise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node-edge interactions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capability in capturing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semantic structures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CN" altLang="en-US" sz="24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D2176D-33E7-209F-FB3F-31764FAFFD84}"/>
              </a:ext>
            </a:extLst>
          </p:cNvPr>
          <p:cNvSpPr txBox="1"/>
          <p:nvPr/>
        </p:nvSpPr>
        <p:spPr>
          <a:xfrm>
            <a:off x="6461760" y="3256722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 Dynamic Graph Explanation:</a:t>
            </a:r>
            <a:endParaRPr lang="en-US" altLang="zh-CN" sz="24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graph evolution introduces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semantic dependencies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Learned representations are often entangled with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spurious correlations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and faithful explanation pathways remain difficult to identify</a:t>
            </a:r>
            <a:endParaRPr lang="zh-CN" altLang="en-US" sz="20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55F620-CEB4-FA62-5E46-A07A1897E7F1}"/>
              </a:ext>
            </a:extLst>
          </p:cNvPr>
          <p:cNvSpPr txBox="1"/>
          <p:nvPr/>
        </p:nvSpPr>
        <p:spPr>
          <a:xfrm>
            <a:off x="157837" y="5565046"/>
            <a:ext cx="101748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this Research:</a:t>
            </a:r>
            <a:endParaRPr lang="en-US" altLang="zh-CN" sz="24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 urgent need for an explanation framework that jointly models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evolution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semantics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causal mechanisms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trustworthy dynamic graph learning.</a:t>
            </a:r>
          </a:p>
          <a:p>
            <a:endParaRPr lang="zh-CN" altLang="en-US" sz="24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2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0FE4-4037-2B4C-496E-6A779F332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BA91CE15-68A7-9018-0ACA-371B851DE5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37B08B7-78C8-387B-955B-F48928779BA1}"/>
              </a:ext>
            </a:extLst>
          </p:cNvPr>
          <p:cNvSpPr/>
          <p:nvPr/>
        </p:nvSpPr>
        <p:spPr>
          <a:xfrm>
            <a:off x="35973" y="898164"/>
            <a:ext cx="9717627" cy="859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8755FF"/>
              </a:gs>
              <a:gs pos="83000">
                <a:srgbClr val="7D47FA"/>
              </a:gs>
              <a:gs pos="100000">
                <a:srgbClr val="5B1FF5"/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A4D76-8852-5C6A-BE19-C9395253CA7A}"/>
              </a:ext>
            </a:extLst>
          </p:cNvPr>
          <p:cNvSpPr txBox="1"/>
          <p:nvPr/>
        </p:nvSpPr>
        <p:spPr>
          <a:xfrm>
            <a:off x="157837" y="181297"/>
            <a:ext cx="523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Contributions of the Paper</a:t>
            </a:r>
            <a:endParaRPr kumimoji="1" lang="zh-CN" altLang="en-US" sz="3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32D13D-C650-5BBB-8F9C-3A4F1A7F6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1" y="20110"/>
            <a:ext cx="2153045" cy="90412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2DEA59D-4C6D-A8F5-7A49-127CADE45FE6}"/>
              </a:ext>
            </a:extLst>
          </p:cNvPr>
          <p:cNvSpPr txBox="1"/>
          <p:nvPr/>
        </p:nvSpPr>
        <p:spPr>
          <a:xfrm>
            <a:off x="645719" y="1418257"/>
            <a:ext cx="94913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CausalSKyHop Framework:</a:t>
            </a:r>
            <a:endParaRPr lang="en-US" altLang="zh-CN" sz="2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causal-aware framework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dynamic graph explanation, disentangling 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causal and spurious factors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evolving graphs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DEE5CC-9357-FC3F-0C67-A85BEEE32802}"/>
              </a:ext>
            </a:extLst>
          </p:cNvPr>
          <p:cNvSpPr txBox="1"/>
          <p:nvPr/>
        </p:nvSpPr>
        <p:spPr>
          <a:xfrm>
            <a:off x="645719" y="2807010"/>
            <a:ext cx="100466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Semantic Modeling:</a:t>
            </a:r>
            <a:endParaRPr lang="en-US" altLang="zh-CN" sz="2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complex structures like 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motifs and hypergraphs 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richer understanding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3FBC14D-A776-980C-F33B-0DDF87C4E735}"/>
              </a:ext>
            </a:extLst>
          </p:cNvPr>
          <p:cNvSpPr txBox="1"/>
          <p:nvPr/>
        </p:nvSpPr>
        <p:spPr>
          <a:xfrm>
            <a:off x="645719" y="4192005"/>
            <a:ext cx="10600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Causal–Spurious Disentanglement:</a:t>
            </a:r>
            <a:endParaRPr lang="en-US" altLang="zh-CN" sz="2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causal signals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spurious correlations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enabling more 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faithful explanations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4035CB5-9A2B-3E0E-3EC9-A8149201E066}"/>
              </a:ext>
            </a:extLst>
          </p:cNvPr>
          <p:cNvSpPr txBox="1"/>
          <p:nvPr/>
        </p:nvSpPr>
        <p:spPr>
          <a:xfrm>
            <a:off x="645720" y="5242203"/>
            <a:ext cx="102276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Extensive Experiments:</a:t>
            </a:r>
            <a:endParaRPr lang="en-US" altLang="zh-CN" sz="2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improvements in 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fidelity and robustness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multiple dynamic graph benchmarks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2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D26A2-CBB9-7DA6-0A2A-B057FDE65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DFE78BA0-2540-597E-99BD-045B7E5AFF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5" name="MH_Entry_1">
            <a:extLst>
              <a:ext uri="{FF2B5EF4-FFF2-40B4-BE49-F238E27FC236}">
                <a16:creationId xmlns:a16="http://schemas.microsoft.com/office/drawing/2014/main" id="{87AFE3EC-49F7-4ABE-8934-51DB1D9D027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4517" y="2324227"/>
            <a:ext cx="6918905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4800" dirty="0" err="1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CausalSkyHop</a:t>
            </a:r>
            <a:r>
              <a:rPr lang="en-US" altLang="zh-CN" sz="4800" dirty="0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 Framework</a:t>
            </a:r>
          </a:p>
        </p:txBody>
      </p:sp>
      <p:sp>
        <p:nvSpPr>
          <p:cNvPr id="2" name="MH_Number_1">
            <a:extLst>
              <a:ext uri="{FF2B5EF4-FFF2-40B4-BE49-F238E27FC236}">
                <a16:creationId xmlns:a16="http://schemas.microsoft.com/office/drawing/2014/main" id="{EBE7FB8A-6A30-3A9A-E5F4-DB1897E3D1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34047" y="3669500"/>
            <a:ext cx="535940" cy="535940"/>
          </a:xfrm>
          <a:prstGeom prst="ellipse">
            <a:avLst/>
          </a:prstGeom>
          <a:solidFill>
            <a:srgbClr val="8755F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482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3FFB0-0BAD-2496-CFBB-060A70D55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07C473C0-7C49-B494-66D5-DE513B064A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5A9E5F5-01D6-8619-7355-FD1B75A45E82}"/>
              </a:ext>
            </a:extLst>
          </p:cNvPr>
          <p:cNvSpPr/>
          <p:nvPr/>
        </p:nvSpPr>
        <p:spPr>
          <a:xfrm>
            <a:off x="35973" y="898164"/>
            <a:ext cx="9717627" cy="859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8755FF"/>
              </a:gs>
              <a:gs pos="83000">
                <a:srgbClr val="7D47FA"/>
              </a:gs>
              <a:gs pos="100000">
                <a:srgbClr val="5B1FF5"/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B4C8B96-3215-9C33-34C9-C8AEBDB3D8E9}"/>
              </a:ext>
            </a:extLst>
          </p:cNvPr>
          <p:cNvSpPr txBox="1"/>
          <p:nvPr/>
        </p:nvSpPr>
        <p:spPr>
          <a:xfrm>
            <a:off x="157836" y="181297"/>
            <a:ext cx="7822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0" spc="0" dirty="0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Overview of the </a:t>
            </a:r>
            <a:r>
              <a:rPr lang="en-US" altLang="zh-CN" sz="3200" kern="0" spc="0" dirty="0" err="1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CausalSkyHop</a:t>
            </a:r>
            <a:r>
              <a:rPr lang="en-US" altLang="zh-CN" sz="3200" kern="0" spc="0" dirty="0">
                <a:solidFill>
                  <a:srgbClr val="5B1FF5"/>
                </a:solidFill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 Framework</a:t>
            </a:r>
          </a:p>
          <a:p>
            <a:endParaRPr kumimoji="1" lang="zh-CN" altLang="en-US" sz="3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569FD2-BDB0-61CE-573C-D345FC8A8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1" y="20110"/>
            <a:ext cx="2153045" cy="9041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5C4AC8-2155-1080-5FBF-3D88589FB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9" y="1258516"/>
            <a:ext cx="7405883" cy="361036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2663E6-1FA3-88A7-9F72-28B93503B717}"/>
              </a:ext>
            </a:extLst>
          </p:cNvPr>
          <p:cNvSpPr txBox="1"/>
          <p:nvPr/>
        </p:nvSpPr>
        <p:spPr>
          <a:xfrm>
            <a:off x="7545558" y="1098003"/>
            <a:ext cx="42561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Objective</a:t>
            </a:r>
            <a:r>
              <a:rPr lang="en-US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semantic- and knowledge-aware framework that explains DyGNNs by uncovering causal higher-order patterns in evolving knowledge structures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12022F-50C8-5629-4E09-A2EF5A060F2E}"/>
              </a:ext>
            </a:extLst>
          </p:cNvPr>
          <p:cNvSpPr txBox="1"/>
          <p:nvPr/>
        </p:nvSpPr>
        <p:spPr>
          <a:xfrm>
            <a:off x="7550149" y="3265564"/>
            <a:ext cx="45853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Components</a:t>
            </a:r>
            <a:r>
              <a:rPr lang="en-US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Structural Causal Model (HOSCM):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Captures multi-node knowledge-intensive patterns via causal reasoning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Reasoning Module: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persistent knowledge from evolving semantic contexts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521C869-BB14-B522-EF1D-ED89D76B6FFC}"/>
              </a:ext>
            </a:extLst>
          </p:cNvPr>
          <p:cNvSpPr txBox="1"/>
          <p:nvPr/>
        </p:nvSpPr>
        <p:spPr>
          <a:xfrm>
            <a:off x="436417" y="5575115"/>
            <a:ext cx="69666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200" b="1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Mechanism:</a:t>
            </a:r>
            <a:r>
              <a:rPr lang="zh-CN" altLang="zh-CN" sz="2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Employs semantic backdoor adjustment to isolate genuine causal relationships from spurious ones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9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4441F-FD68-E477-F467-B87F4617F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3" name="image 403">
            <a:extLst>
              <a:ext uri="{FF2B5EF4-FFF2-40B4-BE49-F238E27FC236}">
                <a16:creationId xmlns:a16="http://schemas.microsoft.com/office/drawing/2014/main" id="{DB3CDBC1-C3FE-891E-E453-CB3599E864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92384" y="836168"/>
            <a:ext cx="839216" cy="2179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9383316-43BE-EDB4-FD87-88F5B62E6472}"/>
              </a:ext>
            </a:extLst>
          </p:cNvPr>
          <p:cNvSpPr/>
          <p:nvPr/>
        </p:nvSpPr>
        <p:spPr>
          <a:xfrm>
            <a:off x="35973" y="898164"/>
            <a:ext cx="9717627" cy="859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8755FF"/>
              </a:gs>
              <a:gs pos="83000">
                <a:srgbClr val="7D47FA"/>
              </a:gs>
              <a:gs pos="100000">
                <a:srgbClr val="5B1FF5"/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458B1C2-8826-7087-4926-3B0E85573511}"/>
              </a:ext>
            </a:extLst>
          </p:cNvPr>
          <p:cNvSpPr txBox="1"/>
          <p:nvPr/>
        </p:nvSpPr>
        <p:spPr>
          <a:xfrm>
            <a:off x="157835" y="181297"/>
            <a:ext cx="8867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>
                <a:solidFill>
                  <a:srgbClr val="5B1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Structural Causal Model (HOSCM)</a:t>
            </a:r>
            <a:endParaRPr lang="en-US" altLang="zh-CN" sz="3200" kern="0" spc="0" dirty="0">
              <a:solidFill>
                <a:srgbClr val="5B1FF5"/>
              </a:solidFill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endParaRPr kumimoji="1" lang="zh-CN" altLang="en-US" sz="3200" dirty="0">
              <a:solidFill>
                <a:srgbClr val="5B1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381536-43C0-FAD4-45CE-DDA634AF2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81" y="20110"/>
            <a:ext cx="2153045" cy="904126"/>
          </a:xfrm>
          <a:prstGeom prst="rect">
            <a:avLst/>
          </a:prstGeom>
        </p:spPr>
      </p:pic>
      <p:pic>
        <p:nvPicPr>
          <p:cNvPr id="9401" name="图片 9400">
            <a:extLst>
              <a:ext uri="{FF2B5EF4-FFF2-40B4-BE49-F238E27FC236}">
                <a16:creationId xmlns:a16="http://schemas.microsoft.com/office/drawing/2014/main" id="{6F7AB4BD-0948-1F22-DFFC-0B7A8CCFC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35" y="2173660"/>
            <a:ext cx="5106892" cy="3135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08" name="文本框 9407">
                <a:extLst>
                  <a:ext uri="{FF2B5EF4-FFF2-40B4-BE49-F238E27FC236}">
                    <a16:creationId xmlns:a16="http://schemas.microsoft.com/office/drawing/2014/main" id="{C955C102-9593-BDA8-444F-431167BD1320}"/>
                  </a:ext>
                </a:extLst>
              </p:cNvPr>
              <p:cNvSpPr txBox="1"/>
              <p:nvPr/>
            </p:nvSpPr>
            <p:spPr>
              <a:xfrm>
                <a:off x="5421745" y="1018033"/>
                <a:ext cx="6483928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zh-CN" altLang="zh-CN" sz="2200" b="1" dirty="0">
                    <a:solidFill>
                      <a:srgbClr val="5B1FF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HOSCM Variables Definition :</a:t>
                </a:r>
                <a:endParaRPr lang="zh-CN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zh-CN" sz="2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Graphs:</a:t>
                </a:r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Original graph (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Higher-order graph (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𝐻𝐺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zh-CN" sz="2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Factors:</a:t>
                </a:r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Causal (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𝐻𝐶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Spurious (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𝐻𝑆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Dynamic (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𝐷𝐻𝐶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Static (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𝑆𝐻𝐶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zh-CN" sz="2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Outputs:</a:t>
                </a:r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Learned representation (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Downstream task (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408" name="文本框 9407">
                <a:extLst>
                  <a:ext uri="{FF2B5EF4-FFF2-40B4-BE49-F238E27FC236}">
                    <a16:creationId xmlns:a16="http://schemas.microsoft.com/office/drawing/2014/main" id="{C955C102-9593-BDA8-444F-431167BD1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745" y="1018033"/>
                <a:ext cx="6483928" cy="2123658"/>
              </a:xfrm>
              <a:prstGeom prst="rect">
                <a:avLst/>
              </a:prstGeom>
              <a:blipFill>
                <a:blip r:embed="rId6"/>
                <a:stretch>
                  <a:fillRect l="-1172" t="-2381" r="-2539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10" name="文本框 9409">
                <a:extLst>
                  <a:ext uri="{FF2B5EF4-FFF2-40B4-BE49-F238E27FC236}">
                    <a16:creationId xmlns:a16="http://schemas.microsoft.com/office/drawing/2014/main" id="{D04D8C53-BC34-6198-FD25-3D5285C63FA4}"/>
                  </a:ext>
                </a:extLst>
              </p:cNvPr>
              <p:cNvSpPr txBox="1"/>
              <p:nvPr/>
            </p:nvSpPr>
            <p:spPr>
              <a:xfrm>
                <a:off x="5421745" y="3296574"/>
                <a:ext cx="6560130" cy="1785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zh-CN" altLang="zh-CN" sz="2200" b="1" dirty="0">
                    <a:solidFill>
                      <a:srgbClr val="5B1FF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 Critical Backdoor Paths:</a:t>
                </a:r>
                <a:r>
                  <a:rPr lang="zh-CN" altLang="zh-CN" sz="2200" dirty="0">
                    <a:solidFill>
                      <a:srgbClr val="5B1FF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200" dirty="0">
                  <a:solidFill>
                    <a:srgbClr val="5B1FF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zh-CN" sz="2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1 (Spurious):</a:t>
                </a:r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zh-CN" sz="2200" dirty="0">
                  <a:latin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zh-CN" sz="2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2 (HO Spurious):</a:t>
                </a:r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𝐻𝐶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𝐻𝐺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𝐻𝑆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zh-CN" sz="2200" dirty="0">
                  <a:latin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zh-CN" sz="2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3 (Static):</a:t>
                </a:r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𝐷𝐶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zh-CN" sz="2200" dirty="0">
                  <a:latin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zh-CN" sz="2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4 (HO Static):</a:t>
                </a:r>
                <a:r>
                  <a:rPr lang="zh-CN" altLang="zh-CN" sz="2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𝐷𝐻𝐶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𝐻𝐶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𝑆𝐻𝐶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CN" altLang="en-US" sz="22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zh-CN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10" name="文本框 9409">
                <a:extLst>
                  <a:ext uri="{FF2B5EF4-FFF2-40B4-BE49-F238E27FC236}">
                    <a16:creationId xmlns:a16="http://schemas.microsoft.com/office/drawing/2014/main" id="{D04D8C53-BC34-6198-FD25-3D5285C6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745" y="3296574"/>
                <a:ext cx="6560130" cy="1785104"/>
              </a:xfrm>
              <a:prstGeom prst="rect">
                <a:avLst/>
              </a:prstGeom>
              <a:blipFill>
                <a:blip r:embed="rId7"/>
                <a:stretch>
                  <a:fillRect l="-1158" t="-2113"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12" name="文本框 9411">
                <a:extLst>
                  <a:ext uri="{FF2B5EF4-FFF2-40B4-BE49-F238E27FC236}">
                    <a16:creationId xmlns:a16="http://schemas.microsoft.com/office/drawing/2014/main" id="{ABC77BD2-74A7-4E76-310B-5DA23B9E831F}"/>
                  </a:ext>
                </a:extLst>
              </p:cNvPr>
              <p:cNvSpPr txBox="1"/>
              <p:nvPr/>
            </p:nvSpPr>
            <p:spPr>
              <a:xfrm>
                <a:off x="5421745" y="5236561"/>
                <a:ext cx="6353551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zh-CN" altLang="zh-CN" sz="2200" b="1" dirty="0">
                    <a:solidFill>
                      <a:srgbClr val="5B1FF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Semantic Backdoor Adjustment :</a:t>
                </a: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Uses a knowledge-infused masking strategy to suppress non-causal components (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𝐻𝑆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𝑆𝐻𝐶</m:t>
                    </m:r>
                  </m:oMath>
                </a14:m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effectively blocking the interference pathways</a:t>
                </a:r>
                <a:endParaRPr lang="zh-CN" altLang="zh-CN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12" name="文本框 9411">
                <a:extLst>
                  <a:ext uri="{FF2B5EF4-FFF2-40B4-BE49-F238E27FC236}">
                    <a16:creationId xmlns:a16="http://schemas.microsoft.com/office/drawing/2014/main" id="{ABC77BD2-74A7-4E76-310B-5DA23B9E8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745" y="5236561"/>
                <a:ext cx="6353551" cy="1446550"/>
              </a:xfrm>
              <a:prstGeom prst="rect">
                <a:avLst/>
              </a:prstGeom>
              <a:blipFill>
                <a:blip r:embed="rId8"/>
                <a:stretch>
                  <a:fillRect l="-1195" t="-3478" r="-797" b="-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307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  <p:tag name="KSO_WM_DIAGRAM_VIRTUALLY_FRAME" val="{&quot;height&quot;:258.3,&quot;left&quot;:276.75,&quot;top&quot;:161.75,&quot;width&quot;:57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  <p:tag name="KSO_WM_DIAGRAM_VIRTUALLY_FRAME" val="{&quot;height&quot;:258.3,&quot;left&quot;:276.75,&quot;top&quot;:161.75,&quot;width&quot;:57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  <p:tag name="KSO_WM_DIAGRAM_VIRTUALLY_FRAME" val="{&quot;height&quot;:258.3,&quot;left&quot;:276.75,&quot;top&quot;:161.75,&quot;width&quot;:57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  <p:tag name="KSO_WM_DIAGRAM_VIRTUALLY_FRAME" val="{&quot;height&quot;:258.3,&quot;left&quot;:276.75,&quot;top&quot;:161.75,&quot;width&quot;:57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  <p:tag name="KSO_WM_DIAGRAM_VIRTUALLY_FRAME" val="{&quot;height&quot;:258.3,&quot;left&quot;:276.75,&quot;top&quot;:161.75,&quot;width&quot;:57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  <p:tag name="KSO_WM_DIAGRAM_VIRTUALLY_FRAME" val="{&quot;height&quot;:258.3,&quot;left&quot;:276.75,&quot;top&quot;:161.75,&quot;width&quot;:57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2"/>
  <p:tag name="MH_TYPE" val="NUMBER"/>
  <p:tag name="KSO_WM_DIAGRAM_VIRTUALLY_FRAME" val="{&quot;height&quot;:258.3,&quot;left&quot;:276.75,&quot;top&quot;:161.75,&quot;width&quot;:57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2"/>
  <p:tag name="MH_TYPE" val="ENTRY"/>
  <p:tag name="KSO_WM_DIAGRAM_VIRTUALLY_FRAME" val="{&quot;height&quot;:258.3,&quot;left&quot;:276.75,&quot;top&quot;:161.75,&quot;width&quot;:57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4"/>
  <p:tag name="MH_TYPE" val="NUMBER"/>
  <p:tag name="KSO_WM_DIAGRAM_VIRTUALLY_FRAME" val="{&quot;height&quot;:258.3,&quot;left&quot;:276.75,&quot;top&quot;:161.75,&quot;width&quot;:57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4"/>
  <p:tag name="MH_TYPE" val="ENTRY"/>
  <p:tag name="KSO_WM_DIAGRAM_VIRTUALLY_FRAME" val="{&quot;height&quot;:258.3,&quot;left&quot;:276.75,&quot;top&quot;:161.75,&quot;width&quot;:57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4"/>
  <p:tag name="MH_TYPE" val="NUMBER"/>
  <p:tag name="KSO_WM_DIAGRAM_VIRTUALLY_FRAME" val="{&quot;height&quot;:258.3,&quot;left&quot;:276.75,&quot;top&quot;:161.75,&quot;width&quot;:57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4"/>
  <p:tag name="MH_TYPE" val="ENTRY"/>
  <p:tag name="KSO_WM_DIAGRAM_VIRTUALLY_FRAME" val="{&quot;height&quot;:258.3,&quot;left&quot;:276.75,&quot;top&quot;:161.75,&quot;width&quot;:57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  <p:tag name="KSO_WM_DIAGRAM_VIRTUALLY_FRAME" val="{&quot;height&quot;:258.3,&quot;left&quot;:276.75,&quot;top&quot;:161.75,&quot;width&quot;:57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11390</TotalTime>
  <Words>918</Words>
  <Application>Microsoft Macintosh PowerPoint</Application>
  <PresentationFormat>宽屏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华文新魏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45</cp:revision>
  <dcterms:created xsi:type="dcterms:W3CDTF">2026-06-24T11:40:40Z</dcterms:created>
  <dcterms:modified xsi:type="dcterms:W3CDTF">2026-07-16T06:52:23Z</dcterms:modified>
</cp:coreProperties>
</file>