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80" r:id="rId8"/>
    <p:sldId id="261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04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608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120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491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97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919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109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410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821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978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920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727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71525" y="931862"/>
            <a:ext cx="8001000" cy="1933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Matching Beyond Bipartite Graphs</a:t>
            </a:r>
            <a:endParaRPr lang="en-US" sz="4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798512" y="3646487"/>
            <a:ext cx="7543800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Dept. of Computer and Info. Sciences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894262"/>
            <a:ext cx="1036637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26273" y="1675776"/>
            <a:ext cx="7638586" cy="9224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6273" y="2810107"/>
            <a:ext cx="7638586" cy="9255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k-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0224" y="1675776"/>
            <a:ext cx="8307660" cy="45291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Theorem 2: The iterative GS constructs a stable k-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Theorem 3: The k-1 rounds of the binding process is tight.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k-1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binding trees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(k-1)n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iterations of pairwise matching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i="0" u="none" strike="noStrike" cap="none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i="0" u="none" strike="noStrike" cap="none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26" y="3735659"/>
            <a:ext cx="2359645" cy="18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7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9005" y="1583473"/>
            <a:ext cx="7861610" cy="9478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163125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Extension: Parallel Implementation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34950" y="1760151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Theorem 4: Using EREW PRAM, the iterative GS takes at most ∆n</a:t>
            </a:r>
            <a:r>
              <a:rPr lang="en-US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iteration, where ∆ is the maximum node degree.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When ∆=2, two rounds are needed (even-odd matching)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Under CREW PRAM, binding can be done simultaneously.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(CREW PRAM can be emulated under EREW PRAM through log ∆ rounds of data replication.)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84" y="3531595"/>
            <a:ext cx="5317792" cy="13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05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 of Unstable Condition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575415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In a blocking family,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lead member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of components from the same family decides the subgroup preference.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(In Example 1, w and u form a subgroup. If W has a higher priority than U, w decides for u.)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Bitonic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sequence: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monotonically increases and then monotonically decreases, e.g., (1, 3, 4, 2) and (4, 3, 2, 1).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Bitonic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tree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if any two nodes in the tree is connected through a path that is a bionic sequence.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51" y="5007782"/>
            <a:ext cx="4494345" cy="17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Priority-Based Iterative GS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07" y="2417635"/>
            <a:ext cx="4954293" cy="2968258"/>
          </a:xfrm>
          <a:prstGeom prst="rect">
            <a:avLst/>
          </a:prstGeom>
        </p:spPr>
      </p:pic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0" y="1637196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of priority tree: (k-1)!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0872"/>
            <a:ext cx="4404732" cy="2856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65" y="1416048"/>
            <a:ext cx="3696630" cy="14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12198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820742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Stable matching with k genders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binary matching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(negative result)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k-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(positive result):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iterative GS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indent="-342900">
              <a:spcBef>
                <a:spcPts val="600"/>
              </a:spcBef>
              <a:buSzPct val="25000"/>
            </a:pPr>
            <a:r>
              <a:rPr lang="en-US" sz="25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extensions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 implementation of iterative GS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 of unstable condition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indent="-342900">
              <a:spcBef>
                <a:spcPts val="600"/>
              </a:spcBef>
              <a:buSzPct val="25000"/>
            </a:pPr>
            <a:r>
              <a:rPr lang="en-US" sz="25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 work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possible weakened blocking family</a:t>
            </a:r>
          </a:p>
        </p:txBody>
      </p:sp>
    </p:spTree>
    <p:extLst>
      <p:ext uri="{BB962C8B-B14F-4D97-AF65-F5344CB8AC3E}">
        <p14:creationId xmlns:p14="http://schemas.microsoft.com/office/powerpoint/2010/main" val="2390131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91014" y="512280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smtClean="0">
                <a:latin typeface="Comic Sans MS"/>
                <a:sym typeface="Comic Sans MS"/>
              </a:rPr>
              <a:t>Special T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hanks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820742"/>
            <a:ext cx="764973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WaChat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group of the c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lassmates from Shanghai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Guling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No. 1 Elementary School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Inspired by the discussion on matching making in the group discussion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93" y="4439502"/>
            <a:ext cx="2035201" cy="15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35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Marriage Problem (SMP)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Gale-Shapley (GS) algorithm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binary matching with multiple genders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K-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 with multiple genders 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179" y="968569"/>
            <a:ext cx="1845527" cy="9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92513" y="1629171"/>
            <a:ext cx="8763000" cy="53339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indent="-457200">
              <a:buSzPct val="25000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Restroom Rules</a:t>
            </a:r>
          </a:p>
          <a:p>
            <a:pPr marL="457200" indent="-457200">
              <a:buSzPct val="25000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North Carolina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lvl="1" indent="0"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Donald Trump</a:t>
            </a:r>
          </a:p>
          <a:p>
            <a:pPr marL="400050" lvl="1" indent="0">
              <a:buSzPct val="25000"/>
              <a:buNone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Target’s policy</a:t>
            </a:r>
          </a:p>
          <a:p>
            <a:pPr marL="857250" lvl="1" indent="-457200">
              <a:buSzPct val="25000"/>
            </a:pP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vs. gender</a:t>
            </a:r>
          </a:p>
          <a:p>
            <a:pPr marL="457200" indent="-457200">
              <a:buSzPct val="25000"/>
            </a:pP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Stable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atching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</a:p>
          <a:p>
            <a:pPr marL="0" indent="0">
              <a:buSzPct val="25000"/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   multiple genders</a:t>
            </a:r>
          </a:p>
          <a:p>
            <a:pPr marL="857250" lvl="1" indent="-457200">
              <a:buSzPct val="25000"/>
            </a:pP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Binary matching</a:t>
            </a:r>
          </a:p>
          <a:p>
            <a:pPr marL="857250" lvl="1" indent="-457200">
              <a:buSzPct val="25000"/>
            </a:pP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K-</a:t>
            </a:r>
            <a:r>
              <a:rPr lang="en-US" sz="1900" dirty="0" err="1" smtClean="0"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 matching</a:t>
            </a:r>
          </a:p>
          <a:p>
            <a:pPr marL="857250" lvl="1" indent="-457200">
              <a:buSzPct val="25000"/>
            </a:pPr>
            <a:endParaRPr lang="en-US" sz="19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063" t="25960" r="71313" b="5108"/>
          <a:stretch/>
        </p:blipFill>
        <p:spPr bwMode="auto">
          <a:xfrm>
            <a:off x="4247819" y="1139282"/>
            <a:ext cx="4249410" cy="4849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Marriage Problem (SMP)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8563"/>
              <a:buFont typeface="Noto Sans Symbols"/>
              <a:buChar char="●"/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Perfect matching</a:t>
            </a: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04732" y="1554663"/>
            <a:ext cx="4280477" cy="45291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Stable matching: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does not exist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 m of the first pair prefers w’ over w, and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 w’ of the second pair prefers m over m’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123400" y="6278325"/>
            <a:ext cx="2894099" cy="45569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3713" y="2454506"/>
            <a:ext cx="1823421" cy="894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3712" y="3358746"/>
            <a:ext cx="1830598" cy="1840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3712" y="4285098"/>
            <a:ext cx="18305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93712" y="2430600"/>
            <a:ext cx="1823422" cy="2777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48484" y="2286547"/>
            <a:ext cx="290456" cy="3058758"/>
            <a:chOff x="2022438" y="2033195"/>
            <a:chExt cx="290456" cy="3058758"/>
          </a:xfrm>
          <a:solidFill>
            <a:schemeClr val="bg1"/>
          </a:solidFill>
        </p:grpSpPr>
        <p:sp>
          <p:nvSpPr>
            <p:cNvPr id="12" name="Oval 11"/>
            <p:cNvSpPr/>
            <p:nvPr/>
          </p:nvSpPr>
          <p:spPr>
            <a:xfrm>
              <a:off x="2022438" y="2033195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22438" y="2955962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22438" y="4801496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22438" y="3878729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79082" y="2285372"/>
            <a:ext cx="290456" cy="3058758"/>
            <a:chOff x="3853035" y="2024231"/>
            <a:chExt cx="290456" cy="3058758"/>
          </a:xfrm>
          <a:solidFill>
            <a:schemeClr val="bg1"/>
          </a:solidFill>
        </p:grpSpPr>
        <p:sp>
          <p:nvSpPr>
            <p:cNvPr id="17" name="Oval 16"/>
            <p:cNvSpPr/>
            <p:nvPr/>
          </p:nvSpPr>
          <p:spPr>
            <a:xfrm>
              <a:off x="3853035" y="2024231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53035" y="2946998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53035" y="4792532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53035" y="3869765"/>
              <a:ext cx="290456" cy="2904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77347" y="5728715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/>
              <a:t>men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64914" y="5727809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/>
              <a:t>women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691937" y="4763088"/>
            <a:ext cx="21735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91936" y="6075821"/>
            <a:ext cx="21735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46709" y="4617860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46709" y="5930593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07205" y="4617860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07205" y="5930593"/>
            <a:ext cx="290456" cy="290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endCxn id="28" idx="2"/>
          </p:cNvCxnSpPr>
          <p:nvPr/>
        </p:nvCxnSpPr>
        <p:spPr>
          <a:xfrm>
            <a:off x="5821523" y="4879228"/>
            <a:ext cx="1885682" cy="119659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53245" y="4391068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29816" y="443050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m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7010" y="5761160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altLang="zh-CN" dirty="0"/>
              <a:t>m’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168489" y="5737561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/>
              <a:t>w’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Gale-Shapley (GS) Algorithm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763000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person has his/her </a:t>
            </a:r>
            <a:r>
              <a:rPr lang="en-US" sz="24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preference list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endParaRPr lang="en-US" sz="24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GS algorithm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unengaged man proposes to the woman he prefers most.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ach woman replies “maybe” to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 suiter she most prefers, and replies “no” to all others.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(She is then provisionally “engaged”.)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If all men are engaged,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stop; otherwise, each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unengaged man proposes to the most-preferred woman he has not yet proposed. 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Go to step 2.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en-US"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Complexity: n</a:t>
            </a:r>
            <a:r>
              <a:rPr lang="en-US" sz="25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(n: number of elements in a gender)</a:t>
            </a:r>
            <a:endParaRPr lang="en-US" sz="2500" b="0" i="0" u="none" strike="noStrike" cap="none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+mj-lt"/>
              <a:buAutoNum type="arabicPeriod"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Well-known Extensions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763000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+mj-lt"/>
              <a:buAutoNum type="arabicPeriod"/>
            </a:pPr>
            <a:r>
              <a:rPr lang="en-US" sz="3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roommate problem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Single gender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endParaRPr lang="en-US" sz="25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+mj-lt"/>
              <a:buAutoNum type="arabicPeriod"/>
            </a:pP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College admission problem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Multiple matchings</a:t>
            </a:r>
          </a:p>
          <a:p>
            <a:pPr marL="914400" lvl="1" indent="-514350">
              <a:lnSpc>
                <a:spcPct val="90000"/>
              </a:lnSpc>
              <a:spcBef>
                <a:spcPts val="800"/>
              </a:spcBef>
              <a:buSzPct val="25000"/>
              <a:buFont typeface="+mj-lt"/>
              <a:buAutoNum type="arabicPeriod"/>
            </a:pPr>
            <a:endParaRPr lang="en-US"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indent="-514350">
              <a:lnSpc>
                <a:spcPct val="90000"/>
              </a:lnSpc>
              <a:buSzPct val="25000"/>
              <a:buFont typeface="+mj-lt"/>
              <a:buAutoNum type="arabicPeriod"/>
            </a:pPr>
            <a:r>
              <a:rPr lang="en-US" sz="3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Hospital/residents problem</a:t>
            </a:r>
          </a:p>
          <a:p>
            <a:pPr marL="914400" lvl="1" indent="-514350">
              <a:lnSpc>
                <a:spcPct val="90000"/>
              </a:lnSpc>
              <a:buSzPct val="25000"/>
              <a:buFont typeface="+mj-lt"/>
              <a:buAutoNum type="arabicPeriod"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With couples</a:t>
            </a: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01521" y="1626284"/>
            <a:ext cx="817345" cy="4698316"/>
            <a:chOff x="1589443" y="98614"/>
            <a:chExt cx="1190517" cy="6608781"/>
          </a:xfrm>
        </p:grpSpPr>
        <p:sp>
          <p:nvSpPr>
            <p:cNvPr id="17" name="Left Bracket 16"/>
            <p:cNvSpPr/>
            <p:nvPr/>
          </p:nvSpPr>
          <p:spPr>
            <a:xfrm flipH="1">
              <a:off x="2154219" y="5647765"/>
              <a:ext cx="559398" cy="920421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1589443" y="222072"/>
              <a:ext cx="559398" cy="1875415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ket 18"/>
            <p:cNvSpPr/>
            <p:nvPr/>
          </p:nvSpPr>
          <p:spPr>
            <a:xfrm flipH="1">
              <a:off x="2220562" y="1111370"/>
              <a:ext cx="559398" cy="3621995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/>
            <p:cNvSpPr/>
            <p:nvPr/>
          </p:nvSpPr>
          <p:spPr>
            <a:xfrm>
              <a:off x="1593924" y="2924802"/>
              <a:ext cx="559398" cy="95819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22438" y="98614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22438" y="1001232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22438" y="2806468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22438" y="1903850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22438" y="3709086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22438" y="4611704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22438" y="6416938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22438" y="5514322"/>
              <a:ext cx="290456" cy="290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586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Multiple Genders: k-nary matching 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812074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M: men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W: women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U: undecided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Blocking family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if each member prefers each member of </a:t>
            </a:r>
            <a:r>
              <a:rPr lang="en-US" sz="2000" b="0" i="1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family to its </a:t>
            </a:r>
            <a:r>
              <a:rPr lang="en-US" sz="2000" b="0" i="1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current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family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Example 1: c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urrent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matching is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{(m, w, u), (m’, w’, u’)}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(m’, w, u) is a blocking family if m’ prefers w and u and both w and u prefers m’</a:t>
            </a: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53" y="1124524"/>
            <a:ext cx="4590923" cy="2471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9004" y="1639229"/>
            <a:ext cx="7560527" cy="1494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75288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Binary Matching </a:t>
            </a:r>
            <a:r>
              <a:rPr lang="en-US" sz="3200" dirty="0" smtClean="0">
                <a:latin typeface="Comic Sans MS"/>
                <a:ea typeface="Comic Sans MS"/>
                <a:cs typeface="Comic Sans MS"/>
                <a:sym typeface="Comic Sans MS"/>
              </a:rPr>
              <a:t>with Multi-Genders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85437" y="1760652"/>
            <a:ext cx="8307660" cy="452913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Theorem 1: 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exists preference lists under which there exists no stable binary matching with 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 (≠2) genders.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Result holds even if self-matching is allowed, as in U.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roommat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e solution can be used to find one if it exists.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sz="20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SzPct val="25000"/>
            </a:pPr>
            <a:endParaRPr sz="27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830" y="4916948"/>
            <a:ext cx="6404391" cy="13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2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41474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Stable k-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 </a:t>
            </a:r>
            <a:r>
              <a:rPr lang="en-US" sz="3200" dirty="0" smtClean="0">
                <a:latin typeface="Comic Sans MS"/>
                <a:ea typeface="Comic Sans MS"/>
                <a:cs typeface="Comic Sans MS"/>
                <a:sym typeface="Comic Sans MS"/>
              </a:rPr>
              <a:t>with Multi-Genders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91014" y="1575415"/>
            <a:ext cx="830766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K-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matching: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(u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u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…, 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en-US" sz="2000" baseline="-25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(k: the number of genders)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000" i="0" u="none" strike="noStrike" cap="none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Iterative Binding: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Iteratively apply GS to pair wisely and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all disjoint sets through a spanning tree.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24" y="3378819"/>
            <a:ext cx="6000755" cy="30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7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675</Words>
  <Application>Microsoft Office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Comic Sans MS</vt:lpstr>
      <vt:lpstr>Noto Sans Symbols</vt:lpstr>
      <vt:lpstr>Times New Roman</vt:lpstr>
      <vt:lpstr>1_Default Design</vt:lpstr>
      <vt:lpstr>Default Design</vt:lpstr>
      <vt:lpstr>Stable Matching Beyond Bipartite Graphs</vt:lpstr>
      <vt:lpstr>Road Map</vt:lpstr>
      <vt:lpstr>  Introduction</vt:lpstr>
      <vt:lpstr>  Stable Marriage Problem (SMP)</vt:lpstr>
      <vt:lpstr>  Gale-Shapley (GS) Algorithm</vt:lpstr>
      <vt:lpstr>  Some Well-known Extensions</vt:lpstr>
      <vt:lpstr>  Multiple Genders: k-nary matching </vt:lpstr>
      <vt:lpstr>  Stable Binary Matching with Multi-Genders</vt:lpstr>
      <vt:lpstr>  Stable k-ary Matching with Multi-Genders</vt:lpstr>
      <vt:lpstr>  Stable k-ary Matching</vt:lpstr>
      <vt:lpstr>  Extension: Parallel Implementation</vt:lpstr>
      <vt:lpstr>  Extension of Unstable Condition</vt:lpstr>
      <vt:lpstr>  Priority-Based Iterative GS</vt:lpstr>
      <vt:lpstr>  Conclusions</vt:lpstr>
      <vt:lpstr>  Special 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Jie Wu</cp:lastModifiedBy>
  <cp:revision>52</cp:revision>
  <cp:lastPrinted>2016-05-02T18:53:57Z</cp:lastPrinted>
  <dcterms:modified xsi:type="dcterms:W3CDTF">2016-06-01T20:14:22Z</dcterms:modified>
</cp:coreProperties>
</file>