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5" r:id="rId1"/>
    <p:sldMasterId id="2147483676" r:id="rId2"/>
  </p:sldMasterIdLst>
  <p:notesMasterIdLst>
    <p:notesMasterId r:id="rId21"/>
  </p:notesMasterIdLst>
  <p:handoutMasterIdLst>
    <p:handoutMasterId r:id="rId22"/>
  </p:handoutMasterIdLst>
  <p:sldIdLst>
    <p:sldId id="256" r:id="rId3"/>
    <p:sldId id="257" r:id="rId4"/>
    <p:sldId id="258" r:id="rId5"/>
    <p:sldId id="329" r:id="rId6"/>
    <p:sldId id="314" r:id="rId7"/>
    <p:sldId id="333" r:id="rId8"/>
    <p:sldId id="322" r:id="rId9"/>
    <p:sldId id="323" r:id="rId10"/>
    <p:sldId id="290" r:id="rId11"/>
    <p:sldId id="327" r:id="rId12"/>
    <p:sldId id="326" r:id="rId13"/>
    <p:sldId id="319" r:id="rId14"/>
    <p:sldId id="293" r:id="rId15"/>
    <p:sldId id="305" r:id="rId16"/>
    <p:sldId id="328" r:id="rId17"/>
    <p:sldId id="321" r:id="rId18"/>
    <p:sldId id="310" r:id="rId19"/>
    <p:sldId id="330" r:id="rId20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8E9"/>
    <a:srgbClr val="BFF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64"/>
    <p:restoredTop sz="87013" autoAdjust="0"/>
  </p:normalViewPr>
  <p:slideViewPr>
    <p:cSldViewPr snapToGrid="0">
      <p:cViewPr varScale="1">
        <p:scale>
          <a:sx n="160" d="100"/>
          <a:sy n="160" d="100"/>
        </p:scale>
        <p:origin x="128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A7CF9-06D6-4A68-BF28-F5D9B722ED1F}" type="datetimeFigureOut">
              <a:rPr lang="en-US" smtClean="0"/>
              <a:pPr/>
              <a:t>5/21/18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7F9B1-7362-4BCD-904C-3EBC484AD2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73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7010400" cy="9296399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0575" tIns="45275" rIns="90575" bIns="45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1179512" y="696912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50" tIns="46350" rIns="92350" bIns="46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1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60439816"/>
      </p:ext>
    </p:extLst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3970337" y="8829675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50" tIns="46350" rIns="92350" bIns="463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</a:t>
            </a:fld>
            <a:endParaRPr lang="en-US"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Shape 222"/>
          <p:cNvSpPr txBox="1"/>
          <p:nvPr/>
        </p:nvSpPr>
        <p:spPr>
          <a:xfrm>
            <a:off x="1181100" y="696912"/>
            <a:ext cx="4648198" cy="34861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575" tIns="45275" rIns="90575" bIns="45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8637" cy="4183060"/>
          </a:xfrm>
          <a:prstGeom prst="rect">
            <a:avLst/>
          </a:prstGeom>
          <a:noFill/>
          <a:ln>
            <a:noFill/>
          </a:ln>
        </p:spPr>
        <p:txBody>
          <a:bodyPr lIns="90575" tIns="45275" rIns="90575" bIns="45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5804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74824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7978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87887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2173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2173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76356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87392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217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5825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0217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48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256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628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7303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21834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14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9787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61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3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7013" cy="4529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646612" y="1600200"/>
            <a:ext cx="4038597" cy="4529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 rot="5400000">
            <a:off x="4729955" y="2174081"/>
            <a:ext cx="5854700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 rot="5400000">
            <a:off x="539749" y="192087"/>
            <a:ext cx="5854700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 rot="5400000">
            <a:off x="2306637" y="-249237"/>
            <a:ext cx="4529137" cy="8228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889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826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 rot="5400000">
            <a:off x="5202236" y="2646361"/>
            <a:ext cx="4910138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 rot="5400000">
            <a:off x="1012030" y="664368"/>
            <a:ext cx="4910138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 rot="5400000">
            <a:off x="2309016" y="-246856"/>
            <a:ext cx="4524374" cy="8228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889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826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920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-1746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730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4037013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6612" y="1604962"/>
            <a:ext cx="4038597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80327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25717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6347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8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hape 11"/>
          <p:cNvGrpSpPr/>
          <p:nvPr/>
        </p:nvGrpSpPr>
        <p:grpSpPr>
          <a:xfrm>
            <a:off x="1658934" y="1600200"/>
            <a:ext cx="6837364" cy="3200400"/>
            <a:chOff x="1658934" y="1600200"/>
            <a:chExt cx="6837364" cy="3200400"/>
          </a:xfrm>
        </p:grpSpPr>
        <p:sp>
          <p:nvSpPr>
            <p:cNvPr id="12" name="Shape 12"/>
            <p:cNvSpPr/>
            <p:nvPr/>
          </p:nvSpPr>
          <p:spPr>
            <a:xfrm flipH="1">
              <a:off x="69722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flipH="1">
              <a:off x="51815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flipH="1">
              <a:off x="3390897" y="16002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3390897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 flipH="1">
              <a:off x="1658934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 flipH="1">
              <a:off x="6972299" y="32766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/>
              <a:buNone/>
              <a:defRPr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Times New Roman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Shape 98"/>
          <p:cNvGrpSpPr/>
          <p:nvPr/>
        </p:nvGrpSpPr>
        <p:grpSpPr>
          <a:xfrm>
            <a:off x="1071562" y="304800"/>
            <a:ext cx="7613648" cy="1106485"/>
            <a:chOff x="1071562" y="304800"/>
            <a:chExt cx="7613648" cy="1106485"/>
          </a:xfrm>
        </p:grpSpPr>
        <p:sp>
          <p:nvSpPr>
            <p:cNvPr id="99" name="Shape 99"/>
            <p:cNvSpPr/>
            <p:nvPr/>
          </p:nvSpPr>
          <p:spPr>
            <a:xfrm flipH="1">
              <a:off x="4868860" y="304800"/>
              <a:ext cx="1104898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 flipH="1">
              <a:off x="7581898" y="304800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 flipH="1">
              <a:off x="1071562" y="306387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 flipH="1">
              <a:off x="6323012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 flipH="1">
              <a:off x="2359025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86709" y="1838867"/>
            <a:ext cx="8946931" cy="12017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algn="ctr"/>
            <a:b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3000" dirty="0">
                <a:latin typeface="Comic Sans MS"/>
              </a:rPr>
              <a:t>On Maximum Elastic Scheduling of Virtual</a:t>
            </a:r>
            <a:br>
              <a:rPr lang="en-US" sz="3000" dirty="0">
                <a:latin typeface="Comic Sans MS"/>
              </a:rPr>
            </a:br>
            <a:r>
              <a:rPr lang="en-US" sz="3000" dirty="0">
                <a:latin typeface="Comic Sans MS"/>
              </a:rPr>
              <a:t>Machines for Cloud-based Data Center Networks</a:t>
            </a:r>
            <a:endParaRPr lang="en-US" sz="30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ubTitle" idx="4294967295"/>
          </p:nvPr>
        </p:nvSpPr>
        <p:spPr>
          <a:xfrm>
            <a:off x="-378373" y="3764729"/>
            <a:ext cx="9061669" cy="182086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Jie Wu</a:t>
            </a:r>
            <a:r>
              <a:rPr lang="en-US" sz="2400" b="1" baseline="30000" dirty="0">
                <a:latin typeface="Comic Sans MS"/>
                <a:sym typeface="Comic Sans MS"/>
              </a:rPr>
              <a:t>b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Shuaibing Lu</a:t>
            </a:r>
            <a:r>
              <a:rPr lang="en-US" sz="2400" b="1" baseline="30000" dirty="0">
                <a:latin typeface="Comic Sans MS"/>
                <a:sym typeface="Comic Sans MS"/>
              </a:rPr>
              <a:t>a,b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and</a:t>
            </a:r>
            <a:r>
              <a:rPr lang="en-US" sz="2400" b="0" i="0" u="none" strike="noStrike" cap="none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Huangyang Zheng</a:t>
            </a:r>
            <a:r>
              <a:rPr lang="en-US" sz="2400" b="1" baseline="30000" dirty="0">
                <a:latin typeface="Comic Sans MS"/>
                <a:sym typeface="Comic Sans MS"/>
              </a:rPr>
              <a:t>a</a:t>
            </a: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0" marR="0" lvl="0" indent="0" algn="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000" b="1" baseline="30000" dirty="0">
                <a:latin typeface="Comic Sans MS"/>
                <a:sym typeface="Comic Sans MS"/>
              </a:rPr>
              <a:t>a</a:t>
            </a:r>
            <a:r>
              <a:rPr lang="en-US" altLang="zh-CN" sz="2000" dirty="0">
                <a:latin typeface="Comic Sans MS"/>
              </a:rPr>
              <a:t>College of Computer Science and Tech., Jilin University</a:t>
            </a:r>
            <a:endParaRPr lang="en-US" altLang="zh-CN" sz="2000" dirty="0">
              <a:latin typeface="Comic Sans MS"/>
              <a:sym typeface="Comic Sans MS"/>
            </a:endParaRPr>
          </a:p>
          <a:p>
            <a:pPr marL="0" lvl="0" indent="0" algn="r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2000" b="1" baseline="30000" dirty="0">
                <a:latin typeface="Comic Sans MS"/>
                <a:sym typeface="Comic Sans MS"/>
              </a:rPr>
              <a:t>b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Dept. of Computer and Info. Sciences, Temple University</a:t>
            </a: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77815" y="123338"/>
            <a:ext cx="1036637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xxgk_bz3">
            <a:extLst>
              <a:ext uri="{FF2B5EF4-FFF2-40B4-BE49-F238E27FC236}">
                <a16:creationId xmlns:a16="http://schemas.microsoft.com/office/drawing/2014/main" id="{BD87C843-4C6B-8D4A-9C7C-F26E070A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452" y="123338"/>
            <a:ext cx="11191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latin typeface="Comic Sans MS"/>
                <a:sym typeface="Comic Sans MS"/>
              </a:rPr>
              <a:t>An Optimal Distributed Solution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3"/>
            <a:ext cx="9067799" cy="22689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Insights</a:t>
            </a:r>
          </a:p>
          <a:p>
            <a:pPr marL="1316037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Apply the simple solution to different orientations</a:t>
            </a:r>
            <a:endParaRPr lang="en-US" sz="2400" dirty="0">
              <a:solidFill>
                <a:srgbClr val="0070C0"/>
              </a:solidFill>
              <a:latin typeface="Comic Sans MS"/>
            </a:endParaRPr>
          </a:p>
          <a:p>
            <a:pPr marL="1316037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Select the best orientation</a:t>
            </a:r>
            <a:endParaRPr lang="en-US" sz="2800" dirty="0">
              <a:solidFill>
                <a:srgbClr val="0070C0"/>
              </a:solidFill>
              <a:latin typeface="Comic Sans MS"/>
            </a:endParaRP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800" b="1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DB5121-FDE5-B24F-BFF1-F04E8229F7D1}"/>
              </a:ext>
            </a:extLst>
          </p:cNvPr>
          <p:cNvSpPr/>
          <p:nvPr/>
        </p:nvSpPr>
        <p:spPr>
          <a:xfrm>
            <a:off x="571885" y="5955398"/>
            <a:ext cx="240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ctr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 MAL at the </a:t>
            </a:r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left leaf node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B6506E-891A-114B-9FA1-41DD7F49A42A}"/>
              </a:ext>
            </a:extLst>
          </p:cNvPr>
          <p:cNvSpPr/>
          <p:nvPr/>
        </p:nvSpPr>
        <p:spPr>
          <a:xfrm>
            <a:off x="3138514" y="5955398"/>
            <a:ext cx="2553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ctr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MAL at the </a:t>
            </a:r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right leaf node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D9357E-909B-DC47-B023-78462A21724C}"/>
              </a:ext>
            </a:extLst>
          </p:cNvPr>
          <p:cNvSpPr/>
          <p:nvPr/>
        </p:nvSpPr>
        <p:spPr>
          <a:xfrm>
            <a:off x="6197834" y="5955398"/>
            <a:ext cx="1927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/>
              </a:rPr>
              <a:t>MAL at the </a:t>
            </a:r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center node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500C56E-52BE-4548-8C5C-979B4A7F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42" y="3470881"/>
            <a:ext cx="2067485" cy="23178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B75BFC-5DC5-D94A-9AD5-E096E2B89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74" y="3470881"/>
            <a:ext cx="2156930" cy="23178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F2E586-2406-9E48-8161-C80A1E165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8847" y="3514842"/>
            <a:ext cx="2145489" cy="23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2470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/>
                <a:sym typeface="Comic Sans MS"/>
              </a:rPr>
              <a:t>Optimal Solution: Details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hape 26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0" y="1820742"/>
                <a:ext cx="8898673" cy="49317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 anchor="t" anchorCtr="0">
                <a:noAutofit/>
              </a:bodyPr>
              <a:lstStyle/>
              <a:p>
                <a:pPr marL="342900" indent="-342900">
                  <a:buClr>
                    <a:schemeClr val="accent2">
                      <a:lumMod val="60000"/>
                      <a:lumOff val="40000"/>
                    </a:schemeClr>
                  </a:buClr>
                  <a:buFont typeface="Wingdings" pitchFamily="2" charset="2"/>
                  <a:buChar char="q"/>
                </a:pP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Step 1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(leaf node)</a:t>
                </a:r>
                <a:endParaRPr lang="en-US" sz="2400" dirty="0">
                  <a:solidFill>
                    <a:schemeClr val="tx1"/>
                  </a:solidFill>
                  <a:latin typeface="Comic Sans MS"/>
                </a:endParaRP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Send its load to the connected internal node</a:t>
                </a: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Calculate its MAL: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  <m: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,∞</m:t>
                            </m:r>
                          </m:e>
                        </m:d>
                      </m:e>
                    </m:func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𝒎𝒊𝒏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Clr>
                    <a:schemeClr val="accent2">
                      <a:lumMod val="60000"/>
                      <a:lumOff val="40000"/>
                    </a:schemeClr>
                  </a:buClr>
                  <a:buNone/>
                </a:pPr>
                <a:endParaRPr lang="en-US" sz="800" dirty="0">
                  <a:solidFill>
                    <a:schemeClr val="tx1"/>
                  </a:solidFill>
                  <a:latin typeface="Comic Sans MS"/>
                </a:endParaRPr>
              </a:p>
              <a:p>
                <a:pPr marL="342900" indent="-342900">
                  <a:buClr>
                    <a:schemeClr val="accent2">
                      <a:lumMod val="60000"/>
                      <a:lumOff val="40000"/>
                    </a:schemeClr>
                  </a:buClr>
                  <a:buFont typeface="Wingdings" pitchFamily="2" charset="2"/>
                  <a:buChar char="q"/>
                </a:pP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Step 2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sym typeface="Wingdings" pitchFamily="2" charset="2"/>
                  </a:rPr>
                  <a:t>(internal node with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two branches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sym typeface="Wingdings" pitchFamily="2" charset="2"/>
                  </a:rPr>
                  <a:t>)</a:t>
                </a: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Send virtual load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𝒎𝒊𝒏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  to the other branch</a:t>
                </a: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Calculate its MAL:</a:t>
                </a: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𝒎𝒊𝒏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Clr>
                    <a:schemeClr val="accent2">
                      <a:lumMod val="60000"/>
                      <a:lumOff val="40000"/>
                    </a:schemeClr>
                  </a:buClr>
                  <a:buNone/>
                </a:pPr>
                <a:endParaRPr lang="en-US" sz="800" dirty="0">
                  <a:solidFill>
                    <a:schemeClr val="tx1"/>
                  </a:solidFill>
                  <a:latin typeface="Comic Sans MS"/>
                </a:endParaRPr>
              </a:p>
              <a:p>
                <a:pPr marL="342900" indent="-342900">
                  <a:buClr>
                    <a:schemeClr val="accent2">
                      <a:lumMod val="60000"/>
                      <a:lumOff val="40000"/>
                    </a:schemeClr>
                  </a:buClr>
                  <a:buFont typeface="Wingdings" pitchFamily="2" charset="2"/>
                  <a:buChar char="q"/>
                </a:pP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Step 3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sym typeface="Wingdings" pitchFamily="2" charset="2"/>
                  </a:rPr>
                  <a:t> (internal node with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three branches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  <a:sym typeface="Wingdings" pitchFamily="2" charset="2"/>
                  </a:rPr>
                  <a:t>) </a:t>
                </a:r>
                <a:r>
                  <a:rPr lang="en-US" sz="2400" b="1" dirty="0">
                    <a:solidFill>
                      <a:schemeClr val="tx1"/>
                    </a:solidFill>
                    <a:latin typeface="Comic Sans MS"/>
                  </a:rPr>
                  <a:t> </a:t>
                </a: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Send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𝒎𝒊𝒏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  to the third branch</a:t>
                </a:r>
              </a:p>
              <a:p>
                <a:pPr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</a:pPr>
                <a:r>
                  <a:rPr lang="zh-Hans" altLang="en-US" sz="2000" dirty="0">
                    <a:solidFill>
                      <a:schemeClr val="tx1"/>
                    </a:solidFill>
                    <a:latin typeface="Comic Sans MS"/>
                  </a:rPr>
                  <a:t>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Calculate its MAL: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𝒎𝒊𝒏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  <m:r>
                              <a:rPr lang="en-US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e>
                              <m:sub>
                                <m:r>
                                  <a:rPr lang="en-US" sz="20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𝒎𝒊𝒏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⁡{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Comic Sans MS"/>
                </a:endParaRPr>
              </a:p>
              <a:p>
                <a:pPr marL="342900" indent="-342900">
                  <a:buClr>
                    <a:schemeClr val="accent2">
                      <a:lumMod val="60000"/>
                      <a:lumOff val="40000"/>
                    </a:schemeClr>
                  </a:buClr>
                  <a:buFont typeface="Wingdings" pitchFamily="2" charset="2"/>
                  <a:buChar char="q"/>
                </a:pPr>
                <a:endParaRPr lang="en-US" sz="2400" b="1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None/>
                </a:pPr>
                <a:endParaRPr lang="en-US" sz="2800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None/>
                </a:pPr>
                <a:endParaRPr lang="en-US" sz="2800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None/>
                </a:pPr>
                <a:endParaRPr lang="en-US" sz="2000" dirty="0">
                  <a:solidFill>
                    <a:schemeClr val="tx1"/>
                  </a:solidFill>
                  <a:latin typeface="Comic Sans MS"/>
                </a:endParaRPr>
              </a:p>
              <a:p>
                <a:pPr indent="0">
                  <a:buNone/>
                </a:pPr>
                <a:endParaRPr lang="en-US" sz="2000" dirty="0">
                  <a:solidFill>
                    <a:schemeClr val="tx1"/>
                  </a:solidFill>
                  <a:latin typeface="Comic Sans MS"/>
                </a:endParaRPr>
              </a:p>
              <a:p>
                <a:pPr marL="457200" lvl="1" indent="0">
                  <a:spcBef>
                    <a:spcPts val="600"/>
                  </a:spcBef>
                  <a:buSzPct val="25000"/>
                  <a:buNone/>
                </a:pPr>
                <a:r>
                  <a:rPr lang="en-US" sz="2800" dirty="0">
                    <a:solidFill>
                      <a:schemeClr val="tx1"/>
                    </a:solidFill>
                    <a:latin typeface="Comic Sans MS"/>
                  </a:rPr>
                  <a:t> </a:t>
                </a:r>
                <a:endParaRPr lang="en-US" sz="2800" dirty="0"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</mc:Choice>
        <mc:Fallback xmlns="">
          <p:sp>
            <p:nvSpPr>
              <p:cNvPr id="16" name="Shape 2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0" y="1820742"/>
                <a:ext cx="8898673" cy="4931750"/>
              </a:xfrm>
              <a:prstGeom prst="rect">
                <a:avLst/>
              </a:prstGeom>
              <a:blipFill>
                <a:blip r:embed="rId3"/>
                <a:stretch>
                  <a:fillRect l="-428" t="-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F187F6C8-6A35-1C4D-B121-467632563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479" y="2042035"/>
            <a:ext cx="1204076" cy="1051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9191E25-7D2A-524A-9990-F9B302AF7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609" y="3532099"/>
            <a:ext cx="1250280" cy="1051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DE661B-0914-2A4E-A5A6-8BA7561E1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203" y="4988709"/>
            <a:ext cx="1191111" cy="149291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D3FD52F-B4ED-2E45-A09A-E66BDD83D8A8}"/>
              </a:ext>
            </a:extLst>
          </p:cNvPr>
          <p:cNvSpPr/>
          <p:nvPr/>
        </p:nvSpPr>
        <p:spPr>
          <a:xfrm>
            <a:off x="6491517" y="2415389"/>
            <a:ext cx="11144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omic Sans MS"/>
              </a:rPr>
              <a:t>leaf node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47576A-0302-5E4A-9D93-1E99A8AC8768}"/>
              </a:ext>
            </a:extLst>
          </p:cNvPr>
          <p:cNvSpPr/>
          <p:nvPr/>
        </p:nvSpPr>
        <p:spPr>
          <a:xfrm>
            <a:off x="6816726" y="3604706"/>
            <a:ext cx="1111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omic Sans MS"/>
              </a:rPr>
              <a:t>tree root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83335E-CD71-7F4E-B619-CCCBE62C3D11}"/>
              </a:ext>
            </a:extLst>
          </p:cNvPr>
          <p:cNvSpPr/>
          <p:nvPr/>
        </p:nvSpPr>
        <p:spPr>
          <a:xfrm>
            <a:off x="6844478" y="5204105"/>
            <a:ext cx="1478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omic Sans MS"/>
              </a:rPr>
              <a:t>internal node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804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/>
                <a:sym typeface="Comic Sans MS"/>
              </a:rPr>
              <a:t>Optimal Solution: Example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F0AAD-6613-9C42-A134-BB888DEAE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5989"/>
            <a:ext cx="9144000" cy="2446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EB2ABC-2543-C341-8525-06F8DCA18E8C}"/>
              </a:ext>
            </a:extLst>
          </p:cNvPr>
          <p:cNvSpPr txBox="1"/>
          <p:nvPr/>
        </p:nvSpPr>
        <p:spPr>
          <a:xfrm>
            <a:off x="304800" y="1551343"/>
            <a:ext cx="3290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Comic Sans MS"/>
              </a:rPr>
              <a:t>An example 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F87D934-7E9B-7D4E-8C00-2166BF3678F3}"/>
              </a:ext>
            </a:extLst>
          </p:cNvPr>
          <p:cNvSpPr/>
          <p:nvPr/>
        </p:nvSpPr>
        <p:spPr>
          <a:xfrm>
            <a:off x="5182577" y="3776279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129FEDBE-20F6-BE48-90D2-BF8097058E41}"/>
              </a:ext>
            </a:extLst>
          </p:cNvPr>
          <p:cNvSpPr/>
          <p:nvPr/>
        </p:nvSpPr>
        <p:spPr>
          <a:xfrm rot="16200000">
            <a:off x="6760227" y="2537759"/>
            <a:ext cx="465003" cy="23939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9EFDE-915C-D44D-8374-AE8F30D8893A}"/>
              </a:ext>
            </a:extLst>
          </p:cNvPr>
          <p:cNvSpPr txBox="1"/>
          <p:nvPr/>
        </p:nvSpPr>
        <p:spPr>
          <a:xfrm>
            <a:off x="7471042" y="1832656"/>
            <a:ext cx="834901" cy="33855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omic Sans MS"/>
              </a:rPr>
              <a:t>4+6+6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AFC5A02-15F7-7847-B050-D82F2146CD50}"/>
              </a:ext>
            </a:extLst>
          </p:cNvPr>
          <p:cNvSpPr/>
          <p:nvPr/>
        </p:nvSpPr>
        <p:spPr>
          <a:xfrm>
            <a:off x="2376701" y="2501167"/>
            <a:ext cx="310896" cy="3108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B314A-6D90-5649-B12D-D13A422DFA29}"/>
              </a:ext>
            </a:extLst>
          </p:cNvPr>
          <p:cNvSpPr txBox="1"/>
          <p:nvPr/>
        </p:nvSpPr>
        <p:spPr>
          <a:xfrm>
            <a:off x="2372427" y="2476177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3B0A65-7173-6441-A431-CECEDB48A6F4}"/>
              </a:ext>
            </a:extLst>
          </p:cNvPr>
          <p:cNvSpPr/>
          <p:nvPr/>
        </p:nvSpPr>
        <p:spPr>
          <a:xfrm>
            <a:off x="3242938" y="1730981"/>
            <a:ext cx="307634" cy="31234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/>
              <a:cs typeface="Arial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19B9307-C9CD-2640-8C6A-8B5BADAC452D}"/>
              </a:ext>
            </a:extLst>
          </p:cNvPr>
          <p:cNvCxnSpPr>
            <a:cxnSpLocks/>
            <a:stCxn id="15" idx="7"/>
            <a:endCxn id="17" idx="3"/>
          </p:cNvCxnSpPr>
          <p:nvPr/>
        </p:nvCxnSpPr>
        <p:spPr>
          <a:xfrm flipV="1">
            <a:off x="2642067" y="1997586"/>
            <a:ext cx="645923" cy="54911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6E05A2B-7205-C441-A55B-7A1965553049}"/>
              </a:ext>
            </a:extLst>
          </p:cNvPr>
          <p:cNvCxnSpPr>
            <a:cxnSpLocks/>
            <a:stCxn id="20" idx="1"/>
            <a:endCxn id="17" idx="5"/>
          </p:cNvCxnSpPr>
          <p:nvPr/>
        </p:nvCxnSpPr>
        <p:spPr>
          <a:xfrm flipH="1" flipV="1">
            <a:off x="3505520" y="1997586"/>
            <a:ext cx="703632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E29E8FD-515A-8046-A508-47F8CC329475}"/>
              </a:ext>
            </a:extLst>
          </p:cNvPr>
          <p:cNvSpPr/>
          <p:nvPr/>
        </p:nvSpPr>
        <p:spPr>
          <a:xfrm>
            <a:off x="4163622" y="250116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F01E68-3C08-9944-9572-EB77E16F9C2C}"/>
              </a:ext>
            </a:extLst>
          </p:cNvPr>
          <p:cNvCxnSpPr>
            <a:cxnSpLocks/>
            <a:stCxn id="25" idx="0"/>
            <a:endCxn id="15" idx="3"/>
          </p:cNvCxnSpPr>
          <p:nvPr/>
        </p:nvCxnSpPr>
        <p:spPr>
          <a:xfrm flipV="1">
            <a:off x="2055751" y="2766533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047D1BA-DBC5-6749-973E-1ED1B974E54C}"/>
              </a:ext>
            </a:extLst>
          </p:cNvPr>
          <p:cNvCxnSpPr>
            <a:cxnSpLocks/>
            <a:stCxn id="36" idx="0"/>
            <a:endCxn id="20" idx="3"/>
          </p:cNvCxnSpPr>
          <p:nvPr/>
        </p:nvCxnSpPr>
        <p:spPr>
          <a:xfrm flipV="1">
            <a:off x="3850289" y="2766533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0518C2-6B55-B441-8DE3-224583045C6A}"/>
              </a:ext>
            </a:extLst>
          </p:cNvPr>
          <p:cNvCxnSpPr>
            <a:cxnSpLocks/>
            <a:stCxn id="30" idx="0"/>
            <a:endCxn id="15" idx="5"/>
          </p:cNvCxnSpPr>
          <p:nvPr/>
        </p:nvCxnSpPr>
        <p:spPr>
          <a:xfrm flipH="1" flipV="1">
            <a:off x="2642067" y="2766533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FABDCC-252D-B344-BB7F-36B3CFE4D7F7}"/>
              </a:ext>
            </a:extLst>
          </p:cNvPr>
          <p:cNvCxnSpPr>
            <a:cxnSpLocks/>
            <a:stCxn id="42" idx="0"/>
            <a:endCxn id="20" idx="5"/>
          </p:cNvCxnSpPr>
          <p:nvPr/>
        </p:nvCxnSpPr>
        <p:spPr>
          <a:xfrm flipH="1" flipV="1">
            <a:off x="4428988" y="2766533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B81A090-DEB8-C646-8C15-0E37A18E2021}"/>
              </a:ext>
            </a:extLst>
          </p:cNvPr>
          <p:cNvSpPr/>
          <p:nvPr/>
        </p:nvSpPr>
        <p:spPr>
          <a:xfrm>
            <a:off x="1903845" y="3178955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5CA392-AA04-4943-94CB-BA59BF027AD7}"/>
              </a:ext>
            </a:extLst>
          </p:cNvPr>
          <p:cNvCxnSpPr>
            <a:cxnSpLocks/>
          </p:cNvCxnSpPr>
          <p:nvPr/>
        </p:nvCxnSpPr>
        <p:spPr>
          <a:xfrm>
            <a:off x="1913484" y="339795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E1F747-06F9-0942-9AFE-C3AD4B85EF10}"/>
              </a:ext>
            </a:extLst>
          </p:cNvPr>
          <p:cNvCxnSpPr>
            <a:cxnSpLocks/>
          </p:cNvCxnSpPr>
          <p:nvPr/>
        </p:nvCxnSpPr>
        <p:spPr>
          <a:xfrm>
            <a:off x="1900485" y="328662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D698B2F-8086-0146-B604-09A4C1FDD501}"/>
              </a:ext>
            </a:extLst>
          </p:cNvPr>
          <p:cNvCxnSpPr>
            <a:cxnSpLocks/>
          </p:cNvCxnSpPr>
          <p:nvPr/>
        </p:nvCxnSpPr>
        <p:spPr>
          <a:xfrm>
            <a:off x="1913484" y="350606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80C6979-C132-D44F-80E0-C9701D64F15C}"/>
              </a:ext>
            </a:extLst>
          </p:cNvPr>
          <p:cNvCxnSpPr>
            <a:cxnSpLocks/>
          </p:cNvCxnSpPr>
          <p:nvPr/>
        </p:nvCxnSpPr>
        <p:spPr>
          <a:xfrm>
            <a:off x="1900485" y="361134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1AC3800E-7748-F342-86CC-6416B7587F99}"/>
              </a:ext>
            </a:extLst>
          </p:cNvPr>
          <p:cNvSpPr/>
          <p:nvPr/>
        </p:nvSpPr>
        <p:spPr>
          <a:xfrm>
            <a:off x="2779765" y="321029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F5ADDD3-B577-EE49-BDF2-8F66CA03B833}"/>
              </a:ext>
            </a:extLst>
          </p:cNvPr>
          <p:cNvCxnSpPr>
            <a:cxnSpLocks/>
          </p:cNvCxnSpPr>
          <p:nvPr/>
        </p:nvCxnSpPr>
        <p:spPr>
          <a:xfrm>
            <a:off x="2774508" y="3429296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1DEBA4-0AEC-B349-931D-23A781EA98DF}"/>
              </a:ext>
            </a:extLst>
          </p:cNvPr>
          <p:cNvCxnSpPr>
            <a:cxnSpLocks/>
          </p:cNvCxnSpPr>
          <p:nvPr/>
        </p:nvCxnSpPr>
        <p:spPr>
          <a:xfrm>
            <a:off x="2776405" y="331797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619B884-E6BB-C842-A41C-C78B2ECB3AD7}"/>
              </a:ext>
            </a:extLst>
          </p:cNvPr>
          <p:cNvCxnSpPr>
            <a:cxnSpLocks/>
          </p:cNvCxnSpPr>
          <p:nvPr/>
        </p:nvCxnSpPr>
        <p:spPr>
          <a:xfrm>
            <a:off x="2779765" y="3533130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12CB5B2-7AEA-7D4A-932D-A3F9578E8895}"/>
              </a:ext>
            </a:extLst>
          </p:cNvPr>
          <p:cNvCxnSpPr>
            <a:cxnSpLocks/>
          </p:cNvCxnSpPr>
          <p:nvPr/>
        </p:nvCxnSpPr>
        <p:spPr>
          <a:xfrm flipV="1">
            <a:off x="2775881" y="364459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685F887-A2B9-D340-A810-D22680451D4A}"/>
              </a:ext>
            </a:extLst>
          </p:cNvPr>
          <p:cNvCxnSpPr>
            <a:cxnSpLocks/>
          </p:cNvCxnSpPr>
          <p:nvPr/>
        </p:nvCxnSpPr>
        <p:spPr>
          <a:xfrm>
            <a:off x="2776405" y="375655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CA44134-B328-1A4F-99A9-BB9414098DA0}"/>
              </a:ext>
            </a:extLst>
          </p:cNvPr>
          <p:cNvSpPr/>
          <p:nvPr/>
        </p:nvSpPr>
        <p:spPr>
          <a:xfrm>
            <a:off x="3698383" y="321029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81B295-EF29-A84E-BF91-6C4FEBF98709}"/>
              </a:ext>
            </a:extLst>
          </p:cNvPr>
          <p:cNvCxnSpPr>
            <a:cxnSpLocks/>
          </p:cNvCxnSpPr>
          <p:nvPr/>
        </p:nvCxnSpPr>
        <p:spPr>
          <a:xfrm>
            <a:off x="3708021" y="3429296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3E1CE4-9BE6-5B4F-998D-47D8E8DB1DDA}"/>
              </a:ext>
            </a:extLst>
          </p:cNvPr>
          <p:cNvCxnSpPr>
            <a:cxnSpLocks/>
          </p:cNvCxnSpPr>
          <p:nvPr/>
        </p:nvCxnSpPr>
        <p:spPr>
          <a:xfrm>
            <a:off x="3695023" y="331797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E521319-FCFA-B942-B399-EA319EB2CA3C}"/>
              </a:ext>
            </a:extLst>
          </p:cNvPr>
          <p:cNvCxnSpPr>
            <a:cxnSpLocks/>
          </p:cNvCxnSpPr>
          <p:nvPr/>
        </p:nvCxnSpPr>
        <p:spPr>
          <a:xfrm>
            <a:off x="3708021" y="353741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EF954B-0869-0E45-A26B-AE5F7D72D5BC}"/>
              </a:ext>
            </a:extLst>
          </p:cNvPr>
          <p:cNvCxnSpPr>
            <a:cxnSpLocks/>
          </p:cNvCxnSpPr>
          <p:nvPr/>
        </p:nvCxnSpPr>
        <p:spPr>
          <a:xfrm flipV="1">
            <a:off x="3694499" y="364459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569DE70-327D-7A42-A9F6-AC22A9DF5933}"/>
              </a:ext>
            </a:extLst>
          </p:cNvPr>
          <p:cNvCxnSpPr>
            <a:cxnSpLocks/>
          </p:cNvCxnSpPr>
          <p:nvPr/>
        </p:nvCxnSpPr>
        <p:spPr>
          <a:xfrm>
            <a:off x="3695023" y="375655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5E060FE-F37F-914F-AD5F-54A37EC1A360}"/>
              </a:ext>
            </a:extLst>
          </p:cNvPr>
          <p:cNvSpPr/>
          <p:nvPr/>
        </p:nvSpPr>
        <p:spPr>
          <a:xfrm>
            <a:off x="4596796" y="3168746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15DDE62-694E-3C40-98D1-F320F105EE70}"/>
              </a:ext>
            </a:extLst>
          </p:cNvPr>
          <p:cNvCxnSpPr>
            <a:cxnSpLocks/>
          </p:cNvCxnSpPr>
          <p:nvPr/>
        </p:nvCxnSpPr>
        <p:spPr>
          <a:xfrm>
            <a:off x="4606435" y="3387741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71202F4-658B-704C-B4D1-139CDB6612D5}"/>
              </a:ext>
            </a:extLst>
          </p:cNvPr>
          <p:cNvCxnSpPr>
            <a:cxnSpLocks/>
          </p:cNvCxnSpPr>
          <p:nvPr/>
        </p:nvCxnSpPr>
        <p:spPr>
          <a:xfrm>
            <a:off x="4593436" y="327641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8C25A0D-7B21-5248-A9A6-403EE344278A}"/>
              </a:ext>
            </a:extLst>
          </p:cNvPr>
          <p:cNvCxnSpPr>
            <a:cxnSpLocks/>
          </p:cNvCxnSpPr>
          <p:nvPr/>
        </p:nvCxnSpPr>
        <p:spPr>
          <a:xfrm>
            <a:off x="4606435" y="348470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E079DD4-657D-064F-9765-45C34BEE889A}"/>
              </a:ext>
            </a:extLst>
          </p:cNvPr>
          <p:cNvSpPr txBox="1"/>
          <p:nvPr/>
        </p:nvSpPr>
        <p:spPr>
          <a:xfrm>
            <a:off x="3254709" y="1733265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28A5BF-D253-0D43-841D-40E2433314EC}"/>
              </a:ext>
            </a:extLst>
          </p:cNvPr>
          <p:cNvSpPr txBox="1"/>
          <p:nvPr/>
        </p:nvSpPr>
        <p:spPr>
          <a:xfrm>
            <a:off x="4161063" y="2474103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9A751C-0C78-CC41-8623-D5588BF143AC}"/>
              </a:ext>
            </a:extLst>
          </p:cNvPr>
          <p:cNvSpPr txBox="1"/>
          <p:nvPr/>
        </p:nvSpPr>
        <p:spPr>
          <a:xfrm>
            <a:off x="2664863" y="1978677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40EF233-A0AB-9945-BB9D-6CE249EB8B73}"/>
              </a:ext>
            </a:extLst>
          </p:cNvPr>
          <p:cNvSpPr txBox="1"/>
          <p:nvPr/>
        </p:nvSpPr>
        <p:spPr>
          <a:xfrm>
            <a:off x="3755051" y="197326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2420605-E44B-994C-B5B3-7ABE431648D1}"/>
              </a:ext>
            </a:extLst>
          </p:cNvPr>
          <p:cNvSpPr txBox="1"/>
          <p:nvPr/>
        </p:nvSpPr>
        <p:spPr>
          <a:xfrm>
            <a:off x="1972626" y="274133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B9508AD-A736-DF46-8B3D-93D616E87031}"/>
              </a:ext>
            </a:extLst>
          </p:cNvPr>
          <p:cNvSpPr txBox="1"/>
          <p:nvPr/>
        </p:nvSpPr>
        <p:spPr>
          <a:xfrm>
            <a:off x="1576094" y="328019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C113381-7EF5-434A-AC71-646678B1A9C4}"/>
              </a:ext>
            </a:extLst>
          </p:cNvPr>
          <p:cNvSpPr txBox="1"/>
          <p:nvPr/>
        </p:nvSpPr>
        <p:spPr>
          <a:xfrm>
            <a:off x="2475471" y="327641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77B0A6-255E-9C4F-998A-C1BB40688BF1}"/>
              </a:ext>
            </a:extLst>
          </p:cNvPr>
          <p:cNvSpPr txBox="1"/>
          <p:nvPr/>
        </p:nvSpPr>
        <p:spPr>
          <a:xfrm>
            <a:off x="2743915" y="27242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4F757A-3DEF-CC4B-AEF1-38BDBC9779AE}"/>
              </a:ext>
            </a:extLst>
          </p:cNvPr>
          <p:cNvSpPr txBox="1"/>
          <p:nvPr/>
        </p:nvSpPr>
        <p:spPr>
          <a:xfrm>
            <a:off x="3774740" y="274133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B72B86-717B-5F4C-811B-9EB3B97AC177}"/>
              </a:ext>
            </a:extLst>
          </p:cNvPr>
          <p:cNvSpPr txBox="1"/>
          <p:nvPr/>
        </p:nvSpPr>
        <p:spPr>
          <a:xfrm>
            <a:off x="4324752" y="324980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5A140DA-4148-284D-B21A-82C358D204D9}"/>
              </a:ext>
            </a:extLst>
          </p:cNvPr>
          <p:cNvSpPr txBox="1"/>
          <p:nvPr/>
        </p:nvSpPr>
        <p:spPr>
          <a:xfrm>
            <a:off x="3445042" y="328171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A003A3-8A8F-E949-9ECE-560E383DA08F}"/>
              </a:ext>
            </a:extLst>
          </p:cNvPr>
          <p:cNvSpPr txBox="1"/>
          <p:nvPr/>
        </p:nvSpPr>
        <p:spPr>
          <a:xfrm>
            <a:off x="1903056" y="378885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F845D6-1AB8-CA45-9169-7F2DFD7AD9EE}"/>
              </a:ext>
            </a:extLst>
          </p:cNvPr>
          <p:cNvSpPr txBox="1"/>
          <p:nvPr/>
        </p:nvSpPr>
        <p:spPr>
          <a:xfrm>
            <a:off x="2785004" y="378403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14D6FC4-69D0-8C4C-B648-0FEEF090DCEC}"/>
              </a:ext>
            </a:extLst>
          </p:cNvPr>
          <p:cNvSpPr txBox="1"/>
          <p:nvPr/>
        </p:nvSpPr>
        <p:spPr>
          <a:xfrm>
            <a:off x="3702426" y="379363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78A4E4-4B9F-8442-A3CE-9418F717C9E9}"/>
              </a:ext>
            </a:extLst>
          </p:cNvPr>
          <p:cNvSpPr txBox="1"/>
          <p:nvPr/>
        </p:nvSpPr>
        <p:spPr>
          <a:xfrm>
            <a:off x="4584374" y="378881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7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8F0444-C764-F843-B9B4-AE6E6F94BB0E}"/>
              </a:ext>
            </a:extLst>
          </p:cNvPr>
          <p:cNvSpPr/>
          <p:nvPr/>
        </p:nvSpPr>
        <p:spPr>
          <a:xfrm>
            <a:off x="1605176" y="3031996"/>
            <a:ext cx="758417" cy="1064592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D51EC2E-EDF4-A847-A4DB-2581AFF9153D}"/>
              </a:ext>
            </a:extLst>
          </p:cNvPr>
          <p:cNvSpPr txBox="1"/>
          <p:nvPr/>
        </p:nvSpPr>
        <p:spPr>
          <a:xfrm>
            <a:off x="4570128" y="2730269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D05722E-DC53-6547-BEA8-8F1F22409F06}"/>
              </a:ext>
            </a:extLst>
          </p:cNvPr>
          <p:cNvSpPr/>
          <p:nvPr/>
        </p:nvSpPr>
        <p:spPr>
          <a:xfrm>
            <a:off x="2494797" y="3039210"/>
            <a:ext cx="758417" cy="1064592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6BA029A-E454-B543-9B82-9F3C41303D5A}"/>
              </a:ext>
            </a:extLst>
          </p:cNvPr>
          <p:cNvCxnSpPr/>
          <p:nvPr/>
        </p:nvCxnSpPr>
        <p:spPr>
          <a:xfrm>
            <a:off x="3468511" y="2281037"/>
            <a:ext cx="0" cy="1820371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CFF979E-650E-4543-9EFA-FA1C37D7056E}"/>
              </a:ext>
            </a:extLst>
          </p:cNvPr>
          <p:cNvCxnSpPr>
            <a:cxnSpLocks/>
          </p:cNvCxnSpPr>
          <p:nvPr/>
        </p:nvCxnSpPr>
        <p:spPr>
          <a:xfrm>
            <a:off x="5042163" y="1594744"/>
            <a:ext cx="0" cy="2497068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2D7635A-0757-2648-8972-F068F773CA0E}"/>
              </a:ext>
            </a:extLst>
          </p:cNvPr>
          <p:cNvCxnSpPr>
            <a:cxnSpLocks/>
          </p:cNvCxnSpPr>
          <p:nvPr/>
        </p:nvCxnSpPr>
        <p:spPr>
          <a:xfrm>
            <a:off x="3468511" y="4091812"/>
            <a:ext cx="1573652" cy="9596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367AD2D-E732-C04A-9DD7-D53381F58080}"/>
              </a:ext>
            </a:extLst>
          </p:cNvPr>
          <p:cNvCxnSpPr>
            <a:cxnSpLocks/>
          </p:cNvCxnSpPr>
          <p:nvPr/>
        </p:nvCxnSpPr>
        <p:spPr>
          <a:xfrm>
            <a:off x="2636830" y="1594744"/>
            <a:ext cx="0" cy="686293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A78C6709-F040-EF47-BFC8-5C781DD1170A}"/>
              </a:ext>
            </a:extLst>
          </p:cNvPr>
          <p:cNvCxnSpPr>
            <a:cxnSpLocks/>
          </p:cNvCxnSpPr>
          <p:nvPr/>
        </p:nvCxnSpPr>
        <p:spPr>
          <a:xfrm flipH="1">
            <a:off x="2664863" y="1594744"/>
            <a:ext cx="2392880" cy="0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46B6A418-57E1-5A48-AEAD-BF4F7C90C534}"/>
              </a:ext>
            </a:extLst>
          </p:cNvPr>
          <p:cNvCxnSpPr>
            <a:cxnSpLocks/>
          </p:cNvCxnSpPr>
          <p:nvPr/>
        </p:nvCxnSpPr>
        <p:spPr>
          <a:xfrm flipH="1">
            <a:off x="2612187" y="2281037"/>
            <a:ext cx="856324" cy="0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4FF68846-9BF2-8244-9D03-48B9DA4C1F51}"/>
              </a:ext>
            </a:extLst>
          </p:cNvPr>
          <p:cNvSpPr/>
          <p:nvPr/>
        </p:nvSpPr>
        <p:spPr>
          <a:xfrm>
            <a:off x="6896479" y="307838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B7AD66A-9751-DA4E-A0F8-B2075B68E1AA}"/>
              </a:ext>
            </a:extLst>
          </p:cNvPr>
          <p:cNvCxnSpPr>
            <a:cxnSpLocks/>
            <a:stCxn id="73" idx="0"/>
            <a:endCxn id="70" idx="3"/>
          </p:cNvCxnSpPr>
          <p:nvPr/>
        </p:nvCxnSpPr>
        <p:spPr>
          <a:xfrm flipV="1">
            <a:off x="6433689" y="3343748"/>
            <a:ext cx="508320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73876A8-58DB-1140-AA38-7CAF9E3C126F}"/>
              </a:ext>
            </a:extLst>
          </p:cNvPr>
          <p:cNvCxnSpPr>
            <a:cxnSpLocks/>
            <a:stCxn id="74" idx="0"/>
            <a:endCxn id="70" idx="5"/>
          </p:cNvCxnSpPr>
          <p:nvPr/>
        </p:nvCxnSpPr>
        <p:spPr>
          <a:xfrm flipH="1" flipV="1">
            <a:off x="7161845" y="3343748"/>
            <a:ext cx="536188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D6B0AAC1-3D51-A749-8CC2-171A7D5FDB9E}"/>
              </a:ext>
            </a:extLst>
          </p:cNvPr>
          <p:cNvSpPr txBox="1"/>
          <p:nvPr/>
        </p:nvSpPr>
        <p:spPr>
          <a:xfrm>
            <a:off x="6220361" y="3730183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8F3257-18D0-504B-AD90-3DF149D94F07}"/>
              </a:ext>
            </a:extLst>
          </p:cNvPr>
          <p:cNvSpPr txBox="1"/>
          <p:nvPr/>
        </p:nvSpPr>
        <p:spPr>
          <a:xfrm>
            <a:off x="7484705" y="373018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AFEAB26-6E7A-DE4A-A15C-1D6D49D91BAB}"/>
              </a:ext>
            </a:extLst>
          </p:cNvPr>
          <p:cNvSpPr txBox="1"/>
          <p:nvPr/>
        </p:nvSpPr>
        <p:spPr>
          <a:xfrm>
            <a:off x="7580287" y="3407359"/>
            <a:ext cx="91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min{8,6}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9588663-00E5-4644-AAC7-ED0D9B24F744}"/>
              </a:ext>
            </a:extLst>
          </p:cNvPr>
          <p:cNvSpPr txBox="1"/>
          <p:nvPr/>
        </p:nvSpPr>
        <p:spPr>
          <a:xfrm>
            <a:off x="6230597" y="3416744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15768F1-C604-E54A-B894-75FD0B928740}"/>
              </a:ext>
            </a:extLst>
          </p:cNvPr>
          <p:cNvCxnSpPr>
            <a:cxnSpLocks/>
            <a:endCxn id="70" idx="4"/>
          </p:cNvCxnSpPr>
          <p:nvPr/>
        </p:nvCxnSpPr>
        <p:spPr>
          <a:xfrm flipV="1">
            <a:off x="7051927" y="3389278"/>
            <a:ext cx="0" cy="32486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0829D944-7B45-8A4A-B46F-761EFB618259}"/>
              </a:ext>
            </a:extLst>
          </p:cNvPr>
          <p:cNvSpPr txBox="1"/>
          <p:nvPr/>
        </p:nvSpPr>
        <p:spPr>
          <a:xfrm>
            <a:off x="6873401" y="373018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D4D97C4-77DA-4F42-8249-6BBF9D0DEEF6}"/>
              </a:ext>
            </a:extLst>
          </p:cNvPr>
          <p:cNvSpPr txBox="1"/>
          <p:nvPr/>
        </p:nvSpPr>
        <p:spPr>
          <a:xfrm>
            <a:off x="7038925" y="3430646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92BCA-7E45-F848-84B4-DB8073E4EAD7}"/>
              </a:ext>
            </a:extLst>
          </p:cNvPr>
          <p:cNvSpPr txBox="1"/>
          <p:nvPr/>
        </p:nvSpPr>
        <p:spPr>
          <a:xfrm>
            <a:off x="6733515" y="1892110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9895767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/>
              </a:rPr>
              <a:t>4. </a:t>
            </a:r>
            <a:r>
              <a:rPr lang="en-US" sz="4000" dirty="0">
                <a:latin typeface="Comic Sans MS"/>
                <a:sym typeface="Comic Sans MS"/>
              </a:rPr>
              <a:t>Properties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hape 266">
            <a:extLst>
              <a:ext uri="{FF2B5EF4-FFF2-40B4-BE49-F238E27FC236}">
                <a16:creationId xmlns:a16="http://schemas.microsoft.com/office/drawing/2014/main" id="{45B5FFD1-6F58-674B-91E9-A9FA15CB8019}"/>
              </a:ext>
            </a:extLst>
          </p:cNvPr>
          <p:cNvSpPr txBox="1">
            <a:spLocks/>
          </p:cNvSpPr>
          <p:nvPr/>
        </p:nvSpPr>
        <p:spPr>
          <a:xfrm>
            <a:off x="526017" y="1984948"/>
            <a:ext cx="7882002" cy="40730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Theorem 1: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The optimal solution determines the MAL.</a:t>
            </a: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2" name="Shape 266">
            <a:extLst>
              <a:ext uri="{FF2B5EF4-FFF2-40B4-BE49-F238E27FC236}">
                <a16:creationId xmlns:a16="http://schemas.microsoft.com/office/drawing/2014/main" id="{F3AF8290-A644-9542-BF98-4DFE2EB4C2C8}"/>
              </a:ext>
            </a:extLst>
          </p:cNvPr>
          <p:cNvSpPr txBox="1">
            <a:spLocks/>
          </p:cNvSpPr>
          <p:nvPr/>
        </p:nvSpPr>
        <p:spPr>
          <a:xfrm>
            <a:off x="526016" y="2821778"/>
            <a:ext cx="7882003" cy="101867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just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Theorem</a:t>
            </a:r>
            <a:r>
              <a:rPr lang="zh-Hans" altLang="en-US" sz="2400" b="1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altLang="zh-Hans" sz="2400" b="1" dirty="0">
                <a:solidFill>
                  <a:schemeClr val="tx1"/>
                </a:solidFill>
                <a:latin typeface="Comic Sans MS"/>
              </a:rPr>
              <a:t>2:</a:t>
            </a:r>
            <a:r>
              <a:rPr lang="en-US" altLang="zh-Hans" sz="2000" b="1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Hierarchical</a:t>
            </a:r>
            <a:r>
              <a:rPr lang="zh-Hans" altLang="en-US" sz="2000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load distribution generates a schedule</a:t>
            </a:r>
            <a:r>
              <a:rPr lang="zh-Hans" altLang="en-US" sz="2000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with maximum elasticity.</a:t>
            </a:r>
          </a:p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9" name="Shape 266">
            <a:extLst>
              <a:ext uri="{FF2B5EF4-FFF2-40B4-BE49-F238E27FC236}">
                <a16:creationId xmlns:a16="http://schemas.microsoft.com/office/drawing/2014/main" id="{EB45F801-77EF-8448-84B0-671F1604C02C}"/>
              </a:ext>
            </a:extLst>
          </p:cNvPr>
          <p:cNvSpPr txBox="1">
            <a:spLocks/>
          </p:cNvSpPr>
          <p:nvPr/>
        </p:nvSpPr>
        <p:spPr>
          <a:xfrm>
            <a:off x="526017" y="3898548"/>
            <a:ext cx="7976563" cy="160268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just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Theorem 3:</a:t>
            </a:r>
            <a:r>
              <a:rPr lang="en-US" sz="2800" b="1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The optimal solution uses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2logn+1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  steps. The computation complexity is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5(n−1)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, and the communication complexity is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4(n − 1)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.</a:t>
            </a: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0" name="Shape 266">
            <a:extLst>
              <a:ext uri="{FF2B5EF4-FFF2-40B4-BE49-F238E27FC236}">
                <a16:creationId xmlns:a16="http://schemas.microsoft.com/office/drawing/2014/main" id="{C01CB1B9-31ED-214E-B034-4BA8B71D7B9B}"/>
              </a:ext>
            </a:extLst>
          </p:cNvPr>
          <p:cNvSpPr txBox="1">
            <a:spLocks/>
          </p:cNvSpPr>
          <p:nvPr/>
        </p:nvSpPr>
        <p:spPr>
          <a:xfrm>
            <a:off x="526017" y="5311074"/>
            <a:ext cx="7974888" cy="77749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Theorem</a:t>
            </a:r>
            <a:r>
              <a:rPr lang="zh-Hans" altLang="en-US" sz="2400" b="1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altLang="zh-Hans" sz="2400" b="1" dirty="0">
                <a:solidFill>
                  <a:schemeClr val="tx1"/>
                </a:solidFill>
                <a:latin typeface="Comic Sans MS"/>
              </a:rPr>
              <a:t>4: </a:t>
            </a:r>
            <a:r>
              <a:rPr lang="en-US" altLang="zh-Hans" sz="2000" dirty="0">
                <a:solidFill>
                  <a:schemeClr val="tx1"/>
                </a:solidFill>
                <a:latin typeface="Comic Sans MS"/>
              </a:rPr>
              <a:t>Simple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solution is optimal for a fat-tree.</a:t>
            </a:r>
          </a:p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Simulation Comparisons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2"/>
            <a:ext cx="9288966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Basic Setting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A strict binary tree with levels k = 4 , 5 , and 6 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Heterogeneous node space from 0 to 100 units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Bandwidth demand per-pair of VMs is 1 Gbps</a:t>
            </a: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800" dirty="0">
                <a:latin typeface="Comic Sans MS"/>
              </a:rPr>
              <a:t>Three </a:t>
            </a:r>
            <a:r>
              <a:rPr lang="en-US" sz="2800" dirty="0">
                <a:latin typeface="Comic Sans MS"/>
                <a:sym typeface="Comic Sans MS"/>
              </a:rPr>
              <a:t>Comparison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algorithms</a:t>
            </a:r>
            <a:endParaRPr lang="en-US" sz="2800" dirty="0">
              <a:latin typeface="Comic Sans MS"/>
            </a:endParaRP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 </a:t>
            </a:r>
            <a:r>
              <a:rPr lang="en-US" sz="2200" dirty="0">
                <a:solidFill>
                  <a:schemeClr val="tx1"/>
                </a:solidFill>
                <a:latin typeface="Comic Sans MS"/>
              </a:rPr>
              <a:t>Equally Distributed Placement (EDP)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 Proportion with PM Capacities (PPMC)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 Proportion with Physical Link (PL) Capacities (PPLC)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Comic Sans MS"/>
              </a:rPr>
              <a:t>Proportion with Physical Combinational Capacities (PPCC) </a:t>
            </a: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>
                <a:latin typeface="Comic Sans MS"/>
              </a:rPr>
              <a:t>Experiments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Comparison of the elasticities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200" dirty="0">
                <a:solidFill>
                  <a:srgbClr val="0070C0"/>
                </a:solidFill>
                <a:latin typeface="Comic Sans MS"/>
              </a:rPr>
              <a:t>simple</a:t>
            </a:r>
            <a:r>
              <a:rPr lang="en-US" sz="2200" dirty="0">
                <a:solidFill>
                  <a:schemeClr val="tx1"/>
                </a:solidFill>
                <a:latin typeface="Comic Sans MS"/>
              </a:rPr>
              <a:t> and </a:t>
            </a:r>
            <a:r>
              <a:rPr lang="en-US" sz="2200" dirty="0">
                <a:solidFill>
                  <a:srgbClr val="0070C0"/>
                </a:solidFill>
                <a:latin typeface="Comic Sans MS"/>
              </a:rPr>
              <a:t>optimal</a:t>
            </a:r>
            <a:r>
              <a:rPr lang="en-US" sz="2200" dirty="0">
                <a:solidFill>
                  <a:schemeClr val="tx1"/>
                </a:solidFill>
                <a:latin typeface="Comic Sans MS"/>
              </a:rPr>
              <a:t> solutions</a:t>
            </a:r>
            <a:endParaRPr lang="en-US" sz="2200" dirty="0">
              <a:latin typeface="Comic Sans MS"/>
            </a:endParaRP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20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		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2D5316-3D6B-4743-8C69-0C7A1FDD6977}"/>
              </a:ext>
            </a:extLst>
          </p:cNvPr>
          <p:cNvSpPr/>
          <p:nvPr/>
        </p:nvSpPr>
        <p:spPr>
          <a:xfrm>
            <a:off x="627599" y="5431298"/>
            <a:ext cx="1769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(a) k =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1629B-D8DD-744E-9919-0F29404C3316}"/>
              </a:ext>
            </a:extLst>
          </p:cNvPr>
          <p:cNvSpPr/>
          <p:nvPr/>
        </p:nvSpPr>
        <p:spPr>
          <a:xfrm>
            <a:off x="3675818" y="5431298"/>
            <a:ext cx="185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(b) k =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2E6FE-2B76-EC41-B4B4-1E01D342F9D9}"/>
              </a:ext>
            </a:extLst>
          </p:cNvPr>
          <p:cNvSpPr/>
          <p:nvPr/>
        </p:nvSpPr>
        <p:spPr>
          <a:xfrm>
            <a:off x="6698862" y="5431298"/>
            <a:ext cx="191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(c) k = 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984386-3C65-5842-A9E0-8896B7EF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197531"/>
            <a:ext cx="851896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9894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>
                <a:latin typeface="Comic Sans MS"/>
              </a:rPr>
              <a:t>Experiments </a:t>
            </a:r>
            <a:r>
              <a:rPr lang="en-US" sz="3200" dirty="0">
                <a:latin typeface="Comic Sans MS"/>
              </a:rPr>
              <a:t>(cont’d)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Comparison of the elasticities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/>
              </a:rPr>
              <a:t> Three comparison algorithms and PPCC</a:t>
            </a:r>
            <a:endParaRPr lang="en-US" sz="2200" dirty="0">
              <a:latin typeface="Comic Sans MS"/>
            </a:endParaRP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20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	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12985-70C4-1643-A6E7-E50897359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236411"/>
            <a:ext cx="8895576" cy="21948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2D5316-3D6B-4743-8C69-0C7A1FDD6977}"/>
              </a:ext>
            </a:extLst>
          </p:cNvPr>
          <p:cNvSpPr/>
          <p:nvPr/>
        </p:nvSpPr>
        <p:spPr>
          <a:xfrm>
            <a:off x="627599" y="5431298"/>
            <a:ext cx="1769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(a) k = 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1629B-D8DD-744E-9919-0F29404C3316}"/>
              </a:ext>
            </a:extLst>
          </p:cNvPr>
          <p:cNvSpPr/>
          <p:nvPr/>
        </p:nvSpPr>
        <p:spPr>
          <a:xfrm>
            <a:off x="3675818" y="5431298"/>
            <a:ext cx="185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(b) k =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12E6FE-2B76-EC41-B4B4-1E01D342F9D9}"/>
              </a:ext>
            </a:extLst>
          </p:cNvPr>
          <p:cNvSpPr/>
          <p:nvPr/>
        </p:nvSpPr>
        <p:spPr>
          <a:xfrm>
            <a:off x="6698862" y="5431298"/>
            <a:ext cx="191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(c) k = 6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0EAFB4C-9CA5-4448-8DA4-DEC4FBED7BA2}"/>
              </a:ext>
            </a:extLst>
          </p:cNvPr>
          <p:cNvSpPr/>
          <p:nvPr/>
        </p:nvSpPr>
        <p:spPr>
          <a:xfrm>
            <a:off x="2083639" y="3811604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8BA68A-C9F2-2446-8DE6-279900757CBA}"/>
              </a:ext>
            </a:extLst>
          </p:cNvPr>
          <p:cNvSpPr/>
          <p:nvPr/>
        </p:nvSpPr>
        <p:spPr>
          <a:xfrm>
            <a:off x="5135352" y="3841343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303843-5DF9-294E-B0B6-316308470A2B}"/>
              </a:ext>
            </a:extLst>
          </p:cNvPr>
          <p:cNvSpPr/>
          <p:nvPr/>
        </p:nvSpPr>
        <p:spPr>
          <a:xfrm>
            <a:off x="8123876" y="3852494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45283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/>
              </a:rPr>
              <a:t>6. Conclusions</a:t>
            </a:r>
            <a:endParaRPr lang="en-US" sz="4000" dirty="0">
              <a:latin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2"/>
            <a:ext cx="9144000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Objective of m</a:t>
            </a:r>
            <a:r>
              <a:rPr lang="en-US" sz="2400" dirty="0">
                <a:latin typeface="Comic Sans MS"/>
              </a:rPr>
              <a:t>aximum communication elasticity 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200" dirty="0">
                <a:latin typeface="Comic Sans MS"/>
              </a:rPr>
              <a:t> Hose model</a:t>
            </a:r>
          </a:p>
          <a:p>
            <a:pPr indent="0">
              <a:buNone/>
            </a:pPr>
            <a:endParaRPr lang="en-US" sz="2400" dirty="0">
              <a:latin typeface="Comic Sans MS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 Maximum elastic scheduling (distributed, optimal solution)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200" dirty="0">
                <a:latin typeface="Comic Sans MS"/>
              </a:rPr>
              <a:t> Maximum admissible load (MAL)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200" dirty="0">
                <a:latin typeface="Comic Sans MS"/>
              </a:rPr>
              <a:t> Maximum elastic scheduling of admissible load</a:t>
            </a:r>
          </a:p>
          <a:p>
            <a:pPr lvl="1">
              <a:buFont typeface="Wingdings" pitchFamily="2" charset="2"/>
              <a:buChar char="q"/>
            </a:pPr>
            <a:endParaRPr lang="en-US" sz="1900" dirty="0">
              <a:latin typeface="Comic Sans MS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400" dirty="0">
                <a:latin typeface="Comic Sans MS"/>
              </a:rPr>
              <a:t> Experiments 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200" dirty="0">
                <a:latin typeface="Comic Sans MS"/>
              </a:rPr>
              <a:t> Efficiency and effectiveness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A643-D75B-0E47-9CA0-0F2627CDF34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algn="ctr">
              <a:buSzPct val="25000"/>
            </a:pPr>
            <a:r>
              <a:rPr lang="en-US" sz="4000" dirty="0">
                <a:latin typeface="Comic Sans MS"/>
              </a:rPr>
              <a:t>Q&amp;A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CED0D-D072-6D41-B731-02968F089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991" y="1594744"/>
            <a:ext cx="1800000" cy="9314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6F6763-5017-C54C-81F5-630DE0FF6262}"/>
              </a:ext>
            </a:extLst>
          </p:cNvPr>
          <p:cNvSpPr txBox="1"/>
          <p:nvPr/>
        </p:nvSpPr>
        <p:spPr>
          <a:xfrm>
            <a:off x="457200" y="2665479"/>
            <a:ext cx="3891777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Palatino Linotype" panose="02040502050505030304" pitchFamily="18" charset="0"/>
              </a:rPr>
              <a:t>Journal’s Aims and Scope: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System architecture, operating systems and network hardware for sensor and actuator networks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Communication and network protocols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Data processing, data storage and data management within sensor and actuator networks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Programming models and middleware for sensor/actuator networks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Embedded systems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600" dirty="0">
                <a:latin typeface="Palatino Linotype" panose="02040502050505030304" pitchFamily="18" charset="0"/>
              </a:rPr>
              <a:t>Security and privacy</a:t>
            </a:r>
          </a:p>
          <a:p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4E4E1A-836A-B845-A651-E657A00C560A}"/>
              </a:ext>
            </a:extLst>
          </p:cNvPr>
          <p:cNvSpPr txBox="1"/>
          <p:nvPr/>
        </p:nvSpPr>
        <p:spPr>
          <a:xfrm>
            <a:off x="5341991" y="2596722"/>
            <a:ext cx="299471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alatino Linotype" panose="02040502050505030304" pitchFamily="18" charset="0"/>
              </a:rPr>
              <a:t>Publication: 143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>
                <a:latin typeface="Palatino Linotype" panose="02040502050505030304" pitchFamily="18" charset="0"/>
              </a:rPr>
              <a:t>Page view: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2015 (43,034)</a:t>
            </a:r>
            <a:b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2016 (62,526)</a:t>
            </a:r>
            <a:b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</a:b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2017 (160,876)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2018 (77,310)</a:t>
            </a:r>
          </a:p>
          <a:p>
            <a:endParaRPr lang="en-US" sz="1600" dirty="0">
              <a:latin typeface="Palatino Linotype" panose="0204050205050503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DDB21C-BA88-A64B-8405-F627AA3521CE}"/>
              </a:ext>
            </a:extLst>
          </p:cNvPr>
          <p:cNvSpPr/>
          <p:nvPr/>
        </p:nvSpPr>
        <p:spPr>
          <a:xfrm>
            <a:off x="5341991" y="4204362"/>
            <a:ext cx="3343222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Palatino Linotype" panose="02040502050505030304" pitchFamily="18" charset="0"/>
              </a:rPr>
              <a:t>Editor-</a:t>
            </a:r>
            <a:r>
              <a:rPr lang="en-US" altLang="zh-CN" sz="1400" b="1" dirty="0">
                <a:latin typeface="Palatino Linotype" panose="02040502050505030304" pitchFamily="18" charset="0"/>
              </a:rPr>
              <a:t>in-Chief</a:t>
            </a:r>
            <a:r>
              <a:rPr lang="en-US" altLang="zh-CN" sz="1400" dirty="0">
                <a:latin typeface="Palatino Linotype" panose="02040502050505030304" pitchFamily="18" charset="0"/>
              </a:rPr>
              <a:t> </a:t>
            </a:r>
          </a:p>
          <a:p>
            <a:r>
              <a:rPr lang="en-US" altLang="zh-CN" sz="1400" dirty="0">
                <a:latin typeface="Palatino Linotype" panose="02040502050505030304" pitchFamily="18" charset="0"/>
              </a:rPr>
              <a:t>Prof. Dr. Dharma P. Agrawal</a:t>
            </a:r>
            <a:endParaRPr lang="en-US" sz="1400" dirty="0">
              <a:latin typeface="Palatino Linotype" panose="02040502050505030304" pitchFamily="18" charset="0"/>
            </a:endParaRPr>
          </a:p>
          <a:p>
            <a:r>
              <a:rPr lang="en-US" sz="1400" dirty="0">
                <a:latin typeface="Palatino Linotype" panose="02040502050505030304" pitchFamily="18" charset="0"/>
              </a:rPr>
              <a:t>University of Cincinnati, Cincinnati, OH 45221-0030, USA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 b="1" dirty="0">
                <a:latin typeface="Palatino Linotype" panose="02040502050505030304" pitchFamily="18" charset="0"/>
              </a:rPr>
              <a:t>Founding Editor-in-Chief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Prof. Dr. Stefan Fischer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Director of Institute of Telematics, University of </a:t>
            </a:r>
            <a:r>
              <a:rPr lang="en-US" sz="1400" dirty="0" err="1">
                <a:latin typeface="Palatino Linotype" panose="02040502050505030304" pitchFamily="18" charset="0"/>
              </a:rPr>
              <a:t>Luebeck</a:t>
            </a:r>
            <a:r>
              <a:rPr lang="en-US" sz="1400" dirty="0">
                <a:latin typeface="Palatino Linotype" panose="02040502050505030304" pitchFamily="18" charset="0"/>
              </a:rPr>
              <a:t>, Lübeck 23562, Germany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6A8F92-29C8-674D-A0AE-88687F39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6215"/>
            <a:ext cx="2849886" cy="89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71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latin typeface="Comic Sans MS"/>
              </a:rPr>
              <a:t>Outline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533400" y="16764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latin typeface="Comic Sans MS"/>
              </a:rPr>
              <a:t>Background</a:t>
            </a:r>
            <a:endParaRPr lang="en-US" sz="2400" dirty="0">
              <a:latin typeface="Comic Sans MS"/>
              <a:sym typeface="Comic Sans MS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Model and Formulation</a:t>
            </a: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Simple and Optimal Solutions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Properties</a:t>
            </a: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Simulation Comparisons</a:t>
            </a:r>
            <a:endParaRPr lang="en-US"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marR="0" lvl="1" indent="-4572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Conclusions</a:t>
            </a: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19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/>
              </a:rPr>
              <a:t>1. Background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900787"/>
            <a:ext cx="8721969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Cloud Data Center Networks (DCNs)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Supporting cloud-based applications for large enterprises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b="1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400" b="1" dirty="0">
                <a:solidFill>
                  <a:schemeClr val="tx1"/>
                </a:solidFill>
                <a:latin typeface="Comic Sans MS"/>
                <a:sym typeface="Comic Sans MS"/>
              </a:rPr>
              <a:t>Virtual Machine Placement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altLang="en-US" sz="2000" dirty="0">
                <a:solidFill>
                  <a:schemeClr val="tx1"/>
                </a:solidFill>
                <a:latin typeface="Comic Sans MS"/>
              </a:rPr>
              <a:t>Solving the resource utilization problem in a cloud DCN</a:t>
            </a:r>
            <a:endParaRPr lang="en-US" sz="2000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altLang="en-US" sz="800" b="1" dirty="0">
              <a:solidFill>
                <a:schemeClr val="tx1"/>
              </a:solidFill>
              <a:latin typeface="Comic Sans MS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altLang="en-US" sz="2400" b="1" dirty="0">
                <a:solidFill>
                  <a:schemeClr val="tx1"/>
                </a:solidFill>
                <a:latin typeface="Comic Sans MS"/>
              </a:rPr>
              <a:t>Motivation</a:t>
            </a:r>
            <a:endParaRPr lang="en-US" altLang="en-US" sz="2400" b="1" dirty="0">
              <a:solidFill>
                <a:schemeClr val="tx1"/>
              </a:solidFill>
              <a:latin typeface="Comic Sans MS"/>
              <a:sym typeface="Comic Sans MS"/>
            </a:endParaRPr>
          </a:p>
          <a:p>
            <a:pPr marL="1201737" lvl="2" indent="-34290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altLang="zh-CN" sz="2000" dirty="0">
                <a:solidFill>
                  <a:schemeClr val="tx1"/>
                </a:solidFill>
                <a:latin typeface="Comic Sans MS"/>
              </a:rPr>
              <a:t>Allocating </a:t>
            </a:r>
            <a:r>
              <a:rPr lang="en-US" altLang="en-US" sz="2000" dirty="0">
                <a:solidFill>
                  <a:schemeClr val="tx1"/>
                </a:solidFill>
                <a:latin typeface="Comic Sans MS"/>
              </a:rPr>
              <a:t>physical machines (PMs) to virtual machines (VMs)</a:t>
            </a:r>
          </a:p>
          <a:p>
            <a:pPr marL="1201737" lvl="2" indent="-34290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altLang="en-US" sz="2000" dirty="0">
                <a:solidFill>
                  <a:schemeClr val="tx1"/>
                </a:solidFill>
                <a:latin typeface="Comic Sans MS"/>
              </a:rPr>
              <a:t>Meeting computation and communication demand</a:t>
            </a:r>
            <a:r>
              <a:rPr lang="en-US" altLang="zh-CN" sz="2000" dirty="0">
                <a:solidFill>
                  <a:schemeClr val="tx1"/>
                </a:solidFill>
                <a:latin typeface="Comic Sans MS"/>
              </a:rPr>
              <a:t>s</a:t>
            </a:r>
          </a:p>
          <a:p>
            <a:pPr marL="1201737" lvl="2" indent="-34290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Avoiding load redistribution during a run time 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49F82-1671-D04B-8AFC-BC8D5CCB9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4126"/>
          <a:stretch/>
        </p:blipFill>
        <p:spPr>
          <a:xfrm>
            <a:off x="7078152" y="0"/>
            <a:ext cx="1892425" cy="22781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6CDD70-C52C-EB48-915A-DD9B37DE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865" y="3084304"/>
            <a:ext cx="2907449" cy="19671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E8F6AE-8AF6-C14E-893F-4F3C60671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71" y="3038413"/>
            <a:ext cx="2865324" cy="1999214"/>
          </a:xfrm>
          <a:prstGeom prst="rect">
            <a:avLst/>
          </a:prstGeom>
        </p:spPr>
      </p:pic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799" y="685800"/>
            <a:ext cx="9090409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>
                <a:solidFill>
                  <a:schemeClr val="dk1"/>
                </a:solidFill>
                <a:latin typeface="Comic Sans MS"/>
                <a:sym typeface="Comic Sans MS"/>
              </a:rPr>
              <a:t>Hose Model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37701" y="1820861"/>
            <a:ext cx="8201530" cy="84644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Each hose has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aggregated performance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 guarantees instead of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pairwise performance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 guarantees</a:t>
            </a:r>
            <a:r>
              <a:rPr lang="en-US" sz="1800" baseline="30000" dirty="0">
                <a:solidFill>
                  <a:schemeClr val="tx1"/>
                </a:solidFill>
                <a:latin typeface="Comic Sans MS"/>
              </a:rPr>
              <a:t>[1]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. </a:t>
            </a: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9FB744-5755-3F41-89B2-C90F64F688AC}"/>
              </a:ext>
            </a:extLst>
          </p:cNvPr>
          <p:cNvSpPr/>
          <p:nvPr/>
        </p:nvSpPr>
        <p:spPr>
          <a:xfrm>
            <a:off x="764505" y="2908106"/>
            <a:ext cx="292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A</a:t>
            </a:r>
            <a:endParaRPr lang="en-US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16CA4B-3F3A-5148-9EFB-B96301887547}"/>
              </a:ext>
            </a:extLst>
          </p:cNvPr>
          <p:cNvSpPr/>
          <p:nvPr/>
        </p:nvSpPr>
        <p:spPr>
          <a:xfrm>
            <a:off x="757795" y="4836528"/>
            <a:ext cx="271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B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9456A5-2CBB-2343-9B8F-5DE444A02D43}"/>
              </a:ext>
            </a:extLst>
          </p:cNvPr>
          <p:cNvSpPr/>
          <p:nvPr/>
        </p:nvSpPr>
        <p:spPr>
          <a:xfrm>
            <a:off x="3732780" y="3466031"/>
            <a:ext cx="269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C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35FCC9-9809-AD4B-963D-E2C0F83B1EC8}"/>
              </a:ext>
            </a:extLst>
          </p:cNvPr>
          <p:cNvSpPr/>
          <p:nvPr/>
        </p:nvSpPr>
        <p:spPr>
          <a:xfrm>
            <a:off x="4763382" y="2908106"/>
            <a:ext cx="292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A</a:t>
            </a:r>
            <a:endParaRPr lang="en-US" sz="2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BCBB56-5A27-1340-96AD-3B1CBD96DFF8}"/>
              </a:ext>
            </a:extLst>
          </p:cNvPr>
          <p:cNvSpPr/>
          <p:nvPr/>
        </p:nvSpPr>
        <p:spPr>
          <a:xfrm>
            <a:off x="4761433" y="4836528"/>
            <a:ext cx="271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B</a:t>
            </a:r>
            <a:endParaRPr lang="en-US" sz="2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530264-02E0-D84F-A631-4C02CA6E6FC3}"/>
              </a:ext>
            </a:extLst>
          </p:cNvPr>
          <p:cNvSpPr/>
          <p:nvPr/>
        </p:nvSpPr>
        <p:spPr>
          <a:xfrm>
            <a:off x="7734733" y="3443729"/>
            <a:ext cx="269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C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39046B-176B-7742-9554-8BE613C80B51}"/>
              </a:ext>
            </a:extLst>
          </p:cNvPr>
          <p:cNvSpPr/>
          <p:nvPr/>
        </p:nvSpPr>
        <p:spPr>
          <a:xfrm>
            <a:off x="2071528" y="5216835"/>
            <a:ext cx="11624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/>
              </a:rPr>
              <a:t>pairwise</a:t>
            </a:r>
            <a:endParaRPr lang="en-US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8C296B-A352-FD47-B33F-94AF4A255849}"/>
              </a:ext>
            </a:extLst>
          </p:cNvPr>
          <p:cNvSpPr/>
          <p:nvPr/>
        </p:nvSpPr>
        <p:spPr>
          <a:xfrm>
            <a:off x="6261099" y="5216834"/>
            <a:ext cx="7328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/>
              </a:rPr>
              <a:t>hose</a:t>
            </a:r>
            <a:endParaRPr lang="en-US" sz="2000" dirty="0"/>
          </a:p>
        </p:txBody>
      </p:sp>
      <p:sp>
        <p:nvSpPr>
          <p:cNvPr id="25" name="Shape 266">
            <a:extLst>
              <a:ext uri="{FF2B5EF4-FFF2-40B4-BE49-F238E27FC236}">
                <a16:creationId xmlns:a16="http://schemas.microsoft.com/office/drawing/2014/main" id="{C42EDAB1-DCEA-A44A-956C-BD86C8964C0D}"/>
              </a:ext>
            </a:extLst>
          </p:cNvPr>
          <p:cNvSpPr txBox="1">
            <a:spLocks/>
          </p:cNvSpPr>
          <p:nvPr/>
        </p:nvSpPr>
        <p:spPr>
          <a:xfrm>
            <a:off x="0" y="6023615"/>
            <a:ext cx="8798854" cy="84644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ctr">
              <a:buNone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omic Sans MS"/>
              </a:rPr>
              <a:t>[1]. Duffield, Nick G., et al. "A flexible model for resource management in virtual private networks." ACM SIGCOMM Computer Communication Review. Vol. 29. No. 4. ACM, 1999. </a:t>
            </a: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800100" lvl="1" indent="-342900" algn="ctr">
              <a:spcBef>
                <a:spcPts val="600"/>
              </a:spcBef>
              <a:buSzPct val="25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60437842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/>
              </a:rPr>
              <a:t>2. </a:t>
            </a:r>
            <a:r>
              <a:rPr lang="en-US" sz="4000" dirty="0">
                <a:solidFill>
                  <a:schemeClr val="dk1"/>
                </a:solidFill>
                <a:latin typeface="Comic Sans MS"/>
                <a:sym typeface="Comic Sans MS"/>
              </a:rPr>
              <a:t>Model </a:t>
            </a: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Formulation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2"/>
            <a:ext cx="8909824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800" b="1" dirty="0">
                <a:solidFill>
                  <a:schemeClr val="tx1"/>
                </a:solidFill>
                <a:latin typeface="Comic Sans MS"/>
                <a:sym typeface="Comic Sans MS"/>
              </a:rPr>
              <a:t>Problem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Provisioning the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maximum admissible load (MAL)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of VMs in PMs with tree-structured DCNs using the hose model.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itchFamily="2" charset="2"/>
              <a:buChar char="q"/>
            </a:pPr>
            <a:r>
              <a:rPr lang="en-US" sz="2800" b="1" dirty="0">
                <a:solidFill>
                  <a:schemeClr val="tx1"/>
                </a:solidFill>
                <a:latin typeface="Comic Sans MS"/>
                <a:sym typeface="Comic Sans MS"/>
              </a:rPr>
              <a:t>Maximum Elastic Scheduling</a:t>
            </a:r>
          </a:p>
          <a:p>
            <a:pPr marL="1201737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</a:rPr>
              <a:t>A task assignment scheme that supports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maximum uniform growth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in both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computation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 and </a:t>
            </a:r>
            <a:r>
              <a:rPr lang="en-US" sz="2000" dirty="0">
                <a:solidFill>
                  <a:srgbClr val="0070C0"/>
                </a:solidFill>
                <a:latin typeface="Comic Sans MS"/>
              </a:rPr>
              <a:t>communication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 without resorting to task reassignment.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/>
              <a:sym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9884764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799" y="685800"/>
            <a:ext cx="9090409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Hose-based Elastic Scheduling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21611E-4D9D-F448-80FF-1C254C937F69}"/>
              </a:ext>
            </a:extLst>
          </p:cNvPr>
          <p:cNvCxnSpPr>
            <a:cxnSpLocks/>
            <a:stCxn id="25" idx="5"/>
            <a:endCxn id="14" idx="2"/>
          </p:cNvCxnSpPr>
          <p:nvPr/>
        </p:nvCxnSpPr>
        <p:spPr>
          <a:xfrm>
            <a:off x="1646199" y="2679875"/>
            <a:ext cx="890156" cy="527059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32AF51-6F06-6742-8C00-86DE4679B0CF}"/>
              </a:ext>
            </a:extLst>
          </p:cNvPr>
          <p:cNvCxnSpPr>
            <a:cxnSpLocks/>
            <a:stCxn id="26" idx="7"/>
            <a:endCxn id="14" idx="2"/>
          </p:cNvCxnSpPr>
          <p:nvPr/>
        </p:nvCxnSpPr>
        <p:spPr>
          <a:xfrm flipV="1">
            <a:off x="1673522" y="3206935"/>
            <a:ext cx="862833" cy="569585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FDC5A5D-E529-6F4C-A3EF-7F24E9D69333}"/>
              </a:ext>
            </a:extLst>
          </p:cNvPr>
          <p:cNvSpPr/>
          <p:nvPr/>
        </p:nvSpPr>
        <p:spPr>
          <a:xfrm>
            <a:off x="2536355" y="3106582"/>
            <a:ext cx="208637" cy="20070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CCFA8BB-F3E9-854D-A892-5C0A03CD0639}"/>
              </a:ext>
            </a:extLst>
          </p:cNvPr>
          <p:cNvSpPr/>
          <p:nvPr/>
        </p:nvSpPr>
        <p:spPr>
          <a:xfrm>
            <a:off x="1468116" y="2508565"/>
            <a:ext cx="208637" cy="20070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9420148-E324-8341-A99C-BDAC04C4A27B}"/>
              </a:ext>
            </a:extLst>
          </p:cNvPr>
          <p:cNvSpPr/>
          <p:nvPr/>
        </p:nvSpPr>
        <p:spPr>
          <a:xfrm>
            <a:off x="1495440" y="3747128"/>
            <a:ext cx="208637" cy="20070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5C3B61-31C6-1846-8CB3-115C4FA16B7E}"/>
              </a:ext>
            </a:extLst>
          </p:cNvPr>
          <p:cNvSpPr/>
          <p:nvPr/>
        </p:nvSpPr>
        <p:spPr>
          <a:xfrm>
            <a:off x="1055116" y="2815117"/>
            <a:ext cx="428294" cy="58562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      </a:t>
            </a: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4FDE47-CFF4-B349-81D4-FEE885864358}"/>
              </a:ext>
            </a:extLst>
          </p:cNvPr>
          <p:cNvSpPr/>
          <p:nvPr/>
        </p:nvSpPr>
        <p:spPr>
          <a:xfrm>
            <a:off x="1055117" y="4039288"/>
            <a:ext cx="447480" cy="88000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0252C5A-E425-5E45-9F78-38C5701DA419}"/>
              </a:ext>
            </a:extLst>
          </p:cNvPr>
          <p:cNvSpPr/>
          <p:nvPr/>
        </p:nvSpPr>
        <p:spPr>
          <a:xfrm>
            <a:off x="1054092" y="3109467"/>
            <a:ext cx="425299" cy="14666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560A7B-F04C-F745-8BB6-F5327B5B46E9}"/>
              </a:ext>
            </a:extLst>
          </p:cNvPr>
          <p:cNvSpPr/>
          <p:nvPr/>
        </p:nvSpPr>
        <p:spPr>
          <a:xfrm>
            <a:off x="1055115" y="4771708"/>
            <a:ext cx="447481" cy="14758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B512028-3051-8748-8FDB-335FDE1124EC}"/>
              </a:ext>
            </a:extLst>
          </p:cNvPr>
          <p:cNvSpPr/>
          <p:nvPr/>
        </p:nvSpPr>
        <p:spPr>
          <a:xfrm>
            <a:off x="1055116" y="4628721"/>
            <a:ext cx="447481" cy="15079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224ED1-3184-5744-853E-19C978B0F0D6}"/>
              </a:ext>
            </a:extLst>
          </p:cNvPr>
          <p:cNvCxnSpPr>
            <a:cxnSpLocks/>
          </p:cNvCxnSpPr>
          <p:nvPr/>
        </p:nvCxnSpPr>
        <p:spPr>
          <a:xfrm>
            <a:off x="1070084" y="4333117"/>
            <a:ext cx="42554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DE52CDE-0BFF-9B43-AFE8-D5A3A0300E0A}"/>
              </a:ext>
            </a:extLst>
          </p:cNvPr>
          <p:cNvCxnSpPr>
            <a:cxnSpLocks/>
          </p:cNvCxnSpPr>
          <p:nvPr/>
        </p:nvCxnSpPr>
        <p:spPr>
          <a:xfrm>
            <a:off x="1050167" y="4183755"/>
            <a:ext cx="452429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7BDF513-37DB-674C-A838-608CF29CF894}"/>
              </a:ext>
            </a:extLst>
          </p:cNvPr>
          <p:cNvSpPr/>
          <p:nvPr/>
        </p:nvSpPr>
        <p:spPr>
          <a:xfrm>
            <a:off x="3686535" y="3400745"/>
            <a:ext cx="432270" cy="58667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C217AFA-3C1E-F54C-996B-C727C6A8E951}"/>
              </a:ext>
            </a:extLst>
          </p:cNvPr>
          <p:cNvSpPr/>
          <p:nvPr/>
        </p:nvSpPr>
        <p:spPr>
          <a:xfrm>
            <a:off x="3686533" y="3839337"/>
            <a:ext cx="432273" cy="14807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3BDFE3-8118-3A47-9832-72387E0C4DEB}"/>
              </a:ext>
            </a:extLst>
          </p:cNvPr>
          <p:cNvSpPr/>
          <p:nvPr/>
        </p:nvSpPr>
        <p:spPr>
          <a:xfrm>
            <a:off x="3686534" y="3707228"/>
            <a:ext cx="432271" cy="132109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9EB990C-20C5-8340-877D-1432DB29E54D}"/>
              </a:ext>
            </a:extLst>
          </p:cNvPr>
          <p:cNvCxnSpPr>
            <a:cxnSpLocks/>
          </p:cNvCxnSpPr>
          <p:nvPr/>
        </p:nvCxnSpPr>
        <p:spPr>
          <a:xfrm>
            <a:off x="3686537" y="3555133"/>
            <a:ext cx="42554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3727C42-2613-4341-BF95-07D114DA9396}"/>
              </a:ext>
            </a:extLst>
          </p:cNvPr>
          <p:cNvCxnSpPr>
            <a:cxnSpLocks/>
          </p:cNvCxnSpPr>
          <p:nvPr/>
        </p:nvCxnSpPr>
        <p:spPr>
          <a:xfrm>
            <a:off x="2742937" y="3206934"/>
            <a:ext cx="800850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65178F42-7B83-274C-8B15-C15D7BCE81B4}"/>
              </a:ext>
            </a:extLst>
          </p:cNvPr>
          <p:cNvSpPr/>
          <p:nvPr/>
        </p:nvSpPr>
        <p:spPr>
          <a:xfrm>
            <a:off x="3478680" y="3110371"/>
            <a:ext cx="208637" cy="20070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E993AD2-FDF6-7B44-AF0E-987C1A9D26DA}"/>
              </a:ext>
            </a:extLst>
          </p:cNvPr>
          <p:cNvSpPr/>
          <p:nvPr/>
        </p:nvSpPr>
        <p:spPr>
          <a:xfrm>
            <a:off x="2837986" y="2886163"/>
            <a:ext cx="439192" cy="292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link</a:t>
            </a:r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C5AF8EE-0DBF-C844-91E4-0D9E6D076564}"/>
              </a:ext>
            </a:extLst>
          </p:cNvPr>
          <p:cNvSpPr/>
          <p:nvPr/>
        </p:nvSpPr>
        <p:spPr>
          <a:xfrm>
            <a:off x="2079654" y="2520003"/>
            <a:ext cx="241540" cy="307777"/>
          </a:xfrm>
          <a:prstGeom prst="rect">
            <a:avLst/>
          </a:prstGeom>
          <a:solidFill>
            <a:srgbClr val="D8F8E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9A13C14-888E-054D-9DEE-C51CC1F2C15F}"/>
              </a:ext>
            </a:extLst>
          </p:cNvPr>
          <p:cNvSpPr/>
          <p:nvPr/>
        </p:nvSpPr>
        <p:spPr>
          <a:xfrm>
            <a:off x="2092319" y="3882778"/>
            <a:ext cx="241540" cy="292942"/>
          </a:xfrm>
          <a:prstGeom prst="rect">
            <a:avLst/>
          </a:prstGeom>
          <a:solidFill>
            <a:srgbClr val="D8F8E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2E2A259-7DDB-9D4A-822B-A0B31E6A3AD9}"/>
              </a:ext>
            </a:extLst>
          </p:cNvPr>
          <p:cNvSpPr/>
          <p:nvPr/>
        </p:nvSpPr>
        <p:spPr>
          <a:xfrm>
            <a:off x="3239022" y="3323484"/>
            <a:ext cx="241540" cy="30777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9E6594F-3D75-6B4E-891E-F4A3649336F9}"/>
              </a:ext>
            </a:extLst>
          </p:cNvPr>
          <p:cNvSpPr/>
          <p:nvPr/>
        </p:nvSpPr>
        <p:spPr>
          <a:xfrm>
            <a:off x="1025415" y="2432124"/>
            <a:ext cx="5180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u(4)</a:t>
            </a:r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81C2FB6-C9AA-FB47-9538-D7C04975B065}"/>
              </a:ext>
            </a:extLst>
          </p:cNvPr>
          <p:cNvSpPr/>
          <p:nvPr/>
        </p:nvSpPr>
        <p:spPr>
          <a:xfrm>
            <a:off x="1050167" y="3664053"/>
            <a:ext cx="5116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v(6)</a:t>
            </a:r>
            <a:endParaRPr lang="en-US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203706B-6EB0-8A40-AF9E-5FF4B1712A12}"/>
              </a:ext>
            </a:extLst>
          </p:cNvPr>
          <p:cNvSpPr/>
          <p:nvPr/>
        </p:nvSpPr>
        <p:spPr>
          <a:xfrm>
            <a:off x="3665439" y="3040438"/>
            <a:ext cx="548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w(4)</a:t>
            </a:r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183A350-6A09-3542-87CE-5C9E0A670232}"/>
              </a:ext>
            </a:extLst>
          </p:cNvPr>
          <p:cNvSpPr/>
          <p:nvPr/>
        </p:nvSpPr>
        <p:spPr>
          <a:xfrm>
            <a:off x="460375" y="4098137"/>
            <a:ext cx="659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omic Sans MS"/>
              </a:rPr>
              <a:t>200%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D6592DD-B88F-B24A-ADA8-26915A0F9235}"/>
              </a:ext>
            </a:extLst>
          </p:cNvPr>
          <p:cNvSpPr/>
          <p:nvPr/>
        </p:nvSpPr>
        <p:spPr>
          <a:xfrm>
            <a:off x="476165" y="2920389"/>
            <a:ext cx="609709" cy="292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omic Sans MS"/>
              </a:rPr>
              <a:t>100%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45D8377-83CC-5449-9EE5-D4FB3A9BA7A9}"/>
              </a:ext>
            </a:extLst>
          </p:cNvPr>
          <p:cNvSpPr/>
          <p:nvPr/>
        </p:nvSpPr>
        <p:spPr>
          <a:xfrm>
            <a:off x="3065789" y="3720184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2"/>
                </a:solidFill>
                <a:latin typeface="Comic Sans MS"/>
              </a:rPr>
              <a:t>50%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D50D9D0-7BC9-B24C-8383-E6BD06E778A8}"/>
              </a:ext>
            </a:extLst>
          </p:cNvPr>
          <p:cNvSpPr/>
          <p:nvPr/>
        </p:nvSpPr>
        <p:spPr>
          <a:xfrm>
            <a:off x="1055116" y="3250259"/>
            <a:ext cx="425299" cy="14666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E5593B46-1085-8C4D-AFA1-527B321A31FB}"/>
              </a:ext>
            </a:extLst>
          </p:cNvPr>
          <p:cNvCxnSpPr>
            <a:cxnSpLocks/>
          </p:cNvCxnSpPr>
          <p:nvPr/>
        </p:nvCxnSpPr>
        <p:spPr>
          <a:xfrm>
            <a:off x="1053970" y="2951684"/>
            <a:ext cx="42554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1079E63-E502-FB4A-BB2B-26AF0D9FB43F}"/>
              </a:ext>
            </a:extLst>
          </p:cNvPr>
          <p:cNvCxnSpPr>
            <a:cxnSpLocks/>
          </p:cNvCxnSpPr>
          <p:nvPr/>
        </p:nvCxnSpPr>
        <p:spPr>
          <a:xfrm>
            <a:off x="1070084" y="4478179"/>
            <a:ext cx="42554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7798D764-3945-EE47-86F4-B66B1CFE176D}"/>
              </a:ext>
            </a:extLst>
          </p:cNvPr>
          <p:cNvGrpSpPr/>
          <p:nvPr/>
        </p:nvGrpSpPr>
        <p:grpSpPr>
          <a:xfrm>
            <a:off x="4577112" y="2432124"/>
            <a:ext cx="3752230" cy="2489737"/>
            <a:chOff x="4577112" y="2432124"/>
            <a:chExt cx="3752230" cy="2489737"/>
          </a:xfrm>
        </p:grpSpPr>
        <p:grpSp>
          <p:nvGrpSpPr>
            <p:cNvPr id="25612" name="Group 25611">
              <a:extLst>
                <a:ext uri="{FF2B5EF4-FFF2-40B4-BE49-F238E27FC236}">
                  <a16:creationId xmlns:a16="http://schemas.microsoft.com/office/drawing/2014/main" id="{41949411-7AC0-334F-952C-717EBCB2B68C}"/>
                </a:ext>
              </a:extLst>
            </p:cNvPr>
            <p:cNvGrpSpPr/>
            <p:nvPr/>
          </p:nvGrpSpPr>
          <p:grpSpPr>
            <a:xfrm>
              <a:off x="4577112" y="2432124"/>
              <a:ext cx="3752230" cy="2489737"/>
              <a:chOff x="4594915" y="3865080"/>
              <a:chExt cx="3752230" cy="2489737"/>
            </a:xfrm>
          </p:grpSpPr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EB32E84C-A3CC-5649-B4C2-E817C1106613}"/>
                  </a:ext>
                </a:extLst>
              </p:cNvPr>
              <p:cNvCxnSpPr>
                <a:cxnSpLocks/>
                <a:stCxn id="122" idx="5"/>
                <a:endCxn id="121" idx="2"/>
              </p:cNvCxnSpPr>
              <p:nvPr/>
            </p:nvCxnSpPr>
            <p:spPr>
              <a:xfrm>
                <a:off x="5781329" y="4113087"/>
                <a:ext cx="890599" cy="527604"/>
              </a:xfrm>
              <a:prstGeom prst="line">
                <a:avLst/>
              </a:prstGeom>
              <a:ln w="222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38A1BD3-196B-B849-BF55-8261280A38B7}"/>
                  </a:ext>
                </a:extLst>
              </p:cNvPr>
              <p:cNvCxnSpPr>
                <a:cxnSpLocks/>
                <a:stCxn id="123" idx="7"/>
                <a:endCxn id="121" idx="2"/>
              </p:cNvCxnSpPr>
              <p:nvPr/>
            </p:nvCxnSpPr>
            <p:spPr>
              <a:xfrm flipV="1">
                <a:off x="5808666" y="4640691"/>
                <a:ext cx="863263" cy="570173"/>
              </a:xfrm>
              <a:prstGeom prst="line">
                <a:avLst/>
              </a:prstGeom>
              <a:ln w="222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6A25C5CB-2100-8042-A51D-27F8B29E8CCA}"/>
                  </a:ext>
                </a:extLst>
              </p:cNvPr>
              <p:cNvSpPr/>
              <p:nvPr/>
            </p:nvSpPr>
            <p:spPr>
              <a:xfrm>
                <a:off x="6671929" y="4540236"/>
                <a:ext cx="208741" cy="2009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8DA455EF-01A8-2243-96BB-E68A5AB377D3}"/>
                  </a:ext>
                </a:extLst>
              </p:cNvPr>
              <p:cNvSpPr/>
              <p:nvPr/>
            </p:nvSpPr>
            <p:spPr>
              <a:xfrm>
                <a:off x="5603158" y="3941600"/>
                <a:ext cx="208741" cy="2009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114D1E91-68F9-3A47-9556-37C66AB9E991}"/>
                  </a:ext>
                </a:extLst>
              </p:cNvPr>
              <p:cNvSpPr/>
              <p:nvPr/>
            </p:nvSpPr>
            <p:spPr>
              <a:xfrm>
                <a:off x="5630495" y="5181442"/>
                <a:ext cx="208741" cy="2009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F7FB5589-6976-F44A-A88B-BF74F8D36EC9}"/>
                  </a:ext>
                </a:extLst>
              </p:cNvPr>
              <p:cNvSpPr/>
              <p:nvPr/>
            </p:nvSpPr>
            <p:spPr>
              <a:xfrm>
                <a:off x="5189952" y="4248469"/>
                <a:ext cx="428507" cy="5814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dirty="0"/>
                  <a:t>       </a:t>
                </a:r>
                <a:endParaRPr lang="en-US" dirty="0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30204A-FDCC-274C-98FA-47DDF03233CC}"/>
                  </a:ext>
                </a:extLst>
              </p:cNvPr>
              <p:cNvSpPr/>
              <p:nvPr/>
            </p:nvSpPr>
            <p:spPr>
              <a:xfrm>
                <a:off x="5189953" y="5473904"/>
                <a:ext cx="447703" cy="88091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C65087DE-BC76-8B44-A768-4C42FC22CC7C}"/>
                  </a:ext>
                </a:extLst>
              </p:cNvPr>
              <p:cNvSpPr/>
              <p:nvPr/>
            </p:nvSpPr>
            <p:spPr>
              <a:xfrm>
                <a:off x="5189952" y="4563479"/>
                <a:ext cx="425510" cy="146819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B2400E34-FDF8-F840-97E6-25061E87BF23}"/>
                  </a:ext>
                </a:extLst>
              </p:cNvPr>
              <p:cNvSpPr/>
              <p:nvPr/>
            </p:nvSpPr>
            <p:spPr>
              <a:xfrm>
                <a:off x="5189951" y="6207081"/>
                <a:ext cx="447704" cy="147736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0C60113-4A10-C741-B58C-4BC405B0FA7E}"/>
                  </a:ext>
                </a:extLst>
              </p:cNvPr>
              <p:cNvSpPr/>
              <p:nvPr/>
            </p:nvSpPr>
            <p:spPr>
              <a:xfrm>
                <a:off x="5189952" y="6063947"/>
                <a:ext cx="447704" cy="150952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268E59B2-D461-AB45-B787-EAD97302381B}"/>
                  </a:ext>
                </a:extLst>
              </p:cNvPr>
              <p:cNvSpPr/>
              <p:nvPr/>
            </p:nvSpPr>
            <p:spPr>
              <a:xfrm>
                <a:off x="5189952" y="5920766"/>
                <a:ext cx="447703" cy="141405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774A3CEC-376F-6345-85B5-F2BAD66E73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04927" y="5768037"/>
                <a:ext cx="42575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95B95357-3E47-9A43-9276-AD1F28F3B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8560" y="5616711"/>
                <a:ext cx="42575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EE689F1-1205-0742-B22E-53465B9BEAC6}"/>
                  </a:ext>
                </a:extLst>
              </p:cNvPr>
              <p:cNvSpPr/>
              <p:nvPr/>
            </p:nvSpPr>
            <p:spPr>
              <a:xfrm>
                <a:off x="7819704" y="4834701"/>
                <a:ext cx="432485" cy="58727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112DD27-07C1-0142-B853-982E6CABCEAE}"/>
                  </a:ext>
                </a:extLst>
              </p:cNvPr>
              <p:cNvSpPr/>
              <p:nvPr/>
            </p:nvSpPr>
            <p:spPr>
              <a:xfrm>
                <a:off x="7819702" y="5273747"/>
                <a:ext cx="432487" cy="148230"/>
              </a:xfrm>
              <a:prstGeom prst="rect">
                <a:avLst/>
              </a:prstGeom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5E2EABE0-0E72-2A46-9808-0B15D43C0C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9706" y="4989250"/>
                <a:ext cx="425753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31E5EE5A-4078-1241-B8C1-6ED61DE5AA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8613" y="4640690"/>
                <a:ext cx="801249" cy="0"/>
              </a:xfrm>
              <a:prstGeom prst="line">
                <a:avLst/>
              </a:prstGeom>
              <a:ln w="2222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8CC3642-9D24-C748-A3DA-6895BB4B0F2E}"/>
                  </a:ext>
                </a:extLst>
              </p:cNvPr>
              <p:cNvSpPr/>
              <p:nvPr/>
            </p:nvSpPr>
            <p:spPr>
              <a:xfrm>
                <a:off x="7611745" y="4544028"/>
                <a:ext cx="208741" cy="200910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3EF4BD05-3F66-044C-9E3C-8583B8310D3D}"/>
                  </a:ext>
                </a:extLst>
              </p:cNvPr>
              <p:cNvSpPr/>
              <p:nvPr/>
            </p:nvSpPr>
            <p:spPr>
              <a:xfrm>
                <a:off x="6973710" y="4319588"/>
                <a:ext cx="439411" cy="293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omic Sans MS"/>
                  </a:rPr>
                  <a:t>link</a:t>
                </a:r>
                <a:endParaRPr lang="en-US" dirty="0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AE06F82-0776-F341-85E1-7310C01E20AE}"/>
                  </a:ext>
                </a:extLst>
              </p:cNvPr>
              <p:cNvSpPr/>
              <p:nvPr/>
            </p:nvSpPr>
            <p:spPr>
              <a:xfrm>
                <a:off x="6214999" y="3953051"/>
                <a:ext cx="241660" cy="307777"/>
              </a:xfrm>
              <a:prstGeom prst="rect">
                <a:avLst/>
              </a:prstGeom>
              <a:solidFill>
                <a:srgbClr val="D8F8E9"/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Comic Sans MS"/>
                  </a:rPr>
                  <a:t>4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0FD7529-11A0-0247-87DE-CF307584B44D}"/>
                  </a:ext>
                </a:extLst>
              </p:cNvPr>
              <p:cNvSpPr/>
              <p:nvPr/>
            </p:nvSpPr>
            <p:spPr>
              <a:xfrm>
                <a:off x="6227670" y="5317233"/>
                <a:ext cx="241660" cy="293244"/>
              </a:xfrm>
              <a:prstGeom prst="rect">
                <a:avLst/>
              </a:prstGeom>
              <a:solidFill>
                <a:srgbClr val="D8F8E9"/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Comic Sans MS"/>
                  </a:rPr>
                  <a:t>7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13BB96DE-07FD-894C-AA26-26B3DF780002}"/>
                  </a:ext>
                </a:extLst>
              </p:cNvPr>
              <p:cNvSpPr/>
              <p:nvPr/>
            </p:nvSpPr>
            <p:spPr>
              <a:xfrm>
                <a:off x="7374944" y="4757361"/>
                <a:ext cx="241660" cy="307777"/>
              </a:xfrm>
              <a:prstGeom prst="rec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latin typeface="Comic Sans MS"/>
                  </a:rPr>
                  <a:t>3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5361738-C1D5-294D-8D1F-53D668464931}"/>
                  </a:ext>
                </a:extLst>
              </p:cNvPr>
              <p:cNvSpPr/>
              <p:nvPr/>
            </p:nvSpPr>
            <p:spPr>
              <a:xfrm>
                <a:off x="5160236" y="3865080"/>
                <a:ext cx="51809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omic Sans MS"/>
                  </a:rPr>
                  <a:t>u(4)</a:t>
                </a:r>
                <a:endParaRPr lang="en-US" dirty="0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24F1F203-E616-5B49-8B07-DFCA8E0A3687}"/>
                  </a:ext>
                </a:extLst>
              </p:cNvPr>
              <p:cNvSpPr/>
              <p:nvPr/>
            </p:nvSpPr>
            <p:spPr>
              <a:xfrm>
                <a:off x="5185000" y="5098282"/>
                <a:ext cx="51167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omic Sans MS"/>
                  </a:rPr>
                  <a:t>v(6)</a:t>
                </a:r>
                <a:endParaRPr lang="en-US" dirty="0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3F3B8FB7-36FB-F845-A7B4-FD5FAB931EB4}"/>
                  </a:ext>
                </a:extLst>
              </p:cNvPr>
              <p:cNvSpPr/>
              <p:nvPr/>
            </p:nvSpPr>
            <p:spPr>
              <a:xfrm>
                <a:off x="7798597" y="4474022"/>
                <a:ext cx="54854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0070C0"/>
                    </a:solidFill>
                    <a:latin typeface="Comic Sans MS"/>
                  </a:rPr>
                  <a:t>w(4)</a:t>
                </a:r>
                <a:endParaRPr lang="en-US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669CD1CB-0CFD-6147-A534-F266A425D50D}"/>
                  </a:ext>
                </a:extLst>
              </p:cNvPr>
              <p:cNvSpPr/>
              <p:nvPr/>
            </p:nvSpPr>
            <p:spPr>
              <a:xfrm>
                <a:off x="4594915" y="5532815"/>
                <a:ext cx="610012" cy="293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Comic Sans MS"/>
                  </a:rPr>
                  <a:t>100%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E2435434-D81D-4344-9548-F44F8C7CD1C8}"/>
                  </a:ext>
                </a:extLst>
              </p:cNvPr>
              <p:cNvSpPr/>
              <p:nvPr/>
            </p:nvSpPr>
            <p:spPr>
              <a:xfrm>
                <a:off x="4610713" y="4353850"/>
                <a:ext cx="610012" cy="2932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Comic Sans MS"/>
                  </a:rPr>
                  <a:t>100%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F69042CF-D392-F449-B018-C983CDEB4649}"/>
                  </a:ext>
                </a:extLst>
              </p:cNvPr>
              <p:cNvSpPr/>
              <p:nvPr/>
            </p:nvSpPr>
            <p:spPr>
              <a:xfrm>
                <a:off x="7191607" y="5154471"/>
                <a:ext cx="65915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bg2"/>
                    </a:solidFill>
                    <a:latin typeface="Comic Sans MS"/>
                  </a:rPr>
                  <a:t>200%</a:t>
                </a:r>
                <a:endParaRPr lang="en-US" dirty="0">
                  <a:solidFill>
                    <a:schemeClr val="bg2"/>
                  </a:solidFill>
                </a:endParaRPr>
              </a:p>
            </p:txBody>
          </p:sp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7F99475-D33D-9D4C-9CE3-851250D6B20D}"/>
                </a:ext>
              </a:extLst>
            </p:cNvPr>
            <p:cNvSpPr/>
            <p:nvPr/>
          </p:nvSpPr>
          <p:spPr>
            <a:xfrm>
              <a:off x="5172149" y="3271778"/>
              <a:ext cx="425510" cy="14681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7482007-E31F-8F4F-9509-4E95A4DFB234}"/>
                </a:ext>
              </a:extLst>
            </p:cNvPr>
            <p:cNvCxnSpPr>
              <a:cxnSpLocks/>
            </p:cNvCxnSpPr>
            <p:nvPr/>
          </p:nvCxnSpPr>
          <p:spPr>
            <a:xfrm>
              <a:off x="5194311" y="2983157"/>
              <a:ext cx="425541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F492BAA-CF3F-8A4C-BF28-BCBB0DB76EB6}"/>
                </a:ext>
              </a:extLst>
            </p:cNvPr>
            <p:cNvCxnSpPr>
              <a:cxnSpLocks/>
            </p:cNvCxnSpPr>
            <p:nvPr/>
          </p:nvCxnSpPr>
          <p:spPr>
            <a:xfrm>
              <a:off x="7801899" y="3707228"/>
              <a:ext cx="425753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79707320-7FE7-B846-B9AB-9C33EC8B2439}"/>
              </a:ext>
            </a:extLst>
          </p:cNvPr>
          <p:cNvSpPr/>
          <p:nvPr/>
        </p:nvSpPr>
        <p:spPr>
          <a:xfrm>
            <a:off x="1758900" y="5368723"/>
            <a:ext cx="5471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overall: 50%        </a:t>
            </a:r>
            <a:r>
              <a:rPr lang="en-US" sz="3200" b="1" dirty="0">
                <a:solidFill>
                  <a:srgbClr val="0070C0"/>
                </a:solidFill>
                <a:latin typeface="Comic Sans MS"/>
              </a:rPr>
              <a:t>&lt;</a:t>
            </a:r>
            <a:r>
              <a:rPr lang="en-US" sz="2000" b="1" dirty="0">
                <a:solidFill>
                  <a:srgbClr val="0070C0"/>
                </a:solidFill>
                <a:latin typeface="Comic Sans MS"/>
              </a:rPr>
              <a:t>        overall: 100%</a:t>
            </a:r>
            <a:endParaRPr lang="en-US" sz="2000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DF174C7-8D32-124C-9392-A3A86E220329}"/>
              </a:ext>
            </a:extLst>
          </p:cNvPr>
          <p:cNvSpPr/>
          <p:nvPr/>
        </p:nvSpPr>
        <p:spPr>
          <a:xfrm>
            <a:off x="502404" y="1739225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omic Sans MS"/>
              </a:rPr>
              <a:t>Schedule 6 VMs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71968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A Simple Up-Down Solution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F5CDD-B759-504C-97FD-BF8142869012}"/>
              </a:ext>
            </a:extLst>
          </p:cNvPr>
          <p:cNvSpPr txBox="1"/>
          <p:nvPr/>
        </p:nvSpPr>
        <p:spPr>
          <a:xfrm>
            <a:off x="337988" y="1486027"/>
            <a:ext cx="4375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omic Sans MS"/>
              </a:rPr>
              <a:t>Up: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3-node block as a unit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846D927-D4AA-5C4B-AE34-F2201C964665}"/>
              </a:ext>
            </a:extLst>
          </p:cNvPr>
          <p:cNvSpPr/>
          <p:nvPr/>
        </p:nvSpPr>
        <p:spPr>
          <a:xfrm>
            <a:off x="4899229" y="5998193"/>
            <a:ext cx="339922" cy="16865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573FA07E-4A08-E049-AF47-0A3837A9871A}"/>
              </a:ext>
            </a:extLst>
          </p:cNvPr>
          <p:cNvSpPr/>
          <p:nvPr/>
        </p:nvSpPr>
        <p:spPr>
          <a:xfrm rot="5400000">
            <a:off x="4120613" y="5238937"/>
            <a:ext cx="326013" cy="17585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A885B24-3F83-9843-BC1B-1C98B8CEF908}"/>
                  </a:ext>
                </a:extLst>
              </p:cNvPr>
              <p:cNvSpPr/>
              <p:nvPr/>
            </p:nvSpPr>
            <p:spPr>
              <a:xfrm>
                <a:off x="1109070" y="2238022"/>
                <a:ext cx="1411669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A885B24-3F83-9843-BC1B-1C98B8CEF9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070" y="2238022"/>
                <a:ext cx="1411669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13BAFA-1F11-2F40-9C96-C7F13E2C8BDE}"/>
                  </a:ext>
                </a:extLst>
              </p:cNvPr>
              <p:cNvSpPr/>
              <p:nvPr/>
            </p:nvSpPr>
            <p:spPr>
              <a:xfrm>
                <a:off x="1235487" y="4594177"/>
                <a:ext cx="1700209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e>
                      </m:d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213BAFA-1F11-2F40-9C96-C7F13E2C8B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487" y="4594177"/>
                <a:ext cx="1700209" cy="369332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hape 266">
            <a:extLst>
              <a:ext uri="{FF2B5EF4-FFF2-40B4-BE49-F238E27FC236}">
                <a16:creationId xmlns:a16="http://schemas.microsoft.com/office/drawing/2014/main" id="{3572414C-8987-F240-A89B-0F4434BE3FA6}"/>
              </a:ext>
            </a:extLst>
          </p:cNvPr>
          <p:cNvSpPr txBox="1">
            <a:spLocks/>
          </p:cNvSpPr>
          <p:nvPr/>
        </p:nvSpPr>
        <p:spPr>
          <a:xfrm>
            <a:off x="431103" y="4558355"/>
            <a:ext cx="744497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r>
              <a:rPr lang="en-US" sz="1800" b="1" dirty="0">
                <a:solidFill>
                  <a:srgbClr val="0070C0"/>
                </a:solidFill>
                <a:latin typeface="Comic Sans MS"/>
              </a:rPr>
              <a:t>Left</a:t>
            </a:r>
          </a:p>
        </p:txBody>
      </p:sp>
      <p:sp>
        <p:nvSpPr>
          <p:cNvPr id="24" name="Shape 266">
            <a:extLst>
              <a:ext uri="{FF2B5EF4-FFF2-40B4-BE49-F238E27FC236}">
                <a16:creationId xmlns:a16="http://schemas.microsoft.com/office/drawing/2014/main" id="{95E72F95-087B-BD4F-B8EC-3C0FFC43C5F0}"/>
              </a:ext>
            </a:extLst>
          </p:cNvPr>
          <p:cNvSpPr txBox="1">
            <a:spLocks/>
          </p:cNvSpPr>
          <p:nvPr/>
        </p:nvSpPr>
        <p:spPr>
          <a:xfrm>
            <a:off x="447433" y="5223947"/>
            <a:ext cx="918420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313" marR="0" lvl="0" indent="126046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1363" marR="0" lvl="1" indent="6445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44131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4999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r>
              <a:rPr lang="en-US" sz="1800" b="1" dirty="0">
                <a:solidFill>
                  <a:srgbClr val="0070C0"/>
                </a:solidFill>
                <a:latin typeface="Comic Sans MS"/>
              </a:rPr>
              <a:t>Right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04D9E8-5793-E148-9161-83DB8D5CEC21}"/>
                  </a:ext>
                </a:extLst>
              </p:cNvPr>
              <p:cNvSpPr/>
              <p:nvPr/>
            </p:nvSpPr>
            <p:spPr>
              <a:xfrm>
                <a:off x="1217808" y="5223663"/>
                <a:ext cx="1754711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B04D9E8-5793-E148-9161-83DB8D5CE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7808" y="5223663"/>
                <a:ext cx="1754711" cy="36933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BE1F5E70-231D-0D44-B00A-79659EEB18AD}"/>
              </a:ext>
            </a:extLst>
          </p:cNvPr>
          <p:cNvSpPr/>
          <p:nvPr/>
        </p:nvSpPr>
        <p:spPr>
          <a:xfrm>
            <a:off x="298600" y="5871562"/>
            <a:ext cx="3060773" cy="923330"/>
          </a:xfrm>
          <a:prstGeom prst="rect">
            <a:avLst/>
          </a:prstGeom>
          <a:noFill/>
          <a:ln w="3492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chemeClr val="tx1"/>
                </a:solidFill>
                <a:latin typeface="Comic Sans MS"/>
              </a:rPr>
              <a:t>The simple solution uses </a:t>
            </a:r>
            <a:r>
              <a:rPr lang="en-US" sz="1800" dirty="0">
                <a:solidFill>
                  <a:schemeClr val="bg2"/>
                </a:solidFill>
                <a:latin typeface="Comic Sans MS"/>
              </a:rPr>
              <a:t>n steps, </a:t>
            </a:r>
            <a:r>
              <a:rPr lang="en-US" sz="1800" dirty="0">
                <a:solidFill>
                  <a:schemeClr val="tx1"/>
                </a:solidFill>
                <a:latin typeface="Comic Sans MS"/>
              </a:rPr>
              <a:t>where</a:t>
            </a:r>
            <a:r>
              <a:rPr lang="en-US" sz="1800" dirty="0">
                <a:solidFill>
                  <a:schemeClr val="bg2"/>
                </a:solidFill>
                <a:latin typeface="Comic Sans MS"/>
              </a:rPr>
              <a:t> n is </a:t>
            </a:r>
            <a:r>
              <a:rPr lang="en-US" sz="1800" dirty="0">
                <a:solidFill>
                  <a:schemeClr val="tx1"/>
                </a:solidFill>
                <a:latin typeface="Comic Sans MS"/>
              </a:rPr>
              <a:t>the number of leaf nodes.</a:t>
            </a:r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304800" y="3995002"/>
            <a:ext cx="5092390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000" b="1" dirty="0">
                <a:solidFill>
                  <a:schemeClr val="tx1"/>
                </a:solidFill>
                <a:latin typeface="Comic Sans MS"/>
              </a:rPr>
              <a:t>Down: </a:t>
            </a:r>
            <a:r>
              <a:rPr lang="en-US" sz="2000" dirty="0">
                <a:solidFill>
                  <a:schemeClr val="tx1"/>
                </a:solidFill>
                <a:latin typeface="Comic Sans MS"/>
              </a:rPr>
              <a:t>Given a load &lt; MAL at root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D352E6D-F5AA-C84B-BDAC-C7CE4192246E}"/>
              </a:ext>
            </a:extLst>
          </p:cNvPr>
          <p:cNvSpPr/>
          <p:nvPr/>
        </p:nvSpPr>
        <p:spPr>
          <a:xfrm>
            <a:off x="7236471" y="2825048"/>
            <a:ext cx="312274" cy="12218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D3BA71B-B6B6-0444-BD7F-1E21E60E4400}"/>
              </a:ext>
            </a:extLst>
          </p:cNvPr>
          <p:cNvSpPr/>
          <p:nvPr/>
        </p:nvSpPr>
        <p:spPr>
          <a:xfrm rot="16200000">
            <a:off x="7922071" y="2124685"/>
            <a:ext cx="236184" cy="1615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6384A1-1D9B-D042-86C9-CED45B17C9A3}"/>
              </a:ext>
            </a:extLst>
          </p:cNvPr>
          <p:cNvSpPr txBox="1"/>
          <p:nvPr/>
        </p:nvSpPr>
        <p:spPr>
          <a:xfrm>
            <a:off x="6938794" y="1550342"/>
            <a:ext cx="729495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MAL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37D0CAC-D920-9846-A15C-846801C03FD5}"/>
              </a:ext>
            </a:extLst>
          </p:cNvPr>
          <p:cNvSpPr/>
          <p:nvPr/>
        </p:nvSpPr>
        <p:spPr>
          <a:xfrm>
            <a:off x="4330738" y="218557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171BDC-5AD3-0848-99E3-C1C84C2509FC}"/>
              </a:ext>
            </a:extLst>
          </p:cNvPr>
          <p:cNvSpPr txBox="1"/>
          <p:nvPr/>
        </p:nvSpPr>
        <p:spPr>
          <a:xfrm>
            <a:off x="4324283" y="2150941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4446463-C9BE-F348-9CD7-CEB8080EF700}"/>
              </a:ext>
            </a:extLst>
          </p:cNvPr>
          <p:cNvSpPr/>
          <p:nvPr/>
        </p:nvSpPr>
        <p:spPr>
          <a:xfrm>
            <a:off x="5138360" y="1415386"/>
            <a:ext cx="307634" cy="31234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/>
              <a:cs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9D93514-2881-0448-B3AF-81EDA7000FD8}"/>
              </a:ext>
            </a:extLst>
          </p:cNvPr>
          <p:cNvCxnSpPr>
            <a:cxnSpLocks/>
            <a:stCxn id="30" idx="7"/>
            <a:endCxn id="27" idx="3"/>
          </p:cNvCxnSpPr>
          <p:nvPr/>
        </p:nvCxnSpPr>
        <p:spPr>
          <a:xfrm flipV="1">
            <a:off x="4596104" y="1681991"/>
            <a:ext cx="587308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0AB8D8-E3C8-2045-B425-24AA14CAD814}"/>
              </a:ext>
            </a:extLst>
          </p:cNvPr>
          <p:cNvCxnSpPr>
            <a:cxnSpLocks/>
            <a:stCxn id="31" idx="1"/>
            <a:endCxn id="27" idx="5"/>
          </p:cNvCxnSpPr>
          <p:nvPr/>
        </p:nvCxnSpPr>
        <p:spPr>
          <a:xfrm flipH="1" flipV="1">
            <a:off x="5400942" y="1681991"/>
            <a:ext cx="715355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4BE85555-AAA4-0B47-9D38-26E262CD321E}"/>
              </a:ext>
            </a:extLst>
          </p:cNvPr>
          <p:cNvSpPr/>
          <p:nvPr/>
        </p:nvSpPr>
        <p:spPr>
          <a:xfrm>
            <a:off x="6070767" y="218557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F9A824-55CC-2340-84DB-8D1DE72A5BCE}"/>
              </a:ext>
            </a:extLst>
          </p:cNvPr>
          <p:cNvCxnSpPr>
            <a:cxnSpLocks/>
            <a:stCxn id="36" idx="0"/>
            <a:endCxn id="30" idx="3"/>
          </p:cNvCxnSpPr>
          <p:nvPr/>
        </p:nvCxnSpPr>
        <p:spPr>
          <a:xfrm flipV="1">
            <a:off x="4009788" y="2450938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5DB1E8-15FE-F943-B9EB-32AE79B8918A}"/>
              </a:ext>
            </a:extLst>
          </p:cNvPr>
          <p:cNvCxnSpPr>
            <a:cxnSpLocks/>
            <a:stCxn id="47" idx="0"/>
            <a:endCxn id="31" idx="3"/>
          </p:cNvCxnSpPr>
          <p:nvPr/>
        </p:nvCxnSpPr>
        <p:spPr>
          <a:xfrm flipV="1">
            <a:off x="5757434" y="2450938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4126D6A-B8FC-4040-BF60-57C032F6EB3A}"/>
              </a:ext>
            </a:extLst>
          </p:cNvPr>
          <p:cNvCxnSpPr>
            <a:cxnSpLocks/>
            <a:stCxn id="41" idx="0"/>
            <a:endCxn id="30" idx="5"/>
          </p:cNvCxnSpPr>
          <p:nvPr/>
        </p:nvCxnSpPr>
        <p:spPr>
          <a:xfrm flipH="1" flipV="1">
            <a:off x="4596104" y="2450938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2050CC-DE8B-854E-927C-16054DA1A683}"/>
              </a:ext>
            </a:extLst>
          </p:cNvPr>
          <p:cNvCxnSpPr>
            <a:cxnSpLocks/>
            <a:stCxn id="53" idx="0"/>
            <a:endCxn id="31" idx="5"/>
          </p:cNvCxnSpPr>
          <p:nvPr/>
        </p:nvCxnSpPr>
        <p:spPr>
          <a:xfrm flipH="1" flipV="1">
            <a:off x="6336133" y="2450938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A68B642F-14C0-BA49-91BB-84E036EDC2A6}"/>
              </a:ext>
            </a:extLst>
          </p:cNvPr>
          <p:cNvSpPr/>
          <p:nvPr/>
        </p:nvSpPr>
        <p:spPr>
          <a:xfrm>
            <a:off x="3857882" y="2863360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C6DA80-D54A-F142-86E6-E31819DBB4DF}"/>
              </a:ext>
            </a:extLst>
          </p:cNvPr>
          <p:cNvCxnSpPr>
            <a:cxnSpLocks/>
          </p:cNvCxnSpPr>
          <p:nvPr/>
        </p:nvCxnSpPr>
        <p:spPr>
          <a:xfrm>
            <a:off x="3867521" y="308235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4B171F6-4C39-444F-ACEE-4AAA09BD5208}"/>
              </a:ext>
            </a:extLst>
          </p:cNvPr>
          <p:cNvCxnSpPr>
            <a:cxnSpLocks/>
          </p:cNvCxnSpPr>
          <p:nvPr/>
        </p:nvCxnSpPr>
        <p:spPr>
          <a:xfrm>
            <a:off x="3854522" y="297103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98F9A2-1586-9545-97A0-B7775817B5C1}"/>
              </a:ext>
            </a:extLst>
          </p:cNvPr>
          <p:cNvCxnSpPr>
            <a:cxnSpLocks/>
          </p:cNvCxnSpPr>
          <p:nvPr/>
        </p:nvCxnSpPr>
        <p:spPr>
          <a:xfrm>
            <a:off x="3867521" y="319047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DD2935-728D-264C-88EE-D9AF9BB8AAB3}"/>
              </a:ext>
            </a:extLst>
          </p:cNvPr>
          <p:cNvCxnSpPr>
            <a:cxnSpLocks/>
          </p:cNvCxnSpPr>
          <p:nvPr/>
        </p:nvCxnSpPr>
        <p:spPr>
          <a:xfrm>
            <a:off x="3854522" y="329574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4A2EE6D-09C3-6847-88EC-47A2EBF19154}"/>
              </a:ext>
            </a:extLst>
          </p:cNvPr>
          <p:cNvSpPr/>
          <p:nvPr/>
        </p:nvSpPr>
        <p:spPr>
          <a:xfrm>
            <a:off x="4733802" y="2894704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670226C-0788-2D4D-985A-7E39E50A1B0D}"/>
              </a:ext>
            </a:extLst>
          </p:cNvPr>
          <p:cNvCxnSpPr>
            <a:cxnSpLocks/>
          </p:cNvCxnSpPr>
          <p:nvPr/>
        </p:nvCxnSpPr>
        <p:spPr>
          <a:xfrm>
            <a:off x="4728545" y="3113701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1F1F56-802C-E540-A596-2A957067F3DE}"/>
              </a:ext>
            </a:extLst>
          </p:cNvPr>
          <p:cNvCxnSpPr>
            <a:cxnSpLocks/>
          </p:cNvCxnSpPr>
          <p:nvPr/>
        </p:nvCxnSpPr>
        <p:spPr>
          <a:xfrm>
            <a:off x="4730442" y="300237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E71AF4-7165-924A-9755-E4AC7B299345}"/>
              </a:ext>
            </a:extLst>
          </p:cNvPr>
          <p:cNvCxnSpPr>
            <a:cxnSpLocks/>
          </p:cNvCxnSpPr>
          <p:nvPr/>
        </p:nvCxnSpPr>
        <p:spPr>
          <a:xfrm>
            <a:off x="4733802" y="3217535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A776C1-0484-FD46-9EFF-21498973D3FF}"/>
              </a:ext>
            </a:extLst>
          </p:cNvPr>
          <p:cNvCxnSpPr>
            <a:cxnSpLocks/>
          </p:cNvCxnSpPr>
          <p:nvPr/>
        </p:nvCxnSpPr>
        <p:spPr>
          <a:xfrm flipV="1">
            <a:off x="4729918" y="3328995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A7B264-0D0A-8644-BCE6-D79A9C6BBD9C}"/>
              </a:ext>
            </a:extLst>
          </p:cNvPr>
          <p:cNvCxnSpPr>
            <a:cxnSpLocks/>
          </p:cNvCxnSpPr>
          <p:nvPr/>
        </p:nvCxnSpPr>
        <p:spPr>
          <a:xfrm>
            <a:off x="4730442" y="3440963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BCC17F1F-3827-5E4D-B9B1-194FFDF9777E}"/>
              </a:ext>
            </a:extLst>
          </p:cNvPr>
          <p:cNvSpPr/>
          <p:nvPr/>
        </p:nvSpPr>
        <p:spPr>
          <a:xfrm>
            <a:off x="5605528" y="2894704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72520D1-6B8A-9942-AADA-F0E3872DF7B7}"/>
              </a:ext>
            </a:extLst>
          </p:cNvPr>
          <p:cNvCxnSpPr>
            <a:cxnSpLocks/>
          </p:cNvCxnSpPr>
          <p:nvPr/>
        </p:nvCxnSpPr>
        <p:spPr>
          <a:xfrm>
            <a:off x="5615166" y="3113701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FFD5247-6922-D44F-8062-678E89CFB130}"/>
              </a:ext>
            </a:extLst>
          </p:cNvPr>
          <p:cNvCxnSpPr>
            <a:cxnSpLocks/>
          </p:cNvCxnSpPr>
          <p:nvPr/>
        </p:nvCxnSpPr>
        <p:spPr>
          <a:xfrm>
            <a:off x="5602168" y="300237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4E104E-FC92-9241-8BEC-6C50CBD16FF7}"/>
              </a:ext>
            </a:extLst>
          </p:cNvPr>
          <p:cNvCxnSpPr>
            <a:cxnSpLocks/>
          </p:cNvCxnSpPr>
          <p:nvPr/>
        </p:nvCxnSpPr>
        <p:spPr>
          <a:xfrm>
            <a:off x="5615166" y="322181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28B3B85-C129-6047-91E0-EAA054362D70}"/>
              </a:ext>
            </a:extLst>
          </p:cNvPr>
          <p:cNvCxnSpPr>
            <a:cxnSpLocks/>
          </p:cNvCxnSpPr>
          <p:nvPr/>
        </p:nvCxnSpPr>
        <p:spPr>
          <a:xfrm flipV="1">
            <a:off x="5601644" y="3328995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5BDC47F-A601-CD44-8D24-E2DCA7AABD32}"/>
              </a:ext>
            </a:extLst>
          </p:cNvPr>
          <p:cNvCxnSpPr>
            <a:cxnSpLocks/>
          </p:cNvCxnSpPr>
          <p:nvPr/>
        </p:nvCxnSpPr>
        <p:spPr>
          <a:xfrm>
            <a:off x="5602168" y="3440963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4DFF6AB-8BF6-5E48-9346-53F54A3DB9ED}"/>
              </a:ext>
            </a:extLst>
          </p:cNvPr>
          <p:cNvSpPr/>
          <p:nvPr/>
        </p:nvSpPr>
        <p:spPr>
          <a:xfrm>
            <a:off x="6503941" y="2853151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0AC9E4-5311-024B-B0F9-609B565A8D0C}"/>
              </a:ext>
            </a:extLst>
          </p:cNvPr>
          <p:cNvCxnSpPr>
            <a:cxnSpLocks/>
          </p:cNvCxnSpPr>
          <p:nvPr/>
        </p:nvCxnSpPr>
        <p:spPr>
          <a:xfrm>
            <a:off x="6513580" y="3072146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62BEFBE-8DE7-2642-A911-3011A30BF366}"/>
              </a:ext>
            </a:extLst>
          </p:cNvPr>
          <p:cNvCxnSpPr>
            <a:cxnSpLocks/>
          </p:cNvCxnSpPr>
          <p:nvPr/>
        </p:nvCxnSpPr>
        <p:spPr>
          <a:xfrm>
            <a:off x="6500581" y="2960823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8865932-7A3F-6544-8E09-5DA25DCDAB17}"/>
              </a:ext>
            </a:extLst>
          </p:cNvPr>
          <p:cNvCxnSpPr>
            <a:cxnSpLocks/>
          </p:cNvCxnSpPr>
          <p:nvPr/>
        </p:nvCxnSpPr>
        <p:spPr>
          <a:xfrm>
            <a:off x="6513580" y="316911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C74BACF-A307-DB40-930D-7ADC33EE581D}"/>
              </a:ext>
            </a:extLst>
          </p:cNvPr>
          <p:cNvSpPr txBox="1"/>
          <p:nvPr/>
        </p:nvSpPr>
        <p:spPr>
          <a:xfrm>
            <a:off x="5141799" y="1399265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EDC392-B9C0-AD41-8FA0-88D194A71CBC}"/>
              </a:ext>
            </a:extLst>
          </p:cNvPr>
          <p:cNvSpPr txBox="1"/>
          <p:nvPr/>
        </p:nvSpPr>
        <p:spPr>
          <a:xfrm>
            <a:off x="6068208" y="2158508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247B7D-1730-CF4A-B1C8-73FA31F20BA1}"/>
              </a:ext>
            </a:extLst>
          </p:cNvPr>
          <p:cNvSpPr txBox="1"/>
          <p:nvPr/>
        </p:nvSpPr>
        <p:spPr>
          <a:xfrm>
            <a:off x="4618900" y="1663082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8E0C221-AC27-2F41-9B39-D8EEB1759B4C}"/>
              </a:ext>
            </a:extLst>
          </p:cNvPr>
          <p:cNvSpPr txBox="1"/>
          <p:nvPr/>
        </p:nvSpPr>
        <p:spPr>
          <a:xfrm>
            <a:off x="5709088" y="1657665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D0F0738-AF54-AD42-8FB8-4F5EB1882D6A}"/>
              </a:ext>
            </a:extLst>
          </p:cNvPr>
          <p:cNvSpPr txBox="1"/>
          <p:nvPr/>
        </p:nvSpPr>
        <p:spPr>
          <a:xfrm>
            <a:off x="3926663" y="2425744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C4E3077-C95C-A44D-8436-C27BBAE2B6D8}"/>
              </a:ext>
            </a:extLst>
          </p:cNvPr>
          <p:cNvSpPr txBox="1"/>
          <p:nvPr/>
        </p:nvSpPr>
        <p:spPr>
          <a:xfrm>
            <a:off x="3530131" y="2964595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AB70468-F5DF-3949-BE09-0596CABBD6E9}"/>
              </a:ext>
            </a:extLst>
          </p:cNvPr>
          <p:cNvSpPr txBox="1"/>
          <p:nvPr/>
        </p:nvSpPr>
        <p:spPr>
          <a:xfrm>
            <a:off x="4429508" y="2960823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44549D1-F86B-9F46-B69D-EB9E41A92F33}"/>
              </a:ext>
            </a:extLst>
          </p:cNvPr>
          <p:cNvSpPr txBox="1"/>
          <p:nvPr/>
        </p:nvSpPr>
        <p:spPr>
          <a:xfrm>
            <a:off x="4697952" y="2408624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58C7E8F-27C7-0D44-BB0F-AE3E94B328C7}"/>
              </a:ext>
            </a:extLst>
          </p:cNvPr>
          <p:cNvSpPr txBox="1"/>
          <p:nvPr/>
        </p:nvSpPr>
        <p:spPr>
          <a:xfrm>
            <a:off x="5681885" y="2425744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F44C84C-76C9-2D4D-9412-29319970060C}"/>
              </a:ext>
            </a:extLst>
          </p:cNvPr>
          <p:cNvSpPr txBox="1"/>
          <p:nvPr/>
        </p:nvSpPr>
        <p:spPr>
          <a:xfrm>
            <a:off x="6231897" y="2934206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4570E4C-C9FE-0644-8090-4711E215B941}"/>
              </a:ext>
            </a:extLst>
          </p:cNvPr>
          <p:cNvSpPr txBox="1"/>
          <p:nvPr/>
        </p:nvSpPr>
        <p:spPr>
          <a:xfrm>
            <a:off x="5352187" y="2966116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6ED5DB8-D596-714B-ABE7-C596FD9C9384}"/>
              </a:ext>
            </a:extLst>
          </p:cNvPr>
          <p:cNvSpPr txBox="1"/>
          <p:nvPr/>
        </p:nvSpPr>
        <p:spPr>
          <a:xfrm>
            <a:off x="3857093" y="3473260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9856E1-682B-674E-877C-298A2910D654}"/>
              </a:ext>
            </a:extLst>
          </p:cNvPr>
          <p:cNvSpPr txBox="1"/>
          <p:nvPr/>
        </p:nvSpPr>
        <p:spPr>
          <a:xfrm>
            <a:off x="4739041" y="3468440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08A92A-4C8F-3049-AAD9-967CBA6DEEC2}"/>
              </a:ext>
            </a:extLst>
          </p:cNvPr>
          <p:cNvSpPr txBox="1"/>
          <p:nvPr/>
        </p:nvSpPr>
        <p:spPr>
          <a:xfrm>
            <a:off x="5656463" y="347803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7C6C452-7803-C645-8A6F-9DCF0128B66C}"/>
              </a:ext>
            </a:extLst>
          </p:cNvPr>
          <p:cNvSpPr txBox="1"/>
          <p:nvPr/>
        </p:nvSpPr>
        <p:spPr>
          <a:xfrm>
            <a:off x="6538411" y="347321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7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3A848EA-B9CB-FD48-A1C4-D807A279171C}"/>
              </a:ext>
            </a:extLst>
          </p:cNvPr>
          <p:cNvSpPr/>
          <p:nvPr/>
        </p:nvSpPr>
        <p:spPr>
          <a:xfrm>
            <a:off x="3559213" y="2094367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8DE14DA-40F7-7949-BE11-0DDC686F5238}"/>
              </a:ext>
            </a:extLst>
          </p:cNvPr>
          <p:cNvSpPr/>
          <p:nvPr/>
        </p:nvSpPr>
        <p:spPr>
          <a:xfrm>
            <a:off x="5342748" y="2079654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8C124F6-97C6-4C40-B464-930E0750F3FA}"/>
              </a:ext>
            </a:extLst>
          </p:cNvPr>
          <p:cNvSpPr/>
          <p:nvPr/>
        </p:nvSpPr>
        <p:spPr>
          <a:xfrm>
            <a:off x="7999274" y="280006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BDABE3A-C518-4E40-B92F-2E2594C312DA}"/>
              </a:ext>
            </a:extLst>
          </p:cNvPr>
          <p:cNvCxnSpPr>
            <a:cxnSpLocks/>
            <a:stCxn id="83" idx="0"/>
            <a:endCxn id="77" idx="3"/>
          </p:cNvCxnSpPr>
          <p:nvPr/>
        </p:nvCxnSpPr>
        <p:spPr>
          <a:xfrm flipV="1">
            <a:off x="7688883" y="3065433"/>
            <a:ext cx="355921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D4B60E8-A357-464E-A159-44799EBB2E00}"/>
              </a:ext>
            </a:extLst>
          </p:cNvPr>
          <p:cNvCxnSpPr>
            <a:cxnSpLocks/>
            <a:stCxn id="84" idx="0"/>
            <a:endCxn id="77" idx="5"/>
          </p:cNvCxnSpPr>
          <p:nvPr/>
        </p:nvCxnSpPr>
        <p:spPr>
          <a:xfrm flipH="1" flipV="1">
            <a:off x="8264640" y="3065433"/>
            <a:ext cx="336897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69018997-3FAE-9043-8815-42B338E72CD6}"/>
              </a:ext>
            </a:extLst>
          </p:cNvPr>
          <p:cNvSpPr txBox="1"/>
          <p:nvPr/>
        </p:nvSpPr>
        <p:spPr>
          <a:xfrm>
            <a:off x="7475555" y="3451868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D73A2A2-BC1F-3641-8502-32214A801BC2}"/>
              </a:ext>
            </a:extLst>
          </p:cNvPr>
          <p:cNvSpPr txBox="1"/>
          <p:nvPr/>
        </p:nvSpPr>
        <p:spPr>
          <a:xfrm>
            <a:off x="8388209" y="3451867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06EA57-AEA6-0C43-AF0A-ABC0A001A6D3}"/>
              </a:ext>
            </a:extLst>
          </p:cNvPr>
          <p:cNvSpPr txBox="1"/>
          <p:nvPr/>
        </p:nvSpPr>
        <p:spPr>
          <a:xfrm>
            <a:off x="7841500" y="1529450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14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98387D3-0CB7-7A41-826C-47F5F8AF0BA3}"/>
              </a:ext>
            </a:extLst>
          </p:cNvPr>
          <p:cNvSpPr txBox="1"/>
          <p:nvPr/>
        </p:nvSpPr>
        <p:spPr>
          <a:xfrm>
            <a:off x="8437464" y="3024065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F35A30-1E6E-0F40-9F23-1D2E8A3B7715}"/>
              </a:ext>
            </a:extLst>
          </p:cNvPr>
          <p:cNvSpPr txBox="1"/>
          <p:nvPr/>
        </p:nvSpPr>
        <p:spPr>
          <a:xfrm>
            <a:off x="7486496" y="3009918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01F5B86D-6EA7-A649-88B3-F8AFE0F4E5D0}"/>
              </a:ext>
            </a:extLst>
          </p:cNvPr>
          <p:cNvSpPr/>
          <p:nvPr/>
        </p:nvSpPr>
        <p:spPr>
          <a:xfrm>
            <a:off x="6206470" y="501417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18475C-3139-5042-8ED9-3D09441CBD78}"/>
              </a:ext>
            </a:extLst>
          </p:cNvPr>
          <p:cNvSpPr txBox="1"/>
          <p:nvPr/>
        </p:nvSpPr>
        <p:spPr>
          <a:xfrm>
            <a:off x="6199491" y="4998011"/>
            <a:ext cx="337818" cy="305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2</a:t>
            </a: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158D783E-BD02-DB43-A3D3-976BAABB14AB}"/>
              </a:ext>
            </a:extLst>
          </p:cNvPr>
          <p:cNvSpPr/>
          <p:nvPr/>
        </p:nvSpPr>
        <p:spPr>
          <a:xfrm>
            <a:off x="7078630" y="4243990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/>
              <a:cs typeface="Arial"/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3557AD2-8796-9346-8EE8-FC3821F5A8B2}"/>
              </a:ext>
            </a:extLst>
          </p:cNvPr>
          <p:cNvCxnSpPr>
            <a:cxnSpLocks/>
            <a:stCxn id="98" idx="7"/>
            <a:endCxn id="100" idx="3"/>
          </p:cNvCxnSpPr>
          <p:nvPr/>
        </p:nvCxnSpPr>
        <p:spPr>
          <a:xfrm flipV="1">
            <a:off x="6471836" y="4509356"/>
            <a:ext cx="652324" cy="55035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693AE98-3AF7-0147-9464-EBE34AC9FC72}"/>
              </a:ext>
            </a:extLst>
          </p:cNvPr>
          <p:cNvCxnSpPr>
            <a:cxnSpLocks/>
            <a:stCxn id="103" idx="1"/>
            <a:endCxn id="100" idx="5"/>
          </p:cNvCxnSpPr>
          <p:nvPr/>
        </p:nvCxnSpPr>
        <p:spPr>
          <a:xfrm flipH="1" flipV="1">
            <a:off x="7343996" y="4509356"/>
            <a:ext cx="648033" cy="55035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Oval 102">
            <a:extLst>
              <a:ext uri="{FF2B5EF4-FFF2-40B4-BE49-F238E27FC236}">
                <a16:creationId xmlns:a16="http://schemas.microsoft.com/office/drawing/2014/main" id="{3789DCD4-1782-294E-BF1D-B486C41A1620}"/>
              </a:ext>
            </a:extLst>
          </p:cNvPr>
          <p:cNvSpPr/>
          <p:nvPr/>
        </p:nvSpPr>
        <p:spPr>
          <a:xfrm>
            <a:off x="7946499" y="501417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E265BAA-1575-1B49-90D0-4ECD119C129D}"/>
              </a:ext>
            </a:extLst>
          </p:cNvPr>
          <p:cNvCxnSpPr>
            <a:cxnSpLocks/>
            <a:stCxn id="108" idx="0"/>
            <a:endCxn id="98" idx="3"/>
          </p:cNvCxnSpPr>
          <p:nvPr/>
        </p:nvCxnSpPr>
        <p:spPr>
          <a:xfrm flipV="1">
            <a:off x="5893016" y="5279543"/>
            <a:ext cx="358984" cy="412422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08CBC8B-A436-D64C-A753-099AED6FBD13}"/>
              </a:ext>
            </a:extLst>
          </p:cNvPr>
          <p:cNvCxnSpPr>
            <a:cxnSpLocks/>
            <a:stCxn id="119" idx="0"/>
            <a:endCxn id="103" idx="3"/>
          </p:cNvCxnSpPr>
          <p:nvPr/>
        </p:nvCxnSpPr>
        <p:spPr>
          <a:xfrm flipV="1">
            <a:off x="7640662" y="5279543"/>
            <a:ext cx="351367" cy="443766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84CB9378-8AEA-B441-99C8-A8ADABD83497}"/>
              </a:ext>
            </a:extLst>
          </p:cNvPr>
          <p:cNvCxnSpPr>
            <a:cxnSpLocks/>
            <a:stCxn id="113" idx="0"/>
            <a:endCxn id="98" idx="5"/>
          </p:cNvCxnSpPr>
          <p:nvPr/>
        </p:nvCxnSpPr>
        <p:spPr>
          <a:xfrm flipH="1" flipV="1">
            <a:off x="6471836" y="5279543"/>
            <a:ext cx="297100" cy="443766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B44CA777-C2DE-944A-8B21-9896D9BCE3B1}"/>
              </a:ext>
            </a:extLst>
          </p:cNvPr>
          <p:cNvCxnSpPr>
            <a:cxnSpLocks/>
            <a:stCxn id="125" idx="0"/>
            <a:endCxn id="103" idx="5"/>
          </p:cNvCxnSpPr>
          <p:nvPr/>
        </p:nvCxnSpPr>
        <p:spPr>
          <a:xfrm flipH="1" flipV="1">
            <a:off x="8211865" y="5279543"/>
            <a:ext cx="327210" cy="402212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9BF99CB-4A93-C448-883F-9A502976EBA0}"/>
              </a:ext>
            </a:extLst>
          </p:cNvPr>
          <p:cNvSpPr/>
          <p:nvPr/>
        </p:nvSpPr>
        <p:spPr>
          <a:xfrm>
            <a:off x="5724304" y="5691965"/>
            <a:ext cx="337424" cy="5443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29CBFE-A7AF-154E-85D7-A02D5C335CE3}"/>
              </a:ext>
            </a:extLst>
          </p:cNvPr>
          <p:cNvCxnSpPr>
            <a:cxnSpLocks/>
          </p:cNvCxnSpPr>
          <p:nvPr/>
        </p:nvCxnSpPr>
        <p:spPr>
          <a:xfrm>
            <a:off x="5735590" y="5910962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C69EF27F-7090-3040-981F-DB1C7EA9A136}"/>
              </a:ext>
            </a:extLst>
          </p:cNvPr>
          <p:cNvCxnSpPr>
            <a:cxnSpLocks/>
          </p:cNvCxnSpPr>
          <p:nvPr/>
        </p:nvCxnSpPr>
        <p:spPr>
          <a:xfrm>
            <a:off x="5720571" y="5799639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C8FAF3B-3E2C-FB49-A5BD-4FA025D6C38E}"/>
              </a:ext>
            </a:extLst>
          </p:cNvPr>
          <p:cNvSpPr/>
          <p:nvPr/>
        </p:nvSpPr>
        <p:spPr>
          <a:xfrm>
            <a:off x="6600224" y="5723309"/>
            <a:ext cx="337424" cy="6558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A7DCA3B1-BD80-5B4C-ACFE-F672A3C8E2B0}"/>
              </a:ext>
            </a:extLst>
          </p:cNvPr>
          <p:cNvCxnSpPr>
            <a:cxnSpLocks/>
          </p:cNvCxnSpPr>
          <p:nvPr/>
        </p:nvCxnSpPr>
        <p:spPr>
          <a:xfrm>
            <a:off x="6611510" y="5942306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09795F9-7024-4D40-8A66-221B2987E87F}"/>
              </a:ext>
            </a:extLst>
          </p:cNvPr>
          <p:cNvCxnSpPr>
            <a:cxnSpLocks/>
          </p:cNvCxnSpPr>
          <p:nvPr/>
        </p:nvCxnSpPr>
        <p:spPr>
          <a:xfrm>
            <a:off x="6596491" y="5830984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6CAB7CF-13D3-2D45-A9A8-818BB6DBDCB4}"/>
              </a:ext>
            </a:extLst>
          </p:cNvPr>
          <p:cNvSpPr/>
          <p:nvPr/>
        </p:nvSpPr>
        <p:spPr>
          <a:xfrm>
            <a:off x="7471950" y="5723309"/>
            <a:ext cx="337424" cy="6558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FF4E935A-4830-3643-98B8-EC900F99FA42}"/>
              </a:ext>
            </a:extLst>
          </p:cNvPr>
          <p:cNvCxnSpPr>
            <a:cxnSpLocks/>
          </p:cNvCxnSpPr>
          <p:nvPr/>
        </p:nvCxnSpPr>
        <p:spPr>
          <a:xfrm>
            <a:off x="7483235" y="5942306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639AA2FD-4AC4-AB4C-9805-A89B98F90E7B}"/>
              </a:ext>
            </a:extLst>
          </p:cNvPr>
          <p:cNvCxnSpPr>
            <a:cxnSpLocks/>
          </p:cNvCxnSpPr>
          <p:nvPr/>
        </p:nvCxnSpPr>
        <p:spPr>
          <a:xfrm>
            <a:off x="7468217" y="5830984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0EC5CBBE-24B7-E248-91EE-BF054DAE3FBA}"/>
              </a:ext>
            </a:extLst>
          </p:cNvPr>
          <p:cNvCxnSpPr>
            <a:cxnSpLocks/>
          </p:cNvCxnSpPr>
          <p:nvPr/>
        </p:nvCxnSpPr>
        <p:spPr>
          <a:xfrm>
            <a:off x="7483235" y="6050424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CA0DD70-5C23-3540-89B6-5BBE14AC8166}"/>
              </a:ext>
            </a:extLst>
          </p:cNvPr>
          <p:cNvCxnSpPr>
            <a:cxnSpLocks/>
          </p:cNvCxnSpPr>
          <p:nvPr/>
        </p:nvCxnSpPr>
        <p:spPr>
          <a:xfrm flipV="1">
            <a:off x="7468217" y="6157599"/>
            <a:ext cx="335900" cy="2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>
            <a:extLst>
              <a:ext uri="{FF2B5EF4-FFF2-40B4-BE49-F238E27FC236}">
                <a16:creationId xmlns:a16="http://schemas.microsoft.com/office/drawing/2014/main" id="{BA5ACC58-A1ED-174F-9493-2BA5EAAE4367}"/>
              </a:ext>
            </a:extLst>
          </p:cNvPr>
          <p:cNvSpPr/>
          <p:nvPr/>
        </p:nvSpPr>
        <p:spPr>
          <a:xfrm>
            <a:off x="8370363" y="5681755"/>
            <a:ext cx="337424" cy="43428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F2415E8-3BE5-7740-9965-A350B2457EC0}"/>
              </a:ext>
            </a:extLst>
          </p:cNvPr>
          <p:cNvCxnSpPr>
            <a:cxnSpLocks/>
          </p:cNvCxnSpPr>
          <p:nvPr/>
        </p:nvCxnSpPr>
        <p:spPr>
          <a:xfrm>
            <a:off x="8366630" y="5789428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393720DA-51E3-5448-AFCB-D2974D706CC9}"/>
              </a:ext>
            </a:extLst>
          </p:cNvPr>
          <p:cNvSpPr txBox="1"/>
          <p:nvPr/>
        </p:nvSpPr>
        <p:spPr>
          <a:xfrm>
            <a:off x="7073756" y="4230619"/>
            <a:ext cx="337818" cy="305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1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AB9F2B6-937B-3B4B-A5EC-F53863C25E1D}"/>
              </a:ext>
            </a:extLst>
          </p:cNvPr>
          <p:cNvSpPr txBox="1"/>
          <p:nvPr/>
        </p:nvSpPr>
        <p:spPr>
          <a:xfrm>
            <a:off x="7946974" y="5012724"/>
            <a:ext cx="386543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3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55DDD04-14A2-A64D-8B84-05CF386B67E6}"/>
              </a:ext>
            </a:extLst>
          </p:cNvPr>
          <p:cNvSpPr txBox="1"/>
          <p:nvPr/>
        </p:nvSpPr>
        <p:spPr>
          <a:xfrm>
            <a:off x="6490286" y="4491687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1B28CE87-EF44-A145-AAE1-AB25F84B36F3}"/>
              </a:ext>
            </a:extLst>
          </p:cNvPr>
          <p:cNvSpPr txBox="1"/>
          <p:nvPr/>
        </p:nvSpPr>
        <p:spPr>
          <a:xfrm>
            <a:off x="7580474" y="4486270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B1ACDA05-1D1F-BD4F-BD42-B6B9BF295178}"/>
              </a:ext>
            </a:extLst>
          </p:cNvPr>
          <p:cNvSpPr txBox="1"/>
          <p:nvPr/>
        </p:nvSpPr>
        <p:spPr>
          <a:xfrm>
            <a:off x="5798049" y="525434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66A36C7-00CD-5E4D-B8F9-ACDF856F0D54}"/>
              </a:ext>
            </a:extLst>
          </p:cNvPr>
          <p:cNvSpPr txBox="1"/>
          <p:nvPr/>
        </p:nvSpPr>
        <p:spPr>
          <a:xfrm>
            <a:off x="5401517" y="5793200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F639A566-E9A2-4A47-98D6-7C9A8B11A045}"/>
              </a:ext>
            </a:extLst>
          </p:cNvPr>
          <p:cNvSpPr txBox="1"/>
          <p:nvPr/>
        </p:nvSpPr>
        <p:spPr>
          <a:xfrm>
            <a:off x="6300894" y="5789428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97D5924-CA66-EE42-B143-A3BE7380447F}"/>
              </a:ext>
            </a:extLst>
          </p:cNvPr>
          <p:cNvSpPr txBox="1"/>
          <p:nvPr/>
        </p:nvSpPr>
        <p:spPr>
          <a:xfrm>
            <a:off x="6569338" y="523722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AC32BF2-41DD-7848-8478-7E76C725E4AB}"/>
              </a:ext>
            </a:extLst>
          </p:cNvPr>
          <p:cNvSpPr txBox="1"/>
          <p:nvPr/>
        </p:nvSpPr>
        <p:spPr>
          <a:xfrm>
            <a:off x="7553271" y="525434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7752227-0571-7E4F-BA4E-9C624165126F}"/>
              </a:ext>
            </a:extLst>
          </p:cNvPr>
          <p:cNvSpPr txBox="1"/>
          <p:nvPr/>
        </p:nvSpPr>
        <p:spPr>
          <a:xfrm>
            <a:off x="8103283" y="5762811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2C62FF6-7CB6-9A4F-B351-B9F83743722F}"/>
              </a:ext>
            </a:extLst>
          </p:cNvPr>
          <p:cNvSpPr txBox="1"/>
          <p:nvPr/>
        </p:nvSpPr>
        <p:spPr>
          <a:xfrm>
            <a:off x="7223573" y="5794721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7B2D70B8-9BB3-0447-84DD-75B3E60E6596}"/>
              </a:ext>
            </a:extLst>
          </p:cNvPr>
          <p:cNvSpPr txBox="1"/>
          <p:nvPr/>
        </p:nvSpPr>
        <p:spPr>
          <a:xfrm>
            <a:off x="5704755" y="6379922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F8F81F-3FC3-AB4D-8B7E-FCEE80570E62}"/>
              </a:ext>
            </a:extLst>
          </p:cNvPr>
          <p:cNvSpPr txBox="1"/>
          <p:nvPr/>
        </p:nvSpPr>
        <p:spPr>
          <a:xfrm>
            <a:off x="6586703" y="6375102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C85DBE5-E5D6-BE41-A7A6-763A54FE34F0}"/>
              </a:ext>
            </a:extLst>
          </p:cNvPr>
          <p:cNvSpPr txBox="1"/>
          <p:nvPr/>
        </p:nvSpPr>
        <p:spPr>
          <a:xfrm>
            <a:off x="7504125" y="6384698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56DE615D-1F56-BE45-88DB-BAA09D1A61C7}"/>
              </a:ext>
            </a:extLst>
          </p:cNvPr>
          <p:cNvSpPr txBox="1"/>
          <p:nvPr/>
        </p:nvSpPr>
        <p:spPr>
          <a:xfrm>
            <a:off x="8386073" y="6379878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7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2C458CC-ECE5-174E-9B57-DCB500FB2BE2}"/>
              </a:ext>
            </a:extLst>
          </p:cNvPr>
          <p:cNvSpPr/>
          <p:nvPr/>
        </p:nvSpPr>
        <p:spPr>
          <a:xfrm>
            <a:off x="5401517" y="4922972"/>
            <a:ext cx="1679112" cy="1808567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8556840A-1890-AD4B-B785-8F02049E6516}"/>
              </a:ext>
            </a:extLst>
          </p:cNvPr>
          <p:cNvSpPr/>
          <p:nvPr/>
        </p:nvSpPr>
        <p:spPr>
          <a:xfrm>
            <a:off x="7232703" y="4908259"/>
            <a:ext cx="1679112" cy="1808567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80D3B0C-586B-154A-9A8E-14101778316A}"/>
              </a:ext>
            </a:extLst>
          </p:cNvPr>
          <p:cNvSpPr/>
          <p:nvPr/>
        </p:nvSpPr>
        <p:spPr>
          <a:xfrm>
            <a:off x="5715618" y="6124299"/>
            <a:ext cx="348640" cy="1174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3B2B787E-774B-E743-A639-585B0044511C}"/>
              </a:ext>
            </a:extLst>
          </p:cNvPr>
          <p:cNvSpPr/>
          <p:nvPr/>
        </p:nvSpPr>
        <p:spPr>
          <a:xfrm>
            <a:off x="5723225" y="6019770"/>
            <a:ext cx="343563" cy="12609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A1341C39-DE36-734A-A0C2-57FD0D9DD074}"/>
              </a:ext>
            </a:extLst>
          </p:cNvPr>
          <p:cNvSpPr/>
          <p:nvPr/>
        </p:nvSpPr>
        <p:spPr>
          <a:xfrm>
            <a:off x="6603550" y="6265754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49316FA7-23A3-9249-9CFD-7E583B19E0DC}"/>
              </a:ext>
            </a:extLst>
          </p:cNvPr>
          <p:cNvSpPr/>
          <p:nvPr/>
        </p:nvSpPr>
        <p:spPr>
          <a:xfrm>
            <a:off x="6600183" y="6151100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36838A9-C0A9-7E48-A4F0-83ADE3D96CD5}"/>
              </a:ext>
            </a:extLst>
          </p:cNvPr>
          <p:cNvSpPr/>
          <p:nvPr/>
        </p:nvSpPr>
        <p:spPr>
          <a:xfrm>
            <a:off x="6600183" y="6039838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13A580C-2E10-D34B-8E90-3F777EF21AE5}"/>
              </a:ext>
            </a:extLst>
          </p:cNvPr>
          <p:cNvSpPr/>
          <p:nvPr/>
        </p:nvSpPr>
        <p:spPr>
          <a:xfrm>
            <a:off x="7471352" y="6262482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8595E08C-75C4-314F-B7AF-0C7EA66B9510}"/>
              </a:ext>
            </a:extLst>
          </p:cNvPr>
          <p:cNvSpPr/>
          <p:nvPr/>
        </p:nvSpPr>
        <p:spPr>
          <a:xfrm>
            <a:off x="8372542" y="6000425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929B8310-4C67-4044-8129-2572E5EE06D6}"/>
              </a:ext>
            </a:extLst>
          </p:cNvPr>
          <p:cNvSpPr/>
          <p:nvPr/>
        </p:nvSpPr>
        <p:spPr>
          <a:xfrm>
            <a:off x="8372542" y="5882792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F416C03A-C382-D64A-839B-C523D4F3D7DE}"/>
              </a:ext>
            </a:extLst>
          </p:cNvPr>
          <p:cNvSpPr/>
          <p:nvPr/>
        </p:nvSpPr>
        <p:spPr>
          <a:xfrm>
            <a:off x="4103574" y="5738419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EC10AB5-AD06-B24F-BABA-EECB95232CCF}"/>
              </a:ext>
            </a:extLst>
          </p:cNvPr>
          <p:cNvCxnSpPr>
            <a:cxnSpLocks/>
            <a:stCxn id="160" idx="0"/>
            <a:endCxn id="157" idx="3"/>
          </p:cNvCxnSpPr>
          <p:nvPr/>
        </p:nvCxnSpPr>
        <p:spPr>
          <a:xfrm flipV="1">
            <a:off x="3793883" y="6003785"/>
            <a:ext cx="355221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3904E91-0F89-4949-8AF0-12492DFF63AB}"/>
              </a:ext>
            </a:extLst>
          </p:cNvPr>
          <p:cNvCxnSpPr>
            <a:cxnSpLocks/>
            <a:stCxn id="161" idx="0"/>
            <a:endCxn id="157" idx="5"/>
          </p:cNvCxnSpPr>
          <p:nvPr/>
        </p:nvCxnSpPr>
        <p:spPr>
          <a:xfrm flipH="1" flipV="1">
            <a:off x="4368940" y="6003785"/>
            <a:ext cx="337597" cy="38643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0" name="TextBox 159">
            <a:extLst>
              <a:ext uri="{FF2B5EF4-FFF2-40B4-BE49-F238E27FC236}">
                <a16:creationId xmlns:a16="http://schemas.microsoft.com/office/drawing/2014/main" id="{0F71C8E8-91EE-7546-8894-6F4F67F9EB28}"/>
              </a:ext>
            </a:extLst>
          </p:cNvPr>
          <p:cNvSpPr txBox="1"/>
          <p:nvPr/>
        </p:nvSpPr>
        <p:spPr>
          <a:xfrm>
            <a:off x="3556953" y="6390219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omic Sans MS" panose="030F0902030302020204" pitchFamily="66" charset="0"/>
              </a:rPr>
              <a:t>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600AE7B-0BEE-5143-A895-8AC2E1592E16}"/>
              </a:ext>
            </a:extLst>
          </p:cNvPr>
          <p:cNvSpPr txBox="1"/>
          <p:nvPr/>
        </p:nvSpPr>
        <p:spPr>
          <a:xfrm>
            <a:off x="4469607" y="6390218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b="1">
                <a:solidFill>
                  <a:schemeClr val="dk1"/>
                </a:solidFill>
                <a:latin typeface="Comic Sans MS" panose="030F0902030302020204" pitchFamily="66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8963E80-5D88-224E-9E22-50EF47720A0D}"/>
              </a:ext>
            </a:extLst>
          </p:cNvPr>
          <p:cNvSpPr txBox="1"/>
          <p:nvPr/>
        </p:nvSpPr>
        <p:spPr>
          <a:xfrm>
            <a:off x="4537418" y="5962417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C1C5C518-E41F-3D44-BA3B-724064CD79D7}"/>
              </a:ext>
            </a:extLst>
          </p:cNvPr>
          <p:cNvSpPr txBox="1"/>
          <p:nvPr/>
        </p:nvSpPr>
        <p:spPr>
          <a:xfrm>
            <a:off x="3585844" y="5948269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85CEC59-B6F0-F94E-909A-F5732C343E09}"/>
              </a:ext>
            </a:extLst>
          </p:cNvPr>
          <p:cNvSpPr txBox="1"/>
          <p:nvPr/>
        </p:nvSpPr>
        <p:spPr>
          <a:xfrm>
            <a:off x="4021809" y="4546662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omic Sans MS" panose="030F0902030302020204" pitchFamily="66" charset="0"/>
              </a:rPr>
              <a:t>8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7A3F1EF-61A9-D040-B364-5094FBC05867}"/>
              </a:ext>
            </a:extLst>
          </p:cNvPr>
          <p:cNvSpPr txBox="1"/>
          <p:nvPr/>
        </p:nvSpPr>
        <p:spPr>
          <a:xfrm>
            <a:off x="6477273" y="2414674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56B64EDC-9486-DF4B-BA0F-17E4C53B1E32}"/>
              </a:ext>
            </a:extLst>
          </p:cNvPr>
          <p:cNvSpPr txBox="1"/>
          <p:nvPr/>
        </p:nvSpPr>
        <p:spPr>
          <a:xfrm>
            <a:off x="8339058" y="526105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10088767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7" grpId="0"/>
      <p:bldP spid="62" grpId="0"/>
      <p:bldP spid="64" grpId="0"/>
      <p:bldP spid="66" grpId="0"/>
      <p:bldP spid="67" grpId="0"/>
      <p:bldP spid="73" grpId="0" animBg="1"/>
      <p:bldP spid="74" grpId="0" animBg="1"/>
      <p:bldP spid="94" grpId="0"/>
      <p:bldP spid="95" grpId="0"/>
      <p:bldP spid="133" grpId="0"/>
      <p:bldP spid="135" grpId="0"/>
      <p:bldP spid="137" grpId="0"/>
      <p:bldP spid="138" grpId="0"/>
      <p:bldP spid="162" grpId="0"/>
      <p:bldP spid="1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dirty="0">
                <a:latin typeface="Comic Sans MS"/>
                <a:sym typeface="Comic Sans MS"/>
              </a:rPr>
              <a:t>Why Simple Solution may Fail?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AF8B0E-DDFA-C44E-BA68-E1267ABBAF13}"/>
              </a:ext>
            </a:extLst>
          </p:cNvPr>
          <p:cNvSpPr txBox="1"/>
          <p:nvPr/>
        </p:nvSpPr>
        <p:spPr>
          <a:xfrm>
            <a:off x="418268" y="1696596"/>
            <a:ext cx="2810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omic Sans MS"/>
              </a:rPr>
              <a:t>A Simple Solution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8A8B5E-A76A-9948-AFC4-6816EC213BF1}"/>
              </a:ext>
            </a:extLst>
          </p:cNvPr>
          <p:cNvSpPr txBox="1"/>
          <p:nvPr/>
        </p:nvSpPr>
        <p:spPr>
          <a:xfrm>
            <a:off x="464830" y="4112019"/>
            <a:ext cx="1221809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omic Sans MS"/>
              </a:rPr>
              <a:t>However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C02C58-1DAB-B046-AE3E-DB2DDEF99C2D}"/>
              </a:ext>
            </a:extLst>
          </p:cNvPr>
          <p:cNvSpPr txBox="1"/>
          <p:nvPr/>
        </p:nvSpPr>
        <p:spPr>
          <a:xfrm>
            <a:off x="3208718" y="4108446"/>
            <a:ext cx="4139936" cy="4001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Comic Sans MS"/>
              </a:rPr>
              <a:t>How to find the OPT Solution?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B74C8C1-8B3E-9942-B3A1-F8E27F12FBB0}"/>
              </a:ext>
            </a:extLst>
          </p:cNvPr>
          <p:cNvSpPr/>
          <p:nvPr/>
        </p:nvSpPr>
        <p:spPr>
          <a:xfrm>
            <a:off x="4517746" y="5593866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D3FACA9-FF10-F34D-A9A6-17FDBE932323}"/>
              </a:ext>
            </a:extLst>
          </p:cNvPr>
          <p:cNvSpPr/>
          <p:nvPr/>
        </p:nvSpPr>
        <p:spPr>
          <a:xfrm>
            <a:off x="6626399" y="5630845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356DA5-5A9B-B446-9CE5-FE03DFF677A3}"/>
              </a:ext>
            </a:extLst>
          </p:cNvPr>
          <p:cNvSpPr txBox="1"/>
          <p:nvPr/>
        </p:nvSpPr>
        <p:spPr>
          <a:xfrm>
            <a:off x="6547591" y="6067983"/>
            <a:ext cx="646914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10+6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BF6AA1B9-6DAD-7848-8636-99E7D2976D3A}"/>
              </a:ext>
            </a:extLst>
          </p:cNvPr>
          <p:cNvSpPr/>
          <p:nvPr/>
        </p:nvSpPr>
        <p:spPr>
          <a:xfrm>
            <a:off x="5482909" y="5310258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75D20C07-DF84-7B4B-AE06-58BA75CF0FA0}"/>
              </a:ext>
            </a:extLst>
          </p:cNvPr>
          <p:cNvCxnSpPr>
            <a:cxnSpLocks/>
            <a:stCxn id="250" idx="0"/>
            <a:endCxn id="247" idx="3"/>
          </p:cNvCxnSpPr>
          <p:nvPr/>
        </p:nvCxnSpPr>
        <p:spPr>
          <a:xfrm flipV="1">
            <a:off x="5173218" y="5575624"/>
            <a:ext cx="355221" cy="386434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>
            <a:extLst>
              <a:ext uri="{FF2B5EF4-FFF2-40B4-BE49-F238E27FC236}">
                <a16:creationId xmlns:a16="http://schemas.microsoft.com/office/drawing/2014/main" id="{F8ED22FF-1677-F947-8DB9-621F7D9EB409}"/>
              </a:ext>
            </a:extLst>
          </p:cNvPr>
          <p:cNvCxnSpPr>
            <a:cxnSpLocks/>
            <a:stCxn id="251" idx="0"/>
            <a:endCxn id="247" idx="5"/>
          </p:cNvCxnSpPr>
          <p:nvPr/>
        </p:nvCxnSpPr>
        <p:spPr>
          <a:xfrm flipH="1" flipV="1">
            <a:off x="5748275" y="5575624"/>
            <a:ext cx="337597" cy="386433"/>
          </a:xfrm>
          <a:prstGeom prst="line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0" name="TextBox 249">
            <a:extLst>
              <a:ext uri="{FF2B5EF4-FFF2-40B4-BE49-F238E27FC236}">
                <a16:creationId xmlns:a16="http://schemas.microsoft.com/office/drawing/2014/main" id="{F9825407-C748-A942-8444-38466C3CA258}"/>
              </a:ext>
            </a:extLst>
          </p:cNvPr>
          <p:cNvSpPr txBox="1"/>
          <p:nvPr/>
        </p:nvSpPr>
        <p:spPr>
          <a:xfrm>
            <a:off x="4936288" y="5962058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10</a:t>
            </a:r>
          </a:p>
        </p:txBody>
      </p:sp>
      <p:sp>
        <p:nvSpPr>
          <p:cNvPr id="251" name="TextBox 250">
            <a:extLst>
              <a:ext uri="{FF2B5EF4-FFF2-40B4-BE49-F238E27FC236}">
                <a16:creationId xmlns:a16="http://schemas.microsoft.com/office/drawing/2014/main" id="{483C602D-5020-7E48-BD81-A7051B549D18}"/>
              </a:ext>
            </a:extLst>
          </p:cNvPr>
          <p:cNvSpPr txBox="1"/>
          <p:nvPr/>
        </p:nvSpPr>
        <p:spPr>
          <a:xfrm>
            <a:off x="5848942" y="5962057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AEB38E65-B136-544D-AF2E-0DE63B72DF3F}"/>
              </a:ext>
            </a:extLst>
          </p:cNvPr>
          <p:cNvSpPr txBox="1"/>
          <p:nvPr/>
        </p:nvSpPr>
        <p:spPr>
          <a:xfrm>
            <a:off x="5916753" y="5534256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BBE92813-FA73-FB42-9ED4-07810E9ADE69}"/>
              </a:ext>
            </a:extLst>
          </p:cNvPr>
          <p:cNvSpPr txBox="1"/>
          <p:nvPr/>
        </p:nvSpPr>
        <p:spPr>
          <a:xfrm>
            <a:off x="4965179" y="552010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1314B80C-9325-B34B-88F6-047DB2675BDF}"/>
              </a:ext>
            </a:extLst>
          </p:cNvPr>
          <p:cNvSpPr txBox="1"/>
          <p:nvPr/>
        </p:nvSpPr>
        <p:spPr>
          <a:xfrm>
            <a:off x="7268708" y="5571546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2150D-B5A6-A840-B37E-33CFA31987FB}"/>
              </a:ext>
            </a:extLst>
          </p:cNvPr>
          <p:cNvSpPr txBox="1"/>
          <p:nvPr/>
        </p:nvSpPr>
        <p:spPr>
          <a:xfrm>
            <a:off x="7827591" y="557154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anose="030F0902030302020204" pitchFamily="66" charset="0"/>
              </a:rPr>
              <a:t>&gt;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97A9B50-4FCE-A645-9165-99001C4AB41A}"/>
              </a:ext>
            </a:extLst>
          </p:cNvPr>
          <p:cNvSpPr txBox="1"/>
          <p:nvPr/>
        </p:nvSpPr>
        <p:spPr>
          <a:xfrm>
            <a:off x="8155441" y="5583705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14</a:t>
            </a:r>
          </a:p>
        </p:txBody>
      </p:sp>
      <p:sp>
        <p:nvSpPr>
          <p:cNvPr id="256" name="Right Arrow 255">
            <a:extLst>
              <a:ext uri="{FF2B5EF4-FFF2-40B4-BE49-F238E27FC236}">
                <a16:creationId xmlns:a16="http://schemas.microsoft.com/office/drawing/2014/main" id="{4A00BB08-5851-6943-8F0F-B7B0E6C44F1F}"/>
              </a:ext>
            </a:extLst>
          </p:cNvPr>
          <p:cNvSpPr/>
          <p:nvPr/>
        </p:nvSpPr>
        <p:spPr>
          <a:xfrm>
            <a:off x="7236471" y="2929223"/>
            <a:ext cx="312274" cy="12218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ight Arrow 256">
            <a:extLst>
              <a:ext uri="{FF2B5EF4-FFF2-40B4-BE49-F238E27FC236}">
                <a16:creationId xmlns:a16="http://schemas.microsoft.com/office/drawing/2014/main" id="{D01EBC04-EDC9-F44B-A72A-59D60C9F5306}"/>
              </a:ext>
            </a:extLst>
          </p:cNvPr>
          <p:cNvSpPr/>
          <p:nvPr/>
        </p:nvSpPr>
        <p:spPr>
          <a:xfrm rot="16200000">
            <a:off x="7922071" y="2228860"/>
            <a:ext cx="236184" cy="1615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F291C44F-829D-2340-ACF0-CF141D370C36}"/>
              </a:ext>
            </a:extLst>
          </p:cNvPr>
          <p:cNvSpPr txBox="1"/>
          <p:nvPr/>
        </p:nvSpPr>
        <p:spPr>
          <a:xfrm>
            <a:off x="6938794" y="1654517"/>
            <a:ext cx="729495" cy="307777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MAL</a:t>
            </a:r>
          </a:p>
        </p:txBody>
      </p:sp>
      <p:sp>
        <p:nvSpPr>
          <p:cNvPr id="259" name="Oval 258">
            <a:extLst>
              <a:ext uri="{FF2B5EF4-FFF2-40B4-BE49-F238E27FC236}">
                <a16:creationId xmlns:a16="http://schemas.microsoft.com/office/drawing/2014/main" id="{D9178DCB-FE8B-8A4D-A211-163547BD5CA7}"/>
              </a:ext>
            </a:extLst>
          </p:cNvPr>
          <p:cNvSpPr/>
          <p:nvPr/>
        </p:nvSpPr>
        <p:spPr>
          <a:xfrm>
            <a:off x="4330738" y="228974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DF8EABDC-1782-2E49-B00A-5FC885A2A5D2}"/>
              </a:ext>
            </a:extLst>
          </p:cNvPr>
          <p:cNvSpPr txBox="1"/>
          <p:nvPr/>
        </p:nvSpPr>
        <p:spPr>
          <a:xfrm>
            <a:off x="4324283" y="2255116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2</a:t>
            </a: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F9E86106-E9B3-2D45-883A-22561B42A1A9}"/>
              </a:ext>
            </a:extLst>
          </p:cNvPr>
          <p:cNvSpPr/>
          <p:nvPr/>
        </p:nvSpPr>
        <p:spPr>
          <a:xfrm>
            <a:off x="5114914" y="1519561"/>
            <a:ext cx="307634" cy="31234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/>
              <a:cs typeface="Arial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7F94E2C1-CA23-684D-B8E6-CF7F8816B659}"/>
              </a:ext>
            </a:extLst>
          </p:cNvPr>
          <p:cNvCxnSpPr>
            <a:cxnSpLocks/>
            <a:stCxn id="259" idx="7"/>
            <a:endCxn id="261" idx="3"/>
          </p:cNvCxnSpPr>
          <p:nvPr/>
        </p:nvCxnSpPr>
        <p:spPr>
          <a:xfrm flipV="1">
            <a:off x="4596104" y="1786166"/>
            <a:ext cx="563862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E5CE80EE-BC9E-6D4E-9DE2-10468BD67724}"/>
              </a:ext>
            </a:extLst>
          </p:cNvPr>
          <p:cNvCxnSpPr>
            <a:cxnSpLocks/>
            <a:stCxn id="264" idx="1"/>
            <a:endCxn id="261" idx="5"/>
          </p:cNvCxnSpPr>
          <p:nvPr/>
        </p:nvCxnSpPr>
        <p:spPr>
          <a:xfrm flipH="1" flipV="1">
            <a:off x="5377496" y="1786166"/>
            <a:ext cx="738801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4" name="Oval 263">
            <a:extLst>
              <a:ext uri="{FF2B5EF4-FFF2-40B4-BE49-F238E27FC236}">
                <a16:creationId xmlns:a16="http://schemas.microsoft.com/office/drawing/2014/main" id="{3EDB1930-B604-9349-B670-05060BEB51E6}"/>
              </a:ext>
            </a:extLst>
          </p:cNvPr>
          <p:cNvSpPr/>
          <p:nvPr/>
        </p:nvSpPr>
        <p:spPr>
          <a:xfrm>
            <a:off x="6070767" y="228974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53B19B7F-6345-A747-BD67-B799AD4946C6}"/>
              </a:ext>
            </a:extLst>
          </p:cNvPr>
          <p:cNvCxnSpPr>
            <a:cxnSpLocks/>
            <a:stCxn id="269" idx="0"/>
            <a:endCxn id="259" idx="3"/>
          </p:cNvCxnSpPr>
          <p:nvPr/>
        </p:nvCxnSpPr>
        <p:spPr>
          <a:xfrm flipV="1">
            <a:off x="4009788" y="2555113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78F242FD-14BF-714B-8FC9-E7D479A9AFBF}"/>
              </a:ext>
            </a:extLst>
          </p:cNvPr>
          <p:cNvCxnSpPr>
            <a:cxnSpLocks/>
            <a:stCxn id="280" idx="0"/>
            <a:endCxn id="264" idx="3"/>
          </p:cNvCxnSpPr>
          <p:nvPr/>
        </p:nvCxnSpPr>
        <p:spPr>
          <a:xfrm flipV="1">
            <a:off x="5757434" y="2555113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5FFC1321-4008-834E-B030-53C5CBCB9765}"/>
              </a:ext>
            </a:extLst>
          </p:cNvPr>
          <p:cNvCxnSpPr>
            <a:cxnSpLocks/>
            <a:stCxn id="274" idx="0"/>
            <a:endCxn id="259" idx="5"/>
          </p:cNvCxnSpPr>
          <p:nvPr/>
        </p:nvCxnSpPr>
        <p:spPr>
          <a:xfrm flipH="1" flipV="1">
            <a:off x="4596104" y="2555113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348B3068-68A0-364C-9239-EAECC35CBCF0}"/>
              </a:ext>
            </a:extLst>
          </p:cNvPr>
          <p:cNvCxnSpPr>
            <a:cxnSpLocks/>
            <a:stCxn id="286" idx="0"/>
            <a:endCxn id="264" idx="5"/>
          </p:cNvCxnSpPr>
          <p:nvPr/>
        </p:nvCxnSpPr>
        <p:spPr>
          <a:xfrm flipH="1" flipV="1">
            <a:off x="6336133" y="2555113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9" name="Rectangle 268">
            <a:extLst>
              <a:ext uri="{FF2B5EF4-FFF2-40B4-BE49-F238E27FC236}">
                <a16:creationId xmlns:a16="http://schemas.microsoft.com/office/drawing/2014/main" id="{C7120B17-37F4-7F40-BAC9-A84C3506870E}"/>
              </a:ext>
            </a:extLst>
          </p:cNvPr>
          <p:cNvSpPr/>
          <p:nvPr/>
        </p:nvSpPr>
        <p:spPr>
          <a:xfrm>
            <a:off x="3857882" y="2967535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8CD579DC-C69A-2543-8717-CD68A9FB1D64}"/>
              </a:ext>
            </a:extLst>
          </p:cNvPr>
          <p:cNvCxnSpPr>
            <a:cxnSpLocks/>
          </p:cNvCxnSpPr>
          <p:nvPr/>
        </p:nvCxnSpPr>
        <p:spPr>
          <a:xfrm>
            <a:off x="3867521" y="318653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587B339E-BF36-1542-8C19-729FEB0966E4}"/>
              </a:ext>
            </a:extLst>
          </p:cNvPr>
          <p:cNvCxnSpPr>
            <a:cxnSpLocks/>
          </p:cNvCxnSpPr>
          <p:nvPr/>
        </p:nvCxnSpPr>
        <p:spPr>
          <a:xfrm>
            <a:off x="3854522" y="307520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AD54CEBF-8164-574E-AC07-1EB9AB491F51}"/>
              </a:ext>
            </a:extLst>
          </p:cNvPr>
          <p:cNvCxnSpPr>
            <a:cxnSpLocks/>
          </p:cNvCxnSpPr>
          <p:nvPr/>
        </p:nvCxnSpPr>
        <p:spPr>
          <a:xfrm>
            <a:off x="3867521" y="329464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>
            <a:extLst>
              <a:ext uri="{FF2B5EF4-FFF2-40B4-BE49-F238E27FC236}">
                <a16:creationId xmlns:a16="http://schemas.microsoft.com/office/drawing/2014/main" id="{E51ADDF0-FB2A-BC46-A162-CE32F75A1159}"/>
              </a:ext>
            </a:extLst>
          </p:cNvPr>
          <p:cNvCxnSpPr>
            <a:cxnSpLocks/>
          </p:cNvCxnSpPr>
          <p:nvPr/>
        </p:nvCxnSpPr>
        <p:spPr>
          <a:xfrm>
            <a:off x="3854522" y="339992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9EF8FE83-9DC5-104C-A331-FC8E30EDCACC}"/>
              </a:ext>
            </a:extLst>
          </p:cNvPr>
          <p:cNvSpPr/>
          <p:nvPr/>
        </p:nvSpPr>
        <p:spPr>
          <a:xfrm>
            <a:off x="4733802" y="299887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5751973-EBDF-CC41-8204-ED0D940CEBD3}"/>
              </a:ext>
            </a:extLst>
          </p:cNvPr>
          <p:cNvCxnSpPr>
            <a:cxnSpLocks/>
          </p:cNvCxnSpPr>
          <p:nvPr/>
        </p:nvCxnSpPr>
        <p:spPr>
          <a:xfrm>
            <a:off x="4728545" y="3217876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8E4EA31F-8368-2149-A144-AB8A0FC0D650}"/>
              </a:ext>
            </a:extLst>
          </p:cNvPr>
          <p:cNvCxnSpPr>
            <a:cxnSpLocks/>
          </p:cNvCxnSpPr>
          <p:nvPr/>
        </p:nvCxnSpPr>
        <p:spPr>
          <a:xfrm>
            <a:off x="4730442" y="310655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8FDA17E4-888A-754A-84CB-130806B05676}"/>
              </a:ext>
            </a:extLst>
          </p:cNvPr>
          <p:cNvCxnSpPr>
            <a:cxnSpLocks/>
          </p:cNvCxnSpPr>
          <p:nvPr/>
        </p:nvCxnSpPr>
        <p:spPr>
          <a:xfrm>
            <a:off x="4733802" y="3321710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7DF27E20-9B04-A347-A0A5-6E3E3C31F8C7}"/>
              </a:ext>
            </a:extLst>
          </p:cNvPr>
          <p:cNvCxnSpPr>
            <a:cxnSpLocks/>
          </p:cNvCxnSpPr>
          <p:nvPr/>
        </p:nvCxnSpPr>
        <p:spPr>
          <a:xfrm flipV="1">
            <a:off x="4729918" y="343317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7DA7900B-8A3A-5246-8972-7A2AB664FB6B}"/>
              </a:ext>
            </a:extLst>
          </p:cNvPr>
          <p:cNvCxnSpPr>
            <a:cxnSpLocks/>
          </p:cNvCxnSpPr>
          <p:nvPr/>
        </p:nvCxnSpPr>
        <p:spPr>
          <a:xfrm>
            <a:off x="4730442" y="354513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>
            <a:extLst>
              <a:ext uri="{FF2B5EF4-FFF2-40B4-BE49-F238E27FC236}">
                <a16:creationId xmlns:a16="http://schemas.microsoft.com/office/drawing/2014/main" id="{ED017725-9B26-8849-B4D1-7A9951A22FE4}"/>
              </a:ext>
            </a:extLst>
          </p:cNvPr>
          <p:cNvSpPr/>
          <p:nvPr/>
        </p:nvSpPr>
        <p:spPr>
          <a:xfrm>
            <a:off x="5605528" y="299887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5266431F-82B7-FE41-84C2-AACDC3DDC21B}"/>
              </a:ext>
            </a:extLst>
          </p:cNvPr>
          <p:cNvCxnSpPr>
            <a:cxnSpLocks/>
          </p:cNvCxnSpPr>
          <p:nvPr/>
        </p:nvCxnSpPr>
        <p:spPr>
          <a:xfrm>
            <a:off x="5615166" y="3217876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0031E366-EF08-EB41-9134-8A3DE0812B71}"/>
              </a:ext>
            </a:extLst>
          </p:cNvPr>
          <p:cNvCxnSpPr>
            <a:cxnSpLocks/>
          </p:cNvCxnSpPr>
          <p:nvPr/>
        </p:nvCxnSpPr>
        <p:spPr>
          <a:xfrm>
            <a:off x="5602168" y="310655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A31E476E-D253-9D48-A2CD-D33FE96A59ED}"/>
              </a:ext>
            </a:extLst>
          </p:cNvPr>
          <p:cNvCxnSpPr>
            <a:cxnSpLocks/>
          </p:cNvCxnSpPr>
          <p:nvPr/>
        </p:nvCxnSpPr>
        <p:spPr>
          <a:xfrm>
            <a:off x="5615166" y="332599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>
            <a:extLst>
              <a:ext uri="{FF2B5EF4-FFF2-40B4-BE49-F238E27FC236}">
                <a16:creationId xmlns:a16="http://schemas.microsoft.com/office/drawing/2014/main" id="{C9C5C919-4208-BA4D-BB83-3311A821FC75}"/>
              </a:ext>
            </a:extLst>
          </p:cNvPr>
          <p:cNvCxnSpPr>
            <a:cxnSpLocks/>
          </p:cNvCxnSpPr>
          <p:nvPr/>
        </p:nvCxnSpPr>
        <p:spPr>
          <a:xfrm flipV="1">
            <a:off x="5601644" y="343317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>
            <a:extLst>
              <a:ext uri="{FF2B5EF4-FFF2-40B4-BE49-F238E27FC236}">
                <a16:creationId xmlns:a16="http://schemas.microsoft.com/office/drawing/2014/main" id="{32FF8E59-2C96-4841-88F8-57395C5705D6}"/>
              </a:ext>
            </a:extLst>
          </p:cNvPr>
          <p:cNvCxnSpPr>
            <a:cxnSpLocks/>
          </p:cNvCxnSpPr>
          <p:nvPr/>
        </p:nvCxnSpPr>
        <p:spPr>
          <a:xfrm>
            <a:off x="5602168" y="354513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Rectangle 285">
            <a:extLst>
              <a:ext uri="{FF2B5EF4-FFF2-40B4-BE49-F238E27FC236}">
                <a16:creationId xmlns:a16="http://schemas.microsoft.com/office/drawing/2014/main" id="{20EA39AC-F045-324D-8D89-9E1B1B2E5916}"/>
              </a:ext>
            </a:extLst>
          </p:cNvPr>
          <p:cNvSpPr/>
          <p:nvPr/>
        </p:nvSpPr>
        <p:spPr>
          <a:xfrm>
            <a:off x="6503941" y="2957326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7" name="Straight Connector 286">
            <a:extLst>
              <a:ext uri="{FF2B5EF4-FFF2-40B4-BE49-F238E27FC236}">
                <a16:creationId xmlns:a16="http://schemas.microsoft.com/office/drawing/2014/main" id="{2B1C4833-B952-DA4A-8B29-50B8593BE5AC}"/>
              </a:ext>
            </a:extLst>
          </p:cNvPr>
          <p:cNvCxnSpPr>
            <a:cxnSpLocks/>
          </p:cNvCxnSpPr>
          <p:nvPr/>
        </p:nvCxnSpPr>
        <p:spPr>
          <a:xfrm>
            <a:off x="6513580" y="3176321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5782830F-D06E-7A43-83A1-79914C0D7EA9}"/>
              </a:ext>
            </a:extLst>
          </p:cNvPr>
          <p:cNvCxnSpPr>
            <a:cxnSpLocks/>
          </p:cNvCxnSpPr>
          <p:nvPr/>
        </p:nvCxnSpPr>
        <p:spPr>
          <a:xfrm>
            <a:off x="6500581" y="306499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828052F6-36F4-074A-B5E1-4A7B981B8C61}"/>
              </a:ext>
            </a:extLst>
          </p:cNvPr>
          <p:cNvCxnSpPr>
            <a:cxnSpLocks/>
          </p:cNvCxnSpPr>
          <p:nvPr/>
        </p:nvCxnSpPr>
        <p:spPr>
          <a:xfrm>
            <a:off x="6513580" y="327328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A8B03C8D-D0BB-6D46-A74B-84115F009240}"/>
              </a:ext>
            </a:extLst>
          </p:cNvPr>
          <p:cNvSpPr txBox="1"/>
          <p:nvPr/>
        </p:nvSpPr>
        <p:spPr>
          <a:xfrm>
            <a:off x="5131331" y="1500628"/>
            <a:ext cx="3572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1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31809DF4-8EF1-0140-B6A2-1A2AEC30A96A}"/>
              </a:ext>
            </a:extLst>
          </p:cNvPr>
          <p:cNvSpPr txBox="1"/>
          <p:nvPr/>
        </p:nvSpPr>
        <p:spPr>
          <a:xfrm>
            <a:off x="6068208" y="2262683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3</a:t>
            </a: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F2AEC5F8-11DA-554D-8FF3-A73BA6FDAA1D}"/>
              </a:ext>
            </a:extLst>
          </p:cNvPr>
          <p:cNvSpPr txBox="1"/>
          <p:nvPr/>
        </p:nvSpPr>
        <p:spPr>
          <a:xfrm>
            <a:off x="4618900" y="1767257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B788BDAC-AA10-DB44-80B6-9BC126C48154}"/>
              </a:ext>
            </a:extLst>
          </p:cNvPr>
          <p:cNvSpPr txBox="1"/>
          <p:nvPr/>
        </p:nvSpPr>
        <p:spPr>
          <a:xfrm>
            <a:off x="5709088" y="176184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294" name="TextBox 293">
            <a:extLst>
              <a:ext uri="{FF2B5EF4-FFF2-40B4-BE49-F238E27FC236}">
                <a16:creationId xmlns:a16="http://schemas.microsoft.com/office/drawing/2014/main" id="{848C8274-176A-6F42-B232-B29D87173AC7}"/>
              </a:ext>
            </a:extLst>
          </p:cNvPr>
          <p:cNvSpPr txBox="1"/>
          <p:nvPr/>
        </p:nvSpPr>
        <p:spPr>
          <a:xfrm>
            <a:off x="3926663" y="25299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295" name="TextBox 294">
            <a:extLst>
              <a:ext uri="{FF2B5EF4-FFF2-40B4-BE49-F238E27FC236}">
                <a16:creationId xmlns:a16="http://schemas.microsoft.com/office/drawing/2014/main" id="{6D4FBE7C-025E-EB4C-B25E-E64EBE287417}"/>
              </a:ext>
            </a:extLst>
          </p:cNvPr>
          <p:cNvSpPr txBox="1"/>
          <p:nvPr/>
        </p:nvSpPr>
        <p:spPr>
          <a:xfrm>
            <a:off x="3530131" y="306877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024C116-4848-E348-8657-4209B04CD444}"/>
              </a:ext>
            </a:extLst>
          </p:cNvPr>
          <p:cNvSpPr txBox="1"/>
          <p:nvPr/>
        </p:nvSpPr>
        <p:spPr>
          <a:xfrm>
            <a:off x="4429508" y="306499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6FCDC180-8EB2-1A48-BFB7-E01B4E0F1389}"/>
              </a:ext>
            </a:extLst>
          </p:cNvPr>
          <p:cNvSpPr txBox="1"/>
          <p:nvPr/>
        </p:nvSpPr>
        <p:spPr>
          <a:xfrm>
            <a:off x="4697952" y="251279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34A9D01E-A5A3-C648-BACA-E1DCC525885A}"/>
              </a:ext>
            </a:extLst>
          </p:cNvPr>
          <p:cNvSpPr txBox="1"/>
          <p:nvPr/>
        </p:nvSpPr>
        <p:spPr>
          <a:xfrm>
            <a:off x="5681885" y="25299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CF854682-A459-0343-86F2-3642B54EC8B0}"/>
              </a:ext>
            </a:extLst>
          </p:cNvPr>
          <p:cNvSpPr txBox="1"/>
          <p:nvPr/>
        </p:nvSpPr>
        <p:spPr>
          <a:xfrm>
            <a:off x="6231897" y="303838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3DF02716-AD3B-A94A-B08B-3F459E67E072}"/>
              </a:ext>
            </a:extLst>
          </p:cNvPr>
          <p:cNvSpPr txBox="1"/>
          <p:nvPr/>
        </p:nvSpPr>
        <p:spPr>
          <a:xfrm>
            <a:off x="5352187" y="307029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01" name="TextBox 300">
            <a:extLst>
              <a:ext uri="{FF2B5EF4-FFF2-40B4-BE49-F238E27FC236}">
                <a16:creationId xmlns:a16="http://schemas.microsoft.com/office/drawing/2014/main" id="{82BFE146-8DD3-6B41-8FAD-ABA869F6BE6B}"/>
              </a:ext>
            </a:extLst>
          </p:cNvPr>
          <p:cNvSpPr txBox="1"/>
          <p:nvPr/>
        </p:nvSpPr>
        <p:spPr>
          <a:xfrm>
            <a:off x="3857093" y="357743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4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F07018D5-8B90-FE47-8155-95A708814E65}"/>
              </a:ext>
            </a:extLst>
          </p:cNvPr>
          <p:cNvSpPr txBox="1"/>
          <p:nvPr/>
        </p:nvSpPr>
        <p:spPr>
          <a:xfrm>
            <a:off x="4739041" y="357261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FF675527-5D13-F84C-9A49-7197AF9CDD5E}"/>
              </a:ext>
            </a:extLst>
          </p:cNvPr>
          <p:cNvSpPr txBox="1"/>
          <p:nvPr/>
        </p:nvSpPr>
        <p:spPr>
          <a:xfrm>
            <a:off x="5656463" y="358221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31ADF884-08DC-EF44-BF28-37861928D5B0}"/>
              </a:ext>
            </a:extLst>
          </p:cNvPr>
          <p:cNvSpPr txBox="1"/>
          <p:nvPr/>
        </p:nvSpPr>
        <p:spPr>
          <a:xfrm>
            <a:off x="6538411" y="357739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7</a:t>
            </a: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F4EC0862-9C85-8749-8352-728AAF00C84F}"/>
              </a:ext>
            </a:extLst>
          </p:cNvPr>
          <p:cNvSpPr/>
          <p:nvPr/>
        </p:nvSpPr>
        <p:spPr>
          <a:xfrm>
            <a:off x="3559213" y="2198542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DAE91191-6C44-E743-9055-DC92D1760D05}"/>
              </a:ext>
            </a:extLst>
          </p:cNvPr>
          <p:cNvSpPr/>
          <p:nvPr/>
        </p:nvSpPr>
        <p:spPr>
          <a:xfrm>
            <a:off x="5342748" y="2183829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7" name="Oval 306">
            <a:extLst>
              <a:ext uri="{FF2B5EF4-FFF2-40B4-BE49-F238E27FC236}">
                <a16:creationId xmlns:a16="http://schemas.microsoft.com/office/drawing/2014/main" id="{E5A5159D-15B5-DC4B-A0EB-D1C2267B3648}"/>
              </a:ext>
            </a:extLst>
          </p:cNvPr>
          <p:cNvSpPr/>
          <p:nvPr/>
        </p:nvSpPr>
        <p:spPr>
          <a:xfrm>
            <a:off x="7999274" y="290424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273FD267-75DC-3646-A5DD-C797EEB4A8BF}"/>
              </a:ext>
            </a:extLst>
          </p:cNvPr>
          <p:cNvCxnSpPr>
            <a:cxnSpLocks/>
            <a:stCxn id="310" idx="0"/>
            <a:endCxn id="307" idx="3"/>
          </p:cNvCxnSpPr>
          <p:nvPr/>
        </p:nvCxnSpPr>
        <p:spPr>
          <a:xfrm flipV="1">
            <a:off x="7688883" y="3169608"/>
            <a:ext cx="355921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698B613B-B85F-5F42-B108-BE219DC6DBCB}"/>
              </a:ext>
            </a:extLst>
          </p:cNvPr>
          <p:cNvCxnSpPr>
            <a:cxnSpLocks/>
            <a:stCxn id="311" idx="0"/>
            <a:endCxn id="307" idx="5"/>
          </p:cNvCxnSpPr>
          <p:nvPr/>
        </p:nvCxnSpPr>
        <p:spPr>
          <a:xfrm flipH="1" flipV="1">
            <a:off x="8264640" y="3169608"/>
            <a:ext cx="336897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A9E836C2-AB8B-CD4C-ADD4-CB1816B0BEAB}"/>
              </a:ext>
            </a:extLst>
          </p:cNvPr>
          <p:cNvSpPr txBox="1"/>
          <p:nvPr/>
        </p:nvSpPr>
        <p:spPr>
          <a:xfrm>
            <a:off x="7475555" y="3556043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10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82347080-70AD-AB4A-AE09-E9C3AEBC1981}"/>
              </a:ext>
            </a:extLst>
          </p:cNvPr>
          <p:cNvSpPr txBox="1"/>
          <p:nvPr/>
        </p:nvSpPr>
        <p:spPr>
          <a:xfrm>
            <a:off x="8388209" y="355604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54B53ABB-000D-104D-AA73-76093B5CA51B}"/>
              </a:ext>
            </a:extLst>
          </p:cNvPr>
          <p:cNvSpPr txBox="1"/>
          <p:nvPr/>
        </p:nvSpPr>
        <p:spPr>
          <a:xfrm>
            <a:off x="7841500" y="1633625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/>
              </a:rPr>
              <a:t>14</a:t>
            </a:r>
          </a:p>
        </p:txBody>
      </p:sp>
      <p:sp>
        <p:nvSpPr>
          <p:cNvPr id="313" name="TextBox 312">
            <a:extLst>
              <a:ext uri="{FF2B5EF4-FFF2-40B4-BE49-F238E27FC236}">
                <a16:creationId xmlns:a16="http://schemas.microsoft.com/office/drawing/2014/main" id="{8351E9DB-815A-2341-A759-2AA1721C86BB}"/>
              </a:ext>
            </a:extLst>
          </p:cNvPr>
          <p:cNvSpPr txBox="1"/>
          <p:nvPr/>
        </p:nvSpPr>
        <p:spPr>
          <a:xfrm>
            <a:off x="8437464" y="312824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14" name="TextBox 313">
            <a:extLst>
              <a:ext uri="{FF2B5EF4-FFF2-40B4-BE49-F238E27FC236}">
                <a16:creationId xmlns:a16="http://schemas.microsoft.com/office/drawing/2014/main" id="{3168BC73-D3BB-0C48-8D9E-C0B349A875B5}"/>
              </a:ext>
            </a:extLst>
          </p:cNvPr>
          <p:cNvSpPr txBox="1"/>
          <p:nvPr/>
        </p:nvSpPr>
        <p:spPr>
          <a:xfrm>
            <a:off x="7486496" y="3114093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4522BD3D-B3AB-DF49-AF78-1912BB15EF05}"/>
              </a:ext>
            </a:extLst>
          </p:cNvPr>
          <p:cNvSpPr txBox="1"/>
          <p:nvPr/>
        </p:nvSpPr>
        <p:spPr>
          <a:xfrm>
            <a:off x="6477273" y="2518849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16" name="Oval 315">
            <a:extLst>
              <a:ext uri="{FF2B5EF4-FFF2-40B4-BE49-F238E27FC236}">
                <a16:creationId xmlns:a16="http://schemas.microsoft.com/office/drawing/2014/main" id="{46983E38-5EAD-6145-B740-E5B94B05E820}"/>
              </a:ext>
            </a:extLst>
          </p:cNvPr>
          <p:cNvSpPr/>
          <p:nvPr/>
        </p:nvSpPr>
        <p:spPr>
          <a:xfrm>
            <a:off x="1611658" y="5093738"/>
            <a:ext cx="310896" cy="3108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11C1846C-B853-2D49-B698-2DA8E4802071}"/>
              </a:ext>
            </a:extLst>
          </p:cNvPr>
          <p:cNvSpPr txBox="1"/>
          <p:nvPr/>
        </p:nvSpPr>
        <p:spPr>
          <a:xfrm>
            <a:off x="1596153" y="5072533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2</a:t>
            </a:r>
          </a:p>
        </p:txBody>
      </p:sp>
      <p:sp>
        <p:nvSpPr>
          <p:cNvPr id="318" name="Oval 317">
            <a:extLst>
              <a:ext uri="{FF2B5EF4-FFF2-40B4-BE49-F238E27FC236}">
                <a16:creationId xmlns:a16="http://schemas.microsoft.com/office/drawing/2014/main" id="{04AE376C-043D-774C-A959-99292CD45C47}"/>
              </a:ext>
            </a:extLst>
          </p:cNvPr>
          <p:cNvSpPr/>
          <p:nvPr/>
        </p:nvSpPr>
        <p:spPr>
          <a:xfrm>
            <a:off x="2419280" y="4323552"/>
            <a:ext cx="307634" cy="31234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/>
              <a:cs typeface="Arial"/>
            </a:endParaRPr>
          </a:p>
        </p:txBody>
      </p: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B55293F7-4C62-0441-BBF5-123CFFDF9069}"/>
              </a:ext>
            </a:extLst>
          </p:cNvPr>
          <p:cNvCxnSpPr>
            <a:cxnSpLocks/>
            <a:stCxn id="316" idx="7"/>
            <a:endCxn id="318" idx="3"/>
          </p:cNvCxnSpPr>
          <p:nvPr/>
        </p:nvCxnSpPr>
        <p:spPr>
          <a:xfrm flipV="1">
            <a:off x="1877024" y="4590157"/>
            <a:ext cx="587308" cy="549111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>
            <a:extLst>
              <a:ext uri="{FF2B5EF4-FFF2-40B4-BE49-F238E27FC236}">
                <a16:creationId xmlns:a16="http://schemas.microsoft.com/office/drawing/2014/main" id="{A2468727-1443-0E47-A4B4-205A4793C6B4}"/>
              </a:ext>
            </a:extLst>
          </p:cNvPr>
          <p:cNvCxnSpPr>
            <a:cxnSpLocks/>
            <a:stCxn id="321" idx="1"/>
            <a:endCxn id="318" idx="5"/>
          </p:cNvCxnSpPr>
          <p:nvPr/>
        </p:nvCxnSpPr>
        <p:spPr>
          <a:xfrm flipH="1" flipV="1">
            <a:off x="2681862" y="4590157"/>
            <a:ext cx="715355" cy="549111"/>
          </a:xfrm>
          <a:prstGeom prst="line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Oval 320">
            <a:extLst>
              <a:ext uri="{FF2B5EF4-FFF2-40B4-BE49-F238E27FC236}">
                <a16:creationId xmlns:a16="http://schemas.microsoft.com/office/drawing/2014/main" id="{C69EAD48-9CD8-D447-B8E3-60B17517792A}"/>
              </a:ext>
            </a:extLst>
          </p:cNvPr>
          <p:cNvSpPr/>
          <p:nvPr/>
        </p:nvSpPr>
        <p:spPr>
          <a:xfrm>
            <a:off x="3351687" y="5093738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0365F4D7-259C-1048-A4C4-1D716557C6BC}"/>
              </a:ext>
            </a:extLst>
          </p:cNvPr>
          <p:cNvCxnSpPr>
            <a:cxnSpLocks/>
            <a:stCxn id="326" idx="0"/>
            <a:endCxn id="316" idx="3"/>
          </p:cNvCxnSpPr>
          <p:nvPr/>
        </p:nvCxnSpPr>
        <p:spPr>
          <a:xfrm flipV="1">
            <a:off x="1292565" y="5359104"/>
            <a:ext cx="364623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DCE75272-3AE5-C54C-A9CE-E8E5FF179426}"/>
              </a:ext>
            </a:extLst>
          </p:cNvPr>
          <p:cNvCxnSpPr>
            <a:cxnSpLocks/>
            <a:stCxn id="337" idx="0"/>
            <a:endCxn id="321" idx="3"/>
          </p:cNvCxnSpPr>
          <p:nvPr/>
        </p:nvCxnSpPr>
        <p:spPr>
          <a:xfrm flipV="1">
            <a:off x="3054012" y="5359104"/>
            <a:ext cx="343205" cy="39327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0ADFDDD6-BE24-174C-A7A9-BD97928E0DFA}"/>
              </a:ext>
            </a:extLst>
          </p:cNvPr>
          <p:cNvCxnSpPr>
            <a:cxnSpLocks/>
            <a:stCxn id="331" idx="0"/>
            <a:endCxn id="316" idx="5"/>
          </p:cNvCxnSpPr>
          <p:nvPr/>
        </p:nvCxnSpPr>
        <p:spPr>
          <a:xfrm flipH="1" flipV="1">
            <a:off x="1877024" y="5359104"/>
            <a:ext cx="305643" cy="39888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25A49855-7477-8E40-A820-EFD5B3A19FE5}"/>
              </a:ext>
            </a:extLst>
          </p:cNvPr>
          <p:cNvCxnSpPr>
            <a:cxnSpLocks/>
            <a:stCxn id="343" idx="0"/>
            <a:endCxn id="321" idx="5"/>
          </p:cNvCxnSpPr>
          <p:nvPr/>
        </p:nvCxnSpPr>
        <p:spPr>
          <a:xfrm flipH="1" flipV="1">
            <a:off x="3617053" y="5359104"/>
            <a:ext cx="336589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6" name="Rectangle 325">
            <a:extLst>
              <a:ext uri="{FF2B5EF4-FFF2-40B4-BE49-F238E27FC236}">
                <a16:creationId xmlns:a16="http://schemas.microsoft.com/office/drawing/2014/main" id="{A81EB8BB-7430-994F-A4D9-3CED3F7A531D}"/>
              </a:ext>
            </a:extLst>
          </p:cNvPr>
          <p:cNvSpPr/>
          <p:nvPr/>
        </p:nvSpPr>
        <p:spPr>
          <a:xfrm>
            <a:off x="1127499" y="5771526"/>
            <a:ext cx="330132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2338EEA5-B37B-7046-A06C-AC7A2D68E753}"/>
              </a:ext>
            </a:extLst>
          </p:cNvPr>
          <p:cNvSpPr/>
          <p:nvPr/>
        </p:nvSpPr>
        <p:spPr>
          <a:xfrm>
            <a:off x="2014722" y="5757990"/>
            <a:ext cx="335889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098ACB5B-8F74-8A4B-914E-FB9B8410BBBD}"/>
              </a:ext>
            </a:extLst>
          </p:cNvPr>
          <p:cNvSpPr/>
          <p:nvPr/>
        </p:nvSpPr>
        <p:spPr>
          <a:xfrm>
            <a:off x="2886448" y="5752380"/>
            <a:ext cx="335128" cy="6939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7DF1D8F3-D560-3741-ADB9-35A1FA073684}"/>
              </a:ext>
            </a:extLst>
          </p:cNvPr>
          <p:cNvCxnSpPr>
            <a:cxnSpLocks/>
          </p:cNvCxnSpPr>
          <p:nvPr/>
        </p:nvCxnSpPr>
        <p:spPr>
          <a:xfrm>
            <a:off x="2896086" y="5971377"/>
            <a:ext cx="332567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947E1E37-31AF-B84B-81ED-D5E927A6A17E}"/>
              </a:ext>
            </a:extLst>
          </p:cNvPr>
          <p:cNvCxnSpPr>
            <a:cxnSpLocks/>
          </p:cNvCxnSpPr>
          <p:nvPr/>
        </p:nvCxnSpPr>
        <p:spPr>
          <a:xfrm>
            <a:off x="2883088" y="5860055"/>
            <a:ext cx="3384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D5140019-6F5C-EA40-BCE4-EDDB9FE4741B}"/>
              </a:ext>
            </a:extLst>
          </p:cNvPr>
          <p:cNvCxnSpPr>
            <a:cxnSpLocks/>
            <a:stCxn id="337" idx="1"/>
            <a:endCxn id="337" idx="3"/>
          </p:cNvCxnSpPr>
          <p:nvPr/>
        </p:nvCxnSpPr>
        <p:spPr>
          <a:xfrm>
            <a:off x="2886448" y="6099371"/>
            <a:ext cx="3351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Rectangle 342">
            <a:extLst>
              <a:ext uri="{FF2B5EF4-FFF2-40B4-BE49-F238E27FC236}">
                <a16:creationId xmlns:a16="http://schemas.microsoft.com/office/drawing/2014/main" id="{521FFFBE-4851-8A4E-B149-7783B45B0173}"/>
              </a:ext>
            </a:extLst>
          </p:cNvPr>
          <p:cNvSpPr/>
          <p:nvPr/>
        </p:nvSpPr>
        <p:spPr>
          <a:xfrm>
            <a:off x="3784861" y="5761317"/>
            <a:ext cx="33756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0CD4B41E-395B-0C49-A53B-B70DBA1E7414}"/>
              </a:ext>
            </a:extLst>
          </p:cNvPr>
          <p:cNvSpPr txBox="1"/>
          <p:nvPr/>
        </p:nvSpPr>
        <p:spPr>
          <a:xfrm>
            <a:off x="2422787" y="4305640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1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B856A11F-C913-934B-B778-C458C5378AF0}"/>
              </a:ext>
            </a:extLst>
          </p:cNvPr>
          <p:cNvSpPr txBox="1"/>
          <p:nvPr/>
        </p:nvSpPr>
        <p:spPr>
          <a:xfrm>
            <a:off x="3349128" y="5066674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3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B86FACD-01A6-0442-81D8-37926556C8C0}"/>
              </a:ext>
            </a:extLst>
          </p:cNvPr>
          <p:cNvSpPr txBox="1"/>
          <p:nvPr/>
        </p:nvSpPr>
        <p:spPr>
          <a:xfrm>
            <a:off x="1899820" y="457124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ED7E66DC-D36E-FF46-8D7C-54E3C9CB1963}"/>
              </a:ext>
            </a:extLst>
          </p:cNvPr>
          <p:cNvSpPr txBox="1"/>
          <p:nvPr/>
        </p:nvSpPr>
        <p:spPr>
          <a:xfrm>
            <a:off x="2990008" y="456583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74B94942-27DF-4E49-AF59-A3611EDBC3DB}"/>
              </a:ext>
            </a:extLst>
          </p:cNvPr>
          <p:cNvSpPr txBox="1"/>
          <p:nvPr/>
        </p:nvSpPr>
        <p:spPr>
          <a:xfrm>
            <a:off x="1207583" y="533391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7804A10B-7D14-414D-860B-1716724E2688}"/>
              </a:ext>
            </a:extLst>
          </p:cNvPr>
          <p:cNvSpPr txBox="1"/>
          <p:nvPr/>
        </p:nvSpPr>
        <p:spPr>
          <a:xfrm>
            <a:off x="811051" y="587276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7B1E150B-E85B-8E4F-80AC-7E11904DE606}"/>
              </a:ext>
            </a:extLst>
          </p:cNvPr>
          <p:cNvSpPr txBox="1"/>
          <p:nvPr/>
        </p:nvSpPr>
        <p:spPr>
          <a:xfrm>
            <a:off x="1710428" y="586898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CFF75D8-461B-D743-901F-CF883AF94D01}"/>
              </a:ext>
            </a:extLst>
          </p:cNvPr>
          <p:cNvSpPr txBox="1"/>
          <p:nvPr/>
        </p:nvSpPr>
        <p:spPr>
          <a:xfrm>
            <a:off x="1978872" y="531679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5E4F7CF2-1E65-7B46-8323-88F022433876}"/>
              </a:ext>
            </a:extLst>
          </p:cNvPr>
          <p:cNvSpPr txBox="1"/>
          <p:nvPr/>
        </p:nvSpPr>
        <p:spPr>
          <a:xfrm>
            <a:off x="2962805" y="533391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7B9A145D-222B-914F-B373-3BC4EC9CD884}"/>
              </a:ext>
            </a:extLst>
          </p:cNvPr>
          <p:cNvSpPr txBox="1"/>
          <p:nvPr/>
        </p:nvSpPr>
        <p:spPr>
          <a:xfrm>
            <a:off x="3512817" y="5842372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B54C31DF-D1DE-0B44-A9BB-A9762C00E8F6}"/>
              </a:ext>
            </a:extLst>
          </p:cNvPr>
          <p:cNvSpPr txBox="1"/>
          <p:nvPr/>
        </p:nvSpPr>
        <p:spPr>
          <a:xfrm>
            <a:off x="2633107" y="5874282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6374D2A9-6FFC-7241-884D-4C04278E03CB}"/>
              </a:ext>
            </a:extLst>
          </p:cNvPr>
          <p:cNvSpPr txBox="1"/>
          <p:nvPr/>
        </p:nvSpPr>
        <p:spPr>
          <a:xfrm>
            <a:off x="1138013" y="638142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4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13C12D26-0B73-B44F-B9BB-F4EA1A87CB74}"/>
              </a:ext>
            </a:extLst>
          </p:cNvPr>
          <p:cNvSpPr txBox="1"/>
          <p:nvPr/>
        </p:nvSpPr>
        <p:spPr>
          <a:xfrm>
            <a:off x="2019961" y="637660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5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E189D9D7-D612-D641-98DF-85CC0C5E6898}"/>
              </a:ext>
            </a:extLst>
          </p:cNvPr>
          <p:cNvSpPr txBox="1"/>
          <p:nvPr/>
        </p:nvSpPr>
        <p:spPr>
          <a:xfrm>
            <a:off x="2937383" y="6386202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6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740130FD-B562-0C4E-BD64-D0BF71F4FA89}"/>
              </a:ext>
            </a:extLst>
          </p:cNvPr>
          <p:cNvSpPr txBox="1"/>
          <p:nvPr/>
        </p:nvSpPr>
        <p:spPr>
          <a:xfrm>
            <a:off x="3819331" y="6381382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/>
              </a:rPr>
              <a:t>7</a:t>
            </a: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DB5EAC8A-E6D6-FF41-860A-FCB225B0E6C1}"/>
              </a:ext>
            </a:extLst>
          </p:cNvPr>
          <p:cNvSpPr/>
          <p:nvPr/>
        </p:nvSpPr>
        <p:spPr>
          <a:xfrm>
            <a:off x="840133" y="5002533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C3365355-D7D6-314D-A7B4-1E2550226535}"/>
              </a:ext>
            </a:extLst>
          </p:cNvPr>
          <p:cNvSpPr/>
          <p:nvPr/>
        </p:nvSpPr>
        <p:spPr>
          <a:xfrm>
            <a:off x="2623668" y="4987820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870F3F56-36BA-E94E-B721-7940E8DD6A40}"/>
              </a:ext>
            </a:extLst>
          </p:cNvPr>
          <p:cNvSpPr txBox="1"/>
          <p:nvPr/>
        </p:nvSpPr>
        <p:spPr>
          <a:xfrm>
            <a:off x="3758193" y="5322840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366" name="Rectangle 365">
            <a:extLst>
              <a:ext uri="{FF2B5EF4-FFF2-40B4-BE49-F238E27FC236}">
                <a16:creationId xmlns:a16="http://schemas.microsoft.com/office/drawing/2014/main" id="{27FBF648-F84A-E648-98D3-BE9C10D4A374}"/>
              </a:ext>
            </a:extLst>
          </p:cNvPr>
          <p:cNvSpPr/>
          <p:nvPr/>
        </p:nvSpPr>
        <p:spPr>
          <a:xfrm>
            <a:off x="1132756" y="6247340"/>
            <a:ext cx="324972" cy="8380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>
            <a:extLst>
              <a:ext uri="{FF2B5EF4-FFF2-40B4-BE49-F238E27FC236}">
                <a16:creationId xmlns:a16="http://schemas.microsoft.com/office/drawing/2014/main" id="{38A3FE2D-752B-D942-8A9E-4683AA1EFF92}"/>
              </a:ext>
            </a:extLst>
          </p:cNvPr>
          <p:cNvSpPr/>
          <p:nvPr/>
        </p:nvSpPr>
        <p:spPr>
          <a:xfrm>
            <a:off x="1132756" y="6139665"/>
            <a:ext cx="324971" cy="10763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>
            <a:extLst>
              <a:ext uri="{FF2B5EF4-FFF2-40B4-BE49-F238E27FC236}">
                <a16:creationId xmlns:a16="http://schemas.microsoft.com/office/drawing/2014/main" id="{37AC2FE3-C363-E14B-B915-564A2D6D0A4B}"/>
              </a:ext>
            </a:extLst>
          </p:cNvPr>
          <p:cNvSpPr/>
          <p:nvPr/>
        </p:nvSpPr>
        <p:spPr>
          <a:xfrm>
            <a:off x="1132756" y="6044318"/>
            <a:ext cx="320863" cy="94929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B14E2D70-8FE8-604F-8567-8406135617B9}"/>
              </a:ext>
            </a:extLst>
          </p:cNvPr>
          <p:cNvSpPr/>
          <p:nvPr/>
        </p:nvSpPr>
        <p:spPr>
          <a:xfrm>
            <a:off x="1132756" y="5932077"/>
            <a:ext cx="320132" cy="11158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9D246EF7-BEB6-4548-B909-DAF778C431E4}"/>
              </a:ext>
            </a:extLst>
          </p:cNvPr>
          <p:cNvSpPr/>
          <p:nvPr/>
        </p:nvSpPr>
        <p:spPr>
          <a:xfrm>
            <a:off x="2014721" y="6300946"/>
            <a:ext cx="335889" cy="14541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80C12321-F9B2-034D-957A-963EECA51584}"/>
              </a:ext>
            </a:extLst>
          </p:cNvPr>
          <p:cNvSpPr/>
          <p:nvPr/>
        </p:nvSpPr>
        <p:spPr>
          <a:xfrm>
            <a:off x="2014721" y="6203413"/>
            <a:ext cx="335890" cy="14821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0DD27596-A65B-1F41-8F25-8734D3A53DEC}"/>
              </a:ext>
            </a:extLst>
          </p:cNvPr>
          <p:cNvSpPr/>
          <p:nvPr/>
        </p:nvSpPr>
        <p:spPr>
          <a:xfrm>
            <a:off x="2014721" y="6083370"/>
            <a:ext cx="335890" cy="14432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8C09E29F-6D3F-194C-8365-D25DEC80451A}"/>
              </a:ext>
            </a:extLst>
          </p:cNvPr>
          <p:cNvSpPr/>
          <p:nvPr/>
        </p:nvSpPr>
        <p:spPr>
          <a:xfrm>
            <a:off x="2014721" y="5977902"/>
            <a:ext cx="335889" cy="14672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13F8AC86-9005-4E46-B086-0FF66DBA4869}"/>
              </a:ext>
            </a:extLst>
          </p:cNvPr>
          <p:cNvSpPr/>
          <p:nvPr/>
        </p:nvSpPr>
        <p:spPr>
          <a:xfrm>
            <a:off x="2014728" y="5878032"/>
            <a:ext cx="336378" cy="12462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5CFD3BC4-C358-9D49-ABAA-247D1C38A929}"/>
              </a:ext>
            </a:extLst>
          </p:cNvPr>
          <p:cNvSpPr/>
          <p:nvPr/>
        </p:nvSpPr>
        <p:spPr>
          <a:xfrm>
            <a:off x="2896086" y="6310725"/>
            <a:ext cx="325490" cy="13647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ADD3FF85-FB14-C541-85D5-0391B3FBF641}"/>
              </a:ext>
            </a:extLst>
          </p:cNvPr>
          <p:cNvSpPr/>
          <p:nvPr/>
        </p:nvSpPr>
        <p:spPr>
          <a:xfrm>
            <a:off x="2888229" y="6222587"/>
            <a:ext cx="333347" cy="10722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AC5FA9B3-A98E-344A-B3B2-2BC890796207}"/>
              </a:ext>
            </a:extLst>
          </p:cNvPr>
          <p:cNvSpPr/>
          <p:nvPr/>
        </p:nvSpPr>
        <p:spPr>
          <a:xfrm>
            <a:off x="3781208" y="6076772"/>
            <a:ext cx="341213" cy="8220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1A237280-5535-B74E-A389-352FD71C8629}"/>
              </a:ext>
            </a:extLst>
          </p:cNvPr>
          <p:cNvSpPr/>
          <p:nvPr/>
        </p:nvSpPr>
        <p:spPr>
          <a:xfrm>
            <a:off x="3786017" y="5972748"/>
            <a:ext cx="336404" cy="10486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E56244B5-59AC-4541-AA56-E2F168ED5BD4}"/>
              </a:ext>
            </a:extLst>
          </p:cNvPr>
          <p:cNvSpPr/>
          <p:nvPr/>
        </p:nvSpPr>
        <p:spPr>
          <a:xfrm>
            <a:off x="3783300" y="5872198"/>
            <a:ext cx="339122" cy="10006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BD13CCE8-9094-3041-A275-038B862ECD90}"/>
              </a:ext>
            </a:extLst>
          </p:cNvPr>
          <p:cNvSpPr/>
          <p:nvPr/>
        </p:nvSpPr>
        <p:spPr>
          <a:xfrm>
            <a:off x="3783300" y="5760956"/>
            <a:ext cx="339121" cy="11233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418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/>
      <p:bldP spid="290" grpId="0"/>
      <p:bldP spid="316" grpId="0" animBg="1"/>
      <p:bldP spid="3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to Calculate?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3"/>
            <a:ext cx="9067799" cy="22689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800" dirty="0">
                <a:solidFill>
                  <a:schemeClr val="tx1"/>
                </a:solidFill>
                <a:latin typeface="Comic Sans MS"/>
              </a:rPr>
              <a:t>Hose-model-based orientation</a:t>
            </a:r>
          </a:p>
          <a:p>
            <a:pPr marL="1316037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rgbClr val="0070C0"/>
                </a:solidFill>
                <a:latin typeface="Comic Sans MS"/>
              </a:rPr>
              <a:t>Link orientation is important</a:t>
            </a:r>
          </a:p>
          <a:p>
            <a:pPr marL="1316037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</a:rPr>
              <a:t>min{L,R}</a:t>
            </a:r>
            <a:r>
              <a:rPr lang="en-US" sz="2400" b="1" dirty="0">
                <a:solidFill>
                  <a:schemeClr val="tx1"/>
                </a:solidFill>
                <a:latin typeface="Comic Sans M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mic Sans MS"/>
              </a:rPr>
              <a:t>where L + R is a constant</a:t>
            </a:r>
            <a:endParaRPr lang="en-US" sz="2400" b="1" dirty="0">
              <a:solidFill>
                <a:schemeClr val="tx1"/>
              </a:solidFill>
              <a:latin typeface="Comic Sans MS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endParaRPr lang="en-US" sz="2800" dirty="0">
              <a:solidFill>
                <a:srgbClr val="0070C0"/>
              </a:solidFill>
              <a:latin typeface="Comic Sans MS"/>
            </a:endParaRP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800" b="1" dirty="0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9C0738-B243-5B4D-A316-E2F8433A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463" y="3482557"/>
            <a:ext cx="4899567" cy="261716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7693DF-6844-2449-ADC0-2094327A45E4}"/>
              </a:ext>
            </a:extLst>
          </p:cNvPr>
          <p:cNvSpPr txBox="1"/>
          <p:nvPr/>
        </p:nvSpPr>
        <p:spPr>
          <a:xfrm>
            <a:off x="1801915" y="4392666"/>
            <a:ext cx="707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chemeClr val="tx1"/>
                </a:solidFill>
                <a:latin typeface="Comic Sans MS"/>
              </a:defRPr>
            </a:lvl1pPr>
          </a:lstStyle>
          <a:p>
            <a:r>
              <a:rPr lang="en-US" sz="2000" dirty="0">
                <a:solidFill>
                  <a:srgbClr val="0070C0"/>
                </a:solidFill>
              </a:rPr>
              <a:t>50%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1999F0-A43C-FE44-9C01-4F3CF2209E75}"/>
              </a:ext>
            </a:extLst>
          </p:cNvPr>
          <p:cNvSpPr txBox="1"/>
          <p:nvPr/>
        </p:nvSpPr>
        <p:spPr>
          <a:xfrm>
            <a:off x="6207643" y="4391084"/>
            <a:ext cx="79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omic Sans MS"/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2101617628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8106</TotalTime>
  <Words>795</Words>
  <Application>Microsoft Macintosh PowerPoint</Application>
  <PresentationFormat>On-screen Show (4:3)</PresentationFormat>
  <Paragraphs>306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Noto Sans Symbols</vt:lpstr>
      <vt:lpstr>宋体</vt:lpstr>
      <vt:lpstr>Arial</vt:lpstr>
      <vt:lpstr>Cambria Math</vt:lpstr>
      <vt:lpstr>Comic Sans MS</vt:lpstr>
      <vt:lpstr>Palatino Linotype</vt:lpstr>
      <vt:lpstr>Times New Roman</vt:lpstr>
      <vt:lpstr>Wingdings</vt:lpstr>
      <vt:lpstr>1_Default Design</vt:lpstr>
      <vt:lpstr>Default Design</vt:lpstr>
      <vt:lpstr> On Maximum Elastic Scheduling of Virtual Machines for Cloud-based Data Center Networks</vt:lpstr>
      <vt:lpstr>Outline</vt:lpstr>
      <vt:lpstr>1. Background</vt:lpstr>
      <vt:lpstr>  Hose Model</vt:lpstr>
      <vt:lpstr>2. Model and Formulation</vt:lpstr>
      <vt:lpstr>  Hose-based Elastic Scheduling</vt:lpstr>
      <vt:lpstr>3. A Simple Up-Down Solution</vt:lpstr>
      <vt:lpstr> Why Simple Solution may Fail?</vt:lpstr>
      <vt:lpstr>How to Calculate?</vt:lpstr>
      <vt:lpstr>An Optimal Distributed Solution</vt:lpstr>
      <vt:lpstr>Optimal Solution: Details</vt:lpstr>
      <vt:lpstr>Optimal Solution: Example</vt:lpstr>
      <vt:lpstr>4. Properties</vt:lpstr>
      <vt:lpstr>5. Simulation Comparisons</vt:lpstr>
      <vt:lpstr>  Experiments</vt:lpstr>
      <vt:lpstr>  Experiments (cont’d)</vt:lpstr>
      <vt:lpstr>6. Conclusions</vt:lpstr>
      <vt:lpstr>Q&amp;A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Teaching, Research, Service, and Administration</dc:title>
  <dc:creator>Emily Lanthier</dc:creator>
  <cp:lastModifiedBy>Yang Chen</cp:lastModifiedBy>
  <cp:revision>848</cp:revision>
  <cp:lastPrinted>2018-05-20T21:16:41Z</cp:lastPrinted>
  <dcterms:modified xsi:type="dcterms:W3CDTF">2018-05-22T03:29:07Z</dcterms:modified>
</cp:coreProperties>
</file>