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6" r:id="rId2"/>
    <p:sldId id="270" r:id="rId3"/>
    <p:sldId id="271" r:id="rId4"/>
    <p:sldId id="300" r:id="rId5"/>
    <p:sldId id="273" r:id="rId6"/>
    <p:sldId id="275" r:id="rId7"/>
    <p:sldId id="285" r:id="rId8"/>
    <p:sldId id="278" r:id="rId9"/>
    <p:sldId id="276" r:id="rId10"/>
    <p:sldId id="277" r:id="rId11"/>
    <p:sldId id="279" r:id="rId12"/>
    <p:sldId id="295" r:id="rId13"/>
    <p:sldId id="299" r:id="rId14"/>
    <p:sldId id="282" r:id="rId15"/>
    <p:sldId id="283" r:id="rId16"/>
    <p:sldId id="286" r:id="rId17"/>
    <p:sldId id="287" r:id="rId18"/>
    <p:sldId id="302" r:id="rId19"/>
    <p:sldId id="289" r:id="rId20"/>
    <p:sldId id="290" r:id="rId21"/>
    <p:sldId id="303" r:id="rId22"/>
    <p:sldId id="291" r:id="rId23"/>
    <p:sldId id="296" r:id="rId24"/>
    <p:sldId id="29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333399"/>
    <a:srgbClr val="336699"/>
    <a:srgbClr val="A8EEFE"/>
    <a:srgbClr val="96EAFE"/>
    <a:srgbClr val="7C5989"/>
    <a:srgbClr val="00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7513" autoAdjust="0"/>
  </p:normalViewPr>
  <p:slideViewPr>
    <p:cSldViewPr>
      <p:cViewPr varScale="1">
        <p:scale>
          <a:sx n="88" d="100"/>
          <a:sy n="88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FF91-4A24-48D7-BC24-71C53D74C5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40C9D-9767-43E5-8925-F524F1BDE4B4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B2EBD-C528-4DDC-BF41-41571636535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731FE-1592-43B7-8212-2E81501ECAC6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7185-DB59-4152-9CF5-05E4E5969AE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AED1-6CBB-48BB-8C2A-C066E4F5B8F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348B-00C1-4925-A44D-C68AF67B3B9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08FB-4F80-4EB2-B661-FF2B86A16FE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EF86-8F3A-4880-B805-3E60FC610CD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DAF27-B864-4B78-BBA8-60D20CA7924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62F7-688D-46BB-B704-B5DE5DAEB9EC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6BB8983-022E-4F3F-BE61-A746F7CB726C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340768"/>
            <a:ext cx="8496944" cy="154989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Up-and-Down Routing in Mobile </a:t>
            </a:r>
            <a:br>
              <a:rPr lang="en-US" sz="36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Opportunistic Social Networks with </a:t>
            </a:r>
            <a:br>
              <a:rPr lang="en-US" sz="3600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3600" dirty="0" smtClean="0">
                <a:latin typeface="Comic Sans MS" pitchFamily="66" charset="0"/>
                <a:cs typeface="Times New Roman" pitchFamily="18" charset="0"/>
              </a:rPr>
              <a:t>Bloom-Filter-Based Hints</a:t>
            </a:r>
            <a:endParaRPr lang="en-US" altLang="zh-CN" sz="36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8496944" cy="1270248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Huanyang Zheng and </a:t>
            </a:r>
            <a:r>
              <a:rPr lang="en-US" sz="2400" dirty="0" err="1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Jie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Wu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Dept. of Computer and Info. Sciences</a:t>
            </a:r>
          </a:p>
          <a:p>
            <a:r>
              <a:rPr lang="en-US" sz="2400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emple University, USA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Up Phase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The message is routed towards the root along a DAG</a:t>
            </a:r>
          </a:p>
          <a:p>
            <a:pPr marL="514350" indent="-514350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Single-copy routing to save the forwarding cost</a:t>
            </a:r>
          </a:p>
          <a:p>
            <a:pPr marL="971550" lvl="1" indent="-514350"/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Switch to the down phase,  when first reaching a node that matches (in Bloom filter)</a:t>
            </a:r>
          </a:p>
          <a:p>
            <a:pPr marL="514350" indent="-514350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221088"/>
            <a:ext cx="4566223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Down </a:t>
            </a:r>
            <a:r>
              <a:rPr lang="en-US" sz="40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hase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Each node uses the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Bloom-filter-based routing </a:t>
            </a:r>
            <a:r>
              <a:rPr lang="en-US" dirty="0" smtClean="0">
                <a:latin typeface="Comic Sans MS" pitchFamily="66" charset="0"/>
              </a:rPr>
              <a:t>hint to record its descendants</a:t>
            </a:r>
            <a:endParaRPr lang="en-US" dirty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Existence of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f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alse positive </a:t>
            </a:r>
            <a:r>
              <a:rPr lang="en-US" dirty="0" smtClean="0">
                <a:latin typeface="Comic Sans MS" pitchFamily="66" charset="0"/>
              </a:rPr>
              <a:t>(i.e., a false match)</a:t>
            </a:r>
          </a:p>
          <a:p>
            <a:pPr marL="514350" indent="-514350"/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The size of Bloom-filter-based routing hint being bounded based on a given false positive rate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Bloom Filters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Used to test whether an element is a member of a set or not</a:t>
            </a:r>
          </a:p>
          <a:p>
            <a:pPr marL="514350" indent="-514350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A Bloom filter is a bit array of m bits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k hash functions are used to map an element</a:t>
            </a:r>
          </a:p>
          <a:p>
            <a:pPr marL="514350" indent="-514350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An example (m=5, k=2) of mapping element e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1915" y="5013176"/>
            <a:ext cx="3740169" cy="130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Bloom Filters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pace-efficient at the cost of false positives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An example of false positive for e</a:t>
            </a:r>
            <a:r>
              <a:rPr lang="en-US" baseline="-25000" dirty="0" smtClean="0">
                <a:latin typeface="Comic Sans MS" pitchFamily="66" charset="0"/>
              </a:rPr>
              <a:t>3</a:t>
            </a:r>
            <a:r>
              <a:rPr lang="en-US" dirty="0" smtClean="0">
                <a:latin typeface="Comic Sans MS" pitchFamily="66" charset="0"/>
              </a:rPr>
              <a:t> in {e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, e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}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006" y="3487073"/>
            <a:ext cx="7041988" cy="271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False Positive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22920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False positive rate reduces as the level goes up: 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all child nodes have false positives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796260" cy="335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Multi-Copy 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Multi-copy routing serving two objectives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200" dirty="0">
                <a:latin typeface="Comic Sans MS" pitchFamily="66" charset="0"/>
              </a:rPr>
              <a:t>Improving delivery ratio by mitigating false positive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200" dirty="0">
                <a:latin typeface="Comic Sans MS" pitchFamily="66" charset="0"/>
              </a:rPr>
              <a:t>Reducing </a:t>
            </a:r>
            <a:r>
              <a:rPr lang="en-US" sz="2200" dirty="0" smtClean="0">
                <a:latin typeface="Comic Sans MS" pitchFamily="66" charset="0"/>
              </a:rPr>
              <a:t>down </a:t>
            </a:r>
            <a:r>
              <a:rPr lang="en-US" sz="2200" dirty="0">
                <a:latin typeface="Comic Sans MS" pitchFamily="66" charset="0"/>
              </a:rPr>
              <a:t>phase delay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16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600" dirty="0" smtClean="0">
                <a:latin typeface="Comic Sans MS" pitchFamily="66" charset="0"/>
              </a:rPr>
              <a:t>Distributing multiple copies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200" dirty="0">
                <a:latin typeface="Comic Sans MS" pitchFamily="66" charset="0"/>
              </a:rPr>
              <a:t>Binary split of copies whenever there is a match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6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Bloom filter robustness ratio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200" dirty="0" smtClean="0">
                <a:latin typeface="Comic Sans MS" pitchFamily="66" charset="0"/>
              </a:rPr>
              <a:t>Ratio of Bloom filter size to </a:t>
            </a:r>
            <a:r>
              <a:rPr lang="en-US" sz="2200" dirty="0" smtClean="0">
                <a:latin typeface="Comic Sans MS" pitchFamily="66" charset="0"/>
              </a:rPr>
              <a:t>num</a:t>
            </a:r>
            <a:r>
              <a:rPr lang="en-US" sz="2200" dirty="0" smtClean="0">
                <a:latin typeface="Comic Sans MS" pitchFamily="66" charset="0"/>
              </a:rPr>
              <a:t>ber of </a:t>
            </a:r>
            <a:r>
              <a:rPr lang="en-US" sz="2200" dirty="0" smtClean="0">
                <a:latin typeface="Comic Sans MS" pitchFamily="66" charset="0"/>
              </a:rPr>
              <a:t>descendants d(ɑ-1)</a:t>
            </a:r>
            <a:r>
              <a:rPr lang="en-US" sz="2200" baseline="30000" dirty="0" smtClean="0">
                <a:latin typeface="Comic Sans MS" pitchFamily="66" charset="0"/>
              </a:rPr>
              <a:t>d-2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>
                <a:latin typeface="Comic Sans MS" pitchFamily="66" charset="0"/>
              </a:rPr>
              <a:t>(ɑ: network </a:t>
            </a:r>
            <a:r>
              <a:rPr lang="en-US" sz="2200" dirty="0" smtClean="0">
                <a:latin typeface="Comic Sans MS" pitchFamily="66" charset="0"/>
              </a:rPr>
              <a:t>parameter, d</a:t>
            </a:r>
            <a:r>
              <a:rPr lang="en-US" sz="2200" dirty="0">
                <a:latin typeface="Comic Sans MS" pitchFamily="66" charset="0"/>
              </a:rPr>
              <a:t>: </a:t>
            </a:r>
            <a:r>
              <a:rPr lang="en-US" sz="2200" dirty="0" smtClean="0">
                <a:latin typeface="Comic Sans MS" pitchFamily="66" charset="0"/>
              </a:rPr>
              <a:t>node </a:t>
            </a:r>
            <a:r>
              <a:rPr lang="en-US" sz="2200" dirty="0">
                <a:latin typeface="Comic Sans MS" pitchFamily="66" charset="0"/>
              </a:rPr>
              <a:t>degree) </a:t>
            </a:r>
            <a:endParaRPr lang="en-US" sz="2200" dirty="0" smtClean="0">
              <a:latin typeface="Comic Sans MS" pitchFamily="66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omic Sans MS" pitchFamily="66" charset="0"/>
              </a:rPr>
              <a:t> </a:t>
            </a:r>
            <a:r>
              <a:rPr lang="en-US" sz="2200" dirty="0" smtClean="0">
                <a:latin typeface="Comic Sans MS" pitchFamily="66" charset="0"/>
              </a:rPr>
              <a:t> Keeping robustness level constant at each level</a:t>
            </a:r>
          </a:p>
          <a:p>
            <a:pPr lvl="1"/>
            <a:endParaRPr lang="en-US" sz="2200" dirty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2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Evaluation Setting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Traces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err="1" smtClean="0">
                <a:latin typeface="Comic Sans MS" pitchFamily="66" charset="0"/>
              </a:rPr>
              <a:t>Sigcomm</a:t>
            </a:r>
            <a:r>
              <a:rPr lang="en-US" dirty="0" smtClean="0">
                <a:latin typeface="Comic Sans MS" pitchFamily="66" charset="0"/>
              </a:rPr>
              <a:t> trace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(76 nodes with ɑ=2.5)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Synthetic trace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100 nodes with average d=10, by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Barabasi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-Albert’s preferential attachment with ɑ=2.1, edge weights: 0-0.1)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 marL="514350" indent="-514350"/>
            <a:r>
              <a:rPr lang="en-US" sz="3200" dirty="0" smtClean="0">
                <a:latin typeface="Comic Sans MS" pitchFamily="66" charset="0"/>
              </a:rPr>
              <a:t>Algorithms in comparison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Epidemic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(no contact info. with unlimited copies)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(Binary) Spray and Wait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(contact info. per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dest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.)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(Binary) Spray and Focus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(contact info. per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dest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.)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(Modified) Delegation Forwarding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(info. per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dest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. with bounded copies)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Sigcomm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Trace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Data delivery delay and ratio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d</a:t>
            </a:r>
            <a:r>
              <a:rPr lang="en-US" dirty="0" smtClean="0">
                <a:latin typeface="Comic Sans MS" pitchFamily="66" charset="0"/>
              </a:rPr>
              <a:t>eadline: 500 </a:t>
            </a:r>
            <a:r>
              <a:rPr lang="en-US" dirty="0" err="1" smtClean="0">
                <a:latin typeface="Comic Sans MS" pitchFamily="66" charset="0"/>
              </a:rPr>
              <a:t>mins</a:t>
            </a:r>
            <a:endParaRPr lang="en-US" dirty="0" smtClean="0">
              <a:latin typeface="Comic Sans MS" pitchFamily="66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no delivery: deadline as delay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8352928" cy="302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左箭头 12"/>
          <p:cNvSpPr/>
          <p:nvPr/>
        </p:nvSpPr>
        <p:spPr>
          <a:xfrm>
            <a:off x="4187687" y="3702516"/>
            <a:ext cx="504056" cy="144016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左箭头 13"/>
          <p:cNvSpPr/>
          <p:nvPr/>
        </p:nvSpPr>
        <p:spPr>
          <a:xfrm>
            <a:off x="8388424" y="4654586"/>
            <a:ext cx="504056" cy="144016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Sigcomm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Trace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Number of forwards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/>
            <a:endParaRPr lang="en-US" sz="2800" dirty="0" smtClean="0">
              <a:latin typeface="Comic Sans MS" pitchFamily="66" charset="0"/>
            </a:endParaRPr>
          </a:p>
          <a:p>
            <a:pPr marL="514350" indent="-514350"/>
            <a:endParaRPr lang="en-US" sz="1600" dirty="0" smtClean="0">
              <a:latin typeface="Comic Sans MS" pitchFamily="66" charset="0"/>
            </a:endParaRPr>
          </a:p>
          <a:p>
            <a:pPr marL="514350" indent="-514350"/>
            <a:endParaRPr lang="en-US" sz="1600" dirty="0" smtClean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472608" cy="352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左箭头 7"/>
          <p:cNvSpPr/>
          <p:nvPr/>
        </p:nvSpPr>
        <p:spPr>
          <a:xfrm>
            <a:off x="4499992" y="2564904"/>
            <a:ext cx="504056" cy="144016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48264" y="5661248"/>
            <a:ext cx="3600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60032" y="5661248"/>
            <a:ext cx="504056" cy="59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Sigcomm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Trace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Robustness ratio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/>
            <a:endParaRPr lang="en-US" sz="2800" dirty="0" smtClean="0">
              <a:latin typeface="Comic Sans MS" pitchFamily="66" charset="0"/>
            </a:endParaRPr>
          </a:p>
          <a:p>
            <a:pPr marL="514350" indent="-514350"/>
            <a:endParaRPr lang="en-US" sz="1600" dirty="0" smtClean="0">
              <a:latin typeface="Comic Sans MS" pitchFamily="66" charset="0"/>
            </a:endParaRPr>
          </a:p>
          <a:p>
            <a:pPr marL="514350" indent="-514350"/>
            <a:endParaRPr lang="en-US" sz="1600" dirty="0" smtClean="0">
              <a:latin typeface="Comic Sans MS" pitchFamily="66" charset="0"/>
            </a:endParaRPr>
          </a:p>
          <a:p>
            <a:pPr marL="514350" indent="-514350"/>
            <a:endParaRPr lang="en-US" sz="1600" dirty="0">
              <a:latin typeface="Comic Sans MS" pitchFamily="66" charset="0"/>
            </a:endParaRPr>
          </a:p>
          <a:p>
            <a:pPr marL="514350" indent="-514350"/>
            <a:r>
              <a:rPr lang="en-US" sz="1600" dirty="0" smtClean="0">
                <a:latin typeface="Comic Sans MS" pitchFamily="66" charset="0"/>
              </a:rPr>
              <a:t>Overall false positive rate: 38%, 28%, 17%, 10%, 06%, 03%, 02%, 01%, 0.7%</a:t>
            </a:r>
          </a:p>
          <a:p>
            <a:pPr marL="514350" indent="-514350"/>
            <a:r>
              <a:rPr lang="en-US" sz="1600" dirty="0" smtClean="0">
                <a:latin typeface="Comic Sans MS" pitchFamily="66" charset="0"/>
              </a:rPr>
              <a:t>Storage saving percentage: 81%, 72%, 62%, 53%, 44%, 31%, 21%, 10%, 0%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958" y="2204864"/>
            <a:ext cx="8504083" cy="30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Introduction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latin typeface="Comic Sans MS" pitchFamily="66" charset="0"/>
              </a:rPr>
              <a:t>Mobile opportunistic social networks (MOSN)</a:t>
            </a:r>
          </a:p>
          <a:p>
            <a:pPr marL="514350" indent="-514350"/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Opportunistic contacts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Intermittent connectivity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Instantaneous end-to-end paths may not exist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/>
            <a:r>
              <a:rPr lang="en-US" sz="2800" dirty="0" smtClean="0">
                <a:latin typeface="Comic Sans MS" pitchFamily="66" charset="0"/>
              </a:rPr>
              <a:t>A scenario</a:t>
            </a:r>
          </a:p>
          <a:p>
            <a:pPr marL="514350" indent="-514350"/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People walk around with phones </a:t>
            </a:r>
          </a:p>
          <a:p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that communicate with </a:t>
            </a:r>
            <a:r>
              <a:rPr lang="en-US" dirty="0">
                <a:latin typeface="Comic Sans MS" pitchFamily="66" charset="0"/>
              </a:rPr>
              <a:t>each </a:t>
            </a:r>
            <a:r>
              <a:rPr lang="en-US" dirty="0" smtClean="0">
                <a:latin typeface="Comic Sans MS" pitchFamily="66" charset="0"/>
              </a:rPr>
              <a:t>other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 via Bluetooth or </a:t>
            </a:r>
            <a:r>
              <a:rPr lang="en-US" dirty="0" err="1" smtClean="0">
                <a:latin typeface="Comic Sans MS" pitchFamily="66" charset="0"/>
              </a:rPr>
              <a:t>WiFi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861047"/>
            <a:ext cx="2592288" cy="242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Synthetic Trace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Data delivery delay and ratio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5735"/>
            <a:ext cx="8191928" cy="281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左箭头 4"/>
          <p:cNvSpPr/>
          <p:nvPr/>
        </p:nvSpPr>
        <p:spPr>
          <a:xfrm>
            <a:off x="4283968" y="3140968"/>
            <a:ext cx="504056" cy="144016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左箭头 7"/>
          <p:cNvSpPr/>
          <p:nvPr/>
        </p:nvSpPr>
        <p:spPr>
          <a:xfrm>
            <a:off x="8388424" y="4077072"/>
            <a:ext cx="504056" cy="144016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130347" cy="340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Synthetic Trace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>
                <a:latin typeface="Comic Sans MS" pitchFamily="66" charset="0"/>
              </a:rPr>
              <a:t>Number of forwards</a:t>
            </a:r>
          </a:p>
        </p:txBody>
      </p:sp>
      <p:sp>
        <p:nvSpPr>
          <p:cNvPr id="8" name="左箭头 7"/>
          <p:cNvSpPr/>
          <p:nvPr/>
        </p:nvSpPr>
        <p:spPr>
          <a:xfrm>
            <a:off x="4427984" y="2708920"/>
            <a:ext cx="504056" cy="144016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20272" y="5373216"/>
            <a:ext cx="432048" cy="574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32040" y="5301208"/>
            <a:ext cx="432048" cy="646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Synthetic Trace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Robustness ratio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/>
            <a:r>
              <a:rPr lang="en-US" sz="1600" dirty="0" smtClean="0">
                <a:latin typeface="Comic Sans MS" pitchFamily="66" charset="0"/>
              </a:rPr>
              <a:t>Overall false positive rate:  39%, 24%, 15%, 09%, 06%, 04%, 02%, 01%, 0.8%</a:t>
            </a:r>
          </a:p>
          <a:p>
            <a:pPr marL="514350" indent="-514350"/>
            <a:r>
              <a:rPr lang="en-US" sz="1600" dirty="0" smtClean="0">
                <a:latin typeface="Comic Sans MS" pitchFamily="66" charset="0"/>
              </a:rPr>
              <a:t>Storage saving percentage: 83%, 74%, 65%, 57%, 48%, 39%, 30%, 22%, 13%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84320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27384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Evaluation Summary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970835"/>
            <a:ext cx="74888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A competitive performance on the data delivery delay and ratio</a:t>
            </a:r>
          </a:p>
          <a:p>
            <a:endParaRPr lang="en-US" sz="2800" dirty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>
                <a:latin typeface="Comic Sans MS" pitchFamily="66" charset="0"/>
              </a:rPr>
              <a:t>R</a:t>
            </a:r>
            <a:r>
              <a:rPr lang="en-US" sz="2800" dirty="0" smtClean="0">
                <a:latin typeface="Comic Sans MS" pitchFamily="66" charset="0"/>
              </a:rPr>
              <a:t>eal vs. synthetic traces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Real: clustering </a:t>
            </a:r>
            <a:r>
              <a:rPr lang="en-US" dirty="0" smtClean="0">
                <a:latin typeface="Comic Sans MS" pitchFamily="66" charset="0"/>
              </a:rPr>
              <a:t>with </a:t>
            </a:r>
            <a:r>
              <a:rPr lang="en-US" dirty="0" smtClean="0">
                <a:latin typeface="Comic Sans MS" pitchFamily="66" charset="0"/>
              </a:rPr>
              <a:t>more parallel paths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Synthetic</a:t>
            </a:r>
            <a:r>
              <a:rPr lang="en-US" dirty="0" smtClean="0">
                <a:latin typeface="Comic Sans MS" pitchFamily="66" charset="0"/>
              </a:rPr>
              <a:t>: </a:t>
            </a:r>
            <a:r>
              <a:rPr lang="en-US" dirty="0" smtClean="0">
                <a:latin typeface="Comic Sans MS" pitchFamily="66" charset="0"/>
              </a:rPr>
              <a:t>multi-hop with fewer parallel paths</a:t>
            </a:r>
            <a:endParaRPr lang="en-US" dirty="0" smtClean="0">
              <a:latin typeface="Comic Sans MS" pitchFamily="66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endParaRPr lang="en-US" dirty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A small diameter does not guarantee a short delay!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Conclusions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3200" dirty="0" smtClean="0">
                <a:latin typeface="Comic Sans MS" pitchFamily="66" charset="0"/>
              </a:rPr>
              <a:t>Up-and-down routing</a:t>
            </a:r>
          </a:p>
          <a:p>
            <a:pPr marL="514350" indent="-514350"/>
            <a:endParaRPr lang="en-US" sz="10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Single-copy up phase and multi-copy down phase</a:t>
            </a:r>
          </a:p>
          <a:p>
            <a:pPr marL="514350" indent="-514350"/>
            <a:endParaRPr lang="en-US" sz="10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Nested core-periphery property (nested hierarchy)</a:t>
            </a:r>
          </a:p>
          <a:p>
            <a:pPr marL="514350" indent="-514350"/>
            <a:endParaRPr lang="en-US" sz="3200" dirty="0" smtClean="0">
              <a:latin typeface="Comic Sans MS" pitchFamily="66" charset="0"/>
            </a:endParaRPr>
          </a:p>
          <a:p>
            <a:pPr marL="514350" indent="-514350"/>
            <a:r>
              <a:rPr lang="en-US" sz="3200" dirty="0" smtClean="0">
                <a:latin typeface="Comic Sans MS" pitchFamily="66" charset="0"/>
              </a:rPr>
              <a:t>Future work</a:t>
            </a:r>
          </a:p>
          <a:p>
            <a:pPr marL="514350" indent="-514350"/>
            <a:endParaRPr lang="en-US" sz="10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Bound the number of copies in the down phase</a:t>
            </a:r>
            <a:endParaRPr lang="en-US" sz="2800" dirty="0" smtClean="0">
              <a:latin typeface="Comic Sans MS" pitchFamily="66" charset="0"/>
            </a:endParaRPr>
          </a:p>
          <a:p>
            <a:pPr marL="514350" indent="-514350"/>
            <a:endParaRPr lang="en-US" sz="1000" dirty="0" smtClean="0">
              <a:latin typeface="Comic Sans MS" pitchFamily="66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Coarse grain level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Comic Sans MS" pitchFamily="66" charset="0"/>
              </a:rPr>
              <a:t>Deal with multiple local maximums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Introduction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4249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600" dirty="0" smtClean="0">
                <a:latin typeface="Comic Sans MS" pitchFamily="66" charset="0"/>
              </a:rPr>
              <a:t>Contact and state information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Contact information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local, but large volume (</a:t>
            </a: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per node vs. per destination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State information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costly due to the iterative process</a:t>
            </a:r>
          </a:p>
          <a:p>
            <a:pPr marL="514350" indent="-514350"/>
            <a:endParaRPr lang="en-US" dirty="0" smtClean="0">
              <a:latin typeface="Comic Sans MS" pitchFamily="66" charset="0"/>
            </a:endParaRPr>
          </a:p>
          <a:p>
            <a:pPr marL="514350" indent="-514350"/>
            <a:r>
              <a:rPr lang="en-US" sz="2600" dirty="0">
                <a:latin typeface="Comic Sans MS" pitchFamily="66" charset="0"/>
              </a:rPr>
              <a:t>N</a:t>
            </a:r>
            <a:r>
              <a:rPr lang="en-US" sz="2600" dirty="0" smtClean="0">
                <a:latin typeface="Comic Sans MS" pitchFamily="66" charset="0"/>
              </a:rPr>
              <a:t>etwork structure information of MOSNs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Nested core-periphery structures (</a:t>
            </a:r>
            <a:r>
              <a:rPr lang="en-US" sz="2000" dirty="0" smtClean="0">
                <a:solidFill>
                  <a:srgbClr val="336699"/>
                </a:solidFill>
                <a:latin typeface="Comic Sans MS" pitchFamily="66" charset="0"/>
              </a:rPr>
              <a:t>nested hierarchy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MIT trace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388698"/>
            <a:ext cx="5283043" cy="225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Introduction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2809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p-and-down routing</a:t>
            </a:r>
            <a:r>
              <a:rPr lang="en-US" sz="2800" dirty="0" smtClean="0">
                <a:latin typeface="Comic Sans MS" pitchFamily="66" charset="0"/>
              </a:rPr>
              <a:t> based on nested hierarchy: per node contact with limited state information</a:t>
            </a:r>
          </a:p>
          <a:p>
            <a:endParaRPr lang="en-US" sz="16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Up phase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Single-copy routing from source to network core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Nested hierarchy</a:t>
            </a:r>
            <a:endParaRPr lang="en-US" sz="16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Down phase</a:t>
            </a:r>
            <a:endParaRPr lang="en-US" sz="2800" dirty="0">
              <a:latin typeface="Comic Sans MS" pitchFamily="66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Multi-copy routing from network core to destination</a:t>
            </a:r>
          </a:p>
          <a:p>
            <a:pPr marL="971550" lvl="2" indent="-5143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Bloom </a:t>
            </a:r>
            <a:r>
              <a:rPr lang="en-US" sz="2000" dirty="0">
                <a:latin typeface="Comic Sans MS" pitchFamily="66" charset="0"/>
              </a:rPr>
              <a:t>filter as the routing </a:t>
            </a:r>
            <a:r>
              <a:rPr lang="en-US" sz="2000" dirty="0" smtClean="0">
                <a:latin typeface="Comic Sans MS" pitchFamily="66" charset="0"/>
              </a:rPr>
              <a:t>hint</a:t>
            </a:r>
            <a:endParaRPr lang="en-US" sz="2000" dirty="0">
              <a:latin typeface="Comic Sans MS" pitchFamily="66" charset="0"/>
            </a:endParaRPr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23528" y="5013176"/>
          <a:ext cx="8577146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Visio" r:id="rId3" imgW="19666812" imgH="3466757" progId="Visio.Drawing.11">
                  <p:embed/>
                </p:oleObj>
              </mc:Choice>
              <mc:Fallback>
                <p:oleObj name="Visio" r:id="rId3" imgW="19666812" imgH="3466757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013176"/>
                        <a:ext cx="8577146" cy="151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Introduction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Challenges for traditional hierarchical routings </a:t>
            </a:r>
          </a:p>
          <a:p>
            <a:endParaRPr lang="en-US" sz="10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Trap in 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local maximums </a:t>
            </a:r>
            <a:r>
              <a:rPr lang="en-US" sz="2800" dirty="0" smtClean="0">
                <a:latin typeface="Comic Sans MS" pitchFamily="66" charset="0"/>
              </a:rPr>
              <a:t>when moving up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endParaRPr lang="en-US" sz="2800" dirty="0" smtClean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latin typeface="Comic Sans MS" pitchFamily="66" charset="0"/>
              </a:rPr>
              <a:t>Cannot find the down path efficiently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High storage space for </a:t>
            </a: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descendants</a:t>
            </a:r>
            <a:r>
              <a:rPr lang="en-US" sz="2000" dirty="0" smtClean="0">
                <a:latin typeface="Comic Sans MS" pitchFamily="66" charset="0"/>
              </a:rPr>
              <a:t>: each node tracks its child nodes and their child nodes.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596461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Up </a:t>
            </a:r>
            <a:r>
              <a:rPr lang="en-US" sz="40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P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hase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Degree hierarchy vs. nested hierarchy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69342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Local Maximum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L</a:t>
            </a:r>
            <a:r>
              <a:rPr lang="en-US" sz="2800" dirty="0" smtClean="0">
                <a:latin typeface="Comic Sans MS" pitchFamily="66" charset="0"/>
              </a:rPr>
              <a:t>ocal maximums in real dataset</a:t>
            </a:r>
          </a:p>
          <a:p>
            <a:r>
              <a:rPr lang="en-US" sz="2000" dirty="0">
                <a:latin typeface="Comic Sans MS" pitchFamily="66" charset="0"/>
              </a:rPr>
              <a:t>(</a:t>
            </a:r>
            <a:r>
              <a:rPr lang="en-US" sz="2000" dirty="0" smtClean="0">
                <a:latin typeface="Comic Sans MS" pitchFamily="66" charset="0"/>
              </a:rPr>
              <a:t>Stanford Large Network Dataset Collection)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AS-733 (autonomous system dataset)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6,747 nodes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</a:rPr>
              <a:t>local maximum in nested hierarchy (17 levels)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8 local maximums in degree hierarchy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p2p-Gnutella08 (Gnutella peer-to-peer network)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20,777 nodes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Comic Sans MS" pitchFamily="66" charset="0"/>
              </a:rPr>
              <a:t>3 </a:t>
            </a:r>
            <a:r>
              <a:rPr lang="en-US" sz="2000" dirty="0" smtClean="0">
                <a:latin typeface="Comic Sans MS" pitchFamily="66" charset="0"/>
              </a:rPr>
              <a:t>  local maximums in nested hierarchy (20 levels)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76 local maximums in degree hierarchy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N</a:t>
            </a:r>
            <a:r>
              <a:rPr lang="en-US" dirty="0" smtClean="0">
                <a:latin typeface="Comic Sans MS" pitchFamily="66" charset="0"/>
              </a:rPr>
              <a:t>ested hierarchy has fewer local maximums!</a:t>
            </a:r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Local Maximum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420888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sz="2800" dirty="0" smtClean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8640960" cy="180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</a:t>
            </a:r>
            <a:r>
              <a:rPr lang="en-US" sz="40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Up Phase</a:t>
            </a:r>
            <a:endParaRPr lang="en-US" sz="40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484784"/>
            <a:ext cx="81369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Weighted degree </a:t>
            </a:r>
            <a:r>
              <a:rPr lang="en-US" dirty="0">
                <a:latin typeface="Comic Sans MS" pitchFamily="66" charset="0"/>
              </a:rPr>
              <a:t>of a node: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sum of weights </a:t>
            </a:r>
            <a:r>
              <a:rPr lang="en-US" dirty="0" smtClean="0">
                <a:latin typeface="Comic Sans MS" pitchFamily="66" charset="0"/>
              </a:rPr>
              <a:t>of adjacent </a:t>
            </a:r>
            <a:r>
              <a:rPr lang="en-US" dirty="0">
                <a:latin typeface="Comic Sans MS" pitchFamily="66" charset="0"/>
              </a:rPr>
              <a:t>links (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total contact frequency</a:t>
            </a:r>
            <a:r>
              <a:rPr lang="en-US" dirty="0">
                <a:latin typeface="Comic Sans MS" pitchFamily="66" charset="0"/>
              </a:rPr>
              <a:t>)</a:t>
            </a:r>
          </a:p>
          <a:p>
            <a:pPr marL="514350" indent="-514350"/>
            <a:endParaRPr lang="en-US" dirty="0"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Effective weighted degree</a:t>
            </a:r>
            <a:r>
              <a:rPr lang="en-US" dirty="0">
                <a:latin typeface="Comic Sans MS" pitchFamily="66" charset="0"/>
              </a:rPr>
              <a:t> of a node: </a:t>
            </a:r>
            <a:r>
              <a:rPr lang="en-US" dirty="0" smtClean="0">
                <a:latin typeface="Comic Sans MS" pitchFamily="66" charset="0"/>
              </a:rPr>
              <a:t>weighted degree to </a:t>
            </a:r>
            <a:r>
              <a:rPr lang="en-US" dirty="0">
                <a:latin typeface="Comic Sans MS" pitchFamily="66" charset="0"/>
              </a:rPr>
              <a:t>unlabeled </a:t>
            </a:r>
            <a:r>
              <a:rPr lang="en-US" dirty="0" smtClean="0">
                <a:latin typeface="Comic Sans MS" pitchFamily="66" charset="0"/>
              </a:rPr>
              <a:t>neighbors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Labeling scheme </a:t>
            </a:r>
            <a:r>
              <a:rPr lang="en-US" sz="2800" dirty="0" smtClean="0">
                <a:latin typeface="Comic Sans MS" pitchFamily="66" charset="0"/>
              </a:rPr>
              <a:t>for nested hierarchy</a:t>
            </a:r>
          </a:p>
          <a:p>
            <a:endParaRPr lang="en-US" sz="1600" dirty="0" smtClean="0">
              <a:latin typeface="Comic Sans MS" pitchFamily="66" charset="0"/>
            </a:endParaRPr>
          </a:p>
          <a:p>
            <a:pPr marL="514350" indent="-514350"/>
            <a:endParaRPr lang="en-US" sz="1600" dirty="0" smtClean="0">
              <a:latin typeface="Comic Sans MS" pitchFamily="66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200" dirty="0" smtClean="0">
                <a:latin typeface="Comic Sans MS" pitchFamily="66" charset="0"/>
              </a:rPr>
              <a:t>A node labels itself when it has the lowest effective weighted degree among unlabeled neighbors 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2200" dirty="0">
              <a:latin typeface="Comic Sans MS" pitchFamily="66" charset="0"/>
            </a:endParaRP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200" dirty="0" smtClean="0">
                <a:latin typeface="Comic Sans MS" pitchFamily="66" charset="0"/>
              </a:rPr>
              <a:t>The label is set to be the largest label among its labeled neighbors plus one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13417</TotalTime>
  <Words>858</Words>
  <Application>Microsoft Office PowerPoint</Application>
  <PresentationFormat>On-screen Show (4:3)</PresentationFormat>
  <Paragraphs>198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微软雅黑</vt:lpstr>
      <vt:lpstr>黑体</vt:lpstr>
      <vt:lpstr>Arial</vt:lpstr>
      <vt:lpstr>Comic Sans MS</vt:lpstr>
      <vt:lpstr>Franklin Gothic Book</vt:lpstr>
      <vt:lpstr>Franklin Gothic Medium</vt:lpstr>
      <vt:lpstr>Times New Roman</vt:lpstr>
      <vt:lpstr>Wingdings 2</vt:lpstr>
      <vt:lpstr>暗香扑面</vt:lpstr>
      <vt:lpstr>Visio</vt:lpstr>
      <vt:lpstr>Up-and-Down Routing in Mobile  Opportunistic Social Networks with  Bloom-Filter-Based Hints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eclipsed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Devil Presentation</dc:title>
  <dc:creator>eclipse</dc:creator>
  <cp:lastModifiedBy>wu</cp:lastModifiedBy>
  <cp:revision>415</cp:revision>
  <dcterms:created xsi:type="dcterms:W3CDTF">2002-10-29T16:53:47Z</dcterms:created>
  <dcterms:modified xsi:type="dcterms:W3CDTF">2014-05-25T21:14:03Z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141786</vt:lpwstr>
  </property>
  <property fmtid="{D5CDD505-2E9C-101B-9397-08002B2CF9AE}" pid="3" name="NXPowerLiteVersion">
    <vt:lpwstr>D4.1.4</vt:lpwstr>
  </property>
</Properties>
</file>