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  <p:sldMasterId id="2147483697" r:id="rId3"/>
    <p:sldMasterId id="2147483709" r:id="rId4"/>
    <p:sldMasterId id="2147483724" r:id="rId5"/>
  </p:sldMasterIdLst>
  <p:notesMasterIdLst>
    <p:notesMasterId r:id="rId27"/>
  </p:notesMasterIdLst>
  <p:handoutMasterIdLst>
    <p:handoutMasterId r:id="rId28"/>
  </p:handoutMasterIdLst>
  <p:sldIdLst>
    <p:sldId id="256" r:id="rId6"/>
    <p:sldId id="258" r:id="rId7"/>
    <p:sldId id="264" r:id="rId8"/>
    <p:sldId id="267" r:id="rId9"/>
    <p:sldId id="295" r:id="rId10"/>
    <p:sldId id="275" r:id="rId11"/>
    <p:sldId id="294" r:id="rId12"/>
    <p:sldId id="278" r:id="rId13"/>
    <p:sldId id="274" r:id="rId14"/>
    <p:sldId id="289" r:id="rId15"/>
    <p:sldId id="281" r:id="rId16"/>
    <p:sldId id="288" r:id="rId17"/>
    <p:sldId id="270" r:id="rId18"/>
    <p:sldId id="283" r:id="rId19"/>
    <p:sldId id="276" r:id="rId20"/>
    <p:sldId id="291" r:id="rId21"/>
    <p:sldId id="290" r:id="rId22"/>
    <p:sldId id="293" r:id="rId23"/>
    <p:sldId id="285" r:id="rId24"/>
    <p:sldId id="286" r:id="rId25"/>
    <p:sldId id="287" r:id="rId26"/>
  </p:sldIdLst>
  <p:sldSz cx="9144000" cy="6858000" type="screen4x3"/>
  <p:notesSz cx="6858000" cy="9144000"/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6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FECB4D8-DB02-4DC6-A0A2-4F2EBAE1DC90}" styleName="中度样式 1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2DE63D5-997A-4646-A377-4702673A728D}" styleName="浅色样式 2 - 强调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8" d="100"/>
          <a:sy n="68" d="100"/>
        </p:scale>
        <p:origin x="-2568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04B6E5-F904-DF4D-9508-82BB15C7BEBD}" type="doc">
      <dgm:prSet loTypeId="urn:microsoft.com/office/officeart/2005/8/layout/hList1" loCatId="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zh-CN" altLang="en-US"/>
        </a:p>
      </dgm:t>
    </dgm:pt>
    <dgm:pt modelId="{959721DC-CAB6-1346-A3CF-DBC91C141D4A}">
      <dgm:prSet/>
      <dgm:spPr/>
      <dgm:t>
        <a:bodyPr/>
        <a:lstStyle/>
        <a:p>
          <a:pPr rtl="0"/>
          <a:r>
            <a:rPr lang="en-US" altLang="zh-CN" dirty="0" smtClean="0">
              <a:latin typeface="Avenir Book"/>
              <a:cs typeface="Avenir Book"/>
            </a:rPr>
            <a:t>Wireless</a:t>
          </a:r>
          <a:r>
            <a:rPr lang="zh-CN" altLang="en-US" dirty="0" smtClean="0">
              <a:latin typeface="Avenir Book"/>
              <a:cs typeface="Avenir Book"/>
            </a:rPr>
            <a:t> </a:t>
          </a:r>
          <a:r>
            <a:rPr lang="en-US" altLang="zh-CN" dirty="0" smtClean="0">
              <a:latin typeface="Avenir Book"/>
              <a:cs typeface="Avenir Book"/>
            </a:rPr>
            <a:t>Throughput</a:t>
          </a:r>
          <a:r>
            <a:rPr lang="zh-CN" altLang="en-US" dirty="0" smtClean="0">
              <a:latin typeface="Avenir Book"/>
              <a:cs typeface="Avenir Book"/>
            </a:rPr>
            <a:t> </a:t>
          </a:r>
          <a:r>
            <a:rPr lang="en-US" altLang="zh-CN" dirty="0" smtClean="0">
              <a:latin typeface="Avenir Book"/>
              <a:cs typeface="Avenir Book"/>
            </a:rPr>
            <a:t>Optimization</a:t>
          </a:r>
          <a:endParaRPr lang="zh-CN" altLang="en-US" dirty="0">
            <a:latin typeface="Avenir Book"/>
            <a:cs typeface="Avenir Book"/>
          </a:endParaRPr>
        </a:p>
      </dgm:t>
    </dgm:pt>
    <dgm:pt modelId="{AA2934A0-2C25-DA4B-8283-7CFA4DD90E62}" type="parTrans" cxnId="{6C4E3C3A-E797-F44F-AECE-D723C1B2DF31}">
      <dgm:prSet/>
      <dgm:spPr/>
      <dgm:t>
        <a:bodyPr/>
        <a:lstStyle/>
        <a:p>
          <a:endParaRPr lang="zh-CN" altLang="en-US">
            <a:latin typeface="Avenir Book"/>
            <a:cs typeface="Avenir Book"/>
          </a:endParaRPr>
        </a:p>
      </dgm:t>
    </dgm:pt>
    <dgm:pt modelId="{7F277EA1-6F01-964E-B385-2741AA198319}" type="sibTrans" cxnId="{6C4E3C3A-E797-F44F-AECE-D723C1B2DF31}">
      <dgm:prSet/>
      <dgm:spPr/>
      <dgm:t>
        <a:bodyPr/>
        <a:lstStyle/>
        <a:p>
          <a:endParaRPr lang="zh-CN" altLang="en-US">
            <a:latin typeface="Avenir Book"/>
            <a:cs typeface="Avenir Book"/>
          </a:endParaRPr>
        </a:p>
      </dgm:t>
    </dgm:pt>
    <dgm:pt modelId="{4C5F6A28-32FD-2144-890A-B56AA6198D97}">
      <dgm:prSet/>
      <dgm:spPr/>
      <dgm:t>
        <a:bodyPr/>
        <a:lstStyle/>
        <a:p>
          <a:pPr rtl="0"/>
          <a:r>
            <a:rPr lang="en-US" altLang="zh-CN" dirty="0" smtClean="0">
              <a:latin typeface="Avenir Book"/>
              <a:cs typeface="Avenir Book"/>
            </a:rPr>
            <a:t>More</a:t>
          </a:r>
          <a:r>
            <a:rPr lang="zh-CN" altLang="en-US" dirty="0" smtClean="0">
              <a:latin typeface="Avenir Book"/>
              <a:cs typeface="Avenir Book"/>
            </a:rPr>
            <a:t> </a:t>
          </a:r>
          <a:r>
            <a:rPr lang="en-US" altLang="zh-CN" dirty="0" smtClean="0">
              <a:latin typeface="Avenir Book"/>
              <a:cs typeface="Avenir Book"/>
            </a:rPr>
            <a:t>Users</a:t>
          </a:r>
          <a:r>
            <a:rPr lang="zh-CN" altLang="en-US" dirty="0" smtClean="0">
              <a:latin typeface="Avenir Book"/>
              <a:cs typeface="Avenir Book"/>
            </a:rPr>
            <a:t> </a:t>
          </a:r>
          <a:r>
            <a:rPr lang="en-US" altLang="zh-CN" dirty="0" smtClean="0">
              <a:latin typeface="Avenir Book"/>
              <a:cs typeface="Avenir Book"/>
            </a:rPr>
            <a:t>Supported</a:t>
          </a:r>
          <a:endParaRPr lang="zh-CN" altLang="en-US" dirty="0">
            <a:latin typeface="Avenir Book"/>
            <a:cs typeface="Avenir Book"/>
          </a:endParaRPr>
        </a:p>
      </dgm:t>
    </dgm:pt>
    <dgm:pt modelId="{F9D3BC04-A9D5-5F41-8AB0-01BEB071B3E7}" type="parTrans" cxnId="{B87397E6-DDC7-3945-8903-E99B95848F27}">
      <dgm:prSet/>
      <dgm:spPr/>
      <dgm:t>
        <a:bodyPr/>
        <a:lstStyle/>
        <a:p>
          <a:endParaRPr lang="zh-CN" altLang="en-US">
            <a:latin typeface="Avenir Book"/>
            <a:cs typeface="Avenir Book"/>
          </a:endParaRPr>
        </a:p>
      </dgm:t>
    </dgm:pt>
    <dgm:pt modelId="{5365A49C-2D4A-F74C-A5E9-9EDB847A4104}" type="sibTrans" cxnId="{B87397E6-DDC7-3945-8903-E99B95848F27}">
      <dgm:prSet/>
      <dgm:spPr/>
      <dgm:t>
        <a:bodyPr/>
        <a:lstStyle/>
        <a:p>
          <a:endParaRPr lang="zh-CN" altLang="en-US">
            <a:latin typeface="Avenir Book"/>
            <a:cs typeface="Avenir Book"/>
          </a:endParaRPr>
        </a:p>
      </dgm:t>
    </dgm:pt>
    <dgm:pt modelId="{08AAE5AE-619B-8248-83C3-A7EB5F0F5E15}">
      <dgm:prSet/>
      <dgm:spPr/>
      <dgm:t>
        <a:bodyPr/>
        <a:lstStyle/>
        <a:p>
          <a:pPr rtl="0"/>
          <a:r>
            <a:rPr lang="en-US" altLang="zh-CN" dirty="0" smtClean="0">
              <a:latin typeface="Avenir Book"/>
              <a:cs typeface="Avenir Book"/>
            </a:rPr>
            <a:t>Better</a:t>
          </a:r>
          <a:r>
            <a:rPr lang="zh-CN" altLang="en-US" dirty="0" smtClean="0">
              <a:latin typeface="Avenir Book"/>
              <a:cs typeface="Avenir Book"/>
            </a:rPr>
            <a:t> </a:t>
          </a:r>
          <a:r>
            <a:rPr lang="en-US" altLang="zh-CN" dirty="0" smtClean="0">
              <a:latin typeface="Avenir Book"/>
              <a:cs typeface="Avenir Book"/>
            </a:rPr>
            <a:t>Spectrum</a:t>
          </a:r>
          <a:r>
            <a:rPr lang="zh-CN" altLang="en-US" dirty="0" smtClean="0">
              <a:latin typeface="Avenir Book"/>
              <a:cs typeface="Avenir Book"/>
            </a:rPr>
            <a:t> </a:t>
          </a:r>
          <a:r>
            <a:rPr lang="en-US" altLang="zh-CN" dirty="0" smtClean="0">
              <a:latin typeface="Avenir Book"/>
              <a:cs typeface="Avenir Book"/>
            </a:rPr>
            <a:t>Utilization</a:t>
          </a:r>
          <a:endParaRPr lang="zh-CN" altLang="en-US" dirty="0">
            <a:latin typeface="Avenir Book"/>
            <a:cs typeface="Avenir Book"/>
          </a:endParaRPr>
        </a:p>
      </dgm:t>
    </dgm:pt>
    <dgm:pt modelId="{491CA1C5-F12D-7646-BC83-1CF92CA86360}" type="parTrans" cxnId="{F7E871F1-295C-594C-8A6D-5B4D1EE71C7C}">
      <dgm:prSet/>
      <dgm:spPr/>
      <dgm:t>
        <a:bodyPr/>
        <a:lstStyle/>
        <a:p>
          <a:endParaRPr lang="zh-CN" altLang="en-US">
            <a:latin typeface="Avenir Book"/>
            <a:cs typeface="Avenir Book"/>
          </a:endParaRPr>
        </a:p>
      </dgm:t>
    </dgm:pt>
    <dgm:pt modelId="{85E18274-D0EF-B64A-9509-512F2209C64E}" type="sibTrans" cxnId="{F7E871F1-295C-594C-8A6D-5B4D1EE71C7C}">
      <dgm:prSet/>
      <dgm:spPr/>
      <dgm:t>
        <a:bodyPr/>
        <a:lstStyle/>
        <a:p>
          <a:endParaRPr lang="zh-CN" altLang="en-US">
            <a:latin typeface="Avenir Book"/>
            <a:cs typeface="Avenir Book"/>
          </a:endParaRPr>
        </a:p>
      </dgm:t>
    </dgm:pt>
    <dgm:pt modelId="{6A74555A-E535-1D4A-9092-F427A0E00BBB}">
      <dgm:prSet/>
      <dgm:spPr/>
      <dgm:t>
        <a:bodyPr/>
        <a:lstStyle/>
        <a:p>
          <a:pPr rtl="0"/>
          <a:r>
            <a:rPr lang="en-US" altLang="zh-CN" dirty="0" smtClean="0">
              <a:latin typeface="Avenir Book"/>
              <a:cs typeface="Avenir Book"/>
            </a:rPr>
            <a:t>Larger</a:t>
          </a:r>
          <a:r>
            <a:rPr lang="zh-CN" altLang="en-US" dirty="0" smtClean="0">
              <a:latin typeface="Avenir Book"/>
              <a:cs typeface="Avenir Book"/>
            </a:rPr>
            <a:t> </a:t>
          </a:r>
          <a:r>
            <a:rPr lang="en-US" altLang="zh-CN" dirty="0" smtClean="0">
              <a:latin typeface="Avenir Book"/>
              <a:cs typeface="Avenir Book"/>
            </a:rPr>
            <a:t>Bandwidth</a:t>
          </a:r>
          <a:endParaRPr lang="zh-CN" altLang="en-US" dirty="0">
            <a:latin typeface="Avenir Book"/>
            <a:cs typeface="Avenir Book"/>
          </a:endParaRPr>
        </a:p>
      </dgm:t>
    </dgm:pt>
    <dgm:pt modelId="{19155C20-7ED5-1043-B030-BDBAAF355F7B}" type="parTrans" cxnId="{B3AE7CB1-D616-E544-AE77-05624E15EAF7}">
      <dgm:prSet/>
      <dgm:spPr/>
      <dgm:t>
        <a:bodyPr/>
        <a:lstStyle/>
        <a:p>
          <a:endParaRPr lang="zh-CN" altLang="en-US">
            <a:latin typeface="Avenir Book"/>
            <a:cs typeface="Avenir Book"/>
          </a:endParaRPr>
        </a:p>
      </dgm:t>
    </dgm:pt>
    <dgm:pt modelId="{2F447D28-9865-7E46-B133-4F327D502BB7}" type="sibTrans" cxnId="{B3AE7CB1-D616-E544-AE77-05624E15EAF7}">
      <dgm:prSet/>
      <dgm:spPr/>
      <dgm:t>
        <a:bodyPr/>
        <a:lstStyle/>
        <a:p>
          <a:endParaRPr lang="zh-CN" altLang="en-US">
            <a:latin typeface="Avenir Book"/>
            <a:cs typeface="Avenir Book"/>
          </a:endParaRPr>
        </a:p>
      </dgm:t>
    </dgm:pt>
    <dgm:pt modelId="{71FA1C90-55F2-F74A-938A-6897BD8BC76B}" type="pres">
      <dgm:prSet presAssocID="{A504B6E5-F904-DF4D-9508-82BB15C7BEB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E5578956-90B5-374F-A1D8-86CF083B63AF}" type="pres">
      <dgm:prSet presAssocID="{959721DC-CAB6-1346-A3CF-DBC91C141D4A}" presName="composite" presStyleCnt="0"/>
      <dgm:spPr/>
    </dgm:pt>
    <dgm:pt modelId="{948D696B-8516-974E-8F46-6680DBF9A8E7}" type="pres">
      <dgm:prSet presAssocID="{959721DC-CAB6-1346-A3CF-DBC91C141D4A}" presName="parTx" presStyleLbl="alignNode1" presStyleIdx="0" presStyleCnt="1" custLinFactNeighborY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1FD4BA0-3A09-0A4E-9948-65BC01C61B6F}" type="pres">
      <dgm:prSet presAssocID="{959721DC-CAB6-1346-A3CF-DBC91C141D4A}" presName="desTx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44BB5962-B937-764E-9297-E202CF6600B3}" type="presOf" srcId="{4C5F6A28-32FD-2144-890A-B56AA6198D97}" destId="{F1FD4BA0-3A09-0A4E-9948-65BC01C61B6F}" srcOrd="0" destOrd="0" presId="urn:microsoft.com/office/officeart/2005/8/layout/hList1"/>
    <dgm:cxn modelId="{CF68ACBA-B1B5-C141-BA74-0361ABAFAA1E}" type="presOf" srcId="{A504B6E5-F904-DF4D-9508-82BB15C7BEBD}" destId="{71FA1C90-55F2-F74A-938A-6897BD8BC76B}" srcOrd="0" destOrd="0" presId="urn:microsoft.com/office/officeart/2005/8/layout/hList1"/>
    <dgm:cxn modelId="{F7E871F1-295C-594C-8A6D-5B4D1EE71C7C}" srcId="{959721DC-CAB6-1346-A3CF-DBC91C141D4A}" destId="{08AAE5AE-619B-8248-83C3-A7EB5F0F5E15}" srcOrd="2" destOrd="0" parTransId="{491CA1C5-F12D-7646-BC83-1CF92CA86360}" sibTransId="{85E18274-D0EF-B64A-9509-512F2209C64E}"/>
    <dgm:cxn modelId="{B3AE7CB1-D616-E544-AE77-05624E15EAF7}" srcId="{959721DC-CAB6-1346-A3CF-DBC91C141D4A}" destId="{6A74555A-E535-1D4A-9092-F427A0E00BBB}" srcOrd="1" destOrd="0" parTransId="{19155C20-7ED5-1043-B030-BDBAAF355F7B}" sibTransId="{2F447D28-9865-7E46-B133-4F327D502BB7}"/>
    <dgm:cxn modelId="{6C4E3C3A-E797-F44F-AECE-D723C1B2DF31}" srcId="{A504B6E5-F904-DF4D-9508-82BB15C7BEBD}" destId="{959721DC-CAB6-1346-A3CF-DBC91C141D4A}" srcOrd="0" destOrd="0" parTransId="{AA2934A0-2C25-DA4B-8283-7CFA4DD90E62}" sibTransId="{7F277EA1-6F01-964E-B385-2741AA198319}"/>
    <dgm:cxn modelId="{1E30DFA7-3211-2447-97F6-FD10BA98A32A}" type="presOf" srcId="{6A74555A-E535-1D4A-9092-F427A0E00BBB}" destId="{F1FD4BA0-3A09-0A4E-9948-65BC01C61B6F}" srcOrd="0" destOrd="1" presId="urn:microsoft.com/office/officeart/2005/8/layout/hList1"/>
    <dgm:cxn modelId="{DAF30B90-0C74-F949-8995-4C02AF184DA2}" type="presOf" srcId="{08AAE5AE-619B-8248-83C3-A7EB5F0F5E15}" destId="{F1FD4BA0-3A09-0A4E-9948-65BC01C61B6F}" srcOrd="0" destOrd="2" presId="urn:microsoft.com/office/officeart/2005/8/layout/hList1"/>
    <dgm:cxn modelId="{ABF4CD73-9A30-424F-8188-45DED569C984}" type="presOf" srcId="{959721DC-CAB6-1346-A3CF-DBC91C141D4A}" destId="{948D696B-8516-974E-8F46-6680DBF9A8E7}" srcOrd="0" destOrd="0" presId="urn:microsoft.com/office/officeart/2005/8/layout/hList1"/>
    <dgm:cxn modelId="{B87397E6-DDC7-3945-8903-E99B95848F27}" srcId="{959721DC-CAB6-1346-A3CF-DBC91C141D4A}" destId="{4C5F6A28-32FD-2144-890A-B56AA6198D97}" srcOrd="0" destOrd="0" parTransId="{F9D3BC04-A9D5-5F41-8AB0-01BEB071B3E7}" sibTransId="{5365A49C-2D4A-F74C-A5E9-9EDB847A4104}"/>
    <dgm:cxn modelId="{028A4AC7-1979-3344-A524-F0DFCC89104F}" type="presParOf" srcId="{71FA1C90-55F2-F74A-938A-6897BD8BC76B}" destId="{E5578956-90B5-374F-A1D8-86CF083B63AF}" srcOrd="0" destOrd="0" presId="urn:microsoft.com/office/officeart/2005/8/layout/hList1"/>
    <dgm:cxn modelId="{3C822B8C-0352-404B-8F0B-5D1B8907247C}" type="presParOf" srcId="{E5578956-90B5-374F-A1D8-86CF083B63AF}" destId="{948D696B-8516-974E-8F46-6680DBF9A8E7}" srcOrd="0" destOrd="0" presId="urn:microsoft.com/office/officeart/2005/8/layout/hList1"/>
    <dgm:cxn modelId="{9FEA9C54-8FAC-C041-A05D-52EFDE330545}" type="presParOf" srcId="{E5578956-90B5-374F-A1D8-86CF083B63AF}" destId="{F1FD4BA0-3A09-0A4E-9948-65BC01C61B6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F7C983-ECBF-FB40-A3B8-A77D3033AC32}" type="doc">
      <dgm:prSet loTypeId="urn:microsoft.com/office/officeart/2005/8/layout/vList3" loCatId="" qsTypeId="urn:microsoft.com/office/officeart/2005/8/quickstyle/simple4" qsCatId="simple" csTypeId="urn:microsoft.com/office/officeart/2005/8/colors/colorful3" csCatId="colorful" phldr="1"/>
      <dgm:spPr/>
    </dgm:pt>
    <dgm:pt modelId="{AAF43001-892E-804D-86D3-ADDC9026F26D}">
      <dgm:prSet phldrT="[文本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altLang="zh-CN" sz="1050" dirty="0" smtClean="0"/>
            <a:t>FDM</a:t>
          </a:r>
          <a:endParaRPr lang="zh-CN" altLang="en-US" sz="1050" dirty="0"/>
        </a:p>
      </dgm:t>
    </dgm:pt>
    <dgm:pt modelId="{AAF4341F-5D35-2648-BD70-68DB4440F3E1}" type="parTrans" cxnId="{5F2EBC59-DE6C-C74D-A562-6C36A1E28DB5}">
      <dgm:prSet/>
      <dgm:spPr/>
      <dgm:t>
        <a:bodyPr/>
        <a:lstStyle/>
        <a:p>
          <a:endParaRPr lang="zh-CN" altLang="en-US"/>
        </a:p>
      </dgm:t>
    </dgm:pt>
    <dgm:pt modelId="{677D54B2-4A73-9749-8F63-B22B73532D39}" type="sibTrans" cxnId="{5F2EBC59-DE6C-C74D-A562-6C36A1E28DB5}">
      <dgm:prSet/>
      <dgm:spPr/>
      <dgm:t>
        <a:bodyPr/>
        <a:lstStyle/>
        <a:p>
          <a:endParaRPr lang="zh-CN" altLang="en-US"/>
        </a:p>
      </dgm:t>
    </dgm:pt>
    <dgm:pt modelId="{99AFDC2A-0763-DD4E-9441-20F13DA06FBA}">
      <dgm:prSet phldrT="[文本]" custT="1"/>
      <dgm:spPr/>
      <dgm:t>
        <a:bodyPr/>
        <a:lstStyle/>
        <a:p>
          <a:r>
            <a:rPr lang="en-US" altLang="zh-CN" sz="900" dirty="0" smtClean="0"/>
            <a:t>Link Scheduling</a:t>
          </a:r>
          <a:endParaRPr lang="zh-CN" altLang="en-US" sz="900" dirty="0"/>
        </a:p>
      </dgm:t>
    </dgm:pt>
    <dgm:pt modelId="{7606CB50-6F8F-1E43-81D8-69D9674F1464}" type="parTrans" cxnId="{6CEF5BC9-BEBC-5348-9334-1347C155E5A1}">
      <dgm:prSet/>
      <dgm:spPr/>
      <dgm:t>
        <a:bodyPr/>
        <a:lstStyle/>
        <a:p>
          <a:endParaRPr lang="zh-CN" altLang="en-US"/>
        </a:p>
      </dgm:t>
    </dgm:pt>
    <dgm:pt modelId="{B8AC882E-5DC2-F145-9D20-673D8A2E6C64}" type="sibTrans" cxnId="{6CEF5BC9-BEBC-5348-9334-1347C155E5A1}">
      <dgm:prSet/>
      <dgm:spPr/>
      <dgm:t>
        <a:bodyPr/>
        <a:lstStyle/>
        <a:p>
          <a:endParaRPr lang="zh-CN" altLang="en-US"/>
        </a:p>
      </dgm:t>
    </dgm:pt>
    <dgm:pt modelId="{7CF406F7-C2C2-254F-A8DF-ADE41C07C26D}">
      <dgm:prSet phldrT="[文本]" custT="1"/>
      <dgm:spPr/>
      <dgm:t>
        <a:bodyPr/>
        <a:lstStyle/>
        <a:p>
          <a:r>
            <a:rPr lang="en-US" altLang="zh-CN" sz="1050" dirty="0" smtClean="0"/>
            <a:t>TDM</a:t>
          </a:r>
          <a:endParaRPr lang="zh-CN" altLang="en-US" sz="1050" dirty="0"/>
        </a:p>
      </dgm:t>
    </dgm:pt>
    <dgm:pt modelId="{786BDD39-FC4B-824D-94FE-0EBD20E6AFD6}" type="parTrans" cxnId="{4D6E5DA0-D2ED-DD44-9DE0-33F363596BE9}">
      <dgm:prSet/>
      <dgm:spPr/>
      <dgm:t>
        <a:bodyPr/>
        <a:lstStyle/>
        <a:p>
          <a:endParaRPr lang="zh-CN" altLang="en-US"/>
        </a:p>
      </dgm:t>
    </dgm:pt>
    <dgm:pt modelId="{6033DE9C-A5B2-7142-9742-0A636892D25C}" type="sibTrans" cxnId="{4D6E5DA0-D2ED-DD44-9DE0-33F363596BE9}">
      <dgm:prSet/>
      <dgm:spPr/>
      <dgm:t>
        <a:bodyPr/>
        <a:lstStyle/>
        <a:p>
          <a:endParaRPr lang="zh-CN" altLang="en-US"/>
        </a:p>
      </dgm:t>
    </dgm:pt>
    <dgm:pt modelId="{6E984222-1DDE-614B-B4FC-95FE1D6FF6E9}">
      <dgm:prSet phldrT="[文本]" custT="1"/>
      <dgm:spPr/>
      <dgm:t>
        <a:bodyPr/>
        <a:lstStyle/>
        <a:p>
          <a:r>
            <a:rPr lang="en-US" altLang="zh-CN" sz="1050" dirty="0" smtClean="0"/>
            <a:t>Spatial</a:t>
          </a:r>
          <a:r>
            <a:rPr lang="zh-CN" altLang="en-US" sz="1050" dirty="0" smtClean="0"/>
            <a:t> </a:t>
          </a:r>
          <a:r>
            <a:rPr lang="en-US" altLang="zh-CN" sz="1050" dirty="0" smtClean="0"/>
            <a:t>Reuse</a:t>
          </a:r>
          <a:endParaRPr lang="zh-CN" altLang="en-US" sz="1050" dirty="0"/>
        </a:p>
      </dgm:t>
    </dgm:pt>
    <dgm:pt modelId="{B1C94D19-209A-304B-8B5C-3D712DAB9D81}" type="parTrans" cxnId="{A4E627DC-16D9-1048-B4CA-9990564308D2}">
      <dgm:prSet/>
      <dgm:spPr/>
      <dgm:t>
        <a:bodyPr/>
        <a:lstStyle/>
        <a:p>
          <a:endParaRPr lang="zh-CN" altLang="en-US"/>
        </a:p>
      </dgm:t>
    </dgm:pt>
    <dgm:pt modelId="{DBC4C4BE-437B-DC45-96F5-B9FD96B818F7}" type="sibTrans" cxnId="{A4E627DC-16D9-1048-B4CA-9990564308D2}">
      <dgm:prSet/>
      <dgm:spPr/>
      <dgm:t>
        <a:bodyPr/>
        <a:lstStyle/>
        <a:p>
          <a:endParaRPr lang="zh-CN" altLang="en-US"/>
        </a:p>
      </dgm:t>
    </dgm:pt>
    <dgm:pt modelId="{5B8A49D1-635A-7F46-984C-E95CA55BAADA}">
      <dgm:prSet phldrT="[文本]" custT="1"/>
      <dgm:spPr/>
      <dgm:t>
        <a:bodyPr/>
        <a:lstStyle/>
        <a:p>
          <a:r>
            <a:rPr lang="en-US" altLang="zh-CN" sz="900" dirty="0" smtClean="0"/>
            <a:t>Power Control</a:t>
          </a:r>
          <a:endParaRPr lang="zh-CN" altLang="en-US" sz="900" dirty="0"/>
        </a:p>
      </dgm:t>
    </dgm:pt>
    <dgm:pt modelId="{4929C9C3-BE0E-CB49-AAC4-708BD56AF9AF}" type="parTrans" cxnId="{C27CFDBA-27B2-B54B-9EA4-F558ECEAC6A8}">
      <dgm:prSet/>
      <dgm:spPr/>
      <dgm:t>
        <a:bodyPr/>
        <a:lstStyle/>
        <a:p>
          <a:endParaRPr lang="zh-CN" altLang="en-US"/>
        </a:p>
      </dgm:t>
    </dgm:pt>
    <dgm:pt modelId="{01318C97-1400-084D-806D-C444777BBC1E}" type="sibTrans" cxnId="{C27CFDBA-27B2-B54B-9EA4-F558ECEAC6A8}">
      <dgm:prSet/>
      <dgm:spPr/>
      <dgm:t>
        <a:bodyPr/>
        <a:lstStyle/>
        <a:p>
          <a:endParaRPr lang="zh-CN" altLang="en-US"/>
        </a:p>
      </dgm:t>
    </dgm:pt>
    <dgm:pt modelId="{F3F68CA5-88B3-044A-986A-DD8AB095BD29}">
      <dgm:prSet phldrT="[文本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altLang="zh-CN" sz="900" dirty="0" smtClean="0"/>
            <a:t>Channel Assignment /</a:t>
          </a:r>
          <a:r>
            <a:rPr lang="zh-CN" altLang="en-US" sz="900" dirty="0" smtClean="0"/>
            <a:t> </a:t>
          </a:r>
          <a:r>
            <a:rPr lang="en-US" altLang="zh-CN" sz="900" dirty="0" smtClean="0"/>
            <a:t>Spectrum</a:t>
          </a:r>
          <a:r>
            <a:rPr lang="zh-CN" altLang="en-US" sz="900" dirty="0" smtClean="0"/>
            <a:t> </a:t>
          </a:r>
          <a:r>
            <a:rPr lang="en-US" altLang="zh-CN" sz="900" dirty="0" smtClean="0"/>
            <a:t>Allocation</a:t>
          </a:r>
          <a:endParaRPr lang="zh-CN" altLang="en-US" sz="900" dirty="0"/>
        </a:p>
      </dgm:t>
    </dgm:pt>
    <dgm:pt modelId="{BBEB3B04-6ED2-154D-8D93-18EE67B74513}" type="sibTrans" cxnId="{59C811D3-0845-7D4D-8591-CBF419C4137D}">
      <dgm:prSet/>
      <dgm:spPr/>
      <dgm:t>
        <a:bodyPr/>
        <a:lstStyle/>
        <a:p>
          <a:endParaRPr lang="zh-CN" altLang="en-US"/>
        </a:p>
      </dgm:t>
    </dgm:pt>
    <dgm:pt modelId="{35CEF489-E11A-8244-AFD4-A4A71B716EFF}" type="parTrans" cxnId="{59C811D3-0845-7D4D-8591-CBF419C4137D}">
      <dgm:prSet/>
      <dgm:spPr/>
      <dgm:t>
        <a:bodyPr/>
        <a:lstStyle/>
        <a:p>
          <a:endParaRPr lang="zh-CN" altLang="en-US"/>
        </a:p>
      </dgm:t>
    </dgm:pt>
    <dgm:pt modelId="{9B572BEA-9013-A34D-8901-35EA468C5F8A}" type="pres">
      <dgm:prSet presAssocID="{45F7C983-ECBF-FB40-A3B8-A77D3033AC32}" presName="linearFlow" presStyleCnt="0">
        <dgm:presLayoutVars>
          <dgm:dir/>
          <dgm:resizeHandles val="exact"/>
        </dgm:presLayoutVars>
      </dgm:prSet>
      <dgm:spPr/>
    </dgm:pt>
    <dgm:pt modelId="{B9228B7D-B28A-5D4C-A7A0-67238DCF623E}" type="pres">
      <dgm:prSet presAssocID="{AAF43001-892E-804D-86D3-ADDC9026F26D}" presName="composite" presStyleCnt="0"/>
      <dgm:spPr/>
    </dgm:pt>
    <dgm:pt modelId="{858B7AC3-C491-4C42-9D34-C3A6873B3F8F}" type="pres">
      <dgm:prSet presAssocID="{AAF43001-892E-804D-86D3-ADDC9026F26D}" presName="imgShp" presStyleLbl="fgImgPlace1" presStyleIdx="0" presStyleCnt="3"/>
      <dgm:spPr/>
    </dgm:pt>
    <dgm:pt modelId="{092DFE90-A811-604A-8086-ADAFFC38F820}" type="pres">
      <dgm:prSet presAssocID="{AAF43001-892E-804D-86D3-ADDC9026F26D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EF13065-0EC8-3C49-8058-922250981587}" type="pres">
      <dgm:prSet presAssocID="{677D54B2-4A73-9749-8F63-B22B73532D39}" presName="spacing" presStyleCnt="0"/>
      <dgm:spPr/>
    </dgm:pt>
    <dgm:pt modelId="{6CF1F6A8-877B-BD41-8BA1-A09FDC25297F}" type="pres">
      <dgm:prSet presAssocID="{7CF406F7-C2C2-254F-A8DF-ADE41C07C26D}" presName="composite" presStyleCnt="0"/>
      <dgm:spPr/>
    </dgm:pt>
    <dgm:pt modelId="{8EA320B5-1659-384E-8807-C97C8E607165}" type="pres">
      <dgm:prSet presAssocID="{7CF406F7-C2C2-254F-A8DF-ADE41C07C26D}" presName="imgShp" presStyleLbl="fgImgPlace1" presStyleIdx="1" presStyleCnt="3"/>
      <dgm:spPr/>
    </dgm:pt>
    <dgm:pt modelId="{9511E1C6-2144-ED47-84FE-161BD54E241C}" type="pres">
      <dgm:prSet presAssocID="{7CF406F7-C2C2-254F-A8DF-ADE41C07C26D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A961CAD-0B9F-064E-9B8F-54249945D3B9}" type="pres">
      <dgm:prSet presAssocID="{6033DE9C-A5B2-7142-9742-0A636892D25C}" presName="spacing" presStyleCnt="0"/>
      <dgm:spPr/>
    </dgm:pt>
    <dgm:pt modelId="{5E9DF989-CEFF-E448-846F-30944CE9FC51}" type="pres">
      <dgm:prSet presAssocID="{6E984222-1DDE-614B-B4FC-95FE1D6FF6E9}" presName="composite" presStyleCnt="0"/>
      <dgm:spPr/>
    </dgm:pt>
    <dgm:pt modelId="{24DF783D-3B8D-F642-8404-10463D8AEE66}" type="pres">
      <dgm:prSet presAssocID="{6E984222-1DDE-614B-B4FC-95FE1D6FF6E9}" presName="imgShp" presStyleLbl="fgImgPlace1" presStyleIdx="2" presStyleCnt="3"/>
      <dgm:spPr/>
    </dgm:pt>
    <dgm:pt modelId="{3ECE37D5-2466-0E4E-8A90-F28E649E5316}" type="pres">
      <dgm:prSet presAssocID="{6E984222-1DDE-614B-B4FC-95FE1D6FF6E9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C27CFDBA-27B2-B54B-9EA4-F558ECEAC6A8}" srcId="{6E984222-1DDE-614B-B4FC-95FE1D6FF6E9}" destId="{5B8A49D1-635A-7F46-984C-E95CA55BAADA}" srcOrd="0" destOrd="0" parTransId="{4929C9C3-BE0E-CB49-AAC4-708BD56AF9AF}" sibTransId="{01318C97-1400-084D-806D-C444777BBC1E}"/>
    <dgm:cxn modelId="{69F4FCF3-2548-674B-9FDE-EF2B4A404126}" type="presOf" srcId="{5B8A49D1-635A-7F46-984C-E95CA55BAADA}" destId="{3ECE37D5-2466-0E4E-8A90-F28E649E5316}" srcOrd="0" destOrd="1" presId="urn:microsoft.com/office/officeart/2005/8/layout/vList3"/>
    <dgm:cxn modelId="{59C811D3-0845-7D4D-8591-CBF419C4137D}" srcId="{AAF43001-892E-804D-86D3-ADDC9026F26D}" destId="{F3F68CA5-88B3-044A-986A-DD8AB095BD29}" srcOrd="0" destOrd="0" parTransId="{35CEF489-E11A-8244-AFD4-A4A71B716EFF}" sibTransId="{BBEB3B04-6ED2-154D-8D93-18EE67B74513}"/>
    <dgm:cxn modelId="{A4E627DC-16D9-1048-B4CA-9990564308D2}" srcId="{45F7C983-ECBF-FB40-A3B8-A77D3033AC32}" destId="{6E984222-1DDE-614B-B4FC-95FE1D6FF6E9}" srcOrd="2" destOrd="0" parTransId="{B1C94D19-209A-304B-8B5C-3D712DAB9D81}" sibTransId="{DBC4C4BE-437B-DC45-96F5-B9FD96B818F7}"/>
    <dgm:cxn modelId="{E45A4FFF-366A-1842-A212-116D54D47918}" type="presOf" srcId="{AAF43001-892E-804D-86D3-ADDC9026F26D}" destId="{092DFE90-A811-604A-8086-ADAFFC38F820}" srcOrd="0" destOrd="0" presId="urn:microsoft.com/office/officeart/2005/8/layout/vList3"/>
    <dgm:cxn modelId="{E97578BB-127C-AF46-AD32-E09F15279869}" type="presOf" srcId="{45F7C983-ECBF-FB40-A3B8-A77D3033AC32}" destId="{9B572BEA-9013-A34D-8901-35EA468C5F8A}" srcOrd="0" destOrd="0" presId="urn:microsoft.com/office/officeart/2005/8/layout/vList3"/>
    <dgm:cxn modelId="{4D6E5DA0-D2ED-DD44-9DE0-33F363596BE9}" srcId="{45F7C983-ECBF-FB40-A3B8-A77D3033AC32}" destId="{7CF406F7-C2C2-254F-A8DF-ADE41C07C26D}" srcOrd="1" destOrd="0" parTransId="{786BDD39-FC4B-824D-94FE-0EBD20E6AFD6}" sibTransId="{6033DE9C-A5B2-7142-9742-0A636892D25C}"/>
    <dgm:cxn modelId="{6CEF5BC9-BEBC-5348-9334-1347C155E5A1}" srcId="{7CF406F7-C2C2-254F-A8DF-ADE41C07C26D}" destId="{99AFDC2A-0763-DD4E-9441-20F13DA06FBA}" srcOrd="0" destOrd="0" parTransId="{7606CB50-6F8F-1E43-81D8-69D9674F1464}" sibTransId="{B8AC882E-5DC2-F145-9D20-673D8A2E6C64}"/>
    <dgm:cxn modelId="{F266D37E-0918-5548-9791-99C1A130ECC3}" type="presOf" srcId="{F3F68CA5-88B3-044A-986A-DD8AB095BD29}" destId="{092DFE90-A811-604A-8086-ADAFFC38F820}" srcOrd="0" destOrd="1" presId="urn:microsoft.com/office/officeart/2005/8/layout/vList3"/>
    <dgm:cxn modelId="{F2770EBB-DACB-0B4D-892E-AFA5FA90B56E}" type="presOf" srcId="{99AFDC2A-0763-DD4E-9441-20F13DA06FBA}" destId="{9511E1C6-2144-ED47-84FE-161BD54E241C}" srcOrd="0" destOrd="1" presId="urn:microsoft.com/office/officeart/2005/8/layout/vList3"/>
    <dgm:cxn modelId="{4F684077-66F2-3841-8052-196CCFED6312}" type="presOf" srcId="{6E984222-1DDE-614B-B4FC-95FE1D6FF6E9}" destId="{3ECE37D5-2466-0E4E-8A90-F28E649E5316}" srcOrd="0" destOrd="0" presId="urn:microsoft.com/office/officeart/2005/8/layout/vList3"/>
    <dgm:cxn modelId="{062520AC-59F9-474B-B8DA-EFFBC16CA738}" type="presOf" srcId="{7CF406F7-C2C2-254F-A8DF-ADE41C07C26D}" destId="{9511E1C6-2144-ED47-84FE-161BD54E241C}" srcOrd="0" destOrd="0" presId="urn:microsoft.com/office/officeart/2005/8/layout/vList3"/>
    <dgm:cxn modelId="{5F2EBC59-DE6C-C74D-A562-6C36A1E28DB5}" srcId="{45F7C983-ECBF-FB40-A3B8-A77D3033AC32}" destId="{AAF43001-892E-804D-86D3-ADDC9026F26D}" srcOrd="0" destOrd="0" parTransId="{AAF4341F-5D35-2648-BD70-68DB4440F3E1}" sibTransId="{677D54B2-4A73-9749-8F63-B22B73532D39}"/>
    <dgm:cxn modelId="{4FC8AE6D-EBBC-4448-B337-47AC870CB09E}" type="presParOf" srcId="{9B572BEA-9013-A34D-8901-35EA468C5F8A}" destId="{B9228B7D-B28A-5D4C-A7A0-67238DCF623E}" srcOrd="0" destOrd="0" presId="urn:microsoft.com/office/officeart/2005/8/layout/vList3"/>
    <dgm:cxn modelId="{3B235540-769F-D544-B502-BF845DDC718C}" type="presParOf" srcId="{B9228B7D-B28A-5D4C-A7A0-67238DCF623E}" destId="{858B7AC3-C491-4C42-9D34-C3A6873B3F8F}" srcOrd="0" destOrd="0" presId="urn:microsoft.com/office/officeart/2005/8/layout/vList3"/>
    <dgm:cxn modelId="{E7186ECE-1241-6E4C-896D-67E3C8D0F91B}" type="presParOf" srcId="{B9228B7D-B28A-5D4C-A7A0-67238DCF623E}" destId="{092DFE90-A811-604A-8086-ADAFFC38F820}" srcOrd="1" destOrd="0" presId="urn:microsoft.com/office/officeart/2005/8/layout/vList3"/>
    <dgm:cxn modelId="{764A5E6E-1152-F544-8512-F58B28A7C536}" type="presParOf" srcId="{9B572BEA-9013-A34D-8901-35EA468C5F8A}" destId="{3EF13065-0EC8-3C49-8058-922250981587}" srcOrd="1" destOrd="0" presId="urn:microsoft.com/office/officeart/2005/8/layout/vList3"/>
    <dgm:cxn modelId="{0AD94680-01D8-5C48-9121-D15A193F81F9}" type="presParOf" srcId="{9B572BEA-9013-A34D-8901-35EA468C5F8A}" destId="{6CF1F6A8-877B-BD41-8BA1-A09FDC25297F}" srcOrd="2" destOrd="0" presId="urn:microsoft.com/office/officeart/2005/8/layout/vList3"/>
    <dgm:cxn modelId="{7C62D1FF-8952-2A4E-B1FD-0077E830C8C0}" type="presParOf" srcId="{6CF1F6A8-877B-BD41-8BA1-A09FDC25297F}" destId="{8EA320B5-1659-384E-8807-C97C8E607165}" srcOrd="0" destOrd="0" presId="urn:microsoft.com/office/officeart/2005/8/layout/vList3"/>
    <dgm:cxn modelId="{E5BAA004-A48E-204E-947A-D26ECB5845B9}" type="presParOf" srcId="{6CF1F6A8-877B-BD41-8BA1-A09FDC25297F}" destId="{9511E1C6-2144-ED47-84FE-161BD54E241C}" srcOrd="1" destOrd="0" presId="urn:microsoft.com/office/officeart/2005/8/layout/vList3"/>
    <dgm:cxn modelId="{96B4A7E0-2C56-AE43-AE01-B11BC092F87D}" type="presParOf" srcId="{9B572BEA-9013-A34D-8901-35EA468C5F8A}" destId="{CA961CAD-0B9F-064E-9B8F-54249945D3B9}" srcOrd="3" destOrd="0" presId="urn:microsoft.com/office/officeart/2005/8/layout/vList3"/>
    <dgm:cxn modelId="{4F97009E-AE63-BF45-8283-208ECDC73072}" type="presParOf" srcId="{9B572BEA-9013-A34D-8901-35EA468C5F8A}" destId="{5E9DF989-CEFF-E448-846F-30944CE9FC51}" srcOrd="4" destOrd="0" presId="urn:microsoft.com/office/officeart/2005/8/layout/vList3"/>
    <dgm:cxn modelId="{860504D0-8CD0-DA46-840B-6299A58986E8}" type="presParOf" srcId="{5E9DF989-CEFF-E448-846F-30944CE9FC51}" destId="{24DF783D-3B8D-F642-8404-10463D8AEE66}" srcOrd="0" destOrd="0" presId="urn:microsoft.com/office/officeart/2005/8/layout/vList3"/>
    <dgm:cxn modelId="{1EB8AC90-04D5-D944-B5A1-24287D97C482}" type="presParOf" srcId="{5E9DF989-CEFF-E448-846F-30944CE9FC51}" destId="{3ECE37D5-2466-0E4E-8A90-F28E649E531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504B6E5-F904-DF4D-9508-82BB15C7BEBD}" type="doc">
      <dgm:prSet loTypeId="urn:microsoft.com/office/officeart/2005/8/layout/hList1" loCatId="" qsTypeId="urn:microsoft.com/office/officeart/2005/8/quickstyle/simple2" qsCatId="simple" csTypeId="urn:microsoft.com/office/officeart/2005/8/colors/accent3_3" csCatId="accent3" phldr="1"/>
      <dgm:spPr/>
      <dgm:t>
        <a:bodyPr/>
        <a:lstStyle/>
        <a:p>
          <a:endParaRPr lang="zh-CN" altLang="en-US"/>
        </a:p>
      </dgm:t>
    </dgm:pt>
    <dgm:pt modelId="{959721DC-CAB6-1346-A3CF-DBC91C141D4A}">
      <dgm:prSet/>
      <dgm:spPr/>
      <dgm:t>
        <a:bodyPr/>
        <a:lstStyle/>
        <a:p>
          <a:pPr rtl="0"/>
          <a:r>
            <a:rPr lang="en-US" altLang="zh-CN" dirty="0" smtClean="0">
              <a:latin typeface="Avenir Book"/>
              <a:cs typeface="Avenir Book"/>
            </a:rPr>
            <a:t>Pros</a:t>
          </a:r>
          <a:endParaRPr lang="zh-CN" altLang="en-US" dirty="0">
            <a:latin typeface="Avenir Book"/>
            <a:cs typeface="Avenir Book"/>
          </a:endParaRPr>
        </a:p>
      </dgm:t>
    </dgm:pt>
    <dgm:pt modelId="{AA2934A0-2C25-DA4B-8283-7CFA4DD90E62}" type="parTrans" cxnId="{6C4E3C3A-E797-F44F-AECE-D723C1B2DF31}">
      <dgm:prSet/>
      <dgm:spPr/>
      <dgm:t>
        <a:bodyPr/>
        <a:lstStyle/>
        <a:p>
          <a:endParaRPr lang="zh-CN" altLang="en-US">
            <a:latin typeface="Avenir Book"/>
            <a:cs typeface="Avenir Book"/>
          </a:endParaRPr>
        </a:p>
      </dgm:t>
    </dgm:pt>
    <dgm:pt modelId="{7F277EA1-6F01-964E-B385-2741AA198319}" type="sibTrans" cxnId="{6C4E3C3A-E797-F44F-AECE-D723C1B2DF31}">
      <dgm:prSet/>
      <dgm:spPr/>
      <dgm:t>
        <a:bodyPr/>
        <a:lstStyle/>
        <a:p>
          <a:endParaRPr lang="zh-CN" altLang="en-US">
            <a:latin typeface="Avenir Book"/>
            <a:cs typeface="Avenir Book"/>
          </a:endParaRPr>
        </a:p>
      </dgm:t>
    </dgm:pt>
    <dgm:pt modelId="{4C5F6A28-32FD-2144-890A-B56AA6198D97}">
      <dgm:prSet/>
      <dgm:spPr>
        <a:solidFill>
          <a:schemeClr val="accent3">
            <a:tint val="40000"/>
            <a:hueOff val="0"/>
            <a:satOff val="0"/>
            <a:lumOff val="0"/>
          </a:schemeClr>
        </a:solidFill>
      </dgm:spPr>
      <dgm:t>
        <a:bodyPr/>
        <a:lstStyle/>
        <a:p>
          <a:pPr rtl="0"/>
          <a:r>
            <a:rPr lang="en-US" altLang="zh-CN" dirty="0" smtClean="0">
              <a:latin typeface="Avenir Book"/>
              <a:cs typeface="Avenir Book"/>
            </a:rPr>
            <a:t>Do not require an accurate RSS to get the same allocation Results</a:t>
          </a:r>
          <a:endParaRPr lang="zh-CN" altLang="en-US" dirty="0">
            <a:latin typeface="Avenir Book"/>
            <a:cs typeface="Avenir Book"/>
          </a:endParaRPr>
        </a:p>
      </dgm:t>
    </dgm:pt>
    <dgm:pt modelId="{F9D3BC04-A9D5-5F41-8AB0-01BEB071B3E7}" type="parTrans" cxnId="{B87397E6-DDC7-3945-8903-E99B95848F27}">
      <dgm:prSet/>
      <dgm:spPr/>
      <dgm:t>
        <a:bodyPr/>
        <a:lstStyle/>
        <a:p>
          <a:endParaRPr lang="zh-CN" altLang="en-US">
            <a:latin typeface="Avenir Book"/>
            <a:cs typeface="Avenir Book"/>
          </a:endParaRPr>
        </a:p>
      </dgm:t>
    </dgm:pt>
    <dgm:pt modelId="{5365A49C-2D4A-F74C-A5E9-9EDB847A4104}" type="sibTrans" cxnId="{B87397E6-DDC7-3945-8903-E99B95848F27}">
      <dgm:prSet/>
      <dgm:spPr/>
      <dgm:t>
        <a:bodyPr/>
        <a:lstStyle/>
        <a:p>
          <a:endParaRPr lang="zh-CN" altLang="en-US">
            <a:latin typeface="Avenir Book"/>
            <a:cs typeface="Avenir Book"/>
          </a:endParaRPr>
        </a:p>
      </dgm:t>
    </dgm:pt>
    <dgm:pt modelId="{1BDA4C11-9DA6-3548-9DB1-ED4F6313AD8F}">
      <dgm:prSet/>
      <dgm:spPr>
        <a:solidFill>
          <a:schemeClr val="accent3">
            <a:tint val="40000"/>
            <a:hueOff val="0"/>
            <a:satOff val="0"/>
            <a:lumOff val="0"/>
          </a:schemeClr>
        </a:solidFill>
      </dgm:spPr>
      <dgm:t>
        <a:bodyPr/>
        <a:lstStyle/>
        <a:p>
          <a:pPr rtl="0"/>
          <a:r>
            <a:rPr lang="en-US" altLang="zh-CN" dirty="0" smtClean="0">
              <a:latin typeface="Avenir Book"/>
              <a:cs typeface="Avenir Book"/>
            </a:rPr>
            <a:t>Rough RSS representation could increase the prediction accuracy</a:t>
          </a:r>
          <a:endParaRPr lang="zh-CN" altLang="en-US" dirty="0">
            <a:latin typeface="Avenir Book"/>
            <a:cs typeface="Avenir Book"/>
          </a:endParaRPr>
        </a:p>
      </dgm:t>
    </dgm:pt>
    <dgm:pt modelId="{BB138730-5A7D-B147-AA4D-81D3752F1D68}" type="parTrans" cxnId="{3B68880A-9BD7-424F-ABE0-4E265E1DB3B2}">
      <dgm:prSet/>
      <dgm:spPr/>
      <dgm:t>
        <a:bodyPr/>
        <a:lstStyle/>
        <a:p>
          <a:endParaRPr lang="zh-CN" altLang="en-US"/>
        </a:p>
      </dgm:t>
    </dgm:pt>
    <dgm:pt modelId="{15822C74-8379-9F45-97E3-A49841B3BF0E}" type="sibTrans" cxnId="{3B68880A-9BD7-424F-ABE0-4E265E1DB3B2}">
      <dgm:prSet/>
      <dgm:spPr/>
      <dgm:t>
        <a:bodyPr/>
        <a:lstStyle/>
        <a:p>
          <a:endParaRPr lang="zh-CN" altLang="en-US"/>
        </a:p>
      </dgm:t>
    </dgm:pt>
    <dgm:pt modelId="{71FA1C90-55F2-F74A-938A-6897BD8BC76B}" type="pres">
      <dgm:prSet presAssocID="{A504B6E5-F904-DF4D-9508-82BB15C7BEB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E5578956-90B5-374F-A1D8-86CF083B63AF}" type="pres">
      <dgm:prSet presAssocID="{959721DC-CAB6-1346-A3CF-DBC91C141D4A}" presName="composite" presStyleCnt="0"/>
      <dgm:spPr/>
      <dgm:t>
        <a:bodyPr/>
        <a:lstStyle/>
        <a:p>
          <a:endParaRPr lang="zh-CN" altLang="en-US"/>
        </a:p>
      </dgm:t>
    </dgm:pt>
    <dgm:pt modelId="{948D696B-8516-974E-8F46-6680DBF9A8E7}" type="pres">
      <dgm:prSet presAssocID="{959721DC-CAB6-1346-A3CF-DBC91C141D4A}" presName="parTx" presStyleLbl="alignNode1" presStyleIdx="0" presStyleCnt="1" custLinFactNeighborY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1FD4BA0-3A09-0A4E-9948-65BC01C61B6F}" type="pres">
      <dgm:prSet presAssocID="{959721DC-CAB6-1346-A3CF-DBC91C141D4A}" presName="desTx" presStyleLbl="alignAccFollowNode1" presStyleIdx="0" presStyleCnt="1" custLinFactNeighborY="-180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81404C8C-7144-FB40-8BBF-2EF864186940}" type="presOf" srcId="{A504B6E5-F904-DF4D-9508-82BB15C7BEBD}" destId="{71FA1C90-55F2-F74A-938A-6897BD8BC76B}" srcOrd="0" destOrd="0" presId="urn:microsoft.com/office/officeart/2005/8/layout/hList1"/>
    <dgm:cxn modelId="{6C4E3C3A-E797-F44F-AECE-D723C1B2DF31}" srcId="{A504B6E5-F904-DF4D-9508-82BB15C7BEBD}" destId="{959721DC-CAB6-1346-A3CF-DBC91C141D4A}" srcOrd="0" destOrd="0" parTransId="{AA2934A0-2C25-DA4B-8283-7CFA4DD90E62}" sibTransId="{7F277EA1-6F01-964E-B385-2741AA198319}"/>
    <dgm:cxn modelId="{3B68880A-9BD7-424F-ABE0-4E265E1DB3B2}" srcId="{959721DC-CAB6-1346-A3CF-DBC91C141D4A}" destId="{1BDA4C11-9DA6-3548-9DB1-ED4F6313AD8F}" srcOrd="1" destOrd="0" parTransId="{BB138730-5A7D-B147-AA4D-81D3752F1D68}" sibTransId="{15822C74-8379-9F45-97E3-A49841B3BF0E}"/>
    <dgm:cxn modelId="{B87397E6-DDC7-3945-8903-E99B95848F27}" srcId="{959721DC-CAB6-1346-A3CF-DBC91C141D4A}" destId="{4C5F6A28-32FD-2144-890A-B56AA6198D97}" srcOrd="0" destOrd="0" parTransId="{F9D3BC04-A9D5-5F41-8AB0-01BEB071B3E7}" sibTransId="{5365A49C-2D4A-F74C-A5E9-9EDB847A4104}"/>
    <dgm:cxn modelId="{B3B9DE41-179F-0749-BA35-9C76C57BBEF5}" type="presOf" srcId="{1BDA4C11-9DA6-3548-9DB1-ED4F6313AD8F}" destId="{F1FD4BA0-3A09-0A4E-9948-65BC01C61B6F}" srcOrd="0" destOrd="1" presId="urn:microsoft.com/office/officeart/2005/8/layout/hList1"/>
    <dgm:cxn modelId="{2269E060-4DFE-CD42-A061-A90A66986B6D}" type="presOf" srcId="{4C5F6A28-32FD-2144-890A-B56AA6198D97}" destId="{F1FD4BA0-3A09-0A4E-9948-65BC01C61B6F}" srcOrd="0" destOrd="0" presId="urn:microsoft.com/office/officeart/2005/8/layout/hList1"/>
    <dgm:cxn modelId="{329A51E3-1B3B-8B4D-947D-A25B93D47F68}" type="presOf" srcId="{959721DC-CAB6-1346-A3CF-DBC91C141D4A}" destId="{948D696B-8516-974E-8F46-6680DBF9A8E7}" srcOrd="0" destOrd="0" presId="urn:microsoft.com/office/officeart/2005/8/layout/hList1"/>
    <dgm:cxn modelId="{C1110B1B-A789-3B44-8A63-074D4C3C1F9A}" type="presParOf" srcId="{71FA1C90-55F2-F74A-938A-6897BD8BC76B}" destId="{E5578956-90B5-374F-A1D8-86CF083B63AF}" srcOrd="0" destOrd="0" presId="urn:microsoft.com/office/officeart/2005/8/layout/hList1"/>
    <dgm:cxn modelId="{37683714-8673-0248-B530-943A72A09943}" type="presParOf" srcId="{E5578956-90B5-374F-A1D8-86CF083B63AF}" destId="{948D696B-8516-974E-8F46-6680DBF9A8E7}" srcOrd="0" destOrd="0" presId="urn:microsoft.com/office/officeart/2005/8/layout/hList1"/>
    <dgm:cxn modelId="{CD58EE09-DBD3-6043-9F69-F4F465F88EA6}" type="presParOf" srcId="{E5578956-90B5-374F-A1D8-86CF083B63AF}" destId="{F1FD4BA0-3A09-0A4E-9948-65BC01C61B6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504B6E5-F904-DF4D-9508-82BB15C7BEBD}" type="doc">
      <dgm:prSet loTypeId="urn:microsoft.com/office/officeart/2005/8/layout/hList1" loCatId="" qsTypeId="urn:microsoft.com/office/officeart/2005/8/quickstyle/simple2" qsCatId="simple" csTypeId="urn:microsoft.com/office/officeart/2005/8/colors/accent3_3" csCatId="accent3" phldr="1"/>
      <dgm:spPr/>
      <dgm:t>
        <a:bodyPr/>
        <a:lstStyle/>
        <a:p>
          <a:endParaRPr lang="zh-CN" altLang="en-US"/>
        </a:p>
      </dgm:t>
    </dgm:pt>
    <dgm:pt modelId="{959721DC-CAB6-1346-A3CF-DBC91C141D4A}">
      <dgm:prSet/>
      <dgm:spPr/>
      <dgm:t>
        <a:bodyPr/>
        <a:lstStyle/>
        <a:p>
          <a:pPr rtl="0"/>
          <a:r>
            <a:rPr lang="en-US" altLang="zh-CN" dirty="0" smtClean="0">
              <a:latin typeface="Avenir Book"/>
              <a:cs typeface="Avenir Book"/>
            </a:rPr>
            <a:t>Definition</a:t>
          </a:r>
          <a:endParaRPr lang="zh-CN" altLang="en-US" dirty="0">
            <a:latin typeface="Avenir Book"/>
            <a:cs typeface="Avenir Book"/>
          </a:endParaRPr>
        </a:p>
      </dgm:t>
    </dgm:pt>
    <dgm:pt modelId="{AA2934A0-2C25-DA4B-8283-7CFA4DD90E62}" type="parTrans" cxnId="{6C4E3C3A-E797-F44F-AECE-D723C1B2DF31}">
      <dgm:prSet/>
      <dgm:spPr/>
      <dgm:t>
        <a:bodyPr/>
        <a:lstStyle/>
        <a:p>
          <a:endParaRPr lang="zh-CN" altLang="en-US">
            <a:latin typeface="Avenir Book"/>
            <a:cs typeface="Avenir Book"/>
          </a:endParaRPr>
        </a:p>
      </dgm:t>
    </dgm:pt>
    <dgm:pt modelId="{7F277EA1-6F01-964E-B385-2741AA198319}" type="sibTrans" cxnId="{6C4E3C3A-E797-F44F-AECE-D723C1B2DF31}">
      <dgm:prSet/>
      <dgm:spPr/>
      <dgm:t>
        <a:bodyPr/>
        <a:lstStyle/>
        <a:p>
          <a:endParaRPr lang="zh-CN" altLang="en-US">
            <a:latin typeface="Avenir Book"/>
            <a:cs typeface="Avenir Book"/>
          </a:endParaRPr>
        </a:p>
      </dgm:t>
    </dgm:pt>
    <dgm:pt modelId="{4C5F6A28-32FD-2144-890A-B56AA6198D97}">
      <dgm:prSet/>
      <dgm:spPr>
        <a:solidFill>
          <a:schemeClr val="accent3">
            <a:tint val="40000"/>
            <a:hueOff val="0"/>
            <a:satOff val="0"/>
            <a:lumOff val="0"/>
          </a:schemeClr>
        </a:solidFill>
      </dgm:spPr>
      <dgm:t>
        <a:bodyPr/>
        <a:lstStyle/>
        <a:p>
          <a:pPr rtl="0"/>
          <a:r>
            <a:rPr lang="en-US" altLang="zh-CN" dirty="0" smtClean="0">
              <a:latin typeface="Avenir Book"/>
              <a:cs typeface="Avenir Book"/>
            </a:rPr>
            <a:t>K channels, N nodes(links)</a:t>
          </a:r>
          <a:endParaRPr lang="zh-CN" altLang="en-US" dirty="0">
            <a:latin typeface="Avenir Book"/>
            <a:cs typeface="Avenir Book"/>
          </a:endParaRPr>
        </a:p>
      </dgm:t>
    </dgm:pt>
    <dgm:pt modelId="{F9D3BC04-A9D5-5F41-8AB0-01BEB071B3E7}" type="parTrans" cxnId="{B87397E6-DDC7-3945-8903-E99B95848F27}">
      <dgm:prSet/>
      <dgm:spPr/>
      <dgm:t>
        <a:bodyPr/>
        <a:lstStyle/>
        <a:p>
          <a:endParaRPr lang="zh-CN" altLang="en-US">
            <a:latin typeface="Avenir Book"/>
            <a:cs typeface="Avenir Book"/>
          </a:endParaRPr>
        </a:p>
      </dgm:t>
    </dgm:pt>
    <dgm:pt modelId="{5365A49C-2D4A-F74C-A5E9-9EDB847A4104}" type="sibTrans" cxnId="{B87397E6-DDC7-3945-8903-E99B95848F27}">
      <dgm:prSet/>
      <dgm:spPr/>
      <dgm:t>
        <a:bodyPr/>
        <a:lstStyle/>
        <a:p>
          <a:endParaRPr lang="zh-CN" altLang="en-US">
            <a:latin typeface="Avenir Book"/>
            <a:cs typeface="Avenir Book"/>
          </a:endParaRPr>
        </a:p>
      </dgm:t>
    </dgm:pt>
    <dgm:pt modelId="{1BDA4C11-9DA6-3548-9DB1-ED4F6313AD8F}">
      <dgm:prSet/>
      <dgm:spPr>
        <a:solidFill>
          <a:schemeClr val="accent3">
            <a:tint val="40000"/>
            <a:hueOff val="0"/>
            <a:satOff val="0"/>
            <a:lumOff val="0"/>
          </a:schemeClr>
        </a:solidFill>
      </dgm:spPr>
      <dgm:t>
        <a:bodyPr/>
        <a:lstStyle/>
        <a:p>
          <a:pPr rtl="0"/>
          <a:r>
            <a:rPr lang="en-US" altLang="zh-CN" dirty="0" smtClean="0">
              <a:latin typeface="Avenir Book"/>
              <a:cs typeface="Avenir Book"/>
            </a:rPr>
            <a:t>Minimize the total network interference</a:t>
          </a:r>
          <a:endParaRPr lang="zh-CN" altLang="en-US" dirty="0">
            <a:latin typeface="Avenir Book"/>
            <a:cs typeface="Avenir Book"/>
          </a:endParaRPr>
        </a:p>
      </dgm:t>
    </dgm:pt>
    <dgm:pt modelId="{BB138730-5A7D-B147-AA4D-81D3752F1D68}" type="parTrans" cxnId="{3B68880A-9BD7-424F-ABE0-4E265E1DB3B2}">
      <dgm:prSet/>
      <dgm:spPr/>
      <dgm:t>
        <a:bodyPr/>
        <a:lstStyle/>
        <a:p>
          <a:endParaRPr lang="zh-CN" altLang="en-US"/>
        </a:p>
      </dgm:t>
    </dgm:pt>
    <dgm:pt modelId="{15822C74-8379-9F45-97E3-A49841B3BF0E}" type="sibTrans" cxnId="{3B68880A-9BD7-424F-ABE0-4E265E1DB3B2}">
      <dgm:prSet/>
      <dgm:spPr/>
      <dgm:t>
        <a:bodyPr/>
        <a:lstStyle/>
        <a:p>
          <a:endParaRPr lang="zh-CN" altLang="en-US"/>
        </a:p>
      </dgm:t>
    </dgm:pt>
    <dgm:pt modelId="{71FA1C90-55F2-F74A-938A-6897BD8BC76B}" type="pres">
      <dgm:prSet presAssocID="{A504B6E5-F904-DF4D-9508-82BB15C7BEB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E5578956-90B5-374F-A1D8-86CF083B63AF}" type="pres">
      <dgm:prSet presAssocID="{959721DC-CAB6-1346-A3CF-DBC91C141D4A}" presName="composite" presStyleCnt="0"/>
      <dgm:spPr/>
      <dgm:t>
        <a:bodyPr/>
        <a:lstStyle/>
        <a:p>
          <a:endParaRPr lang="zh-CN" altLang="en-US"/>
        </a:p>
      </dgm:t>
    </dgm:pt>
    <dgm:pt modelId="{948D696B-8516-974E-8F46-6680DBF9A8E7}" type="pres">
      <dgm:prSet presAssocID="{959721DC-CAB6-1346-A3CF-DBC91C141D4A}" presName="parTx" presStyleLbl="alignNode1" presStyleIdx="0" presStyleCnt="1" custLinFactNeighborY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1FD4BA0-3A09-0A4E-9948-65BC01C61B6F}" type="pres">
      <dgm:prSet presAssocID="{959721DC-CAB6-1346-A3CF-DBC91C141D4A}" presName="desTx" presStyleLbl="alignAccFollowNode1" presStyleIdx="0" presStyleCnt="1" custLinFactNeighborY="-180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8D7BF89B-9B74-E647-8C8A-38D8C3E6D14B}" type="presOf" srcId="{4C5F6A28-32FD-2144-890A-B56AA6198D97}" destId="{F1FD4BA0-3A09-0A4E-9948-65BC01C61B6F}" srcOrd="0" destOrd="0" presId="urn:microsoft.com/office/officeart/2005/8/layout/hList1"/>
    <dgm:cxn modelId="{3B68880A-9BD7-424F-ABE0-4E265E1DB3B2}" srcId="{959721DC-CAB6-1346-A3CF-DBC91C141D4A}" destId="{1BDA4C11-9DA6-3548-9DB1-ED4F6313AD8F}" srcOrd="1" destOrd="0" parTransId="{BB138730-5A7D-B147-AA4D-81D3752F1D68}" sibTransId="{15822C74-8379-9F45-97E3-A49841B3BF0E}"/>
    <dgm:cxn modelId="{6C4E3C3A-E797-F44F-AECE-D723C1B2DF31}" srcId="{A504B6E5-F904-DF4D-9508-82BB15C7BEBD}" destId="{959721DC-CAB6-1346-A3CF-DBC91C141D4A}" srcOrd="0" destOrd="0" parTransId="{AA2934A0-2C25-DA4B-8283-7CFA4DD90E62}" sibTransId="{7F277EA1-6F01-964E-B385-2741AA198319}"/>
    <dgm:cxn modelId="{B87397E6-DDC7-3945-8903-E99B95848F27}" srcId="{959721DC-CAB6-1346-A3CF-DBC91C141D4A}" destId="{4C5F6A28-32FD-2144-890A-B56AA6198D97}" srcOrd="0" destOrd="0" parTransId="{F9D3BC04-A9D5-5F41-8AB0-01BEB071B3E7}" sibTransId="{5365A49C-2D4A-F74C-A5E9-9EDB847A4104}"/>
    <dgm:cxn modelId="{A8FBCE2A-1BA4-1B4D-91CC-F497F7FBA24F}" type="presOf" srcId="{959721DC-CAB6-1346-A3CF-DBC91C141D4A}" destId="{948D696B-8516-974E-8F46-6680DBF9A8E7}" srcOrd="0" destOrd="0" presId="urn:microsoft.com/office/officeart/2005/8/layout/hList1"/>
    <dgm:cxn modelId="{C0BE7E53-EB89-F940-83CB-1861FFA28EA2}" type="presOf" srcId="{1BDA4C11-9DA6-3548-9DB1-ED4F6313AD8F}" destId="{F1FD4BA0-3A09-0A4E-9948-65BC01C61B6F}" srcOrd="0" destOrd="1" presId="urn:microsoft.com/office/officeart/2005/8/layout/hList1"/>
    <dgm:cxn modelId="{E1D7F2A0-FEDB-9B4A-AFA0-A6D1087AC1FD}" type="presOf" srcId="{A504B6E5-F904-DF4D-9508-82BB15C7BEBD}" destId="{71FA1C90-55F2-F74A-938A-6897BD8BC76B}" srcOrd="0" destOrd="0" presId="urn:microsoft.com/office/officeart/2005/8/layout/hList1"/>
    <dgm:cxn modelId="{8CE73094-E2A6-7644-9D2E-A4D2615B2C02}" type="presParOf" srcId="{71FA1C90-55F2-F74A-938A-6897BD8BC76B}" destId="{E5578956-90B5-374F-A1D8-86CF083B63AF}" srcOrd="0" destOrd="0" presId="urn:microsoft.com/office/officeart/2005/8/layout/hList1"/>
    <dgm:cxn modelId="{DFF1D350-8FAB-984B-BD2D-397E871E05C3}" type="presParOf" srcId="{E5578956-90B5-374F-A1D8-86CF083B63AF}" destId="{948D696B-8516-974E-8F46-6680DBF9A8E7}" srcOrd="0" destOrd="0" presId="urn:microsoft.com/office/officeart/2005/8/layout/hList1"/>
    <dgm:cxn modelId="{934DFD55-35CC-E246-801C-1497B12DF9FF}" type="presParOf" srcId="{E5578956-90B5-374F-A1D8-86CF083B63AF}" destId="{F1FD4BA0-3A09-0A4E-9948-65BC01C61B6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504B6E5-F904-DF4D-9508-82BB15C7BEBD}" type="doc">
      <dgm:prSet loTypeId="urn:microsoft.com/office/officeart/2005/8/layout/hList1" loCatId="" qsTypeId="urn:microsoft.com/office/officeart/2005/8/quickstyle/simple2" qsCatId="simple" csTypeId="urn:microsoft.com/office/officeart/2005/8/colors/accent3_3" csCatId="accent3" phldr="1"/>
      <dgm:spPr/>
      <dgm:t>
        <a:bodyPr/>
        <a:lstStyle/>
        <a:p>
          <a:endParaRPr lang="zh-CN" altLang="en-US"/>
        </a:p>
      </dgm:t>
    </dgm:pt>
    <dgm:pt modelId="{959721DC-CAB6-1346-A3CF-DBC91C141D4A}">
      <dgm:prSet/>
      <dgm:spPr/>
      <dgm:t>
        <a:bodyPr/>
        <a:lstStyle/>
        <a:p>
          <a:pPr rtl="0"/>
          <a:r>
            <a:rPr lang="en-US" altLang="zh-CN" dirty="0" smtClean="0">
              <a:latin typeface="Avenir Book"/>
              <a:cs typeface="Avenir Book"/>
            </a:rPr>
            <a:t>Definition</a:t>
          </a:r>
          <a:endParaRPr lang="zh-CN" altLang="en-US" dirty="0">
            <a:latin typeface="Avenir Book"/>
            <a:cs typeface="Avenir Book"/>
          </a:endParaRPr>
        </a:p>
      </dgm:t>
    </dgm:pt>
    <dgm:pt modelId="{AA2934A0-2C25-DA4B-8283-7CFA4DD90E62}" type="parTrans" cxnId="{6C4E3C3A-E797-F44F-AECE-D723C1B2DF31}">
      <dgm:prSet/>
      <dgm:spPr/>
      <dgm:t>
        <a:bodyPr/>
        <a:lstStyle/>
        <a:p>
          <a:endParaRPr lang="zh-CN" altLang="en-US">
            <a:latin typeface="Avenir Book"/>
            <a:cs typeface="Avenir Book"/>
          </a:endParaRPr>
        </a:p>
      </dgm:t>
    </dgm:pt>
    <dgm:pt modelId="{7F277EA1-6F01-964E-B385-2741AA198319}" type="sibTrans" cxnId="{6C4E3C3A-E797-F44F-AECE-D723C1B2DF31}">
      <dgm:prSet/>
      <dgm:spPr/>
      <dgm:t>
        <a:bodyPr/>
        <a:lstStyle/>
        <a:p>
          <a:endParaRPr lang="zh-CN" altLang="en-US">
            <a:latin typeface="Avenir Book"/>
            <a:cs typeface="Avenir Book"/>
          </a:endParaRPr>
        </a:p>
      </dgm:t>
    </dgm:pt>
    <dgm:pt modelId="{4C5F6A28-32FD-2144-890A-B56AA6198D97}">
      <dgm:prSet/>
      <dgm:spPr>
        <a:solidFill>
          <a:schemeClr val="accent3">
            <a:tint val="40000"/>
            <a:hueOff val="0"/>
            <a:satOff val="0"/>
            <a:lumOff val="0"/>
          </a:schemeClr>
        </a:solidFill>
      </dgm:spPr>
      <dgm:t>
        <a:bodyPr/>
        <a:lstStyle/>
        <a:p>
          <a:pPr rtl="0"/>
          <a:r>
            <a:rPr lang="en-US" altLang="zh-CN" dirty="0" smtClean="0">
              <a:latin typeface="Avenir Book"/>
              <a:cs typeface="Avenir Book"/>
            </a:rPr>
            <a:t>K channels, N nodes(links)</a:t>
          </a:r>
          <a:endParaRPr lang="zh-CN" altLang="en-US" dirty="0">
            <a:latin typeface="Avenir Book"/>
            <a:cs typeface="Avenir Book"/>
          </a:endParaRPr>
        </a:p>
      </dgm:t>
    </dgm:pt>
    <dgm:pt modelId="{F9D3BC04-A9D5-5F41-8AB0-01BEB071B3E7}" type="parTrans" cxnId="{B87397E6-DDC7-3945-8903-E99B95848F27}">
      <dgm:prSet/>
      <dgm:spPr/>
      <dgm:t>
        <a:bodyPr/>
        <a:lstStyle/>
        <a:p>
          <a:endParaRPr lang="zh-CN" altLang="en-US">
            <a:latin typeface="Avenir Book"/>
            <a:cs typeface="Avenir Book"/>
          </a:endParaRPr>
        </a:p>
      </dgm:t>
    </dgm:pt>
    <dgm:pt modelId="{5365A49C-2D4A-F74C-A5E9-9EDB847A4104}" type="sibTrans" cxnId="{B87397E6-DDC7-3945-8903-E99B95848F27}">
      <dgm:prSet/>
      <dgm:spPr/>
      <dgm:t>
        <a:bodyPr/>
        <a:lstStyle/>
        <a:p>
          <a:endParaRPr lang="zh-CN" altLang="en-US">
            <a:latin typeface="Avenir Book"/>
            <a:cs typeface="Avenir Book"/>
          </a:endParaRPr>
        </a:p>
      </dgm:t>
    </dgm:pt>
    <dgm:pt modelId="{1BDA4C11-9DA6-3548-9DB1-ED4F6313AD8F}">
      <dgm:prSet/>
      <dgm:spPr>
        <a:solidFill>
          <a:schemeClr val="accent3">
            <a:tint val="40000"/>
            <a:hueOff val="0"/>
            <a:satOff val="0"/>
            <a:lumOff val="0"/>
          </a:schemeClr>
        </a:solidFill>
      </dgm:spPr>
      <dgm:t>
        <a:bodyPr/>
        <a:lstStyle/>
        <a:p>
          <a:pPr rtl="0"/>
          <a:r>
            <a:rPr lang="en-US" altLang="zh-CN" dirty="0" smtClean="0">
              <a:latin typeface="Avenir Book"/>
              <a:cs typeface="Avenir Book"/>
            </a:rPr>
            <a:t>Minimize the total network interference</a:t>
          </a:r>
          <a:endParaRPr lang="zh-CN" altLang="en-US" dirty="0">
            <a:latin typeface="Avenir Book"/>
            <a:cs typeface="Avenir Book"/>
          </a:endParaRPr>
        </a:p>
      </dgm:t>
    </dgm:pt>
    <dgm:pt modelId="{BB138730-5A7D-B147-AA4D-81D3752F1D68}" type="parTrans" cxnId="{3B68880A-9BD7-424F-ABE0-4E265E1DB3B2}">
      <dgm:prSet/>
      <dgm:spPr/>
      <dgm:t>
        <a:bodyPr/>
        <a:lstStyle/>
        <a:p>
          <a:endParaRPr lang="zh-CN" altLang="en-US"/>
        </a:p>
      </dgm:t>
    </dgm:pt>
    <dgm:pt modelId="{15822C74-8379-9F45-97E3-A49841B3BF0E}" type="sibTrans" cxnId="{3B68880A-9BD7-424F-ABE0-4E265E1DB3B2}">
      <dgm:prSet/>
      <dgm:spPr/>
      <dgm:t>
        <a:bodyPr/>
        <a:lstStyle/>
        <a:p>
          <a:endParaRPr lang="zh-CN" altLang="en-US"/>
        </a:p>
      </dgm:t>
    </dgm:pt>
    <dgm:pt modelId="{71FA1C90-55F2-F74A-938A-6897BD8BC76B}" type="pres">
      <dgm:prSet presAssocID="{A504B6E5-F904-DF4D-9508-82BB15C7BEB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E5578956-90B5-374F-A1D8-86CF083B63AF}" type="pres">
      <dgm:prSet presAssocID="{959721DC-CAB6-1346-A3CF-DBC91C141D4A}" presName="composite" presStyleCnt="0"/>
      <dgm:spPr/>
      <dgm:t>
        <a:bodyPr/>
        <a:lstStyle/>
        <a:p>
          <a:endParaRPr lang="zh-CN" altLang="en-US"/>
        </a:p>
      </dgm:t>
    </dgm:pt>
    <dgm:pt modelId="{948D696B-8516-974E-8F46-6680DBF9A8E7}" type="pres">
      <dgm:prSet presAssocID="{959721DC-CAB6-1346-A3CF-DBC91C141D4A}" presName="parTx" presStyleLbl="alignNode1" presStyleIdx="0" presStyleCnt="1" custLinFactNeighborY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F1FD4BA0-3A09-0A4E-9948-65BC01C61B6F}" type="pres">
      <dgm:prSet presAssocID="{959721DC-CAB6-1346-A3CF-DBC91C141D4A}" presName="desTx" presStyleLbl="alignAccFollowNode1" presStyleIdx="0" presStyleCnt="1" custLinFactNeighborY="-1809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3B68880A-9BD7-424F-ABE0-4E265E1DB3B2}" srcId="{959721DC-CAB6-1346-A3CF-DBC91C141D4A}" destId="{1BDA4C11-9DA6-3548-9DB1-ED4F6313AD8F}" srcOrd="1" destOrd="0" parTransId="{BB138730-5A7D-B147-AA4D-81D3752F1D68}" sibTransId="{15822C74-8379-9F45-97E3-A49841B3BF0E}"/>
    <dgm:cxn modelId="{D339D651-87D7-4042-804B-949BC53BC3B5}" type="presOf" srcId="{4C5F6A28-32FD-2144-890A-B56AA6198D97}" destId="{F1FD4BA0-3A09-0A4E-9948-65BC01C61B6F}" srcOrd="0" destOrd="0" presId="urn:microsoft.com/office/officeart/2005/8/layout/hList1"/>
    <dgm:cxn modelId="{6C4E3C3A-E797-F44F-AECE-D723C1B2DF31}" srcId="{A504B6E5-F904-DF4D-9508-82BB15C7BEBD}" destId="{959721DC-CAB6-1346-A3CF-DBC91C141D4A}" srcOrd="0" destOrd="0" parTransId="{AA2934A0-2C25-DA4B-8283-7CFA4DD90E62}" sibTransId="{7F277EA1-6F01-964E-B385-2741AA198319}"/>
    <dgm:cxn modelId="{B87397E6-DDC7-3945-8903-E99B95848F27}" srcId="{959721DC-CAB6-1346-A3CF-DBC91C141D4A}" destId="{4C5F6A28-32FD-2144-890A-B56AA6198D97}" srcOrd="0" destOrd="0" parTransId="{F9D3BC04-A9D5-5F41-8AB0-01BEB071B3E7}" sibTransId="{5365A49C-2D4A-F74C-A5E9-9EDB847A4104}"/>
    <dgm:cxn modelId="{EC2C3912-E454-9A42-9DAB-16F0C66C99BC}" type="presOf" srcId="{A504B6E5-F904-DF4D-9508-82BB15C7BEBD}" destId="{71FA1C90-55F2-F74A-938A-6897BD8BC76B}" srcOrd="0" destOrd="0" presId="urn:microsoft.com/office/officeart/2005/8/layout/hList1"/>
    <dgm:cxn modelId="{589992EE-EACF-9742-B752-B3C6169779BC}" type="presOf" srcId="{959721DC-CAB6-1346-A3CF-DBC91C141D4A}" destId="{948D696B-8516-974E-8F46-6680DBF9A8E7}" srcOrd="0" destOrd="0" presId="urn:microsoft.com/office/officeart/2005/8/layout/hList1"/>
    <dgm:cxn modelId="{6B320A66-93BF-124D-B7AE-58DEC9A577F7}" type="presOf" srcId="{1BDA4C11-9DA6-3548-9DB1-ED4F6313AD8F}" destId="{F1FD4BA0-3A09-0A4E-9948-65BC01C61B6F}" srcOrd="0" destOrd="1" presId="urn:microsoft.com/office/officeart/2005/8/layout/hList1"/>
    <dgm:cxn modelId="{261DEF15-2935-9245-91C8-4F7A29BBDC40}" type="presParOf" srcId="{71FA1C90-55F2-F74A-938A-6897BD8BC76B}" destId="{E5578956-90B5-374F-A1D8-86CF083B63AF}" srcOrd="0" destOrd="0" presId="urn:microsoft.com/office/officeart/2005/8/layout/hList1"/>
    <dgm:cxn modelId="{7DB6C6FF-684C-4046-B284-76E09B7D9983}" type="presParOf" srcId="{E5578956-90B5-374F-A1D8-86CF083B63AF}" destId="{948D696B-8516-974E-8F46-6680DBF9A8E7}" srcOrd="0" destOrd="0" presId="urn:microsoft.com/office/officeart/2005/8/layout/hList1"/>
    <dgm:cxn modelId="{CAE285CF-14FB-AA49-BAAD-08FC38BB543E}" type="presParOf" srcId="{E5578956-90B5-374F-A1D8-86CF083B63AF}" destId="{F1FD4BA0-3A09-0A4E-9948-65BC01C61B6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8D696B-8516-974E-8F46-6680DBF9A8E7}">
      <dsp:nvSpPr>
        <dsp:cNvPr id="0" name=""/>
        <dsp:cNvSpPr/>
      </dsp:nvSpPr>
      <dsp:spPr>
        <a:xfrm>
          <a:off x="0" y="16207"/>
          <a:ext cx="3877247" cy="72306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9352" tIns="85344" rIns="149352" bIns="85344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100" kern="1200" dirty="0" smtClean="0">
              <a:latin typeface="Avenir Book"/>
              <a:cs typeface="Avenir Book"/>
            </a:rPr>
            <a:t>Wireless</a:t>
          </a:r>
          <a:r>
            <a:rPr lang="zh-CN" altLang="en-US" sz="2100" kern="1200" dirty="0" smtClean="0">
              <a:latin typeface="Avenir Book"/>
              <a:cs typeface="Avenir Book"/>
            </a:rPr>
            <a:t> </a:t>
          </a:r>
          <a:r>
            <a:rPr lang="en-US" altLang="zh-CN" sz="2100" kern="1200" dirty="0" smtClean="0">
              <a:latin typeface="Avenir Book"/>
              <a:cs typeface="Avenir Book"/>
            </a:rPr>
            <a:t>Throughput</a:t>
          </a:r>
          <a:r>
            <a:rPr lang="zh-CN" altLang="en-US" sz="2100" kern="1200" dirty="0" smtClean="0">
              <a:latin typeface="Avenir Book"/>
              <a:cs typeface="Avenir Book"/>
            </a:rPr>
            <a:t> </a:t>
          </a:r>
          <a:r>
            <a:rPr lang="en-US" altLang="zh-CN" sz="2100" kern="1200" dirty="0" smtClean="0">
              <a:latin typeface="Avenir Book"/>
              <a:cs typeface="Avenir Book"/>
            </a:rPr>
            <a:t>Optimization</a:t>
          </a:r>
          <a:endParaRPr lang="zh-CN" altLang="en-US" sz="2100" kern="1200" dirty="0">
            <a:latin typeface="Avenir Book"/>
            <a:cs typeface="Avenir Book"/>
          </a:endParaRPr>
        </a:p>
      </dsp:txBody>
      <dsp:txXfrm>
        <a:off x="0" y="16207"/>
        <a:ext cx="3877247" cy="723062"/>
      </dsp:txXfrm>
    </dsp:sp>
    <dsp:sp modelId="{F1FD4BA0-3A09-0A4E-9948-65BC01C61B6F}">
      <dsp:nvSpPr>
        <dsp:cNvPr id="0" name=""/>
        <dsp:cNvSpPr/>
      </dsp:nvSpPr>
      <dsp:spPr>
        <a:xfrm>
          <a:off x="0" y="739270"/>
          <a:ext cx="3877247" cy="1210545"/>
        </a:xfrm>
        <a:prstGeom prst="rect">
          <a:avLst/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014" tIns="112014" rIns="149352" bIns="168021" numCol="1" spcCol="1270" anchor="t" anchorCtr="0">
          <a:noAutofit/>
        </a:bodyPr>
        <a:lstStyle/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2100" kern="1200" dirty="0" smtClean="0">
              <a:latin typeface="Avenir Book"/>
              <a:cs typeface="Avenir Book"/>
            </a:rPr>
            <a:t>More</a:t>
          </a:r>
          <a:r>
            <a:rPr lang="zh-CN" altLang="en-US" sz="2100" kern="1200" dirty="0" smtClean="0">
              <a:latin typeface="Avenir Book"/>
              <a:cs typeface="Avenir Book"/>
            </a:rPr>
            <a:t> </a:t>
          </a:r>
          <a:r>
            <a:rPr lang="en-US" altLang="zh-CN" sz="2100" kern="1200" dirty="0" smtClean="0">
              <a:latin typeface="Avenir Book"/>
              <a:cs typeface="Avenir Book"/>
            </a:rPr>
            <a:t>Users</a:t>
          </a:r>
          <a:r>
            <a:rPr lang="zh-CN" altLang="en-US" sz="2100" kern="1200" dirty="0" smtClean="0">
              <a:latin typeface="Avenir Book"/>
              <a:cs typeface="Avenir Book"/>
            </a:rPr>
            <a:t> </a:t>
          </a:r>
          <a:r>
            <a:rPr lang="en-US" altLang="zh-CN" sz="2100" kern="1200" dirty="0" smtClean="0">
              <a:latin typeface="Avenir Book"/>
              <a:cs typeface="Avenir Book"/>
            </a:rPr>
            <a:t>Supported</a:t>
          </a:r>
          <a:endParaRPr lang="zh-CN" altLang="en-US" sz="2100" kern="1200" dirty="0">
            <a:latin typeface="Avenir Book"/>
            <a:cs typeface="Avenir Book"/>
          </a:endParaRP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2100" kern="1200" dirty="0" smtClean="0">
              <a:latin typeface="Avenir Book"/>
              <a:cs typeface="Avenir Book"/>
            </a:rPr>
            <a:t>Larger</a:t>
          </a:r>
          <a:r>
            <a:rPr lang="zh-CN" altLang="en-US" sz="2100" kern="1200" dirty="0" smtClean="0">
              <a:latin typeface="Avenir Book"/>
              <a:cs typeface="Avenir Book"/>
            </a:rPr>
            <a:t> </a:t>
          </a:r>
          <a:r>
            <a:rPr lang="en-US" altLang="zh-CN" sz="2100" kern="1200" dirty="0" smtClean="0">
              <a:latin typeface="Avenir Book"/>
              <a:cs typeface="Avenir Book"/>
            </a:rPr>
            <a:t>Bandwidth</a:t>
          </a:r>
          <a:endParaRPr lang="zh-CN" altLang="en-US" sz="2100" kern="1200" dirty="0">
            <a:latin typeface="Avenir Book"/>
            <a:cs typeface="Avenir Book"/>
          </a:endParaRPr>
        </a:p>
        <a:p>
          <a:pPr marL="228600" lvl="1" indent="-228600" algn="l" defTabSz="9334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2100" kern="1200" dirty="0" smtClean="0">
              <a:latin typeface="Avenir Book"/>
              <a:cs typeface="Avenir Book"/>
            </a:rPr>
            <a:t>Better</a:t>
          </a:r>
          <a:r>
            <a:rPr lang="zh-CN" altLang="en-US" sz="2100" kern="1200" dirty="0" smtClean="0">
              <a:latin typeface="Avenir Book"/>
              <a:cs typeface="Avenir Book"/>
            </a:rPr>
            <a:t> </a:t>
          </a:r>
          <a:r>
            <a:rPr lang="en-US" altLang="zh-CN" sz="2100" kern="1200" dirty="0" smtClean="0">
              <a:latin typeface="Avenir Book"/>
              <a:cs typeface="Avenir Book"/>
            </a:rPr>
            <a:t>Spectrum</a:t>
          </a:r>
          <a:r>
            <a:rPr lang="zh-CN" altLang="en-US" sz="2100" kern="1200" dirty="0" smtClean="0">
              <a:latin typeface="Avenir Book"/>
              <a:cs typeface="Avenir Book"/>
            </a:rPr>
            <a:t> </a:t>
          </a:r>
          <a:r>
            <a:rPr lang="en-US" altLang="zh-CN" sz="2100" kern="1200" dirty="0" smtClean="0">
              <a:latin typeface="Avenir Book"/>
              <a:cs typeface="Avenir Book"/>
            </a:rPr>
            <a:t>Utilization</a:t>
          </a:r>
          <a:endParaRPr lang="zh-CN" altLang="en-US" sz="2100" kern="1200" dirty="0">
            <a:latin typeface="Avenir Book"/>
            <a:cs typeface="Avenir Book"/>
          </a:endParaRPr>
        </a:p>
      </dsp:txBody>
      <dsp:txXfrm>
        <a:off x="0" y="739270"/>
        <a:ext cx="3877247" cy="12105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2DFE90-A811-604A-8086-ADAFFC38F820}">
      <dsp:nvSpPr>
        <dsp:cNvPr id="0" name=""/>
        <dsp:cNvSpPr/>
      </dsp:nvSpPr>
      <dsp:spPr>
        <a:xfrm rot="10800000">
          <a:off x="506854" y="193"/>
          <a:ext cx="1374638" cy="642443"/>
        </a:xfrm>
        <a:prstGeom prst="homePlate">
          <a:avLst/>
        </a:prstGeom>
        <a:solidFill>
          <a:schemeClr val="accent3">
            <a:satMod val="110000"/>
          </a:schemeClr>
        </a:solidFill>
        <a:ln w="12700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39999" dist="23000" algn="bl" rotWithShape="0">
            <a:srgbClr val="000000">
              <a:alpha val="40000"/>
            </a:srgbClr>
          </a:outerShdw>
        </a:effectLst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283300" tIns="41910" rIns="78232" bIns="41910" numCol="1" spcCol="1270" anchor="t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kern="1200" dirty="0" smtClean="0"/>
            <a:t>FDM</a:t>
          </a:r>
          <a:endParaRPr lang="zh-CN" altLang="en-US" sz="105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900" kern="1200" dirty="0" smtClean="0"/>
            <a:t>Channel Assignment /</a:t>
          </a:r>
          <a:r>
            <a:rPr lang="zh-CN" altLang="en-US" sz="900" kern="1200" dirty="0" smtClean="0"/>
            <a:t> </a:t>
          </a:r>
          <a:r>
            <a:rPr lang="en-US" altLang="zh-CN" sz="900" kern="1200" dirty="0" smtClean="0"/>
            <a:t>Spectrum</a:t>
          </a:r>
          <a:r>
            <a:rPr lang="zh-CN" altLang="en-US" sz="900" kern="1200" dirty="0" smtClean="0"/>
            <a:t> </a:t>
          </a:r>
          <a:r>
            <a:rPr lang="en-US" altLang="zh-CN" sz="900" kern="1200" dirty="0" smtClean="0"/>
            <a:t>Allocation</a:t>
          </a:r>
          <a:endParaRPr lang="zh-CN" altLang="en-US" sz="900" kern="1200" dirty="0"/>
        </a:p>
      </dsp:txBody>
      <dsp:txXfrm rot="10800000">
        <a:off x="667465" y="193"/>
        <a:ext cx="1214027" cy="642443"/>
      </dsp:txXfrm>
    </dsp:sp>
    <dsp:sp modelId="{858B7AC3-C491-4C42-9D34-C3A6873B3F8F}">
      <dsp:nvSpPr>
        <dsp:cNvPr id="0" name=""/>
        <dsp:cNvSpPr/>
      </dsp:nvSpPr>
      <dsp:spPr>
        <a:xfrm>
          <a:off x="185632" y="193"/>
          <a:ext cx="642443" cy="642443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511E1C6-2144-ED47-84FE-161BD54E241C}">
      <dsp:nvSpPr>
        <dsp:cNvPr id="0" name=""/>
        <dsp:cNvSpPr/>
      </dsp:nvSpPr>
      <dsp:spPr>
        <a:xfrm rot="10800000">
          <a:off x="506854" y="834412"/>
          <a:ext cx="1374638" cy="642443"/>
        </a:xfrm>
        <a:prstGeom prst="homePlate">
          <a:avLst/>
        </a:prstGeom>
        <a:solidFill>
          <a:schemeClr val="accent3">
            <a:hueOff val="337107"/>
            <a:satOff val="-13274"/>
            <a:lumOff val="6471"/>
            <a:alphaOff val="0"/>
          </a:schemeClr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3300" tIns="41910" rIns="78232" bIns="41910" numCol="1" spcCol="1270" anchor="t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kern="1200" dirty="0" smtClean="0"/>
            <a:t>TDM</a:t>
          </a:r>
          <a:endParaRPr lang="zh-CN" altLang="en-US" sz="105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900" kern="1200" dirty="0" smtClean="0"/>
            <a:t>Link Scheduling</a:t>
          </a:r>
          <a:endParaRPr lang="zh-CN" altLang="en-US" sz="900" kern="1200" dirty="0"/>
        </a:p>
      </dsp:txBody>
      <dsp:txXfrm rot="10800000">
        <a:off x="667465" y="834412"/>
        <a:ext cx="1214027" cy="642443"/>
      </dsp:txXfrm>
    </dsp:sp>
    <dsp:sp modelId="{8EA320B5-1659-384E-8807-C97C8E607165}">
      <dsp:nvSpPr>
        <dsp:cNvPr id="0" name=""/>
        <dsp:cNvSpPr/>
      </dsp:nvSpPr>
      <dsp:spPr>
        <a:xfrm>
          <a:off x="185632" y="834412"/>
          <a:ext cx="642443" cy="642443"/>
        </a:xfrm>
        <a:prstGeom prst="ellipse">
          <a:avLst/>
        </a:prstGeom>
        <a:solidFill>
          <a:schemeClr val="accent3">
            <a:tint val="50000"/>
            <a:hueOff val="206449"/>
            <a:satOff val="-9155"/>
            <a:lumOff val="1558"/>
            <a:alphaOff val="0"/>
          </a:schemeClr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ECE37D5-2466-0E4E-8A90-F28E649E5316}">
      <dsp:nvSpPr>
        <dsp:cNvPr id="0" name=""/>
        <dsp:cNvSpPr/>
      </dsp:nvSpPr>
      <dsp:spPr>
        <a:xfrm rot="10800000">
          <a:off x="506854" y="1668630"/>
          <a:ext cx="1374638" cy="642443"/>
        </a:xfrm>
        <a:prstGeom prst="homePlate">
          <a:avLst/>
        </a:prstGeom>
        <a:solidFill>
          <a:schemeClr val="accent3">
            <a:hueOff val="674214"/>
            <a:satOff val="-26549"/>
            <a:lumOff val="12941"/>
            <a:alphaOff val="0"/>
          </a:schemeClr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3300" tIns="41910" rIns="78232" bIns="41910" numCol="1" spcCol="1270" anchor="t" anchorCtr="0">
          <a:noAutofit/>
        </a:bodyPr>
        <a:lstStyle/>
        <a:p>
          <a:pPr lvl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050" kern="1200" dirty="0" smtClean="0"/>
            <a:t>Spatial</a:t>
          </a:r>
          <a:r>
            <a:rPr lang="zh-CN" altLang="en-US" sz="1050" kern="1200" dirty="0" smtClean="0"/>
            <a:t> </a:t>
          </a:r>
          <a:r>
            <a:rPr lang="en-US" altLang="zh-CN" sz="1050" kern="1200" dirty="0" smtClean="0"/>
            <a:t>Reuse</a:t>
          </a:r>
          <a:endParaRPr lang="zh-CN" altLang="en-US" sz="105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900" kern="1200" dirty="0" smtClean="0"/>
            <a:t>Power Control</a:t>
          </a:r>
          <a:endParaRPr lang="zh-CN" altLang="en-US" sz="900" kern="1200" dirty="0"/>
        </a:p>
      </dsp:txBody>
      <dsp:txXfrm rot="10800000">
        <a:off x="667465" y="1668630"/>
        <a:ext cx="1214027" cy="642443"/>
      </dsp:txXfrm>
    </dsp:sp>
    <dsp:sp modelId="{24DF783D-3B8D-F642-8404-10463D8AEE66}">
      <dsp:nvSpPr>
        <dsp:cNvPr id="0" name=""/>
        <dsp:cNvSpPr/>
      </dsp:nvSpPr>
      <dsp:spPr>
        <a:xfrm>
          <a:off x="185632" y="1668630"/>
          <a:ext cx="642443" cy="642443"/>
        </a:xfrm>
        <a:prstGeom prst="ellipse">
          <a:avLst/>
        </a:prstGeom>
        <a:solidFill>
          <a:schemeClr val="accent3">
            <a:tint val="50000"/>
            <a:hueOff val="412897"/>
            <a:satOff val="-18309"/>
            <a:lumOff val="3116"/>
            <a:alphaOff val="0"/>
          </a:schemeClr>
        </a:solidFill>
        <a:ln>
          <a:noFill/>
        </a:ln>
        <a:effectLst>
          <a:outerShdw blurRad="39999" dist="23000" algn="bl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8D696B-8516-974E-8F46-6680DBF9A8E7}">
      <dsp:nvSpPr>
        <dsp:cNvPr id="0" name=""/>
        <dsp:cNvSpPr/>
      </dsp:nvSpPr>
      <dsp:spPr>
        <a:xfrm>
          <a:off x="0" y="29323"/>
          <a:ext cx="4622757" cy="518400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kern="1200" dirty="0" smtClean="0">
              <a:latin typeface="Avenir Book"/>
              <a:cs typeface="Avenir Book"/>
            </a:rPr>
            <a:t>Pros</a:t>
          </a:r>
          <a:endParaRPr lang="zh-CN" altLang="en-US" sz="1800" kern="1200" dirty="0">
            <a:latin typeface="Avenir Book"/>
            <a:cs typeface="Avenir Book"/>
          </a:endParaRPr>
        </a:p>
      </dsp:txBody>
      <dsp:txXfrm>
        <a:off x="0" y="29323"/>
        <a:ext cx="4622757" cy="518400"/>
      </dsp:txXfrm>
    </dsp:sp>
    <dsp:sp modelId="{F1FD4BA0-3A09-0A4E-9948-65BC01C61B6F}">
      <dsp:nvSpPr>
        <dsp:cNvPr id="0" name=""/>
        <dsp:cNvSpPr/>
      </dsp:nvSpPr>
      <dsp:spPr>
        <a:xfrm>
          <a:off x="0" y="525377"/>
          <a:ext cx="4622757" cy="1235250"/>
        </a:xfrm>
        <a:prstGeom prst="rect">
          <a:avLst/>
        </a:prstGeom>
        <a:solidFill>
          <a:schemeClr val="accent3">
            <a:tint val="40000"/>
            <a:hueOff val="0"/>
            <a:satOff val="0"/>
            <a:lumOff val="0"/>
          </a:schemeClr>
        </a:solidFill>
        <a:ln w="2857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800" kern="1200" dirty="0" smtClean="0">
              <a:latin typeface="Avenir Book"/>
              <a:cs typeface="Avenir Book"/>
            </a:rPr>
            <a:t>Do not require an accurate RSS to get the same allocation Results</a:t>
          </a:r>
          <a:endParaRPr lang="zh-CN" altLang="en-US" sz="1800" kern="1200" dirty="0">
            <a:latin typeface="Avenir Book"/>
            <a:cs typeface="Avenir Book"/>
          </a:endParaRP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CN" sz="1800" kern="1200" dirty="0" smtClean="0">
              <a:latin typeface="Avenir Book"/>
              <a:cs typeface="Avenir Book"/>
            </a:rPr>
            <a:t>Rough RSS representation could increase the prediction accuracy</a:t>
          </a:r>
          <a:endParaRPr lang="zh-CN" altLang="en-US" sz="1800" kern="1200" dirty="0">
            <a:latin typeface="Avenir Book"/>
            <a:cs typeface="Avenir Book"/>
          </a:endParaRPr>
        </a:p>
      </dsp:txBody>
      <dsp:txXfrm>
        <a:off x="0" y="525377"/>
        <a:ext cx="4622757" cy="12352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719C0F-30A9-884E-B729-621441349019}" type="datetimeFigureOut">
              <a:rPr kumimoji="1" lang="zh-CN" altLang="en-US" smtClean="0"/>
              <a:t>2015/6/4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A501CB-DB90-3844-9D73-AF7015A3EC23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552672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AC77A7-9C43-6340-A01F-6EE7549EFEEC}" type="datetimeFigureOut">
              <a:rPr kumimoji="1" lang="zh-CN" altLang="en-US" smtClean="0"/>
              <a:t>2015/6/4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4A4404-930A-0741-8B05-3F7A15B6932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672502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69715-091B-FF40-A512-4DB34F6B0F23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42797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  <a:p>
            <a:r>
              <a:rPr kumimoji="1" lang="zh-CN" altLang="en-US"/>
              <a:t>----- 会议笔记(15/4/20 14:56) -----</a:t>
            </a:r>
          </a:p>
          <a:p>
            <a:r>
              <a:rPr kumimoji="1" lang="zh-CN" altLang="en-US"/>
              <a:t>加值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A4404-930A-0741-8B05-3F7A15B69326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53539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6797A-D2D5-1741-A28D-99721BC2443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680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6797A-D2D5-1741-A28D-99721BC2443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94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  <a:p>
            <a:r>
              <a:rPr kumimoji="1" lang="zh-CN" altLang="en-US" dirty="0"/>
              <a:t>----- 会议笔记(15/4/20 14:56) -----</a:t>
            </a:r>
          </a:p>
          <a:p>
            <a:r>
              <a:rPr kumimoji="1" lang="zh-CN" altLang="en-US" dirty="0"/>
              <a:t>Motivation 精炼</a:t>
            </a:r>
          </a:p>
          <a:p>
            <a:r>
              <a:rPr kumimoji="1" lang="zh-CN" altLang="en-US" dirty="0"/>
              <a:t>为什么要weight</a:t>
            </a:r>
          </a:p>
          <a:p>
            <a:r>
              <a:rPr kumimoji="1" lang="zh-CN" altLang="en-US" dirty="0"/>
              <a:t>logo加南大</a:t>
            </a:r>
          </a:p>
          <a:p>
            <a:r>
              <a:rPr kumimoji="1" lang="zh-CN" altLang="en-US" dirty="0"/>
              <a:t>logo加页码</a:t>
            </a:r>
          </a:p>
          <a:p>
            <a:r>
              <a:rPr kumimoji="1" lang="zh-CN" altLang="en-US" dirty="0"/>
              <a:t>配色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A4404-930A-0741-8B05-3F7A15B69326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79601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>
            <a:spLocks noChangeArrowheads="1"/>
          </p:cNvSpPr>
          <p:nvPr/>
        </p:nvSpPr>
        <p:spPr bwMode="auto">
          <a:xfrm>
            <a:off x="228600" y="1635125"/>
            <a:ext cx="2514600" cy="2514600"/>
          </a:xfrm>
          <a:prstGeom prst="ellipse">
            <a:avLst/>
          </a:prstGeom>
          <a:noFill/>
          <a:ln w="12700">
            <a:solidFill>
              <a:schemeClr val="accent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zh-CN" altLang="zh-CN">
              <a:latin typeface="Arial" charset="0"/>
              <a:ea typeface="宋体" pitchFamily="2" charset="-122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hidden">
          <a:xfrm>
            <a:off x="0" y="2397125"/>
            <a:ext cx="4724400" cy="1143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zh-CN" altLang="zh-CN" sz="2400">
              <a:ea typeface="宋体" pitchFamily="2" charset="-122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hidden">
          <a:xfrm>
            <a:off x="3962400" y="2397125"/>
            <a:ext cx="4724400" cy="1143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zh-CN" altLang="zh-CN" sz="2400">
              <a:ea typeface="宋体" pitchFamily="2" charset="-122"/>
            </a:endParaRPr>
          </a:p>
        </p:txBody>
      </p:sp>
      <p:pic>
        <p:nvPicPr>
          <p:cNvPr id="7" name="Picture 10" descr="tow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42088" y="188913"/>
            <a:ext cx="199072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1" descr="NJU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413" y="260350"/>
            <a:ext cx="2303462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8" y="6092825"/>
            <a:ext cx="9117012" cy="2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68413"/>
            <a:ext cx="9117013" cy="2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44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3059113" y="4149725"/>
            <a:ext cx="5184775" cy="1336675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189449" name="Rectangle 9"/>
          <p:cNvSpPr>
            <a:spLocks noGrp="1" noChangeArrowheads="1"/>
          </p:cNvSpPr>
          <p:nvPr>
            <p:ph type="ctrTitle"/>
          </p:nvPr>
        </p:nvSpPr>
        <p:spPr>
          <a:xfrm>
            <a:off x="838200" y="2163763"/>
            <a:ext cx="7405688" cy="16002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11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84913"/>
            <a:ext cx="1293813" cy="457200"/>
          </a:xfrm>
        </p:spPr>
        <p:txBody>
          <a:bodyPr/>
          <a:lstStyle>
            <a:lvl1pPr>
              <a:defRPr/>
            </a:lvl1pPr>
          </a:lstStyle>
          <a:p>
            <a:fld id="{4D4B195E-802C-A24F-8B6C-E1349C81E3D8}" type="datetime1">
              <a:rPr kumimoji="1" lang="zh-CN" altLang="en-US" smtClean="0"/>
              <a:t>2015/6/4</a:t>
            </a:fld>
            <a:endParaRPr kumimoji="1" lang="zh-CN" altLang="en-US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2195513" y="6202363"/>
            <a:ext cx="5113337" cy="53975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en-US" altLang="zh-CN" smtClean="0"/>
              <a:t>NJU Dislab</a:t>
            </a:r>
            <a:endParaRPr kumimoji="1" lang="zh-CN" altLang="en-US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27E737-3DD8-8F44-82BF-759D5A17883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0B2D05-B549-9346-98CA-861752654F16}" type="datetime1">
              <a:rPr kumimoji="1" lang="zh-CN" altLang="en-US" smtClean="0"/>
              <a:t>2015/6/4</a:t>
            </a:fld>
            <a:endParaRPr kumimoji="1" lang="zh-CN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1" lang="en-US" altLang="zh-CN" smtClean="0"/>
              <a:t>NJU Dislab</a:t>
            </a:r>
            <a:endParaRPr kumimoji="1" lang="zh-CN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27E737-3DD8-8F44-82BF-759D5A17883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75425" y="404813"/>
            <a:ext cx="2035175" cy="547211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68313" y="404813"/>
            <a:ext cx="5954712" cy="547211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92D947-BAAD-514E-9BCD-51BAC3D2E725}" type="datetime1">
              <a:rPr kumimoji="1" lang="zh-CN" altLang="en-US" smtClean="0"/>
              <a:t>2015/6/4</a:t>
            </a:fld>
            <a:endParaRPr kumimoji="1" lang="zh-CN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1" lang="en-US" altLang="zh-CN" smtClean="0"/>
              <a:t>NJU Dislab</a:t>
            </a:r>
            <a:endParaRPr kumimoji="1" lang="zh-CN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27E737-3DD8-8F44-82BF-759D5A17883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25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520BDB-B01F-5045-82A7-27BBDB58C0F3}" type="datetime1">
              <a:rPr lang="zh-CN" altLang="en-US" smtClean="0"/>
              <a:t>2015/6/4</a:t>
            </a:fld>
            <a:endParaRPr lang="zh-CN" altLang="en-US"/>
          </a:p>
        </p:txBody>
      </p:sp>
      <p:sp>
        <p:nvSpPr>
          <p:cNvPr id="5" name="Rectangle 25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NJU Dislab</a:t>
            </a:r>
            <a:endParaRPr lang="zh-CN" altLang="en-US"/>
          </a:p>
        </p:txBody>
      </p:sp>
      <p:sp>
        <p:nvSpPr>
          <p:cNvPr id="6" name="Rectangle 25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FFF2E3-3583-498A-B445-C28E6BD825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Rectangle 25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85977D-1AD5-5D4C-A2E5-060DF679007C}" type="datetime1">
              <a:rPr lang="zh-CN" altLang="en-US" smtClean="0"/>
              <a:t>2015/6/4</a:t>
            </a:fld>
            <a:endParaRPr lang="zh-CN" altLang="en-US"/>
          </a:p>
        </p:txBody>
      </p:sp>
      <p:sp>
        <p:nvSpPr>
          <p:cNvPr id="5" name="Rectangle 25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NJU Dislab</a:t>
            </a:r>
            <a:endParaRPr lang="zh-CN" altLang="en-US"/>
          </a:p>
        </p:txBody>
      </p:sp>
      <p:sp>
        <p:nvSpPr>
          <p:cNvPr id="6" name="Rectangle 25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FFF2E3-3583-498A-B445-C28E6BD825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25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2DEEB0-F1D2-004C-9E42-51637131F69A}" type="datetime1">
              <a:rPr lang="zh-CN" altLang="en-US" smtClean="0"/>
              <a:t>2015/6/4</a:t>
            </a:fld>
            <a:endParaRPr lang="zh-CN" altLang="en-US"/>
          </a:p>
        </p:txBody>
      </p:sp>
      <p:sp>
        <p:nvSpPr>
          <p:cNvPr id="5" name="Rectangle 25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NJU Dislab</a:t>
            </a:r>
            <a:endParaRPr lang="zh-CN" altLang="en-US"/>
          </a:p>
        </p:txBody>
      </p:sp>
      <p:sp>
        <p:nvSpPr>
          <p:cNvPr id="6" name="Rectangle 25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FFF2E3-3583-498A-B445-C28E6BD825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4000500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62500" y="1600200"/>
            <a:ext cx="4000500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Rectangle 25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021583-A87A-1149-B7F8-82D61C38343D}" type="datetime1">
              <a:rPr lang="zh-CN" altLang="en-US" smtClean="0"/>
              <a:t>2015/6/4</a:t>
            </a:fld>
            <a:endParaRPr lang="zh-CN" altLang="en-US"/>
          </a:p>
        </p:txBody>
      </p:sp>
      <p:sp>
        <p:nvSpPr>
          <p:cNvPr id="6" name="Rectangle 25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NJU Dislab</a:t>
            </a:r>
            <a:endParaRPr lang="zh-CN" altLang="en-US"/>
          </a:p>
        </p:txBody>
      </p:sp>
      <p:sp>
        <p:nvSpPr>
          <p:cNvPr id="7" name="Rectangle 25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FFF2E3-3583-498A-B445-C28E6BD825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7" name="Rectangle 25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0DCFD9-B6EE-5E49-AE25-98C80518C9C6}" type="datetime1">
              <a:rPr lang="zh-CN" altLang="en-US" smtClean="0"/>
              <a:t>2015/6/4</a:t>
            </a:fld>
            <a:endParaRPr lang="zh-CN" altLang="en-US"/>
          </a:p>
        </p:txBody>
      </p:sp>
      <p:sp>
        <p:nvSpPr>
          <p:cNvPr id="8" name="Rectangle 25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NJU Dislab</a:t>
            </a:r>
            <a:endParaRPr lang="zh-CN" altLang="en-US"/>
          </a:p>
        </p:txBody>
      </p:sp>
      <p:sp>
        <p:nvSpPr>
          <p:cNvPr id="9" name="Rectangle 25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FFF2E3-3583-498A-B445-C28E6BD825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25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9414D5-2180-8642-92D4-DEF037AA3541}" type="datetime1">
              <a:rPr lang="zh-CN" altLang="en-US" smtClean="0"/>
              <a:t>2015/6/4</a:t>
            </a:fld>
            <a:endParaRPr lang="zh-CN" altLang="en-US"/>
          </a:p>
        </p:txBody>
      </p:sp>
      <p:sp>
        <p:nvSpPr>
          <p:cNvPr id="4" name="Rectangle 25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NJU Dislab</a:t>
            </a:r>
            <a:endParaRPr lang="zh-CN" altLang="en-US"/>
          </a:p>
        </p:txBody>
      </p:sp>
      <p:sp>
        <p:nvSpPr>
          <p:cNvPr id="5" name="Rectangle 25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FFF2E3-3583-498A-B445-C28E6BD825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5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7DFA5E-8052-7F4D-9252-1D90BBB98088}" type="datetime1">
              <a:rPr lang="zh-CN" altLang="en-US" smtClean="0"/>
              <a:t>2015/6/4</a:t>
            </a:fld>
            <a:endParaRPr lang="zh-CN" altLang="en-US"/>
          </a:p>
        </p:txBody>
      </p:sp>
      <p:sp>
        <p:nvSpPr>
          <p:cNvPr id="3" name="Rectangle 25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NJU Dislab</a:t>
            </a:r>
            <a:endParaRPr lang="zh-CN" altLang="en-US"/>
          </a:p>
        </p:txBody>
      </p:sp>
      <p:sp>
        <p:nvSpPr>
          <p:cNvPr id="4" name="Rectangle 25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FFF2E3-3583-498A-B445-C28E6BD825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25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011F46-AE14-9543-AC5C-B4399B381F11}" type="datetime1">
              <a:rPr lang="zh-CN" altLang="en-US" smtClean="0"/>
              <a:t>2015/6/4</a:t>
            </a:fld>
            <a:endParaRPr lang="zh-CN" altLang="en-US"/>
          </a:p>
        </p:txBody>
      </p:sp>
      <p:sp>
        <p:nvSpPr>
          <p:cNvPr id="6" name="Rectangle 25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NJU Dislab</a:t>
            </a:r>
            <a:endParaRPr lang="zh-CN" altLang="en-US"/>
          </a:p>
        </p:txBody>
      </p:sp>
      <p:sp>
        <p:nvSpPr>
          <p:cNvPr id="7" name="Rectangle 25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FFF2E3-3583-498A-B445-C28E6BD825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E4DEDF-B3AE-F440-B569-932944BAF701}" type="datetime1">
              <a:rPr kumimoji="1" lang="zh-CN" altLang="en-US" smtClean="0"/>
              <a:t>2015/6/4</a:t>
            </a:fld>
            <a:endParaRPr kumimoji="1" lang="zh-CN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1" lang="en-US" altLang="zh-CN" smtClean="0"/>
              <a:t>NJU Dislab</a:t>
            </a:r>
            <a:endParaRPr kumimoji="1" lang="zh-CN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27E737-3DD8-8F44-82BF-759D5A17883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将图片拖动到占位符，或单击添加图标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25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4E3792-1FF4-7445-8512-90EC41B98FE1}" type="datetime1">
              <a:rPr lang="zh-CN" altLang="en-US" smtClean="0"/>
              <a:t>2015/6/4</a:t>
            </a:fld>
            <a:endParaRPr lang="zh-CN" altLang="en-US"/>
          </a:p>
        </p:txBody>
      </p:sp>
      <p:sp>
        <p:nvSpPr>
          <p:cNvPr id="6" name="Rectangle 25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NJU Dislab</a:t>
            </a:r>
            <a:endParaRPr lang="zh-CN" altLang="en-US"/>
          </a:p>
        </p:txBody>
      </p:sp>
      <p:sp>
        <p:nvSpPr>
          <p:cNvPr id="7" name="Rectangle 25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FFF2E3-3583-498A-B445-C28E6BD825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Rectangle 25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D9E1A3-438F-6C47-9E4D-C1AB17FC87EC}" type="datetime1">
              <a:rPr lang="zh-CN" altLang="en-US" smtClean="0"/>
              <a:t>2015/6/4</a:t>
            </a:fld>
            <a:endParaRPr lang="zh-CN" altLang="en-US"/>
          </a:p>
        </p:txBody>
      </p:sp>
      <p:sp>
        <p:nvSpPr>
          <p:cNvPr id="5" name="Rectangle 25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NJU Dislab</a:t>
            </a:r>
            <a:endParaRPr lang="zh-CN" altLang="en-US"/>
          </a:p>
        </p:txBody>
      </p:sp>
      <p:sp>
        <p:nvSpPr>
          <p:cNvPr id="6" name="Rectangle 25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FFF2E3-3583-498A-B445-C28E6BD825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04013" y="228600"/>
            <a:ext cx="2135187" cy="587057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98450" y="228600"/>
            <a:ext cx="6253163" cy="587057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Rectangle 25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70EE35-E1E0-0B42-9D89-774A5DDC154B}" type="datetime1">
              <a:rPr lang="zh-CN" altLang="en-US" smtClean="0"/>
              <a:t>2015/6/4</a:t>
            </a:fld>
            <a:endParaRPr lang="zh-CN" altLang="en-US"/>
          </a:p>
        </p:txBody>
      </p:sp>
      <p:sp>
        <p:nvSpPr>
          <p:cNvPr id="5" name="Rectangle 25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NJU Dislab</a:t>
            </a:r>
            <a:endParaRPr lang="zh-CN" altLang="en-US"/>
          </a:p>
        </p:txBody>
      </p:sp>
      <p:sp>
        <p:nvSpPr>
          <p:cNvPr id="6" name="Rectangle 25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FFF2E3-3583-498A-B445-C28E6BD825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8450" y="228600"/>
            <a:ext cx="854075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4000500" cy="44989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62500" y="1600200"/>
            <a:ext cx="4000500" cy="44989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Rectangle 25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0BF234-3429-3F45-AA0B-3C130A925253}" type="datetime1">
              <a:rPr lang="zh-CN" altLang="en-US" smtClean="0"/>
              <a:t>2015/6/4</a:t>
            </a:fld>
            <a:endParaRPr lang="zh-CN" altLang="en-US"/>
          </a:p>
        </p:txBody>
      </p:sp>
      <p:sp>
        <p:nvSpPr>
          <p:cNvPr id="6" name="Rectangle 25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NJU Dislab</a:t>
            </a:r>
            <a:endParaRPr lang="zh-CN" altLang="en-US"/>
          </a:p>
        </p:txBody>
      </p:sp>
      <p:sp>
        <p:nvSpPr>
          <p:cNvPr id="7" name="Rectangle 25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FFF2E3-3583-498A-B445-C28E6BD8250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EEF28-4573-6844-A720-C545BB74001C}" type="datetime1">
              <a:rPr lang="zh-CN" altLang="en-US" smtClean="0"/>
              <a:t>2015/6/4</a:t>
            </a:fld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NJU Dislab</a:t>
            </a: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18132-1F8E-44CF-B499-009865A2529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E809FE-84BD-AF4F-A5A2-41B59F4D289B}" type="datetime1">
              <a:rPr lang="zh-CN" altLang="en-US" smtClean="0"/>
              <a:t>2015/6/4</a:t>
            </a:fld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NJU Dislab</a:t>
            </a: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02D23-C464-4C47-B499-C44FE8DAA27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FA4A4-8075-FD47-8BCC-9FB16A4F0926}" type="datetime1">
              <a:rPr lang="zh-CN" altLang="en-US" smtClean="0"/>
              <a:t>2015/6/4</a:t>
            </a:fld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NJU Dislab</a:t>
            </a: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4C3CA-A815-4319-A7FA-887E18D2DB1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BBDBC-B903-EC4D-92AC-562AA61AED23}" type="datetime1">
              <a:rPr lang="zh-CN" altLang="en-US" smtClean="0"/>
              <a:t>2015/6/4</a:t>
            </a:fld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NJU Dislab</a:t>
            </a:r>
            <a:endParaRPr lang="en-US" altLang="zh-CN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E8F54A-FFC5-486E-BF4C-9A229C58387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B3DF94-8B56-D942-9C13-437EAEDFF8FB}" type="datetime1">
              <a:rPr lang="zh-CN" altLang="en-US" smtClean="0"/>
              <a:t>2015/6/4</a:t>
            </a:fld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NJU Dislab</a:t>
            </a:r>
            <a:endParaRPr lang="en-US" altLang="zh-CN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9AF57C-38F2-4E10-AF0A-86BB798C4E6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C8E46D-AF27-6E46-9304-D8CA914699E4}" type="datetime1">
              <a:rPr lang="zh-CN" altLang="en-US" smtClean="0"/>
              <a:t>2015/6/4</a:t>
            </a:fld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NJU Dislab</a:t>
            </a:r>
            <a:endParaRPr lang="en-US" altLang="zh-CN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D9322-20B2-4B62-B7E4-853CF96F8E3A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484066-E531-D94A-B06D-2EC1E52D3F02}" type="datetime1">
              <a:rPr kumimoji="1" lang="zh-CN" altLang="en-US" smtClean="0"/>
              <a:t>2015/6/4</a:t>
            </a:fld>
            <a:endParaRPr kumimoji="1" lang="zh-CN" alt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1" lang="en-US" altLang="zh-CN" smtClean="0"/>
              <a:t>NJU Dislab</a:t>
            </a:r>
            <a:endParaRPr kumimoji="1" lang="zh-CN" alt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27E737-3DD8-8F44-82BF-759D5A17883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5ABDEE-8B02-F346-9F81-2528B47C077F}" type="datetime1">
              <a:rPr lang="zh-CN" altLang="en-US" smtClean="0"/>
              <a:t>2015/6/4</a:t>
            </a:fld>
            <a:endParaRPr lang="en-US" altLang="zh-CN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NJU Dislab</a:t>
            </a:r>
            <a:endParaRPr lang="en-US" altLang="zh-CN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7D0B5-B8D3-4EBD-90FF-68AB9606919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98425-BBA6-1043-B0D1-B992212BBA22}" type="datetime1">
              <a:rPr lang="zh-CN" altLang="en-US" smtClean="0"/>
              <a:t>2015/6/4</a:t>
            </a:fld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NJU Dislab</a:t>
            </a:r>
            <a:endParaRPr lang="en-US" altLang="zh-CN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D8F5B-AE90-43E8-9566-A497C5584C5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将图片拖动到占位符，或单击添加图标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57767-D28C-1246-A0AB-AC34C19483C7}" type="datetime1">
              <a:rPr lang="zh-CN" altLang="en-US" smtClean="0"/>
              <a:t>2015/6/4</a:t>
            </a:fld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NJU Dislab</a:t>
            </a:r>
            <a:endParaRPr lang="en-US" altLang="zh-CN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4DC1C-C1FE-4D1A-8BFD-7A730668B9E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0925D-C7F1-434D-A875-2F250064CF6F}" type="datetime1">
              <a:rPr lang="zh-CN" altLang="en-US" smtClean="0"/>
              <a:t>2015/6/4</a:t>
            </a:fld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NJU Dislab</a:t>
            </a: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99818-AAA5-4DB3-BC59-43D9E25C81A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EEE21-39CD-B841-BF5F-49B5F19E9913}" type="datetime1">
              <a:rPr lang="zh-CN" altLang="en-US" smtClean="0"/>
              <a:t>2015/6/4</a:t>
            </a:fld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NJU Dislab</a:t>
            </a:r>
            <a:endParaRPr lang="en-US" altLang="zh-CN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E119C-0531-4EFA-889E-F1E2006A85C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610C3-090C-9447-AA20-F2549303480A}" type="datetime1">
              <a:rPr lang="zh-CN" altLang="en-US" smtClean="0"/>
              <a:t>2015/6/4</a:t>
            </a:fld>
            <a:endParaRPr lang="en-US" altLang="zh-CN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NJU Dislab</a:t>
            </a:r>
            <a:endParaRPr lang="en-US" altLang="zh-CN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F22EA-6885-4CF0-9A9F-FA34608EC2A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07627-5C84-F248-99F7-2E61A905E987}" type="datetime1">
              <a:rPr lang="zh-CN" altLang="en-US" smtClean="0"/>
              <a:t>2015/6/4</a:t>
            </a:fld>
            <a:endParaRPr lang="en-US" altLang="zh-CN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NJU Dislab</a:t>
            </a:r>
            <a:endParaRPr lang="en-US" altLang="zh-CN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4D26D2-DD47-461A-A6F8-1D5023BCF86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CE303-022B-9A44-9F30-4F4959823A7D}" type="datetime1">
              <a:rPr lang="zh-CN" altLang="en-US" smtClean="0"/>
              <a:t>2015/6/4</a:t>
            </a:fld>
            <a:endParaRPr lang="en-US" altLang="zh-CN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NJU Dislab</a:t>
            </a:r>
            <a:endParaRPr lang="en-US" altLang="zh-CN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3789E-FD4A-4454-A775-838E1594863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86854-FE61-3344-9108-500980FC4EBD}" type="datetime1">
              <a:rPr lang="zh-CN" altLang="en-US" smtClean="0"/>
              <a:t>2015/6/4</a:t>
            </a:fld>
            <a:endParaRPr lang="en-US" altLang="zh-CN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NJU Dislab</a:t>
            </a:r>
            <a:endParaRPr lang="en-US" altLang="zh-CN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2CA70-8A3D-401C-AF49-A30552ABE0A7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E2CE3D-1B58-6744-B02E-9955864A9696}" type="datetime1">
              <a:rPr lang="zh-CN" altLang="en-US" smtClean="0"/>
              <a:t>2015/6/4</a:t>
            </a:fld>
            <a:endParaRPr lang="en-US" altLang="zh-CN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NJU Dislab</a:t>
            </a:r>
            <a:endParaRPr lang="en-US" altLang="zh-CN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0B664-9A09-4069-8EA2-3C1949EB6F8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68313" y="1484313"/>
            <a:ext cx="3994150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14863" y="1484313"/>
            <a:ext cx="3995737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193639-3F11-AE43-9C73-D526CCE8D601}" type="datetime1">
              <a:rPr kumimoji="1" lang="zh-CN" altLang="en-US" smtClean="0"/>
              <a:t>2015/6/4</a:t>
            </a:fld>
            <a:endParaRPr kumimoji="1" lang="zh-CN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1" lang="en-US" altLang="zh-CN" smtClean="0"/>
              <a:t>NJU Dislab</a:t>
            </a:r>
            <a:endParaRPr kumimoji="1" lang="zh-CN" alt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27E737-3DD8-8F44-82BF-759D5A17883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B5E32B-3C2C-0B40-B60A-7273FF9ADC8E}" type="datetime1">
              <a:rPr lang="zh-CN" altLang="en-US" smtClean="0"/>
              <a:t>2015/6/4</a:t>
            </a:fld>
            <a:endParaRPr lang="en-US" altLang="zh-CN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NJU Dislab</a:t>
            </a:r>
            <a:endParaRPr lang="en-US" altLang="zh-CN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067B5-5834-4E73-AFF7-318B472AEA4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1779F-E4E0-9347-8E01-7A7200749BE1}" type="datetime1">
              <a:rPr lang="zh-CN" altLang="en-US" smtClean="0"/>
              <a:t>2015/6/4</a:t>
            </a:fld>
            <a:endParaRPr lang="en-US" altLang="zh-CN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NJU Dislab</a:t>
            </a:r>
            <a:endParaRPr lang="en-US" altLang="zh-CN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FD3F61-0BE0-4E7A-B881-71F7055A905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D6CD5-1866-5B49-A87D-D2C2A996C4BB}" type="datetime1">
              <a:rPr lang="zh-CN" altLang="en-US" smtClean="0"/>
              <a:t>2015/6/4</a:t>
            </a:fld>
            <a:endParaRPr lang="en-US" altLang="zh-CN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NJU Dislab</a:t>
            </a:r>
            <a:endParaRPr lang="en-US" altLang="zh-CN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2584D-0513-499A-9717-7B081E96A7A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将图片拖动到占位符，或单击添加图标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5D1D11-B83A-794C-920E-BA11217E1839}" type="datetime1">
              <a:rPr lang="zh-CN" altLang="en-US" smtClean="0"/>
              <a:t>2015/6/4</a:t>
            </a:fld>
            <a:endParaRPr lang="en-US" altLang="zh-CN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NJU Dislab</a:t>
            </a:r>
            <a:endParaRPr lang="en-US" altLang="zh-CN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E7A94B-F8B3-4C04-9EF2-27AB059AE30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F5407-9E13-B640-824C-4782C7874F99}" type="datetime1">
              <a:rPr lang="zh-CN" altLang="en-US" smtClean="0"/>
              <a:t>2015/6/4</a:t>
            </a:fld>
            <a:endParaRPr lang="en-US" altLang="zh-CN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NJU Dislab</a:t>
            </a:r>
            <a:endParaRPr lang="en-US" altLang="zh-CN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60085-4F8C-4CF9-B998-9B72DD2F64F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004050" y="836613"/>
            <a:ext cx="1951038" cy="52959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0938" y="836613"/>
            <a:ext cx="5700712" cy="52959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01024-59F9-4947-9B8F-418A56297CE6}" type="datetime1">
              <a:rPr lang="zh-CN" altLang="en-US" smtClean="0"/>
              <a:t>2015/6/4</a:t>
            </a:fld>
            <a:endParaRPr lang="en-US" altLang="zh-CN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NJU Dislab</a:t>
            </a:r>
            <a:endParaRPr lang="en-US" altLang="zh-CN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5D413-BA20-49AE-8C8A-E971889FF01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标题和内容在文本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0938" y="836613"/>
            <a:ext cx="7793037" cy="83978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77724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33F77-FAF2-9840-B9AA-529F3EAF189A}" type="datetime1">
              <a:rPr lang="zh-CN" altLang="en-US" smtClean="0"/>
              <a:t>2015/6/4</a:t>
            </a:fld>
            <a:endParaRPr lang="en-US" altLang="zh-CN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NJU Dislab</a:t>
            </a:r>
            <a:endParaRPr lang="en-US" altLang="zh-CN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D8F36F-C612-43EA-9354-59618C4B4F5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标题和文本在内容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0938" y="836613"/>
            <a:ext cx="7793037" cy="839787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77724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FD00B-AEB1-FA46-B005-7023EB0C03F5}" type="datetime1">
              <a:rPr lang="zh-CN" altLang="en-US" smtClean="0"/>
              <a:t>2015/6/4</a:t>
            </a:fld>
            <a:endParaRPr lang="en-US" altLang="zh-CN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NJU Dislab</a:t>
            </a:r>
            <a:endParaRPr lang="en-US" altLang="zh-CN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D9D41-96F8-4EAB-B74F-B5EC10EDECF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646CC7-F2E3-3A4D-8E25-F4F69B6447AB}" type="datetime1">
              <a:rPr lang="zh-CN" altLang="en-US" smtClean="0"/>
              <a:t>2015/6/4</a:t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NJU Dislab</a:t>
            </a:r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1E0F90-CD9D-4E18-879F-559AD798A8E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456CE2-6588-2544-9433-1584645D6076}" type="datetime1">
              <a:rPr kumimoji="1" lang="zh-CN" altLang="en-US" smtClean="0"/>
              <a:t>2015/6/4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dirty="0" smtClean="0"/>
              <a:t>NJU </a:t>
            </a:r>
            <a:r>
              <a:rPr kumimoji="1" lang="en-US" altLang="zh-CN" dirty="0" err="1" smtClean="0"/>
              <a:t>Dislab</a:t>
            </a:r>
            <a:endParaRPr kumimoji="1" lang="en-US" altLang="zh-CN" dirty="0" smtClean="0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627E737-3DD8-8F44-82BF-759D5A178836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11" name="Picture 11" descr="NJU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413" y="260350"/>
            <a:ext cx="2303462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 descr="tower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42088" y="188913"/>
            <a:ext cx="199072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0BD531-29D5-5343-866E-349891ADB83D}" type="datetime1">
              <a:rPr kumimoji="1" lang="zh-CN" altLang="en-US" smtClean="0"/>
              <a:t>2015/6/4</a:t>
            </a:fld>
            <a:endParaRPr kumimoji="1" lang="zh-CN" alt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1" lang="en-US" altLang="zh-CN" smtClean="0"/>
              <a:t>NJU Dislab</a:t>
            </a:r>
            <a:endParaRPr kumimoji="1" lang="zh-CN" alt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27E737-3DD8-8F44-82BF-759D5A17883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1651F-E1DB-6E4F-B043-0B6A7BD9DCB8}" type="datetime1">
              <a:rPr kumimoji="1" lang="zh-CN" altLang="en-US" smtClean="0"/>
              <a:t>2015/6/4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NJU Dislab</a:t>
            </a:r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7E737-3DD8-8F44-82BF-759D5A17883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C49E8-6D52-2D44-AEC1-FA353C8BA18B}" type="datetime1">
              <a:rPr kumimoji="1" lang="zh-CN" altLang="en-US" smtClean="0"/>
              <a:t>2015/6/4</a:t>
            </a:fld>
            <a:endParaRPr kumimoji="1" lang="zh-CN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627E737-3DD8-8F44-82BF-759D5A178836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kumimoji="1" lang="en-US" altLang="zh-CN" smtClean="0"/>
              <a:t>NJU Dislab</a:t>
            </a:r>
            <a:endParaRPr kumimoji="1" lang="zh-CN" altLang="en-US"/>
          </a:p>
        </p:txBody>
      </p:sp>
      <p:pic>
        <p:nvPicPr>
          <p:cNvPr id="10" name="Picture 11" descr="校徽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388" y="393170"/>
            <a:ext cx="665162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C0205-91F1-EA42-82C1-F25D3B671B80}" type="datetime1">
              <a:rPr kumimoji="1" lang="zh-CN" altLang="en-US" smtClean="0"/>
              <a:t>2015/6/4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NJU Dislab</a:t>
            </a:r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7E737-3DD8-8F44-82BF-759D5A17883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F802A-0EDC-BD4A-9B02-18380E7FA647}" type="datetime1">
              <a:rPr kumimoji="1" lang="zh-CN" altLang="en-US" smtClean="0"/>
              <a:t>2015/6/4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NJU Dislab</a:t>
            </a:r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7E737-3DD8-8F44-82BF-759D5A17883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34026-C0D5-9146-A793-C676BB4A6317}" type="datetime1">
              <a:rPr kumimoji="1" lang="zh-CN" altLang="en-US" smtClean="0"/>
              <a:t>2015/6/4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NJU Dislab</a:t>
            </a:r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7E737-3DD8-8F44-82BF-759D5A17883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2590C-6717-E04F-8FDA-5B860AC60CE0}" type="datetime1">
              <a:rPr kumimoji="1" lang="zh-CN" altLang="en-US" smtClean="0"/>
              <a:t>2015/6/4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NJU Dislab</a:t>
            </a:r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7E737-3DD8-8F44-82BF-759D5A17883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949663-92B9-4C49-97AE-45DA5078F005}" type="datetime1">
              <a:rPr kumimoji="1" lang="zh-CN" altLang="en-US" smtClean="0"/>
              <a:t>2015/6/4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NJU Dislab</a:t>
            </a:r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7E737-3DD8-8F44-82BF-759D5A178836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将图片拖动到占位符，或单击添加图标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2A412-5DC1-0E48-B5A0-40EBB59B76A1}" type="datetime1">
              <a:rPr kumimoji="1" lang="zh-CN" altLang="en-US" smtClean="0"/>
              <a:t>2015/6/4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NJU Dislab</a:t>
            </a:r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627E737-3DD8-8F44-82BF-759D5A178836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D516BF-236E-6C4D-9897-65CB8F404DB2}" type="datetime1">
              <a:rPr kumimoji="1" lang="zh-CN" altLang="en-US" smtClean="0"/>
              <a:t>2015/6/4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NJU Dislab</a:t>
            </a:r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11043" y="6458791"/>
            <a:ext cx="1315721" cy="365125"/>
          </a:xfrm>
        </p:spPr>
        <p:txBody>
          <a:bodyPr/>
          <a:lstStyle/>
          <a:p>
            <a:fld id="{C627E737-3DD8-8F44-82BF-759D5A17883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013D9-B055-E249-9F86-39373429E45A}" type="datetime1">
              <a:rPr kumimoji="1" lang="zh-CN" altLang="en-US" smtClean="0"/>
              <a:t>2015/6/4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NJU Dislab</a:t>
            </a:r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7E737-3DD8-8F44-82BF-759D5A17883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17088A-AEB4-414D-A955-9B919CD693FA}" type="datetime1">
              <a:rPr kumimoji="1" lang="zh-CN" altLang="en-US" smtClean="0"/>
              <a:t>2015/6/4</a:t>
            </a:fld>
            <a:endParaRPr kumimoji="1" lang="zh-CN" alt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1" lang="en-US" altLang="zh-CN" smtClean="0"/>
              <a:t>NJU Dislab</a:t>
            </a:r>
            <a:endParaRPr kumimoji="1" lang="zh-CN" alt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27E737-3DD8-8F44-82BF-759D5A17883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55CAE9-C199-5445-BD2A-FF1AAD9E99E2}" type="datetime1">
              <a:rPr kumimoji="1" lang="zh-CN" altLang="en-US" smtClean="0"/>
              <a:t>2015/6/4</a:t>
            </a:fld>
            <a:endParaRPr kumimoji="1" lang="zh-CN" alt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1" lang="en-US" altLang="zh-CN" smtClean="0"/>
              <a:t>NJU Dislab</a:t>
            </a:r>
            <a:endParaRPr kumimoji="1" lang="zh-CN" alt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27E737-3DD8-8F44-82BF-759D5A17883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5F975F-B070-144C-901C-CD012C1CAF23}" type="datetime1">
              <a:rPr kumimoji="1" lang="zh-CN" altLang="en-US" smtClean="0"/>
              <a:t>2015/6/4</a:t>
            </a:fld>
            <a:endParaRPr kumimoji="1" lang="zh-CN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1" lang="en-US" altLang="zh-CN" smtClean="0"/>
              <a:t>NJU Dislab</a:t>
            </a:r>
            <a:endParaRPr kumimoji="1" lang="zh-CN" alt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27E737-3DD8-8F44-82BF-759D5A17883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 smtClean="0"/>
              <a:t>将图片拖动到占位符，或单击添加图标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84A5D0-6920-1B4A-8766-D946063968A4}" type="datetime1">
              <a:rPr kumimoji="1" lang="zh-CN" altLang="en-US" smtClean="0"/>
              <a:t>2015/6/4</a:t>
            </a:fld>
            <a:endParaRPr kumimoji="1" lang="zh-CN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kumimoji="1" lang="en-US" altLang="zh-CN" smtClean="0"/>
              <a:t>NJU Dislab</a:t>
            </a:r>
            <a:endParaRPr kumimoji="1" lang="zh-CN" alt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27E737-3DD8-8F44-82BF-759D5A17883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5.gi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ChangeArrowheads="1"/>
          </p:cNvSpPr>
          <p:nvPr/>
        </p:nvSpPr>
        <p:spPr bwMode="auto">
          <a:xfrm>
            <a:off x="0" y="1125538"/>
            <a:ext cx="2133600" cy="1016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zh-CN" altLang="zh-CN" sz="2400">
              <a:ea typeface="宋体" pitchFamily="2" charset="-122"/>
            </a:endParaRPr>
          </a:p>
        </p:txBody>
      </p:sp>
      <p:sp>
        <p:nvSpPr>
          <p:cNvPr id="188419" name="Rectangle 3"/>
          <p:cNvSpPr>
            <a:spLocks noChangeArrowheads="1"/>
          </p:cNvSpPr>
          <p:nvPr/>
        </p:nvSpPr>
        <p:spPr bwMode="auto">
          <a:xfrm>
            <a:off x="1447800" y="1125538"/>
            <a:ext cx="7239000" cy="1016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zh-CN" altLang="zh-CN" sz="2400">
              <a:ea typeface="宋体" pitchFamily="2" charset="-122"/>
            </a:endParaRP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042988" y="404813"/>
            <a:ext cx="561657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484313"/>
            <a:ext cx="8142287" cy="439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pic>
        <p:nvPicPr>
          <p:cNvPr id="7174" name="Picture 6" descr="tower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42088" y="188913"/>
            <a:ext cx="199072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842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1188" y="6284913"/>
            <a:ext cx="1293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600">
                <a:latin typeface="+mn-lt"/>
                <a:ea typeface="宋体" pitchFamily="2" charset="-122"/>
              </a:defRPr>
            </a:lvl1pPr>
          </a:lstStyle>
          <a:p>
            <a:fld id="{2137F2B9-3CC5-A442-A4CA-B56A21C0A033}" type="datetime1">
              <a:rPr kumimoji="1" lang="zh-CN" altLang="en-US" smtClean="0"/>
              <a:t>2015/6/4</a:t>
            </a:fld>
            <a:endParaRPr kumimoji="1" lang="zh-CN" altLang="en-US"/>
          </a:p>
        </p:txBody>
      </p:sp>
      <p:sp>
        <p:nvSpPr>
          <p:cNvPr id="18842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051050" y="6202363"/>
            <a:ext cx="52578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>
                <a:latin typeface="+mn-lt"/>
                <a:ea typeface="宋体" pitchFamily="2" charset="-122"/>
              </a:defRPr>
            </a:lvl1pPr>
          </a:lstStyle>
          <a:p>
            <a:r>
              <a:rPr kumimoji="1" lang="en-US" altLang="zh-CN" smtClean="0"/>
              <a:t>NJU Dislab</a:t>
            </a:r>
            <a:endParaRPr kumimoji="1" lang="zh-CN" altLang="en-US"/>
          </a:p>
        </p:txBody>
      </p:sp>
      <p:sp>
        <p:nvSpPr>
          <p:cNvPr id="18842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524750" y="6284913"/>
            <a:ext cx="933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600">
                <a:latin typeface="+mn-lt"/>
                <a:ea typeface="宋体" pitchFamily="2" charset="-122"/>
              </a:defRPr>
            </a:lvl1pPr>
          </a:lstStyle>
          <a:p>
            <a:fld id="{C627E737-3DD8-8F44-82BF-759D5A178836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4288" y="6092825"/>
            <a:ext cx="9117012" cy="2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9" name="Picture 11" descr="校徽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06388" y="261938"/>
            <a:ext cx="665162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imes New Roman" pitchFamily="18" charset="0"/>
          <a:ea typeface="宋体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imes New Roman" pitchFamily="18" charset="0"/>
          <a:ea typeface="宋体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imes New Roman" pitchFamily="18" charset="0"/>
          <a:ea typeface="宋体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Times New Roman" pitchFamily="18" charset="0"/>
          <a:ea typeface="宋体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宋体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宋体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宋体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宋体" pitchFamily="2" charset="-122"/>
        </a:defRPr>
      </a:lvl9pPr>
    </p:titleStyle>
    <p:bodyStyle>
      <a:lvl1pPr marL="447675" indent="-44767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889000" indent="-439738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¡"/>
        <a:defRPr sz="2400">
          <a:solidFill>
            <a:schemeClr val="tx1"/>
          </a:solidFill>
          <a:latin typeface="+mn-lt"/>
          <a:ea typeface="+mn-ea"/>
        </a:defRPr>
      </a:lvl2pPr>
      <a:lvl3pPr marL="1293813" indent="-4032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3pPr>
      <a:lvl4pPr marL="1681163" indent="-385763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pitchFamily="2" charset="2"/>
        <a:buChar char="¡"/>
        <a:defRPr sz="2000">
          <a:solidFill>
            <a:schemeClr val="tx1"/>
          </a:solidFill>
          <a:latin typeface="+mn-lt"/>
          <a:ea typeface="+mn-ea"/>
        </a:defRPr>
      </a:lvl4pPr>
      <a:lvl5pPr marL="2070100" indent="-3873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1600">
          <a:solidFill>
            <a:schemeClr val="tx1"/>
          </a:solidFill>
          <a:latin typeface="+mn-lt"/>
          <a:ea typeface="+mn-ea"/>
        </a:defRPr>
      </a:lvl5pPr>
      <a:lvl6pPr marL="2527300" indent="-3873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1600">
          <a:solidFill>
            <a:schemeClr val="tx1"/>
          </a:solidFill>
          <a:latin typeface="+mn-lt"/>
          <a:ea typeface="+mn-ea"/>
        </a:defRPr>
      </a:lvl6pPr>
      <a:lvl7pPr marL="2984500" indent="-3873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1600">
          <a:solidFill>
            <a:schemeClr val="tx1"/>
          </a:solidFill>
          <a:latin typeface="+mn-lt"/>
          <a:ea typeface="+mn-ea"/>
        </a:defRPr>
      </a:lvl7pPr>
      <a:lvl8pPr marL="3441700" indent="-3873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1600">
          <a:solidFill>
            <a:schemeClr val="tx1"/>
          </a:solidFill>
          <a:latin typeface="+mn-lt"/>
          <a:ea typeface="+mn-ea"/>
        </a:defRPr>
      </a:lvl8pPr>
      <a:lvl9pPr marL="3898900" indent="-3873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n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66738" y="0"/>
            <a:ext cx="7891462" cy="6821488"/>
            <a:chOff x="349" y="23"/>
            <a:chExt cx="4971" cy="4297"/>
          </a:xfrm>
        </p:grpSpPr>
        <p:sp>
          <p:nvSpPr>
            <p:cNvPr id="164867" name="Rectangle 3"/>
            <p:cNvSpPr>
              <a:spLocks noChangeArrowheads="1"/>
            </p:cNvSpPr>
            <p:nvPr/>
          </p:nvSpPr>
          <p:spPr bwMode="auto">
            <a:xfrm>
              <a:off x="384" y="23"/>
              <a:ext cx="21" cy="101"/>
            </a:xfrm>
            <a:prstGeom prst="rect">
              <a:avLst/>
            </a:prstGeom>
            <a:solidFill>
              <a:schemeClr val="bg2">
                <a:alpha val="60001"/>
              </a:schemeClr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868" name="Freeform 4"/>
            <p:cNvSpPr>
              <a:spLocks noEditPoints="1"/>
            </p:cNvSpPr>
            <p:nvPr/>
          </p:nvSpPr>
          <p:spPr bwMode="auto">
            <a:xfrm>
              <a:off x="384" y="225"/>
              <a:ext cx="21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869" name="Freeform 5"/>
            <p:cNvSpPr>
              <a:spLocks noEditPoints="1"/>
            </p:cNvSpPr>
            <p:nvPr/>
          </p:nvSpPr>
          <p:spPr bwMode="auto">
            <a:xfrm>
              <a:off x="384" y="630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870" name="Freeform 6"/>
            <p:cNvSpPr>
              <a:spLocks noEditPoints="1"/>
            </p:cNvSpPr>
            <p:nvPr/>
          </p:nvSpPr>
          <p:spPr bwMode="auto">
            <a:xfrm>
              <a:off x="384" y="1034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871" name="Freeform 7"/>
            <p:cNvSpPr>
              <a:spLocks noEditPoints="1"/>
            </p:cNvSpPr>
            <p:nvPr/>
          </p:nvSpPr>
          <p:spPr bwMode="auto">
            <a:xfrm>
              <a:off x="384" y="1438"/>
              <a:ext cx="21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872" name="Freeform 8"/>
            <p:cNvSpPr>
              <a:spLocks noEditPoints="1"/>
            </p:cNvSpPr>
            <p:nvPr/>
          </p:nvSpPr>
          <p:spPr bwMode="auto">
            <a:xfrm>
              <a:off x="384" y="1843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873" name="Freeform 9"/>
            <p:cNvSpPr>
              <a:spLocks noEditPoints="1"/>
            </p:cNvSpPr>
            <p:nvPr/>
          </p:nvSpPr>
          <p:spPr bwMode="auto">
            <a:xfrm>
              <a:off x="384" y="2247"/>
              <a:ext cx="21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874" name="Freeform 10"/>
            <p:cNvSpPr>
              <a:spLocks noEditPoints="1"/>
            </p:cNvSpPr>
            <p:nvPr/>
          </p:nvSpPr>
          <p:spPr bwMode="auto">
            <a:xfrm>
              <a:off x="384" y="2652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875" name="Freeform 11"/>
            <p:cNvSpPr>
              <a:spLocks noEditPoints="1"/>
            </p:cNvSpPr>
            <p:nvPr/>
          </p:nvSpPr>
          <p:spPr bwMode="auto">
            <a:xfrm>
              <a:off x="384" y="3056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876" name="Freeform 12"/>
            <p:cNvSpPr>
              <a:spLocks noEditPoints="1"/>
            </p:cNvSpPr>
            <p:nvPr/>
          </p:nvSpPr>
          <p:spPr bwMode="auto">
            <a:xfrm>
              <a:off x="384" y="3461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877" name="Freeform 13"/>
            <p:cNvSpPr>
              <a:spLocks noEditPoints="1"/>
            </p:cNvSpPr>
            <p:nvPr/>
          </p:nvSpPr>
          <p:spPr bwMode="auto">
            <a:xfrm>
              <a:off x="384" y="3865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878" name="Rectangle 14"/>
            <p:cNvSpPr>
              <a:spLocks noChangeArrowheads="1"/>
            </p:cNvSpPr>
            <p:nvPr/>
          </p:nvSpPr>
          <p:spPr bwMode="auto">
            <a:xfrm>
              <a:off x="384" y="4269"/>
              <a:ext cx="21" cy="51"/>
            </a:xfrm>
            <a:prstGeom prst="rect">
              <a:avLst/>
            </a:prstGeom>
            <a:solidFill>
              <a:schemeClr val="bg2">
                <a:alpha val="60001"/>
              </a:schemeClr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879" name="Rectangle 15"/>
            <p:cNvSpPr>
              <a:spLocks noChangeArrowheads="1"/>
            </p:cNvSpPr>
            <p:nvPr/>
          </p:nvSpPr>
          <p:spPr bwMode="auto">
            <a:xfrm>
              <a:off x="829" y="23"/>
              <a:ext cx="21" cy="101"/>
            </a:xfrm>
            <a:prstGeom prst="rect">
              <a:avLst/>
            </a:prstGeom>
            <a:solidFill>
              <a:schemeClr val="bg2">
                <a:alpha val="60001"/>
              </a:schemeClr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880" name="Freeform 16"/>
            <p:cNvSpPr>
              <a:spLocks noEditPoints="1"/>
            </p:cNvSpPr>
            <p:nvPr/>
          </p:nvSpPr>
          <p:spPr bwMode="auto">
            <a:xfrm>
              <a:off x="829" y="225"/>
              <a:ext cx="21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881" name="Freeform 17"/>
            <p:cNvSpPr>
              <a:spLocks noEditPoints="1"/>
            </p:cNvSpPr>
            <p:nvPr/>
          </p:nvSpPr>
          <p:spPr bwMode="auto">
            <a:xfrm>
              <a:off x="829" y="630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882" name="Freeform 18"/>
            <p:cNvSpPr>
              <a:spLocks noEditPoints="1"/>
            </p:cNvSpPr>
            <p:nvPr/>
          </p:nvSpPr>
          <p:spPr bwMode="auto">
            <a:xfrm>
              <a:off x="829" y="1034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883" name="Freeform 19"/>
            <p:cNvSpPr>
              <a:spLocks noEditPoints="1"/>
            </p:cNvSpPr>
            <p:nvPr/>
          </p:nvSpPr>
          <p:spPr bwMode="auto">
            <a:xfrm>
              <a:off x="829" y="1438"/>
              <a:ext cx="21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884" name="Freeform 20"/>
            <p:cNvSpPr>
              <a:spLocks noEditPoints="1"/>
            </p:cNvSpPr>
            <p:nvPr/>
          </p:nvSpPr>
          <p:spPr bwMode="auto">
            <a:xfrm>
              <a:off x="829" y="1843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885" name="Freeform 21"/>
            <p:cNvSpPr>
              <a:spLocks noEditPoints="1"/>
            </p:cNvSpPr>
            <p:nvPr/>
          </p:nvSpPr>
          <p:spPr bwMode="auto">
            <a:xfrm>
              <a:off x="829" y="2247"/>
              <a:ext cx="21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886" name="Freeform 22"/>
            <p:cNvSpPr>
              <a:spLocks noEditPoints="1"/>
            </p:cNvSpPr>
            <p:nvPr/>
          </p:nvSpPr>
          <p:spPr bwMode="auto">
            <a:xfrm>
              <a:off x="829" y="2652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887" name="Freeform 23"/>
            <p:cNvSpPr>
              <a:spLocks noEditPoints="1"/>
            </p:cNvSpPr>
            <p:nvPr/>
          </p:nvSpPr>
          <p:spPr bwMode="auto">
            <a:xfrm>
              <a:off x="829" y="3056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888" name="Freeform 24"/>
            <p:cNvSpPr>
              <a:spLocks noEditPoints="1"/>
            </p:cNvSpPr>
            <p:nvPr/>
          </p:nvSpPr>
          <p:spPr bwMode="auto">
            <a:xfrm>
              <a:off x="829" y="3461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889" name="Freeform 25"/>
            <p:cNvSpPr>
              <a:spLocks noEditPoints="1"/>
            </p:cNvSpPr>
            <p:nvPr/>
          </p:nvSpPr>
          <p:spPr bwMode="auto">
            <a:xfrm>
              <a:off x="829" y="3865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890" name="Rectangle 26"/>
            <p:cNvSpPr>
              <a:spLocks noChangeArrowheads="1"/>
            </p:cNvSpPr>
            <p:nvPr/>
          </p:nvSpPr>
          <p:spPr bwMode="auto">
            <a:xfrm>
              <a:off x="829" y="4269"/>
              <a:ext cx="21" cy="51"/>
            </a:xfrm>
            <a:prstGeom prst="rect">
              <a:avLst/>
            </a:prstGeom>
            <a:solidFill>
              <a:schemeClr val="bg2">
                <a:alpha val="60001"/>
              </a:schemeClr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891" name="Rectangle 27"/>
            <p:cNvSpPr>
              <a:spLocks noChangeArrowheads="1"/>
            </p:cNvSpPr>
            <p:nvPr/>
          </p:nvSpPr>
          <p:spPr bwMode="auto">
            <a:xfrm>
              <a:off x="1279" y="23"/>
              <a:ext cx="21" cy="101"/>
            </a:xfrm>
            <a:prstGeom prst="rect">
              <a:avLst/>
            </a:prstGeom>
            <a:solidFill>
              <a:schemeClr val="bg2">
                <a:alpha val="60001"/>
              </a:schemeClr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892" name="Freeform 28"/>
            <p:cNvSpPr>
              <a:spLocks noEditPoints="1"/>
            </p:cNvSpPr>
            <p:nvPr/>
          </p:nvSpPr>
          <p:spPr bwMode="auto">
            <a:xfrm>
              <a:off x="1279" y="225"/>
              <a:ext cx="21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893" name="Freeform 29"/>
            <p:cNvSpPr>
              <a:spLocks noEditPoints="1"/>
            </p:cNvSpPr>
            <p:nvPr/>
          </p:nvSpPr>
          <p:spPr bwMode="auto">
            <a:xfrm>
              <a:off x="1279" y="630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894" name="Freeform 30"/>
            <p:cNvSpPr>
              <a:spLocks noEditPoints="1"/>
            </p:cNvSpPr>
            <p:nvPr/>
          </p:nvSpPr>
          <p:spPr bwMode="auto">
            <a:xfrm>
              <a:off x="1279" y="1034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895" name="Freeform 31"/>
            <p:cNvSpPr>
              <a:spLocks noEditPoints="1"/>
            </p:cNvSpPr>
            <p:nvPr/>
          </p:nvSpPr>
          <p:spPr bwMode="auto">
            <a:xfrm>
              <a:off x="1279" y="1438"/>
              <a:ext cx="21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896" name="Freeform 32"/>
            <p:cNvSpPr>
              <a:spLocks noEditPoints="1"/>
            </p:cNvSpPr>
            <p:nvPr/>
          </p:nvSpPr>
          <p:spPr bwMode="auto">
            <a:xfrm>
              <a:off x="1279" y="1843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897" name="Freeform 33"/>
            <p:cNvSpPr>
              <a:spLocks noEditPoints="1"/>
            </p:cNvSpPr>
            <p:nvPr/>
          </p:nvSpPr>
          <p:spPr bwMode="auto">
            <a:xfrm>
              <a:off x="1279" y="2247"/>
              <a:ext cx="21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898" name="Freeform 34"/>
            <p:cNvSpPr>
              <a:spLocks noEditPoints="1"/>
            </p:cNvSpPr>
            <p:nvPr/>
          </p:nvSpPr>
          <p:spPr bwMode="auto">
            <a:xfrm>
              <a:off x="1279" y="2652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899" name="Freeform 35"/>
            <p:cNvSpPr>
              <a:spLocks noEditPoints="1"/>
            </p:cNvSpPr>
            <p:nvPr/>
          </p:nvSpPr>
          <p:spPr bwMode="auto">
            <a:xfrm>
              <a:off x="1279" y="3056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00" name="Freeform 36"/>
            <p:cNvSpPr>
              <a:spLocks noEditPoints="1"/>
            </p:cNvSpPr>
            <p:nvPr/>
          </p:nvSpPr>
          <p:spPr bwMode="auto">
            <a:xfrm>
              <a:off x="1279" y="3461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01" name="Freeform 37"/>
            <p:cNvSpPr>
              <a:spLocks noEditPoints="1"/>
            </p:cNvSpPr>
            <p:nvPr/>
          </p:nvSpPr>
          <p:spPr bwMode="auto">
            <a:xfrm>
              <a:off x="1279" y="3865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02" name="Rectangle 38"/>
            <p:cNvSpPr>
              <a:spLocks noChangeArrowheads="1"/>
            </p:cNvSpPr>
            <p:nvPr/>
          </p:nvSpPr>
          <p:spPr bwMode="auto">
            <a:xfrm>
              <a:off x="1279" y="4269"/>
              <a:ext cx="21" cy="51"/>
            </a:xfrm>
            <a:prstGeom prst="rect">
              <a:avLst/>
            </a:prstGeom>
            <a:solidFill>
              <a:schemeClr val="bg2">
                <a:alpha val="60001"/>
              </a:schemeClr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03" name="Rectangle 39"/>
            <p:cNvSpPr>
              <a:spLocks noChangeArrowheads="1"/>
            </p:cNvSpPr>
            <p:nvPr/>
          </p:nvSpPr>
          <p:spPr bwMode="auto">
            <a:xfrm>
              <a:off x="1724" y="23"/>
              <a:ext cx="21" cy="101"/>
            </a:xfrm>
            <a:prstGeom prst="rect">
              <a:avLst/>
            </a:prstGeom>
            <a:solidFill>
              <a:schemeClr val="bg2">
                <a:alpha val="60001"/>
              </a:schemeClr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04" name="Freeform 40"/>
            <p:cNvSpPr>
              <a:spLocks noEditPoints="1"/>
            </p:cNvSpPr>
            <p:nvPr/>
          </p:nvSpPr>
          <p:spPr bwMode="auto">
            <a:xfrm>
              <a:off x="1724" y="225"/>
              <a:ext cx="21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05" name="Freeform 41"/>
            <p:cNvSpPr>
              <a:spLocks noEditPoints="1"/>
            </p:cNvSpPr>
            <p:nvPr/>
          </p:nvSpPr>
          <p:spPr bwMode="auto">
            <a:xfrm>
              <a:off x="1724" y="630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06" name="Freeform 42"/>
            <p:cNvSpPr>
              <a:spLocks noEditPoints="1"/>
            </p:cNvSpPr>
            <p:nvPr/>
          </p:nvSpPr>
          <p:spPr bwMode="auto">
            <a:xfrm>
              <a:off x="1724" y="1034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07" name="Freeform 43"/>
            <p:cNvSpPr>
              <a:spLocks noEditPoints="1"/>
            </p:cNvSpPr>
            <p:nvPr/>
          </p:nvSpPr>
          <p:spPr bwMode="auto">
            <a:xfrm>
              <a:off x="1724" y="1438"/>
              <a:ext cx="21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08" name="Freeform 44"/>
            <p:cNvSpPr>
              <a:spLocks noEditPoints="1"/>
            </p:cNvSpPr>
            <p:nvPr/>
          </p:nvSpPr>
          <p:spPr bwMode="auto">
            <a:xfrm>
              <a:off x="1724" y="1843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09" name="Freeform 45"/>
            <p:cNvSpPr>
              <a:spLocks noEditPoints="1"/>
            </p:cNvSpPr>
            <p:nvPr/>
          </p:nvSpPr>
          <p:spPr bwMode="auto">
            <a:xfrm>
              <a:off x="1724" y="2247"/>
              <a:ext cx="21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10" name="Freeform 46"/>
            <p:cNvSpPr>
              <a:spLocks noEditPoints="1"/>
            </p:cNvSpPr>
            <p:nvPr/>
          </p:nvSpPr>
          <p:spPr bwMode="auto">
            <a:xfrm>
              <a:off x="1724" y="2652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11" name="Freeform 47"/>
            <p:cNvSpPr>
              <a:spLocks noEditPoints="1"/>
            </p:cNvSpPr>
            <p:nvPr/>
          </p:nvSpPr>
          <p:spPr bwMode="auto">
            <a:xfrm>
              <a:off x="1724" y="3056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12" name="Freeform 48"/>
            <p:cNvSpPr>
              <a:spLocks noEditPoints="1"/>
            </p:cNvSpPr>
            <p:nvPr/>
          </p:nvSpPr>
          <p:spPr bwMode="auto">
            <a:xfrm>
              <a:off x="1724" y="3461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13" name="Freeform 49"/>
            <p:cNvSpPr>
              <a:spLocks noEditPoints="1"/>
            </p:cNvSpPr>
            <p:nvPr/>
          </p:nvSpPr>
          <p:spPr bwMode="auto">
            <a:xfrm>
              <a:off x="1724" y="3865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14" name="Rectangle 50"/>
            <p:cNvSpPr>
              <a:spLocks noChangeArrowheads="1"/>
            </p:cNvSpPr>
            <p:nvPr/>
          </p:nvSpPr>
          <p:spPr bwMode="auto">
            <a:xfrm>
              <a:off x="1724" y="4269"/>
              <a:ext cx="21" cy="51"/>
            </a:xfrm>
            <a:prstGeom prst="rect">
              <a:avLst/>
            </a:prstGeom>
            <a:solidFill>
              <a:schemeClr val="bg2">
                <a:alpha val="60001"/>
              </a:schemeClr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15" name="Rectangle 51"/>
            <p:cNvSpPr>
              <a:spLocks noChangeArrowheads="1"/>
            </p:cNvSpPr>
            <p:nvPr/>
          </p:nvSpPr>
          <p:spPr bwMode="auto">
            <a:xfrm>
              <a:off x="2169" y="23"/>
              <a:ext cx="21" cy="101"/>
            </a:xfrm>
            <a:prstGeom prst="rect">
              <a:avLst/>
            </a:prstGeom>
            <a:solidFill>
              <a:schemeClr val="bg2">
                <a:alpha val="60001"/>
              </a:schemeClr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16" name="Freeform 52"/>
            <p:cNvSpPr>
              <a:spLocks noEditPoints="1"/>
            </p:cNvSpPr>
            <p:nvPr/>
          </p:nvSpPr>
          <p:spPr bwMode="auto">
            <a:xfrm>
              <a:off x="2169" y="225"/>
              <a:ext cx="21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17" name="Freeform 53"/>
            <p:cNvSpPr>
              <a:spLocks noEditPoints="1"/>
            </p:cNvSpPr>
            <p:nvPr/>
          </p:nvSpPr>
          <p:spPr bwMode="auto">
            <a:xfrm>
              <a:off x="2169" y="630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18" name="Freeform 54"/>
            <p:cNvSpPr>
              <a:spLocks noEditPoints="1"/>
            </p:cNvSpPr>
            <p:nvPr/>
          </p:nvSpPr>
          <p:spPr bwMode="auto">
            <a:xfrm>
              <a:off x="2169" y="1034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19" name="Freeform 55"/>
            <p:cNvSpPr>
              <a:spLocks noEditPoints="1"/>
            </p:cNvSpPr>
            <p:nvPr/>
          </p:nvSpPr>
          <p:spPr bwMode="auto">
            <a:xfrm>
              <a:off x="2169" y="1438"/>
              <a:ext cx="21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20" name="Freeform 56"/>
            <p:cNvSpPr>
              <a:spLocks noEditPoints="1"/>
            </p:cNvSpPr>
            <p:nvPr/>
          </p:nvSpPr>
          <p:spPr bwMode="auto">
            <a:xfrm>
              <a:off x="2169" y="1843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21" name="Freeform 57"/>
            <p:cNvSpPr>
              <a:spLocks noEditPoints="1"/>
            </p:cNvSpPr>
            <p:nvPr/>
          </p:nvSpPr>
          <p:spPr bwMode="auto">
            <a:xfrm>
              <a:off x="2169" y="2247"/>
              <a:ext cx="21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22" name="Freeform 58"/>
            <p:cNvSpPr>
              <a:spLocks noEditPoints="1"/>
            </p:cNvSpPr>
            <p:nvPr/>
          </p:nvSpPr>
          <p:spPr bwMode="auto">
            <a:xfrm>
              <a:off x="2169" y="2652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23" name="Freeform 59"/>
            <p:cNvSpPr>
              <a:spLocks noEditPoints="1"/>
            </p:cNvSpPr>
            <p:nvPr/>
          </p:nvSpPr>
          <p:spPr bwMode="auto">
            <a:xfrm>
              <a:off x="2169" y="3056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24" name="Freeform 60"/>
            <p:cNvSpPr>
              <a:spLocks noEditPoints="1"/>
            </p:cNvSpPr>
            <p:nvPr/>
          </p:nvSpPr>
          <p:spPr bwMode="auto">
            <a:xfrm>
              <a:off x="2169" y="3461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25" name="Freeform 61"/>
            <p:cNvSpPr>
              <a:spLocks noEditPoints="1"/>
            </p:cNvSpPr>
            <p:nvPr/>
          </p:nvSpPr>
          <p:spPr bwMode="auto">
            <a:xfrm>
              <a:off x="2169" y="3865"/>
              <a:ext cx="21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26" name="Rectangle 62"/>
            <p:cNvSpPr>
              <a:spLocks noChangeArrowheads="1"/>
            </p:cNvSpPr>
            <p:nvPr/>
          </p:nvSpPr>
          <p:spPr bwMode="auto">
            <a:xfrm>
              <a:off x="2169" y="4269"/>
              <a:ext cx="21" cy="51"/>
            </a:xfrm>
            <a:prstGeom prst="rect">
              <a:avLst/>
            </a:prstGeom>
            <a:solidFill>
              <a:schemeClr val="bg2">
                <a:alpha val="60001"/>
              </a:schemeClr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27" name="Rectangle 63"/>
            <p:cNvSpPr>
              <a:spLocks noChangeArrowheads="1"/>
            </p:cNvSpPr>
            <p:nvPr/>
          </p:nvSpPr>
          <p:spPr bwMode="auto">
            <a:xfrm>
              <a:off x="2620" y="23"/>
              <a:ext cx="20" cy="101"/>
            </a:xfrm>
            <a:prstGeom prst="rect">
              <a:avLst/>
            </a:prstGeom>
            <a:solidFill>
              <a:schemeClr val="bg2">
                <a:alpha val="60001"/>
              </a:schemeClr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28" name="Freeform 64"/>
            <p:cNvSpPr>
              <a:spLocks noEditPoints="1"/>
            </p:cNvSpPr>
            <p:nvPr/>
          </p:nvSpPr>
          <p:spPr bwMode="auto">
            <a:xfrm>
              <a:off x="2620" y="225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29" name="Freeform 65"/>
            <p:cNvSpPr>
              <a:spLocks noEditPoints="1"/>
            </p:cNvSpPr>
            <p:nvPr/>
          </p:nvSpPr>
          <p:spPr bwMode="auto">
            <a:xfrm>
              <a:off x="2620" y="630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30" name="Freeform 66"/>
            <p:cNvSpPr>
              <a:spLocks noEditPoints="1"/>
            </p:cNvSpPr>
            <p:nvPr/>
          </p:nvSpPr>
          <p:spPr bwMode="auto">
            <a:xfrm>
              <a:off x="2620" y="1034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31" name="Freeform 67"/>
            <p:cNvSpPr>
              <a:spLocks noEditPoints="1"/>
            </p:cNvSpPr>
            <p:nvPr/>
          </p:nvSpPr>
          <p:spPr bwMode="auto">
            <a:xfrm>
              <a:off x="2620" y="1438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32" name="Freeform 68"/>
            <p:cNvSpPr>
              <a:spLocks noEditPoints="1"/>
            </p:cNvSpPr>
            <p:nvPr/>
          </p:nvSpPr>
          <p:spPr bwMode="auto">
            <a:xfrm>
              <a:off x="2620" y="1843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33" name="Freeform 69"/>
            <p:cNvSpPr>
              <a:spLocks noEditPoints="1"/>
            </p:cNvSpPr>
            <p:nvPr/>
          </p:nvSpPr>
          <p:spPr bwMode="auto">
            <a:xfrm>
              <a:off x="2620" y="2247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34" name="Freeform 70"/>
            <p:cNvSpPr>
              <a:spLocks noEditPoints="1"/>
            </p:cNvSpPr>
            <p:nvPr/>
          </p:nvSpPr>
          <p:spPr bwMode="auto">
            <a:xfrm>
              <a:off x="2620" y="2652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35" name="Freeform 71"/>
            <p:cNvSpPr>
              <a:spLocks noEditPoints="1"/>
            </p:cNvSpPr>
            <p:nvPr/>
          </p:nvSpPr>
          <p:spPr bwMode="auto">
            <a:xfrm>
              <a:off x="2620" y="3056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36" name="Freeform 72"/>
            <p:cNvSpPr>
              <a:spLocks noEditPoints="1"/>
            </p:cNvSpPr>
            <p:nvPr/>
          </p:nvSpPr>
          <p:spPr bwMode="auto">
            <a:xfrm>
              <a:off x="2620" y="3461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37" name="Freeform 73"/>
            <p:cNvSpPr>
              <a:spLocks noEditPoints="1"/>
            </p:cNvSpPr>
            <p:nvPr/>
          </p:nvSpPr>
          <p:spPr bwMode="auto">
            <a:xfrm>
              <a:off x="2620" y="3865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38" name="Rectangle 74"/>
            <p:cNvSpPr>
              <a:spLocks noChangeArrowheads="1"/>
            </p:cNvSpPr>
            <p:nvPr/>
          </p:nvSpPr>
          <p:spPr bwMode="auto">
            <a:xfrm>
              <a:off x="2620" y="4269"/>
              <a:ext cx="20" cy="51"/>
            </a:xfrm>
            <a:prstGeom prst="rect">
              <a:avLst/>
            </a:prstGeom>
            <a:solidFill>
              <a:schemeClr val="bg2">
                <a:alpha val="60001"/>
              </a:schemeClr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39" name="Rectangle 75"/>
            <p:cNvSpPr>
              <a:spLocks noChangeArrowheads="1"/>
            </p:cNvSpPr>
            <p:nvPr/>
          </p:nvSpPr>
          <p:spPr bwMode="auto">
            <a:xfrm>
              <a:off x="3065" y="23"/>
              <a:ext cx="20" cy="101"/>
            </a:xfrm>
            <a:prstGeom prst="rect">
              <a:avLst/>
            </a:prstGeom>
            <a:solidFill>
              <a:schemeClr val="bg2">
                <a:alpha val="60001"/>
              </a:schemeClr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40" name="Freeform 76"/>
            <p:cNvSpPr>
              <a:spLocks noEditPoints="1"/>
            </p:cNvSpPr>
            <p:nvPr/>
          </p:nvSpPr>
          <p:spPr bwMode="auto">
            <a:xfrm>
              <a:off x="3065" y="225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41" name="Freeform 77"/>
            <p:cNvSpPr>
              <a:spLocks noEditPoints="1"/>
            </p:cNvSpPr>
            <p:nvPr/>
          </p:nvSpPr>
          <p:spPr bwMode="auto">
            <a:xfrm>
              <a:off x="3065" y="630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42" name="Freeform 78"/>
            <p:cNvSpPr>
              <a:spLocks noEditPoints="1"/>
            </p:cNvSpPr>
            <p:nvPr/>
          </p:nvSpPr>
          <p:spPr bwMode="auto">
            <a:xfrm>
              <a:off x="3065" y="1034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43" name="Freeform 79"/>
            <p:cNvSpPr>
              <a:spLocks noEditPoints="1"/>
            </p:cNvSpPr>
            <p:nvPr/>
          </p:nvSpPr>
          <p:spPr bwMode="auto">
            <a:xfrm>
              <a:off x="3065" y="1438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44" name="Freeform 80"/>
            <p:cNvSpPr>
              <a:spLocks noEditPoints="1"/>
            </p:cNvSpPr>
            <p:nvPr/>
          </p:nvSpPr>
          <p:spPr bwMode="auto">
            <a:xfrm>
              <a:off x="3065" y="1843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45" name="Freeform 81"/>
            <p:cNvSpPr>
              <a:spLocks noEditPoints="1"/>
            </p:cNvSpPr>
            <p:nvPr/>
          </p:nvSpPr>
          <p:spPr bwMode="auto">
            <a:xfrm>
              <a:off x="3065" y="2247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46" name="Freeform 82"/>
            <p:cNvSpPr>
              <a:spLocks noEditPoints="1"/>
            </p:cNvSpPr>
            <p:nvPr/>
          </p:nvSpPr>
          <p:spPr bwMode="auto">
            <a:xfrm>
              <a:off x="3065" y="2652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47" name="Freeform 83"/>
            <p:cNvSpPr>
              <a:spLocks noEditPoints="1"/>
            </p:cNvSpPr>
            <p:nvPr/>
          </p:nvSpPr>
          <p:spPr bwMode="auto">
            <a:xfrm>
              <a:off x="3065" y="3056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48" name="Freeform 84"/>
            <p:cNvSpPr>
              <a:spLocks noEditPoints="1"/>
            </p:cNvSpPr>
            <p:nvPr/>
          </p:nvSpPr>
          <p:spPr bwMode="auto">
            <a:xfrm>
              <a:off x="3065" y="3461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49" name="Freeform 85"/>
            <p:cNvSpPr>
              <a:spLocks noEditPoints="1"/>
            </p:cNvSpPr>
            <p:nvPr/>
          </p:nvSpPr>
          <p:spPr bwMode="auto">
            <a:xfrm>
              <a:off x="3065" y="3865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50" name="Rectangle 86"/>
            <p:cNvSpPr>
              <a:spLocks noChangeArrowheads="1"/>
            </p:cNvSpPr>
            <p:nvPr/>
          </p:nvSpPr>
          <p:spPr bwMode="auto">
            <a:xfrm>
              <a:off x="3065" y="4269"/>
              <a:ext cx="20" cy="51"/>
            </a:xfrm>
            <a:prstGeom prst="rect">
              <a:avLst/>
            </a:prstGeom>
            <a:solidFill>
              <a:schemeClr val="bg2">
                <a:alpha val="60001"/>
              </a:schemeClr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51" name="Rectangle 87"/>
            <p:cNvSpPr>
              <a:spLocks noChangeArrowheads="1"/>
            </p:cNvSpPr>
            <p:nvPr/>
          </p:nvSpPr>
          <p:spPr bwMode="auto">
            <a:xfrm>
              <a:off x="3510" y="23"/>
              <a:ext cx="20" cy="101"/>
            </a:xfrm>
            <a:prstGeom prst="rect">
              <a:avLst/>
            </a:prstGeom>
            <a:solidFill>
              <a:schemeClr val="bg2">
                <a:alpha val="60001"/>
              </a:schemeClr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52" name="Freeform 88"/>
            <p:cNvSpPr>
              <a:spLocks noEditPoints="1"/>
            </p:cNvSpPr>
            <p:nvPr/>
          </p:nvSpPr>
          <p:spPr bwMode="auto">
            <a:xfrm>
              <a:off x="3510" y="225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53" name="Freeform 89"/>
            <p:cNvSpPr>
              <a:spLocks noEditPoints="1"/>
            </p:cNvSpPr>
            <p:nvPr/>
          </p:nvSpPr>
          <p:spPr bwMode="auto">
            <a:xfrm>
              <a:off x="3510" y="630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54" name="Freeform 90"/>
            <p:cNvSpPr>
              <a:spLocks noEditPoints="1"/>
            </p:cNvSpPr>
            <p:nvPr/>
          </p:nvSpPr>
          <p:spPr bwMode="auto">
            <a:xfrm>
              <a:off x="3510" y="1034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55" name="Freeform 91"/>
            <p:cNvSpPr>
              <a:spLocks noEditPoints="1"/>
            </p:cNvSpPr>
            <p:nvPr/>
          </p:nvSpPr>
          <p:spPr bwMode="auto">
            <a:xfrm>
              <a:off x="3510" y="1438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56" name="Freeform 92"/>
            <p:cNvSpPr>
              <a:spLocks noEditPoints="1"/>
            </p:cNvSpPr>
            <p:nvPr/>
          </p:nvSpPr>
          <p:spPr bwMode="auto">
            <a:xfrm>
              <a:off x="3510" y="1843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57" name="Freeform 93"/>
            <p:cNvSpPr>
              <a:spLocks noEditPoints="1"/>
            </p:cNvSpPr>
            <p:nvPr/>
          </p:nvSpPr>
          <p:spPr bwMode="auto">
            <a:xfrm>
              <a:off x="3510" y="2247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58" name="Freeform 94"/>
            <p:cNvSpPr>
              <a:spLocks noEditPoints="1"/>
            </p:cNvSpPr>
            <p:nvPr/>
          </p:nvSpPr>
          <p:spPr bwMode="auto">
            <a:xfrm>
              <a:off x="3510" y="2652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59" name="Freeform 95"/>
            <p:cNvSpPr>
              <a:spLocks noEditPoints="1"/>
            </p:cNvSpPr>
            <p:nvPr/>
          </p:nvSpPr>
          <p:spPr bwMode="auto">
            <a:xfrm>
              <a:off x="3510" y="3056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60" name="Freeform 96"/>
            <p:cNvSpPr>
              <a:spLocks noEditPoints="1"/>
            </p:cNvSpPr>
            <p:nvPr/>
          </p:nvSpPr>
          <p:spPr bwMode="auto">
            <a:xfrm>
              <a:off x="3510" y="3461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61" name="Freeform 97"/>
            <p:cNvSpPr>
              <a:spLocks noEditPoints="1"/>
            </p:cNvSpPr>
            <p:nvPr/>
          </p:nvSpPr>
          <p:spPr bwMode="auto">
            <a:xfrm>
              <a:off x="3510" y="3865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62" name="Rectangle 98"/>
            <p:cNvSpPr>
              <a:spLocks noChangeArrowheads="1"/>
            </p:cNvSpPr>
            <p:nvPr/>
          </p:nvSpPr>
          <p:spPr bwMode="auto">
            <a:xfrm>
              <a:off x="3510" y="4269"/>
              <a:ext cx="20" cy="51"/>
            </a:xfrm>
            <a:prstGeom prst="rect">
              <a:avLst/>
            </a:prstGeom>
            <a:solidFill>
              <a:schemeClr val="bg2">
                <a:alpha val="60001"/>
              </a:schemeClr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63" name="Rectangle 99"/>
            <p:cNvSpPr>
              <a:spLocks noChangeArrowheads="1"/>
            </p:cNvSpPr>
            <p:nvPr/>
          </p:nvSpPr>
          <p:spPr bwMode="auto">
            <a:xfrm>
              <a:off x="3960" y="23"/>
              <a:ext cx="20" cy="101"/>
            </a:xfrm>
            <a:prstGeom prst="rect">
              <a:avLst/>
            </a:prstGeom>
            <a:solidFill>
              <a:schemeClr val="bg2">
                <a:alpha val="60001"/>
              </a:schemeClr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64" name="Freeform 100"/>
            <p:cNvSpPr>
              <a:spLocks noEditPoints="1"/>
            </p:cNvSpPr>
            <p:nvPr/>
          </p:nvSpPr>
          <p:spPr bwMode="auto">
            <a:xfrm>
              <a:off x="3960" y="225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65" name="Freeform 101"/>
            <p:cNvSpPr>
              <a:spLocks noEditPoints="1"/>
            </p:cNvSpPr>
            <p:nvPr/>
          </p:nvSpPr>
          <p:spPr bwMode="auto">
            <a:xfrm>
              <a:off x="3960" y="630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66" name="Freeform 102"/>
            <p:cNvSpPr>
              <a:spLocks noEditPoints="1"/>
            </p:cNvSpPr>
            <p:nvPr/>
          </p:nvSpPr>
          <p:spPr bwMode="auto">
            <a:xfrm>
              <a:off x="3960" y="1034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67" name="Freeform 103"/>
            <p:cNvSpPr>
              <a:spLocks noEditPoints="1"/>
            </p:cNvSpPr>
            <p:nvPr/>
          </p:nvSpPr>
          <p:spPr bwMode="auto">
            <a:xfrm>
              <a:off x="3960" y="1438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68" name="Freeform 104"/>
            <p:cNvSpPr>
              <a:spLocks noEditPoints="1"/>
            </p:cNvSpPr>
            <p:nvPr/>
          </p:nvSpPr>
          <p:spPr bwMode="auto">
            <a:xfrm>
              <a:off x="3960" y="1843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69" name="Freeform 105"/>
            <p:cNvSpPr>
              <a:spLocks noEditPoints="1"/>
            </p:cNvSpPr>
            <p:nvPr/>
          </p:nvSpPr>
          <p:spPr bwMode="auto">
            <a:xfrm>
              <a:off x="3960" y="2247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70" name="Freeform 106"/>
            <p:cNvSpPr>
              <a:spLocks noEditPoints="1"/>
            </p:cNvSpPr>
            <p:nvPr/>
          </p:nvSpPr>
          <p:spPr bwMode="auto">
            <a:xfrm>
              <a:off x="3960" y="2652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71" name="Freeform 107"/>
            <p:cNvSpPr>
              <a:spLocks noEditPoints="1"/>
            </p:cNvSpPr>
            <p:nvPr/>
          </p:nvSpPr>
          <p:spPr bwMode="auto">
            <a:xfrm>
              <a:off x="3960" y="3056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72" name="Freeform 108"/>
            <p:cNvSpPr>
              <a:spLocks noEditPoints="1"/>
            </p:cNvSpPr>
            <p:nvPr/>
          </p:nvSpPr>
          <p:spPr bwMode="auto">
            <a:xfrm>
              <a:off x="3960" y="3461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73" name="Freeform 109"/>
            <p:cNvSpPr>
              <a:spLocks noEditPoints="1"/>
            </p:cNvSpPr>
            <p:nvPr/>
          </p:nvSpPr>
          <p:spPr bwMode="auto">
            <a:xfrm>
              <a:off x="3960" y="3865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74" name="Rectangle 110"/>
            <p:cNvSpPr>
              <a:spLocks noChangeArrowheads="1"/>
            </p:cNvSpPr>
            <p:nvPr/>
          </p:nvSpPr>
          <p:spPr bwMode="auto">
            <a:xfrm>
              <a:off x="3960" y="4269"/>
              <a:ext cx="20" cy="51"/>
            </a:xfrm>
            <a:prstGeom prst="rect">
              <a:avLst/>
            </a:prstGeom>
            <a:solidFill>
              <a:schemeClr val="bg2">
                <a:alpha val="60001"/>
              </a:schemeClr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75" name="Rectangle 111"/>
            <p:cNvSpPr>
              <a:spLocks noChangeArrowheads="1"/>
            </p:cNvSpPr>
            <p:nvPr/>
          </p:nvSpPr>
          <p:spPr bwMode="auto">
            <a:xfrm>
              <a:off x="4405" y="23"/>
              <a:ext cx="20" cy="101"/>
            </a:xfrm>
            <a:prstGeom prst="rect">
              <a:avLst/>
            </a:prstGeom>
            <a:solidFill>
              <a:schemeClr val="bg2">
                <a:alpha val="60001"/>
              </a:schemeClr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76" name="Freeform 112"/>
            <p:cNvSpPr>
              <a:spLocks noEditPoints="1"/>
            </p:cNvSpPr>
            <p:nvPr/>
          </p:nvSpPr>
          <p:spPr bwMode="auto">
            <a:xfrm>
              <a:off x="4405" y="225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77" name="Freeform 113"/>
            <p:cNvSpPr>
              <a:spLocks noEditPoints="1"/>
            </p:cNvSpPr>
            <p:nvPr/>
          </p:nvSpPr>
          <p:spPr bwMode="auto">
            <a:xfrm>
              <a:off x="4405" y="630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78" name="Freeform 114"/>
            <p:cNvSpPr>
              <a:spLocks noEditPoints="1"/>
            </p:cNvSpPr>
            <p:nvPr/>
          </p:nvSpPr>
          <p:spPr bwMode="auto">
            <a:xfrm>
              <a:off x="4405" y="1034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79" name="Freeform 115"/>
            <p:cNvSpPr>
              <a:spLocks noEditPoints="1"/>
            </p:cNvSpPr>
            <p:nvPr/>
          </p:nvSpPr>
          <p:spPr bwMode="auto">
            <a:xfrm>
              <a:off x="4405" y="1438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80" name="Freeform 116"/>
            <p:cNvSpPr>
              <a:spLocks noEditPoints="1"/>
            </p:cNvSpPr>
            <p:nvPr/>
          </p:nvSpPr>
          <p:spPr bwMode="auto">
            <a:xfrm>
              <a:off x="4405" y="1843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81" name="Freeform 117"/>
            <p:cNvSpPr>
              <a:spLocks noEditPoints="1"/>
            </p:cNvSpPr>
            <p:nvPr/>
          </p:nvSpPr>
          <p:spPr bwMode="auto">
            <a:xfrm>
              <a:off x="4405" y="2247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82" name="Freeform 118"/>
            <p:cNvSpPr>
              <a:spLocks noEditPoints="1"/>
            </p:cNvSpPr>
            <p:nvPr/>
          </p:nvSpPr>
          <p:spPr bwMode="auto">
            <a:xfrm>
              <a:off x="4405" y="2652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83" name="Freeform 119"/>
            <p:cNvSpPr>
              <a:spLocks noEditPoints="1"/>
            </p:cNvSpPr>
            <p:nvPr/>
          </p:nvSpPr>
          <p:spPr bwMode="auto">
            <a:xfrm>
              <a:off x="4405" y="3056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84" name="Freeform 120"/>
            <p:cNvSpPr>
              <a:spLocks noEditPoints="1"/>
            </p:cNvSpPr>
            <p:nvPr/>
          </p:nvSpPr>
          <p:spPr bwMode="auto">
            <a:xfrm>
              <a:off x="4405" y="3461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85" name="Freeform 121"/>
            <p:cNvSpPr>
              <a:spLocks noEditPoints="1"/>
            </p:cNvSpPr>
            <p:nvPr/>
          </p:nvSpPr>
          <p:spPr bwMode="auto">
            <a:xfrm>
              <a:off x="4405" y="3865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86" name="Rectangle 122"/>
            <p:cNvSpPr>
              <a:spLocks noChangeArrowheads="1"/>
            </p:cNvSpPr>
            <p:nvPr/>
          </p:nvSpPr>
          <p:spPr bwMode="auto">
            <a:xfrm>
              <a:off x="4405" y="4269"/>
              <a:ext cx="20" cy="51"/>
            </a:xfrm>
            <a:prstGeom prst="rect">
              <a:avLst/>
            </a:prstGeom>
            <a:solidFill>
              <a:schemeClr val="bg2">
                <a:alpha val="60001"/>
              </a:schemeClr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87" name="Rectangle 123"/>
            <p:cNvSpPr>
              <a:spLocks noChangeArrowheads="1"/>
            </p:cNvSpPr>
            <p:nvPr/>
          </p:nvSpPr>
          <p:spPr bwMode="auto">
            <a:xfrm>
              <a:off x="4850" y="23"/>
              <a:ext cx="20" cy="101"/>
            </a:xfrm>
            <a:prstGeom prst="rect">
              <a:avLst/>
            </a:prstGeom>
            <a:solidFill>
              <a:schemeClr val="bg2">
                <a:alpha val="60001"/>
              </a:schemeClr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88" name="Freeform 124"/>
            <p:cNvSpPr>
              <a:spLocks noEditPoints="1"/>
            </p:cNvSpPr>
            <p:nvPr/>
          </p:nvSpPr>
          <p:spPr bwMode="auto">
            <a:xfrm>
              <a:off x="4850" y="225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89" name="Freeform 125"/>
            <p:cNvSpPr>
              <a:spLocks noEditPoints="1"/>
            </p:cNvSpPr>
            <p:nvPr/>
          </p:nvSpPr>
          <p:spPr bwMode="auto">
            <a:xfrm>
              <a:off x="4850" y="630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90" name="Freeform 126"/>
            <p:cNvSpPr>
              <a:spLocks noEditPoints="1"/>
            </p:cNvSpPr>
            <p:nvPr/>
          </p:nvSpPr>
          <p:spPr bwMode="auto">
            <a:xfrm>
              <a:off x="4850" y="1034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91" name="Freeform 127"/>
            <p:cNvSpPr>
              <a:spLocks noEditPoints="1"/>
            </p:cNvSpPr>
            <p:nvPr/>
          </p:nvSpPr>
          <p:spPr bwMode="auto">
            <a:xfrm>
              <a:off x="4850" y="1438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92" name="Freeform 128"/>
            <p:cNvSpPr>
              <a:spLocks noEditPoints="1"/>
            </p:cNvSpPr>
            <p:nvPr/>
          </p:nvSpPr>
          <p:spPr bwMode="auto">
            <a:xfrm>
              <a:off x="4850" y="1843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93" name="Freeform 129"/>
            <p:cNvSpPr>
              <a:spLocks noEditPoints="1"/>
            </p:cNvSpPr>
            <p:nvPr/>
          </p:nvSpPr>
          <p:spPr bwMode="auto">
            <a:xfrm>
              <a:off x="4850" y="2247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94" name="Freeform 130"/>
            <p:cNvSpPr>
              <a:spLocks noEditPoints="1"/>
            </p:cNvSpPr>
            <p:nvPr/>
          </p:nvSpPr>
          <p:spPr bwMode="auto">
            <a:xfrm>
              <a:off x="4850" y="2652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95" name="Freeform 131"/>
            <p:cNvSpPr>
              <a:spLocks noEditPoints="1"/>
            </p:cNvSpPr>
            <p:nvPr/>
          </p:nvSpPr>
          <p:spPr bwMode="auto">
            <a:xfrm>
              <a:off x="4850" y="3056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96" name="Freeform 132"/>
            <p:cNvSpPr>
              <a:spLocks noEditPoints="1"/>
            </p:cNvSpPr>
            <p:nvPr/>
          </p:nvSpPr>
          <p:spPr bwMode="auto">
            <a:xfrm>
              <a:off x="4850" y="3461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97" name="Freeform 133"/>
            <p:cNvSpPr>
              <a:spLocks noEditPoints="1"/>
            </p:cNvSpPr>
            <p:nvPr/>
          </p:nvSpPr>
          <p:spPr bwMode="auto">
            <a:xfrm>
              <a:off x="4850" y="3865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98" name="Rectangle 134"/>
            <p:cNvSpPr>
              <a:spLocks noChangeArrowheads="1"/>
            </p:cNvSpPr>
            <p:nvPr/>
          </p:nvSpPr>
          <p:spPr bwMode="auto">
            <a:xfrm>
              <a:off x="4850" y="4269"/>
              <a:ext cx="20" cy="51"/>
            </a:xfrm>
            <a:prstGeom prst="rect">
              <a:avLst/>
            </a:prstGeom>
            <a:solidFill>
              <a:schemeClr val="bg2">
                <a:alpha val="60001"/>
              </a:schemeClr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4999" name="Rectangle 135"/>
            <p:cNvSpPr>
              <a:spLocks noChangeArrowheads="1"/>
            </p:cNvSpPr>
            <p:nvPr/>
          </p:nvSpPr>
          <p:spPr bwMode="auto">
            <a:xfrm>
              <a:off x="5300" y="23"/>
              <a:ext cx="20" cy="101"/>
            </a:xfrm>
            <a:prstGeom prst="rect">
              <a:avLst/>
            </a:prstGeom>
            <a:solidFill>
              <a:schemeClr val="bg2">
                <a:alpha val="60001"/>
              </a:schemeClr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00" name="Freeform 136"/>
            <p:cNvSpPr>
              <a:spLocks noEditPoints="1"/>
            </p:cNvSpPr>
            <p:nvPr/>
          </p:nvSpPr>
          <p:spPr bwMode="auto">
            <a:xfrm>
              <a:off x="5300" y="225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01" name="Freeform 137"/>
            <p:cNvSpPr>
              <a:spLocks noEditPoints="1"/>
            </p:cNvSpPr>
            <p:nvPr/>
          </p:nvSpPr>
          <p:spPr bwMode="auto">
            <a:xfrm>
              <a:off x="5300" y="630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02" name="Freeform 138"/>
            <p:cNvSpPr>
              <a:spLocks noEditPoints="1"/>
            </p:cNvSpPr>
            <p:nvPr/>
          </p:nvSpPr>
          <p:spPr bwMode="auto">
            <a:xfrm>
              <a:off x="5300" y="1034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03" name="Freeform 139"/>
            <p:cNvSpPr>
              <a:spLocks noEditPoints="1"/>
            </p:cNvSpPr>
            <p:nvPr/>
          </p:nvSpPr>
          <p:spPr bwMode="auto">
            <a:xfrm>
              <a:off x="5300" y="1438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04" name="Freeform 140"/>
            <p:cNvSpPr>
              <a:spLocks noEditPoints="1"/>
            </p:cNvSpPr>
            <p:nvPr/>
          </p:nvSpPr>
          <p:spPr bwMode="auto">
            <a:xfrm>
              <a:off x="5300" y="1843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05" name="Freeform 141"/>
            <p:cNvSpPr>
              <a:spLocks noEditPoints="1"/>
            </p:cNvSpPr>
            <p:nvPr/>
          </p:nvSpPr>
          <p:spPr bwMode="auto">
            <a:xfrm>
              <a:off x="5300" y="2247"/>
              <a:ext cx="20" cy="30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06" name="Freeform 142"/>
            <p:cNvSpPr>
              <a:spLocks noEditPoints="1"/>
            </p:cNvSpPr>
            <p:nvPr/>
          </p:nvSpPr>
          <p:spPr bwMode="auto">
            <a:xfrm>
              <a:off x="5300" y="2652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07" name="Freeform 143"/>
            <p:cNvSpPr>
              <a:spLocks noEditPoints="1"/>
            </p:cNvSpPr>
            <p:nvPr/>
          </p:nvSpPr>
          <p:spPr bwMode="auto">
            <a:xfrm>
              <a:off x="5300" y="3056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08" name="Freeform 144"/>
            <p:cNvSpPr>
              <a:spLocks noEditPoints="1"/>
            </p:cNvSpPr>
            <p:nvPr/>
          </p:nvSpPr>
          <p:spPr bwMode="auto">
            <a:xfrm>
              <a:off x="5300" y="3461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09" name="Freeform 145"/>
            <p:cNvSpPr>
              <a:spLocks noEditPoints="1"/>
            </p:cNvSpPr>
            <p:nvPr/>
          </p:nvSpPr>
          <p:spPr bwMode="auto">
            <a:xfrm>
              <a:off x="5300" y="3865"/>
              <a:ext cx="20" cy="30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40"/>
                </a:cxn>
                <a:cxn ang="0">
                  <a:pos x="0" y="60"/>
                </a:cxn>
                <a:cxn ang="0">
                  <a:pos x="4" y="60"/>
                </a:cxn>
                <a:cxn ang="0">
                  <a:pos x="4" y="40"/>
                </a:cxn>
                <a:cxn ang="0">
                  <a:pos x="0" y="40"/>
                </a:cxn>
              </a:cxnLst>
              <a:rect l="0" t="0" r="r" b="b"/>
              <a:pathLst>
                <a:path w="4" h="60">
                  <a:moveTo>
                    <a:pt x="0" y="0"/>
                  </a:moveTo>
                  <a:lnTo>
                    <a:pt x="0" y="20"/>
                  </a:lnTo>
                  <a:lnTo>
                    <a:pt x="4" y="20"/>
                  </a:lnTo>
                  <a:lnTo>
                    <a:pt x="4" y="0"/>
                  </a:lnTo>
                  <a:lnTo>
                    <a:pt x="0" y="0"/>
                  </a:lnTo>
                  <a:close/>
                  <a:moveTo>
                    <a:pt x="0" y="40"/>
                  </a:moveTo>
                  <a:lnTo>
                    <a:pt x="0" y="60"/>
                  </a:lnTo>
                  <a:lnTo>
                    <a:pt x="4" y="60"/>
                  </a:lnTo>
                  <a:lnTo>
                    <a:pt x="4" y="4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10" name="Rectangle 146"/>
            <p:cNvSpPr>
              <a:spLocks noChangeArrowheads="1"/>
            </p:cNvSpPr>
            <p:nvPr/>
          </p:nvSpPr>
          <p:spPr bwMode="auto">
            <a:xfrm>
              <a:off x="5300" y="4269"/>
              <a:ext cx="20" cy="51"/>
            </a:xfrm>
            <a:prstGeom prst="rect">
              <a:avLst/>
            </a:prstGeom>
            <a:solidFill>
              <a:schemeClr val="bg2">
                <a:alpha val="60001"/>
              </a:schemeClr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11" name="Freeform 147"/>
            <p:cNvSpPr>
              <a:spLocks/>
            </p:cNvSpPr>
            <p:nvPr/>
          </p:nvSpPr>
          <p:spPr bwMode="auto">
            <a:xfrm>
              <a:off x="349" y="3304"/>
              <a:ext cx="20" cy="10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4" h="2">
                  <a:moveTo>
                    <a:pt x="0" y="1"/>
                  </a:moveTo>
                  <a:cubicBezTo>
                    <a:pt x="1" y="2"/>
                    <a:pt x="4" y="0"/>
                    <a:pt x="0" y="1"/>
                  </a:cubicBezTo>
                  <a:close/>
                </a:path>
              </a:pathLst>
            </a:custGeom>
            <a:solidFill>
              <a:schemeClr val="bg2">
                <a:alpha val="60001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</p:grpSp>
      <p:grpSp>
        <p:nvGrpSpPr>
          <p:cNvPr id="3" name="Group 148"/>
          <p:cNvGrpSpPr>
            <a:grpSpLocks/>
          </p:cNvGrpSpPr>
          <p:nvPr/>
        </p:nvGrpSpPr>
        <p:grpSpPr bwMode="auto">
          <a:xfrm>
            <a:off x="1066800" y="3444875"/>
            <a:ext cx="533400" cy="492125"/>
            <a:chOff x="96" y="2784"/>
            <a:chExt cx="1062" cy="981"/>
          </a:xfrm>
        </p:grpSpPr>
        <p:sp>
          <p:nvSpPr>
            <p:cNvPr id="165013" name="Freeform 149"/>
            <p:cNvSpPr>
              <a:spLocks/>
            </p:cNvSpPr>
            <p:nvPr userDrawn="1"/>
          </p:nvSpPr>
          <p:spPr bwMode="auto">
            <a:xfrm>
              <a:off x="121" y="2784"/>
              <a:ext cx="205" cy="82"/>
            </a:xfrm>
            <a:custGeom>
              <a:avLst/>
              <a:gdLst/>
              <a:ahLst/>
              <a:cxnLst>
                <a:cxn ang="0">
                  <a:pos x="30" y="12"/>
                </a:cxn>
                <a:cxn ang="0">
                  <a:pos x="37" y="10"/>
                </a:cxn>
                <a:cxn ang="0">
                  <a:pos x="38" y="9"/>
                </a:cxn>
                <a:cxn ang="0">
                  <a:pos x="31" y="1"/>
                </a:cxn>
                <a:cxn ang="0">
                  <a:pos x="8" y="11"/>
                </a:cxn>
                <a:cxn ang="0">
                  <a:pos x="30" y="12"/>
                </a:cxn>
              </a:cxnLst>
              <a:rect l="0" t="0" r="r" b="b"/>
              <a:pathLst>
                <a:path w="41" h="16">
                  <a:moveTo>
                    <a:pt x="30" y="12"/>
                  </a:moveTo>
                  <a:cubicBezTo>
                    <a:pt x="34" y="11"/>
                    <a:pt x="36" y="10"/>
                    <a:pt x="37" y="10"/>
                  </a:cubicBezTo>
                  <a:cubicBezTo>
                    <a:pt x="37" y="10"/>
                    <a:pt x="38" y="9"/>
                    <a:pt x="38" y="9"/>
                  </a:cubicBezTo>
                  <a:cubicBezTo>
                    <a:pt x="41" y="6"/>
                    <a:pt x="37" y="1"/>
                    <a:pt x="31" y="1"/>
                  </a:cubicBezTo>
                  <a:cubicBezTo>
                    <a:pt x="31" y="1"/>
                    <a:pt x="0" y="0"/>
                    <a:pt x="8" y="11"/>
                  </a:cubicBezTo>
                  <a:cubicBezTo>
                    <a:pt x="8" y="11"/>
                    <a:pt x="15" y="16"/>
                    <a:pt x="30" y="1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14" name="Freeform 150"/>
            <p:cNvSpPr>
              <a:spLocks noEditPoints="1"/>
            </p:cNvSpPr>
            <p:nvPr userDrawn="1"/>
          </p:nvSpPr>
          <p:spPr bwMode="auto">
            <a:xfrm>
              <a:off x="96" y="2790"/>
              <a:ext cx="1062" cy="975"/>
            </a:xfrm>
            <a:custGeom>
              <a:avLst/>
              <a:gdLst/>
              <a:ahLst/>
              <a:cxnLst>
                <a:cxn ang="0">
                  <a:pos x="163" y="155"/>
                </a:cxn>
                <a:cxn ang="0">
                  <a:pos x="152" y="125"/>
                </a:cxn>
                <a:cxn ang="0">
                  <a:pos x="142" y="99"/>
                </a:cxn>
                <a:cxn ang="0">
                  <a:pos x="165" y="93"/>
                </a:cxn>
                <a:cxn ang="0">
                  <a:pos x="146" y="82"/>
                </a:cxn>
                <a:cxn ang="0">
                  <a:pos x="157" y="83"/>
                </a:cxn>
                <a:cxn ang="0">
                  <a:pos x="157" y="77"/>
                </a:cxn>
                <a:cxn ang="0">
                  <a:pos x="135" y="78"/>
                </a:cxn>
                <a:cxn ang="0">
                  <a:pos x="128" y="125"/>
                </a:cxn>
                <a:cxn ang="0">
                  <a:pos x="124" y="84"/>
                </a:cxn>
                <a:cxn ang="0">
                  <a:pos x="118" y="67"/>
                </a:cxn>
                <a:cxn ang="0">
                  <a:pos x="124" y="51"/>
                </a:cxn>
                <a:cxn ang="0">
                  <a:pos x="121" y="37"/>
                </a:cxn>
                <a:cxn ang="0">
                  <a:pos x="119" y="24"/>
                </a:cxn>
                <a:cxn ang="0">
                  <a:pos x="132" y="39"/>
                </a:cxn>
                <a:cxn ang="0">
                  <a:pos x="149" y="18"/>
                </a:cxn>
                <a:cxn ang="0">
                  <a:pos x="147" y="36"/>
                </a:cxn>
                <a:cxn ang="0">
                  <a:pos x="143" y="48"/>
                </a:cxn>
                <a:cxn ang="0">
                  <a:pos x="144" y="67"/>
                </a:cxn>
                <a:cxn ang="0">
                  <a:pos x="199" y="29"/>
                </a:cxn>
                <a:cxn ang="0">
                  <a:pos x="90" y="1"/>
                </a:cxn>
                <a:cxn ang="0">
                  <a:pos x="56" y="8"/>
                </a:cxn>
                <a:cxn ang="0">
                  <a:pos x="85" y="12"/>
                </a:cxn>
                <a:cxn ang="0">
                  <a:pos x="60" y="22"/>
                </a:cxn>
                <a:cxn ang="0">
                  <a:pos x="58" y="29"/>
                </a:cxn>
                <a:cxn ang="0">
                  <a:pos x="38" y="17"/>
                </a:cxn>
                <a:cxn ang="0">
                  <a:pos x="13" y="115"/>
                </a:cxn>
                <a:cxn ang="0">
                  <a:pos x="61" y="146"/>
                </a:cxn>
                <a:cxn ang="0">
                  <a:pos x="45" y="133"/>
                </a:cxn>
                <a:cxn ang="0">
                  <a:pos x="35" y="145"/>
                </a:cxn>
                <a:cxn ang="0">
                  <a:pos x="32" y="128"/>
                </a:cxn>
                <a:cxn ang="0">
                  <a:pos x="46" y="86"/>
                </a:cxn>
                <a:cxn ang="0">
                  <a:pos x="67" y="83"/>
                </a:cxn>
                <a:cxn ang="0">
                  <a:pos x="71" y="95"/>
                </a:cxn>
                <a:cxn ang="0">
                  <a:pos x="61" y="121"/>
                </a:cxn>
                <a:cxn ang="0">
                  <a:pos x="91" y="180"/>
                </a:cxn>
                <a:cxn ang="0">
                  <a:pos x="186" y="166"/>
                </a:cxn>
                <a:cxn ang="0">
                  <a:pos x="182" y="66"/>
                </a:cxn>
                <a:cxn ang="0">
                  <a:pos x="165" y="60"/>
                </a:cxn>
                <a:cxn ang="0">
                  <a:pos x="113" y="61"/>
                </a:cxn>
                <a:cxn ang="0">
                  <a:pos x="108" y="87"/>
                </a:cxn>
                <a:cxn ang="0">
                  <a:pos x="114" y="50"/>
                </a:cxn>
                <a:cxn ang="0">
                  <a:pos x="89" y="26"/>
                </a:cxn>
                <a:cxn ang="0">
                  <a:pos x="105" y="35"/>
                </a:cxn>
                <a:cxn ang="0">
                  <a:pos x="61" y="72"/>
                </a:cxn>
                <a:cxn ang="0">
                  <a:pos x="24" y="37"/>
                </a:cxn>
                <a:cxn ang="0">
                  <a:pos x="68" y="40"/>
                </a:cxn>
                <a:cxn ang="0">
                  <a:pos x="79" y="40"/>
                </a:cxn>
                <a:cxn ang="0">
                  <a:pos x="108" y="45"/>
                </a:cxn>
                <a:cxn ang="0">
                  <a:pos x="99" y="93"/>
                </a:cxn>
                <a:cxn ang="0">
                  <a:pos x="93" y="51"/>
                </a:cxn>
                <a:cxn ang="0">
                  <a:pos x="61" y="72"/>
                </a:cxn>
                <a:cxn ang="0">
                  <a:pos x="80" y="82"/>
                </a:cxn>
                <a:cxn ang="0">
                  <a:pos x="88" y="58"/>
                </a:cxn>
                <a:cxn ang="0">
                  <a:pos x="102" y="145"/>
                </a:cxn>
                <a:cxn ang="0">
                  <a:pos x="82" y="96"/>
                </a:cxn>
                <a:cxn ang="0">
                  <a:pos x="117" y="106"/>
                </a:cxn>
              </a:cxnLst>
              <a:rect l="0" t="0" r="r" b="b"/>
              <a:pathLst>
                <a:path w="210" h="193">
                  <a:moveTo>
                    <a:pt x="186" y="166"/>
                  </a:moveTo>
                  <a:cubicBezTo>
                    <a:pt x="167" y="166"/>
                    <a:pt x="163" y="155"/>
                    <a:pt x="163" y="155"/>
                  </a:cubicBezTo>
                  <a:cubicBezTo>
                    <a:pt x="163" y="155"/>
                    <a:pt x="162" y="147"/>
                    <a:pt x="154" y="145"/>
                  </a:cubicBezTo>
                  <a:cubicBezTo>
                    <a:pt x="135" y="140"/>
                    <a:pt x="147" y="128"/>
                    <a:pt x="152" y="125"/>
                  </a:cubicBezTo>
                  <a:cubicBezTo>
                    <a:pt x="157" y="123"/>
                    <a:pt x="154" y="122"/>
                    <a:pt x="150" y="120"/>
                  </a:cubicBezTo>
                  <a:cubicBezTo>
                    <a:pt x="142" y="115"/>
                    <a:pt x="141" y="109"/>
                    <a:pt x="142" y="99"/>
                  </a:cubicBezTo>
                  <a:cubicBezTo>
                    <a:pt x="142" y="88"/>
                    <a:pt x="149" y="91"/>
                    <a:pt x="149" y="91"/>
                  </a:cubicBezTo>
                  <a:cubicBezTo>
                    <a:pt x="149" y="91"/>
                    <a:pt x="160" y="96"/>
                    <a:pt x="165" y="93"/>
                  </a:cubicBezTo>
                  <a:cubicBezTo>
                    <a:pt x="169" y="91"/>
                    <a:pt x="167" y="88"/>
                    <a:pt x="165" y="89"/>
                  </a:cubicBezTo>
                  <a:cubicBezTo>
                    <a:pt x="163" y="91"/>
                    <a:pt x="148" y="89"/>
                    <a:pt x="146" y="82"/>
                  </a:cubicBezTo>
                  <a:cubicBezTo>
                    <a:pt x="144" y="74"/>
                    <a:pt x="150" y="78"/>
                    <a:pt x="151" y="78"/>
                  </a:cubicBezTo>
                  <a:cubicBezTo>
                    <a:pt x="153" y="79"/>
                    <a:pt x="153" y="81"/>
                    <a:pt x="157" y="83"/>
                  </a:cubicBezTo>
                  <a:cubicBezTo>
                    <a:pt x="168" y="88"/>
                    <a:pt x="162" y="82"/>
                    <a:pt x="162" y="82"/>
                  </a:cubicBezTo>
                  <a:cubicBezTo>
                    <a:pt x="162" y="82"/>
                    <a:pt x="162" y="82"/>
                    <a:pt x="157" y="77"/>
                  </a:cubicBezTo>
                  <a:cubicBezTo>
                    <a:pt x="152" y="71"/>
                    <a:pt x="145" y="73"/>
                    <a:pt x="139" y="73"/>
                  </a:cubicBezTo>
                  <a:cubicBezTo>
                    <a:pt x="133" y="73"/>
                    <a:pt x="135" y="78"/>
                    <a:pt x="135" y="78"/>
                  </a:cubicBezTo>
                  <a:cubicBezTo>
                    <a:pt x="135" y="78"/>
                    <a:pt x="134" y="88"/>
                    <a:pt x="133" y="106"/>
                  </a:cubicBezTo>
                  <a:cubicBezTo>
                    <a:pt x="132" y="124"/>
                    <a:pt x="129" y="126"/>
                    <a:pt x="128" y="125"/>
                  </a:cubicBezTo>
                  <a:cubicBezTo>
                    <a:pt x="127" y="123"/>
                    <a:pt x="125" y="114"/>
                    <a:pt x="125" y="111"/>
                  </a:cubicBezTo>
                  <a:cubicBezTo>
                    <a:pt x="125" y="108"/>
                    <a:pt x="123" y="97"/>
                    <a:pt x="124" y="84"/>
                  </a:cubicBezTo>
                  <a:cubicBezTo>
                    <a:pt x="125" y="72"/>
                    <a:pt x="128" y="77"/>
                    <a:pt x="120" y="74"/>
                  </a:cubicBezTo>
                  <a:cubicBezTo>
                    <a:pt x="111" y="71"/>
                    <a:pt x="116" y="67"/>
                    <a:pt x="118" y="67"/>
                  </a:cubicBezTo>
                  <a:cubicBezTo>
                    <a:pt x="121" y="67"/>
                    <a:pt x="125" y="69"/>
                    <a:pt x="126" y="67"/>
                  </a:cubicBezTo>
                  <a:cubicBezTo>
                    <a:pt x="127" y="59"/>
                    <a:pt x="128" y="52"/>
                    <a:pt x="124" y="51"/>
                  </a:cubicBezTo>
                  <a:cubicBezTo>
                    <a:pt x="115" y="47"/>
                    <a:pt x="119" y="45"/>
                    <a:pt x="122" y="44"/>
                  </a:cubicBezTo>
                  <a:cubicBezTo>
                    <a:pt x="125" y="43"/>
                    <a:pt x="126" y="35"/>
                    <a:pt x="121" y="37"/>
                  </a:cubicBezTo>
                  <a:cubicBezTo>
                    <a:pt x="112" y="40"/>
                    <a:pt x="113" y="32"/>
                    <a:pt x="115" y="31"/>
                  </a:cubicBezTo>
                  <a:cubicBezTo>
                    <a:pt x="117" y="30"/>
                    <a:pt x="120" y="32"/>
                    <a:pt x="119" y="24"/>
                  </a:cubicBezTo>
                  <a:cubicBezTo>
                    <a:pt x="117" y="17"/>
                    <a:pt x="124" y="14"/>
                    <a:pt x="126" y="21"/>
                  </a:cubicBezTo>
                  <a:cubicBezTo>
                    <a:pt x="127" y="28"/>
                    <a:pt x="130" y="42"/>
                    <a:pt x="132" y="39"/>
                  </a:cubicBezTo>
                  <a:cubicBezTo>
                    <a:pt x="134" y="35"/>
                    <a:pt x="138" y="22"/>
                    <a:pt x="142" y="16"/>
                  </a:cubicBezTo>
                  <a:cubicBezTo>
                    <a:pt x="145" y="10"/>
                    <a:pt x="150" y="15"/>
                    <a:pt x="149" y="18"/>
                  </a:cubicBezTo>
                  <a:cubicBezTo>
                    <a:pt x="144" y="33"/>
                    <a:pt x="152" y="34"/>
                    <a:pt x="152" y="34"/>
                  </a:cubicBezTo>
                  <a:cubicBezTo>
                    <a:pt x="152" y="34"/>
                    <a:pt x="151" y="36"/>
                    <a:pt x="147" y="36"/>
                  </a:cubicBezTo>
                  <a:cubicBezTo>
                    <a:pt x="137" y="35"/>
                    <a:pt x="141" y="41"/>
                    <a:pt x="145" y="43"/>
                  </a:cubicBezTo>
                  <a:cubicBezTo>
                    <a:pt x="154" y="46"/>
                    <a:pt x="148" y="48"/>
                    <a:pt x="143" y="48"/>
                  </a:cubicBezTo>
                  <a:cubicBezTo>
                    <a:pt x="139" y="48"/>
                    <a:pt x="136" y="50"/>
                    <a:pt x="135" y="55"/>
                  </a:cubicBezTo>
                  <a:cubicBezTo>
                    <a:pt x="132" y="70"/>
                    <a:pt x="144" y="67"/>
                    <a:pt x="144" y="67"/>
                  </a:cubicBezTo>
                  <a:cubicBezTo>
                    <a:pt x="162" y="72"/>
                    <a:pt x="189" y="69"/>
                    <a:pt x="189" y="69"/>
                  </a:cubicBezTo>
                  <a:cubicBezTo>
                    <a:pt x="209" y="75"/>
                    <a:pt x="200" y="45"/>
                    <a:pt x="199" y="29"/>
                  </a:cubicBezTo>
                  <a:cubicBezTo>
                    <a:pt x="197" y="13"/>
                    <a:pt x="195" y="5"/>
                    <a:pt x="181" y="2"/>
                  </a:cubicBezTo>
                  <a:cubicBezTo>
                    <a:pt x="168" y="0"/>
                    <a:pt x="90" y="1"/>
                    <a:pt x="90" y="1"/>
                  </a:cubicBezTo>
                  <a:cubicBezTo>
                    <a:pt x="87" y="2"/>
                    <a:pt x="56" y="1"/>
                    <a:pt x="56" y="1"/>
                  </a:cubicBezTo>
                  <a:cubicBezTo>
                    <a:pt x="56" y="1"/>
                    <a:pt x="54" y="8"/>
                    <a:pt x="56" y="8"/>
                  </a:cubicBezTo>
                  <a:cubicBezTo>
                    <a:pt x="61" y="8"/>
                    <a:pt x="80" y="9"/>
                    <a:pt x="80" y="9"/>
                  </a:cubicBezTo>
                  <a:cubicBezTo>
                    <a:pt x="81" y="9"/>
                    <a:pt x="90" y="8"/>
                    <a:pt x="85" y="12"/>
                  </a:cubicBezTo>
                  <a:cubicBezTo>
                    <a:pt x="80" y="16"/>
                    <a:pt x="69" y="16"/>
                    <a:pt x="62" y="16"/>
                  </a:cubicBezTo>
                  <a:cubicBezTo>
                    <a:pt x="47" y="15"/>
                    <a:pt x="54" y="22"/>
                    <a:pt x="60" y="22"/>
                  </a:cubicBezTo>
                  <a:cubicBezTo>
                    <a:pt x="78" y="22"/>
                    <a:pt x="82" y="26"/>
                    <a:pt x="74" y="27"/>
                  </a:cubicBezTo>
                  <a:cubicBezTo>
                    <a:pt x="67" y="28"/>
                    <a:pt x="65" y="28"/>
                    <a:pt x="58" y="29"/>
                  </a:cubicBezTo>
                  <a:cubicBezTo>
                    <a:pt x="2" y="38"/>
                    <a:pt x="21" y="23"/>
                    <a:pt x="26" y="23"/>
                  </a:cubicBezTo>
                  <a:cubicBezTo>
                    <a:pt x="49" y="23"/>
                    <a:pt x="44" y="15"/>
                    <a:pt x="38" y="17"/>
                  </a:cubicBezTo>
                  <a:cubicBezTo>
                    <a:pt x="32" y="18"/>
                    <a:pt x="12" y="11"/>
                    <a:pt x="9" y="24"/>
                  </a:cubicBezTo>
                  <a:cubicBezTo>
                    <a:pt x="7" y="37"/>
                    <a:pt x="15" y="103"/>
                    <a:pt x="13" y="115"/>
                  </a:cubicBezTo>
                  <a:cubicBezTo>
                    <a:pt x="0" y="193"/>
                    <a:pt x="71" y="176"/>
                    <a:pt x="71" y="176"/>
                  </a:cubicBezTo>
                  <a:cubicBezTo>
                    <a:pt x="56" y="164"/>
                    <a:pt x="62" y="153"/>
                    <a:pt x="61" y="146"/>
                  </a:cubicBezTo>
                  <a:cubicBezTo>
                    <a:pt x="57" y="125"/>
                    <a:pt x="55" y="122"/>
                    <a:pt x="51" y="124"/>
                  </a:cubicBezTo>
                  <a:cubicBezTo>
                    <a:pt x="43" y="128"/>
                    <a:pt x="44" y="130"/>
                    <a:pt x="45" y="133"/>
                  </a:cubicBezTo>
                  <a:cubicBezTo>
                    <a:pt x="51" y="151"/>
                    <a:pt x="37" y="137"/>
                    <a:pt x="37" y="137"/>
                  </a:cubicBezTo>
                  <a:cubicBezTo>
                    <a:pt x="35" y="138"/>
                    <a:pt x="34" y="142"/>
                    <a:pt x="35" y="145"/>
                  </a:cubicBezTo>
                  <a:cubicBezTo>
                    <a:pt x="47" y="168"/>
                    <a:pt x="36" y="162"/>
                    <a:pt x="33" y="158"/>
                  </a:cubicBezTo>
                  <a:cubicBezTo>
                    <a:pt x="22" y="142"/>
                    <a:pt x="33" y="133"/>
                    <a:pt x="32" y="128"/>
                  </a:cubicBezTo>
                  <a:cubicBezTo>
                    <a:pt x="27" y="108"/>
                    <a:pt x="42" y="100"/>
                    <a:pt x="44" y="97"/>
                  </a:cubicBezTo>
                  <a:cubicBezTo>
                    <a:pt x="46" y="93"/>
                    <a:pt x="45" y="92"/>
                    <a:pt x="46" y="86"/>
                  </a:cubicBezTo>
                  <a:cubicBezTo>
                    <a:pt x="48" y="72"/>
                    <a:pt x="55" y="79"/>
                    <a:pt x="55" y="84"/>
                  </a:cubicBezTo>
                  <a:cubicBezTo>
                    <a:pt x="53" y="100"/>
                    <a:pt x="63" y="88"/>
                    <a:pt x="67" y="83"/>
                  </a:cubicBezTo>
                  <a:cubicBezTo>
                    <a:pt x="78" y="68"/>
                    <a:pt x="77" y="84"/>
                    <a:pt x="75" y="87"/>
                  </a:cubicBezTo>
                  <a:cubicBezTo>
                    <a:pt x="72" y="89"/>
                    <a:pt x="71" y="93"/>
                    <a:pt x="71" y="95"/>
                  </a:cubicBezTo>
                  <a:cubicBezTo>
                    <a:pt x="74" y="103"/>
                    <a:pt x="69" y="111"/>
                    <a:pt x="67" y="112"/>
                  </a:cubicBezTo>
                  <a:cubicBezTo>
                    <a:pt x="66" y="112"/>
                    <a:pt x="61" y="114"/>
                    <a:pt x="61" y="121"/>
                  </a:cubicBezTo>
                  <a:cubicBezTo>
                    <a:pt x="61" y="127"/>
                    <a:pt x="69" y="139"/>
                    <a:pt x="69" y="143"/>
                  </a:cubicBezTo>
                  <a:cubicBezTo>
                    <a:pt x="69" y="178"/>
                    <a:pt x="84" y="181"/>
                    <a:pt x="91" y="180"/>
                  </a:cubicBezTo>
                  <a:cubicBezTo>
                    <a:pt x="98" y="179"/>
                    <a:pt x="159" y="177"/>
                    <a:pt x="185" y="175"/>
                  </a:cubicBezTo>
                  <a:cubicBezTo>
                    <a:pt x="210" y="173"/>
                    <a:pt x="193" y="166"/>
                    <a:pt x="186" y="166"/>
                  </a:cubicBezTo>
                  <a:close/>
                  <a:moveTo>
                    <a:pt x="165" y="60"/>
                  </a:moveTo>
                  <a:cubicBezTo>
                    <a:pt x="203" y="61"/>
                    <a:pt x="185" y="64"/>
                    <a:pt x="182" y="66"/>
                  </a:cubicBezTo>
                  <a:cubicBezTo>
                    <a:pt x="178" y="68"/>
                    <a:pt x="182" y="66"/>
                    <a:pt x="167" y="65"/>
                  </a:cubicBezTo>
                  <a:cubicBezTo>
                    <a:pt x="152" y="65"/>
                    <a:pt x="165" y="60"/>
                    <a:pt x="165" y="60"/>
                  </a:cubicBezTo>
                  <a:close/>
                  <a:moveTo>
                    <a:pt x="114" y="50"/>
                  </a:moveTo>
                  <a:cubicBezTo>
                    <a:pt x="121" y="55"/>
                    <a:pt x="113" y="61"/>
                    <a:pt x="113" y="61"/>
                  </a:cubicBezTo>
                  <a:cubicBezTo>
                    <a:pt x="113" y="61"/>
                    <a:pt x="108" y="70"/>
                    <a:pt x="112" y="78"/>
                  </a:cubicBezTo>
                  <a:cubicBezTo>
                    <a:pt x="116" y="87"/>
                    <a:pt x="116" y="97"/>
                    <a:pt x="108" y="87"/>
                  </a:cubicBezTo>
                  <a:cubicBezTo>
                    <a:pt x="100" y="78"/>
                    <a:pt x="105" y="58"/>
                    <a:pt x="107" y="53"/>
                  </a:cubicBezTo>
                  <a:cubicBezTo>
                    <a:pt x="107" y="53"/>
                    <a:pt x="107" y="44"/>
                    <a:pt x="114" y="50"/>
                  </a:cubicBezTo>
                  <a:close/>
                  <a:moveTo>
                    <a:pt x="83" y="29"/>
                  </a:moveTo>
                  <a:cubicBezTo>
                    <a:pt x="83" y="25"/>
                    <a:pt x="89" y="26"/>
                    <a:pt x="89" y="26"/>
                  </a:cubicBezTo>
                  <a:cubicBezTo>
                    <a:pt x="89" y="26"/>
                    <a:pt x="99" y="30"/>
                    <a:pt x="104" y="30"/>
                  </a:cubicBezTo>
                  <a:cubicBezTo>
                    <a:pt x="108" y="29"/>
                    <a:pt x="114" y="35"/>
                    <a:pt x="105" y="35"/>
                  </a:cubicBezTo>
                  <a:cubicBezTo>
                    <a:pt x="96" y="35"/>
                    <a:pt x="82" y="39"/>
                    <a:pt x="83" y="29"/>
                  </a:cubicBezTo>
                  <a:close/>
                  <a:moveTo>
                    <a:pt x="61" y="72"/>
                  </a:moveTo>
                  <a:cubicBezTo>
                    <a:pt x="55" y="72"/>
                    <a:pt x="16" y="87"/>
                    <a:pt x="16" y="48"/>
                  </a:cubicBezTo>
                  <a:cubicBezTo>
                    <a:pt x="16" y="39"/>
                    <a:pt x="14" y="31"/>
                    <a:pt x="24" y="37"/>
                  </a:cubicBezTo>
                  <a:cubicBezTo>
                    <a:pt x="35" y="42"/>
                    <a:pt x="25" y="42"/>
                    <a:pt x="49" y="40"/>
                  </a:cubicBezTo>
                  <a:cubicBezTo>
                    <a:pt x="49" y="40"/>
                    <a:pt x="66" y="41"/>
                    <a:pt x="68" y="40"/>
                  </a:cubicBezTo>
                  <a:cubicBezTo>
                    <a:pt x="71" y="38"/>
                    <a:pt x="69" y="34"/>
                    <a:pt x="74" y="34"/>
                  </a:cubicBezTo>
                  <a:cubicBezTo>
                    <a:pt x="80" y="34"/>
                    <a:pt x="79" y="40"/>
                    <a:pt x="79" y="40"/>
                  </a:cubicBezTo>
                  <a:cubicBezTo>
                    <a:pt x="79" y="40"/>
                    <a:pt x="74" y="46"/>
                    <a:pt x="109" y="41"/>
                  </a:cubicBezTo>
                  <a:cubicBezTo>
                    <a:pt x="113" y="41"/>
                    <a:pt x="117" y="45"/>
                    <a:pt x="108" y="45"/>
                  </a:cubicBezTo>
                  <a:cubicBezTo>
                    <a:pt x="104" y="45"/>
                    <a:pt x="97" y="48"/>
                    <a:pt x="100" y="53"/>
                  </a:cubicBezTo>
                  <a:cubicBezTo>
                    <a:pt x="102" y="58"/>
                    <a:pt x="99" y="93"/>
                    <a:pt x="99" y="93"/>
                  </a:cubicBezTo>
                  <a:cubicBezTo>
                    <a:pt x="99" y="93"/>
                    <a:pt x="97" y="100"/>
                    <a:pt x="94" y="90"/>
                  </a:cubicBezTo>
                  <a:cubicBezTo>
                    <a:pt x="93" y="86"/>
                    <a:pt x="94" y="53"/>
                    <a:pt x="93" y="51"/>
                  </a:cubicBezTo>
                  <a:cubicBezTo>
                    <a:pt x="93" y="48"/>
                    <a:pt x="77" y="45"/>
                    <a:pt x="77" y="57"/>
                  </a:cubicBezTo>
                  <a:cubicBezTo>
                    <a:pt x="77" y="68"/>
                    <a:pt x="73" y="71"/>
                    <a:pt x="61" y="72"/>
                  </a:cubicBezTo>
                  <a:close/>
                  <a:moveTo>
                    <a:pt x="85" y="84"/>
                  </a:moveTo>
                  <a:cubicBezTo>
                    <a:pt x="82" y="88"/>
                    <a:pt x="78" y="90"/>
                    <a:pt x="80" y="82"/>
                  </a:cubicBezTo>
                  <a:cubicBezTo>
                    <a:pt x="81" y="74"/>
                    <a:pt x="83" y="63"/>
                    <a:pt x="83" y="57"/>
                  </a:cubicBezTo>
                  <a:cubicBezTo>
                    <a:pt x="83" y="57"/>
                    <a:pt x="87" y="50"/>
                    <a:pt x="88" y="58"/>
                  </a:cubicBezTo>
                  <a:cubicBezTo>
                    <a:pt x="89" y="66"/>
                    <a:pt x="87" y="81"/>
                    <a:pt x="85" y="84"/>
                  </a:cubicBezTo>
                  <a:close/>
                  <a:moveTo>
                    <a:pt x="102" y="145"/>
                  </a:moveTo>
                  <a:cubicBezTo>
                    <a:pt x="78" y="144"/>
                    <a:pt x="77" y="148"/>
                    <a:pt x="77" y="117"/>
                  </a:cubicBezTo>
                  <a:cubicBezTo>
                    <a:pt x="77" y="86"/>
                    <a:pt x="81" y="93"/>
                    <a:pt x="82" y="96"/>
                  </a:cubicBezTo>
                  <a:cubicBezTo>
                    <a:pt x="82" y="96"/>
                    <a:pt x="90" y="116"/>
                    <a:pt x="111" y="101"/>
                  </a:cubicBezTo>
                  <a:cubicBezTo>
                    <a:pt x="114" y="98"/>
                    <a:pt x="116" y="96"/>
                    <a:pt x="117" y="106"/>
                  </a:cubicBezTo>
                  <a:cubicBezTo>
                    <a:pt x="117" y="117"/>
                    <a:pt x="127" y="145"/>
                    <a:pt x="102" y="145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15" name="Freeform 151"/>
            <p:cNvSpPr>
              <a:spLocks/>
            </p:cNvSpPr>
            <p:nvPr userDrawn="1"/>
          </p:nvSpPr>
          <p:spPr bwMode="auto">
            <a:xfrm>
              <a:off x="349" y="3256"/>
              <a:ext cx="85" cy="101"/>
            </a:xfrm>
            <a:custGeom>
              <a:avLst/>
              <a:gdLst/>
              <a:ahLst/>
              <a:cxnLst>
                <a:cxn ang="0">
                  <a:pos x="14" y="5"/>
                </a:cxn>
                <a:cxn ang="0">
                  <a:pos x="9" y="20"/>
                </a:cxn>
                <a:cxn ang="0">
                  <a:pos x="14" y="5"/>
                </a:cxn>
              </a:cxnLst>
              <a:rect l="0" t="0" r="r" b="b"/>
              <a:pathLst>
                <a:path w="17" h="20">
                  <a:moveTo>
                    <a:pt x="14" y="5"/>
                  </a:moveTo>
                  <a:cubicBezTo>
                    <a:pt x="13" y="0"/>
                    <a:pt x="0" y="8"/>
                    <a:pt x="9" y="20"/>
                  </a:cubicBezTo>
                  <a:cubicBezTo>
                    <a:pt x="9" y="20"/>
                    <a:pt x="17" y="17"/>
                    <a:pt x="14" y="5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16" name="Freeform 152"/>
            <p:cNvSpPr>
              <a:spLocks/>
            </p:cNvSpPr>
            <p:nvPr userDrawn="1"/>
          </p:nvSpPr>
          <p:spPr bwMode="auto">
            <a:xfrm>
              <a:off x="267" y="3293"/>
              <a:ext cx="76" cy="136"/>
            </a:xfrm>
            <a:custGeom>
              <a:avLst/>
              <a:gdLst/>
              <a:ahLst/>
              <a:cxnLst>
                <a:cxn ang="0">
                  <a:pos x="7" y="10"/>
                </a:cxn>
                <a:cxn ang="0">
                  <a:pos x="4" y="25"/>
                </a:cxn>
                <a:cxn ang="0">
                  <a:pos x="15" y="16"/>
                </a:cxn>
                <a:cxn ang="0">
                  <a:pos x="13" y="8"/>
                </a:cxn>
                <a:cxn ang="0">
                  <a:pos x="7" y="10"/>
                </a:cxn>
              </a:cxnLst>
              <a:rect l="0" t="0" r="r" b="b"/>
              <a:pathLst>
                <a:path w="15" h="27">
                  <a:moveTo>
                    <a:pt x="7" y="10"/>
                  </a:moveTo>
                  <a:cubicBezTo>
                    <a:pt x="0" y="19"/>
                    <a:pt x="2" y="23"/>
                    <a:pt x="4" y="25"/>
                  </a:cubicBezTo>
                  <a:cubicBezTo>
                    <a:pt x="7" y="27"/>
                    <a:pt x="11" y="26"/>
                    <a:pt x="15" y="16"/>
                  </a:cubicBezTo>
                  <a:cubicBezTo>
                    <a:pt x="15" y="16"/>
                    <a:pt x="12" y="11"/>
                    <a:pt x="13" y="8"/>
                  </a:cubicBezTo>
                  <a:cubicBezTo>
                    <a:pt x="15" y="6"/>
                    <a:pt x="14" y="0"/>
                    <a:pt x="7" y="1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17" name="Freeform 153"/>
            <p:cNvSpPr>
              <a:spLocks/>
            </p:cNvSpPr>
            <p:nvPr userDrawn="1"/>
          </p:nvSpPr>
          <p:spPr bwMode="auto">
            <a:xfrm>
              <a:off x="222" y="3021"/>
              <a:ext cx="243" cy="117"/>
            </a:xfrm>
            <a:custGeom>
              <a:avLst/>
              <a:gdLst/>
              <a:ahLst/>
              <a:cxnLst>
                <a:cxn ang="0">
                  <a:pos x="40" y="2"/>
                </a:cxn>
                <a:cxn ang="0">
                  <a:pos x="9" y="1"/>
                </a:cxn>
                <a:cxn ang="0">
                  <a:pos x="1" y="9"/>
                </a:cxn>
                <a:cxn ang="0">
                  <a:pos x="22" y="21"/>
                </a:cxn>
                <a:cxn ang="0">
                  <a:pos x="34" y="20"/>
                </a:cxn>
                <a:cxn ang="0">
                  <a:pos x="40" y="19"/>
                </a:cxn>
                <a:cxn ang="0">
                  <a:pos x="40" y="2"/>
                </a:cxn>
              </a:cxnLst>
              <a:rect l="0" t="0" r="r" b="b"/>
              <a:pathLst>
                <a:path w="48" h="23">
                  <a:moveTo>
                    <a:pt x="40" y="2"/>
                  </a:moveTo>
                  <a:cubicBezTo>
                    <a:pt x="38" y="3"/>
                    <a:pt x="9" y="1"/>
                    <a:pt x="9" y="1"/>
                  </a:cubicBezTo>
                  <a:cubicBezTo>
                    <a:pt x="5" y="1"/>
                    <a:pt x="1" y="0"/>
                    <a:pt x="1" y="9"/>
                  </a:cubicBezTo>
                  <a:cubicBezTo>
                    <a:pt x="0" y="23"/>
                    <a:pt x="17" y="21"/>
                    <a:pt x="22" y="21"/>
                  </a:cubicBezTo>
                  <a:cubicBezTo>
                    <a:pt x="26" y="21"/>
                    <a:pt x="30" y="18"/>
                    <a:pt x="34" y="20"/>
                  </a:cubicBezTo>
                  <a:cubicBezTo>
                    <a:pt x="34" y="20"/>
                    <a:pt x="38" y="23"/>
                    <a:pt x="40" y="19"/>
                  </a:cubicBezTo>
                  <a:cubicBezTo>
                    <a:pt x="48" y="5"/>
                    <a:pt x="43" y="0"/>
                    <a:pt x="40" y="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18" name="Freeform 154"/>
            <p:cNvSpPr>
              <a:spLocks/>
            </p:cNvSpPr>
            <p:nvPr userDrawn="1"/>
          </p:nvSpPr>
          <p:spPr bwMode="auto">
            <a:xfrm>
              <a:off x="501" y="3344"/>
              <a:ext cx="177" cy="187"/>
            </a:xfrm>
            <a:custGeom>
              <a:avLst/>
              <a:gdLst/>
              <a:ahLst/>
              <a:cxnLst>
                <a:cxn ang="0">
                  <a:pos x="24" y="2"/>
                </a:cxn>
                <a:cxn ang="0">
                  <a:pos x="11" y="2"/>
                </a:cxn>
                <a:cxn ang="0">
                  <a:pos x="4" y="20"/>
                </a:cxn>
                <a:cxn ang="0">
                  <a:pos x="28" y="22"/>
                </a:cxn>
                <a:cxn ang="0">
                  <a:pos x="24" y="2"/>
                </a:cxn>
              </a:cxnLst>
              <a:rect l="0" t="0" r="r" b="b"/>
              <a:pathLst>
                <a:path w="35" h="37">
                  <a:moveTo>
                    <a:pt x="24" y="2"/>
                  </a:moveTo>
                  <a:cubicBezTo>
                    <a:pt x="19" y="3"/>
                    <a:pt x="11" y="2"/>
                    <a:pt x="11" y="2"/>
                  </a:cubicBezTo>
                  <a:cubicBezTo>
                    <a:pt x="0" y="2"/>
                    <a:pt x="5" y="14"/>
                    <a:pt x="4" y="20"/>
                  </a:cubicBezTo>
                  <a:cubicBezTo>
                    <a:pt x="3" y="27"/>
                    <a:pt x="22" y="37"/>
                    <a:pt x="28" y="22"/>
                  </a:cubicBezTo>
                  <a:cubicBezTo>
                    <a:pt x="35" y="7"/>
                    <a:pt x="28" y="0"/>
                    <a:pt x="24" y="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19" name="Freeform 155"/>
            <p:cNvSpPr>
              <a:spLocks/>
            </p:cNvSpPr>
            <p:nvPr userDrawn="1"/>
          </p:nvSpPr>
          <p:spPr bwMode="auto">
            <a:xfrm>
              <a:off x="905" y="3157"/>
              <a:ext cx="177" cy="38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4" y="5"/>
                </a:cxn>
                <a:cxn ang="0">
                  <a:pos x="5" y="0"/>
                </a:cxn>
              </a:cxnLst>
              <a:rect l="0" t="0" r="r" b="b"/>
              <a:pathLst>
                <a:path w="35" h="7">
                  <a:moveTo>
                    <a:pt x="5" y="0"/>
                  </a:moveTo>
                  <a:cubicBezTo>
                    <a:pt x="0" y="0"/>
                    <a:pt x="7" y="7"/>
                    <a:pt x="14" y="5"/>
                  </a:cubicBezTo>
                  <a:cubicBezTo>
                    <a:pt x="35" y="1"/>
                    <a:pt x="5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20" name="Freeform 156"/>
            <p:cNvSpPr>
              <a:spLocks/>
            </p:cNvSpPr>
            <p:nvPr userDrawn="1"/>
          </p:nvSpPr>
          <p:spPr bwMode="auto">
            <a:xfrm>
              <a:off x="965" y="3154"/>
              <a:ext cx="136" cy="79"/>
            </a:xfrm>
            <a:custGeom>
              <a:avLst/>
              <a:gdLst/>
              <a:ahLst/>
              <a:cxnLst>
                <a:cxn ang="0">
                  <a:pos x="7" y="13"/>
                </a:cxn>
                <a:cxn ang="0">
                  <a:pos x="25" y="6"/>
                </a:cxn>
                <a:cxn ang="0">
                  <a:pos x="17" y="1"/>
                </a:cxn>
                <a:cxn ang="0">
                  <a:pos x="7" y="11"/>
                </a:cxn>
                <a:cxn ang="0">
                  <a:pos x="7" y="13"/>
                </a:cxn>
              </a:cxnLst>
              <a:rect l="0" t="0" r="r" b="b"/>
              <a:pathLst>
                <a:path w="27" h="16">
                  <a:moveTo>
                    <a:pt x="7" y="13"/>
                  </a:moveTo>
                  <a:cubicBezTo>
                    <a:pt x="7" y="13"/>
                    <a:pt x="18" y="16"/>
                    <a:pt x="25" y="6"/>
                  </a:cubicBezTo>
                  <a:cubicBezTo>
                    <a:pt x="27" y="2"/>
                    <a:pt x="23" y="0"/>
                    <a:pt x="17" y="1"/>
                  </a:cubicBezTo>
                  <a:cubicBezTo>
                    <a:pt x="13" y="1"/>
                    <a:pt x="14" y="11"/>
                    <a:pt x="7" y="11"/>
                  </a:cubicBezTo>
                  <a:cubicBezTo>
                    <a:pt x="0" y="11"/>
                    <a:pt x="7" y="13"/>
                    <a:pt x="7" y="13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21" name="Freeform 157"/>
            <p:cNvSpPr>
              <a:spLocks/>
            </p:cNvSpPr>
            <p:nvPr userDrawn="1"/>
          </p:nvSpPr>
          <p:spPr bwMode="auto">
            <a:xfrm>
              <a:off x="959" y="3205"/>
              <a:ext cx="177" cy="85"/>
            </a:xfrm>
            <a:custGeom>
              <a:avLst/>
              <a:gdLst/>
              <a:ahLst/>
              <a:cxnLst>
                <a:cxn ang="0">
                  <a:pos x="25" y="6"/>
                </a:cxn>
                <a:cxn ang="0">
                  <a:pos x="8" y="10"/>
                </a:cxn>
                <a:cxn ang="0">
                  <a:pos x="6" y="13"/>
                </a:cxn>
                <a:cxn ang="0">
                  <a:pos x="27" y="12"/>
                </a:cxn>
                <a:cxn ang="0">
                  <a:pos x="25" y="6"/>
                </a:cxn>
              </a:cxnLst>
              <a:rect l="0" t="0" r="r" b="b"/>
              <a:pathLst>
                <a:path w="35" h="17">
                  <a:moveTo>
                    <a:pt x="25" y="6"/>
                  </a:moveTo>
                  <a:cubicBezTo>
                    <a:pt x="20" y="12"/>
                    <a:pt x="8" y="10"/>
                    <a:pt x="8" y="10"/>
                  </a:cubicBezTo>
                  <a:cubicBezTo>
                    <a:pt x="8" y="10"/>
                    <a:pt x="0" y="9"/>
                    <a:pt x="6" y="13"/>
                  </a:cubicBezTo>
                  <a:cubicBezTo>
                    <a:pt x="11" y="17"/>
                    <a:pt x="18" y="15"/>
                    <a:pt x="27" y="12"/>
                  </a:cubicBezTo>
                  <a:cubicBezTo>
                    <a:pt x="35" y="8"/>
                    <a:pt x="31" y="0"/>
                    <a:pt x="25" y="6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22" name="Freeform 158"/>
            <p:cNvSpPr>
              <a:spLocks/>
            </p:cNvSpPr>
            <p:nvPr userDrawn="1"/>
          </p:nvSpPr>
          <p:spPr bwMode="auto">
            <a:xfrm>
              <a:off x="845" y="3284"/>
              <a:ext cx="247" cy="60"/>
            </a:xfrm>
            <a:custGeom>
              <a:avLst/>
              <a:gdLst/>
              <a:ahLst/>
              <a:cxnLst>
                <a:cxn ang="0">
                  <a:pos x="40" y="3"/>
                </a:cxn>
                <a:cxn ang="0">
                  <a:pos x="29" y="1"/>
                </a:cxn>
                <a:cxn ang="0">
                  <a:pos x="7" y="0"/>
                </a:cxn>
                <a:cxn ang="0">
                  <a:pos x="2" y="5"/>
                </a:cxn>
                <a:cxn ang="0">
                  <a:pos x="20" y="8"/>
                </a:cxn>
                <a:cxn ang="0">
                  <a:pos x="41" y="8"/>
                </a:cxn>
                <a:cxn ang="0">
                  <a:pos x="40" y="3"/>
                </a:cxn>
              </a:cxnLst>
              <a:rect l="0" t="0" r="r" b="b"/>
              <a:pathLst>
                <a:path w="49" h="12">
                  <a:moveTo>
                    <a:pt x="40" y="3"/>
                  </a:moveTo>
                  <a:cubicBezTo>
                    <a:pt x="37" y="2"/>
                    <a:pt x="36" y="0"/>
                    <a:pt x="29" y="1"/>
                  </a:cubicBezTo>
                  <a:cubicBezTo>
                    <a:pt x="13" y="4"/>
                    <a:pt x="7" y="0"/>
                    <a:pt x="7" y="0"/>
                  </a:cubicBezTo>
                  <a:cubicBezTo>
                    <a:pt x="7" y="0"/>
                    <a:pt x="0" y="3"/>
                    <a:pt x="2" y="5"/>
                  </a:cubicBezTo>
                  <a:cubicBezTo>
                    <a:pt x="5" y="7"/>
                    <a:pt x="17" y="8"/>
                    <a:pt x="20" y="8"/>
                  </a:cubicBezTo>
                  <a:cubicBezTo>
                    <a:pt x="23" y="8"/>
                    <a:pt x="34" y="12"/>
                    <a:pt x="41" y="8"/>
                  </a:cubicBezTo>
                  <a:cubicBezTo>
                    <a:pt x="49" y="4"/>
                    <a:pt x="44" y="3"/>
                    <a:pt x="40" y="3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23" name="Freeform 159"/>
            <p:cNvSpPr>
              <a:spLocks/>
            </p:cNvSpPr>
            <p:nvPr userDrawn="1"/>
          </p:nvSpPr>
          <p:spPr bwMode="auto">
            <a:xfrm>
              <a:off x="870" y="3341"/>
              <a:ext cx="202" cy="54"/>
            </a:xfrm>
            <a:custGeom>
              <a:avLst/>
              <a:gdLst/>
              <a:ahLst/>
              <a:cxnLst>
                <a:cxn ang="0">
                  <a:pos x="37" y="2"/>
                </a:cxn>
                <a:cxn ang="0">
                  <a:pos x="26" y="4"/>
                </a:cxn>
                <a:cxn ang="0">
                  <a:pos x="13" y="3"/>
                </a:cxn>
                <a:cxn ang="0">
                  <a:pos x="1" y="2"/>
                </a:cxn>
                <a:cxn ang="0">
                  <a:pos x="35" y="8"/>
                </a:cxn>
                <a:cxn ang="0">
                  <a:pos x="37" y="2"/>
                </a:cxn>
              </a:cxnLst>
              <a:rect l="0" t="0" r="r" b="b"/>
              <a:pathLst>
                <a:path w="40" h="11">
                  <a:moveTo>
                    <a:pt x="37" y="2"/>
                  </a:moveTo>
                  <a:cubicBezTo>
                    <a:pt x="34" y="4"/>
                    <a:pt x="30" y="4"/>
                    <a:pt x="26" y="4"/>
                  </a:cubicBezTo>
                  <a:cubicBezTo>
                    <a:pt x="23" y="4"/>
                    <a:pt x="16" y="2"/>
                    <a:pt x="13" y="3"/>
                  </a:cubicBezTo>
                  <a:cubicBezTo>
                    <a:pt x="10" y="4"/>
                    <a:pt x="1" y="2"/>
                    <a:pt x="1" y="2"/>
                  </a:cubicBezTo>
                  <a:cubicBezTo>
                    <a:pt x="0" y="11"/>
                    <a:pt x="30" y="10"/>
                    <a:pt x="35" y="8"/>
                  </a:cubicBezTo>
                  <a:cubicBezTo>
                    <a:pt x="40" y="5"/>
                    <a:pt x="40" y="0"/>
                    <a:pt x="37" y="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24" name="Freeform 160"/>
            <p:cNvSpPr>
              <a:spLocks/>
            </p:cNvSpPr>
            <p:nvPr userDrawn="1"/>
          </p:nvSpPr>
          <p:spPr bwMode="auto">
            <a:xfrm>
              <a:off x="858" y="3385"/>
              <a:ext cx="209" cy="174"/>
            </a:xfrm>
            <a:custGeom>
              <a:avLst/>
              <a:gdLst/>
              <a:ahLst/>
              <a:cxnLst>
                <a:cxn ang="0">
                  <a:pos x="28" y="9"/>
                </a:cxn>
                <a:cxn ang="0">
                  <a:pos x="13" y="6"/>
                </a:cxn>
                <a:cxn ang="0">
                  <a:pos x="4" y="15"/>
                </a:cxn>
                <a:cxn ang="0">
                  <a:pos x="1" y="19"/>
                </a:cxn>
                <a:cxn ang="0">
                  <a:pos x="9" y="19"/>
                </a:cxn>
                <a:cxn ang="0">
                  <a:pos x="17" y="27"/>
                </a:cxn>
                <a:cxn ang="0">
                  <a:pos x="21" y="30"/>
                </a:cxn>
                <a:cxn ang="0">
                  <a:pos x="29" y="19"/>
                </a:cxn>
                <a:cxn ang="0">
                  <a:pos x="39" y="19"/>
                </a:cxn>
                <a:cxn ang="0">
                  <a:pos x="28" y="9"/>
                </a:cxn>
              </a:cxnLst>
              <a:rect l="0" t="0" r="r" b="b"/>
              <a:pathLst>
                <a:path w="41" h="34">
                  <a:moveTo>
                    <a:pt x="28" y="9"/>
                  </a:moveTo>
                  <a:cubicBezTo>
                    <a:pt x="28" y="6"/>
                    <a:pt x="14" y="0"/>
                    <a:pt x="13" y="6"/>
                  </a:cubicBezTo>
                  <a:cubicBezTo>
                    <a:pt x="11" y="12"/>
                    <a:pt x="4" y="15"/>
                    <a:pt x="4" y="15"/>
                  </a:cubicBezTo>
                  <a:cubicBezTo>
                    <a:pt x="0" y="16"/>
                    <a:pt x="0" y="16"/>
                    <a:pt x="1" y="19"/>
                  </a:cubicBezTo>
                  <a:cubicBezTo>
                    <a:pt x="1" y="22"/>
                    <a:pt x="4" y="24"/>
                    <a:pt x="9" y="19"/>
                  </a:cubicBezTo>
                  <a:cubicBezTo>
                    <a:pt x="17" y="10"/>
                    <a:pt x="17" y="26"/>
                    <a:pt x="17" y="27"/>
                  </a:cubicBezTo>
                  <a:cubicBezTo>
                    <a:pt x="18" y="29"/>
                    <a:pt x="19" y="34"/>
                    <a:pt x="21" y="30"/>
                  </a:cubicBezTo>
                  <a:cubicBezTo>
                    <a:pt x="22" y="26"/>
                    <a:pt x="25" y="14"/>
                    <a:pt x="29" y="19"/>
                  </a:cubicBezTo>
                  <a:cubicBezTo>
                    <a:pt x="35" y="27"/>
                    <a:pt x="41" y="19"/>
                    <a:pt x="39" y="19"/>
                  </a:cubicBezTo>
                  <a:cubicBezTo>
                    <a:pt x="38" y="18"/>
                    <a:pt x="28" y="13"/>
                    <a:pt x="28" y="9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25" name="Freeform 161"/>
            <p:cNvSpPr>
              <a:spLocks/>
            </p:cNvSpPr>
            <p:nvPr userDrawn="1"/>
          </p:nvSpPr>
          <p:spPr bwMode="auto">
            <a:xfrm>
              <a:off x="997" y="3306"/>
              <a:ext cx="126" cy="316"/>
            </a:xfrm>
            <a:custGeom>
              <a:avLst/>
              <a:gdLst/>
              <a:ahLst/>
              <a:cxnLst>
                <a:cxn ang="0">
                  <a:pos x="22" y="2"/>
                </a:cxn>
                <a:cxn ang="0">
                  <a:pos x="18" y="17"/>
                </a:cxn>
                <a:cxn ang="0">
                  <a:pos x="7" y="20"/>
                </a:cxn>
                <a:cxn ang="0">
                  <a:pos x="7" y="23"/>
                </a:cxn>
                <a:cxn ang="0">
                  <a:pos x="17" y="34"/>
                </a:cxn>
                <a:cxn ang="0">
                  <a:pos x="12" y="45"/>
                </a:cxn>
                <a:cxn ang="0">
                  <a:pos x="0" y="55"/>
                </a:cxn>
                <a:cxn ang="0">
                  <a:pos x="5" y="58"/>
                </a:cxn>
                <a:cxn ang="0">
                  <a:pos x="16" y="62"/>
                </a:cxn>
                <a:cxn ang="0">
                  <a:pos x="23" y="57"/>
                </a:cxn>
                <a:cxn ang="0">
                  <a:pos x="25" y="14"/>
                </a:cxn>
                <a:cxn ang="0">
                  <a:pos x="25" y="2"/>
                </a:cxn>
                <a:cxn ang="0">
                  <a:pos x="22" y="2"/>
                </a:cxn>
              </a:cxnLst>
              <a:rect l="0" t="0" r="r" b="b"/>
              <a:pathLst>
                <a:path w="25" h="63">
                  <a:moveTo>
                    <a:pt x="22" y="2"/>
                  </a:moveTo>
                  <a:cubicBezTo>
                    <a:pt x="22" y="2"/>
                    <a:pt x="20" y="15"/>
                    <a:pt x="18" y="17"/>
                  </a:cubicBezTo>
                  <a:cubicBezTo>
                    <a:pt x="15" y="19"/>
                    <a:pt x="10" y="20"/>
                    <a:pt x="7" y="20"/>
                  </a:cubicBezTo>
                  <a:cubicBezTo>
                    <a:pt x="4" y="19"/>
                    <a:pt x="4" y="22"/>
                    <a:pt x="7" y="23"/>
                  </a:cubicBezTo>
                  <a:cubicBezTo>
                    <a:pt x="10" y="24"/>
                    <a:pt x="17" y="29"/>
                    <a:pt x="17" y="34"/>
                  </a:cubicBezTo>
                  <a:cubicBezTo>
                    <a:pt x="17" y="40"/>
                    <a:pt x="17" y="44"/>
                    <a:pt x="12" y="45"/>
                  </a:cubicBezTo>
                  <a:cubicBezTo>
                    <a:pt x="6" y="46"/>
                    <a:pt x="0" y="47"/>
                    <a:pt x="0" y="55"/>
                  </a:cubicBezTo>
                  <a:cubicBezTo>
                    <a:pt x="0" y="55"/>
                    <a:pt x="3" y="57"/>
                    <a:pt x="5" y="58"/>
                  </a:cubicBezTo>
                  <a:cubicBezTo>
                    <a:pt x="8" y="58"/>
                    <a:pt x="14" y="61"/>
                    <a:pt x="16" y="62"/>
                  </a:cubicBezTo>
                  <a:cubicBezTo>
                    <a:pt x="18" y="63"/>
                    <a:pt x="23" y="61"/>
                    <a:pt x="23" y="57"/>
                  </a:cubicBezTo>
                  <a:cubicBezTo>
                    <a:pt x="24" y="52"/>
                    <a:pt x="24" y="20"/>
                    <a:pt x="25" y="14"/>
                  </a:cubicBezTo>
                  <a:cubicBezTo>
                    <a:pt x="25" y="9"/>
                    <a:pt x="25" y="3"/>
                    <a:pt x="25" y="2"/>
                  </a:cubicBezTo>
                  <a:cubicBezTo>
                    <a:pt x="25" y="1"/>
                    <a:pt x="22" y="0"/>
                    <a:pt x="22" y="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</p:grpSp>
      <p:grpSp>
        <p:nvGrpSpPr>
          <p:cNvPr id="4" name="Group 162"/>
          <p:cNvGrpSpPr>
            <a:grpSpLocks/>
          </p:cNvGrpSpPr>
          <p:nvPr/>
        </p:nvGrpSpPr>
        <p:grpSpPr bwMode="auto">
          <a:xfrm>
            <a:off x="1066800" y="4552950"/>
            <a:ext cx="533400" cy="492125"/>
            <a:chOff x="96" y="2784"/>
            <a:chExt cx="1062" cy="981"/>
          </a:xfrm>
        </p:grpSpPr>
        <p:sp>
          <p:nvSpPr>
            <p:cNvPr id="165027" name="Freeform 163"/>
            <p:cNvSpPr>
              <a:spLocks/>
            </p:cNvSpPr>
            <p:nvPr userDrawn="1"/>
          </p:nvSpPr>
          <p:spPr bwMode="auto">
            <a:xfrm>
              <a:off x="121" y="2784"/>
              <a:ext cx="205" cy="82"/>
            </a:xfrm>
            <a:custGeom>
              <a:avLst/>
              <a:gdLst/>
              <a:ahLst/>
              <a:cxnLst>
                <a:cxn ang="0">
                  <a:pos x="30" y="12"/>
                </a:cxn>
                <a:cxn ang="0">
                  <a:pos x="37" y="10"/>
                </a:cxn>
                <a:cxn ang="0">
                  <a:pos x="38" y="9"/>
                </a:cxn>
                <a:cxn ang="0">
                  <a:pos x="31" y="1"/>
                </a:cxn>
                <a:cxn ang="0">
                  <a:pos x="8" y="11"/>
                </a:cxn>
                <a:cxn ang="0">
                  <a:pos x="30" y="12"/>
                </a:cxn>
              </a:cxnLst>
              <a:rect l="0" t="0" r="r" b="b"/>
              <a:pathLst>
                <a:path w="41" h="16">
                  <a:moveTo>
                    <a:pt x="30" y="12"/>
                  </a:moveTo>
                  <a:cubicBezTo>
                    <a:pt x="34" y="11"/>
                    <a:pt x="36" y="10"/>
                    <a:pt x="37" y="10"/>
                  </a:cubicBezTo>
                  <a:cubicBezTo>
                    <a:pt x="37" y="10"/>
                    <a:pt x="38" y="9"/>
                    <a:pt x="38" y="9"/>
                  </a:cubicBezTo>
                  <a:cubicBezTo>
                    <a:pt x="41" y="6"/>
                    <a:pt x="37" y="1"/>
                    <a:pt x="31" y="1"/>
                  </a:cubicBezTo>
                  <a:cubicBezTo>
                    <a:pt x="31" y="1"/>
                    <a:pt x="0" y="0"/>
                    <a:pt x="8" y="11"/>
                  </a:cubicBezTo>
                  <a:cubicBezTo>
                    <a:pt x="8" y="11"/>
                    <a:pt x="15" y="16"/>
                    <a:pt x="30" y="1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28" name="Freeform 164"/>
            <p:cNvSpPr>
              <a:spLocks noEditPoints="1"/>
            </p:cNvSpPr>
            <p:nvPr userDrawn="1"/>
          </p:nvSpPr>
          <p:spPr bwMode="auto">
            <a:xfrm>
              <a:off x="96" y="2790"/>
              <a:ext cx="1062" cy="975"/>
            </a:xfrm>
            <a:custGeom>
              <a:avLst/>
              <a:gdLst/>
              <a:ahLst/>
              <a:cxnLst>
                <a:cxn ang="0">
                  <a:pos x="163" y="155"/>
                </a:cxn>
                <a:cxn ang="0">
                  <a:pos x="152" y="125"/>
                </a:cxn>
                <a:cxn ang="0">
                  <a:pos x="142" y="99"/>
                </a:cxn>
                <a:cxn ang="0">
                  <a:pos x="165" y="93"/>
                </a:cxn>
                <a:cxn ang="0">
                  <a:pos x="146" y="82"/>
                </a:cxn>
                <a:cxn ang="0">
                  <a:pos x="157" y="83"/>
                </a:cxn>
                <a:cxn ang="0">
                  <a:pos x="157" y="77"/>
                </a:cxn>
                <a:cxn ang="0">
                  <a:pos x="135" y="78"/>
                </a:cxn>
                <a:cxn ang="0">
                  <a:pos x="128" y="125"/>
                </a:cxn>
                <a:cxn ang="0">
                  <a:pos x="124" y="84"/>
                </a:cxn>
                <a:cxn ang="0">
                  <a:pos x="118" y="67"/>
                </a:cxn>
                <a:cxn ang="0">
                  <a:pos x="124" y="51"/>
                </a:cxn>
                <a:cxn ang="0">
                  <a:pos x="121" y="37"/>
                </a:cxn>
                <a:cxn ang="0">
                  <a:pos x="119" y="24"/>
                </a:cxn>
                <a:cxn ang="0">
                  <a:pos x="132" y="39"/>
                </a:cxn>
                <a:cxn ang="0">
                  <a:pos x="149" y="18"/>
                </a:cxn>
                <a:cxn ang="0">
                  <a:pos x="147" y="36"/>
                </a:cxn>
                <a:cxn ang="0">
                  <a:pos x="143" y="48"/>
                </a:cxn>
                <a:cxn ang="0">
                  <a:pos x="144" y="67"/>
                </a:cxn>
                <a:cxn ang="0">
                  <a:pos x="199" y="29"/>
                </a:cxn>
                <a:cxn ang="0">
                  <a:pos x="90" y="1"/>
                </a:cxn>
                <a:cxn ang="0">
                  <a:pos x="56" y="8"/>
                </a:cxn>
                <a:cxn ang="0">
                  <a:pos x="85" y="12"/>
                </a:cxn>
                <a:cxn ang="0">
                  <a:pos x="60" y="22"/>
                </a:cxn>
                <a:cxn ang="0">
                  <a:pos x="58" y="29"/>
                </a:cxn>
                <a:cxn ang="0">
                  <a:pos x="38" y="17"/>
                </a:cxn>
                <a:cxn ang="0">
                  <a:pos x="13" y="115"/>
                </a:cxn>
                <a:cxn ang="0">
                  <a:pos x="61" y="146"/>
                </a:cxn>
                <a:cxn ang="0">
                  <a:pos x="45" y="133"/>
                </a:cxn>
                <a:cxn ang="0">
                  <a:pos x="35" y="145"/>
                </a:cxn>
                <a:cxn ang="0">
                  <a:pos x="32" y="128"/>
                </a:cxn>
                <a:cxn ang="0">
                  <a:pos x="46" y="86"/>
                </a:cxn>
                <a:cxn ang="0">
                  <a:pos x="67" y="83"/>
                </a:cxn>
                <a:cxn ang="0">
                  <a:pos x="71" y="95"/>
                </a:cxn>
                <a:cxn ang="0">
                  <a:pos x="61" y="121"/>
                </a:cxn>
                <a:cxn ang="0">
                  <a:pos x="91" y="180"/>
                </a:cxn>
                <a:cxn ang="0">
                  <a:pos x="186" y="166"/>
                </a:cxn>
                <a:cxn ang="0">
                  <a:pos x="182" y="66"/>
                </a:cxn>
                <a:cxn ang="0">
                  <a:pos x="165" y="60"/>
                </a:cxn>
                <a:cxn ang="0">
                  <a:pos x="113" y="61"/>
                </a:cxn>
                <a:cxn ang="0">
                  <a:pos x="108" y="87"/>
                </a:cxn>
                <a:cxn ang="0">
                  <a:pos x="114" y="50"/>
                </a:cxn>
                <a:cxn ang="0">
                  <a:pos x="89" y="26"/>
                </a:cxn>
                <a:cxn ang="0">
                  <a:pos x="105" y="35"/>
                </a:cxn>
                <a:cxn ang="0">
                  <a:pos x="61" y="72"/>
                </a:cxn>
                <a:cxn ang="0">
                  <a:pos x="24" y="37"/>
                </a:cxn>
                <a:cxn ang="0">
                  <a:pos x="68" y="40"/>
                </a:cxn>
                <a:cxn ang="0">
                  <a:pos x="79" y="40"/>
                </a:cxn>
                <a:cxn ang="0">
                  <a:pos x="108" y="45"/>
                </a:cxn>
                <a:cxn ang="0">
                  <a:pos x="99" y="93"/>
                </a:cxn>
                <a:cxn ang="0">
                  <a:pos x="93" y="51"/>
                </a:cxn>
                <a:cxn ang="0">
                  <a:pos x="61" y="72"/>
                </a:cxn>
                <a:cxn ang="0">
                  <a:pos x="80" y="82"/>
                </a:cxn>
                <a:cxn ang="0">
                  <a:pos x="88" y="58"/>
                </a:cxn>
                <a:cxn ang="0">
                  <a:pos x="102" y="145"/>
                </a:cxn>
                <a:cxn ang="0">
                  <a:pos x="82" y="96"/>
                </a:cxn>
                <a:cxn ang="0">
                  <a:pos x="117" y="106"/>
                </a:cxn>
              </a:cxnLst>
              <a:rect l="0" t="0" r="r" b="b"/>
              <a:pathLst>
                <a:path w="210" h="193">
                  <a:moveTo>
                    <a:pt x="186" y="166"/>
                  </a:moveTo>
                  <a:cubicBezTo>
                    <a:pt x="167" y="166"/>
                    <a:pt x="163" y="155"/>
                    <a:pt x="163" y="155"/>
                  </a:cubicBezTo>
                  <a:cubicBezTo>
                    <a:pt x="163" y="155"/>
                    <a:pt x="162" y="147"/>
                    <a:pt x="154" y="145"/>
                  </a:cubicBezTo>
                  <a:cubicBezTo>
                    <a:pt x="135" y="140"/>
                    <a:pt x="147" y="128"/>
                    <a:pt x="152" y="125"/>
                  </a:cubicBezTo>
                  <a:cubicBezTo>
                    <a:pt x="157" y="123"/>
                    <a:pt x="154" y="122"/>
                    <a:pt x="150" y="120"/>
                  </a:cubicBezTo>
                  <a:cubicBezTo>
                    <a:pt x="142" y="115"/>
                    <a:pt x="141" y="109"/>
                    <a:pt x="142" y="99"/>
                  </a:cubicBezTo>
                  <a:cubicBezTo>
                    <a:pt x="142" y="88"/>
                    <a:pt x="149" y="91"/>
                    <a:pt x="149" y="91"/>
                  </a:cubicBezTo>
                  <a:cubicBezTo>
                    <a:pt x="149" y="91"/>
                    <a:pt x="160" y="96"/>
                    <a:pt x="165" y="93"/>
                  </a:cubicBezTo>
                  <a:cubicBezTo>
                    <a:pt x="169" y="91"/>
                    <a:pt x="167" y="88"/>
                    <a:pt x="165" y="89"/>
                  </a:cubicBezTo>
                  <a:cubicBezTo>
                    <a:pt x="163" y="91"/>
                    <a:pt x="148" y="89"/>
                    <a:pt x="146" y="82"/>
                  </a:cubicBezTo>
                  <a:cubicBezTo>
                    <a:pt x="144" y="74"/>
                    <a:pt x="150" y="78"/>
                    <a:pt x="151" y="78"/>
                  </a:cubicBezTo>
                  <a:cubicBezTo>
                    <a:pt x="153" y="79"/>
                    <a:pt x="153" y="81"/>
                    <a:pt x="157" y="83"/>
                  </a:cubicBezTo>
                  <a:cubicBezTo>
                    <a:pt x="168" y="88"/>
                    <a:pt x="162" y="82"/>
                    <a:pt x="162" y="82"/>
                  </a:cubicBezTo>
                  <a:cubicBezTo>
                    <a:pt x="162" y="82"/>
                    <a:pt x="162" y="82"/>
                    <a:pt x="157" y="77"/>
                  </a:cubicBezTo>
                  <a:cubicBezTo>
                    <a:pt x="152" y="71"/>
                    <a:pt x="145" y="73"/>
                    <a:pt x="139" y="73"/>
                  </a:cubicBezTo>
                  <a:cubicBezTo>
                    <a:pt x="133" y="73"/>
                    <a:pt x="135" y="78"/>
                    <a:pt x="135" y="78"/>
                  </a:cubicBezTo>
                  <a:cubicBezTo>
                    <a:pt x="135" y="78"/>
                    <a:pt x="134" y="88"/>
                    <a:pt x="133" y="106"/>
                  </a:cubicBezTo>
                  <a:cubicBezTo>
                    <a:pt x="132" y="124"/>
                    <a:pt x="129" y="126"/>
                    <a:pt x="128" y="125"/>
                  </a:cubicBezTo>
                  <a:cubicBezTo>
                    <a:pt x="127" y="123"/>
                    <a:pt x="125" y="114"/>
                    <a:pt x="125" y="111"/>
                  </a:cubicBezTo>
                  <a:cubicBezTo>
                    <a:pt x="125" y="108"/>
                    <a:pt x="123" y="97"/>
                    <a:pt x="124" y="84"/>
                  </a:cubicBezTo>
                  <a:cubicBezTo>
                    <a:pt x="125" y="72"/>
                    <a:pt x="128" y="77"/>
                    <a:pt x="120" y="74"/>
                  </a:cubicBezTo>
                  <a:cubicBezTo>
                    <a:pt x="111" y="71"/>
                    <a:pt x="116" y="67"/>
                    <a:pt x="118" y="67"/>
                  </a:cubicBezTo>
                  <a:cubicBezTo>
                    <a:pt x="121" y="67"/>
                    <a:pt x="125" y="69"/>
                    <a:pt x="126" y="67"/>
                  </a:cubicBezTo>
                  <a:cubicBezTo>
                    <a:pt x="127" y="59"/>
                    <a:pt x="128" y="52"/>
                    <a:pt x="124" y="51"/>
                  </a:cubicBezTo>
                  <a:cubicBezTo>
                    <a:pt x="115" y="47"/>
                    <a:pt x="119" y="45"/>
                    <a:pt x="122" y="44"/>
                  </a:cubicBezTo>
                  <a:cubicBezTo>
                    <a:pt x="125" y="43"/>
                    <a:pt x="126" y="35"/>
                    <a:pt x="121" y="37"/>
                  </a:cubicBezTo>
                  <a:cubicBezTo>
                    <a:pt x="112" y="40"/>
                    <a:pt x="113" y="32"/>
                    <a:pt x="115" y="31"/>
                  </a:cubicBezTo>
                  <a:cubicBezTo>
                    <a:pt x="117" y="30"/>
                    <a:pt x="120" y="32"/>
                    <a:pt x="119" y="24"/>
                  </a:cubicBezTo>
                  <a:cubicBezTo>
                    <a:pt x="117" y="17"/>
                    <a:pt x="124" y="14"/>
                    <a:pt x="126" y="21"/>
                  </a:cubicBezTo>
                  <a:cubicBezTo>
                    <a:pt x="127" y="28"/>
                    <a:pt x="130" y="42"/>
                    <a:pt x="132" y="39"/>
                  </a:cubicBezTo>
                  <a:cubicBezTo>
                    <a:pt x="134" y="35"/>
                    <a:pt x="138" y="22"/>
                    <a:pt x="142" y="16"/>
                  </a:cubicBezTo>
                  <a:cubicBezTo>
                    <a:pt x="145" y="10"/>
                    <a:pt x="150" y="15"/>
                    <a:pt x="149" y="18"/>
                  </a:cubicBezTo>
                  <a:cubicBezTo>
                    <a:pt x="144" y="33"/>
                    <a:pt x="152" y="34"/>
                    <a:pt x="152" y="34"/>
                  </a:cubicBezTo>
                  <a:cubicBezTo>
                    <a:pt x="152" y="34"/>
                    <a:pt x="151" y="36"/>
                    <a:pt x="147" y="36"/>
                  </a:cubicBezTo>
                  <a:cubicBezTo>
                    <a:pt x="137" y="35"/>
                    <a:pt x="141" y="41"/>
                    <a:pt x="145" y="43"/>
                  </a:cubicBezTo>
                  <a:cubicBezTo>
                    <a:pt x="154" y="46"/>
                    <a:pt x="148" y="48"/>
                    <a:pt x="143" y="48"/>
                  </a:cubicBezTo>
                  <a:cubicBezTo>
                    <a:pt x="139" y="48"/>
                    <a:pt x="136" y="50"/>
                    <a:pt x="135" y="55"/>
                  </a:cubicBezTo>
                  <a:cubicBezTo>
                    <a:pt x="132" y="70"/>
                    <a:pt x="144" y="67"/>
                    <a:pt x="144" y="67"/>
                  </a:cubicBezTo>
                  <a:cubicBezTo>
                    <a:pt x="162" y="72"/>
                    <a:pt x="189" y="69"/>
                    <a:pt x="189" y="69"/>
                  </a:cubicBezTo>
                  <a:cubicBezTo>
                    <a:pt x="209" y="75"/>
                    <a:pt x="200" y="45"/>
                    <a:pt x="199" y="29"/>
                  </a:cubicBezTo>
                  <a:cubicBezTo>
                    <a:pt x="197" y="13"/>
                    <a:pt x="195" y="5"/>
                    <a:pt x="181" y="2"/>
                  </a:cubicBezTo>
                  <a:cubicBezTo>
                    <a:pt x="168" y="0"/>
                    <a:pt x="90" y="1"/>
                    <a:pt x="90" y="1"/>
                  </a:cubicBezTo>
                  <a:cubicBezTo>
                    <a:pt x="87" y="2"/>
                    <a:pt x="56" y="1"/>
                    <a:pt x="56" y="1"/>
                  </a:cubicBezTo>
                  <a:cubicBezTo>
                    <a:pt x="56" y="1"/>
                    <a:pt x="54" y="8"/>
                    <a:pt x="56" y="8"/>
                  </a:cubicBezTo>
                  <a:cubicBezTo>
                    <a:pt x="61" y="8"/>
                    <a:pt x="80" y="9"/>
                    <a:pt x="80" y="9"/>
                  </a:cubicBezTo>
                  <a:cubicBezTo>
                    <a:pt x="81" y="9"/>
                    <a:pt x="90" y="8"/>
                    <a:pt x="85" y="12"/>
                  </a:cubicBezTo>
                  <a:cubicBezTo>
                    <a:pt x="80" y="16"/>
                    <a:pt x="69" y="16"/>
                    <a:pt x="62" y="16"/>
                  </a:cubicBezTo>
                  <a:cubicBezTo>
                    <a:pt x="47" y="15"/>
                    <a:pt x="54" y="22"/>
                    <a:pt x="60" y="22"/>
                  </a:cubicBezTo>
                  <a:cubicBezTo>
                    <a:pt x="78" y="22"/>
                    <a:pt x="82" y="26"/>
                    <a:pt x="74" y="27"/>
                  </a:cubicBezTo>
                  <a:cubicBezTo>
                    <a:pt x="67" y="28"/>
                    <a:pt x="65" y="28"/>
                    <a:pt x="58" y="29"/>
                  </a:cubicBezTo>
                  <a:cubicBezTo>
                    <a:pt x="2" y="38"/>
                    <a:pt x="21" y="23"/>
                    <a:pt x="26" y="23"/>
                  </a:cubicBezTo>
                  <a:cubicBezTo>
                    <a:pt x="49" y="23"/>
                    <a:pt x="44" y="15"/>
                    <a:pt x="38" y="17"/>
                  </a:cubicBezTo>
                  <a:cubicBezTo>
                    <a:pt x="32" y="18"/>
                    <a:pt x="12" y="11"/>
                    <a:pt x="9" y="24"/>
                  </a:cubicBezTo>
                  <a:cubicBezTo>
                    <a:pt x="7" y="37"/>
                    <a:pt x="15" y="103"/>
                    <a:pt x="13" y="115"/>
                  </a:cubicBezTo>
                  <a:cubicBezTo>
                    <a:pt x="0" y="193"/>
                    <a:pt x="71" y="176"/>
                    <a:pt x="71" y="176"/>
                  </a:cubicBezTo>
                  <a:cubicBezTo>
                    <a:pt x="56" y="164"/>
                    <a:pt x="62" y="153"/>
                    <a:pt x="61" y="146"/>
                  </a:cubicBezTo>
                  <a:cubicBezTo>
                    <a:pt x="57" y="125"/>
                    <a:pt x="55" y="122"/>
                    <a:pt x="51" y="124"/>
                  </a:cubicBezTo>
                  <a:cubicBezTo>
                    <a:pt x="43" y="128"/>
                    <a:pt x="44" y="130"/>
                    <a:pt x="45" y="133"/>
                  </a:cubicBezTo>
                  <a:cubicBezTo>
                    <a:pt x="51" y="151"/>
                    <a:pt x="37" y="137"/>
                    <a:pt x="37" y="137"/>
                  </a:cubicBezTo>
                  <a:cubicBezTo>
                    <a:pt x="35" y="138"/>
                    <a:pt x="34" y="142"/>
                    <a:pt x="35" y="145"/>
                  </a:cubicBezTo>
                  <a:cubicBezTo>
                    <a:pt x="47" y="168"/>
                    <a:pt x="36" y="162"/>
                    <a:pt x="33" y="158"/>
                  </a:cubicBezTo>
                  <a:cubicBezTo>
                    <a:pt x="22" y="142"/>
                    <a:pt x="33" y="133"/>
                    <a:pt x="32" y="128"/>
                  </a:cubicBezTo>
                  <a:cubicBezTo>
                    <a:pt x="27" y="108"/>
                    <a:pt x="42" y="100"/>
                    <a:pt x="44" y="97"/>
                  </a:cubicBezTo>
                  <a:cubicBezTo>
                    <a:pt x="46" y="93"/>
                    <a:pt x="45" y="92"/>
                    <a:pt x="46" y="86"/>
                  </a:cubicBezTo>
                  <a:cubicBezTo>
                    <a:pt x="48" y="72"/>
                    <a:pt x="55" y="79"/>
                    <a:pt x="55" y="84"/>
                  </a:cubicBezTo>
                  <a:cubicBezTo>
                    <a:pt x="53" y="100"/>
                    <a:pt x="63" y="88"/>
                    <a:pt x="67" y="83"/>
                  </a:cubicBezTo>
                  <a:cubicBezTo>
                    <a:pt x="78" y="68"/>
                    <a:pt x="77" y="84"/>
                    <a:pt x="75" y="87"/>
                  </a:cubicBezTo>
                  <a:cubicBezTo>
                    <a:pt x="72" y="89"/>
                    <a:pt x="71" y="93"/>
                    <a:pt x="71" y="95"/>
                  </a:cubicBezTo>
                  <a:cubicBezTo>
                    <a:pt x="74" y="103"/>
                    <a:pt x="69" y="111"/>
                    <a:pt x="67" y="112"/>
                  </a:cubicBezTo>
                  <a:cubicBezTo>
                    <a:pt x="66" y="112"/>
                    <a:pt x="61" y="114"/>
                    <a:pt x="61" y="121"/>
                  </a:cubicBezTo>
                  <a:cubicBezTo>
                    <a:pt x="61" y="127"/>
                    <a:pt x="69" y="139"/>
                    <a:pt x="69" y="143"/>
                  </a:cubicBezTo>
                  <a:cubicBezTo>
                    <a:pt x="69" y="178"/>
                    <a:pt x="84" y="181"/>
                    <a:pt x="91" y="180"/>
                  </a:cubicBezTo>
                  <a:cubicBezTo>
                    <a:pt x="98" y="179"/>
                    <a:pt x="159" y="177"/>
                    <a:pt x="185" y="175"/>
                  </a:cubicBezTo>
                  <a:cubicBezTo>
                    <a:pt x="210" y="173"/>
                    <a:pt x="193" y="166"/>
                    <a:pt x="186" y="166"/>
                  </a:cubicBezTo>
                  <a:close/>
                  <a:moveTo>
                    <a:pt x="165" y="60"/>
                  </a:moveTo>
                  <a:cubicBezTo>
                    <a:pt x="203" y="61"/>
                    <a:pt x="185" y="64"/>
                    <a:pt x="182" y="66"/>
                  </a:cubicBezTo>
                  <a:cubicBezTo>
                    <a:pt x="178" y="68"/>
                    <a:pt x="182" y="66"/>
                    <a:pt x="167" y="65"/>
                  </a:cubicBezTo>
                  <a:cubicBezTo>
                    <a:pt x="152" y="65"/>
                    <a:pt x="165" y="60"/>
                    <a:pt x="165" y="60"/>
                  </a:cubicBezTo>
                  <a:close/>
                  <a:moveTo>
                    <a:pt x="114" y="50"/>
                  </a:moveTo>
                  <a:cubicBezTo>
                    <a:pt x="121" y="55"/>
                    <a:pt x="113" y="61"/>
                    <a:pt x="113" y="61"/>
                  </a:cubicBezTo>
                  <a:cubicBezTo>
                    <a:pt x="113" y="61"/>
                    <a:pt x="108" y="70"/>
                    <a:pt x="112" y="78"/>
                  </a:cubicBezTo>
                  <a:cubicBezTo>
                    <a:pt x="116" y="87"/>
                    <a:pt x="116" y="97"/>
                    <a:pt x="108" y="87"/>
                  </a:cubicBezTo>
                  <a:cubicBezTo>
                    <a:pt x="100" y="78"/>
                    <a:pt x="105" y="58"/>
                    <a:pt x="107" y="53"/>
                  </a:cubicBezTo>
                  <a:cubicBezTo>
                    <a:pt x="107" y="53"/>
                    <a:pt x="107" y="44"/>
                    <a:pt x="114" y="50"/>
                  </a:cubicBezTo>
                  <a:close/>
                  <a:moveTo>
                    <a:pt x="83" y="29"/>
                  </a:moveTo>
                  <a:cubicBezTo>
                    <a:pt x="83" y="25"/>
                    <a:pt x="89" y="26"/>
                    <a:pt x="89" y="26"/>
                  </a:cubicBezTo>
                  <a:cubicBezTo>
                    <a:pt x="89" y="26"/>
                    <a:pt x="99" y="30"/>
                    <a:pt x="104" y="30"/>
                  </a:cubicBezTo>
                  <a:cubicBezTo>
                    <a:pt x="108" y="29"/>
                    <a:pt x="114" y="35"/>
                    <a:pt x="105" y="35"/>
                  </a:cubicBezTo>
                  <a:cubicBezTo>
                    <a:pt x="96" y="35"/>
                    <a:pt x="82" y="39"/>
                    <a:pt x="83" y="29"/>
                  </a:cubicBezTo>
                  <a:close/>
                  <a:moveTo>
                    <a:pt x="61" y="72"/>
                  </a:moveTo>
                  <a:cubicBezTo>
                    <a:pt x="55" y="72"/>
                    <a:pt x="16" y="87"/>
                    <a:pt x="16" y="48"/>
                  </a:cubicBezTo>
                  <a:cubicBezTo>
                    <a:pt x="16" y="39"/>
                    <a:pt x="14" y="31"/>
                    <a:pt x="24" y="37"/>
                  </a:cubicBezTo>
                  <a:cubicBezTo>
                    <a:pt x="35" y="42"/>
                    <a:pt x="25" y="42"/>
                    <a:pt x="49" y="40"/>
                  </a:cubicBezTo>
                  <a:cubicBezTo>
                    <a:pt x="49" y="40"/>
                    <a:pt x="66" y="41"/>
                    <a:pt x="68" y="40"/>
                  </a:cubicBezTo>
                  <a:cubicBezTo>
                    <a:pt x="71" y="38"/>
                    <a:pt x="69" y="34"/>
                    <a:pt x="74" y="34"/>
                  </a:cubicBezTo>
                  <a:cubicBezTo>
                    <a:pt x="80" y="34"/>
                    <a:pt x="79" y="40"/>
                    <a:pt x="79" y="40"/>
                  </a:cubicBezTo>
                  <a:cubicBezTo>
                    <a:pt x="79" y="40"/>
                    <a:pt x="74" y="46"/>
                    <a:pt x="109" y="41"/>
                  </a:cubicBezTo>
                  <a:cubicBezTo>
                    <a:pt x="113" y="41"/>
                    <a:pt x="117" y="45"/>
                    <a:pt x="108" y="45"/>
                  </a:cubicBezTo>
                  <a:cubicBezTo>
                    <a:pt x="104" y="45"/>
                    <a:pt x="97" y="48"/>
                    <a:pt x="100" y="53"/>
                  </a:cubicBezTo>
                  <a:cubicBezTo>
                    <a:pt x="102" y="58"/>
                    <a:pt x="99" y="93"/>
                    <a:pt x="99" y="93"/>
                  </a:cubicBezTo>
                  <a:cubicBezTo>
                    <a:pt x="99" y="93"/>
                    <a:pt x="97" y="100"/>
                    <a:pt x="94" y="90"/>
                  </a:cubicBezTo>
                  <a:cubicBezTo>
                    <a:pt x="93" y="86"/>
                    <a:pt x="94" y="53"/>
                    <a:pt x="93" y="51"/>
                  </a:cubicBezTo>
                  <a:cubicBezTo>
                    <a:pt x="93" y="48"/>
                    <a:pt x="77" y="45"/>
                    <a:pt x="77" y="57"/>
                  </a:cubicBezTo>
                  <a:cubicBezTo>
                    <a:pt x="77" y="68"/>
                    <a:pt x="73" y="71"/>
                    <a:pt x="61" y="72"/>
                  </a:cubicBezTo>
                  <a:close/>
                  <a:moveTo>
                    <a:pt x="85" y="84"/>
                  </a:moveTo>
                  <a:cubicBezTo>
                    <a:pt x="82" y="88"/>
                    <a:pt x="78" y="90"/>
                    <a:pt x="80" y="82"/>
                  </a:cubicBezTo>
                  <a:cubicBezTo>
                    <a:pt x="81" y="74"/>
                    <a:pt x="83" y="63"/>
                    <a:pt x="83" y="57"/>
                  </a:cubicBezTo>
                  <a:cubicBezTo>
                    <a:pt x="83" y="57"/>
                    <a:pt x="87" y="50"/>
                    <a:pt x="88" y="58"/>
                  </a:cubicBezTo>
                  <a:cubicBezTo>
                    <a:pt x="89" y="66"/>
                    <a:pt x="87" y="81"/>
                    <a:pt x="85" y="84"/>
                  </a:cubicBezTo>
                  <a:close/>
                  <a:moveTo>
                    <a:pt x="102" y="145"/>
                  </a:moveTo>
                  <a:cubicBezTo>
                    <a:pt x="78" y="144"/>
                    <a:pt x="77" y="148"/>
                    <a:pt x="77" y="117"/>
                  </a:cubicBezTo>
                  <a:cubicBezTo>
                    <a:pt x="77" y="86"/>
                    <a:pt x="81" y="93"/>
                    <a:pt x="82" y="96"/>
                  </a:cubicBezTo>
                  <a:cubicBezTo>
                    <a:pt x="82" y="96"/>
                    <a:pt x="90" y="116"/>
                    <a:pt x="111" y="101"/>
                  </a:cubicBezTo>
                  <a:cubicBezTo>
                    <a:pt x="114" y="98"/>
                    <a:pt x="116" y="96"/>
                    <a:pt x="117" y="106"/>
                  </a:cubicBezTo>
                  <a:cubicBezTo>
                    <a:pt x="117" y="117"/>
                    <a:pt x="127" y="145"/>
                    <a:pt x="102" y="145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29" name="Freeform 165"/>
            <p:cNvSpPr>
              <a:spLocks/>
            </p:cNvSpPr>
            <p:nvPr userDrawn="1"/>
          </p:nvSpPr>
          <p:spPr bwMode="auto">
            <a:xfrm>
              <a:off x="349" y="3256"/>
              <a:ext cx="85" cy="101"/>
            </a:xfrm>
            <a:custGeom>
              <a:avLst/>
              <a:gdLst/>
              <a:ahLst/>
              <a:cxnLst>
                <a:cxn ang="0">
                  <a:pos x="14" y="5"/>
                </a:cxn>
                <a:cxn ang="0">
                  <a:pos x="9" y="20"/>
                </a:cxn>
                <a:cxn ang="0">
                  <a:pos x="14" y="5"/>
                </a:cxn>
              </a:cxnLst>
              <a:rect l="0" t="0" r="r" b="b"/>
              <a:pathLst>
                <a:path w="17" h="20">
                  <a:moveTo>
                    <a:pt x="14" y="5"/>
                  </a:moveTo>
                  <a:cubicBezTo>
                    <a:pt x="13" y="0"/>
                    <a:pt x="0" y="8"/>
                    <a:pt x="9" y="20"/>
                  </a:cubicBezTo>
                  <a:cubicBezTo>
                    <a:pt x="9" y="20"/>
                    <a:pt x="17" y="17"/>
                    <a:pt x="14" y="5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30" name="Freeform 166"/>
            <p:cNvSpPr>
              <a:spLocks/>
            </p:cNvSpPr>
            <p:nvPr userDrawn="1"/>
          </p:nvSpPr>
          <p:spPr bwMode="auto">
            <a:xfrm>
              <a:off x="267" y="3293"/>
              <a:ext cx="76" cy="136"/>
            </a:xfrm>
            <a:custGeom>
              <a:avLst/>
              <a:gdLst/>
              <a:ahLst/>
              <a:cxnLst>
                <a:cxn ang="0">
                  <a:pos x="7" y="10"/>
                </a:cxn>
                <a:cxn ang="0">
                  <a:pos x="4" y="25"/>
                </a:cxn>
                <a:cxn ang="0">
                  <a:pos x="15" y="16"/>
                </a:cxn>
                <a:cxn ang="0">
                  <a:pos x="13" y="8"/>
                </a:cxn>
                <a:cxn ang="0">
                  <a:pos x="7" y="10"/>
                </a:cxn>
              </a:cxnLst>
              <a:rect l="0" t="0" r="r" b="b"/>
              <a:pathLst>
                <a:path w="15" h="27">
                  <a:moveTo>
                    <a:pt x="7" y="10"/>
                  </a:moveTo>
                  <a:cubicBezTo>
                    <a:pt x="0" y="19"/>
                    <a:pt x="2" y="23"/>
                    <a:pt x="4" y="25"/>
                  </a:cubicBezTo>
                  <a:cubicBezTo>
                    <a:pt x="7" y="27"/>
                    <a:pt x="11" y="26"/>
                    <a:pt x="15" y="16"/>
                  </a:cubicBezTo>
                  <a:cubicBezTo>
                    <a:pt x="15" y="16"/>
                    <a:pt x="12" y="11"/>
                    <a:pt x="13" y="8"/>
                  </a:cubicBezTo>
                  <a:cubicBezTo>
                    <a:pt x="15" y="6"/>
                    <a:pt x="14" y="0"/>
                    <a:pt x="7" y="1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31" name="Freeform 167"/>
            <p:cNvSpPr>
              <a:spLocks/>
            </p:cNvSpPr>
            <p:nvPr userDrawn="1"/>
          </p:nvSpPr>
          <p:spPr bwMode="auto">
            <a:xfrm>
              <a:off x="222" y="3021"/>
              <a:ext cx="243" cy="117"/>
            </a:xfrm>
            <a:custGeom>
              <a:avLst/>
              <a:gdLst/>
              <a:ahLst/>
              <a:cxnLst>
                <a:cxn ang="0">
                  <a:pos x="40" y="2"/>
                </a:cxn>
                <a:cxn ang="0">
                  <a:pos x="9" y="1"/>
                </a:cxn>
                <a:cxn ang="0">
                  <a:pos x="1" y="9"/>
                </a:cxn>
                <a:cxn ang="0">
                  <a:pos x="22" y="21"/>
                </a:cxn>
                <a:cxn ang="0">
                  <a:pos x="34" y="20"/>
                </a:cxn>
                <a:cxn ang="0">
                  <a:pos x="40" y="19"/>
                </a:cxn>
                <a:cxn ang="0">
                  <a:pos x="40" y="2"/>
                </a:cxn>
              </a:cxnLst>
              <a:rect l="0" t="0" r="r" b="b"/>
              <a:pathLst>
                <a:path w="48" h="23">
                  <a:moveTo>
                    <a:pt x="40" y="2"/>
                  </a:moveTo>
                  <a:cubicBezTo>
                    <a:pt x="38" y="3"/>
                    <a:pt x="9" y="1"/>
                    <a:pt x="9" y="1"/>
                  </a:cubicBezTo>
                  <a:cubicBezTo>
                    <a:pt x="5" y="1"/>
                    <a:pt x="1" y="0"/>
                    <a:pt x="1" y="9"/>
                  </a:cubicBezTo>
                  <a:cubicBezTo>
                    <a:pt x="0" y="23"/>
                    <a:pt x="17" y="21"/>
                    <a:pt x="22" y="21"/>
                  </a:cubicBezTo>
                  <a:cubicBezTo>
                    <a:pt x="26" y="21"/>
                    <a:pt x="30" y="18"/>
                    <a:pt x="34" y="20"/>
                  </a:cubicBezTo>
                  <a:cubicBezTo>
                    <a:pt x="34" y="20"/>
                    <a:pt x="38" y="23"/>
                    <a:pt x="40" y="19"/>
                  </a:cubicBezTo>
                  <a:cubicBezTo>
                    <a:pt x="48" y="5"/>
                    <a:pt x="43" y="0"/>
                    <a:pt x="40" y="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32" name="Freeform 168"/>
            <p:cNvSpPr>
              <a:spLocks/>
            </p:cNvSpPr>
            <p:nvPr userDrawn="1"/>
          </p:nvSpPr>
          <p:spPr bwMode="auto">
            <a:xfrm>
              <a:off x="501" y="3344"/>
              <a:ext cx="177" cy="187"/>
            </a:xfrm>
            <a:custGeom>
              <a:avLst/>
              <a:gdLst/>
              <a:ahLst/>
              <a:cxnLst>
                <a:cxn ang="0">
                  <a:pos x="24" y="2"/>
                </a:cxn>
                <a:cxn ang="0">
                  <a:pos x="11" y="2"/>
                </a:cxn>
                <a:cxn ang="0">
                  <a:pos x="4" y="20"/>
                </a:cxn>
                <a:cxn ang="0">
                  <a:pos x="28" y="22"/>
                </a:cxn>
                <a:cxn ang="0">
                  <a:pos x="24" y="2"/>
                </a:cxn>
              </a:cxnLst>
              <a:rect l="0" t="0" r="r" b="b"/>
              <a:pathLst>
                <a:path w="35" h="37">
                  <a:moveTo>
                    <a:pt x="24" y="2"/>
                  </a:moveTo>
                  <a:cubicBezTo>
                    <a:pt x="19" y="3"/>
                    <a:pt x="11" y="2"/>
                    <a:pt x="11" y="2"/>
                  </a:cubicBezTo>
                  <a:cubicBezTo>
                    <a:pt x="0" y="2"/>
                    <a:pt x="5" y="14"/>
                    <a:pt x="4" y="20"/>
                  </a:cubicBezTo>
                  <a:cubicBezTo>
                    <a:pt x="3" y="27"/>
                    <a:pt x="22" y="37"/>
                    <a:pt x="28" y="22"/>
                  </a:cubicBezTo>
                  <a:cubicBezTo>
                    <a:pt x="35" y="7"/>
                    <a:pt x="28" y="0"/>
                    <a:pt x="24" y="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33" name="Freeform 169"/>
            <p:cNvSpPr>
              <a:spLocks/>
            </p:cNvSpPr>
            <p:nvPr userDrawn="1"/>
          </p:nvSpPr>
          <p:spPr bwMode="auto">
            <a:xfrm>
              <a:off x="905" y="3157"/>
              <a:ext cx="177" cy="38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4" y="5"/>
                </a:cxn>
                <a:cxn ang="0">
                  <a:pos x="5" y="0"/>
                </a:cxn>
              </a:cxnLst>
              <a:rect l="0" t="0" r="r" b="b"/>
              <a:pathLst>
                <a:path w="35" h="7">
                  <a:moveTo>
                    <a:pt x="5" y="0"/>
                  </a:moveTo>
                  <a:cubicBezTo>
                    <a:pt x="0" y="0"/>
                    <a:pt x="7" y="7"/>
                    <a:pt x="14" y="5"/>
                  </a:cubicBezTo>
                  <a:cubicBezTo>
                    <a:pt x="35" y="1"/>
                    <a:pt x="5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34" name="Freeform 170"/>
            <p:cNvSpPr>
              <a:spLocks/>
            </p:cNvSpPr>
            <p:nvPr userDrawn="1"/>
          </p:nvSpPr>
          <p:spPr bwMode="auto">
            <a:xfrm>
              <a:off x="965" y="3154"/>
              <a:ext cx="136" cy="79"/>
            </a:xfrm>
            <a:custGeom>
              <a:avLst/>
              <a:gdLst/>
              <a:ahLst/>
              <a:cxnLst>
                <a:cxn ang="0">
                  <a:pos x="7" y="13"/>
                </a:cxn>
                <a:cxn ang="0">
                  <a:pos x="25" y="6"/>
                </a:cxn>
                <a:cxn ang="0">
                  <a:pos x="17" y="1"/>
                </a:cxn>
                <a:cxn ang="0">
                  <a:pos x="7" y="11"/>
                </a:cxn>
                <a:cxn ang="0">
                  <a:pos x="7" y="13"/>
                </a:cxn>
              </a:cxnLst>
              <a:rect l="0" t="0" r="r" b="b"/>
              <a:pathLst>
                <a:path w="27" h="16">
                  <a:moveTo>
                    <a:pt x="7" y="13"/>
                  </a:moveTo>
                  <a:cubicBezTo>
                    <a:pt x="7" y="13"/>
                    <a:pt x="18" y="16"/>
                    <a:pt x="25" y="6"/>
                  </a:cubicBezTo>
                  <a:cubicBezTo>
                    <a:pt x="27" y="2"/>
                    <a:pt x="23" y="0"/>
                    <a:pt x="17" y="1"/>
                  </a:cubicBezTo>
                  <a:cubicBezTo>
                    <a:pt x="13" y="1"/>
                    <a:pt x="14" y="11"/>
                    <a:pt x="7" y="11"/>
                  </a:cubicBezTo>
                  <a:cubicBezTo>
                    <a:pt x="0" y="11"/>
                    <a:pt x="7" y="13"/>
                    <a:pt x="7" y="13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35" name="Freeform 171"/>
            <p:cNvSpPr>
              <a:spLocks/>
            </p:cNvSpPr>
            <p:nvPr userDrawn="1"/>
          </p:nvSpPr>
          <p:spPr bwMode="auto">
            <a:xfrm>
              <a:off x="959" y="3205"/>
              <a:ext cx="177" cy="85"/>
            </a:xfrm>
            <a:custGeom>
              <a:avLst/>
              <a:gdLst/>
              <a:ahLst/>
              <a:cxnLst>
                <a:cxn ang="0">
                  <a:pos x="25" y="6"/>
                </a:cxn>
                <a:cxn ang="0">
                  <a:pos x="8" y="10"/>
                </a:cxn>
                <a:cxn ang="0">
                  <a:pos x="6" y="13"/>
                </a:cxn>
                <a:cxn ang="0">
                  <a:pos x="27" y="12"/>
                </a:cxn>
                <a:cxn ang="0">
                  <a:pos x="25" y="6"/>
                </a:cxn>
              </a:cxnLst>
              <a:rect l="0" t="0" r="r" b="b"/>
              <a:pathLst>
                <a:path w="35" h="17">
                  <a:moveTo>
                    <a:pt x="25" y="6"/>
                  </a:moveTo>
                  <a:cubicBezTo>
                    <a:pt x="20" y="12"/>
                    <a:pt x="8" y="10"/>
                    <a:pt x="8" y="10"/>
                  </a:cubicBezTo>
                  <a:cubicBezTo>
                    <a:pt x="8" y="10"/>
                    <a:pt x="0" y="9"/>
                    <a:pt x="6" y="13"/>
                  </a:cubicBezTo>
                  <a:cubicBezTo>
                    <a:pt x="11" y="17"/>
                    <a:pt x="18" y="15"/>
                    <a:pt x="27" y="12"/>
                  </a:cubicBezTo>
                  <a:cubicBezTo>
                    <a:pt x="35" y="8"/>
                    <a:pt x="31" y="0"/>
                    <a:pt x="25" y="6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36" name="Freeform 172"/>
            <p:cNvSpPr>
              <a:spLocks/>
            </p:cNvSpPr>
            <p:nvPr userDrawn="1"/>
          </p:nvSpPr>
          <p:spPr bwMode="auto">
            <a:xfrm>
              <a:off x="845" y="3284"/>
              <a:ext cx="247" cy="60"/>
            </a:xfrm>
            <a:custGeom>
              <a:avLst/>
              <a:gdLst/>
              <a:ahLst/>
              <a:cxnLst>
                <a:cxn ang="0">
                  <a:pos x="40" y="3"/>
                </a:cxn>
                <a:cxn ang="0">
                  <a:pos x="29" y="1"/>
                </a:cxn>
                <a:cxn ang="0">
                  <a:pos x="7" y="0"/>
                </a:cxn>
                <a:cxn ang="0">
                  <a:pos x="2" y="5"/>
                </a:cxn>
                <a:cxn ang="0">
                  <a:pos x="20" y="8"/>
                </a:cxn>
                <a:cxn ang="0">
                  <a:pos x="41" y="8"/>
                </a:cxn>
                <a:cxn ang="0">
                  <a:pos x="40" y="3"/>
                </a:cxn>
              </a:cxnLst>
              <a:rect l="0" t="0" r="r" b="b"/>
              <a:pathLst>
                <a:path w="49" h="12">
                  <a:moveTo>
                    <a:pt x="40" y="3"/>
                  </a:moveTo>
                  <a:cubicBezTo>
                    <a:pt x="37" y="2"/>
                    <a:pt x="36" y="0"/>
                    <a:pt x="29" y="1"/>
                  </a:cubicBezTo>
                  <a:cubicBezTo>
                    <a:pt x="13" y="4"/>
                    <a:pt x="7" y="0"/>
                    <a:pt x="7" y="0"/>
                  </a:cubicBezTo>
                  <a:cubicBezTo>
                    <a:pt x="7" y="0"/>
                    <a:pt x="0" y="3"/>
                    <a:pt x="2" y="5"/>
                  </a:cubicBezTo>
                  <a:cubicBezTo>
                    <a:pt x="5" y="7"/>
                    <a:pt x="17" y="8"/>
                    <a:pt x="20" y="8"/>
                  </a:cubicBezTo>
                  <a:cubicBezTo>
                    <a:pt x="23" y="8"/>
                    <a:pt x="34" y="12"/>
                    <a:pt x="41" y="8"/>
                  </a:cubicBezTo>
                  <a:cubicBezTo>
                    <a:pt x="49" y="4"/>
                    <a:pt x="44" y="3"/>
                    <a:pt x="40" y="3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37" name="Freeform 173"/>
            <p:cNvSpPr>
              <a:spLocks/>
            </p:cNvSpPr>
            <p:nvPr userDrawn="1"/>
          </p:nvSpPr>
          <p:spPr bwMode="auto">
            <a:xfrm>
              <a:off x="870" y="3341"/>
              <a:ext cx="202" cy="54"/>
            </a:xfrm>
            <a:custGeom>
              <a:avLst/>
              <a:gdLst/>
              <a:ahLst/>
              <a:cxnLst>
                <a:cxn ang="0">
                  <a:pos x="37" y="2"/>
                </a:cxn>
                <a:cxn ang="0">
                  <a:pos x="26" y="4"/>
                </a:cxn>
                <a:cxn ang="0">
                  <a:pos x="13" y="3"/>
                </a:cxn>
                <a:cxn ang="0">
                  <a:pos x="1" y="2"/>
                </a:cxn>
                <a:cxn ang="0">
                  <a:pos x="35" y="8"/>
                </a:cxn>
                <a:cxn ang="0">
                  <a:pos x="37" y="2"/>
                </a:cxn>
              </a:cxnLst>
              <a:rect l="0" t="0" r="r" b="b"/>
              <a:pathLst>
                <a:path w="40" h="11">
                  <a:moveTo>
                    <a:pt x="37" y="2"/>
                  </a:moveTo>
                  <a:cubicBezTo>
                    <a:pt x="34" y="4"/>
                    <a:pt x="30" y="4"/>
                    <a:pt x="26" y="4"/>
                  </a:cubicBezTo>
                  <a:cubicBezTo>
                    <a:pt x="23" y="4"/>
                    <a:pt x="16" y="2"/>
                    <a:pt x="13" y="3"/>
                  </a:cubicBezTo>
                  <a:cubicBezTo>
                    <a:pt x="10" y="4"/>
                    <a:pt x="1" y="2"/>
                    <a:pt x="1" y="2"/>
                  </a:cubicBezTo>
                  <a:cubicBezTo>
                    <a:pt x="0" y="11"/>
                    <a:pt x="30" y="10"/>
                    <a:pt x="35" y="8"/>
                  </a:cubicBezTo>
                  <a:cubicBezTo>
                    <a:pt x="40" y="5"/>
                    <a:pt x="40" y="0"/>
                    <a:pt x="37" y="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38" name="Freeform 174"/>
            <p:cNvSpPr>
              <a:spLocks/>
            </p:cNvSpPr>
            <p:nvPr userDrawn="1"/>
          </p:nvSpPr>
          <p:spPr bwMode="auto">
            <a:xfrm>
              <a:off x="858" y="3385"/>
              <a:ext cx="209" cy="174"/>
            </a:xfrm>
            <a:custGeom>
              <a:avLst/>
              <a:gdLst/>
              <a:ahLst/>
              <a:cxnLst>
                <a:cxn ang="0">
                  <a:pos x="28" y="9"/>
                </a:cxn>
                <a:cxn ang="0">
                  <a:pos x="13" y="6"/>
                </a:cxn>
                <a:cxn ang="0">
                  <a:pos x="4" y="15"/>
                </a:cxn>
                <a:cxn ang="0">
                  <a:pos x="1" y="19"/>
                </a:cxn>
                <a:cxn ang="0">
                  <a:pos x="9" y="19"/>
                </a:cxn>
                <a:cxn ang="0">
                  <a:pos x="17" y="27"/>
                </a:cxn>
                <a:cxn ang="0">
                  <a:pos x="21" y="30"/>
                </a:cxn>
                <a:cxn ang="0">
                  <a:pos x="29" y="19"/>
                </a:cxn>
                <a:cxn ang="0">
                  <a:pos x="39" y="19"/>
                </a:cxn>
                <a:cxn ang="0">
                  <a:pos x="28" y="9"/>
                </a:cxn>
              </a:cxnLst>
              <a:rect l="0" t="0" r="r" b="b"/>
              <a:pathLst>
                <a:path w="41" h="34">
                  <a:moveTo>
                    <a:pt x="28" y="9"/>
                  </a:moveTo>
                  <a:cubicBezTo>
                    <a:pt x="28" y="6"/>
                    <a:pt x="14" y="0"/>
                    <a:pt x="13" y="6"/>
                  </a:cubicBezTo>
                  <a:cubicBezTo>
                    <a:pt x="11" y="12"/>
                    <a:pt x="4" y="15"/>
                    <a:pt x="4" y="15"/>
                  </a:cubicBezTo>
                  <a:cubicBezTo>
                    <a:pt x="0" y="16"/>
                    <a:pt x="0" y="16"/>
                    <a:pt x="1" y="19"/>
                  </a:cubicBezTo>
                  <a:cubicBezTo>
                    <a:pt x="1" y="22"/>
                    <a:pt x="4" y="24"/>
                    <a:pt x="9" y="19"/>
                  </a:cubicBezTo>
                  <a:cubicBezTo>
                    <a:pt x="17" y="10"/>
                    <a:pt x="17" y="26"/>
                    <a:pt x="17" y="27"/>
                  </a:cubicBezTo>
                  <a:cubicBezTo>
                    <a:pt x="18" y="29"/>
                    <a:pt x="19" y="34"/>
                    <a:pt x="21" y="30"/>
                  </a:cubicBezTo>
                  <a:cubicBezTo>
                    <a:pt x="22" y="26"/>
                    <a:pt x="25" y="14"/>
                    <a:pt x="29" y="19"/>
                  </a:cubicBezTo>
                  <a:cubicBezTo>
                    <a:pt x="35" y="27"/>
                    <a:pt x="41" y="19"/>
                    <a:pt x="39" y="19"/>
                  </a:cubicBezTo>
                  <a:cubicBezTo>
                    <a:pt x="38" y="18"/>
                    <a:pt x="28" y="13"/>
                    <a:pt x="28" y="9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39" name="Freeform 175"/>
            <p:cNvSpPr>
              <a:spLocks/>
            </p:cNvSpPr>
            <p:nvPr userDrawn="1"/>
          </p:nvSpPr>
          <p:spPr bwMode="auto">
            <a:xfrm>
              <a:off x="997" y="3306"/>
              <a:ext cx="126" cy="316"/>
            </a:xfrm>
            <a:custGeom>
              <a:avLst/>
              <a:gdLst/>
              <a:ahLst/>
              <a:cxnLst>
                <a:cxn ang="0">
                  <a:pos x="22" y="2"/>
                </a:cxn>
                <a:cxn ang="0">
                  <a:pos x="18" y="17"/>
                </a:cxn>
                <a:cxn ang="0">
                  <a:pos x="7" y="20"/>
                </a:cxn>
                <a:cxn ang="0">
                  <a:pos x="7" y="23"/>
                </a:cxn>
                <a:cxn ang="0">
                  <a:pos x="17" y="34"/>
                </a:cxn>
                <a:cxn ang="0">
                  <a:pos x="12" y="45"/>
                </a:cxn>
                <a:cxn ang="0">
                  <a:pos x="0" y="55"/>
                </a:cxn>
                <a:cxn ang="0">
                  <a:pos x="5" y="58"/>
                </a:cxn>
                <a:cxn ang="0">
                  <a:pos x="16" y="62"/>
                </a:cxn>
                <a:cxn ang="0">
                  <a:pos x="23" y="57"/>
                </a:cxn>
                <a:cxn ang="0">
                  <a:pos x="25" y="14"/>
                </a:cxn>
                <a:cxn ang="0">
                  <a:pos x="25" y="2"/>
                </a:cxn>
                <a:cxn ang="0">
                  <a:pos x="22" y="2"/>
                </a:cxn>
              </a:cxnLst>
              <a:rect l="0" t="0" r="r" b="b"/>
              <a:pathLst>
                <a:path w="25" h="63">
                  <a:moveTo>
                    <a:pt x="22" y="2"/>
                  </a:moveTo>
                  <a:cubicBezTo>
                    <a:pt x="22" y="2"/>
                    <a:pt x="20" y="15"/>
                    <a:pt x="18" y="17"/>
                  </a:cubicBezTo>
                  <a:cubicBezTo>
                    <a:pt x="15" y="19"/>
                    <a:pt x="10" y="20"/>
                    <a:pt x="7" y="20"/>
                  </a:cubicBezTo>
                  <a:cubicBezTo>
                    <a:pt x="4" y="19"/>
                    <a:pt x="4" y="22"/>
                    <a:pt x="7" y="23"/>
                  </a:cubicBezTo>
                  <a:cubicBezTo>
                    <a:pt x="10" y="24"/>
                    <a:pt x="17" y="29"/>
                    <a:pt x="17" y="34"/>
                  </a:cubicBezTo>
                  <a:cubicBezTo>
                    <a:pt x="17" y="40"/>
                    <a:pt x="17" y="44"/>
                    <a:pt x="12" y="45"/>
                  </a:cubicBezTo>
                  <a:cubicBezTo>
                    <a:pt x="6" y="46"/>
                    <a:pt x="0" y="47"/>
                    <a:pt x="0" y="55"/>
                  </a:cubicBezTo>
                  <a:cubicBezTo>
                    <a:pt x="0" y="55"/>
                    <a:pt x="3" y="57"/>
                    <a:pt x="5" y="58"/>
                  </a:cubicBezTo>
                  <a:cubicBezTo>
                    <a:pt x="8" y="58"/>
                    <a:pt x="14" y="61"/>
                    <a:pt x="16" y="62"/>
                  </a:cubicBezTo>
                  <a:cubicBezTo>
                    <a:pt x="18" y="63"/>
                    <a:pt x="23" y="61"/>
                    <a:pt x="23" y="57"/>
                  </a:cubicBezTo>
                  <a:cubicBezTo>
                    <a:pt x="24" y="52"/>
                    <a:pt x="24" y="20"/>
                    <a:pt x="25" y="14"/>
                  </a:cubicBezTo>
                  <a:cubicBezTo>
                    <a:pt x="25" y="9"/>
                    <a:pt x="25" y="3"/>
                    <a:pt x="25" y="2"/>
                  </a:cubicBezTo>
                  <a:cubicBezTo>
                    <a:pt x="25" y="1"/>
                    <a:pt x="22" y="0"/>
                    <a:pt x="22" y="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</p:grpSp>
      <p:grpSp>
        <p:nvGrpSpPr>
          <p:cNvPr id="5" name="Group 176"/>
          <p:cNvGrpSpPr>
            <a:grpSpLocks/>
          </p:cNvGrpSpPr>
          <p:nvPr/>
        </p:nvGrpSpPr>
        <p:grpSpPr bwMode="auto">
          <a:xfrm>
            <a:off x="1066800" y="5562600"/>
            <a:ext cx="533400" cy="492125"/>
            <a:chOff x="96" y="2784"/>
            <a:chExt cx="1062" cy="981"/>
          </a:xfrm>
        </p:grpSpPr>
        <p:sp>
          <p:nvSpPr>
            <p:cNvPr id="165041" name="Freeform 177"/>
            <p:cNvSpPr>
              <a:spLocks/>
            </p:cNvSpPr>
            <p:nvPr userDrawn="1"/>
          </p:nvSpPr>
          <p:spPr bwMode="auto">
            <a:xfrm>
              <a:off x="121" y="2784"/>
              <a:ext cx="205" cy="82"/>
            </a:xfrm>
            <a:custGeom>
              <a:avLst/>
              <a:gdLst/>
              <a:ahLst/>
              <a:cxnLst>
                <a:cxn ang="0">
                  <a:pos x="30" y="12"/>
                </a:cxn>
                <a:cxn ang="0">
                  <a:pos x="37" y="10"/>
                </a:cxn>
                <a:cxn ang="0">
                  <a:pos x="38" y="9"/>
                </a:cxn>
                <a:cxn ang="0">
                  <a:pos x="31" y="1"/>
                </a:cxn>
                <a:cxn ang="0">
                  <a:pos x="8" y="11"/>
                </a:cxn>
                <a:cxn ang="0">
                  <a:pos x="30" y="12"/>
                </a:cxn>
              </a:cxnLst>
              <a:rect l="0" t="0" r="r" b="b"/>
              <a:pathLst>
                <a:path w="41" h="16">
                  <a:moveTo>
                    <a:pt x="30" y="12"/>
                  </a:moveTo>
                  <a:cubicBezTo>
                    <a:pt x="34" y="11"/>
                    <a:pt x="36" y="10"/>
                    <a:pt x="37" y="10"/>
                  </a:cubicBezTo>
                  <a:cubicBezTo>
                    <a:pt x="37" y="10"/>
                    <a:pt x="38" y="9"/>
                    <a:pt x="38" y="9"/>
                  </a:cubicBezTo>
                  <a:cubicBezTo>
                    <a:pt x="41" y="6"/>
                    <a:pt x="37" y="1"/>
                    <a:pt x="31" y="1"/>
                  </a:cubicBezTo>
                  <a:cubicBezTo>
                    <a:pt x="31" y="1"/>
                    <a:pt x="0" y="0"/>
                    <a:pt x="8" y="11"/>
                  </a:cubicBezTo>
                  <a:cubicBezTo>
                    <a:pt x="8" y="11"/>
                    <a:pt x="15" y="16"/>
                    <a:pt x="30" y="1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42" name="Freeform 178"/>
            <p:cNvSpPr>
              <a:spLocks noEditPoints="1"/>
            </p:cNvSpPr>
            <p:nvPr userDrawn="1"/>
          </p:nvSpPr>
          <p:spPr bwMode="auto">
            <a:xfrm>
              <a:off x="96" y="2790"/>
              <a:ext cx="1062" cy="975"/>
            </a:xfrm>
            <a:custGeom>
              <a:avLst/>
              <a:gdLst/>
              <a:ahLst/>
              <a:cxnLst>
                <a:cxn ang="0">
                  <a:pos x="163" y="155"/>
                </a:cxn>
                <a:cxn ang="0">
                  <a:pos x="152" y="125"/>
                </a:cxn>
                <a:cxn ang="0">
                  <a:pos x="142" y="99"/>
                </a:cxn>
                <a:cxn ang="0">
                  <a:pos x="165" y="93"/>
                </a:cxn>
                <a:cxn ang="0">
                  <a:pos x="146" y="82"/>
                </a:cxn>
                <a:cxn ang="0">
                  <a:pos x="157" y="83"/>
                </a:cxn>
                <a:cxn ang="0">
                  <a:pos x="157" y="77"/>
                </a:cxn>
                <a:cxn ang="0">
                  <a:pos x="135" y="78"/>
                </a:cxn>
                <a:cxn ang="0">
                  <a:pos x="128" y="125"/>
                </a:cxn>
                <a:cxn ang="0">
                  <a:pos x="124" y="84"/>
                </a:cxn>
                <a:cxn ang="0">
                  <a:pos x="118" y="67"/>
                </a:cxn>
                <a:cxn ang="0">
                  <a:pos x="124" y="51"/>
                </a:cxn>
                <a:cxn ang="0">
                  <a:pos x="121" y="37"/>
                </a:cxn>
                <a:cxn ang="0">
                  <a:pos x="119" y="24"/>
                </a:cxn>
                <a:cxn ang="0">
                  <a:pos x="132" y="39"/>
                </a:cxn>
                <a:cxn ang="0">
                  <a:pos x="149" y="18"/>
                </a:cxn>
                <a:cxn ang="0">
                  <a:pos x="147" y="36"/>
                </a:cxn>
                <a:cxn ang="0">
                  <a:pos x="143" y="48"/>
                </a:cxn>
                <a:cxn ang="0">
                  <a:pos x="144" y="67"/>
                </a:cxn>
                <a:cxn ang="0">
                  <a:pos x="199" y="29"/>
                </a:cxn>
                <a:cxn ang="0">
                  <a:pos x="90" y="1"/>
                </a:cxn>
                <a:cxn ang="0">
                  <a:pos x="56" y="8"/>
                </a:cxn>
                <a:cxn ang="0">
                  <a:pos x="85" y="12"/>
                </a:cxn>
                <a:cxn ang="0">
                  <a:pos x="60" y="22"/>
                </a:cxn>
                <a:cxn ang="0">
                  <a:pos x="58" y="29"/>
                </a:cxn>
                <a:cxn ang="0">
                  <a:pos x="38" y="17"/>
                </a:cxn>
                <a:cxn ang="0">
                  <a:pos x="13" y="115"/>
                </a:cxn>
                <a:cxn ang="0">
                  <a:pos x="61" y="146"/>
                </a:cxn>
                <a:cxn ang="0">
                  <a:pos x="45" y="133"/>
                </a:cxn>
                <a:cxn ang="0">
                  <a:pos x="35" y="145"/>
                </a:cxn>
                <a:cxn ang="0">
                  <a:pos x="32" y="128"/>
                </a:cxn>
                <a:cxn ang="0">
                  <a:pos x="46" y="86"/>
                </a:cxn>
                <a:cxn ang="0">
                  <a:pos x="67" y="83"/>
                </a:cxn>
                <a:cxn ang="0">
                  <a:pos x="71" y="95"/>
                </a:cxn>
                <a:cxn ang="0">
                  <a:pos x="61" y="121"/>
                </a:cxn>
                <a:cxn ang="0">
                  <a:pos x="91" y="180"/>
                </a:cxn>
                <a:cxn ang="0">
                  <a:pos x="186" y="166"/>
                </a:cxn>
                <a:cxn ang="0">
                  <a:pos x="182" y="66"/>
                </a:cxn>
                <a:cxn ang="0">
                  <a:pos x="165" y="60"/>
                </a:cxn>
                <a:cxn ang="0">
                  <a:pos x="113" y="61"/>
                </a:cxn>
                <a:cxn ang="0">
                  <a:pos x="108" y="87"/>
                </a:cxn>
                <a:cxn ang="0">
                  <a:pos x="114" y="50"/>
                </a:cxn>
                <a:cxn ang="0">
                  <a:pos x="89" y="26"/>
                </a:cxn>
                <a:cxn ang="0">
                  <a:pos x="105" y="35"/>
                </a:cxn>
                <a:cxn ang="0">
                  <a:pos x="61" y="72"/>
                </a:cxn>
                <a:cxn ang="0">
                  <a:pos x="24" y="37"/>
                </a:cxn>
                <a:cxn ang="0">
                  <a:pos x="68" y="40"/>
                </a:cxn>
                <a:cxn ang="0">
                  <a:pos x="79" y="40"/>
                </a:cxn>
                <a:cxn ang="0">
                  <a:pos x="108" y="45"/>
                </a:cxn>
                <a:cxn ang="0">
                  <a:pos x="99" y="93"/>
                </a:cxn>
                <a:cxn ang="0">
                  <a:pos x="93" y="51"/>
                </a:cxn>
                <a:cxn ang="0">
                  <a:pos x="61" y="72"/>
                </a:cxn>
                <a:cxn ang="0">
                  <a:pos x="80" y="82"/>
                </a:cxn>
                <a:cxn ang="0">
                  <a:pos x="88" y="58"/>
                </a:cxn>
                <a:cxn ang="0">
                  <a:pos x="102" y="145"/>
                </a:cxn>
                <a:cxn ang="0">
                  <a:pos x="82" y="96"/>
                </a:cxn>
                <a:cxn ang="0">
                  <a:pos x="117" y="106"/>
                </a:cxn>
              </a:cxnLst>
              <a:rect l="0" t="0" r="r" b="b"/>
              <a:pathLst>
                <a:path w="210" h="193">
                  <a:moveTo>
                    <a:pt x="186" y="166"/>
                  </a:moveTo>
                  <a:cubicBezTo>
                    <a:pt x="167" y="166"/>
                    <a:pt x="163" y="155"/>
                    <a:pt x="163" y="155"/>
                  </a:cubicBezTo>
                  <a:cubicBezTo>
                    <a:pt x="163" y="155"/>
                    <a:pt x="162" y="147"/>
                    <a:pt x="154" y="145"/>
                  </a:cubicBezTo>
                  <a:cubicBezTo>
                    <a:pt x="135" y="140"/>
                    <a:pt x="147" y="128"/>
                    <a:pt x="152" y="125"/>
                  </a:cubicBezTo>
                  <a:cubicBezTo>
                    <a:pt x="157" y="123"/>
                    <a:pt x="154" y="122"/>
                    <a:pt x="150" y="120"/>
                  </a:cubicBezTo>
                  <a:cubicBezTo>
                    <a:pt x="142" y="115"/>
                    <a:pt x="141" y="109"/>
                    <a:pt x="142" y="99"/>
                  </a:cubicBezTo>
                  <a:cubicBezTo>
                    <a:pt x="142" y="88"/>
                    <a:pt x="149" y="91"/>
                    <a:pt x="149" y="91"/>
                  </a:cubicBezTo>
                  <a:cubicBezTo>
                    <a:pt x="149" y="91"/>
                    <a:pt x="160" y="96"/>
                    <a:pt x="165" y="93"/>
                  </a:cubicBezTo>
                  <a:cubicBezTo>
                    <a:pt x="169" y="91"/>
                    <a:pt x="167" y="88"/>
                    <a:pt x="165" y="89"/>
                  </a:cubicBezTo>
                  <a:cubicBezTo>
                    <a:pt x="163" y="91"/>
                    <a:pt x="148" y="89"/>
                    <a:pt x="146" y="82"/>
                  </a:cubicBezTo>
                  <a:cubicBezTo>
                    <a:pt x="144" y="74"/>
                    <a:pt x="150" y="78"/>
                    <a:pt x="151" y="78"/>
                  </a:cubicBezTo>
                  <a:cubicBezTo>
                    <a:pt x="153" y="79"/>
                    <a:pt x="153" y="81"/>
                    <a:pt x="157" y="83"/>
                  </a:cubicBezTo>
                  <a:cubicBezTo>
                    <a:pt x="168" y="88"/>
                    <a:pt x="162" y="82"/>
                    <a:pt x="162" y="82"/>
                  </a:cubicBezTo>
                  <a:cubicBezTo>
                    <a:pt x="162" y="82"/>
                    <a:pt x="162" y="82"/>
                    <a:pt x="157" y="77"/>
                  </a:cubicBezTo>
                  <a:cubicBezTo>
                    <a:pt x="152" y="71"/>
                    <a:pt x="145" y="73"/>
                    <a:pt x="139" y="73"/>
                  </a:cubicBezTo>
                  <a:cubicBezTo>
                    <a:pt x="133" y="73"/>
                    <a:pt x="135" y="78"/>
                    <a:pt x="135" y="78"/>
                  </a:cubicBezTo>
                  <a:cubicBezTo>
                    <a:pt x="135" y="78"/>
                    <a:pt x="134" y="88"/>
                    <a:pt x="133" y="106"/>
                  </a:cubicBezTo>
                  <a:cubicBezTo>
                    <a:pt x="132" y="124"/>
                    <a:pt x="129" y="126"/>
                    <a:pt x="128" y="125"/>
                  </a:cubicBezTo>
                  <a:cubicBezTo>
                    <a:pt x="127" y="123"/>
                    <a:pt x="125" y="114"/>
                    <a:pt x="125" y="111"/>
                  </a:cubicBezTo>
                  <a:cubicBezTo>
                    <a:pt x="125" y="108"/>
                    <a:pt x="123" y="97"/>
                    <a:pt x="124" y="84"/>
                  </a:cubicBezTo>
                  <a:cubicBezTo>
                    <a:pt x="125" y="72"/>
                    <a:pt x="128" y="77"/>
                    <a:pt x="120" y="74"/>
                  </a:cubicBezTo>
                  <a:cubicBezTo>
                    <a:pt x="111" y="71"/>
                    <a:pt x="116" y="67"/>
                    <a:pt x="118" y="67"/>
                  </a:cubicBezTo>
                  <a:cubicBezTo>
                    <a:pt x="121" y="67"/>
                    <a:pt x="125" y="69"/>
                    <a:pt x="126" y="67"/>
                  </a:cubicBezTo>
                  <a:cubicBezTo>
                    <a:pt x="127" y="59"/>
                    <a:pt x="128" y="52"/>
                    <a:pt x="124" y="51"/>
                  </a:cubicBezTo>
                  <a:cubicBezTo>
                    <a:pt x="115" y="47"/>
                    <a:pt x="119" y="45"/>
                    <a:pt x="122" y="44"/>
                  </a:cubicBezTo>
                  <a:cubicBezTo>
                    <a:pt x="125" y="43"/>
                    <a:pt x="126" y="35"/>
                    <a:pt x="121" y="37"/>
                  </a:cubicBezTo>
                  <a:cubicBezTo>
                    <a:pt x="112" y="40"/>
                    <a:pt x="113" y="32"/>
                    <a:pt x="115" y="31"/>
                  </a:cubicBezTo>
                  <a:cubicBezTo>
                    <a:pt x="117" y="30"/>
                    <a:pt x="120" y="32"/>
                    <a:pt x="119" y="24"/>
                  </a:cubicBezTo>
                  <a:cubicBezTo>
                    <a:pt x="117" y="17"/>
                    <a:pt x="124" y="14"/>
                    <a:pt x="126" y="21"/>
                  </a:cubicBezTo>
                  <a:cubicBezTo>
                    <a:pt x="127" y="28"/>
                    <a:pt x="130" y="42"/>
                    <a:pt x="132" y="39"/>
                  </a:cubicBezTo>
                  <a:cubicBezTo>
                    <a:pt x="134" y="35"/>
                    <a:pt x="138" y="22"/>
                    <a:pt x="142" y="16"/>
                  </a:cubicBezTo>
                  <a:cubicBezTo>
                    <a:pt x="145" y="10"/>
                    <a:pt x="150" y="15"/>
                    <a:pt x="149" y="18"/>
                  </a:cubicBezTo>
                  <a:cubicBezTo>
                    <a:pt x="144" y="33"/>
                    <a:pt x="152" y="34"/>
                    <a:pt x="152" y="34"/>
                  </a:cubicBezTo>
                  <a:cubicBezTo>
                    <a:pt x="152" y="34"/>
                    <a:pt x="151" y="36"/>
                    <a:pt x="147" y="36"/>
                  </a:cubicBezTo>
                  <a:cubicBezTo>
                    <a:pt x="137" y="35"/>
                    <a:pt x="141" y="41"/>
                    <a:pt x="145" y="43"/>
                  </a:cubicBezTo>
                  <a:cubicBezTo>
                    <a:pt x="154" y="46"/>
                    <a:pt x="148" y="48"/>
                    <a:pt x="143" y="48"/>
                  </a:cubicBezTo>
                  <a:cubicBezTo>
                    <a:pt x="139" y="48"/>
                    <a:pt x="136" y="50"/>
                    <a:pt x="135" y="55"/>
                  </a:cubicBezTo>
                  <a:cubicBezTo>
                    <a:pt x="132" y="70"/>
                    <a:pt x="144" y="67"/>
                    <a:pt x="144" y="67"/>
                  </a:cubicBezTo>
                  <a:cubicBezTo>
                    <a:pt x="162" y="72"/>
                    <a:pt x="189" y="69"/>
                    <a:pt x="189" y="69"/>
                  </a:cubicBezTo>
                  <a:cubicBezTo>
                    <a:pt x="209" y="75"/>
                    <a:pt x="200" y="45"/>
                    <a:pt x="199" y="29"/>
                  </a:cubicBezTo>
                  <a:cubicBezTo>
                    <a:pt x="197" y="13"/>
                    <a:pt x="195" y="5"/>
                    <a:pt x="181" y="2"/>
                  </a:cubicBezTo>
                  <a:cubicBezTo>
                    <a:pt x="168" y="0"/>
                    <a:pt x="90" y="1"/>
                    <a:pt x="90" y="1"/>
                  </a:cubicBezTo>
                  <a:cubicBezTo>
                    <a:pt x="87" y="2"/>
                    <a:pt x="56" y="1"/>
                    <a:pt x="56" y="1"/>
                  </a:cubicBezTo>
                  <a:cubicBezTo>
                    <a:pt x="56" y="1"/>
                    <a:pt x="54" y="8"/>
                    <a:pt x="56" y="8"/>
                  </a:cubicBezTo>
                  <a:cubicBezTo>
                    <a:pt x="61" y="8"/>
                    <a:pt x="80" y="9"/>
                    <a:pt x="80" y="9"/>
                  </a:cubicBezTo>
                  <a:cubicBezTo>
                    <a:pt x="81" y="9"/>
                    <a:pt x="90" y="8"/>
                    <a:pt x="85" y="12"/>
                  </a:cubicBezTo>
                  <a:cubicBezTo>
                    <a:pt x="80" y="16"/>
                    <a:pt x="69" y="16"/>
                    <a:pt x="62" y="16"/>
                  </a:cubicBezTo>
                  <a:cubicBezTo>
                    <a:pt x="47" y="15"/>
                    <a:pt x="54" y="22"/>
                    <a:pt x="60" y="22"/>
                  </a:cubicBezTo>
                  <a:cubicBezTo>
                    <a:pt x="78" y="22"/>
                    <a:pt x="82" y="26"/>
                    <a:pt x="74" y="27"/>
                  </a:cubicBezTo>
                  <a:cubicBezTo>
                    <a:pt x="67" y="28"/>
                    <a:pt x="65" y="28"/>
                    <a:pt x="58" y="29"/>
                  </a:cubicBezTo>
                  <a:cubicBezTo>
                    <a:pt x="2" y="38"/>
                    <a:pt x="21" y="23"/>
                    <a:pt x="26" y="23"/>
                  </a:cubicBezTo>
                  <a:cubicBezTo>
                    <a:pt x="49" y="23"/>
                    <a:pt x="44" y="15"/>
                    <a:pt x="38" y="17"/>
                  </a:cubicBezTo>
                  <a:cubicBezTo>
                    <a:pt x="32" y="18"/>
                    <a:pt x="12" y="11"/>
                    <a:pt x="9" y="24"/>
                  </a:cubicBezTo>
                  <a:cubicBezTo>
                    <a:pt x="7" y="37"/>
                    <a:pt x="15" y="103"/>
                    <a:pt x="13" y="115"/>
                  </a:cubicBezTo>
                  <a:cubicBezTo>
                    <a:pt x="0" y="193"/>
                    <a:pt x="71" y="176"/>
                    <a:pt x="71" y="176"/>
                  </a:cubicBezTo>
                  <a:cubicBezTo>
                    <a:pt x="56" y="164"/>
                    <a:pt x="62" y="153"/>
                    <a:pt x="61" y="146"/>
                  </a:cubicBezTo>
                  <a:cubicBezTo>
                    <a:pt x="57" y="125"/>
                    <a:pt x="55" y="122"/>
                    <a:pt x="51" y="124"/>
                  </a:cubicBezTo>
                  <a:cubicBezTo>
                    <a:pt x="43" y="128"/>
                    <a:pt x="44" y="130"/>
                    <a:pt x="45" y="133"/>
                  </a:cubicBezTo>
                  <a:cubicBezTo>
                    <a:pt x="51" y="151"/>
                    <a:pt x="37" y="137"/>
                    <a:pt x="37" y="137"/>
                  </a:cubicBezTo>
                  <a:cubicBezTo>
                    <a:pt x="35" y="138"/>
                    <a:pt x="34" y="142"/>
                    <a:pt x="35" y="145"/>
                  </a:cubicBezTo>
                  <a:cubicBezTo>
                    <a:pt x="47" y="168"/>
                    <a:pt x="36" y="162"/>
                    <a:pt x="33" y="158"/>
                  </a:cubicBezTo>
                  <a:cubicBezTo>
                    <a:pt x="22" y="142"/>
                    <a:pt x="33" y="133"/>
                    <a:pt x="32" y="128"/>
                  </a:cubicBezTo>
                  <a:cubicBezTo>
                    <a:pt x="27" y="108"/>
                    <a:pt x="42" y="100"/>
                    <a:pt x="44" y="97"/>
                  </a:cubicBezTo>
                  <a:cubicBezTo>
                    <a:pt x="46" y="93"/>
                    <a:pt x="45" y="92"/>
                    <a:pt x="46" y="86"/>
                  </a:cubicBezTo>
                  <a:cubicBezTo>
                    <a:pt x="48" y="72"/>
                    <a:pt x="55" y="79"/>
                    <a:pt x="55" y="84"/>
                  </a:cubicBezTo>
                  <a:cubicBezTo>
                    <a:pt x="53" y="100"/>
                    <a:pt x="63" y="88"/>
                    <a:pt x="67" y="83"/>
                  </a:cubicBezTo>
                  <a:cubicBezTo>
                    <a:pt x="78" y="68"/>
                    <a:pt x="77" y="84"/>
                    <a:pt x="75" y="87"/>
                  </a:cubicBezTo>
                  <a:cubicBezTo>
                    <a:pt x="72" y="89"/>
                    <a:pt x="71" y="93"/>
                    <a:pt x="71" y="95"/>
                  </a:cubicBezTo>
                  <a:cubicBezTo>
                    <a:pt x="74" y="103"/>
                    <a:pt x="69" y="111"/>
                    <a:pt x="67" y="112"/>
                  </a:cubicBezTo>
                  <a:cubicBezTo>
                    <a:pt x="66" y="112"/>
                    <a:pt x="61" y="114"/>
                    <a:pt x="61" y="121"/>
                  </a:cubicBezTo>
                  <a:cubicBezTo>
                    <a:pt x="61" y="127"/>
                    <a:pt x="69" y="139"/>
                    <a:pt x="69" y="143"/>
                  </a:cubicBezTo>
                  <a:cubicBezTo>
                    <a:pt x="69" y="178"/>
                    <a:pt x="84" y="181"/>
                    <a:pt x="91" y="180"/>
                  </a:cubicBezTo>
                  <a:cubicBezTo>
                    <a:pt x="98" y="179"/>
                    <a:pt x="159" y="177"/>
                    <a:pt x="185" y="175"/>
                  </a:cubicBezTo>
                  <a:cubicBezTo>
                    <a:pt x="210" y="173"/>
                    <a:pt x="193" y="166"/>
                    <a:pt x="186" y="166"/>
                  </a:cubicBezTo>
                  <a:close/>
                  <a:moveTo>
                    <a:pt x="165" y="60"/>
                  </a:moveTo>
                  <a:cubicBezTo>
                    <a:pt x="203" y="61"/>
                    <a:pt x="185" y="64"/>
                    <a:pt x="182" y="66"/>
                  </a:cubicBezTo>
                  <a:cubicBezTo>
                    <a:pt x="178" y="68"/>
                    <a:pt x="182" y="66"/>
                    <a:pt x="167" y="65"/>
                  </a:cubicBezTo>
                  <a:cubicBezTo>
                    <a:pt x="152" y="65"/>
                    <a:pt x="165" y="60"/>
                    <a:pt x="165" y="60"/>
                  </a:cubicBezTo>
                  <a:close/>
                  <a:moveTo>
                    <a:pt x="114" y="50"/>
                  </a:moveTo>
                  <a:cubicBezTo>
                    <a:pt x="121" y="55"/>
                    <a:pt x="113" y="61"/>
                    <a:pt x="113" y="61"/>
                  </a:cubicBezTo>
                  <a:cubicBezTo>
                    <a:pt x="113" y="61"/>
                    <a:pt x="108" y="70"/>
                    <a:pt x="112" y="78"/>
                  </a:cubicBezTo>
                  <a:cubicBezTo>
                    <a:pt x="116" y="87"/>
                    <a:pt x="116" y="97"/>
                    <a:pt x="108" y="87"/>
                  </a:cubicBezTo>
                  <a:cubicBezTo>
                    <a:pt x="100" y="78"/>
                    <a:pt x="105" y="58"/>
                    <a:pt x="107" y="53"/>
                  </a:cubicBezTo>
                  <a:cubicBezTo>
                    <a:pt x="107" y="53"/>
                    <a:pt x="107" y="44"/>
                    <a:pt x="114" y="50"/>
                  </a:cubicBezTo>
                  <a:close/>
                  <a:moveTo>
                    <a:pt x="83" y="29"/>
                  </a:moveTo>
                  <a:cubicBezTo>
                    <a:pt x="83" y="25"/>
                    <a:pt x="89" y="26"/>
                    <a:pt x="89" y="26"/>
                  </a:cubicBezTo>
                  <a:cubicBezTo>
                    <a:pt x="89" y="26"/>
                    <a:pt x="99" y="30"/>
                    <a:pt x="104" y="30"/>
                  </a:cubicBezTo>
                  <a:cubicBezTo>
                    <a:pt x="108" y="29"/>
                    <a:pt x="114" y="35"/>
                    <a:pt x="105" y="35"/>
                  </a:cubicBezTo>
                  <a:cubicBezTo>
                    <a:pt x="96" y="35"/>
                    <a:pt x="82" y="39"/>
                    <a:pt x="83" y="29"/>
                  </a:cubicBezTo>
                  <a:close/>
                  <a:moveTo>
                    <a:pt x="61" y="72"/>
                  </a:moveTo>
                  <a:cubicBezTo>
                    <a:pt x="55" y="72"/>
                    <a:pt x="16" y="87"/>
                    <a:pt x="16" y="48"/>
                  </a:cubicBezTo>
                  <a:cubicBezTo>
                    <a:pt x="16" y="39"/>
                    <a:pt x="14" y="31"/>
                    <a:pt x="24" y="37"/>
                  </a:cubicBezTo>
                  <a:cubicBezTo>
                    <a:pt x="35" y="42"/>
                    <a:pt x="25" y="42"/>
                    <a:pt x="49" y="40"/>
                  </a:cubicBezTo>
                  <a:cubicBezTo>
                    <a:pt x="49" y="40"/>
                    <a:pt x="66" y="41"/>
                    <a:pt x="68" y="40"/>
                  </a:cubicBezTo>
                  <a:cubicBezTo>
                    <a:pt x="71" y="38"/>
                    <a:pt x="69" y="34"/>
                    <a:pt x="74" y="34"/>
                  </a:cubicBezTo>
                  <a:cubicBezTo>
                    <a:pt x="80" y="34"/>
                    <a:pt x="79" y="40"/>
                    <a:pt x="79" y="40"/>
                  </a:cubicBezTo>
                  <a:cubicBezTo>
                    <a:pt x="79" y="40"/>
                    <a:pt x="74" y="46"/>
                    <a:pt x="109" y="41"/>
                  </a:cubicBezTo>
                  <a:cubicBezTo>
                    <a:pt x="113" y="41"/>
                    <a:pt x="117" y="45"/>
                    <a:pt x="108" y="45"/>
                  </a:cubicBezTo>
                  <a:cubicBezTo>
                    <a:pt x="104" y="45"/>
                    <a:pt x="97" y="48"/>
                    <a:pt x="100" y="53"/>
                  </a:cubicBezTo>
                  <a:cubicBezTo>
                    <a:pt x="102" y="58"/>
                    <a:pt x="99" y="93"/>
                    <a:pt x="99" y="93"/>
                  </a:cubicBezTo>
                  <a:cubicBezTo>
                    <a:pt x="99" y="93"/>
                    <a:pt x="97" y="100"/>
                    <a:pt x="94" y="90"/>
                  </a:cubicBezTo>
                  <a:cubicBezTo>
                    <a:pt x="93" y="86"/>
                    <a:pt x="94" y="53"/>
                    <a:pt x="93" y="51"/>
                  </a:cubicBezTo>
                  <a:cubicBezTo>
                    <a:pt x="93" y="48"/>
                    <a:pt x="77" y="45"/>
                    <a:pt x="77" y="57"/>
                  </a:cubicBezTo>
                  <a:cubicBezTo>
                    <a:pt x="77" y="68"/>
                    <a:pt x="73" y="71"/>
                    <a:pt x="61" y="72"/>
                  </a:cubicBezTo>
                  <a:close/>
                  <a:moveTo>
                    <a:pt x="85" y="84"/>
                  </a:moveTo>
                  <a:cubicBezTo>
                    <a:pt x="82" y="88"/>
                    <a:pt x="78" y="90"/>
                    <a:pt x="80" y="82"/>
                  </a:cubicBezTo>
                  <a:cubicBezTo>
                    <a:pt x="81" y="74"/>
                    <a:pt x="83" y="63"/>
                    <a:pt x="83" y="57"/>
                  </a:cubicBezTo>
                  <a:cubicBezTo>
                    <a:pt x="83" y="57"/>
                    <a:pt x="87" y="50"/>
                    <a:pt x="88" y="58"/>
                  </a:cubicBezTo>
                  <a:cubicBezTo>
                    <a:pt x="89" y="66"/>
                    <a:pt x="87" y="81"/>
                    <a:pt x="85" y="84"/>
                  </a:cubicBezTo>
                  <a:close/>
                  <a:moveTo>
                    <a:pt x="102" y="145"/>
                  </a:moveTo>
                  <a:cubicBezTo>
                    <a:pt x="78" y="144"/>
                    <a:pt x="77" y="148"/>
                    <a:pt x="77" y="117"/>
                  </a:cubicBezTo>
                  <a:cubicBezTo>
                    <a:pt x="77" y="86"/>
                    <a:pt x="81" y="93"/>
                    <a:pt x="82" y="96"/>
                  </a:cubicBezTo>
                  <a:cubicBezTo>
                    <a:pt x="82" y="96"/>
                    <a:pt x="90" y="116"/>
                    <a:pt x="111" y="101"/>
                  </a:cubicBezTo>
                  <a:cubicBezTo>
                    <a:pt x="114" y="98"/>
                    <a:pt x="116" y="96"/>
                    <a:pt x="117" y="106"/>
                  </a:cubicBezTo>
                  <a:cubicBezTo>
                    <a:pt x="117" y="117"/>
                    <a:pt x="127" y="145"/>
                    <a:pt x="102" y="145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43" name="Freeform 179"/>
            <p:cNvSpPr>
              <a:spLocks/>
            </p:cNvSpPr>
            <p:nvPr userDrawn="1"/>
          </p:nvSpPr>
          <p:spPr bwMode="auto">
            <a:xfrm>
              <a:off x="349" y="3256"/>
              <a:ext cx="85" cy="101"/>
            </a:xfrm>
            <a:custGeom>
              <a:avLst/>
              <a:gdLst/>
              <a:ahLst/>
              <a:cxnLst>
                <a:cxn ang="0">
                  <a:pos x="14" y="5"/>
                </a:cxn>
                <a:cxn ang="0">
                  <a:pos x="9" y="20"/>
                </a:cxn>
                <a:cxn ang="0">
                  <a:pos x="14" y="5"/>
                </a:cxn>
              </a:cxnLst>
              <a:rect l="0" t="0" r="r" b="b"/>
              <a:pathLst>
                <a:path w="17" h="20">
                  <a:moveTo>
                    <a:pt x="14" y="5"/>
                  </a:moveTo>
                  <a:cubicBezTo>
                    <a:pt x="13" y="0"/>
                    <a:pt x="0" y="8"/>
                    <a:pt x="9" y="20"/>
                  </a:cubicBezTo>
                  <a:cubicBezTo>
                    <a:pt x="9" y="20"/>
                    <a:pt x="17" y="17"/>
                    <a:pt x="14" y="5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44" name="Freeform 180"/>
            <p:cNvSpPr>
              <a:spLocks/>
            </p:cNvSpPr>
            <p:nvPr userDrawn="1"/>
          </p:nvSpPr>
          <p:spPr bwMode="auto">
            <a:xfrm>
              <a:off x="267" y="3293"/>
              <a:ext cx="76" cy="136"/>
            </a:xfrm>
            <a:custGeom>
              <a:avLst/>
              <a:gdLst/>
              <a:ahLst/>
              <a:cxnLst>
                <a:cxn ang="0">
                  <a:pos x="7" y="10"/>
                </a:cxn>
                <a:cxn ang="0">
                  <a:pos x="4" y="25"/>
                </a:cxn>
                <a:cxn ang="0">
                  <a:pos x="15" y="16"/>
                </a:cxn>
                <a:cxn ang="0">
                  <a:pos x="13" y="8"/>
                </a:cxn>
                <a:cxn ang="0">
                  <a:pos x="7" y="10"/>
                </a:cxn>
              </a:cxnLst>
              <a:rect l="0" t="0" r="r" b="b"/>
              <a:pathLst>
                <a:path w="15" h="27">
                  <a:moveTo>
                    <a:pt x="7" y="10"/>
                  </a:moveTo>
                  <a:cubicBezTo>
                    <a:pt x="0" y="19"/>
                    <a:pt x="2" y="23"/>
                    <a:pt x="4" y="25"/>
                  </a:cubicBezTo>
                  <a:cubicBezTo>
                    <a:pt x="7" y="27"/>
                    <a:pt x="11" y="26"/>
                    <a:pt x="15" y="16"/>
                  </a:cubicBezTo>
                  <a:cubicBezTo>
                    <a:pt x="15" y="16"/>
                    <a:pt x="12" y="11"/>
                    <a:pt x="13" y="8"/>
                  </a:cubicBezTo>
                  <a:cubicBezTo>
                    <a:pt x="15" y="6"/>
                    <a:pt x="14" y="0"/>
                    <a:pt x="7" y="1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45" name="Freeform 181"/>
            <p:cNvSpPr>
              <a:spLocks/>
            </p:cNvSpPr>
            <p:nvPr userDrawn="1"/>
          </p:nvSpPr>
          <p:spPr bwMode="auto">
            <a:xfrm>
              <a:off x="222" y="3021"/>
              <a:ext cx="243" cy="117"/>
            </a:xfrm>
            <a:custGeom>
              <a:avLst/>
              <a:gdLst/>
              <a:ahLst/>
              <a:cxnLst>
                <a:cxn ang="0">
                  <a:pos x="40" y="2"/>
                </a:cxn>
                <a:cxn ang="0">
                  <a:pos x="9" y="1"/>
                </a:cxn>
                <a:cxn ang="0">
                  <a:pos x="1" y="9"/>
                </a:cxn>
                <a:cxn ang="0">
                  <a:pos x="22" y="21"/>
                </a:cxn>
                <a:cxn ang="0">
                  <a:pos x="34" y="20"/>
                </a:cxn>
                <a:cxn ang="0">
                  <a:pos x="40" y="19"/>
                </a:cxn>
                <a:cxn ang="0">
                  <a:pos x="40" y="2"/>
                </a:cxn>
              </a:cxnLst>
              <a:rect l="0" t="0" r="r" b="b"/>
              <a:pathLst>
                <a:path w="48" h="23">
                  <a:moveTo>
                    <a:pt x="40" y="2"/>
                  </a:moveTo>
                  <a:cubicBezTo>
                    <a:pt x="38" y="3"/>
                    <a:pt x="9" y="1"/>
                    <a:pt x="9" y="1"/>
                  </a:cubicBezTo>
                  <a:cubicBezTo>
                    <a:pt x="5" y="1"/>
                    <a:pt x="1" y="0"/>
                    <a:pt x="1" y="9"/>
                  </a:cubicBezTo>
                  <a:cubicBezTo>
                    <a:pt x="0" y="23"/>
                    <a:pt x="17" y="21"/>
                    <a:pt x="22" y="21"/>
                  </a:cubicBezTo>
                  <a:cubicBezTo>
                    <a:pt x="26" y="21"/>
                    <a:pt x="30" y="18"/>
                    <a:pt x="34" y="20"/>
                  </a:cubicBezTo>
                  <a:cubicBezTo>
                    <a:pt x="34" y="20"/>
                    <a:pt x="38" y="23"/>
                    <a:pt x="40" y="19"/>
                  </a:cubicBezTo>
                  <a:cubicBezTo>
                    <a:pt x="48" y="5"/>
                    <a:pt x="43" y="0"/>
                    <a:pt x="40" y="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46" name="Freeform 182"/>
            <p:cNvSpPr>
              <a:spLocks/>
            </p:cNvSpPr>
            <p:nvPr userDrawn="1"/>
          </p:nvSpPr>
          <p:spPr bwMode="auto">
            <a:xfrm>
              <a:off x="501" y="3344"/>
              <a:ext cx="177" cy="187"/>
            </a:xfrm>
            <a:custGeom>
              <a:avLst/>
              <a:gdLst/>
              <a:ahLst/>
              <a:cxnLst>
                <a:cxn ang="0">
                  <a:pos x="24" y="2"/>
                </a:cxn>
                <a:cxn ang="0">
                  <a:pos x="11" y="2"/>
                </a:cxn>
                <a:cxn ang="0">
                  <a:pos x="4" y="20"/>
                </a:cxn>
                <a:cxn ang="0">
                  <a:pos x="28" y="22"/>
                </a:cxn>
                <a:cxn ang="0">
                  <a:pos x="24" y="2"/>
                </a:cxn>
              </a:cxnLst>
              <a:rect l="0" t="0" r="r" b="b"/>
              <a:pathLst>
                <a:path w="35" h="37">
                  <a:moveTo>
                    <a:pt x="24" y="2"/>
                  </a:moveTo>
                  <a:cubicBezTo>
                    <a:pt x="19" y="3"/>
                    <a:pt x="11" y="2"/>
                    <a:pt x="11" y="2"/>
                  </a:cubicBezTo>
                  <a:cubicBezTo>
                    <a:pt x="0" y="2"/>
                    <a:pt x="5" y="14"/>
                    <a:pt x="4" y="20"/>
                  </a:cubicBezTo>
                  <a:cubicBezTo>
                    <a:pt x="3" y="27"/>
                    <a:pt x="22" y="37"/>
                    <a:pt x="28" y="22"/>
                  </a:cubicBezTo>
                  <a:cubicBezTo>
                    <a:pt x="35" y="7"/>
                    <a:pt x="28" y="0"/>
                    <a:pt x="24" y="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47" name="Freeform 183"/>
            <p:cNvSpPr>
              <a:spLocks/>
            </p:cNvSpPr>
            <p:nvPr userDrawn="1"/>
          </p:nvSpPr>
          <p:spPr bwMode="auto">
            <a:xfrm>
              <a:off x="905" y="3157"/>
              <a:ext cx="177" cy="38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4" y="5"/>
                </a:cxn>
                <a:cxn ang="0">
                  <a:pos x="5" y="0"/>
                </a:cxn>
              </a:cxnLst>
              <a:rect l="0" t="0" r="r" b="b"/>
              <a:pathLst>
                <a:path w="35" h="7">
                  <a:moveTo>
                    <a:pt x="5" y="0"/>
                  </a:moveTo>
                  <a:cubicBezTo>
                    <a:pt x="0" y="0"/>
                    <a:pt x="7" y="7"/>
                    <a:pt x="14" y="5"/>
                  </a:cubicBezTo>
                  <a:cubicBezTo>
                    <a:pt x="35" y="1"/>
                    <a:pt x="5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48" name="Freeform 184"/>
            <p:cNvSpPr>
              <a:spLocks/>
            </p:cNvSpPr>
            <p:nvPr userDrawn="1"/>
          </p:nvSpPr>
          <p:spPr bwMode="auto">
            <a:xfrm>
              <a:off x="965" y="3154"/>
              <a:ext cx="136" cy="79"/>
            </a:xfrm>
            <a:custGeom>
              <a:avLst/>
              <a:gdLst/>
              <a:ahLst/>
              <a:cxnLst>
                <a:cxn ang="0">
                  <a:pos x="7" y="13"/>
                </a:cxn>
                <a:cxn ang="0">
                  <a:pos x="25" y="6"/>
                </a:cxn>
                <a:cxn ang="0">
                  <a:pos x="17" y="1"/>
                </a:cxn>
                <a:cxn ang="0">
                  <a:pos x="7" y="11"/>
                </a:cxn>
                <a:cxn ang="0">
                  <a:pos x="7" y="13"/>
                </a:cxn>
              </a:cxnLst>
              <a:rect l="0" t="0" r="r" b="b"/>
              <a:pathLst>
                <a:path w="27" h="16">
                  <a:moveTo>
                    <a:pt x="7" y="13"/>
                  </a:moveTo>
                  <a:cubicBezTo>
                    <a:pt x="7" y="13"/>
                    <a:pt x="18" y="16"/>
                    <a:pt x="25" y="6"/>
                  </a:cubicBezTo>
                  <a:cubicBezTo>
                    <a:pt x="27" y="2"/>
                    <a:pt x="23" y="0"/>
                    <a:pt x="17" y="1"/>
                  </a:cubicBezTo>
                  <a:cubicBezTo>
                    <a:pt x="13" y="1"/>
                    <a:pt x="14" y="11"/>
                    <a:pt x="7" y="11"/>
                  </a:cubicBezTo>
                  <a:cubicBezTo>
                    <a:pt x="0" y="11"/>
                    <a:pt x="7" y="13"/>
                    <a:pt x="7" y="13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49" name="Freeform 185"/>
            <p:cNvSpPr>
              <a:spLocks/>
            </p:cNvSpPr>
            <p:nvPr userDrawn="1"/>
          </p:nvSpPr>
          <p:spPr bwMode="auto">
            <a:xfrm>
              <a:off x="959" y="3205"/>
              <a:ext cx="177" cy="85"/>
            </a:xfrm>
            <a:custGeom>
              <a:avLst/>
              <a:gdLst/>
              <a:ahLst/>
              <a:cxnLst>
                <a:cxn ang="0">
                  <a:pos x="25" y="6"/>
                </a:cxn>
                <a:cxn ang="0">
                  <a:pos x="8" y="10"/>
                </a:cxn>
                <a:cxn ang="0">
                  <a:pos x="6" y="13"/>
                </a:cxn>
                <a:cxn ang="0">
                  <a:pos x="27" y="12"/>
                </a:cxn>
                <a:cxn ang="0">
                  <a:pos x="25" y="6"/>
                </a:cxn>
              </a:cxnLst>
              <a:rect l="0" t="0" r="r" b="b"/>
              <a:pathLst>
                <a:path w="35" h="17">
                  <a:moveTo>
                    <a:pt x="25" y="6"/>
                  </a:moveTo>
                  <a:cubicBezTo>
                    <a:pt x="20" y="12"/>
                    <a:pt x="8" y="10"/>
                    <a:pt x="8" y="10"/>
                  </a:cubicBezTo>
                  <a:cubicBezTo>
                    <a:pt x="8" y="10"/>
                    <a:pt x="0" y="9"/>
                    <a:pt x="6" y="13"/>
                  </a:cubicBezTo>
                  <a:cubicBezTo>
                    <a:pt x="11" y="17"/>
                    <a:pt x="18" y="15"/>
                    <a:pt x="27" y="12"/>
                  </a:cubicBezTo>
                  <a:cubicBezTo>
                    <a:pt x="35" y="8"/>
                    <a:pt x="31" y="0"/>
                    <a:pt x="25" y="6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50" name="Freeform 186"/>
            <p:cNvSpPr>
              <a:spLocks/>
            </p:cNvSpPr>
            <p:nvPr userDrawn="1"/>
          </p:nvSpPr>
          <p:spPr bwMode="auto">
            <a:xfrm>
              <a:off x="845" y="3284"/>
              <a:ext cx="247" cy="60"/>
            </a:xfrm>
            <a:custGeom>
              <a:avLst/>
              <a:gdLst/>
              <a:ahLst/>
              <a:cxnLst>
                <a:cxn ang="0">
                  <a:pos x="40" y="3"/>
                </a:cxn>
                <a:cxn ang="0">
                  <a:pos x="29" y="1"/>
                </a:cxn>
                <a:cxn ang="0">
                  <a:pos x="7" y="0"/>
                </a:cxn>
                <a:cxn ang="0">
                  <a:pos x="2" y="5"/>
                </a:cxn>
                <a:cxn ang="0">
                  <a:pos x="20" y="8"/>
                </a:cxn>
                <a:cxn ang="0">
                  <a:pos x="41" y="8"/>
                </a:cxn>
                <a:cxn ang="0">
                  <a:pos x="40" y="3"/>
                </a:cxn>
              </a:cxnLst>
              <a:rect l="0" t="0" r="r" b="b"/>
              <a:pathLst>
                <a:path w="49" h="12">
                  <a:moveTo>
                    <a:pt x="40" y="3"/>
                  </a:moveTo>
                  <a:cubicBezTo>
                    <a:pt x="37" y="2"/>
                    <a:pt x="36" y="0"/>
                    <a:pt x="29" y="1"/>
                  </a:cubicBezTo>
                  <a:cubicBezTo>
                    <a:pt x="13" y="4"/>
                    <a:pt x="7" y="0"/>
                    <a:pt x="7" y="0"/>
                  </a:cubicBezTo>
                  <a:cubicBezTo>
                    <a:pt x="7" y="0"/>
                    <a:pt x="0" y="3"/>
                    <a:pt x="2" y="5"/>
                  </a:cubicBezTo>
                  <a:cubicBezTo>
                    <a:pt x="5" y="7"/>
                    <a:pt x="17" y="8"/>
                    <a:pt x="20" y="8"/>
                  </a:cubicBezTo>
                  <a:cubicBezTo>
                    <a:pt x="23" y="8"/>
                    <a:pt x="34" y="12"/>
                    <a:pt x="41" y="8"/>
                  </a:cubicBezTo>
                  <a:cubicBezTo>
                    <a:pt x="49" y="4"/>
                    <a:pt x="44" y="3"/>
                    <a:pt x="40" y="3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51" name="Freeform 187"/>
            <p:cNvSpPr>
              <a:spLocks/>
            </p:cNvSpPr>
            <p:nvPr userDrawn="1"/>
          </p:nvSpPr>
          <p:spPr bwMode="auto">
            <a:xfrm>
              <a:off x="870" y="3341"/>
              <a:ext cx="202" cy="54"/>
            </a:xfrm>
            <a:custGeom>
              <a:avLst/>
              <a:gdLst/>
              <a:ahLst/>
              <a:cxnLst>
                <a:cxn ang="0">
                  <a:pos x="37" y="2"/>
                </a:cxn>
                <a:cxn ang="0">
                  <a:pos x="26" y="4"/>
                </a:cxn>
                <a:cxn ang="0">
                  <a:pos x="13" y="3"/>
                </a:cxn>
                <a:cxn ang="0">
                  <a:pos x="1" y="2"/>
                </a:cxn>
                <a:cxn ang="0">
                  <a:pos x="35" y="8"/>
                </a:cxn>
                <a:cxn ang="0">
                  <a:pos x="37" y="2"/>
                </a:cxn>
              </a:cxnLst>
              <a:rect l="0" t="0" r="r" b="b"/>
              <a:pathLst>
                <a:path w="40" h="11">
                  <a:moveTo>
                    <a:pt x="37" y="2"/>
                  </a:moveTo>
                  <a:cubicBezTo>
                    <a:pt x="34" y="4"/>
                    <a:pt x="30" y="4"/>
                    <a:pt x="26" y="4"/>
                  </a:cubicBezTo>
                  <a:cubicBezTo>
                    <a:pt x="23" y="4"/>
                    <a:pt x="16" y="2"/>
                    <a:pt x="13" y="3"/>
                  </a:cubicBezTo>
                  <a:cubicBezTo>
                    <a:pt x="10" y="4"/>
                    <a:pt x="1" y="2"/>
                    <a:pt x="1" y="2"/>
                  </a:cubicBezTo>
                  <a:cubicBezTo>
                    <a:pt x="0" y="11"/>
                    <a:pt x="30" y="10"/>
                    <a:pt x="35" y="8"/>
                  </a:cubicBezTo>
                  <a:cubicBezTo>
                    <a:pt x="40" y="5"/>
                    <a:pt x="40" y="0"/>
                    <a:pt x="37" y="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52" name="Freeform 188"/>
            <p:cNvSpPr>
              <a:spLocks/>
            </p:cNvSpPr>
            <p:nvPr userDrawn="1"/>
          </p:nvSpPr>
          <p:spPr bwMode="auto">
            <a:xfrm>
              <a:off x="858" y="3385"/>
              <a:ext cx="209" cy="174"/>
            </a:xfrm>
            <a:custGeom>
              <a:avLst/>
              <a:gdLst/>
              <a:ahLst/>
              <a:cxnLst>
                <a:cxn ang="0">
                  <a:pos x="28" y="9"/>
                </a:cxn>
                <a:cxn ang="0">
                  <a:pos x="13" y="6"/>
                </a:cxn>
                <a:cxn ang="0">
                  <a:pos x="4" y="15"/>
                </a:cxn>
                <a:cxn ang="0">
                  <a:pos x="1" y="19"/>
                </a:cxn>
                <a:cxn ang="0">
                  <a:pos x="9" y="19"/>
                </a:cxn>
                <a:cxn ang="0">
                  <a:pos x="17" y="27"/>
                </a:cxn>
                <a:cxn ang="0">
                  <a:pos x="21" y="30"/>
                </a:cxn>
                <a:cxn ang="0">
                  <a:pos x="29" y="19"/>
                </a:cxn>
                <a:cxn ang="0">
                  <a:pos x="39" y="19"/>
                </a:cxn>
                <a:cxn ang="0">
                  <a:pos x="28" y="9"/>
                </a:cxn>
              </a:cxnLst>
              <a:rect l="0" t="0" r="r" b="b"/>
              <a:pathLst>
                <a:path w="41" h="34">
                  <a:moveTo>
                    <a:pt x="28" y="9"/>
                  </a:moveTo>
                  <a:cubicBezTo>
                    <a:pt x="28" y="6"/>
                    <a:pt x="14" y="0"/>
                    <a:pt x="13" y="6"/>
                  </a:cubicBezTo>
                  <a:cubicBezTo>
                    <a:pt x="11" y="12"/>
                    <a:pt x="4" y="15"/>
                    <a:pt x="4" y="15"/>
                  </a:cubicBezTo>
                  <a:cubicBezTo>
                    <a:pt x="0" y="16"/>
                    <a:pt x="0" y="16"/>
                    <a:pt x="1" y="19"/>
                  </a:cubicBezTo>
                  <a:cubicBezTo>
                    <a:pt x="1" y="22"/>
                    <a:pt x="4" y="24"/>
                    <a:pt x="9" y="19"/>
                  </a:cubicBezTo>
                  <a:cubicBezTo>
                    <a:pt x="17" y="10"/>
                    <a:pt x="17" y="26"/>
                    <a:pt x="17" y="27"/>
                  </a:cubicBezTo>
                  <a:cubicBezTo>
                    <a:pt x="18" y="29"/>
                    <a:pt x="19" y="34"/>
                    <a:pt x="21" y="30"/>
                  </a:cubicBezTo>
                  <a:cubicBezTo>
                    <a:pt x="22" y="26"/>
                    <a:pt x="25" y="14"/>
                    <a:pt x="29" y="19"/>
                  </a:cubicBezTo>
                  <a:cubicBezTo>
                    <a:pt x="35" y="27"/>
                    <a:pt x="41" y="19"/>
                    <a:pt x="39" y="19"/>
                  </a:cubicBezTo>
                  <a:cubicBezTo>
                    <a:pt x="38" y="18"/>
                    <a:pt x="28" y="13"/>
                    <a:pt x="28" y="9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53" name="Freeform 189"/>
            <p:cNvSpPr>
              <a:spLocks/>
            </p:cNvSpPr>
            <p:nvPr userDrawn="1"/>
          </p:nvSpPr>
          <p:spPr bwMode="auto">
            <a:xfrm>
              <a:off x="997" y="3306"/>
              <a:ext cx="126" cy="316"/>
            </a:xfrm>
            <a:custGeom>
              <a:avLst/>
              <a:gdLst/>
              <a:ahLst/>
              <a:cxnLst>
                <a:cxn ang="0">
                  <a:pos x="22" y="2"/>
                </a:cxn>
                <a:cxn ang="0">
                  <a:pos x="18" y="17"/>
                </a:cxn>
                <a:cxn ang="0">
                  <a:pos x="7" y="20"/>
                </a:cxn>
                <a:cxn ang="0">
                  <a:pos x="7" y="23"/>
                </a:cxn>
                <a:cxn ang="0">
                  <a:pos x="17" y="34"/>
                </a:cxn>
                <a:cxn ang="0">
                  <a:pos x="12" y="45"/>
                </a:cxn>
                <a:cxn ang="0">
                  <a:pos x="0" y="55"/>
                </a:cxn>
                <a:cxn ang="0">
                  <a:pos x="5" y="58"/>
                </a:cxn>
                <a:cxn ang="0">
                  <a:pos x="16" y="62"/>
                </a:cxn>
                <a:cxn ang="0">
                  <a:pos x="23" y="57"/>
                </a:cxn>
                <a:cxn ang="0">
                  <a:pos x="25" y="14"/>
                </a:cxn>
                <a:cxn ang="0">
                  <a:pos x="25" y="2"/>
                </a:cxn>
                <a:cxn ang="0">
                  <a:pos x="22" y="2"/>
                </a:cxn>
              </a:cxnLst>
              <a:rect l="0" t="0" r="r" b="b"/>
              <a:pathLst>
                <a:path w="25" h="63">
                  <a:moveTo>
                    <a:pt x="22" y="2"/>
                  </a:moveTo>
                  <a:cubicBezTo>
                    <a:pt x="22" y="2"/>
                    <a:pt x="20" y="15"/>
                    <a:pt x="18" y="17"/>
                  </a:cubicBezTo>
                  <a:cubicBezTo>
                    <a:pt x="15" y="19"/>
                    <a:pt x="10" y="20"/>
                    <a:pt x="7" y="20"/>
                  </a:cubicBezTo>
                  <a:cubicBezTo>
                    <a:pt x="4" y="19"/>
                    <a:pt x="4" y="22"/>
                    <a:pt x="7" y="23"/>
                  </a:cubicBezTo>
                  <a:cubicBezTo>
                    <a:pt x="10" y="24"/>
                    <a:pt x="17" y="29"/>
                    <a:pt x="17" y="34"/>
                  </a:cubicBezTo>
                  <a:cubicBezTo>
                    <a:pt x="17" y="40"/>
                    <a:pt x="17" y="44"/>
                    <a:pt x="12" y="45"/>
                  </a:cubicBezTo>
                  <a:cubicBezTo>
                    <a:pt x="6" y="46"/>
                    <a:pt x="0" y="47"/>
                    <a:pt x="0" y="55"/>
                  </a:cubicBezTo>
                  <a:cubicBezTo>
                    <a:pt x="0" y="55"/>
                    <a:pt x="3" y="57"/>
                    <a:pt x="5" y="58"/>
                  </a:cubicBezTo>
                  <a:cubicBezTo>
                    <a:pt x="8" y="58"/>
                    <a:pt x="14" y="61"/>
                    <a:pt x="16" y="62"/>
                  </a:cubicBezTo>
                  <a:cubicBezTo>
                    <a:pt x="18" y="63"/>
                    <a:pt x="23" y="61"/>
                    <a:pt x="23" y="57"/>
                  </a:cubicBezTo>
                  <a:cubicBezTo>
                    <a:pt x="24" y="52"/>
                    <a:pt x="24" y="20"/>
                    <a:pt x="25" y="14"/>
                  </a:cubicBezTo>
                  <a:cubicBezTo>
                    <a:pt x="25" y="9"/>
                    <a:pt x="25" y="3"/>
                    <a:pt x="25" y="2"/>
                  </a:cubicBezTo>
                  <a:cubicBezTo>
                    <a:pt x="25" y="1"/>
                    <a:pt x="22" y="0"/>
                    <a:pt x="22" y="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</p:grpSp>
      <p:grpSp>
        <p:nvGrpSpPr>
          <p:cNvPr id="6" name="Group 190"/>
          <p:cNvGrpSpPr>
            <a:grpSpLocks/>
          </p:cNvGrpSpPr>
          <p:nvPr/>
        </p:nvGrpSpPr>
        <p:grpSpPr bwMode="auto">
          <a:xfrm>
            <a:off x="381000" y="3962400"/>
            <a:ext cx="533400" cy="492125"/>
            <a:chOff x="96" y="2784"/>
            <a:chExt cx="1062" cy="981"/>
          </a:xfrm>
        </p:grpSpPr>
        <p:sp>
          <p:nvSpPr>
            <p:cNvPr id="165055" name="Freeform 191"/>
            <p:cNvSpPr>
              <a:spLocks/>
            </p:cNvSpPr>
            <p:nvPr userDrawn="1"/>
          </p:nvSpPr>
          <p:spPr bwMode="auto">
            <a:xfrm>
              <a:off x="121" y="2784"/>
              <a:ext cx="205" cy="82"/>
            </a:xfrm>
            <a:custGeom>
              <a:avLst/>
              <a:gdLst/>
              <a:ahLst/>
              <a:cxnLst>
                <a:cxn ang="0">
                  <a:pos x="30" y="12"/>
                </a:cxn>
                <a:cxn ang="0">
                  <a:pos x="37" y="10"/>
                </a:cxn>
                <a:cxn ang="0">
                  <a:pos x="38" y="9"/>
                </a:cxn>
                <a:cxn ang="0">
                  <a:pos x="31" y="1"/>
                </a:cxn>
                <a:cxn ang="0">
                  <a:pos x="8" y="11"/>
                </a:cxn>
                <a:cxn ang="0">
                  <a:pos x="30" y="12"/>
                </a:cxn>
              </a:cxnLst>
              <a:rect l="0" t="0" r="r" b="b"/>
              <a:pathLst>
                <a:path w="41" h="16">
                  <a:moveTo>
                    <a:pt x="30" y="12"/>
                  </a:moveTo>
                  <a:cubicBezTo>
                    <a:pt x="34" y="11"/>
                    <a:pt x="36" y="10"/>
                    <a:pt x="37" y="10"/>
                  </a:cubicBezTo>
                  <a:cubicBezTo>
                    <a:pt x="37" y="10"/>
                    <a:pt x="38" y="9"/>
                    <a:pt x="38" y="9"/>
                  </a:cubicBezTo>
                  <a:cubicBezTo>
                    <a:pt x="41" y="6"/>
                    <a:pt x="37" y="1"/>
                    <a:pt x="31" y="1"/>
                  </a:cubicBezTo>
                  <a:cubicBezTo>
                    <a:pt x="31" y="1"/>
                    <a:pt x="0" y="0"/>
                    <a:pt x="8" y="11"/>
                  </a:cubicBezTo>
                  <a:cubicBezTo>
                    <a:pt x="8" y="11"/>
                    <a:pt x="15" y="16"/>
                    <a:pt x="30" y="1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56" name="Freeform 192"/>
            <p:cNvSpPr>
              <a:spLocks noEditPoints="1"/>
            </p:cNvSpPr>
            <p:nvPr userDrawn="1"/>
          </p:nvSpPr>
          <p:spPr bwMode="auto">
            <a:xfrm>
              <a:off x="96" y="2790"/>
              <a:ext cx="1062" cy="975"/>
            </a:xfrm>
            <a:custGeom>
              <a:avLst/>
              <a:gdLst/>
              <a:ahLst/>
              <a:cxnLst>
                <a:cxn ang="0">
                  <a:pos x="163" y="155"/>
                </a:cxn>
                <a:cxn ang="0">
                  <a:pos x="152" y="125"/>
                </a:cxn>
                <a:cxn ang="0">
                  <a:pos x="142" y="99"/>
                </a:cxn>
                <a:cxn ang="0">
                  <a:pos x="165" y="93"/>
                </a:cxn>
                <a:cxn ang="0">
                  <a:pos x="146" y="82"/>
                </a:cxn>
                <a:cxn ang="0">
                  <a:pos x="157" y="83"/>
                </a:cxn>
                <a:cxn ang="0">
                  <a:pos x="157" y="77"/>
                </a:cxn>
                <a:cxn ang="0">
                  <a:pos x="135" y="78"/>
                </a:cxn>
                <a:cxn ang="0">
                  <a:pos x="128" y="125"/>
                </a:cxn>
                <a:cxn ang="0">
                  <a:pos x="124" y="84"/>
                </a:cxn>
                <a:cxn ang="0">
                  <a:pos x="118" y="67"/>
                </a:cxn>
                <a:cxn ang="0">
                  <a:pos x="124" y="51"/>
                </a:cxn>
                <a:cxn ang="0">
                  <a:pos x="121" y="37"/>
                </a:cxn>
                <a:cxn ang="0">
                  <a:pos x="119" y="24"/>
                </a:cxn>
                <a:cxn ang="0">
                  <a:pos x="132" y="39"/>
                </a:cxn>
                <a:cxn ang="0">
                  <a:pos x="149" y="18"/>
                </a:cxn>
                <a:cxn ang="0">
                  <a:pos x="147" y="36"/>
                </a:cxn>
                <a:cxn ang="0">
                  <a:pos x="143" y="48"/>
                </a:cxn>
                <a:cxn ang="0">
                  <a:pos x="144" y="67"/>
                </a:cxn>
                <a:cxn ang="0">
                  <a:pos x="199" y="29"/>
                </a:cxn>
                <a:cxn ang="0">
                  <a:pos x="90" y="1"/>
                </a:cxn>
                <a:cxn ang="0">
                  <a:pos x="56" y="8"/>
                </a:cxn>
                <a:cxn ang="0">
                  <a:pos x="85" y="12"/>
                </a:cxn>
                <a:cxn ang="0">
                  <a:pos x="60" y="22"/>
                </a:cxn>
                <a:cxn ang="0">
                  <a:pos x="58" y="29"/>
                </a:cxn>
                <a:cxn ang="0">
                  <a:pos x="38" y="17"/>
                </a:cxn>
                <a:cxn ang="0">
                  <a:pos x="13" y="115"/>
                </a:cxn>
                <a:cxn ang="0">
                  <a:pos x="61" y="146"/>
                </a:cxn>
                <a:cxn ang="0">
                  <a:pos x="45" y="133"/>
                </a:cxn>
                <a:cxn ang="0">
                  <a:pos x="35" y="145"/>
                </a:cxn>
                <a:cxn ang="0">
                  <a:pos x="32" y="128"/>
                </a:cxn>
                <a:cxn ang="0">
                  <a:pos x="46" y="86"/>
                </a:cxn>
                <a:cxn ang="0">
                  <a:pos x="67" y="83"/>
                </a:cxn>
                <a:cxn ang="0">
                  <a:pos x="71" y="95"/>
                </a:cxn>
                <a:cxn ang="0">
                  <a:pos x="61" y="121"/>
                </a:cxn>
                <a:cxn ang="0">
                  <a:pos x="91" y="180"/>
                </a:cxn>
                <a:cxn ang="0">
                  <a:pos x="186" y="166"/>
                </a:cxn>
                <a:cxn ang="0">
                  <a:pos x="182" y="66"/>
                </a:cxn>
                <a:cxn ang="0">
                  <a:pos x="165" y="60"/>
                </a:cxn>
                <a:cxn ang="0">
                  <a:pos x="113" y="61"/>
                </a:cxn>
                <a:cxn ang="0">
                  <a:pos x="108" y="87"/>
                </a:cxn>
                <a:cxn ang="0">
                  <a:pos x="114" y="50"/>
                </a:cxn>
                <a:cxn ang="0">
                  <a:pos x="89" y="26"/>
                </a:cxn>
                <a:cxn ang="0">
                  <a:pos x="105" y="35"/>
                </a:cxn>
                <a:cxn ang="0">
                  <a:pos x="61" y="72"/>
                </a:cxn>
                <a:cxn ang="0">
                  <a:pos x="24" y="37"/>
                </a:cxn>
                <a:cxn ang="0">
                  <a:pos x="68" y="40"/>
                </a:cxn>
                <a:cxn ang="0">
                  <a:pos x="79" y="40"/>
                </a:cxn>
                <a:cxn ang="0">
                  <a:pos x="108" y="45"/>
                </a:cxn>
                <a:cxn ang="0">
                  <a:pos x="99" y="93"/>
                </a:cxn>
                <a:cxn ang="0">
                  <a:pos x="93" y="51"/>
                </a:cxn>
                <a:cxn ang="0">
                  <a:pos x="61" y="72"/>
                </a:cxn>
                <a:cxn ang="0">
                  <a:pos x="80" y="82"/>
                </a:cxn>
                <a:cxn ang="0">
                  <a:pos x="88" y="58"/>
                </a:cxn>
                <a:cxn ang="0">
                  <a:pos x="102" y="145"/>
                </a:cxn>
                <a:cxn ang="0">
                  <a:pos x="82" y="96"/>
                </a:cxn>
                <a:cxn ang="0">
                  <a:pos x="117" y="106"/>
                </a:cxn>
              </a:cxnLst>
              <a:rect l="0" t="0" r="r" b="b"/>
              <a:pathLst>
                <a:path w="210" h="193">
                  <a:moveTo>
                    <a:pt x="186" y="166"/>
                  </a:moveTo>
                  <a:cubicBezTo>
                    <a:pt x="167" y="166"/>
                    <a:pt x="163" y="155"/>
                    <a:pt x="163" y="155"/>
                  </a:cubicBezTo>
                  <a:cubicBezTo>
                    <a:pt x="163" y="155"/>
                    <a:pt x="162" y="147"/>
                    <a:pt x="154" y="145"/>
                  </a:cubicBezTo>
                  <a:cubicBezTo>
                    <a:pt x="135" y="140"/>
                    <a:pt x="147" y="128"/>
                    <a:pt x="152" y="125"/>
                  </a:cubicBezTo>
                  <a:cubicBezTo>
                    <a:pt x="157" y="123"/>
                    <a:pt x="154" y="122"/>
                    <a:pt x="150" y="120"/>
                  </a:cubicBezTo>
                  <a:cubicBezTo>
                    <a:pt x="142" y="115"/>
                    <a:pt x="141" y="109"/>
                    <a:pt x="142" y="99"/>
                  </a:cubicBezTo>
                  <a:cubicBezTo>
                    <a:pt x="142" y="88"/>
                    <a:pt x="149" y="91"/>
                    <a:pt x="149" y="91"/>
                  </a:cubicBezTo>
                  <a:cubicBezTo>
                    <a:pt x="149" y="91"/>
                    <a:pt x="160" y="96"/>
                    <a:pt x="165" y="93"/>
                  </a:cubicBezTo>
                  <a:cubicBezTo>
                    <a:pt x="169" y="91"/>
                    <a:pt x="167" y="88"/>
                    <a:pt x="165" y="89"/>
                  </a:cubicBezTo>
                  <a:cubicBezTo>
                    <a:pt x="163" y="91"/>
                    <a:pt x="148" y="89"/>
                    <a:pt x="146" y="82"/>
                  </a:cubicBezTo>
                  <a:cubicBezTo>
                    <a:pt x="144" y="74"/>
                    <a:pt x="150" y="78"/>
                    <a:pt x="151" y="78"/>
                  </a:cubicBezTo>
                  <a:cubicBezTo>
                    <a:pt x="153" y="79"/>
                    <a:pt x="153" y="81"/>
                    <a:pt x="157" y="83"/>
                  </a:cubicBezTo>
                  <a:cubicBezTo>
                    <a:pt x="168" y="88"/>
                    <a:pt x="162" y="82"/>
                    <a:pt x="162" y="82"/>
                  </a:cubicBezTo>
                  <a:cubicBezTo>
                    <a:pt x="162" y="82"/>
                    <a:pt x="162" y="82"/>
                    <a:pt x="157" y="77"/>
                  </a:cubicBezTo>
                  <a:cubicBezTo>
                    <a:pt x="152" y="71"/>
                    <a:pt x="145" y="73"/>
                    <a:pt x="139" y="73"/>
                  </a:cubicBezTo>
                  <a:cubicBezTo>
                    <a:pt x="133" y="73"/>
                    <a:pt x="135" y="78"/>
                    <a:pt x="135" y="78"/>
                  </a:cubicBezTo>
                  <a:cubicBezTo>
                    <a:pt x="135" y="78"/>
                    <a:pt x="134" y="88"/>
                    <a:pt x="133" y="106"/>
                  </a:cubicBezTo>
                  <a:cubicBezTo>
                    <a:pt x="132" y="124"/>
                    <a:pt x="129" y="126"/>
                    <a:pt x="128" y="125"/>
                  </a:cubicBezTo>
                  <a:cubicBezTo>
                    <a:pt x="127" y="123"/>
                    <a:pt x="125" y="114"/>
                    <a:pt x="125" y="111"/>
                  </a:cubicBezTo>
                  <a:cubicBezTo>
                    <a:pt x="125" y="108"/>
                    <a:pt x="123" y="97"/>
                    <a:pt x="124" y="84"/>
                  </a:cubicBezTo>
                  <a:cubicBezTo>
                    <a:pt x="125" y="72"/>
                    <a:pt x="128" y="77"/>
                    <a:pt x="120" y="74"/>
                  </a:cubicBezTo>
                  <a:cubicBezTo>
                    <a:pt x="111" y="71"/>
                    <a:pt x="116" y="67"/>
                    <a:pt x="118" y="67"/>
                  </a:cubicBezTo>
                  <a:cubicBezTo>
                    <a:pt x="121" y="67"/>
                    <a:pt x="125" y="69"/>
                    <a:pt x="126" y="67"/>
                  </a:cubicBezTo>
                  <a:cubicBezTo>
                    <a:pt x="127" y="59"/>
                    <a:pt x="128" y="52"/>
                    <a:pt x="124" y="51"/>
                  </a:cubicBezTo>
                  <a:cubicBezTo>
                    <a:pt x="115" y="47"/>
                    <a:pt x="119" y="45"/>
                    <a:pt x="122" y="44"/>
                  </a:cubicBezTo>
                  <a:cubicBezTo>
                    <a:pt x="125" y="43"/>
                    <a:pt x="126" y="35"/>
                    <a:pt x="121" y="37"/>
                  </a:cubicBezTo>
                  <a:cubicBezTo>
                    <a:pt x="112" y="40"/>
                    <a:pt x="113" y="32"/>
                    <a:pt x="115" y="31"/>
                  </a:cubicBezTo>
                  <a:cubicBezTo>
                    <a:pt x="117" y="30"/>
                    <a:pt x="120" y="32"/>
                    <a:pt x="119" y="24"/>
                  </a:cubicBezTo>
                  <a:cubicBezTo>
                    <a:pt x="117" y="17"/>
                    <a:pt x="124" y="14"/>
                    <a:pt x="126" y="21"/>
                  </a:cubicBezTo>
                  <a:cubicBezTo>
                    <a:pt x="127" y="28"/>
                    <a:pt x="130" y="42"/>
                    <a:pt x="132" y="39"/>
                  </a:cubicBezTo>
                  <a:cubicBezTo>
                    <a:pt x="134" y="35"/>
                    <a:pt x="138" y="22"/>
                    <a:pt x="142" y="16"/>
                  </a:cubicBezTo>
                  <a:cubicBezTo>
                    <a:pt x="145" y="10"/>
                    <a:pt x="150" y="15"/>
                    <a:pt x="149" y="18"/>
                  </a:cubicBezTo>
                  <a:cubicBezTo>
                    <a:pt x="144" y="33"/>
                    <a:pt x="152" y="34"/>
                    <a:pt x="152" y="34"/>
                  </a:cubicBezTo>
                  <a:cubicBezTo>
                    <a:pt x="152" y="34"/>
                    <a:pt x="151" y="36"/>
                    <a:pt x="147" y="36"/>
                  </a:cubicBezTo>
                  <a:cubicBezTo>
                    <a:pt x="137" y="35"/>
                    <a:pt x="141" y="41"/>
                    <a:pt x="145" y="43"/>
                  </a:cubicBezTo>
                  <a:cubicBezTo>
                    <a:pt x="154" y="46"/>
                    <a:pt x="148" y="48"/>
                    <a:pt x="143" y="48"/>
                  </a:cubicBezTo>
                  <a:cubicBezTo>
                    <a:pt x="139" y="48"/>
                    <a:pt x="136" y="50"/>
                    <a:pt x="135" y="55"/>
                  </a:cubicBezTo>
                  <a:cubicBezTo>
                    <a:pt x="132" y="70"/>
                    <a:pt x="144" y="67"/>
                    <a:pt x="144" y="67"/>
                  </a:cubicBezTo>
                  <a:cubicBezTo>
                    <a:pt x="162" y="72"/>
                    <a:pt x="189" y="69"/>
                    <a:pt x="189" y="69"/>
                  </a:cubicBezTo>
                  <a:cubicBezTo>
                    <a:pt x="209" y="75"/>
                    <a:pt x="200" y="45"/>
                    <a:pt x="199" y="29"/>
                  </a:cubicBezTo>
                  <a:cubicBezTo>
                    <a:pt x="197" y="13"/>
                    <a:pt x="195" y="5"/>
                    <a:pt x="181" y="2"/>
                  </a:cubicBezTo>
                  <a:cubicBezTo>
                    <a:pt x="168" y="0"/>
                    <a:pt x="90" y="1"/>
                    <a:pt x="90" y="1"/>
                  </a:cubicBezTo>
                  <a:cubicBezTo>
                    <a:pt x="87" y="2"/>
                    <a:pt x="56" y="1"/>
                    <a:pt x="56" y="1"/>
                  </a:cubicBezTo>
                  <a:cubicBezTo>
                    <a:pt x="56" y="1"/>
                    <a:pt x="54" y="8"/>
                    <a:pt x="56" y="8"/>
                  </a:cubicBezTo>
                  <a:cubicBezTo>
                    <a:pt x="61" y="8"/>
                    <a:pt x="80" y="9"/>
                    <a:pt x="80" y="9"/>
                  </a:cubicBezTo>
                  <a:cubicBezTo>
                    <a:pt x="81" y="9"/>
                    <a:pt x="90" y="8"/>
                    <a:pt x="85" y="12"/>
                  </a:cubicBezTo>
                  <a:cubicBezTo>
                    <a:pt x="80" y="16"/>
                    <a:pt x="69" y="16"/>
                    <a:pt x="62" y="16"/>
                  </a:cubicBezTo>
                  <a:cubicBezTo>
                    <a:pt x="47" y="15"/>
                    <a:pt x="54" y="22"/>
                    <a:pt x="60" y="22"/>
                  </a:cubicBezTo>
                  <a:cubicBezTo>
                    <a:pt x="78" y="22"/>
                    <a:pt x="82" y="26"/>
                    <a:pt x="74" y="27"/>
                  </a:cubicBezTo>
                  <a:cubicBezTo>
                    <a:pt x="67" y="28"/>
                    <a:pt x="65" y="28"/>
                    <a:pt x="58" y="29"/>
                  </a:cubicBezTo>
                  <a:cubicBezTo>
                    <a:pt x="2" y="38"/>
                    <a:pt x="21" y="23"/>
                    <a:pt x="26" y="23"/>
                  </a:cubicBezTo>
                  <a:cubicBezTo>
                    <a:pt x="49" y="23"/>
                    <a:pt x="44" y="15"/>
                    <a:pt x="38" y="17"/>
                  </a:cubicBezTo>
                  <a:cubicBezTo>
                    <a:pt x="32" y="18"/>
                    <a:pt x="12" y="11"/>
                    <a:pt x="9" y="24"/>
                  </a:cubicBezTo>
                  <a:cubicBezTo>
                    <a:pt x="7" y="37"/>
                    <a:pt x="15" y="103"/>
                    <a:pt x="13" y="115"/>
                  </a:cubicBezTo>
                  <a:cubicBezTo>
                    <a:pt x="0" y="193"/>
                    <a:pt x="71" y="176"/>
                    <a:pt x="71" y="176"/>
                  </a:cubicBezTo>
                  <a:cubicBezTo>
                    <a:pt x="56" y="164"/>
                    <a:pt x="62" y="153"/>
                    <a:pt x="61" y="146"/>
                  </a:cubicBezTo>
                  <a:cubicBezTo>
                    <a:pt x="57" y="125"/>
                    <a:pt x="55" y="122"/>
                    <a:pt x="51" y="124"/>
                  </a:cubicBezTo>
                  <a:cubicBezTo>
                    <a:pt x="43" y="128"/>
                    <a:pt x="44" y="130"/>
                    <a:pt x="45" y="133"/>
                  </a:cubicBezTo>
                  <a:cubicBezTo>
                    <a:pt x="51" y="151"/>
                    <a:pt x="37" y="137"/>
                    <a:pt x="37" y="137"/>
                  </a:cubicBezTo>
                  <a:cubicBezTo>
                    <a:pt x="35" y="138"/>
                    <a:pt x="34" y="142"/>
                    <a:pt x="35" y="145"/>
                  </a:cubicBezTo>
                  <a:cubicBezTo>
                    <a:pt x="47" y="168"/>
                    <a:pt x="36" y="162"/>
                    <a:pt x="33" y="158"/>
                  </a:cubicBezTo>
                  <a:cubicBezTo>
                    <a:pt x="22" y="142"/>
                    <a:pt x="33" y="133"/>
                    <a:pt x="32" y="128"/>
                  </a:cubicBezTo>
                  <a:cubicBezTo>
                    <a:pt x="27" y="108"/>
                    <a:pt x="42" y="100"/>
                    <a:pt x="44" y="97"/>
                  </a:cubicBezTo>
                  <a:cubicBezTo>
                    <a:pt x="46" y="93"/>
                    <a:pt x="45" y="92"/>
                    <a:pt x="46" y="86"/>
                  </a:cubicBezTo>
                  <a:cubicBezTo>
                    <a:pt x="48" y="72"/>
                    <a:pt x="55" y="79"/>
                    <a:pt x="55" y="84"/>
                  </a:cubicBezTo>
                  <a:cubicBezTo>
                    <a:pt x="53" y="100"/>
                    <a:pt x="63" y="88"/>
                    <a:pt x="67" y="83"/>
                  </a:cubicBezTo>
                  <a:cubicBezTo>
                    <a:pt x="78" y="68"/>
                    <a:pt x="77" y="84"/>
                    <a:pt x="75" y="87"/>
                  </a:cubicBezTo>
                  <a:cubicBezTo>
                    <a:pt x="72" y="89"/>
                    <a:pt x="71" y="93"/>
                    <a:pt x="71" y="95"/>
                  </a:cubicBezTo>
                  <a:cubicBezTo>
                    <a:pt x="74" y="103"/>
                    <a:pt x="69" y="111"/>
                    <a:pt x="67" y="112"/>
                  </a:cubicBezTo>
                  <a:cubicBezTo>
                    <a:pt x="66" y="112"/>
                    <a:pt x="61" y="114"/>
                    <a:pt x="61" y="121"/>
                  </a:cubicBezTo>
                  <a:cubicBezTo>
                    <a:pt x="61" y="127"/>
                    <a:pt x="69" y="139"/>
                    <a:pt x="69" y="143"/>
                  </a:cubicBezTo>
                  <a:cubicBezTo>
                    <a:pt x="69" y="178"/>
                    <a:pt x="84" y="181"/>
                    <a:pt x="91" y="180"/>
                  </a:cubicBezTo>
                  <a:cubicBezTo>
                    <a:pt x="98" y="179"/>
                    <a:pt x="159" y="177"/>
                    <a:pt x="185" y="175"/>
                  </a:cubicBezTo>
                  <a:cubicBezTo>
                    <a:pt x="210" y="173"/>
                    <a:pt x="193" y="166"/>
                    <a:pt x="186" y="166"/>
                  </a:cubicBezTo>
                  <a:close/>
                  <a:moveTo>
                    <a:pt x="165" y="60"/>
                  </a:moveTo>
                  <a:cubicBezTo>
                    <a:pt x="203" y="61"/>
                    <a:pt x="185" y="64"/>
                    <a:pt x="182" y="66"/>
                  </a:cubicBezTo>
                  <a:cubicBezTo>
                    <a:pt x="178" y="68"/>
                    <a:pt x="182" y="66"/>
                    <a:pt x="167" y="65"/>
                  </a:cubicBezTo>
                  <a:cubicBezTo>
                    <a:pt x="152" y="65"/>
                    <a:pt x="165" y="60"/>
                    <a:pt x="165" y="60"/>
                  </a:cubicBezTo>
                  <a:close/>
                  <a:moveTo>
                    <a:pt x="114" y="50"/>
                  </a:moveTo>
                  <a:cubicBezTo>
                    <a:pt x="121" y="55"/>
                    <a:pt x="113" y="61"/>
                    <a:pt x="113" y="61"/>
                  </a:cubicBezTo>
                  <a:cubicBezTo>
                    <a:pt x="113" y="61"/>
                    <a:pt x="108" y="70"/>
                    <a:pt x="112" y="78"/>
                  </a:cubicBezTo>
                  <a:cubicBezTo>
                    <a:pt x="116" y="87"/>
                    <a:pt x="116" y="97"/>
                    <a:pt x="108" y="87"/>
                  </a:cubicBezTo>
                  <a:cubicBezTo>
                    <a:pt x="100" y="78"/>
                    <a:pt x="105" y="58"/>
                    <a:pt x="107" y="53"/>
                  </a:cubicBezTo>
                  <a:cubicBezTo>
                    <a:pt x="107" y="53"/>
                    <a:pt x="107" y="44"/>
                    <a:pt x="114" y="50"/>
                  </a:cubicBezTo>
                  <a:close/>
                  <a:moveTo>
                    <a:pt x="83" y="29"/>
                  </a:moveTo>
                  <a:cubicBezTo>
                    <a:pt x="83" y="25"/>
                    <a:pt x="89" y="26"/>
                    <a:pt x="89" y="26"/>
                  </a:cubicBezTo>
                  <a:cubicBezTo>
                    <a:pt x="89" y="26"/>
                    <a:pt x="99" y="30"/>
                    <a:pt x="104" y="30"/>
                  </a:cubicBezTo>
                  <a:cubicBezTo>
                    <a:pt x="108" y="29"/>
                    <a:pt x="114" y="35"/>
                    <a:pt x="105" y="35"/>
                  </a:cubicBezTo>
                  <a:cubicBezTo>
                    <a:pt x="96" y="35"/>
                    <a:pt x="82" y="39"/>
                    <a:pt x="83" y="29"/>
                  </a:cubicBezTo>
                  <a:close/>
                  <a:moveTo>
                    <a:pt x="61" y="72"/>
                  </a:moveTo>
                  <a:cubicBezTo>
                    <a:pt x="55" y="72"/>
                    <a:pt x="16" y="87"/>
                    <a:pt x="16" y="48"/>
                  </a:cubicBezTo>
                  <a:cubicBezTo>
                    <a:pt x="16" y="39"/>
                    <a:pt x="14" y="31"/>
                    <a:pt x="24" y="37"/>
                  </a:cubicBezTo>
                  <a:cubicBezTo>
                    <a:pt x="35" y="42"/>
                    <a:pt x="25" y="42"/>
                    <a:pt x="49" y="40"/>
                  </a:cubicBezTo>
                  <a:cubicBezTo>
                    <a:pt x="49" y="40"/>
                    <a:pt x="66" y="41"/>
                    <a:pt x="68" y="40"/>
                  </a:cubicBezTo>
                  <a:cubicBezTo>
                    <a:pt x="71" y="38"/>
                    <a:pt x="69" y="34"/>
                    <a:pt x="74" y="34"/>
                  </a:cubicBezTo>
                  <a:cubicBezTo>
                    <a:pt x="80" y="34"/>
                    <a:pt x="79" y="40"/>
                    <a:pt x="79" y="40"/>
                  </a:cubicBezTo>
                  <a:cubicBezTo>
                    <a:pt x="79" y="40"/>
                    <a:pt x="74" y="46"/>
                    <a:pt x="109" y="41"/>
                  </a:cubicBezTo>
                  <a:cubicBezTo>
                    <a:pt x="113" y="41"/>
                    <a:pt x="117" y="45"/>
                    <a:pt x="108" y="45"/>
                  </a:cubicBezTo>
                  <a:cubicBezTo>
                    <a:pt x="104" y="45"/>
                    <a:pt x="97" y="48"/>
                    <a:pt x="100" y="53"/>
                  </a:cubicBezTo>
                  <a:cubicBezTo>
                    <a:pt x="102" y="58"/>
                    <a:pt x="99" y="93"/>
                    <a:pt x="99" y="93"/>
                  </a:cubicBezTo>
                  <a:cubicBezTo>
                    <a:pt x="99" y="93"/>
                    <a:pt x="97" y="100"/>
                    <a:pt x="94" y="90"/>
                  </a:cubicBezTo>
                  <a:cubicBezTo>
                    <a:pt x="93" y="86"/>
                    <a:pt x="94" y="53"/>
                    <a:pt x="93" y="51"/>
                  </a:cubicBezTo>
                  <a:cubicBezTo>
                    <a:pt x="93" y="48"/>
                    <a:pt x="77" y="45"/>
                    <a:pt x="77" y="57"/>
                  </a:cubicBezTo>
                  <a:cubicBezTo>
                    <a:pt x="77" y="68"/>
                    <a:pt x="73" y="71"/>
                    <a:pt x="61" y="72"/>
                  </a:cubicBezTo>
                  <a:close/>
                  <a:moveTo>
                    <a:pt x="85" y="84"/>
                  </a:moveTo>
                  <a:cubicBezTo>
                    <a:pt x="82" y="88"/>
                    <a:pt x="78" y="90"/>
                    <a:pt x="80" y="82"/>
                  </a:cubicBezTo>
                  <a:cubicBezTo>
                    <a:pt x="81" y="74"/>
                    <a:pt x="83" y="63"/>
                    <a:pt x="83" y="57"/>
                  </a:cubicBezTo>
                  <a:cubicBezTo>
                    <a:pt x="83" y="57"/>
                    <a:pt x="87" y="50"/>
                    <a:pt x="88" y="58"/>
                  </a:cubicBezTo>
                  <a:cubicBezTo>
                    <a:pt x="89" y="66"/>
                    <a:pt x="87" y="81"/>
                    <a:pt x="85" y="84"/>
                  </a:cubicBezTo>
                  <a:close/>
                  <a:moveTo>
                    <a:pt x="102" y="145"/>
                  </a:moveTo>
                  <a:cubicBezTo>
                    <a:pt x="78" y="144"/>
                    <a:pt x="77" y="148"/>
                    <a:pt x="77" y="117"/>
                  </a:cubicBezTo>
                  <a:cubicBezTo>
                    <a:pt x="77" y="86"/>
                    <a:pt x="81" y="93"/>
                    <a:pt x="82" y="96"/>
                  </a:cubicBezTo>
                  <a:cubicBezTo>
                    <a:pt x="82" y="96"/>
                    <a:pt x="90" y="116"/>
                    <a:pt x="111" y="101"/>
                  </a:cubicBezTo>
                  <a:cubicBezTo>
                    <a:pt x="114" y="98"/>
                    <a:pt x="116" y="96"/>
                    <a:pt x="117" y="106"/>
                  </a:cubicBezTo>
                  <a:cubicBezTo>
                    <a:pt x="117" y="117"/>
                    <a:pt x="127" y="145"/>
                    <a:pt x="102" y="145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57" name="Freeform 193"/>
            <p:cNvSpPr>
              <a:spLocks/>
            </p:cNvSpPr>
            <p:nvPr userDrawn="1"/>
          </p:nvSpPr>
          <p:spPr bwMode="auto">
            <a:xfrm>
              <a:off x="349" y="3256"/>
              <a:ext cx="85" cy="101"/>
            </a:xfrm>
            <a:custGeom>
              <a:avLst/>
              <a:gdLst/>
              <a:ahLst/>
              <a:cxnLst>
                <a:cxn ang="0">
                  <a:pos x="14" y="5"/>
                </a:cxn>
                <a:cxn ang="0">
                  <a:pos x="9" y="20"/>
                </a:cxn>
                <a:cxn ang="0">
                  <a:pos x="14" y="5"/>
                </a:cxn>
              </a:cxnLst>
              <a:rect l="0" t="0" r="r" b="b"/>
              <a:pathLst>
                <a:path w="17" h="20">
                  <a:moveTo>
                    <a:pt x="14" y="5"/>
                  </a:moveTo>
                  <a:cubicBezTo>
                    <a:pt x="13" y="0"/>
                    <a:pt x="0" y="8"/>
                    <a:pt x="9" y="20"/>
                  </a:cubicBezTo>
                  <a:cubicBezTo>
                    <a:pt x="9" y="20"/>
                    <a:pt x="17" y="17"/>
                    <a:pt x="14" y="5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58" name="Freeform 194"/>
            <p:cNvSpPr>
              <a:spLocks/>
            </p:cNvSpPr>
            <p:nvPr userDrawn="1"/>
          </p:nvSpPr>
          <p:spPr bwMode="auto">
            <a:xfrm>
              <a:off x="267" y="3293"/>
              <a:ext cx="76" cy="136"/>
            </a:xfrm>
            <a:custGeom>
              <a:avLst/>
              <a:gdLst/>
              <a:ahLst/>
              <a:cxnLst>
                <a:cxn ang="0">
                  <a:pos x="7" y="10"/>
                </a:cxn>
                <a:cxn ang="0">
                  <a:pos x="4" y="25"/>
                </a:cxn>
                <a:cxn ang="0">
                  <a:pos x="15" y="16"/>
                </a:cxn>
                <a:cxn ang="0">
                  <a:pos x="13" y="8"/>
                </a:cxn>
                <a:cxn ang="0">
                  <a:pos x="7" y="10"/>
                </a:cxn>
              </a:cxnLst>
              <a:rect l="0" t="0" r="r" b="b"/>
              <a:pathLst>
                <a:path w="15" h="27">
                  <a:moveTo>
                    <a:pt x="7" y="10"/>
                  </a:moveTo>
                  <a:cubicBezTo>
                    <a:pt x="0" y="19"/>
                    <a:pt x="2" y="23"/>
                    <a:pt x="4" y="25"/>
                  </a:cubicBezTo>
                  <a:cubicBezTo>
                    <a:pt x="7" y="27"/>
                    <a:pt x="11" y="26"/>
                    <a:pt x="15" y="16"/>
                  </a:cubicBezTo>
                  <a:cubicBezTo>
                    <a:pt x="15" y="16"/>
                    <a:pt x="12" y="11"/>
                    <a:pt x="13" y="8"/>
                  </a:cubicBezTo>
                  <a:cubicBezTo>
                    <a:pt x="15" y="6"/>
                    <a:pt x="14" y="0"/>
                    <a:pt x="7" y="1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59" name="Freeform 195"/>
            <p:cNvSpPr>
              <a:spLocks/>
            </p:cNvSpPr>
            <p:nvPr userDrawn="1"/>
          </p:nvSpPr>
          <p:spPr bwMode="auto">
            <a:xfrm>
              <a:off x="222" y="3021"/>
              <a:ext cx="243" cy="117"/>
            </a:xfrm>
            <a:custGeom>
              <a:avLst/>
              <a:gdLst/>
              <a:ahLst/>
              <a:cxnLst>
                <a:cxn ang="0">
                  <a:pos x="40" y="2"/>
                </a:cxn>
                <a:cxn ang="0">
                  <a:pos x="9" y="1"/>
                </a:cxn>
                <a:cxn ang="0">
                  <a:pos x="1" y="9"/>
                </a:cxn>
                <a:cxn ang="0">
                  <a:pos x="22" y="21"/>
                </a:cxn>
                <a:cxn ang="0">
                  <a:pos x="34" y="20"/>
                </a:cxn>
                <a:cxn ang="0">
                  <a:pos x="40" y="19"/>
                </a:cxn>
                <a:cxn ang="0">
                  <a:pos x="40" y="2"/>
                </a:cxn>
              </a:cxnLst>
              <a:rect l="0" t="0" r="r" b="b"/>
              <a:pathLst>
                <a:path w="48" h="23">
                  <a:moveTo>
                    <a:pt x="40" y="2"/>
                  </a:moveTo>
                  <a:cubicBezTo>
                    <a:pt x="38" y="3"/>
                    <a:pt x="9" y="1"/>
                    <a:pt x="9" y="1"/>
                  </a:cubicBezTo>
                  <a:cubicBezTo>
                    <a:pt x="5" y="1"/>
                    <a:pt x="1" y="0"/>
                    <a:pt x="1" y="9"/>
                  </a:cubicBezTo>
                  <a:cubicBezTo>
                    <a:pt x="0" y="23"/>
                    <a:pt x="17" y="21"/>
                    <a:pt x="22" y="21"/>
                  </a:cubicBezTo>
                  <a:cubicBezTo>
                    <a:pt x="26" y="21"/>
                    <a:pt x="30" y="18"/>
                    <a:pt x="34" y="20"/>
                  </a:cubicBezTo>
                  <a:cubicBezTo>
                    <a:pt x="34" y="20"/>
                    <a:pt x="38" y="23"/>
                    <a:pt x="40" y="19"/>
                  </a:cubicBezTo>
                  <a:cubicBezTo>
                    <a:pt x="48" y="5"/>
                    <a:pt x="43" y="0"/>
                    <a:pt x="40" y="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60" name="Freeform 196"/>
            <p:cNvSpPr>
              <a:spLocks/>
            </p:cNvSpPr>
            <p:nvPr userDrawn="1"/>
          </p:nvSpPr>
          <p:spPr bwMode="auto">
            <a:xfrm>
              <a:off x="501" y="3344"/>
              <a:ext cx="177" cy="187"/>
            </a:xfrm>
            <a:custGeom>
              <a:avLst/>
              <a:gdLst/>
              <a:ahLst/>
              <a:cxnLst>
                <a:cxn ang="0">
                  <a:pos x="24" y="2"/>
                </a:cxn>
                <a:cxn ang="0">
                  <a:pos x="11" y="2"/>
                </a:cxn>
                <a:cxn ang="0">
                  <a:pos x="4" y="20"/>
                </a:cxn>
                <a:cxn ang="0">
                  <a:pos x="28" y="22"/>
                </a:cxn>
                <a:cxn ang="0">
                  <a:pos x="24" y="2"/>
                </a:cxn>
              </a:cxnLst>
              <a:rect l="0" t="0" r="r" b="b"/>
              <a:pathLst>
                <a:path w="35" h="37">
                  <a:moveTo>
                    <a:pt x="24" y="2"/>
                  </a:moveTo>
                  <a:cubicBezTo>
                    <a:pt x="19" y="3"/>
                    <a:pt x="11" y="2"/>
                    <a:pt x="11" y="2"/>
                  </a:cubicBezTo>
                  <a:cubicBezTo>
                    <a:pt x="0" y="2"/>
                    <a:pt x="5" y="14"/>
                    <a:pt x="4" y="20"/>
                  </a:cubicBezTo>
                  <a:cubicBezTo>
                    <a:pt x="3" y="27"/>
                    <a:pt x="22" y="37"/>
                    <a:pt x="28" y="22"/>
                  </a:cubicBezTo>
                  <a:cubicBezTo>
                    <a:pt x="35" y="7"/>
                    <a:pt x="28" y="0"/>
                    <a:pt x="24" y="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61" name="Freeform 197"/>
            <p:cNvSpPr>
              <a:spLocks/>
            </p:cNvSpPr>
            <p:nvPr userDrawn="1"/>
          </p:nvSpPr>
          <p:spPr bwMode="auto">
            <a:xfrm>
              <a:off x="905" y="3157"/>
              <a:ext cx="177" cy="38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4" y="5"/>
                </a:cxn>
                <a:cxn ang="0">
                  <a:pos x="5" y="0"/>
                </a:cxn>
              </a:cxnLst>
              <a:rect l="0" t="0" r="r" b="b"/>
              <a:pathLst>
                <a:path w="35" h="7">
                  <a:moveTo>
                    <a:pt x="5" y="0"/>
                  </a:moveTo>
                  <a:cubicBezTo>
                    <a:pt x="0" y="0"/>
                    <a:pt x="7" y="7"/>
                    <a:pt x="14" y="5"/>
                  </a:cubicBezTo>
                  <a:cubicBezTo>
                    <a:pt x="35" y="1"/>
                    <a:pt x="5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62" name="Freeform 198"/>
            <p:cNvSpPr>
              <a:spLocks/>
            </p:cNvSpPr>
            <p:nvPr userDrawn="1"/>
          </p:nvSpPr>
          <p:spPr bwMode="auto">
            <a:xfrm>
              <a:off x="965" y="3154"/>
              <a:ext cx="136" cy="79"/>
            </a:xfrm>
            <a:custGeom>
              <a:avLst/>
              <a:gdLst/>
              <a:ahLst/>
              <a:cxnLst>
                <a:cxn ang="0">
                  <a:pos x="7" y="13"/>
                </a:cxn>
                <a:cxn ang="0">
                  <a:pos x="25" y="6"/>
                </a:cxn>
                <a:cxn ang="0">
                  <a:pos x="17" y="1"/>
                </a:cxn>
                <a:cxn ang="0">
                  <a:pos x="7" y="11"/>
                </a:cxn>
                <a:cxn ang="0">
                  <a:pos x="7" y="13"/>
                </a:cxn>
              </a:cxnLst>
              <a:rect l="0" t="0" r="r" b="b"/>
              <a:pathLst>
                <a:path w="27" h="16">
                  <a:moveTo>
                    <a:pt x="7" y="13"/>
                  </a:moveTo>
                  <a:cubicBezTo>
                    <a:pt x="7" y="13"/>
                    <a:pt x="18" y="16"/>
                    <a:pt x="25" y="6"/>
                  </a:cubicBezTo>
                  <a:cubicBezTo>
                    <a:pt x="27" y="2"/>
                    <a:pt x="23" y="0"/>
                    <a:pt x="17" y="1"/>
                  </a:cubicBezTo>
                  <a:cubicBezTo>
                    <a:pt x="13" y="1"/>
                    <a:pt x="14" y="11"/>
                    <a:pt x="7" y="11"/>
                  </a:cubicBezTo>
                  <a:cubicBezTo>
                    <a:pt x="0" y="11"/>
                    <a:pt x="7" y="13"/>
                    <a:pt x="7" y="13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63" name="Freeform 199"/>
            <p:cNvSpPr>
              <a:spLocks/>
            </p:cNvSpPr>
            <p:nvPr userDrawn="1"/>
          </p:nvSpPr>
          <p:spPr bwMode="auto">
            <a:xfrm>
              <a:off x="959" y="3205"/>
              <a:ext cx="177" cy="85"/>
            </a:xfrm>
            <a:custGeom>
              <a:avLst/>
              <a:gdLst/>
              <a:ahLst/>
              <a:cxnLst>
                <a:cxn ang="0">
                  <a:pos x="25" y="6"/>
                </a:cxn>
                <a:cxn ang="0">
                  <a:pos x="8" y="10"/>
                </a:cxn>
                <a:cxn ang="0">
                  <a:pos x="6" y="13"/>
                </a:cxn>
                <a:cxn ang="0">
                  <a:pos x="27" y="12"/>
                </a:cxn>
                <a:cxn ang="0">
                  <a:pos x="25" y="6"/>
                </a:cxn>
              </a:cxnLst>
              <a:rect l="0" t="0" r="r" b="b"/>
              <a:pathLst>
                <a:path w="35" h="17">
                  <a:moveTo>
                    <a:pt x="25" y="6"/>
                  </a:moveTo>
                  <a:cubicBezTo>
                    <a:pt x="20" y="12"/>
                    <a:pt x="8" y="10"/>
                    <a:pt x="8" y="10"/>
                  </a:cubicBezTo>
                  <a:cubicBezTo>
                    <a:pt x="8" y="10"/>
                    <a:pt x="0" y="9"/>
                    <a:pt x="6" y="13"/>
                  </a:cubicBezTo>
                  <a:cubicBezTo>
                    <a:pt x="11" y="17"/>
                    <a:pt x="18" y="15"/>
                    <a:pt x="27" y="12"/>
                  </a:cubicBezTo>
                  <a:cubicBezTo>
                    <a:pt x="35" y="8"/>
                    <a:pt x="31" y="0"/>
                    <a:pt x="25" y="6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64" name="Freeform 200"/>
            <p:cNvSpPr>
              <a:spLocks/>
            </p:cNvSpPr>
            <p:nvPr userDrawn="1"/>
          </p:nvSpPr>
          <p:spPr bwMode="auto">
            <a:xfrm>
              <a:off x="845" y="3284"/>
              <a:ext cx="247" cy="60"/>
            </a:xfrm>
            <a:custGeom>
              <a:avLst/>
              <a:gdLst/>
              <a:ahLst/>
              <a:cxnLst>
                <a:cxn ang="0">
                  <a:pos x="40" y="3"/>
                </a:cxn>
                <a:cxn ang="0">
                  <a:pos x="29" y="1"/>
                </a:cxn>
                <a:cxn ang="0">
                  <a:pos x="7" y="0"/>
                </a:cxn>
                <a:cxn ang="0">
                  <a:pos x="2" y="5"/>
                </a:cxn>
                <a:cxn ang="0">
                  <a:pos x="20" y="8"/>
                </a:cxn>
                <a:cxn ang="0">
                  <a:pos x="41" y="8"/>
                </a:cxn>
                <a:cxn ang="0">
                  <a:pos x="40" y="3"/>
                </a:cxn>
              </a:cxnLst>
              <a:rect l="0" t="0" r="r" b="b"/>
              <a:pathLst>
                <a:path w="49" h="12">
                  <a:moveTo>
                    <a:pt x="40" y="3"/>
                  </a:moveTo>
                  <a:cubicBezTo>
                    <a:pt x="37" y="2"/>
                    <a:pt x="36" y="0"/>
                    <a:pt x="29" y="1"/>
                  </a:cubicBezTo>
                  <a:cubicBezTo>
                    <a:pt x="13" y="4"/>
                    <a:pt x="7" y="0"/>
                    <a:pt x="7" y="0"/>
                  </a:cubicBezTo>
                  <a:cubicBezTo>
                    <a:pt x="7" y="0"/>
                    <a:pt x="0" y="3"/>
                    <a:pt x="2" y="5"/>
                  </a:cubicBezTo>
                  <a:cubicBezTo>
                    <a:pt x="5" y="7"/>
                    <a:pt x="17" y="8"/>
                    <a:pt x="20" y="8"/>
                  </a:cubicBezTo>
                  <a:cubicBezTo>
                    <a:pt x="23" y="8"/>
                    <a:pt x="34" y="12"/>
                    <a:pt x="41" y="8"/>
                  </a:cubicBezTo>
                  <a:cubicBezTo>
                    <a:pt x="49" y="4"/>
                    <a:pt x="44" y="3"/>
                    <a:pt x="40" y="3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65" name="Freeform 201"/>
            <p:cNvSpPr>
              <a:spLocks/>
            </p:cNvSpPr>
            <p:nvPr userDrawn="1"/>
          </p:nvSpPr>
          <p:spPr bwMode="auto">
            <a:xfrm>
              <a:off x="870" y="3341"/>
              <a:ext cx="202" cy="54"/>
            </a:xfrm>
            <a:custGeom>
              <a:avLst/>
              <a:gdLst/>
              <a:ahLst/>
              <a:cxnLst>
                <a:cxn ang="0">
                  <a:pos x="37" y="2"/>
                </a:cxn>
                <a:cxn ang="0">
                  <a:pos x="26" y="4"/>
                </a:cxn>
                <a:cxn ang="0">
                  <a:pos x="13" y="3"/>
                </a:cxn>
                <a:cxn ang="0">
                  <a:pos x="1" y="2"/>
                </a:cxn>
                <a:cxn ang="0">
                  <a:pos x="35" y="8"/>
                </a:cxn>
                <a:cxn ang="0">
                  <a:pos x="37" y="2"/>
                </a:cxn>
              </a:cxnLst>
              <a:rect l="0" t="0" r="r" b="b"/>
              <a:pathLst>
                <a:path w="40" h="11">
                  <a:moveTo>
                    <a:pt x="37" y="2"/>
                  </a:moveTo>
                  <a:cubicBezTo>
                    <a:pt x="34" y="4"/>
                    <a:pt x="30" y="4"/>
                    <a:pt x="26" y="4"/>
                  </a:cubicBezTo>
                  <a:cubicBezTo>
                    <a:pt x="23" y="4"/>
                    <a:pt x="16" y="2"/>
                    <a:pt x="13" y="3"/>
                  </a:cubicBezTo>
                  <a:cubicBezTo>
                    <a:pt x="10" y="4"/>
                    <a:pt x="1" y="2"/>
                    <a:pt x="1" y="2"/>
                  </a:cubicBezTo>
                  <a:cubicBezTo>
                    <a:pt x="0" y="11"/>
                    <a:pt x="30" y="10"/>
                    <a:pt x="35" y="8"/>
                  </a:cubicBezTo>
                  <a:cubicBezTo>
                    <a:pt x="40" y="5"/>
                    <a:pt x="40" y="0"/>
                    <a:pt x="37" y="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66" name="Freeform 202"/>
            <p:cNvSpPr>
              <a:spLocks/>
            </p:cNvSpPr>
            <p:nvPr userDrawn="1"/>
          </p:nvSpPr>
          <p:spPr bwMode="auto">
            <a:xfrm>
              <a:off x="858" y="3385"/>
              <a:ext cx="209" cy="174"/>
            </a:xfrm>
            <a:custGeom>
              <a:avLst/>
              <a:gdLst/>
              <a:ahLst/>
              <a:cxnLst>
                <a:cxn ang="0">
                  <a:pos x="28" y="9"/>
                </a:cxn>
                <a:cxn ang="0">
                  <a:pos x="13" y="6"/>
                </a:cxn>
                <a:cxn ang="0">
                  <a:pos x="4" y="15"/>
                </a:cxn>
                <a:cxn ang="0">
                  <a:pos x="1" y="19"/>
                </a:cxn>
                <a:cxn ang="0">
                  <a:pos x="9" y="19"/>
                </a:cxn>
                <a:cxn ang="0">
                  <a:pos x="17" y="27"/>
                </a:cxn>
                <a:cxn ang="0">
                  <a:pos x="21" y="30"/>
                </a:cxn>
                <a:cxn ang="0">
                  <a:pos x="29" y="19"/>
                </a:cxn>
                <a:cxn ang="0">
                  <a:pos x="39" y="19"/>
                </a:cxn>
                <a:cxn ang="0">
                  <a:pos x="28" y="9"/>
                </a:cxn>
              </a:cxnLst>
              <a:rect l="0" t="0" r="r" b="b"/>
              <a:pathLst>
                <a:path w="41" h="34">
                  <a:moveTo>
                    <a:pt x="28" y="9"/>
                  </a:moveTo>
                  <a:cubicBezTo>
                    <a:pt x="28" y="6"/>
                    <a:pt x="14" y="0"/>
                    <a:pt x="13" y="6"/>
                  </a:cubicBezTo>
                  <a:cubicBezTo>
                    <a:pt x="11" y="12"/>
                    <a:pt x="4" y="15"/>
                    <a:pt x="4" y="15"/>
                  </a:cubicBezTo>
                  <a:cubicBezTo>
                    <a:pt x="0" y="16"/>
                    <a:pt x="0" y="16"/>
                    <a:pt x="1" y="19"/>
                  </a:cubicBezTo>
                  <a:cubicBezTo>
                    <a:pt x="1" y="22"/>
                    <a:pt x="4" y="24"/>
                    <a:pt x="9" y="19"/>
                  </a:cubicBezTo>
                  <a:cubicBezTo>
                    <a:pt x="17" y="10"/>
                    <a:pt x="17" y="26"/>
                    <a:pt x="17" y="27"/>
                  </a:cubicBezTo>
                  <a:cubicBezTo>
                    <a:pt x="18" y="29"/>
                    <a:pt x="19" y="34"/>
                    <a:pt x="21" y="30"/>
                  </a:cubicBezTo>
                  <a:cubicBezTo>
                    <a:pt x="22" y="26"/>
                    <a:pt x="25" y="14"/>
                    <a:pt x="29" y="19"/>
                  </a:cubicBezTo>
                  <a:cubicBezTo>
                    <a:pt x="35" y="27"/>
                    <a:pt x="41" y="19"/>
                    <a:pt x="39" y="19"/>
                  </a:cubicBezTo>
                  <a:cubicBezTo>
                    <a:pt x="38" y="18"/>
                    <a:pt x="28" y="13"/>
                    <a:pt x="28" y="9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67" name="Freeform 203"/>
            <p:cNvSpPr>
              <a:spLocks/>
            </p:cNvSpPr>
            <p:nvPr userDrawn="1"/>
          </p:nvSpPr>
          <p:spPr bwMode="auto">
            <a:xfrm>
              <a:off x="997" y="3306"/>
              <a:ext cx="126" cy="316"/>
            </a:xfrm>
            <a:custGeom>
              <a:avLst/>
              <a:gdLst/>
              <a:ahLst/>
              <a:cxnLst>
                <a:cxn ang="0">
                  <a:pos x="22" y="2"/>
                </a:cxn>
                <a:cxn ang="0">
                  <a:pos x="18" y="17"/>
                </a:cxn>
                <a:cxn ang="0">
                  <a:pos x="7" y="20"/>
                </a:cxn>
                <a:cxn ang="0">
                  <a:pos x="7" y="23"/>
                </a:cxn>
                <a:cxn ang="0">
                  <a:pos x="17" y="34"/>
                </a:cxn>
                <a:cxn ang="0">
                  <a:pos x="12" y="45"/>
                </a:cxn>
                <a:cxn ang="0">
                  <a:pos x="0" y="55"/>
                </a:cxn>
                <a:cxn ang="0">
                  <a:pos x="5" y="58"/>
                </a:cxn>
                <a:cxn ang="0">
                  <a:pos x="16" y="62"/>
                </a:cxn>
                <a:cxn ang="0">
                  <a:pos x="23" y="57"/>
                </a:cxn>
                <a:cxn ang="0">
                  <a:pos x="25" y="14"/>
                </a:cxn>
                <a:cxn ang="0">
                  <a:pos x="25" y="2"/>
                </a:cxn>
                <a:cxn ang="0">
                  <a:pos x="22" y="2"/>
                </a:cxn>
              </a:cxnLst>
              <a:rect l="0" t="0" r="r" b="b"/>
              <a:pathLst>
                <a:path w="25" h="63">
                  <a:moveTo>
                    <a:pt x="22" y="2"/>
                  </a:moveTo>
                  <a:cubicBezTo>
                    <a:pt x="22" y="2"/>
                    <a:pt x="20" y="15"/>
                    <a:pt x="18" y="17"/>
                  </a:cubicBezTo>
                  <a:cubicBezTo>
                    <a:pt x="15" y="19"/>
                    <a:pt x="10" y="20"/>
                    <a:pt x="7" y="20"/>
                  </a:cubicBezTo>
                  <a:cubicBezTo>
                    <a:pt x="4" y="19"/>
                    <a:pt x="4" y="22"/>
                    <a:pt x="7" y="23"/>
                  </a:cubicBezTo>
                  <a:cubicBezTo>
                    <a:pt x="10" y="24"/>
                    <a:pt x="17" y="29"/>
                    <a:pt x="17" y="34"/>
                  </a:cubicBezTo>
                  <a:cubicBezTo>
                    <a:pt x="17" y="40"/>
                    <a:pt x="17" y="44"/>
                    <a:pt x="12" y="45"/>
                  </a:cubicBezTo>
                  <a:cubicBezTo>
                    <a:pt x="6" y="46"/>
                    <a:pt x="0" y="47"/>
                    <a:pt x="0" y="55"/>
                  </a:cubicBezTo>
                  <a:cubicBezTo>
                    <a:pt x="0" y="55"/>
                    <a:pt x="3" y="57"/>
                    <a:pt x="5" y="58"/>
                  </a:cubicBezTo>
                  <a:cubicBezTo>
                    <a:pt x="8" y="58"/>
                    <a:pt x="14" y="61"/>
                    <a:pt x="16" y="62"/>
                  </a:cubicBezTo>
                  <a:cubicBezTo>
                    <a:pt x="18" y="63"/>
                    <a:pt x="23" y="61"/>
                    <a:pt x="23" y="57"/>
                  </a:cubicBezTo>
                  <a:cubicBezTo>
                    <a:pt x="24" y="52"/>
                    <a:pt x="24" y="20"/>
                    <a:pt x="25" y="14"/>
                  </a:cubicBezTo>
                  <a:cubicBezTo>
                    <a:pt x="25" y="9"/>
                    <a:pt x="25" y="3"/>
                    <a:pt x="25" y="2"/>
                  </a:cubicBezTo>
                  <a:cubicBezTo>
                    <a:pt x="25" y="1"/>
                    <a:pt x="22" y="0"/>
                    <a:pt x="22" y="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</p:grpSp>
      <p:grpSp>
        <p:nvGrpSpPr>
          <p:cNvPr id="7" name="Group 204"/>
          <p:cNvGrpSpPr>
            <a:grpSpLocks/>
          </p:cNvGrpSpPr>
          <p:nvPr/>
        </p:nvGrpSpPr>
        <p:grpSpPr bwMode="auto">
          <a:xfrm>
            <a:off x="381000" y="5070475"/>
            <a:ext cx="533400" cy="492125"/>
            <a:chOff x="96" y="2784"/>
            <a:chExt cx="1062" cy="981"/>
          </a:xfrm>
        </p:grpSpPr>
        <p:sp>
          <p:nvSpPr>
            <p:cNvPr id="165069" name="Freeform 205"/>
            <p:cNvSpPr>
              <a:spLocks/>
            </p:cNvSpPr>
            <p:nvPr userDrawn="1"/>
          </p:nvSpPr>
          <p:spPr bwMode="auto">
            <a:xfrm>
              <a:off x="121" y="2784"/>
              <a:ext cx="205" cy="82"/>
            </a:xfrm>
            <a:custGeom>
              <a:avLst/>
              <a:gdLst/>
              <a:ahLst/>
              <a:cxnLst>
                <a:cxn ang="0">
                  <a:pos x="30" y="12"/>
                </a:cxn>
                <a:cxn ang="0">
                  <a:pos x="37" y="10"/>
                </a:cxn>
                <a:cxn ang="0">
                  <a:pos x="38" y="9"/>
                </a:cxn>
                <a:cxn ang="0">
                  <a:pos x="31" y="1"/>
                </a:cxn>
                <a:cxn ang="0">
                  <a:pos x="8" y="11"/>
                </a:cxn>
                <a:cxn ang="0">
                  <a:pos x="30" y="12"/>
                </a:cxn>
              </a:cxnLst>
              <a:rect l="0" t="0" r="r" b="b"/>
              <a:pathLst>
                <a:path w="41" h="16">
                  <a:moveTo>
                    <a:pt x="30" y="12"/>
                  </a:moveTo>
                  <a:cubicBezTo>
                    <a:pt x="34" y="11"/>
                    <a:pt x="36" y="10"/>
                    <a:pt x="37" y="10"/>
                  </a:cubicBezTo>
                  <a:cubicBezTo>
                    <a:pt x="37" y="10"/>
                    <a:pt x="38" y="9"/>
                    <a:pt x="38" y="9"/>
                  </a:cubicBezTo>
                  <a:cubicBezTo>
                    <a:pt x="41" y="6"/>
                    <a:pt x="37" y="1"/>
                    <a:pt x="31" y="1"/>
                  </a:cubicBezTo>
                  <a:cubicBezTo>
                    <a:pt x="31" y="1"/>
                    <a:pt x="0" y="0"/>
                    <a:pt x="8" y="11"/>
                  </a:cubicBezTo>
                  <a:cubicBezTo>
                    <a:pt x="8" y="11"/>
                    <a:pt x="15" y="16"/>
                    <a:pt x="30" y="1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70" name="Freeform 206"/>
            <p:cNvSpPr>
              <a:spLocks noEditPoints="1"/>
            </p:cNvSpPr>
            <p:nvPr userDrawn="1"/>
          </p:nvSpPr>
          <p:spPr bwMode="auto">
            <a:xfrm>
              <a:off x="96" y="2790"/>
              <a:ext cx="1062" cy="975"/>
            </a:xfrm>
            <a:custGeom>
              <a:avLst/>
              <a:gdLst/>
              <a:ahLst/>
              <a:cxnLst>
                <a:cxn ang="0">
                  <a:pos x="163" y="155"/>
                </a:cxn>
                <a:cxn ang="0">
                  <a:pos x="152" y="125"/>
                </a:cxn>
                <a:cxn ang="0">
                  <a:pos x="142" y="99"/>
                </a:cxn>
                <a:cxn ang="0">
                  <a:pos x="165" y="93"/>
                </a:cxn>
                <a:cxn ang="0">
                  <a:pos x="146" y="82"/>
                </a:cxn>
                <a:cxn ang="0">
                  <a:pos x="157" y="83"/>
                </a:cxn>
                <a:cxn ang="0">
                  <a:pos x="157" y="77"/>
                </a:cxn>
                <a:cxn ang="0">
                  <a:pos x="135" y="78"/>
                </a:cxn>
                <a:cxn ang="0">
                  <a:pos x="128" y="125"/>
                </a:cxn>
                <a:cxn ang="0">
                  <a:pos x="124" y="84"/>
                </a:cxn>
                <a:cxn ang="0">
                  <a:pos x="118" y="67"/>
                </a:cxn>
                <a:cxn ang="0">
                  <a:pos x="124" y="51"/>
                </a:cxn>
                <a:cxn ang="0">
                  <a:pos x="121" y="37"/>
                </a:cxn>
                <a:cxn ang="0">
                  <a:pos x="119" y="24"/>
                </a:cxn>
                <a:cxn ang="0">
                  <a:pos x="132" y="39"/>
                </a:cxn>
                <a:cxn ang="0">
                  <a:pos x="149" y="18"/>
                </a:cxn>
                <a:cxn ang="0">
                  <a:pos x="147" y="36"/>
                </a:cxn>
                <a:cxn ang="0">
                  <a:pos x="143" y="48"/>
                </a:cxn>
                <a:cxn ang="0">
                  <a:pos x="144" y="67"/>
                </a:cxn>
                <a:cxn ang="0">
                  <a:pos x="199" y="29"/>
                </a:cxn>
                <a:cxn ang="0">
                  <a:pos x="90" y="1"/>
                </a:cxn>
                <a:cxn ang="0">
                  <a:pos x="56" y="8"/>
                </a:cxn>
                <a:cxn ang="0">
                  <a:pos x="85" y="12"/>
                </a:cxn>
                <a:cxn ang="0">
                  <a:pos x="60" y="22"/>
                </a:cxn>
                <a:cxn ang="0">
                  <a:pos x="58" y="29"/>
                </a:cxn>
                <a:cxn ang="0">
                  <a:pos x="38" y="17"/>
                </a:cxn>
                <a:cxn ang="0">
                  <a:pos x="13" y="115"/>
                </a:cxn>
                <a:cxn ang="0">
                  <a:pos x="61" y="146"/>
                </a:cxn>
                <a:cxn ang="0">
                  <a:pos x="45" y="133"/>
                </a:cxn>
                <a:cxn ang="0">
                  <a:pos x="35" y="145"/>
                </a:cxn>
                <a:cxn ang="0">
                  <a:pos x="32" y="128"/>
                </a:cxn>
                <a:cxn ang="0">
                  <a:pos x="46" y="86"/>
                </a:cxn>
                <a:cxn ang="0">
                  <a:pos x="67" y="83"/>
                </a:cxn>
                <a:cxn ang="0">
                  <a:pos x="71" y="95"/>
                </a:cxn>
                <a:cxn ang="0">
                  <a:pos x="61" y="121"/>
                </a:cxn>
                <a:cxn ang="0">
                  <a:pos x="91" y="180"/>
                </a:cxn>
                <a:cxn ang="0">
                  <a:pos x="186" y="166"/>
                </a:cxn>
                <a:cxn ang="0">
                  <a:pos x="182" y="66"/>
                </a:cxn>
                <a:cxn ang="0">
                  <a:pos x="165" y="60"/>
                </a:cxn>
                <a:cxn ang="0">
                  <a:pos x="113" y="61"/>
                </a:cxn>
                <a:cxn ang="0">
                  <a:pos x="108" y="87"/>
                </a:cxn>
                <a:cxn ang="0">
                  <a:pos x="114" y="50"/>
                </a:cxn>
                <a:cxn ang="0">
                  <a:pos x="89" y="26"/>
                </a:cxn>
                <a:cxn ang="0">
                  <a:pos x="105" y="35"/>
                </a:cxn>
                <a:cxn ang="0">
                  <a:pos x="61" y="72"/>
                </a:cxn>
                <a:cxn ang="0">
                  <a:pos x="24" y="37"/>
                </a:cxn>
                <a:cxn ang="0">
                  <a:pos x="68" y="40"/>
                </a:cxn>
                <a:cxn ang="0">
                  <a:pos x="79" y="40"/>
                </a:cxn>
                <a:cxn ang="0">
                  <a:pos x="108" y="45"/>
                </a:cxn>
                <a:cxn ang="0">
                  <a:pos x="99" y="93"/>
                </a:cxn>
                <a:cxn ang="0">
                  <a:pos x="93" y="51"/>
                </a:cxn>
                <a:cxn ang="0">
                  <a:pos x="61" y="72"/>
                </a:cxn>
                <a:cxn ang="0">
                  <a:pos x="80" y="82"/>
                </a:cxn>
                <a:cxn ang="0">
                  <a:pos x="88" y="58"/>
                </a:cxn>
                <a:cxn ang="0">
                  <a:pos x="102" y="145"/>
                </a:cxn>
                <a:cxn ang="0">
                  <a:pos x="82" y="96"/>
                </a:cxn>
                <a:cxn ang="0">
                  <a:pos x="117" y="106"/>
                </a:cxn>
              </a:cxnLst>
              <a:rect l="0" t="0" r="r" b="b"/>
              <a:pathLst>
                <a:path w="210" h="193">
                  <a:moveTo>
                    <a:pt x="186" y="166"/>
                  </a:moveTo>
                  <a:cubicBezTo>
                    <a:pt x="167" y="166"/>
                    <a:pt x="163" y="155"/>
                    <a:pt x="163" y="155"/>
                  </a:cubicBezTo>
                  <a:cubicBezTo>
                    <a:pt x="163" y="155"/>
                    <a:pt x="162" y="147"/>
                    <a:pt x="154" y="145"/>
                  </a:cubicBezTo>
                  <a:cubicBezTo>
                    <a:pt x="135" y="140"/>
                    <a:pt x="147" y="128"/>
                    <a:pt x="152" y="125"/>
                  </a:cubicBezTo>
                  <a:cubicBezTo>
                    <a:pt x="157" y="123"/>
                    <a:pt x="154" y="122"/>
                    <a:pt x="150" y="120"/>
                  </a:cubicBezTo>
                  <a:cubicBezTo>
                    <a:pt x="142" y="115"/>
                    <a:pt x="141" y="109"/>
                    <a:pt x="142" y="99"/>
                  </a:cubicBezTo>
                  <a:cubicBezTo>
                    <a:pt x="142" y="88"/>
                    <a:pt x="149" y="91"/>
                    <a:pt x="149" y="91"/>
                  </a:cubicBezTo>
                  <a:cubicBezTo>
                    <a:pt x="149" y="91"/>
                    <a:pt x="160" y="96"/>
                    <a:pt x="165" y="93"/>
                  </a:cubicBezTo>
                  <a:cubicBezTo>
                    <a:pt x="169" y="91"/>
                    <a:pt x="167" y="88"/>
                    <a:pt x="165" y="89"/>
                  </a:cubicBezTo>
                  <a:cubicBezTo>
                    <a:pt x="163" y="91"/>
                    <a:pt x="148" y="89"/>
                    <a:pt x="146" y="82"/>
                  </a:cubicBezTo>
                  <a:cubicBezTo>
                    <a:pt x="144" y="74"/>
                    <a:pt x="150" y="78"/>
                    <a:pt x="151" y="78"/>
                  </a:cubicBezTo>
                  <a:cubicBezTo>
                    <a:pt x="153" y="79"/>
                    <a:pt x="153" y="81"/>
                    <a:pt x="157" y="83"/>
                  </a:cubicBezTo>
                  <a:cubicBezTo>
                    <a:pt x="168" y="88"/>
                    <a:pt x="162" y="82"/>
                    <a:pt x="162" y="82"/>
                  </a:cubicBezTo>
                  <a:cubicBezTo>
                    <a:pt x="162" y="82"/>
                    <a:pt x="162" y="82"/>
                    <a:pt x="157" y="77"/>
                  </a:cubicBezTo>
                  <a:cubicBezTo>
                    <a:pt x="152" y="71"/>
                    <a:pt x="145" y="73"/>
                    <a:pt x="139" y="73"/>
                  </a:cubicBezTo>
                  <a:cubicBezTo>
                    <a:pt x="133" y="73"/>
                    <a:pt x="135" y="78"/>
                    <a:pt x="135" y="78"/>
                  </a:cubicBezTo>
                  <a:cubicBezTo>
                    <a:pt x="135" y="78"/>
                    <a:pt x="134" y="88"/>
                    <a:pt x="133" y="106"/>
                  </a:cubicBezTo>
                  <a:cubicBezTo>
                    <a:pt x="132" y="124"/>
                    <a:pt x="129" y="126"/>
                    <a:pt x="128" y="125"/>
                  </a:cubicBezTo>
                  <a:cubicBezTo>
                    <a:pt x="127" y="123"/>
                    <a:pt x="125" y="114"/>
                    <a:pt x="125" y="111"/>
                  </a:cubicBezTo>
                  <a:cubicBezTo>
                    <a:pt x="125" y="108"/>
                    <a:pt x="123" y="97"/>
                    <a:pt x="124" y="84"/>
                  </a:cubicBezTo>
                  <a:cubicBezTo>
                    <a:pt x="125" y="72"/>
                    <a:pt x="128" y="77"/>
                    <a:pt x="120" y="74"/>
                  </a:cubicBezTo>
                  <a:cubicBezTo>
                    <a:pt x="111" y="71"/>
                    <a:pt x="116" y="67"/>
                    <a:pt x="118" y="67"/>
                  </a:cubicBezTo>
                  <a:cubicBezTo>
                    <a:pt x="121" y="67"/>
                    <a:pt x="125" y="69"/>
                    <a:pt x="126" y="67"/>
                  </a:cubicBezTo>
                  <a:cubicBezTo>
                    <a:pt x="127" y="59"/>
                    <a:pt x="128" y="52"/>
                    <a:pt x="124" y="51"/>
                  </a:cubicBezTo>
                  <a:cubicBezTo>
                    <a:pt x="115" y="47"/>
                    <a:pt x="119" y="45"/>
                    <a:pt x="122" y="44"/>
                  </a:cubicBezTo>
                  <a:cubicBezTo>
                    <a:pt x="125" y="43"/>
                    <a:pt x="126" y="35"/>
                    <a:pt x="121" y="37"/>
                  </a:cubicBezTo>
                  <a:cubicBezTo>
                    <a:pt x="112" y="40"/>
                    <a:pt x="113" y="32"/>
                    <a:pt x="115" y="31"/>
                  </a:cubicBezTo>
                  <a:cubicBezTo>
                    <a:pt x="117" y="30"/>
                    <a:pt x="120" y="32"/>
                    <a:pt x="119" y="24"/>
                  </a:cubicBezTo>
                  <a:cubicBezTo>
                    <a:pt x="117" y="17"/>
                    <a:pt x="124" y="14"/>
                    <a:pt x="126" y="21"/>
                  </a:cubicBezTo>
                  <a:cubicBezTo>
                    <a:pt x="127" y="28"/>
                    <a:pt x="130" y="42"/>
                    <a:pt x="132" y="39"/>
                  </a:cubicBezTo>
                  <a:cubicBezTo>
                    <a:pt x="134" y="35"/>
                    <a:pt x="138" y="22"/>
                    <a:pt x="142" y="16"/>
                  </a:cubicBezTo>
                  <a:cubicBezTo>
                    <a:pt x="145" y="10"/>
                    <a:pt x="150" y="15"/>
                    <a:pt x="149" y="18"/>
                  </a:cubicBezTo>
                  <a:cubicBezTo>
                    <a:pt x="144" y="33"/>
                    <a:pt x="152" y="34"/>
                    <a:pt x="152" y="34"/>
                  </a:cubicBezTo>
                  <a:cubicBezTo>
                    <a:pt x="152" y="34"/>
                    <a:pt x="151" y="36"/>
                    <a:pt x="147" y="36"/>
                  </a:cubicBezTo>
                  <a:cubicBezTo>
                    <a:pt x="137" y="35"/>
                    <a:pt x="141" y="41"/>
                    <a:pt x="145" y="43"/>
                  </a:cubicBezTo>
                  <a:cubicBezTo>
                    <a:pt x="154" y="46"/>
                    <a:pt x="148" y="48"/>
                    <a:pt x="143" y="48"/>
                  </a:cubicBezTo>
                  <a:cubicBezTo>
                    <a:pt x="139" y="48"/>
                    <a:pt x="136" y="50"/>
                    <a:pt x="135" y="55"/>
                  </a:cubicBezTo>
                  <a:cubicBezTo>
                    <a:pt x="132" y="70"/>
                    <a:pt x="144" y="67"/>
                    <a:pt x="144" y="67"/>
                  </a:cubicBezTo>
                  <a:cubicBezTo>
                    <a:pt x="162" y="72"/>
                    <a:pt x="189" y="69"/>
                    <a:pt x="189" y="69"/>
                  </a:cubicBezTo>
                  <a:cubicBezTo>
                    <a:pt x="209" y="75"/>
                    <a:pt x="200" y="45"/>
                    <a:pt x="199" y="29"/>
                  </a:cubicBezTo>
                  <a:cubicBezTo>
                    <a:pt x="197" y="13"/>
                    <a:pt x="195" y="5"/>
                    <a:pt x="181" y="2"/>
                  </a:cubicBezTo>
                  <a:cubicBezTo>
                    <a:pt x="168" y="0"/>
                    <a:pt x="90" y="1"/>
                    <a:pt x="90" y="1"/>
                  </a:cubicBezTo>
                  <a:cubicBezTo>
                    <a:pt x="87" y="2"/>
                    <a:pt x="56" y="1"/>
                    <a:pt x="56" y="1"/>
                  </a:cubicBezTo>
                  <a:cubicBezTo>
                    <a:pt x="56" y="1"/>
                    <a:pt x="54" y="8"/>
                    <a:pt x="56" y="8"/>
                  </a:cubicBezTo>
                  <a:cubicBezTo>
                    <a:pt x="61" y="8"/>
                    <a:pt x="80" y="9"/>
                    <a:pt x="80" y="9"/>
                  </a:cubicBezTo>
                  <a:cubicBezTo>
                    <a:pt x="81" y="9"/>
                    <a:pt x="90" y="8"/>
                    <a:pt x="85" y="12"/>
                  </a:cubicBezTo>
                  <a:cubicBezTo>
                    <a:pt x="80" y="16"/>
                    <a:pt x="69" y="16"/>
                    <a:pt x="62" y="16"/>
                  </a:cubicBezTo>
                  <a:cubicBezTo>
                    <a:pt x="47" y="15"/>
                    <a:pt x="54" y="22"/>
                    <a:pt x="60" y="22"/>
                  </a:cubicBezTo>
                  <a:cubicBezTo>
                    <a:pt x="78" y="22"/>
                    <a:pt x="82" y="26"/>
                    <a:pt x="74" y="27"/>
                  </a:cubicBezTo>
                  <a:cubicBezTo>
                    <a:pt x="67" y="28"/>
                    <a:pt x="65" y="28"/>
                    <a:pt x="58" y="29"/>
                  </a:cubicBezTo>
                  <a:cubicBezTo>
                    <a:pt x="2" y="38"/>
                    <a:pt x="21" y="23"/>
                    <a:pt x="26" y="23"/>
                  </a:cubicBezTo>
                  <a:cubicBezTo>
                    <a:pt x="49" y="23"/>
                    <a:pt x="44" y="15"/>
                    <a:pt x="38" y="17"/>
                  </a:cubicBezTo>
                  <a:cubicBezTo>
                    <a:pt x="32" y="18"/>
                    <a:pt x="12" y="11"/>
                    <a:pt x="9" y="24"/>
                  </a:cubicBezTo>
                  <a:cubicBezTo>
                    <a:pt x="7" y="37"/>
                    <a:pt x="15" y="103"/>
                    <a:pt x="13" y="115"/>
                  </a:cubicBezTo>
                  <a:cubicBezTo>
                    <a:pt x="0" y="193"/>
                    <a:pt x="71" y="176"/>
                    <a:pt x="71" y="176"/>
                  </a:cubicBezTo>
                  <a:cubicBezTo>
                    <a:pt x="56" y="164"/>
                    <a:pt x="62" y="153"/>
                    <a:pt x="61" y="146"/>
                  </a:cubicBezTo>
                  <a:cubicBezTo>
                    <a:pt x="57" y="125"/>
                    <a:pt x="55" y="122"/>
                    <a:pt x="51" y="124"/>
                  </a:cubicBezTo>
                  <a:cubicBezTo>
                    <a:pt x="43" y="128"/>
                    <a:pt x="44" y="130"/>
                    <a:pt x="45" y="133"/>
                  </a:cubicBezTo>
                  <a:cubicBezTo>
                    <a:pt x="51" y="151"/>
                    <a:pt x="37" y="137"/>
                    <a:pt x="37" y="137"/>
                  </a:cubicBezTo>
                  <a:cubicBezTo>
                    <a:pt x="35" y="138"/>
                    <a:pt x="34" y="142"/>
                    <a:pt x="35" y="145"/>
                  </a:cubicBezTo>
                  <a:cubicBezTo>
                    <a:pt x="47" y="168"/>
                    <a:pt x="36" y="162"/>
                    <a:pt x="33" y="158"/>
                  </a:cubicBezTo>
                  <a:cubicBezTo>
                    <a:pt x="22" y="142"/>
                    <a:pt x="33" y="133"/>
                    <a:pt x="32" y="128"/>
                  </a:cubicBezTo>
                  <a:cubicBezTo>
                    <a:pt x="27" y="108"/>
                    <a:pt x="42" y="100"/>
                    <a:pt x="44" y="97"/>
                  </a:cubicBezTo>
                  <a:cubicBezTo>
                    <a:pt x="46" y="93"/>
                    <a:pt x="45" y="92"/>
                    <a:pt x="46" y="86"/>
                  </a:cubicBezTo>
                  <a:cubicBezTo>
                    <a:pt x="48" y="72"/>
                    <a:pt x="55" y="79"/>
                    <a:pt x="55" y="84"/>
                  </a:cubicBezTo>
                  <a:cubicBezTo>
                    <a:pt x="53" y="100"/>
                    <a:pt x="63" y="88"/>
                    <a:pt x="67" y="83"/>
                  </a:cubicBezTo>
                  <a:cubicBezTo>
                    <a:pt x="78" y="68"/>
                    <a:pt x="77" y="84"/>
                    <a:pt x="75" y="87"/>
                  </a:cubicBezTo>
                  <a:cubicBezTo>
                    <a:pt x="72" y="89"/>
                    <a:pt x="71" y="93"/>
                    <a:pt x="71" y="95"/>
                  </a:cubicBezTo>
                  <a:cubicBezTo>
                    <a:pt x="74" y="103"/>
                    <a:pt x="69" y="111"/>
                    <a:pt x="67" y="112"/>
                  </a:cubicBezTo>
                  <a:cubicBezTo>
                    <a:pt x="66" y="112"/>
                    <a:pt x="61" y="114"/>
                    <a:pt x="61" y="121"/>
                  </a:cubicBezTo>
                  <a:cubicBezTo>
                    <a:pt x="61" y="127"/>
                    <a:pt x="69" y="139"/>
                    <a:pt x="69" y="143"/>
                  </a:cubicBezTo>
                  <a:cubicBezTo>
                    <a:pt x="69" y="178"/>
                    <a:pt x="84" y="181"/>
                    <a:pt x="91" y="180"/>
                  </a:cubicBezTo>
                  <a:cubicBezTo>
                    <a:pt x="98" y="179"/>
                    <a:pt x="159" y="177"/>
                    <a:pt x="185" y="175"/>
                  </a:cubicBezTo>
                  <a:cubicBezTo>
                    <a:pt x="210" y="173"/>
                    <a:pt x="193" y="166"/>
                    <a:pt x="186" y="166"/>
                  </a:cubicBezTo>
                  <a:close/>
                  <a:moveTo>
                    <a:pt x="165" y="60"/>
                  </a:moveTo>
                  <a:cubicBezTo>
                    <a:pt x="203" y="61"/>
                    <a:pt x="185" y="64"/>
                    <a:pt x="182" y="66"/>
                  </a:cubicBezTo>
                  <a:cubicBezTo>
                    <a:pt x="178" y="68"/>
                    <a:pt x="182" y="66"/>
                    <a:pt x="167" y="65"/>
                  </a:cubicBezTo>
                  <a:cubicBezTo>
                    <a:pt x="152" y="65"/>
                    <a:pt x="165" y="60"/>
                    <a:pt x="165" y="60"/>
                  </a:cubicBezTo>
                  <a:close/>
                  <a:moveTo>
                    <a:pt x="114" y="50"/>
                  </a:moveTo>
                  <a:cubicBezTo>
                    <a:pt x="121" y="55"/>
                    <a:pt x="113" y="61"/>
                    <a:pt x="113" y="61"/>
                  </a:cubicBezTo>
                  <a:cubicBezTo>
                    <a:pt x="113" y="61"/>
                    <a:pt x="108" y="70"/>
                    <a:pt x="112" y="78"/>
                  </a:cubicBezTo>
                  <a:cubicBezTo>
                    <a:pt x="116" y="87"/>
                    <a:pt x="116" y="97"/>
                    <a:pt x="108" y="87"/>
                  </a:cubicBezTo>
                  <a:cubicBezTo>
                    <a:pt x="100" y="78"/>
                    <a:pt x="105" y="58"/>
                    <a:pt x="107" y="53"/>
                  </a:cubicBezTo>
                  <a:cubicBezTo>
                    <a:pt x="107" y="53"/>
                    <a:pt x="107" y="44"/>
                    <a:pt x="114" y="50"/>
                  </a:cubicBezTo>
                  <a:close/>
                  <a:moveTo>
                    <a:pt x="83" y="29"/>
                  </a:moveTo>
                  <a:cubicBezTo>
                    <a:pt x="83" y="25"/>
                    <a:pt x="89" y="26"/>
                    <a:pt x="89" y="26"/>
                  </a:cubicBezTo>
                  <a:cubicBezTo>
                    <a:pt x="89" y="26"/>
                    <a:pt x="99" y="30"/>
                    <a:pt x="104" y="30"/>
                  </a:cubicBezTo>
                  <a:cubicBezTo>
                    <a:pt x="108" y="29"/>
                    <a:pt x="114" y="35"/>
                    <a:pt x="105" y="35"/>
                  </a:cubicBezTo>
                  <a:cubicBezTo>
                    <a:pt x="96" y="35"/>
                    <a:pt x="82" y="39"/>
                    <a:pt x="83" y="29"/>
                  </a:cubicBezTo>
                  <a:close/>
                  <a:moveTo>
                    <a:pt x="61" y="72"/>
                  </a:moveTo>
                  <a:cubicBezTo>
                    <a:pt x="55" y="72"/>
                    <a:pt x="16" y="87"/>
                    <a:pt x="16" y="48"/>
                  </a:cubicBezTo>
                  <a:cubicBezTo>
                    <a:pt x="16" y="39"/>
                    <a:pt x="14" y="31"/>
                    <a:pt x="24" y="37"/>
                  </a:cubicBezTo>
                  <a:cubicBezTo>
                    <a:pt x="35" y="42"/>
                    <a:pt x="25" y="42"/>
                    <a:pt x="49" y="40"/>
                  </a:cubicBezTo>
                  <a:cubicBezTo>
                    <a:pt x="49" y="40"/>
                    <a:pt x="66" y="41"/>
                    <a:pt x="68" y="40"/>
                  </a:cubicBezTo>
                  <a:cubicBezTo>
                    <a:pt x="71" y="38"/>
                    <a:pt x="69" y="34"/>
                    <a:pt x="74" y="34"/>
                  </a:cubicBezTo>
                  <a:cubicBezTo>
                    <a:pt x="80" y="34"/>
                    <a:pt x="79" y="40"/>
                    <a:pt x="79" y="40"/>
                  </a:cubicBezTo>
                  <a:cubicBezTo>
                    <a:pt x="79" y="40"/>
                    <a:pt x="74" y="46"/>
                    <a:pt x="109" y="41"/>
                  </a:cubicBezTo>
                  <a:cubicBezTo>
                    <a:pt x="113" y="41"/>
                    <a:pt x="117" y="45"/>
                    <a:pt x="108" y="45"/>
                  </a:cubicBezTo>
                  <a:cubicBezTo>
                    <a:pt x="104" y="45"/>
                    <a:pt x="97" y="48"/>
                    <a:pt x="100" y="53"/>
                  </a:cubicBezTo>
                  <a:cubicBezTo>
                    <a:pt x="102" y="58"/>
                    <a:pt x="99" y="93"/>
                    <a:pt x="99" y="93"/>
                  </a:cubicBezTo>
                  <a:cubicBezTo>
                    <a:pt x="99" y="93"/>
                    <a:pt x="97" y="100"/>
                    <a:pt x="94" y="90"/>
                  </a:cubicBezTo>
                  <a:cubicBezTo>
                    <a:pt x="93" y="86"/>
                    <a:pt x="94" y="53"/>
                    <a:pt x="93" y="51"/>
                  </a:cubicBezTo>
                  <a:cubicBezTo>
                    <a:pt x="93" y="48"/>
                    <a:pt x="77" y="45"/>
                    <a:pt x="77" y="57"/>
                  </a:cubicBezTo>
                  <a:cubicBezTo>
                    <a:pt x="77" y="68"/>
                    <a:pt x="73" y="71"/>
                    <a:pt x="61" y="72"/>
                  </a:cubicBezTo>
                  <a:close/>
                  <a:moveTo>
                    <a:pt x="85" y="84"/>
                  </a:moveTo>
                  <a:cubicBezTo>
                    <a:pt x="82" y="88"/>
                    <a:pt x="78" y="90"/>
                    <a:pt x="80" y="82"/>
                  </a:cubicBezTo>
                  <a:cubicBezTo>
                    <a:pt x="81" y="74"/>
                    <a:pt x="83" y="63"/>
                    <a:pt x="83" y="57"/>
                  </a:cubicBezTo>
                  <a:cubicBezTo>
                    <a:pt x="83" y="57"/>
                    <a:pt x="87" y="50"/>
                    <a:pt x="88" y="58"/>
                  </a:cubicBezTo>
                  <a:cubicBezTo>
                    <a:pt x="89" y="66"/>
                    <a:pt x="87" y="81"/>
                    <a:pt x="85" y="84"/>
                  </a:cubicBezTo>
                  <a:close/>
                  <a:moveTo>
                    <a:pt x="102" y="145"/>
                  </a:moveTo>
                  <a:cubicBezTo>
                    <a:pt x="78" y="144"/>
                    <a:pt x="77" y="148"/>
                    <a:pt x="77" y="117"/>
                  </a:cubicBezTo>
                  <a:cubicBezTo>
                    <a:pt x="77" y="86"/>
                    <a:pt x="81" y="93"/>
                    <a:pt x="82" y="96"/>
                  </a:cubicBezTo>
                  <a:cubicBezTo>
                    <a:pt x="82" y="96"/>
                    <a:pt x="90" y="116"/>
                    <a:pt x="111" y="101"/>
                  </a:cubicBezTo>
                  <a:cubicBezTo>
                    <a:pt x="114" y="98"/>
                    <a:pt x="116" y="96"/>
                    <a:pt x="117" y="106"/>
                  </a:cubicBezTo>
                  <a:cubicBezTo>
                    <a:pt x="117" y="117"/>
                    <a:pt x="127" y="145"/>
                    <a:pt x="102" y="145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71" name="Freeform 207"/>
            <p:cNvSpPr>
              <a:spLocks/>
            </p:cNvSpPr>
            <p:nvPr userDrawn="1"/>
          </p:nvSpPr>
          <p:spPr bwMode="auto">
            <a:xfrm>
              <a:off x="349" y="3256"/>
              <a:ext cx="85" cy="101"/>
            </a:xfrm>
            <a:custGeom>
              <a:avLst/>
              <a:gdLst/>
              <a:ahLst/>
              <a:cxnLst>
                <a:cxn ang="0">
                  <a:pos x="14" y="5"/>
                </a:cxn>
                <a:cxn ang="0">
                  <a:pos x="9" y="20"/>
                </a:cxn>
                <a:cxn ang="0">
                  <a:pos x="14" y="5"/>
                </a:cxn>
              </a:cxnLst>
              <a:rect l="0" t="0" r="r" b="b"/>
              <a:pathLst>
                <a:path w="17" h="20">
                  <a:moveTo>
                    <a:pt x="14" y="5"/>
                  </a:moveTo>
                  <a:cubicBezTo>
                    <a:pt x="13" y="0"/>
                    <a:pt x="0" y="8"/>
                    <a:pt x="9" y="20"/>
                  </a:cubicBezTo>
                  <a:cubicBezTo>
                    <a:pt x="9" y="20"/>
                    <a:pt x="17" y="17"/>
                    <a:pt x="14" y="5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72" name="Freeform 208"/>
            <p:cNvSpPr>
              <a:spLocks/>
            </p:cNvSpPr>
            <p:nvPr userDrawn="1"/>
          </p:nvSpPr>
          <p:spPr bwMode="auto">
            <a:xfrm>
              <a:off x="267" y="3293"/>
              <a:ext cx="76" cy="136"/>
            </a:xfrm>
            <a:custGeom>
              <a:avLst/>
              <a:gdLst/>
              <a:ahLst/>
              <a:cxnLst>
                <a:cxn ang="0">
                  <a:pos x="7" y="10"/>
                </a:cxn>
                <a:cxn ang="0">
                  <a:pos x="4" y="25"/>
                </a:cxn>
                <a:cxn ang="0">
                  <a:pos x="15" y="16"/>
                </a:cxn>
                <a:cxn ang="0">
                  <a:pos x="13" y="8"/>
                </a:cxn>
                <a:cxn ang="0">
                  <a:pos x="7" y="10"/>
                </a:cxn>
              </a:cxnLst>
              <a:rect l="0" t="0" r="r" b="b"/>
              <a:pathLst>
                <a:path w="15" h="27">
                  <a:moveTo>
                    <a:pt x="7" y="10"/>
                  </a:moveTo>
                  <a:cubicBezTo>
                    <a:pt x="0" y="19"/>
                    <a:pt x="2" y="23"/>
                    <a:pt x="4" y="25"/>
                  </a:cubicBezTo>
                  <a:cubicBezTo>
                    <a:pt x="7" y="27"/>
                    <a:pt x="11" y="26"/>
                    <a:pt x="15" y="16"/>
                  </a:cubicBezTo>
                  <a:cubicBezTo>
                    <a:pt x="15" y="16"/>
                    <a:pt x="12" y="11"/>
                    <a:pt x="13" y="8"/>
                  </a:cubicBezTo>
                  <a:cubicBezTo>
                    <a:pt x="15" y="6"/>
                    <a:pt x="14" y="0"/>
                    <a:pt x="7" y="1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73" name="Freeform 209"/>
            <p:cNvSpPr>
              <a:spLocks/>
            </p:cNvSpPr>
            <p:nvPr userDrawn="1"/>
          </p:nvSpPr>
          <p:spPr bwMode="auto">
            <a:xfrm>
              <a:off x="222" y="3021"/>
              <a:ext cx="243" cy="117"/>
            </a:xfrm>
            <a:custGeom>
              <a:avLst/>
              <a:gdLst/>
              <a:ahLst/>
              <a:cxnLst>
                <a:cxn ang="0">
                  <a:pos x="40" y="2"/>
                </a:cxn>
                <a:cxn ang="0">
                  <a:pos x="9" y="1"/>
                </a:cxn>
                <a:cxn ang="0">
                  <a:pos x="1" y="9"/>
                </a:cxn>
                <a:cxn ang="0">
                  <a:pos x="22" y="21"/>
                </a:cxn>
                <a:cxn ang="0">
                  <a:pos x="34" y="20"/>
                </a:cxn>
                <a:cxn ang="0">
                  <a:pos x="40" y="19"/>
                </a:cxn>
                <a:cxn ang="0">
                  <a:pos x="40" y="2"/>
                </a:cxn>
              </a:cxnLst>
              <a:rect l="0" t="0" r="r" b="b"/>
              <a:pathLst>
                <a:path w="48" h="23">
                  <a:moveTo>
                    <a:pt x="40" y="2"/>
                  </a:moveTo>
                  <a:cubicBezTo>
                    <a:pt x="38" y="3"/>
                    <a:pt x="9" y="1"/>
                    <a:pt x="9" y="1"/>
                  </a:cubicBezTo>
                  <a:cubicBezTo>
                    <a:pt x="5" y="1"/>
                    <a:pt x="1" y="0"/>
                    <a:pt x="1" y="9"/>
                  </a:cubicBezTo>
                  <a:cubicBezTo>
                    <a:pt x="0" y="23"/>
                    <a:pt x="17" y="21"/>
                    <a:pt x="22" y="21"/>
                  </a:cubicBezTo>
                  <a:cubicBezTo>
                    <a:pt x="26" y="21"/>
                    <a:pt x="30" y="18"/>
                    <a:pt x="34" y="20"/>
                  </a:cubicBezTo>
                  <a:cubicBezTo>
                    <a:pt x="34" y="20"/>
                    <a:pt x="38" y="23"/>
                    <a:pt x="40" y="19"/>
                  </a:cubicBezTo>
                  <a:cubicBezTo>
                    <a:pt x="48" y="5"/>
                    <a:pt x="43" y="0"/>
                    <a:pt x="40" y="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74" name="Freeform 210"/>
            <p:cNvSpPr>
              <a:spLocks/>
            </p:cNvSpPr>
            <p:nvPr userDrawn="1"/>
          </p:nvSpPr>
          <p:spPr bwMode="auto">
            <a:xfrm>
              <a:off x="501" y="3344"/>
              <a:ext cx="177" cy="187"/>
            </a:xfrm>
            <a:custGeom>
              <a:avLst/>
              <a:gdLst/>
              <a:ahLst/>
              <a:cxnLst>
                <a:cxn ang="0">
                  <a:pos x="24" y="2"/>
                </a:cxn>
                <a:cxn ang="0">
                  <a:pos x="11" y="2"/>
                </a:cxn>
                <a:cxn ang="0">
                  <a:pos x="4" y="20"/>
                </a:cxn>
                <a:cxn ang="0">
                  <a:pos x="28" y="22"/>
                </a:cxn>
                <a:cxn ang="0">
                  <a:pos x="24" y="2"/>
                </a:cxn>
              </a:cxnLst>
              <a:rect l="0" t="0" r="r" b="b"/>
              <a:pathLst>
                <a:path w="35" h="37">
                  <a:moveTo>
                    <a:pt x="24" y="2"/>
                  </a:moveTo>
                  <a:cubicBezTo>
                    <a:pt x="19" y="3"/>
                    <a:pt x="11" y="2"/>
                    <a:pt x="11" y="2"/>
                  </a:cubicBezTo>
                  <a:cubicBezTo>
                    <a:pt x="0" y="2"/>
                    <a:pt x="5" y="14"/>
                    <a:pt x="4" y="20"/>
                  </a:cubicBezTo>
                  <a:cubicBezTo>
                    <a:pt x="3" y="27"/>
                    <a:pt x="22" y="37"/>
                    <a:pt x="28" y="22"/>
                  </a:cubicBezTo>
                  <a:cubicBezTo>
                    <a:pt x="35" y="7"/>
                    <a:pt x="28" y="0"/>
                    <a:pt x="24" y="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75" name="Freeform 211"/>
            <p:cNvSpPr>
              <a:spLocks/>
            </p:cNvSpPr>
            <p:nvPr userDrawn="1"/>
          </p:nvSpPr>
          <p:spPr bwMode="auto">
            <a:xfrm>
              <a:off x="905" y="3157"/>
              <a:ext cx="177" cy="38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4" y="5"/>
                </a:cxn>
                <a:cxn ang="0">
                  <a:pos x="5" y="0"/>
                </a:cxn>
              </a:cxnLst>
              <a:rect l="0" t="0" r="r" b="b"/>
              <a:pathLst>
                <a:path w="35" h="7">
                  <a:moveTo>
                    <a:pt x="5" y="0"/>
                  </a:moveTo>
                  <a:cubicBezTo>
                    <a:pt x="0" y="0"/>
                    <a:pt x="7" y="7"/>
                    <a:pt x="14" y="5"/>
                  </a:cubicBezTo>
                  <a:cubicBezTo>
                    <a:pt x="35" y="1"/>
                    <a:pt x="5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76" name="Freeform 212"/>
            <p:cNvSpPr>
              <a:spLocks/>
            </p:cNvSpPr>
            <p:nvPr userDrawn="1"/>
          </p:nvSpPr>
          <p:spPr bwMode="auto">
            <a:xfrm>
              <a:off x="965" y="3154"/>
              <a:ext cx="136" cy="79"/>
            </a:xfrm>
            <a:custGeom>
              <a:avLst/>
              <a:gdLst/>
              <a:ahLst/>
              <a:cxnLst>
                <a:cxn ang="0">
                  <a:pos x="7" y="13"/>
                </a:cxn>
                <a:cxn ang="0">
                  <a:pos x="25" y="6"/>
                </a:cxn>
                <a:cxn ang="0">
                  <a:pos x="17" y="1"/>
                </a:cxn>
                <a:cxn ang="0">
                  <a:pos x="7" y="11"/>
                </a:cxn>
                <a:cxn ang="0">
                  <a:pos x="7" y="13"/>
                </a:cxn>
              </a:cxnLst>
              <a:rect l="0" t="0" r="r" b="b"/>
              <a:pathLst>
                <a:path w="27" h="16">
                  <a:moveTo>
                    <a:pt x="7" y="13"/>
                  </a:moveTo>
                  <a:cubicBezTo>
                    <a:pt x="7" y="13"/>
                    <a:pt x="18" y="16"/>
                    <a:pt x="25" y="6"/>
                  </a:cubicBezTo>
                  <a:cubicBezTo>
                    <a:pt x="27" y="2"/>
                    <a:pt x="23" y="0"/>
                    <a:pt x="17" y="1"/>
                  </a:cubicBezTo>
                  <a:cubicBezTo>
                    <a:pt x="13" y="1"/>
                    <a:pt x="14" y="11"/>
                    <a:pt x="7" y="11"/>
                  </a:cubicBezTo>
                  <a:cubicBezTo>
                    <a:pt x="0" y="11"/>
                    <a:pt x="7" y="13"/>
                    <a:pt x="7" y="13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77" name="Freeform 213"/>
            <p:cNvSpPr>
              <a:spLocks/>
            </p:cNvSpPr>
            <p:nvPr userDrawn="1"/>
          </p:nvSpPr>
          <p:spPr bwMode="auto">
            <a:xfrm>
              <a:off x="959" y="3205"/>
              <a:ext cx="177" cy="85"/>
            </a:xfrm>
            <a:custGeom>
              <a:avLst/>
              <a:gdLst/>
              <a:ahLst/>
              <a:cxnLst>
                <a:cxn ang="0">
                  <a:pos x="25" y="6"/>
                </a:cxn>
                <a:cxn ang="0">
                  <a:pos x="8" y="10"/>
                </a:cxn>
                <a:cxn ang="0">
                  <a:pos x="6" y="13"/>
                </a:cxn>
                <a:cxn ang="0">
                  <a:pos x="27" y="12"/>
                </a:cxn>
                <a:cxn ang="0">
                  <a:pos x="25" y="6"/>
                </a:cxn>
              </a:cxnLst>
              <a:rect l="0" t="0" r="r" b="b"/>
              <a:pathLst>
                <a:path w="35" h="17">
                  <a:moveTo>
                    <a:pt x="25" y="6"/>
                  </a:moveTo>
                  <a:cubicBezTo>
                    <a:pt x="20" y="12"/>
                    <a:pt x="8" y="10"/>
                    <a:pt x="8" y="10"/>
                  </a:cubicBezTo>
                  <a:cubicBezTo>
                    <a:pt x="8" y="10"/>
                    <a:pt x="0" y="9"/>
                    <a:pt x="6" y="13"/>
                  </a:cubicBezTo>
                  <a:cubicBezTo>
                    <a:pt x="11" y="17"/>
                    <a:pt x="18" y="15"/>
                    <a:pt x="27" y="12"/>
                  </a:cubicBezTo>
                  <a:cubicBezTo>
                    <a:pt x="35" y="8"/>
                    <a:pt x="31" y="0"/>
                    <a:pt x="25" y="6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78" name="Freeform 214"/>
            <p:cNvSpPr>
              <a:spLocks/>
            </p:cNvSpPr>
            <p:nvPr userDrawn="1"/>
          </p:nvSpPr>
          <p:spPr bwMode="auto">
            <a:xfrm>
              <a:off x="845" y="3284"/>
              <a:ext cx="247" cy="60"/>
            </a:xfrm>
            <a:custGeom>
              <a:avLst/>
              <a:gdLst/>
              <a:ahLst/>
              <a:cxnLst>
                <a:cxn ang="0">
                  <a:pos x="40" y="3"/>
                </a:cxn>
                <a:cxn ang="0">
                  <a:pos x="29" y="1"/>
                </a:cxn>
                <a:cxn ang="0">
                  <a:pos x="7" y="0"/>
                </a:cxn>
                <a:cxn ang="0">
                  <a:pos x="2" y="5"/>
                </a:cxn>
                <a:cxn ang="0">
                  <a:pos x="20" y="8"/>
                </a:cxn>
                <a:cxn ang="0">
                  <a:pos x="41" y="8"/>
                </a:cxn>
                <a:cxn ang="0">
                  <a:pos x="40" y="3"/>
                </a:cxn>
              </a:cxnLst>
              <a:rect l="0" t="0" r="r" b="b"/>
              <a:pathLst>
                <a:path w="49" h="12">
                  <a:moveTo>
                    <a:pt x="40" y="3"/>
                  </a:moveTo>
                  <a:cubicBezTo>
                    <a:pt x="37" y="2"/>
                    <a:pt x="36" y="0"/>
                    <a:pt x="29" y="1"/>
                  </a:cubicBezTo>
                  <a:cubicBezTo>
                    <a:pt x="13" y="4"/>
                    <a:pt x="7" y="0"/>
                    <a:pt x="7" y="0"/>
                  </a:cubicBezTo>
                  <a:cubicBezTo>
                    <a:pt x="7" y="0"/>
                    <a:pt x="0" y="3"/>
                    <a:pt x="2" y="5"/>
                  </a:cubicBezTo>
                  <a:cubicBezTo>
                    <a:pt x="5" y="7"/>
                    <a:pt x="17" y="8"/>
                    <a:pt x="20" y="8"/>
                  </a:cubicBezTo>
                  <a:cubicBezTo>
                    <a:pt x="23" y="8"/>
                    <a:pt x="34" y="12"/>
                    <a:pt x="41" y="8"/>
                  </a:cubicBezTo>
                  <a:cubicBezTo>
                    <a:pt x="49" y="4"/>
                    <a:pt x="44" y="3"/>
                    <a:pt x="40" y="3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79" name="Freeform 215"/>
            <p:cNvSpPr>
              <a:spLocks/>
            </p:cNvSpPr>
            <p:nvPr userDrawn="1"/>
          </p:nvSpPr>
          <p:spPr bwMode="auto">
            <a:xfrm>
              <a:off x="870" y="3341"/>
              <a:ext cx="202" cy="54"/>
            </a:xfrm>
            <a:custGeom>
              <a:avLst/>
              <a:gdLst/>
              <a:ahLst/>
              <a:cxnLst>
                <a:cxn ang="0">
                  <a:pos x="37" y="2"/>
                </a:cxn>
                <a:cxn ang="0">
                  <a:pos x="26" y="4"/>
                </a:cxn>
                <a:cxn ang="0">
                  <a:pos x="13" y="3"/>
                </a:cxn>
                <a:cxn ang="0">
                  <a:pos x="1" y="2"/>
                </a:cxn>
                <a:cxn ang="0">
                  <a:pos x="35" y="8"/>
                </a:cxn>
                <a:cxn ang="0">
                  <a:pos x="37" y="2"/>
                </a:cxn>
              </a:cxnLst>
              <a:rect l="0" t="0" r="r" b="b"/>
              <a:pathLst>
                <a:path w="40" h="11">
                  <a:moveTo>
                    <a:pt x="37" y="2"/>
                  </a:moveTo>
                  <a:cubicBezTo>
                    <a:pt x="34" y="4"/>
                    <a:pt x="30" y="4"/>
                    <a:pt x="26" y="4"/>
                  </a:cubicBezTo>
                  <a:cubicBezTo>
                    <a:pt x="23" y="4"/>
                    <a:pt x="16" y="2"/>
                    <a:pt x="13" y="3"/>
                  </a:cubicBezTo>
                  <a:cubicBezTo>
                    <a:pt x="10" y="4"/>
                    <a:pt x="1" y="2"/>
                    <a:pt x="1" y="2"/>
                  </a:cubicBezTo>
                  <a:cubicBezTo>
                    <a:pt x="0" y="11"/>
                    <a:pt x="30" y="10"/>
                    <a:pt x="35" y="8"/>
                  </a:cubicBezTo>
                  <a:cubicBezTo>
                    <a:pt x="40" y="5"/>
                    <a:pt x="40" y="0"/>
                    <a:pt x="37" y="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80" name="Freeform 216"/>
            <p:cNvSpPr>
              <a:spLocks/>
            </p:cNvSpPr>
            <p:nvPr userDrawn="1"/>
          </p:nvSpPr>
          <p:spPr bwMode="auto">
            <a:xfrm>
              <a:off x="858" y="3385"/>
              <a:ext cx="209" cy="174"/>
            </a:xfrm>
            <a:custGeom>
              <a:avLst/>
              <a:gdLst/>
              <a:ahLst/>
              <a:cxnLst>
                <a:cxn ang="0">
                  <a:pos x="28" y="9"/>
                </a:cxn>
                <a:cxn ang="0">
                  <a:pos x="13" y="6"/>
                </a:cxn>
                <a:cxn ang="0">
                  <a:pos x="4" y="15"/>
                </a:cxn>
                <a:cxn ang="0">
                  <a:pos x="1" y="19"/>
                </a:cxn>
                <a:cxn ang="0">
                  <a:pos x="9" y="19"/>
                </a:cxn>
                <a:cxn ang="0">
                  <a:pos x="17" y="27"/>
                </a:cxn>
                <a:cxn ang="0">
                  <a:pos x="21" y="30"/>
                </a:cxn>
                <a:cxn ang="0">
                  <a:pos x="29" y="19"/>
                </a:cxn>
                <a:cxn ang="0">
                  <a:pos x="39" y="19"/>
                </a:cxn>
                <a:cxn ang="0">
                  <a:pos x="28" y="9"/>
                </a:cxn>
              </a:cxnLst>
              <a:rect l="0" t="0" r="r" b="b"/>
              <a:pathLst>
                <a:path w="41" h="34">
                  <a:moveTo>
                    <a:pt x="28" y="9"/>
                  </a:moveTo>
                  <a:cubicBezTo>
                    <a:pt x="28" y="6"/>
                    <a:pt x="14" y="0"/>
                    <a:pt x="13" y="6"/>
                  </a:cubicBezTo>
                  <a:cubicBezTo>
                    <a:pt x="11" y="12"/>
                    <a:pt x="4" y="15"/>
                    <a:pt x="4" y="15"/>
                  </a:cubicBezTo>
                  <a:cubicBezTo>
                    <a:pt x="0" y="16"/>
                    <a:pt x="0" y="16"/>
                    <a:pt x="1" y="19"/>
                  </a:cubicBezTo>
                  <a:cubicBezTo>
                    <a:pt x="1" y="22"/>
                    <a:pt x="4" y="24"/>
                    <a:pt x="9" y="19"/>
                  </a:cubicBezTo>
                  <a:cubicBezTo>
                    <a:pt x="17" y="10"/>
                    <a:pt x="17" y="26"/>
                    <a:pt x="17" y="27"/>
                  </a:cubicBezTo>
                  <a:cubicBezTo>
                    <a:pt x="18" y="29"/>
                    <a:pt x="19" y="34"/>
                    <a:pt x="21" y="30"/>
                  </a:cubicBezTo>
                  <a:cubicBezTo>
                    <a:pt x="22" y="26"/>
                    <a:pt x="25" y="14"/>
                    <a:pt x="29" y="19"/>
                  </a:cubicBezTo>
                  <a:cubicBezTo>
                    <a:pt x="35" y="27"/>
                    <a:pt x="41" y="19"/>
                    <a:pt x="39" y="19"/>
                  </a:cubicBezTo>
                  <a:cubicBezTo>
                    <a:pt x="38" y="18"/>
                    <a:pt x="28" y="13"/>
                    <a:pt x="28" y="9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81" name="Freeform 217"/>
            <p:cNvSpPr>
              <a:spLocks/>
            </p:cNvSpPr>
            <p:nvPr userDrawn="1"/>
          </p:nvSpPr>
          <p:spPr bwMode="auto">
            <a:xfrm>
              <a:off x="997" y="3306"/>
              <a:ext cx="126" cy="316"/>
            </a:xfrm>
            <a:custGeom>
              <a:avLst/>
              <a:gdLst/>
              <a:ahLst/>
              <a:cxnLst>
                <a:cxn ang="0">
                  <a:pos x="22" y="2"/>
                </a:cxn>
                <a:cxn ang="0">
                  <a:pos x="18" y="17"/>
                </a:cxn>
                <a:cxn ang="0">
                  <a:pos x="7" y="20"/>
                </a:cxn>
                <a:cxn ang="0">
                  <a:pos x="7" y="23"/>
                </a:cxn>
                <a:cxn ang="0">
                  <a:pos x="17" y="34"/>
                </a:cxn>
                <a:cxn ang="0">
                  <a:pos x="12" y="45"/>
                </a:cxn>
                <a:cxn ang="0">
                  <a:pos x="0" y="55"/>
                </a:cxn>
                <a:cxn ang="0">
                  <a:pos x="5" y="58"/>
                </a:cxn>
                <a:cxn ang="0">
                  <a:pos x="16" y="62"/>
                </a:cxn>
                <a:cxn ang="0">
                  <a:pos x="23" y="57"/>
                </a:cxn>
                <a:cxn ang="0">
                  <a:pos x="25" y="14"/>
                </a:cxn>
                <a:cxn ang="0">
                  <a:pos x="25" y="2"/>
                </a:cxn>
                <a:cxn ang="0">
                  <a:pos x="22" y="2"/>
                </a:cxn>
              </a:cxnLst>
              <a:rect l="0" t="0" r="r" b="b"/>
              <a:pathLst>
                <a:path w="25" h="63">
                  <a:moveTo>
                    <a:pt x="22" y="2"/>
                  </a:moveTo>
                  <a:cubicBezTo>
                    <a:pt x="22" y="2"/>
                    <a:pt x="20" y="15"/>
                    <a:pt x="18" y="17"/>
                  </a:cubicBezTo>
                  <a:cubicBezTo>
                    <a:pt x="15" y="19"/>
                    <a:pt x="10" y="20"/>
                    <a:pt x="7" y="20"/>
                  </a:cubicBezTo>
                  <a:cubicBezTo>
                    <a:pt x="4" y="19"/>
                    <a:pt x="4" y="22"/>
                    <a:pt x="7" y="23"/>
                  </a:cubicBezTo>
                  <a:cubicBezTo>
                    <a:pt x="10" y="24"/>
                    <a:pt x="17" y="29"/>
                    <a:pt x="17" y="34"/>
                  </a:cubicBezTo>
                  <a:cubicBezTo>
                    <a:pt x="17" y="40"/>
                    <a:pt x="17" y="44"/>
                    <a:pt x="12" y="45"/>
                  </a:cubicBezTo>
                  <a:cubicBezTo>
                    <a:pt x="6" y="46"/>
                    <a:pt x="0" y="47"/>
                    <a:pt x="0" y="55"/>
                  </a:cubicBezTo>
                  <a:cubicBezTo>
                    <a:pt x="0" y="55"/>
                    <a:pt x="3" y="57"/>
                    <a:pt x="5" y="58"/>
                  </a:cubicBezTo>
                  <a:cubicBezTo>
                    <a:pt x="8" y="58"/>
                    <a:pt x="14" y="61"/>
                    <a:pt x="16" y="62"/>
                  </a:cubicBezTo>
                  <a:cubicBezTo>
                    <a:pt x="18" y="63"/>
                    <a:pt x="23" y="61"/>
                    <a:pt x="23" y="57"/>
                  </a:cubicBezTo>
                  <a:cubicBezTo>
                    <a:pt x="24" y="52"/>
                    <a:pt x="24" y="20"/>
                    <a:pt x="25" y="14"/>
                  </a:cubicBezTo>
                  <a:cubicBezTo>
                    <a:pt x="25" y="9"/>
                    <a:pt x="25" y="3"/>
                    <a:pt x="25" y="2"/>
                  </a:cubicBezTo>
                  <a:cubicBezTo>
                    <a:pt x="25" y="1"/>
                    <a:pt x="22" y="0"/>
                    <a:pt x="22" y="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</p:grpSp>
      <p:grpSp>
        <p:nvGrpSpPr>
          <p:cNvPr id="8" name="Group 218"/>
          <p:cNvGrpSpPr>
            <a:grpSpLocks/>
          </p:cNvGrpSpPr>
          <p:nvPr/>
        </p:nvGrpSpPr>
        <p:grpSpPr bwMode="auto">
          <a:xfrm>
            <a:off x="381000" y="6121400"/>
            <a:ext cx="533400" cy="492125"/>
            <a:chOff x="96" y="2784"/>
            <a:chExt cx="1062" cy="981"/>
          </a:xfrm>
        </p:grpSpPr>
        <p:sp>
          <p:nvSpPr>
            <p:cNvPr id="165083" name="Freeform 219"/>
            <p:cNvSpPr>
              <a:spLocks/>
            </p:cNvSpPr>
            <p:nvPr userDrawn="1"/>
          </p:nvSpPr>
          <p:spPr bwMode="auto">
            <a:xfrm>
              <a:off x="121" y="2784"/>
              <a:ext cx="205" cy="82"/>
            </a:xfrm>
            <a:custGeom>
              <a:avLst/>
              <a:gdLst/>
              <a:ahLst/>
              <a:cxnLst>
                <a:cxn ang="0">
                  <a:pos x="30" y="12"/>
                </a:cxn>
                <a:cxn ang="0">
                  <a:pos x="37" y="10"/>
                </a:cxn>
                <a:cxn ang="0">
                  <a:pos x="38" y="9"/>
                </a:cxn>
                <a:cxn ang="0">
                  <a:pos x="31" y="1"/>
                </a:cxn>
                <a:cxn ang="0">
                  <a:pos x="8" y="11"/>
                </a:cxn>
                <a:cxn ang="0">
                  <a:pos x="30" y="12"/>
                </a:cxn>
              </a:cxnLst>
              <a:rect l="0" t="0" r="r" b="b"/>
              <a:pathLst>
                <a:path w="41" h="16">
                  <a:moveTo>
                    <a:pt x="30" y="12"/>
                  </a:moveTo>
                  <a:cubicBezTo>
                    <a:pt x="34" y="11"/>
                    <a:pt x="36" y="10"/>
                    <a:pt x="37" y="10"/>
                  </a:cubicBezTo>
                  <a:cubicBezTo>
                    <a:pt x="37" y="10"/>
                    <a:pt x="38" y="9"/>
                    <a:pt x="38" y="9"/>
                  </a:cubicBezTo>
                  <a:cubicBezTo>
                    <a:pt x="41" y="6"/>
                    <a:pt x="37" y="1"/>
                    <a:pt x="31" y="1"/>
                  </a:cubicBezTo>
                  <a:cubicBezTo>
                    <a:pt x="31" y="1"/>
                    <a:pt x="0" y="0"/>
                    <a:pt x="8" y="11"/>
                  </a:cubicBezTo>
                  <a:cubicBezTo>
                    <a:pt x="8" y="11"/>
                    <a:pt x="15" y="16"/>
                    <a:pt x="30" y="1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84" name="Freeform 220"/>
            <p:cNvSpPr>
              <a:spLocks noEditPoints="1"/>
            </p:cNvSpPr>
            <p:nvPr userDrawn="1"/>
          </p:nvSpPr>
          <p:spPr bwMode="auto">
            <a:xfrm>
              <a:off x="96" y="2790"/>
              <a:ext cx="1062" cy="975"/>
            </a:xfrm>
            <a:custGeom>
              <a:avLst/>
              <a:gdLst/>
              <a:ahLst/>
              <a:cxnLst>
                <a:cxn ang="0">
                  <a:pos x="163" y="155"/>
                </a:cxn>
                <a:cxn ang="0">
                  <a:pos x="152" y="125"/>
                </a:cxn>
                <a:cxn ang="0">
                  <a:pos x="142" y="99"/>
                </a:cxn>
                <a:cxn ang="0">
                  <a:pos x="165" y="93"/>
                </a:cxn>
                <a:cxn ang="0">
                  <a:pos x="146" y="82"/>
                </a:cxn>
                <a:cxn ang="0">
                  <a:pos x="157" y="83"/>
                </a:cxn>
                <a:cxn ang="0">
                  <a:pos x="157" y="77"/>
                </a:cxn>
                <a:cxn ang="0">
                  <a:pos x="135" y="78"/>
                </a:cxn>
                <a:cxn ang="0">
                  <a:pos x="128" y="125"/>
                </a:cxn>
                <a:cxn ang="0">
                  <a:pos x="124" y="84"/>
                </a:cxn>
                <a:cxn ang="0">
                  <a:pos x="118" y="67"/>
                </a:cxn>
                <a:cxn ang="0">
                  <a:pos x="124" y="51"/>
                </a:cxn>
                <a:cxn ang="0">
                  <a:pos x="121" y="37"/>
                </a:cxn>
                <a:cxn ang="0">
                  <a:pos x="119" y="24"/>
                </a:cxn>
                <a:cxn ang="0">
                  <a:pos x="132" y="39"/>
                </a:cxn>
                <a:cxn ang="0">
                  <a:pos x="149" y="18"/>
                </a:cxn>
                <a:cxn ang="0">
                  <a:pos x="147" y="36"/>
                </a:cxn>
                <a:cxn ang="0">
                  <a:pos x="143" y="48"/>
                </a:cxn>
                <a:cxn ang="0">
                  <a:pos x="144" y="67"/>
                </a:cxn>
                <a:cxn ang="0">
                  <a:pos x="199" y="29"/>
                </a:cxn>
                <a:cxn ang="0">
                  <a:pos x="90" y="1"/>
                </a:cxn>
                <a:cxn ang="0">
                  <a:pos x="56" y="8"/>
                </a:cxn>
                <a:cxn ang="0">
                  <a:pos x="85" y="12"/>
                </a:cxn>
                <a:cxn ang="0">
                  <a:pos x="60" y="22"/>
                </a:cxn>
                <a:cxn ang="0">
                  <a:pos x="58" y="29"/>
                </a:cxn>
                <a:cxn ang="0">
                  <a:pos x="38" y="17"/>
                </a:cxn>
                <a:cxn ang="0">
                  <a:pos x="13" y="115"/>
                </a:cxn>
                <a:cxn ang="0">
                  <a:pos x="61" y="146"/>
                </a:cxn>
                <a:cxn ang="0">
                  <a:pos x="45" y="133"/>
                </a:cxn>
                <a:cxn ang="0">
                  <a:pos x="35" y="145"/>
                </a:cxn>
                <a:cxn ang="0">
                  <a:pos x="32" y="128"/>
                </a:cxn>
                <a:cxn ang="0">
                  <a:pos x="46" y="86"/>
                </a:cxn>
                <a:cxn ang="0">
                  <a:pos x="67" y="83"/>
                </a:cxn>
                <a:cxn ang="0">
                  <a:pos x="71" y="95"/>
                </a:cxn>
                <a:cxn ang="0">
                  <a:pos x="61" y="121"/>
                </a:cxn>
                <a:cxn ang="0">
                  <a:pos x="91" y="180"/>
                </a:cxn>
                <a:cxn ang="0">
                  <a:pos x="186" y="166"/>
                </a:cxn>
                <a:cxn ang="0">
                  <a:pos x="182" y="66"/>
                </a:cxn>
                <a:cxn ang="0">
                  <a:pos x="165" y="60"/>
                </a:cxn>
                <a:cxn ang="0">
                  <a:pos x="113" y="61"/>
                </a:cxn>
                <a:cxn ang="0">
                  <a:pos x="108" y="87"/>
                </a:cxn>
                <a:cxn ang="0">
                  <a:pos x="114" y="50"/>
                </a:cxn>
                <a:cxn ang="0">
                  <a:pos x="89" y="26"/>
                </a:cxn>
                <a:cxn ang="0">
                  <a:pos x="105" y="35"/>
                </a:cxn>
                <a:cxn ang="0">
                  <a:pos x="61" y="72"/>
                </a:cxn>
                <a:cxn ang="0">
                  <a:pos x="24" y="37"/>
                </a:cxn>
                <a:cxn ang="0">
                  <a:pos x="68" y="40"/>
                </a:cxn>
                <a:cxn ang="0">
                  <a:pos x="79" y="40"/>
                </a:cxn>
                <a:cxn ang="0">
                  <a:pos x="108" y="45"/>
                </a:cxn>
                <a:cxn ang="0">
                  <a:pos x="99" y="93"/>
                </a:cxn>
                <a:cxn ang="0">
                  <a:pos x="93" y="51"/>
                </a:cxn>
                <a:cxn ang="0">
                  <a:pos x="61" y="72"/>
                </a:cxn>
                <a:cxn ang="0">
                  <a:pos x="80" y="82"/>
                </a:cxn>
                <a:cxn ang="0">
                  <a:pos x="88" y="58"/>
                </a:cxn>
                <a:cxn ang="0">
                  <a:pos x="102" y="145"/>
                </a:cxn>
                <a:cxn ang="0">
                  <a:pos x="82" y="96"/>
                </a:cxn>
                <a:cxn ang="0">
                  <a:pos x="117" y="106"/>
                </a:cxn>
              </a:cxnLst>
              <a:rect l="0" t="0" r="r" b="b"/>
              <a:pathLst>
                <a:path w="210" h="193">
                  <a:moveTo>
                    <a:pt x="186" y="166"/>
                  </a:moveTo>
                  <a:cubicBezTo>
                    <a:pt x="167" y="166"/>
                    <a:pt x="163" y="155"/>
                    <a:pt x="163" y="155"/>
                  </a:cubicBezTo>
                  <a:cubicBezTo>
                    <a:pt x="163" y="155"/>
                    <a:pt x="162" y="147"/>
                    <a:pt x="154" y="145"/>
                  </a:cubicBezTo>
                  <a:cubicBezTo>
                    <a:pt x="135" y="140"/>
                    <a:pt x="147" y="128"/>
                    <a:pt x="152" y="125"/>
                  </a:cubicBezTo>
                  <a:cubicBezTo>
                    <a:pt x="157" y="123"/>
                    <a:pt x="154" y="122"/>
                    <a:pt x="150" y="120"/>
                  </a:cubicBezTo>
                  <a:cubicBezTo>
                    <a:pt x="142" y="115"/>
                    <a:pt x="141" y="109"/>
                    <a:pt x="142" y="99"/>
                  </a:cubicBezTo>
                  <a:cubicBezTo>
                    <a:pt x="142" y="88"/>
                    <a:pt x="149" y="91"/>
                    <a:pt x="149" y="91"/>
                  </a:cubicBezTo>
                  <a:cubicBezTo>
                    <a:pt x="149" y="91"/>
                    <a:pt x="160" y="96"/>
                    <a:pt x="165" y="93"/>
                  </a:cubicBezTo>
                  <a:cubicBezTo>
                    <a:pt x="169" y="91"/>
                    <a:pt x="167" y="88"/>
                    <a:pt x="165" y="89"/>
                  </a:cubicBezTo>
                  <a:cubicBezTo>
                    <a:pt x="163" y="91"/>
                    <a:pt x="148" y="89"/>
                    <a:pt x="146" y="82"/>
                  </a:cubicBezTo>
                  <a:cubicBezTo>
                    <a:pt x="144" y="74"/>
                    <a:pt x="150" y="78"/>
                    <a:pt x="151" y="78"/>
                  </a:cubicBezTo>
                  <a:cubicBezTo>
                    <a:pt x="153" y="79"/>
                    <a:pt x="153" y="81"/>
                    <a:pt x="157" y="83"/>
                  </a:cubicBezTo>
                  <a:cubicBezTo>
                    <a:pt x="168" y="88"/>
                    <a:pt x="162" y="82"/>
                    <a:pt x="162" y="82"/>
                  </a:cubicBezTo>
                  <a:cubicBezTo>
                    <a:pt x="162" y="82"/>
                    <a:pt x="162" y="82"/>
                    <a:pt x="157" y="77"/>
                  </a:cubicBezTo>
                  <a:cubicBezTo>
                    <a:pt x="152" y="71"/>
                    <a:pt x="145" y="73"/>
                    <a:pt x="139" y="73"/>
                  </a:cubicBezTo>
                  <a:cubicBezTo>
                    <a:pt x="133" y="73"/>
                    <a:pt x="135" y="78"/>
                    <a:pt x="135" y="78"/>
                  </a:cubicBezTo>
                  <a:cubicBezTo>
                    <a:pt x="135" y="78"/>
                    <a:pt x="134" y="88"/>
                    <a:pt x="133" y="106"/>
                  </a:cubicBezTo>
                  <a:cubicBezTo>
                    <a:pt x="132" y="124"/>
                    <a:pt x="129" y="126"/>
                    <a:pt x="128" y="125"/>
                  </a:cubicBezTo>
                  <a:cubicBezTo>
                    <a:pt x="127" y="123"/>
                    <a:pt x="125" y="114"/>
                    <a:pt x="125" y="111"/>
                  </a:cubicBezTo>
                  <a:cubicBezTo>
                    <a:pt x="125" y="108"/>
                    <a:pt x="123" y="97"/>
                    <a:pt x="124" y="84"/>
                  </a:cubicBezTo>
                  <a:cubicBezTo>
                    <a:pt x="125" y="72"/>
                    <a:pt x="128" y="77"/>
                    <a:pt x="120" y="74"/>
                  </a:cubicBezTo>
                  <a:cubicBezTo>
                    <a:pt x="111" y="71"/>
                    <a:pt x="116" y="67"/>
                    <a:pt x="118" y="67"/>
                  </a:cubicBezTo>
                  <a:cubicBezTo>
                    <a:pt x="121" y="67"/>
                    <a:pt x="125" y="69"/>
                    <a:pt x="126" y="67"/>
                  </a:cubicBezTo>
                  <a:cubicBezTo>
                    <a:pt x="127" y="59"/>
                    <a:pt x="128" y="52"/>
                    <a:pt x="124" y="51"/>
                  </a:cubicBezTo>
                  <a:cubicBezTo>
                    <a:pt x="115" y="47"/>
                    <a:pt x="119" y="45"/>
                    <a:pt x="122" y="44"/>
                  </a:cubicBezTo>
                  <a:cubicBezTo>
                    <a:pt x="125" y="43"/>
                    <a:pt x="126" y="35"/>
                    <a:pt x="121" y="37"/>
                  </a:cubicBezTo>
                  <a:cubicBezTo>
                    <a:pt x="112" y="40"/>
                    <a:pt x="113" y="32"/>
                    <a:pt x="115" y="31"/>
                  </a:cubicBezTo>
                  <a:cubicBezTo>
                    <a:pt x="117" y="30"/>
                    <a:pt x="120" y="32"/>
                    <a:pt x="119" y="24"/>
                  </a:cubicBezTo>
                  <a:cubicBezTo>
                    <a:pt x="117" y="17"/>
                    <a:pt x="124" y="14"/>
                    <a:pt x="126" y="21"/>
                  </a:cubicBezTo>
                  <a:cubicBezTo>
                    <a:pt x="127" y="28"/>
                    <a:pt x="130" y="42"/>
                    <a:pt x="132" y="39"/>
                  </a:cubicBezTo>
                  <a:cubicBezTo>
                    <a:pt x="134" y="35"/>
                    <a:pt x="138" y="22"/>
                    <a:pt x="142" y="16"/>
                  </a:cubicBezTo>
                  <a:cubicBezTo>
                    <a:pt x="145" y="10"/>
                    <a:pt x="150" y="15"/>
                    <a:pt x="149" y="18"/>
                  </a:cubicBezTo>
                  <a:cubicBezTo>
                    <a:pt x="144" y="33"/>
                    <a:pt x="152" y="34"/>
                    <a:pt x="152" y="34"/>
                  </a:cubicBezTo>
                  <a:cubicBezTo>
                    <a:pt x="152" y="34"/>
                    <a:pt x="151" y="36"/>
                    <a:pt x="147" y="36"/>
                  </a:cubicBezTo>
                  <a:cubicBezTo>
                    <a:pt x="137" y="35"/>
                    <a:pt x="141" y="41"/>
                    <a:pt x="145" y="43"/>
                  </a:cubicBezTo>
                  <a:cubicBezTo>
                    <a:pt x="154" y="46"/>
                    <a:pt x="148" y="48"/>
                    <a:pt x="143" y="48"/>
                  </a:cubicBezTo>
                  <a:cubicBezTo>
                    <a:pt x="139" y="48"/>
                    <a:pt x="136" y="50"/>
                    <a:pt x="135" y="55"/>
                  </a:cubicBezTo>
                  <a:cubicBezTo>
                    <a:pt x="132" y="70"/>
                    <a:pt x="144" y="67"/>
                    <a:pt x="144" y="67"/>
                  </a:cubicBezTo>
                  <a:cubicBezTo>
                    <a:pt x="162" y="72"/>
                    <a:pt x="189" y="69"/>
                    <a:pt x="189" y="69"/>
                  </a:cubicBezTo>
                  <a:cubicBezTo>
                    <a:pt x="209" y="75"/>
                    <a:pt x="200" y="45"/>
                    <a:pt x="199" y="29"/>
                  </a:cubicBezTo>
                  <a:cubicBezTo>
                    <a:pt x="197" y="13"/>
                    <a:pt x="195" y="5"/>
                    <a:pt x="181" y="2"/>
                  </a:cubicBezTo>
                  <a:cubicBezTo>
                    <a:pt x="168" y="0"/>
                    <a:pt x="90" y="1"/>
                    <a:pt x="90" y="1"/>
                  </a:cubicBezTo>
                  <a:cubicBezTo>
                    <a:pt x="87" y="2"/>
                    <a:pt x="56" y="1"/>
                    <a:pt x="56" y="1"/>
                  </a:cubicBezTo>
                  <a:cubicBezTo>
                    <a:pt x="56" y="1"/>
                    <a:pt x="54" y="8"/>
                    <a:pt x="56" y="8"/>
                  </a:cubicBezTo>
                  <a:cubicBezTo>
                    <a:pt x="61" y="8"/>
                    <a:pt x="80" y="9"/>
                    <a:pt x="80" y="9"/>
                  </a:cubicBezTo>
                  <a:cubicBezTo>
                    <a:pt x="81" y="9"/>
                    <a:pt x="90" y="8"/>
                    <a:pt x="85" y="12"/>
                  </a:cubicBezTo>
                  <a:cubicBezTo>
                    <a:pt x="80" y="16"/>
                    <a:pt x="69" y="16"/>
                    <a:pt x="62" y="16"/>
                  </a:cubicBezTo>
                  <a:cubicBezTo>
                    <a:pt x="47" y="15"/>
                    <a:pt x="54" y="22"/>
                    <a:pt x="60" y="22"/>
                  </a:cubicBezTo>
                  <a:cubicBezTo>
                    <a:pt x="78" y="22"/>
                    <a:pt x="82" y="26"/>
                    <a:pt x="74" y="27"/>
                  </a:cubicBezTo>
                  <a:cubicBezTo>
                    <a:pt x="67" y="28"/>
                    <a:pt x="65" y="28"/>
                    <a:pt x="58" y="29"/>
                  </a:cubicBezTo>
                  <a:cubicBezTo>
                    <a:pt x="2" y="38"/>
                    <a:pt x="21" y="23"/>
                    <a:pt x="26" y="23"/>
                  </a:cubicBezTo>
                  <a:cubicBezTo>
                    <a:pt x="49" y="23"/>
                    <a:pt x="44" y="15"/>
                    <a:pt x="38" y="17"/>
                  </a:cubicBezTo>
                  <a:cubicBezTo>
                    <a:pt x="32" y="18"/>
                    <a:pt x="12" y="11"/>
                    <a:pt x="9" y="24"/>
                  </a:cubicBezTo>
                  <a:cubicBezTo>
                    <a:pt x="7" y="37"/>
                    <a:pt x="15" y="103"/>
                    <a:pt x="13" y="115"/>
                  </a:cubicBezTo>
                  <a:cubicBezTo>
                    <a:pt x="0" y="193"/>
                    <a:pt x="71" y="176"/>
                    <a:pt x="71" y="176"/>
                  </a:cubicBezTo>
                  <a:cubicBezTo>
                    <a:pt x="56" y="164"/>
                    <a:pt x="62" y="153"/>
                    <a:pt x="61" y="146"/>
                  </a:cubicBezTo>
                  <a:cubicBezTo>
                    <a:pt x="57" y="125"/>
                    <a:pt x="55" y="122"/>
                    <a:pt x="51" y="124"/>
                  </a:cubicBezTo>
                  <a:cubicBezTo>
                    <a:pt x="43" y="128"/>
                    <a:pt x="44" y="130"/>
                    <a:pt x="45" y="133"/>
                  </a:cubicBezTo>
                  <a:cubicBezTo>
                    <a:pt x="51" y="151"/>
                    <a:pt x="37" y="137"/>
                    <a:pt x="37" y="137"/>
                  </a:cubicBezTo>
                  <a:cubicBezTo>
                    <a:pt x="35" y="138"/>
                    <a:pt x="34" y="142"/>
                    <a:pt x="35" y="145"/>
                  </a:cubicBezTo>
                  <a:cubicBezTo>
                    <a:pt x="47" y="168"/>
                    <a:pt x="36" y="162"/>
                    <a:pt x="33" y="158"/>
                  </a:cubicBezTo>
                  <a:cubicBezTo>
                    <a:pt x="22" y="142"/>
                    <a:pt x="33" y="133"/>
                    <a:pt x="32" y="128"/>
                  </a:cubicBezTo>
                  <a:cubicBezTo>
                    <a:pt x="27" y="108"/>
                    <a:pt x="42" y="100"/>
                    <a:pt x="44" y="97"/>
                  </a:cubicBezTo>
                  <a:cubicBezTo>
                    <a:pt x="46" y="93"/>
                    <a:pt x="45" y="92"/>
                    <a:pt x="46" y="86"/>
                  </a:cubicBezTo>
                  <a:cubicBezTo>
                    <a:pt x="48" y="72"/>
                    <a:pt x="55" y="79"/>
                    <a:pt x="55" y="84"/>
                  </a:cubicBezTo>
                  <a:cubicBezTo>
                    <a:pt x="53" y="100"/>
                    <a:pt x="63" y="88"/>
                    <a:pt x="67" y="83"/>
                  </a:cubicBezTo>
                  <a:cubicBezTo>
                    <a:pt x="78" y="68"/>
                    <a:pt x="77" y="84"/>
                    <a:pt x="75" y="87"/>
                  </a:cubicBezTo>
                  <a:cubicBezTo>
                    <a:pt x="72" y="89"/>
                    <a:pt x="71" y="93"/>
                    <a:pt x="71" y="95"/>
                  </a:cubicBezTo>
                  <a:cubicBezTo>
                    <a:pt x="74" y="103"/>
                    <a:pt x="69" y="111"/>
                    <a:pt x="67" y="112"/>
                  </a:cubicBezTo>
                  <a:cubicBezTo>
                    <a:pt x="66" y="112"/>
                    <a:pt x="61" y="114"/>
                    <a:pt x="61" y="121"/>
                  </a:cubicBezTo>
                  <a:cubicBezTo>
                    <a:pt x="61" y="127"/>
                    <a:pt x="69" y="139"/>
                    <a:pt x="69" y="143"/>
                  </a:cubicBezTo>
                  <a:cubicBezTo>
                    <a:pt x="69" y="178"/>
                    <a:pt x="84" y="181"/>
                    <a:pt x="91" y="180"/>
                  </a:cubicBezTo>
                  <a:cubicBezTo>
                    <a:pt x="98" y="179"/>
                    <a:pt x="159" y="177"/>
                    <a:pt x="185" y="175"/>
                  </a:cubicBezTo>
                  <a:cubicBezTo>
                    <a:pt x="210" y="173"/>
                    <a:pt x="193" y="166"/>
                    <a:pt x="186" y="166"/>
                  </a:cubicBezTo>
                  <a:close/>
                  <a:moveTo>
                    <a:pt x="165" y="60"/>
                  </a:moveTo>
                  <a:cubicBezTo>
                    <a:pt x="203" y="61"/>
                    <a:pt x="185" y="64"/>
                    <a:pt x="182" y="66"/>
                  </a:cubicBezTo>
                  <a:cubicBezTo>
                    <a:pt x="178" y="68"/>
                    <a:pt x="182" y="66"/>
                    <a:pt x="167" y="65"/>
                  </a:cubicBezTo>
                  <a:cubicBezTo>
                    <a:pt x="152" y="65"/>
                    <a:pt x="165" y="60"/>
                    <a:pt x="165" y="60"/>
                  </a:cubicBezTo>
                  <a:close/>
                  <a:moveTo>
                    <a:pt x="114" y="50"/>
                  </a:moveTo>
                  <a:cubicBezTo>
                    <a:pt x="121" y="55"/>
                    <a:pt x="113" y="61"/>
                    <a:pt x="113" y="61"/>
                  </a:cubicBezTo>
                  <a:cubicBezTo>
                    <a:pt x="113" y="61"/>
                    <a:pt x="108" y="70"/>
                    <a:pt x="112" y="78"/>
                  </a:cubicBezTo>
                  <a:cubicBezTo>
                    <a:pt x="116" y="87"/>
                    <a:pt x="116" y="97"/>
                    <a:pt x="108" y="87"/>
                  </a:cubicBezTo>
                  <a:cubicBezTo>
                    <a:pt x="100" y="78"/>
                    <a:pt x="105" y="58"/>
                    <a:pt x="107" y="53"/>
                  </a:cubicBezTo>
                  <a:cubicBezTo>
                    <a:pt x="107" y="53"/>
                    <a:pt x="107" y="44"/>
                    <a:pt x="114" y="50"/>
                  </a:cubicBezTo>
                  <a:close/>
                  <a:moveTo>
                    <a:pt x="83" y="29"/>
                  </a:moveTo>
                  <a:cubicBezTo>
                    <a:pt x="83" y="25"/>
                    <a:pt x="89" y="26"/>
                    <a:pt x="89" y="26"/>
                  </a:cubicBezTo>
                  <a:cubicBezTo>
                    <a:pt x="89" y="26"/>
                    <a:pt x="99" y="30"/>
                    <a:pt x="104" y="30"/>
                  </a:cubicBezTo>
                  <a:cubicBezTo>
                    <a:pt x="108" y="29"/>
                    <a:pt x="114" y="35"/>
                    <a:pt x="105" y="35"/>
                  </a:cubicBezTo>
                  <a:cubicBezTo>
                    <a:pt x="96" y="35"/>
                    <a:pt x="82" y="39"/>
                    <a:pt x="83" y="29"/>
                  </a:cubicBezTo>
                  <a:close/>
                  <a:moveTo>
                    <a:pt x="61" y="72"/>
                  </a:moveTo>
                  <a:cubicBezTo>
                    <a:pt x="55" y="72"/>
                    <a:pt x="16" y="87"/>
                    <a:pt x="16" y="48"/>
                  </a:cubicBezTo>
                  <a:cubicBezTo>
                    <a:pt x="16" y="39"/>
                    <a:pt x="14" y="31"/>
                    <a:pt x="24" y="37"/>
                  </a:cubicBezTo>
                  <a:cubicBezTo>
                    <a:pt x="35" y="42"/>
                    <a:pt x="25" y="42"/>
                    <a:pt x="49" y="40"/>
                  </a:cubicBezTo>
                  <a:cubicBezTo>
                    <a:pt x="49" y="40"/>
                    <a:pt x="66" y="41"/>
                    <a:pt x="68" y="40"/>
                  </a:cubicBezTo>
                  <a:cubicBezTo>
                    <a:pt x="71" y="38"/>
                    <a:pt x="69" y="34"/>
                    <a:pt x="74" y="34"/>
                  </a:cubicBezTo>
                  <a:cubicBezTo>
                    <a:pt x="80" y="34"/>
                    <a:pt x="79" y="40"/>
                    <a:pt x="79" y="40"/>
                  </a:cubicBezTo>
                  <a:cubicBezTo>
                    <a:pt x="79" y="40"/>
                    <a:pt x="74" y="46"/>
                    <a:pt x="109" y="41"/>
                  </a:cubicBezTo>
                  <a:cubicBezTo>
                    <a:pt x="113" y="41"/>
                    <a:pt x="117" y="45"/>
                    <a:pt x="108" y="45"/>
                  </a:cubicBezTo>
                  <a:cubicBezTo>
                    <a:pt x="104" y="45"/>
                    <a:pt x="97" y="48"/>
                    <a:pt x="100" y="53"/>
                  </a:cubicBezTo>
                  <a:cubicBezTo>
                    <a:pt x="102" y="58"/>
                    <a:pt x="99" y="93"/>
                    <a:pt x="99" y="93"/>
                  </a:cubicBezTo>
                  <a:cubicBezTo>
                    <a:pt x="99" y="93"/>
                    <a:pt x="97" y="100"/>
                    <a:pt x="94" y="90"/>
                  </a:cubicBezTo>
                  <a:cubicBezTo>
                    <a:pt x="93" y="86"/>
                    <a:pt x="94" y="53"/>
                    <a:pt x="93" y="51"/>
                  </a:cubicBezTo>
                  <a:cubicBezTo>
                    <a:pt x="93" y="48"/>
                    <a:pt x="77" y="45"/>
                    <a:pt x="77" y="57"/>
                  </a:cubicBezTo>
                  <a:cubicBezTo>
                    <a:pt x="77" y="68"/>
                    <a:pt x="73" y="71"/>
                    <a:pt x="61" y="72"/>
                  </a:cubicBezTo>
                  <a:close/>
                  <a:moveTo>
                    <a:pt x="85" y="84"/>
                  </a:moveTo>
                  <a:cubicBezTo>
                    <a:pt x="82" y="88"/>
                    <a:pt x="78" y="90"/>
                    <a:pt x="80" y="82"/>
                  </a:cubicBezTo>
                  <a:cubicBezTo>
                    <a:pt x="81" y="74"/>
                    <a:pt x="83" y="63"/>
                    <a:pt x="83" y="57"/>
                  </a:cubicBezTo>
                  <a:cubicBezTo>
                    <a:pt x="83" y="57"/>
                    <a:pt x="87" y="50"/>
                    <a:pt x="88" y="58"/>
                  </a:cubicBezTo>
                  <a:cubicBezTo>
                    <a:pt x="89" y="66"/>
                    <a:pt x="87" y="81"/>
                    <a:pt x="85" y="84"/>
                  </a:cubicBezTo>
                  <a:close/>
                  <a:moveTo>
                    <a:pt x="102" y="145"/>
                  </a:moveTo>
                  <a:cubicBezTo>
                    <a:pt x="78" y="144"/>
                    <a:pt x="77" y="148"/>
                    <a:pt x="77" y="117"/>
                  </a:cubicBezTo>
                  <a:cubicBezTo>
                    <a:pt x="77" y="86"/>
                    <a:pt x="81" y="93"/>
                    <a:pt x="82" y="96"/>
                  </a:cubicBezTo>
                  <a:cubicBezTo>
                    <a:pt x="82" y="96"/>
                    <a:pt x="90" y="116"/>
                    <a:pt x="111" y="101"/>
                  </a:cubicBezTo>
                  <a:cubicBezTo>
                    <a:pt x="114" y="98"/>
                    <a:pt x="116" y="96"/>
                    <a:pt x="117" y="106"/>
                  </a:cubicBezTo>
                  <a:cubicBezTo>
                    <a:pt x="117" y="117"/>
                    <a:pt x="127" y="145"/>
                    <a:pt x="102" y="145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85" name="Freeform 221"/>
            <p:cNvSpPr>
              <a:spLocks/>
            </p:cNvSpPr>
            <p:nvPr userDrawn="1"/>
          </p:nvSpPr>
          <p:spPr bwMode="auto">
            <a:xfrm>
              <a:off x="349" y="3256"/>
              <a:ext cx="85" cy="101"/>
            </a:xfrm>
            <a:custGeom>
              <a:avLst/>
              <a:gdLst/>
              <a:ahLst/>
              <a:cxnLst>
                <a:cxn ang="0">
                  <a:pos x="14" y="5"/>
                </a:cxn>
                <a:cxn ang="0">
                  <a:pos x="9" y="20"/>
                </a:cxn>
                <a:cxn ang="0">
                  <a:pos x="14" y="5"/>
                </a:cxn>
              </a:cxnLst>
              <a:rect l="0" t="0" r="r" b="b"/>
              <a:pathLst>
                <a:path w="17" h="20">
                  <a:moveTo>
                    <a:pt x="14" y="5"/>
                  </a:moveTo>
                  <a:cubicBezTo>
                    <a:pt x="13" y="0"/>
                    <a:pt x="0" y="8"/>
                    <a:pt x="9" y="20"/>
                  </a:cubicBezTo>
                  <a:cubicBezTo>
                    <a:pt x="9" y="20"/>
                    <a:pt x="17" y="17"/>
                    <a:pt x="14" y="5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86" name="Freeform 222"/>
            <p:cNvSpPr>
              <a:spLocks/>
            </p:cNvSpPr>
            <p:nvPr userDrawn="1"/>
          </p:nvSpPr>
          <p:spPr bwMode="auto">
            <a:xfrm>
              <a:off x="267" y="3293"/>
              <a:ext cx="76" cy="136"/>
            </a:xfrm>
            <a:custGeom>
              <a:avLst/>
              <a:gdLst/>
              <a:ahLst/>
              <a:cxnLst>
                <a:cxn ang="0">
                  <a:pos x="7" y="10"/>
                </a:cxn>
                <a:cxn ang="0">
                  <a:pos x="4" y="25"/>
                </a:cxn>
                <a:cxn ang="0">
                  <a:pos x="15" y="16"/>
                </a:cxn>
                <a:cxn ang="0">
                  <a:pos x="13" y="8"/>
                </a:cxn>
                <a:cxn ang="0">
                  <a:pos x="7" y="10"/>
                </a:cxn>
              </a:cxnLst>
              <a:rect l="0" t="0" r="r" b="b"/>
              <a:pathLst>
                <a:path w="15" h="27">
                  <a:moveTo>
                    <a:pt x="7" y="10"/>
                  </a:moveTo>
                  <a:cubicBezTo>
                    <a:pt x="0" y="19"/>
                    <a:pt x="2" y="23"/>
                    <a:pt x="4" y="25"/>
                  </a:cubicBezTo>
                  <a:cubicBezTo>
                    <a:pt x="7" y="27"/>
                    <a:pt x="11" y="26"/>
                    <a:pt x="15" y="16"/>
                  </a:cubicBezTo>
                  <a:cubicBezTo>
                    <a:pt x="15" y="16"/>
                    <a:pt x="12" y="11"/>
                    <a:pt x="13" y="8"/>
                  </a:cubicBezTo>
                  <a:cubicBezTo>
                    <a:pt x="15" y="6"/>
                    <a:pt x="14" y="0"/>
                    <a:pt x="7" y="1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87" name="Freeform 223"/>
            <p:cNvSpPr>
              <a:spLocks/>
            </p:cNvSpPr>
            <p:nvPr userDrawn="1"/>
          </p:nvSpPr>
          <p:spPr bwMode="auto">
            <a:xfrm>
              <a:off x="222" y="3021"/>
              <a:ext cx="243" cy="117"/>
            </a:xfrm>
            <a:custGeom>
              <a:avLst/>
              <a:gdLst/>
              <a:ahLst/>
              <a:cxnLst>
                <a:cxn ang="0">
                  <a:pos x="40" y="2"/>
                </a:cxn>
                <a:cxn ang="0">
                  <a:pos x="9" y="1"/>
                </a:cxn>
                <a:cxn ang="0">
                  <a:pos x="1" y="9"/>
                </a:cxn>
                <a:cxn ang="0">
                  <a:pos x="22" y="21"/>
                </a:cxn>
                <a:cxn ang="0">
                  <a:pos x="34" y="20"/>
                </a:cxn>
                <a:cxn ang="0">
                  <a:pos x="40" y="19"/>
                </a:cxn>
                <a:cxn ang="0">
                  <a:pos x="40" y="2"/>
                </a:cxn>
              </a:cxnLst>
              <a:rect l="0" t="0" r="r" b="b"/>
              <a:pathLst>
                <a:path w="48" h="23">
                  <a:moveTo>
                    <a:pt x="40" y="2"/>
                  </a:moveTo>
                  <a:cubicBezTo>
                    <a:pt x="38" y="3"/>
                    <a:pt x="9" y="1"/>
                    <a:pt x="9" y="1"/>
                  </a:cubicBezTo>
                  <a:cubicBezTo>
                    <a:pt x="5" y="1"/>
                    <a:pt x="1" y="0"/>
                    <a:pt x="1" y="9"/>
                  </a:cubicBezTo>
                  <a:cubicBezTo>
                    <a:pt x="0" y="23"/>
                    <a:pt x="17" y="21"/>
                    <a:pt x="22" y="21"/>
                  </a:cubicBezTo>
                  <a:cubicBezTo>
                    <a:pt x="26" y="21"/>
                    <a:pt x="30" y="18"/>
                    <a:pt x="34" y="20"/>
                  </a:cubicBezTo>
                  <a:cubicBezTo>
                    <a:pt x="34" y="20"/>
                    <a:pt x="38" y="23"/>
                    <a:pt x="40" y="19"/>
                  </a:cubicBezTo>
                  <a:cubicBezTo>
                    <a:pt x="48" y="5"/>
                    <a:pt x="43" y="0"/>
                    <a:pt x="40" y="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88" name="Freeform 224"/>
            <p:cNvSpPr>
              <a:spLocks/>
            </p:cNvSpPr>
            <p:nvPr userDrawn="1"/>
          </p:nvSpPr>
          <p:spPr bwMode="auto">
            <a:xfrm>
              <a:off x="501" y="3344"/>
              <a:ext cx="177" cy="187"/>
            </a:xfrm>
            <a:custGeom>
              <a:avLst/>
              <a:gdLst/>
              <a:ahLst/>
              <a:cxnLst>
                <a:cxn ang="0">
                  <a:pos x="24" y="2"/>
                </a:cxn>
                <a:cxn ang="0">
                  <a:pos x="11" y="2"/>
                </a:cxn>
                <a:cxn ang="0">
                  <a:pos x="4" y="20"/>
                </a:cxn>
                <a:cxn ang="0">
                  <a:pos x="28" y="22"/>
                </a:cxn>
                <a:cxn ang="0">
                  <a:pos x="24" y="2"/>
                </a:cxn>
              </a:cxnLst>
              <a:rect l="0" t="0" r="r" b="b"/>
              <a:pathLst>
                <a:path w="35" h="37">
                  <a:moveTo>
                    <a:pt x="24" y="2"/>
                  </a:moveTo>
                  <a:cubicBezTo>
                    <a:pt x="19" y="3"/>
                    <a:pt x="11" y="2"/>
                    <a:pt x="11" y="2"/>
                  </a:cubicBezTo>
                  <a:cubicBezTo>
                    <a:pt x="0" y="2"/>
                    <a:pt x="5" y="14"/>
                    <a:pt x="4" y="20"/>
                  </a:cubicBezTo>
                  <a:cubicBezTo>
                    <a:pt x="3" y="27"/>
                    <a:pt x="22" y="37"/>
                    <a:pt x="28" y="22"/>
                  </a:cubicBezTo>
                  <a:cubicBezTo>
                    <a:pt x="35" y="7"/>
                    <a:pt x="28" y="0"/>
                    <a:pt x="24" y="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89" name="Freeform 225"/>
            <p:cNvSpPr>
              <a:spLocks/>
            </p:cNvSpPr>
            <p:nvPr userDrawn="1"/>
          </p:nvSpPr>
          <p:spPr bwMode="auto">
            <a:xfrm>
              <a:off x="905" y="3157"/>
              <a:ext cx="177" cy="38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4" y="5"/>
                </a:cxn>
                <a:cxn ang="0">
                  <a:pos x="5" y="0"/>
                </a:cxn>
              </a:cxnLst>
              <a:rect l="0" t="0" r="r" b="b"/>
              <a:pathLst>
                <a:path w="35" h="7">
                  <a:moveTo>
                    <a:pt x="5" y="0"/>
                  </a:moveTo>
                  <a:cubicBezTo>
                    <a:pt x="0" y="0"/>
                    <a:pt x="7" y="7"/>
                    <a:pt x="14" y="5"/>
                  </a:cubicBezTo>
                  <a:cubicBezTo>
                    <a:pt x="35" y="1"/>
                    <a:pt x="5" y="0"/>
                    <a:pt x="5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90" name="Freeform 226"/>
            <p:cNvSpPr>
              <a:spLocks/>
            </p:cNvSpPr>
            <p:nvPr userDrawn="1"/>
          </p:nvSpPr>
          <p:spPr bwMode="auto">
            <a:xfrm>
              <a:off x="965" y="3154"/>
              <a:ext cx="136" cy="79"/>
            </a:xfrm>
            <a:custGeom>
              <a:avLst/>
              <a:gdLst/>
              <a:ahLst/>
              <a:cxnLst>
                <a:cxn ang="0">
                  <a:pos x="7" y="13"/>
                </a:cxn>
                <a:cxn ang="0">
                  <a:pos x="25" y="6"/>
                </a:cxn>
                <a:cxn ang="0">
                  <a:pos x="17" y="1"/>
                </a:cxn>
                <a:cxn ang="0">
                  <a:pos x="7" y="11"/>
                </a:cxn>
                <a:cxn ang="0">
                  <a:pos x="7" y="13"/>
                </a:cxn>
              </a:cxnLst>
              <a:rect l="0" t="0" r="r" b="b"/>
              <a:pathLst>
                <a:path w="27" h="16">
                  <a:moveTo>
                    <a:pt x="7" y="13"/>
                  </a:moveTo>
                  <a:cubicBezTo>
                    <a:pt x="7" y="13"/>
                    <a:pt x="18" y="16"/>
                    <a:pt x="25" y="6"/>
                  </a:cubicBezTo>
                  <a:cubicBezTo>
                    <a:pt x="27" y="2"/>
                    <a:pt x="23" y="0"/>
                    <a:pt x="17" y="1"/>
                  </a:cubicBezTo>
                  <a:cubicBezTo>
                    <a:pt x="13" y="1"/>
                    <a:pt x="14" y="11"/>
                    <a:pt x="7" y="11"/>
                  </a:cubicBezTo>
                  <a:cubicBezTo>
                    <a:pt x="0" y="11"/>
                    <a:pt x="7" y="13"/>
                    <a:pt x="7" y="13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91" name="Freeform 227"/>
            <p:cNvSpPr>
              <a:spLocks/>
            </p:cNvSpPr>
            <p:nvPr userDrawn="1"/>
          </p:nvSpPr>
          <p:spPr bwMode="auto">
            <a:xfrm>
              <a:off x="959" y="3205"/>
              <a:ext cx="177" cy="85"/>
            </a:xfrm>
            <a:custGeom>
              <a:avLst/>
              <a:gdLst/>
              <a:ahLst/>
              <a:cxnLst>
                <a:cxn ang="0">
                  <a:pos x="25" y="6"/>
                </a:cxn>
                <a:cxn ang="0">
                  <a:pos x="8" y="10"/>
                </a:cxn>
                <a:cxn ang="0">
                  <a:pos x="6" y="13"/>
                </a:cxn>
                <a:cxn ang="0">
                  <a:pos x="27" y="12"/>
                </a:cxn>
                <a:cxn ang="0">
                  <a:pos x="25" y="6"/>
                </a:cxn>
              </a:cxnLst>
              <a:rect l="0" t="0" r="r" b="b"/>
              <a:pathLst>
                <a:path w="35" h="17">
                  <a:moveTo>
                    <a:pt x="25" y="6"/>
                  </a:moveTo>
                  <a:cubicBezTo>
                    <a:pt x="20" y="12"/>
                    <a:pt x="8" y="10"/>
                    <a:pt x="8" y="10"/>
                  </a:cubicBezTo>
                  <a:cubicBezTo>
                    <a:pt x="8" y="10"/>
                    <a:pt x="0" y="9"/>
                    <a:pt x="6" y="13"/>
                  </a:cubicBezTo>
                  <a:cubicBezTo>
                    <a:pt x="11" y="17"/>
                    <a:pt x="18" y="15"/>
                    <a:pt x="27" y="12"/>
                  </a:cubicBezTo>
                  <a:cubicBezTo>
                    <a:pt x="35" y="8"/>
                    <a:pt x="31" y="0"/>
                    <a:pt x="25" y="6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92" name="Freeform 228"/>
            <p:cNvSpPr>
              <a:spLocks/>
            </p:cNvSpPr>
            <p:nvPr userDrawn="1"/>
          </p:nvSpPr>
          <p:spPr bwMode="auto">
            <a:xfrm>
              <a:off x="845" y="3284"/>
              <a:ext cx="247" cy="60"/>
            </a:xfrm>
            <a:custGeom>
              <a:avLst/>
              <a:gdLst/>
              <a:ahLst/>
              <a:cxnLst>
                <a:cxn ang="0">
                  <a:pos x="40" y="3"/>
                </a:cxn>
                <a:cxn ang="0">
                  <a:pos x="29" y="1"/>
                </a:cxn>
                <a:cxn ang="0">
                  <a:pos x="7" y="0"/>
                </a:cxn>
                <a:cxn ang="0">
                  <a:pos x="2" y="5"/>
                </a:cxn>
                <a:cxn ang="0">
                  <a:pos x="20" y="8"/>
                </a:cxn>
                <a:cxn ang="0">
                  <a:pos x="41" y="8"/>
                </a:cxn>
                <a:cxn ang="0">
                  <a:pos x="40" y="3"/>
                </a:cxn>
              </a:cxnLst>
              <a:rect l="0" t="0" r="r" b="b"/>
              <a:pathLst>
                <a:path w="49" h="12">
                  <a:moveTo>
                    <a:pt x="40" y="3"/>
                  </a:moveTo>
                  <a:cubicBezTo>
                    <a:pt x="37" y="2"/>
                    <a:pt x="36" y="0"/>
                    <a:pt x="29" y="1"/>
                  </a:cubicBezTo>
                  <a:cubicBezTo>
                    <a:pt x="13" y="4"/>
                    <a:pt x="7" y="0"/>
                    <a:pt x="7" y="0"/>
                  </a:cubicBezTo>
                  <a:cubicBezTo>
                    <a:pt x="7" y="0"/>
                    <a:pt x="0" y="3"/>
                    <a:pt x="2" y="5"/>
                  </a:cubicBezTo>
                  <a:cubicBezTo>
                    <a:pt x="5" y="7"/>
                    <a:pt x="17" y="8"/>
                    <a:pt x="20" y="8"/>
                  </a:cubicBezTo>
                  <a:cubicBezTo>
                    <a:pt x="23" y="8"/>
                    <a:pt x="34" y="12"/>
                    <a:pt x="41" y="8"/>
                  </a:cubicBezTo>
                  <a:cubicBezTo>
                    <a:pt x="49" y="4"/>
                    <a:pt x="44" y="3"/>
                    <a:pt x="40" y="3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93" name="Freeform 229"/>
            <p:cNvSpPr>
              <a:spLocks/>
            </p:cNvSpPr>
            <p:nvPr userDrawn="1"/>
          </p:nvSpPr>
          <p:spPr bwMode="auto">
            <a:xfrm>
              <a:off x="870" y="3341"/>
              <a:ext cx="202" cy="54"/>
            </a:xfrm>
            <a:custGeom>
              <a:avLst/>
              <a:gdLst/>
              <a:ahLst/>
              <a:cxnLst>
                <a:cxn ang="0">
                  <a:pos x="37" y="2"/>
                </a:cxn>
                <a:cxn ang="0">
                  <a:pos x="26" y="4"/>
                </a:cxn>
                <a:cxn ang="0">
                  <a:pos x="13" y="3"/>
                </a:cxn>
                <a:cxn ang="0">
                  <a:pos x="1" y="2"/>
                </a:cxn>
                <a:cxn ang="0">
                  <a:pos x="35" y="8"/>
                </a:cxn>
                <a:cxn ang="0">
                  <a:pos x="37" y="2"/>
                </a:cxn>
              </a:cxnLst>
              <a:rect l="0" t="0" r="r" b="b"/>
              <a:pathLst>
                <a:path w="40" h="11">
                  <a:moveTo>
                    <a:pt x="37" y="2"/>
                  </a:moveTo>
                  <a:cubicBezTo>
                    <a:pt x="34" y="4"/>
                    <a:pt x="30" y="4"/>
                    <a:pt x="26" y="4"/>
                  </a:cubicBezTo>
                  <a:cubicBezTo>
                    <a:pt x="23" y="4"/>
                    <a:pt x="16" y="2"/>
                    <a:pt x="13" y="3"/>
                  </a:cubicBezTo>
                  <a:cubicBezTo>
                    <a:pt x="10" y="4"/>
                    <a:pt x="1" y="2"/>
                    <a:pt x="1" y="2"/>
                  </a:cubicBezTo>
                  <a:cubicBezTo>
                    <a:pt x="0" y="11"/>
                    <a:pt x="30" y="10"/>
                    <a:pt x="35" y="8"/>
                  </a:cubicBezTo>
                  <a:cubicBezTo>
                    <a:pt x="40" y="5"/>
                    <a:pt x="40" y="0"/>
                    <a:pt x="37" y="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94" name="Freeform 230"/>
            <p:cNvSpPr>
              <a:spLocks/>
            </p:cNvSpPr>
            <p:nvPr userDrawn="1"/>
          </p:nvSpPr>
          <p:spPr bwMode="auto">
            <a:xfrm>
              <a:off x="858" y="3385"/>
              <a:ext cx="209" cy="174"/>
            </a:xfrm>
            <a:custGeom>
              <a:avLst/>
              <a:gdLst/>
              <a:ahLst/>
              <a:cxnLst>
                <a:cxn ang="0">
                  <a:pos x="28" y="9"/>
                </a:cxn>
                <a:cxn ang="0">
                  <a:pos x="13" y="6"/>
                </a:cxn>
                <a:cxn ang="0">
                  <a:pos x="4" y="15"/>
                </a:cxn>
                <a:cxn ang="0">
                  <a:pos x="1" y="19"/>
                </a:cxn>
                <a:cxn ang="0">
                  <a:pos x="9" y="19"/>
                </a:cxn>
                <a:cxn ang="0">
                  <a:pos x="17" y="27"/>
                </a:cxn>
                <a:cxn ang="0">
                  <a:pos x="21" y="30"/>
                </a:cxn>
                <a:cxn ang="0">
                  <a:pos x="29" y="19"/>
                </a:cxn>
                <a:cxn ang="0">
                  <a:pos x="39" y="19"/>
                </a:cxn>
                <a:cxn ang="0">
                  <a:pos x="28" y="9"/>
                </a:cxn>
              </a:cxnLst>
              <a:rect l="0" t="0" r="r" b="b"/>
              <a:pathLst>
                <a:path w="41" h="34">
                  <a:moveTo>
                    <a:pt x="28" y="9"/>
                  </a:moveTo>
                  <a:cubicBezTo>
                    <a:pt x="28" y="6"/>
                    <a:pt x="14" y="0"/>
                    <a:pt x="13" y="6"/>
                  </a:cubicBezTo>
                  <a:cubicBezTo>
                    <a:pt x="11" y="12"/>
                    <a:pt x="4" y="15"/>
                    <a:pt x="4" y="15"/>
                  </a:cubicBezTo>
                  <a:cubicBezTo>
                    <a:pt x="0" y="16"/>
                    <a:pt x="0" y="16"/>
                    <a:pt x="1" y="19"/>
                  </a:cubicBezTo>
                  <a:cubicBezTo>
                    <a:pt x="1" y="22"/>
                    <a:pt x="4" y="24"/>
                    <a:pt x="9" y="19"/>
                  </a:cubicBezTo>
                  <a:cubicBezTo>
                    <a:pt x="17" y="10"/>
                    <a:pt x="17" y="26"/>
                    <a:pt x="17" y="27"/>
                  </a:cubicBezTo>
                  <a:cubicBezTo>
                    <a:pt x="18" y="29"/>
                    <a:pt x="19" y="34"/>
                    <a:pt x="21" y="30"/>
                  </a:cubicBezTo>
                  <a:cubicBezTo>
                    <a:pt x="22" y="26"/>
                    <a:pt x="25" y="14"/>
                    <a:pt x="29" y="19"/>
                  </a:cubicBezTo>
                  <a:cubicBezTo>
                    <a:pt x="35" y="27"/>
                    <a:pt x="41" y="19"/>
                    <a:pt x="39" y="19"/>
                  </a:cubicBezTo>
                  <a:cubicBezTo>
                    <a:pt x="38" y="18"/>
                    <a:pt x="28" y="13"/>
                    <a:pt x="28" y="9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5095" name="Freeform 231"/>
            <p:cNvSpPr>
              <a:spLocks/>
            </p:cNvSpPr>
            <p:nvPr userDrawn="1"/>
          </p:nvSpPr>
          <p:spPr bwMode="auto">
            <a:xfrm>
              <a:off x="997" y="3306"/>
              <a:ext cx="126" cy="316"/>
            </a:xfrm>
            <a:custGeom>
              <a:avLst/>
              <a:gdLst/>
              <a:ahLst/>
              <a:cxnLst>
                <a:cxn ang="0">
                  <a:pos x="22" y="2"/>
                </a:cxn>
                <a:cxn ang="0">
                  <a:pos x="18" y="17"/>
                </a:cxn>
                <a:cxn ang="0">
                  <a:pos x="7" y="20"/>
                </a:cxn>
                <a:cxn ang="0">
                  <a:pos x="7" y="23"/>
                </a:cxn>
                <a:cxn ang="0">
                  <a:pos x="17" y="34"/>
                </a:cxn>
                <a:cxn ang="0">
                  <a:pos x="12" y="45"/>
                </a:cxn>
                <a:cxn ang="0">
                  <a:pos x="0" y="55"/>
                </a:cxn>
                <a:cxn ang="0">
                  <a:pos x="5" y="58"/>
                </a:cxn>
                <a:cxn ang="0">
                  <a:pos x="16" y="62"/>
                </a:cxn>
                <a:cxn ang="0">
                  <a:pos x="23" y="57"/>
                </a:cxn>
                <a:cxn ang="0">
                  <a:pos x="25" y="14"/>
                </a:cxn>
                <a:cxn ang="0">
                  <a:pos x="25" y="2"/>
                </a:cxn>
                <a:cxn ang="0">
                  <a:pos x="22" y="2"/>
                </a:cxn>
              </a:cxnLst>
              <a:rect l="0" t="0" r="r" b="b"/>
              <a:pathLst>
                <a:path w="25" h="63">
                  <a:moveTo>
                    <a:pt x="22" y="2"/>
                  </a:moveTo>
                  <a:cubicBezTo>
                    <a:pt x="22" y="2"/>
                    <a:pt x="20" y="15"/>
                    <a:pt x="18" y="17"/>
                  </a:cubicBezTo>
                  <a:cubicBezTo>
                    <a:pt x="15" y="19"/>
                    <a:pt x="10" y="20"/>
                    <a:pt x="7" y="20"/>
                  </a:cubicBezTo>
                  <a:cubicBezTo>
                    <a:pt x="4" y="19"/>
                    <a:pt x="4" y="22"/>
                    <a:pt x="7" y="23"/>
                  </a:cubicBezTo>
                  <a:cubicBezTo>
                    <a:pt x="10" y="24"/>
                    <a:pt x="17" y="29"/>
                    <a:pt x="17" y="34"/>
                  </a:cubicBezTo>
                  <a:cubicBezTo>
                    <a:pt x="17" y="40"/>
                    <a:pt x="17" y="44"/>
                    <a:pt x="12" y="45"/>
                  </a:cubicBezTo>
                  <a:cubicBezTo>
                    <a:pt x="6" y="46"/>
                    <a:pt x="0" y="47"/>
                    <a:pt x="0" y="55"/>
                  </a:cubicBezTo>
                  <a:cubicBezTo>
                    <a:pt x="0" y="55"/>
                    <a:pt x="3" y="57"/>
                    <a:pt x="5" y="58"/>
                  </a:cubicBezTo>
                  <a:cubicBezTo>
                    <a:pt x="8" y="58"/>
                    <a:pt x="14" y="61"/>
                    <a:pt x="16" y="62"/>
                  </a:cubicBezTo>
                  <a:cubicBezTo>
                    <a:pt x="18" y="63"/>
                    <a:pt x="23" y="61"/>
                    <a:pt x="23" y="57"/>
                  </a:cubicBezTo>
                  <a:cubicBezTo>
                    <a:pt x="24" y="52"/>
                    <a:pt x="24" y="20"/>
                    <a:pt x="25" y="14"/>
                  </a:cubicBezTo>
                  <a:cubicBezTo>
                    <a:pt x="25" y="9"/>
                    <a:pt x="25" y="3"/>
                    <a:pt x="25" y="2"/>
                  </a:cubicBezTo>
                  <a:cubicBezTo>
                    <a:pt x="25" y="1"/>
                    <a:pt x="22" y="0"/>
                    <a:pt x="22" y="2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</p:grpSp>
      <p:grpSp>
        <p:nvGrpSpPr>
          <p:cNvPr id="9" name="Group 232"/>
          <p:cNvGrpSpPr>
            <a:grpSpLocks/>
          </p:cNvGrpSpPr>
          <p:nvPr/>
        </p:nvGrpSpPr>
        <p:grpSpPr bwMode="auto">
          <a:xfrm>
            <a:off x="6934200" y="-7938"/>
            <a:ext cx="2317750" cy="2063751"/>
            <a:chOff x="4080" y="-5"/>
            <a:chExt cx="1748" cy="1556"/>
          </a:xfrm>
        </p:grpSpPr>
        <p:sp>
          <p:nvSpPr>
            <p:cNvPr id="165097" name="Freeform 233"/>
            <p:cNvSpPr>
              <a:spLocks/>
            </p:cNvSpPr>
            <p:nvPr userDrawn="1"/>
          </p:nvSpPr>
          <p:spPr bwMode="auto">
            <a:xfrm>
              <a:off x="4161" y="-5"/>
              <a:ext cx="1585" cy="1443"/>
            </a:xfrm>
            <a:custGeom>
              <a:avLst/>
              <a:gdLst/>
              <a:ahLst/>
              <a:cxnLst>
                <a:cxn ang="0">
                  <a:pos x="23" y="4"/>
                </a:cxn>
                <a:cxn ang="0">
                  <a:pos x="11" y="71"/>
                </a:cxn>
                <a:cxn ang="0">
                  <a:pos x="25" y="393"/>
                </a:cxn>
                <a:cxn ang="0">
                  <a:pos x="54" y="457"/>
                </a:cxn>
                <a:cxn ang="0">
                  <a:pos x="158" y="482"/>
                </a:cxn>
                <a:cxn ang="0">
                  <a:pos x="204" y="495"/>
                </a:cxn>
                <a:cxn ang="0">
                  <a:pos x="520" y="475"/>
                </a:cxn>
                <a:cxn ang="0">
                  <a:pos x="533" y="167"/>
                </a:cxn>
                <a:cxn ang="0">
                  <a:pos x="369" y="16"/>
                </a:cxn>
                <a:cxn ang="0">
                  <a:pos x="249" y="29"/>
                </a:cxn>
                <a:cxn ang="0">
                  <a:pos x="198" y="11"/>
                </a:cxn>
                <a:cxn ang="0">
                  <a:pos x="151" y="2"/>
                </a:cxn>
                <a:cxn ang="0">
                  <a:pos x="23" y="4"/>
                </a:cxn>
              </a:cxnLst>
              <a:rect l="0" t="0" r="r" b="b"/>
              <a:pathLst>
                <a:path w="546" h="497">
                  <a:moveTo>
                    <a:pt x="23" y="4"/>
                  </a:moveTo>
                  <a:cubicBezTo>
                    <a:pt x="23" y="4"/>
                    <a:pt x="0" y="34"/>
                    <a:pt x="11" y="71"/>
                  </a:cubicBezTo>
                  <a:cubicBezTo>
                    <a:pt x="19" y="100"/>
                    <a:pt x="25" y="393"/>
                    <a:pt x="25" y="393"/>
                  </a:cubicBezTo>
                  <a:cubicBezTo>
                    <a:pt x="25" y="393"/>
                    <a:pt x="42" y="452"/>
                    <a:pt x="54" y="457"/>
                  </a:cubicBezTo>
                  <a:cubicBezTo>
                    <a:pt x="66" y="462"/>
                    <a:pt x="158" y="482"/>
                    <a:pt x="158" y="482"/>
                  </a:cubicBezTo>
                  <a:cubicBezTo>
                    <a:pt x="158" y="482"/>
                    <a:pt x="191" y="497"/>
                    <a:pt x="204" y="495"/>
                  </a:cubicBezTo>
                  <a:cubicBezTo>
                    <a:pt x="217" y="494"/>
                    <a:pt x="506" y="487"/>
                    <a:pt x="520" y="475"/>
                  </a:cubicBezTo>
                  <a:cubicBezTo>
                    <a:pt x="533" y="463"/>
                    <a:pt x="546" y="218"/>
                    <a:pt x="533" y="167"/>
                  </a:cubicBezTo>
                  <a:cubicBezTo>
                    <a:pt x="520" y="117"/>
                    <a:pt x="404" y="14"/>
                    <a:pt x="369" y="16"/>
                  </a:cubicBezTo>
                  <a:cubicBezTo>
                    <a:pt x="335" y="17"/>
                    <a:pt x="249" y="29"/>
                    <a:pt x="249" y="29"/>
                  </a:cubicBezTo>
                  <a:lnTo>
                    <a:pt x="198" y="11"/>
                  </a:lnTo>
                  <a:lnTo>
                    <a:pt x="151" y="2"/>
                  </a:lnTo>
                  <a:cubicBezTo>
                    <a:pt x="151" y="2"/>
                    <a:pt x="79" y="0"/>
                    <a:pt x="23" y="4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grpSp>
          <p:nvGrpSpPr>
            <p:cNvPr id="10" name="Group 234"/>
            <p:cNvGrpSpPr>
              <a:grpSpLocks/>
            </p:cNvGrpSpPr>
            <p:nvPr userDrawn="1"/>
          </p:nvGrpSpPr>
          <p:grpSpPr bwMode="auto">
            <a:xfrm>
              <a:off x="4080" y="0"/>
              <a:ext cx="1748" cy="1551"/>
              <a:chOff x="2918" y="18"/>
              <a:chExt cx="2958" cy="2699"/>
            </a:xfrm>
          </p:grpSpPr>
          <p:sp>
            <p:nvSpPr>
              <p:cNvPr id="165099" name="Freeform 235"/>
              <p:cNvSpPr>
                <a:spLocks/>
              </p:cNvSpPr>
              <p:nvPr/>
            </p:nvSpPr>
            <p:spPr bwMode="auto">
              <a:xfrm>
                <a:off x="3060" y="18"/>
                <a:ext cx="490" cy="187"/>
              </a:xfrm>
              <a:custGeom>
                <a:avLst/>
                <a:gdLst/>
                <a:ahLst/>
                <a:cxnLst>
                  <a:cxn ang="0">
                    <a:pos x="71" y="25"/>
                  </a:cxn>
                  <a:cxn ang="0">
                    <a:pos x="91" y="20"/>
                  </a:cxn>
                  <a:cxn ang="0">
                    <a:pos x="92" y="17"/>
                  </a:cxn>
                  <a:cxn ang="0">
                    <a:pos x="88" y="0"/>
                  </a:cxn>
                  <a:cxn ang="0">
                    <a:pos x="25" y="0"/>
                  </a:cxn>
                  <a:cxn ang="0">
                    <a:pos x="10" y="22"/>
                  </a:cxn>
                  <a:cxn ang="0">
                    <a:pos x="71" y="25"/>
                  </a:cxn>
                </a:cxnLst>
                <a:rect l="0" t="0" r="r" b="b"/>
                <a:pathLst>
                  <a:path w="97" h="37">
                    <a:moveTo>
                      <a:pt x="71" y="25"/>
                    </a:moveTo>
                    <a:cubicBezTo>
                      <a:pt x="81" y="22"/>
                      <a:pt x="87" y="21"/>
                      <a:pt x="91" y="20"/>
                    </a:cubicBezTo>
                    <a:cubicBezTo>
                      <a:pt x="91" y="19"/>
                      <a:pt x="91" y="19"/>
                      <a:pt x="92" y="17"/>
                    </a:cubicBezTo>
                    <a:cubicBezTo>
                      <a:pt x="97" y="11"/>
                      <a:pt x="95" y="4"/>
                      <a:pt x="88" y="0"/>
                    </a:cubicBezTo>
                    <a:lnTo>
                      <a:pt x="25" y="0"/>
                    </a:lnTo>
                    <a:cubicBezTo>
                      <a:pt x="10" y="3"/>
                      <a:pt x="0" y="10"/>
                      <a:pt x="10" y="22"/>
                    </a:cubicBezTo>
                    <a:cubicBezTo>
                      <a:pt x="10" y="22"/>
                      <a:pt x="28" y="37"/>
                      <a:pt x="71" y="25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165100" name="Freeform 236"/>
              <p:cNvSpPr>
                <a:spLocks noEditPoints="1"/>
              </p:cNvSpPr>
              <p:nvPr/>
            </p:nvSpPr>
            <p:spPr bwMode="auto">
              <a:xfrm>
                <a:off x="2918" y="18"/>
                <a:ext cx="2958" cy="2699"/>
              </a:xfrm>
              <a:custGeom>
                <a:avLst/>
                <a:gdLst/>
                <a:ahLst/>
                <a:cxnLst>
                  <a:cxn ang="0">
                    <a:pos x="504" y="1"/>
                  </a:cxn>
                  <a:cxn ang="0">
                    <a:pos x="157" y="0"/>
                  </a:cxn>
                  <a:cxn ang="0">
                    <a:pos x="225" y="21"/>
                  </a:cxn>
                  <a:cxn ang="0">
                    <a:pos x="174" y="39"/>
                  </a:cxn>
                  <a:cxn ang="0">
                    <a:pos x="207" y="71"/>
                  </a:cxn>
                  <a:cxn ang="0">
                    <a:pos x="74" y="60"/>
                  </a:cxn>
                  <a:cxn ang="0">
                    <a:pos x="26" y="63"/>
                  </a:cxn>
                  <a:cxn ang="0">
                    <a:pos x="199" y="487"/>
                  </a:cxn>
                  <a:cxn ang="0">
                    <a:pos x="144" y="341"/>
                  </a:cxn>
                  <a:cxn ang="0">
                    <a:pos x="105" y="376"/>
                  </a:cxn>
                  <a:cxn ang="0">
                    <a:pos x="94" y="435"/>
                  </a:cxn>
                  <a:cxn ang="0">
                    <a:pos x="124" y="265"/>
                  </a:cxn>
                  <a:cxn ang="0">
                    <a:pos x="153" y="228"/>
                  </a:cxn>
                  <a:cxn ang="0">
                    <a:pos x="209" y="237"/>
                  </a:cxn>
                  <a:cxn ang="0">
                    <a:pos x="188" y="306"/>
                  </a:cxn>
                  <a:cxn ang="0">
                    <a:pos x="192" y="395"/>
                  </a:cxn>
                  <a:cxn ang="0">
                    <a:pos x="515" y="483"/>
                  </a:cxn>
                  <a:cxn ang="0">
                    <a:pos x="454" y="427"/>
                  </a:cxn>
                  <a:cxn ang="0">
                    <a:pos x="425" y="345"/>
                  </a:cxn>
                  <a:cxn ang="0">
                    <a:pos x="396" y="270"/>
                  </a:cxn>
                  <a:cxn ang="0">
                    <a:pos x="460" y="256"/>
                  </a:cxn>
                  <a:cxn ang="0">
                    <a:pos x="407" y="223"/>
                  </a:cxn>
                  <a:cxn ang="0">
                    <a:pos x="439" y="226"/>
                  </a:cxn>
                  <a:cxn ang="0">
                    <a:pos x="438" y="209"/>
                  </a:cxn>
                  <a:cxn ang="0">
                    <a:pos x="376" y="211"/>
                  </a:cxn>
                  <a:cxn ang="0">
                    <a:pos x="357" y="343"/>
                  </a:cxn>
                  <a:cxn ang="0">
                    <a:pos x="347" y="230"/>
                  </a:cxn>
                  <a:cxn ang="0">
                    <a:pos x="331" y="182"/>
                  </a:cxn>
                  <a:cxn ang="0">
                    <a:pos x="347" y="136"/>
                  </a:cxn>
                  <a:cxn ang="0">
                    <a:pos x="339" y="99"/>
                  </a:cxn>
                  <a:cxn ang="0">
                    <a:pos x="331" y="62"/>
                  </a:cxn>
                  <a:cxn ang="0">
                    <a:pos x="369" y="103"/>
                  </a:cxn>
                  <a:cxn ang="0">
                    <a:pos x="415" y="47"/>
                  </a:cxn>
                  <a:cxn ang="0">
                    <a:pos x="409" y="95"/>
                  </a:cxn>
                  <a:cxn ang="0">
                    <a:pos x="401" y="130"/>
                  </a:cxn>
                  <a:cxn ang="0">
                    <a:pos x="401" y="181"/>
                  </a:cxn>
                  <a:cxn ang="0">
                    <a:pos x="558" y="181"/>
                  </a:cxn>
                  <a:cxn ang="0">
                    <a:pos x="554" y="76"/>
                  </a:cxn>
                  <a:cxn ang="0">
                    <a:pos x="249" y="69"/>
                  </a:cxn>
                  <a:cxn ang="0">
                    <a:pos x="293" y="93"/>
                  </a:cxn>
                  <a:cxn ang="0">
                    <a:pos x="171" y="195"/>
                  </a:cxn>
                  <a:cxn ang="0">
                    <a:pos x="69" y="98"/>
                  </a:cxn>
                  <a:cxn ang="0">
                    <a:pos x="191" y="106"/>
                  </a:cxn>
                  <a:cxn ang="0">
                    <a:pos x="220" y="105"/>
                  </a:cxn>
                  <a:cxn ang="0">
                    <a:pos x="302" y="121"/>
                  </a:cxn>
                  <a:cxn ang="0">
                    <a:pos x="276" y="256"/>
                  </a:cxn>
                  <a:cxn ang="0">
                    <a:pos x="260" y="137"/>
                  </a:cxn>
                  <a:cxn ang="0">
                    <a:pos x="171" y="195"/>
                  </a:cxn>
                  <a:cxn ang="0">
                    <a:pos x="223" y="225"/>
                  </a:cxn>
                  <a:cxn ang="0">
                    <a:pos x="247" y="158"/>
                  </a:cxn>
                  <a:cxn ang="0">
                    <a:pos x="326" y="292"/>
                  </a:cxn>
                  <a:cxn ang="0">
                    <a:pos x="215" y="321"/>
                  </a:cxn>
                  <a:cxn ang="0">
                    <a:pos x="309" y="277"/>
                  </a:cxn>
                  <a:cxn ang="0">
                    <a:pos x="318" y="133"/>
                  </a:cxn>
                  <a:cxn ang="0">
                    <a:pos x="313" y="213"/>
                  </a:cxn>
                  <a:cxn ang="0">
                    <a:pos x="299" y="144"/>
                  </a:cxn>
                  <a:cxn ang="0">
                    <a:pos x="507" y="179"/>
                  </a:cxn>
                  <a:cxn ang="0">
                    <a:pos x="461" y="162"/>
                  </a:cxn>
                </a:cxnLst>
                <a:rect l="0" t="0" r="r" b="b"/>
                <a:pathLst>
                  <a:path w="585" h="534">
                    <a:moveTo>
                      <a:pt x="554" y="76"/>
                    </a:moveTo>
                    <a:cubicBezTo>
                      <a:pt x="551" y="32"/>
                      <a:pt x="543" y="9"/>
                      <a:pt x="504" y="1"/>
                    </a:cubicBezTo>
                    <a:cubicBezTo>
                      <a:pt x="500" y="1"/>
                      <a:pt x="494" y="0"/>
                      <a:pt x="486" y="0"/>
                    </a:cubicBezTo>
                    <a:lnTo>
                      <a:pt x="157" y="0"/>
                    </a:lnTo>
                    <a:cubicBezTo>
                      <a:pt x="156" y="5"/>
                      <a:pt x="153" y="17"/>
                      <a:pt x="158" y="17"/>
                    </a:cubicBezTo>
                    <a:cubicBezTo>
                      <a:pt x="171" y="17"/>
                      <a:pt x="223" y="21"/>
                      <a:pt x="225" y="21"/>
                    </a:cubicBezTo>
                    <a:cubicBezTo>
                      <a:pt x="226" y="21"/>
                      <a:pt x="250" y="16"/>
                      <a:pt x="237" y="28"/>
                    </a:cubicBezTo>
                    <a:cubicBezTo>
                      <a:pt x="223" y="41"/>
                      <a:pt x="192" y="41"/>
                      <a:pt x="174" y="39"/>
                    </a:cubicBezTo>
                    <a:cubicBezTo>
                      <a:pt x="131" y="36"/>
                      <a:pt x="152" y="56"/>
                      <a:pt x="168" y="56"/>
                    </a:cubicBezTo>
                    <a:cubicBezTo>
                      <a:pt x="218" y="56"/>
                      <a:pt x="228" y="68"/>
                      <a:pt x="207" y="71"/>
                    </a:cubicBezTo>
                    <a:cubicBezTo>
                      <a:pt x="186" y="74"/>
                      <a:pt x="182" y="73"/>
                      <a:pt x="162" y="76"/>
                    </a:cubicBezTo>
                    <a:cubicBezTo>
                      <a:pt x="7" y="101"/>
                      <a:pt x="59" y="60"/>
                      <a:pt x="74" y="60"/>
                    </a:cubicBezTo>
                    <a:cubicBezTo>
                      <a:pt x="139" y="59"/>
                      <a:pt x="123" y="37"/>
                      <a:pt x="107" y="42"/>
                    </a:cubicBezTo>
                    <a:cubicBezTo>
                      <a:pt x="91" y="46"/>
                      <a:pt x="34" y="27"/>
                      <a:pt x="26" y="63"/>
                    </a:cubicBezTo>
                    <a:cubicBezTo>
                      <a:pt x="19" y="100"/>
                      <a:pt x="42" y="282"/>
                      <a:pt x="36" y="317"/>
                    </a:cubicBezTo>
                    <a:cubicBezTo>
                      <a:pt x="0" y="534"/>
                      <a:pt x="199" y="487"/>
                      <a:pt x="199" y="487"/>
                    </a:cubicBezTo>
                    <a:cubicBezTo>
                      <a:pt x="156" y="453"/>
                      <a:pt x="174" y="421"/>
                      <a:pt x="171" y="403"/>
                    </a:cubicBezTo>
                    <a:cubicBezTo>
                      <a:pt x="161" y="345"/>
                      <a:pt x="154" y="337"/>
                      <a:pt x="144" y="341"/>
                    </a:cubicBezTo>
                    <a:cubicBezTo>
                      <a:pt x="121" y="352"/>
                      <a:pt x="123" y="358"/>
                      <a:pt x="126" y="367"/>
                    </a:cubicBezTo>
                    <a:cubicBezTo>
                      <a:pt x="142" y="416"/>
                      <a:pt x="105" y="376"/>
                      <a:pt x="105" y="376"/>
                    </a:cubicBezTo>
                    <a:cubicBezTo>
                      <a:pt x="98" y="380"/>
                      <a:pt x="95" y="390"/>
                      <a:pt x="99" y="399"/>
                    </a:cubicBezTo>
                    <a:cubicBezTo>
                      <a:pt x="131" y="463"/>
                      <a:pt x="101" y="446"/>
                      <a:pt x="94" y="435"/>
                    </a:cubicBezTo>
                    <a:cubicBezTo>
                      <a:pt x="61" y="390"/>
                      <a:pt x="92" y="366"/>
                      <a:pt x="88" y="352"/>
                    </a:cubicBezTo>
                    <a:cubicBezTo>
                      <a:pt x="75" y="295"/>
                      <a:pt x="118" y="274"/>
                      <a:pt x="124" y="265"/>
                    </a:cubicBezTo>
                    <a:cubicBezTo>
                      <a:pt x="130" y="256"/>
                      <a:pt x="127" y="253"/>
                      <a:pt x="129" y="234"/>
                    </a:cubicBezTo>
                    <a:cubicBezTo>
                      <a:pt x="136" y="195"/>
                      <a:pt x="155" y="216"/>
                      <a:pt x="153" y="228"/>
                    </a:cubicBezTo>
                    <a:cubicBezTo>
                      <a:pt x="148" y="274"/>
                      <a:pt x="176" y="242"/>
                      <a:pt x="186" y="228"/>
                    </a:cubicBezTo>
                    <a:cubicBezTo>
                      <a:pt x="218" y="186"/>
                      <a:pt x="214" y="229"/>
                      <a:pt x="209" y="237"/>
                    </a:cubicBezTo>
                    <a:cubicBezTo>
                      <a:pt x="203" y="244"/>
                      <a:pt x="198" y="255"/>
                      <a:pt x="200" y="260"/>
                    </a:cubicBezTo>
                    <a:cubicBezTo>
                      <a:pt x="208" y="283"/>
                      <a:pt x="193" y="305"/>
                      <a:pt x="188" y="306"/>
                    </a:cubicBezTo>
                    <a:cubicBezTo>
                      <a:pt x="184" y="308"/>
                      <a:pt x="170" y="314"/>
                      <a:pt x="170" y="332"/>
                    </a:cubicBezTo>
                    <a:cubicBezTo>
                      <a:pt x="171" y="350"/>
                      <a:pt x="192" y="382"/>
                      <a:pt x="192" y="395"/>
                    </a:cubicBezTo>
                    <a:cubicBezTo>
                      <a:pt x="193" y="492"/>
                      <a:pt x="236" y="499"/>
                      <a:pt x="255" y="497"/>
                    </a:cubicBezTo>
                    <a:cubicBezTo>
                      <a:pt x="275" y="496"/>
                      <a:pt x="445" y="490"/>
                      <a:pt x="515" y="483"/>
                    </a:cubicBezTo>
                    <a:cubicBezTo>
                      <a:pt x="585" y="477"/>
                      <a:pt x="538" y="458"/>
                      <a:pt x="518" y="458"/>
                    </a:cubicBezTo>
                    <a:cubicBezTo>
                      <a:pt x="467" y="458"/>
                      <a:pt x="454" y="427"/>
                      <a:pt x="454" y="427"/>
                    </a:cubicBezTo>
                    <a:cubicBezTo>
                      <a:pt x="454" y="427"/>
                      <a:pt x="453" y="405"/>
                      <a:pt x="431" y="400"/>
                    </a:cubicBezTo>
                    <a:cubicBezTo>
                      <a:pt x="376" y="385"/>
                      <a:pt x="411" y="353"/>
                      <a:pt x="425" y="345"/>
                    </a:cubicBezTo>
                    <a:cubicBezTo>
                      <a:pt x="438" y="338"/>
                      <a:pt x="430" y="335"/>
                      <a:pt x="420" y="329"/>
                    </a:cubicBezTo>
                    <a:cubicBezTo>
                      <a:pt x="398" y="316"/>
                      <a:pt x="394" y="300"/>
                      <a:pt x="396" y="270"/>
                    </a:cubicBezTo>
                    <a:cubicBezTo>
                      <a:pt x="397" y="240"/>
                      <a:pt x="416" y="249"/>
                      <a:pt x="416" y="249"/>
                    </a:cubicBezTo>
                    <a:cubicBezTo>
                      <a:pt x="416" y="249"/>
                      <a:pt x="448" y="262"/>
                      <a:pt x="460" y="256"/>
                    </a:cubicBezTo>
                    <a:cubicBezTo>
                      <a:pt x="472" y="250"/>
                      <a:pt x="467" y="239"/>
                      <a:pt x="461" y="244"/>
                    </a:cubicBezTo>
                    <a:cubicBezTo>
                      <a:pt x="455" y="248"/>
                      <a:pt x="412" y="244"/>
                      <a:pt x="407" y="223"/>
                    </a:cubicBezTo>
                    <a:cubicBezTo>
                      <a:pt x="403" y="202"/>
                      <a:pt x="418" y="213"/>
                      <a:pt x="422" y="214"/>
                    </a:cubicBezTo>
                    <a:cubicBezTo>
                      <a:pt x="427" y="216"/>
                      <a:pt x="427" y="220"/>
                      <a:pt x="439" y="226"/>
                    </a:cubicBezTo>
                    <a:cubicBezTo>
                      <a:pt x="468" y="241"/>
                      <a:pt x="454" y="224"/>
                      <a:pt x="454" y="224"/>
                    </a:cubicBezTo>
                    <a:cubicBezTo>
                      <a:pt x="454" y="224"/>
                      <a:pt x="454" y="224"/>
                      <a:pt x="438" y="209"/>
                    </a:cubicBezTo>
                    <a:cubicBezTo>
                      <a:pt x="423" y="194"/>
                      <a:pt x="406" y="199"/>
                      <a:pt x="389" y="199"/>
                    </a:cubicBezTo>
                    <a:cubicBezTo>
                      <a:pt x="373" y="199"/>
                      <a:pt x="376" y="211"/>
                      <a:pt x="376" y="211"/>
                    </a:cubicBezTo>
                    <a:cubicBezTo>
                      <a:pt x="376" y="211"/>
                      <a:pt x="373" y="242"/>
                      <a:pt x="370" y="291"/>
                    </a:cubicBezTo>
                    <a:cubicBezTo>
                      <a:pt x="368" y="341"/>
                      <a:pt x="360" y="347"/>
                      <a:pt x="357" y="343"/>
                    </a:cubicBezTo>
                    <a:cubicBezTo>
                      <a:pt x="354" y="338"/>
                      <a:pt x="350" y="313"/>
                      <a:pt x="350" y="305"/>
                    </a:cubicBezTo>
                    <a:cubicBezTo>
                      <a:pt x="350" y="298"/>
                      <a:pt x="345" y="264"/>
                      <a:pt x="347" y="230"/>
                    </a:cubicBezTo>
                    <a:cubicBezTo>
                      <a:pt x="350" y="195"/>
                      <a:pt x="356" y="210"/>
                      <a:pt x="334" y="201"/>
                    </a:cubicBezTo>
                    <a:cubicBezTo>
                      <a:pt x="311" y="192"/>
                      <a:pt x="323" y="182"/>
                      <a:pt x="331" y="182"/>
                    </a:cubicBezTo>
                    <a:cubicBezTo>
                      <a:pt x="338" y="182"/>
                      <a:pt x="350" y="189"/>
                      <a:pt x="352" y="181"/>
                    </a:cubicBezTo>
                    <a:cubicBezTo>
                      <a:pt x="356" y="160"/>
                      <a:pt x="359" y="141"/>
                      <a:pt x="347" y="136"/>
                    </a:cubicBezTo>
                    <a:cubicBezTo>
                      <a:pt x="322" y="127"/>
                      <a:pt x="332" y="121"/>
                      <a:pt x="341" y="118"/>
                    </a:cubicBezTo>
                    <a:cubicBezTo>
                      <a:pt x="350" y="115"/>
                      <a:pt x="352" y="94"/>
                      <a:pt x="339" y="99"/>
                    </a:cubicBezTo>
                    <a:cubicBezTo>
                      <a:pt x="313" y="107"/>
                      <a:pt x="316" y="85"/>
                      <a:pt x="321" y="82"/>
                    </a:cubicBezTo>
                    <a:cubicBezTo>
                      <a:pt x="325" y="79"/>
                      <a:pt x="334" y="83"/>
                      <a:pt x="331" y="62"/>
                    </a:cubicBezTo>
                    <a:cubicBezTo>
                      <a:pt x="328" y="41"/>
                      <a:pt x="347" y="34"/>
                      <a:pt x="351" y="53"/>
                    </a:cubicBezTo>
                    <a:cubicBezTo>
                      <a:pt x="354" y="73"/>
                      <a:pt x="363" y="112"/>
                      <a:pt x="369" y="103"/>
                    </a:cubicBezTo>
                    <a:cubicBezTo>
                      <a:pt x="375" y="94"/>
                      <a:pt x="385" y="57"/>
                      <a:pt x="395" y="41"/>
                    </a:cubicBezTo>
                    <a:cubicBezTo>
                      <a:pt x="406" y="24"/>
                      <a:pt x="418" y="38"/>
                      <a:pt x="415" y="47"/>
                    </a:cubicBezTo>
                    <a:cubicBezTo>
                      <a:pt x="401" y="88"/>
                      <a:pt x="426" y="90"/>
                      <a:pt x="426" y="90"/>
                    </a:cubicBezTo>
                    <a:cubicBezTo>
                      <a:pt x="426" y="90"/>
                      <a:pt x="423" y="96"/>
                      <a:pt x="409" y="95"/>
                    </a:cubicBezTo>
                    <a:cubicBezTo>
                      <a:pt x="382" y="92"/>
                      <a:pt x="393" y="110"/>
                      <a:pt x="405" y="115"/>
                    </a:cubicBezTo>
                    <a:cubicBezTo>
                      <a:pt x="431" y="124"/>
                      <a:pt x="414" y="130"/>
                      <a:pt x="401" y="130"/>
                    </a:cubicBezTo>
                    <a:cubicBezTo>
                      <a:pt x="387" y="130"/>
                      <a:pt x="381" y="134"/>
                      <a:pt x="378" y="148"/>
                    </a:cubicBezTo>
                    <a:cubicBezTo>
                      <a:pt x="369" y="191"/>
                      <a:pt x="401" y="181"/>
                      <a:pt x="401" y="181"/>
                    </a:cubicBezTo>
                    <a:cubicBezTo>
                      <a:pt x="452" y="195"/>
                      <a:pt x="528" y="188"/>
                      <a:pt x="528" y="188"/>
                    </a:cubicBezTo>
                    <a:cubicBezTo>
                      <a:pt x="543" y="192"/>
                      <a:pt x="552" y="189"/>
                      <a:pt x="558" y="181"/>
                    </a:cubicBezTo>
                    <a:lnTo>
                      <a:pt x="558" y="103"/>
                    </a:lnTo>
                    <a:cubicBezTo>
                      <a:pt x="556" y="93"/>
                      <a:pt x="555" y="84"/>
                      <a:pt x="554" y="76"/>
                    </a:cubicBezTo>
                    <a:close/>
                    <a:moveTo>
                      <a:pt x="231" y="77"/>
                    </a:moveTo>
                    <a:cubicBezTo>
                      <a:pt x="233" y="65"/>
                      <a:pt x="249" y="69"/>
                      <a:pt x="249" y="69"/>
                    </a:cubicBezTo>
                    <a:cubicBezTo>
                      <a:pt x="249" y="69"/>
                      <a:pt x="278" y="79"/>
                      <a:pt x="290" y="78"/>
                    </a:cubicBezTo>
                    <a:cubicBezTo>
                      <a:pt x="301" y="76"/>
                      <a:pt x="318" y="93"/>
                      <a:pt x="293" y="93"/>
                    </a:cubicBezTo>
                    <a:cubicBezTo>
                      <a:pt x="267" y="93"/>
                      <a:pt x="228" y="104"/>
                      <a:pt x="231" y="77"/>
                    </a:cubicBezTo>
                    <a:close/>
                    <a:moveTo>
                      <a:pt x="171" y="195"/>
                    </a:moveTo>
                    <a:cubicBezTo>
                      <a:pt x="153" y="195"/>
                      <a:pt x="46" y="237"/>
                      <a:pt x="45" y="128"/>
                    </a:cubicBezTo>
                    <a:cubicBezTo>
                      <a:pt x="45" y="104"/>
                      <a:pt x="39" y="83"/>
                      <a:pt x="69" y="98"/>
                    </a:cubicBezTo>
                    <a:cubicBezTo>
                      <a:pt x="99" y="112"/>
                      <a:pt x="72" y="111"/>
                      <a:pt x="137" y="108"/>
                    </a:cubicBezTo>
                    <a:cubicBezTo>
                      <a:pt x="137" y="108"/>
                      <a:pt x="184" y="110"/>
                      <a:pt x="191" y="106"/>
                    </a:cubicBezTo>
                    <a:cubicBezTo>
                      <a:pt x="199" y="101"/>
                      <a:pt x="192" y="91"/>
                      <a:pt x="207" y="91"/>
                    </a:cubicBezTo>
                    <a:cubicBezTo>
                      <a:pt x="222" y="90"/>
                      <a:pt x="220" y="105"/>
                      <a:pt x="220" y="105"/>
                    </a:cubicBezTo>
                    <a:cubicBezTo>
                      <a:pt x="220" y="105"/>
                      <a:pt x="207" y="124"/>
                      <a:pt x="305" y="111"/>
                    </a:cubicBezTo>
                    <a:cubicBezTo>
                      <a:pt x="317" y="109"/>
                      <a:pt x="327" y="121"/>
                      <a:pt x="302" y="121"/>
                    </a:cubicBezTo>
                    <a:cubicBezTo>
                      <a:pt x="290" y="122"/>
                      <a:pt x="272" y="128"/>
                      <a:pt x="278" y="143"/>
                    </a:cubicBezTo>
                    <a:cubicBezTo>
                      <a:pt x="284" y="158"/>
                      <a:pt x="276" y="256"/>
                      <a:pt x="276" y="256"/>
                    </a:cubicBezTo>
                    <a:cubicBezTo>
                      <a:pt x="276" y="256"/>
                      <a:pt x="271" y="274"/>
                      <a:pt x="262" y="245"/>
                    </a:cubicBezTo>
                    <a:cubicBezTo>
                      <a:pt x="259" y="235"/>
                      <a:pt x="262" y="144"/>
                      <a:pt x="260" y="137"/>
                    </a:cubicBezTo>
                    <a:cubicBezTo>
                      <a:pt x="259" y="129"/>
                      <a:pt x="217" y="122"/>
                      <a:pt x="215" y="154"/>
                    </a:cubicBezTo>
                    <a:cubicBezTo>
                      <a:pt x="214" y="185"/>
                      <a:pt x="205" y="195"/>
                      <a:pt x="171" y="195"/>
                    </a:cubicBezTo>
                    <a:close/>
                    <a:moveTo>
                      <a:pt x="237" y="231"/>
                    </a:moveTo>
                    <a:cubicBezTo>
                      <a:pt x="230" y="240"/>
                      <a:pt x="219" y="247"/>
                      <a:pt x="223" y="225"/>
                    </a:cubicBezTo>
                    <a:cubicBezTo>
                      <a:pt x="228" y="202"/>
                      <a:pt x="232" y="170"/>
                      <a:pt x="232" y="155"/>
                    </a:cubicBezTo>
                    <a:cubicBezTo>
                      <a:pt x="232" y="155"/>
                      <a:pt x="244" y="135"/>
                      <a:pt x="247" y="158"/>
                    </a:cubicBezTo>
                    <a:cubicBezTo>
                      <a:pt x="250" y="181"/>
                      <a:pt x="244" y="221"/>
                      <a:pt x="237" y="231"/>
                    </a:cubicBezTo>
                    <a:close/>
                    <a:moveTo>
                      <a:pt x="326" y="292"/>
                    </a:moveTo>
                    <a:cubicBezTo>
                      <a:pt x="327" y="320"/>
                      <a:pt x="355" y="400"/>
                      <a:pt x="286" y="399"/>
                    </a:cubicBezTo>
                    <a:cubicBezTo>
                      <a:pt x="217" y="398"/>
                      <a:pt x="214" y="409"/>
                      <a:pt x="215" y="321"/>
                    </a:cubicBezTo>
                    <a:cubicBezTo>
                      <a:pt x="216" y="236"/>
                      <a:pt x="225" y="253"/>
                      <a:pt x="230" y="264"/>
                    </a:cubicBezTo>
                    <a:cubicBezTo>
                      <a:pt x="230" y="264"/>
                      <a:pt x="253" y="318"/>
                      <a:pt x="309" y="277"/>
                    </a:cubicBezTo>
                    <a:cubicBezTo>
                      <a:pt x="319" y="269"/>
                      <a:pt x="324" y="263"/>
                      <a:pt x="326" y="292"/>
                    </a:cubicBezTo>
                    <a:close/>
                    <a:moveTo>
                      <a:pt x="318" y="133"/>
                    </a:moveTo>
                    <a:cubicBezTo>
                      <a:pt x="338" y="148"/>
                      <a:pt x="316" y="165"/>
                      <a:pt x="316" y="165"/>
                    </a:cubicBezTo>
                    <a:cubicBezTo>
                      <a:pt x="316" y="165"/>
                      <a:pt x="302" y="189"/>
                      <a:pt x="313" y="213"/>
                    </a:cubicBezTo>
                    <a:cubicBezTo>
                      <a:pt x="324" y="237"/>
                      <a:pt x="324" y="265"/>
                      <a:pt x="301" y="239"/>
                    </a:cubicBezTo>
                    <a:cubicBezTo>
                      <a:pt x="279" y="214"/>
                      <a:pt x="293" y="156"/>
                      <a:pt x="299" y="144"/>
                    </a:cubicBezTo>
                    <a:cubicBezTo>
                      <a:pt x="299" y="144"/>
                      <a:pt x="299" y="118"/>
                      <a:pt x="318" y="133"/>
                    </a:cubicBezTo>
                    <a:close/>
                    <a:moveTo>
                      <a:pt x="507" y="179"/>
                    </a:moveTo>
                    <a:cubicBezTo>
                      <a:pt x="498" y="185"/>
                      <a:pt x="507" y="179"/>
                      <a:pt x="465" y="177"/>
                    </a:cubicBezTo>
                    <a:cubicBezTo>
                      <a:pt x="423" y="176"/>
                      <a:pt x="461" y="162"/>
                      <a:pt x="461" y="162"/>
                    </a:cubicBezTo>
                    <a:cubicBezTo>
                      <a:pt x="565" y="166"/>
                      <a:pt x="516" y="173"/>
                      <a:pt x="507" y="179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165101" name="Freeform 237"/>
              <p:cNvSpPr>
                <a:spLocks/>
              </p:cNvSpPr>
              <p:nvPr/>
            </p:nvSpPr>
            <p:spPr bwMode="auto">
              <a:xfrm>
                <a:off x="3621" y="1286"/>
                <a:ext cx="237" cy="283"/>
              </a:xfrm>
              <a:custGeom>
                <a:avLst/>
                <a:gdLst/>
                <a:ahLst/>
                <a:cxnLst>
                  <a:cxn ang="0">
                    <a:pos x="40" y="15"/>
                  </a:cxn>
                  <a:cxn ang="0">
                    <a:pos x="27" y="56"/>
                  </a:cxn>
                  <a:cxn ang="0">
                    <a:pos x="40" y="15"/>
                  </a:cxn>
                </a:cxnLst>
                <a:rect l="0" t="0" r="r" b="b"/>
                <a:pathLst>
                  <a:path w="47" h="56">
                    <a:moveTo>
                      <a:pt x="40" y="15"/>
                    </a:moveTo>
                    <a:cubicBezTo>
                      <a:pt x="37" y="0"/>
                      <a:pt x="0" y="23"/>
                      <a:pt x="27" y="56"/>
                    </a:cubicBezTo>
                    <a:cubicBezTo>
                      <a:pt x="27" y="56"/>
                      <a:pt x="47" y="49"/>
                      <a:pt x="40" y="15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165102" name="Freeform 238"/>
              <p:cNvSpPr>
                <a:spLocks/>
              </p:cNvSpPr>
              <p:nvPr/>
            </p:nvSpPr>
            <p:spPr bwMode="auto">
              <a:xfrm>
                <a:off x="3402" y="1403"/>
                <a:ext cx="209" cy="379"/>
              </a:xfrm>
              <a:custGeom>
                <a:avLst/>
                <a:gdLst/>
                <a:ahLst/>
                <a:cxnLst>
                  <a:cxn ang="0">
                    <a:pos x="19" y="27"/>
                  </a:cxn>
                  <a:cxn ang="0">
                    <a:pos x="12" y="69"/>
                  </a:cxn>
                  <a:cxn ang="0">
                    <a:pos x="40" y="45"/>
                  </a:cxn>
                  <a:cxn ang="0">
                    <a:pos x="37" y="24"/>
                  </a:cxn>
                  <a:cxn ang="0">
                    <a:pos x="19" y="27"/>
                  </a:cxn>
                </a:cxnLst>
                <a:rect l="0" t="0" r="r" b="b"/>
                <a:pathLst>
                  <a:path w="41" h="75">
                    <a:moveTo>
                      <a:pt x="19" y="27"/>
                    </a:moveTo>
                    <a:cubicBezTo>
                      <a:pt x="0" y="54"/>
                      <a:pt x="6" y="63"/>
                      <a:pt x="12" y="69"/>
                    </a:cubicBezTo>
                    <a:cubicBezTo>
                      <a:pt x="18" y="75"/>
                      <a:pt x="30" y="74"/>
                      <a:pt x="40" y="45"/>
                    </a:cubicBezTo>
                    <a:cubicBezTo>
                      <a:pt x="40" y="45"/>
                      <a:pt x="32" y="31"/>
                      <a:pt x="37" y="24"/>
                    </a:cubicBezTo>
                    <a:cubicBezTo>
                      <a:pt x="41" y="16"/>
                      <a:pt x="38" y="0"/>
                      <a:pt x="19" y="27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165103" name="Freeform 239"/>
              <p:cNvSpPr>
                <a:spLocks/>
              </p:cNvSpPr>
              <p:nvPr/>
            </p:nvSpPr>
            <p:spPr bwMode="auto">
              <a:xfrm>
                <a:off x="3273" y="645"/>
                <a:ext cx="683" cy="319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24" y="4"/>
                  </a:cxn>
                  <a:cxn ang="0">
                    <a:pos x="2" y="25"/>
                  </a:cxn>
                  <a:cxn ang="0">
                    <a:pos x="60" y="58"/>
                  </a:cxn>
                  <a:cxn ang="0">
                    <a:pos x="96" y="54"/>
                  </a:cxn>
                  <a:cxn ang="0">
                    <a:pos x="113" y="53"/>
                  </a:cxn>
                  <a:cxn ang="0">
                    <a:pos x="112" y="4"/>
                  </a:cxn>
                </a:cxnLst>
                <a:rect l="0" t="0" r="r" b="b"/>
                <a:pathLst>
                  <a:path w="135" h="63">
                    <a:moveTo>
                      <a:pt x="112" y="4"/>
                    </a:moveTo>
                    <a:cubicBezTo>
                      <a:pt x="105" y="9"/>
                      <a:pt x="24" y="4"/>
                      <a:pt x="24" y="4"/>
                    </a:cubicBezTo>
                    <a:cubicBezTo>
                      <a:pt x="15" y="4"/>
                      <a:pt x="3" y="1"/>
                      <a:pt x="2" y="25"/>
                    </a:cubicBezTo>
                    <a:cubicBezTo>
                      <a:pt x="0" y="63"/>
                      <a:pt x="48" y="58"/>
                      <a:pt x="60" y="58"/>
                    </a:cubicBezTo>
                    <a:cubicBezTo>
                      <a:pt x="72" y="58"/>
                      <a:pt x="84" y="48"/>
                      <a:pt x="96" y="54"/>
                    </a:cubicBezTo>
                    <a:cubicBezTo>
                      <a:pt x="96" y="54"/>
                      <a:pt x="107" y="63"/>
                      <a:pt x="113" y="53"/>
                    </a:cubicBezTo>
                    <a:cubicBezTo>
                      <a:pt x="135" y="13"/>
                      <a:pt x="120" y="0"/>
                      <a:pt x="112" y="4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165104" name="Freeform 240"/>
              <p:cNvSpPr>
                <a:spLocks/>
              </p:cNvSpPr>
              <p:nvPr/>
            </p:nvSpPr>
            <p:spPr bwMode="auto">
              <a:xfrm>
                <a:off x="4046" y="1544"/>
                <a:ext cx="490" cy="517"/>
              </a:xfrm>
              <a:custGeom>
                <a:avLst/>
                <a:gdLst/>
                <a:ahLst/>
                <a:cxnLst>
                  <a:cxn ang="0">
                    <a:pos x="67" y="5"/>
                  </a:cxn>
                  <a:cxn ang="0">
                    <a:pos x="31" y="5"/>
                  </a:cxn>
                  <a:cxn ang="0">
                    <a:pos x="12" y="57"/>
                  </a:cxn>
                  <a:cxn ang="0">
                    <a:pos x="79" y="62"/>
                  </a:cxn>
                  <a:cxn ang="0">
                    <a:pos x="67" y="5"/>
                  </a:cxn>
                </a:cxnLst>
                <a:rect l="0" t="0" r="r" b="b"/>
                <a:pathLst>
                  <a:path w="97" h="102">
                    <a:moveTo>
                      <a:pt x="67" y="5"/>
                    </a:moveTo>
                    <a:cubicBezTo>
                      <a:pt x="55" y="10"/>
                      <a:pt x="31" y="5"/>
                      <a:pt x="31" y="5"/>
                    </a:cubicBezTo>
                    <a:cubicBezTo>
                      <a:pt x="0" y="6"/>
                      <a:pt x="16" y="39"/>
                      <a:pt x="12" y="57"/>
                    </a:cubicBezTo>
                    <a:cubicBezTo>
                      <a:pt x="8" y="76"/>
                      <a:pt x="63" y="102"/>
                      <a:pt x="79" y="62"/>
                    </a:cubicBezTo>
                    <a:cubicBezTo>
                      <a:pt x="97" y="20"/>
                      <a:pt x="79" y="0"/>
                      <a:pt x="67" y="5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165105" name="Freeform 241"/>
              <p:cNvSpPr>
                <a:spLocks/>
              </p:cNvSpPr>
              <p:nvPr/>
            </p:nvSpPr>
            <p:spPr bwMode="auto">
              <a:xfrm>
                <a:off x="5173" y="1024"/>
                <a:ext cx="500" cy="96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40" y="15"/>
                  </a:cxn>
                  <a:cxn ang="0">
                    <a:pos x="15" y="0"/>
                  </a:cxn>
                </a:cxnLst>
                <a:rect l="0" t="0" r="r" b="b"/>
                <a:pathLst>
                  <a:path w="99" h="19">
                    <a:moveTo>
                      <a:pt x="15" y="0"/>
                    </a:moveTo>
                    <a:cubicBezTo>
                      <a:pt x="0" y="0"/>
                      <a:pt x="19" y="19"/>
                      <a:pt x="40" y="15"/>
                    </a:cubicBezTo>
                    <a:cubicBezTo>
                      <a:pt x="99" y="1"/>
                      <a:pt x="15" y="0"/>
                      <a:pt x="1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165106" name="Freeform 242"/>
              <p:cNvSpPr>
                <a:spLocks/>
              </p:cNvSpPr>
              <p:nvPr/>
            </p:nvSpPr>
            <p:spPr bwMode="auto">
              <a:xfrm>
                <a:off x="5339" y="1003"/>
                <a:ext cx="385" cy="237"/>
              </a:xfrm>
              <a:custGeom>
                <a:avLst/>
                <a:gdLst/>
                <a:ahLst/>
                <a:cxnLst>
                  <a:cxn ang="0">
                    <a:pos x="21" y="37"/>
                  </a:cxn>
                  <a:cxn ang="0">
                    <a:pos x="70" y="17"/>
                  </a:cxn>
                  <a:cxn ang="0">
                    <a:pos x="48" y="3"/>
                  </a:cxn>
                  <a:cxn ang="0">
                    <a:pos x="19" y="32"/>
                  </a:cxn>
                  <a:cxn ang="0">
                    <a:pos x="21" y="37"/>
                  </a:cxn>
                </a:cxnLst>
                <a:rect l="0" t="0" r="r" b="b"/>
                <a:pathLst>
                  <a:path w="76" h="47">
                    <a:moveTo>
                      <a:pt x="21" y="37"/>
                    </a:moveTo>
                    <a:cubicBezTo>
                      <a:pt x="21" y="37"/>
                      <a:pt x="50" y="47"/>
                      <a:pt x="70" y="17"/>
                    </a:cubicBezTo>
                    <a:cubicBezTo>
                      <a:pt x="76" y="7"/>
                      <a:pt x="65" y="0"/>
                      <a:pt x="48" y="3"/>
                    </a:cubicBezTo>
                    <a:cubicBezTo>
                      <a:pt x="39" y="5"/>
                      <a:pt x="39" y="32"/>
                      <a:pt x="19" y="32"/>
                    </a:cubicBezTo>
                    <a:cubicBezTo>
                      <a:pt x="0" y="32"/>
                      <a:pt x="21" y="37"/>
                      <a:pt x="21" y="37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165107" name="Freeform 243"/>
              <p:cNvSpPr>
                <a:spLocks/>
              </p:cNvSpPr>
              <p:nvPr/>
            </p:nvSpPr>
            <p:spPr bwMode="auto">
              <a:xfrm>
                <a:off x="5325" y="1201"/>
                <a:ext cx="415" cy="187"/>
              </a:xfrm>
              <a:custGeom>
                <a:avLst/>
                <a:gdLst/>
                <a:ahLst/>
                <a:cxnLst>
                  <a:cxn ang="0">
                    <a:pos x="72" y="6"/>
                  </a:cxn>
                  <a:cxn ang="0">
                    <a:pos x="24" y="17"/>
                  </a:cxn>
                  <a:cxn ang="0">
                    <a:pos x="17" y="26"/>
                  </a:cxn>
                  <a:cxn ang="0">
                    <a:pos x="76" y="23"/>
                  </a:cxn>
                  <a:cxn ang="0">
                    <a:pos x="82" y="20"/>
                  </a:cxn>
                  <a:cxn ang="0">
                    <a:pos x="82" y="0"/>
                  </a:cxn>
                  <a:cxn ang="0">
                    <a:pos x="72" y="6"/>
                  </a:cxn>
                </a:cxnLst>
                <a:rect l="0" t="0" r="r" b="b"/>
                <a:pathLst>
                  <a:path w="82" h="37">
                    <a:moveTo>
                      <a:pt x="72" y="6"/>
                    </a:moveTo>
                    <a:cubicBezTo>
                      <a:pt x="57" y="23"/>
                      <a:pt x="24" y="17"/>
                      <a:pt x="24" y="17"/>
                    </a:cubicBezTo>
                    <a:cubicBezTo>
                      <a:pt x="24" y="17"/>
                      <a:pt x="0" y="16"/>
                      <a:pt x="17" y="26"/>
                    </a:cubicBezTo>
                    <a:cubicBezTo>
                      <a:pt x="33" y="37"/>
                      <a:pt x="53" y="32"/>
                      <a:pt x="76" y="23"/>
                    </a:cubicBezTo>
                    <a:cubicBezTo>
                      <a:pt x="78" y="22"/>
                      <a:pt x="80" y="21"/>
                      <a:pt x="82" y="20"/>
                    </a:cubicBezTo>
                    <a:lnTo>
                      <a:pt x="82" y="0"/>
                    </a:lnTo>
                    <a:cubicBezTo>
                      <a:pt x="79" y="1"/>
                      <a:pt x="75" y="2"/>
                      <a:pt x="72" y="6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165108" name="Freeform 244"/>
              <p:cNvSpPr>
                <a:spLocks/>
              </p:cNvSpPr>
              <p:nvPr/>
            </p:nvSpPr>
            <p:spPr bwMode="auto">
              <a:xfrm>
                <a:off x="5001" y="1378"/>
                <a:ext cx="699" cy="167"/>
              </a:xfrm>
              <a:custGeom>
                <a:avLst/>
                <a:gdLst/>
                <a:ahLst/>
                <a:cxnLst>
                  <a:cxn ang="0">
                    <a:pos x="21" y="1"/>
                  </a:cxn>
                  <a:cxn ang="0">
                    <a:pos x="8" y="14"/>
                  </a:cxn>
                  <a:cxn ang="0">
                    <a:pos x="57" y="22"/>
                  </a:cxn>
                  <a:cxn ang="0">
                    <a:pos x="117" y="23"/>
                  </a:cxn>
                  <a:cxn ang="0">
                    <a:pos x="114" y="8"/>
                  </a:cxn>
                  <a:cxn ang="0">
                    <a:pos x="82" y="3"/>
                  </a:cxn>
                  <a:cxn ang="0">
                    <a:pos x="21" y="1"/>
                  </a:cxn>
                </a:cxnLst>
                <a:rect l="0" t="0" r="r" b="b"/>
                <a:pathLst>
                  <a:path w="138" h="33">
                    <a:moveTo>
                      <a:pt x="21" y="1"/>
                    </a:moveTo>
                    <a:cubicBezTo>
                      <a:pt x="21" y="1"/>
                      <a:pt x="0" y="8"/>
                      <a:pt x="8" y="14"/>
                    </a:cubicBezTo>
                    <a:cubicBezTo>
                      <a:pt x="15" y="20"/>
                      <a:pt x="48" y="22"/>
                      <a:pt x="57" y="22"/>
                    </a:cubicBezTo>
                    <a:cubicBezTo>
                      <a:pt x="66" y="22"/>
                      <a:pt x="96" y="33"/>
                      <a:pt x="117" y="23"/>
                    </a:cubicBezTo>
                    <a:cubicBezTo>
                      <a:pt x="138" y="12"/>
                      <a:pt x="123" y="9"/>
                      <a:pt x="114" y="8"/>
                    </a:cubicBezTo>
                    <a:cubicBezTo>
                      <a:pt x="105" y="6"/>
                      <a:pt x="102" y="0"/>
                      <a:pt x="82" y="3"/>
                    </a:cubicBezTo>
                    <a:cubicBezTo>
                      <a:pt x="37" y="11"/>
                      <a:pt x="21" y="1"/>
                      <a:pt x="21" y="1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165109" name="Freeform 245"/>
              <p:cNvSpPr>
                <a:spLocks/>
              </p:cNvSpPr>
              <p:nvPr/>
            </p:nvSpPr>
            <p:spPr bwMode="auto">
              <a:xfrm>
                <a:off x="5078" y="1540"/>
                <a:ext cx="565" cy="146"/>
              </a:xfrm>
              <a:custGeom>
                <a:avLst/>
                <a:gdLst/>
                <a:ahLst/>
                <a:cxnLst>
                  <a:cxn ang="0">
                    <a:pos x="98" y="19"/>
                  </a:cxn>
                  <a:cxn ang="0">
                    <a:pos x="103" y="4"/>
                  </a:cxn>
                  <a:cxn ang="0">
                    <a:pos x="74" y="10"/>
                  </a:cxn>
                  <a:cxn ang="0">
                    <a:pos x="36" y="6"/>
                  </a:cxn>
                  <a:cxn ang="0">
                    <a:pos x="2" y="4"/>
                  </a:cxn>
                  <a:cxn ang="0">
                    <a:pos x="98" y="19"/>
                  </a:cxn>
                </a:cxnLst>
                <a:rect l="0" t="0" r="r" b="b"/>
                <a:pathLst>
                  <a:path w="112" h="29">
                    <a:moveTo>
                      <a:pt x="98" y="19"/>
                    </a:moveTo>
                    <a:cubicBezTo>
                      <a:pt x="112" y="13"/>
                      <a:pt x="111" y="0"/>
                      <a:pt x="103" y="4"/>
                    </a:cubicBezTo>
                    <a:cubicBezTo>
                      <a:pt x="96" y="9"/>
                      <a:pt x="83" y="10"/>
                      <a:pt x="74" y="10"/>
                    </a:cubicBezTo>
                    <a:cubicBezTo>
                      <a:pt x="65" y="11"/>
                      <a:pt x="45" y="3"/>
                      <a:pt x="36" y="6"/>
                    </a:cubicBezTo>
                    <a:cubicBezTo>
                      <a:pt x="27" y="9"/>
                      <a:pt x="2" y="4"/>
                      <a:pt x="2" y="4"/>
                    </a:cubicBezTo>
                    <a:cubicBezTo>
                      <a:pt x="0" y="29"/>
                      <a:pt x="83" y="25"/>
                      <a:pt x="98" y="19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165110" name="Freeform 246"/>
              <p:cNvSpPr>
                <a:spLocks/>
              </p:cNvSpPr>
              <p:nvPr/>
            </p:nvSpPr>
            <p:spPr bwMode="auto">
              <a:xfrm>
                <a:off x="5041" y="1657"/>
                <a:ext cx="581" cy="479"/>
              </a:xfrm>
              <a:custGeom>
                <a:avLst/>
                <a:gdLst/>
                <a:ahLst/>
                <a:cxnLst>
                  <a:cxn ang="0">
                    <a:pos x="3" y="53"/>
                  </a:cxn>
                  <a:cxn ang="0">
                    <a:pos x="26" y="54"/>
                  </a:cxn>
                  <a:cxn ang="0">
                    <a:pos x="50" y="77"/>
                  </a:cxn>
                  <a:cxn ang="0">
                    <a:pos x="59" y="84"/>
                  </a:cxn>
                  <a:cxn ang="0">
                    <a:pos x="81" y="52"/>
                  </a:cxn>
                  <a:cxn ang="0">
                    <a:pos x="111" y="52"/>
                  </a:cxn>
                  <a:cxn ang="0">
                    <a:pos x="79" y="27"/>
                  </a:cxn>
                  <a:cxn ang="0">
                    <a:pos x="37" y="16"/>
                  </a:cxn>
                  <a:cxn ang="0">
                    <a:pos x="12" y="41"/>
                  </a:cxn>
                  <a:cxn ang="0">
                    <a:pos x="3" y="53"/>
                  </a:cxn>
                </a:cxnLst>
                <a:rect l="0" t="0" r="r" b="b"/>
                <a:pathLst>
                  <a:path w="115" h="95">
                    <a:moveTo>
                      <a:pt x="3" y="53"/>
                    </a:moveTo>
                    <a:cubicBezTo>
                      <a:pt x="5" y="60"/>
                      <a:pt x="14" y="68"/>
                      <a:pt x="26" y="54"/>
                    </a:cubicBezTo>
                    <a:cubicBezTo>
                      <a:pt x="48" y="29"/>
                      <a:pt x="48" y="72"/>
                      <a:pt x="50" y="77"/>
                    </a:cubicBezTo>
                    <a:cubicBezTo>
                      <a:pt x="51" y="81"/>
                      <a:pt x="54" y="95"/>
                      <a:pt x="59" y="84"/>
                    </a:cubicBezTo>
                    <a:cubicBezTo>
                      <a:pt x="63" y="74"/>
                      <a:pt x="70" y="39"/>
                      <a:pt x="81" y="52"/>
                    </a:cubicBezTo>
                    <a:cubicBezTo>
                      <a:pt x="100" y="76"/>
                      <a:pt x="115" y="54"/>
                      <a:pt x="111" y="52"/>
                    </a:cubicBezTo>
                    <a:cubicBezTo>
                      <a:pt x="106" y="51"/>
                      <a:pt x="79" y="37"/>
                      <a:pt x="79" y="27"/>
                    </a:cubicBezTo>
                    <a:cubicBezTo>
                      <a:pt x="79" y="16"/>
                      <a:pt x="42" y="0"/>
                      <a:pt x="37" y="16"/>
                    </a:cubicBezTo>
                    <a:cubicBezTo>
                      <a:pt x="33" y="33"/>
                      <a:pt x="12" y="41"/>
                      <a:pt x="12" y="41"/>
                    </a:cubicBezTo>
                    <a:cubicBezTo>
                      <a:pt x="0" y="44"/>
                      <a:pt x="2" y="45"/>
                      <a:pt x="3" y="53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165111" name="Freeform 247"/>
              <p:cNvSpPr>
                <a:spLocks/>
              </p:cNvSpPr>
              <p:nvPr/>
            </p:nvSpPr>
            <p:spPr bwMode="auto">
              <a:xfrm>
                <a:off x="5420" y="1463"/>
                <a:ext cx="330" cy="854"/>
              </a:xfrm>
              <a:custGeom>
                <a:avLst/>
                <a:gdLst/>
                <a:ahLst/>
                <a:cxnLst>
                  <a:cxn ang="0">
                    <a:pos x="51" y="40"/>
                  </a:cxn>
                  <a:cxn ang="0">
                    <a:pos x="22" y="49"/>
                  </a:cxn>
                  <a:cxn ang="0">
                    <a:pos x="22" y="59"/>
                  </a:cxn>
                  <a:cxn ang="0">
                    <a:pos x="50" y="90"/>
                  </a:cxn>
                  <a:cxn ang="0">
                    <a:pos x="34" y="118"/>
                  </a:cxn>
                  <a:cxn ang="0">
                    <a:pos x="0" y="148"/>
                  </a:cxn>
                  <a:cxn ang="0">
                    <a:pos x="17" y="155"/>
                  </a:cxn>
                  <a:cxn ang="0">
                    <a:pos x="47" y="166"/>
                  </a:cxn>
                  <a:cxn ang="0">
                    <a:pos x="63" y="162"/>
                  </a:cxn>
                  <a:cxn ang="0">
                    <a:pos x="65" y="0"/>
                  </a:cxn>
                  <a:cxn ang="0">
                    <a:pos x="51" y="40"/>
                  </a:cxn>
                </a:cxnLst>
                <a:rect l="0" t="0" r="r" b="b"/>
                <a:pathLst>
                  <a:path w="65" h="169">
                    <a:moveTo>
                      <a:pt x="51" y="40"/>
                    </a:moveTo>
                    <a:cubicBezTo>
                      <a:pt x="44" y="46"/>
                      <a:pt x="30" y="49"/>
                      <a:pt x="22" y="49"/>
                    </a:cubicBezTo>
                    <a:cubicBezTo>
                      <a:pt x="13" y="48"/>
                      <a:pt x="14" y="56"/>
                      <a:pt x="22" y="59"/>
                    </a:cubicBezTo>
                    <a:cubicBezTo>
                      <a:pt x="30" y="62"/>
                      <a:pt x="49" y="75"/>
                      <a:pt x="50" y="90"/>
                    </a:cubicBezTo>
                    <a:cubicBezTo>
                      <a:pt x="50" y="104"/>
                      <a:pt x="51" y="115"/>
                      <a:pt x="34" y="118"/>
                    </a:cubicBezTo>
                    <a:cubicBezTo>
                      <a:pt x="18" y="122"/>
                      <a:pt x="3" y="124"/>
                      <a:pt x="0" y="148"/>
                    </a:cubicBezTo>
                    <a:cubicBezTo>
                      <a:pt x="0" y="148"/>
                      <a:pt x="10" y="154"/>
                      <a:pt x="17" y="155"/>
                    </a:cubicBezTo>
                    <a:cubicBezTo>
                      <a:pt x="23" y="155"/>
                      <a:pt x="42" y="163"/>
                      <a:pt x="47" y="166"/>
                    </a:cubicBezTo>
                    <a:cubicBezTo>
                      <a:pt x="51" y="169"/>
                      <a:pt x="58" y="167"/>
                      <a:pt x="63" y="162"/>
                    </a:cubicBezTo>
                    <a:lnTo>
                      <a:pt x="65" y="0"/>
                    </a:lnTo>
                    <a:cubicBezTo>
                      <a:pt x="64" y="8"/>
                      <a:pt x="58" y="36"/>
                      <a:pt x="51" y="40"/>
                    </a:cubicBezTo>
                    <a:close/>
                  </a:path>
                </a:pathLst>
              </a:custGeom>
              <a:solidFill>
                <a:schemeClr val="bg1"/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ea typeface="宋体" pitchFamily="2" charset="-122"/>
                </a:endParaRPr>
              </a:p>
            </p:txBody>
          </p:sp>
        </p:grpSp>
      </p:grpSp>
      <p:sp>
        <p:nvSpPr>
          <p:cNvPr id="3082" name="Rectangle 248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298450" y="228600"/>
            <a:ext cx="8540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3083" name="Rectangle 249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609600" y="1600200"/>
            <a:ext cx="8153400" cy="449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65114" name="Rectangle 25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98450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宋体" pitchFamily="2" charset="-122"/>
              </a:defRPr>
            </a:lvl1pPr>
          </a:lstStyle>
          <a:p>
            <a:fld id="{A2629796-8A0C-A242-9CE9-44188E60E92F}" type="datetime1">
              <a:rPr lang="zh-CN" altLang="en-US" smtClean="0"/>
              <a:t>2015/6/4</a:t>
            </a:fld>
            <a:endParaRPr lang="zh-CN" altLang="en-US"/>
          </a:p>
        </p:txBody>
      </p:sp>
      <p:sp>
        <p:nvSpPr>
          <p:cNvPr id="165115" name="Rectangle 25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1025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宋体" pitchFamily="2" charset="-122"/>
              </a:defRPr>
            </a:lvl1pPr>
          </a:lstStyle>
          <a:p>
            <a:r>
              <a:rPr lang="en-US" altLang="zh-CN" smtClean="0"/>
              <a:t>NJU Dislab</a:t>
            </a:r>
            <a:endParaRPr lang="zh-CN" altLang="en-US"/>
          </a:p>
        </p:txBody>
      </p:sp>
      <p:sp>
        <p:nvSpPr>
          <p:cNvPr id="165116" name="Rectangle 25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0025" y="6245225"/>
            <a:ext cx="22891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宋体" pitchFamily="2" charset="-122"/>
              </a:defRPr>
            </a:lvl1pPr>
          </a:lstStyle>
          <a:p>
            <a:fld id="{C5FFF2E3-3583-498A-B445-C28E6BD8250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3087" name="Picture 253" descr="Java"/>
          <p:cNvPicPr>
            <a:picLocks noChangeAspect="1" noChangeArrowheads="1" noCrop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68313" y="836613"/>
            <a:ext cx="5429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609600" indent="-609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AutoNum type="arabicPeriod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5334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85000"/>
        <a:buFont typeface="Wingdings" pitchFamily="2" charset="2"/>
        <a:buAutoNum type="circleNumDbPlain"/>
        <a:defRPr sz="2800">
          <a:solidFill>
            <a:schemeClr val="tx1"/>
          </a:solidFill>
          <a:latin typeface="+mn-lt"/>
          <a:ea typeface="+mn-ea"/>
        </a:defRPr>
      </a:lvl2pPr>
      <a:lvl3pPr marL="1371600" indent="-4572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95000"/>
        <a:buFont typeface="Wingdings" pitchFamily="2" charset="2"/>
        <a:buChar char="Ø"/>
        <a:defRPr sz="2400">
          <a:solidFill>
            <a:schemeClr val="tx1"/>
          </a:solidFill>
          <a:latin typeface="+mn-lt"/>
          <a:ea typeface="+mn-ea"/>
        </a:defRPr>
      </a:lvl3pPr>
      <a:lvl4pPr marL="1752600" indent="-3810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90000"/>
        <a:buFont typeface="Wingdings" pitchFamily="2" charset="2"/>
        <a:buChar char="Ø"/>
        <a:defRPr sz="2000">
          <a:solidFill>
            <a:schemeClr val="tx1"/>
          </a:solidFill>
          <a:latin typeface="+mn-lt"/>
          <a:ea typeface="+mn-ea"/>
        </a:defRPr>
      </a:lvl4pPr>
      <a:lvl5pPr marL="2209800" indent="-3810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 2" pitchFamily="18" charset="2"/>
        <a:buChar char="¡"/>
        <a:defRPr sz="2000">
          <a:solidFill>
            <a:schemeClr val="tx1"/>
          </a:solidFill>
          <a:latin typeface="+mn-lt"/>
          <a:ea typeface="+mn-ea"/>
        </a:defRPr>
      </a:lvl5pPr>
      <a:lvl6pPr marL="2667000" indent="-3810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 2" pitchFamily="18" charset="2"/>
        <a:buChar char="¡"/>
        <a:defRPr sz="2000">
          <a:solidFill>
            <a:schemeClr val="tx1"/>
          </a:solidFill>
          <a:latin typeface="+mn-lt"/>
          <a:ea typeface="+mn-ea"/>
        </a:defRPr>
      </a:lvl6pPr>
      <a:lvl7pPr marL="3124200" indent="-3810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 2" pitchFamily="18" charset="2"/>
        <a:buChar char="¡"/>
        <a:defRPr sz="2000">
          <a:solidFill>
            <a:schemeClr val="tx1"/>
          </a:solidFill>
          <a:latin typeface="+mn-lt"/>
          <a:ea typeface="+mn-ea"/>
        </a:defRPr>
      </a:lvl7pPr>
      <a:lvl8pPr marL="3581400" indent="-3810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 2" pitchFamily="18" charset="2"/>
        <a:buChar char="¡"/>
        <a:defRPr sz="2000">
          <a:solidFill>
            <a:schemeClr val="tx1"/>
          </a:solidFill>
          <a:latin typeface="+mn-lt"/>
          <a:ea typeface="+mn-ea"/>
        </a:defRPr>
      </a:lvl8pPr>
      <a:lvl9pPr marL="4038600" indent="-3810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 2" pitchFamily="18" charset="2"/>
        <a:buChar char="¡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/>
            <a:ahLst/>
            <a:cxnLst>
              <a:cxn ang="0">
                <a:pos x="2903" y="433"/>
              </a:cxn>
              <a:cxn ang="0">
                <a:pos x="2565" y="80"/>
              </a:cxn>
              <a:cxn ang="0">
                <a:pos x="2241" y="0"/>
              </a:cxn>
              <a:cxn ang="0">
                <a:pos x="110" y="2811"/>
              </a:cxn>
              <a:cxn ang="0">
                <a:pos x="110" y="3228"/>
              </a:cxn>
              <a:cxn ang="0">
                <a:pos x="0" y="3631"/>
              </a:cxn>
              <a:cxn ang="0">
                <a:pos x="72" y="3686"/>
              </a:cxn>
              <a:cxn ang="0">
                <a:pos x="441" y="3355"/>
              </a:cxn>
              <a:cxn ang="0">
                <a:pos x="740" y="3228"/>
              </a:cxn>
              <a:cxn ang="0">
                <a:pos x="2903" y="433"/>
              </a:cxn>
              <a:cxn ang="0">
                <a:pos x="2903" y="433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>
              <a:ea typeface="宋体" pitchFamily="2" charset="-122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6998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宋体" pitchFamily="2" charset="-122"/>
              </a:defRPr>
            </a:lvl1pPr>
          </a:lstStyle>
          <a:p>
            <a:pPr>
              <a:defRPr/>
            </a:pPr>
            <a:fld id="{767B17DD-4CCA-8B4A-865C-AD7811D656F3}" type="datetime1">
              <a:rPr lang="zh-CN" altLang="en-US" smtClean="0"/>
              <a:t>2015/6/4</a:t>
            </a:fld>
            <a:endParaRPr lang="en-US" altLang="zh-CN"/>
          </a:p>
        </p:txBody>
      </p:sp>
      <p:sp>
        <p:nvSpPr>
          <p:cNvPr id="16999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24525" y="6524625"/>
            <a:ext cx="338455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 smtClean="0"/>
              <a:t>NJU Dislab</a:t>
            </a:r>
            <a:endParaRPr lang="en-US" altLang="zh-CN"/>
          </a:p>
        </p:txBody>
      </p:sp>
      <p:sp>
        <p:nvSpPr>
          <p:cNvPr id="16999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32588" y="62372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宋体" pitchFamily="2" charset="-122"/>
              </a:defRPr>
            </a:lvl1pPr>
          </a:lstStyle>
          <a:p>
            <a:pPr>
              <a:defRPr/>
            </a:pPr>
            <a:fld id="{9263C0D2-FD7D-4785-BF65-4CDD60EAEC6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69992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/>
            <a:ahLst/>
            <a:cxnLst>
              <a:cxn ang="0">
                <a:pos x="2293" y="0"/>
              </a:cxn>
              <a:cxn ang="0">
                <a:pos x="130" y="2835"/>
              </a:cxn>
              <a:cxn ang="0">
                <a:pos x="131" y="3201"/>
              </a:cxn>
              <a:cxn ang="0">
                <a:pos x="0" y="3633"/>
              </a:cxn>
              <a:cxn ang="0">
                <a:pos x="50" y="3703"/>
              </a:cxn>
              <a:cxn ang="0">
                <a:pos x="422" y="3352"/>
              </a:cxn>
              <a:cxn ang="0">
                <a:pos x="763" y="3220"/>
              </a:cxn>
              <a:cxn ang="0">
                <a:pos x="2911" y="428"/>
              </a:cxn>
              <a:cxn ang="0">
                <a:pos x="2589" y="96"/>
              </a:cxn>
              <a:cxn ang="0">
                <a:pos x="2293" y="0"/>
              </a:cxn>
              <a:cxn ang="0">
                <a:pos x="2293" y="0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>
              <a:ea typeface="宋体" pitchFamily="2" charset="-122"/>
            </a:endParaRPr>
          </a:p>
        </p:txBody>
      </p:sp>
      <p:sp>
        <p:nvSpPr>
          <p:cNvPr id="169993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/>
            <a:ahLst/>
            <a:cxnLst>
              <a:cxn ang="0">
                <a:pos x="0" y="2485"/>
              </a:cxn>
              <a:cxn ang="0">
                <a:pos x="432" y="2553"/>
              </a:cxn>
              <a:cxn ang="0">
                <a:pos x="736" y="2777"/>
              </a:cxn>
              <a:cxn ang="0">
                <a:pos x="2561" y="399"/>
              </a:cxn>
              <a:cxn ang="0">
                <a:pos x="2118" y="82"/>
              </a:cxn>
              <a:cxn ang="0">
                <a:pos x="1898" y="0"/>
              </a:cxn>
              <a:cxn ang="0">
                <a:pos x="0" y="2485"/>
              </a:cxn>
              <a:cxn ang="0">
                <a:pos x="0" y="248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zh-CN" altLang="en-US">
              <a:ea typeface="宋体" pitchFamily="2" charset="-122"/>
            </a:endParaRP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169995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/>
              <a:ahLst/>
              <a:cxnLst>
                <a:cxn ang="0">
                  <a:pos x="1587" y="1260"/>
                </a:cxn>
                <a:cxn ang="0">
                  <a:pos x="1420" y="1106"/>
                </a:cxn>
                <a:cxn ang="0">
                  <a:pos x="1331" y="477"/>
                </a:cxn>
                <a:cxn ang="0">
                  <a:pos x="2139" y="330"/>
                </a:cxn>
                <a:cxn ang="0">
                  <a:pos x="2177" y="203"/>
                </a:cxn>
                <a:cxn ang="0">
                  <a:pos x="2099" y="100"/>
                </a:cxn>
                <a:cxn ang="0">
                  <a:pos x="1276" y="211"/>
                </a:cxn>
                <a:cxn ang="0">
                  <a:pos x="1219" y="32"/>
                </a:cxn>
                <a:cxn ang="0">
                  <a:pos x="1085" y="0"/>
                </a:cxn>
                <a:cxn ang="0">
                  <a:pos x="958" y="28"/>
                </a:cxn>
                <a:cxn ang="0">
                  <a:pos x="888" y="106"/>
                </a:cxn>
                <a:cxn ang="0">
                  <a:pos x="937" y="285"/>
                </a:cxn>
                <a:cxn ang="0">
                  <a:pos x="660" y="441"/>
                </a:cxn>
                <a:cxn ang="0">
                  <a:pos x="983" y="473"/>
                </a:cxn>
                <a:cxn ang="0">
                  <a:pos x="1112" y="889"/>
                </a:cxn>
                <a:cxn ang="0">
                  <a:pos x="141" y="469"/>
                </a:cxn>
                <a:cxn ang="0">
                  <a:pos x="46" y="509"/>
                </a:cxn>
                <a:cxn ang="0">
                  <a:pos x="0" y="636"/>
                </a:cxn>
                <a:cxn ang="0">
                  <a:pos x="55" y="779"/>
                </a:cxn>
                <a:cxn ang="0">
                  <a:pos x="1139" y="1288"/>
                </a:cxn>
                <a:cxn ang="0">
                  <a:pos x="1378" y="1256"/>
                </a:cxn>
                <a:cxn ang="0">
                  <a:pos x="1570" y="1298"/>
                </a:cxn>
                <a:cxn ang="0">
                  <a:pos x="1587" y="1260"/>
                </a:cxn>
                <a:cxn ang="0">
                  <a:pos x="1587" y="1260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9996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20" y="0"/>
                </a:cxn>
                <a:cxn ang="0">
                  <a:pos x="143" y="233"/>
                </a:cxn>
                <a:cxn ang="0">
                  <a:pos x="8" y="258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9997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9998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69999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160" y="0"/>
                </a:cxn>
                <a:cxn ang="0">
                  <a:pos x="251" y="36"/>
                </a:cxn>
                <a:cxn ang="0">
                  <a:pos x="272" y="139"/>
                </a:cxn>
                <a:cxn ang="0">
                  <a:pos x="164" y="146"/>
                </a:cxn>
                <a:cxn ang="0">
                  <a:pos x="32" y="241"/>
                </a:cxn>
                <a:cxn ang="0">
                  <a:pos x="0" y="28"/>
                </a:cxn>
                <a:cxn ang="0">
                  <a:pos x="0" y="28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70000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/>
              <a:ahLst/>
              <a:cxnLst>
                <a:cxn ang="0">
                  <a:pos x="152" y="4"/>
                </a:cxn>
                <a:cxn ang="0">
                  <a:pos x="152" y="224"/>
                </a:cxn>
                <a:cxn ang="0">
                  <a:pos x="0" y="8"/>
                </a:cxn>
                <a:cxn ang="0">
                  <a:pos x="72" y="0"/>
                </a:cxn>
                <a:cxn ang="0">
                  <a:pos x="152" y="4"/>
                </a:cxn>
                <a:cxn ang="0">
                  <a:pos x="152" y="4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70001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87" y="0"/>
                </a:cxn>
                <a:cxn ang="0">
                  <a:pos x="232" y="6"/>
                </a:cxn>
                <a:cxn ang="0">
                  <a:pos x="386" y="764"/>
                </a:cxn>
                <a:cxn ang="0">
                  <a:pos x="279" y="720"/>
                </a:cxn>
                <a:cxn ang="0">
                  <a:pos x="152" y="677"/>
                </a:cxn>
                <a:cxn ang="0">
                  <a:pos x="0" y="80"/>
                </a:cxn>
                <a:cxn ang="0">
                  <a:pos x="0" y="80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70002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/>
              <a:ahLst/>
              <a:cxnLst>
                <a:cxn ang="0">
                  <a:pos x="692" y="0"/>
                </a:cxn>
                <a:cxn ang="0">
                  <a:pos x="0" y="106"/>
                </a:cxn>
                <a:cxn ang="0">
                  <a:pos x="28" y="348"/>
                </a:cxn>
                <a:cxn ang="0">
                  <a:pos x="715" y="237"/>
                </a:cxn>
                <a:cxn ang="0">
                  <a:pos x="728" y="43"/>
                </a:cxn>
                <a:cxn ang="0">
                  <a:pos x="692" y="0"/>
                </a:cxn>
                <a:cxn ang="0">
                  <a:pos x="692" y="0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70003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/>
              <a:ahLst/>
              <a:cxnLst>
                <a:cxn ang="0">
                  <a:pos x="272" y="0"/>
                </a:cxn>
                <a:cxn ang="0">
                  <a:pos x="0" y="78"/>
                </a:cxn>
                <a:cxn ang="0">
                  <a:pos x="312" y="135"/>
                </a:cxn>
                <a:cxn ang="0">
                  <a:pos x="272" y="0"/>
                </a:cxn>
                <a:cxn ang="0">
                  <a:pos x="272" y="0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grpSp>
          <p:nvGrpSpPr>
            <p:cNvPr id="3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4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70006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/>
                  <a:ahLst/>
                  <a:cxnLst>
                    <a:cxn ang="0">
                      <a:pos x="0" y="107"/>
                    </a:cxn>
                    <a:cxn ang="0">
                      <a:pos x="114" y="10"/>
                    </a:cxn>
                    <a:cxn ang="0">
                      <a:pos x="213" y="0"/>
                    </a:cxn>
                    <a:cxn ang="0">
                      <a:pos x="292" y="27"/>
                    </a:cxn>
                    <a:cxn ang="0">
                      <a:pos x="313" y="91"/>
                    </a:cxn>
                    <a:cxn ang="0">
                      <a:pos x="167" y="67"/>
                    </a:cxn>
                    <a:cxn ang="0">
                      <a:pos x="74" y="101"/>
                    </a:cxn>
                    <a:cxn ang="0">
                      <a:pos x="13" y="175"/>
                    </a:cxn>
                    <a:cxn ang="0">
                      <a:pos x="0" y="107"/>
                    </a:cxn>
                    <a:cxn ang="0">
                      <a:pos x="0" y="107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170007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/>
                  <a:ahLst/>
                  <a:cxnLst>
                    <a:cxn ang="0">
                      <a:pos x="0" y="40"/>
                    </a:cxn>
                    <a:cxn ang="0">
                      <a:pos x="160" y="266"/>
                    </a:cxn>
                    <a:cxn ang="0">
                      <a:pos x="230" y="251"/>
                    </a:cxn>
                    <a:cxn ang="0">
                      <a:pos x="223" y="17"/>
                    </a:cxn>
                    <a:cxn ang="0">
                      <a:pos x="166" y="0"/>
                    </a:cxn>
                    <a:cxn ang="0">
                      <a:pos x="179" y="197"/>
                    </a:cxn>
                    <a:cxn ang="0">
                      <a:pos x="71" y="4"/>
                    </a:cxn>
                    <a:cxn ang="0">
                      <a:pos x="0" y="40"/>
                    </a:cxn>
                    <a:cxn ang="0">
                      <a:pos x="0" y="40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170008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36" y="93"/>
                    </a:cxn>
                    <a:cxn ang="0">
                      <a:pos x="44" y="154"/>
                    </a:cxn>
                    <a:cxn ang="0">
                      <a:pos x="27" y="234"/>
                    </a:cxn>
                    <a:cxn ang="0">
                      <a:pos x="80" y="220"/>
                    </a:cxn>
                    <a:cxn ang="0">
                      <a:pos x="87" y="116"/>
                    </a:cxn>
                    <a:cxn ang="0">
                      <a:pos x="46" y="0"/>
                    </a:cxn>
                    <a:cxn ang="0">
                      <a:pos x="0" y="19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ea typeface="宋体" pitchFamily="2" charset="-122"/>
                  </a:endParaRPr>
                </a:p>
              </p:txBody>
            </p:sp>
          </p:grpSp>
          <p:sp>
            <p:nvSpPr>
              <p:cNvPr id="170009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170010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ea typeface="宋体" pitchFamily="2" charset="-122"/>
                </a:endParaRPr>
              </a:p>
            </p:txBody>
          </p:sp>
          <p:sp>
            <p:nvSpPr>
              <p:cNvPr id="170011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1" y="25"/>
                  </a:cxn>
                  <a:cxn ang="0">
                    <a:pos x="80" y="192"/>
                  </a:cxn>
                  <a:cxn ang="0">
                    <a:pos x="106" y="327"/>
                  </a:cxn>
                  <a:cxn ang="0">
                    <a:pos x="213" y="451"/>
                  </a:cxn>
                  <a:cxn ang="0">
                    <a:pos x="97" y="478"/>
                  </a:cxn>
                  <a:cxn ang="0">
                    <a:pos x="30" y="344"/>
                  </a:cxn>
                  <a:cxn ang="0">
                    <a:pos x="0" y="57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ea typeface="宋体" pitchFamily="2" charset="-122"/>
                </a:endParaRPr>
              </a:p>
            </p:txBody>
          </p:sp>
          <p:grpSp>
            <p:nvGrpSpPr>
              <p:cNvPr id="5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70013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/>
                  <a:ahLst/>
                  <a:cxnLst>
                    <a:cxn ang="0">
                      <a:pos x="110" y="0"/>
                    </a:cxn>
                    <a:cxn ang="0">
                      <a:pos x="40" y="66"/>
                    </a:cxn>
                    <a:cxn ang="0">
                      <a:pos x="0" y="173"/>
                    </a:cxn>
                    <a:cxn ang="0">
                      <a:pos x="80" y="160"/>
                    </a:cxn>
                    <a:cxn ang="0">
                      <a:pos x="103" y="84"/>
                    </a:cxn>
                    <a:cxn ang="0">
                      <a:pos x="150" y="27"/>
                    </a:cxn>
                    <a:cxn ang="0">
                      <a:pos x="110" y="0"/>
                    </a:cxn>
                    <a:cxn ang="0">
                      <a:pos x="110" y="0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170014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/>
                  <a:ahLst/>
                  <a:cxnLst>
                    <a:cxn ang="0">
                      <a:pos x="156" y="0"/>
                    </a:cxn>
                    <a:cxn ang="0">
                      <a:pos x="63" y="52"/>
                    </a:cxn>
                    <a:cxn ang="0">
                      <a:pos x="0" y="208"/>
                    </a:cxn>
                    <a:cxn ang="0">
                      <a:pos x="67" y="358"/>
                    </a:cxn>
                    <a:cxn ang="0">
                      <a:pos x="1182" y="867"/>
                    </a:cxn>
                    <a:cxn ang="0">
                      <a:pos x="1422" y="835"/>
                    </a:cxn>
                    <a:cxn ang="0">
                      <a:pos x="1616" y="880"/>
                    </a:cxn>
                    <a:cxn ang="0">
                      <a:pos x="1684" y="808"/>
                    </a:cxn>
                    <a:cxn ang="0">
                      <a:pos x="1502" y="664"/>
                    </a:cxn>
                    <a:cxn ang="0">
                      <a:pos x="1428" y="512"/>
                    </a:cxn>
                    <a:cxn ang="0">
                      <a:pos x="1369" y="527"/>
                    </a:cxn>
                    <a:cxn ang="0">
                      <a:pos x="1439" y="664"/>
                    </a:cxn>
                    <a:cxn ang="0">
                      <a:pos x="1578" y="810"/>
                    </a:cxn>
                    <a:cxn ang="0">
                      <a:pos x="1413" y="787"/>
                    </a:cxn>
                    <a:cxn ang="0">
                      <a:pos x="1219" y="814"/>
                    </a:cxn>
                    <a:cxn ang="0">
                      <a:pos x="1255" y="650"/>
                    </a:cxn>
                    <a:cxn ang="0">
                      <a:pos x="1338" y="538"/>
                    </a:cxn>
                    <a:cxn ang="0">
                      <a:pos x="1241" y="552"/>
                    </a:cxn>
                    <a:cxn ang="0">
                      <a:pos x="1165" y="658"/>
                    </a:cxn>
                    <a:cxn ang="0">
                      <a:pos x="1139" y="791"/>
                    </a:cxn>
                    <a:cxn ang="0">
                      <a:pos x="107" y="310"/>
                    </a:cxn>
                    <a:cxn ang="0">
                      <a:pos x="80" y="215"/>
                    </a:cxn>
                    <a:cxn ang="0">
                      <a:pos x="103" y="95"/>
                    </a:cxn>
                    <a:cxn ang="0">
                      <a:pos x="217" y="0"/>
                    </a:cxn>
                    <a:cxn ang="0">
                      <a:pos x="156" y="0"/>
                    </a:cxn>
                    <a:cxn ang="0">
                      <a:pos x="156" y="0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170015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/>
                  <a:ahLst/>
                  <a:cxnLst>
                    <a:cxn ang="0">
                      <a:pos x="116" y="0"/>
                    </a:cxn>
                    <a:cxn ang="0">
                      <a:pos x="19" y="106"/>
                    </a:cxn>
                    <a:cxn ang="0">
                      <a:pos x="0" y="230"/>
                    </a:cxn>
                    <a:cxn ang="0">
                      <a:pos x="33" y="314"/>
                    </a:cxn>
                    <a:cxn ang="0">
                      <a:pos x="94" y="335"/>
                    </a:cxn>
                    <a:cxn ang="0">
                      <a:pos x="76" y="154"/>
                    </a:cxn>
                    <a:cxn ang="0">
                      <a:pos x="160" y="17"/>
                    </a:cxn>
                    <a:cxn ang="0">
                      <a:pos x="116" y="0"/>
                    </a:cxn>
                    <a:cxn ang="0">
                      <a:pos x="116" y="0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170016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/>
                  <a:ahLst/>
                  <a:cxnLst>
                    <a:cxn ang="0">
                      <a:pos x="218" y="896"/>
                    </a:cxn>
                    <a:cxn ang="0">
                      <a:pos x="0" y="124"/>
                    </a:cxn>
                    <a:cxn ang="0">
                      <a:pos x="81" y="38"/>
                    </a:cxn>
                    <a:cxn ang="0">
                      <a:pos x="258" y="0"/>
                    </a:cxn>
                    <a:cxn ang="0">
                      <a:pos x="399" y="57"/>
                    </a:cxn>
                    <a:cxn ang="0">
                      <a:pos x="642" y="1188"/>
                    </a:cxn>
                    <a:cxn ang="0">
                      <a:pos x="555" y="1091"/>
                    </a:cxn>
                    <a:cxn ang="0">
                      <a:pos x="355" y="97"/>
                    </a:cxn>
                    <a:cxn ang="0">
                      <a:pos x="226" y="61"/>
                    </a:cxn>
                    <a:cxn ang="0">
                      <a:pos x="119" y="74"/>
                    </a:cxn>
                    <a:cxn ang="0">
                      <a:pos x="76" y="141"/>
                    </a:cxn>
                    <a:cxn ang="0">
                      <a:pos x="306" y="924"/>
                    </a:cxn>
                    <a:cxn ang="0">
                      <a:pos x="218" y="896"/>
                    </a:cxn>
                    <a:cxn ang="0">
                      <a:pos x="218" y="896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170017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76" y="194"/>
                    </a:cxn>
                    <a:cxn ang="0">
                      <a:pos x="113" y="318"/>
                    </a:cxn>
                    <a:cxn ang="0">
                      <a:pos x="116" y="504"/>
                    </a:cxn>
                    <a:cxn ang="0">
                      <a:pos x="192" y="504"/>
                    </a:cxn>
                    <a:cxn ang="0">
                      <a:pos x="187" y="360"/>
                    </a:cxn>
                    <a:cxn ang="0">
                      <a:pos x="162" y="208"/>
                    </a:cxn>
                    <a:cxn ang="0">
                      <a:pos x="99" y="59"/>
                    </a:cxn>
                    <a:cxn ang="0">
                      <a:pos x="63" y="0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170018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/>
                  <a:ahLst/>
                  <a:cxnLst>
                    <a:cxn ang="0">
                      <a:pos x="297" y="0"/>
                    </a:cxn>
                    <a:cxn ang="0">
                      <a:pos x="257" y="17"/>
                    </a:cxn>
                    <a:cxn ang="0">
                      <a:pos x="253" y="66"/>
                    </a:cxn>
                    <a:cxn ang="0">
                      <a:pos x="0" y="169"/>
                    </a:cxn>
                    <a:cxn ang="0">
                      <a:pos x="0" y="222"/>
                    </a:cxn>
                    <a:cxn ang="0">
                      <a:pos x="284" y="226"/>
                    </a:cxn>
                    <a:cxn ang="0">
                      <a:pos x="320" y="269"/>
                    </a:cxn>
                    <a:cxn ang="0">
                      <a:pos x="390" y="266"/>
                    </a:cxn>
                    <a:cxn ang="0">
                      <a:pos x="383" y="190"/>
                    </a:cxn>
                    <a:cxn ang="0">
                      <a:pos x="116" y="176"/>
                    </a:cxn>
                    <a:cxn ang="0">
                      <a:pos x="333" y="89"/>
                    </a:cxn>
                    <a:cxn ang="0">
                      <a:pos x="297" y="0"/>
                    </a:cxn>
                    <a:cxn ang="0">
                      <a:pos x="297" y="0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170019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/>
                  <a:ahLst/>
                  <a:cxnLst>
                    <a:cxn ang="0">
                      <a:pos x="0" y="131"/>
                    </a:cxn>
                    <a:cxn ang="0">
                      <a:pos x="863" y="0"/>
                    </a:cxn>
                    <a:cxn ang="0">
                      <a:pos x="926" y="78"/>
                    </a:cxn>
                    <a:cxn ang="0">
                      <a:pos x="941" y="181"/>
                    </a:cxn>
                    <a:cxn ang="0">
                      <a:pos x="903" y="282"/>
                    </a:cxn>
                    <a:cxn ang="0">
                      <a:pos x="57" y="424"/>
                    </a:cxn>
                    <a:cxn ang="0">
                      <a:pos x="53" y="384"/>
                    </a:cxn>
                    <a:cxn ang="0">
                      <a:pos x="863" y="242"/>
                    </a:cxn>
                    <a:cxn ang="0">
                      <a:pos x="893" y="145"/>
                    </a:cxn>
                    <a:cxn ang="0">
                      <a:pos x="840" y="57"/>
                    </a:cxn>
                    <a:cxn ang="0">
                      <a:pos x="0" y="185"/>
                    </a:cxn>
                    <a:cxn ang="0">
                      <a:pos x="0" y="131"/>
                    </a:cxn>
                    <a:cxn ang="0">
                      <a:pos x="0" y="131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170020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/>
                  <a:ahLst/>
                  <a:cxnLst>
                    <a:cxn ang="0">
                      <a:pos x="0" y="126"/>
                    </a:cxn>
                    <a:cxn ang="0">
                      <a:pos x="66" y="173"/>
                    </a:cxn>
                    <a:cxn ang="0">
                      <a:pos x="222" y="166"/>
                    </a:cxn>
                    <a:cxn ang="0">
                      <a:pos x="418" y="116"/>
                    </a:cxn>
                    <a:cxn ang="0">
                      <a:pos x="488" y="42"/>
                    </a:cxn>
                    <a:cxn ang="0">
                      <a:pos x="443" y="2"/>
                    </a:cxn>
                    <a:cxn ang="0">
                      <a:pos x="253" y="0"/>
                    </a:cxn>
                    <a:cxn ang="0">
                      <a:pos x="110" y="12"/>
                    </a:cxn>
                    <a:cxn ang="0">
                      <a:pos x="15" y="76"/>
                    </a:cxn>
                    <a:cxn ang="0">
                      <a:pos x="112" y="95"/>
                    </a:cxn>
                    <a:cxn ang="0">
                      <a:pos x="275" y="53"/>
                    </a:cxn>
                    <a:cxn ang="0">
                      <a:pos x="416" y="53"/>
                    </a:cxn>
                    <a:cxn ang="0">
                      <a:pos x="268" y="110"/>
                    </a:cxn>
                    <a:cxn ang="0">
                      <a:pos x="142" y="126"/>
                    </a:cxn>
                    <a:cxn ang="0">
                      <a:pos x="0" y="126"/>
                    </a:cxn>
                    <a:cxn ang="0">
                      <a:pos x="0" y="126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ea typeface="宋体" pitchFamily="2" charset="-122"/>
                  </a:endParaRPr>
                </a:p>
              </p:txBody>
            </p:sp>
          </p:grpSp>
        </p:grpSp>
      </p:grp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170022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  <p:sp>
          <p:nvSpPr>
            <p:cNvPr id="170023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</p:grpSp>
      <p:grpSp>
        <p:nvGrpSpPr>
          <p:cNvPr id="7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8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70026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/>
                <a:ahLst/>
                <a:cxnLst>
                  <a:cxn ang="0">
                    <a:pos x="123" y="9"/>
                  </a:cxn>
                  <a:cxn ang="0">
                    <a:pos x="131" y="342"/>
                  </a:cxn>
                  <a:cxn ang="0">
                    <a:pos x="0" y="806"/>
                  </a:cxn>
                  <a:cxn ang="0">
                    <a:pos x="79" y="789"/>
                  </a:cxn>
                  <a:cxn ang="0">
                    <a:pos x="218" y="376"/>
                  </a:cxn>
                  <a:cxn ang="0">
                    <a:pos x="245" y="0"/>
                  </a:cxn>
                  <a:cxn ang="0">
                    <a:pos x="123" y="9"/>
                  </a:cxn>
                  <a:cxn ang="0">
                    <a:pos x="123" y="9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zh-CN" altLang="en-US">
                  <a:ea typeface="宋体" pitchFamily="2" charset="-122"/>
                </a:endParaRPr>
              </a:p>
            </p:txBody>
          </p:sp>
          <p:grpSp>
            <p:nvGrpSpPr>
              <p:cNvPr id="9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70028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98" y="184"/>
                    </a:cxn>
                    <a:cxn ang="0">
                      <a:pos x="500" y="349"/>
                    </a:cxn>
                    <a:cxn ang="0">
                      <a:pos x="604" y="140"/>
                    </a:cxn>
                    <a:cxn ang="0">
                      <a:pos x="359" y="9"/>
                    </a:cxn>
                    <a:cxn ang="0">
                      <a:pos x="464" y="184"/>
                    </a:cxn>
                    <a:cxn ang="0">
                      <a:pos x="131" y="17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170029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50" y="330"/>
                  <a:ext cx="269" cy="438"/>
                </a:xfrm>
                <a:custGeom>
                  <a:avLst/>
                  <a:gdLst/>
                  <a:ahLst/>
                  <a:cxnLst>
                    <a:cxn ang="0">
                      <a:pos x="741" y="129"/>
                    </a:cxn>
                    <a:cxn ang="0">
                      <a:pos x="485" y="352"/>
                    </a:cxn>
                    <a:cxn ang="0">
                      <a:pos x="163" y="762"/>
                    </a:cxn>
                    <a:cxn ang="0">
                      <a:pos x="0" y="1101"/>
                    </a:cxn>
                    <a:cxn ang="0">
                      <a:pos x="59" y="1230"/>
                    </a:cxn>
                    <a:cxn ang="0">
                      <a:pos x="262" y="1201"/>
                    </a:cxn>
                    <a:cxn ang="0">
                      <a:pos x="578" y="914"/>
                    </a:cxn>
                    <a:cxn ang="0">
                      <a:pos x="876" y="534"/>
                    </a:cxn>
                    <a:cxn ang="0">
                      <a:pos x="1034" y="270"/>
                    </a:cxn>
                    <a:cxn ang="0">
                      <a:pos x="1064" y="84"/>
                    </a:cxn>
                    <a:cxn ang="0">
                      <a:pos x="977" y="0"/>
                    </a:cxn>
                    <a:cxn ang="0">
                      <a:pos x="836" y="65"/>
                    </a:cxn>
                    <a:cxn ang="0">
                      <a:pos x="969" y="107"/>
                    </a:cxn>
                    <a:cxn ang="0">
                      <a:pos x="876" y="352"/>
                    </a:cxn>
                    <a:cxn ang="0">
                      <a:pos x="690" y="656"/>
                    </a:cxn>
                    <a:cxn ang="0">
                      <a:pos x="350" y="1008"/>
                    </a:cxn>
                    <a:cxn ang="0">
                      <a:pos x="116" y="1114"/>
                    </a:cxn>
                    <a:cxn ang="0">
                      <a:pos x="135" y="943"/>
                    </a:cxn>
                    <a:cxn ang="0">
                      <a:pos x="437" y="504"/>
                    </a:cxn>
                    <a:cxn ang="0">
                      <a:pos x="831" y="118"/>
                    </a:cxn>
                    <a:cxn ang="0">
                      <a:pos x="741" y="129"/>
                    </a:cxn>
                    <a:cxn ang="0">
                      <a:pos x="741" y="129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170030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60" y="180"/>
                  <a:ext cx="505" cy="898"/>
                </a:xfrm>
                <a:custGeom>
                  <a:avLst/>
                  <a:gdLst/>
                  <a:ahLst/>
                  <a:cxnLst>
                    <a:cxn ang="0">
                      <a:pos x="1941" y="0"/>
                    </a:cxn>
                    <a:cxn ang="0">
                      <a:pos x="0" y="2521"/>
                    </a:cxn>
                    <a:cxn ang="0">
                      <a:pos x="192" y="2450"/>
                    </a:cxn>
                    <a:cxn ang="0">
                      <a:pos x="2002" y="61"/>
                    </a:cxn>
                    <a:cxn ang="0">
                      <a:pos x="1941" y="0"/>
                    </a:cxn>
                    <a:cxn ang="0">
                      <a:pos x="1941" y="0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170031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/>
                  <a:ahLst/>
                  <a:cxnLst>
                    <a:cxn ang="0">
                      <a:pos x="95" y="2844"/>
                    </a:cxn>
                    <a:cxn ang="0">
                      <a:pos x="394" y="2834"/>
                    </a:cxn>
                    <a:cxn ang="0">
                      <a:pos x="821" y="3009"/>
                    </a:cxn>
                    <a:cxn ang="0">
                      <a:pos x="681" y="2817"/>
                    </a:cxn>
                    <a:cxn ang="0">
                      <a:pos x="367" y="2703"/>
                    </a:cxn>
                    <a:cxn ang="0">
                      <a:pos x="637" y="2720"/>
                    </a:cxn>
                    <a:cxn ang="0">
                      <a:pos x="979" y="2870"/>
                    </a:cxn>
                    <a:cxn ang="0">
                      <a:pos x="2859" y="420"/>
                    </a:cxn>
                    <a:cxn ang="0">
                      <a:pos x="2578" y="148"/>
                    </a:cxn>
                    <a:cxn ang="0">
                      <a:pos x="2308" y="0"/>
                    </a:cxn>
                    <a:cxn ang="0">
                      <a:pos x="2692" y="78"/>
                    </a:cxn>
                    <a:cxn ang="0">
                      <a:pos x="3007" y="428"/>
                    </a:cxn>
                    <a:cxn ang="0">
                      <a:pos x="831" y="3273"/>
                    </a:cxn>
                    <a:cxn ang="0">
                      <a:pos x="481" y="3412"/>
                    </a:cxn>
                    <a:cxn ang="0">
                      <a:pos x="105" y="3771"/>
                    </a:cxn>
                    <a:cxn ang="0">
                      <a:pos x="0" y="3667"/>
                    </a:cxn>
                    <a:cxn ang="0">
                      <a:pos x="131" y="3631"/>
                    </a:cxn>
                    <a:cxn ang="0">
                      <a:pos x="376" y="3385"/>
                    </a:cxn>
                    <a:cxn ang="0">
                      <a:pos x="165" y="3273"/>
                    </a:cxn>
                    <a:cxn ang="0">
                      <a:pos x="165" y="3176"/>
                    </a:cxn>
                    <a:cxn ang="0">
                      <a:pos x="411" y="3298"/>
                    </a:cxn>
                    <a:cxn ang="0">
                      <a:pos x="411" y="3186"/>
                    </a:cxn>
                    <a:cxn ang="0">
                      <a:pos x="603" y="3220"/>
                    </a:cxn>
                    <a:cxn ang="0">
                      <a:pos x="428" y="3079"/>
                    </a:cxn>
                    <a:cxn ang="0">
                      <a:pos x="629" y="3062"/>
                    </a:cxn>
                    <a:cxn ang="0">
                      <a:pos x="95" y="2844"/>
                    </a:cxn>
                    <a:cxn ang="0">
                      <a:pos x="95" y="2844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170032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299" y="895"/>
                  <a:ext cx="169" cy="122"/>
                </a:xfrm>
                <a:custGeom>
                  <a:avLst/>
                  <a:gdLst/>
                  <a:ahLst/>
                  <a:cxnLst>
                    <a:cxn ang="0">
                      <a:pos x="0" y="80"/>
                    </a:cxn>
                    <a:cxn ang="0">
                      <a:pos x="255" y="106"/>
                    </a:cxn>
                    <a:cxn ang="0">
                      <a:pos x="639" y="342"/>
                    </a:cxn>
                    <a:cxn ang="0">
                      <a:pos x="673" y="289"/>
                    </a:cxn>
                    <a:cxn ang="0">
                      <a:pos x="447" y="114"/>
                    </a:cxn>
                    <a:cxn ang="0">
                      <a:pos x="26" y="0"/>
                    </a:cxn>
                    <a:cxn ang="0">
                      <a:pos x="0" y="80"/>
                    </a:cxn>
                    <a:cxn ang="0">
                      <a:pos x="0" y="80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170033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4"/>
                  <a:ext cx="181" cy="144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40" y="148"/>
                    </a:cxn>
                    <a:cxn ang="0">
                      <a:pos x="638" y="403"/>
                    </a:cxn>
                    <a:cxn ang="0">
                      <a:pos x="716" y="296"/>
                    </a:cxn>
                    <a:cxn ang="0">
                      <a:pos x="420" y="114"/>
                    </a:cxn>
                    <a:cxn ang="0">
                      <a:pos x="70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170034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16" y="139"/>
                    </a:cxn>
                    <a:cxn ang="0">
                      <a:pos x="649" y="411"/>
                    </a:cxn>
                    <a:cxn ang="0">
                      <a:pos x="717" y="314"/>
                    </a:cxn>
                    <a:cxn ang="0">
                      <a:pos x="394" y="87"/>
                    </a:cxn>
                    <a:cxn ang="0">
                      <a:pos x="54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ea typeface="宋体" pitchFamily="2" charset="-122"/>
                  </a:endParaRPr>
                </a:p>
              </p:txBody>
            </p:sp>
            <p:sp>
              <p:nvSpPr>
                <p:cNvPr id="170035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49" y="140"/>
                  <a:ext cx="179" cy="138"/>
                </a:xfrm>
                <a:custGeom>
                  <a:avLst/>
                  <a:gdLst/>
                  <a:ahLst/>
                  <a:cxnLst>
                    <a:cxn ang="0">
                      <a:pos x="0" y="88"/>
                    </a:cxn>
                    <a:cxn ang="0">
                      <a:pos x="272" y="131"/>
                    </a:cxn>
                    <a:cxn ang="0">
                      <a:pos x="665" y="386"/>
                    </a:cxn>
                    <a:cxn ang="0">
                      <a:pos x="709" y="308"/>
                    </a:cxn>
                    <a:cxn ang="0">
                      <a:pos x="306" y="53"/>
                    </a:cxn>
                    <a:cxn ang="0">
                      <a:pos x="43" y="0"/>
                    </a:cxn>
                    <a:cxn ang="0">
                      <a:pos x="0" y="88"/>
                    </a:cxn>
                    <a:cxn ang="0">
                      <a:pos x="0" y="88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zh-CN" altLang="en-US">
                    <a:ea typeface="宋体" pitchFamily="2" charset="-122"/>
                  </a:endParaRPr>
                </a:p>
              </p:txBody>
            </p:sp>
          </p:grpSp>
        </p:grpSp>
        <p:sp>
          <p:nvSpPr>
            <p:cNvPr id="170036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zh-CN" altLang="en-US">
                <a:ea typeface="宋体" pitchFamily="2" charset="-122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mic Sans MS" pitchFamily="66" charset="0"/>
          <a:ea typeface="宋体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mic Sans MS" pitchFamily="66" charset="0"/>
          <a:ea typeface="宋体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mic Sans MS" pitchFamily="66" charset="0"/>
          <a:ea typeface="宋体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mic Sans MS" pitchFamily="66" charset="0"/>
          <a:ea typeface="宋体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mic Sans MS" pitchFamily="66" charset="0"/>
          <a:ea typeface="宋体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mic Sans MS" pitchFamily="66" charset="0"/>
          <a:ea typeface="宋体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mic Sans MS" pitchFamily="66" charset="0"/>
          <a:ea typeface="宋体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omic Sans MS" pitchFamily="66" charset="0"/>
          <a:ea typeface="宋体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zh-CN" altLang="en-US">
              <a:latin typeface="Tahoma" pitchFamily="34" charset="0"/>
              <a:ea typeface="宋体" pitchFamily="2" charset="-122"/>
            </a:endParaRPr>
          </a:p>
        </p:txBody>
      </p:sp>
      <p:sp>
        <p:nvSpPr>
          <p:cNvPr id="115715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zh-CN" altLang="en-US">
              <a:latin typeface="Tahoma" pitchFamily="34" charset="0"/>
              <a:ea typeface="宋体" pitchFamily="2" charset="-122"/>
            </a:endParaRPr>
          </a:p>
        </p:txBody>
      </p:sp>
      <p:sp>
        <p:nvSpPr>
          <p:cNvPr id="115716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zh-CN" altLang="en-US">
              <a:latin typeface="Tahoma" pitchFamily="34" charset="0"/>
              <a:ea typeface="宋体" pitchFamily="2" charset="-122"/>
            </a:endParaRPr>
          </a:p>
        </p:txBody>
      </p:sp>
      <p:sp>
        <p:nvSpPr>
          <p:cNvPr id="115717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zh-CN" altLang="en-US">
              <a:latin typeface="Tahoma" pitchFamily="34" charset="0"/>
              <a:ea typeface="宋体" pitchFamily="2" charset="-122"/>
            </a:endParaRPr>
          </a:p>
        </p:txBody>
      </p:sp>
      <p:sp>
        <p:nvSpPr>
          <p:cNvPr id="115718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zh-CN" altLang="en-US">
              <a:latin typeface="Tahoma" pitchFamily="34" charset="0"/>
              <a:ea typeface="宋体" pitchFamily="2" charset="-122"/>
            </a:endParaRPr>
          </a:p>
        </p:txBody>
      </p:sp>
      <p:sp>
        <p:nvSpPr>
          <p:cNvPr id="115719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zh-CN" altLang="en-US">
              <a:latin typeface="Tahoma" pitchFamily="34" charset="0"/>
              <a:ea typeface="宋体" pitchFamily="2" charset="-122"/>
            </a:endParaRPr>
          </a:p>
        </p:txBody>
      </p:sp>
      <p:sp>
        <p:nvSpPr>
          <p:cNvPr id="115720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zh-CN" altLang="en-US">
              <a:latin typeface="Tahoma" pitchFamily="34" charset="0"/>
              <a:ea typeface="宋体" pitchFamily="2" charset="-122"/>
            </a:endParaRPr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836613"/>
            <a:ext cx="7793037" cy="83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</a:p>
        </p:txBody>
      </p:sp>
      <p:sp>
        <p:nvSpPr>
          <p:cNvPr id="115723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宋体" pitchFamily="2" charset="-122"/>
              </a:defRPr>
            </a:lvl1pPr>
          </a:lstStyle>
          <a:p>
            <a:pPr>
              <a:defRPr/>
            </a:pPr>
            <a:fld id="{FE543EC8-6FB6-354F-A64F-4CFF17D9AB85}" type="datetime1">
              <a:rPr lang="zh-CN" altLang="en-US" smtClean="0"/>
              <a:t>2015/6/4</a:t>
            </a:fld>
            <a:endParaRPr lang="en-US" altLang="zh-CN"/>
          </a:p>
        </p:txBody>
      </p:sp>
      <p:sp>
        <p:nvSpPr>
          <p:cNvPr id="115724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32475" y="6642100"/>
            <a:ext cx="33115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 smtClean="0"/>
              <a:t>NJU Dislab</a:t>
            </a:r>
            <a:endParaRPr lang="en-US" altLang="zh-CN"/>
          </a:p>
        </p:txBody>
      </p:sp>
      <p:sp>
        <p:nvSpPr>
          <p:cNvPr id="115725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23728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宋体" pitchFamily="2" charset="-122"/>
              </a:defRPr>
            </a:lvl1pPr>
          </a:lstStyle>
          <a:p>
            <a:pPr>
              <a:defRPr/>
            </a:pPr>
            <a:fld id="{F3B53D4E-E24C-41E1-B86B-BE51589CBCB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pitchFamily="34" charset="0"/>
          <a:ea typeface="宋体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pitchFamily="34" charset="0"/>
          <a:ea typeface="宋体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pitchFamily="34" charset="0"/>
          <a:ea typeface="宋体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pitchFamily="34" charset="0"/>
          <a:ea typeface="宋体" pitchFamily="2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pitchFamily="34" charset="0"/>
          <a:ea typeface="宋体" pitchFamily="2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pitchFamily="34" charset="0"/>
          <a:ea typeface="宋体" pitchFamily="2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pitchFamily="34" charset="0"/>
          <a:ea typeface="宋体" pitchFamily="2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Tahoma" pitchFamily="34" charset="0"/>
          <a:ea typeface="宋体" pitchFamily="2" charset="-122"/>
        </a:defRPr>
      </a:lvl9pPr>
    </p:titleStyle>
    <p:bodyStyle>
      <a:lvl1pPr marL="609600" indent="-609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AutoNum type="arabicPeriod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990600" indent="-5334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AutoNum type="circleNumDbPlain"/>
        <a:defRPr sz="2800" b="1">
          <a:solidFill>
            <a:schemeClr val="tx1"/>
          </a:solidFill>
          <a:latin typeface="+mn-lt"/>
          <a:ea typeface="+mn-ea"/>
        </a:defRPr>
      </a:lvl2pPr>
      <a:lvl3pPr marL="1371600" indent="-4572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</a:defRPr>
      </a:lvl3pPr>
      <a:lvl4pPr marL="1752600" indent="-3810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209800" indent="-3810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5pPr>
      <a:lvl6pPr marL="2667000" indent="-3810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3124200" indent="-3810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581400" indent="-3810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4038600" indent="-3810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783144"/>
            <a:ext cx="5791200" cy="74117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3CA194D-A0E9-1148-94AA-031D9B358097}" type="datetime1">
              <a:rPr kumimoji="1" lang="zh-CN" altLang="en-US" smtClean="0"/>
              <a:t>2015/6/4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kumimoji="1" lang="en-US" altLang="zh-CN" dirty="0" smtClean="0"/>
              <a:t>NJU </a:t>
            </a:r>
            <a:r>
              <a:rPr kumimoji="1" lang="en-US" altLang="zh-CN" dirty="0" err="1" smtClean="0"/>
              <a:t>Dislab</a:t>
            </a:r>
            <a:endParaRPr kumimoji="1"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43263" y="6496403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C627E737-3DD8-8F44-82BF-759D5A178836}" type="slidenum">
              <a:rPr kumimoji="1" lang="zh-CN" altLang="en-US" smtClean="0"/>
              <a:t>‹#›</a:t>
            </a:fld>
            <a:endParaRPr kumimoji="1" lang="zh-CN" altLang="en-US" dirty="0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10" descr="tower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42088" y="188913"/>
            <a:ext cx="199072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NJU2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23280" y="152718"/>
            <a:ext cx="1604823" cy="63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8"/>
          <p:cNvSpPr>
            <a:spLocks noChangeArrowheads="1"/>
          </p:cNvSpPr>
          <p:nvPr userDrawn="1"/>
        </p:nvSpPr>
        <p:spPr bwMode="gray">
          <a:xfrm>
            <a:off x="442913" y="1524317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kumimoji="1" lang="zh-CN" altLang="en-US">
              <a:latin typeface="Tahoma" pitchFamily="34" charset="0"/>
              <a:ea typeface="宋体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0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0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6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wmf"/><Relationship Id="rId3" Type="http://schemas.openxmlformats.org/officeDocument/2006/relationships/image" Target="../media/image8.png"/><Relationship Id="rId7" Type="http://schemas.openxmlformats.org/officeDocument/2006/relationships/image" Target="../media/image12.w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1.wmf"/><Relationship Id="rId5" Type="http://schemas.openxmlformats.org/officeDocument/2006/relationships/image" Target="../media/image10.wmf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5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5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7.em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>
            <a:normAutofit/>
          </a:bodyPr>
          <a:lstStyle/>
          <a:p>
            <a:r>
              <a:rPr kumimoji="1" lang="en-US" altLang="zh-CN" sz="3200" i="1" cap="none" dirty="0" smtClean="0">
                <a:latin typeface="Avenir Heavy"/>
                <a:cs typeface="Avenir Heavy"/>
              </a:rPr>
              <a:t>Quantized</a:t>
            </a:r>
            <a:r>
              <a:rPr kumimoji="1" lang="zh-CN" altLang="en-US" sz="3200" i="1" cap="none" dirty="0" smtClean="0">
                <a:latin typeface="Avenir Heavy"/>
                <a:cs typeface="Avenir Heavy"/>
              </a:rPr>
              <a:t> </a:t>
            </a:r>
            <a:r>
              <a:rPr kumimoji="1" lang="en-US" altLang="zh-CN" sz="3200" i="1" cap="none" dirty="0" smtClean="0">
                <a:latin typeface="Avenir Heavy"/>
                <a:cs typeface="Avenir Heavy"/>
              </a:rPr>
              <a:t>Conflict</a:t>
            </a:r>
            <a:r>
              <a:rPr kumimoji="1" lang="zh-CN" altLang="en-US" sz="3200" i="1" cap="none" dirty="0" smtClean="0">
                <a:latin typeface="Avenir Heavy"/>
                <a:cs typeface="Avenir Heavy"/>
              </a:rPr>
              <a:t> </a:t>
            </a:r>
            <a:r>
              <a:rPr kumimoji="1" lang="en-US" altLang="zh-CN" sz="3200" i="1" cap="none" dirty="0" smtClean="0">
                <a:latin typeface="Avenir Heavy"/>
                <a:cs typeface="Avenir Heavy"/>
              </a:rPr>
              <a:t>Graphs</a:t>
            </a:r>
            <a:r>
              <a:rPr kumimoji="1" lang="zh-CN" altLang="en-US" sz="3200" i="1" cap="none" dirty="0" smtClean="0">
                <a:latin typeface="Avenir Heavy"/>
                <a:cs typeface="Avenir Heavy"/>
              </a:rPr>
              <a:t> </a:t>
            </a:r>
            <a:r>
              <a:rPr kumimoji="1" lang="en-US" altLang="zh-CN" sz="3200" i="1" cap="none" dirty="0" smtClean="0">
                <a:latin typeface="Avenir Heavy"/>
                <a:cs typeface="Avenir Heavy"/>
              </a:rPr>
              <a:t>for</a:t>
            </a:r>
            <a:r>
              <a:rPr kumimoji="1" lang="zh-CN" altLang="en-US" sz="3200" i="1" cap="none" dirty="0" smtClean="0">
                <a:latin typeface="Avenir Heavy"/>
                <a:cs typeface="Avenir Heavy"/>
              </a:rPr>
              <a:t> </a:t>
            </a:r>
            <a:r>
              <a:rPr kumimoji="1" lang="en-US" altLang="zh-CN" sz="3200" i="1" cap="none" dirty="0" smtClean="0">
                <a:latin typeface="Avenir Heavy"/>
                <a:cs typeface="Avenir Heavy"/>
              </a:rPr>
              <a:t>Wireless</a:t>
            </a:r>
            <a:r>
              <a:rPr kumimoji="1" lang="zh-CN" altLang="en-US" sz="3200" i="1" cap="none" dirty="0" smtClean="0">
                <a:latin typeface="Avenir Heavy"/>
                <a:cs typeface="Avenir Heavy"/>
              </a:rPr>
              <a:t> </a:t>
            </a:r>
            <a:r>
              <a:rPr kumimoji="1" lang="en-US" altLang="zh-CN" sz="3200" i="1" cap="none" dirty="0" smtClean="0">
                <a:latin typeface="Avenir Heavy"/>
                <a:cs typeface="Avenir Heavy"/>
              </a:rPr>
              <a:t>Networks</a:t>
            </a:r>
            <a:r>
              <a:rPr kumimoji="1" lang="zh-CN" altLang="en-US" sz="3200" i="1" cap="none" dirty="0" smtClean="0">
                <a:latin typeface="Avenir Heavy"/>
                <a:cs typeface="Avenir Heavy"/>
              </a:rPr>
              <a:t> </a:t>
            </a:r>
            <a:r>
              <a:rPr kumimoji="1" lang="en-US" altLang="zh-CN" sz="3200" i="1" cap="none" dirty="0" smtClean="0">
                <a:latin typeface="Avenir Heavy"/>
                <a:cs typeface="Avenir Heavy"/>
              </a:rPr>
              <a:t>Optimization</a:t>
            </a:r>
            <a:endParaRPr kumimoji="1" lang="zh-CN" altLang="en-US" sz="3200" i="1" cap="none" dirty="0">
              <a:latin typeface="Avenir Heavy"/>
              <a:cs typeface="Avenir Heavy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kumimoji="1" lang="en-US" altLang="zh-CN" dirty="0" smtClean="0"/>
              <a:t>Yanchao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Zhao</a:t>
            </a:r>
            <a:r>
              <a:rPr kumimoji="1" lang="zh-CN" altLang="en-US" dirty="0" smtClean="0"/>
              <a:t>，</a:t>
            </a:r>
            <a:r>
              <a:rPr kumimoji="1" lang="en-US" altLang="zh-CN" dirty="0" err="1" smtClean="0"/>
              <a:t>Wenzhong</a:t>
            </a:r>
            <a:r>
              <a:rPr kumimoji="1" lang="en-US" altLang="zh-CN" dirty="0" smtClean="0"/>
              <a:t> Li,</a:t>
            </a:r>
            <a:r>
              <a:rPr kumimoji="1" lang="zh-CN" altLang="en-US" dirty="0" smtClean="0"/>
              <a:t> </a:t>
            </a:r>
            <a:r>
              <a:rPr kumimoji="1" lang="en-US" altLang="zh-CN" dirty="0" err="1" smtClean="0"/>
              <a:t>Jie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Wu</a:t>
            </a:r>
            <a:r>
              <a:rPr kumimoji="1" lang="zh-CN" altLang="en-US" dirty="0" smtClean="0"/>
              <a:t> </a:t>
            </a:r>
            <a:r>
              <a:rPr kumimoji="1" lang="zh-CN" altLang="zh-CN" dirty="0"/>
              <a:t>&amp;</a:t>
            </a:r>
            <a:r>
              <a:rPr kumimoji="1" lang="en-US" altLang="zh-CN" dirty="0" smtClean="0"/>
              <a:t> </a:t>
            </a:r>
            <a:r>
              <a:rPr kumimoji="1" lang="en-US" altLang="zh-CN" dirty="0" err="1" smtClean="0"/>
              <a:t>Sanglu</a:t>
            </a:r>
            <a:r>
              <a:rPr kumimoji="1" lang="en-US" altLang="zh-CN" dirty="0" smtClean="0"/>
              <a:t> </a:t>
            </a:r>
            <a:r>
              <a:rPr kumimoji="1" lang="en-US" altLang="zh-CN" dirty="0" err="1" smtClean="0"/>
              <a:t>lu</a:t>
            </a:r>
            <a:r>
              <a:rPr kumimoji="1" lang="en-US" altLang="zh-CN" dirty="0" smtClean="0"/>
              <a:t> </a:t>
            </a:r>
          </a:p>
          <a:p>
            <a:r>
              <a:rPr kumimoji="1" lang="en-US" altLang="zh-CN" dirty="0" smtClean="0"/>
              <a:t>@ Nanjing University</a:t>
            </a:r>
            <a:r>
              <a:rPr kumimoji="1" lang="zh-CN" altLang="zh-CN" dirty="0"/>
              <a:t> </a:t>
            </a:r>
            <a:r>
              <a:rPr kumimoji="1" lang="en-US" altLang="zh-CN" dirty="0" smtClean="0"/>
              <a:t>&amp; Temple University</a:t>
            </a:r>
            <a:endParaRPr kumimoji="1" lang="en-US" altLang="zh-CN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NJU Dislab</a:t>
            </a:r>
            <a:endParaRPr kumimoji="1"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204015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/>
              <a:t>Properties of QCG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199"/>
            <a:ext cx="8356449" cy="5121275"/>
          </a:xfrm>
        </p:spPr>
        <p:txBody>
          <a:bodyPr>
            <a:normAutofit/>
          </a:bodyPr>
          <a:lstStyle/>
          <a:p>
            <a:r>
              <a:rPr lang="en-US" sz="2600" dirty="0" smtClean="0">
                <a:latin typeface="Avenir Book"/>
                <a:cs typeface="Avenir Book"/>
              </a:rPr>
              <a:t>Exhaustive signal measurements at outdoor</a:t>
            </a:r>
            <a:r>
              <a:rPr lang="en-US" altLang="zh-CN" sz="2600" dirty="0" smtClean="0">
                <a:latin typeface="Avenir Book"/>
                <a:cs typeface="Avenir Book"/>
              </a:rPr>
              <a:t>/indoor</a:t>
            </a:r>
            <a:r>
              <a:rPr lang="en-US" sz="2600" dirty="0" smtClean="0">
                <a:latin typeface="Avenir Book"/>
                <a:cs typeface="Avenir Book"/>
              </a:rPr>
              <a:t> </a:t>
            </a:r>
            <a:r>
              <a:rPr lang="en-US" sz="2600" dirty="0" err="1" smtClean="0">
                <a:latin typeface="Avenir Book"/>
                <a:cs typeface="Avenir Book"/>
              </a:rPr>
              <a:t>WiFi</a:t>
            </a:r>
            <a:r>
              <a:rPr lang="en-US" sz="2600" dirty="0" smtClean="0">
                <a:latin typeface="Avenir Book"/>
                <a:cs typeface="Avenir Book"/>
              </a:rPr>
              <a:t> networks</a:t>
            </a:r>
          </a:p>
          <a:p>
            <a:endParaRPr lang="en-US" sz="2600" dirty="0">
              <a:latin typeface="Avenir Book"/>
              <a:cs typeface="Avenir Book"/>
            </a:endParaRPr>
          </a:p>
          <a:p>
            <a:endParaRPr lang="en-US" sz="2600" dirty="0" smtClean="0">
              <a:latin typeface="Avenir Book"/>
              <a:cs typeface="Avenir Book"/>
            </a:endParaRPr>
          </a:p>
          <a:p>
            <a:endParaRPr lang="en-US" sz="2600" dirty="0">
              <a:latin typeface="Avenir Book"/>
              <a:cs typeface="Avenir Book"/>
            </a:endParaRPr>
          </a:p>
          <a:p>
            <a:endParaRPr lang="en-US" sz="2600" dirty="0" smtClean="0">
              <a:latin typeface="Avenir Book"/>
              <a:cs typeface="Avenir Book"/>
            </a:endParaRPr>
          </a:p>
          <a:p>
            <a:pPr lvl="1"/>
            <a:endParaRPr lang="en-US" sz="2200" dirty="0" smtClean="0">
              <a:latin typeface="Avenir Book"/>
              <a:cs typeface="Avenir Book"/>
            </a:endParaRPr>
          </a:p>
          <a:p>
            <a:pPr lvl="1"/>
            <a:r>
              <a:rPr lang="en-US" sz="2200" dirty="0" smtClean="0">
                <a:latin typeface="Avenir Book"/>
                <a:cs typeface="Avenir Book"/>
              </a:rPr>
              <a:t>Transformed</a:t>
            </a:r>
            <a:r>
              <a:rPr lang="zh-CN" altLang="en-US" sz="2200" dirty="0" smtClean="0">
                <a:latin typeface="Avenir Book"/>
                <a:cs typeface="Avenir Book"/>
              </a:rPr>
              <a:t> </a:t>
            </a:r>
            <a:r>
              <a:rPr lang="en-US" altLang="zh-CN" sz="2200" dirty="0" smtClean="0">
                <a:latin typeface="Avenir Book"/>
                <a:cs typeface="Avenir Book"/>
              </a:rPr>
              <a:t>into</a:t>
            </a:r>
            <a:r>
              <a:rPr lang="zh-CN" altLang="en-US" sz="2200" dirty="0" smtClean="0">
                <a:latin typeface="Avenir Book"/>
                <a:cs typeface="Avenir Book"/>
              </a:rPr>
              <a:t> </a:t>
            </a:r>
            <a:r>
              <a:rPr lang="en-US" altLang="zh-CN" sz="2200" dirty="0" smtClean="0">
                <a:latin typeface="Avenir Book"/>
                <a:cs typeface="Avenir Book"/>
              </a:rPr>
              <a:t>Quantized</a:t>
            </a:r>
            <a:r>
              <a:rPr lang="zh-CN" altLang="en-US" sz="2200" dirty="0" smtClean="0">
                <a:latin typeface="Avenir Book"/>
                <a:cs typeface="Avenir Book"/>
              </a:rPr>
              <a:t> </a:t>
            </a:r>
            <a:r>
              <a:rPr lang="en-US" altLang="zh-CN" sz="2200" dirty="0" smtClean="0">
                <a:latin typeface="Avenir Book"/>
                <a:cs typeface="Avenir Book"/>
              </a:rPr>
              <a:t>RSS</a:t>
            </a:r>
            <a:r>
              <a:rPr lang="zh-CN" altLang="en-US" sz="2200" dirty="0" smtClean="0">
                <a:latin typeface="Avenir Book"/>
                <a:cs typeface="Avenir Book"/>
              </a:rPr>
              <a:t> </a:t>
            </a:r>
            <a:r>
              <a:rPr lang="en-US" altLang="zh-CN" sz="2200" dirty="0" smtClean="0">
                <a:latin typeface="Avenir Book"/>
                <a:cs typeface="Avenir Book"/>
              </a:rPr>
              <a:t>Matrix</a:t>
            </a:r>
            <a:endParaRPr lang="en-US" sz="2200" dirty="0">
              <a:latin typeface="Avenir Book"/>
              <a:cs typeface="Avenir Book"/>
            </a:endParaRPr>
          </a:p>
          <a:p>
            <a:pPr lvl="1"/>
            <a:endParaRPr lang="en-US" sz="2200" dirty="0" smtClean="0"/>
          </a:p>
          <a:p>
            <a:pPr lvl="1"/>
            <a:endParaRPr lang="en-US" sz="2200" dirty="0" smtClean="0"/>
          </a:p>
          <a:p>
            <a:pPr marL="457200" lvl="1" indent="0">
              <a:buNone/>
            </a:pPr>
            <a:endParaRPr lang="en-US" sz="22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4214096"/>
              </p:ext>
            </p:extLst>
          </p:nvPr>
        </p:nvGraphicFramePr>
        <p:xfrm>
          <a:off x="836223" y="2573229"/>
          <a:ext cx="7664932" cy="200311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29351"/>
                <a:gridCol w="1596041"/>
                <a:gridCol w="720435"/>
                <a:gridCol w="631766"/>
                <a:gridCol w="1673626"/>
                <a:gridCol w="1613713"/>
              </a:tblGrid>
              <a:tr h="70837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venir Book"/>
                          <a:cs typeface="Avenir Book"/>
                        </a:rPr>
                        <a:t>Dataset</a:t>
                      </a:r>
                      <a:endParaRPr lang="en-US" sz="1800" dirty="0">
                        <a:latin typeface="Avenir Book"/>
                        <a:cs typeface="Avenir Boo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venir Book"/>
                          <a:cs typeface="Avenir Book"/>
                        </a:rPr>
                        <a:t>In</a:t>
                      </a:r>
                      <a:r>
                        <a:rPr lang="en-US" altLang="zh-CN" sz="1800" dirty="0" smtClean="0">
                          <a:latin typeface="Avenir Book"/>
                          <a:cs typeface="Avenir Book"/>
                        </a:rPr>
                        <a:t>/out</a:t>
                      </a:r>
                      <a:endParaRPr lang="en-US" sz="1800" dirty="0">
                        <a:latin typeface="Avenir Book"/>
                        <a:cs typeface="Avenir Boo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venir Book"/>
                          <a:cs typeface="Avenir Book"/>
                        </a:rPr>
                        <a:t>Area</a:t>
                      </a:r>
                      <a:r>
                        <a:rPr lang="en-US" sz="1800" baseline="0" dirty="0" smtClean="0">
                          <a:latin typeface="Avenir Book"/>
                          <a:cs typeface="Avenir Book"/>
                        </a:rPr>
                        <a:t> (km</a:t>
                      </a:r>
                      <a:r>
                        <a:rPr lang="en-US" sz="1800" baseline="30000" dirty="0" smtClean="0">
                          <a:latin typeface="Avenir Book"/>
                          <a:cs typeface="Avenir Book"/>
                        </a:rPr>
                        <a:t>2</a:t>
                      </a:r>
                      <a:r>
                        <a:rPr lang="en-US" sz="1800" baseline="0" dirty="0" smtClean="0">
                          <a:latin typeface="Avenir Book"/>
                          <a:cs typeface="Avenir Book"/>
                        </a:rPr>
                        <a:t>)</a:t>
                      </a:r>
                      <a:endParaRPr lang="en-US" sz="1800" dirty="0">
                        <a:latin typeface="Avenir Book"/>
                        <a:cs typeface="Avenir Boo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venir Book"/>
                          <a:cs typeface="Avenir Book"/>
                        </a:rPr>
                        <a:t>#of APs</a:t>
                      </a:r>
                      <a:endParaRPr lang="en-US" sz="1800" dirty="0">
                        <a:latin typeface="Avenir Book"/>
                        <a:cs typeface="Avenir Boo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latin typeface="Avenir Book"/>
                          <a:cs typeface="Avenir Book"/>
                        </a:rPr>
                        <a:t>Avg</a:t>
                      </a:r>
                      <a:r>
                        <a:rPr lang="en-US" sz="1800" dirty="0" smtClean="0">
                          <a:latin typeface="Avenir Book"/>
                          <a:cs typeface="Avenir Book"/>
                        </a:rPr>
                        <a:t> # of APs</a:t>
                      </a:r>
                      <a:r>
                        <a:rPr lang="en-US" sz="1800" baseline="0" dirty="0" smtClean="0">
                          <a:latin typeface="Avenir Book"/>
                          <a:cs typeface="Avenir Book"/>
                        </a:rPr>
                        <a:t> heard per location</a:t>
                      </a:r>
                      <a:endParaRPr lang="en-US" sz="1800" dirty="0">
                        <a:latin typeface="Avenir Book"/>
                        <a:cs typeface="Avenir Boo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venir Book"/>
                          <a:cs typeface="Avenir Book"/>
                        </a:rPr>
                        <a:t># of measured</a:t>
                      </a:r>
                      <a:br>
                        <a:rPr lang="en-US" sz="1800" dirty="0" smtClean="0">
                          <a:latin typeface="Avenir Book"/>
                          <a:cs typeface="Avenir Book"/>
                        </a:rPr>
                      </a:br>
                      <a:r>
                        <a:rPr lang="en-US" sz="1800" dirty="0" smtClean="0">
                          <a:latin typeface="Avenir Book"/>
                          <a:cs typeface="Avenir Book"/>
                        </a:rPr>
                        <a:t>locations</a:t>
                      </a:r>
                      <a:endParaRPr lang="en-US" sz="1800" dirty="0">
                        <a:latin typeface="Avenir Book"/>
                        <a:cs typeface="Avenir Book"/>
                      </a:endParaRPr>
                    </a:p>
                  </a:txBody>
                  <a:tcPr anchor="ctr"/>
                </a:tc>
              </a:tr>
              <a:tr h="44863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latin typeface="Avenir Book"/>
                          <a:cs typeface="Avenir Book"/>
                        </a:rPr>
                        <a:t>MetroFi</a:t>
                      </a:r>
                      <a:endParaRPr lang="en-US" sz="1800" b="1" dirty="0">
                        <a:latin typeface="Avenir Book"/>
                        <a:cs typeface="Avenir Boo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venir Book"/>
                          <a:cs typeface="Avenir Book"/>
                        </a:rPr>
                        <a:t>Outdoor</a:t>
                      </a:r>
                      <a:endParaRPr lang="en-US" sz="1600" b="0" dirty="0">
                        <a:latin typeface="Avenir Book"/>
                        <a:cs typeface="Avenir Boo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venir Book"/>
                          <a:cs typeface="Avenir Book"/>
                        </a:rPr>
                        <a:t>7</a:t>
                      </a:r>
                      <a:endParaRPr lang="en-US" sz="1800" dirty="0">
                        <a:latin typeface="Avenir Book"/>
                        <a:cs typeface="Avenir Boo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venir Book"/>
                          <a:cs typeface="Avenir Book"/>
                        </a:rPr>
                        <a:t>70</a:t>
                      </a:r>
                      <a:endParaRPr lang="en-US" sz="1800" dirty="0">
                        <a:latin typeface="Avenir Book"/>
                        <a:cs typeface="Avenir Boo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venir Book"/>
                          <a:cs typeface="Avenir Book"/>
                        </a:rPr>
                        <a:t>2.3</a:t>
                      </a:r>
                      <a:endParaRPr lang="en-US" sz="1800" dirty="0">
                        <a:latin typeface="Avenir Book"/>
                        <a:cs typeface="Avenir Boo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venir Book"/>
                          <a:cs typeface="Avenir Book"/>
                        </a:rPr>
                        <a:t>30,991</a:t>
                      </a:r>
                      <a:endParaRPr lang="en-US" sz="1800" dirty="0">
                        <a:latin typeface="Avenir Book"/>
                        <a:cs typeface="Avenir Book"/>
                      </a:endParaRPr>
                    </a:p>
                  </a:txBody>
                  <a:tcPr anchor="ctr"/>
                </a:tc>
              </a:tr>
              <a:tr h="44863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venir Book"/>
                          <a:cs typeface="Avenir Book"/>
                        </a:rPr>
                        <a:t>SWIM</a:t>
                      </a:r>
                      <a:r>
                        <a:rPr lang="zh-CN" altLang="en-US" sz="1800" dirty="0" smtClean="0">
                          <a:latin typeface="Avenir Book"/>
                          <a:cs typeface="Avenir Book"/>
                        </a:rPr>
                        <a:t> </a:t>
                      </a:r>
                      <a:r>
                        <a:rPr lang="en-US" altLang="zh-CN" sz="1800" dirty="0" smtClean="0">
                          <a:latin typeface="Avenir Book"/>
                          <a:cs typeface="Avenir Book"/>
                        </a:rPr>
                        <a:t>Platform</a:t>
                      </a:r>
                      <a:endParaRPr lang="en-US" sz="1800" b="1" dirty="0">
                        <a:latin typeface="Avenir Book"/>
                        <a:cs typeface="Avenir Boo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venir Book"/>
                          <a:cs typeface="Avenir Book"/>
                        </a:rPr>
                        <a:t>Indoor</a:t>
                      </a:r>
                      <a:endParaRPr lang="en-US" sz="1600" b="0" dirty="0">
                        <a:latin typeface="Avenir Book"/>
                        <a:cs typeface="Avenir Boo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800" dirty="0" smtClean="0">
                          <a:latin typeface="Avenir Book"/>
                          <a:cs typeface="Avenir Book"/>
                        </a:rPr>
                        <a:t>&lt;</a:t>
                      </a:r>
                      <a:r>
                        <a:rPr lang="en-US" altLang="zh-CN" sz="1800" dirty="0" smtClean="0">
                          <a:latin typeface="Avenir Book"/>
                          <a:cs typeface="Avenir Book"/>
                        </a:rPr>
                        <a:t>1</a:t>
                      </a:r>
                      <a:endParaRPr lang="en-US" sz="1800" dirty="0">
                        <a:latin typeface="Avenir Book"/>
                        <a:cs typeface="Avenir Boo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Avenir Book"/>
                          <a:cs typeface="Avenir Book"/>
                        </a:rPr>
                        <a:t>10</a:t>
                      </a:r>
                      <a:endParaRPr lang="en-US" sz="1800" dirty="0">
                        <a:latin typeface="Avenir Book"/>
                        <a:cs typeface="Avenir Boo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Avenir Book"/>
                          <a:cs typeface="Avenir Book"/>
                        </a:rPr>
                        <a:t>5</a:t>
                      </a:r>
                      <a:endParaRPr lang="en-US" sz="1800" dirty="0">
                        <a:latin typeface="Avenir Book"/>
                        <a:cs typeface="Avenir Book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Avenir Book"/>
                          <a:cs typeface="Avenir Book"/>
                        </a:rPr>
                        <a:t>40</a:t>
                      </a:r>
                      <a:endParaRPr lang="en-US" sz="1800" dirty="0">
                        <a:latin typeface="Avenir Book"/>
                        <a:cs typeface="Avenir Book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NJU Dislab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7E737-3DD8-8F44-82BF-759D5A178836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781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cap="none" dirty="0"/>
              <a:t>Properties of QCG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Clr>
                <a:schemeClr val="tx2"/>
              </a:buClr>
              <a:buFont typeface="Arial"/>
              <a:buChar char="•"/>
            </a:pPr>
            <a:r>
              <a:rPr kumimoji="1" lang="en-US" altLang="zh-CN" dirty="0" smtClean="0">
                <a:solidFill>
                  <a:srgbClr val="000000"/>
                </a:solidFill>
                <a:latin typeface="Avenir Book"/>
                <a:cs typeface="Avenir Book"/>
              </a:rPr>
              <a:t>Explore the </a:t>
            </a:r>
            <a:r>
              <a:rPr kumimoji="1" lang="en-US" altLang="zh-CN" dirty="0" smtClean="0">
                <a:solidFill>
                  <a:schemeClr val="tx2"/>
                </a:solidFill>
                <a:latin typeface="Avenir Book"/>
                <a:cs typeface="Avenir Book"/>
              </a:rPr>
              <a:t>low-rank </a:t>
            </a:r>
            <a:r>
              <a:rPr kumimoji="1" lang="en-US" altLang="zh-CN" dirty="0" smtClean="0">
                <a:solidFill>
                  <a:srgbClr val="000000"/>
                </a:solidFill>
                <a:latin typeface="Avenir Book"/>
                <a:cs typeface="Avenir Book"/>
              </a:rPr>
              <a:t>Property</a:t>
            </a:r>
            <a:endParaRPr kumimoji="1" lang="zh-CN" altLang="en-US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002" y="2571266"/>
            <a:ext cx="6728342" cy="315986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69032" y="3467390"/>
            <a:ext cx="6730083" cy="74551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i="1" dirty="0" smtClean="0">
                <a:latin typeface="Avenir Book"/>
                <a:cs typeface="Avenir Book"/>
              </a:rPr>
              <a:t>Real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RSS Matrix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has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low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rank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Property</a:t>
            </a:r>
            <a:endParaRPr kumimoji="1" lang="zh-CN" altLang="en-US" i="1" dirty="0">
              <a:latin typeface="Avenir Book"/>
              <a:cs typeface="Avenir Book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NJU Dislab</a:t>
            </a:r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7E737-3DD8-8F44-82BF-759D5A178836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2680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cap="none" dirty="0"/>
              <a:t>Properties of QCG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Clr>
                <a:schemeClr val="tx2"/>
              </a:buClr>
              <a:buFont typeface="Arial"/>
              <a:buChar char="•"/>
            </a:pPr>
            <a:r>
              <a:rPr kumimoji="1" lang="en-US" altLang="zh-CN" dirty="0" smtClean="0">
                <a:solidFill>
                  <a:srgbClr val="000000"/>
                </a:solidFill>
                <a:latin typeface="Avenir Book"/>
                <a:cs typeface="Avenir Book"/>
              </a:rPr>
              <a:t>Explore the </a:t>
            </a:r>
            <a:r>
              <a:rPr kumimoji="1" lang="en-US" altLang="zh-CN" dirty="0">
                <a:solidFill>
                  <a:srgbClr val="D1282E"/>
                </a:solidFill>
                <a:latin typeface="Avenir Book"/>
                <a:cs typeface="Avenir Book"/>
              </a:rPr>
              <a:t>s</a:t>
            </a:r>
            <a:r>
              <a:rPr kumimoji="1" lang="en-US" altLang="zh-CN" dirty="0" smtClean="0">
                <a:solidFill>
                  <a:srgbClr val="D1282E"/>
                </a:solidFill>
                <a:latin typeface="Avenir Book"/>
                <a:cs typeface="Avenir Book"/>
              </a:rPr>
              <a:t>imilarity</a:t>
            </a:r>
            <a:r>
              <a:rPr kumimoji="1" lang="en-US" altLang="zh-CN" dirty="0" smtClean="0">
                <a:solidFill>
                  <a:srgbClr val="000000"/>
                </a:solidFill>
                <a:latin typeface="Avenir Book"/>
                <a:cs typeface="Avenir Book"/>
              </a:rPr>
              <a:t> </a:t>
            </a:r>
            <a:r>
              <a:rPr kumimoji="1" lang="en-US" altLang="zh-CN" dirty="0">
                <a:solidFill>
                  <a:srgbClr val="000000"/>
                </a:solidFill>
                <a:latin typeface="Avenir Book"/>
                <a:cs typeface="Avenir Book"/>
              </a:rPr>
              <a:t>b</a:t>
            </a:r>
            <a:r>
              <a:rPr kumimoji="1" lang="en-US" altLang="zh-CN" dirty="0" smtClean="0">
                <a:solidFill>
                  <a:srgbClr val="000000"/>
                </a:solidFill>
                <a:latin typeface="Avenir Book"/>
                <a:cs typeface="Avenir Book"/>
              </a:rPr>
              <a:t>etween rows</a:t>
            </a:r>
            <a:endParaRPr kumimoji="1" lang="zh-CN" altLang="en-US" dirty="0">
              <a:solidFill>
                <a:srgbClr val="000000"/>
              </a:solidFill>
              <a:latin typeface="Avenir Book"/>
              <a:cs typeface="Avenir Book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232" y="2447354"/>
            <a:ext cx="6275420" cy="313771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169032" y="3467390"/>
            <a:ext cx="6730083" cy="74551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i="1" dirty="0" smtClean="0">
                <a:latin typeface="Avenir Book"/>
                <a:cs typeface="Avenir Book"/>
              </a:rPr>
              <a:t>Similarity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between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rows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of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RSS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matrix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is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high</a:t>
            </a:r>
            <a:endParaRPr kumimoji="1" lang="zh-CN" altLang="en-US" i="1" dirty="0">
              <a:latin typeface="Avenir Book"/>
              <a:cs typeface="Avenir Book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NJU Dislab</a:t>
            </a:r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7E737-3DD8-8F44-82BF-759D5A178836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8922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cap="none" dirty="0" smtClean="0"/>
              <a:t>Efficient </a:t>
            </a:r>
            <a:r>
              <a:rPr lang="en-US" altLang="zh-CN" cap="none" dirty="0" smtClean="0"/>
              <a:t>QCG Estimation</a:t>
            </a:r>
            <a:endParaRPr lang="en-US" cap="non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/>
          </a:bodyPr>
          <a:lstStyle/>
          <a:p>
            <a:endParaRPr lang="en-US" sz="2600" dirty="0" smtClean="0">
              <a:sym typeface="Wingdings"/>
            </a:endParaRPr>
          </a:p>
          <a:p>
            <a:endParaRPr lang="en-US" sz="2600" dirty="0">
              <a:sym typeface="Wingdings"/>
            </a:endParaRPr>
          </a:p>
          <a:p>
            <a:endParaRPr lang="en-US" sz="2600" dirty="0" smtClean="0">
              <a:sym typeface="Wingdings"/>
            </a:endParaRPr>
          </a:p>
          <a:p>
            <a:endParaRPr lang="en-US" sz="2600" dirty="0">
              <a:sym typeface="Wingdings"/>
            </a:endParaRPr>
          </a:p>
          <a:p>
            <a:endParaRPr lang="en-US" sz="2600" dirty="0" smtClean="0">
              <a:sym typeface="Wingdings"/>
            </a:endParaRPr>
          </a:p>
          <a:p>
            <a:endParaRPr lang="en-US" sz="2600" dirty="0" smtClean="0">
              <a:sym typeface="Wingdings"/>
            </a:endParaRPr>
          </a:p>
          <a:p>
            <a:pPr marL="0" indent="0">
              <a:buNone/>
            </a:pPr>
            <a:endParaRPr lang="en-US" sz="2600" dirty="0" smtClean="0">
              <a:sym typeface="Wingdings"/>
            </a:endParaRPr>
          </a:p>
          <a:p>
            <a:r>
              <a:rPr lang="en-US" sz="2600" dirty="0" smtClean="0">
                <a:sym typeface="Wingdings"/>
              </a:rPr>
              <a:t>Our approach: </a:t>
            </a:r>
            <a:r>
              <a:rPr lang="en-US" sz="2600" i="1" dirty="0" smtClean="0">
                <a:sym typeface="Wingdings"/>
              </a:rPr>
              <a:t>measure</a:t>
            </a:r>
            <a:r>
              <a:rPr lang="zh-CN" altLang="en-US" sz="2600" i="1" dirty="0" smtClean="0">
                <a:sym typeface="Wingdings"/>
              </a:rPr>
              <a:t> </a:t>
            </a:r>
            <a:r>
              <a:rPr lang="en-US" altLang="zh-CN" sz="2600" i="1" dirty="0" smtClean="0">
                <a:sym typeface="Wingdings"/>
              </a:rPr>
              <a:t>a</a:t>
            </a:r>
            <a:r>
              <a:rPr lang="zh-CN" altLang="en-US" sz="2600" i="1" dirty="0">
                <a:sym typeface="Wingdings"/>
              </a:rPr>
              <a:t> </a:t>
            </a:r>
            <a:r>
              <a:rPr lang="en-US" altLang="zh-CN" sz="2600" i="1" dirty="0" smtClean="0">
                <a:sym typeface="Wingdings"/>
              </a:rPr>
              <a:t>few</a:t>
            </a:r>
            <a:r>
              <a:rPr lang="zh-CN" altLang="en-US" sz="2600" i="1" dirty="0" smtClean="0">
                <a:sym typeface="Wingdings"/>
              </a:rPr>
              <a:t>, </a:t>
            </a:r>
            <a:r>
              <a:rPr lang="en-US" altLang="zh-CN" sz="2600" i="1" dirty="0" smtClean="0">
                <a:sym typeface="Wingdings"/>
              </a:rPr>
              <a:t>predict</a:t>
            </a:r>
            <a:r>
              <a:rPr lang="zh-CN" altLang="en-US" sz="2600" i="1" dirty="0" smtClean="0">
                <a:sym typeface="Wingdings"/>
              </a:rPr>
              <a:t> </a:t>
            </a:r>
            <a:r>
              <a:rPr lang="en-US" altLang="zh-CN" sz="2600" i="1" dirty="0" smtClean="0">
                <a:sym typeface="Wingdings"/>
              </a:rPr>
              <a:t>many</a:t>
            </a:r>
            <a:endParaRPr lang="en-US" sz="2600" dirty="0">
              <a:sym typeface="Wingdings"/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3243387" y="4200560"/>
            <a:ext cx="4879703" cy="494199"/>
            <a:chOff x="3502317" y="5301712"/>
            <a:chExt cx="4879703" cy="494199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3502317" y="5301712"/>
              <a:ext cx="336950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5049504" y="5365024"/>
              <a:ext cx="333251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200" b="1" i="1" dirty="0" smtClean="0">
                  <a:solidFill>
                    <a:schemeClr val="accent1">
                      <a:lumMod val="75000"/>
                    </a:schemeClr>
                  </a:solidFill>
                  <a:latin typeface="Avenir Book"/>
                  <a:cs typeface="Avenir Book"/>
                </a:rPr>
                <a:t>Measurement</a:t>
              </a:r>
              <a:r>
                <a:rPr lang="zh-CN" altLang="en-US" sz="2200" b="1" i="1" dirty="0" smtClean="0">
                  <a:solidFill>
                    <a:schemeClr val="accent1">
                      <a:lumMod val="75000"/>
                    </a:schemeClr>
                  </a:solidFill>
                  <a:latin typeface="Avenir Book"/>
                  <a:cs typeface="Avenir Book"/>
                </a:rPr>
                <a:t> </a:t>
              </a:r>
              <a:r>
                <a:rPr lang="en-US" altLang="zh-CN" sz="2200" b="1" i="1" dirty="0" smtClean="0">
                  <a:solidFill>
                    <a:schemeClr val="accent1">
                      <a:lumMod val="75000"/>
                    </a:schemeClr>
                  </a:solidFill>
                  <a:latin typeface="Avenir Book"/>
                  <a:cs typeface="Avenir Book"/>
                </a:rPr>
                <a:t>Cost</a:t>
              </a:r>
              <a:endParaRPr lang="en-US" sz="2200" b="1" i="1" dirty="0">
                <a:solidFill>
                  <a:schemeClr val="accent1">
                    <a:lumMod val="75000"/>
                  </a:schemeClr>
                </a:solidFill>
                <a:latin typeface="Avenir Book"/>
                <a:cs typeface="Avenir Book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927797" y="1934188"/>
            <a:ext cx="1310452" cy="2266372"/>
            <a:chOff x="2038767" y="2714898"/>
            <a:chExt cx="1310452" cy="2266372"/>
          </a:xfrm>
        </p:grpSpPr>
        <p:cxnSp>
          <p:nvCxnSpPr>
            <p:cNvPr id="10" name="Straight Arrow Connector 9"/>
            <p:cNvCxnSpPr/>
            <p:nvPr/>
          </p:nvCxnSpPr>
          <p:spPr>
            <a:xfrm flipV="1">
              <a:off x="3349219" y="2714898"/>
              <a:ext cx="0" cy="226637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038767" y="2730715"/>
              <a:ext cx="13102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i="1" dirty="0" smtClean="0">
                  <a:solidFill>
                    <a:schemeClr val="bg1">
                      <a:lumMod val="50000"/>
                    </a:schemeClr>
                  </a:solidFill>
                  <a:latin typeface="Avenir Book"/>
                  <a:cs typeface="Avenir Book"/>
                </a:rPr>
                <a:t>Model</a:t>
              </a:r>
              <a:r>
                <a:rPr lang="zh-CN" altLang="en-US" sz="2200" b="1" i="1" dirty="0" smtClean="0">
                  <a:solidFill>
                    <a:schemeClr val="bg1">
                      <a:lumMod val="50000"/>
                    </a:schemeClr>
                  </a:solidFill>
                  <a:latin typeface="Avenir Book"/>
                  <a:cs typeface="Avenir Book"/>
                </a:rPr>
                <a:t> </a:t>
              </a:r>
              <a:r>
                <a:rPr lang="en-US" altLang="zh-CN" sz="2200" b="1" i="1" dirty="0" smtClean="0">
                  <a:solidFill>
                    <a:schemeClr val="bg1">
                      <a:lumMod val="50000"/>
                    </a:schemeClr>
                  </a:solidFill>
                  <a:latin typeface="Avenir Book"/>
                  <a:cs typeface="Avenir Book"/>
                </a:rPr>
                <a:t>Accuracy</a:t>
              </a:r>
              <a:endParaRPr lang="en-US" sz="2200" b="1" i="1" dirty="0">
                <a:solidFill>
                  <a:schemeClr val="bg1">
                    <a:lumMod val="50000"/>
                  </a:schemeClr>
                </a:solidFill>
                <a:latin typeface="Avenir Book"/>
                <a:cs typeface="Avenir Book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859102" y="1893658"/>
            <a:ext cx="2203598" cy="707886"/>
            <a:chOff x="6118032" y="2674368"/>
            <a:chExt cx="2203598" cy="707886"/>
          </a:xfrm>
        </p:grpSpPr>
        <p:sp>
          <p:nvSpPr>
            <p:cNvPr id="15" name="Oval 14"/>
            <p:cNvSpPr/>
            <p:nvPr/>
          </p:nvSpPr>
          <p:spPr>
            <a:xfrm>
              <a:off x="6118032" y="2867754"/>
              <a:ext cx="275858" cy="27432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Book"/>
                <a:cs typeface="Avenir Book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322620" y="2674368"/>
              <a:ext cx="19990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0000"/>
                  </a:solidFill>
                  <a:latin typeface="Avenir Book"/>
                  <a:cs typeface="Avenir Book"/>
                </a:rPr>
                <a:t>Exhaustive measurements</a:t>
              </a:r>
              <a:endParaRPr lang="en-US" sz="2000" dirty="0">
                <a:solidFill>
                  <a:srgbClr val="000000"/>
                </a:solidFill>
                <a:latin typeface="Avenir Book"/>
                <a:cs typeface="Avenir Book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776767" y="2823639"/>
            <a:ext cx="2776338" cy="1323603"/>
            <a:chOff x="887737" y="3941963"/>
            <a:chExt cx="2776338" cy="1323603"/>
          </a:xfrm>
        </p:grpSpPr>
        <p:sp>
          <p:nvSpPr>
            <p:cNvPr id="22" name="TextBox 21"/>
            <p:cNvSpPr txBox="1"/>
            <p:nvPr/>
          </p:nvSpPr>
          <p:spPr>
            <a:xfrm>
              <a:off x="887737" y="3941963"/>
              <a:ext cx="24232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Aft>
                  <a:spcPts val="600"/>
                </a:spcAft>
              </a:pPr>
              <a:r>
                <a:rPr lang="en-US" sz="2000" dirty="0" smtClean="0">
                  <a:solidFill>
                    <a:srgbClr val="000000"/>
                  </a:solidFill>
                  <a:latin typeface="Avenir Book"/>
                  <a:cs typeface="Avenir Book"/>
                </a:rPr>
                <a:t>Non-measurement methods</a:t>
              </a:r>
              <a:endParaRPr lang="en-US" sz="2000" dirty="0">
                <a:solidFill>
                  <a:srgbClr val="000000"/>
                </a:solidFill>
                <a:latin typeface="Avenir Book"/>
                <a:cs typeface="Avenir Book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3389755" y="4991246"/>
              <a:ext cx="274320" cy="27432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venir Book"/>
                <a:cs typeface="Avenir Book"/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2989320" y="4604131"/>
              <a:ext cx="497733" cy="387115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3267978" y="1950005"/>
            <a:ext cx="1590529" cy="1051649"/>
            <a:chOff x="3267978" y="1950005"/>
            <a:chExt cx="1590529" cy="1051649"/>
          </a:xfrm>
        </p:grpSpPr>
        <p:sp>
          <p:nvSpPr>
            <p:cNvPr id="5" name="Oval 4"/>
            <p:cNvSpPr/>
            <p:nvPr/>
          </p:nvSpPr>
          <p:spPr>
            <a:xfrm>
              <a:off x="3403107" y="1950005"/>
              <a:ext cx="1387468" cy="665125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latin typeface="Avenir Book"/>
                <a:cs typeface="Avenir Book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267978" y="2601544"/>
              <a:ext cx="15905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0000"/>
                  </a:solidFill>
                  <a:latin typeface="Avenir Book"/>
                  <a:cs typeface="Avenir Book"/>
                </a:rPr>
                <a:t>Our Goal</a:t>
              </a:r>
              <a:endParaRPr lang="en-US" sz="2000" dirty="0">
                <a:solidFill>
                  <a:srgbClr val="000000"/>
                </a:solidFill>
                <a:latin typeface="Avenir Book"/>
                <a:cs typeface="Avenir Book"/>
              </a:endParaRPr>
            </a:p>
          </p:txBody>
        </p:sp>
      </p:grp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NJU Dislab</a:t>
            </a:r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7E737-3DD8-8F44-82BF-759D5A178836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9950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cap="none" dirty="0"/>
              <a:t>Efficient QCG Estimation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Clr>
                <a:schemeClr val="tx2"/>
              </a:buClr>
              <a:buFont typeface="Arial"/>
              <a:buChar char="•"/>
            </a:pPr>
            <a:r>
              <a:rPr kumimoji="1" lang="en-US" altLang="zh-CN" dirty="0" smtClean="0"/>
              <a:t>Basic Idea</a:t>
            </a:r>
            <a:endParaRPr kumimoji="1" lang="zh-CN" altLang="en-US" dirty="0"/>
          </a:p>
        </p:txBody>
      </p:sp>
      <p:sp>
        <p:nvSpPr>
          <p:cNvPr id="4" name="圆角矩形 3"/>
          <p:cNvSpPr/>
          <p:nvPr/>
        </p:nvSpPr>
        <p:spPr>
          <a:xfrm>
            <a:off x="895620" y="2403146"/>
            <a:ext cx="1435707" cy="113945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 smtClean="0">
                <a:latin typeface="Avenir Book"/>
                <a:cs typeface="Avenir Book"/>
              </a:rPr>
              <a:t>Quantized Conflict Graph</a:t>
            </a:r>
            <a:endParaRPr kumimoji="1" lang="zh-CN" altLang="en-US" dirty="0">
              <a:latin typeface="Avenir Book"/>
              <a:cs typeface="Avenir Book"/>
            </a:endParaRPr>
          </a:p>
        </p:txBody>
      </p:sp>
      <p:graphicFrame>
        <p:nvGraphicFramePr>
          <p:cNvPr id="5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4849150"/>
              </p:ext>
            </p:extLst>
          </p:nvPr>
        </p:nvGraphicFramePr>
        <p:xfrm>
          <a:off x="3700463" y="1970088"/>
          <a:ext cx="3878262" cy="2182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1" name="Equation" r:id="rId3" imgW="1828800" imgH="1028700" progId="Equation.DSMT4">
                  <p:embed/>
                </p:oleObj>
              </mc:Choice>
              <mc:Fallback>
                <p:oleObj name="Equation" r:id="rId3" imgW="1828800" imgH="1028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0463" y="1970088"/>
                        <a:ext cx="3878262" cy="2182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右箭头 5"/>
          <p:cNvSpPr/>
          <p:nvPr/>
        </p:nvSpPr>
        <p:spPr>
          <a:xfrm>
            <a:off x="2710481" y="2586752"/>
            <a:ext cx="526607" cy="84741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169032" y="4585655"/>
            <a:ext cx="6730083" cy="74551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 smtClean="0">
                <a:latin typeface="Avenir Book"/>
                <a:cs typeface="Avenir Book"/>
              </a:rPr>
              <a:t>Utilize the Properties of </a:t>
            </a:r>
            <a:r>
              <a:rPr kumimoji="1" lang="en-US" altLang="zh-CN" i="1" dirty="0" smtClean="0">
                <a:latin typeface="Avenir Book"/>
                <a:cs typeface="Avenir Book"/>
              </a:rPr>
              <a:t>Quantized RSS Matrix</a:t>
            </a:r>
            <a:endParaRPr kumimoji="1" lang="zh-CN" altLang="en-US" i="1" dirty="0">
              <a:latin typeface="Avenir Book"/>
              <a:cs typeface="Avenir Book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169032" y="5692719"/>
            <a:ext cx="6730083" cy="74551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 smtClean="0">
                <a:latin typeface="Avenir Book"/>
                <a:cs typeface="Avenir Book"/>
              </a:rPr>
              <a:t>Treat Quantized RSS prediction as a </a:t>
            </a:r>
            <a:r>
              <a:rPr kumimoji="1" lang="en-US" altLang="zh-CN" b="1" i="1" dirty="0" smtClean="0">
                <a:solidFill>
                  <a:srgbClr val="FFFFFF"/>
                </a:solidFill>
                <a:cs typeface="Avenir Book"/>
              </a:rPr>
              <a:t>Matrix Completion Problem</a:t>
            </a:r>
            <a:endParaRPr kumimoji="1" lang="zh-CN" altLang="en-US" b="1" i="1" dirty="0">
              <a:solidFill>
                <a:srgbClr val="FFFFFF"/>
              </a:solidFill>
              <a:cs typeface="Avenir Book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NJU Dislab</a:t>
            </a:r>
            <a:endParaRPr kumimoji="1" lang="zh-CN" altLang="en-US"/>
          </a:p>
        </p:txBody>
      </p:sp>
      <p:sp>
        <p:nvSpPr>
          <p:cNvPr id="10" name="幻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7E737-3DD8-8F44-82BF-759D5A178836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8142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cap="none" dirty="0"/>
              <a:t>Efficient QCG Estimation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kumimoji="1" lang="en-US" altLang="zh-CN" dirty="0" smtClean="0">
                <a:latin typeface="Avenir Book"/>
                <a:cs typeface="Avenir Book"/>
              </a:rPr>
              <a:t>Low</a:t>
            </a:r>
            <a:r>
              <a:rPr kumimoji="1" lang="zh-CN" altLang="en-US" dirty="0" smtClean="0">
                <a:latin typeface="Avenir Book"/>
                <a:cs typeface="Avenir Book"/>
              </a:rPr>
              <a:t>-</a:t>
            </a:r>
            <a:r>
              <a:rPr kumimoji="1" lang="en-US" altLang="zh-CN" dirty="0" smtClean="0">
                <a:latin typeface="Avenir Book"/>
                <a:cs typeface="Avenir Book"/>
              </a:rPr>
              <a:t>rank</a:t>
            </a:r>
            <a:r>
              <a:rPr kumimoji="1" lang="zh-CN" altLang="en-US" dirty="0" smtClean="0">
                <a:latin typeface="Avenir Book"/>
                <a:cs typeface="Avenir Book"/>
              </a:rPr>
              <a:t> </a:t>
            </a:r>
            <a:r>
              <a:rPr kumimoji="1" lang="en-US" altLang="zh-CN" dirty="0" smtClean="0">
                <a:latin typeface="Avenir Book"/>
                <a:cs typeface="Avenir Book"/>
              </a:rPr>
              <a:t>Approximation</a:t>
            </a:r>
            <a:endParaRPr kumimoji="1" lang="zh-CN" altLang="en-US" dirty="0">
              <a:latin typeface="Avenir Book"/>
              <a:cs typeface="Avenir Book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624" y="1752601"/>
            <a:ext cx="5016500" cy="2095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949" y="4541370"/>
            <a:ext cx="5507001" cy="1121335"/>
          </a:xfrm>
          <a:prstGeom prst="rect">
            <a:avLst/>
          </a:prstGeom>
        </p:spPr>
      </p:pic>
      <p:sp>
        <p:nvSpPr>
          <p:cNvPr id="6" name="右箭头 5"/>
          <p:cNvSpPr/>
          <p:nvPr/>
        </p:nvSpPr>
        <p:spPr>
          <a:xfrm rot="5400000">
            <a:off x="4341207" y="4049708"/>
            <a:ext cx="487223" cy="49610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2599538" y="4721412"/>
            <a:ext cx="1583991" cy="463177"/>
          </a:xfrm>
          <a:prstGeom prst="rect">
            <a:avLst/>
          </a:prstGeom>
          <a:solidFill>
            <a:schemeClr val="accent4">
              <a:alpha val="4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圆角矩形标注 7"/>
          <p:cNvSpPr/>
          <p:nvPr/>
        </p:nvSpPr>
        <p:spPr>
          <a:xfrm>
            <a:off x="2024303" y="5662705"/>
            <a:ext cx="1696050" cy="463458"/>
          </a:xfrm>
          <a:prstGeom prst="wedgeRoundRectCallout">
            <a:avLst>
              <a:gd name="adj1" fmla="val 38907"/>
              <a:gd name="adj2" fmla="val -169839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 smtClean="0"/>
              <a:t>Measurement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Constraint</a:t>
            </a:r>
            <a:endParaRPr kumimoji="1"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4530703" y="4721412"/>
            <a:ext cx="604336" cy="463177"/>
          </a:xfrm>
          <a:prstGeom prst="rect">
            <a:avLst/>
          </a:prstGeom>
          <a:solidFill>
            <a:schemeClr val="accent3">
              <a:alpha val="4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圆角矩形标注 9"/>
          <p:cNvSpPr/>
          <p:nvPr/>
        </p:nvSpPr>
        <p:spPr>
          <a:xfrm>
            <a:off x="3984846" y="5662705"/>
            <a:ext cx="1696050" cy="463458"/>
          </a:xfrm>
          <a:prstGeom prst="wedgeRoundRectCallout">
            <a:avLst>
              <a:gd name="adj1" fmla="val 1027"/>
              <a:gd name="adj2" fmla="val -147272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 smtClean="0"/>
              <a:t>Rank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Constraint</a:t>
            </a:r>
            <a:endParaRPr kumimoji="1" lang="zh-CN" altLang="en-US" dirty="0"/>
          </a:p>
        </p:txBody>
      </p:sp>
      <p:sp>
        <p:nvSpPr>
          <p:cNvPr id="11" name="圆角矩形标注 10"/>
          <p:cNvSpPr/>
          <p:nvPr/>
        </p:nvSpPr>
        <p:spPr>
          <a:xfrm>
            <a:off x="6248400" y="5677927"/>
            <a:ext cx="1828800" cy="463458"/>
          </a:xfrm>
          <a:prstGeom prst="wedgeRoundRectCallout">
            <a:avLst>
              <a:gd name="adj1" fmla="val 1027"/>
              <a:gd name="adj2" fmla="val -147272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 smtClean="0"/>
              <a:t>Propagation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Constraint</a:t>
            </a:r>
            <a:endParaRPr kumimoji="1"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5571955" y="4721412"/>
            <a:ext cx="1420515" cy="463177"/>
          </a:xfrm>
          <a:prstGeom prst="rect">
            <a:avLst/>
          </a:prstGeom>
          <a:solidFill>
            <a:schemeClr val="accent2">
              <a:lumMod val="60000"/>
              <a:lumOff val="40000"/>
              <a:alpha val="4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1256268" y="4811834"/>
            <a:ext cx="7153203" cy="74551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i="1" dirty="0" smtClean="0">
                <a:latin typeface="Avenir Book"/>
                <a:cs typeface="Avenir Book"/>
              </a:rPr>
              <a:t>Miss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the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similarity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property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between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rows</a:t>
            </a:r>
            <a:endParaRPr kumimoji="1" lang="zh-CN" altLang="en-US" i="1" dirty="0">
              <a:latin typeface="Avenir Book"/>
              <a:cs typeface="Avenir Book"/>
            </a:endParaRPr>
          </a:p>
        </p:txBody>
      </p:sp>
      <p:sp>
        <p:nvSpPr>
          <p:cNvPr id="14" name="页脚占位符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NJU Dislab</a:t>
            </a:r>
            <a:endParaRPr kumimoji="1" lang="zh-CN" altLang="en-US"/>
          </a:p>
        </p:txBody>
      </p:sp>
      <p:sp>
        <p:nvSpPr>
          <p:cNvPr id="15" name="幻灯片编号占位符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7E737-3DD8-8F44-82BF-759D5A178836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65402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cap="none" dirty="0"/>
              <a:t>Efficient QCG Estimation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kumimoji="1" lang="en-US" altLang="zh-CN" dirty="0" smtClean="0">
                <a:latin typeface="Avenir Book"/>
                <a:cs typeface="Avenir Book"/>
              </a:rPr>
              <a:t>Similarity</a:t>
            </a:r>
          </a:p>
          <a:p>
            <a:pPr marL="800100" lvl="1" indent="-342900">
              <a:buFont typeface="Arial"/>
              <a:buChar char="•"/>
            </a:pPr>
            <a:r>
              <a:rPr kumimoji="1" lang="en-US" altLang="zh-CN" dirty="0" smtClean="0">
                <a:latin typeface="Avenir Book"/>
                <a:cs typeface="Avenir Book"/>
              </a:rPr>
              <a:t>   </a:t>
            </a:r>
          </a:p>
          <a:p>
            <a:pPr marL="800100" lvl="1" indent="-342900">
              <a:buFont typeface="Arial"/>
              <a:buChar char="•"/>
            </a:pPr>
            <a:endParaRPr kumimoji="1" lang="en-US" altLang="zh-CN" dirty="0">
              <a:latin typeface="Avenir Book"/>
              <a:cs typeface="Avenir Book"/>
            </a:endParaRPr>
          </a:p>
          <a:p>
            <a:pPr marL="800100" lvl="1" indent="-342900">
              <a:buFont typeface="Arial"/>
              <a:buChar char="•"/>
            </a:pPr>
            <a:endParaRPr kumimoji="1" lang="en-US" altLang="zh-CN" dirty="0" smtClean="0">
              <a:latin typeface="Avenir Book"/>
              <a:cs typeface="Avenir Book"/>
            </a:endParaRPr>
          </a:p>
          <a:p>
            <a:pPr marL="800100" lvl="1" indent="-342900">
              <a:buFont typeface="Arial"/>
              <a:buChar char="•"/>
            </a:pPr>
            <a:r>
              <a:rPr kumimoji="1" lang="en-US" altLang="zh-CN" dirty="0" smtClean="0">
                <a:latin typeface="Avenir Book"/>
                <a:cs typeface="Avenir Book"/>
              </a:rPr>
              <a:t>We applied the idea of k-nearest neighbor here</a:t>
            </a:r>
          </a:p>
          <a:p>
            <a:pPr marL="800100" lvl="1" indent="-342900">
              <a:buFont typeface="Arial"/>
              <a:buChar char="•"/>
            </a:pPr>
            <a:endParaRPr kumimoji="1" lang="en-US" altLang="zh-CN" dirty="0">
              <a:latin typeface="Avenir Book"/>
              <a:cs typeface="Avenir Book"/>
            </a:endParaRPr>
          </a:p>
          <a:p>
            <a:pPr marL="800100" lvl="1" indent="-342900">
              <a:buFont typeface="Arial"/>
              <a:buChar char="•"/>
            </a:pPr>
            <a:endParaRPr kumimoji="1" lang="en-US" altLang="zh-CN" dirty="0" smtClean="0">
              <a:latin typeface="Avenir Book"/>
              <a:cs typeface="Avenir Book"/>
            </a:endParaRPr>
          </a:p>
          <a:p>
            <a:pPr marL="800100" lvl="1" indent="-342900">
              <a:buFont typeface="Arial"/>
              <a:buChar char="•"/>
            </a:pPr>
            <a:endParaRPr kumimoji="1" lang="en-US" altLang="zh-CN" dirty="0">
              <a:latin typeface="Avenir Book"/>
              <a:cs typeface="Avenir Book"/>
            </a:endParaRPr>
          </a:p>
          <a:p>
            <a:pPr marL="800100" lvl="1" indent="-342900">
              <a:buFont typeface="Arial"/>
              <a:buChar char="•"/>
            </a:pPr>
            <a:endParaRPr kumimoji="1" lang="en-US" altLang="zh-CN" dirty="0" smtClean="0">
              <a:latin typeface="Avenir Book"/>
              <a:cs typeface="Avenir Book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691" y="2196352"/>
            <a:ext cx="4579338" cy="8464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867" y="3996763"/>
            <a:ext cx="3726484" cy="102347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959857" y="4967938"/>
            <a:ext cx="7153203" cy="74551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i="1" dirty="0" smtClean="0">
                <a:latin typeface="Avenir Book"/>
                <a:cs typeface="Avenir Book"/>
              </a:rPr>
              <a:t>Good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to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deal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with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the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Matrix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with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small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portion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of</a:t>
            </a:r>
            <a:r>
              <a:rPr kumimoji="1" lang="zh-CN" altLang="en-US" i="1" dirty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Missing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Elements</a:t>
            </a:r>
            <a:endParaRPr kumimoji="1" lang="zh-CN" altLang="en-US" i="1" dirty="0">
              <a:latin typeface="Avenir Book"/>
              <a:cs typeface="Avenir Book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NJU Dislab</a:t>
            </a:r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7E737-3DD8-8F44-82BF-759D5A178836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1181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cap="none" dirty="0"/>
              <a:t>Efficient QCG Estimation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kumimoji="1" lang="en-US" altLang="zh-CN" dirty="0" smtClean="0">
                <a:latin typeface="Avenir Book"/>
                <a:cs typeface="Avenir Book"/>
              </a:rPr>
              <a:t>Comprehensive</a:t>
            </a:r>
          </a:p>
          <a:p>
            <a:pPr marL="800100" lvl="1" indent="-342900">
              <a:buFont typeface="Arial"/>
              <a:buChar char="•"/>
            </a:pPr>
            <a:r>
              <a:rPr kumimoji="1" lang="en-US" altLang="zh-CN" dirty="0" smtClean="0">
                <a:latin typeface="Avenir Book"/>
                <a:cs typeface="Avenir Book"/>
              </a:rPr>
              <a:t>Trivial to combine the similarity and low-rank approximation together and improve the accuracy</a:t>
            </a:r>
            <a:endParaRPr kumimoji="1" lang="zh-CN" altLang="en-US" dirty="0">
              <a:latin typeface="Avenir Book"/>
              <a:cs typeface="Avenir Book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23997" y="3055468"/>
            <a:ext cx="7153203" cy="74551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i="1" dirty="0" smtClean="0">
                <a:latin typeface="Avenir Book"/>
                <a:cs typeface="Avenir Book"/>
              </a:rPr>
              <a:t>Use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the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low-rank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approximation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to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compute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a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matrix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X</a:t>
            </a:r>
            <a:endParaRPr kumimoji="1" lang="zh-CN" altLang="en-US" i="1" dirty="0">
              <a:latin typeface="Avenir Book"/>
              <a:cs typeface="Avenir Book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23997" y="4014694"/>
            <a:ext cx="7153203" cy="7455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i="1" dirty="0" smtClean="0">
                <a:latin typeface="Avenir Book"/>
                <a:cs typeface="Avenir Book"/>
              </a:rPr>
              <a:t>Compute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the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Similarity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between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rows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in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X</a:t>
            </a:r>
            <a:endParaRPr kumimoji="1" lang="zh-CN" altLang="en-US" i="1" dirty="0">
              <a:latin typeface="Avenir Book"/>
              <a:cs typeface="Avenir Book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23997" y="4977246"/>
            <a:ext cx="7153203" cy="7455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i="1" dirty="0" smtClean="0">
                <a:latin typeface="Avenir Book"/>
                <a:cs typeface="Avenir Book"/>
              </a:rPr>
              <a:t>Apply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the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linear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regression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for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k-largest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similar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rows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to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compute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weights</a:t>
            </a:r>
            <a:r>
              <a:rPr kumimoji="1" lang="zh-CN" altLang="en-US" i="1" dirty="0" smtClean="0">
                <a:latin typeface="Avenir Book"/>
                <a:cs typeface="Avenir Book"/>
              </a:rPr>
              <a:t>  </a:t>
            </a:r>
            <a:endParaRPr kumimoji="1" lang="zh-CN" altLang="en-US" i="1" dirty="0">
              <a:latin typeface="Avenir Book"/>
              <a:cs typeface="Avenir Book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23997" y="5993247"/>
            <a:ext cx="7153203" cy="7455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i="1" dirty="0" smtClean="0">
                <a:latin typeface="Avenir Book"/>
                <a:cs typeface="Avenir Book"/>
              </a:rPr>
              <a:t>Compute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un-known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entries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with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the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weights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computed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in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last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step</a:t>
            </a:r>
            <a:endParaRPr kumimoji="1" lang="zh-CN" altLang="en-US" i="1" dirty="0">
              <a:latin typeface="Avenir Book"/>
              <a:cs typeface="Avenir Book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NJU Dislab</a:t>
            </a:r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7E737-3DD8-8F44-82BF-759D5A178836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1181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800" dirty="0" smtClean="0"/>
              <a:t>QCG-based Optimization</a:t>
            </a:r>
            <a:endParaRPr kumimoji="1" lang="zh-CN" altLang="en-US" sz="28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 smtClean="0"/>
              <a:t> </a:t>
            </a:r>
            <a:endParaRPr kumimoji="1"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637186" y="2070755"/>
            <a:ext cx="1622576" cy="7455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 smtClean="0">
                <a:latin typeface="Avenir Book"/>
                <a:cs typeface="Avenir Book"/>
              </a:rPr>
              <a:t>Interference</a:t>
            </a:r>
            <a:r>
              <a:rPr kumimoji="1" lang="zh-CN" altLang="en-US" dirty="0" smtClean="0">
                <a:latin typeface="Avenir Book"/>
                <a:cs typeface="Avenir Book"/>
              </a:rPr>
              <a:t> </a:t>
            </a:r>
            <a:r>
              <a:rPr kumimoji="1" lang="en-US" altLang="zh-CN" dirty="0" smtClean="0">
                <a:latin typeface="Avenir Book"/>
                <a:cs typeface="Avenir Book"/>
              </a:rPr>
              <a:t>Minimization</a:t>
            </a:r>
            <a:endParaRPr kumimoji="1" lang="zh-CN" altLang="en-US" dirty="0">
              <a:latin typeface="Avenir Book"/>
              <a:cs typeface="Avenir Book"/>
            </a:endParaRPr>
          </a:p>
        </p:txBody>
      </p:sp>
      <p:graphicFrame>
        <p:nvGraphicFramePr>
          <p:cNvPr id="8" name="内容占位符 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5308116"/>
              </p:ext>
            </p:extLst>
          </p:nvPr>
        </p:nvGraphicFramePr>
        <p:xfrm>
          <a:off x="2775710" y="1798921"/>
          <a:ext cx="3877247" cy="1531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矩形 8"/>
          <p:cNvSpPr/>
          <p:nvPr/>
        </p:nvSpPr>
        <p:spPr>
          <a:xfrm>
            <a:off x="7265912" y="2094226"/>
            <a:ext cx="1622576" cy="7455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 smtClean="0">
                <a:latin typeface="Avenir Book"/>
                <a:cs typeface="Avenir Book"/>
              </a:rPr>
              <a:t>Max K-cut Problem</a:t>
            </a:r>
            <a:endParaRPr kumimoji="1" lang="zh-CN" altLang="en-US" dirty="0">
              <a:latin typeface="Avenir Book"/>
              <a:cs typeface="Avenir Book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37186" y="4040365"/>
            <a:ext cx="1622576" cy="7455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 smtClean="0">
                <a:latin typeface="Avenir Book"/>
                <a:cs typeface="Avenir Book"/>
              </a:rPr>
              <a:t>Scheduling</a:t>
            </a:r>
            <a:endParaRPr kumimoji="1" lang="zh-CN" altLang="en-US" dirty="0">
              <a:latin typeface="Avenir Book"/>
              <a:cs typeface="Avenir Book"/>
            </a:endParaRPr>
          </a:p>
        </p:txBody>
      </p:sp>
      <p:sp>
        <p:nvSpPr>
          <p:cNvPr id="11" name="右箭头 10"/>
          <p:cNvSpPr/>
          <p:nvPr/>
        </p:nvSpPr>
        <p:spPr>
          <a:xfrm>
            <a:off x="6763201" y="2251307"/>
            <a:ext cx="487223" cy="516002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aphicFrame>
        <p:nvGraphicFramePr>
          <p:cNvPr id="13" name="内容占位符 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7340184"/>
              </p:ext>
            </p:extLst>
          </p:nvPr>
        </p:nvGraphicFramePr>
        <p:xfrm>
          <a:off x="2775710" y="3825557"/>
          <a:ext cx="3877247" cy="1531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4" name="矩形 13"/>
          <p:cNvSpPr/>
          <p:nvPr/>
        </p:nvSpPr>
        <p:spPr>
          <a:xfrm>
            <a:off x="7265912" y="3996941"/>
            <a:ext cx="1622576" cy="11146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 smtClean="0">
                <a:latin typeface="Avenir Book"/>
                <a:cs typeface="Avenir Book"/>
              </a:rPr>
              <a:t>Max Weighted Independent Set</a:t>
            </a:r>
            <a:endParaRPr kumimoji="1" lang="zh-CN" altLang="en-US" dirty="0">
              <a:latin typeface="Avenir Book"/>
              <a:cs typeface="Avenir Book"/>
            </a:endParaRPr>
          </a:p>
        </p:txBody>
      </p:sp>
      <p:sp>
        <p:nvSpPr>
          <p:cNvPr id="15" name="右箭头 14"/>
          <p:cNvSpPr/>
          <p:nvPr/>
        </p:nvSpPr>
        <p:spPr>
          <a:xfrm>
            <a:off x="6763201" y="4298356"/>
            <a:ext cx="487223" cy="487519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NJU Dislab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7E737-3DD8-8F44-82BF-759D5A178836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04109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9" grpId="0" animBg="1"/>
      <p:bldP spid="10" grpId="0" animBg="1"/>
      <p:bldP spid="11" grpId="0" animBg="1"/>
      <p:bldGraphic spid="13" grpId="0">
        <p:bldAsOne/>
      </p:bldGraphic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cap="none" dirty="0" smtClean="0"/>
              <a:t>Evaluation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kumimoji="1" lang="en-US" altLang="zh-CN" dirty="0" smtClean="0">
                <a:latin typeface="Avenir Book"/>
                <a:cs typeface="Avenir Book"/>
              </a:rPr>
              <a:t>Prediction Accuracy</a:t>
            </a:r>
            <a:endParaRPr kumimoji="1" lang="zh-CN" altLang="en-US" dirty="0">
              <a:latin typeface="Avenir Book"/>
              <a:cs typeface="Avenir Book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773" y="2475780"/>
            <a:ext cx="3886113" cy="29145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1886" y="2522250"/>
            <a:ext cx="3734210" cy="2788534"/>
          </a:xfrm>
          <a:prstGeom prst="rect">
            <a:avLst/>
          </a:prstGeom>
        </p:spPr>
      </p:pic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NJU Dislab</a:t>
            </a:r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7E737-3DD8-8F44-82BF-759D5A178836}" type="slidenum">
              <a:rPr kumimoji="1" lang="zh-CN" altLang="en-US" smtClean="0"/>
              <a:t>19</a:t>
            </a:fld>
            <a:endParaRPr kumimoji="1"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1379449" y="5324198"/>
            <a:ext cx="3344532" cy="116867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i="1" dirty="0" smtClean="0">
                <a:latin typeface="Avenir Book"/>
                <a:cs typeface="Avenir Book"/>
              </a:rPr>
              <a:t>Comprehensive Method perform best with the others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mutually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complementary</a:t>
            </a:r>
            <a:endParaRPr kumimoji="1" lang="zh-CN" altLang="en-US" i="1" dirty="0">
              <a:latin typeface="Avenir Book"/>
              <a:cs typeface="Avenir Book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250588" y="5355178"/>
            <a:ext cx="3345508" cy="1168676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i="1" dirty="0" smtClean="0">
                <a:latin typeface="Avenir Book"/>
                <a:cs typeface="Avenir Book"/>
              </a:rPr>
              <a:t>Increase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the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number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of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levels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larger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than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10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only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slightly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improve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the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r>
              <a:rPr kumimoji="1" lang="en-US" altLang="zh-CN" i="1" dirty="0" smtClean="0">
                <a:latin typeface="Avenir Book"/>
                <a:cs typeface="Avenir Book"/>
              </a:rPr>
              <a:t>accuracy</a:t>
            </a:r>
            <a:r>
              <a:rPr kumimoji="1" lang="zh-CN" altLang="en-US" i="1" dirty="0" smtClean="0">
                <a:latin typeface="Avenir Book"/>
                <a:cs typeface="Avenir Book"/>
              </a:rPr>
              <a:t> </a:t>
            </a:r>
            <a:endParaRPr kumimoji="1" lang="zh-CN" altLang="en-US" i="1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69794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cap="none" dirty="0" smtClean="0"/>
              <a:t>Background</a:t>
            </a:r>
            <a:endParaRPr kumimoji="1" lang="zh-CN" altLang="en-US" sz="2800" u="sng" cap="none" dirty="0">
              <a:solidFill>
                <a:schemeClr val="tx1"/>
              </a:solidFill>
            </a:endParaRPr>
          </a:p>
        </p:txBody>
      </p:sp>
      <p:sp>
        <p:nvSpPr>
          <p:cNvPr id="5" name="内容占位符 4"/>
          <p:cNvSpPr>
            <a:spLocks noGrp="1"/>
          </p:cNvSpPr>
          <p:nvPr>
            <p:ph idx="1"/>
          </p:nvPr>
        </p:nvSpPr>
        <p:spPr>
          <a:xfrm>
            <a:off x="621551" y="1752601"/>
            <a:ext cx="7620000" cy="2102224"/>
          </a:xfrm>
        </p:spPr>
        <p:txBody>
          <a:bodyPr/>
          <a:lstStyle/>
          <a:p>
            <a:pPr marL="342900" lvl="0" indent="-342900" rtl="0">
              <a:buFont typeface="Arial"/>
              <a:buChar char="•"/>
            </a:pPr>
            <a:r>
              <a:rPr kumimoji="1" lang="en-US" altLang="zh-CN" sz="2400" b="0" dirty="0" smtClean="0">
                <a:latin typeface="Avenir Book"/>
                <a:cs typeface="Avenir Book"/>
              </a:rPr>
              <a:t>Wireless</a:t>
            </a:r>
            <a:r>
              <a:rPr kumimoji="1" lang="zh-CN" altLang="en-US" sz="2400" b="0" dirty="0" smtClean="0">
                <a:latin typeface="Avenir Book"/>
                <a:cs typeface="Avenir Book"/>
              </a:rPr>
              <a:t> </a:t>
            </a:r>
            <a:r>
              <a:rPr kumimoji="1" lang="en-US" altLang="zh-CN" sz="2400" b="0" dirty="0" smtClean="0">
                <a:latin typeface="Avenir Book"/>
                <a:cs typeface="Avenir Book"/>
              </a:rPr>
              <a:t>Networks</a:t>
            </a:r>
            <a:r>
              <a:rPr kumimoji="1" lang="zh-CN" altLang="en-US" sz="2400" b="0" dirty="0" smtClean="0">
                <a:latin typeface="Avenir Book"/>
                <a:cs typeface="Avenir Book"/>
              </a:rPr>
              <a:t> </a:t>
            </a:r>
            <a:r>
              <a:rPr kumimoji="1" lang="en-US" altLang="zh-CN" sz="2400" b="0" dirty="0" smtClean="0">
                <a:latin typeface="Avenir Book"/>
                <a:cs typeface="Avenir Book"/>
              </a:rPr>
              <a:t>are</a:t>
            </a:r>
            <a:r>
              <a:rPr kumimoji="1" lang="zh-CN" altLang="en-US" sz="2400" b="0" dirty="0" smtClean="0">
                <a:latin typeface="Avenir Book"/>
                <a:cs typeface="Avenir Book"/>
              </a:rPr>
              <a:t> </a:t>
            </a:r>
            <a:r>
              <a:rPr kumimoji="1" lang="en-US" altLang="zh-CN" sz="2400" b="0" dirty="0" smtClean="0">
                <a:latin typeface="Avenir Book"/>
                <a:cs typeface="Avenir Book"/>
              </a:rPr>
              <a:t>Ubiquitous</a:t>
            </a:r>
            <a:endParaRPr lang="zh-CN" altLang="en-US" sz="2400" dirty="0">
              <a:latin typeface="Avenir Book"/>
              <a:cs typeface="Avenir Book"/>
            </a:endParaRPr>
          </a:p>
          <a:p>
            <a:pPr lvl="1" rtl="0"/>
            <a:r>
              <a:rPr lang="en-US" altLang="zh-CN" sz="2000" dirty="0" err="1" smtClean="0">
                <a:latin typeface="Avenir Book"/>
                <a:cs typeface="Avenir Book"/>
              </a:rPr>
              <a:t>WiFi</a:t>
            </a:r>
            <a:endParaRPr lang="zh-CN" altLang="en-US" sz="2000" dirty="0">
              <a:latin typeface="Avenir Book"/>
              <a:cs typeface="Avenir Book"/>
            </a:endParaRPr>
          </a:p>
          <a:p>
            <a:pPr lvl="1" rtl="0"/>
            <a:r>
              <a:rPr lang="en-US" altLang="zh-CN" sz="2000" dirty="0" smtClean="0">
                <a:latin typeface="Avenir Book"/>
                <a:cs typeface="Avenir Book"/>
              </a:rPr>
              <a:t>3G/4G</a:t>
            </a:r>
            <a:r>
              <a:rPr lang="zh-CN" altLang="en-US" sz="2000" dirty="0" smtClean="0">
                <a:latin typeface="Avenir Book"/>
                <a:cs typeface="Avenir Book"/>
              </a:rPr>
              <a:t> </a:t>
            </a:r>
            <a:r>
              <a:rPr lang="en-US" altLang="zh-CN" sz="2000" dirty="0" smtClean="0">
                <a:latin typeface="Avenir Book"/>
                <a:cs typeface="Avenir Book"/>
              </a:rPr>
              <a:t>Network</a:t>
            </a:r>
            <a:endParaRPr lang="zh-CN" altLang="en-US" sz="2000" dirty="0">
              <a:latin typeface="Avenir Book"/>
              <a:cs typeface="Avenir Book"/>
            </a:endParaRPr>
          </a:p>
          <a:p>
            <a:pPr lvl="1" rtl="0"/>
            <a:r>
              <a:rPr lang="en-US" altLang="zh-CN" sz="2000" dirty="0" smtClean="0">
                <a:latin typeface="Avenir Book"/>
                <a:cs typeface="Avenir Book"/>
              </a:rPr>
              <a:t>Wireless</a:t>
            </a:r>
            <a:r>
              <a:rPr lang="zh-CN" altLang="en-US" sz="2000" dirty="0" smtClean="0">
                <a:latin typeface="Avenir Book"/>
                <a:cs typeface="Avenir Book"/>
              </a:rPr>
              <a:t> </a:t>
            </a:r>
            <a:r>
              <a:rPr lang="en-US" altLang="zh-CN" sz="2000" dirty="0" smtClean="0">
                <a:latin typeface="Avenir Book"/>
                <a:cs typeface="Avenir Book"/>
              </a:rPr>
              <a:t>Sensor</a:t>
            </a:r>
            <a:r>
              <a:rPr lang="zh-CN" altLang="en-US" sz="2000" dirty="0" smtClean="0">
                <a:latin typeface="Avenir Book"/>
                <a:cs typeface="Avenir Book"/>
              </a:rPr>
              <a:t> </a:t>
            </a:r>
            <a:r>
              <a:rPr lang="en-US" altLang="zh-CN" sz="2000" dirty="0" smtClean="0">
                <a:latin typeface="Avenir Book"/>
                <a:cs typeface="Avenir Book"/>
              </a:rPr>
              <a:t>Network</a:t>
            </a:r>
            <a:endParaRPr lang="zh-CN" altLang="en-US" sz="2000" dirty="0">
              <a:latin typeface="Avenir Book"/>
              <a:cs typeface="Avenir Book"/>
            </a:endParaRPr>
          </a:p>
          <a:p>
            <a:pPr lvl="1" rtl="0"/>
            <a:r>
              <a:rPr lang="en-US" altLang="zh-CN" sz="2000" dirty="0" smtClean="0">
                <a:latin typeface="Avenir Book"/>
                <a:cs typeface="Avenir Book"/>
              </a:rPr>
              <a:t>Wireless</a:t>
            </a:r>
            <a:r>
              <a:rPr lang="zh-CN" altLang="en-US" sz="2000" dirty="0" smtClean="0">
                <a:latin typeface="Avenir Book"/>
                <a:cs typeface="Avenir Book"/>
              </a:rPr>
              <a:t> </a:t>
            </a:r>
            <a:r>
              <a:rPr lang="en-US" altLang="zh-CN" sz="2000" dirty="0" smtClean="0">
                <a:latin typeface="Avenir Book"/>
                <a:cs typeface="Avenir Book"/>
              </a:rPr>
              <a:t>Mesh</a:t>
            </a:r>
            <a:r>
              <a:rPr lang="zh-CN" altLang="en-US" sz="2000" dirty="0" smtClean="0">
                <a:latin typeface="Avenir Book"/>
                <a:cs typeface="Avenir Book"/>
              </a:rPr>
              <a:t> </a:t>
            </a:r>
            <a:r>
              <a:rPr lang="en-US" altLang="zh-CN" sz="2000" dirty="0" smtClean="0">
                <a:latin typeface="Avenir Book"/>
                <a:cs typeface="Avenir Book"/>
              </a:rPr>
              <a:t>Network</a:t>
            </a:r>
            <a:endParaRPr lang="zh-CN" altLang="en-US" sz="2000" dirty="0">
              <a:latin typeface="Avenir Book"/>
              <a:cs typeface="Avenir Book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NJU Dislab</a:t>
            </a:r>
            <a:endParaRPr 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7896" y="2170046"/>
            <a:ext cx="1830973" cy="1358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577" y="2102716"/>
            <a:ext cx="1632381" cy="122428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6450" y="3421702"/>
            <a:ext cx="2632769" cy="1559826"/>
          </a:xfrm>
          <a:prstGeom prst="rect">
            <a:avLst/>
          </a:prstGeom>
        </p:spPr>
      </p:pic>
      <p:grpSp>
        <p:nvGrpSpPr>
          <p:cNvPr id="14" name="Group 3"/>
          <p:cNvGrpSpPr>
            <a:grpSpLocks/>
          </p:cNvGrpSpPr>
          <p:nvPr/>
        </p:nvGrpSpPr>
        <p:grpSpPr bwMode="auto">
          <a:xfrm>
            <a:off x="5748159" y="4837805"/>
            <a:ext cx="2133600" cy="1324850"/>
            <a:chOff x="1942" y="1453"/>
            <a:chExt cx="2275" cy="1731"/>
          </a:xfrm>
        </p:grpSpPr>
        <p:pic>
          <p:nvPicPr>
            <p:cNvPr id="15" name="Picture 4" descr="MCj02401610000[1]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7" y="2759"/>
              <a:ext cx="573" cy="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5" descr="MCBL00565_0000[1]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" y="2530"/>
              <a:ext cx="612" cy="3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 descr="MCj02401610000[1]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2" y="2690"/>
              <a:ext cx="606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7" descr="MCBL00563_0000[1]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5" y="1988"/>
              <a:ext cx="628" cy="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8" descr="MCBL00574_0000[1]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2" y="2030"/>
              <a:ext cx="555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9" descr="MCj02401610000[1]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2" y="1830"/>
              <a:ext cx="606" cy="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1" name="Group 10"/>
            <p:cNvGrpSpPr>
              <a:grpSpLocks/>
            </p:cNvGrpSpPr>
            <p:nvPr/>
          </p:nvGrpSpPr>
          <p:grpSpPr bwMode="auto">
            <a:xfrm>
              <a:off x="3838" y="2698"/>
              <a:ext cx="132" cy="216"/>
              <a:chOff x="2496" y="2598"/>
              <a:chExt cx="132" cy="216"/>
            </a:xfrm>
          </p:grpSpPr>
          <p:sp>
            <p:nvSpPr>
              <p:cNvPr id="45" name="AutoShape 11"/>
              <p:cNvSpPr>
                <a:spLocks noChangeArrowheads="1"/>
              </p:cNvSpPr>
              <p:nvPr/>
            </p:nvSpPr>
            <p:spPr bwMode="auto">
              <a:xfrm rot="10800000">
                <a:off x="2496" y="2598"/>
                <a:ext cx="132" cy="108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Avenir Book"/>
                  <a:cs typeface="Avenir Book"/>
                </a:endParaRPr>
              </a:p>
            </p:txBody>
          </p:sp>
          <p:sp>
            <p:nvSpPr>
              <p:cNvPr id="46" name="Line 12"/>
              <p:cNvSpPr>
                <a:spLocks noChangeShapeType="1"/>
              </p:cNvSpPr>
              <p:nvPr/>
            </p:nvSpPr>
            <p:spPr bwMode="auto">
              <a:xfrm>
                <a:off x="2562" y="2598"/>
                <a:ext cx="0" cy="2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latin typeface="Avenir Book"/>
                  <a:cs typeface="Avenir Book"/>
                </a:endParaRPr>
              </a:p>
            </p:txBody>
          </p:sp>
        </p:grpSp>
        <p:grpSp>
          <p:nvGrpSpPr>
            <p:cNvPr id="22" name="Group 13"/>
            <p:cNvGrpSpPr>
              <a:grpSpLocks/>
            </p:cNvGrpSpPr>
            <p:nvPr/>
          </p:nvGrpSpPr>
          <p:grpSpPr bwMode="auto">
            <a:xfrm>
              <a:off x="3196" y="1696"/>
              <a:ext cx="132" cy="216"/>
              <a:chOff x="2496" y="2598"/>
              <a:chExt cx="132" cy="216"/>
            </a:xfrm>
          </p:grpSpPr>
          <p:sp>
            <p:nvSpPr>
              <p:cNvPr id="43" name="AutoShape 14"/>
              <p:cNvSpPr>
                <a:spLocks noChangeArrowheads="1"/>
              </p:cNvSpPr>
              <p:nvPr/>
            </p:nvSpPr>
            <p:spPr bwMode="auto">
              <a:xfrm rot="10800000">
                <a:off x="2496" y="2598"/>
                <a:ext cx="132" cy="108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Avenir Book"/>
                  <a:cs typeface="Avenir Book"/>
                </a:endParaRPr>
              </a:p>
            </p:txBody>
          </p:sp>
          <p:sp>
            <p:nvSpPr>
              <p:cNvPr id="44" name="Line 15"/>
              <p:cNvSpPr>
                <a:spLocks noChangeShapeType="1"/>
              </p:cNvSpPr>
              <p:nvPr/>
            </p:nvSpPr>
            <p:spPr bwMode="auto">
              <a:xfrm>
                <a:off x="2562" y="2598"/>
                <a:ext cx="0" cy="2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latin typeface="Avenir Book"/>
                  <a:cs typeface="Avenir Book"/>
                </a:endParaRPr>
              </a:p>
            </p:txBody>
          </p:sp>
        </p:grpSp>
        <p:grpSp>
          <p:nvGrpSpPr>
            <p:cNvPr id="23" name="Group 16"/>
            <p:cNvGrpSpPr>
              <a:grpSpLocks/>
            </p:cNvGrpSpPr>
            <p:nvPr/>
          </p:nvGrpSpPr>
          <p:grpSpPr bwMode="auto">
            <a:xfrm>
              <a:off x="2350" y="2554"/>
              <a:ext cx="132" cy="216"/>
              <a:chOff x="2496" y="2598"/>
              <a:chExt cx="132" cy="216"/>
            </a:xfrm>
          </p:grpSpPr>
          <p:sp>
            <p:nvSpPr>
              <p:cNvPr id="41" name="AutoShape 17"/>
              <p:cNvSpPr>
                <a:spLocks noChangeArrowheads="1"/>
              </p:cNvSpPr>
              <p:nvPr/>
            </p:nvSpPr>
            <p:spPr bwMode="auto">
              <a:xfrm rot="10800000">
                <a:off x="2496" y="2598"/>
                <a:ext cx="132" cy="108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Avenir Book"/>
                  <a:cs typeface="Avenir Book"/>
                </a:endParaRPr>
              </a:p>
            </p:txBody>
          </p:sp>
          <p:sp>
            <p:nvSpPr>
              <p:cNvPr id="42" name="Line 18"/>
              <p:cNvSpPr>
                <a:spLocks noChangeShapeType="1"/>
              </p:cNvSpPr>
              <p:nvPr/>
            </p:nvSpPr>
            <p:spPr bwMode="auto">
              <a:xfrm>
                <a:off x="2562" y="2598"/>
                <a:ext cx="0" cy="2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latin typeface="Avenir Book"/>
                  <a:cs typeface="Avenir Book"/>
                </a:endParaRPr>
              </a:p>
            </p:txBody>
          </p:sp>
        </p:grpSp>
        <p:sp>
          <p:nvSpPr>
            <p:cNvPr id="24" name="Line 19"/>
            <p:cNvSpPr>
              <a:spLocks noChangeShapeType="1"/>
            </p:cNvSpPr>
            <p:nvPr/>
          </p:nvSpPr>
          <p:spPr bwMode="auto">
            <a:xfrm flipV="1">
              <a:off x="2568" y="1710"/>
              <a:ext cx="624" cy="462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latin typeface="Avenir Book"/>
                <a:cs typeface="Avenir Book"/>
              </a:endParaRPr>
            </a:p>
          </p:txBody>
        </p:sp>
        <p:sp>
          <p:nvSpPr>
            <p:cNvPr id="25" name="Line 20"/>
            <p:cNvSpPr>
              <a:spLocks noChangeShapeType="1"/>
            </p:cNvSpPr>
            <p:nvPr/>
          </p:nvSpPr>
          <p:spPr bwMode="auto">
            <a:xfrm>
              <a:off x="3310" y="1744"/>
              <a:ext cx="360" cy="9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latin typeface="Avenir Book"/>
                <a:cs typeface="Avenir Book"/>
              </a:endParaRPr>
            </a:p>
          </p:txBody>
        </p:sp>
        <p:sp>
          <p:nvSpPr>
            <p:cNvPr id="26" name="Line 21"/>
            <p:cNvSpPr>
              <a:spLocks noChangeShapeType="1"/>
            </p:cNvSpPr>
            <p:nvPr/>
          </p:nvSpPr>
          <p:spPr bwMode="auto">
            <a:xfrm>
              <a:off x="2620" y="2188"/>
              <a:ext cx="606" cy="216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latin typeface="Avenir Book"/>
                <a:cs typeface="Avenir Book"/>
              </a:endParaRPr>
            </a:p>
          </p:txBody>
        </p:sp>
        <p:sp>
          <p:nvSpPr>
            <p:cNvPr id="27" name="Line 22"/>
            <p:cNvSpPr>
              <a:spLocks noChangeShapeType="1"/>
            </p:cNvSpPr>
            <p:nvPr/>
          </p:nvSpPr>
          <p:spPr bwMode="auto">
            <a:xfrm flipV="1">
              <a:off x="3304" y="1882"/>
              <a:ext cx="384" cy="486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latin typeface="Avenir Book"/>
                <a:cs typeface="Avenir Book"/>
              </a:endParaRPr>
            </a:p>
          </p:txBody>
        </p:sp>
        <p:sp>
          <p:nvSpPr>
            <p:cNvPr id="28" name="Line 23"/>
            <p:cNvSpPr>
              <a:spLocks noChangeShapeType="1"/>
            </p:cNvSpPr>
            <p:nvPr/>
          </p:nvSpPr>
          <p:spPr bwMode="auto">
            <a:xfrm flipV="1">
              <a:off x="2476" y="2410"/>
              <a:ext cx="684" cy="402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latin typeface="Avenir Book"/>
                <a:cs typeface="Avenir Book"/>
              </a:endParaRPr>
            </a:p>
          </p:txBody>
        </p:sp>
        <p:sp>
          <p:nvSpPr>
            <p:cNvPr id="29" name="Line 24"/>
            <p:cNvSpPr>
              <a:spLocks noChangeShapeType="1"/>
            </p:cNvSpPr>
            <p:nvPr/>
          </p:nvSpPr>
          <p:spPr bwMode="auto">
            <a:xfrm flipV="1">
              <a:off x="2476" y="2218"/>
              <a:ext cx="102" cy="618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latin typeface="Avenir Book"/>
                <a:cs typeface="Avenir Book"/>
              </a:endParaRPr>
            </a:p>
          </p:txBody>
        </p:sp>
        <p:grpSp>
          <p:nvGrpSpPr>
            <p:cNvPr id="30" name="Group 25"/>
            <p:cNvGrpSpPr>
              <a:grpSpLocks/>
            </p:cNvGrpSpPr>
            <p:nvPr/>
          </p:nvGrpSpPr>
          <p:grpSpPr bwMode="auto">
            <a:xfrm>
              <a:off x="3232" y="2356"/>
              <a:ext cx="132" cy="216"/>
              <a:chOff x="2496" y="2598"/>
              <a:chExt cx="132" cy="216"/>
            </a:xfrm>
          </p:grpSpPr>
          <p:sp>
            <p:nvSpPr>
              <p:cNvPr id="39" name="AutoShape 26"/>
              <p:cNvSpPr>
                <a:spLocks noChangeArrowheads="1"/>
              </p:cNvSpPr>
              <p:nvPr/>
            </p:nvSpPr>
            <p:spPr bwMode="auto">
              <a:xfrm rot="10800000">
                <a:off x="2496" y="2598"/>
                <a:ext cx="132" cy="108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Avenir Book"/>
                  <a:cs typeface="Avenir Book"/>
                </a:endParaRPr>
              </a:p>
            </p:txBody>
          </p:sp>
          <p:sp>
            <p:nvSpPr>
              <p:cNvPr id="40" name="Line 27"/>
              <p:cNvSpPr>
                <a:spLocks noChangeShapeType="1"/>
              </p:cNvSpPr>
              <p:nvPr/>
            </p:nvSpPr>
            <p:spPr bwMode="auto">
              <a:xfrm>
                <a:off x="2562" y="2598"/>
                <a:ext cx="0" cy="2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latin typeface="Avenir Book"/>
                  <a:cs typeface="Avenir Book"/>
                </a:endParaRPr>
              </a:p>
            </p:txBody>
          </p:sp>
        </p:grpSp>
        <p:grpSp>
          <p:nvGrpSpPr>
            <p:cNvPr id="31" name="Group 28"/>
            <p:cNvGrpSpPr>
              <a:grpSpLocks/>
            </p:cNvGrpSpPr>
            <p:nvPr/>
          </p:nvGrpSpPr>
          <p:grpSpPr bwMode="auto">
            <a:xfrm>
              <a:off x="3664" y="1840"/>
              <a:ext cx="132" cy="216"/>
              <a:chOff x="2496" y="2598"/>
              <a:chExt cx="132" cy="216"/>
            </a:xfrm>
          </p:grpSpPr>
          <p:sp>
            <p:nvSpPr>
              <p:cNvPr id="37" name="AutoShape 29"/>
              <p:cNvSpPr>
                <a:spLocks noChangeArrowheads="1"/>
              </p:cNvSpPr>
              <p:nvPr/>
            </p:nvSpPr>
            <p:spPr bwMode="auto">
              <a:xfrm rot="10800000">
                <a:off x="2496" y="2598"/>
                <a:ext cx="132" cy="108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Avenir Book"/>
                  <a:cs typeface="Avenir Book"/>
                </a:endParaRPr>
              </a:p>
            </p:txBody>
          </p:sp>
          <p:sp>
            <p:nvSpPr>
              <p:cNvPr id="38" name="Line 30"/>
              <p:cNvSpPr>
                <a:spLocks noChangeShapeType="1"/>
              </p:cNvSpPr>
              <p:nvPr/>
            </p:nvSpPr>
            <p:spPr bwMode="auto">
              <a:xfrm>
                <a:off x="2562" y="2598"/>
                <a:ext cx="0" cy="2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latin typeface="Avenir Book"/>
                  <a:cs typeface="Avenir Book"/>
                </a:endParaRPr>
              </a:p>
            </p:txBody>
          </p:sp>
        </p:grpSp>
        <p:grpSp>
          <p:nvGrpSpPr>
            <p:cNvPr id="32" name="Group 31"/>
            <p:cNvGrpSpPr>
              <a:grpSpLocks/>
            </p:cNvGrpSpPr>
            <p:nvPr/>
          </p:nvGrpSpPr>
          <p:grpSpPr bwMode="auto">
            <a:xfrm>
              <a:off x="2488" y="1864"/>
              <a:ext cx="132" cy="216"/>
              <a:chOff x="2496" y="2598"/>
              <a:chExt cx="132" cy="216"/>
            </a:xfrm>
          </p:grpSpPr>
          <p:sp>
            <p:nvSpPr>
              <p:cNvPr id="35" name="AutoShape 32"/>
              <p:cNvSpPr>
                <a:spLocks noChangeArrowheads="1"/>
              </p:cNvSpPr>
              <p:nvPr/>
            </p:nvSpPr>
            <p:spPr bwMode="auto">
              <a:xfrm rot="10800000">
                <a:off x="2496" y="2598"/>
                <a:ext cx="132" cy="108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>
                  <a:latin typeface="Avenir Book"/>
                  <a:cs typeface="Avenir Book"/>
                </a:endParaRPr>
              </a:p>
            </p:txBody>
          </p:sp>
          <p:sp>
            <p:nvSpPr>
              <p:cNvPr id="36" name="Line 33"/>
              <p:cNvSpPr>
                <a:spLocks noChangeShapeType="1"/>
              </p:cNvSpPr>
              <p:nvPr/>
            </p:nvSpPr>
            <p:spPr bwMode="auto">
              <a:xfrm>
                <a:off x="2562" y="2598"/>
                <a:ext cx="0" cy="2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>
                  <a:latin typeface="Avenir Book"/>
                  <a:cs typeface="Avenir Book"/>
                </a:endParaRPr>
              </a:p>
            </p:txBody>
          </p:sp>
        </p:grpSp>
        <p:sp>
          <p:nvSpPr>
            <p:cNvPr id="33" name="Line 34"/>
            <p:cNvSpPr>
              <a:spLocks noChangeShapeType="1"/>
            </p:cNvSpPr>
            <p:nvPr/>
          </p:nvSpPr>
          <p:spPr bwMode="auto">
            <a:xfrm>
              <a:off x="3354" y="2378"/>
              <a:ext cx="516" cy="324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>
                <a:latin typeface="Avenir Book"/>
                <a:cs typeface="Avenir Book"/>
              </a:endParaRPr>
            </a:p>
          </p:txBody>
        </p:sp>
        <p:sp>
          <p:nvSpPr>
            <p:cNvPr id="34" name="Text Box 35"/>
            <p:cNvSpPr txBox="1">
              <a:spLocks noChangeArrowheads="1"/>
            </p:cNvSpPr>
            <p:nvPr/>
          </p:nvSpPr>
          <p:spPr bwMode="auto">
            <a:xfrm>
              <a:off x="2286" y="1453"/>
              <a:ext cx="197" cy="4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endParaRPr lang="en-US" altLang="zh-TW" sz="1800" dirty="0">
                <a:latin typeface="Avenir Book"/>
                <a:cs typeface="Avenir Book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621551" y="4206096"/>
            <a:ext cx="5700570" cy="19660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defTabSz="914400">
              <a:spcBef>
                <a:spcPct val="20000"/>
              </a:spcBef>
              <a:spcAft>
                <a:spcPts val="600"/>
              </a:spcAft>
              <a:buFont typeface="Arial"/>
              <a:buChar char="•"/>
            </a:pPr>
            <a:r>
              <a:rPr kumimoji="1" lang="en-US" altLang="zh-CN" sz="2000" dirty="0">
                <a:latin typeface="Avenir Book"/>
                <a:cs typeface="Avenir Book"/>
              </a:rPr>
              <a:t>Wireless</a:t>
            </a:r>
            <a:r>
              <a:rPr kumimoji="1" lang="zh-CN" altLang="en-US" sz="2000" dirty="0">
                <a:latin typeface="Avenir Book"/>
                <a:cs typeface="Avenir Book"/>
              </a:rPr>
              <a:t> </a:t>
            </a:r>
            <a:r>
              <a:rPr kumimoji="1" lang="en-US" altLang="zh-CN" sz="2000" dirty="0">
                <a:latin typeface="Avenir Book"/>
                <a:cs typeface="Avenir Book"/>
              </a:rPr>
              <a:t>Medium</a:t>
            </a:r>
            <a:r>
              <a:rPr kumimoji="1" lang="zh-CN" altLang="en-US" sz="2000" dirty="0">
                <a:latin typeface="Avenir Book"/>
                <a:cs typeface="Avenir Book"/>
              </a:rPr>
              <a:t> </a:t>
            </a:r>
            <a:r>
              <a:rPr kumimoji="1" lang="en-US" altLang="zh-CN" sz="2000" dirty="0">
                <a:latin typeface="Avenir Book"/>
                <a:cs typeface="Avenir Book"/>
              </a:rPr>
              <a:t>is</a:t>
            </a:r>
            <a:r>
              <a:rPr kumimoji="1" lang="zh-CN" altLang="en-US" sz="2000" dirty="0">
                <a:latin typeface="Avenir Book"/>
                <a:cs typeface="Avenir Book"/>
              </a:rPr>
              <a:t> </a:t>
            </a:r>
            <a:r>
              <a:rPr kumimoji="1" lang="en-US" altLang="zh-CN" sz="2000" dirty="0">
                <a:latin typeface="Avenir Book"/>
                <a:cs typeface="Avenir Book"/>
              </a:rPr>
              <a:t>shared</a:t>
            </a:r>
            <a:r>
              <a:rPr kumimoji="1" lang="zh-CN" altLang="en-US" sz="2000" dirty="0">
                <a:latin typeface="Avenir Book"/>
                <a:cs typeface="Avenir Book"/>
              </a:rPr>
              <a:t> </a:t>
            </a:r>
          </a:p>
          <a:p>
            <a:pPr lvl="1" indent="-182880" defTabSz="9144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altLang="zh-CN" sz="2000" dirty="0">
                <a:latin typeface="Avenir Book"/>
                <a:cs typeface="Avenir Book"/>
              </a:rPr>
              <a:t>The</a:t>
            </a:r>
            <a:r>
              <a:rPr lang="zh-CN" altLang="en-US" sz="2000" dirty="0">
                <a:latin typeface="Avenir Book"/>
                <a:cs typeface="Avenir Book"/>
              </a:rPr>
              <a:t> </a:t>
            </a:r>
            <a:r>
              <a:rPr lang="en-US" altLang="zh-CN" sz="2000" dirty="0">
                <a:latin typeface="Avenir Book"/>
                <a:cs typeface="Avenir Book"/>
              </a:rPr>
              <a:t>number</a:t>
            </a:r>
            <a:r>
              <a:rPr lang="zh-CN" altLang="en-US" sz="2000" dirty="0">
                <a:latin typeface="Avenir Book"/>
                <a:cs typeface="Avenir Book"/>
              </a:rPr>
              <a:t> </a:t>
            </a:r>
            <a:r>
              <a:rPr lang="en-US" altLang="zh-CN" sz="2000" dirty="0">
                <a:latin typeface="Avenir Book"/>
                <a:cs typeface="Avenir Book"/>
              </a:rPr>
              <a:t>of</a:t>
            </a:r>
            <a:r>
              <a:rPr lang="zh-CN" altLang="en-US" sz="2000" dirty="0">
                <a:latin typeface="Avenir Book"/>
                <a:cs typeface="Avenir Book"/>
              </a:rPr>
              <a:t> </a:t>
            </a:r>
            <a:r>
              <a:rPr lang="en-US" altLang="zh-CN" sz="2000" dirty="0">
                <a:latin typeface="Avenir Book"/>
                <a:cs typeface="Avenir Book"/>
              </a:rPr>
              <a:t>channels</a:t>
            </a:r>
            <a:r>
              <a:rPr lang="zh-CN" altLang="en-US" sz="2000" dirty="0">
                <a:latin typeface="Avenir Book"/>
                <a:cs typeface="Avenir Book"/>
              </a:rPr>
              <a:t> </a:t>
            </a:r>
            <a:r>
              <a:rPr lang="en-US" altLang="zh-CN" sz="2000" dirty="0">
                <a:latin typeface="Avenir Book"/>
                <a:cs typeface="Avenir Book"/>
              </a:rPr>
              <a:t>is</a:t>
            </a:r>
            <a:r>
              <a:rPr lang="zh-CN" altLang="en-US" sz="2000" dirty="0">
                <a:latin typeface="Avenir Book"/>
                <a:cs typeface="Avenir Book"/>
              </a:rPr>
              <a:t> </a:t>
            </a:r>
            <a:r>
              <a:rPr lang="en-US" altLang="zh-CN" sz="2000" dirty="0">
                <a:latin typeface="Avenir Book"/>
                <a:cs typeface="Avenir Book"/>
              </a:rPr>
              <a:t>limited</a:t>
            </a:r>
            <a:r>
              <a:rPr lang="zh-CN" altLang="en-US" sz="2000" dirty="0">
                <a:latin typeface="Avenir Book"/>
                <a:cs typeface="Avenir Book"/>
              </a:rPr>
              <a:t> </a:t>
            </a:r>
          </a:p>
          <a:p>
            <a:pPr lvl="1" indent="-182880" defTabSz="9144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altLang="zh-CN" sz="2000" dirty="0">
                <a:latin typeface="Avenir Book"/>
                <a:cs typeface="Avenir Book"/>
              </a:rPr>
              <a:t>The</a:t>
            </a:r>
            <a:r>
              <a:rPr lang="zh-CN" altLang="en-US" sz="2000" dirty="0">
                <a:latin typeface="Avenir Book"/>
                <a:cs typeface="Avenir Book"/>
              </a:rPr>
              <a:t> </a:t>
            </a:r>
            <a:r>
              <a:rPr lang="en-US" altLang="zh-CN" sz="2000" dirty="0">
                <a:latin typeface="Avenir Book"/>
                <a:cs typeface="Avenir Book"/>
              </a:rPr>
              <a:t>bandwidth</a:t>
            </a:r>
            <a:r>
              <a:rPr lang="zh-CN" altLang="en-US" sz="2000" dirty="0">
                <a:latin typeface="Avenir Book"/>
                <a:cs typeface="Avenir Book"/>
              </a:rPr>
              <a:t> </a:t>
            </a:r>
            <a:r>
              <a:rPr lang="en-US" altLang="zh-CN" sz="2000" dirty="0">
                <a:latin typeface="Avenir Book"/>
                <a:cs typeface="Avenir Book"/>
              </a:rPr>
              <a:t>of</a:t>
            </a:r>
            <a:r>
              <a:rPr lang="zh-CN" altLang="en-US" sz="2000" dirty="0">
                <a:latin typeface="Avenir Book"/>
                <a:cs typeface="Avenir Book"/>
              </a:rPr>
              <a:t> </a:t>
            </a:r>
            <a:r>
              <a:rPr lang="en-US" altLang="zh-CN" sz="2000" dirty="0">
                <a:latin typeface="Avenir Book"/>
                <a:cs typeface="Avenir Book"/>
              </a:rPr>
              <a:t>channels</a:t>
            </a:r>
            <a:r>
              <a:rPr lang="zh-CN" altLang="en-US" sz="2000" dirty="0">
                <a:latin typeface="Avenir Book"/>
                <a:cs typeface="Avenir Book"/>
              </a:rPr>
              <a:t> </a:t>
            </a:r>
            <a:r>
              <a:rPr lang="en-US" altLang="zh-CN" sz="2000" dirty="0">
                <a:latin typeface="Avenir Book"/>
                <a:cs typeface="Avenir Book"/>
              </a:rPr>
              <a:t>is</a:t>
            </a:r>
            <a:r>
              <a:rPr lang="zh-CN" altLang="en-US" sz="2000" dirty="0">
                <a:latin typeface="Avenir Book"/>
                <a:cs typeface="Avenir Book"/>
              </a:rPr>
              <a:t> </a:t>
            </a:r>
            <a:r>
              <a:rPr lang="en-US" altLang="zh-CN" sz="2000" dirty="0">
                <a:latin typeface="Avenir Book"/>
                <a:cs typeface="Avenir Book"/>
              </a:rPr>
              <a:t>limited</a:t>
            </a:r>
            <a:endParaRPr lang="zh-CN" altLang="en-US" sz="2000" dirty="0">
              <a:latin typeface="Avenir Book"/>
              <a:cs typeface="Avenir Book"/>
            </a:endParaRPr>
          </a:p>
          <a:p>
            <a:pPr lvl="1" indent="-182880" defTabSz="914400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•"/>
            </a:pPr>
            <a:r>
              <a:rPr lang="en-US" altLang="zh-CN" sz="2000" dirty="0">
                <a:latin typeface="Avenir Book"/>
                <a:cs typeface="Avenir Book"/>
              </a:rPr>
              <a:t>Spatial</a:t>
            </a:r>
            <a:r>
              <a:rPr lang="zh-CN" altLang="en-US" sz="2000" dirty="0">
                <a:latin typeface="Avenir Book"/>
                <a:cs typeface="Avenir Book"/>
              </a:rPr>
              <a:t> </a:t>
            </a:r>
            <a:r>
              <a:rPr lang="en-US" altLang="zh-CN" sz="2000" dirty="0">
                <a:latin typeface="Avenir Book"/>
                <a:cs typeface="Avenir Book"/>
              </a:rPr>
              <a:t>Reuse</a:t>
            </a:r>
            <a:r>
              <a:rPr lang="zh-CN" altLang="en-US" sz="2000" dirty="0">
                <a:latin typeface="Avenir Book"/>
                <a:cs typeface="Avenir Book"/>
              </a:rPr>
              <a:t> </a:t>
            </a:r>
            <a:r>
              <a:rPr lang="en-US" altLang="zh-CN" sz="2000" dirty="0">
                <a:latin typeface="Avenir Book"/>
                <a:cs typeface="Avenir Book"/>
              </a:rPr>
              <a:t>is</a:t>
            </a:r>
            <a:r>
              <a:rPr lang="zh-CN" altLang="en-US" sz="2000" dirty="0">
                <a:latin typeface="Avenir Book"/>
                <a:cs typeface="Avenir Book"/>
              </a:rPr>
              <a:t> </a:t>
            </a:r>
            <a:r>
              <a:rPr lang="en-US" altLang="zh-CN" sz="2000" dirty="0">
                <a:latin typeface="Avenir Book"/>
                <a:cs typeface="Avenir Book"/>
              </a:rPr>
              <a:t>conflict</a:t>
            </a:r>
            <a:r>
              <a:rPr lang="zh-CN" altLang="en-US" sz="2000" dirty="0">
                <a:latin typeface="Avenir Book"/>
                <a:cs typeface="Avenir Book"/>
              </a:rPr>
              <a:t> </a:t>
            </a:r>
            <a:r>
              <a:rPr lang="en-US" altLang="zh-CN" sz="2000" dirty="0">
                <a:latin typeface="Avenir Book"/>
                <a:cs typeface="Avenir Book"/>
              </a:rPr>
              <a:t>with</a:t>
            </a:r>
            <a:r>
              <a:rPr lang="zh-CN" altLang="en-US" sz="2000" dirty="0">
                <a:latin typeface="Avenir Book"/>
                <a:cs typeface="Avenir Book"/>
              </a:rPr>
              <a:t> </a:t>
            </a:r>
            <a:r>
              <a:rPr lang="en-US" altLang="zh-CN" sz="2000" dirty="0">
                <a:latin typeface="Avenir Book"/>
                <a:cs typeface="Avenir Book"/>
              </a:rPr>
              <a:t>Coverage</a:t>
            </a:r>
            <a:r>
              <a:rPr lang="zh-CN" altLang="en-US" sz="2000" dirty="0">
                <a:latin typeface="Avenir Book"/>
                <a:cs typeface="Avenir Book"/>
              </a:rPr>
              <a:t> </a:t>
            </a:r>
            <a:r>
              <a:rPr lang="en-US" altLang="zh-CN" sz="2000" dirty="0">
                <a:latin typeface="Avenir Book"/>
                <a:cs typeface="Avenir Book"/>
              </a:rPr>
              <a:t>range</a:t>
            </a:r>
            <a:r>
              <a:rPr lang="zh-CN" altLang="en-US" sz="2000" dirty="0">
                <a:latin typeface="Avenir Book"/>
                <a:cs typeface="Avenir Book"/>
              </a:rPr>
              <a:t> </a:t>
            </a:r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7E737-3DD8-8F44-82BF-759D5A178836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60538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cap="none" dirty="0" smtClean="0"/>
              <a:t>Evaluation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/>
              <a:buChar char="•"/>
            </a:pPr>
            <a:r>
              <a:rPr kumimoji="1" lang="en-US" altLang="zh-CN" dirty="0" smtClean="0">
                <a:latin typeface="Avenir Book"/>
                <a:cs typeface="Avenir Book"/>
              </a:rPr>
              <a:t>Wireless Network Optimization</a:t>
            </a:r>
            <a:endParaRPr kumimoji="1" lang="zh-CN" altLang="en-US" dirty="0">
              <a:latin typeface="Avenir Book"/>
              <a:cs typeface="Avenir Book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087" y="2527593"/>
            <a:ext cx="5277902" cy="3598570"/>
          </a:xfrm>
          <a:prstGeom prst="rect">
            <a:avLst/>
          </a:prstGeom>
        </p:spPr>
      </p:pic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NJU Dislab</a:t>
            </a:r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7E737-3DD8-8F44-82BF-759D5A178836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0554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pic>
        <p:nvPicPr>
          <p:cNvPr id="5" name="Picture 2" descr="http://hiphotos.baidu.com/%CD%DA%BF%F3%B9%A4%C8%CB/pic/item/883741f78d3d819cf3d385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3768" y="1556792"/>
            <a:ext cx="3294365" cy="4392488"/>
          </a:xfrm>
          <a:prstGeom prst="rect">
            <a:avLst/>
          </a:prstGeom>
          <a:noFill/>
        </p:spPr>
      </p:pic>
      <p:sp>
        <p:nvSpPr>
          <p:cNvPr id="6" name="文本框 5"/>
          <p:cNvSpPr txBox="1"/>
          <p:nvPr/>
        </p:nvSpPr>
        <p:spPr>
          <a:xfrm rot="21075487">
            <a:off x="2591471" y="327569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kumimoji="1" lang="en-US" altLang="zh-CN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Questions?</a:t>
            </a:r>
            <a:endParaRPr kumimoji="1" lang="zh-CN" alt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81253" y="632490"/>
            <a:ext cx="1764127" cy="562213"/>
          </a:xfrm>
          <a:prstGeom prst="cloudCallout">
            <a:avLst>
              <a:gd name="adj1" fmla="val -78914"/>
              <a:gd name="adj2" fmla="val 208149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en-US" altLang="zh-CN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venir Book"/>
                <a:cs typeface="Avenir Book"/>
              </a:rPr>
              <a:t>Thanks</a:t>
            </a:r>
            <a:endParaRPr kumimoji="1" lang="zh-CN" altLang="en-US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venir Book"/>
              <a:cs typeface="Avenir Book"/>
            </a:endParaRP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NJU Dislab</a:t>
            </a:r>
            <a:endParaRPr kumimoji="1" lang="zh-CN" altLang="en-US"/>
          </a:p>
        </p:txBody>
      </p:sp>
      <p:sp>
        <p:nvSpPr>
          <p:cNvPr id="3" name="幻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7E737-3DD8-8F44-82BF-759D5A178836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5528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cap="none" dirty="0"/>
              <a:t>Background</a:t>
            </a:r>
            <a:endParaRPr kumimoji="1" lang="zh-CN" altLang="en-US" u="sng" cap="none" dirty="0">
              <a:solidFill>
                <a:schemeClr val="tx1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 smtClean="0">
                <a:latin typeface="Avenir Book"/>
                <a:cs typeface="Avenir Book"/>
              </a:rPr>
              <a:t> </a:t>
            </a:r>
            <a:endParaRPr kumimoji="1" lang="zh-CN" altLang="en-US" dirty="0">
              <a:latin typeface="Avenir Book"/>
              <a:cs typeface="Avenir Book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latin typeface="Avenir Book"/>
                <a:cs typeface="Avenir Book"/>
              </a:rPr>
              <a:t>NJU Dislab</a:t>
            </a:r>
            <a:endParaRPr lang="en-US">
              <a:latin typeface="Avenir Book"/>
              <a:cs typeface="Avenir Book"/>
            </a:endParaRPr>
          </a:p>
        </p:txBody>
      </p:sp>
      <p:graphicFrame>
        <p:nvGraphicFramePr>
          <p:cNvPr id="9" name="内容占位符 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646291"/>
              </p:ext>
            </p:extLst>
          </p:nvPr>
        </p:nvGraphicFramePr>
        <p:xfrm>
          <a:off x="857625" y="1969998"/>
          <a:ext cx="3877247" cy="1966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2" descr="http://www.psd.cn/uploads/soft/pic/3D/three/035_1600x1200_psd.cn.jpg"/>
          <p:cNvPicPr>
            <a:picLocks noChangeAspect="1" noChangeArrowheads="1"/>
          </p:cNvPicPr>
          <p:nvPr/>
        </p:nvPicPr>
        <p:blipFill>
          <a:blip r:embed="rId7" cstate="print"/>
          <a:srcRect l="3689"/>
          <a:stretch>
            <a:fillRect/>
          </a:stretch>
        </p:blipFill>
        <p:spPr bwMode="auto">
          <a:xfrm>
            <a:off x="4734872" y="1752600"/>
            <a:ext cx="4185972" cy="3259733"/>
          </a:xfrm>
          <a:prstGeom prst="rect">
            <a:avLst/>
          </a:prstGeom>
          <a:noFill/>
        </p:spPr>
      </p:pic>
      <p:sp>
        <p:nvSpPr>
          <p:cNvPr id="15" name="云形标注 14"/>
          <p:cNvSpPr/>
          <p:nvPr/>
        </p:nvSpPr>
        <p:spPr>
          <a:xfrm>
            <a:off x="2367523" y="5039953"/>
            <a:ext cx="4734697" cy="1086983"/>
          </a:xfrm>
          <a:prstGeom prst="cloudCallout">
            <a:avLst>
              <a:gd name="adj1" fmla="val 22798"/>
              <a:gd name="adj2" fmla="val -104868"/>
            </a:avLst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zh-CN" dirty="0" smtClean="0">
                <a:latin typeface="Avenir Book"/>
                <a:cs typeface="Avenir Book"/>
              </a:rPr>
              <a:t>How</a:t>
            </a:r>
            <a:r>
              <a:rPr kumimoji="1" lang="zh-CN" altLang="en-US" dirty="0" smtClean="0">
                <a:latin typeface="Avenir Book"/>
                <a:cs typeface="Avenir Book"/>
              </a:rPr>
              <a:t> </a:t>
            </a:r>
            <a:r>
              <a:rPr kumimoji="1" lang="en-US" altLang="zh-CN" dirty="0" smtClean="0">
                <a:latin typeface="Avenir Book"/>
                <a:cs typeface="Avenir Book"/>
              </a:rPr>
              <a:t>to</a:t>
            </a:r>
            <a:r>
              <a:rPr kumimoji="1" lang="zh-CN" altLang="en-US" dirty="0" smtClean="0">
                <a:latin typeface="Avenir Book"/>
                <a:cs typeface="Avenir Book"/>
              </a:rPr>
              <a:t> </a:t>
            </a:r>
            <a:r>
              <a:rPr kumimoji="1" lang="en-US" altLang="zh-CN" dirty="0" smtClean="0">
                <a:latin typeface="Avenir Book"/>
                <a:cs typeface="Avenir Book"/>
              </a:rPr>
              <a:t>allocate</a:t>
            </a:r>
            <a:r>
              <a:rPr kumimoji="1" lang="zh-CN" altLang="en-US" dirty="0" smtClean="0">
                <a:latin typeface="Avenir Book"/>
                <a:cs typeface="Avenir Book"/>
              </a:rPr>
              <a:t> </a:t>
            </a:r>
            <a:r>
              <a:rPr kumimoji="1" lang="en-US" altLang="zh-CN" dirty="0" smtClean="0">
                <a:latin typeface="Avenir Book"/>
                <a:cs typeface="Avenir Book"/>
              </a:rPr>
              <a:t>the</a:t>
            </a:r>
            <a:r>
              <a:rPr kumimoji="1" lang="zh-CN" altLang="en-US" dirty="0" smtClean="0">
                <a:latin typeface="Avenir Book"/>
                <a:cs typeface="Avenir Book"/>
              </a:rPr>
              <a:t> </a:t>
            </a:r>
            <a:r>
              <a:rPr kumimoji="1" lang="en-US" altLang="zh-CN" dirty="0" smtClean="0">
                <a:latin typeface="Avenir Book"/>
                <a:cs typeface="Avenir Book"/>
              </a:rPr>
              <a:t>communication resources to</a:t>
            </a:r>
            <a:r>
              <a:rPr kumimoji="1" lang="zh-CN" altLang="en-US" dirty="0" smtClean="0">
                <a:latin typeface="Avenir Book"/>
                <a:cs typeface="Avenir Book"/>
              </a:rPr>
              <a:t> </a:t>
            </a:r>
            <a:r>
              <a:rPr kumimoji="1" lang="en-US" altLang="zh-CN" dirty="0" smtClean="0">
                <a:latin typeface="Avenir Book"/>
                <a:cs typeface="Avenir Book"/>
              </a:rPr>
              <a:t>achieve</a:t>
            </a:r>
            <a:r>
              <a:rPr kumimoji="1" lang="zh-CN" altLang="en-US" dirty="0" smtClean="0">
                <a:latin typeface="Avenir Book"/>
                <a:cs typeface="Avenir Book"/>
              </a:rPr>
              <a:t> </a:t>
            </a:r>
            <a:r>
              <a:rPr kumimoji="1" lang="en-US" altLang="zh-CN" dirty="0" smtClean="0">
                <a:latin typeface="Avenir Book"/>
                <a:cs typeface="Avenir Book"/>
              </a:rPr>
              <a:t>best</a:t>
            </a:r>
            <a:r>
              <a:rPr kumimoji="1" lang="zh-CN" altLang="en-US" dirty="0" smtClean="0">
                <a:latin typeface="Avenir Book"/>
                <a:cs typeface="Avenir Book"/>
              </a:rPr>
              <a:t> </a:t>
            </a:r>
            <a:r>
              <a:rPr kumimoji="1" lang="en-US" altLang="zh-CN" dirty="0" smtClean="0">
                <a:latin typeface="Avenir Book"/>
                <a:cs typeface="Avenir Book"/>
              </a:rPr>
              <a:t>services?</a:t>
            </a:r>
            <a:endParaRPr kumimoji="1" lang="zh-CN" altLang="en-US" dirty="0" smtClean="0">
              <a:latin typeface="Avenir Book"/>
              <a:cs typeface="Avenir Book"/>
            </a:endParaRPr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7E737-3DD8-8F44-82BF-759D5A178836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145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99" y="604084"/>
            <a:ext cx="8216339" cy="827293"/>
          </a:xfrm>
        </p:spPr>
        <p:txBody>
          <a:bodyPr>
            <a:normAutofit/>
          </a:bodyPr>
          <a:lstStyle/>
          <a:p>
            <a:r>
              <a:rPr kumimoji="1" lang="en-US" altLang="zh-CN" sz="2000" cap="none" dirty="0" smtClean="0"/>
              <a:t>Interference</a:t>
            </a:r>
            <a:r>
              <a:rPr kumimoji="1" lang="zh-CN" altLang="en-US" sz="2000" cap="none" dirty="0" smtClean="0"/>
              <a:t> </a:t>
            </a:r>
            <a:r>
              <a:rPr kumimoji="1" lang="en-US" altLang="zh-CN" sz="2000" cap="none" dirty="0" smtClean="0"/>
              <a:t>Model</a:t>
            </a:r>
            <a:r>
              <a:rPr kumimoji="1" lang="zh-CN" altLang="en-US" sz="2000" cap="none" dirty="0" smtClean="0"/>
              <a:t> </a:t>
            </a:r>
            <a:r>
              <a:rPr kumimoji="1" lang="en-US" altLang="zh-CN" sz="2000" cap="none" dirty="0" smtClean="0"/>
              <a:t>for Wireless Network Optimization</a:t>
            </a:r>
            <a:endParaRPr kumimoji="1" lang="zh-CN" altLang="en-US" sz="1400" u="sng" cap="none" dirty="0">
              <a:solidFill>
                <a:schemeClr val="tx1"/>
              </a:solidFill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NJU Dislab</a:t>
            </a:r>
            <a:endParaRPr lang="en-US"/>
          </a:p>
        </p:txBody>
      </p:sp>
      <p:sp>
        <p:nvSpPr>
          <p:cNvPr id="7" name="圆角矩形 6"/>
          <p:cNvSpPr/>
          <p:nvPr/>
        </p:nvSpPr>
        <p:spPr>
          <a:xfrm>
            <a:off x="1510167" y="1752600"/>
            <a:ext cx="5571633" cy="3224636"/>
          </a:xfrm>
          <a:prstGeom prst="roundRect">
            <a:avLst/>
          </a:prstGeom>
          <a:solidFill>
            <a:srgbClr val="97A7D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en-US" altLang="zh-CN" dirty="0" smtClean="0"/>
              <a:t>Wireless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Network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Optimization</a:t>
            </a:r>
            <a:endParaRPr kumimoji="1" lang="zh-CN" altLang="en-US" dirty="0"/>
          </a:p>
        </p:txBody>
      </p:sp>
      <p:graphicFrame>
        <p:nvGraphicFramePr>
          <p:cNvPr id="8" name="图表 7"/>
          <p:cNvGraphicFramePr/>
          <p:nvPr>
            <p:extLst>
              <p:ext uri="{D42A27DB-BD31-4B8C-83A1-F6EECF244321}">
                <p14:modId xmlns:p14="http://schemas.microsoft.com/office/powerpoint/2010/main" val="1535867649"/>
              </p:ext>
            </p:extLst>
          </p:nvPr>
        </p:nvGraphicFramePr>
        <p:xfrm>
          <a:off x="1510167" y="2357033"/>
          <a:ext cx="2067125" cy="23112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圆角矩形 11"/>
          <p:cNvSpPr/>
          <p:nvPr/>
        </p:nvSpPr>
        <p:spPr>
          <a:xfrm>
            <a:off x="3878399" y="3172792"/>
            <a:ext cx="1430090" cy="648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 smtClean="0"/>
              <a:t>Routing</a:t>
            </a:r>
            <a:endParaRPr kumimoji="1" lang="zh-CN" altLang="en-US" dirty="0"/>
          </a:p>
        </p:txBody>
      </p:sp>
      <p:sp>
        <p:nvSpPr>
          <p:cNvPr id="13" name="圆角矩形 12"/>
          <p:cNvSpPr/>
          <p:nvPr/>
        </p:nvSpPr>
        <p:spPr>
          <a:xfrm>
            <a:off x="3878399" y="4020301"/>
            <a:ext cx="1430090" cy="648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 smtClean="0"/>
              <a:t>Bit-Rate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Control</a:t>
            </a:r>
            <a:endParaRPr kumimoji="1" lang="zh-CN" altLang="en-US" dirty="0"/>
          </a:p>
        </p:txBody>
      </p:sp>
      <p:sp>
        <p:nvSpPr>
          <p:cNvPr id="14" name="圆角矩形 13"/>
          <p:cNvSpPr/>
          <p:nvPr/>
        </p:nvSpPr>
        <p:spPr>
          <a:xfrm>
            <a:off x="5731796" y="2357033"/>
            <a:ext cx="1075428" cy="23112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 smtClean="0"/>
              <a:t>Cross-layer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Optimization</a:t>
            </a:r>
            <a:endParaRPr kumimoji="1" lang="zh-CN" altLang="en-US" dirty="0"/>
          </a:p>
        </p:txBody>
      </p:sp>
      <p:sp>
        <p:nvSpPr>
          <p:cNvPr id="15" name="圆角矩形 14"/>
          <p:cNvSpPr/>
          <p:nvPr/>
        </p:nvSpPr>
        <p:spPr>
          <a:xfrm>
            <a:off x="1510168" y="5789612"/>
            <a:ext cx="5571632" cy="4576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 smtClean="0"/>
              <a:t>Interference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Model</a:t>
            </a:r>
            <a:endParaRPr kumimoji="1" lang="zh-CN" altLang="en-US" dirty="0"/>
          </a:p>
        </p:txBody>
      </p:sp>
      <p:sp>
        <p:nvSpPr>
          <p:cNvPr id="16" name="上箭头 15"/>
          <p:cNvSpPr/>
          <p:nvPr/>
        </p:nvSpPr>
        <p:spPr>
          <a:xfrm>
            <a:off x="3878399" y="5114538"/>
            <a:ext cx="995350" cy="53777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3886200" y="2357033"/>
            <a:ext cx="1430090" cy="648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 smtClean="0"/>
              <a:t>Association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Control</a:t>
            </a:r>
            <a:endParaRPr kumimoji="1" lang="zh-CN" altLang="en-US" dirty="0"/>
          </a:p>
        </p:txBody>
      </p:sp>
      <p:sp>
        <p:nvSpPr>
          <p:cNvPr id="3" name="圆角矩形标注 2"/>
          <p:cNvSpPr/>
          <p:nvPr/>
        </p:nvSpPr>
        <p:spPr>
          <a:xfrm>
            <a:off x="4999597" y="4382253"/>
            <a:ext cx="2082203" cy="594982"/>
          </a:xfrm>
          <a:prstGeom prst="wedgeRoundRectCallout">
            <a:avLst>
              <a:gd name="adj1" fmla="val -70833"/>
              <a:gd name="adj2" fmla="val 91346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zh-CN" dirty="0" smtClean="0"/>
              <a:t>Conflict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Relation</a:t>
            </a:r>
            <a:endParaRPr kumimoji="1" lang="zh-CN" altLang="en-US" dirty="0" smtClean="0"/>
          </a:p>
        </p:txBody>
      </p:sp>
      <p:sp>
        <p:nvSpPr>
          <p:cNvPr id="18" name="圆角矩形标注 17"/>
          <p:cNvSpPr/>
          <p:nvPr/>
        </p:nvSpPr>
        <p:spPr>
          <a:xfrm>
            <a:off x="4999597" y="3523301"/>
            <a:ext cx="2082203" cy="594982"/>
          </a:xfrm>
          <a:prstGeom prst="wedgeRoundRectCallout">
            <a:avLst>
              <a:gd name="adj1" fmla="val -68635"/>
              <a:gd name="adj2" fmla="val 218268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zh-CN" dirty="0" smtClean="0"/>
              <a:t>Amount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of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Interference</a:t>
            </a:r>
            <a:endParaRPr kumimoji="1" lang="zh-CN" altLang="en-US" dirty="0" smtClean="0"/>
          </a:p>
        </p:txBody>
      </p:sp>
      <p:sp>
        <p:nvSpPr>
          <p:cNvPr id="19" name="圆角矩形标注 18"/>
          <p:cNvSpPr/>
          <p:nvPr/>
        </p:nvSpPr>
        <p:spPr>
          <a:xfrm>
            <a:off x="4984109" y="2357033"/>
            <a:ext cx="2082203" cy="945491"/>
          </a:xfrm>
          <a:prstGeom prst="wedgeRoundRectCallout">
            <a:avLst>
              <a:gd name="adj1" fmla="val -77336"/>
              <a:gd name="adj2" fmla="val 248377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zh-CN" dirty="0" smtClean="0"/>
              <a:t>Relation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between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Interference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and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Capacity</a:t>
            </a:r>
            <a:endParaRPr kumimoji="1" lang="zh-CN" altLang="en-US" dirty="0" smtClean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7E737-3DD8-8F44-82BF-759D5A178836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3419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99" y="783144"/>
            <a:ext cx="7886063" cy="741173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 smtClean="0"/>
              <a:t>Why do we need a new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model</a:t>
            </a:r>
            <a:endParaRPr kumimoji="1"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NJU Dislab</a:t>
            </a:r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7E737-3DD8-8F44-82BF-759D5A178836}" type="slidenum">
              <a:rPr kumimoji="1" lang="zh-CN" altLang="en-US" smtClean="0"/>
              <a:t>5</a:t>
            </a:fld>
            <a:endParaRPr kumimoji="1"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0" y="1855424"/>
            <a:ext cx="2919865" cy="858144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zh-CN" sz="2000" dirty="0" smtClean="0"/>
              <a:t> </a:t>
            </a:r>
            <a:r>
              <a:rPr kumimoji="1" lang="en-US" altLang="zh-CN" sz="2000" b="1" dirty="0" smtClean="0"/>
              <a:t>Physical</a:t>
            </a:r>
            <a:r>
              <a:rPr kumimoji="1" lang="zh-CN" altLang="en-US" sz="2000" b="1" dirty="0" smtClean="0"/>
              <a:t> </a:t>
            </a:r>
            <a:r>
              <a:rPr kumimoji="1" lang="en-US" altLang="zh-CN" sz="2000" b="1" dirty="0" smtClean="0"/>
              <a:t>Interference</a:t>
            </a:r>
            <a:r>
              <a:rPr kumimoji="1" lang="zh-CN" altLang="en-US" sz="2000" b="1" dirty="0" smtClean="0"/>
              <a:t> </a:t>
            </a:r>
            <a:r>
              <a:rPr kumimoji="1" lang="en-US" altLang="zh-CN" sz="2000" b="1" dirty="0" smtClean="0"/>
              <a:t>Model</a:t>
            </a:r>
            <a:r>
              <a:rPr kumimoji="1" lang="zh-CN" altLang="en-US" sz="2000" b="1" dirty="0" smtClean="0"/>
              <a:t> </a:t>
            </a:r>
            <a:r>
              <a:rPr kumimoji="1" lang="en-US" altLang="zh-CN" sz="2000" b="1" dirty="0" smtClean="0"/>
              <a:t>(SINR Model)</a:t>
            </a:r>
            <a:endParaRPr kumimoji="1" lang="zh-CN" altLang="en-US" sz="2000" b="1" dirty="0" smtClean="0"/>
          </a:p>
        </p:txBody>
      </p:sp>
      <p:sp>
        <p:nvSpPr>
          <p:cNvPr id="7" name="圆角矩形 6"/>
          <p:cNvSpPr/>
          <p:nvPr/>
        </p:nvSpPr>
        <p:spPr>
          <a:xfrm>
            <a:off x="0" y="5092740"/>
            <a:ext cx="2919865" cy="85814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kumimoji="1" lang="en-US" altLang="zh-CN" sz="2000" b="1" dirty="0">
                <a:solidFill>
                  <a:schemeClr val="dk1"/>
                </a:solidFill>
              </a:rPr>
              <a:t>Protocol</a:t>
            </a:r>
            <a:r>
              <a:rPr kumimoji="1" lang="zh-CN" altLang="en-US" sz="2000" b="1" dirty="0">
                <a:solidFill>
                  <a:schemeClr val="dk1"/>
                </a:solidFill>
              </a:rPr>
              <a:t> </a:t>
            </a:r>
            <a:r>
              <a:rPr kumimoji="1" lang="en-US" altLang="zh-CN" sz="2000" b="1" dirty="0">
                <a:solidFill>
                  <a:schemeClr val="dk1"/>
                </a:solidFill>
              </a:rPr>
              <a:t>Interference</a:t>
            </a:r>
            <a:r>
              <a:rPr kumimoji="1" lang="zh-CN" altLang="en-US" sz="2000" b="1" dirty="0">
                <a:solidFill>
                  <a:schemeClr val="dk1"/>
                </a:solidFill>
              </a:rPr>
              <a:t> </a:t>
            </a:r>
            <a:r>
              <a:rPr kumimoji="1" lang="en-US" altLang="zh-CN" sz="2000" b="1" dirty="0">
                <a:solidFill>
                  <a:schemeClr val="dk1"/>
                </a:solidFill>
              </a:rPr>
              <a:t>Model (Conflict Graph)</a:t>
            </a:r>
            <a:endParaRPr kumimoji="1" lang="zh-CN" altLang="en-US" sz="2000" b="1" dirty="0">
              <a:solidFill>
                <a:schemeClr val="dk1"/>
              </a:solidFill>
            </a:endParaRPr>
          </a:p>
        </p:txBody>
      </p:sp>
      <p:sp>
        <p:nvSpPr>
          <p:cNvPr id="8" name="对角圆角矩形 7"/>
          <p:cNvSpPr/>
          <p:nvPr/>
        </p:nvSpPr>
        <p:spPr>
          <a:xfrm>
            <a:off x="3214423" y="1781261"/>
            <a:ext cx="1595312" cy="943123"/>
          </a:xfrm>
          <a:prstGeom prst="round2DiagRect">
            <a:avLst/>
          </a:prstGeom>
          <a:solidFill>
            <a:srgbClr val="80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400" dirty="0" smtClean="0">
                <a:solidFill>
                  <a:schemeClr val="bg1"/>
                </a:solidFill>
              </a:rPr>
              <a:t>Accurate</a:t>
            </a:r>
          </a:p>
        </p:txBody>
      </p:sp>
      <p:sp>
        <p:nvSpPr>
          <p:cNvPr id="10" name="对角圆角矩形 9"/>
          <p:cNvSpPr/>
          <p:nvPr/>
        </p:nvSpPr>
        <p:spPr>
          <a:xfrm>
            <a:off x="7059501" y="3479324"/>
            <a:ext cx="1908318" cy="858144"/>
          </a:xfrm>
          <a:prstGeom prst="round2DiagRect">
            <a:avLst/>
          </a:prstGeom>
          <a:solidFill>
            <a:srgbClr val="80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00" dirty="0" smtClean="0">
                <a:solidFill>
                  <a:schemeClr val="bg1"/>
                </a:solidFill>
              </a:rPr>
              <a:t>Classic Graph Algorithm</a:t>
            </a:r>
            <a:endParaRPr kumimoji="1"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11" name="对角圆角矩形 10"/>
          <p:cNvSpPr/>
          <p:nvPr/>
        </p:nvSpPr>
        <p:spPr>
          <a:xfrm>
            <a:off x="4971807" y="5098957"/>
            <a:ext cx="1889581" cy="851925"/>
          </a:xfrm>
          <a:prstGeom prst="round2Diag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/>
              <a:t>Accumulative</a:t>
            </a:r>
            <a:r>
              <a:rPr kumimoji="1" lang="zh-CN" altLang="en-US" b="1" dirty="0"/>
              <a:t> </a:t>
            </a:r>
            <a:r>
              <a:rPr kumimoji="1" lang="en-US" altLang="zh-CN" b="1" dirty="0" smtClean="0"/>
              <a:t>Interference</a:t>
            </a:r>
          </a:p>
        </p:txBody>
      </p:sp>
      <p:sp>
        <p:nvSpPr>
          <p:cNvPr id="12" name="对角圆角矩形 11"/>
          <p:cNvSpPr/>
          <p:nvPr/>
        </p:nvSpPr>
        <p:spPr>
          <a:xfrm>
            <a:off x="4971807" y="1781261"/>
            <a:ext cx="1889581" cy="932307"/>
          </a:xfrm>
          <a:prstGeom prst="round2Diag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00" b="1" dirty="0" smtClean="0"/>
              <a:t>Exhausting Measurement</a:t>
            </a:r>
            <a:endParaRPr kumimoji="1" lang="zh-CN" altLang="en-US" sz="2000" b="1" dirty="0"/>
          </a:p>
        </p:txBody>
      </p:sp>
      <p:sp>
        <p:nvSpPr>
          <p:cNvPr id="14" name="对角圆角矩形 13"/>
          <p:cNvSpPr/>
          <p:nvPr/>
        </p:nvSpPr>
        <p:spPr>
          <a:xfrm>
            <a:off x="6997550" y="1765771"/>
            <a:ext cx="1970270" cy="932307"/>
          </a:xfrm>
          <a:prstGeom prst="round2Diag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00" b="1" dirty="0" smtClean="0"/>
              <a:t>Non-convex</a:t>
            </a:r>
            <a:endParaRPr kumimoji="1" lang="zh-CN" altLang="en-US" sz="2000" b="1" dirty="0"/>
          </a:p>
        </p:txBody>
      </p:sp>
      <p:sp>
        <p:nvSpPr>
          <p:cNvPr id="15" name="对角圆角矩形 14"/>
          <p:cNvSpPr/>
          <p:nvPr/>
        </p:nvSpPr>
        <p:spPr>
          <a:xfrm>
            <a:off x="3228717" y="5098958"/>
            <a:ext cx="1581018" cy="851925"/>
          </a:xfrm>
          <a:prstGeom prst="round2DiagRect">
            <a:avLst>
              <a:gd name="adj1" fmla="val 0"/>
              <a:gd name="adj2" fmla="val 0"/>
            </a:avLst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00" b="1" dirty="0" smtClean="0"/>
              <a:t>Coarse-grained</a:t>
            </a:r>
            <a:endParaRPr kumimoji="1" lang="zh-CN" altLang="en-US" sz="2000" b="1" dirty="0"/>
          </a:p>
        </p:txBody>
      </p:sp>
      <p:sp>
        <p:nvSpPr>
          <p:cNvPr id="16" name="圆角矩形 15"/>
          <p:cNvSpPr/>
          <p:nvPr/>
        </p:nvSpPr>
        <p:spPr>
          <a:xfrm>
            <a:off x="0" y="3479323"/>
            <a:ext cx="2919865" cy="85814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2000" b="1" dirty="0" smtClean="0"/>
              <a:t>A</a:t>
            </a:r>
            <a:r>
              <a:rPr kumimoji="1" lang="zh-CN" altLang="en-US" sz="2000" b="1" dirty="0" smtClean="0"/>
              <a:t> </a:t>
            </a:r>
            <a:r>
              <a:rPr kumimoji="1" lang="en-US" altLang="zh-CN" sz="2000" b="1" dirty="0" smtClean="0"/>
              <a:t>Quantized</a:t>
            </a:r>
            <a:r>
              <a:rPr kumimoji="1" lang="zh-CN" altLang="en-US" sz="2000" b="1" dirty="0" smtClean="0"/>
              <a:t> </a:t>
            </a:r>
            <a:r>
              <a:rPr kumimoji="1" lang="en-US" altLang="zh-CN" sz="2000" b="1" dirty="0" smtClean="0"/>
              <a:t>Conflict</a:t>
            </a:r>
            <a:r>
              <a:rPr kumimoji="1" lang="zh-CN" altLang="en-US" sz="2000" b="1" dirty="0" smtClean="0"/>
              <a:t> </a:t>
            </a:r>
            <a:r>
              <a:rPr kumimoji="1" lang="en-US" altLang="zh-CN" sz="2000" b="1" dirty="0" smtClean="0"/>
              <a:t>Graph</a:t>
            </a:r>
            <a:r>
              <a:rPr kumimoji="1" lang="zh-CN" altLang="en-US" sz="2000" b="1" dirty="0" smtClean="0"/>
              <a:t> </a:t>
            </a:r>
            <a:r>
              <a:rPr kumimoji="1" lang="en-US" altLang="zh-CN" sz="2000" b="1" dirty="0" smtClean="0"/>
              <a:t>Model</a:t>
            </a:r>
            <a:endParaRPr kumimoji="1" lang="zh-CN" altLang="en-US" sz="2000" b="1" dirty="0"/>
          </a:p>
        </p:txBody>
      </p:sp>
      <p:sp>
        <p:nvSpPr>
          <p:cNvPr id="17" name="对角圆角矩形 16"/>
          <p:cNvSpPr/>
          <p:nvPr/>
        </p:nvSpPr>
        <p:spPr>
          <a:xfrm>
            <a:off x="4971807" y="3479324"/>
            <a:ext cx="1889581" cy="858144"/>
          </a:xfrm>
          <a:prstGeom prst="round2DiagRect">
            <a:avLst/>
          </a:prstGeom>
          <a:solidFill>
            <a:srgbClr val="80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00" b="1" dirty="0" smtClean="0">
                <a:solidFill>
                  <a:schemeClr val="bg1"/>
                </a:solidFill>
              </a:rPr>
              <a:t>Partial Measurement</a:t>
            </a:r>
            <a:endParaRPr kumimoji="1"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3" name="对角圆角矩形 22"/>
          <p:cNvSpPr/>
          <p:nvPr/>
        </p:nvSpPr>
        <p:spPr>
          <a:xfrm>
            <a:off x="3214423" y="3479325"/>
            <a:ext cx="1595312" cy="858144"/>
          </a:xfrm>
          <a:prstGeom prst="round2DiagRect">
            <a:avLst/>
          </a:prstGeom>
          <a:solidFill>
            <a:srgbClr val="80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kumimoji="1" lang="en-US" altLang="zh-CN" sz="2000" dirty="0" smtClean="0">
                <a:solidFill>
                  <a:schemeClr val="bg1"/>
                </a:solidFill>
              </a:rPr>
              <a:t>Finer-grained</a:t>
            </a:r>
          </a:p>
          <a:p>
            <a:pPr algn="ctr"/>
            <a:endParaRPr kumimoji="1"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24" name="对角圆角矩形 23"/>
          <p:cNvSpPr/>
          <p:nvPr/>
        </p:nvSpPr>
        <p:spPr>
          <a:xfrm>
            <a:off x="7059501" y="5049165"/>
            <a:ext cx="1908318" cy="858144"/>
          </a:xfrm>
          <a:prstGeom prst="round2DiagRect">
            <a:avLst/>
          </a:prstGeom>
          <a:solidFill>
            <a:srgbClr val="80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2000" dirty="0" smtClean="0">
                <a:solidFill>
                  <a:schemeClr val="bg1"/>
                </a:solidFill>
              </a:rPr>
              <a:t>Classic Graph Algorithm</a:t>
            </a:r>
            <a:endParaRPr kumimoji="1" lang="zh-CN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21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7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cap="none" dirty="0" smtClean="0"/>
              <a:t>Motivation</a:t>
            </a:r>
            <a:r>
              <a:rPr kumimoji="1" lang="zh-CN" altLang="en-US" cap="none" dirty="0" smtClean="0"/>
              <a:t> </a:t>
            </a:r>
            <a:r>
              <a:rPr kumimoji="1" lang="en-US" altLang="zh-CN" cap="none" dirty="0" smtClean="0"/>
              <a:t>Example</a:t>
            </a:r>
            <a:endParaRPr kumimoji="1" lang="zh-CN" altLang="en-US" cap="none" dirty="0"/>
          </a:p>
        </p:txBody>
      </p:sp>
      <p:sp>
        <p:nvSpPr>
          <p:cNvPr id="39" name="内容占位符 38"/>
          <p:cNvSpPr>
            <a:spLocks noGrp="1"/>
          </p:cNvSpPr>
          <p:nvPr>
            <p:ph idx="1"/>
          </p:nvPr>
        </p:nvSpPr>
        <p:spPr>
          <a:xfrm>
            <a:off x="222721" y="1752600"/>
            <a:ext cx="7620000" cy="4373563"/>
          </a:xfrm>
        </p:spPr>
        <p:txBody>
          <a:bodyPr/>
          <a:lstStyle/>
          <a:p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143918" y="1524318"/>
            <a:ext cx="5210465" cy="3024074"/>
          </a:xfrm>
          <a:prstGeom prst="rect">
            <a:avLst/>
          </a:prstGeom>
        </p:spPr>
      </p:pic>
      <p:sp>
        <p:nvSpPr>
          <p:cNvPr id="6" name="右箭头 5"/>
          <p:cNvSpPr/>
          <p:nvPr/>
        </p:nvSpPr>
        <p:spPr>
          <a:xfrm>
            <a:off x="5066547" y="2747091"/>
            <a:ext cx="732118" cy="57223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Oval 22"/>
          <p:cNvSpPr/>
          <p:nvPr/>
        </p:nvSpPr>
        <p:spPr>
          <a:xfrm>
            <a:off x="7222672" y="1740647"/>
            <a:ext cx="274320" cy="274320"/>
          </a:xfrm>
          <a:prstGeom prst="ellips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65"/>
          <p:cNvCxnSpPr/>
          <p:nvPr/>
        </p:nvCxnSpPr>
        <p:spPr>
          <a:xfrm flipH="1">
            <a:off x="7355736" y="2014967"/>
            <a:ext cx="1" cy="698984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Oval 22"/>
          <p:cNvSpPr/>
          <p:nvPr/>
        </p:nvSpPr>
        <p:spPr>
          <a:xfrm>
            <a:off x="7222971" y="2657438"/>
            <a:ext cx="274320" cy="274320"/>
          </a:xfrm>
          <a:prstGeom prst="ellips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22"/>
          <p:cNvSpPr/>
          <p:nvPr/>
        </p:nvSpPr>
        <p:spPr>
          <a:xfrm>
            <a:off x="8103604" y="3414339"/>
            <a:ext cx="274320" cy="274320"/>
          </a:xfrm>
          <a:prstGeom prst="ellips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22"/>
          <p:cNvSpPr/>
          <p:nvPr/>
        </p:nvSpPr>
        <p:spPr>
          <a:xfrm>
            <a:off x="6373416" y="3414339"/>
            <a:ext cx="274320" cy="274320"/>
          </a:xfrm>
          <a:prstGeom prst="ellips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65"/>
          <p:cNvCxnSpPr>
            <a:stCxn id="11" idx="1"/>
          </p:cNvCxnSpPr>
          <p:nvPr/>
        </p:nvCxnSpPr>
        <p:spPr>
          <a:xfrm flipH="1" flipV="1">
            <a:off x="7497291" y="2866351"/>
            <a:ext cx="646486" cy="588161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65"/>
          <p:cNvCxnSpPr>
            <a:endCxn id="12" idx="7"/>
          </p:cNvCxnSpPr>
          <p:nvPr/>
        </p:nvCxnSpPr>
        <p:spPr>
          <a:xfrm flipH="1">
            <a:off x="6607563" y="2866351"/>
            <a:ext cx="620737" cy="588161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2"/>
          <p:cNvSpPr/>
          <p:nvPr/>
        </p:nvSpPr>
        <p:spPr>
          <a:xfrm>
            <a:off x="5269222" y="4548391"/>
            <a:ext cx="274320" cy="27432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22"/>
          <p:cNvSpPr/>
          <p:nvPr/>
        </p:nvSpPr>
        <p:spPr>
          <a:xfrm>
            <a:off x="5269521" y="5465182"/>
            <a:ext cx="274320" cy="27432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22"/>
          <p:cNvSpPr/>
          <p:nvPr/>
        </p:nvSpPr>
        <p:spPr>
          <a:xfrm>
            <a:off x="6150154" y="6222083"/>
            <a:ext cx="274320" cy="27432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22"/>
          <p:cNvSpPr/>
          <p:nvPr/>
        </p:nvSpPr>
        <p:spPr>
          <a:xfrm>
            <a:off x="4419966" y="6222083"/>
            <a:ext cx="274320" cy="27432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文本框 37"/>
          <p:cNvSpPr txBox="1"/>
          <p:nvPr/>
        </p:nvSpPr>
        <p:spPr>
          <a:xfrm>
            <a:off x="7485531" y="2584825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GH</a:t>
            </a:r>
            <a:endParaRPr kumimoji="1" lang="zh-CN" altLang="en-US" dirty="0"/>
          </a:p>
        </p:txBody>
      </p:sp>
      <p:sp>
        <p:nvSpPr>
          <p:cNvPr id="40" name="文本框 39"/>
          <p:cNvSpPr txBox="1"/>
          <p:nvPr/>
        </p:nvSpPr>
        <p:spPr>
          <a:xfrm>
            <a:off x="6722883" y="1645635"/>
            <a:ext cx="50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AB</a:t>
            </a:r>
            <a:endParaRPr kumimoji="1" lang="zh-CN" altLang="en-US" dirty="0"/>
          </a:p>
        </p:txBody>
      </p:sp>
      <p:sp>
        <p:nvSpPr>
          <p:cNvPr id="41" name="文本框 40"/>
          <p:cNvSpPr txBox="1"/>
          <p:nvPr/>
        </p:nvSpPr>
        <p:spPr>
          <a:xfrm>
            <a:off x="5870337" y="3319327"/>
            <a:ext cx="518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CD</a:t>
            </a:r>
            <a:endParaRPr kumimoji="1" lang="zh-CN" altLang="en-US" dirty="0"/>
          </a:p>
        </p:txBody>
      </p:sp>
      <p:sp>
        <p:nvSpPr>
          <p:cNvPr id="42" name="文本框 41"/>
          <p:cNvSpPr txBox="1"/>
          <p:nvPr/>
        </p:nvSpPr>
        <p:spPr>
          <a:xfrm>
            <a:off x="8380262" y="3319327"/>
            <a:ext cx="479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EF</a:t>
            </a:r>
            <a:endParaRPr kumimoji="1" lang="zh-CN" altLang="en-US" dirty="0"/>
          </a:p>
        </p:txBody>
      </p:sp>
      <p:sp>
        <p:nvSpPr>
          <p:cNvPr id="44" name="圆角矩形 43"/>
          <p:cNvSpPr/>
          <p:nvPr/>
        </p:nvSpPr>
        <p:spPr>
          <a:xfrm>
            <a:off x="457200" y="6328263"/>
            <a:ext cx="3713419" cy="38495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 smtClean="0"/>
              <a:t>Total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Interference </a:t>
            </a:r>
            <a:r>
              <a:rPr kumimoji="1" lang="zh-CN" altLang="zh-CN" dirty="0" smtClean="0"/>
              <a:t>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0.94</a:t>
            </a:r>
            <a:endParaRPr kumimoji="1"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NJU Dislab</a:t>
            </a:r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7E737-3DD8-8F44-82BF-759D5A178836}" type="slidenum">
              <a:rPr kumimoji="1" lang="zh-CN" altLang="en-US" smtClean="0"/>
              <a:t>6</a:t>
            </a:fld>
            <a:endParaRPr kumimoji="1" lang="zh-CN" altLang="en-US"/>
          </a:p>
        </p:txBody>
      </p:sp>
      <p:cxnSp>
        <p:nvCxnSpPr>
          <p:cNvPr id="14" name="直线连接符 13"/>
          <p:cNvCxnSpPr/>
          <p:nvPr/>
        </p:nvCxnSpPr>
        <p:spPr>
          <a:xfrm flipH="1">
            <a:off x="4651775" y="4822711"/>
            <a:ext cx="711164" cy="14168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线连接符 33"/>
          <p:cNvCxnSpPr>
            <a:endCxn id="32" idx="1"/>
          </p:cNvCxnSpPr>
          <p:nvPr/>
        </p:nvCxnSpPr>
        <p:spPr>
          <a:xfrm>
            <a:off x="5529743" y="4822711"/>
            <a:ext cx="660584" cy="14395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直线连接符 42"/>
          <p:cNvCxnSpPr>
            <a:stCxn id="32" idx="2"/>
          </p:cNvCxnSpPr>
          <p:nvPr/>
        </p:nvCxnSpPr>
        <p:spPr>
          <a:xfrm flipH="1">
            <a:off x="4694286" y="6359243"/>
            <a:ext cx="14558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6107507" y="5396351"/>
            <a:ext cx="63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0.16</a:t>
            </a:r>
            <a:endParaRPr kumimoji="1" lang="zh-CN" altLang="en-US" dirty="0"/>
          </a:p>
        </p:txBody>
      </p:sp>
      <p:sp>
        <p:nvSpPr>
          <p:cNvPr id="45" name="文本框 44"/>
          <p:cNvSpPr txBox="1"/>
          <p:nvPr/>
        </p:nvSpPr>
        <p:spPr>
          <a:xfrm>
            <a:off x="5093587" y="6488668"/>
            <a:ext cx="63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0.33</a:t>
            </a:r>
            <a:endParaRPr kumimoji="1" lang="zh-CN" altLang="en-US" dirty="0"/>
          </a:p>
        </p:txBody>
      </p:sp>
      <p:sp>
        <p:nvSpPr>
          <p:cNvPr id="46" name="文本框 45"/>
          <p:cNvSpPr txBox="1"/>
          <p:nvPr/>
        </p:nvSpPr>
        <p:spPr>
          <a:xfrm>
            <a:off x="4432614" y="5347148"/>
            <a:ext cx="63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0.45</a:t>
            </a:r>
            <a:endParaRPr kumimoji="1"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5870337" y="4089242"/>
            <a:ext cx="2989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 smtClean="0"/>
              <a:t>Traditional conflict graph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4412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2" grpId="0" animBg="1"/>
      <p:bldP spid="29" grpId="0" animBg="1"/>
      <p:bldP spid="31" grpId="0" animBg="1"/>
      <p:bldP spid="32" grpId="0" animBg="1"/>
      <p:bldP spid="33" grpId="0" animBg="1"/>
      <p:bldP spid="38" grpId="0"/>
      <p:bldP spid="40" grpId="0"/>
      <p:bldP spid="41" grpId="0"/>
      <p:bldP spid="42" grpId="0"/>
      <p:bldP spid="44" grpId="0" animBg="1"/>
      <p:bldP spid="25" grpId="0"/>
      <p:bldP spid="45" grpId="0"/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40565" cy="1371600"/>
          </a:xfrm>
        </p:spPr>
        <p:txBody>
          <a:bodyPr/>
          <a:lstStyle/>
          <a:p>
            <a:r>
              <a:rPr kumimoji="1" lang="en-US" altLang="zh-TW" cap="none" dirty="0" smtClean="0"/>
              <a:t>Motivation </a:t>
            </a:r>
            <a:r>
              <a:rPr kumimoji="1" lang="en-US" altLang="zh-CN" cap="none" dirty="0" smtClean="0"/>
              <a:t>Example</a:t>
            </a:r>
            <a:endParaRPr kumimoji="1" lang="zh-CN" altLang="en-US" cap="none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1441" y="1841630"/>
            <a:ext cx="2741821" cy="2462561"/>
          </a:xfrm>
          <a:prstGeom prst="rect">
            <a:avLst/>
          </a:prstGeom>
        </p:spPr>
      </p:pic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NJU Dislab</a:t>
            </a:r>
            <a:endParaRPr kumimoji="1" lang="zh-CN" altLang="en-US"/>
          </a:p>
        </p:txBody>
      </p:sp>
      <p:sp>
        <p:nvSpPr>
          <p:cNvPr id="8" name="幻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7E737-3DD8-8F44-82BF-759D5A178836}" type="slidenum">
              <a:rPr kumimoji="1" lang="zh-CN" altLang="en-US" smtClean="0"/>
              <a:t>7</a:t>
            </a:fld>
            <a:endParaRPr kumimoji="1" lang="zh-CN" altLang="en-US"/>
          </a:p>
        </p:txBody>
      </p:sp>
      <p:sp>
        <p:nvSpPr>
          <p:cNvPr id="21" name="Oval 22"/>
          <p:cNvSpPr/>
          <p:nvPr/>
        </p:nvSpPr>
        <p:spPr>
          <a:xfrm>
            <a:off x="4659216" y="4598824"/>
            <a:ext cx="274320" cy="27432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2"/>
          <p:cNvSpPr/>
          <p:nvPr/>
        </p:nvSpPr>
        <p:spPr>
          <a:xfrm>
            <a:off x="4659515" y="5515615"/>
            <a:ext cx="274320" cy="27432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540148" y="6272516"/>
            <a:ext cx="274320" cy="27432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2"/>
          <p:cNvSpPr/>
          <p:nvPr/>
        </p:nvSpPr>
        <p:spPr>
          <a:xfrm>
            <a:off x="3809960" y="6272516"/>
            <a:ext cx="274320" cy="27432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圆角矩形 24"/>
          <p:cNvSpPr/>
          <p:nvPr/>
        </p:nvSpPr>
        <p:spPr>
          <a:xfrm>
            <a:off x="2280633" y="4776515"/>
            <a:ext cx="1752088" cy="94801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 smtClean="0"/>
              <a:t>Total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Interference</a:t>
            </a:r>
          </a:p>
          <a:p>
            <a:pPr algn="ctr"/>
            <a:r>
              <a:rPr kumimoji="1" lang="zh-CN" altLang="zh-CN" dirty="0" smtClean="0"/>
              <a:t>:</a:t>
            </a:r>
            <a:r>
              <a:rPr kumimoji="1" lang="zh-CN" altLang="en-US" dirty="0" smtClean="0"/>
              <a:t> </a:t>
            </a:r>
            <a:r>
              <a:rPr kumimoji="1" lang="en-US" altLang="zh-CN" dirty="0" smtClean="0"/>
              <a:t>0.81</a:t>
            </a:r>
            <a:endParaRPr kumimoji="1" lang="zh-CN" altLang="en-US" dirty="0"/>
          </a:p>
        </p:txBody>
      </p:sp>
      <p:cxnSp>
        <p:nvCxnSpPr>
          <p:cNvPr id="26" name="直线连接符 25"/>
          <p:cNvCxnSpPr/>
          <p:nvPr/>
        </p:nvCxnSpPr>
        <p:spPr>
          <a:xfrm>
            <a:off x="4934941" y="4832971"/>
            <a:ext cx="660584" cy="14395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文本框 26"/>
          <p:cNvSpPr txBox="1"/>
          <p:nvPr/>
        </p:nvSpPr>
        <p:spPr>
          <a:xfrm>
            <a:off x="5449004" y="5195451"/>
            <a:ext cx="63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0.16</a:t>
            </a:r>
            <a:endParaRPr kumimoji="1" lang="zh-CN" altLang="en-US" dirty="0"/>
          </a:p>
        </p:txBody>
      </p:sp>
      <p:cxnSp>
        <p:nvCxnSpPr>
          <p:cNvPr id="28" name="直线连接符 27"/>
          <p:cNvCxnSpPr>
            <a:endCxn id="24" idx="7"/>
          </p:cNvCxnSpPr>
          <p:nvPr/>
        </p:nvCxnSpPr>
        <p:spPr>
          <a:xfrm flipH="1">
            <a:off x="4044107" y="5683794"/>
            <a:ext cx="699778" cy="6288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4299603" y="6128023"/>
            <a:ext cx="63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0.65</a:t>
            </a:r>
            <a:endParaRPr kumimoji="1" lang="zh-CN" altLang="en-US" dirty="0"/>
          </a:p>
        </p:txBody>
      </p:sp>
      <p:sp>
        <p:nvSpPr>
          <p:cNvPr id="30" name="右箭头 29"/>
          <p:cNvSpPr/>
          <p:nvPr/>
        </p:nvSpPr>
        <p:spPr>
          <a:xfrm>
            <a:off x="4904379" y="2849113"/>
            <a:ext cx="732118" cy="528576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1" name="右箭头 30"/>
          <p:cNvSpPr/>
          <p:nvPr/>
        </p:nvSpPr>
        <p:spPr>
          <a:xfrm rot="7506112">
            <a:off x="6153981" y="4651090"/>
            <a:ext cx="732120" cy="55279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143918" y="1524318"/>
            <a:ext cx="5210465" cy="302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6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7" grpId="0"/>
      <p:bldP spid="29" grpId="0"/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199" y="152718"/>
            <a:ext cx="7240565" cy="1371600"/>
          </a:xfrm>
        </p:spPr>
        <p:txBody>
          <a:bodyPr/>
          <a:lstStyle/>
          <a:p>
            <a:r>
              <a:rPr kumimoji="1" lang="en-US" altLang="zh-TW" cap="none" dirty="0" smtClean="0"/>
              <a:t>QCG Definition</a:t>
            </a:r>
            <a:endParaRPr kumimoji="1" lang="zh-CN" altLang="en-US" cap="none" dirty="0"/>
          </a:p>
        </p:txBody>
      </p:sp>
      <p:sp>
        <p:nvSpPr>
          <p:cNvPr id="7" name="圆角矩形 6"/>
          <p:cNvSpPr/>
          <p:nvPr/>
        </p:nvSpPr>
        <p:spPr>
          <a:xfrm>
            <a:off x="457199" y="2044622"/>
            <a:ext cx="2390228" cy="151346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b="1" dirty="0" smtClean="0">
                <a:solidFill>
                  <a:schemeClr val="tx2"/>
                </a:solidFill>
                <a:latin typeface="Avenir Book"/>
                <a:cs typeface="Avenir Book"/>
              </a:rPr>
              <a:t>Quantized</a:t>
            </a:r>
            <a:r>
              <a:rPr kumimoji="1" lang="en-US" altLang="zh-CN" dirty="0" smtClean="0">
                <a:solidFill>
                  <a:schemeClr val="tx2"/>
                </a:solidFill>
                <a:latin typeface="Avenir Book"/>
                <a:cs typeface="Avenir Book"/>
              </a:rPr>
              <a:t> </a:t>
            </a:r>
            <a:r>
              <a:rPr kumimoji="1" lang="en-US" altLang="zh-CN" dirty="0" smtClean="0">
                <a:latin typeface="Avenir Book"/>
                <a:cs typeface="Avenir Book"/>
              </a:rPr>
              <a:t>Conflict Graph</a:t>
            </a:r>
            <a:endParaRPr kumimoji="1" lang="zh-CN" altLang="en-US" dirty="0">
              <a:latin typeface="Avenir Book"/>
              <a:cs typeface="Avenir Book"/>
            </a:endParaRPr>
          </a:p>
        </p:txBody>
      </p:sp>
      <p:graphicFrame>
        <p:nvGraphicFramePr>
          <p:cNvPr id="13" name="内容占位符 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3370328"/>
              </p:ext>
            </p:extLst>
          </p:nvPr>
        </p:nvGraphicFramePr>
        <p:xfrm>
          <a:off x="3689529" y="1938455"/>
          <a:ext cx="4622757" cy="1812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NJU Dislab</a:t>
            </a:r>
            <a:endParaRPr kumimoji="1" lang="zh-CN" altLang="en-US"/>
          </a:p>
        </p:txBody>
      </p:sp>
      <p:sp>
        <p:nvSpPr>
          <p:cNvPr id="8" name="幻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7E737-3DD8-8F44-82BF-759D5A178836}" type="slidenum">
              <a:rPr kumimoji="1" lang="zh-CN" altLang="en-US" smtClean="0"/>
              <a:t>8</a:t>
            </a:fld>
            <a:endParaRPr kumimoji="1"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6200" y="4539621"/>
            <a:ext cx="2599091" cy="97465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095001" y="4755293"/>
            <a:ext cx="2746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We apply a Step function</a:t>
            </a:r>
            <a:endParaRPr kumimoji="1"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6830411" y="498763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sp>
        <p:nvSpPr>
          <p:cNvPr id="17" name="文本框 16"/>
          <p:cNvSpPr txBox="1"/>
          <p:nvPr/>
        </p:nvSpPr>
        <p:spPr>
          <a:xfrm>
            <a:off x="1095001" y="5529769"/>
            <a:ext cx="5393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 smtClean="0"/>
              <a:t>to map the RSS to the M</a:t>
            </a:r>
            <a:r>
              <a:rPr kumimoji="1" lang="en-US" altLang="zh-CN" smtClean="0"/>
              <a:t>-level weights </a:t>
            </a:r>
            <a:r>
              <a:rPr kumimoji="1" lang="en-US" altLang="zh-CN" dirty="0" smtClean="0"/>
              <a:t>in the graph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15186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Graphic spid="13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6729506" cy="1371600"/>
          </a:xfrm>
        </p:spPr>
        <p:txBody>
          <a:bodyPr/>
          <a:lstStyle/>
          <a:p>
            <a:r>
              <a:rPr kumimoji="1" lang="en-US" altLang="zh-CN" cap="none" dirty="0" smtClean="0"/>
              <a:t>Framework</a:t>
            </a:r>
            <a:endParaRPr kumimoji="1" lang="zh-CN" altLang="en-US" cap="none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zh-CN" altLang="en-US" dirty="0" smtClean="0"/>
              <a:t> </a:t>
            </a:r>
            <a:endParaRPr kumimoji="1" lang="zh-CN" altLang="en-US" dirty="0"/>
          </a:p>
        </p:txBody>
      </p:sp>
      <p:sp>
        <p:nvSpPr>
          <p:cNvPr id="4" name="圆角矩形 3"/>
          <p:cNvSpPr/>
          <p:nvPr/>
        </p:nvSpPr>
        <p:spPr>
          <a:xfrm>
            <a:off x="3713109" y="3378988"/>
            <a:ext cx="1435707" cy="113945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 smtClean="0">
                <a:latin typeface="Avenir Book"/>
                <a:cs typeface="Avenir Book"/>
              </a:rPr>
              <a:t>Quantized Conflict Graph</a:t>
            </a:r>
            <a:endParaRPr kumimoji="1" lang="zh-CN" altLang="en-US" dirty="0">
              <a:latin typeface="Avenir Book"/>
              <a:cs typeface="Avenir Book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361559" y="3398554"/>
            <a:ext cx="3212158" cy="96949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dirty="0" smtClean="0">
                <a:latin typeface="Avenir Book"/>
                <a:cs typeface="Avenir Book"/>
              </a:rPr>
              <a:t>How</a:t>
            </a:r>
            <a:r>
              <a:rPr kumimoji="1" lang="zh-CN" altLang="en-US" dirty="0" smtClean="0">
                <a:latin typeface="Avenir Book"/>
                <a:cs typeface="Avenir Book"/>
              </a:rPr>
              <a:t> </a:t>
            </a:r>
            <a:r>
              <a:rPr kumimoji="1" lang="en-US" altLang="zh-CN" dirty="0" smtClean="0">
                <a:latin typeface="Avenir Book"/>
                <a:cs typeface="Avenir Book"/>
              </a:rPr>
              <a:t>to</a:t>
            </a:r>
            <a:r>
              <a:rPr kumimoji="1" lang="zh-CN" altLang="en-US" dirty="0" smtClean="0">
                <a:latin typeface="Avenir Book"/>
                <a:cs typeface="Avenir Book"/>
              </a:rPr>
              <a:t> </a:t>
            </a:r>
            <a:r>
              <a:rPr kumimoji="1" lang="en-US" altLang="zh-CN" dirty="0" smtClean="0">
                <a:latin typeface="Avenir Book"/>
                <a:cs typeface="Avenir Book"/>
              </a:rPr>
              <a:t>generate</a:t>
            </a:r>
            <a:r>
              <a:rPr kumimoji="1" lang="zh-CN" altLang="en-US" dirty="0" smtClean="0">
                <a:latin typeface="Avenir Book"/>
                <a:cs typeface="Avenir Book"/>
              </a:rPr>
              <a:t> </a:t>
            </a:r>
            <a:r>
              <a:rPr kumimoji="1" lang="en-US" altLang="zh-CN" dirty="0" smtClean="0">
                <a:latin typeface="Avenir Book"/>
                <a:cs typeface="Avenir Book"/>
              </a:rPr>
              <a:t>QCG</a:t>
            </a:r>
            <a:r>
              <a:rPr kumimoji="1" lang="zh-CN" altLang="en-US" dirty="0" smtClean="0">
                <a:latin typeface="Avenir Book"/>
                <a:cs typeface="Avenir Book"/>
              </a:rPr>
              <a:t> </a:t>
            </a:r>
            <a:r>
              <a:rPr kumimoji="1" lang="en-US" altLang="zh-CN" dirty="0" smtClean="0">
                <a:latin typeface="Avenir Book"/>
                <a:cs typeface="Avenir Book"/>
              </a:rPr>
              <a:t>Efficiently</a:t>
            </a:r>
            <a:r>
              <a:rPr kumimoji="1" lang="zh-CN" altLang="en-US" dirty="0" smtClean="0">
                <a:latin typeface="Avenir Book"/>
                <a:cs typeface="Avenir Book"/>
              </a:rPr>
              <a:t> </a:t>
            </a:r>
            <a:r>
              <a:rPr kumimoji="1" lang="en-US" altLang="zh-CN" dirty="0" smtClean="0">
                <a:latin typeface="Avenir Book"/>
                <a:cs typeface="Avenir Book"/>
              </a:rPr>
              <a:t>and</a:t>
            </a:r>
            <a:r>
              <a:rPr kumimoji="1" lang="zh-CN" altLang="en-US" dirty="0" smtClean="0">
                <a:latin typeface="Avenir Book"/>
                <a:cs typeface="Avenir Book"/>
              </a:rPr>
              <a:t> </a:t>
            </a:r>
            <a:r>
              <a:rPr kumimoji="1" lang="en-US" altLang="zh-CN" dirty="0" smtClean="0">
                <a:latin typeface="Avenir Book"/>
                <a:cs typeface="Avenir Book"/>
              </a:rPr>
              <a:t>Accurately?</a:t>
            </a:r>
            <a:endParaRPr kumimoji="1" lang="zh-CN" altLang="en-US" dirty="0">
              <a:latin typeface="Avenir Book"/>
              <a:cs typeface="Avenir Book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5257232" y="3398554"/>
            <a:ext cx="3428828" cy="96949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en-US" altLang="zh-CN" sz="1600" dirty="0" smtClean="0">
                <a:latin typeface="Avenir Book"/>
                <a:cs typeface="Avenir Book"/>
              </a:rPr>
              <a:t>How</a:t>
            </a:r>
            <a:r>
              <a:rPr kumimoji="1" lang="zh-CN" altLang="en-US" sz="1600" dirty="0" smtClean="0">
                <a:latin typeface="Avenir Book"/>
                <a:cs typeface="Avenir Book"/>
              </a:rPr>
              <a:t> </a:t>
            </a:r>
            <a:r>
              <a:rPr kumimoji="1" lang="en-US" altLang="zh-CN" sz="1600" dirty="0" smtClean="0">
                <a:latin typeface="Avenir Book"/>
                <a:cs typeface="Avenir Book"/>
              </a:rPr>
              <a:t>to</a:t>
            </a:r>
            <a:r>
              <a:rPr kumimoji="1" lang="zh-CN" altLang="en-US" sz="1600" dirty="0" smtClean="0">
                <a:latin typeface="Avenir Book"/>
                <a:cs typeface="Avenir Book"/>
              </a:rPr>
              <a:t> </a:t>
            </a:r>
            <a:r>
              <a:rPr kumimoji="1" lang="en-US" altLang="zh-CN" sz="1600" dirty="0" smtClean="0">
                <a:latin typeface="Avenir Book"/>
                <a:cs typeface="Avenir Book"/>
              </a:rPr>
              <a:t>utilize</a:t>
            </a:r>
            <a:r>
              <a:rPr kumimoji="1" lang="zh-CN" altLang="en-US" sz="1600" dirty="0" smtClean="0">
                <a:latin typeface="Avenir Book"/>
                <a:cs typeface="Avenir Book"/>
              </a:rPr>
              <a:t> </a:t>
            </a:r>
            <a:r>
              <a:rPr kumimoji="1" lang="en-US" altLang="zh-CN" sz="1600" dirty="0" smtClean="0">
                <a:latin typeface="Avenir Book"/>
                <a:cs typeface="Avenir Book"/>
              </a:rPr>
              <a:t>the</a:t>
            </a:r>
            <a:r>
              <a:rPr kumimoji="1" lang="zh-CN" altLang="en-US" sz="1600" dirty="0" smtClean="0">
                <a:latin typeface="Avenir Book"/>
                <a:cs typeface="Avenir Book"/>
              </a:rPr>
              <a:t> </a:t>
            </a:r>
            <a:r>
              <a:rPr kumimoji="1" lang="en-US" altLang="zh-CN" sz="1600" dirty="0" smtClean="0">
                <a:latin typeface="Avenir Book"/>
                <a:cs typeface="Avenir Book"/>
              </a:rPr>
              <a:t>QCG</a:t>
            </a:r>
            <a:r>
              <a:rPr kumimoji="1" lang="zh-CN" altLang="en-US" sz="1600" dirty="0" smtClean="0">
                <a:latin typeface="Avenir Book"/>
                <a:cs typeface="Avenir Book"/>
              </a:rPr>
              <a:t> </a:t>
            </a:r>
            <a:r>
              <a:rPr kumimoji="1" lang="en-US" altLang="zh-CN" sz="1600" dirty="0" smtClean="0">
                <a:latin typeface="Avenir Book"/>
                <a:cs typeface="Avenir Book"/>
              </a:rPr>
              <a:t>to</a:t>
            </a:r>
            <a:r>
              <a:rPr kumimoji="1" lang="zh-CN" altLang="en-US" sz="1600" dirty="0" smtClean="0">
                <a:latin typeface="Avenir Book"/>
                <a:cs typeface="Avenir Book"/>
              </a:rPr>
              <a:t> </a:t>
            </a:r>
            <a:r>
              <a:rPr kumimoji="1" lang="en-US" altLang="zh-CN" sz="1600" dirty="0" smtClean="0">
                <a:latin typeface="Avenir Book"/>
                <a:cs typeface="Avenir Book"/>
              </a:rPr>
              <a:t>solve</a:t>
            </a:r>
            <a:r>
              <a:rPr kumimoji="1" lang="zh-CN" altLang="en-US" sz="1600" dirty="0" smtClean="0">
                <a:latin typeface="Avenir Book"/>
                <a:cs typeface="Avenir Book"/>
              </a:rPr>
              <a:t> </a:t>
            </a:r>
            <a:r>
              <a:rPr kumimoji="1" lang="en-US" altLang="zh-CN" sz="1600" dirty="0" smtClean="0">
                <a:latin typeface="Avenir Book"/>
                <a:cs typeface="Avenir Book"/>
              </a:rPr>
              <a:t>the</a:t>
            </a:r>
            <a:r>
              <a:rPr kumimoji="1" lang="zh-CN" altLang="en-US" sz="1600" dirty="0" smtClean="0">
                <a:latin typeface="Avenir Book"/>
                <a:cs typeface="Avenir Book"/>
              </a:rPr>
              <a:t> </a:t>
            </a:r>
            <a:r>
              <a:rPr kumimoji="1" lang="en-US" altLang="zh-CN" sz="1600" dirty="0" smtClean="0">
                <a:latin typeface="Avenir Book"/>
                <a:cs typeface="Avenir Book"/>
              </a:rPr>
              <a:t>Wireless</a:t>
            </a:r>
            <a:r>
              <a:rPr kumimoji="1" lang="zh-CN" altLang="en-US" sz="1600" dirty="0" smtClean="0">
                <a:latin typeface="Avenir Book"/>
                <a:cs typeface="Avenir Book"/>
              </a:rPr>
              <a:t> </a:t>
            </a:r>
            <a:r>
              <a:rPr kumimoji="1" lang="en-US" altLang="zh-CN" sz="1600" dirty="0" smtClean="0">
                <a:latin typeface="Avenir Book"/>
                <a:cs typeface="Avenir Book"/>
              </a:rPr>
              <a:t>Optimization</a:t>
            </a:r>
            <a:r>
              <a:rPr kumimoji="1" lang="zh-CN" altLang="en-US" sz="1600" dirty="0" smtClean="0">
                <a:latin typeface="Avenir Book"/>
                <a:cs typeface="Avenir Book"/>
              </a:rPr>
              <a:t> </a:t>
            </a:r>
            <a:r>
              <a:rPr kumimoji="1" lang="en-US" altLang="zh-CN" sz="1600" dirty="0" smtClean="0">
                <a:latin typeface="Avenir Book"/>
                <a:cs typeface="Avenir Book"/>
              </a:rPr>
              <a:t>Problem</a:t>
            </a:r>
            <a:r>
              <a:rPr kumimoji="1" lang="zh-CN" altLang="en-US" sz="1600" dirty="0" smtClean="0">
                <a:latin typeface="Avenir Book"/>
                <a:cs typeface="Avenir Book"/>
              </a:rPr>
              <a:t> </a:t>
            </a:r>
            <a:r>
              <a:rPr kumimoji="1" lang="en-US" altLang="zh-CN" sz="1600" dirty="0" smtClean="0">
                <a:latin typeface="Avenir Book"/>
                <a:cs typeface="Avenir Book"/>
              </a:rPr>
              <a:t>in</a:t>
            </a:r>
            <a:r>
              <a:rPr kumimoji="1" lang="zh-CN" altLang="en-US" sz="1600" dirty="0" smtClean="0">
                <a:latin typeface="Avenir Book"/>
                <a:cs typeface="Avenir Book"/>
              </a:rPr>
              <a:t> </a:t>
            </a:r>
            <a:r>
              <a:rPr kumimoji="1" lang="en-US" altLang="zh-CN" sz="1600" dirty="0" smtClean="0">
                <a:latin typeface="Avenir Book"/>
                <a:cs typeface="Avenir Book"/>
              </a:rPr>
              <a:t>a</a:t>
            </a:r>
            <a:r>
              <a:rPr kumimoji="1" lang="zh-CN" altLang="en-US" sz="1600" dirty="0" smtClean="0">
                <a:latin typeface="Avenir Book"/>
                <a:cs typeface="Avenir Book"/>
              </a:rPr>
              <a:t> </a:t>
            </a:r>
            <a:r>
              <a:rPr kumimoji="1" lang="en-US" altLang="zh-CN" sz="1600" dirty="0" smtClean="0">
                <a:latin typeface="Avenir Book"/>
                <a:cs typeface="Avenir Book"/>
              </a:rPr>
              <a:t>low</a:t>
            </a:r>
            <a:r>
              <a:rPr kumimoji="1" lang="zh-CN" altLang="en-US" sz="1600" dirty="0" smtClean="0">
                <a:latin typeface="Avenir Book"/>
                <a:cs typeface="Avenir Book"/>
              </a:rPr>
              <a:t> </a:t>
            </a:r>
            <a:r>
              <a:rPr kumimoji="1" lang="en-US" altLang="zh-CN" sz="1600" dirty="0" smtClean="0">
                <a:latin typeface="Avenir Book"/>
                <a:cs typeface="Avenir Book"/>
              </a:rPr>
              <a:t>computational</a:t>
            </a:r>
            <a:r>
              <a:rPr kumimoji="1" lang="zh-CN" altLang="en-US" sz="1600" dirty="0" smtClean="0">
                <a:latin typeface="Avenir Book"/>
                <a:cs typeface="Avenir Book"/>
              </a:rPr>
              <a:t> </a:t>
            </a:r>
            <a:r>
              <a:rPr kumimoji="1" lang="en-US" altLang="zh-CN" sz="1600" dirty="0" smtClean="0">
                <a:latin typeface="Avenir Book"/>
                <a:cs typeface="Avenir Book"/>
              </a:rPr>
              <a:t>cost?</a:t>
            </a:r>
            <a:endParaRPr kumimoji="1" lang="zh-CN" altLang="en-US" sz="1600" dirty="0">
              <a:latin typeface="Avenir Book"/>
              <a:cs typeface="Avenir Book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NJU Dislab</a:t>
            </a:r>
            <a:endParaRPr kumimoji="1" lang="zh-CN" altLang="en-US"/>
          </a:p>
        </p:txBody>
      </p:sp>
      <p:sp>
        <p:nvSpPr>
          <p:cNvPr id="8" name="幻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7E737-3DD8-8F44-82BF-759D5A178836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5097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9" grpId="1" animBg="1"/>
    </p:bld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Axis">
  <a:themeElements>
    <a:clrScheme name="Axis 8">
      <a:dk1>
        <a:srgbClr val="292929"/>
      </a:dk1>
      <a:lt1>
        <a:srgbClr val="FFFFFF"/>
      </a:lt1>
      <a:dk2>
        <a:srgbClr val="000000"/>
      </a:dk2>
      <a:lt2>
        <a:srgbClr val="808080"/>
      </a:lt2>
      <a:accent1>
        <a:srgbClr val="CC9900"/>
      </a:accent1>
      <a:accent2>
        <a:srgbClr val="CCCC99"/>
      </a:accent2>
      <a:accent3>
        <a:srgbClr val="FFFFFF"/>
      </a:accent3>
      <a:accent4>
        <a:srgbClr val="212121"/>
      </a:accent4>
      <a:accent5>
        <a:srgbClr val="E2CAAA"/>
      </a:accent5>
      <a:accent6>
        <a:srgbClr val="B9B98A"/>
      </a:accent6>
      <a:hlink>
        <a:srgbClr val="999933"/>
      </a:hlink>
      <a:folHlink>
        <a:srgbClr val="B2B2B2"/>
      </a:folHlink>
    </a:clrScheme>
    <a:fontScheme name="自定义 1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宋体" pitchFamily="2" charset="-122"/>
          </a:defRPr>
        </a:defPPr>
      </a:lstStyle>
    </a:lnDef>
  </a:objectDefaults>
  <a:extraClrSchemeLst>
    <a:extraClrScheme>
      <a:clrScheme name="Axis 1">
        <a:dk1>
          <a:srgbClr val="080808"/>
        </a:dk1>
        <a:lt1>
          <a:srgbClr val="F8F8F8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ADAAAA"/>
        </a:accent3>
        <a:accent4>
          <a:srgbClr val="D4D4D4"/>
        </a:accent4>
        <a:accent5>
          <a:srgbClr val="FFCAAA"/>
        </a:accent5>
        <a:accent6>
          <a:srgbClr val="B92D00"/>
        </a:accent6>
        <a:hlink>
          <a:srgbClr val="CC66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2">
        <a:dk1>
          <a:srgbClr val="333333"/>
        </a:dk1>
        <a:lt1>
          <a:srgbClr val="F8F8F8"/>
        </a:lt1>
        <a:dk2>
          <a:srgbClr val="800000"/>
        </a:dk2>
        <a:lt2>
          <a:srgbClr val="FFFFFF"/>
        </a:lt2>
        <a:accent1>
          <a:srgbClr val="CC9900"/>
        </a:accent1>
        <a:accent2>
          <a:srgbClr val="666666"/>
        </a:accent2>
        <a:accent3>
          <a:srgbClr val="C0AAAA"/>
        </a:accent3>
        <a:accent4>
          <a:srgbClr val="D4D4D4"/>
        </a:accent4>
        <a:accent5>
          <a:srgbClr val="E2CAAA"/>
        </a:accent5>
        <a:accent6>
          <a:srgbClr val="5C5C5C"/>
        </a:accent6>
        <a:hlink>
          <a:srgbClr val="CC6600"/>
        </a:hlink>
        <a:folHlink>
          <a:srgbClr val="95A58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3">
        <a:dk1>
          <a:srgbClr val="5F5F5F"/>
        </a:dk1>
        <a:lt1>
          <a:srgbClr val="A4BEE0"/>
        </a:lt1>
        <a:dk2>
          <a:srgbClr val="013253"/>
        </a:dk2>
        <a:lt2>
          <a:srgbClr val="FFFFFF"/>
        </a:lt2>
        <a:accent1>
          <a:srgbClr val="588480"/>
        </a:accent1>
        <a:accent2>
          <a:srgbClr val="6600FF"/>
        </a:accent2>
        <a:accent3>
          <a:srgbClr val="AAADB3"/>
        </a:accent3>
        <a:accent4>
          <a:srgbClr val="8BA2BF"/>
        </a:accent4>
        <a:accent5>
          <a:srgbClr val="B4C2C0"/>
        </a:accent5>
        <a:accent6>
          <a:srgbClr val="5C00E7"/>
        </a:accent6>
        <a:hlink>
          <a:srgbClr val="CCCC00"/>
        </a:hlink>
        <a:folHlink>
          <a:srgbClr val="5F5F5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4">
        <a:dk1>
          <a:srgbClr val="003300"/>
        </a:dk1>
        <a:lt1>
          <a:srgbClr val="F8F8F8"/>
        </a:lt1>
        <a:dk2>
          <a:srgbClr val="3D4A1C"/>
        </a:dk2>
        <a:lt2>
          <a:srgbClr val="FFFFFF"/>
        </a:lt2>
        <a:accent1>
          <a:srgbClr val="99CC00"/>
        </a:accent1>
        <a:accent2>
          <a:srgbClr val="669900"/>
        </a:accent2>
        <a:accent3>
          <a:srgbClr val="AFB1AB"/>
        </a:accent3>
        <a:accent4>
          <a:srgbClr val="D4D4D4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B2B28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5">
        <a:dk1>
          <a:srgbClr val="333333"/>
        </a:dk1>
        <a:lt1>
          <a:srgbClr val="F8F8F8"/>
        </a:lt1>
        <a:dk2>
          <a:srgbClr val="005D8C"/>
        </a:dk2>
        <a:lt2>
          <a:srgbClr val="FFFFFF"/>
        </a:lt2>
        <a:accent1>
          <a:srgbClr val="00CC99"/>
        </a:accent1>
        <a:accent2>
          <a:srgbClr val="0099CC"/>
        </a:accent2>
        <a:accent3>
          <a:srgbClr val="AAB6C5"/>
        </a:accent3>
        <a:accent4>
          <a:srgbClr val="D4D4D4"/>
        </a:accent4>
        <a:accent5>
          <a:srgbClr val="AAE2CA"/>
        </a:accent5>
        <a:accent6>
          <a:srgbClr val="008AB9"/>
        </a:accent6>
        <a:hlink>
          <a:srgbClr val="FFCC00"/>
        </a:hlink>
        <a:folHlink>
          <a:srgbClr val="D8D48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xis 6">
        <a:dk1>
          <a:srgbClr val="000000"/>
        </a:dk1>
        <a:lt1>
          <a:srgbClr val="ECAE00"/>
        </a:lt1>
        <a:dk2>
          <a:srgbClr val="FFFFFF"/>
        </a:dk2>
        <a:lt2>
          <a:srgbClr val="333333"/>
        </a:lt2>
        <a:accent1>
          <a:srgbClr val="CC6600"/>
        </a:accent1>
        <a:accent2>
          <a:srgbClr val="BA6D10"/>
        </a:accent2>
        <a:accent3>
          <a:srgbClr val="F4D3AA"/>
        </a:accent3>
        <a:accent4>
          <a:srgbClr val="000000"/>
        </a:accent4>
        <a:accent5>
          <a:srgbClr val="E2B8AA"/>
        </a:accent5>
        <a:accent6>
          <a:srgbClr val="A8620D"/>
        </a:accent6>
        <a:hlink>
          <a:srgbClr val="666633"/>
        </a:hlink>
        <a:folHlink>
          <a:srgbClr val="8D996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xis 7">
        <a:dk1>
          <a:srgbClr val="000000"/>
        </a:dk1>
        <a:lt1>
          <a:srgbClr val="FFFFFF"/>
        </a:lt1>
        <a:dk2>
          <a:srgbClr val="372221"/>
        </a:dk2>
        <a:lt2>
          <a:srgbClr val="808080"/>
        </a:lt2>
        <a:accent1>
          <a:srgbClr val="009999"/>
        </a:accent1>
        <a:accent2>
          <a:srgbClr val="9AAC98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8B9B89"/>
        </a:accent6>
        <a:hlink>
          <a:srgbClr val="6666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xis 8">
        <a:dk1>
          <a:srgbClr val="292929"/>
        </a:dk1>
        <a:lt1>
          <a:srgbClr val="FFFFFF"/>
        </a:lt1>
        <a:dk2>
          <a:srgbClr val="000000"/>
        </a:dk2>
        <a:lt2>
          <a:srgbClr val="808080"/>
        </a:lt2>
        <a:accent1>
          <a:srgbClr val="CC9900"/>
        </a:accent1>
        <a:accent2>
          <a:srgbClr val="CCCC99"/>
        </a:accent2>
        <a:accent3>
          <a:srgbClr val="FFFFFF"/>
        </a:accent3>
        <a:accent4>
          <a:srgbClr val="212121"/>
        </a:accent4>
        <a:accent5>
          <a:srgbClr val="E2CAAA"/>
        </a:accent5>
        <a:accent6>
          <a:srgbClr val="B9B98A"/>
        </a:accent6>
        <a:hlink>
          <a:srgbClr val="9999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模版">
  <a:themeElements>
    <a:clrScheme name="《数据结构(Java版)(第2版)》 1">
      <a:dk1>
        <a:srgbClr val="000000"/>
      </a:dk1>
      <a:lt1>
        <a:srgbClr val="FFFFFF"/>
      </a:lt1>
      <a:dk2>
        <a:srgbClr val="E40000"/>
      </a:dk2>
      <a:lt2>
        <a:srgbClr val="DDDDDD"/>
      </a:lt2>
      <a:accent1>
        <a:srgbClr val="E1F4FF"/>
      </a:accent1>
      <a:accent2>
        <a:srgbClr val="FFE2C5"/>
      </a:accent2>
      <a:accent3>
        <a:srgbClr val="FFFFFF"/>
      </a:accent3>
      <a:accent4>
        <a:srgbClr val="000000"/>
      </a:accent4>
      <a:accent5>
        <a:srgbClr val="EEF8FF"/>
      </a:accent5>
      <a:accent6>
        <a:srgbClr val="E7CDB2"/>
      </a:accent6>
      <a:hlink>
        <a:srgbClr val="0066CC"/>
      </a:hlink>
      <a:folHlink>
        <a:srgbClr val="9F9FBF"/>
      </a:folHlink>
    </a:clrScheme>
    <a:fontScheme name="《数据结构(Java版)(第2版)》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《数据结构(Java版)(第2版)》 1">
        <a:dk1>
          <a:srgbClr val="000000"/>
        </a:dk1>
        <a:lt1>
          <a:srgbClr val="FFFFFF"/>
        </a:lt1>
        <a:dk2>
          <a:srgbClr val="E40000"/>
        </a:dk2>
        <a:lt2>
          <a:srgbClr val="DDDDDD"/>
        </a:lt2>
        <a:accent1>
          <a:srgbClr val="E1F4FF"/>
        </a:accent1>
        <a:accent2>
          <a:srgbClr val="FFE2C5"/>
        </a:accent2>
        <a:accent3>
          <a:srgbClr val="FFFFFF"/>
        </a:accent3>
        <a:accent4>
          <a:srgbClr val="000000"/>
        </a:accent4>
        <a:accent5>
          <a:srgbClr val="EEF8FF"/>
        </a:accent5>
        <a:accent6>
          <a:srgbClr val="E7CDB2"/>
        </a:accent6>
        <a:hlink>
          <a:srgbClr val="0066CC"/>
        </a:hlink>
        <a:folHlink>
          <a:srgbClr val="9F9FB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《数据结构(Java版)(第2版)》 2">
        <a:dk1>
          <a:srgbClr val="59582D"/>
        </a:dk1>
        <a:lt1>
          <a:srgbClr val="EAEAEA"/>
        </a:lt1>
        <a:dk2>
          <a:srgbClr val="666699"/>
        </a:dk2>
        <a:lt2>
          <a:srgbClr val="D9D9D9"/>
        </a:lt2>
        <a:accent1>
          <a:srgbClr val="CCECFF"/>
        </a:accent1>
        <a:accent2>
          <a:srgbClr val="B2D2C7"/>
        </a:accent2>
        <a:accent3>
          <a:srgbClr val="F3F3F3"/>
        </a:accent3>
        <a:accent4>
          <a:srgbClr val="4B4A25"/>
        </a:accent4>
        <a:accent5>
          <a:srgbClr val="E2F4FF"/>
        </a:accent5>
        <a:accent6>
          <a:srgbClr val="A1BEB4"/>
        </a:accent6>
        <a:hlink>
          <a:srgbClr val="993366"/>
        </a:hlink>
        <a:folHlink>
          <a:srgbClr val="92B9E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《数据结构(Java版)(第2版)》 3">
        <a:dk1>
          <a:srgbClr val="000099"/>
        </a:dk1>
        <a:lt1>
          <a:srgbClr val="FFFFCC"/>
        </a:lt1>
        <a:dk2>
          <a:srgbClr val="004000"/>
        </a:dk2>
        <a:lt2>
          <a:srgbClr val="FFD9B3"/>
        </a:lt2>
        <a:accent1>
          <a:srgbClr val="FFD9D9"/>
        </a:accent1>
        <a:accent2>
          <a:srgbClr val="DDDDDD"/>
        </a:accent2>
        <a:accent3>
          <a:srgbClr val="FFFFE2"/>
        </a:accent3>
        <a:accent4>
          <a:srgbClr val="000082"/>
        </a:accent4>
        <a:accent5>
          <a:srgbClr val="FFE9E9"/>
        </a:accent5>
        <a:accent6>
          <a:srgbClr val="C8C8C8"/>
        </a:accent6>
        <a:hlink>
          <a:srgbClr val="FF0000"/>
        </a:hlink>
        <a:folHlink>
          <a:srgbClr val="FFAB5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《数据结构(Java版)(第2版)》 4">
        <a:dk1>
          <a:srgbClr val="000000"/>
        </a:dk1>
        <a:lt1>
          <a:srgbClr val="DCE8E2"/>
        </a:lt1>
        <a:dk2>
          <a:srgbClr val="0033CC"/>
        </a:dk2>
        <a:lt2>
          <a:srgbClr val="C4C4D8"/>
        </a:lt2>
        <a:accent1>
          <a:srgbClr val="FFFFFF"/>
        </a:accent1>
        <a:accent2>
          <a:srgbClr val="A9CFB1"/>
        </a:accent2>
        <a:accent3>
          <a:srgbClr val="EBF2EE"/>
        </a:accent3>
        <a:accent4>
          <a:srgbClr val="000000"/>
        </a:accent4>
        <a:accent5>
          <a:srgbClr val="FFFFFF"/>
        </a:accent5>
        <a:accent6>
          <a:srgbClr val="99BBA0"/>
        </a:accent6>
        <a:hlink>
          <a:srgbClr val="CC33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《数据结构(Java版)(第2版)》 5">
        <a:dk1>
          <a:srgbClr val="606090"/>
        </a:dk1>
        <a:lt1>
          <a:srgbClr val="E5FFFF"/>
        </a:lt1>
        <a:dk2>
          <a:srgbClr val="0000CC"/>
        </a:dk2>
        <a:lt2>
          <a:srgbClr val="91DAFF"/>
        </a:lt2>
        <a:accent1>
          <a:srgbClr val="EAEAEA"/>
        </a:accent1>
        <a:accent2>
          <a:srgbClr val="FFE2C5"/>
        </a:accent2>
        <a:accent3>
          <a:srgbClr val="F0FFFF"/>
        </a:accent3>
        <a:accent4>
          <a:srgbClr val="51517A"/>
        </a:accent4>
        <a:accent5>
          <a:srgbClr val="F3F3F3"/>
        </a:accent5>
        <a:accent6>
          <a:srgbClr val="E7CDB2"/>
        </a:accent6>
        <a:hlink>
          <a:srgbClr val="000000"/>
        </a:hlink>
        <a:folHlink>
          <a:srgbClr val="3DB7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《数据结构(Java版)(第2版)》 6">
        <a:dk1>
          <a:srgbClr val="CC0066"/>
        </a:dk1>
        <a:lt1>
          <a:srgbClr val="FFDDBB"/>
        </a:lt1>
        <a:dk2>
          <a:srgbClr val="000000"/>
        </a:dk2>
        <a:lt2>
          <a:srgbClr val="C0C0C0"/>
        </a:lt2>
        <a:accent1>
          <a:srgbClr val="FFFFCC"/>
        </a:accent1>
        <a:accent2>
          <a:srgbClr val="FFFFFF"/>
        </a:accent2>
        <a:accent3>
          <a:srgbClr val="FFEBDA"/>
        </a:accent3>
        <a:accent4>
          <a:srgbClr val="AE0056"/>
        </a:accent4>
        <a:accent5>
          <a:srgbClr val="FFFFE2"/>
        </a:accent5>
        <a:accent6>
          <a:srgbClr val="E7E7E7"/>
        </a:accent6>
        <a:hlink>
          <a:srgbClr val="0066CC"/>
        </a:hlink>
        <a:folHlink>
          <a:srgbClr val="8EB3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《数据结构(Java版)(第2版)》 7">
        <a:dk1>
          <a:srgbClr val="B60000"/>
        </a:dk1>
        <a:lt1>
          <a:srgbClr val="FFFF99"/>
        </a:lt1>
        <a:dk2>
          <a:srgbClr val="800000"/>
        </a:dk2>
        <a:lt2>
          <a:srgbClr val="FFFFFF"/>
        </a:lt2>
        <a:accent1>
          <a:srgbClr val="9888A4"/>
        </a:accent1>
        <a:accent2>
          <a:srgbClr val="A9335D"/>
        </a:accent2>
        <a:accent3>
          <a:srgbClr val="C0AAAA"/>
        </a:accent3>
        <a:accent4>
          <a:srgbClr val="DADA82"/>
        </a:accent4>
        <a:accent5>
          <a:srgbClr val="CAC3CF"/>
        </a:accent5>
        <a:accent6>
          <a:srgbClr val="992D53"/>
        </a:accent6>
        <a:hlink>
          <a:srgbClr val="CCECFF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《数据结构(Java版)(第2版)》 8">
        <a:dk1>
          <a:srgbClr val="808080"/>
        </a:dk1>
        <a:lt1>
          <a:srgbClr val="FFFFFF"/>
        </a:lt1>
        <a:dk2>
          <a:srgbClr val="1C1C1C"/>
        </a:dk2>
        <a:lt2>
          <a:srgbClr val="FFFF66"/>
        </a:lt2>
        <a:accent1>
          <a:srgbClr val="9898BA"/>
        </a:accent1>
        <a:accent2>
          <a:srgbClr val="777777"/>
        </a:accent2>
        <a:accent3>
          <a:srgbClr val="ABABAB"/>
        </a:accent3>
        <a:accent4>
          <a:srgbClr val="DADADA"/>
        </a:accent4>
        <a:accent5>
          <a:srgbClr val="CACAD9"/>
        </a:accent5>
        <a:accent6>
          <a:srgbClr val="6B6B6B"/>
        </a:accent6>
        <a:hlink>
          <a:srgbClr val="CCFF99"/>
        </a:hlink>
        <a:folHlink>
          <a:srgbClr val="E43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宋体"/>
        <a:cs typeface=""/>
      </a:majorFont>
      <a:minorFont>
        <a:latin typeface="Comic Sans MS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lends">
  <a:themeElements>
    <a:clrScheme name="Blends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宋体"/>
        <a:cs typeface=""/>
      </a:majorFont>
      <a:minorFont>
        <a:latin typeface="Tahoma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基本">
  <a:themeElements>
    <a:clrScheme name="基本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基本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基本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WCNC slides-ChenMing .pptx</Template>
  <TotalTime>9537</TotalTime>
  <Words>666</Words>
  <Application>Microsoft Office PowerPoint</Application>
  <PresentationFormat>On-screen Show (4:3)</PresentationFormat>
  <Paragraphs>229</Paragraphs>
  <Slides>21</Slides>
  <Notes>5</Notes>
  <HiddenSlides>2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Axis</vt:lpstr>
      <vt:lpstr>模版</vt:lpstr>
      <vt:lpstr>Crayons</vt:lpstr>
      <vt:lpstr>Blends</vt:lpstr>
      <vt:lpstr>基本</vt:lpstr>
      <vt:lpstr>Equation</vt:lpstr>
      <vt:lpstr>Quantized Conflict Graphs for Wireless Networks Optimization</vt:lpstr>
      <vt:lpstr>Background</vt:lpstr>
      <vt:lpstr>Background</vt:lpstr>
      <vt:lpstr>Interference Model for Wireless Network Optimization</vt:lpstr>
      <vt:lpstr>Why do we need a new model</vt:lpstr>
      <vt:lpstr>Motivation Example</vt:lpstr>
      <vt:lpstr>Motivation Example</vt:lpstr>
      <vt:lpstr>QCG Definition</vt:lpstr>
      <vt:lpstr>Framework</vt:lpstr>
      <vt:lpstr>Properties of QCG</vt:lpstr>
      <vt:lpstr>Properties of QCG</vt:lpstr>
      <vt:lpstr>Properties of QCG</vt:lpstr>
      <vt:lpstr>Efficient QCG Estimation</vt:lpstr>
      <vt:lpstr>Efficient QCG Estimation</vt:lpstr>
      <vt:lpstr>Efficient QCG Estimation</vt:lpstr>
      <vt:lpstr>Efficient QCG Estimation</vt:lpstr>
      <vt:lpstr>Efficient QCG Estimation</vt:lpstr>
      <vt:lpstr>QCG-based Optimization</vt:lpstr>
      <vt:lpstr>Evaluation</vt:lpstr>
      <vt:lpstr>Evaluation</vt:lpstr>
      <vt:lpstr> </vt:lpstr>
    </vt:vector>
  </TitlesOfParts>
  <Company>NJU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Modeling the interference in </dc:title>
  <dc:creator>Yanchao Zhao</dc:creator>
  <cp:lastModifiedBy>Wei</cp:lastModifiedBy>
  <cp:revision>298</cp:revision>
  <dcterms:created xsi:type="dcterms:W3CDTF">2014-09-22T09:18:06Z</dcterms:created>
  <dcterms:modified xsi:type="dcterms:W3CDTF">2015-06-05T03:59:22Z</dcterms:modified>
</cp:coreProperties>
</file>